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0" r:id="rId2"/>
    <p:sldId id="324" r:id="rId3"/>
    <p:sldId id="325" r:id="rId4"/>
    <p:sldId id="326" r:id="rId5"/>
    <p:sldId id="327" r:id="rId6"/>
    <p:sldId id="328" r:id="rId7"/>
    <p:sldId id="329" r:id="rId8"/>
    <p:sldId id="330" r:id="rId9"/>
    <p:sldId id="331" r:id="rId10"/>
    <p:sldId id="332" r:id="rId11"/>
    <p:sldId id="355" r:id="rId12"/>
    <p:sldId id="357" r:id="rId13"/>
    <p:sldId id="333" r:id="rId14"/>
    <p:sldId id="334"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56" r:id="rId39"/>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99"/>
    <a:srgbClr val="EB6529"/>
    <a:srgbClr val="FF9999"/>
    <a:srgbClr val="FFCCFF"/>
    <a:srgbClr val="006600"/>
    <a:srgbClr val="FFCCCC"/>
    <a:srgbClr val="EF4718"/>
    <a:srgbClr val="CC6600"/>
    <a:srgbClr val="FFCC00"/>
    <a:srgbClr val="E1541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0" autoAdjust="0"/>
    <p:restoredTop sz="94654" autoAdjust="0"/>
  </p:normalViewPr>
  <p:slideViewPr>
    <p:cSldViewPr>
      <p:cViewPr varScale="1">
        <p:scale>
          <a:sx n="110" d="100"/>
          <a:sy n="110" d="100"/>
        </p:scale>
        <p:origin x="-20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9C2C86-D31D-B14B-B2E7-2B57E64FE629}" type="doc">
      <dgm:prSet loTypeId="urn:microsoft.com/office/officeart/2008/layout/HexagonCluster" loCatId="" qsTypeId="urn:microsoft.com/office/officeart/2005/8/quickstyle/simple5" qsCatId="simple" csTypeId="urn:microsoft.com/office/officeart/2005/8/colors/accent0_1" csCatId="mainScheme" phldr="1"/>
      <dgm:spPr/>
      <dgm:t>
        <a:bodyPr/>
        <a:lstStyle/>
        <a:p>
          <a:endParaRPr lang="en-US"/>
        </a:p>
      </dgm:t>
    </dgm:pt>
    <dgm:pt modelId="{50BA22BF-92CD-764B-AF52-5AF719A77910}">
      <dgm:prSet phldrT="[Text]" custT="1"/>
      <dgm:spPr/>
      <dgm:t>
        <a:bodyPr/>
        <a:lstStyle/>
        <a:p>
          <a:r>
            <a:rPr lang="en-US" sz="1400" dirty="0">
              <a:latin typeface="Calibri" panose="020F0502020204030204" pitchFamily="34" charset="0"/>
            </a:rPr>
            <a:t>4IR – 41% of all activities in South Africa are susceptible to automations </a:t>
          </a:r>
        </a:p>
      </dgm:t>
    </dgm:pt>
    <dgm:pt modelId="{09905E28-1B06-6945-A405-963D21B6BE05}" type="parTrans" cxnId="{91BA28CE-64A8-1648-B670-6C780521CE80}">
      <dgm:prSet/>
      <dgm:spPr/>
      <dgm:t>
        <a:bodyPr/>
        <a:lstStyle/>
        <a:p>
          <a:endParaRPr lang="en-US"/>
        </a:p>
      </dgm:t>
    </dgm:pt>
    <dgm:pt modelId="{6C0BF7E6-ECC8-7047-A492-12A5C9C4E3CF}" type="sibTrans" cxnId="{91BA28CE-64A8-1648-B670-6C780521CE80}">
      <dgm:prSet/>
      <dgm:spPr>
        <a:solidFill>
          <a:schemeClr val="bg1">
            <a:lumMod val="85000"/>
          </a:scheme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0" tIns="52070" rIns="0" bIns="52070" numCol="1" spcCol="1270" anchor="ctr" anchorCtr="0"/>
        <a:lstStyle/>
        <a:p>
          <a:pPr marL="0" lvl="0" indent="0" algn="ctr" defTabSz="1822450">
            <a:lnSpc>
              <a:spcPct val="90000"/>
            </a:lnSpc>
            <a:spcBef>
              <a:spcPct val="0"/>
            </a:spcBef>
            <a:spcAft>
              <a:spcPct val="35000"/>
            </a:spcAft>
            <a:buNone/>
          </a:pPr>
          <a:endParaRPr lang="en-US" sz="4100" kern="1200">
            <a:solidFill>
              <a:schemeClr val="tx1"/>
            </a:solidFill>
            <a:latin typeface="Calibri"/>
            <a:ea typeface="+mn-ea"/>
            <a:cs typeface="+mn-cs"/>
          </a:endParaRPr>
        </a:p>
      </dgm:t>
    </dgm:pt>
    <dgm:pt modelId="{A7B18B67-B219-A447-AC7C-DD8AB80C1383}">
      <dgm:prSet phldrT="[Text]" custT="1"/>
      <dgm:spPr/>
      <dgm:t>
        <a:bodyPr/>
        <a:lstStyle/>
        <a:p>
          <a:r>
            <a:rPr lang="en-US" sz="1400" dirty="0">
              <a:latin typeface="Calibri" panose="020F0502020204030204" pitchFamily="34" charset="0"/>
            </a:rPr>
            <a:t>WEF SA Internet For All </a:t>
          </a:r>
          <a:r>
            <a:rPr lang="en-US" sz="1400" dirty="0" err="1">
              <a:latin typeface="Calibri" panose="020F0502020204030204" pitchFamily="34" charset="0"/>
            </a:rPr>
            <a:t>Programme</a:t>
          </a:r>
          <a:r>
            <a:rPr lang="en-US" sz="1400" dirty="0">
              <a:latin typeface="Calibri" panose="020F0502020204030204" pitchFamily="34" charset="0"/>
            </a:rPr>
            <a:t>: Pillar </a:t>
          </a:r>
          <a:r>
            <a:rPr lang="en-US" sz="1400" dirty="0" smtClean="0">
              <a:latin typeface="Calibri" panose="020F0502020204030204" pitchFamily="34" charset="0"/>
            </a:rPr>
            <a:t>Digital Skills </a:t>
          </a:r>
          <a:r>
            <a:rPr lang="en-US" sz="1400" dirty="0">
              <a:latin typeface="Calibri" panose="020F0502020204030204" pitchFamily="34" charset="0"/>
            </a:rPr>
            <a:t>and Awareness</a:t>
          </a:r>
        </a:p>
      </dgm:t>
    </dgm:pt>
    <dgm:pt modelId="{26D8B12A-B764-C64E-946D-FE580FE3F6DF}" type="parTrans" cxnId="{4057071A-3922-9E4E-A445-387F22D2656E}">
      <dgm:prSet/>
      <dgm:spPr/>
      <dgm:t>
        <a:bodyPr/>
        <a:lstStyle/>
        <a:p>
          <a:endParaRPr lang="en-US"/>
        </a:p>
      </dgm:t>
    </dgm:pt>
    <dgm:pt modelId="{F0BC51EA-208C-534A-A22D-F8DE09E592B6}" type="sibTrans" cxnId="{4057071A-3922-9E4E-A445-387F22D2656E}">
      <dgm:prSet/>
      <dgm:spPr>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marL="0" lvl="0" indent="0" algn="ctr" defTabSz="1822450">
            <a:lnSpc>
              <a:spcPct val="90000"/>
            </a:lnSpc>
            <a:spcBef>
              <a:spcPct val="0"/>
            </a:spcBef>
            <a:spcAft>
              <a:spcPct val="35000"/>
            </a:spcAft>
            <a:buNone/>
          </a:pPr>
          <a:endParaRPr lang="en-US" sz="4100" kern="1200">
            <a:solidFill>
              <a:prstClr val="black">
                <a:hueOff val="0"/>
                <a:satOff val="0"/>
                <a:lumOff val="0"/>
                <a:alphaOff val="0"/>
              </a:prstClr>
            </a:solidFill>
            <a:latin typeface="Calibri"/>
            <a:ea typeface="+mn-ea"/>
            <a:cs typeface="+mn-cs"/>
          </a:endParaRPr>
        </a:p>
      </dgm:t>
    </dgm:pt>
    <dgm:pt modelId="{FFB86204-E57C-C347-900F-111C01FBD7DD}">
      <dgm:prSet phldrT="[Text]" custT="1"/>
      <dgm:spPr/>
      <dgm:t>
        <a:bodyPr/>
        <a:lstStyle/>
        <a:p>
          <a:r>
            <a:rPr lang="en-US" sz="1600" dirty="0">
              <a:latin typeface="Calibri" panose="020F0502020204030204" pitchFamily="34" charset="0"/>
            </a:rPr>
            <a:t>Platforms for collaboration</a:t>
          </a:r>
        </a:p>
      </dgm:t>
    </dgm:pt>
    <dgm:pt modelId="{F46BC358-625F-A34E-89CB-80A5BE7E1A8B}" type="parTrans" cxnId="{33DE9C75-2F1B-F24D-A40D-8877646482B9}">
      <dgm:prSet/>
      <dgm:spPr/>
      <dgm:t>
        <a:bodyPr/>
        <a:lstStyle/>
        <a:p>
          <a:endParaRPr lang="en-US"/>
        </a:p>
      </dgm:t>
    </dgm:pt>
    <dgm:pt modelId="{D7B64950-7759-A249-9F98-DD183B7BDC3D}" type="sibTrans" cxnId="{33DE9C75-2F1B-F24D-A40D-8877646482B9}">
      <dgm:prSet/>
      <dgm:spPr>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marL="0" lvl="0" indent="0" algn="ctr" defTabSz="1822450">
            <a:lnSpc>
              <a:spcPct val="90000"/>
            </a:lnSpc>
            <a:spcBef>
              <a:spcPct val="0"/>
            </a:spcBef>
            <a:spcAft>
              <a:spcPct val="35000"/>
            </a:spcAft>
            <a:buNone/>
          </a:pPr>
          <a:endParaRPr lang="en-US" sz="4100" kern="1200">
            <a:solidFill>
              <a:prstClr val="black">
                <a:hueOff val="0"/>
                <a:satOff val="0"/>
                <a:lumOff val="0"/>
                <a:alphaOff val="0"/>
              </a:prstClr>
            </a:solidFill>
            <a:latin typeface="Calibri"/>
            <a:ea typeface="+mn-ea"/>
            <a:cs typeface="+mn-cs"/>
          </a:endParaRPr>
        </a:p>
      </dgm:t>
    </dgm:pt>
    <dgm:pt modelId="{AFA376D4-E6B4-BD4C-9420-FD2AA62B05C2}">
      <dgm:prSet custT="1"/>
      <dgm:spPr/>
      <dgm:t>
        <a:bodyPr/>
        <a:lstStyle/>
        <a:p>
          <a:r>
            <a:rPr lang="en-US" sz="1400" dirty="0">
              <a:latin typeface="Calibri" panose="020F0502020204030204" pitchFamily="34" charset="0"/>
            </a:rPr>
            <a:t>Innovation based-entrepreneurships</a:t>
          </a:r>
        </a:p>
      </dgm:t>
    </dgm:pt>
    <dgm:pt modelId="{E0862317-5A92-4C4D-ABB6-72CB7E93A83F}" type="parTrans" cxnId="{A5B04ED0-A9D0-6F49-A8CD-BA911A731720}">
      <dgm:prSet/>
      <dgm:spPr/>
      <dgm:t>
        <a:bodyPr/>
        <a:lstStyle/>
        <a:p>
          <a:endParaRPr lang="en-US"/>
        </a:p>
      </dgm:t>
    </dgm:pt>
    <dgm:pt modelId="{8CFFE32F-80BD-7848-AD9D-F086DA6F9F90}" type="sibTrans" cxnId="{A5B04ED0-A9D0-6F49-A8CD-BA911A731720}">
      <dgm:prSet/>
      <dgm:spPr>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marL="0" lvl="0" indent="0" algn="ctr" defTabSz="1822450">
            <a:lnSpc>
              <a:spcPct val="90000"/>
            </a:lnSpc>
            <a:spcBef>
              <a:spcPct val="0"/>
            </a:spcBef>
            <a:spcAft>
              <a:spcPct val="35000"/>
            </a:spcAft>
            <a:buNone/>
          </a:pPr>
          <a:endParaRPr lang="en-US" sz="4100" kern="1200">
            <a:solidFill>
              <a:prstClr val="black">
                <a:hueOff val="0"/>
                <a:satOff val="0"/>
                <a:lumOff val="0"/>
                <a:alphaOff val="0"/>
              </a:prstClr>
            </a:solidFill>
            <a:latin typeface="Calibri"/>
            <a:ea typeface="+mn-ea"/>
            <a:cs typeface="+mn-cs"/>
          </a:endParaRPr>
        </a:p>
      </dgm:t>
    </dgm:pt>
    <dgm:pt modelId="{33C4C701-6F8A-874D-81C5-0EC4D5EF9FCB}" type="pres">
      <dgm:prSet presAssocID="{FA9C2C86-D31D-B14B-B2E7-2B57E64FE629}" presName="Name0" presStyleCnt="0">
        <dgm:presLayoutVars>
          <dgm:chMax val="21"/>
          <dgm:chPref val="21"/>
        </dgm:presLayoutVars>
      </dgm:prSet>
      <dgm:spPr/>
      <dgm:t>
        <a:bodyPr/>
        <a:lstStyle/>
        <a:p>
          <a:endParaRPr lang="en-US"/>
        </a:p>
      </dgm:t>
    </dgm:pt>
    <dgm:pt modelId="{0CD5694C-5081-7145-90D9-2BE8815368B1}" type="pres">
      <dgm:prSet presAssocID="{50BA22BF-92CD-764B-AF52-5AF719A77910}" presName="text1" presStyleCnt="0"/>
      <dgm:spPr/>
    </dgm:pt>
    <dgm:pt modelId="{F71C66DD-F285-F043-9215-3DE1D956C808}" type="pres">
      <dgm:prSet presAssocID="{50BA22BF-92CD-764B-AF52-5AF719A77910}" presName="textRepeatNode" presStyleLbl="alignNode1" presStyleIdx="0" presStyleCnt="4">
        <dgm:presLayoutVars>
          <dgm:chMax val="0"/>
          <dgm:chPref val="0"/>
          <dgm:bulletEnabled val="1"/>
        </dgm:presLayoutVars>
      </dgm:prSet>
      <dgm:spPr/>
      <dgm:t>
        <a:bodyPr/>
        <a:lstStyle/>
        <a:p>
          <a:endParaRPr lang="en-US"/>
        </a:p>
      </dgm:t>
    </dgm:pt>
    <dgm:pt modelId="{A09F2429-4C75-4A41-908B-A85C546E93EC}" type="pres">
      <dgm:prSet presAssocID="{50BA22BF-92CD-764B-AF52-5AF719A77910}" presName="textaccent1" presStyleCnt="0"/>
      <dgm:spPr/>
    </dgm:pt>
    <dgm:pt modelId="{F283F4F2-67C4-B84C-AD02-8A0FC1B17CC4}" type="pres">
      <dgm:prSet presAssocID="{50BA22BF-92CD-764B-AF52-5AF719A77910}" presName="accentRepeatNode" presStyleLbl="solidAlignAcc1" presStyleIdx="0" presStyleCnt="8"/>
      <dgm:spPr/>
    </dgm:pt>
    <dgm:pt modelId="{4ABD3EF6-90E8-3C47-A2BE-DFED02B8BAF5}" type="pres">
      <dgm:prSet presAssocID="{6C0BF7E6-ECC8-7047-A492-12A5C9C4E3CF}" presName="image1" presStyleCnt="0"/>
      <dgm:spPr/>
    </dgm:pt>
    <dgm:pt modelId="{345E3EF6-5193-BD45-B0F4-09AD68E85A3C}" type="pres">
      <dgm:prSet presAssocID="{6C0BF7E6-ECC8-7047-A492-12A5C9C4E3CF}" presName="imageRepeatNode" presStyleLbl="alignAcc1" presStyleIdx="0" presStyleCnt="4"/>
      <dgm:spPr>
        <a:xfrm>
          <a:off x="0" y="1712821"/>
          <a:ext cx="1712976" cy="1476884"/>
        </a:xfrm>
        <a:prstGeom prst="hexagon">
          <a:avLst>
            <a:gd name="adj" fmla="val 25000"/>
            <a:gd name="vf" fmla="val 115470"/>
          </a:avLst>
        </a:prstGeom>
      </dgm:spPr>
      <dgm:t>
        <a:bodyPr/>
        <a:lstStyle/>
        <a:p>
          <a:endParaRPr lang="en-US"/>
        </a:p>
      </dgm:t>
    </dgm:pt>
    <dgm:pt modelId="{84D321FF-63B7-7241-A73A-802ABE8BA9F9}" type="pres">
      <dgm:prSet presAssocID="{6C0BF7E6-ECC8-7047-A492-12A5C9C4E3CF}" presName="imageaccent1" presStyleCnt="0"/>
      <dgm:spPr/>
    </dgm:pt>
    <dgm:pt modelId="{61E3F828-DA12-A24F-BDD7-2A242D556158}" type="pres">
      <dgm:prSet presAssocID="{6C0BF7E6-ECC8-7047-A492-12A5C9C4E3CF}" presName="accentRepeatNode" presStyleLbl="solidAlignAcc1" presStyleIdx="1" presStyleCnt="8"/>
      <dgm:spPr/>
    </dgm:pt>
    <dgm:pt modelId="{55C33BB7-23BB-8442-A09D-2E05359C8F9B}" type="pres">
      <dgm:prSet presAssocID="{AFA376D4-E6B4-BD4C-9420-FD2AA62B05C2}" presName="text2" presStyleCnt="0"/>
      <dgm:spPr/>
    </dgm:pt>
    <dgm:pt modelId="{A670D3BD-EF95-934C-B58B-2BD1FB7B0DB4}" type="pres">
      <dgm:prSet presAssocID="{AFA376D4-E6B4-BD4C-9420-FD2AA62B05C2}" presName="textRepeatNode" presStyleLbl="alignNode1" presStyleIdx="1" presStyleCnt="4">
        <dgm:presLayoutVars>
          <dgm:chMax val="0"/>
          <dgm:chPref val="0"/>
          <dgm:bulletEnabled val="1"/>
        </dgm:presLayoutVars>
      </dgm:prSet>
      <dgm:spPr/>
      <dgm:t>
        <a:bodyPr/>
        <a:lstStyle/>
        <a:p>
          <a:endParaRPr lang="en-US"/>
        </a:p>
      </dgm:t>
    </dgm:pt>
    <dgm:pt modelId="{2D0F03E1-F575-7A4F-8222-9B8596DDFF2C}" type="pres">
      <dgm:prSet presAssocID="{AFA376D4-E6B4-BD4C-9420-FD2AA62B05C2}" presName="textaccent2" presStyleCnt="0"/>
      <dgm:spPr/>
    </dgm:pt>
    <dgm:pt modelId="{12AE409F-0070-0043-AA2E-A111F0BCC0AF}" type="pres">
      <dgm:prSet presAssocID="{AFA376D4-E6B4-BD4C-9420-FD2AA62B05C2}" presName="accentRepeatNode" presStyleLbl="solidAlignAcc1" presStyleIdx="2" presStyleCnt="8"/>
      <dgm:spPr/>
    </dgm:pt>
    <dgm:pt modelId="{E74EAA31-B38C-3149-A018-BD633E198904}" type="pres">
      <dgm:prSet presAssocID="{8CFFE32F-80BD-7848-AD9D-F086DA6F9F90}" presName="image2" presStyleCnt="0"/>
      <dgm:spPr/>
    </dgm:pt>
    <dgm:pt modelId="{40449BB6-12C3-2A48-8F78-B6ADFF830B3E}" type="pres">
      <dgm:prSet presAssocID="{8CFFE32F-80BD-7848-AD9D-F086DA6F9F90}" presName="imageRepeatNode" presStyleLbl="alignAcc1" presStyleIdx="1" presStyleCnt="4"/>
      <dgm:spPr>
        <a:xfrm>
          <a:off x="4586081" y="3007299"/>
          <a:ext cx="1798929" cy="1544173"/>
        </a:xfrm>
        <a:prstGeom prst="hexagon">
          <a:avLst>
            <a:gd name="adj" fmla="val 25000"/>
            <a:gd name="vf" fmla="val 115470"/>
          </a:avLst>
        </a:prstGeom>
      </dgm:spPr>
      <dgm:t>
        <a:bodyPr/>
        <a:lstStyle/>
        <a:p>
          <a:endParaRPr lang="en-US"/>
        </a:p>
      </dgm:t>
    </dgm:pt>
    <dgm:pt modelId="{825B60AC-9AF4-F34F-95D6-48BE3D998CC3}" type="pres">
      <dgm:prSet presAssocID="{8CFFE32F-80BD-7848-AD9D-F086DA6F9F90}" presName="imageaccent2" presStyleCnt="0"/>
      <dgm:spPr/>
    </dgm:pt>
    <dgm:pt modelId="{F327B081-0F4B-6E4A-AAA5-BA0043E50E87}" type="pres">
      <dgm:prSet presAssocID="{8CFFE32F-80BD-7848-AD9D-F086DA6F9F90}" presName="accentRepeatNode" presStyleLbl="solidAlignAcc1" presStyleIdx="3" presStyleCnt="8"/>
      <dgm:spPr/>
    </dgm:pt>
    <dgm:pt modelId="{FE35ABF3-9B62-F74D-820E-25E40F02E963}" type="pres">
      <dgm:prSet presAssocID="{A7B18B67-B219-A447-AC7C-DD8AB80C1383}" presName="text3" presStyleCnt="0"/>
      <dgm:spPr/>
    </dgm:pt>
    <dgm:pt modelId="{2DD392C9-7118-FC47-BDE2-4074685704FC}" type="pres">
      <dgm:prSet presAssocID="{A7B18B67-B219-A447-AC7C-DD8AB80C1383}" presName="textRepeatNode" presStyleLbl="alignNode1" presStyleIdx="2" presStyleCnt="4">
        <dgm:presLayoutVars>
          <dgm:chMax val="0"/>
          <dgm:chPref val="0"/>
          <dgm:bulletEnabled val="1"/>
        </dgm:presLayoutVars>
      </dgm:prSet>
      <dgm:spPr/>
      <dgm:t>
        <a:bodyPr/>
        <a:lstStyle/>
        <a:p>
          <a:endParaRPr lang="en-US"/>
        </a:p>
      </dgm:t>
    </dgm:pt>
    <dgm:pt modelId="{7BEF3E6F-1AC6-E144-8B4C-FF74EEF5D3F6}" type="pres">
      <dgm:prSet presAssocID="{A7B18B67-B219-A447-AC7C-DD8AB80C1383}" presName="textaccent3" presStyleCnt="0"/>
      <dgm:spPr/>
    </dgm:pt>
    <dgm:pt modelId="{2AA0507D-E3AE-1D4E-9C90-B73E8AB43D4F}" type="pres">
      <dgm:prSet presAssocID="{A7B18B67-B219-A447-AC7C-DD8AB80C1383}" presName="accentRepeatNode" presStyleLbl="solidAlignAcc1" presStyleIdx="4" presStyleCnt="8"/>
      <dgm:spPr/>
    </dgm:pt>
    <dgm:pt modelId="{D7457AF2-28DA-D941-B064-B60670BEA5B5}" type="pres">
      <dgm:prSet presAssocID="{F0BC51EA-208C-534A-A22D-F8DE09E592B6}" presName="image3" presStyleCnt="0"/>
      <dgm:spPr/>
    </dgm:pt>
    <dgm:pt modelId="{5BE7DB56-3D49-374B-AB63-3B1BEC6609DE}" type="pres">
      <dgm:prSet presAssocID="{F0BC51EA-208C-534A-A22D-F8DE09E592B6}" presName="imageRepeatNode" presStyleLbl="alignAcc1" presStyleIdx="2" presStyleCnt="4"/>
      <dgm:spPr>
        <a:xfrm>
          <a:off x="4383024" y="2506085"/>
          <a:ext cx="1712976" cy="1476884"/>
        </a:xfrm>
        <a:prstGeom prst="hexagon">
          <a:avLst>
            <a:gd name="adj" fmla="val 25000"/>
            <a:gd name="vf" fmla="val 115470"/>
          </a:avLst>
        </a:prstGeom>
      </dgm:spPr>
      <dgm:t>
        <a:bodyPr/>
        <a:lstStyle/>
        <a:p>
          <a:endParaRPr lang="en-US"/>
        </a:p>
      </dgm:t>
    </dgm:pt>
    <dgm:pt modelId="{A6C2309C-5FF3-CE41-BCD9-B0C2DA0C5B17}" type="pres">
      <dgm:prSet presAssocID="{F0BC51EA-208C-534A-A22D-F8DE09E592B6}" presName="imageaccent3" presStyleCnt="0"/>
      <dgm:spPr/>
    </dgm:pt>
    <dgm:pt modelId="{FFD13276-A36B-A94C-9444-1AD7EB6C00FA}" type="pres">
      <dgm:prSet presAssocID="{F0BC51EA-208C-534A-A22D-F8DE09E592B6}" presName="accentRepeatNode" presStyleLbl="solidAlignAcc1" presStyleIdx="5" presStyleCnt="8"/>
      <dgm:spPr/>
    </dgm:pt>
    <dgm:pt modelId="{BC1642C4-100C-AC4D-B5BD-CA6679F939E6}" type="pres">
      <dgm:prSet presAssocID="{FFB86204-E57C-C347-900F-111C01FBD7DD}" presName="text4" presStyleCnt="0"/>
      <dgm:spPr/>
    </dgm:pt>
    <dgm:pt modelId="{75C48EBD-3ADE-0648-8BB7-EF4C65414C7C}" type="pres">
      <dgm:prSet presAssocID="{FFB86204-E57C-C347-900F-111C01FBD7DD}" presName="textRepeatNode" presStyleLbl="alignNode1" presStyleIdx="3" presStyleCnt="4" custLinFactNeighborX="936" custLinFactNeighborY="-1086">
        <dgm:presLayoutVars>
          <dgm:chMax val="0"/>
          <dgm:chPref val="0"/>
          <dgm:bulletEnabled val="1"/>
        </dgm:presLayoutVars>
      </dgm:prSet>
      <dgm:spPr/>
      <dgm:t>
        <a:bodyPr/>
        <a:lstStyle/>
        <a:p>
          <a:endParaRPr lang="en-US"/>
        </a:p>
      </dgm:t>
    </dgm:pt>
    <dgm:pt modelId="{CF56A8D4-89D5-FF4B-99C1-333E6136F09C}" type="pres">
      <dgm:prSet presAssocID="{FFB86204-E57C-C347-900F-111C01FBD7DD}" presName="textaccent4" presStyleCnt="0"/>
      <dgm:spPr/>
    </dgm:pt>
    <dgm:pt modelId="{C322868A-59AF-0647-9AD3-052121B7A3FD}" type="pres">
      <dgm:prSet presAssocID="{FFB86204-E57C-C347-900F-111C01FBD7DD}" presName="accentRepeatNode" presStyleLbl="solidAlignAcc1" presStyleIdx="6" presStyleCnt="8"/>
      <dgm:spPr/>
    </dgm:pt>
    <dgm:pt modelId="{3FD4A14F-11F9-BA4C-BD9D-B419F78C6A98}" type="pres">
      <dgm:prSet presAssocID="{D7B64950-7759-A249-9F98-DD183B7BDC3D}" presName="image4" presStyleCnt="0"/>
      <dgm:spPr/>
    </dgm:pt>
    <dgm:pt modelId="{642F62E8-31C8-E942-A062-93F7AD7C8ACC}" type="pres">
      <dgm:prSet presAssocID="{D7B64950-7759-A249-9F98-DD183B7BDC3D}" presName="imageRepeatNode" presStyleLbl="alignAcc1" presStyleIdx="3" presStyleCnt="4" custLinFactNeighborX="-2345" custLinFactNeighborY="-667"/>
      <dgm:spPr>
        <a:xfrm>
          <a:off x="2923641" y="81030"/>
          <a:ext cx="1712976" cy="1476884"/>
        </a:xfrm>
        <a:prstGeom prst="hexagon">
          <a:avLst>
            <a:gd name="adj" fmla="val 25000"/>
            <a:gd name="vf" fmla="val 115470"/>
          </a:avLst>
        </a:prstGeom>
      </dgm:spPr>
      <dgm:t>
        <a:bodyPr/>
        <a:lstStyle/>
        <a:p>
          <a:endParaRPr lang="en-US"/>
        </a:p>
      </dgm:t>
    </dgm:pt>
    <dgm:pt modelId="{C4859DA0-A7FD-D343-8C82-8BE8A0320ACB}" type="pres">
      <dgm:prSet presAssocID="{D7B64950-7759-A249-9F98-DD183B7BDC3D}" presName="imageaccent4" presStyleCnt="0"/>
      <dgm:spPr/>
    </dgm:pt>
    <dgm:pt modelId="{BC089C45-0330-3C41-AC80-8F81278A8FE2}" type="pres">
      <dgm:prSet presAssocID="{D7B64950-7759-A249-9F98-DD183B7BDC3D}" presName="accentRepeatNode" presStyleLbl="solidAlignAcc1" presStyleIdx="7" presStyleCnt="8"/>
      <dgm:spPr/>
    </dgm:pt>
  </dgm:ptLst>
  <dgm:cxnLst>
    <dgm:cxn modelId="{91BA28CE-64A8-1648-B670-6C780521CE80}" srcId="{FA9C2C86-D31D-B14B-B2E7-2B57E64FE629}" destId="{50BA22BF-92CD-764B-AF52-5AF719A77910}" srcOrd="0" destOrd="0" parTransId="{09905E28-1B06-6945-A405-963D21B6BE05}" sibTransId="{6C0BF7E6-ECC8-7047-A492-12A5C9C4E3CF}"/>
    <dgm:cxn modelId="{700B843E-D423-F34B-BD66-58915C58665A}" type="presOf" srcId="{50BA22BF-92CD-764B-AF52-5AF719A77910}" destId="{F71C66DD-F285-F043-9215-3DE1D956C808}" srcOrd="0" destOrd="0" presId="urn:microsoft.com/office/officeart/2008/layout/HexagonCluster"/>
    <dgm:cxn modelId="{33DE9C75-2F1B-F24D-A40D-8877646482B9}" srcId="{FA9C2C86-D31D-B14B-B2E7-2B57E64FE629}" destId="{FFB86204-E57C-C347-900F-111C01FBD7DD}" srcOrd="3" destOrd="0" parTransId="{F46BC358-625F-A34E-89CB-80A5BE7E1A8B}" sibTransId="{D7B64950-7759-A249-9F98-DD183B7BDC3D}"/>
    <dgm:cxn modelId="{FFFEA40B-C48A-2F45-98A3-BB9AC5AC9269}" type="presOf" srcId="{6C0BF7E6-ECC8-7047-A492-12A5C9C4E3CF}" destId="{345E3EF6-5193-BD45-B0F4-09AD68E85A3C}" srcOrd="0" destOrd="0" presId="urn:microsoft.com/office/officeart/2008/layout/HexagonCluster"/>
    <dgm:cxn modelId="{2A829DEA-87F6-C042-84EA-F0F2E88D88C0}" type="presOf" srcId="{8CFFE32F-80BD-7848-AD9D-F086DA6F9F90}" destId="{40449BB6-12C3-2A48-8F78-B6ADFF830B3E}" srcOrd="0" destOrd="0" presId="urn:microsoft.com/office/officeart/2008/layout/HexagonCluster"/>
    <dgm:cxn modelId="{4057071A-3922-9E4E-A445-387F22D2656E}" srcId="{FA9C2C86-D31D-B14B-B2E7-2B57E64FE629}" destId="{A7B18B67-B219-A447-AC7C-DD8AB80C1383}" srcOrd="2" destOrd="0" parTransId="{26D8B12A-B764-C64E-946D-FE580FE3F6DF}" sibTransId="{F0BC51EA-208C-534A-A22D-F8DE09E592B6}"/>
    <dgm:cxn modelId="{A5A9BCD7-182D-E64F-A884-EF59E6BC7B8D}" type="presOf" srcId="{A7B18B67-B219-A447-AC7C-DD8AB80C1383}" destId="{2DD392C9-7118-FC47-BDE2-4074685704FC}" srcOrd="0" destOrd="0" presId="urn:microsoft.com/office/officeart/2008/layout/HexagonCluster"/>
    <dgm:cxn modelId="{70FC65C2-4A9B-544E-B8F3-7FC02D61A25B}" type="presOf" srcId="{D7B64950-7759-A249-9F98-DD183B7BDC3D}" destId="{642F62E8-31C8-E942-A062-93F7AD7C8ACC}" srcOrd="0" destOrd="0" presId="urn:microsoft.com/office/officeart/2008/layout/HexagonCluster"/>
    <dgm:cxn modelId="{A5B04ED0-A9D0-6F49-A8CD-BA911A731720}" srcId="{FA9C2C86-D31D-B14B-B2E7-2B57E64FE629}" destId="{AFA376D4-E6B4-BD4C-9420-FD2AA62B05C2}" srcOrd="1" destOrd="0" parTransId="{E0862317-5A92-4C4D-ABB6-72CB7E93A83F}" sibTransId="{8CFFE32F-80BD-7848-AD9D-F086DA6F9F90}"/>
    <dgm:cxn modelId="{A740DDBD-8257-2B4E-BD82-BC5813F941C4}" type="presOf" srcId="{FA9C2C86-D31D-B14B-B2E7-2B57E64FE629}" destId="{33C4C701-6F8A-874D-81C5-0EC4D5EF9FCB}" srcOrd="0" destOrd="0" presId="urn:microsoft.com/office/officeart/2008/layout/HexagonCluster"/>
    <dgm:cxn modelId="{5B21CD20-4A32-3944-B978-40AEED60605F}" type="presOf" srcId="{AFA376D4-E6B4-BD4C-9420-FD2AA62B05C2}" destId="{A670D3BD-EF95-934C-B58B-2BD1FB7B0DB4}" srcOrd="0" destOrd="0" presId="urn:microsoft.com/office/officeart/2008/layout/HexagonCluster"/>
    <dgm:cxn modelId="{EAFE6BCE-6ED1-534B-8FAF-9A7ECCFC1002}" type="presOf" srcId="{F0BC51EA-208C-534A-A22D-F8DE09E592B6}" destId="{5BE7DB56-3D49-374B-AB63-3B1BEC6609DE}" srcOrd="0" destOrd="0" presId="urn:microsoft.com/office/officeart/2008/layout/HexagonCluster"/>
    <dgm:cxn modelId="{8991F4B2-91CE-7E4F-9539-449877FA7793}" type="presOf" srcId="{FFB86204-E57C-C347-900F-111C01FBD7DD}" destId="{75C48EBD-3ADE-0648-8BB7-EF4C65414C7C}" srcOrd="0" destOrd="0" presId="urn:microsoft.com/office/officeart/2008/layout/HexagonCluster"/>
    <dgm:cxn modelId="{DEB3558D-B0B6-0240-BB1A-65F0192FC2A0}" type="presParOf" srcId="{33C4C701-6F8A-874D-81C5-0EC4D5EF9FCB}" destId="{0CD5694C-5081-7145-90D9-2BE8815368B1}" srcOrd="0" destOrd="0" presId="urn:microsoft.com/office/officeart/2008/layout/HexagonCluster"/>
    <dgm:cxn modelId="{9901D3EC-45BF-0549-9639-4063DB6F2249}" type="presParOf" srcId="{0CD5694C-5081-7145-90D9-2BE8815368B1}" destId="{F71C66DD-F285-F043-9215-3DE1D956C808}" srcOrd="0" destOrd="0" presId="urn:microsoft.com/office/officeart/2008/layout/HexagonCluster"/>
    <dgm:cxn modelId="{E00AF469-0C7D-DB4D-B746-99903131E26F}" type="presParOf" srcId="{33C4C701-6F8A-874D-81C5-0EC4D5EF9FCB}" destId="{A09F2429-4C75-4A41-908B-A85C546E93EC}" srcOrd="1" destOrd="0" presId="urn:microsoft.com/office/officeart/2008/layout/HexagonCluster"/>
    <dgm:cxn modelId="{8CE72603-0D43-3B44-8EC8-1E46A004E79D}" type="presParOf" srcId="{A09F2429-4C75-4A41-908B-A85C546E93EC}" destId="{F283F4F2-67C4-B84C-AD02-8A0FC1B17CC4}" srcOrd="0" destOrd="0" presId="urn:microsoft.com/office/officeart/2008/layout/HexagonCluster"/>
    <dgm:cxn modelId="{E85BC3B3-2648-994F-B6A4-CEEEFEEA30D3}" type="presParOf" srcId="{33C4C701-6F8A-874D-81C5-0EC4D5EF9FCB}" destId="{4ABD3EF6-90E8-3C47-A2BE-DFED02B8BAF5}" srcOrd="2" destOrd="0" presId="urn:microsoft.com/office/officeart/2008/layout/HexagonCluster"/>
    <dgm:cxn modelId="{3798EA1E-E32D-0442-A475-CBCAC9E6711F}" type="presParOf" srcId="{4ABD3EF6-90E8-3C47-A2BE-DFED02B8BAF5}" destId="{345E3EF6-5193-BD45-B0F4-09AD68E85A3C}" srcOrd="0" destOrd="0" presId="urn:microsoft.com/office/officeart/2008/layout/HexagonCluster"/>
    <dgm:cxn modelId="{2C14FB0D-26C5-6544-882E-25525F23910B}" type="presParOf" srcId="{33C4C701-6F8A-874D-81C5-0EC4D5EF9FCB}" destId="{84D321FF-63B7-7241-A73A-802ABE8BA9F9}" srcOrd="3" destOrd="0" presId="urn:microsoft.com/office/officeart/2008/layout/HexagonCluster"/>
    <dgm:cxn modelId="{07D24438-BDC5-444E-924D-00D94E4C4BAC}" type="presParOf" srcId="{84D321FF-63B7-7241-A73A-802ABE8BA9F9}" destId="{61E3F828-DA12-A24F-BDD7-2A242D556158}" srcOrd="0" destOrd="0" presId="urn:microsoft.com/office/officeart/2008/layout/HexagonCluster"/>
    <dgm:cxn modelId="{2F6A05C7-2605-544C-A26C-0AF0BF86486D}" type="presParOf" srcId="{33C4C701-6F8A-874D-81C5-0EC4D5EF9FCB}" destId="{55C33BB7-23BB-8442-A09D-2E05359C8F9B}" srcOrd="4" destOrd="0" presId="urn:microsoft.com/office/officeart/2008/layout/HexagonCluster"/>
    <dgm:cxn modelId="{9A20DEBE-4BEB-554C-AFCD-3DB0571A2E91}" type="presParOf" srcId="{55C33BB7-23BB-8442-A09D-2E05359C8F9B}" destId="{A670D3BD-EF95-934C-B58B-2BD1FB7B0DB4}" srcOrd="0" destOrd="0" presId="urn:microsoft.com/office/officeart/2008/layout/HexagonCluster"/>
    <dgm:cxn modelId="{3F2E5756-C138-2B47-A3FB-83B488E231FA}" type="presParOf" srcId="{33C4C701-6F8A-874D-81C5-0EC4D5EF9FCB}" destId="{2D0F03E1-F575-7A4F-8222-9B8596DDFF2C}" srcOrd="5" destOrd="0" presId="urn:microsoft.com/office/officeart/2008/layout/HexagonCluster"/>
    <dgm:cxn modelId="{0C1A5C3A-74A7-AF41-9253-22D827BEA1CC}" type="presParOf" srcId="{2D0F03E1-F575-7A4F-8222-9B8596DDFF2C}" destId="{12AE409F-0070-0043-AA2E-A111F0BCC0AF}" srcOrd="0" destOrd="0" presId="urn:microsoft.com/office/officeart/2008/layout/HexagonCluster"/>
    <dgm:cxn modelId="{B610A001-D250-9B44-9410-C4F1867A7FE0}" type="presParOf" srcId="{33C4C701-6F8A-874D-81C5-0EC4D5EF9FCB}" destId="{E74EAA31-B38C-3149-A018-BD633E198904}" srcOrd="6" destOrd="0" presId="urn:microsoft.com/office/officeart/2008/layout/HexagonCluster"/>
    <dgm:cxn modelId="{406E9A17-583D-344E-959C-34D1670DEA4D}" type="presParOf" srcId="{E74EAA31-B38C-3149-A018-BD633E198904}" destId="{40449BB6-12C3-2A48-8F78-B6ADFF830B3E}" srcOrd="0" destOrd="0" presId="urn:microsoft.com/office/officeart/2008/layout/HexagonCluster"/>
    <dgm:cxn modelId="{E5BCADBB-B0A0-174B-8378-0EBB4C6F9554}" type="presParOf" srcId="{33C4C701-6F8A-874D-81C5-0EC4D5EF9FCB}" destId="{825B60AC-9AF4-F34F-95D6-48BE3D998CC3}" srcOrd="7" destOrd="0" presId="urn:microsoft.com/office/officeart/2008/layout/HexagonCluster"/>
    <dgm:cxn modelId="{EA1AF55C-E42F-274F-89D4-5BF8DE7AD3DA}" type="presParOf" srcId="{825B60AC-9AF4-F34F-95D6-48BE3D998CC3}" destId="{F327B081-0F4B-6E4A-AAA5-BA0043E50E87}" srcOrd="0" destOrd="0" presId="urn:microsoft.com/office/officeart/2008/layout/HexagonCluster"/>
    <dgm:cxn modelId="{85EBEE94-EBB2-BF44-A87A-F19C066F0FDB}" type="presParOf" srcId="{33C4C701-6F8A-874D-81C5-0EC4D5EF9FCB}" destId="{FE35ABF3-9B62-F74D-820E-25E40F02E963}" srcOrd="8" destOrd="0" presId="urn:microsoft.com/office/officeart/2008/layout/HexagonCluster"/>
    <dgm:cxn modelId="{901518B4-793B-4045-AEA2-5235A8FCB5A3}" type="presParOf" srcId="{FE35ABF3-9B62-F74D-820E-25E40F02E963}" destId="{2DD392C9-7118-FC47-BDE2-4074685704FC}" srcOrd="0" destOrd="0" presId="urn:microsoft.com/office/officeart/2008/layout/HexagonCluster"/>
    <dgm:cxn modelId="{147225BB-1D29-824D-BD12-C9D6D186D9D5}" type="presParOf" srcId="{33C4C701-6F8A-874D-81C5-0EC4D5EF9FCB}" destId="{7BEF3E6F-1AC6-E144-8B4C-FF74EEF5D3F6}" srcOrd="9" destOrd="0" presId="urn:microsoft.com/office/officeart/2008/layout/HexagonCluster"/>
    <dgm:cxn modelId="{BFA28B7F-C133-014C-82FF-35850935C0F7}" type="presParOf" srcId="{7BEF3E6F-1AC6-E144-8B4C-FF74EEF5D3F6}" destId="{2AA0507D-E3AE-1D4E-9C90-B73E8AB43D4F}" srcOrd="0" destOrd="0" presId="urn:microsoft.com/office/officeart/2008/layout/HexagonCluster"/>
    <dgm:cxn modelId="{4D402D4D-D8EB-AE4D-9A70-48ABAED830CA}" type="presParOf" srcId="{33C4C701-6F8A-874D-81C5-0EC4D5EF9FCB}" destId="{D7457AF2-28DA-D941-B064-B60670BEA5B5}" srcOrd="10" destOrd="0" presId="urn:microsoft.com/office/officeart/2008/layout/HexagonCluster"/>
    <dgm:cxn modelId="{D8BFADD9-A628-9E4F-8778-F7D0B4D43745}" type="presParOf" srcId="{D7457AF2-28DA-D941-B064-B60670BEA5B5}" destId="{5BE7DB56-3D49-374B-AB63-3B1BEC6609DE}" srcOrd="0" destOrd="0" presId="urn:microsoft.com/office/officeart/2008/layout/HexagonCluster"/>
    <dgm:cxn modelId="{C3BEF3FB-CE45-D542-94D3-97CE23AC4761}" type="presParOf" srcId="{33C4C701-6F8A-874D-81C5-0EC4D5EF9FCB}" destId="{A6C2309C-5FF3-CE41-BCD9-B0C2DA0C5B17}" srcOrd="11" destOrd="0" presId="urn:microsoft.com/office/officeart/2008/layout/HexagonCluster"/>
    <dgm:cxn modelId="{53E2BCCC-7854-6341-AABE-A6C6F8C9214D}" type="presParOf" srcId="{A6C2309C-5FF3-CE41-BCD9-B0C2DA0C5B17}" destId="{FFD13276-A36B-A94C-9444-1AD7EB6C00FA}" srcOrd="0" destOrd="0" presId="urn:microsoft.com/office/officeart/2008/layout/HexagonCluster"/>
    <dgm:cxn modelId="{FC773B8E-CFE7-AF44-886A-1D143D0B9C87}" type="presParOf" srcId="{33C4C701-6F8A-874D-81C5-0EC4D5EF9FCB}" destId="{BC1642C4-100C-AC4D-B5BD-CA6679F939E6}" srcOrd="12" destOrd="0" presId="urn:microsoft.com/office/officeart/2008/layout/HexagonCluster"/>
    <dgm:cxn modelId="{F56CED5B-6A05-2B4E-9A6C-B111B77DC77F}" type="presParOf" srcId="{BC1642C4-100C-AC4D-B5BD-CA6679F939E6}" destId="{75C48EBD-3ADE-0648-8BB7-EF4C65414C7C}" srcOrd="0" destOrd="0" presId="urn:microsoft.com/office/officeart/2008/layout/HexagonCluster"/>
    <dgm:cxn modelId="{F1779D20-428C-F346-BD27-B8AB4495ECA9}" type="presParOf" srcId="{33C4C701-6F8A-874D-81C5-0EC4D5EF9FCB}" destId="{CF56A8D4-89D5-FF4B-99C1-333E6136F09C}" srcOrd="13" destOrd="0" presId="urn:microsoft.com/office/officeart/2008/layout/HexagonCluster"/>
    <dgm:cxn modelId="{519AB466-E016-204A-B5BF-64CFB7885A3E}" type="presParOf" srcId="{CF56A8D4-89D5-FF4B-99C1-333E6136F09C}" destId="{C322868A-59AF-0647-9AD3-052121B7A3FD}" srcOrd="0" destOrd="0" presId="urn:microsoft.com/office/officeart/2008/layout/HexagonCluster"/>
    <dgm:cxn modelId="{180CB751-1BBB-734E-B006-23BB90E643D4}" type="presParOf" srcId="{33C4C701-6F8A-874D-81C5-0EC4D5EF9FCB}" destId="{3FD4A14F-11F9-BA4C-BD9D-B419F78C6A98}" srcOrd="14" destOrd="0" presId="urn:microsoft.com/office/officeart/2008/layout/HexagonCluster"/>
    <dgm:cxn modelId="{C00A52F8-1F48-044C-AF45-0D7DD8A509B9}" type="presParOf" srcId="{3FD4A14F-11F9-BA4C-BD9D-B419F78C6A98}" destId="{642F62E8-31C8-E942-A062-93F7AD7C8ACC}" srcOrd="0" destOrd="0" presId="urn:microsoft.com/office/officeart/2008/layout/HexagonCluster"/>
    <dgm:cxn modelId="{0B81EBF9-D996-AF4F-BD5A-33875A49787D}" type="presParOf" srcId="{33C4C701-6F8A-874D-81C5-0EC4D5EF9FCB}" destId="{C4859DA0-A7FD-D343-8C82-8BE8A0320ACB}" srcOrd="15" destOrd="0" presId="urn:microsoft.com/office/officeart/2008/layout/HexagonCluster"/>
    <dgm:cxn modelId="{E5AF81EA-A812-1748-B171-B6485196F321}" type="presParOf" srcId="{C4859DA0-A7FD-D343-8C82-8BE8A0320ACB}" destId="{BC089C45-0330-3C41-AC80-8F81278A8FE2}" srcOrd="0" destOrd="0" presId="urn:microsoft.com/office/officeart/2008/layout/HexagonCluster"/>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49A7FB-E061-406E-A54D-FD91510C4093}"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26B7090C-0AF0-4DCA-879A-B62F2CBA66F0}">
      <dgm:prSet phldrT="[Text]" custT="1"/>
      <dgm:spPr>
        <a:xfrm>
          <a:off x="119432" y="47073"/>
          <a:ext cx="1911250" cy="676826"/>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tIns="0" rIns="36000"/>
        <a:lstStyle/>
        <a:p>
          <a:pPr algn="l"/>
          <a:r>
            <a:rPr lang="en-GB" sz="1600" b="1" dirty="0">
              <a:solidFill>
                <a:schemeClr val="tx1"/>
              </a:solidFill>
              <a:latin typeface="Calibri" panose="020F0502020204030204"/>
              <a:ea typeface="+mn-ea"/>
              <a:cs typeface="+mn-cs"/>
            </a:rPr>
            <a:t>MAY</a:t>
          </a:r>
          <a:r>
            <a:rPr lang="en-GB" sz="1800" b="1" dirty="0">
              <a:solidFill>
                <a:schemeClr val="tx1"/>
              </a:solidFill>
              <a:latin typeface="Calibri" panose="020F0502020204030204"/>
              <a:ea typeface="+mn-ea"/>
              <a:cs typeface="+mn-cs"/>
            </a:rPr>
            <a:t> </a:t>
          </a:r>
          <a:r>
            <a:rPr lang="en-GB" sz="1600" b="1" dirty="0">
              <a:solidFill>
                <a:schemeClr val="tx1"/>
              </a:solidFill>
              <a:latin typeface="Calibri" panose="020F0502020204030204"/>
              <a:ea typeface="+mn-ea"/>
              <a:cs typeface="+mn-cs"/>
            </a:rPr>
            <a:t>2017</a:t>
          </a:r>
          <a:endParaRPr lang="en-GB" sz="1600" dirty="0">
            <a:solidFill>
              <a:sysClr val="window" lastClr="FFFFFF"/>
            </a:solidFill>
            <a:latin typeface="Calibri" panose="020F0502020204030204"/>
            <a:ea typeface="+mn-ea"/>
            <a:cs typeface="+mn-cs"/>
          </a:endParaRPr>
        </a:p>
      </dgm:t>
    </dgm:pt>
    <dgm:pt modelId="{71F32641-D9DA-4525-8EAA-11E7A2A932CB}" type="parTrans" cxnId="{421D9EF2-040E-49AD-932A-6CB39B255439}">
      <dgm:prSet/>
      <dgm:spPr/>
      <dgm:t>
        <a:bodyPr/>
        <a:lstStyle/>
        <a:p>
          <a:pPr algn="l"/>
          <a:endParaRPr lang="en-GB" sz="1600"/>
        </a:p>
      </dgm:t>
    </dgm:pt>
    <dgm:pt modelId="{FD665A26-A116-49FD-940F-8DD671A12890}" type="sibTrans" cxnId="{421D9EF2-040E-49AD-932A-6CB39B255439}">
      <dgm:prSet/>
      <dgm:spPr/>
      <dgm:t>
        <a:bodyPr/>
        <a:lstStyle/>
        <a:p>
          <a:pPr algn="l"/>
          <a:endParaRPr lang="en-GB" sz="1600"/>
        </a:p>
      </dgm:t>
    </dgm:pt>
    <dgm:pt modelId="{29D40E79-1AB0-4681-8207-C01F500B275B}">
      <dgm:prSet phldrT="[Text]" custT="1"/>
      <dgm:spPr>
        <a:xfrm>
          <a:off x="1983627" y="60104"/>
          <a:ext cx="1723591" cy="663795"/>
        </a:xfr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dgm:spPr>
      <dgm:t>
        <a:bodyPr tIns="0" rIns="36000" anchor="t"/>
        <a:lstStyle/>
        <a:p>
          <a:pPr marL="0" lvl="0" indent="0" algn="l" defTabSz="7112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JUL.  2017</a:t>
          </a:r>
          <a:endParaRPr lang="en-GB" sz="1600" b="1" kern="1200" dirty="0">
            <a:solidFill>
              <a:prstClr val="black"/>
            </a:solidFill>
            <a:latin typeface="Calibri" panose="020F0502020204030204"/>
            <a:ea typeface="+mn-ea"/>
            <a:cs typeface="+mn-cs"/>
          </a:endParaRPr>
        </a:p>
      </dgm:t>
    </dgm:pt>
    <dgm:pt modelId="{CA86E986-51F5-48AF-BB83-1D6FF660ACC8}" type="parTrans" cxnId="{6D0BF17F-B7F8-4011-A89B-4DF6958DF885}">
      <dgm:prSet/>
      <dgm:spPr/>
      <dgm:t>
        <a:bodyPr/>
        <a:lstStyle/>
        <a:p>
          <a:pPr algn="l"/>
          <a:endParaRPr lang="en-GB" sz="1600"/>
        </a:p>
      </dgm:t>
    </dgm:pt>
    <dgm:pt modelId="{0176BD48-6CBC-4833-B615-DF61AECA40A6}" type="sibTrans" cxnId="{6D0BF17F-B7F8-4011-A89B-4DF6958DF885}">
      <dgm:prSet/>
      <dgm:spPr/>
      <dgm:t>
        <a:bodyPr/>
        <a:lstStyle/>
        <a:p>
          <a:pPr algn="l"/>
          <a:endParaRPr lang="en-GB" sz="1600"/>
        </a:p>
      </dgm:t>
    </dgm:pt>
    <dgm:pt modelId="{DD798AB8-8034-4088-9D93-1D6506A4B070}">
      <dgm:prSet phldrT="[Text]" custT="1"/>
      <dgm:spPr>
        <a:xfrm>
          <a:off x="3678022" y="0"/>
          <a:ext cx="2005991" cy="707138"/>
        </a:xfrm>
        <a:solidFill>
          <a:srgbClr val="70AD47"/>
        </a:solidFill>
        <a:ln w="12700" cap="flat" cmpd="sng" algn="ctr">
          <a:solidFill>
            <a:sysClr val="window" lastClr="FFFFFF">
              <a:hueOff val="0"/>
              <a:satOff val="0"/>
              <a:lumOff val="0"/>
              <a:alphaOff val="0"/>
            </a:sysClr>
          </a:solidFill>
          <a:prstDash val="solid"/>
          <a:miter lim="800000"/>
        </a:ln>
        <a:effectLst/>
      </dgm:spPr>
      <dgm:t>
        <a:bodyPr tIns="0" rIns="36000"/>
        <a:lstStyle/>
        <a:p>
          <a:pPr algn="l"/>
          <a:r>
            <a:rPr lang="en-GB" sz="1600" b="1" dirty="0">
              <a:solidFill>
                <a:schemeClr val="tx1"/>
              </a:solidFill>
              <a:latin typeface="Calibri" panose="020F0502020204030204"/>
              <a:ea typeface="+mn-ea"/>
              <a:cs typeface="+mn-cs"/>
            </a:rPr>
            <a:t>NOV 2017</a:t>
          </a:r>
        </a:p>
      </dgm:t>
    </dgm:pt>
    <dgm:pt modelId="{7E45E3BF-A7A1-4F66-A67E-520B01C7E804}" type="parTrans" cxnId="{3054CB95-0247-48C9-B7A9-C753E0293E18}">
      <dgm:prSet/>
      <dgm:spPr/>
      <dgm:t>
        <a:bodyPr/>
        <a:lstStyle/>
        <a:p>
          <a:pPr algn="l"/>
          <a:endParaRPr lang="en-GB" sz="1600"/>
        </a:p>
      </dgm:t>
    </dgm:pt>
    <dgm:pt modelId="{93B72A76-3B96-47AD-A3F1-483F3110631D}" type="sibTrans" cxnId="{3054CB95-0247-48C9-B7A9-C753E0293E18}">
      <dgm:prSet/>
      <dgm:spPr/>
      <dgm:t>
        <a:bodyPr/>
        <a:lstStyle/>
        <a:p>
          <a:pPr algn="l"/>
          <a:endParaRPr lang="en-GB" sz="1600"/>
        </a:p>
      </dgm:t>
    </dgm:pt>
    <dgm:pt modelId="{292E0C32-C2F3-4298-AE9A-CF4425FEEFE4}">
      <dgm:prSet phldrT="[Text]" custT="1"/>
      <dgm:spPr>
        <a:xfrm>
          <a:off x="1983627" y="60104"/>
          <a:ext cx="1723591" cy="663795"/>
        </a:xfr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dgm:spPr>
      <dgm:t>
        <a:bodyPr tIns="0" rIns="36000"/>
        <a:lstStyle/>
        <a:p>
          <a:r>
            <a:rPr lang="en-GB" sz="1600" b="1" dirty="0">
              <a:solidFill>
                <a:schemeClr val="tx1"/>
              </a:solidFill>
              <a:latin typeface="Calibri" panose="020F0502020204030204"/>
              <a:ea typeface="+mn-ea"/>
              <a:cs typeface="+mn-cs"/>
            </a:rPr>
            <a:t>JAN      </a:t>
          </a:r>
          <a:r>
            <a:rPr lang="en-GB" sz="1100" b="1" dirty="0">
              <a:solidFill>
                <a:schemeClr val="tx1"/>
              </a:solidFill>
              <a:latin typeface="Calibri" panose="020F0502020204030204"/>
              <a:ea typeface="+mn-ea"/>
              <a:cs typeface="+mn-cs"/>
            </a:rPr>
            <a:t> </a:t>
          </a:r>
          <a:r>
            <a:rPr lang="en-GB" sz="1600" b="1" dirty="0">
              <a:solidFill>
                <a:schemeClr val="tx1"/>
              </a:solidFill>
              <a:latin typeface="Calibri" panose="020F0502020204030204"/>
              <a:ea typeface="+mn-ea"/>
              <a:cs typeface="+mn-cs"/>
            </a:rPr>
            <a:t>2018</a:t>
          </a:r>
        </a:p>
      </dgm:t>
    </dgm:pt>
    <dgm:pt modelId="{320638B6-83DF-47FC-A06C-355FFE2D763D}" type="parTrans" cxnId="{244277BC-D7E9-4557-AF35-69AB8FB786A3}">
      <dgm:prSet/>
      <dgm:spPr/>
      <dgm:t>
        <a:bodyPr/>
        <a:lstStyle/>
        <a:p>
          <a:endParaRPr lang="en-GB"/>
        </a:p>
      </dgm:t>
    </dgm:pt>
    <dgm:pt modelId="{6B37A528-044D-4C1F-AB5C-E7673F2E10D6}" type="sibTrans" cxnId="{244277BC-D7E9-4557-AF35-69AB8FB786A3}">
      <dgm:prSet/>
      <dgm:spPr/>
      <dgm:t>
        <a:bodyPr/>
        <a:lstStyle/>
        <a:p>
          <a:endParaRPr lang="en-GB"/>
        </a:p>
      </dgm:t>
    </dgm:pt>
    <dgm:pt modelId="{92A1D1B5-3662-4C4F-90CB-6829FA092C13}">
      <dgm:prSet phldrT="[Text]" custT="1"/>
      <dgm:spPr>
        <a:xfrm>
          <a:off x="3678022" y="0"/>
          <a:ext cx="2005991" cy="707138"/>
        </a:xfrm>
        <a:solidFill>
          <a:srgbClr val="FFCCFF"/>
        </a:solidFill>
        <a:ln w="12700" cap="flat" cmpd="sng" algn="ctr">
          <a:solidFill>
            <a:sysClr val="window" lastClr="FFFFFF">
              <a:hueOff val="0"/>
              <a:satOff val="0"/>
              <a:lumOff val="0"/>
              <a:alphaOff val="0"/>
            </a:sysClr>
          </a:solidFill>
          <a:prstDash val="solid"/>
          <a:miter lim="800000"/>
        </a:ln>
        <a:effectLst/>
      </dgm:spPr>
      <dgm:t>
        <a:bodyPr tIns="0" rIns="36000"/>
        <a:lstStyle/>
        <a:p>
          <a:r>
            <a:rPr lang="en-GB" sz="1600" b="1" dirty="0" smtClean="0">
              <a:solidFill>
                <a:schemeClr val="tx1"/>
              </a:solidFill>
              <a:latin typeface="Calibri" panose="020F0502020204030204"/>
              <a:ea typeface="+mn-ea"/>
              <a:cs typeface="+mn-cs"/>
            </a:rPr>
            <a:t>MAR    </a:t>
          </a:r>
          <a:r>
            <a:rPr lang="en-GB" sz="1600" b="1" dirty="0">
              <a:solidFill>
                <a:schemeClr val="tx1"/>
              </a:solidFill>
              <a:latin typeface="Calibri" panose="020F0502020204030204"/>
              <a:ea typeface="+mn-ea"/>
              <a:cs typeface="+mn-cs"/>
            </a:rPr>
            <a:t>2018</a:t>
          </a:r>
        </a:p>
      </dgm:t>
    </dgm:pt>
    <dgm:pt modelId="{71517534-2DB6-41CC-82E9-9E0BD72CCA46}" type="parTrans" cxnId="{518B7B5F-035F-4E08-BC2A-AAD590CC49C4}">
      <dgm:prSet/>
      <dgm:spPr/>
      <dgm:t>
        <a:bodyPr/>
        <a:lstStyle/>
        <a:p>
          <a:endParaRPr lang="en-GB"/>
        </a:p>
      </dgm:t>
    </dgm:pt>
    <dgm:pt modelId="{2FCDEB45-E097-4128-A3CF-30FAD60F53B9}" type="sibTrans" cxnId="{518B7B5F-035F-4E08-BC2A-AAD590CC49C4}">
      <dgm:prSet/>
      <dgm:spPr/>
      <dgm:t>
        <a:bodyPr/>
        <a:lstStyle/>
        <a:p>
          <a:endParaRPr lang="en-GB"/>
        </a:p>
      </dgm:t>
    </dgm:pt>
    <dgm:pt modelId="{E76F31FA-C6EE-40A4-BF4D-2C817827F720}">
      <dgm:prSet phldrT="[Text]" custT="1"/>
      <dgm:spPr>
        <a:xfrm>
          <a:off x="119432" y="47073"/>
          <a:ext cx="1911250" cy="676826"/>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tIns="0" rIns="36000"/>
        <a:lstStyle/>
        <a:p>
          <a:r>
            <a:rPr lang="en-GB" sz="1600" b="1" dirty="0">
              <a:solidFill>
                <a:schemeClr val="tx1"/>
              </a:solidFill>
              <a:latin typeface="Calibri" panose="020F0502020204030204"/>
              <a:ea typeface="+mn-ea"/>
              <a:cs typeface="+mn-cs"/>
            </a:rPr>
            <a:t>DEC   2017</a:t>
          </a:r>
        </a:p>
      </dgm:t>
    </dgm:pt>
    <dgm:pt modelId="{44A0A8AE-FD23-481B-BC52-85B4C57C6648}" type="sibTrans" cxnId="{1E4E3F3D-C067-4D7C-9FB8-DF5A26129D3D}">
      <dgm:prSet/>
      <dgm:spPr/>
      <dgm:t>
        <a:bodyPr/>
        <a:lstStyle/>
        <a:p>
          <a:endParaRPr lang="en-GB"/>
        </a:p>
      </dgm:t>
    </dgm:pt>
    <dgm:pt modelId="{50F72D46-4045-45DA-9311-4443051D2553}" type="parTrans" cxnId="{1E4E3F3D-C067-4D7C-9FB8-DF5A26129D3D}">
      <dgm:prSet/>
      <dgm:spPr/>
      <dgm:t>
        <a:bodyPr/>
        <a:lstStyle/>
        <a:p>
          <a:endParaRPr lang="en-GB"/>
        </a:p>
      </dgm:t>
    </dgm:pt>
    <dgm:pt modelId="{1265A96C-12E7-4C53-8CA7-896982AA1FC4}">
      <dgm:prSet phldrT="[Text]" custT="1"/>
      <dgm:spPr>
        <a:xfrm>
          <a:off x="5555833" y="0"/>
          <a:ext cx="1530766" cy="676826"/>
        </a:xfrm>
        <a:solidFill>
          <a:srgbClr val="FFC000">
            <a:lumMod val="60000"/>
            <a:lumOff val="40000"/>
          </a:srgbClr>
        </a:solidFill>
        <a:ln w="12700" cap="flat" cmpd="sng" algn="ctr">
          <a:solidFill>
            <a:sysClr val="window" lastClr="FFFFFF">
              <a:hueOff val="0"/>
              <a:satOff val="0"/>
              <a:lumOff val="0"/>
              <a:alphaOff val="0"/>
            </a:sysClr>
          </a:solidFill>
          <a:prstDash val="solid"/>
          <a:miter lim="800000"/>
        </a:ln>
        <a:effectLst/>
      </dgm:spPr>
      <dgm:t>
        <a:bodyPr tIns="0" rIns="36000"/>
        <a:lstStyle/>
        <a:p>
          <a:r>
            <a:rPr lang="en-GB" sz="1600" b="1" dirty="0">
              <a:solidFill>
                <a:schemeClr val="tx1"/>
              </a:solidFill>
              <a:latin typeface="Calibri" panose="020F0502020204030204"/>
              <a:ea typeface="+mn-ea"/>
              <a:cs typeface="+mn-cs"/>
            </a:rPr>
            <a:t>FEB      2018</a:t>
          </a:r>
        </a:p>
      </dgm:t>
    </dgm:pt>
    <dgm:pt modelId="{C4CA21A5-3EA7-4D81-A97F-B9C7C91275D2}" type="parTrans" cxnId="{D1503F95-FDB7-4E38-A5D7-F30ACBD64BAE}">
      <dgm:prSet/>
      <dgm:spPr/>
      <dgm:t>
        <a:bodyPr/>
        <a:lstStyle/>
        <a:p>
          <a:endParaRPr lang="en-GB"/>
        </a:p>
      </dgm:t>
    </dgm:pt>
    <dgm:pt modelId="{45AC7431-3EB3-4CBE-BED6-D9C88311D27B}" type="sibTrans" cxnId="{D1503F95-FDB7-4E38-A5D7-F30ACBD64BAE}">
      <dgm:prSet/>
      <dgm:spPr/>
      <dgm:t>
        <a:bodyPr/>
        <a:lstStyle/>
        <a:p>
          <a:endParaRPr lang="en-GB"/>
        </a:p>
      </dgm:t>
    </dgm:pt>
    <dgm:pt modelId="{C756459B-8BBD-459A-A8DA-82B3F652C071}" type="pres">
      <dgm:prSet presAssocID="{8349A7FB-E061-406E-A54D-FD91510C4093}" presName="Name0" presStyleCnt="0">
        <dgm:presLayoutVars>
          <dgm:dir/>
          <dgm:animLvl val="lvl"/>
          <dgm:resizeHandles val="exact"/>
        </dgm:presLayoutVars>
      </dgm:prSet>
      <dgm:spPr/>
      <dgm:t>
        <a:bodyPr/>
        <a:lstStyle/>
        <a:p>
          <a:endParaRPr lang="en-US"/>
        </a:p>
      </dgm:t>
    </dgm:pt>
    <dgm:pt modelId="{67D39C65-BADF-4A1D-9FCF-C81A9F97B23D}" type="pres">
      <dgm:prSet presAssocID="{26B7090C-0AF0-4DCA-879A-B62F2CBA66F0}" presName="parTxOnly" presStyleLbl="node1" presStyleIdx="0" presStyleCnt="7" custScaleX="1794952" custScaleY="1602921" custLinFactX="136264" custLinFactY="-78306" custLinFactNeighborX="200000" custLinFactNeighborY="-100000">
        <dgm:presLayoutVars>
          <dgm:chMax val="0"/>
          <dgm:chPref val="0"/>
          <dgm:bulletEnabled val="1"/>
        </dgm:presLayoutVars>
      </dgm:prSet>
      <dgm:spPr>
        <a:prstGeom prst="chevron">
          <a:avLst/>
        </a:prstGeom>
      </dgm:spPr>
      <dgm:t>
        <a:bodyPr/>
        <a:lstStyle/>
        <a:p>
          <a:endParaRPr lang="en-US"/>
        </a:p>
      </dgm:t>
    </dgm:pt>
    <dgm:pt modelId="{536129E4-4C0F-421D-A01F-02265D0DB927}" type="pres">
      <dgm:prSet presAssocID="{FD665A26-A116-49FD-940F-8DD671A12890}" presName="parTxOnlySpace" presStyleCnt="0"/>
      <dgm:spPr/>
    </dgm:pt>
    <dgm:pt modelId="{F0535D68-AFF1-4094-88A8-3299889490A0}" type="pres">
      <dgm:prSet presAssocID="{29D40E79-1AB0-4681-8207-C01F500B275B}" presName="parTxOnly" presStyleLbl="node1" presStyleIdx="1" presStyleCnt="7" custScaleX="1849125" custScaleY="1637880" custLinFactX="-108662" custLinFactY="-83712" custLinFactNeighborX="-200000" custLinFactNeighborY="-100000">
        <dgm:presLayoutVars>
          <dgm:chMax val="0"/>
          <dgm:chPref val="0"/>
          <dgm:bulletEnabled val="1"/>
        </dgm:presLayoutVars>
      </dgm:prSet>
      <dgm:spPr>
        <a:prstGeom prst="chevron">
          <a:avLst/>
        </a:prstGeom>
      </dgm:spPr>
      <dgm:t>
        <a:bodyPr/>
        <a:lstStyle/>
        <a:p>
          <a:endParaRPr lang="en-US"/>
        </a:p>
      </dgm:t>
    </dgm:pt>
    <dgm:pt modelId="{EE47C294-3127-461D-849E-3CEB90D6780C}" type="pres">
      <dgm:prSet presAssocID="{0176BD48-6CBC-4833-B615-DF61AECA40A6}" presName="parTxOnlySpace" presStyleCnt="0"/>
      <dgm:spPr/>
    </dgm:pt>
    <dgm:pt modelId="{5018EFDA-B942-4D71-BF6E-A9A411BB7416}" type="pres">
      <dgm:prSet presAssocID="{DD798AB8-8034-4088-9D93-1D6506A4B070}" presName="parTxOnly" presStyleLbl="node1" presStyleIdx="2" presStyleCnt="7" custScaleX="1635041" custScaleY="1462391" custLinFactX="-300000" custLinFactY="-63199" custLinFactNeighborX="-327129" custLinFactNeighborY="-100000">
        <dgm:presLayoutVars>
          <dgm:chMax val="0"/>
          <dgm:chPref val="0"/>
          <dgm:bulletEnabled val="1"/>
        </dgm:presLayoutVars>
      </dgm:prSet>
      <dgm:spPr>
        <a:prstGeom prst="chevron">
          <a:avLst/>
        </a:prstGeom>
      </dgm:spPr>
      <dgm:t>
        <a:bodyPr/>
        <a:lstStyle/>
        <a:p>
          <a:endParaRPr lang="en-US"/>
        </a:p>
      </dgm:t>
    </dgm:pt>
    <dgm:pt modelId="{4C7A2395-3D9F-4657-9139-20BEA56FFC3C}" type="pres">
      <dgm:prSet presAssocID="{93B72A76-3B96-47AD-A3F1-483F3110631D}" presName="parTxOnlySpace" presStyleCnt="0"/>
      <dgm:spPr/>
    </dgm:pt>
    <dgm:pt modelId="{E7EDE282-318E-4EE2-B7AF-E3BA3EC6699A}" type="pres">
      <dgm:prSet presAssocID="{E76F31FA-C6EE-40A4-BF4D-2C817827F720}" presName="parTxOnly" presStyleLbl="node1" presStyleIdx="3" presStyleCnt="7" custScaleX="1861612" custScaleY="1553843" custLinFactX="-531572" custLinFactY="-52991" custLinFactNeighborX="-600000" custLinFactNeighborY="-100000">
        <dgm:presLayoutVars>
          <dgm:chMax val="0"/>
          <dgm:chPref val="0"/>
          <dgm:bulletEnabled val="1"/>
        </dgm:presLayoutVars>
      </dgm:prSet>
      <dgm:spPr>
        <a:prstGeom prst="chevron">
          <a:avLst/>
        </a:prstGeom>
      </dgm:spPr>
      <dgm:t>
        <a:bodyPr/>
        <a:lstStyle/>
        <a:p>
          <a:endParaRPr lang="en-US"/>
        </a:p>
      </dgm:t>
    </dgm:pt>
    <dgm:pt modelId="{7E496778-A45F-4C62-9CE4-3DAF551AC51E}" type="pres">
      <dgm:prSet presAssocID="{44A0A8AE-FD23-481B-BC52-85B4C57C6648}" presName="parTxOnlySpace" presStyleCnt="0"/>
      <dgm:spPr/>
    </dgm:pt>
    <dgm:pt modelId="{DC3A31D3-173D-4FA6-9B25-597F665C1C9B}" type="pres">
      <dgm:prSet presAssocID="{292E0C32-C2F3-4298-AE9A-CF4425FEEFE4}" presName="parTxOnly" presStyleLbl="node1" presStyleIdx="4" presStyleCnt="7" custScaleX="2000000" custScaleY="1447215" custLinFactX="-830097" custLinFactY="-27116" custLinFactNeighborX="-900000" custLinFactNeighborY="-100000">
        <dgm:presLayoutVars>
          <dgm:chMax val="0"/>
          <dgm:chPref val="0"/>
          <dgm:bulletEnabled val="1"/>
        </dgm:presLayoutVars>
      </dgm:prSet>
      <dgm:spPr>
        <a:prstGeom prst="chevron">
          <a:avLst/>
        </a:prstGeom>
      </dgm:spPr>
      <dgm:t>
        <a:bodyPr/>
        <a:lstStyle/>
        <a:p>
          <a:endParaRPr lang="en-US"/>
        </a:p>
      </dgm:t>
    </dgm:pt>
    <dgm:pt modelId="{4D91FECF-1DE2-4CC3-A38D-5A4FEEEBCAB4}" type="pres">
      <dgm:prSet presAssocID="{6B37A528-044D-4C1F-AB5C-E7673F2E10D6}" presName="parTxOnlySpace" presStyleCnt="0"/>
      <dgm:spPr/>
    </dgm:pt>
    <dgm:pt modelId="{8550734D-C024-4D04-A392-B95AC4D3FC52}" type="pres">
      <dgm:prSet presAssocID="{92A1D1B5-3662-4C4F-90CB-6829FA092C13}" presName="parTxOnly" presStyleLbl="node1" presStyleIdx="5" presStyleCnt="7" custScaleX="1875388" custScaleY="1503800" custLinFactX="478129" custLinFactY="-38721" custLinFactNeighborX="500000" custLinFactNeighborY="-100000">
        <dgm:presLayoutVars>
          <dgm:chMax val="0"/>
          <dgm:chPref val="0"/>
          <dgm:bulletEnabled val="1"/>
        </dgm:presLayoutVars>
      </dgm:prSet>
      <dgm:spPr>
        <a:prstGeom prst="chevron">
          <a:avLst/>
        </a:prstGeom>
      </dgm:spPr>
      <dgm:t>
        <a:bodyPr/>
        <a:lstStyle/>
        <a:p>
          <a:endParaRPr lang="en-US"/>
        </a:p>
      </dgm:t>
    </dgm:pt>
    <dgm:pt modelId="{8CCD73B9-2181-45C1-B74F-D735DFDF7BAD}" type="pres">
      <dgm:prSet presAssocID="{2FCDEB45-E097-4128-A3CF-30FAD60F53B9}" presName="parTxOnlySpace" presStyleCnt="0"/>
      <dgm:spPr/>
    </dgm:pt>
    <dgm:pt modelId="{1EE42377-53B3-4F32-954C-4B696735F639}" type="pres">
      <dgm:prSet presAssocID="{1265A96C-12E7-4C53-8CA7-896982AA1FC4}" presName="parTxOnly" presStyleLbl="node1" presStyleIdx="6" presStyleCnt="7" custScaleX="2000000" custScaleY="1618589" custLinFactX="-2811371" custLinFactY="-45461" custLinFactNeighborX="-2900000" custLinFactNeighborY="-100000">
        <dgm:presLayoutVars>
          <dgm:chMax val="0"/>
          <dgm:chPref val="0"/>
          <dgm:bulletEnabled val="1"/>
        </dgm:presLayoutVars>
      </dgm:prSet>
      <dgm:spPr>
        <a:prstGeom prst="chevron">
          <a:avLst/>
        </a:prstGeom>
      </dgm:spPr>
      <dgm:t>
        <a:bodyPr/>
        <a:lstStyle/>
        <a:p>
          <a:endParaRPr lang="en-US"/>
        </a:p>
      </dgm:t>
    </dgm:pt>
  </dgm:ptLst>
  <dgm:cxnLst>
    <dgm:cxn modelId="{46A5FEDA-0C66-4158-9251-C5F24CEA1A3B}" type="presOf" srcId="{8349A7FB-E061-406E-A54D-FD91510C4093}" destId="{C756459B-8BBD-459A-A8DA-82B3F652C071}" srcOrd="0" destOrd="0" presId="urn:microsoft.com/office/officeart/2005/8/layout/chevron1"/>
    <dgm:cxn modelId="{6D0BF17F-B7F8-4011-A89B-4DF6958DF885}" srcId="{8349A7FB-E061-406E-A54D-FD91510C4093}" destId="{29D40E79-1AB0-4681-8207-C01F500B275B}" srcOrd="1" destOrd="0" parTransId="{CA86E986-51F5-48AF-BB83-1D6FF660ACC8}" sibTransId="{0176BD48-6CBC-4833-B615-DF61AECA40A6}"/>
    <dgm:cxn modelId="{10E8BE4A-7D78-4228-814A-E77B55367026}" type="presOf" srcId="{292E0C32-C2F3-4298-AE9A-CF4425FEEFE4}" destId="{DC3A31D3-173D-4FA6-9B25-597F665C1C9B}" srcOrd="0" destOrd="0" presId="urn:microsoft.com/office/officeart/2005/8/layout/chevron1"/>
    <dgm:cxn modelId="{4BBFC105-93EE-4530-A3AC-3FA4CFDF42BB}" type="presOf" srcId="{92A1D1B5-3662-4C4F-90CB-6829FA092C13}" destId="{8550734D-C024-4D04-A392-B95AC4D3FC52}" srcOrd="0" destOrd="0" presId="urn:microsoft.com/office/officeart/2005/8/layout/chevron1"/>
    <dgm:cxn modelId="{9648E321-EAE1-4FAF-AB44-E7A699C6973B}" type="presOf" srcId="{DD798AB8-8034-4088-9D93-1D6506A4B070}" destId="{5018EFDA-B942-4D71-BF6E-A9A411BB7416}" srcOrd="0" destOrd="0" presId="urn:microsoft.com/office/officeart/2005/8/layout/chevron1"/>
    <dgm:cxn modelId="{8FD04A0D-48CC-48A3-AF49-45CA55FB6EB9}" type="presOf" srcId="{26B7090C-0AF0-4DCA-879A-B62F2CBA66F0}" destId="{67D39C65-BADF-4A1D-9FCF-C81A9F97B23D}" srcOrd="0" destOrd="0" presId="urn:microsoft.com/office/officeart/2005/8/layout/chevron1"/>
    <dgm:cxn modelId="{244277BC-D7E9-4557-AF35-69AB8FB786A3}" srcId="{8349A7FB-E061-406E-A54D-FD91510C4093}" destId="{292E0C32-C2F3-4298-AE9A-CF4425FEEFE4}" srcOrd="4" destOrd="0" parTransId="{320638B6-83DF-47FC-A06C-355FFE2D763D}" sibTransId="{6B37A528-044D-4C1F-AB5C-E7673F2E10D6}"/>
    <dgm:cxn modelId="{7DA91A8A-2B43-4414-8F64-2CA4C36185DF}" type="presOf" srcId="{29D40E79-1AB0-4681-8207-C01F500B275B}" destId="{F0535D68-AFF1-4094-88A8-3299889490A0}" srcOrd="0" destOrd="0" presId="urn:microsoft.com/office/officeart/2005/8/layout/chevron1"/>
    <dgm:cxn modelId="{D1503F95-FDB7-4E38-A5D7-F30ACBD64BAE}" srcId="{8349A7FB-E061-406E-A54D-FD91510C4093}" destId="{1265A96C-12E7-4C53-8CA7-896982AA1FC4}" srcOrd="6" destOrd="0" parTransId="{C4CA21A5-3EA7-4D81-A97F-B9C7C91275D2}" sibTransId="{45AC7431-3EB3-4CBE-BED6-D9C88311D27B}"/>
    <dgm:cxn modelId="{3054CB95-0247-48C9-B7A9-C753E0293E18}" srcId="{8349A7FB-E061-406E-A54D-FD91510C4093}" destId="{DD798AB8-8034-4088-9D93-1D6506A4B070}" srcOrd="2" destOrd="0" parTransId="{7E45E3BF-A7A1-4F66-A67E-520B01C7E804}" sibTransId="{93B72A76-3B96-47AD-A3F1-483F3110631D}"/>
    <dgm:cxn modelId="{A74024C3-5B14-438A-B85B-1CFC7A2BB360}" type="presOf" srcId="{E76F31FA-C6EE-40A4-BF4D-2C817827F720}" destId="{E7EDE282-318E-4EE2-B7AF-E3BA3EC6699A}" srcOrd="0" destOrd="0" presId="urn:microsoft.com/office/officeart/2005/8/layout/chevron1"/>
    <dgm:cxn modelId="{1E4E3F3D-C067-4D7C-9FB8-DF5A26129D3D}" srcId="{8349A7FB-E061-406E-A54D-FD91510C4093}" destId="{E76F31FA-C6EE-40A4-BF4D-2C817827F720}" srcOrd="3" destOrd="0" parTransId="{50F72D46-4045-45DA-9311-4443051D2553}" sibTransId="{44A0A8AE-FD23-481B-BC52-85B4C57C6648}"/>
    <dgm:cxn modelId="{E7DC0FE3-593A-4048-8BD6-4D85D65B0478}" type="presOf" srcId="{1265A96C-12E7-4C53-8CA7-896982AA1FC4}" destId="{1EE42377-53B3-4F32-954C-4B696735F639}" srcOrd="0" destOrd="0" presId="urn:microsoft.com/office/officeart/2005/8/layout/chevron1"/>
    <dgm:cxn modelId="{421D9EF2-040E-49AD-932A-6CB39B255439}" srcId="{8349A7FB-E061-406E-A54D-FD91510C4093}" destId="{26B7090C-0AF0-4DCA-879A-B62F2CBA66F0}" srcOrd="0" destOrd="0" parTransId="{71F32641-D9DA-4525-8EAA-11E7A2A932CB}" sibTransId="{FD665A26-A116-49FD-940F-8DD671A12890}"/>
    <dgm:cxn modelId="{518B7B5F-035F-4E08-BC2A-AAD590CC49C4}" srcId="{8349A7FB-E061-406E-A54D-FD91510C4093}" destId="{92A1D1B5-3662-4C4F-90CB-6829FA092C13}" srcOrd="5" destOrd="0" parTransId="{71517534-2DB6-41CC-82E9-9E0BD72CCA46}" sibTransId="{2FCDEB45-E097-4128-A3CF-30FAD60F53B9}"/>
    <dgm:cxn modelId="{022BE1BB-9BC0-43AA-8218-295522A60F7E}" type="presParOf" srcId="{C756459B-8BBD-459A-A8DA-82B3F652C071}" destId="{67D39C65-BADF-4A1D-9FCF-C81A9F97B23D}" srcOrd="0" destOrd="0" presId="urn:microsoft.com/office/officeart/2005/8/layout/chevron1"/>
    <dgm:cxn modelId="{0CB9DCF6-1FB4-4975-84B6-C7A965CC01D9}" type="presParOf" srcId="{C756459B-8BBD-459A-A8DA-82B3F652C071}" destId="{536129E4-4C0F-421D-A01F-02265D0DB927}" srcOrd="1" destOrd="0" presId="urn:microsoft.com/office/officeart/2005/8/layout/chevron1"/>
    <dgm:cxn modelId="{8382FED0-59B5-45B3-B62A-82105A848E6B}" type="presParOf" srcId="{C756459B-8BBD-459A-A8DA-82B3F652C071}" destId="{F0535D68-AFF1-4094-88A8-3299889490A0}" srcOrd="2" destOrd="0" presId="urn:microsoft.com/office/officeart/2005/8/layout/chevron1"/>
    <dgm:cxn modelId="{AF6328FB-30E0-4A91-B49D-E6FA5A77E937}" type="presParOf" srcId="{C756459B-8BBD-459A-A8DA-82B3F652C071}" destId="{EE47C294-3127-461D-849E-3CEB90D6780C}" srcOrd="3" destOrd="0" presId="urn:microsoft.com/office/officeart/2005/8/layout/chevron1"/>
    <dgm:cxn modelId="{574991B5-6054-403E-8856-EAB6AE2505AD}" type="presParOf" srcId="{C756459B-8BBD-459A-A8DA-82B3F652C071}" destId="{5018EFDA-B942-4D71-BF6E-A9A411BB7416}" srcOrd="4" destOrd="0" presId="urn:microsoft.com/office/officeart/2005/8/layout/chevron1"/>
    <dgm:cxn modelId="{4D91A9C9-E3D6-4816-8989-C23F0E52577A}" type="presParOf" srcId="{C756459B-8BBD-459A-A8DA-82B3F652C071}" destId="{4C7A2395-3D9F-4657-9139-20BEA56FFC3C}" srcOrd="5" destOrd="0" presId="urn:microsoft.com/office/officeart/2005/8/layout/chevron1"/>
    <dgm:cxn modelId="{7850FA07-0C60-4DF4-99EA-BC793203219C}" type="presParOf" srcId="{C756459B-8BBD-459A-A8DA-82B3F652C071}" destId="{E7EDE282-318E-4EE2-B7AF-E3BA3EC6699A}" srcOrd="6" destOrd="0" presId="urn:microsoft.com/office/officeart/2005/8/layout/chevron1"/>
    <dgm:cxn modelId="{D689E30F-FBE4-41D3-B0FF-FE3556B3163B}" type="presParOf" srcId="{C756459B-8BBD-459A-A8DA-82B3F652C071}" destId="{7E496778-A45F-4C62-9CE4-3DAF551AC51E}" srcOrd="7" destOrd="0" presId="urn:microsoft.com/office/officeart/2005/8/layout/chevron1"/>
    <dgm:cxn modelId="{36FBC693-6915-4D46-9B8E-510EB11F1EA1}" type="presParOf" srcId="{C756459B-8BBD-459A-A8DA-82B3F652C071}" destId="{DC3A31D3-173D-4FA6-9B25-597F665C1C9B}" srcOrd="8" destOrd="0" presId="urn:microsoft.com/office/officeart/2005/8/layout/chevron1"/>
    <dgm:cxn modelId="{9FD3F880-7882-48E7-B97E-DBCF85E1F4D6}" type="presParOf" srcId="{C756459B-8BBD-459A-A8DA-82B3F652C071}" destId="{4D91FECF-1DE2-4CC3-A38D-5A4FEEEBCAB4}" srcOrd="9" destOrd="0" presId="urn:microsoft.com/office/officeart/2005/8/layout/chevron1"/>
    <dgm:cxn modelId="{28F5E7FF-81BD-40A4-A71B-7282D23F2BD5}" type="presParOf" srcId="{C756459B-8BBD-459A-A8DA-82B3F652C071}" destId="{8550734D-C024-4D04-A392-B95AC4D3FC52}" srcOrd="10" destOrd="0" presId="urn:microsoft.com/office/officeart/2005/8/layout/chevron1"/>
    <dgm:cxn modelId="{B77A8511-57F9-44BC-A0AF-FBA97446E42C}" type="presParOf" srcId="{C756459B-8BBD-459A-A8DA-82B3F652C071}" destId="{8CCD73B9-2181-45C1-B74F-D735DFDF7BAD}" srcOrd="11" destOrd="0" presId="urn:microsoft.com/office/officeart/2005/8/layout/chevron1"/>
    <dgm:cxn modelId="{3FA014D0-2B04-4A48-A437-FECCDEB929AB}" type="presParOf" srcId="{C756459B-8BBD-459A-A8DA-82B3F652C071}" destId="{1EE42377-53B3-4F32-954C-4B696735F639}" srcOrd="12" destOrd="0" presId="urn:microsoft.com/office/officeart/2005/8/layout/chevro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1C66DD-F285-F043-9215-3DE1D956C808}">
      <dsp:nvSpPr>
        <dsp:cNvPr id="0" name=""/>
        <dsp:cNvSpPr/>
      </dsp:nvSpPr>
      <dsp:spPr>
        <a:xfrm>
          <a:off x="1585843" y="3028791"/>
          <a:ext cx="1868119" cy="1603564"/>
        </a:xfrm>
        <a:prstGeom prst="hexagon">
          <a:avLst>
            <a:gd name="adj" fmla="val 25000"/>
            <a:gd name="vf" fmla="val 1154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US" sz="1400" kern="1200" dirty="0">
              <a:latin typeface="Calibri" panose="020F0502020204030204" pitchFamily="34" charset="0"/>
            </a:rPr>
            <a:t>4IR – 41% of all activities in South Africa are susceptible to automations </a:t>
          </a:r>
        </a:p>
      </dsp:txBody>
      <dsp:txXfrm>
        <a:off x="1585843" y="3028791"/>
        <a:ext cx="1868119" cy="1603564"/>
      </dsp:txXfrm>
    </dsp:sp>
    <dsp:sp modelId="{F283F4F2-67C4-B84C-AD02-8A0FC1B17CC4}">
      <dsp:nvSpPr>
        <dsp:cNvPr id="0" name=""/>
        <dsp:cNvSpPr/>
      </dsp:nvSpPr>
      <dsp:spPr>
        <a:xfrm>
          <a:off x="1644274" y="3737392"/>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345E3EF6-5193-BD45-B0F4-09AD68E85A3C}">
      <dsp:nvSpPr>
        <dsp:cNvPr id="0" name=""/>
        <dsp:cNvSpPr/>
      </dsp:nvSpPr>
      <dsp:spPr>
        <a:xfrm>
          <a:off x="0" y="2157122"/>
          <a:ext cx="1868119" cy="1603564"/>
        </a:xfrm>
        <a:prstGeom prst="hexagon">
          <a:avLst>
            <a:gd name="adj" fmla="val 25000"/>
            <a:gd name="vf" fmla="val 115470"/>
          </a:avLst>
        </a:prstGeom>
        <a:solidFill>
          <a:schemeClr val="bg1">
            <a:lumMod val="85000"/>
          </a:scheme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2">
          <a:scrgbClr r="0" g="0" b="0"/>
        </a:effectRef>
        <a:fontRef idx="minor"/>
      </dsp:style>
    </dsp:sp>
    <dsp:sp modelId="{61E3F828-DA12-A24F-BDD7-2A242D556158}">
      <dsp:nvSpPr>
        <dsp:cNvPr id="0" name=""/>
        <dsp:cNvSpPr/>
      </dsp:nvSpPr>
      <dsp:spPr>
        <a:xfrm>
          <a:off x="1264889" y="3538323"/>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A670D3BD-EF95-934C-B58B-2BD1FB7B0DB4}">
      <dsp:nvSpPr>
        <dsp:cNvPr id="0" name=""/>
        <dsp:cNvSpPr/>
      </dsp:nvSpPr>
      <dsp:spPr>
        <a:xfrm>
          <a:off x="3170041" y="2144839"/>
          <a:ext cx="1868119" cy="1603564"/>
        </a:xfrm>
        <a:prstGeom prst="hexagon">
          <a:avLst>
            <a:gd name="adj" fmla="val 25000"/>
            <a:gd name="vf" fmla="val 1154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US" sz="1400" kern="1200" dirty="0">
              <a:latin typeface="Calibri" panose="020F0502020204030204" pitchFamily="34" charset="0"/>
            </a:rPr>
            <a:t>Innovation based-entrepreneurships</a:t>
          </a:r>
        </a:p>
      </dsp:txBody>
      <dsp:txXfrm>
        <a:off x="3170041" y="2144839"/>
        <a:ext cx="1868119" cy="1603564"/>
      </dsp:txXfrm>
    </dsp:sp>
    <dsp:sp modelId="{12AE409F-0070-0043-AA2E-A111F0BCC0AF}">
      <dsp:nvSpPr>
        <dsp:cNvPr id="0" name=""/>
        <dsp:cNvSpPr/>
      </dsp:nvSpPr>
      <dsp:spPr>
        <a:xfrm>
          <a:off x="4449744" y="3524346"/>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40449BB6-12C3-2A48-8F78-B6ADFF830B3E}">
      <dsp:nvSpPr>
        <dsp:cNvPr id="0" name=""/>
        <dsp:cNvSpPr/>
      </dsp:nvSpPr>
      <dsp:spPr>
        <a:xfrm>
          <a:off x="4762469" y="3026249"/>
          <a:ext cx="1868119" cy="1603564"/>
        </a:xfrm>
        <a:prstGeom prst="hexagon">
          <a:avLst>
            <a:gd name="adj" fmla="val 25000"/>
            <a:gd name="vf" fmla="val 115470"/>
          </a:avLst>
        </a:prstGeom>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2">
          <a:scrgbClr r="0" g="0" b="0"/>
        </a:effectRef>
        <a:fontRef idx="minor"/>
      </dsp:style>
    </dsp:sp>
    <dsp:sp modelId="{F327B081-0F4B-6E4A-AAA5-BA0043E50E87}">
      <dsp:nvSpPr>
        <dsp:cNvPr id="0" name=""/>
        <dsp:cNvSpPr/>
      </dsp:nvSpPr>
      <dsp:spPr>
        <a:xfrm>
          <a:off x="4805263" y="3744592"/>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2DD392C9-7118-FC47-BDE2-4074685704FC}">
      <dsp:nvSpPr>
        <dsp:cNvPr id="0" name=""/>
        <dsp:cNvSpPr/>
      </dsp:nvSpPr>
      <dsp:spPr>
        <a:xfrm>
          <a:off x="1585843" y="1280795"/>
          <a:ext cx="1868119" cy="1603564"/>
        </a:xfrm>
        <a:prstGeom prst="hexagon">
          <a:avLst>
            <a:gd name="adj" fmla="val 25000"/>
            <a:gd name="vf" fmla="val 1154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US" sz="1400" kern="1200" dirty="0">
              <a:latin typeface="Calibri" panose="020F0502020204030204" pitchFamily="34" charset="0"/>
            </a:rPr>
            <a:t>WEF SA Internet For All </a:t>
          </a:r>
          <a:r>
            <a:rPr lang="en-US" sz="1400" kern="1200" dirty="0" err="1">
              <a:latin typeface="Calibri" panose="020F0502020204030204" pitchFamily="34" charset="0"/>
            </a:rPr>
            <a:t>Programme</a:t>
          </a:r>
          <a:r>
            <a:rPr lang="en-US" sz="1400" kern="1200" dirty="0">
              <a:latin typeface="Calibri" panose="020F0502020204030204" pitchFamily="34" charset="0"/>
            </a:rPr>
            <a:t>: Pillar </a:t>
          </a:r>
          <a:r>
            <a:rPr lang="en-US" sz="1400" kern="1200" dirty="0" smtClean="0">
              <a:latin typeface="Calibri" panose="020F0502020204030204" pitchFamily="34" charset="0"/>
            </a:rPr>
            <a:t>Digital Skills </a:t>
          </a:r>
          <a:r>
            <a:rPr lang="en-US" sz="1400" kern="1200" dirty="0">
              <a:latin typeface="Calibri" panose="020F0502020204030204" pitchFamily="34" charset="0"/>
            </a:rPr>
            <a:t>and Awareness</a:t>
          </a:r>
        </a:p>
      </dsp:txBody>
      <dsp:txXfrm>
        <a:off x="1585843" y="1280795"/>
        <a:ext cx="1868119" cy="1603564"/>
      </dsp:txXfrm>
    </dsp:sp>
    <dsp:sp modelId="{2AA0507D-E3AE-1D4E-9C90-B73E8AB43D4F}">
      <dsp:nvSpPr>
        <dsp:cNvPr id="0" name=""/>
        <dsp:cNvSpPr/>
      </dsp:nvSpPr>
      <dsp:spPr>
        <a:xfrm>
          <a:off x="2857317" y="1313832"/>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5BE7DB56-3D49-374B-AB63-3B1BEC6609DE}">
      <dsp:nvSpPr>
        <dsp:cNvPr id="0" name=""/>
        <dsp:cNvSpPr/>
      </dsp:nvSpPr>
      <dsp:spPr>
        <a:xfrm>
          <a:off x="3170041" y="396843"/>
          <a:ext cx="1868119" cy="1603564"/>
        </a:xfrm>
        <a:prstGeom prst="hexagon">
          <a:avLst>
            <a:gd name="adj" fmla="val 25000"/>
            <a:gd name="vf" fmla="val 115470"/>
          </a:avLst>
        </a:prstGeom>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2">
          <a:scrgbClr r="0" g="0" b="0"/>
        </a:effectRef>
        <a:fontRef idx="minor"/>
      </dsp:style>
    </dsp:sp>
    <dsp:sp modelId="{FFD13276-A36B-A94C-9444-1AD7EB6C00FA}">
      <dsp:nvSpPr>
        <dsp:cNvPr id="0" name=""/>
        <dsp:cNvSpPr/>
      </dsp:nvSpPr>
      <dsp:spPr>
        <a:xfrm>
          <a:off x="3212835" y="1107562"/>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75C48EBD-3ADE-0648-8BB7-EF4C65414C7C}">
      <dsp:nvSpPr>
        <dsp:cNvPr id="0" name=""/>
        <dsp:cNvSpPr/>
      </dsp:nvSpPr>
      <dsp:spPr>
        <a:xfrm>
          <a:off x="4779955" y="1260839"/>
          <a:ext cx="1868119" cy="1603564"/>
        </a:xfrm>
        <a:prstGeom prst="hexagon">
          <a:avLst>
            <a:gd name="adj" fmla="val 25000"/>
            <a:gd name="vf" fmla="val 1154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rPr>
            <a:t>Platforms for collaboration</a:t>
          </a:r>
        </a:p>
      </dsp:txBody>
      <dsp:txXfrm>
        <a:off x="4779955" y="1260839"/>
        <a:ext cx="1868119" cy="1603564"/>
      </dsp:txXfrm>
    </dsp:sp>
    <dsp:sp modelId="{C322868A-59AF-0647-9AD3-052121B7A3FD}">
      <dsp:nvSpPr>
        <dsp:cNvPr id="0" name=""/>
        <dsp:cNvSpPr/>
      </dsp:nvSpPr>
      <dsp:spPr>
        <a:xfrm>
          <a:off x="6368887" y="1986008"/>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 modelId="{642F62E8-31C8-E942-A062-93F7AD7C8ACC}">
      <dsp:nvSpPr>
        <dsp:cNvPr id="0" name=""/>
        <dsp:cNvSpPr/>
      </dsp:nvSpPr>
      <dsp:spPr>
        <a:xfrm>
          <a:off x="6317673" y="2148968"/>
          <a:ext cx="1868119" cy="1603564"/>
        </a:xfrm>
        <a:prstGeom prst="hexagon">
          <a:avLst>
            <a:gd name="adj" fmla="val 25000"/>
            <a:gd name="vf" fmla="val 115470"/>
          </a:avLst>
        </a:prstGeom>
        <a:solidFill>
          <a:prstClr val="white">
            <a:lumMod val="85000"/>
          </a:prstClr>
        </a:solidFill>
        <a:ln w="9525" cap="flat" cmpd="sng" algn="ctr">
          <a:solidFill>
            <a:prstClr val="black">
              <a:shade val="80000"/>
              <a:hueOff val="0"/>
              <a:satOff val="0"/>
              <a:lumOff val="0"/>
              <a:alphaOff val="0"/>
            </a:prst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2">
          <a:scrgbClr r="0" g="0" b="0"/>
        </a:effectRef>
        <a:fontRef idx="minor"/>
      </dsp:style>
    </dsp:sp>
    <dsp:sp modelId="{BC089C45-0330-3C41-AC80-8F81278A8FE2}">
      <dsp:nvSpPr>
        <dsp:cNvPr id="0" name=""/>
        <dsp:cNvSpPr/>
      </dsp:nvSpPr>
      <dsp:spPr>
        <a:xfrm>
          <a:off x="6738396" y="2188042"/>
          <a:ext cx="218084" cy="188056"/>
        </a:xfrm>
        <a:prstGeom prst="hexagon">
          <a:avLst>
            <a:gd name="adj" fmla="val 25000"/>
            <a:gd name="vf" fmla="val 115470"/>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D39C65-BADF-4A1D-9FCF-C81A9F97B23D}">
      <dsp:nvSpPr>
        <dsp:cNvPr id="0" name=""/>
        <dsp:cNvSpPr/>
      </dsp:nvSpPr>
      <dsp:spPr>
        <a:xfrm>
          <a:off x="111832" y="327347"/>
          <a:ext cx="1250683" cy="446752"/>
        </a:xfrm>
        <a:prstGeom prst="chevr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l" defTabSz="711200">
            <a:lnSpc>
              <a:spcPct val="90000"/>
            </a:lnSpc>
            <a:spcBef>
              <a:spcPct val="0"/>
            </a:spcBef>
            <a:spcAft>
              <a:spcPct val="35000"/>
            </a:spcAft>
          </a:pPr>
          <a:r>
            <a:rPr lang="en-GB" sz="1600" b="1" kern="1200" dirty="0">
              <a:solidFill>
                <a:schemeClr val="tx1"/>
              </a:solidFill>
              <a:latin typeface="Calibri" panose="020F0502020204030204"/>
              <a:ea typeface="+mn-ea"/>
              <a:cs typeface="+mn-cs"/>
            </a:rPr>
            <a:t>MAY</a:t>
          </a:r>
          <a:r>
            <a:rPr lang="en-GB" sz="1800" b="1" kern="1200" dirty="0">
              <a:solidFill>
                <a:schemeClr val="tx1"/>
              </a:solidFill>
              <a:latin typeface="Calibri" panose="020F0502020204030204"/>
              <a:ea typeface="+mn-ea"/>
              <a:cs typeface="+mn-cs"/>
            </a:rPr>
            <a:t> </a:t>
          </a:r>
          <a:r>
            <a:rPr lang="en-GB" sz="1600" b="1" kern="1200" dirty="0">
              <a:solidFill>
                <a:schemeClr val="tx1"/>
              </a:solidFill>
              <a:latin typeface="Calibri" panose="020F0502020204030204"/>
              <a:ea typeface="+mn-ea"/>
              <a:cs typeface="+mn-cs"/>
            </a:rPr>
            <a:t>2017</a:t>
          </a:r>
          <a:endParaRPr lang="en-GB" sz="1600" kern="1200" dirty="0">
            <a:solidFill>
              <a:sysClr val="window" lastClr="FFFFFF"/>
            </a:solidFill>
            <a:latin typeface="Calibri" panose="020F0502020204030204"/>
            <a:ea typeface="+mn-ea"/>
            <a:cs typeface="+mn-cs"/>
          </a:endParaRPr>
        </a:p>
      </dsp:txBody>
      <dsp:txXfrm>
        <a:off x="111832" y="327347"/>
        <a:ext cx="1250683" cy="446752"/>
      </dsp:txXfrm>
    </dsp:sp>
    <dsp:sp modelId="{F0535D68-AFF1-4094-88A8-3299889490A0}">
      <dsp:nvSpPr>
        <dsp:cNvPr id="0" name=""/>
        <dsp:cNvSpPr/>
      </dsp:nvSpPr>
      <dsp:spPr>
        <a:xfrm>
          <a:off x="1157018" y="320969"/>
          <a:ext cx="1288430" cy="456495"/>
        </a:xfrm>
        <a:prstGeom prst="chevron">
          <a:avLst/>
        </a:prstGeo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t" anchorCtr="0">
          <a:noAutofit/>
        </a:bodyPr>
        <a:lstStyle/>
        <a:p>
          <a:pPr marL="0" lvl="0" indent="0" algn="l" defTabSz="7112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JUL.  2017</a:t>
          </a:r>
          <a:endParaRPr lang="en-GB" sz="1600" b="1" kern="1200" dirty="0">
            <a:solidFill>
              <a:prstClr val="black"/>
            </a:solidFill>
            <a:latin typeface="Calibri" panose="020F0502020204030204"/>
            <a:ea typeface="+mn-ea"/>
            <a:cs typeface="+mn-cs"/>
          </a:endParaRPr>
        </a:p>
      </dsp:txBody>
      <dsp:txXfrm>
        <a:off x="1157018" y="320969"/>
        <a:ext cx="1288430" cy="456495"/>
      </dsp:txXfrm>
    </dsp:sp>
    <dsp:sp modelId="{5018EFDA-B942-4D71-BF6E-A9A411BB7416}">
      <dsp:nvSpPr>
        <dsp:cNvPr id="0" name=""/>
        <dsp:cNvSpPr/>
      </dsp:nvSpPr>
      <dsp:spPr>
        <a:xfrm>
          <a:off x="2296302" y="351141"/>
          <a:ext cx="1139261" cy="407584"/>
        </a:xfrm>
        <a:prstGeom prst="chevron">
          <a:avLst/>
        </a:prstGeom>
        <a:solidFill>
          <a:srgbClr val="70AD47"/>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l" defTabSz="711200">
            <a:lnSpc>
              <a:spcPct val="90000"/>
            </a:lnSpc>
            <a:spcBef>
              <a:spcPct val="0"/>
            </a:spcBef>
            <a:spcAft>
              <a:spcPct val="35000"/>
            </a:spcAft>
          </a:pPr>
          <a:r>
            <a:rPr lang="en-GB" sz="1600" b="1" kern="1200" dirty="0">
              <a:solidFill>
                <a:schemeClr val="tx1"/>
              </a:solidFill>
              <a:latin typeface="Calibri" panose="020F0502020204030204"/>
              <a:ea typeface="+mn-ea"/>
              <a:cs typeface="+mn-cs"/>
            </a:rPr>
            <a:t>NOV 2017</a:t>
          </a:r>
        </a:p>
      </dsp:txBody>
      <dsp:txXfrm>
        <a:off x="2296302" y="351141"/>
        <a:ext cx="1139261" cy="407584"/>
      </dsp:txXfrm>
    </dsp:sp>
    <dsp:sp modelId="{E7EDE282-318E-4EE2-B7AF-E3BA3EC6699A}">
      <dsp:nvSpPr>
        <dsp:cNvPr id="0" name=""/>
        <dsp:cNvSpPr/>
      </dsp:nvSpPr>
      <dsp:spPr>
        <a:xfrm>
          <a:off x="3248228" y="341242"/>
          <a:ext cx="1297130" cy="433073"/>
        </a:xfrm>
        <a:prstGeom prst="chevron">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latin typeface="Calibri" panose="020F0502020204030204"/>
              <a:ea typeface="+mn-ea"/>
              <a:cs typeface="+mn-cs"/>
            </a:rPr>
            <a:t>DEC   2017</a:t>
          </a:r>
        </a:p>
      </dsp:txBody>
      <dsp:txXfrm>
        <a:off x="3248228" y="341242"/>
        <a:ext cx="1297130" cy="433073"/>
      </dsp:txXfrm>
    </dsp:sp>
    <dsp:sp modelId="{DC3A31D3-173D-4FA6-9B25-597F665C1C9B}">
      <dsp:nvSpPr>
        <dsp:cNvPr id="0" name=""/>
        <dsp:cNvSpPr/>
      </dsp:nvSpPr>
      <dsp:spPr>
        <a:xfrm>
          <a:off x="4309482" y="363313"/>
          <a:ext cx="1393556" cy="403355"/>
        </a:xfrm>
        <a:prstGeom prst="chevron">
          <a:avLst/>
        </a:prstGeo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latin typeface="Calibri" panose="020F0502020204030204"/>
              <a:ea typeface="+mn-ea"/>
              <a:cs typeface="+mn-cs"/>
            </a:rPr>
            <a:t>JAN      </a:t>
          </a:r>
          <a:r>
            <a:rPr lang="en-GB" sz="1100" b="1" kern="1200" dirty="0">
              <a:solidFill>
                <a:schemeClr val="tx1"/>
              </a:solidFill>
              <a:latin typeface="Calibri" panose="020F0502020204030204"/>
              <a:ea typeface="+mn-ea"/>
              <a:cs typeface="+mn-cs"/>
            </a:rPr>
            <a:t> </a:t>
          </a:r>
          <a:r>
            <a:rPr lang="en-GB" sz="1600" b="1" kern="1200" dirty="0">
              <a:solidFill>
                <a:schemeClr val="tx1"/>
              </a:solidFill>
              <a:latin typeface="Calibri" panose="020F0502020204030204"/>
              <a:ea typeface="+mn-ea"/>
              <a:cs typeface="+mn-cs"/>
            </a:rPr>
            <a:t>2018</a:t>
          </a:r>
        </a:p>
      </dsp:txBody>
      <dsp:txXfrm>
        <a:off x="4309482" y="363313"/>
        <a:ext cx="1393556" cy="403355"/>
      </dsp:txXfrm>
    </dsp:sp>
    <dsp:sp modelId="{8550734D-C024-4D04-A392-B95AC4D3FC52}">
      <dsp:nvSpPr>
        <dsp:cNvPr id="0" name=""/>
        <dsp:cNvSpPr/>
      </dsp:nvSpPr>
      <dsp:spPr>
        <a:xfrm>
          <a:off x="6705163" y="352193"/>
          <a:ext cx="1306729" cy="419126"/>
        </a:xfrm>
        <a:prstGeom prst="chevron">
          <a:avLst/>
        </a:prstGeom>
        <a:solidFill>
          <a:srgbClr val="FFCCFF"/>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anose="020F0502020204030204"/>
              <a:ea typeface="+mn-ea"/>
              <a:cs typeface="+mn-cs"/>
            </a:rPr>
            <a:t>MAR    </a:t>
          </a:r>
          <a:r>
            <a:rPr lang="en-GB" sz="1600" b="1" kern="1200" dirty="0">
              <a:solidFill>
                <a:schemeClr val="tx1"/>
              </a:solidFill>
              <a:latin typeface="Calibri" panose="020F0502020204030204"/>
              <a:ea typeface="+mn-ea"/>
              <a:cs typeface="+mn-cs"/>
            </a:rPr>
            <a:t>2018</a:t>
          </a:r>
        </a:p>
      </dsp:txBody>
      <dsp:txXfrm>
        <a:off x="6705163" y="352193"/>
        <a:ext cx="1306729" cy="419126"/>
      </dsp:txXfrm>
    </dsp:sp>
    <dsp:sp modelId="{1EE42377-53B3-4F32-954C-4B696735F639}">
      <dsp:nvSpPr>
        <dsp:cNvPr id="0" name=""/>
        <dsp:cNvSpPr/>
      </dsp:nvSpPr>
      <dsp:spPr>
        <a:xfrm>
          <a:off x="5475968" y="334318"/>
          <a:ext cx="1393556" cy="451119"/>
        </a:xfrm>
        <a:prstGeom prst="chevron">
          <a:avLst/>
        </a:prstGeom>
        <a:solidFill>
          <a:srgbClr val="FFC000">
            <a:lumMod val="60000"/>
            <a:lumOff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0" rIns="36000" bIns="21336"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latin typeface="Calibri" panose="020F0502020204030204"/>
              <a:ea typeface="+mn-ea"/>
              <a:cs typeface="+mn-cs"/>
            </a:rPr>
            <a:t>FEB      2018</a:t>
          </a:r>
        </a:p>
      </dsp:txBody>
      <dsp:txXfrm>
        <a:off x="5475968" y="334318"/>
        <a:ext cx="1393556" cy="451119"/>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9FD453-E846-468D-BBF1-C05CF17505EE}" type="datetimeFigureOut">
              <a:rPr lang="en-GB" smtClean="0"/>
              <a:pPr/>
              <a:t>06/03/2019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5EB21CD-EA12-456F-9C7A-7B58A7CDDB09}" type="slidenum">
              <a:rPr lang="en-GB" smtClean="0"/>
              <a:pPr/>
              <a:t>‹#›</a:t>
            </a:fld>
            <a:endParaRPr lang="en-GB"/>
          </a:p>
        </p:txBody>
      </p:sp>
    </p:spTree>
    <p:extLst>
      <p:ext uri="{BB962C8B-B14F-4D97-AF65-F5344CB8AC3E}">
        <p14:creationId xmlns:p14="http://schemas.microsoft.com/office/powerpoint/2010/main" xmlns="" val="599260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45FD8E6-8BA2-44DD-8E8A-ECAE86742F2B}" type="datetimeFigureOut">
              <a:rPr lang="en-GB" smtClean="0"/>
              <a:pPr/>
              <a:t>06/03/2019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94CB46-5738-426E-B15E-DBDAC4B572B1}" type="slidenum">
              <a:rPr lang="en-GB" smtClean="0"/>
              <a:pPr/>
              <a:t>‹#›</a:t>
            </a:fld>
            <a:endParaRPr lang="en-GB"/>
          </a:p>
        </p:txBody>
      </p:sp>
    </p:spTree>
    <p:extLst>
      <p:ext uri="{BB962C8B-B14F-4D97-AF65-F5344CB8AC3E}">
        <p14:creationId xmlns:p14="http://schemas.microsoft.com/office/powerpoint/2010/main" xmlns="" val="335871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4CB46-5738-426E-B15E-DBDAC4B572B1}" type="slidenum">
              <a:rPr lang="en-GB" smtClean="0"/>
              <a:pPr/>
              <a:t>1</a:t>
            </a:fld>
            <a:endParaRPr lang="en-GB"/>
          </a:p>
        </p:txBody>
      </p:sp>
    </p:spTree>
    <p:extLst>
      <p:ext uri="{BB962C8B-B14F-4D97-AF65-F5344CB8AC3E}">
        <p14:creationId xmlns:p14="http://schemas.microsoft.com/office/powerpoint/2010/main" xmlns="" val="1684369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8" name="Group 17"/>
          <p:cNvGrpSpPr/>
          <p:nvPr userDrawn="1"/>
        </p:nvGrpSpPr>
        <p:grpSpPr>
          <a:xfrm>
            <a:off x="179511" y="132775"/>
            <a:ext cx="8745414" cy="892617"/>
            <a:chOff x="179511" y="132775"/>
            <a:chExt cx="8745414" cy="892617"/>
          </a:xfrm>
        </p:grpSpPr>
        <p:pic>
          <p:nvPicPr>
            <p:cNvPr id="19" name="Picture 6" descr="Picture 6"/>
            <p:cNvPicPr>
              <a:picLocks noChangeAspect="1"/>
            </p:cNvPicPr>
            <p:nvPr/>
          </p:nvPicPr>
          <p:blipFill>
            <a:blip r:embed="rId2" cstate="print">
              <a:extLst/>
            </a:blip>
            <a:stretch>
              <a:fillRect/>
            </a:stretch>
          </p:blipFill>
          <p:spPr>
            <a:xfrm>
              <a:off x="179511" y="227807"/>
              <a:ext cx="2090723" cy="702553"/>
            </a:xfrm>
            <a:prstGeom prst="rect">
              <a:avLst/>
            </a:prstGeom>
            <a:ln w="12700">
              <a:miter lim="400000"/>
            </a:ln>
          </p:spPr>
        </p:pic>
        <p:pic>
          <p:nvPicPr>
            <p:cNvPr id="20" name="Picture 1" descr="Picture 1"/>
            <p:cNvPicPr>
              <a:picLocks noChangeAspect="1"/>
            </p:cNvPicPr>
            <p:nvPr/>
          </p:nvPicPr>
          <p:blipFill>
            <a:blip r:embed="rId3" cstate="print">
              <a:extLst/>
            </a:blip>
            <a:stretch>
              <a:fillRect/>
            </a:stretch>
          </p:blipFill>
          <p:spPr>
            <a:xfrm>
              <a:off x="8090863" y="162052"/>
              <a:ext cx="834062" cy="834063"/>
            </a:xfrm>
            <a:prstGeom prst="rect">
              <a:avLst/>
            </a:prstGeom>
            <a:ln w="12700">
              <a:miter lim="400000"/>
            </a:ln>
          </p:spPr>
        </p:pic>
        <p:pic>
          <p:nvPicPr>
            <p:cNvPr id="21" name="Picture 20"/>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828242" y="132775"/>
              <a:ext cx="1262621" cy="892617"/>
            </a:xfrm>
            <a:prstGeom prst="rect">
              <a:avLst/>
            </a:prstGeom>
          </p:spPr>
        </p:pic>
      </p:grpSp>
      <p:sp>
        <p:nvSpPr>
          <p:cNvPr id="22" name="Straight Connector 7"/>
          <p:cNvSpPr/>
          <p:nvPr userDrawn="1"/>
        </p:nvSpPr>
        <p:spPr>
          <a:xfrm>
            <a:off x="-1" y="1142984"/>
            <a:ext cx="9144001" cy="1588"/>
          </a:xfrm>
          <a:prstGeom prst="line">
            <a:avLst/>
          </a:prstGeom>
          <a:ln w="38100">
            <a:solidFill>
              <a:srgbClr val="EF4718"/>
            </a:solidFill>
          </a:ln>
          <a:effectLst>
            <a:outerShdw blurRad="38100" dist="23000" dir="5400000" rotWithShape="0">
              <a:srgbClr val="000000">
                <a:alpha val="35000"/>
              </a:srgbClr>
            </a:outerShdw>
          </a:effectLst>
        </p:spPr>
        <p:txBody>
          <a:bodyPr lIns="45719" rIns="45719"/>
          <a:lstStyle/>
          <a:p>
            <a:endParaRPr/>
          </a:p>
        </p:txBody>
      </p:sp>
      <p:grpSp>
        <p:nvGrpSpPr>
          <p:cNvPr id="23" name="Footer Placeholder 5"/>
          <p:cNvGrpSpPr/>
          <p:nvPr userDrawn="1"/>
        </p:nvGrpSpPr>
        <p:grpSpPr>
          <a:xfrm>
            <a:off x="0" y="6572270"/>
            <a:ext cx="9144000" cy="285731"/>
            <a:chOff x="0" y="-1"/>
            <a:chExt cx="9144000" cy="285730"/>
          </a:xfrm>
        </p:grpSpPr>
        <p:sp>
          <p:nvSpPr>
            <p:cNvPr id="24" name="Rectangle"/>
            <p:cNvSpPr/>
            <p:nvPr/>
          </p:nvSpPr>
          <p:spPr>
            <a:xfrm>
              <a:off x="0" y="-1"/>
              <a:ext cx="9144000" cy="285730"/>
            </a:xfrm>
            <a:prstGeom prst="rect">
              <a:avLst/>
            </a:prstGeom>
            <a:solidFill>
              <a:srgbClr val="EF4718"/>
            </a:solidFill>
            <a:ln w="12700" cap="flat">
              <a:noFill/>
              <a:miter lim="400000"/>
            </a:ln>
            <a:effectLst/>
          </p:spPr>
          <p:txBody>
            <a:bodyPr wrap="square" lIns="45719" tIns="45719" rIns="45719" bIns="45719" numCol="1" anchor="t">
              <a:noAutofit/>
            </a:bodyPr>
            <a:lstStyle/>
            <a:p>
              <a:pPr algn="ctr">
                <a:spcBef>
                  <a:spcPts val="600"/>
                </a:spcBef>
                <a:defRPr sz="1200" b="0">
                  <a:solidFill>
                    <a:srgbClr val="E15415"/>
                  </a:solidFill>
                </a:defRPr>
              </a:pPr>
              <a:endParaRPr sz="1100"/>
            </a:p>
          </p:txBody>
        </p:sp>
        <p:sp>
          <p:nvSpPr>
            <p:cNvPr id="25" name="Building a better life for all through an enabling and sustainable world class information and communication technologies environment."/>
            <p:cNvSpPr txBox="1"/>
            <p:nvPr/>
          </p:nvSpPr>
          <p:spPr>
            <a:xfrm>
              <a:off x="0" y="-1"/>
              <a:ext cx="9144000" cy="25391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spcBef>
                  <a:spcPts val="600"/>
                </a:spcBef>
                <a:defRPr sz="1100" b="0">
                  <a:solidFill>
                    <a:schemeClr val="accent3">
                      <a:lumOff val="44000"/>
                    </a:schemeClr>
                  </a:solidFill>
                  <a:latin typeface="+mn-lt"/>
                  <a:ea typeface="+mn-ea"/>
                  <a:cs typeface="+mn-cs"/>
                  <a:sym typeface="Arial"/>
                </a:defRPr>
              </a:lvl1pPr>
            </a:lstStyle>
            <a:p>
              <a:r>
                <a:rPr sz="1000" dirty="0">
                  <a:latin typeface="Arial" panose="020B0604020202020204" pitchFamily="34" charset="0"/>
                  <a:cs typeface="Arial" panose="020B0604020202020204" pitchFamily="34" charset="0"/>
                </a:rPr>
                <a:t>Building a better life for all through an enabling and sustainable world class information and communication technologies environment.</a:t>
              </a: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smtClean="0"/>
          </a:p>
        </p:txBody>
      </p:sp>
      <p:sp>
        <p:nvSpPr>
          <p:cNvPr id="5" name="Date Placeholder 4"/>
          <p:cNvSpPr>
            <a:spLocks noGrp="1"/>
          </p:cNvSpPr>
          <p:nvPr>
            <p:ph type="dt" sz="half" idx="10"/>
          </p:nvPr>
        </p:nvSpPr>
        <p:spPr>
          <a:xfrm>
            <a:off x="457200" y="6245225"/>
            <a:ext cx="1019175" cy="476250"/>
          </a:xfrm>
          <a:prstGeom prst="rect">
            <a:avLst/>
          </a:prstGeom>
        </p:spPr>
        <p:txBody>
          <a:bodyPr/>
          <a:lstStyle>
            <a:lvl1pPr>
              <a:defRPr smtClean="0"/>
            </a:lvl1pPr>
          </a:lstStyle>
          <a:p>
            <a:pPr>
              <a:defRPr/>
            </a:pPr>
            <a:endParaRPr lang="en-US"/>
          </a:p>
        </p:txBody>
      </p:sp>
      <p:sp>
        <p:nvSpPr>
          <p:cNvPr id="6" name="Footer Placeholder 5"/>
          <p:cNvSpPr>
            <a:spLocks noGrp="1"/>
          </p:cNvSpPr>
          <p:nvPr>
            <p:ph type="ftr" sz="quarter" idx="11"/>
          </p:nvPr>
        </p:nvSpPr>
        <p:spPr>
          <a:xfrm>
            <a:off x="2254250" y="6426200"/>
            <a:ext cx="4679950" cy="431800"/>
          </a:xfrm>
          <a:prstGeom prst="rect">
            <a:avLst/>
          </a:prstGeom>
        </p:spPr>
        <p:txBody>
          <a:bodyPr/>
          <a:lstStyle>
            <a:lvl1pPr>
              <a:defRPr smtClean="0">
                <a:solidFill>
                  <a:srgbClr val="E15415"/>
                </a:solidFill>
              </a:defRPr>
            </a:lvl1pPr>
          </a:lstStyle>
          <a:p>
            <a:pPr>
              <a:defRPr/>
            </a:pPr>
            <a:r>
              <a:rPr lang="en-GB" smtClean="0"/>
              <a:t>Building a better life for all through an enabling and sustainable world class information and communication technologies environment.</a:t>
            </a:r>
            <a:endParaRPr lang="en-US"/>
          </a:p>
        </p:txBody>
      </p:sp>
      <p:sp>
        <p:nvSpPr>
          <p:cNvPr id="7" name="Slide Number Placeholder 6"/>
          <p:cNvSpPr>
            <a:spLocks noGrp="1"/>
          </p:cNvSpPr>
          <p:nvPr>
            <p:ph type="sldNum" sz="quarter" idx="12"/>
          </p:nvPr>
        </p:nvSpPr>
        <p:spPr>
          <a:xfrm>
            <a:off x="7092950" y="6245225"/>
            <a:ext cx="1593850" cy="476250"/>
          </a:xfrm>
          <a:prstGeom prst="rect">
            <a:avLst/>
          </a:prstGeom>
        </p:spPr>
        <p:txBody>
          <a:bodyPr/>
          <a:lstStyle>
            <a:lvl1pPr>
              <a:defRPr smtClean="0"/>
            </a:lvl1pPr>
          </a:lstStyle>
          <a:p>
            <a:pPr>
              <a:defRPr/>
            </a:pPr>
            <a:fld id="{FF7A930C-9F51-4BB6-8DBB-EDAB0DE2C2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 Third level</a:t>
            </a:r>
          </a:p>
          <a:p>
            <a:pPr lvl="3"/>
            <a:endParaRPr lang="en-US" dirty="0" smtClean="0"/>
          </a:p>
        </p:txBody>
      </p:sp>
      <p:grpSp>
        <p:nvGrpSpPr>
          <p:cNvPr id="8" name="Group 7"/>
          <p:cNvGrpSpPr/>
          <p:nvPr userDrawn="1"/>
        </p:nvGrpSpPr>
        <p:grpSpPr>
          <a:xfrm>
            <a:off x="179511" y="132775"/>
            <a:ext cx="8745414" cy="892617"/>
            <a:chOff x="179511" y="132775"/>
            <a:chExt cx="8745414" cy="892617"/>
          </a:xfrm>
        </p:grpSpPr>
        <p:pic>
          <p:nvPicPr>
            <p:cNvPr id="9" name="Picture 6" descr="Picture 6"/>
            <p:cNvPicPr>
              <a:picLocks noChangeAspect="1"/>
            </p:cNvPicPr>
            <p:nvPr/>
          </p:nvPicPr>
          <p:blipFill>
            <a:blip r:embed="rId4" cstate="print">
              <a:extLst/>
            </a:blip>
            <a:stretch>
              <a:fillRect/>
            </a:stretch>
          </p:blipFill>
          <p:spPr>
            <a:xfrm>
              <a:off x="179511" y="227807"/>
              <a:ext cx="2090723" cy="702553"/>
            </a:xfrm>
            <a:prstGeom prst="rect">
              <a:avLst/>
            </a:prstGeom>
            <a:ln w="12700">
              <a:miter lim="400000"/>
            </a:ln>
          </p:spPr>
        </p:pic>
        <p:pic>
          <p:nvPicPr>
            <p:cNvPr id="10" name="Picture 1" descr="Picture 1"/>
            <p:cNvPicPr>
              <a:picLocks noChangeAspect="1"/>
            </p:cNvPicPr>
            <p:nvPr/>
          </p:nvPicPr>
          <p:blipFill>
            <a:blip r:embed="rId5" cstate="print">
              <a:extLst/>
            </a:blip>
            <a:stretch>
              <a:fillRect/>
            </a:stretch>
          </p:blipFill>
          <p:spPr>
            <a:xfrm>
              <a:off x="8090863" y="162052"/>
              <a:ext cx="834062" cy="834063"/>
            </a:xfrm>
            <a:prstGeom prst="rect">
              <a:avLst/>
            </a:prstGeom>
            <a:ln w="12700">
              <a:miter lim="400000"/>
            </a:ln>
          </p:spPr>
        </p:pic>
        <p:pic>
          <p:nvPicPr>
            <p:cNvPr id="11" name="Picture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28242" y="132775"/>
              <a:ext cx="1262621" cy="892617"/>
            </a:xfrm>
            <a:prstGeom prst="rect">
              <a:avLst/>
            </a:prstGeom>
          </p:spPr>
        </p:pic>
      </p:grpSp>
      <p:sp>
        <p:nvSpPr>
          <p:cNvPr id="12" name="Straight Connector 7"/>
          <p:cNvSpPr/>
          <p:nvPr userDrawn="1"/>
        </p:nvSpPr>
        <p:spPr>
          <a:xfrm>
            <a:off x="-1" y="1142984"/>
            <a:ext cx="9144001" cy="1588"/>
          </a:xfrm>
          <a:prstGeom prst="line">
            <a:avLst/>
          </a:prstGeom>
          <a:ln w="38100">
            <a:solidFill>
              <a:srgbClr val="EF4718"/>
            </a:solidFill>
          </a:ln>
          <a:effectLst>
            <a:outerShdw blurRad="38100" dist="23000" dir="5400000" rotWithShape="0">
              <a:srgbClr val="000000">
                <a:alpha val="35000"/>
              </a:srgbClr>
            </a:outerShdw>
          </a:effectLst>
        </p:spPr>
        <p:txBody>
          <a:bodyPr lIns="45719" rIns="45719"/>
          <a:lstStyle/>
          <a:p>
            <a:endParaRPr/>
          </a:p>
        </p:txBody>
      </p:sp>
      <p:grpSp>
        <p:nvGrpSpPr>
          <p:cNvPr id="18" name="Footer Placeholder 5"/>
          <p:cNvGrpSpPr/>
          <p:nvPr userDrawn="1"/>
        </p:nvGrpSpPr>
        <p:grpSpPr>
          <a:xfrm>
            <a:off x="0" y="6572270"/>
            <a:ext cx="9144000" cy="285731"/>
            <a:chOff x="0" y="-1"/>
            <a:chExt cx="9144000" cy="285730"/>
          </a:xfrm>
        </p:grpSpPr>
        <p:sp>
          <p:nvSpPr>
            <p:cNvPr id="19" name="Rectangle"/>
            <p:cNvSpPr/>
            <p:nvPr/>
          </p:nvSpPr>
          <p:spPr>
            <a:xfrm>
              <a:off x="0" y="-1"/>
              <a:ext cx="9144000" cy="285730"/>
            </a:xfrm>
            <a:prstGeom prst="rect">
              <a:avLst/>
            </a:prstGeom>
            <a:solidFill>
              <a:srgbClr val="EF4718"/>
            </a:solidFill>
            <a:ln w="12700" cap="flat">
              <a:noFill/>
              <a:miter lim="400000"/>
            </a:ln>
            <a:effectLst/>
          </p:spPr>
          <p:txBody>
            <a:bodyPr wrap="square" lIns="45719" tIns="45719" rIns="45719" bIns="45719" numCol="1" anchor="t">
              <a:noAutofit/>
            </a:bodyPr>
            <a:lstStyle/>
            <a:p>
              <a:pPr algn="ctr">
                <a:spcBef>
                  <a:spcPts val="600"/>
                </a:spcBef>
                <a:defRPr sz="1200" b="0">
                  <a:solidFill>
                    <a:srgbClr val="E15415"/>
                  </a:solidFill>
                </a:defRPr>
              </a:pPr>
              <a:endParaRPr sz="1100"/>
            </a:p>
          </p:txBody>
        </p:sp>
        <p:sp>
          <p:nvSpPr>
            <p:cNvPr id="20" name="Building a better life for all through an enabling and sustainable world class information and communication technologies environment."/>
            <p:cNvSpPr txBox="1"/>
            <p:nvPr/>
          </p:nvSpPr>
          <p:spPr>
            <a:xfrm>
              <a:off x="0" y="-1"/>
              <a:ext cx="9144000" cy="25391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spcBef>
                  <a:spcPts val="600"/>
                </a:spcBef>
                <a:defRPr sz="1100" b="0">
                  <a:solidFill>
                    <a:schemeClr val="accent3">
                      <a:lumOff val="44000"/>
                    </a:schemeClr>
                  </a:solidFill>
                  <a:latin typeface="+mn-lt"/>
                  <a:ea typeface="+mn-ea"/>
                  <a:cs typeface="+mn-cs"/>
                  <a:sym typeface="Arial"/>
                </a:defRPr>
              </a:lvl1pPr>
            </a:lstStyle>
            <a:p>
              <a:r>
                <a:rPr sz="1000" dirty="0">
                  <a:latin typeface="Arial" panose="020B0604020202020204" pitchFamily="34" charset="0"/>
                  <a:cs typeface="Arial" panose="020B0604020202020204" pitchFamily="34" charset="0"/>
                </a:rPr>
                <a:t>Building a better life for all through an enabling and sustainable world class information and communication technologies environment.</a:t>
              </a:r>
            </a:p>
          </p:txBody>
        </p:sp>
      </p:grpSp>
    </p:spTree>
  </p:cSld>
  <p:clrMap bg1="lt1" tx1="dk1" bg2="lt2" tx2="dk2" accent1="accent1" accent2="accent2" accent3="accent3" accent4="accent4" accent5="accent5" accent6="accent6" hlink="hlink" folHlink="folHlink"/>
  <p:sldLayoutIdLst>
    <p:sldLayoutId id="2147483673" r:id="rId1"/>
    <p:sldLayoutId id="2147483684" r:id="rId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0" indent="0" algn="ctr" rtl="0" eaLnBrk="0" fontAlgn="base" hangingPunct="0">
        <a:lnSpc>
          <a:spcPct val="100000"/>
        </a:lnSpc>
        <a:spcBef>
          <a:spcPts val="600"/>
        </a:spcBef>
        <a:spcAft>
          <a:spcPct val="0"/>
        </a:spcAft>
        <a:buFont typeface="Arial" panose="020B0604020202020204" pitchFamily="34" charset="0"/>
        <a:buNone/>
        <a:defRPr sz="2800" b="1">
          <a:solidFill>
            <a:srgbClr val="EF4718"/>
          </a:solidFill>
          <a:latin typeface="Arial" panose="020B0604020202020204" pitchFamily="34" charset="0"/>
          <a:ea typeface="+mn-ea"/>
          <a:cs typeface="Arial" panose="020B0604020202020204" pitchFamily="34" charset="0"/>
        </a:defRPr>
      </a:lvl1pPr>
      <a:lvl2pPr marL="0" indent="0" algn="ctr" rtl="0" eaLnBrk="0" fontAlgn="base" hangingPunct="0">
        <a:lnSpc>
          <a:spcPct val="100000"/>
        </a:lnSpc>
        <a:spcBef>
          <a:spcPts val="600"/>
        </a:spcBef>
        <a:spcAft>
          <a:spcPct val="0"/>
        </a:spcAft>
        <a:buFont typeface="Wingdings" pitchFamily="2" charset="2"/>
        <a:buNone/>
        <a:defRPr sz="2800" b="1">
          <a:solidFill>
            <a:srgbClr val="EF4718"/>
          </a:solidFill>
          <a:latin typeface="Arial" panose="020B0604020202020204" pitchFamily="34" charset="0"/>
          <a:cs typeface="Arial" panose="020B0604020202020204" pitchFamily="34" charset="0"/>
        </a:defRPr>
      </a:lvl2pPr>
      <a:lvl3pPr marL="0" indent="0" algn="ctr" rtl="0" eaLnBrk="0" fontAlgn="base" hangingPunct="0">
        <a:lnSpc>
          <a:spcPct val="100000"/>
        </a:lnSpc>
        <a:spcBef>
          <a:spcPts val="600"/>
        </a:spcBef>
        <a:spcAft>
          <a:spcPct val="0"/>
        </a:spcAft>
        <a:buFont typeface="Wingdings" pitchFamily="2" charset="2"/>
        <a:buNone/>
        <a:defRPr sz="3600" b="1">
          <a:solidFill>
            <a:schemeClr val="tx1"/>
          </a:solidFill>
          <a:latin typeface="Arial" panose="020B0604020202020204" pitchFamily="34" charset="0"/>
          <a:cs typeface="Arial" panose="020B0604020202020204" pitchFamily="34" charset="0"/>
        </a:defRPr>
      </a:lvl3pPr>
      <a:lvl4pPr marL="1600200" indent="-228600" algn="l" rtl="0" eaLnBrk="0" fontAlgn="base" hangingPunct="0">
        <a:lnSpc>
          <a:spcPct val="100000"/>
        </a:lnSpc>
        <a:spcBef>
          <a:spcPts val="6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pSp>
        <p:nvGrpSpPr>
          <p:cNvPr id="14" name="Group 13"/>
          <p:cNvGrpSpPr/>
          <p:nvPr/>
        </p:nvGrpSpPr>
        <p:grpSpPr>
          <a:xfrm>
            <a:off x="179511" y="162052"/>
            <a:ext cx="8745414" cy="834063"/>
            <a:chOff x="179511" y="162052"/>
            <a:chExt cx="8745414" cy="834063"/>
          </a:xfrm>
        </p:grpSpPr>
        <p:pic>
          <p:nvPicPr>
            <p:cNvPr id="15" name="Picture 6" descr="Picture 6"/>
            <p:cNvPicPr>
              <a:picLocks noChangeAspect="1"/>
            </p:cNvPicPr>
            <p:nvPr/>
          </p:nvPicPr>
          <p:blipFill>
            <a:blip r:embed="rId3" cstate="print">
              <a:extLst/>
            </a:blip>
            <a:stretch>
              <a:fillRect/>
            </a:stretch>
          </p:blipFill>
          <p:spPr>
            <a:xfrm>
              <a:off x="179511" y="227807"/>
              <a:ext cx="2090723" cy="702553"/>
            </a:xfrm>
            <a:prstGeom prst="rect">
              <a:avLst/>
            </a:prstGeom>
            <a:ln w="12700">
              <a:miter lim="400000"/>
            </a:ln>
          </p:spPr>
        </p:pic>
        <p:pic>
          <p:nvPicPr>
            <p:cNvPr id="16" name="Picture 1" descr="Picture 1"/>
            <p:cNvPicPr>
              <a:picLocks noChangeAspect="1"/>
            </p:cNvPicPr>
            <p:nvPr/>
          </p:nvPicPr>
          <p:blipFill>
            <a:blip r:embed="rId4" cstate="print">
              <a:extLst/>
            </a:blip>
            <a:stretch>
              <a:fillRect/>
            </a:stretch>
          </p:blipFill>
          <p:spPr>
            <a:xfrm>
              <a:off x="8090863" y="162052"/>
              <a:ext cx="834062" cy="834063"/>
            </a:xfrm>
            <a:prstGeom prst="rect">
              <a:avLst/>
            </a:prstGeom>
            <a:ln w="12700">
              <a:miter lim="400000"/>
            </a:ln>
          </p:spPr>
        </p:pic>
      </p:grpSp>
      <p:sp>
        <p:nvSpPr>
          <p:cNvPr id="18" name="Footer Placeholder 5"/>
          <p:cNvSpPr>
            <a:spLocks noGrp="1"/>
          </p:cNvSpPr>
          <p:nvPr>
            <p:ph type="ftr" sz="quarter" idx="4294967295"/>
          </p:nvPr>
        </p:nvSpPr>
        <p:spPr>
          <a:xfrm>
            <a:off x="0" y="6572272"/>
            <a:ext cx="9144000" cy="285728"/>
          </a:xfrm>
          <a:prstGeom prst="rect">
            <a:avLst/>
          </a:prstGeom>
          <a:solidFill>
            <a:srgbClr val="EF4718"/>
          </a:solidFill>
          <a:ln>
            <a:noFill/>
          </a:ln>
        </p:spPr>
        <p:txBody>
          <a:bodyPr/>
          <a:lstStyle/>
          <a:p>
            <a:pPr algn="ctr">
              <a:spcBef>
                <a:spcPts val="600"/>
              </a:spcBef>
              <a:defRPr/>
            </a:pPr>
            <a:r>
              <a:rPr lang="en-US" sz="1000" dirty="0" smtClean="0">
                <a:solidFill>
                  <a:schemeClr val="bg1"/>
                </a:solidFill>
                <a:latin typeface="Arial" pitchFamily="34" charset="0"/>
                <a:cs typeface="Arial" pitchFamily="34" charset="0"/>
              </a:rPr>
              <a:t>Building a better life for all through an enabling and sustainable world class information and communication </a:t>
            </a:r>
          </a:p>
          <a:p>
            <a:pPr algn="ctr">
              <a:spcBef>
                <a:spcPts val="600"/>
              </a:spcBef>
              <a:defRPr/>
            </a:pPr>
            <a:r>
              <a:rPr lang="en-US" sz="1000" dirty="0" smtClean="0">
                <a:solidFill>
                  <a:schemeClr val="bg1"/>
                </a:solidFill>
                <a:latin typeface="Arial" pitchFamily="34" charset="0"/>
                <a:cs typeface="Arial" pitchFamily="34" charset="0"/>
              </a:rPr>
              <a:t>technologies environment.</a:t>
            </a:r>
            <a:endParaRPr lang="en-US" sz="1000" dirty="0">
              <a:solidFill>
                <a:schemeClr val="bg1"/>
              </a:solidFill>
              <a:latin typeface="Arial" pitchFamily="34" charset="0"/>
              <a:cs typeface="Arial" pitchFamily="34" charset="0"/>
            </a:endParaRPr>
          </a:p>
        </p:txBody>
      </p:sp>
      <p:sp>
        <p:nvSpPr>
          <p:cNvPr id="10" name="Rectangle 9"/>
          <p:cNvSpPr/>
          <p:nvPr/>
        </p:nvSpPr>
        <p:spPr>
          <a:xfrm>
            <a:off x="611560" y="1628800"/>
            <a:ext cx="7920879" cy="830997"/>
          </a:xfrm>
          <a:prstGeom prst="rect">
            <a:avLst/>
          </a:prstGeom>
        </p:spPr>
        <p:txBody>
          <a:bodyPr wrap="square">
            <a:spAutoFit/>
          </a:bodyPr>
          <a:lstStyle/>
          <a:p>
            <a:pPr algn="ctr"/>
            <a:r>
              <a:rPr lang="en-US" sz="2400" dirty="0">
                <a:solidFill>
                  <a:srgbClr val="EF4718"/>
                </a:solidFill>
                <a:latin typeface="Arial" pitchFamily="34" charset="0"/>
                <a:ea typeface="+mj-ea"/>
                <a:cs typeface="Arial" pitchFamily="34" charset="0"/>
                <a:sym typeface="Lucida Grande" charset="0"/>
              </a:rPr>
              <a:t>PRESENTATION TO THE </a:t>
            </a:r>
            <a:r>
              <a:rPr lang="en-GB" sz="2400" dirty="0">
                <a:solidFill>
                  <a:srgbClr val="EF4718"/>
                </a:solidFill>
                <a:latin typeface="Arial" pitchFamily="34" charset="0"/>
                <a:ea typeface="+mj-ea"/>
                <a:cs typeface="Arial" pitchFamily="34" charset="0"/>
              </a:rPr>
              <a:t>SELECT COMMITTEE ON COMMUNICATIONS AND PUBLIC </a:t>
            </a:r>
            <a:r>
              <a:rPr lang="en-GB" sz="2400" dirty="0" smtClean="0">
                <a:solidFill>
                  <a:srgbClr val="EF4718"/>
                </a:solidFill>
                <a:latin typeface="Arial" pitchFamily="34" charset="0"/>
                <a:ea typeface="+mj-ea"/>
                <a:cs typeface="Arial" pitchFamily="34" charset="0"/>
              </a:rPr>
              <a:t>ENTERPRISES</a:t>
            </a:r>
            <a:endParaRPr lang="en-GB" sz="2400" dirty="0">
              <a:solidFill>
                <a:srgbClr val="EF4718"/>
              </a:solidFill>
              <a:latin typeface="Arial" pitchFamily="34" charset="0"/>
              <a:ea typeface="+mj-ea"/>
              <a:cs typeface="Arial" pitchFamily="34" charset="0"/>
            </a:endParaRPr>
          </a:p>
        </p:txBody>
      </p:sp>
      <p:sp>
        <p:nvSpPr>
          <p:cNvPr id="11" name="Title 1"/>
          <p:cNvSpPr txBox="1">
            <a:spLocks/>
          </p:cNvSpPr>
          <p:nvPr/>
        </p:nvSpPr>
        <p:spPr>
          <a:xfrm>
            <a:off x="899592" y="3087327"/>
            <a:ext cx="6681946" cy="285741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9688" lvl="0" fontAlgn="auto">
              <a:spcBef>
                <a:spcPts val="0"/>
              </a:spcBef>
              <a:spcAft>
                <a:spcPts val="0"/>
              </a:spcAft>
              <a:defRPr/>
            </a:pPr>
            <a:r>
              <a:rPr lang="en-US" sz="2000" dirty="0">
                <a:solidFill>
                  <a:sysClr val="windowText" lastClr="000000"/>
                </a:solidFill>
                <a:latin typeface="Lucida Grande" charset="0"/>
                <a:ea typeface="Lucida Grande" charset="0"/>
                <a:cs typeface="Lucida Grande" charset="0"/>
                <a:sym typeface="Lucida Grande" charset="0"/>
              </a:rPr>
              <a:t>iKamva </a:t>
            </a:r>
            <a:r>
              <a:rPr lang="en-US" sz="2000" dirty="0" smtClean="0">
                <a:solidFill>
                  <a:sysClr val="windowText" lastClr="000000"/>
                </a:solidFill>
                <a:latin typeface="Lucida Grande" charset="0"/>
                <a:ea typeface="Lucida Grande" charset="0"/>
                <a:cs typeface="Lucida Grande" charset="0"/>
                <a:sym typeface="Lucida Grande" charset="0"/>
              </a:rPr>
              <a:t>Digital </a:t>
            </a:r>
            <a:r>
              <a:rPr lang="en-US" sz="2000" dirty="0">
                <a:solidFill>
                  <a:sysClr val="windowText" lastClr="000000"/>
                </a:solidFill>
                <a:latin typeface="Lucida Grande" charset="0"/>
                <a:ea typeface="Lucida Grande" charset="0"/>
                <a:cs typeface="Lucida Grande" charset="0"/>
                <a:sym typeface="Lucida Grande" charset="0"/>
              </a:rPr>
              <a:t>Skills Institute Bill</a:t>
            </a:r>
            <a:br>
              <a:rPr lang="en-US" sz="2000" dirty="0">
                <a:solidFill>
                  <a:sysClr val="windowText" lastClr="000000"/>
                </a:solidFill>
                <a:latin typeface="Lucida Grande" charset="0"/>
                <a:ea typeface="Lucida Grande" charset="0"/>
                <a:cs typeface="Lucida Grande" charset="0"/>
                <a:sym typeface="Lucida Grande" charset="0"/>
              </a:rPr>
            </a:br>
            <a:endParaRPr lang="en-US" sz="2000" dirty="0">
              <a:solidFill>
                <a:sysClr val="windowText" lastClr="000000"/>
              </a:solidFill>
              <a:latin typeface="Lucida Grande" charset="0"/>
              <a:ea typeface="Lucida Grande" charset="0"/>
              <a:cs typeface="Lucida Grande" charset="0"/>
              <a:sym typeface="Lucida Grande" charset="0"/>
            </a:endParaRPr>
          </a:p>
          <a:p>
            <a:pPr marL="39688" lvl="0" fontAlgn="auto">
              <a:spcBef>
                <a:spcPts val="0"/>
              </a:spcBef>
              <a:spcAft>
                <a:spcPts val="0"/>
              </a:spcAft>
              <a:defRPr/>
            </a:pPr>
            <a:r>
              <a:rPr lang="en-US" sz="1800" dirty="0">
                <a:solidFill>
                  <a:sysClr val="windowText" lastClr="000000"/>
                </a:solidFill>
                <a:latin typeface="Lucida Grande" charset="0"/>
                <a:ea typeface="Lucida Grande" charset="0"/>
                <a:cs typeface="Lucida Grande" charset="0"/>
                <a:sym typeface="Lucida Grande" charset="0"/>
              </a:rPr>
              <a:t>By</a:t>
            </a:r>
            <a:br>
              <a:rPr lang="en-US" sz="1800" dirty="0">
                <a:solidFill>
                  <a:sysClr val="windowText" lastClr="000000"/>
                </a:solidFill>
                <a:latin typeface="Lucida Grande" charset="0"/>
                <a:ea typeface="Lucida Grande" charset="0"/>
                <a:cs typeface="Lucida Grande" charset="0"/>
                <a:sym typeface="Lucida Grande" charset="0"/>
              </a:rPr>
            </a:br>
            <a:r>
              <a:rPr lang="en-US" sz="1800" dirty="0">
                <a:solidFill>
                  <a:sysClr val="windowText" lastClr="000000"/>
                </a:solidFill>
                <a:latin typeface="Lucida Grande" charset="0"/>
                <a:ea typeface="Lucida Grande" charset="0"/>
                <a:cs typeface="Lucida Grande" charset="0"/>
                <a:sym typeface="Lucida Grande" charset="0"/>
              </a:rPr>
              <a:t/>
            </a:r>
            <a:br>
              <a:rPr lang="en-US" sz="1800" dirty="0">
                <a:solidFill>
                  <a:sysClr val="windowText" lastClr="000000"/>
                </a:solidFill>
                <a:latin typeface="Lucida Grande" charset="0"/>
                <a:ea typeface="Lucida Grande" charset="0"/>
                <a:cs typeface="Lucida Grande" charset="0"/>
                <a:sym typeface="Lucida Grande" charset="0"/>
              </a:rPr>
            </a:br>
            <a:r>
              <a:rPr lang="en-US" sz="1800" dirty="0" err="1">
                <a:solidFill>
                  <a:sysClr val="windowText" lastClr="000000"/>
                </a:solidFill>
                <a:latin typeface="Lucida Grande" charset="0"/>
                <a:ea typeface="Lucida Grande" charset="0"/>
                <a:cs typeface="Lucida Grande" charset="0"/>
                <a:sym typeface="Lucida Grande" charset="0"/>
              </a:rPr>
              <a:t>Mr</a:t>
            </a:r>
            <a:r>
              <a:rPr lang="en-US" sz="1800" dirty="0">
                <a:solidFill>
                  <a:sysClr val="windowText" lastClr="000000"/>
                </a:solidFill>
                <a:latin typeface="Lucida Grande" charset="0"/>
                <a:ea typeface="Lucida Grande" charset="0"/>
                <a:cs typeface="Lucida Grande" charset="0"/>
                <a:sym typeface="Lucida Grande" charset="0"/>
              </a:rPr>
              <a:t> Omega Shelembe</a:t>
            </a:r>
          </a:p>
          <a:p>
            <a:pPr marL="39688" lvl="0" fontAlgn="auto">
              <a:spcBef>
                <a:spcPts val="0"/>
              </a:spcBef>
              <a:spcAft>
                <a:spcPts val="0"/>
              </a:spcAft>
              <a:defRPr/>
            </a:pPr>
            <a:r>
              <a:rPr lang="en-US" sz="1800" dirty="0">
                <a:solidFill>
                  <a:sysClr val="windowText" lastClr="000000"/>
                </a:solidFill>
                <a:latin typeface="Lucida Grande" charset="0"/>
                <a:ea typeface="Lucida Grande" charset="0"/>
                <a:cs typeface="Lucida Grande" charset="0"/>
                <a:sym typeface="Lucida Grande" charset="0"/>
              </a:rPr>
              <a:t/>
            </a:r>
            <a:br>
              <a:rPr lang="en-US" sz="1800" dirty="0">
                <a:solidFill>
                  <a:sysClr val="windowText" lastClr="000000"/>
                </a:solidFill>
                <a:latin typeface="Lucida Grande" charset="0"/>
                <a:ea typeface="Lucida Grande" charset="0"/>
                <a:cs typeface="Lucida Grande" charset="0"/>
                <a:sym typeface="Lucida Grande" charset="0"/>
              </a:rPr>
            </a:br>
            <a:r>
              <a:rPr lang="en-US" sz="1800" dirty="0">
                <a:solidFill>
                  <a:sysClr val="windowText" lastClr="000000"/>
                </a:solidFill>
                <a:latin typeface="Lucida Grande" charset="0"/>
                <a:ea typeface="Lucida Grande" charset="0"/>
                <a:cs typeface="Lucida Grande" charset="0"/>
                <a:sym typeface="Lucida Grande" charset="0"/>
              </a:rPr>
              <a:t>Deputy Director-General: SOC Oversight</a:t>
            </a:r>
            <a:br>
              <a:rPr lang="en-US" sz="1800" dirty="0">
                <a:solidFill>
                  <a:sysClr val="windowText" lastClr="000000"/>
                </a:solidFill>
                <a:latin typeface="Lucida Grande" charset="0"/>
                <a:ea typeface="Lucida Grande" charset="0"/>
                <a:cs typeface="Lucida Grande" charset="0"/>
                <a:sym typeface="Lucida Grande" charset="0"/>
              </a:rPr>
            </a:br>
            <a:endParaRPr lang="en-US" sz="1800" dirty="0">
              <a:solidFill>
                <a:sysClr val="windowText" lastClr="000000"/>
              </a:solidFill>
              <a:latin typeface="Lucida Grande" charset="0"/>
              <a:ea typeface="Lucida Grande" charset="0"/>
              <a:cs typeface="Lucida Grande" charset="0"/>
              <a:sym typeface="Lucida Grande" charset="0"/>
            </a:endParaRPr>
          </a:p>
          <a:p>
            <a:pPr marL="39688" lvl="0" fontAlgn="auto">
              <a:spcBef>
                <a:spcPts val="0"/>
              </a:spcBef>
              <a:spcAft>
                <a:spcPts val="0"/>
              </a:spcAft>
              <a:defRPr/>
            </a:pPr>
            <a:r>
              <a:rPr lang="en-US" sz="1800" dirty="0">
                <a:solidFill>
                  <a:sysClr val="windowText" lastClr="000000"/>
                </a:solidFill>
                <a:latin typeface="Lucida Grande" charset="0"/>
                <a:ea typeface="Lucida Grande" charset="0"/>
                <a:cs typeface="Lucida Grande" charset="0"/>
                <a:sym typeface="Lucida Grande" charset="0"/>
              </a:rPr>
              <a:t>Date: </a:t>
            </a:r>
            <a:r>
              <a:rPr lang="en-US" altLang="en-US" sz="1800" b="0" dirty="0">
                <a:solidFill>
                  <a:sysClr val="windowText" lastClr="000000"/>
                </a:solidFill>
                <a:latin typeface="Lucida Grande" charset="0"/>
                <a:sym typeface="Lucida Grande" charset="0"/>
              </a:rPr>
              <a:t> </a:t>
            </a:r>
            <a:r>
              <a:rPr lang="en-US" altLang="en-US" sz="1800" dirty="0">
                <a:solidFill>
                  <a:sysClr val="windowText" lastClr="000000"/>
                </a:solidFill>
                <a:latin typeface="Lucida Grande" charset="0"/>
                <a:sym typeface="Lucida Grande" charset="0"/>
              </a:rPr>
              <a:t>6 March 2019</a:t>
            </a:r>
            <a:r>
              <a:rPr lang="en-US" sz="1800" dirty="0">
                <a:solidFill>
                  <a:sysClr val="windowText" lastClr="000000"/>
                </a:solidFill>
                <a:latin typeface="Lucida Grande" charset="0"/>
                <a:ea typeface="Lucida Grande" charset="0"/>
                <a:cs typeface="Lucida Grande" charset="0"/>
                <a:sym typeface="Lucida Grande" charset="0"/>
              </a:rPr>
              <a:t/>
            </a:r>
            <a:br>
              <a:rPr lang="en-US" sz="1800" dirty="0">
                <a:solidFill>
                  <a:sysClr val="windowText" lastClr="000000"/>
                </a:solidFill>
                <a:latin typeface="Lucida Grande" charset="0"/>
                <a:ea typeface="Lucida Grande" charset="0"/>
                <a:cs typeface="Lucida Grande" charset="0"/>
                <a:sym typeface="Lucida Grande" charset="0"/>
              </a:rPr>
            </a:br>
            <a:endParaRPr lang="en-US" sz="1800" dirty="0">
              <a:solidFill>
                <a:sysClr val="windowText" lastClr="000000"/>
              </a:solidFill>
              <a:latin typeface="Lucida Grande" charset="0"/>
              <a:ea typeface="Lucida Grande" charset="0"/>
              <a:cs typeface="Lucida Grande" charset="0"/>
            </a:endParaRPr>
          </a:p>
        </p:txBody>
      </p:sp>
      <p:sp>
        <p:nvSpPr>
          <p:cNvPr id="5" name="Slide Number Placeholder 4"/>
          <p:cNvSpPr>
            <a:spLocks noGrp="1"/>
          </p:cNvSpPr>
          <p:nvPr>
            <p:ph type="sldNum" sz="quarter" idx="12"/>
          </p:nvPr>
        </p:nvSpPr>
        <p:spPr>
          <a:xfrm>
            <a:off x="8663214" y="6477011"/>
            <a:ext cx="370384" cy="476250"/>
          </a:xfrm>
        </p:spPr>
        <p:txBody>
          <a:bodyPr/>
          <a:lstStyle/>
          <a:p>
            <a:pPr>
              <a:defRPr/>
            </a:pPr>
            <a:fld id="{FF7A930C-9F51-4BB6-8DBB-EDAB0DE2C28C}" type="slidenum">
              <a:rPr lang="en-US" smtClean="0"/>
              <a:pPr>
                <a:defRPr/>
              </a:pPr>
              <a:t>1</a:t>
            </a:fld>
            <a:endParaRPr lang="en-US" dirty="0"/>
          </a:p>
        </p:txBody>
      </p:sp>
      <p:pic>
        <p:nvPicPr>
          <p:cNvPr id="12" name="Picture 11"/>
          <p:cNvPicPr/>
          <p:nvPr/>
        </p:nvPicPr>
        <p:blipFill>
          <a:blip r:embed="rId5" cstate="print">
            <a:extLst>
              <a:ext uri="{28A0092B-C50C-407E-A947-70E740481C1C}">
                <a14:useLocalDpi xmlns:a14="http://schemas.microsoft.com/office/drawing/2010/main" xmlns="" val="0"/>
              </a:ext>
            </a:extLst>
          </a:blip>
          <a:stretch>
            <a:fillRect/>
          </a:stretch>
        </p:blipFill>
        <p:spPr>
          <a:xfrm>
            <a:off x="7035289" y="247887"/>
            <a:ext cx="1055574" cy="6623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381328"/>
            <a:ext cx="9144000" cy="476672"/>
          </a:xfrm>
          <a:solidFill>
            <a:srgbClr val="EF4718"/>
          </a:solidFill>
          <a:ln>
            <a:noFill/>
          </a:ln>
        </p:spPr>
        <p:txBody>
          <a:bodyPr/>
          <a:lstStyle/>
          <a:p>
            <a:pPr>
              <a:spcBef>
                <a:spcPts val="600"/>
              </a:spcBef>
              <a:defRPr/>
            </a:pPr>
            <a:r>
              <a:rPr lang="en-US" sz="1100" dirty="0">
                <a:solidFill>
                  <a:schemeClr val="bg1"/>
                </a:solidFill>
                <a:latin typeface="Arial" pitchFamily="34" charset="0"/>
                <a:cs typeface="Arial" pitchFamily="34" charset="0"/>
              </a:rPr>
              <a:t>Building a better life for all through an enabling and sustainable world class information and communication </a:t>
            </a:r>
            <a:endParaRPr lang="en-US" sz="1100" dirty="0" smtClean="0">
              <a:solidFill>
                <a:schemeClr val="bg1"/>
              </a:solidFill>
              <a:latin typeface="Arial" pitchFamily="34" charset="0"/>
              <a:cs typeface="Arial" pitchFamily="34" charset="0"/>
            </a:endParaRPr>
          </a:p>
          <a:p>
            <a:pPr>
              <a:spcBef>
                <a:spcPts val="600"/>
              </a:spcBef>
              <a:defRPr/>
            </a:pPr>
            <a:r>
              <a:rPr lang="en-US" sz="1100" dirty="0" smtClean="0">
                <a:solidFill>
                  <a:schemeClr val="bg1"/>
                </a:solidFill>
                <a:latin typeface="Arial" pitchFamily="34" charset="0"/>
                <a:cs typeface="Arial" pitchFamily="34" charset="0"/>
              </a:rPr>
              <a:t>technologies </a:t>
            </a:r>
            <a:r>
              <a:rPr lang="en-US" sz="11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59948" y="6367738"/>
            <a:ext cx="505669" cy="476250"/>
          </a:xfrm>
        </p:spPr>
        <p:txBody>
          <a:bodyPr/>
          <a:lstStyle/>
          <a:p>
            <a:pPr>
              <a:defRPr/>
            </a:pPr>
            <a:fld id="{FF7A930C-9F51-4BB6-8DBB-EDAB0DE2C28C}" type="slidenum">
              <a:rPr lang="en-US" smtClean="0"/>
              <a:pPr>
                <a:defRPr/>
              </a:pPr>
              <a:t>10</a:t>
            </a:fld>
            <a:endParaRPr lang="en-US" dirty="0"/>
          </a:p>
        </p:txBody>
      </p:sp>
      <p:sp>
        <p:nvSpPr>
          <p:cNvPr id="2" name="Rectangle 1"/>
          <p:cNvSpPr/>
          <p:nvPr/>
        </p:nvSpPr>
        <p:spPr>
          <a:xfrm>
            <a:off x="3059833" y="120146"/>
            <a:ext cx="4963392" cy="954107"/>
          </a:xfrm>
          <a:prstGeom prst="rect">
            <a:avLst/>
          </a:prstGeom>
        </p:spPr>
        <p:txBody>
          <a:bodyPr wrap="square">
            <a:spAutoFit/>
          </a:bodyPr>
          <a:lstStyle/>
          <a:p>
            <a:pPr>
              <a:spcAft>
                <a:spcPts val="0"/>
              </a:spcAft>
            </a:pPr>
            <a:r>
              <a:rPr lang="en-GB" sz="2800" dirty="0">
                <a:solidFill>
                  <a:srgbClr val="EF4718"/>
                </a:solidFill>
                <a:latin typeface="Arial" pitchFamily="34" charset="0"/>
                <a:cs typeface="Arial" pitchFamily="34" charset="0"/>
              </a:rPr>
              <a:t>Key Departments </a:t>
            </a:r>
            <a:endParaRPr lang="en-GB" sz="2800" dirty="0" smtClean="0">
              <a:solidFill>
                <a:srgbClr val="EF4718"/>
              </a:solidFill>
              <a:latin typeface="Arial" pitchFamily="34" charset="0"/>
              <a:cs typeface="Arial" pitchFamily="34" charset="0"/>
            </a:endParaRPr>
          </a:p>
          <a:p>
            <a:pPr>
              <a:spcAft>
                <a:spcPts val="0"/>
              </a:spcAft>
            </a:pPr>
            <a:r>
              <a:rPr lang="en-GB" sz="2800" dirty="0" smtClean="0">
                <a:solidFill>
                  <a:srgbClr val="EF4718"/>
                </a:solidFill>
                <a:latin typeface="Arial" pitchFamily="34" charset="0"/>
                <a:cs typeface="Arial" pitchFamily="34" charset="0"/>
              </a:rPr>
              <a:t>consulted</a:t>
            </a:r>
            <a:endParaRPr lang="en-GB" sz="2800" dirty="0">
              <a:solidFill>
                <a:srgbClr val="EF4718"/>
              </a:solidFill>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3009355464"/>
              </p:ext>
            </p:extLst>
          </p:nvPr>
        </p:nvGraphicFramePr>
        <p:xfrm>
          <a:off x="198732" y="1259268"/>
          <a:ext cx="8416205" cy="5029200"/>
        </p:xfrm>
        <a:graphic>
          <a:graphicData uri="http://schemas.openxmlformats.org/drawingml/2006/table">
            <a:tbl>
              <a:tblPr firstRow="1" bandRow="1">
                <a:tableStyleId>{5C22544A-7EE6-4342-B048-85BDC9FD1C3A}</a:tableStyleId>
              </a:tblPr>
              <a:tblGrid>
                <a:gridCol w="1262494">
                  <a:extLst>
                    <a:ext uri="{9D8B030D-6E8A-4147-A177-3AD203B41FA5}">
                      <a16:colId xmlns:a16="http://schemas.microsoft.com/office/drawing/2014/main" xmlns="" val="2837939029"/>
                    </a:ext>
                  </a:extLst>
                </a:gridCol>
                <a:gridCol w="2524989">
                  <a:extLst>
                    <a:ext uri="{9D8B030D-6E8A-4147-A177-3AD203B41FA5}">
                      <a16:colId xmlns:a16="http://schemas.microsoft.com/office/drawing/2014/main" xmlns="" val="1207546819"/>
                    </a:ext>
                  </a:extLst>
                </a:gridCol>
                <a:gridCol w="2524671">
                  <a:extLst>
                    <a:ext uri="{9D8B030D-6E8A-4147-A177-3AD203B41FA5}">
                      <a16:colId xmlns:a16="http://schemas.microsoft.com/office/drawing/2014/main" xmlns="" val="3200948020"/>
                    </a:ext>
                  </a:extLst>
                </a:gridCol>
                <a:gridCol w="2104051">
                  <a:extLst>
                    <a:ext uri="{9D8B030D-6E8A-4147-A177-3AD203B41FA5}">
                      <a16:colId xmlns:a16="http://schemas.microsoft.com/office/drawing/2014/main" xmlns="" val="118166095"/>
                    </a:ext>
                  </a:extLst>
                </a:gridCol>
              </a:tblGrid>
              <a:tr h="370840">
                <a:tc>
                  <a:txBody>
                    <a:bodyPr/>
                    <a:lstStyle/>
                    <a:p>
                      <a:endParaRPr lang="en-ZA"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Department</a:t>
                      </a:r>
                    </a:p>
                    <a:p>
                      <a:endParaRPr lang="en-ZA" sz="1800" dirty="0"/>
                    </a:p>
                  </a:txBody>
                  <a:tcPr/>
                </a:tc>
                <a:tc>
                  <a:txBody>
                    <a:bodyPr/>
                    <a:lstStyle/>
                    <a:p>
                      <a:r>
                        <a:rPr lang="en-US" sz="1800" dirty="0" smtClean="0">
                          <a:solidFill>
                            <a:srgbClr val="C00000"/>
                          </a:solidFill>
                        </a:rPr>
                        <a:t>Issues</a:t>
                      </a:r>
                      <a:endParaRPr lang="en-ZA"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Agreement</a:t>
                      </a:r>
                    </a:p>
                    <a:p>
                      <a:endParaRPr lang="en-ZA" sz="1800" dirty="0"/>
                    </a:p>
                  </a:txBody>
                  <a:tcPr/>
                </a:tc>
                <a:extLst>
                  <a:ext uri="{0D108BD9-81ED-4DB2-BD59-A6C34878D82A}">
                    <a16:rowId xmlns:a16="http://schemas.microsoft.com/office/drawing/2014/main" xmlns="" val="1412356677"/>
                  </a:ext>
                </a:extLst>
              </a:tr>
              <a:tr h="370840">
                <a:tc>
                  <a:txBody>
                    <a:bodyPr/>
                    <a:lstStyle/>
                    <a:p>
                      <a:r>
                        <a:rPr lang="en-US" sz="1800" kern="1200" baseline="0" dirty="0" smtClean="0">
                          <a:solidFill>
                            <a:schemeClr val="dk1"/>
                          </a:solidFill>
                          <a:latin typeface="Calibri"/>
                          <a:ea typeface="+mn-ea"/>
                          <a:cs typeface="+mn-cs"/>
                        </a:rPr>
                        <a:t>1</a:t>
                      </a:r>
                      <a:endParaRPr lang="en-ZA" sz="1800" kern="1200" baseline="0" dirty="0">
                        <a:solidFill>
                          <a:schemeClr val="dk1"/>
                        </a:solidFill>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National Treasury</a:t>
                      </a:r>
                    </a:p>
                    <a:p>
                      <a:endParaRPr lang="en-ZA" sz="1800" kern="1200" baseline="0" dirty="0">
                        <a:solidFill>
                          <a:schemeClr val="dk1"/>
                        </a:solidFill>
                        <a:latin typeface="Calibri"/>
                        <a:ea typeface="+mn-ea"/>
                        <a:cs typeface="+mn-cs"/>
                      </a:endParaRPr>
                    </a:p>
                  </a:txBody>
                  <a:tcPr/>
                </a:tc>
                <a:tc>
                  <a:txBody>
                    <a:bodyPr/>
                    <a:lstStyle/>
                    <a:p>
                      <a:pPr marL="169863" indent="-169863">
                        <a:buFont typeface="Wingdings" panose="05000000000000000000" pitchFamily="2" charset="2"/>
                        <a:buChar char="§"/>
                      </a:pPr>
                      <a:r>
                        <a:rPr lang="en-US" sz="1800" kern="1200" baseline="0" dirty="0" smtClean="0">
                          <a:solidFill>
                            <a:schemeClr val="dk1"/>
                          </a:solidFill>
                          <a:latin typeface="Calibri"/>
                          <a:ea typeface="+mn-ea"/>
                          <a:cs typeface="+mn-cs"/>
                        </a:rPr>
                        <a:t>Funding</a:t>
                      </a:r>
                    </a:p>
                    <a:p>
                      <a:pPr marL="169863" indent="-169863">
                        <a:buFont typeface="Wingdings" panose="05000000000000000000" pitchFamily="2" charset="2"/>
                        <a:buChar char="§"/>
                      </a:pPr>
                      <a:r>
                        <a:rPr lang="en-US" sz="1800" kern="1200" baseline="0" dirty="0" smtClean="0">
                          <a:solidFill>
                            <a:schemeClr val="dk1"/>
                          </a:solidFill>
                          <a:latin typeface="Calibri"/>
                          <a:ea typeface="+mn-ea"/>
                          <a:cs typeface="+mn-cs"/>
                        </a:rPr>
                        <a:t>Consolidation of e-Skills components of the Department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Concurrence on Business Case at Ministerial level.</a:t>
                      </a:r>
                    </a:p>
                    <a:p>
                      <a:endParaRPr lang="en-ZA" sz="1800" kern="1200" baseline="0" dirty="0">
                        <a:solidFill>
                          <a:schemeClr val="dk1"/>
                        </a:solidFill>
                        <a:latin typeface="Calibri"/>
                        <a:ea typeface="+mn-ea"/>
                        <a:cs typeface="+mn-cs"/>
                      </a:endParaRPr>
                    </a:p>
                  </a:txBody>
                  <a:tcPr/>
                </a:tc>
                <a:extLst>
                  <a:ext uri="{0D108BD9-81ED-4DB2-BD59-A6C34878D82A}">
                    <a16:rowId xmlns:a16="http://schemas.microsoft.com/office/drawing/2014/main" xmlns="" val="3463054939"/>
                  </a:ext>
                </a:extLst>
              </a:tr>
              <a:tr h="370840">
                <a:tc>
                  <a:txBody>
                    <a:bodyPr/>
                    <a:lstStyle/>
                    <a:p>
                      <a:r>
                        <a:rPr lang="en-US" sz="1800" kern="1200" baseline="0" dirty="0" smtClean="0">
                          <a:solidFill>
                            <a:schemeClr val="dk1"/>
                          </a:solidFill>
                          <a:latin typeface="Calibri"/>
                          <a:ea typeface="+mn-ea"/>
                          <a:cs typeface="+mn-cs"/>
                        </a:rPr>
                        <a:t>2</a:t>
                      </a:r>
                      <a:endParaRPr lang="en-ZA" sz="1800" kern="1200" baseline="0" dirty="0">
                        <a:solidFill>
                          <a:schemeClr val="dk1"/>
                        </a:solidFill>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Department of Public Service &amp; Administration</a:t>
                      </a:r>
                    </a:p>
                    <a:p>
                      <a:endParaRPr lang="en-ZA" sz="1800" kern="1200" baseline="0" dirty="0">
                        <a:solidFill>
                          <a:schemeClr val="dk1"/>
                        </a:solidFill>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Transfer of Function and committed resources</a:t>
                      </a:r>
                    </a:p>
                    <a:p>
                      <a:endParaRPr lang="en-ZA" sz="1800" kern="1200" baseline="0" dirty="0">
                        <a:solidFill>
                          <a:schemeClr val="dk1"/>
                        </a:solidFill>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Concurrence on Business Case at Ministerial level.</a:t>
                      </a:r>
                    </a:p>
                  </a:txBody>
                  <a:tcPr/>
                </a:tc>
                <a:extLst>
                  <a:ext uri="{0D108BD9-81ED-4DB2-BD59-A6C34878D82A}">
                    <a16:rowId xmlns:a16="http://schemas.microsoft.com/office/drawing/2014/main" xmlns="" val="1808075670"/>
                  </a:ext>
                </a:extLst>
              </a:tr>
              <a:tr h="370840">
                <a:tc>
                  <a:txBody>
                    <a:bodyPr/>
                    <a:lstStyle/>
                    <a:p>
                      <a:r>
                        <a:rPr lang="en-US" sz="1800" kern="1200" baseline="0" dirty="0" smtClean="0">
                          <a:solidFill>
                            <a:schemeClr val="dk1"/>
                          </a:solidFill>
                          <a:latin typeface="Calibri"/>
                          <a:ea typeface="+mn-ea"/>
                          <a:cs typeface="+mn-cs"/>
                        </a:rPr>
                        <a:t>3</a:t>
                      </a:r>
                      <a:endParaRPr lang="en-ZA" sz="1800" kern="1200" baseline="0" dirty="0">
                        <a:solidFill>
                          <a:schemeClr val="dk1"/>
                        </a:solidFill>
                        <a:latin typeface="Calibri"/>
                        <a:ea typeface="+mn-ea"/>
                        <a:cs typeface="+mn-cs"/>
                      </a:endParaRPr>
                    </a:p>
                  </a:txBody>
                  <a:tcPr/>
                </a:tc>
                <a:tc>
                  <a:txBody>
                    <a:bodyPr/>
                    <a:lstStyle/>
                    <a:p>
                      <a:r>
                        <a:rPr lang="en-US" sz="1800" kern="1200" baseline="0" dirty="0" smtClean="0">
                          <a:solidFill>
                            <a:schemeClr val="dk1"/>
                          </a:solidFill>
                          <a:latin typeface="Calibri"/>
                          <a:ea typeface="+mn-ea"/>
                          <a:cs typeface="+mn-cs"/>
                        </a:rPr>
                        <a:t>Department of Higher Education &amp; Training</a:t>
                      </a:r>
                      <a:endParaRPr lang="en-ZA" sz="1800" kern="1200" baseline="0" dirty="0">
                        <a:solidFill>
                          <a:schemeClr val="dk1"/>
                        </a:solidFill>
                        <a:latin typeface="Calibri"/>
                        <a:ea typeface="+mn-ea"/>
                        <a:cs typeface="+mn-cs"/>
                      </a:endParaRPr>
                    </a:p>
                  </a:txBody>
                  <a:tcPr/>
                </a:tc>
                <a:tc>
                  <a:txBody>
                    <a:bodyPr/>
                    <a:lstStyle/>
                    <a:p>
                      <a:pPr marL="169863" indent="-169863">
                        <a:buFont typeface="Wingdings" panose="05000000000000000000" pitchFamily="2" charset="2"/>
                        <a:buChar char="§"/>
                      </a:pPr>
                      <a:r>
                        <a:rPr lang="en-US" sz="1800" kern="1200" baseline="0" dirty="0" smtClean="0">
                          <a:solidFill>
                            <a:schemeClr val="dk1"/>
                          </a:solidFill>
                          <a:latin typeface="Calibri"/>
                          <a:ea typeface="+mn-ea"/>
                          <a:cs typeface="+mn-cs"/>
                        </a:rPr>
                        <a:t>Alignment to Acts relating to teaching and training</a:t>
                      </a:r>
                    </a:p>
                    <a:p>
                      <a:pPr marL="169863" indent="-169863">
                        <a:buFont typeface="Wingdings" panose="05000000000000000000" pitchFamily="2" charset="2"/>
                        <a:buChar char="§"/>
                      </a:pPr>
                      <a:r>
                        <a:rPr lang="en-US" sz="1800" kern="1200" baseline="0" dirty="0" smtClean="0">
                          <a:solidFill>
                            <a:schemeClr val="dk1"/>
                          </a:solidFill>
                          <a:latin typeface="Calibri"/>
                          <a:ea typeface="+mn-ea"/>
                          <a:cs typeface="+mn-cs"/>
                        </a:rPr>
                        <a:t>Co-funding (Skills Development Fund)</a:t>
                      </a:r>
                    </a:p>
                    <a:p>
                      <a:pPr marL="169863" indent="-169863">
                        <a:buFont typeface="Wingdings" panose="05000000000000000000" pitchFamily="2" charset="2"/>
                        <a:buChar char="§"/>
                      </a:pPr>
                      <a:r>
                        <a:rPr lang="en-US" sz="1800" kern="1200" baseline="0" dirty="0" smtClean="0">
                          <a:solidFill>
                            <a:schemeClr val="dk1"/>
                          </a:solidFill>
                          <a:latin typeface="Calibri"/>
                          <a:ea typeface="+mn-ea"/>
                          <a:cs typeface="+mn-cs"/>
                        </a:rPr>
                        <a:t>Respective roles and responsibilities re teaching and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Calibri"/>
                          <a:ea typeface="+mn-ea"/>
                          <a:cs typeface="+mn-cs"/>
                        </a:rPr>
                        <a:t>Concurrence on Business Case at DG level.  </a:t>
                      </a:r>
                    </a:p>
                    <a:p>
                      <a:endParaRPr lang="en-ZA" sz="1800" kern="1200" baseline="0" dirty="0">
                        <a:solidFill>
                          <a:schemeClr val="dk1"/>
                        </a:solidFill>
                        <a:latin typeface="Calibri"/>
                        <a:ea typeface="+mn-ea"/>
                        <a:cs typeface="+mn-cs"/>
                      </a:endParaRPr>
                    </a:p>
                  </a:txBody>
                  <a:tcPr/>
                </a:tc>
                <a:extLst>
                  <a:ext uri="{0D108BD9-81ED-4DB2-BD59-A6C34878D82A}">
                    <a16:rowId xmlns:a16="http://schemas.microsoft.com/office/drawing/2014/main" xmlns="" val="2056419836"/>
                  </a:ext>
                </a:extLst>
              </a:tr>
            </a:tbl>
          </a:graphicData>
        </a:graphic>
      </p:graphicFrame>
      <p:pic>
        <p:nvPicPr>
          <p:cNvPr id="11" name="Picture 10"/>
          <p:cNvPicPr/>
          <p:nvPr/>
        </p:nvPicPr>
        <p:blipFill>
          <a:blip r:embed="rId4" cstate="print">
            <a:extLst>
              <a:ext uri="{28A0092B-C50C-407E-A947-70E740481C1C}">
                <a14:useLocalDpi xmlns:a14="http://schemas.microsoft.com/office/drawing/2010/main" xmlns="" val="0"/>
              </a:ext>
            </a:extLst>
          </a:blip>
          <a:stretch>
            <a:fillRect/>
          </a:stretch>
        </p:blipFill>
        <p:spPr>
          <a:xfrm>
            <a:off x="7039658" y="282818"/>
            <a:ext cx="1055574" cy="662392"/>
          </a:xfrm>
          <a:prstGeom prst="rect">
            <a:avLst/>
          </a:prstGeom>
        </p:spPr>
      </p:pic>
    </p:spTree>
    <p:extLst>
      <p:ext uri="{BB962C8B-B14F-4D97-AF65-F5344CB8AC3E}">
        <p14:creationId xmlns:p14="http://schemas.microsoft.com/office/powerpoint/2010/main" xmlns="" val="3374684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3336"/>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48198" y="6417543"/>
            <a:ext cx="505669" cy="476250"/>
          </a:xfrm>
        </p:spPr>
        <p:txBody>
          <a:bodyPr/>
          <a:lstStyle/>
          <a:p>
            <a:pPr>
              <a:defRPr/>
            </a:pPr>
            <a:fld id="{FF7A930C-9F51-4BB6-8DBB-EDAB0DE2C28C}" type="slidenum">
              <a:rPr lang="en-US" smtClean="0"/>
              <a:pPr>
                <a:defRPr/>
              </a:pPr>
              <a:t>11</a:t>
            </a:fld>
            <a:endParaRPr lang="en-US" dirty="0"/>
          </a:p>
        </p:txBody>
      </p:sp>
      <p:sp>
        <p:nvSpPr>
          <p:cNvPr id="2" name="Rectangle 1"/>
          <p:cNvSpPr/>
          <p:nvPr/>
        </p:nvSpPr>
        <p:spPr>
          <a:xfrm>
            <a:off x="3275856" y="456102"/>
            <a:ext cx="3595241" cy="523220"/>
          </a:xfrm>
          <a:prstGeom prst="rect">
            <a:avLst/>
          </a:prstGeom>
        </p:spPr>
        <p:txBody>
          <a:bodyPr wrap="square">
            <a:spAutoFit/>
          </a:bodyPr>
          <a:lstStyle/>
          <a:p>
            <a:pPr lvl="0">
              <a:spcAft>
                <a:spcPts val="0"/>
              </a:spcAft>
            </a:pPr>
            <a:r>
              <a:rPr lang="en-GB" sz="2800" dirty="0" smtClean="0">
                <a:solidFill>
                  <a:srgbClr val="EF4718"/>
                </a:solidFill>
                <a:latin typeface="Arial" pitchFamily="34" charset="0"/>
                <a:cs typeface="Arial" pitchFamily="34" charset="0"/>
              </a:rPr>
              <a:t>New Drivers</a:t>
            </a:r>
            <a:endParaRPr lang="en-GB" sz="2800" dirty="0">
              <a:solidFill>
                <a:srgbClr val="EF4718"/>
              </a:solidFill>
              <a:latin typeface="Arial" pitchFamily="34" charset="0"/>
              <a:cs typeface="Arial" pitchFamily="34" charset="0"/>
            </a:endParaRPr>
          </a:p>
        </p:txBody>
      </p:sp>
      <p:graphicFrame>
        <p:nvGraphicFramePr>
          <p:cNvPr id="10" name="Diagram 9">
            <a:extLst>
              <a:ext uri="{FF2B5EF4-FFF2-40B4-BE49-F238E27FC236}">
                <a16:creationId xmlns:a16="http://schemas.microsoft.com/office/drawing/2014/main" xmlns="" id="{6C3FDF15-D872-DE41-9C50-C93C35162AA4}"/>
              </a:ext>
            </a:extLst>
          </p:cNvPr>
          <p:cNvGraphicFramePr/>
          <p:nvPr>
            <p:extLst>
              <p:ext uri="{D42A27DB-BD31-4B8C-83A1-F6EECF244321}">
                <p14:modId xmlns:p14="http://schemas.microsoft.com/office/powerpoint/2010/main" xmlns="" val="419499623"/>
              </p:ext>
            </p:extLst>
          </p:nvPr>
        </p:nvGraphicFramePr>
        <p:xfrm>
          <a:off x="457200" y="1177637"/>
          <a:ext cx="82296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827584" y="3789040"/>
            <a:ext cx="936104" cy="584775"/>
          </a:xfrm>
          <a:prstGeom prst="rect">
            <a:avLst/>
          </a:prstGeom>
          <a:noFill/>
        </p:spPr>
        <p:txBody>
          <a:bodyPr wrap="square" rtlCol="0">
            <a:spAutoFit/>
          </a:bodyPr>
          <a:lstStyle/>
          <a:p>
            <a:pPr algn="ctr"/>
            <a:r>
              <a:rPr lang="en-ZA" sz="1600" b="0" dirty="0">
                <a:latin typeface="Calibri" panose="020F0502020204030204" pitchFamily="34" charset="0"/>
              </a:rPr>
              <a:t>Digital Citizen</a:t>
            </a:r>
          </a:p>
        </p:txBody>
      </p:sp>
      <p:sp>
        <p:nvSpPr>
          <p:cNvPr id="11" name="TextBox 10"/>
          <p:cNvSpPr txBox="1"/>
          <p:nvPr/>
        </p:nvSpPr>
        <p:spPr>
          <a:xfrm>
            <a:off x="3959932" y="1916832"/>
            <a:ext cx="1224136" cy="830997"/>
          </a:xfrm>
          <a:prstGeom prst="rect">
            <a:avLst/>
          </a:prstGeom>
          <a:noFill/>
        </p:spPr>
        <p:txBody>
          <a:bodyPr wrap="square" rtlCol="0">
            <a:spAutoFit/>
          </a:bodyPr>
          <a:lstStyle/>
          <a:p>
            <a:pPr algn="ctr"/>
            <a:r>
              <a:rPr lang="en-ZA" sz="1600" b="0" dirty="0" smtClean="0">
                <a:latin typeface="Calibri" panose="020F0502020204030204" pitchFamily="34" charset="0"/>
              </a:rPr>
              <a:t>SA high unemployed youth</a:t>
            </a:r>
            <a:endParaRPr lang="en-ZA" sz="1600" b="0" dirty="0">
              <a:latin typeface="Calibri" panose="020F0502020204030204" pitchFamily="34" charset="0"/>
            </a:endParaRPr>
          </a:p>
        </p:txBody>
      </p:sp>
      <p:sp>
        <p:nvSpPr>
          <p:cNvPr id="12" name="TextBox 11"/>
          <p:cNvSpPr txBox="1"/>
          <p:nvPr/>
        </p:nvSpPr>
        <p:spPr>
          <a:xfrm>
            <a:off x="5364088" y="4725144"/>
            <a:ext cx="1656183" cy="584775"/>
          </a:xfrm>
          <a:prstGeom prst="rect">
            <a:avLst/>
          </a:prstGeom>
          <a:noFill/>
        </p:spPr>
        <p:txBody>
          <a:bodyPr wrap="square" rtlCol="0">
            <a:spAutoFit/>
          </a:bodyPr>
          <a:lstStyle/>
          <a:p>
            <a:pPr algn="ctr"/>
            <a:r>
              <a:rPr lang="en-ZA" sz="1600" b="0" dirty="0">
                <a:latin typeface="Calibri" panose="020F0502020204030204" pitchFamily="34" charset="0"/>
              </a:rPr>
              <a:t>Digital </a:t>
            </a:r>
            <a:r>
              <a:rPr lang="en-ZA" sz="1600" b="0" dirty="0" smtClean="0">
                <a:latin typeface="Calibri" panose="020F0502020204030204" pitchFamily="34" charset="0"/>
              </a:rPr>
              <a:t>emancipation</a:t>
            </a:r>
            <a:endParaRPr lang="en-ZA" sz="1600" b="0" dirty="0">
              <a:latin typeface="Calibri" panose="020F0502020204030204" pitchFamily="34" charset="0"/>
            </a:endParaRPr>
          </a:p>
        </p:txBody>
      </p:sp>
      <p:sp>
        <p:nvSpPr>
          <p:cNvPr id="13" name="TextBox 12"/>
          <p:cNvSpPr txBox="1"/>
          <p:nvPr/>
        </p:nvSpPr>
        <p:spPr>
          <a:xfrm>
            <a:off x="6997834" y="3828226"/>
            <a:ext cx="1368152" cy="584775"/>
          </a:xfrm>
          <a:prstGeom prst="rect">
            <a:avLst/>
          </a:prstGeom>
          <a:noFill/>
        </p:spPr>
        <p:txBody>
          <a:bodyPr wrap="square" rtlCol="0">
            <a:spAutoFit/>
          </a:bodyPr>
          <a:lstStyle/>
          <a:p>
            <a:pPr algn="ctr"/>
            <a:r>
              <a:rPr lang="en-ZA" sz="1600" b="0" dirty="0" smtClean="0">
                <a:latin typeface="Calibri" panose="020F0502020204030204" pitchFamily="34" charset="0"/>
              </a:rPr>
              <a:t>Cybersecurity &amp; awareness</a:t>
            </a:r>
            <a:endParaRPr lang="en-ZA" sz="1600" b="0" dirty="0">
              <a:latin typeface="Calibri" panose="020F0502020204030204" pitchFamily="34" charset="0"/>
            </a:endParaRPr>
          </a:p>
        </p:txBody>
      </p:sp>
      <p:pic>
        <p:nvPicPr>
          <p:cNvPr id="14" name="Picture 13"/>
          <p:cNvPicPr/>
          <p:nvPr/>
        </p:nvPicPr>
        <p:blipFill>
          <a:blip r:embed="rId9" cstate="print">
            <a:extLst>
              <a:ext uri="{28A0092B-C50C-407E-A947-70E740481C1C}">
                <a14:useLocalDpi xmlns:a14="http://schemas.microsoft.com/office/drawing/2010/main" xmlns="" val="0"/>
              </a:ext>
            </a:extLst>
          </a:blip>
          <a:stretch>
            <a:fillRect/>
          </a:stretch>
        </p:blipFill>
        <p:spPr>
          <a:xfrm>
            <a:off x="6967651" y="280719"/>
            <a:ext cx="1055574" cy="662392"/>
          </a:xfrm>
          <a:prstGeom prst="rect">
            <a:avLst/>
          </a:prstGeom>
        </p:spPr>
      </p:pic>
    </p:spTree>
    <p:extLst>
      <p:ext uri="{BB962C8B-B14F-4D97-AF65-F5344CB8AC3E}">
        <p14:creationId xmlns:p14="http://schemas.microsoft.com/office/powerpoint/2010/main" xmlns="" val="1544628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3336"/>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34262" y="6453336"/>
            <a:ext cx="505669" cy="476250"/>
          </a:xfrm>
        </p:spPr>
        <p:txBody>
          <a:bodyPr/>
          <a:lstStyle/>
          <a:p>
            <a:pPr>
              <a:defRPr/>
            </a:pPr>
            <a:fld id="{FF7A930C-9F51-4BB6-8DBB-EDAB0DE2C28C}" type="slidenum">
              <a:rPr lang="en-US" smtClean="0"/>
              <a:pPr>
                <a:defRPr/>
              </a:pPr>
              <a:t>12</a:t>
            </a:fld>
            <a:endParaRPr lang="en-US" dirty="0"/>
          </a:p>
        </p:txBody>
      </p:sp>
      <p:sp>
        <p:nvSpPr>
          <p:cNvPr id="2" name="Rectangle 1"/>
          <p:cNvSpPr/>
          <p:nvPr/>
        </p:nvSpPr>
        <p:spPr>
          <a:xfrm>
            <a:off x="2951312" y="336942"/>
            <a:ext cx="3811265" cy="523220"/>
          </a:xfrm>
          <a:prstGeom prst="rect">
            <a:avLst/>
          </a:prstGeom>
        </p:spPr>
        <p:txBody>
          <a:bodyPr wrap="square">
            <a:spAutoFit/>
          </a:bodyPr>
          <a:lstStyle/>
          <a:p>
            <a:pPr>
              <a:spcAft>
                <a:spcPts val="0"/>
              </a:spcAft>
            </a:pPr>
            <a:r>
              <a:rPr lang="en-US" altLang="en-US" sz="2800" dirty="0">
                <a:solidFill>
                  <a:srgbClr val="EF4718"/>
                </a:solidFill>
                <a:latin typeface="Arial" pitchFamily="34" charset="0"/>
                <a:cs typeface="Arial" pitchFamily="34" charset="0"/>
              </a:rPr>
              <a:t>Progress to </a:t>
            </a:r>
            <a:r>
              <a:rPr lang="en-US" altLang="en-US" sz="2800" dirty="0" smtClean="0">
                <a:solidFill>
                  <a:srgbClr val="EF4718"/>
                </a:solidFill>
                <a:latin typeface="Arial" pitchFamily="34" charset="0"/>
                <a:cs typeface="Arial" pitchFamily="34" charset="0"/>
              </a:rPr>
              <a:t>Date</a:t>
            </a:r>
            <a:endParaRPr lang="en-ZA" sz="2800" dirty="0">
              <a:solidFill>
                <a:srgbClr val="EF4718"/>
              </a:solidFill>
              <a:latin typeface="Arial" pitchFamily="34" charset="0"/>
              <a:cs typeface="Arial" pitchFamily="34" charset="0"/>
            </a:endParaRPr>
          </a:p>
        </p:txBody>
      </p:sp>
      <p:grpSp>
        <p:nvGrpSpPr>
          <p:cNvPr id="14" name="Group 13"/>
          <p:cNvGrpSpPr/>
          <p:nvPr/>
        </p:nvGrpSpPr>
        <p:grpSpPr>
          <a:xfrm>
            <a:off x="29217" y="2011943"/>
            <a:ext cx="1014391" cy="4581313"/>
            <a:chOff x="-41441" y="0"/>
            <a:chExt cx="2211255" cy="3836164"/>
          </a:xfrm>
        </p:grpSpPr>
        <p:sp>
          <p:nvSpPr>
            <p:cNvPr id="15" name="Rectangular Callout 14"/>
            <p:cNvSpPr/>
            <p:nvPr/>
          </p:nvSpPr>
          <p:spPr>
            <a:xfrm>
              <a:off x="66" y="0"/>
              <a:ext cx="2169748" cy="3257669"/>
            </a:xfrm>
            <a:prstGeom prst="wedgeRectCallou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6" name="Rectangular Callout 4"/>
            <p:cNvSpPr/>
            <p:nvPr/>
          </p:nvSpPr>
          <p:spPr>
            <a:xfrm>
              <a:off x="-41441" y="578495"/>
              <a:ext cx="2169746" cy="32576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algn="ctr" defTabSz="889000">
                <a:lnSpc>
                  <a:spcPct val="90000"/>
                </a:lnSpc>
                <a:spcAft>
                  <a:spcPct val="35000"/>
                </a:spcAft>
              </a:pPr>
              <a:r>
                <a:rPr lang="en-ZA" sz="1400" dirty="0">
                  <a:solidFill>
                    <a:schemeClr val="tx1"/>
                  </a:solidFill>
                  <a:latin typeface="Calibri" panose="020F0502020204030204"/>
                </a:rPr>
                <a:t>The Bill and the preliminary opinion from the Office of the Chief State Law Advisor (OCSLA)  received</a:t>
              </a:r>
            </a:p>
            <a:p>
              <a:pPr lvl="0" algn="ctr" defTabSz="889000">
                <a:lnSpc>
                  <a:spcPct val="90000"/>
                </a:lnSpc>
                <a:spcBef>
                  <a:spcPct val="0"/>
                </a:spcBef>
                <a:spcAft>
                  <a:spcPct val="35000"/>
                </a:spcAft>
              </a:pPr>
              <a:endParaRPr lang="en-ZA" sz="1600" kern="1200" dirty="0">
                <a:solidFill>
                  <a:schemeClr val="tx1"/>
                </a:solidFill>
                <a:latin typeface="Calibri" panose="020F0502020204030204" pitchFamily="34" charset="0"/>
              </a:endParaRPr>
            </a:p>
            <a:p>
              <a:pPr lvl="0" algn="ctr" defTabSz="889000">
                <a:lnSpc>
                  <a:spcPct val="90000"/>
                </a:lnSpc>
                <a:spcBef>
                  <a:spcPct val="0"/>
                </a:spcBef>
                <a:spcAft>
                  <a:spcPct val="35000"/>
                </a:spcAft>
              </a:pPr>
              <a:endParaRPr lang="en-ZA" sz="1600" dirty="0">
                <a:solidFill>
                  <a:schemeClr val="tx1"/>
                </a:solidFill>
                <a:latin typeface="Calibri" panose="020F0502020204030204" pitchFamily="34" charset="0"/>
              </a:endParaRPr>
            </a:p>
            <a:p>
              <a:pPr lvl="0" algn="ctr" defTabSz="889000">
                <a:lnSpc>
                  <a:spcPct val="90000"/>
                </a:lnSpc>
                <a:spcBef>
                  <a:spcPct val="0"/>
                </a:spcBef>
                <a:spcAft>
                  <a:spcPct val="35000"/>
                </a:spcAft>
              </a:pPr>
              <a:endParaRPr lang="en-ZA" sz="1600" kern="1200" dirty="0">
                <a:solidFill>
                  <a:schemeClr val="tx1"/>
                </a:solidFill>
                <a:latin typeface="Calibri" panose="020F0502020204030204" pitchFamily="34" charset="0"/>
              </a:endParaRPr>
            </a:p>
            <a:p>
              <a:pPr lvl="0" algn="ctr" defTabSz="889000">
                <a:lnSpc>
                  <a:spcPct val="90000"/>
                </a:lnSpc>
                <a:spcBef>
                  <a:spcPct val="0"/>
                </a:spcBef>
                <a:spcAft>
                  <a:spcPct val="35000"/>
                </a:spcAft>
              </a:pPr>
              <a:endParaRPr lang="en-GB" sz="1600" kern="1200" dirty="0">
                <a:solidFill>
                  <a:schemeClr val="tx1"/>
                </a:solidFill>
                <a:latin typeface="Calibri" panose="020F0502020204030204" pitchFamily="34" charset="0"/>
              </a:endParaRPr>
            </a:p>
          </p:txBody>
        </p:sp>
      </p:grpSp>
      <p:grpSp>
        <p:nvGrpSpPr>
          <p:cNvPr id="17" name="Group 16"/>
          <p:cNvGrpSpPr/>
          <p:nvPr/>
        </p:nvGrpSpPr>
        <p:grpSpPr>
          <a:xfrm>
            <a:off x="1028389" y="2011943"/>
            <a:ext cx="1012240" cy="4106746"/>
            <a:chOff x="1038675" y="569818"/>
            <a:chExt cx="2108372" cy="3436811"/>
          </a:xfrm>
        </p:grpSpPr>
        <p:sp>
          <p:nvSpPr>
            <p:cNvPr id="18" name="Rectangular Callout 17"/>
            <p:cNvSpPr/>
            <p:nvPr/>
          </p:nvSpPr>
          <p:spPr>
            <a:xfrm>
              <a:off x="1128351" y="569818"/>
              <a:ext cx="2018696" cy="3257669"/>
            </a:xfrm>
            <a:prstGeom prst="wedgeRectCallout">
              <a:avLst/>
            </a:prstGeo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9" name="Rectangular Callout 4"/>
            <p:cNvSpPr/>
            <p:nvPr/>
          </p:nvSpPr>
          <p:spPr>
            <a:xfrm>
              <a:off x="1038675" y="748960"/>
              <a:ext cx="2103142" cy="32576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lvl="0" algn="ctr" defTabSz="889000">
                <a:lnSpc>
                  <a:spcPct val="90000"/>
                </a:lnSpc>
                <a:spcAft>
                  <a:spcPct val="35000"/>
                </a:spcAft>
              </a:pPr>
              <a:r>
                <a:rPr lang="en-US" sz="1400" dirty="0">
                  <a:solidFill>
                    <a:schemeClr val="tx1"/>
                  </a:solidFill>
                  <a:latin typeface="Calibri" panose="020F0502020204030204"/>
                </a:rPr>
                <a:t>The Bill was  presented to the Economic Sectors, Employment and Infrastructure Development (ESEID) cluster</a:t>
              </a:r>
            </a:p>
            <a:p>
              <a:pPr lvl="0" algn="ctr" defTabSz="889000">
                <a:lnSpc>
                  <a:spcPct val="90000"/>
                </a:lnSpc>
                <a:spcBef>
                  <a:spcPct val="0"/>
                </a:spcBef>
                <a:spcAft>
                  <a:spcPct val="35000"/>
                </a:spcAft>
              </a:pPr>
              <a:endParaRPr lang="en-GB" sz="1600" kern="1200" dirty="0">
                <a:solidFill>
                  <a:schemeClr val="tx1"/>
                </a:solidFill>
                <a:latin typeface="Calibri" panose="020F0502020204030204"/>
                <a:ea typeface="+mn-ea"/>
                <a:cs typeface="+mn-cs"/>
              </a:endParaRPr>
            </a:p>
          </p:txBody>
        </p:sp>
      </p:grpSp>
      <p:grpSp>
        <p:nvGrpSpPr>
          <p:cNvPr id="20" name="Group 19"/>
          <p:cNvGrpSpPr/>
          <p:nvPr/>
        </p:nvGrpSpPr>
        <p:grpSpPr>
          <a:xfrm>
            <a:off x="2080046" y="2011943"/>
            <a:ext cx="2924002" cy="4106746"/>
            <a:chOff x="2097477" y="-49740"/>
            <a:chExt cx="3639586" cy="3451954"/>
          </a:xfrm>
        </p:grpSpPr>
        <p:sp>
          <p:nvSpPr>
            <p:cNvPr id="21" name="Rectangular Callout 20"/>
            <p:cNvSpPr/>
            <p:nvPr/>
          </p:nvSpPr>
          <p:spPr>
            <a:xfrm>
              <a:off x="2097477" y="-49740"/>
              <a:ext cx="1280496" cy="3257669"/>
            </a:xfrm>
            <a:prstGeom prst="wedgeRectCallout">
              <a:avLst/>
            </a:prstGeom>
            <a:solidFill>
              <a:srgbClr val="70AD47"/>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nchor="ctr"/>
            <a:lstStyle/>
            <a:p>
              <a:pPr algn="ctr" defTabSz="889000">
                <a:lnSpc>
                  <a:spcPct val="90000"/>
                </a:lnSpc>
                <a:spcAft>
                  <a:spcPct val="35000"/>
                </a:spcAft>
              </a:pPr>
              <a:r>
                <a:rPr lang="en-GB" sz="1400" dirty="0">
                  <a:solidFill>
                    <a:schemeClr val="tx1"/>
                  </a:solidFill>
                  <a:latin typeface="Calibri" panose="020F0502020204030204"/>
                </a:rPr>
                <a:t>Cabinet granted its approval for Bill to be gazetted for public comment</a:t>
              </a:r>
            </a:p>
            <a:p>
              <a:pPr algn="ctr" defTabSz="889000">
                <a:lnSpc>
                  <a:spcPct val="90000"/>
                </a:lnSpc>
                <a:spcAft>
                  <a:spcPct val="35000"/>
                </a:spcAft>
              </a:pPr>
              <a:endParaRPr lang="en-GB" sz="1400" dirty="0">
                <a:solidFill>
                  <a:schemeClr val="tx1"/>
                </a:solidFill>
                <a:latin typeface="Calibri" panose="020F0502020204030204"/>
              </a:endParaRPr>
            </a:p>
            <a:p>
              <a:pPr algn="ctr" defTabSz="889000">
                <a:lnSpc>
                  <a:spcPct val="90000"/>
                </a:lnSpc>
                <a:spcAft>
                  <a:spcPct val="35000"/>
                </a:spcAft>
              </a:pPr>
              <a:r>
                <a:rPr lang="en-US" sz="1400" dirty="0">
                  <a:solidFill>
                    <a:schemeClr val="tx1"/>
                  </a:solidFill>
                  <a:latin typeface="Calibri" panose="020F0502020204030204"/>
                </a:rPr>
                <a:t>“</a:t>
              </a:r>
              <a:r>
                <a:rPr lang="en-ZA" sz="1400" dirty="0">
                  <a:solidFill>
                    <a:schemeClr val="tx1"/>
                  </a:solidFill>
                  <a:latin typeface="Calibri" panose="020F0502020204030204"/>
                </a:rPr>
                <a:t>Gazette No. 41233 of</a:t>
              </a:r>
              <a:r>
                <a:rPr lang="en-US" sz="1400" dirty="0">
                  <a:solidFill>
                    <a:schemeClr val="tx1"/>
                  </a:solidFill>
                  <a:latin typeface="Calibri" panose="020F0502020204030204"/>
                </a:rPr>
                <a:t> 8th Nov</a:t>
              </a:r>
              <a:endParaRPr lang="en-GB" sz="1400" dirty="0">
                <a:solidFill>
                  <a:schemeClr val="tx1"/>
                </a:solidFill>
                <a:latin typeface="Calibri" panose="020F0502020204030204"/>
              </a:endParaRPr>
            </a:p>
          </p:txBody>
        </p:sp>
        <p:sp>
          <p:nvSpPr>
            <p:cNvPr id="22" name="Rectangular Callout 4"/>
            <p:cNvSpPr/>
            <p:nvPr/>
          </p:nvSpPr>
          <p:spPr>
            <a:xfrm>
              <a:off x="3914206" y="144545"/>
              <a:ext cx="1822857" cy="32576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lvl="0" algn="ctr" defTabSz="889000">
                <a:lnSpc>
                  <a:spcPct val="90000"/>
                </a:lnSpc>
                <a:spcBef>
                  <a:spcPct val="0"/>
                </a:spcBef>
                <a:spcAft>
                  <a:spcPct val="35000"/>
                </a:spcAft>
              </a:pPr>
              <a:endParaRPr lang="en-GB" sz="1600" kern="1200" dirty="0">
                <a:solidFill>
                  <a:schemeClr val="tx1"/>
                </a:solidFill>
                <a:latin typeface="Calibri" panose="020F0502020204030204"/>
                <a:ea typeface="+mn-ea"/>
                <a:cs typeface="+mn-cs"/>
              </a:endParaRPr>
            </a:p>
            <a:p>
              <a:pPr lvl="0" algn="ctr" defTabSz="889000">
                <a:lnSpc>
                  <a:spcPct val="90000"/>
                </a:lnSpc>
                <a:spcBef>
                  <a:spcPct val="0"/>
                </a:spcBef>
                <a:spcAft>
                  <a:spcPct val="35000"/>
                </a:spcAft>
              </a:pPr>
              <a:endParaRPr lang="en-GB" sz="1600" kern="1200" dirty="0">
                <a:solidFill>
                  <a:schemeClr val="tx1"/>
                </a:solidFill>
                <a:latin typeface="Calibri" panose="020F0502020204030204"/>
                <a:ea typeface="+mn-ea"/>
                <a:cs typeface="+mn-cs"/>
              </a:endParaRPr>
            </a:p>
            <a:p>
              <a:pPr lvl="0" algn="ctr" defTabSz="889000">
                <a:lnSpc>
                  <a:spcPct val="90000"/>
                </a:lnSpc>
                <a:spcBef>
                  <a:spcPct val="0"/>
                </a:spcBef>
                <a:spcAft>
                  <a:spcPct val="35000"/>
                </a:spcAft>
              </a:pPr>
              <a:endParaRPr lang="en-GB" sz="1600" kern="1200" dirty="0">
                <a:solidFill>
                  <a:schemeClr val="tx1"/>
                </a:solidFill>
                <a:latin typeface="Calibri" panose="020F0502020204030204"/>
                <a:ea typeface="+mn-ea"/>
                <a:cs typeface="+mn-cs"/>
              </a:endParaRPr>
            </a:p>
            <a:p>
              <a:pPr lvl="0" algn="ctr" defTabSz="889000">
                <a:lnSpc>
                  <a:spcPct val="90000"/>
                </a:lnSpc>
                <a:spcBef>
                  <a:spcPct val="0"/>
                </a:spcBef>
                <a:spcAft>
                  <a:spcPct val="35000"/>
                </a:spcAft>
              </a:pPr>
              <a:r>
                <a:rPr lang="en-GB" sz="1600" kern="1200" dirty="0">
                  <a:solidFill>
                    <a:schemeClr val="tx1"/>
                  </a:solidFill>
                  <a:latin typeface="Calibri" panose="020F0502020204030204"/>
                  <a:ea typeface="+mn-ea"/>
                  <a:cs typeface="+mn-cs"/>
                </a:rPr>
                <a:t>          </a:t>
              </a:r>
            </a:p>
          </p:txBody>
        </p:sp>
      </p:grpSp>
      <p:grpSp>
        <p:nvGrpSpPr>
          <p:cNvPr id="23" name="Group 22"/>
          <p:cNvGrpSpPr/>
          <p:nvPr/>
        </p:nvGrpSpPr>
        <p:grpSpPr>
          <a:xfrm>
            <a:off x="3158979" y="2011943"/>
            <a:ext cx="1052980" cy="3875608"/>
            <a:chOff x="-259276" y="0"/>
            <a:chExt cx="1966291" cy="3257669"/>
          </a:xfrm>
        </p:grpSpPr>
        <p:sp>
          <p:nvSpPr>
            <p:cNvPr id="24" name="Rectangular Callout 23"/>
            <p:cNvSpPr/>
            <p:nvPr/>
          </p:nvSpPr>
          <p:spPr>
            <a:xfrm>
              <a:off x="-259276" y="0"/>
              <a:ext cx="1931993" cy="3257669"/>
            </a:xfrm>
            <a:prstGeom prst="wedgeRectCallou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25" name="Rectangular Callout 4"/>
            <p:cNvSpPr/>
            <p:nvPr/>
          </p:nvSpPr>
          <p:spPr>
            <a:xfrm>
              <a:off x="-225822" y="4092"/>
              <a:ext cx="1932837" cy="30983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lvl="0" algn="ctr" defTabSz="889000">
                <a:lnSpc>
                  <a:spcPct val="90000"/>
                </a:lnSpc>
                <a:spcAft>
                  <a:spcPct val="35000"/>
                </a:spcAft>
              </a:pPr>
              <a:r>
                <a:rPr lang="en-ZA" sz="1400" dirty="0">
                  <a:solidFill>
                    <a:schemeClr val="tx1"/>
                  </a:solidFill>
                  <a:latin typeface="Calibri" panose="020F0502020204030204"/>
                </a:rPr>
                <a:t>The </a:t>
              </a:r>
              <a:r>
                <a:rPr lang="en-ZA" sz="1400" dirty="0" smtClean="0">
                  <a:solidFill>
                    <a:schemeClr val="tx1"/>
                  </a:solidFill>
                  <a:latin typeface="Calibri" panose="020F0502020204030204"/>
                </a:rPr>
                <a:t>Bill </a:t>
              </a:r>
              <a:r>
                <a:rPr lang="en-ZA" sz="1400" dirty="0">
                  <a:solidFill>
                    <a:schemeClr val="tx1"/>
                  </a:solidFill>
                  <a:latin typeface="Calibri" panose="020F0502020204030204"/>
                </a:rPr>
                <a:t>and the revised  opinion from the Office of the Chief State Law Advisor (OCSLA)  received</a:t>
              </a:r>
            </a:p>
            <a:p>
              <a:pPr lvl="0" algn="ctr" defTabSz="889000">
                <a:lnSpc>
                  <a:spcPct val="90000"/>
                </a:lnSpc>
                <a:spcAft>
                  <a:spcPct val="35000"/>
                </a:spcAft>
              </a:pPr>
              <a:r>
                <a:rPr lang="en-ZA" sz="1400" dirty="0" smtClean="0">
                  <a:solidFill>
                    <a:schemeClr val="tx1"/>
                  </a:solidFill>
                  <a:latin typeface="Calibri" panose="020F0502020204030204"/>
                </a:rPr>
                <a:t>Comments </a:t>
              </a:r>
              <a:r>
                <a:rPr lang="en-ZA" sz="1400" dirty="0">
                  <a:solidFill>
                    <a:schemeClr val="tx1"/>
                  </a:solidFill>
                  <a:latin typeface="Calibri" panose="020F0502020204030204"/>
                </a:rPr>
                <a:t>received, analysed and duly considered and incorporated into the revised Bill</a:t>
              </a:r>
            </a:p>
          </p:txBody>
        </p:sp>
      </p:grpSp>
      <p:grpSp>
        <p:nvGrpSpPr>
          <p:cNvPr id="26" name="Group 25"/>
          <p:cNvGrpSpPr/>
          <p:nvPr/>
        </p:nvGrpSpPr>
        <p:grpSpPr>
          <a:xfrm>
            <a:off x="4249648" y="2019423"/>
            <a:ext cx="1126746" cy="3890449"/>
            <a:chOff x="1916847" y="-1"/>
            <a:chExt cx="1690967" cy="3257670"/>
          </a:xfrm>
        </p:grpSpPr>
        <p:sp>
          <p:nvSpPr>
            <p:cNvPr id="27" name="Rectangular Callout 26"/>
            <p:cNvSpPr/>
            <p:nvPr/>
          </p:nvSpPr>
          <p:spPr>
            <a:xfrm>
              <a:off x="1916848" y="0"/>
              <a:ext cx="1690966" cy="3257669"/>
            </a:xfrm>
            <a:prstGeom prst="wedgeRectCallout">
              <a:avLst/>
            </a:prstGeom>
            <a:solidFill>
              <a:srgbClr val="ED7D31">
                <a:lumMod val="60000"/>
                <a:lumOff val="4000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28" name="Rectangular Callout 4"/>
            <p:cNvSpPr/>
            <p:nvPr/>
          </p:nvSpPr>
          <p:spPr>
            <a:xfrm>
              <a:off x="1916847" y="-1"/>
              <a:ext cx="1688095" cy="32576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algn="ctr" defTabSz="889000">
                <a:lnSpc>
                  <a:spcPct val="90000"/>
                </a:lnSpc>
                <a:spcAft>
                  <a:spcPct val="35000"/>
                </a:spcAft>
              </a:pPr>
              <a:r>
                <a:rPr lang="en-US" sz="1400" dirty="0">
                  <a:solidFill>
                    <a:schemeClr val="tx1"/>
                  </a:solidFill>
                  <a:latin typeface="Calibri" panose="020F0502020204030204"/>
                </a:rPr>
                <a:t>The </a:t>
              </a:r>
              <a:r>
                <a:rPr lang="en-US" sz="1400" dirty="0" smtClean="0">
                  <a:solidFill>
                    <a:schemeClr val="tx1"/>
                  </a:solidFill>
                  <a:latin typeface="Calibri" panose="020F0502020204030204"/>
                </a:rPr>
                <a:t>Bill </a:t>
              </a:r>
              <a:r>
                <a:rPr lang="en-US" sz="1400" dirty="0">
                  <a:solidFill>
                    <a:schemeClr val="tx1"/>
                  </a:solidFill>
                  <a:latin typeface="Calibri" panose="020F0502020204030204"/>
                </a:rPr>
                <a:t>was  presented to </a:t>
              </a:r>
              <a:r>
                <a:rPr lang="en-ZA" sz="1400" dirty="0" smtClean="0">
                  <a:solidFill>
                    <a:schemeClr val="tx1"/>
                  </a:solidFill>
                  <a:latin typeface="Calibri" panose="020F0502020204030204"/>
                </a:rPr>
                <a:t>DPME who </a:t>
              </a:r>
              <a:r>
                <a:rPr lang="en-ZA" sz="1400" dirty="0">
                  <a:solidFill>
                    <a:schemeClr val="tx1"/>
                  </a:solidFill>
                  <a:latin typeface="Calibri" panose="020F0502020204030204"/>
                </a:rPr>
                <a:t>signed off the </a:t>
              </a:r>
              <a:r>
                <a:rPr lang="en-ZA" sz="1400" dirty="0" smtClean="0">
                  <a:solidFill>
                    <a:schemeClr val="tx1"/>
                  </a:solidFill>
                  <a:latin typeface="Calibri" panose="020F0502020204030204"/>
                </a:rPr>
                <a:t>SEIAS report</a:t>
              </a:r>
              <a:r>
                <a:rPr lang="en-ZA" sz="1400" dirty="0">
                  <a:solidFill>
                    <a:schemeClr val="tx1"/>
                  </a:solidFill>
                  <a:latin typeface="Calibri" panose="020F0502020204030204"/>
                </a:rPr>
                <a:t>.</a:t>
              </a:r>
            </a:p>
            <a:p>
              <a:pPr algn="ctr" defTabSz="889000">
                <a:lnSpc>
                  <a:spcPct val="90000"/>
                </a:lnSpc>
                <a:spcAft>
                  <a:spcPct val="35000"/>
                </a:spcAft>
              </a:pPr>
              <a:r>
                <a:rPr lang="en-ZA" altLang="en-US" sz="1400" dirty="0" smtClean="0">
                  <a:solidFill>
                    <a:schemeClr val="tx1"/>
                  </a:solidFill>
                  <a:latin typeface="Calibri" panose="020F0502020204030204"/>
                </a:rPr>
                <a:t>The </a:t>
              </a:r>
              <a:r>
                <a:rPr lang="en-ZA" sz="1400" dirty="0">
                  <a:solidFill>
                    <a:schemeClr val="tx1"/>
                  </a:solidFill>
                  <a:latin typeface="Calibri" panose="020F0502020204030204"/>
                </a:rPr>
                <a:t>OCSLA assisted in finalising the </a:t>
              </a:r>
              <a:r>
                <a:rPr lang="en-ZA" sz="1400" dirty="0" smtClean="0">
                  <a:solidFill>
                    <a:schemeClr val="tx1"/>
                  </a:solidFill>
                  <a:latin typeface="Calibri" panose="020F0502020204030204"/>
                </a:rPr>
                <a:t>Bill and they opined </a:t>
              </a:r>
              <a:r>
                <a:rPr lang="en-ZA" sz="1400" dirty="0">
                  <a:solidFill>
                    <a:schemeClr val="tx1"/>
                  </a:solidFill>
                  <a:latin typeface="Calibri" panose="020F0502020204030204"/>
                </a:rPr>
                <a:t>that the Bill meets and/or conforms with all the Constitutional </a:t>
              </a:r>
              <a:r>
                <a:rPr lang="en-ZA" sz="1400" dirty="0" smtClean="0">
                  <a:solidFill>
                    <a:schemeClr val="tx1"/>
                  </a:solidFill>
                  <a:latin typeface="Calibri" panose="020F0502020204030204"/>
                </a:rPr>
                <a:t>requirements</a:t>
              </a:r>
              <a:endParaRPr lang="en-ZA" altLang="en-US" sz="1400" dirty="0">
                <a:solidFill>
                  <a:schemeClr val="tx1"/>
                </a:solidFill>
                <a:latin typeface="Calibri" panose="020F0502020204030204"/>
              </a:endParaRPr>
            </a:p>
          </p:txBody>
        </p:sp>
      </p:grpSp>
      <p:sp>
        <p:nvSpPr>
          <p:cNvPr id="29" name="Rectangular Callout 28"/>
          <p:cNvSpPr/>
          <p:nvPr/>
        </p:nvSpPr>
        <p:spPr>
          <a:xfrm>
            <a:off x="7795039" y="2019423"/>
            <a:ext cx="1157721" cy="3890448"/>
          </a:xfrm>
          <a:prstGeom prst="wedgeRectCallout">
            <a:avLst/>
          </a:prstGeom>
          <a:solidFill>
            <a:srgbClr val="00B050"/>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nchor="ctr"/>
          <a:lstStyle/>
          <a:p>
            <a:pPr algn="ctr" defTabSz="889000">
              <a:lnSpc>
                <a:spcPct val="90000"/>
              </a:lnSpc>
              <a:spcAft>
                <a:spcPct val="35000"/>
              </a:spcAft>
            </a:pPr>
            <a:r>
              <a:rPr lang="en-GB" sz="1400" dirty="0" smtClean="0">
                <a:solidFill>
                  <a:schemeClr val="tx1"/>
                </a:solidFill>
                <a:latin typeface="Calibri" panose="020F0502020204030204"/>
              </a:rPr>
              <a:t>The Portfolio Committee approved the amended bill for submission to the National Assembly for the second reading in November 2018</a:t>
            </a:r>
            <a:endParaRPr lang="en-GB" sz="1400" dirty="0">
              <a:solidFill>
                <a:schemeClr val="tx1"/>
              </a:solidFill>
              <a:latin typeface="Calibri" panose="020F0502020204030204"/>
            </a:endParaRPr>
          </a:p>
        </p:txBody>
      </p:sp>
      <p:grpSp>
        <p:nvGrpSpPr>
          <p:cNvPr id="30" name="Group 29"/>
          <p:cNvGrpSpPr/>
          <p:nvPr/>
        </p:nvGrpSpPr>
        <p:grpSpPr>
          <a:xfrm>
            <a:off x="5384654" y="2011943"/>
            <a:ext cx="1149449" cy="3937337"/>
            <a:chOff x="5082330" y="3687"/>
            <a:chExt cx="1617588" cy="3280067"/>
          </a:xfrm>
        </p:grpSpPr>
        <p:sp>
          <p:nvSpPr>
            <p:cNvPr id="31" name="Rectangular Callout 30"/>
            <p:cNvSpPr/>
            <p:nvPr/>
          </p:nvSpPr>
          <p:spPr>
            <a:xfrm>
              <a:off x="5125412" y="3687"/>
              <a:ext cx="1574506" cy="3257669"/>
            </a:xfrm>
            <a:prstGeom prst="wedgeRectCallout">
              <a:avLst/>
            </a:prstGeom>
            <a:solidFill>
              <a:srgbClr val="FFC000">
                <a:lumMod val="60000"/>
                <a:lumOff val="4000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2" name="Rectangular Callout 4"/>
            <p:cNvSpPr/>
            <p:nvPr/>
          </p:nvSpPr>
          <p:spPr>
            <a:xfrm>
              <a:off x="5082330" y="1812423"/>
              <a:ext cx="1550709" cy="14713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0" rIns="36000" bIns="26670" numCol="1" spcCol="1270" anchor="ctr" anchorCtr="0">
              <a:noAutofit/>
            </a:bodyPr>
            <a:lstStyle/>
            <a:p>
              <a:pPr algn="ctr" defTabSz="889000">
                <a:lnSpc>
                  <a:spcPct val="90000"/>
                </a:lnSpc>
                <a:spcAft>
                  <a:spcPct val="35000"/>
                </a:spcAft>
              </a:pPr>
              <a:r>
                <a:rPr lang="en-GB" sz="1400" dirty="0">
                  <a:solidFill>
                    <a:schemeClr val="tx1"/>
                  </a:solidFill>
                  <a:latin typeface="Calibri" panose="020F0502020204030204"/>
                </a:rPr>
                <a:t>Presentation of the revised Bill to the Cluster</a:t>
              </a:r>
              <a:endParaRPr lang="en-US" sz="1400" dirty="0">
                <a:solidFill>
                  <a:schemeClr val="tx1"/>
                </a:solidFill>
                <a:latin typeface="Calibri" panose="020F0502020204030204"/>
              </a:endParaRPr>
            </a:p>
            <a:p>
              <a:pPr lvl="0" algn="ctr" defTabSz="889000">
                <a:lnSpc>
                  <a:spcPct val="90000"/>
                </a:lnSpc>
                <a:spcBef>
                  <a:spcPct val="0"/>
                </a:spcBef>
                <a:spcAft>
                  <a:spcPct val="35000"/>
                </a:spcAft>
              </a:pPr>
              <a:endParaRPr lang="en-US" sz="1600" dirty="0">
                <a:solidFill>
                  <a:schemeClr val="tx1"/>
                </a:solidFill>
                <a:latin typeface="Calibri" panose="020F0502020204030204"/>
              </a:endParaRPr>
            </a:p>
            <a:p>
              <a:pPr lvl="0" algn="ctr" defTabSz="889000">
                <a:lnSpc>
                  <a:spcPct val="90000"/>
                </a:lnSpc>
                <a:spcBef>
                  <a:spcPct val="0"/>
                </a:spcBef>
                <a:spcAft>
                  <a:spcPct val="35000"/>
                </a:spcAft>
              </a:pPr>
              <a:endParaRPr lang="en-US" sz="1600" kern="1200" dirty="0">
                <a:solidFill>
                  <a:schemeClr val="tx1"/>
                </a:solidFill>
                <a:latin typeface="Calibri" panose="020F0502020204030204"/>
              </a:endParaRPr>
            </a:p>
            <a:p>
              <a:pPr lvl="0" algn="ctr" defTabSz="889000">
                <a:lnSpc>
                  <a:spcPct val="90000"/>
                </a:lnSpc>
                <a:spcBef>
                  <a:spcPct val="0"/>
                </a:spcBef>
                <a:spcAft>
                  <a:spcPct val="35000"/>
                </a:spcAft>
              </a:pPr>
              <a:endParaRPr lang="en-US" sz="1600" dirty="0">
                <a:solidFill>
                  <a:schemeClr val="tx1"/>
                </a:solidFill>
                <a:latin typeface="Calibri" panose="020F0502020204030204"/>
              </a:endParaRPr>
            </a:p>
            <a:p>
              <a:pPr lvl="0" algn="ctr" defTabSz="889000">
                <a:lnSpc>
                  <a:spcPct val="90000"/>
                </a:lnSpc>
                <a:spcBef>
                  <a:spcPct val="0"/>
                </a:spcBef>
                <a:spcAft>
                  <a:spcPct val="35000"/>
                </a:spcAft>
              </a:pPr>
              <a:endParaRPr lang="en-US" sz="1600" kern="1200" dirty="0">
                <a:solidFill>
                  <a:schemeClr val="tx1"/>
                </a:solidFill>
                <a:latin typeface="Calibri" panose="020F0502020204030204"/>
              </a:endParaRPr>
            </a:p>
            <a:p>
              <a:pPr lvl="0" algn="ctr" defTabSz="889000">
                <a:lnSpc>
                  <a:spcPct val="90000"/>
                </a:lnSpc>
                <a:spcBef>
                  <a:spcPct val="0"/>
                </a:spcBef>
                <a:spcAft>
                  <a:spcPct val="35000"/>
                </a:spcAft>
              </a:pPr>
              <a:endParaRPr lang="en-US" sz="1600" dirty="0">
                <a:solidFill>
                  <a:schemeClr val="tx1"/>
                </a:solidFill>
                <a:latin typeface="Calibri" panose="020F0502020204030204"/>
              </a:endParaRPr>
            </a:p>
            <a:p>
              <a:pPr lvl="0" algn="ctr" defTabSz="889000">
                <a:lnSpc>
                  <a:spcPct val="90000"/>
                </a:lnSpc>
                <a:spcBef>
                  <a:spcPct val="0"/>
                </a:spcBef>
                <a:spcAft>
                  <a:spcPct val="35000"/>
                </a:spcAft>
              </a:pPr>
              <a:r>
                <a:rPr lang="en-US" sz="1600" kern="1200" dirty="0">
                  <a:solidFill>
                    <a:schemeClr val="tx1"/>
                  </a:solidFill>
                  <a:latin typeface="Calibri" panose="020F0502020204030204"/>
                </a:rPr>
                <a:t> </a:t>
              </a:r>
            </a:p>
            <a:p>
              <a:pPr lvl="0" algn="ctr" defTabSz="889000">
                <a:lnSpc>
                  <a:spcPct val="90000"/>
                </a:lnSpc>
                <a:spcBef>
                  <a:spcPct val="0"/>
                </a:spcBef>
                <a:spcAft>
                  <a:spcPct val="35000"/>
                </a:spcAft>
              </a:pPr>
              <a:endParaRPr lang="en-US" sz="1600" kern="1200" dirty="0">
                <a:solidFill>
                  <a:schemeClr val="tx1"/>
                </a:solidFill>
                <a:latin typeface="Calibri" panose="020F0502020204030204"/>
              </a:endParaRPr>
            </a:p>
            <a:p>
              <a:pPr lvl="0" algn="ctr" defTabSz="889000">
                <a:lnSpc>
                  <a:spcPct val="90000"/>
                </a:lnSpc>
                <a:spcBef>
                  <a:spcPct val="0"/>
                </a:spcBef>
                <a:spcAft>
                  <a:spcPct val="35000"/>
                </a:spcAft>
              </a:pPr>
              <a:endParaRPr lang="en-GB" sz="1600" kern="1200" dirty="0">
                <a:solidFill>
                  <a:schemeClr val="tx1"/>
                </a:solidFill>
                <a:latin typeface="Calibri" panose="020F0502020204030204"/>
              </a:endParaRPr>
            </a:p>
          </p:txBody>
        </p:sp>
      </p:grpSp>
      <p:graphicFrame>
        <p:nvGraphicFramePr>
          <p:cNvPr id="33" name="Content Placeholder 3"/>
          <p:cNvGraphicFramePr>
            <a:graphicFrameLocks/>
          </p:cNvGraphicFramePr>
          <p:nvPr>
            <p:extLst>
              <p:ext uri="{D42A27DB-BD31-4B8C-83A1-F6EECF244321}">
                <p14:modId xmlns:p14="http://schemas.microsoft.com/office/powerpoint/2010/main" xmlns="" val="3016686642"/>
              </p:ext>
            </p:extLst>
          </p:nvPr>
        </p:nvGraphicFramePr>
        <p:xfrm>
          <a:off x="-108520" y="1201938"/>
          <a:ext cx="9033445" cy="12008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4" name="Rectangular Callout 33"/>
          <p:cNvSpPr/>
          <p:nvPr/>
        </p:nvSpPr>
        <p:spPr>
          <a:xfrm>
            <a:off x="6571792" y="2015278"/>
            <a:ext cx="1157721" cy="3890448"/>
          </a:xfrm>
          <a:prstGeom prst="wedgeRectCallout">
            <a:avLst/>
          </a:prstGeom>
          <a:solidFill>
            <a:srgbClr val="FFCCFF"/>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nchor="ctr"/>
          <a:lstStyle/>
          <a:p>
            <a:pPr algn="ctr" defTabSz="889000">
              <a:lnSpc>
                <a:spcPct val="90000"/>
              </a:lnSpc>
              <a:spcAft>
                <a:spcPct val="35000"/>
              </a:spcAft>
            </a:pPr>
            <a:r>
              <a:rPr lang="en-GB" sz="1400" dirty="0">
                <a:solidFill>
                  <a:schemeClr val="tx1"/>
                </a:solidFill>
                <a:latin typeface="Calibri" panose="020F0502020204030204"/>
              </a:rPr>
              <a:t>The </a:t>
            </a:r>
            <a:r>
              <a:rPr lang="en-GB" sz="1400" dirty="0" smtClean="0">
                <a:solidFill>
                  <a:schemeClr val="tx1"/>
                </a:solidFill>
                <a:latin typeface="Calibri" panose="020F0502020204030204"/>
              </a:rPr>
              <a:t>Portfolio Committee process commenced and the Parliamentary Legal Advisor got involved in the process</a:t>
            </a:r>
            <a:endParaRPr lang="en-GB" sz="1400" dirty="0">
              <a:solidFill>
                <a:schemeClr val="tx1"/>
              </a:solidFill>
              <a:latin typeface="Calibri" panose="020F0502020204030204"/>
            </a:endParaRPr>
          </a:p>
        </p:txBody>
      </p:sp>
      <p:grpSp>
        <p:nvGrpSpPr>
          <p:cNvPr id="35" name="Group 34"/>
          <p:cNvGrpSpPr/>
          <p:nvPr/>
        </p:nvGrpSpPr>
        <p:grpSpPr>
          <a:xfrm>
            <a:off x="7708428" y="1558790"/>
            <a:ext cx="1306729" cy="419126"/>
            <a:chOff x="10494955" y="-1308454"/>
            <a:chExt cx="1306729" cy="419126"/>
          </a:xfrm>
        </p:grpSpPr>
        <p:sp>
          <p:nvSpPr>
            <p:cNvPr id="36" name="Chevron 35"/>
            <p:cNvSpPr/>
            <p:nvPr/>
          </p:nvSpPr>
          <p:spPr>
            <a:xfrm>
              <a:off x="10494955" y="-1308454"/>
              <a:ext cx="1306729" cy="419126"/>
            </a:xfrm>
            <a:prstGeom prst="chevron">
              <a:avLst/>
            </a:prstGeom>
            <a:solidFill>
              <a:srgbClr val="00B050"/>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7" name="Chevron 4"/>
            <p:cNvSpPr txBox="1"/>
            <p:nvPr/>
          </p:nvSpPr>
          <p:spPr>
            <a:xfrm>
              <a:off x="10704517" y="-1308454"/>
              <a:ext cx="887603" cy="419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0" rIns="36000" bIns="21336"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anose="020F0502020204030204"/>
                  <a:ea typeface="+mn-ea"/>
                  <a:cs typeface="+mn-cs"/>
                </a:rPr>
                <a:t>NOV    </a:t>
              </a:r>
              <a:r>
                <a:rPr lang="en-GB" sz="1600" b="1" kern="1200" dirty="0">
                  <a:solidFill>
                    <a:schemeClr val="tx1"/>
                  </a:solidFill>
                  <a:latin typeface="Calibri" panose="020F0502020204030204"/>
                  <a:ea typeface="+mn-ea"/>
                  <a:cs typeface="+mn-cs"/>
                </a:rPr>
                <a:t>2018</a:t>
              </a:r>
            </a:p>
          </p:txBody>
        </p:sp>
      </p:grpSp>
      <p:pic>
        <p:nvPicPr>
          <p:cNvPr id="38" name="Picture 37"/>
          <p:cNvPicPr/>
          <p:nvPr/>
        </p:nvPicPr>
        <p:blipFill>
          <a:blip r:embed="rId9" cstate="print">
            <a:extLst>
              <a:ext uri="{28A0092B-C50C-407E-A947-70E740481C1C}">
                <a14:useLocalDpi xmlns:a14="http://schemas.microsoft.com/office/drawing/2010/main" xmlns="" val="0"/>
              </a:ext>
            </a:extLst>
          </a:blip>
          <a:stretch>
            <a:fillRect/>
          </a:stretch>
        </p:blipFill>
        <p:spPr>
          <a:xfrm>
            <a:off x="6967651" y="273483"/>
            <a:ext cx="1055574" cy="662392"/>
          </a:xfrm>
          <a:prstGeom prst="rect">
            <a:avLst/>
          </a:prstGeom>
        </p:spPr>
      </p:pic>
    </p:spTree>
    <p:extLst>
      <p:ext uri="{BB962C8B-B14F-4D97-AF65-F5344CB8AC3E}">
        <p14:creationId xmlns:p14="http://schemas.microsoft.com/office/powerpoint/2010/main" xmlns="" val="2191612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395274"/>
            <a:ext cx="9144000" cy="462726"/>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38331" y="6395274"/>
            <a:ext cx="505669" cy="476250"/>
          </a:xfrm>
        </p:spPr>
        <p:txBody>
          <a:bodyPr/>
          <a:lstStyle/>
          <a:p>
            <a:pPr>
              <a:defRPr/>
            </a:pPr>
            <a:fld id="{FF7A930C-9F51-4BB6-8DBB-EDAB0DE2C28C}" type="slidenum">
              <a:rPr lang="en-US" smtClean="0"/>
              <a:pPr>
                <a:defRPr/>
              </a:pPr>
              <a:t>13</a:t>
            </a:fld>
            <a:endParaRPr lang="en-US" dirty="0"/>
          </a:p>
        </p:txBody>
      </p:sp>
      <p:sp>
        <p:nvSpPr>
          <p:cNvPr id="2" name="Rectangle 1"/>
          <p:cNvSpPr/>
          <p:nvPr/>
        </p:nvSpPr>
        <p:spPr>
          <a:xfrm>
            <a:off x="2922712" y="304812"/>
            <a:ext cx="4315321" cy="584775"/>
          </a:xfrm>
          <a:prstGeom prst="rect">
            <a:avLst/>
          </a:prstGeom>
        </p:spPr>
        <p:txBody>
          <a:bodyPr wrap="square">
            <a:spAutoFit/>
          </a:bodyPr>
          <a:lstStyle/>
          <a:p>
            <a:pPr lvl="0">
              <a:spcAft>
                <a:spcPts val="0"/>
              </a:spcAft>
            </a:pPr>
            <a:r>
              <a:rPr lang="en-GB" sz="3200" dirty="0" smtClean="0">
                <a:solidFill>
                  <a:srgbClr val="EF4718"/>
                </a:solidFill>
                <a:latin typeface="Arial" pitchFamily="34" charset="0"/>
                <a:cs typeface="Arial" pitchFamily="34" charset="0"/>
              </a:rPr>
              <a:t>Sections of the Bill</a:t>
            </a:r>
            <a:endParaRPr lang="en-GB" sz="3200" dirty="0">
              <a:solidFill>
                <a:srgbClr val="EF4718"/>
              </a:solidFill>
              <a:latin typeface="Arial" pitchFamily="34" charset="0"/>
              <a:cs typeface="Arial" pitchFamily="34" charset="0"/>
            </a:endParaRPr>
          </a:p>
        </p:txBody>
      </p:sp>
      <p:sp>
        <p:nvSpPr>
          <p:cNvPr id="3" name="TextBox 2"/>
          <p:cNvSpPr txBox="1"/>
          <p:nvPr/>
        </p:nvSpPr>
        <p:spPr>
          <a:xfrm>
            <a:off x="121147" y="3882267"/>
            <a:ext cx="8352928" cy="584775"/>
          </a:xfrm>
          <a:prstGeom prst="rect">
            <a:avLst/>
          </a:prstGeom>
          <a:noFill/>
        </p:spPr>
        <p:txBody>
          <a:bodyPr wrap="square" rtlCol="0">
            <a:spAutoFit/>
          </a:bodyPr>
          <a:lstStyle/>
          <a:p>
            <a:pPr lvl="0"/>
            <a:endParaRPr lang="en-GB" sz="1600" dirty="0">
              <a:latin typeface="Calibri"/>
            </a:endParaRPr>
          </a:p>
          <a:p>
            <a:pPr lvl="0"/>
            <a:endParaRPr lang="en-GB" sz="1600" dirty="0" smtClean="0">
              <a:latin typeface="Calibri"/>
            </a:endParaRP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60688" y="322129"/>
            <a:ext cx="1055574" cy="662392"/>
          </a:xfrm>
          <a:prstGeom prst="rect">
            <a:avLst/>
          </a:prstGeom>
        </p:spPr>
      </p:pic>
      <p:grpSp>
        <p:nvGrpSpPr>
          <p:cNvPr id="15" name="Group 14"/>
          <p:cNvGrpSpPr/>
          <p:nvPr/>
        </p:nvGrpSpPr>
        <p:grpSpPr>
          <a:xfrm>
            <a:off x="72911" y="1239506"/>
            <a:ext cx="8565419" cy="1341437"/>
            <a:chOff x="72911" y="1239506"/>
            <a:chExt cx="8565419" cy="1341437"/>
          </a:xfrm>
        </p:grpSpPr>
        <p:sp>
          <p:nvSpPr>
            <p:cNvPr id="6" name="Rectangle 5"/>
            <p:cNvSpPr/>
            <p:nvPr/>
          </p:nvSpPr>
          <p:spPr bwMode="auto">
            <a:xfrm>
              <a:off x="72911" y="1239506"/>
              <a:ext cx="2448272" cy="93610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GB" dirty="0">
                  <a:latin typeface="Calibri"/>
                </a:rPr>
                <a:t>Establishment of Institute: Section 2 of the Bill</a:t>
              </a:r>
              <a:endParaRPr lang="en-GB" sz="1400" dirty="0">
                <a:latin typeface="Calibri"/>
              </a:endParaRPr>
            </a:p>
          </p:txBody>
        </p:sp>
        <p:sp>
          <p:nvSpPr>
            <p:cNvPr id="11" name="Rounded Rectangle 10"/>
            <p:cNvSpPr/>
            <p:nvPr/>
          </p:nvSpPr>
          <p:spPr bwMode="auto">
            <a:xfrm>
              <a:off x="2517057" y="1413548"/>
              <a:ext cx="6121273" cy="1167395"/>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lvl="0" indent="-285750" defTabSz="457200" fontAlgn="auto">
                <a:spcBef>
                  <a:spcPts val="0"/>
                </a:spcBef>
                <a:spcAft>
                  <a:spcPts val="0"/>
                </a:spcAft>
                <a:buFont typeface="Arial" panose="020B0604020202020204" pitchFamily="34" charset="0"/>
                <a:buChar char="•"/>
              </a:pPr>
              <a:r>
                <a:rPr lang="en-GB" b="0" dirty="0">
                  <a:solidFill>
                    <a:prstClr val="black"/>
                  </a:solidFill>
                  <a:latin typeface="Calibri"/>
                </a:rPr>
                <a:t>Established as a juristic person</a:t>
              </a:r>
            </a:p>
            <a:p>
              <a:pPr marL="285750" lvl="0" indent="-285750" defTabSz="457200" fontAlgn="auto">
                <a:spcBef>
                  <a:spcPts val="0"/>
                </a:spcBef>
                <a:spcAft>
                  <a:spcPts val="0"/>
                </a:spcAft>
                <a:buFont typeface="Arial" panose="020B0604020202020204" pitchFamily="34" charset="0"/>
                <a:buChar char="•"/>
              </a:pPr>
              <a:r>
                <a:rPr lang="en-GB" b="0" dirty="0">
                  <a:solidFill>
                    <a:prstClr val="black"/>
                  </a:solidFill>
                  <a:latin typeface="Calibri"/>
                </a:rPr>
                <a:t>An integration of NEMISA; e-SI and ISSA </a:t>
              </a:r>
            </a:p>
            <a:p>
              <a:pPr marL="285750" lvl="0" indent="-285750" defTabSz="457200" fontAlgn="auto">
                <a:spcBef>
                  <a:spcPts val="0"/>
                </a:spcBef>
                <a:spcAft>
                  <a:spcPts val="0"/>
                </a:spcAft>
                <a:buFont typeface="Arial" panose="020B0604020202020204" pitchFamily="34" charset="0"/>
                <a:buChar char="•"/>
              </a:pPr>
              <a:r>
                <a:rPr lang="en-GB" b="0" dirty="0">
                  <a:solidFill>
                    <a:prstClr val="black"/>
                  </a:solidFill>
                  <a:latin typeface="Calibri"/>
                </a:rPr>
                <a:t>Governed by the PFMA and to be listed as a public entity</a:t>
              </a:r>
            </a:p>
          </p:txBody>
        </p:sp>
      </p:grpSp>
      <p:grpSp>
        <p:nvGrpSpPr>
          <p:cNvPr id="14" name="Group 13"/>
          <p:cNvGrpSpPr/>
          <p:nvPr/>
        </p:nvGrpSpPr>
        <p:grpSpPr>
          <a:xfrm>
            <a:off x="58980" y="3159230"/>
            <a:ext cx="8663020" cy="2981059"/>
            <a:chOff x="58980" y="3159230"/>
            <a:chExt cx="8663020" cy="2981059"/>
          </a:xfrm>
        </p:grpSpPr>
        <p:sp>
          <p:nvSpPr>
            <p:cNvPr id="12" name="Rectangle 11"/>
            <p:cNvSpPr/>
            <p:nvPr/>
          </p:nvSpPr>
          <p:spPr bwMode="auto">
            <a:xfrm>
              <a:off x="58980" y="3159230"/>
              <a:ext cx="2448272" cy="93610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spcAft>
                  <a:spcPts val="0"/>
                </a:spcAft>
              </a:pPr>
              <a:r>
                <a:rPr lang="en-GB" dirty="0">
                  <a:latin typeface="Calibri"/>
                </a:rPr>
                <a:t>Objects of Institute: Section 3 of the Bill</a:t>
              </a:r>
            </a:p>
          </p:txBody>
        </p:sp>
        <p:sp>
          <p:nvSpPr>
            <p:cNvPr id="13" name="Rounded Rectangle 12"/>
            <p:cNvSpPr/>
            <p:nvPr/>
          </p:nvSpPr>
          <p:spPr bwMode="auto">
            <a:xfrm>
              <a:off x="2493039" y="3428913"/>
              <a:ext cx="6228961" cy="2711376"/>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just" defTabSz="457200" fontAlgn="auto">
                <a:spcBef>
                  <a:spcPts val="0"/>
                </a:spcBef>
                <a:spcAft>
                  <a:spcPts val="0"/>
                </a:spcAft>
                <a:buFont typeface="Arial" panose="020B0604020202020204" pitchFamily="34" charset="0"/>
                <a:buChar char="•"/>
                <a:defRPr/>
              </a:pPr>
              <a:r>
                <a:rPr lang="en-GB" b="0" kern="0" dirty="0">
                  <a:solidFill>
                    <a:prstClr val="black"/>
                  </a:solidFill>
                  <a:latin typeface="Calibri"/>
                </a:rPr>
                <a:t>The Institute is established to:</a:t>
              </a:r>
            </a:p>
            <a:p>
              <a:pPr marL="285750" lvl="0" indent="-285750" algn="just" defTabSz="457200" fontAlgn="auto">
                <a:spcBef>
                  <a:spcPts val="0"/>
                </a:spcBef>
                <a:spcAft>
                  <a:spcPts val="0"/>
                </a:spcAft>
                <a:buFont typeface="Arial" panose="020B0604020202020204" pitchFamily="34" charset="0"/>
                <a:buChar char="•"/>
                <a:defRPr/>
              </a:pPr>
              <a:r>
                <a:rPr lang="en-GB" b="0" kern="0" dirty="0">
                  <a:solidFill>
                    <a:prstClr val="black"/>
                  </a:solidFill>
                  <a:latin typeface="Calibri"/>
                </a:rPr>
                <a:t>act as a national catalytic collaborator for digital skills development</a:t>
              </a:r>
            </a:p>
            <a:p>
              <a:pPr marL="285750" lvl="0" indent="-285750" algn="just" defTabSz="457200" fontAlgn="auto">
                <a:spcBef>
                  <a:spcPts val="0"/>
                </a:spcBef>
                <a:spcAft>
                  <a:spcPts val="0"/>
                </a:spcAft>
                <a:buFont typeface="Arial" panose="020B0604020202020204" pitchFamily="34" charset="0"/>
                <a:buChar char="•"/>
                <a:defRPr/>
              </a:pPr>
              <a:r>
                <a:rPr lang="en-GB" b="0" kern="0" dirty="0">
                  <a:solidFill>
                    <a:prstClr val="black"/>
                  </a:solidFill>
                  <a:latin typeface="Calibri"/>
                </a:rPr>
                <a:t>collaborate with relevant Post-School Education and Training Institutions to maximise the use of existing infrastructure and resources and to respond to the demand for digital skills</a:t>
              </a:r>
            </a:p>
            <a:p>
              <a:pPr marL="285750" lvl="0" indent="-285750" algn="just" defTabSz="457200" fontAlgn="auto">
                <a:spcBef>
                  <a:spcPts val="0"/>
                </a:spcBef>
                <a:spcAft>
                  <a:spcPts val="0"/>
                </a:spcAft>
                <a:buFont typeface="Arial" panose="020B0604020202020204" pitchFamily="34" charset="0"/>
                <a:buChar char="•"/>
                <a:defRPr/>
              </a:pPr>
              <a:r>
                <a:rPr lang="en-GB" b="0" kern="0" dirty="0">
                  <a:solidFill>
                    <a:prstClr val="black"/>
                  </a:solidFill>
                  <a:latin typeface="Calibri"/>
                </a:rPr>
                <a:t>Encourage, facilitate and promote innovative research networks aimed at promoting and developing digital skills.</a:t>
              </a:r>
            </a:p>
            <a:p>
              <a:pPr marL="285750" lvl="0" indent="-285750" defTabSz="457200" fontAlgn="auto">
                <a:spcBef>
                  <a:spcPts val="0"/>
                </a:spcBef>
                <a:spcAft>
                  <a:spcPts val="0"/>
                </a:spcAft>
                <a:buFont typeface="Arial" panose="020B0604020202020204" pitchFamily="34" charset="0"/>
                <a:buChar char="•"/>
              </a:pPr>
              <a:endParaRPr lang="en-GB" b="0" dirty="0">
                <a:solidFill>
                  <a:prstClr val="black"/>
                </a:solidFill>
                <a:latin typeface="Calibri"/>
              </a:endParaRPr>
            </a:p>
          </p:txBody>
        </p:sp>
      </p:grpSp>
    </p:spTree>
    <p:extLst>
      <p:ext uri="{BB962C8B-B14F-4D97-AF65-F5344CB8AC3E}">
        <p14:creationId xmlns:p14="http://schemas.microsoft.com/office/powerpoint/2010/main" xmlns="" val="1256188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14</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smtClean="0">
                <a:solidFill>
                  <a:srgbClr val="EF4718"/>
                </a:solidFill>
                <a:latin typeface="Arial" pitchFamily="34" charset="0"/>
                <a:cs typeface="Arial" pitchFamily="34" charset="0"/>
              </a:rPr>
              <a:t>(cont.)</a:t>
            </a:r>
            <a:endParaRPr lang="en-GB" sz="2800" dirty="0">
              <a:solidFill>
                <a:srgbClr val="EF4718"/>
              </a:solidFill>
              <a:latin typeface="Arial" pitchFamily="34" charset="0"/>
              <a:cs typeface="Arial" pitchFamily="34" charset="0"/>
            </a:endParaRP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2264222" y="1446648"/>
            <a:ext cx="6879778" cy="4940783"/>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just" defTabSz="457200" fontAlgn="auto">
              <a:spcBef>
                <a:spcPts val="0"/>
              </a:spcBef>
              <a:spcAft>
                <a:spcPts val="0"/>
              </a:spcAft>
              <a:buFont typeface="Wingdings" panose="05000000000000000000" pitchFamily="2" charset="2"/>
              <a:buChar char="§"/>
            </a:pPr>
            <a:r>
              <a:rPr lang="en-GB" b="0" dirty="0">
                <a:solidFill>
                  <a:prstClr val="black"/>
                </a:solidFill>
                <a:latin typeface="Calibri"/>
              </a:rPr>
              <a:t>Institute must:</a:t>
            </a:r>
          </a:p>
          <a:p>
            <a:pPr marL="234950" indent="-234950" algn="just" defTabSz="457200" fontAlgn="auto">
              <a:spcBef>
                <a:spcPts val="0"/>
              </a:spcBef>
              <a:spcAft>
                <a:spcPts val="0"/>
              </a:spcAft>
              <a:buFont typeface="Arial" panose="020B0604020202020204" pitchFamily="34" charset="0"/>
              <a:buChar char="•"/>
            </a:pPr>
            <a:r>
              <a:rPr lang="en-US" b="0" dirty="0">
                <a:solidFill>
                  <a:prstClr val="black"/>
                </a:solidFill>
                <a:latin typeface="Calibri"/>
              </a:rPr>
              <a:t>promote and guide the development, training, learning, research and innovation of digital skills;</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identify the digital skills demands and supply needs of the Republic;</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encourage the development of digital skills in response to the digital skills needs of the Republic;</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raise awareness and promote the meaningful and responsible use of ICTs;</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monitor and evaluate the development and level of digital skills capabilities in SA and advise government, business, civil society, education and training institutions accordingly; </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develop and promote a digital skills framework which includes a model for training and development; </a:t>
            </a:r>
            <a:r>
              <a:rPr lang="en-GB" b="0" dirty="0" smtClean="0">
                <a:solidFill>
                  <a:prstClr val="black"/>
                </a:solidFill>
                <a:latin typeface="Calibri"/>
              </a:rPr>
              <a:t>and</a:t>
            </a:r>
          </a:p>
          <a:p>
            <a:pPr marL="285750"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enhance employment and enterprise development opportunities for digital skills trainees.</a:t>
            </a:r>
          </a:p>
          <a:p>
            <a:pPr algn="just" defTabSz="457200" fontAlgn="auto">
              <a:spcBef>
                <a:spcPts val="0"/>
              </a:spcBef>
              <a:spcAft>
                <a:spcPts val="0"/>
              </a:spcAft>
            </a:pPr>
            <a:endParaRPr lang="en-GB" b="0" dirty="0">
              <a:solidFill>
                <a:prstClr val="black"/>
              </a:solidFill>
              <a:latin typeface="Calibri"/>
            </a:endParaRPr>
          </a:p>
        </p:txBody>
      </p:sp>
      <p:sp>
        <p:nvSpPr>
          <p:cNvPr id="11" name="Rectangle 10"/>
          <p:cNvSpPr/>
          <p:nvPr/>
        </p:nvSpPr>
        <p:spPr bwMode="auto">
          <a:xfrm>
            <a:off x="72911" y="1239506"/>
            <a:ext cx="2448272" cy="93610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GB" dirty="0">
                <a:latin typeface="Calibri"/>
              </a:rPr>
              <a:t>Functions of </a:t>
            </a:r>
            <a:r>
              <a:rPr lang="en-GB" dirty="0" err="1">
                <a:latin typeface="Calibri"/>
              </a:rPr>
              <a:t>Intitute</a:t>
            </a:r>
            <a:r>
              <a:rPr lang="en-GB" dirty="0">
                <a:latin typeface="Calibri"/>
              </a:rPr>
              <a:t>: Section 4 of the Bill</a:t>
            </a:r>
          </a:p>
        </p:txBody>
      </p:sp>
    </p:spTree>
    <p:extLst>
      <p:ext uri="{BB962C8B-B14F-4D97-AF65-F5344CB8AC3E}">
        <p14:creationId xmlns:p14="http://schemas.microsoft.com/office/powerpoint/2010/main" xmlns="" val="4171604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15</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2264222" y="1446648"/>
            <a:ext cx="6772274" cy="3876645"/>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comply with the National Qualification Framework Act, the Higher Education Act, the Continuing Education and Training Act, and the Skills Development Act;</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 interact and foster collaboration with the Ministers responsible for higher education &amp; training, and for basic education;</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collaborate with Government, business, civil society and education and training institutions;</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maximise the use of public resources;</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The Minister may, after consulting the Board direct in writing some additional functions not inconsistent with this Act; and</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kern="0">
                <a:solidFill>
                  <a:prstClr val="black"/>
                </a:solidFill>
                <a:latin typeface="Calibri"/>
              </a:rPr>
              <a:t>The Institute must consider policy made and policy directions from the Minister.</a:t>
            </a:r>
            <a:endParaRPr lang="en-GB" b="0" kern="0" dirty="0">
              <a:solidFill>
                <a:prstClr val="black"/>
              </a:solidFill>
              <a:latin typeface="Calibri"/>
            </a:endParaRPr>
          </a:p>
        </p:txBody>
      </p:sp>
      <p:sp>
        <p:nvSpPr>
          <p:cNvPr id="11" name="Rectangle 10"/>
          <p:cNvSpPr/>
          <p:nvPr/>
        </p:nvSpPr>
        <p:spPr bwMode="auto">
          <a:xfrm>
            <a:off x="72911" y="1239506"/>
            <a:ext cx="2448272" cy="93610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GB" dirty="0">
                <a:latin typeface="Calibri"/>
              </a:rPr>
              <a:t>Functions of </a:t>
            </a:r>
            <a:r>
              <a:rPr lang="en-GB" dirty="0" smtClean="0">
                <a:latin typeface="Calibri"/>
              </a:rPr>
              <a:t>Institute</a:t>
            </a:r>
            <a:r>
              <a:rPr lang="en-GB" dirty="0">
                <a:latin typeface="Calibri"/>
              </a:rPr>
              <a:t>: Section 4 of the Bill</a:t>
            </a:r>
          </a:p>
        </p:txBody>
      </p:sp>
    </p:spTree>
    <p:extLst>
      <p:ext uri="{BB962C8B-B14F-4D97-AF65-F5344CB8AC3E}">
        <p14:creationId xmlns:p14="http://schemas.microsoft.com/office/powerpoint/2010/main" xmlns="" val="3765974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16</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2245020" y="1675308"/>
            <a:ext cx="6879778" cy="457464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4625" indent="-174625"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Institute may establish </a:t>
            </a:r>
            <a:r>
              <a:rPr lang="en-GB" sz="1600" b="0" dirty="0" err="1">
                <a:solidFill>
                  <a:prstClr val="black"/>
                </a:solidFill>
                <a:latin typeface="Calibri"/>
              </a:rPr>
              <a:t>CoLabs</a:t>
            </a:r>
            <a:r>
              <a:rPr lang="en-GB" sz="1600" b="0" dirty="0">
                <a:solidFill>
                  <a:prstClr val="black"/>
                </a:solidFill>
                <a:latin typeface="Calibri"/>
              </a:rPr>
              <a:t>.</a:t>
            </a:r>
          </a:p>
          <a:p>
            <a:pPr marL="174625" indent="-174625"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Institute must enter into written agreements with Post-School Education and Training (PSET) Institutions setting out the terms and conditions for the establishment and functions of the </a:t>
            </a:r>
            <a:r>
              <a:rPr lang="en-GB" sz="1600" b="0" dirty="0" err="1">
                <a:solidFill>
                  <a:prstClr val="black"/>
                </a:solidFill>
                <a:latin typeface="Calibri"/>
              </a:rPr>
              <a:t>CoLabs</a:t>
            </a:r>
            <a:r>
              <a:rPr lang="en-GB" sz="1600" b="0" dirty="0">
                <a:solidFill>
                  <a:prstClr val="black"/>
                </a:solidFill>
                <a:latin typeface="Calibri"/>
              </a:rPr>
              <a:t> within the PSET Institutions.</a:t>
            </a:r>
          </a:p>
          <a:p>
            <a:pPr marL="174625" indent="-174625"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a:t>
            </a:r>
            <a:r>
              <a:rPr lang="en-GB" sz="1600" b="0" dirty="0" err="1">
                <a:solidFill>
                  <a:prstClr val="black"/>
                </a:solidFill>
                <a:latin typeface="Calibri"/>
              </a:rPr>
              <a:t>CoLabs</a:t>
            </a:r>
            <a:r>
              <a:rPr lang="en-GB" sz="1600" b="0" dirty="0">
                <a:solidFill>
                  <a:prstClr val="black"/>
                </a:solidFill>
                <a:latin typeface="Calibri"/>
              </a:rPr>
              <a:t> must—</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be accessible to all stakeholders;</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provide feedback to the Institute to enable the Institute to develop and promote digital skills;</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promote and undertake research;</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provide research support to students;</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initiate and implement projects aimed at the promotion of digital skills; and</a:t>
            </a:r>
          </a:p>
          <a:p>
            <a:pPr marL="533400" lvl="1" indent="-285750" algn="just" defTabSz="457200" fontAlgn="auto">
              <a:spcBef>
                <a:spcPts val="0"/>
              </a:spcBef>
              <a:spcAft>
                <a:spcPts val="0"/>
              </a:spcAft>
              <a:buFont typeface="Courier New" panose="02070309020205020404" pitchFamily="49" charset="0"/>
              <a:buChar char="o"/>
            </a:pPr>
            <a:r>
              <a:rPr lang="en-GB" sz="1600" b="0" dirty="0">
                <a:solidFill>
                  <a:prstClr val="black"/>
                </a:solidFill>
                <a:latin typeface="Calibri"/>
              </a:rPr>
              <a:t>establish digital skills networks across Government, business, civil society and education and training institutions.</a:t>
            </a: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Subject to the NQF Act, </a:t>
            </a:r>
            <a:r>
              <a:rPr lang="en-GB" sz="1600" b="0" dirty="0" err="1">
                <a:solidFill>
                  <a:prstClr val="black"/>
                </a:solidFill>
                <a:latin typeface="Calibri"/>
              </a:rPr>
              <a:t>CoLabs</a:t>
            </a:r>
            <a:r>
              <a:rPr lang="en-GB" sz="1600" b="0" dirty="0">
                <a:solidFill>
                  <a:prstClr val="black"/>
                </a:solidFill>
                <a:latin typeface="Calibri"/>
              </a:rPr>
              <a:t> may develop accredited courses to facilitate digital skills training.</a:t>
            </a:r>
          </a:p>
        </p:txBody>
      </p:sp>
      <p:sp>
        <p:nvSpPr>
          <p:cNvPr id="11" name="Rectangle 10"/>
          <p:cNvSpPr/>
          <p:nvPr/>
        </p:nvSpPr>
        <p:spPr bwMode="auto">
          <a:xfrm>
            <a:off x="107504" y="1484784"/>
            <a:ext cx="2338849" cy="91670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GB" dirty="0" err="1" smtClean="0"/>
              <a:t>CoLabs</a:t>
            </a:r>
            <a:endParaRPr lang="en-GB" dirty="0"/>
          </a:p>
          <a:p>
            <a:pPr lvl="0"/>
            <a:r>
              <a:rPr lang="en-GB" dirty="0" smtClean="0"/>
              <a:t> </a:t>
            </a:r>
            <a:r>
              <a:rPr lang="en-GB" dirty="0" smtClean="0">
                <a:latin typeface="Calibri"/>
              </a:rPr>
              <a:t>Section 5 </a:t>
            </a:r>
            <a:r>
              <a:rPr lang="en-GB" dirty="0">
                <a:latin typeface="Calibri"/>
              </a:rPr>
              <a:t>of the Bill</a:t>
            </a:r>
          </a:p>
        </p:txBody>
      </p:sp>
    </p:spTree>
    <p:extLst>
      <p:ext uri="{BB962C8B-B14F-4D97-AF65-F5344CB8AC3E}">
        <p14:creationId xmlns:p14="http://schemas.microsoft.com/office/powerpoint/2010/main" xmlns="" val="2555945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17</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2123728" y="1356278"/>
            <a:ext cx="7020272" cy="496226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 defTabSz="457200" fontAlgn="auto">
              <a:spcBef>
                <a:spcPts val="0"/>
              </a:spcBef>
              <a:spcAft>
                <a:spcPts val="0"/>
              </a:spcAft>
            </a:pPr>
            <a:r>
              <a:rPr lang="en-ZA" sz="1600" dirty="0" smtClean="0">
                <a:solidFill>
                  <a:prstClr val="black"/>
                </a:solidFill>
                <a:latin typeface="Calibri"/>
              </a:rPr>
              <a:t>Establishment, composition and functions of the Board</a:t>
            </a:r>
          </a:p>
          <a:p>
            <a:pPr marL="285750" lvl="0" indent="-285750" algn="just" defTabSz="457200" fontAlgn="auto">
              <a:spcBef>
                <a:spcPts val="0"/>
              </a:spcBef>
              <a:spcAft>
                <a:spcPts val="0"/>
              </a:spcAft>
              <a:buFont typeface="Wingdings" panose="05000000000000000000" pitchFamily="2" charset="2"/>
              <a:buChar char="§"/>
            </a:pPr>
            <a:r>
              <a:rPr lang="en-ZA" sz="1600" b="0" dirty="0" smtClean="0">
                <a:solidFill>
                  <a:prstClr val="black"/>
                </a:solidFill>
                <a:latin typeface="Calibri"/>
              </a:rPr>
              <a:t>The </a:t>
            </a:r>
            <a:r>
              <a:rPr lang="en-ZA" sz="1600" b="0" dirty="0">
                <a:solidFill>
                  <a:prstClr val="black"/>
                </a:solidFill>
                <a:latin typeface="Calibri"/>
              </a:rPr>
              <a:t>Board must govern and provide strategic direction to the Institute.</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Board is the accounting authority of the Institute in terms of the PFMA.</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Board has the authority to exercise all the powers and functions of the Institute except to the extent this Act provides otherwise.</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Subject to the PFMA, the Board may in writing delegate any power, function or duty of the Institute in terms of this Act to any committee of the Board and the CEO.</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Board must consist of the following members: not less than five and not more than eight non-executive members, the CEO and CFO as executive members.</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chairperson and deputy chairperson of the Board must be appointed by the Minister from the non-executive members of the Board.</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Board may designate any other non-executive member to act as chairperson if absent or unable to perform any function.</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Minister must establish a performance management system which provides for the conclusion of an annual performance agreement with the Board, key responsibility areas and key performance indicators.</a:t>
            </a:r>
          </a:p>
        </p:txBody>
      </p:sp>
      <p:sp>
        <p:nvSpPr>
          <p:cNvPr id="11" name="Rectangle 10"/>
          <p:cNvSpPr/>
          <p:nvPr/>
        </p:nvSpPr>
        <p:spPr bwMode="auto">
          <a:xfrm>
            <a:off x="23664" y="1239506"/>
            <a:ext cx="2338849" cy="110937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r>
              <a:rPr lang="en-GB" dirty="0"/>
              <a:t>Corporate G</a:t>
            </a:r>
            <a:r>
              <a:rPr lang="en-GB" dirty="0" smtClean="0"/>
              <a:t>overnance</a:t>
            </a:r>
            <a:r>
              <a:rPr lang="en-GB" dirty="0" smtClean="0">
                <a:latin typeface="Calibri"/>
              </a:rPr>
              <a:t>: Section 5 of the Bill</a:t>
            </a:r>
            <a:endParaRPr lang="en-GB" dirty="0">
              <a:latin typeface="Calibri"/>
            </a:endParaRPr>
          </a:p>
        </p:txBody>
      </p:sp>
    </p:spTree>
    <p:extLst>
      <p:ext uri="{BB962C8B-B14F-4D97-AF65-F5344CB8AC3E}">
        <p14:creationId xmlns:p14="http://schemas.microsoft.com/office/powerpoint/2010/main" xmlns="" val="946781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18</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2123728" y="1603604"/>
            <a:ext cx="7020272" cy="420166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defTabSz="457200" fontAlgn="auto">
              <a:spcBef>
                <a:spcPts val="0"/>
              </a:spcBef>
              <a:spcAft>
                <a:spcPts val="0"/>
              </a:spcAft>
            </a:pPr>
            <a:r>
              <a:rPr lang="en-ZA" sz="1600" dirty="0">
                <a:latin typeface="Calibri"/>
              </a:rPr>
              <a:t>Appointment of Board:</a:t>
            </a:r>
            <a:endParaRPr lang="en-ZA" sz="1600" b="0" dirty="0" smtClean="0">
              <a:solidFill>
                <a:prstClr val="black"/>
              </a:solidFill>
              <a:latin typeface="Calibri"/>
            </a:endParaRPr>
          </a:p>
          <a:p>
            <a:pPr marL="285750" indent="-285750" algn="just" defTabSz="457200" fontAlgn="auto">
              <a:spcBef>
                <a:spcPts val="0"/>
              </a:spcBef>
              <a:spcAft>
                <a:spcPts val="0"/>
              </a:spcAft>
              <a:buFont typeface="Wingdings" panose="05000000000000000000" pitchFamily="2" charset="2"/>
              <a:buChar char="§"/>
            </a:pPr>
            <a:r>
              <a:rPr lang="en-ZA" sz="1600" b="0" dirty="0" smtClean="0">
                <a:solidFill>
                  <a:prstClr val="black"/>
                </a:solidFill>
                <a:latin typeface="Calibri"/>
              </a:rPr>
              <a:t>The </a:t>
            </a:r>
            <a:r>
              <a:rPr lang="en-ZA" sz="1600" b="0" dirty="0">
                <a:solidFill>
                  <a:prstClr val="black"/>
                </a:solidFill>
                <a:latin typeface="Calibri"/>
              </a:rPr>
              <a:t>Minister must appoint the non-executive members of the Board</a:t>
            </a:r>
            <a:endParaRPr lang="en-GB" sz="1600" b="0" dirty="0">
              <a:solidFill>
                <a:prstClr val="black"/>
              </a:solidFill>
              <a:latin typeface="Calibri"/>
            </a:endParaRP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Board must be broadly representative of the demographics of the Republic</a:t>
            </a: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Notice for the appointment of Board must first be published in a Gazette and 2 national newspapers, calling for nominations</a:t>
            </a: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An independent nomination committee must compile a shortlist of not more than 20 persons</a:t>
            </a: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nomination committee must consider proven skills, knowledge and experience in ICT academia, ICT research, ICT innovation or practise, ICT management, digital skills, law, intellectual property and business skills, which should enable the Board to achieve the objects of the Institute.</a:t>
            </a:r>
          </a:p>
          <a:p>
            <a:pPr marL="285750" indent="-285750" algn="just"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If the Minister receives no nominations or an insufficient number of nominations within the period specified in the notice, the Minister may, after consultation with the panel, appoint the required number of qualified persons in a transparent manner.</a:t>
            </a:r>
          </a:p>
        </p:txBody>
      </p:sp>
      <p:sp>
        <p:nvSpPr>
          <p:cNvPr id="11" name="Rectangle 10"/>
          <p:cNvSpPr/>
          <p:nvPr/>
        </p:nvSpPr>
        <p:spPr bwMode="auto">
          <a:xfrm>
            <a:off x="0" y="1296979"/>
            <a:ext cx="2338849" cy="979894"/>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r>
              <a:rPr lang="en-ZA" dirty="0" smtClean="0">
                <a:latin typeface="Calibri"/>
              </a:rPr>
              <a:t>Corporate Governance: </a:t>
            </a:r>
            <a:r>
              <a:rPr lang="en-ZA" dirty="0">
                <a:latin typeface="Calibri"/>
              </a:rPr>
              <a:t>Section 7 of the Bill </a:t>
            </a:r>
          </a:p>
        </p:txBody>
      </p:sp>
    </p:spTree>
    <p:extLst>
      <p:ext uri="{BB962C8B-B14F-4D97-AF65-F5344CB8AC3E}">
        <p14:creationId xmlns:p14="http://schemas.microsoft.com/office/powerpoint/2010/main" xmlns="" val="1653765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19</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809958" y="1639042"/>
            <a:ext cx="7334041" cy="4417684"/>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just" defTabSz="457200" fontAlgn="auto">
              <a:spcBef>
                <a:spcPts val="0"/>
              </a:spcBef>
              <a:spcAft>
                <a:spcPts val="0"/>
              </a:spcAft>
            </a:pPr>
            <a:r>
              <a:rPr lang="en-ZA" dirty="0" smtClean="0">
                <a:solidFill>
                  <a:srgbClr val="000000"/>
                </a:solidFill>
                <a:latin typeface="Calibri"/>
              </a:rPr>
              <a:t>    Term </a:t>
            </a:r>
            <a:r>
              <a:rPr lang="en-ZA" dirty="0">
                <a:solidFill>
                  <a:srgbClr val="000000"/>
                </a:solidFill>
                <a:latin typeface="Calibri"/>
              </a:rPr>
              <a:t>of office and conditions of service of non-executive members </a:t>
            </a:r>
            <a:r>
              <a:rPr lang="en-ZA" dirty="0" smtClean="0">
                <a:solidFill>
                  <a:srgbClr val="000000"/>
                </a:solidFill>
                <a:latin typeface="Calibri"/>
              </a:rPr>
              <a:t>   </a:t>
            </a:r>
          </a:p>
          <a:p>
            <a:pPr marL="0" lvl="1" algn="just" defTabSz="457200" fontAlgn="auto">
              <a:spcBef>
                <a:spcPts val="0"/>
              </a:spcBef>
              <a:spcAft>
                <a:spcPts val="0"/>
              </a:spcAft>
            </a:pPr>
            <a:r>
              <a:rPr lang="en-ZA" dirty="0">
                <a:solidFill>
                  <a:srgbClr val="000000"/>
                </a:solidFill>
                <a:latin typeface="Calibri"/>
              </a:rPr>
              <a:t> </a:t>
            </a:r>
            <a:r>
              <a:rPr lang="en-ZA" dirty="0" smtClean="0">
                <a:solidFill>
                  <a:srgbClr val="000000"/>
                </a:solidFill>
                <a:latin typeface="Calibri"/>
              </a:rPr>
              <a:t>    of Board:</a:t>
            </a:r>
          </a:p>
          <a:p>
            <a:pPr marL="0" lvl="1" algn="just" defTabSz="457200" fontAlgn="auto">
              <a:spcBef>
                <a:spcPts val="0"/>
              </a:spcBef>
              <a:spcAft>
                <a:spcPts val="0"/>
              </a:spcAft>
            </a:pPr>
            <a:endParaRPr lang="en-GB" b="0" dirty="0" smtClean="0">
              <a:solidFill>
                <a:prstClr val="black"/>
              </a:solidFill>
              <a:latin typeface="Calibri"/>
            </a:endParaRPr>
          </a:p>
          <a:p>
            <a:pPr marL="285750" lvl="1" indent="-285750" algn="just" defTabSz="457200" fontAlgn="auto">
              <a:spcBef>
                <a:spcPts val="0"/>
              </a:spcBef>
              <a:spcAft>
                <a:spcPts val="0"/>
              </a:spcAft>
              <a:buFont typeface="Arial" panose="020B0604020202020204" pitchFamily="34" charset="0"/>
              <a:buChar char="•"/>
            </a:pPr>
            <a:r>
              <a:rPr lang="en-GB" b="0" dirty="0" smtClean="0">
                <a:solidFill>
                  <a:prstClr val="black"/>
                </a:solidFill>
                <a:latin typeface="Calibri"/>
              </a:rPr>
              <a:t>Members </a:t>
            </a:r>
            <a:r>
              <a:rPr lang="en-GB" b="0" dirty="0">
                <a:solidFill>
                  <a:prstClr val="black"/>
                </a:solidFill>
                <a:latin typeface="Calibri"/>
              </a:rPr>
              <a:t>of the Board hold office for a period not exceeding three years</a:t>
            </a:r>
          </a:p>
          <a:p>
            <a:pPr marL="285750"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May be re-appointed but may not serve for more than two terms.</a:t>
            </a:r>
          </a:p>
          <a:p>
            <a:pPr marL="285750"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Is appointed on a part-time basis according to the conditions of service as determined by the Minister in terms of this Act; and</a:t>
            </a:r>
          </a:p>
          <a:p>
            <a:pPr marL="285750"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Must be paid, from the monies appropriated to the Institute, such remuneration and allowances as determined by the Minister in consultation with the minister responsible for finance.</a:t>
            </a:r>
          </a:p>
          <a:p>
            <a:pPr marL="285750" lvl="0" indent="-285750" algn="just" defTabSz="457200" fontAlgn="auto">
              <a:spcBef>
                <a:spcPts val="0"/>
              </a:spcBef>
              <a:spcAft>
                <a:spcPts val="0"/>
              </a:spcAft>
              <a:buFont typeface="Wingdings" panose="05000000000000000000" pitchFamily="2" charset="2"/>
              <a:buChar char="§"/>
            </a:pPr>
            <a:r>
              <a:rPr lang="en-ZA" b="0" dirty="0">
                <a:solidFill>
                  <a:prstClr val="black"/>
                </a:solidFill>
                <a:latin typeface="Calibri"/>
              </a:rPr>
              <a:t>the Minister may, after consultation with the Board, extend the period of office of any member of the Board for a period of not more than six months after the expiry of that member’s term of office or until a new member has been appointed, whichever comes first.</a:t>
            </a:r>
            <a:endParaRPr lang="en-GB" b="0" dirty="0">
              <a:solidFill>
                <a:prstClr val="black"/>
              </a:solidFill>
              <a:latin typeface="Calibri"/>
            </a:endParaRPr>
          </a:p>
        </p:txBody>
      </p:sp>
      <p:sp>
        <p:nvSpPr>
          <p:cNvPr id="11" name="Rectangle 10"/>
          <p:cNvSpPr/>
          <p:nvPr/>
        </p:nvSpPr>
        <p:spPr bwMode="auto">
          <a:xfrm>
            <a:off x="0" y="129697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8 of the Bill </a:t>
            </a:r>
          </a:p>
        </p:txBody>
      </p:sp>
    </p:spTree>
    <p:extLst>
      <p:ext uri="{BB962C8B-B14F-4D97-AF65-F5344CB8AC3E}">
        <p14:creationId xmlns:p14="http://schemas.microsoft.com/office/powerpoint/2010/main" xmlns="" val="141271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8782"/>
            <a:ext cx="9144000" cy="399218"/>
          </a:xfrm>
          <a:solidFill>
            <a:srgbClr val="EF4718"/>
          </a:solidFill>
          <a:ln>
            <a:noFill/>
          </a:ln>
        </p:spPr>
        <p:txBody>
          <a:bodyPr/>
          <a:lstStyle/>
          <a:p>
            <a:pPr algn="ct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environment</a:t>
            </a:r>
            <a:r>
              <a:rPr lang="en-US" sz="1000" dirty="0">
                <a:solidFill>
                  <a:schemeClr val="bg1"/>
                </a:solidFill>
                <a:latin typeface="Arial" pitchFamily="34" charset="0"/>
                <a:cs typeface="Arial" pitchFamily="34" charset="0"/>
              </a:rPr>
              <a: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62858" y="6458782"/>
            <a:ext cx="370384" cy="476250"/>
          </a:xfrm>
        </p:spPr>
        <p:txBody>
          <a:bodyPr/>
          <a:lstStyle/>
          <a:p>
            <a:pPr>
              <a:defRPr/>
            </a:pPr>
            <a:fld id="{FF7A930C-9F51-4BB6-8DBB-EDAB0DE2C28C}" type="slidenum">
              <a:rPr lang="en-US" smtClean="0"/>
              <a:pPr>
                <a:defRPr/>
              </a:pPr>
              <a:t>2</a:t>
            </a:fld>
            <a:endParaRPr lang="en-US" dirty="0"/>
          </a:p>
        </p:txBody>
      </p:sp>
      <p:sp>
        <p:nvSpPr>
          <p:cNvPr id="2" name="Rectangle 1"/>
          <p:cNvSpPr/>
          <p:nvPr/>
        </p:nvSpPr>
        <p:spPr>
          <a:xfrm>
            <a:off x="3207397" y="368735"/>
            <a:ext cx="4531345" cy="523220"/>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Presentation Outline</a:t>
            </a:r>
          </a:p>
        </p:txBody>
      </p:sp>
      <p:sp>
        <p:nvSpPr>
          <p:cNvPr id="3" name="TextBox 2"/>
          <p:cNvSpPr txBox="1"/>
          <p:nvPr/>
        </p:nvSpPr>
        <p:spPr>
          <a:xfrm>
            <a:off x="791580" y="1185876"/>
            <a:ext cx="7560840" cy="5016758"/>
          </a:xfrm>
          <a:prstGeom prst="rect">
            <a:avLst/>
          </a:prstGeom>
          <a:noFill/>
        </p:spPr>
        <p:txBody>
          <a:bodyPr wrap="square" rtlCol="0">
            <a:spAutoFit/>
          </a:bodyPr>
          <a:lstStyle/>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Background</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Context</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smtClean="0">
                <a:solidFill>
                  <a:prstClr val="black"/>
                </a:solidFill>
                <a:latin typeface="Calibri"/>
              </a:rPr>
              <a:t>The Institute Model</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CoLabs Network</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Key Departments </a:t>
            </a:r>
            <a:r>
              <a:rPr lang="en-US" sz="2000" b="0" kern="0" dirty="0" smtClean="0">
                <a:solidFill>
                  <a:prstClr val="black"/>
                </a:solidFill>
                <a:latin typeface="Calibri"/>
              </a:rPr>
              <a:t>consulted</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smtClean="0">
                <a:solidFill>
                  <a:prstClr val="black"/>
                </a:solidFill>
                <a:latin typeface="Calibri"/>
              </a:rPr>
              <a:t>New Drivers</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smtClean="0">
                <a:solidFill>
                  <a:prstClr val="black"/>
                </a:solidFill>
                <a:latin typeface="Calibri"/>
              </a:rPr>
              <a:t>Progress to date</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Establishment of </a:t>
            </a:r>
            <a:r>
              <a:rPr lang="en-US" sz="2000" b="0" kern="0" dirty="0" smtClean="0">
                <a:solidFill>
                  <a:prstClr val="black"/>
                </a:solidFill>
                <a:latin typeface="Calibri"/>
              </a:rPr>
              <a:t>the Institute</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Objects of </a:t>
            </a:r>
            <a:r>
              <a:rPr lang="en-US" sz="2000" b="0" kern="0" dirty="0" smtClean="0">
                <a:solidFill>
                  <a:prstClr val="black"/>
                </a:solidFill>
                <a:latin typeface="Calibri"/>
              </a:rPr>
              <a:t>Institute</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Functions of </a:t>
            </a:r>
            <a:r>
              <a:rPr lang="en-US" sz="2000" b="0" kern="0" dirty="0" smtClean="0">
                <a:solidFill>
                  <a:prstClr val="black"/>
                </a:solidFill>
                <a:latin typeface="Calibri"/>
              </a:rPr>
              <a:t>Institute</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err="1" smtClean="0">
                <a:solidFill>
                  <a:prstClr val="black"/>
                </a:solidFill>
                <a:latin typeface="Calibri"/>
              </a:rPr>
              <a:t>CoLabs</a:t>
            </a:r>
            <a:endParaRPr lang="en-US" sz="2000" b="0" kern="0" dirty="0" smtClean="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smtClean="0">
                <a:solidFill>
                  <a:prstClr val="black"/>
                </a:solidFill>
                <a:latin typeface="Calibri"/>
              </a:rPr>
              <a:t>Corporate </a:t>
            </a:r>
            <a:r>
              <a:rPr lang="en-US" sz="2000" b="0" kern="0" dirty="0">
                <a:solidFill>
                  <a:prstClr val="black"/>
                </a:solidFill>
                <a:latin typeface="Calibri"/>
              </a:rPr>
              <a:t>Governance</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Human Resource </a:t>
            </a:r>
            <a:r>
              <a:rPr lang="en-US" sz="2000" b="0" kern="0" dirty="0" smtClean="0">
                <a:solidFill>
                  <a:prstClr val="black"/>
                </a:solidFill>
                <a:latin typeface="Calibri"/>
              </a:rPr>
              <a:t>matters</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Funding</a:t>
            </a: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smtClean="0">
                <a:solidFill>
                  <a:prstClr val="black"/>
                </a:solidFill>
                <a:latin typeface="Calibri"/>
              </a:rPr>
              <a:t>Regulation and Policy</a:t>
            </a:r>
            <a:endParaRPr lang="en-US" sz="2000" b="0" kern="0" dirty="0">
              <a:solidFill>
                <a:prstClr val="black"/>
              </a:solidFill>
              <a:latin typeface="Calibri"/>
            </a:endParaRPr>
          </a:p>
          <a:p>
            <a:pPr marL="72000" marR="0" lvl="2"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kern="0" dirty="0">
                <a:solidFill>
                  <a:prstClr val="black"/>
                </a:solidFill>
                <a:latin typeface="Calibri"/>
              </a:rPr>
              <a:t>Transitional arrangements</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82458" y="334917"/>
            <a:ext cx="1055574" cy="662392"/>
          </a:xfrm>
          <a:prstGeom prst="rect">
            <a:avLst/>
          </a:prstGeom>
        </p:spPr>
      </p:pic>
    </p:spTree>
    <p:extLst>
      <p:ext uri="{BB962C8B-B14F-4D97-AF65-F5344CB8AC3E}">
        <p14:creationId xmlns:p14="http://schemas.microsoft.com/office/powerpoint/2010/main" xmlns="" val="2836998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20</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809958" y="1639042"/>
            <a:ext cx="7334041" cy="4417684"/>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    </a:t>
            </a:r>
            <a:r>
              <a:rPr lang="en-GB" dirty="0">
                <a:solidFill>
                  <a:srgbClr val="000000"/>
                </a:solidFill>
                <a:latin typeface="Calibri" panose="020F0502020204030204" pitchFamily="34" charset="0"/>
                <a:cs typeface="Calibri" panose="020F0502020204030204" pitchFamily="34" charset="0"/>
              </a:rPr>
              <a:t>Disqualification of a member of Board and removal from office</a:t>
            </a:r>
            <a:r>
              <a:rPr lang="en-GB" dirty="0" smtClean="0">
                <a:solidFill>
                  <a:srgbClr val="000000"/>
                </a:solidFill>
                <a:latin typeface="Calibri" panose="020F0502020204030204" pitchFamily="34" charset="0"/>
                <a:cs typeface="Calibri" panose="020F0502020204030204" pitchFamily="34" charset="0"/>
              </a:rPr>
              <a:t>:</a:t>
            </a:r>
          </a:p>
          <a:p>
            <a:pPr lvl="0"/>
            <a:endParaRPr lang="en-GB" b="0" dirty="0" smtClean="0">
              <a:solidFill>
                <a:prstClr val="black"/>
              </a:solidFill>
              <a:latin typeface="Calibri"/>
            </a:endParaRPr>
          </a:p>
          <a:p>
            <a:pPr marL="285750" lvl="0" indent="-285750">
              <a:buFont typeface="Wingdings" panose="05000000000000000000" pitchFamily="2" charset="2"/>
              <a:buChar char="§"/>
            </a:pPr>
            <a:r>
              <a:rPr lang="en-GB" b="0" dirty="0" smtClean="0">
                <a:solidFill>
                  <a:srgbClr val="000000"/>
                </a:solidFill>
                <a:latin typeface="Calibri" panose="020F0502020204030204" pitchFamily="34" charset="0"/>
                <a:cs typeface="Calibri" panose="020F0502020204030204" pitchFamily="34" charset="0"/>
              </a:rPr>
              <a:t>A person may not be appointed or continue as a member of the Board if such person —</a:t>
            </a:r>
          </a:p>
          <a:p>
            <a:pPr marL="360363" lvl="1" indent="-285750" algn="just" defTabSz="457200" fontAlgn="auto">
              <a:spcBef>
                <a:spcPts val="0"/>
              </a:spcBef>
              <a:spcAft>
                <a:spcPts val="0"/>
              </a:spcAft>
              <a:buFont typeface="Arial" panose="020B0604020202020204" pitchFamily="34" charset="0"/>
              <a:buChar char="•"/>
            </a:pPr>
            <a:r>
              <a:rPr lang="en-GB" b="0" dirty="0" smtClean="0">
                <a:solidFill>
                  <a:prstClr val="black"/>
                </a:solidFill>
                <a:latin typeface="Calibri"/>
              </a:rPr>
              <a:t>is </a:t>
            </a:r>
            <a:r>
              <a:rPr lang="en-GB" b="0" dirty="0">
                <a:solidFill>
                  <a:prstClr val="black"/>
                </a:solidFill>
                <a:latin typeface="Calibri"/>
              </a:rPr>
              <a:t>declared mentally ill, in terms of the Mental Health Care Act;</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has been convicted of any offence and sentenced to imprisonment without the option of a fine;</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has been convicted of any offence involving dishonesty with or without the option of a fine;</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is or becomes a member of the National Assembly, a provincial legislature or the council of a municipality, or is appointed as a delegate to the National Council of Provinces by a provincial legislature</a:t>
            </a:r>
            <a:r>
              <a:rPr lang="en-GB" b="0" dirty="0" smtClean="0">
                <a:solidFill>
                  <a:prstClr val="black"/>
                </a:solidFill>
                <a:latin typeface="Calibri"/>
              </a:rPr>
              <a:t>;</a:t>
            </a:r>
            <a:endParaRPr lang="en-GB" b="0" dirty="0">
              <a:solidFill>
                <a:prstClr val="black"/>
              </a:solidFill>
              <a:latin typeface="Calibri"/>
            </a:endParaRPr>
          </a:p>
        </p:txBody>
      </p:sp>
      <p:sp>
        <p:nvSpPr>
          <p:cNvPr id="11" name="Rectangle 10"/>
          <p:cNvSpPr/>
          <p:nvPr/>
        </p:nvSpPr>
        <p:spPr bwMode="auto">
          <a:xfrm>
            <a:off x="0" y="129697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a:t>
            </a:r>
            <a:r>
              <a:rPr lang="en-ZA" dirty="0" smtClean="0">
                <a:solidFill>
                  <a:srgbClr val="000000"/>
                </a:solidFill>
                <a:latin typeface="Calibri"/>
              </a:rPr>
              <a:t>9 </a:t>
            </a:r>
            <a:r>
              <a:rPr lang="en-ZA" dirty="0">
                <a:solidFill>
                  <a:srgbClr val="000000"/>
                </a:solidFill>
                <a:latin typeface="Calibri"/>
              </a:rPr>
              <a:t>of the Bill </a:t>
            </a:r>
          </a:p>
        </p:txBody>
      </p:sp>
    </p:spTree>
    <p:extLst>
      <p:ext uri="{BB962C8B-B14F-4D97-AF65-F5344CB8AC3E}">
        <p14:creationId xmlns:p14="http://schemas.microsoft.com/office/powerpoint/2010/main" xmlns="" val="1541611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21</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809959" y="1639042"/>
            <a:ext cx="7226538" cy="3851862"/>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    </a:t>
            </a:r>
            <a:r>
              <a:rPr lang="en-GB" dirty="0">
                <a:solidFill>
                  <a:srgbClr val="000000"/>
                </a:solidFill>
                <a:latin typeface="Calibri" panose="020F0502020204030204" pitchFamily="34" charset="0"/>
                <a:cs typeface="Calibri" panose="020F0502020204030204" pitchFamily="34" charset="0"/>
              </a:rPr>
              <a:t>Disqualification of a member of Board and removal from </a:t>
            </a:r>
            <a:r>
              <a:rPr lang="en-GB" dirty="0" smtClean="0">
                <a:solidFill>
                  <a:srgbClr val="000000"/>
                </a:solidFill>
                <a:latin typeface="Calibri" panose="020F0502020204030204" pitchFamily="34" charset="0"/>
                <a:cs typeface="Calibri" panose="020F0502020204030204" pitchFamily="34" charset="0"/>
              </a:rPr>
              <a:t>office </a:t>
            </a:r>
            <a:r>
              <a:rPr lang="en-GB" dirty="0" err="1" smtClean="0">
                <a:solidFill>
                  <a:srgbClr val="000000"/>
                </a:solidFill>
                <a:latin typeface="Calibri" panose="020F0502020204030204" pitchFamily="34" charset="0"/>
                <a:cs typeface="Calibri" panose="020F0502020204030204" pitchFamily="34" charset="0"/>
              </a:rPr>
              <a:t>cont</a:t>
            </a:r>
            <a:r>
              <a:rPr lang="en-GB" dirty="0" smtClean="0">
                <a:solidFill>
                  <a:srgbClr val="000000"/>
                </a:solidFill>
                <a:latin typeface="Calibri" panose="020F0502020204030204" pitchFamily="34" charset="0"/>
                <a:cs typeface="Calibri" panose="020F0502020204030204" pitchFamily="34" charset="0"/>
              </a:rPr>
              <a:t>…:  </a:t>
            </a:r>
          </a:p>
          <a:p>
            <a:pPr lvl="0"/>
            <a:r>
              <a:rPr lang="en-GB" dirty="0">
                <a:solidFill>
                  <a:srgbClr val="000000"/>
                </a:solidFill>
                <a:latin typeface="Calibri" panose="020F0502020204030204" pitchFamily="34" charset="0"/>
                <a:cs typeface="Calibri" panose="020F0502020204030204" pitchFamily="34" charset="0"/>
              </a:rPr>
              <a:t> </a:t>
            </a:r>
            <a:r>
              <a:rPr lang="en-GB" dirty="0" smtClean="0">
                <a:solidFill>
                  <a:srgbClr val="000000"/>
                </a:solidFill>
                <a:latin typeface="Calibri" panose="020F0502020204030204" pitchFamily="34" charset="0"/>
                <a:cs typeface="Calibri" panose="020F0502020204030204" pitchFamily="34" charset="0"/>
              </a:rPr>
              <a:t>   </a:t>
            </a:r>
            <a:endParaRPr lang="en-ZA" dirty="0" smtClean="0">
              <a:solidFill>
                <a:srgbClr val="000000"/>
              </a:solidFill>
              <a:latin typeface="Calibri"/>
            </a:endParaRPr>
          </a:p>
          <a:p>
            <a:pPr marL="360363" lvl="1" indent="-285750" algn="just" defTabSz="457200" fontAlgn="auto">
              <a:spcBef>
                <a:spcPts val="0"/>
              </a:spcBef>
              <a:spcAft>
                <a:spcPts val="0"/>
              </a:spcAft>
              <a:buFont typeface="Arial" panose="020B0604020202020204" pitchFamily="34" charset="0"/>
              <a:buChar char="•"/>
            </a:pPr>
            <a:r>
              <a:rPr lang="en-GB" b="0" dirty="0" smtClean="0">
                <a:solidFill>
                  <a:prstClr val="black"/>
                </a:solidFill>
                <a:latin typeface="Calibri"/>
              </a:rPr>
              <a:t>is </a:t>
            </a:r>
            <a:r>
              <a:rPr lang="en-GB" b="0" dirty="0">
                <a:solidFill>
                  <a:prstClr val="black"/>
                </a:solidFill>
                <a:latin typeface="Calibri"/>
              </a:rPr>
              <a:t>not a South African citizen;</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has been or is removed from a office of trust on account of misconduct or the misappropriation of money; or</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is </a:t>
            </a:r>
            <a:r>
              <a:rPr lang="en-GB" b="0" dirty="0" err="1">
                <a:solidFill>
                  <a:prstClr val="black"/>
                </a:solidFill>
                <a:latin typeface="Calibri"/>
              </a:rPr>
              <a:t>unrehabilitated</a:t>
            </a:r>
            <a:r>
              <a:rPr lang="en-GB" b="0" dirty="0">
                <a:solidFill>
                  <a:prstClr val="black"/>
                </a:solidFill>
                <a:latin typeface="Calibri"/>
              </a:rPr>
              <a:t> insolvent;</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has or acquires an interest in a business or enterprise which may conflict or interfere with the proper performance of the duties of a member of the Board;</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is an office-bearer of any registered political party</a:t>
            </a:r>
          </a:p>
        </p:txBody>
      </p:sp>
      <p:sp>
        <p:nvSpPr>
          <p:cNvPr id="11" name="Rectangle 10"/>
          <p:cNvSpPr/>
          <p:nvPr/>
        </p:nvSpPr>
        <p:spPr bwMode="auto">
          <a:xfrm>
            <a:off x="0" y="129697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a:t>
            </a:r>
            <a:r>
              <a:rPr lang="en-ZA" dirty="0" smtClean="0">
                <a:solidFill>
                  <a:srgbClr val="000000"/>
                </a:solidFill>
                <a:latin typeface="Calibri"/>
              </a:rPr>
              <a:t>9 </a:t>
            </a:r>
            <a:r>
              <a:rPr lang="en-ZA" dirty="0">
                <a:solidFill>
                  <a:srgbClr val="000000"/>
                </a:solidFill>
                <a:latin typeface="Calibri"/>
              </a:rPr>
              <a:t>of the Bill </a:t>
            </a:r>
          </a:p>
        </p:txBody>
      </p:sp>
    </p:spTree>
    <p:extLst>
      <p:ext uri="{BB962C8B-B14F-4D97-AF65-F5344CB8AC3E}">
        <p14:creationId xmlns:p14="http://schemas.microsoft.com/office/powerpoint/2010/main" xmlns="" val="3897825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22</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809958" y="1639041"/>
            <a:ext cx="7334041" cy="471528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     </a:t>
            </a:r>
            <a:r>
              <a:rPr lang="en-ZA" sz="2000" dirty="0">
                <a:latin typeface="Calibri"/>
              </a:rPr>
              <a:t>Vacancies: </a:t>
            </a:r>
            <a:endParaRPr lang="en-ZA" dirty="0">
              <a:latin typeface="Calibri"/>
            </a:endParaRPr>
          </a:p>
          <a:p>
            <a:pPr marL="285750" lvl="0" indent="-285750">
              <a:buFont typeface="Wingdings" panose="05000000000000000000" pitchFamily="2" charset="2"/>
              <a:buChar char="§"/>
            </a:pPr>
            <a:r>
              <a:rPr lang="en-ZA" sz="1600" b="0" dirty="0" smtClean="0">
                <a:solidFill>
                  <a:srgbClr val="000000"/>
                </a:solidFill>
                <a:latin typeface="Calibri" panose="020F0502020204030204" pitchFamily="34" charset="0"/>
                <a:cs typeface="Calibri" panose="020F0502020204030204" pitchFamily="34" charset="0"/>
              </a:rPr>
              <a:t>A </a:t>
            </a:r>
            <a:r>
              <a:rPr lang="en-ZA" sz="1600" b="0" dirty="0">
                <a:solidFill>
                  <a:srgbClr val="000000"/>
                </a:solidFill>
                <a:latin typeface="Calibri" panose="020F0502020204030204" pitchFamily="34" charset="0"/>
                <a:cs typeface="Calibri" panose="020F0502020204030204" pitchFamily="34" charset="0"/>
              </a:rPr>
              <a:t>vacancy on the Board occurs if a non-executive member—</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is removed by the Minister in terms of the relevant sections;</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tenders his or her resignation and the resignation takes effect;</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dies; or</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if the term of office of that non-executive member expires.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Where a vacancy has arisen the Minister must, within six months of such vacancy arising, appoint a suitable person as a board member </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The Minister may, until the vacancy has been filled, appoint a suitable person as a member of the Board from the nominees previously shortlisted by the nomination committee, or in any other transparent manner, on a temporary basis.</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Any member of the Board appointed to fill a vacancy holds office for the remainder of the period of the predecessor’s term of office, unless the Minister determines that the member of the Board holds office for a longer period which may not exceed three years.</a:t>
            </a:r>
          </a:p>
        </p:txBody>
      </p:sp>
      <p:sp>
        <p:nvSpPr>
          <p:cNvPr id="11" name="Rectangle 10"/>
          <p:cNvSpPr/>
          <p:nvPr/>
        </p:nvSpPr>
        <p:spPr bwMode="auto">
          <a:xfrm>
            <a:off x="0" y="129697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10 </a:t>
            </a:r>
            <a:r>
              <a:rPr lang="en-ZA" dirty="0">
                <a:solidFill>
                  <a:srgbClr val="000000"/>
                </a:solidFill>
                <a:latin typeface="Calibri"/>
              </a:rPr>
              <a:t>of the Bill </a:t>
            </a:r>
          </a:p>
        </p:txBody>
      </p:sp>
    </p:spTree>
    <p:extLst>
      <p:ext uri="{BB962C8B-B14F-4D97-AF65-F5344CB8AC3E}">
        <p14:creationId xmlns:p14="http://schemas.microsoft.com/office/powerpoint/2010/main" xmlns="" val="261450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23</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691681" y="1639041"/>
            <a:ext cx="7452320" cy="471528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Conflict </a:t>
            </a:r>
            <a:r>
              <a:rPr lang="en-ZA" sz="1600" dirty="0">
                <a:solidFill>
                  <a:srgbClr val="000000"/>
                </a:solidFill>
                <a:latin typeface="Calibri"/>
              </a:rPr>
              <a:t>of interest:</a:t>
            </a:r>
            <a:endParaRPr lang="en-ZA" sz="1600" dirty="0" smtClean="0">
              <a:latin typeface="Calibri"/>
            </a:endParaRPr>
          </a:p>
          <a:p>
            <a:pPr lvl="0"/>
            <a:endParaRPr lang="en-ZA" sz="1600" dirty="0" smtClean="0">
              <a:latin typeface="Calibri"/>
            </a:endParaRP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member of the Board must upon appointment, and annually thereafter, disclose in writing to the Minister and the Board if he or she, his or her spouse, family member, business partner or associate has an interest in any matter which may preclude him or her from performing his or her functions as a member of the Board in a fair, unbiased and proper manner.</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member of the Board must disclose to the Board at every meeting of the Board if he or she, his or her spouse, family member, business partner or associate has an interest in any matter before the Board which may preclude him or her from performing his or her functions as a member of the Board in a fair, unbiased and proper manner.</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member of the Board may not vote at, attend, or in any other manner participate in any meeting of the Board if the member has an interest or is prohibited from participating in a meeting.</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may prohibit a member of the Board from participating in a meeting of the Board, if during the course of a meeting, the Board has reason to believe that such member has any conflict of interest.</a:t>
            </a:r>
          </a:p>
        </p:txBody>
      </p:sp>
      <p:sp>
        <p:nvSpPr>
          <p:cNvPr id="11" name="Rectangle 10"/>
          <p:cNvSpPr/>
          <p:nvPr/>
        </p:nvSpPr>
        <p:spPr bwMode="auto">
          <a:xfrm>
            <a:off x="0" y="1296978"/>
            <a:ext cx="2195736"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11 </a:t>
            </a:r>
            <a:r>
              <a:rPr lang="en-ZA" dirty="0">
                <a:solidFill>
                  <a:srgbClr val="000000"/>
                </a:solidFill>
                <a:latin typeface="Calibri"/>
              </a:rPr>
              <a:t>of the Bill </a:t>
            </a:r>
          </a:p>
        </p:txBody>
      </p:sp>
    </p:spTree>
    <p:extLst>
      <p:ext uri="{BB962C8B-B14F-4D97-AF65-F5344CB8AC3E}">
        <p14:creationId xmlns:p14="http://schemas.microsoft.com/office/powerpoint/2010/main" xmlns="" val="2908282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24</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691681" y="1639041"/>
            <a:ext cx="7452320" cy="471528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Conflict </a:t>
            </a:r>
            <a:r>
              <a:rPr lang="en-ZA" sz="1600" dirty="0">
                <a:solidFill>
                  <a:srgbClr val="000000"/>
                </a:solidFill>
                <a:latin typeface="Calibri"/>
              </a:rPr>
              <a:t>of interest:</a:t>
            </a:r>
            <a:endParaRPr lang="en-ZA" sz="1600" dirty="0" smtClean="0">
              <a:latin typeface="Calibri"/>
            </a:endParaRPr>
          </a:p>
          <a:p>
            <a:pPr lvl="0"/>
            <a:endParaRPr lang="en-ZA" sz="1600" dirty="0" smtClean="0">
              <a:latin typeface="Calibri"/>
            </a:endParaRPr>
          </a:p>
          <a:p>
            <a:pPr marL="285750" lvl="0" indent="-285750">
              <a:buFont typeface="Wingdings" panose="05000000000000000000" pitchFamily="2" charset="2"/>
              <a:buChar char="§"/>
            </a:pPr>
            <a:r>
              <a:rPr lang="en-ZA" b="0" dirty="0">
                <a:solidFill>
                  <a:srgbClr val="000000"/>
                </a:solidFill>
                <a:latin typeface="Calibri" panose="020F0502020204030204" pitchFamily="34" charset="0"/>
                <a:cs typeface="Calibri" panose="020F0502020204030204" pitchFamily="34" charset="0"/>
              </a:rPr>
              <a:t>Prior to making a decision to prohibit a member of the Board from participating in a meeting, the Board must give the affected member an opportunity to provide oral reasons as to why he or she should not be prohibited from participating in the meeting.</a:t>
            </a:r>
          </a:p>
          <a:p>
            <a:pPr marL="285750" lvl="0" indent="-285750">
              <a:buFont typeface="Wingdings" panose="05000000000000000000" pitchFamily="2" charset="2"/>
              <a:buChar char="§"/>
            </a:pPr>
            <a:r>
              <a:rPr lang="en-ZA" b="0" dirty="0">
                <a:solidFill>
                  <a:srgbClr val="000000"/>
                </a:solidFill>
                <a:latin typeface="Calibri" panose="020F0502020204030204" pitchFamily="34" charset="0"/>
                <a:cs typeface="Calibri" panose="020F0502020204030204" pitchFamily="34" charset="0"/>
              </a:rPr>
              <a:t>The decision taken by the Board and the reasons for such decision, must be recorded in the minutes of the meeting in question.</a:t>
            </a:r>
          </a:p>
          <a:p>
            <a:pPr marL="285750" lvl="0" indent="-285750">
              <a:buFont typeface="Wingdings" panose="05000000000000000000" pitchFamily="2" charset="2"/>
              <a:buChar char="§"/>
            </a:pPr>
            <a:r>
              <a:rPr lang="en-ZA" b="0" dirty="0">
                <a:solidFill>
                  <a:srgbClr val="000000"/>
                </a:solidFill>
                <a:latin typeface="Calibri" panose="020F0502020204030204" pitchFamily="34" charset="0"/>
                <a:cs typeface="Calibri" panose="020F0502020204030204" pitchFamily="34" charset="0"/>
              </a:rPr>
              <a:t>If any member of the Board had a conflict of interest, any decision of the Board to which such conflict of interest relates shall be null and void.</a:t>
            </a:r>
          </a:p>
          <a:p>
            <a:pPr marL="285750" lvl="0" indent="-285750">
              <a:buFont typeface="Wingdings" panose="05000000000000000000" pitchFamily="2" charset="2"/>
              <a:buChar char="§"/>
            </a:pPr>
            <a:r>
              <a:rPr lang="en-ZA" b="0" dirty="0">
                <a:solidFill>
                  <a:srgbClr val="000000"/>
                </a:solidFill>
                <a:latin typeface="Calibri" panose="020F0502020204030204" pitchFamily="34" charset="0"/>
                <a:cs typeface="Calibri" panose="020F0502020204030204" pitchFamily="34" charset="0"/>
              </a:rPr>
              <a:t>A member of the Board is guilty of an offence and liable on conviction to a fine not exceeding R500 000 or to imprisonment for a period not exceeding five years, or to both such fine and imprisonment, if he or she has found to have violated the provisions of this Act relating to conflict of interest.</a:t>
            </a:r>
          </a:p>
        </p:txBody>
      </p:sp>
      <p:sp>
        <p:nvSpPr>
          <p:cNvPr id="11" name="Rectangle 10"/>
          <p:cNvSpPr/>
          <p:nvPr/>
        </p:nvSpPr>
        <p:spPr bwMode="auto">
          <a:xfrm>
            <a:off x="0" y="1296978"/>
            <a:ext cx="2195736"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11 </a:t>
            </a:r>
            <a:r>
              <a:rPr lang="en-ZA" dirty="0">
                <a:solidFill>
                  <a:srgbClr val="000000"/>
                </a:solidFill>
                <a:latin typeface="Calibri"/>
              </a:rPr>
              <a:t>of the Bill </a:t>
            </a:r>
          </a:p>
        </p:txBody>
      </p:sp>
    </p:spTree>
    <p:extLst>
      <p:ext uri="{BB962C8B-B14F-4D97-AF65-F5344CB8AC3E}">
        <p14:creationId xmlns:p14="http://schemas.microsoft.com/office/powerpoint/2010/main" xmlns="" val="2984462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25</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691681" y="1639041"/>
            <a:ext cx="7452320" cy="471528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a:t>
            </a:r>
            <a:r>
              <a:rPr lang="en-ZA" sz="1600" dirty="0">
                <a:solidFill>
                  <a:srgbClr val="000000"/>
                </a:solidFill>
                <a:latin typeface="Calibri"/>
              </a:rPr>
              <a:t>Code of ethics and governance principles</a:t>
            </a:r>
            <a:r>
              <a:rPr lang="en-ZA" sz="1600" dirty="0" smtClean="0">
                <a:solidFill>
                  <a:srgbClr val="000000"/>
                </a:solidFill>
                <a:latin typeface="Calibri"/>
              </a:rPr>
              <a:t>:</a:t>
            </a:r>
          </a:p>
          <a:p>
            <a:pPr lvl="0"/>
            <a:endParaRPr lang="en-ZA" sz="1600" dirty="0" smtClean="0">
              <a:latin typeface="Calibri"/>
            </a:endParaRP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must, in consultation with the Minister, develop and make publicly available on its website, a code of ethics and governance principles for members of the Board which must be reviewed at least every five years.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code of ethics and governance principles must be developed by the Board within 120 days from the appointment of the first Board in terms of this Act and must at least provide for the following</a:t>
            </a:r>
            <a:r>
              <a:rPr lang="en-ZA" sz="1600" b="0" dirty="0">
                <a:solidFill>
                  <a:srgbClr val="000000"/>
                </a:solidFill>
              </a:rPr>
              <a:t>—</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fiduciary duties of members of the Board which must include the duty of a member to diligently perform his or her functions of office and exercise the utmost good faith, honesty, integrity and care in the performance of his or her functions;</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the procedure for annual and ad hoc declarations of interest to the Minister; and</a:t>
            </a:r>
          </a:p>
          <a:p>
            <a:pPr marL="360363" lvl="1" indent="-285750" algn="just" defTabSz="457200" fontAlgn="auto">
              <a:spcBef>
                <a:spcPts val="0"/>
              </a:spcBef>
              <a:spcAft>
                <a:spcPts val="0"/>
              </a:spcAft>
              <a:buFont typeface="Arial" panose="020B0604020202020204" pitchFamily="34" charset="0"/>
              <a:buChar char="•"/>
            </a:pPr>
            <a:r>
              <a:rPr lang="en-ZA" sz="1600" b="0" dirty="0">
                <a:solidFill>
                  <a:prstClr val="black"/>
                </a:solidFill>
                <a:latin typeface="Calibri"/>
              </a:rPr>
              <a:t>governance principles in terms of which the Board will carry out its powers and functions.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member of the Board who contravenes or fails to comply with the code of ethics and governance principles is guilty of misconduct.</a:t>
            </a:r>
          </a:p>
        </p:txBody>
      </p:sp>
      <p:sp>
        <p:nvSpPr>
          <p:cNvPr id="11" name="Rectangle 10"/>
          <p:cNvSpPr/>
          <p:nvPr/>
        </p:nvSpPr>
        <p:spPr bwMode="auto">
          <a:xfrm>
            <a:off x="0" y="1296978"/>
            <a:ext cx="2195736"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12 </a:t>
            </a:r>
            <a:r>
              <a:rPr lang="en-ZA" dirty="0">
                <a:solidFill>
                  <a:srgbClr val="000000"/>
                </a:solidFill>
                <a:latin typeface="Calibri"/>
              </a:rPr>
              <a:t>of the Bill </a:t>
            </a:r>
          </a:p>
        </p:txBody>
      </p:sp>
    </p:spTree>
    <p:extLst>
      <p:ext uri="{BB962C8B-B14F-4D97-AF65-F5344CB8AC3E}">
        <p14:creationId xmlns:p14="http://schemas.microsoft.com/office/powerpoint/2010/main" xmlns="" val="4153178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26</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85279" y="1655262"/>
            <a:ext cx="7874610" cy="47831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Board </a:t>
            </a:r>
            <a:r>
              <a:rPr lang="en-ZA" sz="1600" dirty="0">
                <a:solidFill>
                  <a:srgbClr val="000000"/>
                </a:solidFill>
                <a:latin typeface="Calibri"/>
              </a:rPr>
              <a:t>committees:</a:t>
            </a:r>
          </a:p>
          <a:p>
            <a:pPr lvl="0"/>
            <a:r>
              <a:rPr lang="en-GB" sz="1600" dirty="0" smtClean="0">
                <a:solidFill>
                  <a:srgbClr val="000000"/>
                </a:solidFill>
                <a:latin typeface="Calibri" panose="020F0502020204030204" pitchFamily="34" charset="0"/>
                <a:cs typeface="Calibri" panose="020F0502020204030204" pitchFamily="34" charset="0"/>
              </a:rPr>
              <a:t>    </a:t>
            </a:r>
            <a:endParaRPr lang="en-ZA" sz="1600" dirty="0" smtClean="0">
              <a:solidFill>
                <a:srgbClr val="000000"/>
              </a:solidFill>
              <a:latin typeface="Calibri"/>
            </a:endParaRP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may, from time to time, appoint one or more committees as may be required for the Board to fulfil its functions and meet its objectives in terms of this Act.</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must assign members of the Board to serve on a committee, based on their knowledge, skills and experience and determine, amongst others, the TOR of a committee; composition; tenure; reporting mechanisms; process for dissolution and method and reasons for removal of a member from a committee.</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Non-executive members of the Board must make up the majority of the members of a committee.</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may appoint any external person with the necessary knowledge, expertise and experience to assist a committee in the performance of its functions.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Unless delegated by the Board, a committee has no decision-making powers and can only make recommendations to the Board.</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committee, with due regard for financial prudence, may meet as often as is necessary in order to carry out its functions and may determine its own procedures.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Each committee must be chaired by a non-executive member of the Board.</a:t>
            </a:r>
          </a:p>
        </p:txBody>
      </p:sp>
      <p:sp>
        <p:nvSpPr>
          <p:cNvPr id="11" name="Rectangle 10"/>
          <p:cNvSpPr/>
          <p:nvPr/>
        </p:nvSpPr>
        <p:spPr bwMode="auto">
          <a:xfrm>
            <a:off x="0" y="1209346"/>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a:t>
            </a:r>
            <a:r>
              <a:rPr lang="en-ZA" dirty="0" smtClean="0">
                <a:solidFill>
                  <a:srgbClr val="000000"/>
                </a:solidFill>
                <a:latin typeface="Calibri"/>
              </a:rPr>
              <a:t>13 </a:t>
            </a:r>
            <a:r>
              <a:rPr lang="en-ZA" dirty="0">
                <a:solidFill>
                  <a:srgbClr val="000000"/>
                </a:solidFill>
                <a:latin typeface="Calibri"/>
              </a:rPr>
              <a:t>of the Bill </a:t>
            </a:r>
          </a:p>
        </p:txBody>
      </p:sp>
    </p:spTree>
    <p:extLst>
      <p:ext uri="{BB962C8B-B14F-4D97-AF65-F5344CB8AC3E}">
        <p14:creationId xmlns:p14="http://schemas.microsoft.com/office/powerpoint/2010/main" xmlns="" val="1754332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27</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043608" y="1655262"/>
            <a:ext cx="8116281" cy="47831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Meetings </a:t>
            </a:r>
            <a:r>
              <a:rPr lang="en-ZA" sz="1600" dirty="0">
                <a:solidFill>
                  <a:srgbClr val="000000"/>
                </a:solidFill>
                <a:latin typeface="Calibri"/>
              </a:rPr>
              <a:t>of </a:t>
            </a:r>
            <a:r>
              <a:rPr lang="en-ZA" sz="1600" dirty="0" smtClean="0">
                <a:solidFill>
                  <a:srgbClr val="000000"/>
                </a:solidFill>
                <a:latin typeface="Calibri"/>
              </a:rPr>
              <a:t>the Board</a:t>
            </a:r>
            <a:r>
              <a:rPr lang="en-ZA" sz="1600" dirty="0">
                <a:solidFill>
                  <a:srgbClr val="000000"/>
                </a:solidFill>
                <a:latin typeface="Calibri"/>
              </a:rPr>
              <a:t>:</a:t>
            </a:r>
            <a:r>
              <a:rPr lang="en-GB" sz="1600" dirty="0" smtClean="0">
                <a:solidFill>
                  <a:srgbClr val="000000"/>
                </a:solidFill>
                <a:latin typeface="Calibri" panose="020F0502020204030204" pitchFamily="34" charset="0"/>
                <a:cs typeface="Calibri" panose="020F0502020204030204" pitchFamily="34" charset="0"/>
              </a:rPr>
              <a:t>    </a:t>
            </a:r>
            <a:endParaRPr lang="en-ZA" sz="1600" dirty="0" smtClean="0">
              <a:solidFill>
                <a:srgbClr val="000000"/>
              </a:solidFill>
              <a:latin typeface="Calibri"/>
            </a:endParaRP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chairperson, or if absent the deputy chairperson, must preside at a meeting.</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If the chair and deputy chair are not present at a meeting, the members present must elect a non-executive member from amongst themselves to preside at such a meeting.</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must meet at least four times a year.</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meeting of the Board may be conducted by electronic communication or one or more members of the Board may participate in a meeting via electronic communication: provided that all persons participating are able to communicate concurrently with each other without an intermediary and are able to participate  effectively.</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may determine the procedure for its meetings.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chairperson may convene a special meeting of the Board and must convene a special meeting within 14 days of receipt of a written request signed by at least the majority of the members of the Board.</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quorum for a meeting of the Board is two-thirds of the members.</a:t>
            </a:r>
          </a:p>
          <a:p>
            <a:pPr marL="285750" lvl="0" indent="-28575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decision of the Board must be taken by resolution of the majority of the members, and in the event of an equality of votes, the person presiding at the meeting has a casting vote in addition to his or her deliberative vote.</a:t>
            </a:r>
          </a:p>
        </p:txBody>
      </p:sp>
      <p:sp>
        <p:nvSpPr>
          <p:cNvPr id="11" name="Rectangle 10"/>
          <p:cNvSpPr/>
          <p:nvPr/>
        </p:nvSpPr>
        <p:spPr bwMode="auto">
          <a:xfrm>
            <a:off x="0" y="1209346"/>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a:t>
            </a:r>
            <a:r>
              <a:rPr lang="en-ZA" dirty="0" smtClean="0">
                <a:solidFill>
                  <a:srgbClr val="000000"/>
                </a:solidFill>
                <a:latin typeface="Calibri"/>
              </a:rPr>
              <a:t>14 </a:t>
            </a:r>
            <a:r>
              <a:rPr lang="en-ZA" dirty="0">
                <a:solidFill>
                  <a:srgbClr val="000000"/>
                </a:solidFill>
                <a:latin typeface="Calibri"/>
              </a:rPr>
              <a:t>of the Bill </a:t>
            </a:r>
          </a:p>
        </p:txBody>
      </p:sp>
    </p:spTree>
    <p:extLst>
      <p:ext uri="{BB962C8B-B14F-4D97-AF65-F5344CB8AC3E}">
        <p14:creationId xmlns:p14="http://schemas.microsoft.com/office/powerpoint/2010/main" xmlns="" val="2059925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28</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066481" y="1451751"/>
            <a:ext cx="8116281" cy="493567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a:t>
            </a:r>
            <a:r>
              <a:rPr lang="en-GB" sz="1600" dirty="0">
                <a:solidFill>
                  <a:srgbClr val="000000"/>
                </a:solidFill>
                <a:latin typeface="Calibri"/>
              </a:rPr>
              <a:t>Dissolution of </a:t>
            </a:r>
            <a:r>
              <a:rPr lang="en-GB" sz="1600" dirty="0" smtClean="0">
                <a:solidFill>
                  <a:srgbClr val="000000"/>
                </a:solidFill>
                <a:latin typeface="Calibri"/>
              </a:rPr>
              <a:t>Board</a:t>
            </a:r>
          </a:p>
          <a:p>
            <a:pPr lvl="0"/>
            <a:endParaRPr lang="en-GB" sz="1600" dirty="0" smtClean="0">
              <a:solidFill>
                <a:srgbClr val="000000"/>
              </a:solidFill>
              <a:latin typeface="Calibri" panose="020F0502020204030204" pitchFamily="34" charset="0"/>
              <a:cs typeface="Calibri" panose="020F0502020204030204" pitchFamily="34" charset="0"/>
            </a:endParaRPr>
          </a:p>
          <a:p>
            <a:pPr marL="285750" lvl="0" indent="-285750" defTabSz="457200">
              <a:buFont typeface="Wingdings" panose="05000000000000000000" pitchFamily="2" charset="2"/>
              <a:buChar char="§"/>
            </a:pPr>
            <a:r>
              <a:rPr lang="en-GB" sz="1600" b="0" dirty="0" smtClean="0">
                <a:solidFill>
                  <a:srgbClr val="000000"/>
                </a:solidFill>
                <a:latin typeface="Calibri" panose="020F0502020204030204" pitchFamily="34" charset="0"/>
                <a:cs typeface="Calibri" panose="020F0502020204030204" pitchFamily="34" charset="0"/>
              </a:rPr>
              <a:t>The </a:t>
            </a:r>
            <a:r>
              <a:rPr lang="en-GB" sz="1600" b="0" dirty="0">
                <a:solidFill>
                  <a:srgbClr val="000000"/>
                </a:solidFill>
                <a:latin typeface="Calibri" panose="020F0502020204030204" pitchFamily="34" charset="0"/>
                <a:cs typeface="Calibri" panose="020F0502020204030204" pitchFamily="34" charset="0"/>
              </a:rPr>
              <a:t>Minister may dissolve the Board if—</a:t>
            </a:r>
          </a:p>
          <a:p>
            <a:pPr marL="360363" lvl="1" indent="-285750" algn="just" defTabSz="457200" fontAlgn="auto">
              <a:spcBef>
                <a:spcPts val="0"/>
              </a:spcBef>
              <a:spcAft>
                <a:spcPts val="0"/>
              </a:spcAft>
              <a:buFont typeface="Arial" panose="020B0604020202020204" pitchFamily="34" charset="0"/>
              <a:buChar char="•"/>
            </a:pPr>
            <a:r>
              <a:rPr lang="en-GB" sz="1600" b="0" dirty="0">
                <a:solidFill>
                  <a:prstClr val="black"/>
                </a:solidFill>
                <a:latin typeface="Calibri"/>
              </a:rPr>
              <a:t>the Board is unable to perform its duties in terms of this Act; and</a:t>
            </a:r>
          </a:p>
          <a:p>
            <a:pPr marL="360363" lvl="1" indent="-285750" algn="just" defTabSz="457200" fontAlgn="auto">
              <a:spcBef>
                <a:spcPts val="0"/>
              </a:spcBef>
              <a:spcAft>
                <a:spcPts val="0"/>
              </a:spcAft>
              <a:buFont typeface="Arial" panose="020B0604020202020204" pitchFamily="34" charset="0"/>
              <a:buChar char="•"/>
            </a:pPr>
            <a:r>
              <a:rPr lang="en-GB" sz="1600" b="0" dirty="0">
                <a:solidFill>
                  <a:prstClr val="black"/>
                </a:solidFill>
                <a:latin typeface="Calibri"/>
              </a:rPr>
              <a:t>there is a breakdown in the relationship amongst the members of the Board, which renders the continued effective functioning of the Board impossible;</a:t>
            </a:r>
          </a:p>
          <a:p>
            <a:pPr marL="360363" lvl="1" indent="-285750" algn="just" defTabSz="457200" fontAlgn="auto">
              <a:spcBef>
                <a:spcPts val="0"/>
              </a:spcBef>
              <a:spcAft>
                <a:spcPts val="0"/>
              </a:spcAft>
              <a:buFont typeface="Arial" panose="020B0604020202020204" pitchFamily="34" charset="0"/>
              <a:buChar char="•"/>
            </a:pPr>
            <a:r>
              <a:rPr lang="en-GB" sz="1600" b="0" dirty="0">
                <a:solidFill>
                  <a:prstClr val="black"/>
                </a:solidFill>
                <a:latin typeface="Calibri"/>
              </a:rPr>
              <a:t>On any other reasonable grounds which renders the continued effective functioning of the Board impossible.</a:t>
            </a:r>
          </a:p>
          <a:p>
            <a:pPr marL="285750" lvl="0" indent="-285750"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In exercising his or her powers in terms of this section, the Minister must comply with the Promotion of Administrative Justice Act.</a:t>
            </a:r>
          </a:p>
          <a:p>
            <a:pPr marL="285750" lvl="0" indent="-285750"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Within 21 days of the dissolution of the Board, the Minister must appoint an interim Board, consisting of a minimum of three persons, to assume the responsibilities of the Board, until a new Board is constituted in accordance with the procedures.</a:t>
            </a:r>
          </a:p>
          <a:p>
            <a:pPr marL="285750" lvl="0" indent="-285750"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A new Board must be constituted within 180 days.</a:t>
            </a:r>
          </a:p>
          <a:p>
            <a:pPr marL="285750" lvl="0" indent="-285750"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Any person who was a member of the Board that was dissolved in terms of this section, may be reappointed to a new Board if the person did not contribute to the </a:t>
            </a:r>
            <a:r>
              <a:rPr lang="en-GB" sz="1600" b="0" dirty="0" err="1">
                <a:solidFill>
                  <a:prstClr val="black"/>
                </a:solidFill>
                <a:latin typeface="Calibri"/>
              </a:rPr>
              <a:t>disfunction</a:t>
            </a:r>
            <a:r>
              <a:rPr lang="en-GB" sz="1600" b="0" dirty="0">
                <a:solidFill>
                  <a:prstClr val="black"/>
                </a:solidFill>
                <a:latin typeface="Calibri"/>
              </a:rPr>
              <a:t>.</a:t>
            </a:r>
          </a:p>
          <a:p>
            <a:pPr marL="285750" lvl="0" indent="-285750" defTabSz="457200" fontAlgn="auto">
              <a:spcBef>
                <a:spcPts val="0"/>
              </a:spcBef>
              <a:spcAft>
                <a:spcPts val="0"/>
              </a:spcAft>
              <a:buFont typeface="Wingdings" panose="05000000000000000000" pitchFamily="2" charset="2"/>
              <a:buChar char="§"/>
            </a:pPr>
            <a:r>
              <a:rPr lang="en-GB" sz="1600" b="0" dirty="0">
                <a:solidFill>
                  <a:prstClr val="black"/>
                </a:solidFill>
                <a:latin typeface="Calibri"/>
              </a:rPr>
              <a:t>The Minister must, within 60 days of the dissolution of the Board, submit a report to the National Assembly, setting out the reasons for the dissolution of the Board.</a:t>
            </a:r>
          </a:p>
          <a:p>
            <a:pPr marL="285750" lvl="0" indent="-285750">
              <a:buFont typeface="Wingdings" panose="05000000000000000000" pitchFamily="2" charset="2"/>
              <a:buChar char="§"/>
            </a:pPr>
            <a:endParaRPr lang="en-ZA" sz="1600" b="0" dirty="0">
              <a:solidFill>
                <a:srgbClr val="000000"/>
              </a:solidFill>
              <a:latin typeface="Calibri" panose="020F0502020204030204" pitchFamily="34" charset="0"/>
              <a:cs typeface="Calibri" panose="020F0502020204030204" pitchFamily="34" charset="0"/>
            </a:endParaRPr>
          </a:p>
        </p:txBody>
      </p:sp>
      <p:sp>
        <p:nvSpPr>
          <p:cNvPr id="11" name="Rectangle 10"/>
          <p:cNvSpPr/>
          <p:nvPr/>
        </p:nvSpPr>
        <p:spPr bwMode="auto">
          <a:xfrm>
            <a:off x="0" y="1209346"/>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Corporate Governance: </a:t>
            </a:r>
            <a:r>
              <a:rPr lang="en-ZA" dirty="0">
                <a:solidFill>
                  <a:srgbClr val="000000"/>
                </a:solidFill>
                <a:latin typeface="Calibri"/>
              </a:rPr>
              <a:t>Section </a:t>
            </a:r>
            <a:r>
              <a:rPr lang="en-ZA" dirty="0" smtClean="0">
                <a:solidFill>
                  <a:srgbClr val="000000"/>
                </a:solidFill>
                <a:latin typeface="Calibri"/>
              </a:rPr>
              <a:t>15 </a:t>
            </a:r>
            <a:r>
              <a:rPr lang="en-ZA" dirty="0">
                <a:solidFill>
                  <a:srgbClr val="000000"/>
                </a:solidFill>
                <a:latin typeface="Calibri"/>
              </a:rPr>
              <a:t>of the Bill </a:t>
            </a:r>
          </a:p>
        </p:txBody>
      </p:sp>
    </p:spTree>
    <p:extLst>
      <p:ext uri="{BB962C8B-B14F-4D97-AF65-F5344CB8AC3E}">
        <p14:creationId xmlns:p14="http://schemas.microsoft.com/office/powerpoint/2010/main" xmlns="" val="2900156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29</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043608" y="1655262"/>
            <a:ext cx="8116281" cy="47831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a:t>
            </a:r>
            <a:r>
              <a:rPr lang="en-ZA" sz="1600" dirty="0">
                <a:solidFill>
                  <a:srgbClr val="000000"/>
                </a:solidFill>
                <a:latin typeface="Calibri"/>
              </a:rPr>
              <a:t>Appointment and conditions of service of chief executive officer and chief </a:t>
            </a:r>
            <a:endParaRPr lang="en-ZA" sz="1600" dirty="0" smtClean="0">
              <a:solidFill>
                <a:srgbClr val="000000"/>
              </a:solidFill>
              <a:latin typeface="Calibri"/>
            </a:endParaRPr>
          </a:p>
          <a:p>
            <a:pPr lvl="0"/>
            <a:r>
              <a:rPr lang="en-ZA" sz="1600" dirty="0">
                <a:solidFill>
                  <a:srgbClr val="000000"/>
                </a:solidFill>
                <a:latin typeface="Calibri"/>
              </a:rPr>
              <a:t> </a:t>
            </a:r>
            <a:r>
              <a:rPr lang="en-ZA" sz="1600" dirty="0" smtClean="0">
                <a:solidFill>
                  <a:srgbClr val="000000"/>
                </a:solidFill>
                <a:latin typeface="Calibri"/>
              </a:rPr>
              <a:t>                    financial </a:t>
            </a:r>
            <a:r>
              <a:rPr lang="en-ZA" sz="1600" dirty="0">
                <a:solidFill>
                  <a:srgbClr val="000000"/>
                </a:solidFill>
                <a:latin typeface="Calibri"/>
              </a:rPr>
              <a:t>officer</a:t>
            </a:r>
            <a:r>
              <a:rPr lang="en-ZA" sz="1600" dirty="0" smtClean="0">
                <a:solidFill>
                  <a:srgbClr val="000000"/>
                </a:solidFill>
                <a:latin typeface="Calibri"/>
              </a:rPr>
              <a:t>:</a:t>
            </a:r>
          </a:p>
          <a:p>
            <a:pPr lvl="0"/>
            <a:endParaRPr lang="en-ZA" sz="1600" dirty="0">
              <a:solidFill>
                <a:srgbClr val="000000"/>
              </a:solidFill>
              <a:latin typeface="Calibri"/>
            </a:endParaRP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must, with the approval of the Minister, appoint a CEO and CFO to ensure that the Institute meets its objectives.</a:t>
            </a: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CEO and CFO are appointed, on a performance-based contract, for a term not exceeding five years, which appointment may, with the approval of the Minister, be renewed for further terms not exceeding five years each.</a:t>
            </a: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Board must invite applications for the posts of CEO and CFO by publishing advertisements in at least two national newspapers.</a:t>
            </a: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A person appointed as CEO and CFO must </a:t>
            </a:r>
            <a:r>
              <a:rPr lang="en-ZA" sz="1600" b="0" dirty="0">
                <a:solidFill>
                  <a:prstClr val="black"/>
                </a:solidFill>
                <a:latin typeface="Calibri"/>
              </a:rPr>
              <a:t>have the qualifications or experience relevant to the functions of the Institute including experience in public finance management and not be disqualified.</a:t>
            </a: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appointment of the CEO and CFO is subject to the conclusion of an annual performance contract with the Board.</a:t>
            </a:r>
          </a:p>
          <a:p>
            <a:pPr marL="285750" lvl="0" indent="-285750" defTabSz="457200">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terms and conditions of employment of CEO and CFO including remuneration, allowances, pension and other employment benefits are determined by the Minister in accordance with a remuneration framework to be agreed to with the Finance Minister</a:t>
            </a:r>
            <a:endParaRPr lang="en-ZA" sz="1600" b="0" dirty="0">
              <a:solidFill>
                <a:prstClr val="black"/>
              </a:solidFill>
              <a:latin typeface="Calibri"/>
            </a:endParaRPr>
          </a:p>
          <a:p>
            <a:pPr lvl="0"/>
            <a:endParaRPr lang="en-ZA" sz="1600" dirty="0">
              <a:solidFill>
                <a:srgbClr val="000000"/>
              </a:solidFill>
              <a:latin typeface="Calibri"/>
            </a:endParaRPr>
          </a:p>
        </p:txBody>
      </p:sp>
      <p:sp>
        <p:nvSpPr>
          <p:cNvPr id="11" name="Rectangle 10"/>
          <p:cNvSpPr/>
          <p:nvPr/>
        </p:nvSpPr>
        <p:spPr bwMode="auto">
          <a:xfrm>
            <a:off x="0" y="1209346"/>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16 </a:t>
            </a:r>
            <a:r>
              <a:rPr lang="en-ZA" dirty="0">
                <a:solidFill>
                  <a:srgbClr val="000000"/>
                </a:solidFill>
                <a:latin typeface="Calibri"/>
              </a:rPr>
              <a:t>of the Bill </a:t>
            </a:r>
          </a:p>
        </p:txBody>
      </p:sp>
    </p:spTree>
    <p:extLst>
      <p:ext uri="{BB962C8B-B14F-4D97-AF65-F5344CB8AC3E}">
        <p14:creationId xmlns:p14="http://schemas.microsoft.com/office/powerpoint/2010/main" xmlns="" val="387612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61518"/>
            <a:ext cx="9144000" cy="396482"/>
          </a:xfrm>
          <a:solidFill>
            <a:srgbClr val="EF4718"/>
          </a:solidFill>
          <a:ln>
            <a:noFill/>
          </a:ln>
        </p:spPr>
        <p:txBody>
          <a:bodyPr/>
          <a:lstStyle/>
          <a:p>
            <a:pPr algn="ct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56674" y="6461518"/>
            <a:ext cx="370384" cy="476250"/>
          </a:xfrm>
        </p:spPr>
        <p:txBody>
          <a:bodyPr/>
          <a:lstStyle/>
          <a:p>
            <a:pPr>
              <a:defRPr/>
            </a:pPr>
            <a:fld id="{FF7A930C-9F51-4BB6-8DBB-EDAB0DE2C28C}" type="slidenum">
              <a:rPr lang="en-US" smtClean="0"/>
              <a:pPr>
                <a:defRPr/>
              </a:pPr>
              <a:t>3</a:t>
            </a:fld>
            <a:endParaRPr lang="en-US" dirty="0"/>
          </a:p>
        </p:txBody>
      </p:sp>
      <p:sp>
        <p:nvSpPr>
          <p:cNvPr id="2" name="Rectangle 1"/>
          <p:cNvSpPr/>
          <p:nvPr/>
        </p:nvSpPr>
        <p:spPr>
          <a:xfrm>
            <a:off x="4211959" y="412534"/>
            <a:ext cx="3811265" cy="584775"/>
          </a:xfrm>
          <a:prstGeom prst="rect">
            <a:avLst/>
          </a:prstGeom>
        </p:spPr>
        <p:txBody>
          <a:bodyPr wrap="square">
            <a:spAutoFit/>
          </a:bodyPr>
          <a:lstStyle/>
          <a:p>
            <a:pPr>
              <a:spcAft>
                <a:spcPts val="0"/>
              </a:spcAft>
            </a:pPr>
            <a:r>
              <a:rPr lang="en-GB" sz="3200" dirty="0" smtClean="0">
                <a:solidFill>
                  <a:srgbClr val="EF4718"/>
                </a:solidFill>
                <a:latin typeface="Arial" pitchFamily="34" charset="0"/>
                <a:cs typeface="Arial" pitchFamily="34" charset="0"/>
              </a:rPr>
              <a:t>Background</a:t>
            </a:r>
            <a:endParaRPr lang="en-GB" sz="3200" dirty="0">
              <a:solidFill>
                <a:srgbClr val="EF4718"/>
              </a:solidFill>
              <a:latin typeface="Arial" pitchFamily="34" charset="0"/>
              <a:cs typeface="Arial" pitchFamily="34" charset="0"/>
            </a:endParaRPr>
          </a:p>
        </p:txBody>
      </p:sp>
      <p:sp>
        <p:nvSpPr>
          <p:cNvPr id="3" name="TextBox 2"/>
          <p:cNvSpPr txBox="1"/>
          <p:nvPr/>
        </p:nvSpPr>
        <p:spPr>
          <a:xfrm>
            <a:off x="827584" y="1556792"/>
            <a:ext cx="7560840" cy="3631763"/>
          </a:xfrm>
          <a:prstGeom prst="rect">
            <a:avLst/>
          </a:prstGeom>
          <a:noFill/>
        </p:spPr>
        <p:txBody>
          <a:bodyPr wrap="square" rtlCol="0">
            <a:spAutoFit/>
          </a:bodyPr>
          <a:lstStyle/>
          <a:p>
            <a:pPr marL="0" marR="0" lvl="0" indent="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800" b="0" kern="0" dirty="0">
                <a:solidFill>
                  <a:prstClr val="black"/>
                </a:solidFill>
                <a:latin typeface="Calibri"/>
              </a:rPr>
              <a:t>Concept introduction (2015 &amp; 2017)</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800" b="0" kern="0" dirty="0">
                <a:solidFill>
                  <a:prstClr val="black"/>
                </a:solidFill>
                <a:latin typeface="Calibri"/>
              </a:rPr>
              <a:t> - </a:t>
            </a:r>
            <a:r>
              <a:rPr lang="en-ZA" b="0" kern="0" dirty="0">
                <a:solidFill>
                  <a:prstClr val="black"/>
                </a:solidFill>
                <a:latin typeface="Calibri"/>
              </a:rPr>
              <a:t>Mid-2015 &amp; early 2017: DTPS updated the Portfolio Committee on the </a:t>
            </a:r>
          </a:p>
          <a:p>
            <a:pPr marL="0" marR="0" lvl="0" indent="0" algn="just" defTabSz="457200" eaLnBrk="1" fontAlgn="auto" latinLnBrk="0" hangingPunct="1">
              <a:lnSpc>
                <a:spcPct val="100000"/>
              </a:lnSpc>
              <a:spcBef>
                <a:spcPts val="0"/>
              </a:spcBef>
              <a:spcAft>
                <a:spcPts val="0"/>
              </a:spcAft>
              <a:buClrTx/>
              <a:buSzTx/>
              <a:buFontTx/>
              <a:buNone/>
              <a:tabLst/>
              <a:defRPr/>
            </a:pPr>
            <a:r>
              <a:rPr lang="en-ZA" b="0" kern="0" dirty="0">
                <a:solidFill>
                  <a:prstClr val="black"/>
                </a:solidFill>
                <a:latin typeface="Calibri"/>
              </a:rPr>
              <a:t>    </a:t>
            </a:r>
            <a:r>
              <a:rPr lang="en-ZA" b="0" kern="0" dirty="0" smtClean="0">
                <a:solidFill>
                  <a:prstClr val="black"/>
                </a:solidFill>
                <a:latin typeface="Calibri"/>
              </a:rPr>
              <a:t>Institute </a:t>
            </a:r>
            <a:r>
              <a:rPr lang="en-ZA" b="0" kern="0" dirty="0">
                <a:solidFill>
                  <a:prstClr val="black"/>
                </a:solidFill>
                <a:latin typeface="Calibri"/>
              </a:rPr>
              <a:t>Concept</a:t>
            </a:r>
          </a:p>
          <a:p>
            <a:pPr marL="0" marR="0" lvl="0" indent="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ZA" sz="2800" b="0" kern="0" dirty="0">
              <a:solidFill>
                <a:prstClr val="black"/>
              </a:solidFill>
              <a:latin typeface="Calibri"/>
            </a:endParaRPr>
          </a:p>
          <a:p>
            <a:pPr marL="0" marR="0" lvl="0" indent="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800" b="0" kern="0" dirty="0">
                <a:solidFill>
                  <a:prstClr val="black"/>
                </a:solidFill>
                <a:latin typeface="Calibri"/>
              </a:rPr>
              <a:t>Business Case Refined (</a:t>
            </a:r>
            <a:r>
              <a:rPr lang="en-ZA" sz="2800" b="0" kern="0" dirty="0" smtClean="0">
                <a:solidFill>
                  <a:prstClr val="black"/>
                </a:solidFill>
                <a:latin typeface="Calibri"/>
              </a:rPr>
              <a:t>2015 - 2016</a:t>
            </a:r>
            <a:r>
              <a:rPr lang="en-ZA" sz="2800" b="0" kern="0" dirty="0">
                <a:solidFill>
                  <a:prstClr val="black"/>
                </a:solidFill>
                <a:latin typeface="Calibri"/>
              </a:rPr>
              <a:t>)</a:t>
            </a:r>
          </a:p>
          <a:p>
            <a:pPr marL="285750" marR="0" lvl="0" indent="-285750" algn="just" defTabSz="457200" eaLnBrk="1" fontAlgn="auto" latinLnBrk="0" hangingPunct="1">
              <a:lnSpc>
                <a:spcPct val="100000"/>
              </a:lnSpc>
              <a:spcBef>
                <a:spcPts val="0"/>
              </a:spcBef>
              <a:spcAft>
                <a:spcPts val="0"/>
              </a:spcAft>
              <a:buClrTx/>
              <a:buSzTx/>
              <a:buFontTx/>
              <a:buChar char="-"/>
              <a:tabLst/>
              <a:defRPr/>
            </a:pPr>
            <a:r>
              <a:rPr lang="en-ZA" b="0" kern="0" dirty="0">
                <a:solidFill>
                  <a:prstClr val="black"/>
                </a:solidFill>
                <a:latin typeface="Calibri"/>
              </a:rPr>
              <a:t>Draft business case and legislation</a:t>
            </a:r>
          </a:p>
          <a:p>
            <a:pPr marL="285750" marR="0" lvl="0" indent="-285750" algn="just" defTabSz="457200" eaLnBrk="1" fontAlgn="auto" latinLnBrk="0" hangingPunct="1">
              <a:lnSpc>
                <a:spcPct val="100000"/>
              </a:lnSpc>
              <a:spcBef>
                <a:spcPts val="0"/>
              </a:spcBef>
              <a:spcAft>
                <a:spcPts val="0"/>
              </a:spcAft>
              <a:buClrTx/>
              <a:buSzTx/>
              <a:buFontTx/>
              <a:buChar char="-"/>
              <a:tabLst/>
              <a:defRPr/>
            </a:pPr>
            <a:r>
              <a:rPr lang="en-ZA" b="0" kern="0" dirty="0">
                <a:solidFill>
                  <a:prstClr val="black"/>
                </a:solidFill>
                <a:latin typeface="Calibri"/>
              </a:rPr>
              <a:t>Consultation with key departments completed</a:t>
            </a:r>
          </a:p>
          <a:p>
            <a:pPr marL="0" marR="0" lvl="0" indent="0" algn="just" defTabSz="457200" eaLnBrk="1" fontAlgn="auto" latinLnBrk="0" hangingPunct="1">
              <a:lnSpc>
                <a:spcPct val="100000"/>
              </a:lnSpc>
              <a:spcBef>
                <a:spcPts val="0"/>
              </a:spcBef>
              <a:spcAft>
                <a:spcPts val="0"/>
              </a:spcAft>
              <a:buClrTx/>
              <a:buSzTx/>
              <a:buFontTx/>
              <a:buNone/>
              <a:tabLst/>
              <a:defRPr/>
            </a:pPr>
            <a:endParaRPr lang="en-ZA" b="0" kern="0" dirty="0">
              <a:solidFill>
                <a:prstClr val="black"/>
              </a:solidFill>
              <a:latin typeface="Calibri"/>
            </a:endParaRPr>
          </a:p>
          <a:p>
            <a:pPr marL="0" marR="0" lvl="0" indent="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800" b="0" kern="0" dirty="0">
                <a:solidFill>
                  <a:prstClr val="black"/>
                </a:solidFill>
                <a:latin typeface="Calibri"/>
              </a:rPr>
              <a:t>National ICT Integrated Policy released (2016)</a:t>
            </a:r>
          </a:p>
          <a:p>
            <a:pPr marL="285750" marR="0" lvl="0" indent="-285750" algn="just" defTabSz="457200" eaLnBrk="1" fontAlgn="auto" latinLnBrk="0" hangingPunct="1">
              <a:lnSpc>
                <a:spcPct val="100000"/>
              </a:lnSpc>
              <a:spcBef>
                <a:spcPts val="0"/>
              </a:spcBef>
              <a:spcAft>
                <a:spcPts val="0"/>
              </a:spcAft>
              <a:buClrTx/>
              <a:buSzTx/>
              <a:buFontTx/>
              <a:buChar char="-"/>
              <a:tabLst/>
              <a:defRPr/>
            </a:pPr>
            <a:r>
              <a:rPr lang="en-ZA" b="0" kern="0" dirty="0">
                <a:solidFill>
                  <a:prstClr val="black"/>
                </a:solidFill>
                <a:latin typeface="Calibri"/>
              </a:rPr>
              <a:t>Calls for the </a:t>
            </a:r>
            <a:r>
              <a:rPr lang="en-ZA" b="0" kern="0" dirty="0" smtClean="0">
                <a:solidFill>
                  <a:prstClr val="black"/>
                </a:solidFill>
                <a:latin typeface="Calibri"/>
              </a:rPr>
              <a:t>establishment </a:t>
            </a:r>
            <a:r>
              <a:rPr lang="en-ZA" b="0" kern="0" dirty="0">
                <a:solidFill>
                  <a:prstClr val="black"/>
                </a:solidFill>
                <a:latin typeface="Calibri"/>
              </a:rPr>
              <a:t>of </a:t>
            </a:r>
            <a:r>
              <a:rPr lang="en-ZA" b="0" kern="0" dirty="0" smtClean="0">
                <a:solidFill>
                  <a:prstClr val="black"/>
                </a:solidFill>
                <a:latin typeface="Calibri"/>
              </a:rPr>
              <a:t>the Institute</a:t>
            </a:r>
            <a:endParaRPr lang="en-ZA" b="0" kern="0" dirty="0">
              <a:solidFill>
                <a:prstClr val="black"/>
              </a:solidFill>
              <a:latin typeface="Calibri"/>
            </a:endParaRP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67650" y="266859"/>
            <a:ext cx="1055574" cy="726384"/>
          </a:xfrm>
          <a:prstGeom prst="rect">
            <a:avLst/>
          </a:prstGeom>
        </p:spPr>
      </p:pic>
    </p:spTree>
    <p:extLst>
      <p:ext uri="{BB962C8B-B14F-4D97-AF65-F5344CB8AC3E}">
        <p14:creationId xmlns:p14="http://schemas.microsoft.com/office/powerpoint/2010/main" xmlns="" val="504882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30</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8011" y="1959317"/>
            <a:ext cx="7865990" cy="27818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a:t>
            </a:r>
            <a:r>
              <a:rPr lang="en-ZA" sz="2000" dirty="0" smtClean="0">
                <a:solidFill>
                  <a:srgbClr val="000000"/>
                </a:solidFill>
                <a:latin typeface="Calibri"/>
              </a:rPr>
              <a:t>Functions </a:t>
            </a:r>
            <a:r>
              <a:rPr lang="en-ZA" sz="2000" dirty="0">
                <a:solidFill>
                  <a:srgbClr val="000000"/>
                </a:solidFill>
                <a:latin typeface="Calibri"/>
              </a:rPr>
              <a:t>of chief executive officer</a:t>
            </a:r>
            <a:r>
              <a:rPr lang="en-ZA" sz="2000" dirty="0" smtClean="0">
                <a:solidFill>
                  <a:srgbClr val="000000"/>
                </a:solidFill>
                <a:latin typeface="Calibri"/>
              </a:rPr>
              <a:t>:</a:t>
            </a:r>
          </a:p>
          <a:p>
            <a:pPr lvl="0"/>
            <a:endParaRPr lang="en-ZA" sz="1600" dirty="0">
              <a:solidFill>
                <a:srgbClr val="000000"/>
              </a:solidFill>
              <a:latin typeface="Calibri"/>
            </a:endParaRPr>
          </a:p>
          <a:p>
            <a:pPr marL="285750" indent="-285750" defTabSz="457200">
              <a:buFont typeface="Wingdings" panose="05000000000000000000" pitchFamily="2" charset="2"/>
              <a:buChar char="§"/>
            </a:pPr>
            <a:r>
              <a:rPr lang="en-ZA" b="0" dirty="0">
                <a:latin typeface="Calibri" panose="020F0502020204030204" pitchFamily="34" charset="0"/>
                <a:cs typeface="Calibri" panose="020F0502020204030204" pitchFamily="34" charset="0"/>
              </a:rPr>
              <a:t>The CEO is the head of the Institute’s administration.</a:t>
            </a:r>
          </a:p>
          <a:p>
            <a:pPr marL="285750" indent="-285750" defTabSz="457200">
              <a:buFont typeface="Wingdings" panose="05000000000000000000" pitchFamily="2" charset="2"/>
              <a:buChar char="§"/>
            </a:pPr>
            <a:r>
              <a:rPr lang="en-ZA" b="0" dirty="0">
                <a:latin typeface="Calibri" panose="020F0502020204030204" pitchFamily="34" charset="0"/>
                <a:cs typeface="Calibri" panose="020F0502020204030204" pitchFamily="34" charset="0"/>
              </a:rPr>
              <a:t>Subject to directives from the Board, the functions of the CEO are to—</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implement the strategies, policies and decisions of the Board;</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manage and recruit employees;</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develop and maintain efficient, transparent and cost-effective administrative systems; </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perform any such powers or functions as may be delegated by the Board.</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17 </a:t>
            </a:r>
            <a:r>
              <a:rPr lang="en-ZA" dirty="0">
                <a:solidFill>
                  <a:srgbClr val="000000"/>
                </a:solidFill>
                <a:latin typeface="Calibri"/>
              </a:rPr>
              <a:t>of the Bill </a:t>
            </a:r>
          </a:p>
        </p:txBody>
      </p:sp>
    </p:spTree>
    <p:extLst>
      <p:ext uri="{BB962C8B-B14F-4D97-AF65-F5344CB8AC3E}">
        <p14:creationId xmlns:p14="http://schemas.microsoft.com/office/powerpoint/2010/main" xmlns="" val="17953630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31</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8011" y="1959317"/>
            <a:ext cx="7865990" cy="27818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smtClean="0">
                <a:solidFill>
                  <a:srgbClr val="000000"/>
                </a:solidFill>
                <a:latin typeface="Calibri"/>
              </a:rPr>
              <a:t> </a:t>
            </a:r>
            <a:r>
              <a:rPr lang="en-GB" sz="2000" dirty="0">
                <a:solidFill>
                  <a:srgbClr val="000000"/>
                </a:solidFill>
                <a:latin typeface="Calibri"/>
              </a:rPr>
              <a:t>Acting chief executive officer and chief financial officer</a:t>
            </a:r>
            <a:r>
              <a:rPr lang="en-GB" sz="2000">
                <a:solidFill>
                  <a:srgbClr val="000000"/>
                </a:solidFill>
                <a:latin typeface="Calibri"/>
              </a:rPr>
              <a:t>: </a:t>
            </a:r>
            <a:r>
              <a:rPr lang="en-GB" sz="2000" smtClean="0">
                <a:solidFill>
                  <a:srgbClr val="000000"/>
                </a:solidFill>
                <a:latin typeface="Calibri"/>
              </a:rPr>
              <a:t>:</a:t>
            </a:r>
            <a:endParaRPr lang="en-GB" sz="2000" dirty="0" smtClean="0">
              <a:solidFill>
                <a:srgbClr val="000000"/>
              </a:solidFill>
              <a:latin typeface="Calibri"/>
            </a:endParaRPr>
          </a:p>
          <a:p>
            <a:pPr lvl="0"/>
            <a:endParaRPr lang="en-ZA" sz="1600" dirty="0">
              <a:solidFill>
                <a:srgbClr val="000000"/>
              </a:solidFill>
              <a:latin typeface="Calibri"/>
            </a:endParaRPr>
          </a:p>
          <a:p>
            <a:pPr marL="285750" lvl="0" indent="-285750" algn="just" defTabSz="457200" fontAlgn="auto">
              <a:spcBef>
                <a:spcPts val="0"/>
              </a:spcBef>
              <a:spcAft>
                <a:spcPts val="0"/>
              </a:spcAft>
              <a:buFont typeface="Wingdings" panose="05000000000000000000" pitchFamily="2" charset="2"/>
              <a:buChar char="§"/>
            </a:pPr>
            <a:r>
              <a:rPr lang="en-GB" b="0" dirty="0">
                <a:solidFill>
                  <a:prstClr val="black"/>
                </a:solidFill>
                <a:latin typeface="Calibri"/>
              </a:rPr>
              <a:t>The Board must, with the approval of the Minister and subject to compliance with the Labour Relations Act terminate the employment of the CEO and CFO for misconduct, failing to perform the duties connected with that office diligently</a:t>
            </a:r>
          </a:p>
          <a:p>
            <a:pPr marL="285750" lvl="0" indent="-285750" defTabSz="457200" fontAlgn="auto">
              <a:spcBef>
                <a:spcPts val="0"/>
              </a:spcBef>
              <a:spcAft>
                <a:spcPts val="0"/>
              </a:spcAft>
              <a:buFont typeface="Wingdings" panose="05000000000000000000" pitchFamily="2" charset="2"/>
              <a:buChar char="§"/>
            </a:pPr>
            <a:r>
              <a:rPr lang="en-GB" b="0" dirty="0">
                <a:solidFill>
                  <a:prstClr val="black"/>
                </a:solidFill>
                <a:latin typeface="Calibri"/>
              </a:rPr>
              <a:t>The Board may suspend the services of the CEO or CFO pending the finding of any misconduct proceedings against him or her, during which period the CEO or CFO is also suspended as an executive member of the Board.</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18 </a:t>
            </a:r>
            <a:r>
              <a:rPr lang="en-ZA" dirty="0">
                <a:solidFill>
                  <a:srgbClr val="000000"/>
                </a:solidFill>
                <a:latin typeface="Calibri"/>
              </a:rPr>
              <a:t>of the Bill </a:t>
            </a:r>
          </a:p>
        </p:txBody>
      </p:sp>
    </p:spTree>
    <p:extLst>
      <p:ext uri="{BB962C8B-B14F-4D97-AF65-F5344CB8AC3E}">
        <p14:creationId xmlns:p14="http://schemas.microsoft.com/office/powerpoint/2010/main" xmlns="" val="3886451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32</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8011" y="1959316"/>
            <a:ext cx="7865990" cy="4061971"/>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 </a:t>
            </a:r>
            <a:r>
              <a:rPr lang="en-GB" dirty="0">
                <a:solidFill>
                  <a:srgbClr val="000000"/>
                </a:solidFill>
                <a:latin typeface="Calibri"/>
              </a:rPr>
              <a:t>Termination of employment of CEO and CFO</a:t>
            </a:r>
            <a:r>
              <a:rPr lang="en-GB" dirty="0" smtClean="0">
                <a:solidFill>
                  <a:srgbClr val="000000"/>
                </a:solidFill>
                <a:latin typeface="Calibri"/>
              </a:rPr>
              <a:t>:</a:t>
            </a:r>
          </a:p>
          <a:p>
            <a:pPr lvl="0"/>
            <a:endParaRPr lang="en-ZA" dirty="0">
              <a:solidFill>
                <a:srgbClr val="000000"/>
              </a:solidFill>
              <a:latin typeface="Calibri"/>
            </a:endParaRPr>
          </a:p>
          <a:p>
            <a:pPr marL="285750" lvl="0" indent="-285750" algn="just" defTabSz="457200" fontAlgn="auto">
              <a:spcBef>
                <a:spcPts val="0"/>
              </a:spcBef>
              <a:spcAft>
                <a:spcPts val="0"/>
              </a:spcAft>
              <a:buFont typeface="Wingdings" panose="05000000000000000000" pitchFamily="2" charset="2"/>
              <a:buChar char="§"/>
            </a:pPr>
            <a:r>
              <a:rPr lang="en-GB" b="0" dirty="0">
                <a:solidFill>
                  <a:srgbClr val="000000"/>
                </a:solidFill>
                <a:latin typeface="Calibri" panose="020F0502020204030204" pitchFamily="34" charset="0"/>
                <a:cs typeface="Calibri" panose="020F0502020204030204" pitchFamily="34" charset="0"/>
              </a:rPr>
              <a:t>The Board may, in writing, appoint any senior employee of the Institute to act as CEO or CFO when the holder of that office—</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is temporarily unable to perform the duties connected with that office;</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has been suspended from office; or</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has vacated or has been removed from that office and a new CEO or CFO, as the case may </a:t>
            </a:r>
            <a:r>
              <a:rPr lang="en-GB" b="0" dirty="0">
                <a:solidFill>
                  <a:srgbClr val="000000"/>
                </a:solidFill>
                <a:latin typeface="Calibri" panose="020F0502020204030204" pitchFamily="34" charset="0"/>
                <a:cs typeface="Calibri" panose="020F0502020204030204" pitchFamily="34" charset="0"/>
              </a:rPr>
              <a:t>be, has not yet been appointed.</a:t>
            </a:r>
          </a:p>
          <a:p>
            <a:pPr marL="360363" lvl="1" indent="-285750" algn="just" defTabSz="457200" fontAlgn="auto">
              <a:spcBef>
                <a:spcPts val="0"/>
              </a:spcBef>
              <a:spcAft>
                <a:spcPts val="0"/>
              </a:spcAft>
              <a:buFont typeface="Arial" panose="020B0604020202020204" pitchFamily="34" charset="0"/>
              <a:buChar char="•"/>
            </a:pPr>
            <a:r>
              <a:rPr lang="en-ZA" b="0" dirty="0">
                <a:solidFill>
                  <a:prstClr val="black"/>
                </a:solidFill>
                <a:latin typeface="Calibri"/>
              </a:rPr>
              <a:t>If no suitable candidate is identified, the Board, in consultation with the Minister, may in writing appoint any other suitable person to act as CEO and CFO in a transparent manner.</a:t>
            </a:r>
            <a:endParaRPr lang="en-GB" b="0" dirty="0">
              <a:solidFill>
                <a:prstClr val="black"/>
              </a:solidFill>
              <a:latin typeface="Calibri"/>
            </a:endParaRPr>
          </a:p>
          <a:p>
            <a:pPr marL="285750" lvl="0" indent="-285750" algn="just" defTabSz="457200" fontAlgn="auto">
              <a:spcBef>
                <a:spcPts val="0"/>
              </a:spcBef>
              <a:spcAft>
                <a:spcPts val="0"/>
              </a:spcAft>
              <a:buFont typeface="Wingdings" panose="05000000000000000000" pitchFamily="2" charset="2"/>
              <a:buChar char="§"/>
            </a:pPr>
            <a:r>
              <a:rPr lang="en-GB" b="0" dirty="0">
                <a:solidFill>
                  <a:srgbClr val="000000"/>
                </a:solidFill>
                <a:latin typeface="Calibri" panose="020F0502020204030204" pitchFamily="34" charset="0"/>
                <a:cs typeface="Calibri" panose="020F0502020204030204" pitchFamily="34" charset="0"/>
              </a:rPr>
              <a:t>An acting CEO or CFO may exercise all the powers and must perform all the duties of the CEO or CFO, as the case may be.</a:t>
            </a:r>
          </a:p>
          <a:p>
            <a:pPr lvl="0"/>
            <a:endParaRPr lang="en-ZA"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19 </a:t>
            </a:r>
            <a:r>
              <a:rPr lang="en-ZA" dirty="0">
                <a:solidFill>
                  <a:srgbClr val="000000"/>
                </a:solidFill>
                <a:latin typeface="Calibri"/>
              </a:rPr>
              <a:t>of the Bill </a:t>
            </a:r>
          </a:p>
        </p:txBody>
      </p:sp>
    </p:spTree>
    <p:extLst>
      <p:ext uri="{BB962C8B-B14F-4D97-AF65-F5344CB8AC3E}">
        <p14:creationId xmlns:p14="http://schemas.microsoft.com/office/powerpoint/2010/main" xmlns="" val="934639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33</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8011" y="1959316"/>
            <a:ext cx="7865990" cy="4061971"/>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ZA" sz="1600" dirty="0">
                <a:solidFill>
                  <a:srgbClr val="000000"/>
                </a:solidFill>
                <a:latin typeface="Calibri"/>
              </a:rPr>
              <a:t>Staff of Institute</a:t>
            </a:r>
            <a:r>
              <a:rPr lang="en-ZA" sz="1600" dirty="0" smtClean="0">
                <a:solidFill>
                  <a:srgbClr val="000000"/>
                </a:solidFill>
                <a:latin typeface="Calibri"/>
              </a:rPr>
              <a:t>:</a:t>
            </a:r>
          </a:p>
          <a:p>
            <a:pPr lvl="0"/>
            <a:endParaRPr lang="en-ZA" sz="1600" dirty="0">
              <a:solidFill>
                <a:srgbClr val="000000"/>
              </a:solidFill>
              <a:latin typeface="Calibri"/>
            </a:endParaRPr>
          </a:p>
          <a:p>
            <a:pPr marL="285750" lvl="0" indent="-285750" algn="just" defTabSz="457200" fontAlgn="auto">
              <a:spcBef>
                <a:spcPts val="0"/>
              </a:spcBef>
              <a:spcAft>
                <a:spcPts val="0"/>
              </a:spcAft>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CEO must, on such terms and conditions as the Board may determine, appoint employees of the Institute, or receive on secondment from the public service, such persons as are necessary to enable the Institute to perform its functions.</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Institute must pay its employees such remuneration, allowances, subsidies and other benefits as are consistent with the remuneration framework.</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CEO is responsible for the administrative control, organisation and discipline of the employees of the Institute and for ensuring compliance with applicable labour legislation.</a:t>
            </a:r>
          </a:p>
          <a:p>
            <a:pPr marL="285750" lvl="0" indent="-285750" algn="just" defTabSz="457200" fontAlgn="auto">
              <a:spcBef>
                <a:spcPts val="0"/>
              </a:spcBef>
              <a:spcAft>
                <a:spcPts val="0"/>
              </a:spcAft>
              <a:buFont typeface="Wingdings" panose="05000000000000000000" pitchFamily="2" charset="2"/>
              <a:buChar char="§"/>
            </a:pPr>
            <a:r>
              <a:rPr lang="en-ZA" sz="1600" b="0" dirty="0">
                <a:solidFill>
                  <a:srgbClr val="000000"/>
                </a:solidFill>
                <a:latin typeface="Calibri" panose="020F0502020204030204" pitchFamily="34" charset="0"/>
                <a:cs typeface="Calibri" panose="020F0502020204030204" pitchFamily="34" charset="0"/>
              </a:rPr>
              <a:t>The CEO must, in consultation with the Board, develop a justiciable code of conduct for employees of the Institute for purposes of disciplinary proceedings, to ensure compliance with applicable law, the effective, efficient and economical use of the Institute’s resources; and the promotion and maintenance of a high standard of professional  ethics.</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Human Resource Matters: </a:t>
            </a:r>
            <a:r>
              <a:rPr lang="en-ZA" dirty="0">
                <a:solidFill>
                  <a:srgbClr val="000000"/>
                </a:solidFill>
                <a:latin typeface="Calibri"/>
              </a:rPr>
              <a:t>Section </a:t>
            </a:r>
            <a:r>
              <a:rPr lang="en-ZA" dirty="0" smtClean="0">
                <a:solidFill>
                  <a:srgbClr val="000000"/>
                </a:solidFill>
                <a:latin typeface="Calibri"/>
              </a:rPr>
              <a:t>20 </a:t>
            </a:r>
            <a:r>
              <a:rPr lang="en-ZA" dirty="0">
                <a:solidFill>
                  <a:srgbClr val="000000"/>
                </a:solidFill>
                <a:latin typeface="Calibri"/>
              </a:rPr>
              <a:t>of the Bill </a:t>
            </a:r>
          </a:p>
        </p:txBody>
      </p:sp>
    </p:spTree>
    <p:extLst>
      <p:ext uri="{BB962C8B-B14F-4D97-AF65-F5344CB8AC3E}">
        <p14:creationId xmlns:p14="http://schemas.microsoft.com/office/powerpoint/2010/main" xmlns="" val="2185346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34</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8011" y="1959316"/>
            <a:ext cx="7865990" cy="4061971"/>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lvl="0" indent="-285750" defTabSz="457200" fontAlgn="auto">
              <a:spcBef>
                <a:spcPts val="0"/>
              </a:spcBef>
              <a:spcAft>
                <a:spcPts val="0"/>
              </a:spcAft>
              <a:buFont typeface="Wingdings" panose="05000000000000000000" pitchFamily="2" charset="2"/>
              <a:buChar char="§"/>
            </a:pPr>
            <a:r>
              <a:rPr lang="en-GB" b="0" dirty="0" smtClean="0">
                <a:solidFill>
                  <a:prstClr val="black"/>
                </a:solidFill>
                <a:latin typeface="Calibri"/>
              </a:rPr>
              <a:t>The </a:t>
            </a:r>
            <a:r>
              <a:rPr lang="en-GB" b="0" dirty="0">
                <a:solidFill>
                  <a:prstClr val="black"/>
                </a:solidFill>
                <a:latin typeface="Calibri"/>
              </a:rPr>
              <a:t>funds of the Institute consist of—</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money appropriated by Parliament;</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revenue, including interest derived from its investments; and</a:t>
            </a:r>
          </a:p>
          <a:p>
            <a:pPr marL="360363" lvl="1" indent="-285750" algn="just" defTabSz="457200" fontAlgn="auto">
              <a:spcBef>
                <a:spcPts val="0"/>
              </a:spcBef>
              <a:spcAft>
                <a:spcPts val="0"/>
              </a:spcAft>
              <a:buFont typeface="Arial" panose="020B0604020202020204" pitchFamily="34" charset="0"/>
              <a:buChar char="•"/>
            </a:pPr>
            <a:r>
              <a:rPr lang="en-GB" b="0" dirty="0">
                <a:solidFill>
                  <a:prstClr val="black"/>
                </a:solidFill>
                <a:latin typeface="Calibri"/>
              </a:rPr>
              <a:t>donations and contributions.</a:t>
            </a:r>
          </a:p>
          <a:p>
            <a:pPr marL="285750" lvl="0" indent="-285750" defTabSz="457200" fontAlgn="auto">
              <a:spcBef>
                <a:spcPts val="0"/>
              </a:spcBef>
              <a:spcAft>
                <a:spcPts val="0"/>
              </a:spcAft>
              <a:buFont typeface="Wingdings" panose="05000000000000000000" pitchFamily="2" charset="2"/>
              <a:buChar char="§"/>
            </a:pPr>
            <a:r>
              <a:rPr lang="en-GB" b="0" dirty="0">
                <a:solidFill>
                  <a:prstClr val="black"/>
                </a:solidFill>
                <a:latin typeface="Calibri"/>
              </a:rPr>
              <a:t>Subject to this section, all income and property and all the proceeds of the Institute must be applied exclusively to the promotion of the objects of the Institute.</a:t>
            </a:r>
          </a:p>
          <a:p>
            <a:pPr marL="285750" lvl="0" indent="-285750" defTabSz="457200" fontAlgn="auto">
              <a:spcBef>
                <a:spcPts val="0"/>
              </a:spcBef>
              <a:spcAft>
                <a:spcPts val="0"/>
              </a:spcAft>
              <a:buFont typeface="Wingdings" panose="05000000000000000000" pitchFamily="2" charset="2"/>
              <a:buChar char="§"/>
            </a:pPr>
            <a:r>
              <a:rPr lang="en-GB" b="0" dirty="0">
                <a:solidFill>
                  <a:prstClr val="black"/>
                </a:solidFill>
                <a:latin typeface="Calibri"/>
              </a:rPr>
              <a:t>The Institute may, subject to the approval of the Minister and in terms of the PFMA Act, invest any of its funds not immediately required</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Funding: </a:t>
            </a:r>
            <a:r>
              <a:rPr lang="en-ZA" dirty="0">
                <a:solidFill>
                  <a:srgbClr val="000000"/>
                </a:solidFill>
                <a:latin typeface="Calibri"/>
              </a:rPr>
              <a:t>Section </a:t>
            </a:r>
            <a:r>
              <a:rPr lang="en-ZA" dirty="0" smtClean="0">
                <a:solidFill>
                  <a:srgbClr val="000000"/>
                </a:solidFill>
                <a:latin typeface="Calibri"/>
              </a:rPr>
              <a:t>21 </a:t>
            </a:r>
            <a:r>
              <a:rPr lang="en-ZA" dirty="0">
                <a:solidFill>
                  <a:srgbClr val="000000"/>
                </a:solidFill>
                <a:latin typeface="Calibri"/>
              </a:rPr>
              <a:t>of the Bill </a:t>
            </a:r>
          </a:p>
        </p:txBody>
      </p:sp>
    </p:spTree>
    <p:extLst>
      <p:ext uri="{BB962C8B-B14F-4D97-AF65-F5344CB8AC3E}">
        <p14:creationId xmlns:p14="http://schemas.microsoft.com/office/powerpoint/2010/main" xmlns="" val="2426783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35</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0505" y="2048978"/>
            <a:ext cx="7654420" cy="2189764"/>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defTabSz="457200" fontAlgn="auto">
              <a:spcBef>
                <a:spcPts val="0"/>
              </a:spcBef>
              <a:spcAft>
                <a:spcPts val="0"/>
              </a:spcAft>
              <a:defRPr/>
            </a:pPr>
            <a:endParaRPr lang="en-GB" b="0" kern="0" dirty="0">
              <a:solidFill>
                <a:prstClr val="black"/>
              </a:solidFill>
              <a:latin typeface="Calibri"/>
            </a:endParaRPr>
          </a:p>
          <a:p>
            <a:pPr lvl="0"/>
            <a:r>
              <a:rPr lang="en-GB" b="0" kern="0" dirty="0">
                <a:solidFill>
                  <a:prstClr val="black"/>
                </a:solidFill>
                <a:latin typeface="Calibri"/>
              </a:rPr>
              <a:t>The Minister may make regulations with regard to any matter that is necessary to prescribe for the proper implementation and administration of this Act and the </a:t>
            </a:r>
            <a:r>
              <a:rPr lang="en-ZA" b="0" kern="0" dirty="0">
                <a:solidFill>
                  <a:prstClr val="black"/>
                </a:solidFill>
                <a:latin typeface="Calibri"/>
              </a:rPr>
              <a:t>Minister may make policy and issue policy directions to the Board, for the Board’s consideration, which are consistent with the objects of this A</a:t>
            </a:r>
            <a:r>
              <a:rPr lang="en-ZA" b="0" dirty="0">
                <a:solidFill>
                  <a:srgbClr val="000000"/>
                </a:solidFill>
              </a:rPr>
              <a:t>ct</a:t>
            </a:r>
            <a:r>
              <a:rPr lang="en-GB" b="0" kern="0" dirty="0">
                <a:solidFill>
                  <a:prstClr val="black"/>
                </a:solidFill>
                <a:latin typeface="Calibri"/>
              </a:rPr>
              <a:t>.</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Regulations &amp; Policy: </a:t>
            </a:r>
            <a:r>
              <a:rPr lang="en-ZA" dirty="0">
                <a:solidFill>
                  <a:srgbClr val="000000"/>
                </a:solidFill>
                <a:latin typeface="Calibri"/>
              </a:rPr>
              <a:t>Section </a:t>
            </a:r>
            <a:r>
              <a:rPr lang="en-ZA" dirty="0" smtClean="0">
                <a:solidFill>
                  <a:srgbClr val="000000"/>
                </a:solidFill>
                <a:latin typeface="Calibri"/>
              </a:rPr>
              <a:t>22 </a:t>
            </a:r>
            <a:r>
              <a:rPr lang="en-ZA" dirty="0">
                <a:solidFill>
                  <a:srgbClr val="000000"/>
                </a:solidFill>
                <a:latin typeface="Calibri"/>
              </a:rPr>
              <a:t>of the Bill </a:t>
            </a:r>
          </a:p>
        </p:txBody>
      </p:sp>
    </p:spTree>
    <p:extLst>
      <p:ext uri="{BB962C8B-B14F-4D97-AF65-F5344CB8AC3E}">
        <p14:creationId xmlns:p14="http://schemas.microsoft.com/office/powerpoint/2010/main" xmlns="" val="2602982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36</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smtClean="0">
                <a:solidFill>
                  <a:srgbClr val="EF4718"/>
                </a:solidFill>
                <a:latin typeface="Arial" pitchFamily="34" charset="0"/>
                <a:cs typeface="Arial" pitchFamily="34" charset="0"/>
              </a:rPr>
              <a:t>cont.</a:t>
            </a:r>
            <a:endParaRPr lang="en-GB" sz="2800" dirty="0">
              <a:solidFill>
                <a:srgbClr val="EF4718"/>
              </a:solidFill>
              <a:latin typeface="Arial" pitchFamily="34" charset="0"/>
              <a:cs typeface="Arial" pitchFamily="34" charset="0"/>
            </a:endParaRP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0505" y="2048977"/>
            <a:ext cx="7654420" cy="426956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Upon the commencement of this Act, NEMISA will be dissolved and deregistered in accordance with the Companies Act.</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board of NEMISA will be dissolved upon the commencement of this Act.</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functions, personnel and concomitant resources of NEMISA, e-SI and ISSA will be transferred to the Institute immediately upon the commencement of this Act in accordance with the Labour Relations Act and any applicable collective bargaining agreement with organised labour.</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The remuneration and other terms and conditions of service of a person transferred may not be less favourable than the remuneration, terms and conditions applicable to that person immediately before his or her transfer and he or she remains entitled to all rights, benefits, including pension benefits, and privileges to which he or she was entitled immediately before such transfer.</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A person transferred to the Institute remains subject to any decisions, proceedings, rulings and directions applicable to that person immediately before his or her transfer to the extent that they remain applicable.</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Transitional Arrangements: </a:t>
            </a:r>
            <a:r>
              <a:rPr lang="en-ZA" dirty="0">
                <a:solidFill>
                  <a:srgbClr val="000000"/>
                </a:solidFill>
                <a:latin typeface="Calibri"/>
              </a:rPr>
              <a:t>Section </a:t>
            </a:r>
            <a:r>
              <a:rPr lang="en-ZA" dirty="0" smtClean="0">
                <a:solidFill>
                  <a:srgbClr val="000000"/>
                </a:solidFill>
                <a:latin typeface="Calibri"/>
              </a:rPr>
              <a:t>23 </a:t>
            </a:r>
            <a:r>
              <a:rPr lang="en-ZA" dirty="0">
                <a:solidFill>
                  <a:srgbClr val="000000"/>
                </a:solidFill>
                <a:latin typeface="Calibri"/>
              </a:rPr>
              <a:t>of the Bill </a:t>
            </a:r>
          </a:p>
        </p:txBody>
      </p:sp>
    </p:spTree>
    <p:extLst>
      <p:ext uri="{BB962C8B-B14F-4D97-AF65-F5344CB8AC3E}">
        <p14:creationId xmlns:p14="http://schemas.microsoft.com/office/powerpoint/2010/main" xmlns="" val="28807321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50853"/>
            <a:ext cx="9144000" cy="404664"/>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672090" y="6483953"/>
            <a:ext cx="505669" cy="476250"/>
          </a:xfrm>
        </p:spPr>
        <p:txBody>
          <a:bodyPr/>
          <a:lstStyle/>
          <a:p>
            <a:pPr>
              <a:defRPr/>
            </a:pPr>
            <a:fld id="{FF7A930C-9F51-4BB6-8DBB-EDAB0DE2C28C}" type="slidenum">
              <a:rPr lang="en-US" smtClean="0"/>
              <a:pPr>
                <a:defRPr/>
              </a:pPr>
              <a:t>37</a:t>
            </a:fld>
            <a:endParaRPr lang="en-US" dirty="0"/>
          </a:p>
        </p:txBody>
      </p:sp>
      <p:sp>
        <p:nvSpPr>
          <p:cNvPr id="2" name="Rectangle 1"/>
          <p:cNvSpPr/>
          <p:nvPr/>
        </p:nvSpPr>
        <p:spPr>
          <a:xfrm>
            <a:off x="2962467" y="290808"/>
            <a:ext cx="4747368" cy="954107"/>
          </a:xfrm>
          <a:prstGeom prst="rect">
            <a:avLst/>
          </a:prstGeom>
        </p:spPr>
        <p:txBody>
          <a:bodyPr wrap="square">
            <a:spAutoFit/>
          </a:bodyPr>
          <a:lstStyle/>
          <a:p>
            <a:pPr lvl="0">
              <a:spcAft>
                <a:spcPts val="0"/>
              </a:spcAft>
            </a:pPr>
            <a:r>
              <a:rPr lang="en-GB" sz="2800" dirty="0">
                <a:solidFill>
                  <a:srgbClr val="EF4718"/>
                </a:solidFill>
                <a:latin typeface="Arial" pitchFamily="34" charset="0"/>
                <a:cs typeface="Arial" pitchFamily="34" charset="0"/>
              </a:rPr>
              <a:t>Sections of the </a:t>
            </a:r>
            <a:r>
              <a:rPr lang="en-GB" sz="2800" dirty="0" smtClean="0">
                <a:solidFill>
                  <a:srgbClr val="EF4718"/>
                </a:solidFill>
                <a:latin typeface="Arial" pitchFamily="34" charset="0"/>
                <a:cs typeface="Arial" pitchFamily="34" charset="0"/>
              </a:rPr>
              <a:t>Bill </a:t>
            </a:r>
          </a:p>
          <a:p>
            <a:pPr lvl="0">
              <a:spcAft>
                <a:spcPts val="0"/>
              </a:spcAft>
            </a:pPr>
            <a:r>
              <a:rPr lang="en-GB" sz="2800" dirty="0">
                <a:solidFill>
                  <a:srgbClr val="EF4718"/>
                </a:solidFill>
                <a:latin typeface="Arial" pitchFamily="34" charset="0"/>
                <a:cs typeface="Arial" pitchFamily="34" charset="0"/>
              </a:rPr>
              <a:t>(cont.)</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56496" y="316774"/>
            <a:ext cx="1055574" cy="662392"/>
          </a:xfrm>
          <a:prstGeom prst="rect">
            <a:avLst/>
          </a:prstGeom>
        </p:spPr>
      </p:pic>
      <p:sp>
        <p:nvSpPr>
          <p:cNvPr id="12" name="Rounded Rectangle 11"/>
          <p:cNvSpPr/>
          <p:nvPr/>
        </p:nvSpPr>
        <p:spPr bwMode="auto">
          <a:xfrm>
            <a:off x="1270505" y="2048977"/>
            <a:ext cx="7654420" cy="4401876"/>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Any proceedings against such person which were pending immediately before his or her transfer must be disposed of as if that person had not been transferred.</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For the purposes of the Income Tax Act), no change of employer must be regarded as having taken place when a person takes up employment at the Institute.</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A person who was appointed as the CEO and CFO of NEMISA, excluding persons acting in such positions, immediately before this Act comes into operation, is deemed to be the CEO and CFO of the Institute for a term expiring on the date that such appointment would have expired had this Act not come into operation.</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Any member of the NEMISA Board who immediately prior to the commencement of this Act were members of that Board, must be deemed to have been appointed as members of the Board of the Institute for the remainder of the period for which each member was appointed as a member of the NEMISA Board.</a:t>
            </a:r>
          </a:p>
          <a:p>
            <a:pPr marL="285750" lvl="0" indent="-285750" defTabSz="457200" fontAlgn="auto">
              <a:spcBef>
                <a:spcPts val="0"/>
              </a:spcBef>
              <a:spcAft>
                <a:spcPts val="0"/>
              </a:spcAft>
              <a:buFont typeface="Wingdings" panose="05000000000000000000" pitchFamily="2" charset="2"/>
              <a:buChar char="§"/>
            </a:pPr>
            <a:r>
              <a:rPr lang="en-ZA" sz="1600" b="0" dirty="0">
                <a:solidFill>
                  <a:prstClr val="black"/>
                </a:solidFill>
                <a:latin typeface="Calibri"/>
              </a:rPr>
              <a:t>All policies, procedures and processes governing NEMISA prior to the commencement of this Act, are deemed to have been prescribed in terms of this Act and are binding on the Institute until amended or substituted in terms of this Act.</a:t>
            </a:r>
          </a:p>
          <a:p>
            <a:pPr lvl="0"/>
            <a:endParaRPr lang="en-ZA" sz="1600" dirty="0">
              <a:solidFill>
                <a:srgbClr val="000000"/>
              </a:solidFill>
              <a:latin typeface="Calibri"/>
            </a:endParaRPr>
          </a:p>
        </p:txBody>
      </p:sp>
      <p:sp>
        <p:nvSpPr>
          <p:cNvPr id="11" name="Rectangle 10"/>
          <p:cNvSpPr/>
          <p:nvPr/>
        </p:nvSpPr>
        <p:spPr bwMode="auto">
          <a:xfrm>
            <a:off x="0" y="1249418"/>
            <a:ext cx="2264222" cy="907886"/>
          </a:xfrm>
          <a:prstGeom prst="rect">
            <a:avLst/>
          </a:prstGeom>
          <a:solidFill>
            <a:srgbClr val="EB6529"/>
          </a:solidFill>
          <a:ln w="9525" cap="rnd"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lvl="0"/>
            <a:r>
              <a:rPr lang="en-ZA" dirty="0" smtClean="0">
                <a:solidFill>
                  <a:srgbClr val="000000"/>
                </a:solidFill>
                <a:latin typeface="Calibri"/>
              </a:rPr>
              <a:t>Transitional Arrangements: </a:t>
            </a:r>
            <a:r>
              <a:rPr lang="en-ZA" dirty="0">
                <a:solidFill>
                  <a:srgbClr val="000000"/>
                </a:solidFill>
                <a:latin typeface="Calibri"/>
              </a:rPr>
              <a:t>Section </a:t>
            </a:r>
            <a:r>
              <a:rPr lang="en-ZA" dirty="0" smtClean="0">
                <a:solidFill>
                  <a:srgbClr val="000000"/>
                </a:solidFill>
                <a:latin typeface="Calibri"/>
              </a:rPr>
              <a:t>23 </a:t>
            </a:r>
            <a:r>
              <a:rPr lang="en-ZA" dirty="0">
                <a:solidFill>
                  <a:srgbClr val="000000"/>
                </a:solidFill>
                <a:latin typeface="Calibri"/>
              </a:rPr>
              <a:t>of the Bill </a:t>
            </a:r>
          </a:p>
        </p:txBody>
      </p:sp>
    </p:spTree>
    <p:extLst>
      <p:ext uri="{BB962C8B-B14F-4D97-AF65-F5344CB8AC3E}">
        <p14:creationId xmlns:p14="http://schemas.microsoft.com/office/powerpoint/2010/main" xmlns="" val="544012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390142"/>
            <a:ext cx="9144000" cy="371336"/>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technologies 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22501" y="6390142"/>
            <a:ext cx="505669" cy="476250"/>
          </a:xfrm>
        </p:spPr>
        <p:txBody>
          <a:bodyPr/>
          <a:lstStyle/>
          <a:p>
            <a:pPr>
              <a:defRPr/>
            </a:pPr>
            <a:fld id="{FF7A930C-9F51-4BB6-8DBB-EDAB0DE2C28C}" type="slidenum">
              <a:rPr lang="en-US" smtClean="0"/>
              <a:pPr>
                <a:defRPr/>
              </a:pPr>
              <a:t>38</a:t>
            </a:fld>
            <a:endParaRPr lang="en-US"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GB" sz="3600" dirty="0">
                <a:solidFill>
                  <a:srgbClr val="EF4718"/>
                </a:solidFill>
                <a:latin typeface="Arial" pitchFamily="34" charset="0"/>
                <a:cs typeface="Arial" pitchFamily="34" charset="0"/>
              </a:rPr>
              <a:t>Thank you</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614188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39746"/>
            <a:ext cx="9144000" cy="418254"/>
          </a:xfrm>
          <a:solidFill>
            <a:srgbClr val="EF4718"/>
          </a:solidFill>
          <a:ln>
            <a:noFill/>
          </a:ln>
        </p:spPr>
        <p:txBody>
          <a:bodyPr/>
          <a:lstStyle/>
          <a:p>
            <a:pPr algn="ct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95926" y="6439746"/>
            <a:ext cx="370384" cy="476250"/>
          </a:xfrm>
        </p:spPr>
        <p:txBody>
          <a:bodyPr/>
          <a:lstStyle/>
          <a:p>
            <a:pPr>
              <a:defRPr/>
            </a:pPr>
            <a:fld id="{FF7A930C-9F51-4BB6-8DBB-EDAB0DE2C28C}" type="slidenum">
              <a:rPr lang="en-US" smtClean="0"/>
              <a:pPr>
                <a:defRPr/>
              </a:pPr>
              <a:t>4</a:t>
            </a:fld>
            <a:endParaRPr lang="en-US" dirty="0"/>
          </a:p>
        </p:txBody>
      </p:sp>
      <p:sp>
        <p:nvSpPr>
          <p:cNvPr id="2" name="Rectangle 1"/>
          <p:cNvSpPr/>
          <p:nvPr/>
        </p:nvSpPr>
        <p:spPr>
          <a:xfrm>
            <a:off x="2951312" y="336777"/>
            <a:ext cx="4171305" cy="523220"/>
          </a:xfrm>
          <a:prstGeom prst="rect">
            <a:avLst/>
          </a:prstGeom>
        </p:spPr>
        <p:txBody>
          <a:bodyPr wrap="square">
            <a:spAutoFit/>
          </a:bodyPr>
          <a:lstStyle/>
          <a:p>
            <a:pPr>
              <a:spcAft>
                <a:spcPts val="0"/>
              </a:spcAft>
            </a:pPr>
            <a:r>
              <a:rPr lang="en-GB" sz="2800" dirty="0" smtClean="0">
                <a:solidFill>
                  <a:srgbClr val="EF4718"/>
                </a:solidFill>
                <a:latin typeface="Arial" pitchFamily="34" charset="0"/>
                <a:cs typeface="Arial" pitchFamily="34" charset="0"/>
              </a:rPr>
              <a:t>Background (cont.)</a:t>
            </a:r>
            <a:endParaRPr lang="en-GB" sz="2800" dirty="0">
              <a:solidFill>
                <a:srgbClr val="EF4718"/>
              </a:solidFill>
              <a:latin typeface="Arial" pitchFamily="34" charset="0"/>
              <a:cs typeface="Arial" pitchFamily="34" charset="0"/>
            </a:endParaRPr>
          </a:p>
        </p:txBody>
      </p:sp>
      <p:sp>
        <p:nvSpPr>
          <p:cNvPr id="3" name="TextBox 2"/>
          <p:cNvSpPr txBox="1"/>
          <p:nvPr/>
        </p:nvSpPr>
        <p:spPr>
          <a:xfrm>
            <a:off x="406650" y="1287899"/>
            <a:ext cx="8299199" cy="5016758"/>
          </a:xfrm>
          <a:prstGeom prst="rect">
            <a:avLst/>
          </a:prstGeom>
          <a:noFill/>
        </p:spPr>
        <p:txBody>
          <a:bodyPr wrap="square" rtlCol="0">
            <a:spAutoFit/>
          </a:bodyPr>
          <a:lstStyle/>
          <a:p>
            <a:pPr marL="342900" marR="0" lvl="0" indent="-34290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kern="0" dirty="0" err="1">
                <a:solidFill>
                  <a:prstClr val="black"/>
                </a:solidFill>
                <a:latin typeface="Calibri"/>
              </a:rPr>
              <a:t>NDP</a:t>
            </a:r>
            <a:r>
              <a:rPr lang="en-ZA" sz="2000" b="0" kern="0" dirty="0">
                <a:solidFill>
                  <a:prstClr val="black"/>
                </a:solidFill>
                <a:latin typeface="Calibri"/>
              </a:rPr>
              <a:t> 2030: Improving equitable access to enhance ICT services require actions to stimulate demand by: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 Improving e-literacy through basic and secondary schooling;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tertiary, adult education and supplier training to support the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production of multilingual, relevant and local content for public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programming and information services whether education or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entertainment, and develop online and mobile service and </a:t>
            </a:r>
          </a:p>
          <a:p>
            <a:pPr marL="0" marR="0" lvl="0" indent="0" algn="just" defTabSz="457200" eaLnBrk="1" fontAlgn="auto" latinLnBrk="0" hangingPunct="1">
              <a:lnSpc>
                <a:spcPct val="100000"/>
              </a:lnSpc>
              <a:spcBef>
                <a:spcPts val="0"/>
              </a:spcBef>
              <a:spcAft>
                <a:spcPts val="0"/>
              </a:spcAft>
              <a:buClrTx/>
              <a:buSzTx/>
              <a:buFontTx/>
              <a:buNone/>
              <a:tabLst/>
              <a:defRPr/>
            </a:pPr>
            <a:r>
              <a:rPr lang="en-ZA" sz="2000" b="0" kern="0" dirty="0">
                <a:solidFill>
                  <a:prstClr val="black"/>
                </a:solidFill>
                <a:latin typeface="Calibri"/>
              </a:rPr>
              <a:t>     applications.</a:t>
            </a:r>
          </a:p>
          <a:p>
            <a:pPr marL="342900" marR="0" lvl="0" indent="-34290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kern="0" dirty="0">
                <a:solidFill>
                  <a:prstClr val="black"/>
                </a:solidFill>
                <a:latin typeface="Calibri"/>
              </a:rPr>
              <a:t>This will increase demand for ICT services, as content and applications become increasingly relevant to the needs and interest of the wider community.</a:t>
            </a:r>
          </a:p>
          <a:p>
            <a:pPr marL="342900" marR="0" lvl="0" indent="-34290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kern="0" dirty="0">
                <a:solidFill>
                  <a:prstClr val="black"/>
                </a:solidFill>
                <a:latin typeface="Calibri"/>
              </a:rPr>
              <a:t>For the sector to grow, it will require significant number of different skilled people to fill the range of specialised job opportunities created.  The education system will need to prepare for this.</a:t>
            </a:r>
          </a:p>
          <a:p>
            <a:pPr marL="342900" marR="0" lvl="0" indent="-342900" algn="just" defTabSz="4572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kern="0" dirty="0">
                <a:solidFill>
                  <a:prstClr val="black"/>
                </a:solidFill>
                <a:latin typeface="Calibri"/>
              </a:rPr>
              <a:t>ICT White Paper: </a:t>
            </a:r>
            <a:r>
              <a:rPr lang="en-US" sz="2000" b="0" kern="0" dirty="0" err="1">
                <a:solidFill>
                  <a:prstClr val="black"/>
                </a:solidFill>
                <a:latin typeface="Calibri"/>
              </a:rPr>
              <a:t>recognised</a:t>
            </a:r>
            <a:r>
              <a:rPr lang="en-US" sz="2000" b="0" kern="0" dirty="0">
                <a:solidFill>
                  <a:prstClr val="black"/>
                </a:solidFill>
                <a:latin typeface="Calibri"/>
              </a:rPr>
              <a:t> the need for a new skills dispensation to drive heightened innovation in the ICT sector. </a:t>
            </a:r>
          </a:p>
        </p:txBody>
      </p:sp>
      <p:pic>
        <p:nvPicPr>
          <p:cNvPr id="10" name="Picture 9"/>
          <p:cNvPicPr/>
          <p:nvPr/>
        </p:nvPicPr>
        <p:blipFill>
          <a:blip r:embed="rId4" cstate="print">
            <a:extLst>
              <a:ext uri="{28A0092B-C50C-407E-A947-70E740481C1C}">
                <a14:useLocalDpi xmlns:a14="http://schemas.microsoft.com/office/drawing/2010/main" xmlns="" val="0"/>
              </a:ext>
            </a:extLst>
          </a:blip>
          <a:stretch>
            <a:fillRect/>
          </a:stretch>
        </p:blipFill>
        <p:spPr>
          <a:xfrm>
            <a:off x="6967651" y="248289"/>
            <a:ext cx="1055574" cy="662392"/>
          </a:xfrm>
          <a:prstGeom prst="rect">
            <a:avLst/>
          </a:prstGeom>
        </p:spPr>
      </p:pic>
    </p:spTree>
    <p:extLst>
      <p:ext uri="{BB962C8B-B14F-4D97-AF65-F5344CB8AC3E}">
        <p14:creationId xmlns:p14="http://schemas.microsoft.com/office/powerpoint/2010/main" xmlns="" val="3447306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15130"/>
            <a:ext cx="9144000" cy="342869"/>
          </a:xfrm>
          <a:solidFill>
            <a:srgbClr val="EF4718"/>
          </a:solidFill>
          <a:ln>
            <a:noFill/>
          </a:ln>
        </p:spPr>
        <p:txBody>
          <a:bodyPr/>
          <a:lstStyle/>
          <a:p>
            <a:pPr algn="ct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err="1" smtClean="0">
                <a:solidFill>
                  <a:schemeClr val="bg1"/>
                </a:solidFill>
                <a:latin typeface="Arial" pitchFamily="34" charset="0"/>
                <a:cs typeface="Arial" pitchFamily="34" charset="0"/>
              </a:rPr>
              <a:t>communicationtechnologies</a:t>
            </a:r>
            <a:r>
              <a:rPr lang="en-US" sz="1000" dirty="0" smtClean="0">
                <a:solidFill>
                  <a:schemeClr val="bg1"/>
                </a:solidFill>
                <a:latin typeface="Arial" pitchFamily="34" charset="0"/>
                <a:cs typeface="Arial" pitchFamily="34" charset="0"/>
              </a:rPr>
              <a:t>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93562" y="6430089"/>
            <a:ext cx="370384" cy="476250"/>
          </a:xfrm>
        </p:spPr>
        <p:txBody>
          <a:bodyPr/>
          <a:lstStyle/>
          <a:p>
            <a:pPr>
              <a:defRPr/>
            </a:pPr>
            <a:fld id="{FF7A930C-9F51-4BB6-8DBB-EDAB0DE2C28C}" type="slidenum">
              <a:rPr lang="en-US" smtClean="0"/>
              <a:pPr>
                <a:defRPr/>
              </a:pPr>
              <a:t>5</a:t>
            </a:fld>
            <a:endParaRPr lang="en-US" dirty="0"/>
          </a:p>
        </p:txBody>
      </p:sp>
      <p:sp>
        <p:nvSpPr>
          <p:cNvPr id="2" name="Rectangle 1"/>
          <p:cNvSpPr/>
          <p:nvPr/>
        </p:nvSpPr>
        <p:spPr>
          <a:xfrm>
            <a:off x="3736794" y="404503"/>
            <a:ext cx="3667249" cy="523220"/>
          </a:xfrm>
          <a:prstGeom prst="rect">
            <a:avLst/>
          </a:prstGeom>
        </p:spPr>
        <p:txBody>
          <a:bodyPr wrap="square">
            <a:spAutoFit/>
          </a:bodyPr>
          <a:lstStyle/>
          <a:p>
            <a:pPr>
              <a:spcAft>
                <a:spcPts val="0"/>
              </a:spcAft>
            </a:pPr>
            <a:r>
              <a:rPr lang="en-GB" sz="2800" dirty="0" smtClean="0">
                <a:solidFill>
                  <a:srgbClr val="EF4718"/>
                </a:solidFill>
                <a:latin typeface="Arial" pitchFamily="34" charset="0"/>
                <a:cs typeface="Arial" pitchFamily="34" charset="0"/>
              </a:rPr>
              <a:t>Context</a:t>
            </a:r>
            <a:endParaRPr lang="en-GB" sz="2800" dirty="0">
              <a:solidFill>
                <a:srgbClr val="EF4718"/>
              </a:solidFill>
              <a:latin typeface="Arial" pitchFamily="34" charset="0"/>
              <a:cs typeface="Arial" pitchFamily="34" charset="0"/>
            </a:endParaRPr>
          </a:p>
        </p:txBody>
      </p:sp>
      <p:sp>
        <p:nvSpPr>
          <p:cNvPr id="3" name="TextBox 2"/>
          <p:cNvSpPr txBox="1"/>
          <p:nvPr/>
        </p:nvSpPr>
        <p:spPr>
          <a:xfrm>
            <a:off x="488618" y="1196752"/>
            <a:ext cx="8331853" cy="5041380"/>
          </a:xfrm>
          <a:prstGeom prst="rect">
            <a:avLst/>
          </a:prstGeom>
          <a:noFill/>
        </p:spPr>
        <p:txBody>
          <a:bodyPr wrap="square" rtlCol="0">
            <a:spAutoFit/>
          </a:bodyPr>
          <a:lstStyle/>
          <a:p>
            <a:pPr lvl="0" algn="just" defTabSz="457200" fontAlgn="auto">
              <a:spcBef>
                <a:spcPct val="20000"/>
              </a:spcBef>
              <a:spcAft>
                <a:spcPts val="0"/>
              </a:spcAft>
              <a:defRPr/>
            </a:pPr>
            <a:r>
              <a:rPr lang="en-ZA" b="0" dirty="0">
                <a:solidFill>
                  <a:sysClr val="windowText" lastClr="000000"/>
                </a:solidFill>
                <a:latin typeface="Calibri"/>
              </a:rPr>
              <a:t>Digital </a:t>
            </a:r>
            <a:r>
              <a:rPr lang="en-ZA" b="0" dirty="0" smtClean="0">
                <a:solidFill>
                  <a:sysClr val="windowText" lastClr="000000"/>
                </a:solidFill>
                <a:latin typeface="Calibri"/>
              </a:rPr>
              <a:t>skills delivery framework is below </a:t>
            </a:r>
            <a:r>
              <a:rPr lang="en-ZA" b="0" dirty="0">
                <a:solidFill>
                  <a:sysClr val="windowText" lastClr="000000"/>
                </a:solidFill>
                <a:latin typeface="Calibri"/>
              </a:rPr>
              <a:t>(both high and low-end):</a:t>
            </a:r>
          </a:p>
          <a:p>
            <a:pPr marL="342900" lvl="0" indent="-342900" defTabSz="457200" fontAlgn="auto">
              <a:spcBef>
                <a:spcPct val="20000"/>
              </a:spcBef>
              <a:spcAft>
                <a:spcPts val="0"/>
              </a:spcAft>
              <a:buFont typeface="Arial"/>
              <a:buChar char="•"/>
              <a:defRPr/>
            </a:pPr>
            <a:endParaRPr lang="en-ZA" sz="900"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sz="900"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sz="900"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900" b="0" dirty="0">
              <a:solidFill>
                <a:sysClr val="windowText" lastClr="000000"/>
              </a:solidFill>
              <a:latin typeface="Calibri"/>
            </a:endParaRPr>
          </a:p>
          <a:p>
            <a:pPr lvl="0" algn="just" defTabSz="457200" fontAlgn="auto">
              <a:spcBef>
                <a:spcPct val="20000"/>
              </a:spcBef>
              <a:spcAft>
                <a:spcPts val="0"/>
              </a:spcAft>
              <a:defRPr/>
            </a:pPr>
            <a:endParaRPr lang="en-ZA" sz="1400" b="0" dirty="0">
              <a:solidFill>
                <a:sysClr val="windowText" lastClr="000000"/>
              </a:solidFill>
              <a:latin typeface="Calibri"/>
            </a:endParaRPr>
          </a:p>
          <a:p>
            <a:pPr lvl="0" algn="just" defTabSz="457200" fontAlgn="auto">
              <a:spcBef>
                <a:spcPct val="20000"/>
              </a:spcBef>
              <a:spcAft>
                <a:spcPts val="0"/>
              </a:spcAft>
              <a:defRPr/>
            </a:pPr>
            <a:endParaRPr lang="en-ZA" sz="1400" b="0" dirty="0">
              <a:solidFill>
                <a:sysClr val="windowText" lastClr="000000"/>
              </a:solidFill>
              <a:latin typeface="Calibri"/>
            </a:endParaRPr>
          </a:p>
          <a:p>
            <a:pPr lvl="0" algn="just" defTabSz="457200" fontAlgn="auto">
              <a:spcBef>
                <a:spcPct val="20000"/>
              </a:spcBef>
              <a:spcAft>
                <a:spcPts val="0"/>
              </a:spcAft>
              <a:defRPr/>
            </a:pPr>
            <a:r>
              <a:rPr lang="en-ZA" b="0" dirty="0" smtClean="0">
                <a:solidFill>
                  <a:sysClr val="windowText" lastClr="000000"/>
                </a:solidFill>
                <a:latin typeface="Calibri"/>
              </a:rPr>
              <a:t>In </a:t>
            </a:r>
            <a:r>
              <a:rPr lang="en-ZA" b="0" dirty="0">
                <a:solidFill>
                  <a:sysClr val="windowText" lastClr="000000"/>
                </a:solidFill>
                <a:latin typeface="Calibri"/>
              </a:rPr>
              <a:t>line with the above framework, there is a need for the development </a:t>
            </a:r>
            <a:r>
              <a:rPr lang="en-ZA" b="0" dirty="0" smtClean="0">
                <a:solidFill>
                  <a:sysClr val="windowText" lastClr="000000"/>
                </a:solidFill>
                <a:latin typeface="Calibri"/>
              </a:rPr>
              <a:t>of digital skills:</a:t>
            </a:r>
            <a:endParaRPr lang="en-ZA" b="0" dirty="0">
              <a:solidFill>
                <a:sysClr val="windowText" lastClr="000000"/>
              </a:solidFill>
              <a:latin typeface="Calibri"/>
            </a:endParaRPr>
          </a:p>
          <a:p>
            <a:pPr marL="342900" lvl="0" indent="-342900" algn="just" defTabSz="457200" fontAlgn="auto">
              <a:spcBef>
                <a:spcPct val="20000"/>
              </a:spcBef>
              <a:spcAft>
                <a:spcPts val="0"/>
              </a:spcAft>
              <a:buFont typeface="Wingdings" panose="05000000000000000000" pitchFamily="2" charset="2"/>
              <a:buChar char="§"/>
              <a:defRPr/>
            </a:pPr>
            <a:r>
              <a:rPr lang="en-ZA" b="0" dirty="0">
                <a:solidFill>
                  <a:sysClr val="windowText" lastClr="000000"/>
                </a:solidFill>
                <a:latin typeface="Calibri"/>
              </a:rPr>
              <a:t>Basic digital/e-literacy/media literacy competencies for the </a:t>
            </a:r>
            <a:r>
              <a:rPr lang="en-ZA" dirty="0">
                <a:solidFill>
                  <a:sysClr val="windowText" lastClr="000000"/>
                </a:solidFill>
                <a:latin typeface="Calibri"/>
              </a:rPr>
              <a:t>general societ</a:t>
            </a:r>
            <a:r>
              <a:rPr lang="en-ZA" b="0" dirty="0">
                <a:solidFill>
                  <a:sysClr val="windowText" lastClr="000000"/>
                </a:solidFill>
                <a:latin typeface="Calibri"/>
              </a:rPr>
              <a:t>y (</a:t>
            </a:r>
            <a:r>
              <a:rPr lang="en-ZA" dirty="0">
                <a:solidFill>
                  <a:srgbClr val="C00000"/>
                </a:solidFill>
                <a:latin typeface="Calibri"/>
              </a:rPr>
              <a:t>1</a:t>
            </a:r>
            <a:r>
              <a:rPr lang="en-ZA" b="0" dirty="0">
                <a:solidFill>
                  <a:sysClr val="windowText" lastClr="000000"/>
                </a:solidFill>
                <a:latin typeface="Calibri"/>
              </a:rPr>
              <a:t>) to ensure their inclusion and active participation in all areas of everyday life and work where ICTs is increasingly becoming a precondition </a:t>
            </a:r>
          </a:p>
          <a:p>
            <a:pPr marL="342900" lvl="0" indent="-342900" algn="just" defTabSz="457200" fontAlgn="auto">
              <a:spcBef>
                <a:spcPct val="20000"/>
              </a:spcBef>
              <a:spcAft>
                <a:spcPts val="0"/>
              </a:spcAft>
              <a:buFont typeface="Wingdings" panose="05000000000000000000" pitchFamily="2" charset="2"/>
              <a:buChar char="§"/>
              <a:defRPr/>
            </a:pPr>
            <a:r>
              <a:rPr lang="en-ZA" b="0" dirty="0">
                <a:solidFill>
                  <a:sysClr val="windowText" lastClr="000000"/>
                </a:solidFill>
                <a:latin typeface="Calibri"/>
              </a:rPr>
              <a:t>Specific/advanced skills for employability, self-employment and growth (e.g. </a:t>
            </a:r>
            <a:r>
              <a:rPr lang="en-ZA" b="0" dirty="0" err="1">
                <a:solidFill>
                  <a:sysClr val="windowText" lastClr="000000"/>
                </a:solidFill>
                <a:latin typeface="Calibri"/>
              </a:rPr>
              <a:t>SMMEs</a:t>
            </a:r>
            <a:r>
              <a:rPr lang="en-ZA" b="0" dirty="0">
                <a:solidFill>
                  <a:sysClr val="windowText" lastClr="000000"/>
                </a:solidFill>
                <a:latin typeface="Calibri"/>
              </a:rPr>
              <a:t>) (</a:t>
            </a:r>
            <a:r>
              <a:rPr lang="en-ZA" dirty="0">
                <a:solidFill>
                  <a:srgbClr val="C00000"/>
                </a:solidFill>
                <a:latin typeface="Calibri"/>
              </a:rPr>
              <a:t>1</a:t>
            </a:r>
            <a:r>
              <a:rPr lang="en-ZA" b="0" dirty="0">
                <a:solidFill>
                  <a:sysClr val="windowText" lastClr="000000"/>
                </a:solidFill>
                <a:latin typeface="Calibri"/>
              </a:rPr>
              <a:t>)</a:t>
            </a:r>
          </a:p>
        </p:txBody>
      </p:sp>
      <p:grpSp>
        <p:nvGrpSpPr>
          <p:cNvPr id="10" name="Group 4"/>
          <p:cNvGrpSpPr>
            <a:grpSpLocks/>
          </p:cNvGrpSpPr>
          <p:nvPr/>
        </p:nvGrpSpPr>
        <p:grpSpPr bwMode="auto">
          <a:xfrm>
            <a:off x="683568" y="2060848"/>
            <a:ext cx="4752528" cy="2317133"/>
            <a:chOff x="1116013" y="690563"/>
            <a:chExt cx="6911975" cy="5973762"/>
          </a:xfrm>
        </p:grpSpPr>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16013" y="690563"/>
              <a:ext cx="6911975" cy="59737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TextBox 11"/>
            <p:cNvSpPr txBox="1"/>
            <p:nvPr/>
          </p:nvSpPr>
          <p:spPr>
            <a:xfrm>
              <a:off x="5804656" y="1139887"/>
              <a:ext cx="2035443" cy="1666295"/>
            </a:xfrm>
            <a:prstGeom prst="rect">
              <a:avLst/>
            </a:prstGeom>
            <a:noFill/>
            <a:ln w="19050">
              <a:solidFill>
                <a:srgbClr val="ED7D31">
                  <a:lumMod val="75000"/>
                </a:srgbClr>
              </a:solidFill>
            </a:ln>
          </p:spPr>
          <p:txBody>
            <a:bodyPr>
              <a:spAutoFit/>
            </a:bodyPr>
            <a:lstStyle/>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ICT </a:t>
              </a:r>
            </a:p>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practitioner </a:t>
              </a:r>
            </a:p>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skills</a:t>
              </a:r>
            </a:p>
          </p:txBody>
        </p:sp>
        <p:grpSp>
          <p:nvGrpSpPr>
            <p:cNvPr id="13" name="Group 2"/>
            <p:cNvGrpSpPr>
              <a:grpSpLocks/>
            </p:cNvGrpSpPr>
            <p:nvPr/>
          </p:nvGrpSpPr>
          <p:grpSpPr bwMode="auto">
            <a:xfrm>
              <a:off x="1730917" y="1139893"/>
              <a:ext cx="3723583" cy="5204249"/>
              <a:chOff x="1730917" y="1139893"/>
              <a:chExt cx="3723583" cy="5204249"/>
            </a:xfrm>
          </p:grpSpPr>
          <p:sp>
            <p:nvSpPr>
              <p:cNvPr id="14" name="TextBox 13"/>
              <p:cNvSpPr txBox="1"/>
              <p:nvPr/>
            </p:nvSpPr>
            <p:spPr>
              <a:xfrm>
                <a:off x="3954250" y="1139893"/>
                <a:ext cx="1337986" cy="2142380"/>
              </a:xfrm>
              <a:prstGeom prst="rect">
                <a:avLst/>
              </a:prstGeom>
              <a:noFill/>
              <a:ln w="19050">
                <a:solidFill>
                  <a:srgbClr val="ED7D31">
                    <a:lumMod val="75000"/>
                  </a:srgbClr>
                </a:solidFill>
              </a:ln>
            </p:spPr>
            <p:txBody>
              <a:bodyPr>
                <a:spAutoFit/>
              </a:bodyPr>
              <a:lstStyle/>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e-Leader-ship   skills </a:t>
                </a:r>
              </a:p>
            </p:txBody>
          </p:sp>
          <p:sp>
            <p:nvSpPr>
              <p:cNvPr id="15" name="TextBox 14"/>
              <p:cNvSpPr txBox="1"/>
              <p:nvPr/>
            </p:nvSpPr>
            <p:spPr>
              <a:xfrm>
                <a:off x="1730917" y="1156184"/>
                <a:ext cx="1574268" cy="2142380"/>
              </a:xfrm>
              <a:prstGeom prst="rect">
                <a:avLst/>
              </a:prstGeom>
              <a:noFill/>
              <a:ln w="19050">
                <a:solidFill>
                  <a:srgbClr val="ED7D31">
                    <a:lumMod val="75000"/>
                  </a:srgbClr>
                </a:solidFill>
              </a:ln>
            </p:spPr>
            <p:txBody>
              <a:bodyPr>
                <a:spAutoFit/>
              </a:bodyPr>
              <a:lstStyle/>
              <a:p>
                <a:pPr marL="108000"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Sector user </a:t>
                </a:r>
                <a:r>
                  <a:rPr lang="en-US" sz="1200" b="0" kern="0" dirty="0" smtClean="0">
                    <a:solidFill>
                      <a:prstClr val="black"/>
                    </a:solidFill>
                    <a:latin typeface="Arial" panose="020B0604020202020204" pitchFamily="34" charset="0"/>
                    <a:ea typeface="ＭＳ Ｐゴシック" panose="020B0600070205080204" pitchFamily="34" charset="-128"/>
                  </a:rPr>
                  <a:t>digital skills</a:t>
                </a:r>
                <a:endParaRPr lang="en-US" sz="2400" b="0" kern="0" dirty="0">
                  <a:solidFill>
                    <a:prstClr val="black"/>
                  </a:solidFill>
                  <a:latin typeface="Arial" panose="020B0604020202020204" pitchFamily="34" charset="0"/>
                  <a:ea typeface="ＭＳ Ｐゴシック" panose="020B0600070205080204" pitchFamily="34" charset="-128"/>
                </a:endParaRPr>
              </a:p>
            </p:txBody>
          </p:sp>
          <p:sp>
            <p:nvSpPr>
              <p:cNvPr id="16" name="TextBox 15"/>
              <p:cNvSpPr txBox="1"/>
              <p:nvPr/>
            </p:nvSpPr>
            <p:spPr>
              <a:xfrm>
                <a:off x="3655337" y="5630015"/>
                <a:ext cx="1799163" cy="714127"/>
              </a:xfrm>
              <a:prstGeom prst="rect">
                <a:avLst/>
              </a:prstGeom>
              <a:noFill/>
              <a:ln w="19050">
                <a:solidFill>
                  <a:srgbClr val="ED7D31">
                    <a:lumMod val="75000"/>
                  </a:srgbClr>
                </a:solidFill>
              </a:ln>
            </p:spPr>
            <p:txBody>
              <a:bodyPr>
                <a:spAutoFit/>
              </a:bodyPr>
              <a:lstStyle/>
              <a:p>
                <a:pPr algn="ct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e-Literacy (</a:t>
                </a:r>
                <a:r>
                  <a:rPr lang="en-US" sz="1200" kern="0" dirty="0">
                    <a:solidFill>
                      <a:srgbClr val="FF0000"/>
                    </a:solidFill>
                    <a:latin typeface="Arial" panose="020B0604020202020204" pitchFamily="34" charset="0"/>
                    <a:ea typeface="ＭＳ Ｐゴシック" panose="020B0600070205080204" pitchFamily="34" charset="-128"/>
                  </a:rPr>
                  <a:t>1</a:t>
                </a:r>
                <a:r>
                  <a:rPr lang="en-US" sz="1200" kern="0" dirty="0">
                    <a:solidFill>
                      <a:prstClr val="black"/>
                    </a:solidFill>
                    <a:latin typeface="Arial" panose="020B0604020202020204" pitchFamily="34" charset="0"/>
                    <a:ea typeface="ＭＳ Ｐゴシック" panose="020B0600070205080204" pitchFamily="34" charset="-128"/>
                  </a:rPr>
                  <a:t>)</a:t>
                </a:r>
                <a:endParaRPr lang="en-ZA" sz="1200" kern="0" dirty="0">
                  <a:solidFill>
                    <a:prstClr val="black"/>
                  </a:solidFill>
                  <a:latin typeface="Arial" panose="020B0604020202020204" pitchFamily="34" charset="0"/>
                  <a:ea typeface="ＭＳ Ｐゴシック" panose="020B0600070205080204" pitchFamily="34" charset="-128"/>
                </a:endParaRPr>
              </a:p>
            </p:txBody>
          </p:sp>
        </p:grpSp>
      </p:grpSp>
      <p:pic>
        <p:nvPicPr>
          <p:cNvPr id="17" name="Picture 16"/>
          <p:cNvPicPr/>
          <p:nvPr/>
        </p:nvPicPr>
        <p:blipFill>
          <a:blip r:embed="rId5" cstate="print">
            <a:extLst>
              <a:ext uri="{28A0092B-C50C-407E-A947-70E740481C1C}">
                <a14:useLocalDpi xmlns:a14="http://schemas.microsoft.com/office/drawing/2010/main" xmlns="" val="0"/>
              </a:ext>
            </a:extLst>
          </a:blip>
          <a:stretch>
            <a:fillRect/>
          </a:stretch>
        </p:blipFill>
        <p:spPr>
          <a:xfrm>
            <a:off x="6876256" y="334917"/>
            <a:ext cx="1055574" cy="662392"/>
          </a:xfrm>
          <a:prstGeom prst="rect">
            <a:avLst/>
          </a:prstGeom>
        </p:spPr>
      </p:pic>
    </p:spTree>
    <p:extLst>
      <p:ext uri="{BB962C8B-B14F-4D97-AF65-F5344CB8AC3E}">
        <p14:creationId xmlns:p14="http://schemas.microsoft.com/office/powerpoint/2010/main" xmlns="" val="1968119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20829" y="6512321"/>
            <a:ext cx="9144000" cy="345679"/>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94445" y="6480915"/>
            <a:ext cx="370384" cy="476250"/>
          </a:xfrm>
        </p:spPr>
        <p:txBody>
          <a:bodyPr/>
          <a:lstStyle/>
          <a:p>
            <a:pPr>
              <a:defRPr/>
            </a:pPr>
            <a:fld id="{FF7A930C-9F51-4BB6-8DBB-EDAB0DE2C28C}" type="slidenum">
              <a:rPr lang="en-US" smtClean="0"/>
              <a:pPr>
                <a:defRPr/>
              </a:pPr>
              <a:t>6</a:t>
            </a:fld>
            <a:endParaRPr lang="en-US" dirty="0"/>
          </a:p>
        </p:txBody>
      </p:sp>
      <p:sp>
        <p:nvSpPr>
          <p:cNvPr id="2" name="Rectangle 1"/>
          <p:cNvSpPr/>
          <p:nvPr/>
        </p:nvSpPr>
        <p:spPr>
          <a:xfrm>
            <a:off x="3684173" y="349585"/>
            <a:ext cx="3811265" cy="523220"/>
          </a:xfrm>
          <a:prstGeom prst="rect">
            <a:avLst/>
          </a:prstGeom>
        </p:spPr>
        <p:txBody>
          <a:bodyPr wrap="square">
            <a:spAutoFit/>
          </a:bodyPr>
          <a:lstStyle/>
          <a:p>
            <a:pPr>
              <a:spcAft>
                <a:spcPts val="0"/>
              </a:spcAft>
            </a:pPr>
            <a:r>
              <a:rPr lang="en-GB" sz="2800" dirty="0" smtClean="0">
                <a:solidFill>
                  <a:srgbClr val="EF4718"/>
                </a:solidFill>
                <a:latin typeface="Arial" pitchFamily="34" charset="0"/>
                <a:cs typeface="Arial" pitchFamily="34" charset="0"/>
              </a:rPr>
              <a:t>Context (cont.)</a:t>
            </a:r>
            <a:endParaRPr lang="en-GB" sz="2800" dirty="0">
              <a:solidFill>
                <a:srgbClr val="EF4718"/>
              </a:solidFill>
              <a:latin typeface="Arial" pitchFamily="34" charset="0"/>
              <a:cs typeface="Arial" pitchFamily="34" charset="0"/>
            </a:endParaRPr>
          </a:p>
        </p:txBody>
      </p:sp>
      <p:sp>
        <p:nvSpPr>
          <p:cNvPr id="3" name="TextBox 2"/>
          <p:cNvSpPr txBox="1"/>
          <p:nvPr/>
        </p:nvSpPr>
        <p:spPr>
          <a:xfrm>
            <a:off x="260734" y="1273587"/>
            <a:ext cx="8664191" cy="5078313"/>
          </a:xfrm>
          <a:prstGeom prst="rect">
            <a:avLst/>
          </a:prstGeom>
          <a:noFill/>
        </p:spPr>
        <p:txBody>
          <a:bodyPr wrap="square" rtlCol="0">
            <a:spAutoFit/>
          </a:bodyPr>
          <a:lstStyle/>
          <a:p>
            <a:pPr lvl="0" algn="just" defTabSz="457200" fontAlgn="auto">
              <a:spcBef>
                <a:spcPct val="20000"/>
              </a:spcBef>
              <a:spcAft>
                <a:spcPts val="0"/>
              </a:spcAft>
              <a:defRPr/>
            </a:pPr>
            <a:r>
              <a:rPr lang="en-ZA" b="0" dirty="0">
                <a:solidFill>
                  <a:sysClr val="windowText" lastClr="000000"/>
                </a:solidFill>
                <a:latin typeface="Calibri"/>
              </a:rPr>
              <a:t>Digital skills delivery framework </a:t>
            </a:r>
            <a:r>
              <a:rPr lang="en-ZA" b="0" dirty="0" smtClean="0">
                <a:solidFill>
                  <a:sysClr val="windowText" lastClr="000000"/>
                </a:solidFill>
                <a:latin typeface="Calibri"/>
              </a:rPr>
              <a:t> reflected below:</a:t>
            </a:r>
            <a:endParaRPr lang="en-ZA" b="0" dirty="0">
              <a:solidFill>
                <a:sysClr val="windowText" lastClr="000000"/>
              </a:solidFill>
              <a:latin typeface="Calibri"/>
            </a:endParaRPr>
          </a:p>
          <a:p>
            <a:pPr lvl="0" algn="just" defTabSz="457200" fontAlgn="auto">
              <a:spcBef>
                <a:spcPct val="20000"/>
              </a:spcBef>
              <a:spcAft>
                <a:spcPts val="0"/>
              </a:spcAft>
              <a:defRPr/>
            </a:pPr>
            <a:endParaRPr lang="en-ZA"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b="0" dirty="0">
              <a:solidFill>
                <a:sysClr val="windowText" lastClr="000000"/>
              </a:solidFill>
              <a:latin typeface="Calibri"/>
            </a:endParaRPr>
          </a:p>
          <a:p>
            <a:pPr marL="342900" lvl="0" indent="-342900" defTabSz="457200" fontAlgn="auto">
              <a:spcBef>
                <a:spcPct val="20000"/>
              </a:spcBef>
              <a:spcAft>
                <a:spcPts val="0"/>
              </a:spcAft>
              <a:buFont typeface="Arial"/>
              <a:buChar char="•"/>
              <a:defRPr/>
            </a:pPr>
            <a:endParaRPr lang="en-ZA" b="0" dirty="0">
              <a:solidFill>
                <a:sysClr val="windowText" lastClr="000000"/>
              </a:solidFill>
              <a:latin typeface="Calibri"/>
            </a:endParaRPr>
          </a:p>
          <a:p>
            <a:pPr lvl="0" algn="just" defTabSz="457200" fontAlgn="auto">
              <a:spcBef>
                <a:spcPct val="20000"/>
              </a:spcBef>
              <a:spcAft>
                <a:spcPts val="0"/>
              </a:spcAft>
              <a:defRPr/>
            </a:pPr>
            <a:endParaRPr lang="en-ZA" b="0" dirty="0">
              <a:solidFill>
                <a:sysClr val="windowText" lastClr="000000"/>
              </a:solidFill>
              <a:latin typeface="Calibri"/>
            </a:endParaRPr>
          </a:p>
          <a:p>
            <a:pPr lvl="0" algn="just" defTabSz="457200" fontAlgn="auto">
              <a:spcBef>
                <a:spcPct val="20000"/>
              </a:spcBef>
              <a:spcAft>
                <a:spcPts val="0"/>
              </a:spcAft>
              <a:defRPr/>
            </a:pPr>
            <a:endParaRPr lang="en-ZA" b="0" dirty="0" smtClean="0">
              <a:solidFill>
                <a:sysClr val="windowText" lastClr="000000"/>
              </a:solidFill>
              <a:latin typeface="Calibri"/>
            </a:endParaRPr>
          </a:p>
          <a:p>
            <a:pPr lvl="0" algn="just" defTabSz="457200" fontAlgn="auto">
              <a:spcBef>
                <a:spcPct val="20000"/>
              </a:spcBef>
              <a:spcAft>
                <a:spcPts val="0"/>
              </a:spcAft>
              <a:defRPr/>
            </a:pPr>
            <a:r>
              <a:rPr lang="en-ZA" b="0" dirty="0" smtClean="0">
                <a:solidFill>
                  <a:sysClr val="windowText" lastClr="000000"/>
                </a:solidFill>
                <a:latin typeface="Calibri"/>
              </a:rPr>
              <a:t>In </a:t>
            </a:r>
            <a:r>
              <a:rPr lang="en-ZA" b="0" dirty="0">
                <a:solidFill>
                  <a:sysClr val="windowText" lastClr="000000"/>
                </a:solidFill>
                <a:latin typeface="Calibri"/>
              </a:rPr>
              <a:t>line with the above framework, there is a need for the development of:</a:t>
            </a:r>
          </a:p>
          <a:p>
            <a:pPr marL="342900" lvl="0" indent="-342900" algn="just" defTabSz="457200" fontAlgn="auto">
              <a:spcBef>
                <a:spcPct val="20000"/>
              </a:spcBef>
              <a:spcAft>
                <a:spcPts val="0"/>
              </a:spcAft>
              <a:buFont typeface="Wingdings" panose="05000000000000000000" pitchFamily="2" charset="2"/>
              <a:buChar char="§"/>
              <a:defRPr/>
            </a:pPr>
            <a:r>
              <a:rPr lang="en-ZA" b="0" dirty="0">
                <a:solidFill>
                  <a:sysClr val="windowText" lastClr="000000"/>
                </a:solidFill>
                <a:latin typeface="Calibri"/>
              </a:rPr>
              <a:t>Sector-specific </a:t>
            </a:r>
            <a:r>
              <a:rPr lang="en-ZA" b="0" dirty="0" smtClean="0">
                <a:solidFill>
                  <a:sysClr val="windowText" lastClr="000000"/>
                </a:solidFill>
                <a:latin typeface="Calibri"/>
              </a:rPr>
              <a:t>digital skills </a:t>
            </a:r>
            <a:r>
              <a:rPr lang="en-ZA" b="0" dirty="0">
                <a:solidFill>
                  <a:sysClr val="windowText" lastClr="000000"/>
                </a:solidFill>
                <a:latin typeface="Calibri"/>
              </a:rPr>
              <a:t>(</a:t>
            </a:r>
            <a:r>
              <a:rPr lang="en-ZA" dirty="0">
                <a:solidFill>
                  <a:srgbClr val="C00000"/>
                </a:solidFill>
                <a:latin typeface="Calibri"/>
              </a:rPr>
              <a:t>2</a:t>
            </a:r>
            <a:r>
              <a:rPr lang="en-ZA" b="0" dirty="0">
                <a:solidFill>
                  <a:sysClr val="windowText" lastClr="000000"/>
                </a:solidFill>
                <a:latin typeface="Calibri"/>
              </a:rPr>
              <a:t>) and practitioner skills (</a:t>
            </a:r>
            <a:r>
              <a:rPr lang="en-ZA" dirty="0">
                <a:solidFill>
                  <a:srgbClr val="C00000"/>
                </a:solidFill>
                <a:latin typeface="Calibri"/>
              </a:rPr>
              <a:t>3</a:t>
            </a:r>
            <a:r>
              <a:rPr lang="en-ZA" b="0" dirty="0">
                <a:solidFill>
                  <a:sysClr val="windowText" lastClr="000000"/>
                </a:solidFill>
                <a:latin typeface="Calibri"/>
              </a:rPr>
              <a:t>) to contribute towards enhanced efficiencies to ensure these formal sectors remain competitive and innovative within an emerging South African information society and digital economy. </a:t>
            </a:r>
            <a:r>
              <a:rPr lang="en-ZA" b="0" dirty="0" smtClean="0">
                <a:solidFill>
                  <a:sysClr val="windowText" lastClr="000000"/>
                </a:solidFill>
                <a:latin typeface="Calibri"/>
              </a:rPr>
              <a:t>Specific digital skills is needed to prepare citizens for the 4IR.  </a:t>
            </a:r>
            <a:endParaRPr lang="en-ZA" b="0" dirty="0">
              <a:solidFill>
                <a:sysClr val="windowText" lastClr="000000"/>
              </a:solidFill>
              <a:latin typeface="Calibri"/>
            </a:endParaRPr>
          </a:p>
          <a:p>
            <a:pPr marL="342900" lvl="0" indent="-342900" algn="just" defTabSz="457200" fontAlgn="auto">
              <a:spcBef>
                <a:spcPct val="20000"/>
              </a:spcBef>
              <a:spcAft>
                <a:spcPts val="0"/>
              </a:spcAft>
              <a:buFont typeface="Wingdings" panose="05000000000000000000" pitchFamily="2" charset="2"/>
              <a:buChar char="§"/>
              <a:defRPr/>
            </a:pPr>
            <a:r>
              <a:rPr lang="en-ZA" b="0" dirty="0">
                <a:solidFill>
                  <a:sysClr val="windowText" lastClr="000000"/>
                </a:solidFill>
                <a:latin typeface="Calibri"/>
              </a:rPr>
              <a:t>e-Leadership skills (</a:t>
            </a:r>
            <a:r>
              <a:rPr lang="en-ZA" dirty="0">
                <a:solidFill>
                  <a:srgbClr val="C00000"/>
                </a:solidFill>
                <a:latin typeface="Calibri"/>
              </a:rPr>
              <a:t>4</a:t>
            </a:r>
            <a:r>
              <a:rPr lang="en-ZA" b="0" dirty="0">
                <a:solidFill>
                  <a:sysClr val="windowText" lastClr="000000"/>
                </a:solidFill>
                <a:latin typeface="Calibri"/>
              </a:rPr>
              <a:t>) for managers, executives and entrepreneurs to ensure innovative repositioning of institutions/businesses and growth of new businesses (across sectors) to remain competitive in the information society and digital economy.</a:t>
            </a:r>
            <a:endParaRPr lang="en-US" b="0" dirty="0">
              <a:solidFill>
                <a:sysClr val="windowText" lastClr="000000"/>
              </a:solidFill>
              <a:latin typeface="Calibri"/>
            </a:endParaRPr>
          </a:p>
        </p:txBody>
      </p:sp>
      <p:grpSp>
        <p:nvGrpSpPr>
          <p:cNvPr id="10" name="Group 4"/>
          <p:cNvGrpSpPr>
            <a:grpSpLocks/>
          </p:cNvGrpSpPr>
          <p:nvPr/>
        </p:nvGrpSpPr>
        <p:grpSpPr bwMode="auto">
          <a:xfrm>
            <a:off x="1066888" y="1738035"/>
            <a:ext cx="4225192" cy="1913656"/>
            <a:chOff x="1108634" y="1107250"/>
            <a:chExt cx="6911975" cy="5973762"/>
          </a:xfrm>
        </p:grpSpPr>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08634" y="1107250"/>
              <a:ext cx="6911975" cy="59737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TextBox 11"/>
            <p:cNvSpPr txBox="1"/>
            <p:nvPr/>
          </p:nvSpPr>
          <p:spPr>
            <a:xfrm>
              <a:off x="5804654" y="1692734"/>
              <a:ext cx="2035445" cy="2594081"/>
            </a:xfrm>
            <a:prstGeom prst="rect">
              <a:avLst/>
            </a:prstGeom>
            <a:noFill/>
            <a:ln w="19050">
              <a:solidFill>
                <a:srgbClr val="ED7D31">
                  <a:lumMod val="75000"/>
                </a:srgbClr>
              </a:solidFill>
            </a:ln>
          </p:spPr>
          <p:txBody>
            <a:bodyPr>
              <a:spAutoFit/>
            </a:bodyPr>
            <a:lstStyle/>
            <a:p>
              <a:pPr eaLnBrk="0" hangingPunct="0">
                <a:defRPr/>
              </a:pPr>
              <a:r>
                <a:rPr lang="en-US" sz="1200" kern="0" dirty="0">
                  <a:solidFill>
                    <a:srgbClr val="FF0000"/>
                  </a:solidFill>
                  <a:latin typeface="Arial" panose="020B0604020202020204" pitchFamily="34" charset="0"/>
                  <a:ea typeface="ＭＳ Ｐゴシック" panose="020B0600070205080204" pitchFamily="34" charset="-128"/>
                </a:rPr>
                <a:t> </a:t>
              </a:r>
              <a:r>
                <a:rPr lang="en-US" sz="1200" b="0" kern="0" dirty="0">
                  <a:solidFill>
                    <a:prstClr val="black"/>
                  </a:solidFill>
                  <a:latin typeface="Arial" panose="020B0604020202020204" pitchFamily="34" charset="0"/>
                  <a:ea typeface="ＭＳ Ｐゴシック" panose="020B0600070205080204" pitchFamily="34" charset="-128"/>
                </a:rPr>
                <a:t>ICT </a:t>
              </a:r>
            </a:p>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practitioner skills</a:t>
              </a:r>
            </a:p>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 (</a:t>
              </a:r>
              <a:r>
                <a:rPr lang="en-US" sz="1200" kern="0" dirty="0">
                  <a:solidFill>
                    <a:srgbClr val="FF0000"/>
                  </a:solidFill>
                  <a:latin typeface="Arial" panose="020B0604020202020204" pitchFamily="34" charset="0"/>
                  <a:ea typeface="ＭＳ Ｐゴシック" panose="020B0600070205080204" pitchFamily="34" charset="-128"/>
                </a:rPr>
                <a:t>3</a:t>
              </a:r>
              <a:r>
                <a:rPr lang="en-US" sz="1200" b="0" kern="0" dirty="0">
                  <a:solidFill>
                    <a:prstClr val="black"/>
                  </a:solidFill>
                  <a:latin typeface="Arial" panose="020B0604020202020204" pitchFamily="34" charset="0"/>
                  <a:ea typeface="ＭＳ Ｐゴシック" panose="020B0600070205080204" pitchFamily="34" charset="-128"/>
                </a:rPr>
                <a:t>)</a:t>
              </a:r>
              <a:endParaRPr lang="en-ZA" sz="1200" b="0" kern="0" dirty="0">
                <a:solidFill>
                  <a:prstClr val="black"/>
                </a:solidFill>
                <a:latin typeface="Arial" panose="020B0604020202020204" pitchFamily="34" charset="0"/>
                <a:ea typeface="ＭＳ Ｐゴシック" panose="020B0600070205080204" pitchFamily="34" charset="-128"/>
              </a:endParaRPr>
            </a:p>
          </p:txBody>
        </p:sp>
        <p:grpSp>
          <p:nvGrpSpPr>
            <p:cNvPr id="13" name="Group 2"/>
            <p:cNvGrpSpPr>
              <a:grpSpLocks/>
            </p:cNvGrpSpPr>
            <p:nvPr/>
          </p:nvGrpSpPr>
          <p:grpSpPr bwMode="auto">
            <a:xfrm>
              <a:off x="1730917" y="1692732"/>
              <a:ext cx="3903510" cy="5114329"/>
              <a:chOff x="1730917" y="1692732"/>
              <a:chExt cx="3903510" cy="5114329"/>
            </a:xfrm>
          </p:grpSpPr>
          <p:sp>
            <p:nvSpPr>
              <p:cNvPr id="14" name="TextBox 13"/>
              <p:cNvSpPr txBox="1"/>
              <p:nvPr/>
            </p:nvSpPr>
            <p:spPr>
              <a:xfrm>
                <a:off x="3954250" y="1692732"/>
                <a:ext cx="1337984" cy="3170544"/>
              </a:xfrm>
              <a:prstGeom prst="rect">
                <a:avLst/>
              </a:prstGeom>
              <a:noFill/>
              <a:ln w="19050">
                <a:solidFill>
                  <a:srgbClr val="ED7D31">
                    <a:lumMod val="75000"/>
                  </a:srgbClr>
                </a:solidFill>
              </a:ln>
            </p:spPr>
            <p:txBody>
              <a:bodyPr>
                <a:spAutoFit/>
              </a:bodyPr>
              <a:lstStyle/>
              <a:p>
                <a:pPr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e-Leader-ship   skills (</a:t>
                </a:r>
                <a:r>
                  <a:rPr lang="en-US" sz="1200" kern="0" dirty="0">
                    <a:solidFill>
                      <a:srgbClr val="FF0000"/>
                    </a:solidFill>
                    <a:latin typeface="Arial" panose="020B0604020202020204" pitchFamily="34" charset="0"/>
                    <a:ea typeface="ＭＳ Ｐゴシック" panose="020B0600070205080204" pitchFamily="34" charset="-128"/>
                  </a:rPr>
                  <a:t>4</a:t>
                </a:r>
                <a:r>
                  <a:rPr lang="en-US" sz="1200" kern="0" dirty="0">
                    <a:solidFill>
                      <a:prstClr val="black"/>
                    </a:solidFill>
                    <a:latin typeface="Arial" panose="020B0604020202020204" pitchFamily="34" charset="0"/>
                    <a:ea typeface="ＭＳ Ｐゴシック" panose="020B0600070205080204" pitchFamily="34" charset="-128"/>
                  </a:rPr>
                  <a:t>)</a:t>
                </a:r>
                <a:endParaRPr lang="en-US" sz="1200" b="0" kern="0" dirty="0">
                  <a:solidFill>
                    <a:prstClr val="black"/>
                  </a:solidFill>
                  <a:latin typeface="Arial" panose="020B0604020202020204" pitchFamily="34" charset="0"/>
                  <a:ea typeface="ＭＳ Ｐゴシック" panose="020B0600070205080204" pitchFamily="34" charset="-128"/>
                </a:endParaRPr>
              </a:p>
            </p:txBody>
          </p:sp>
          <p:sp>
            <p:nvSpPr>
              <p:cNvPr id="15" name="TextBox 14"/>
              <p:cNvSpPr txBox="1"/>
              <p:nvPr/>
            </p:nvSpPr>
            <p:spPr>
              <a:xfrm>
                <a:off x="1730917" y="1709018"/>
                <a:ext cx="1574268" cy="3170544"/>
              </a:xfrm>
              <a:prstGeom prst="rect">
                <a:avLst/>
              </a:prstGeom>
              <a:noFill/>
              <a:ln w="19050">
                <a:solidFill>
                  <a:srgbClr val="ED7D31">
                    <a:lumMod val="75000"/>
                  </a:srgbClr>
                </a:solidFill>
              </a:ln>
            </p:spPr>
            <p:txBody>
              <a:bodyPr>
                <a:spAutoFit/>
              </a:bodyPr>
              <a:lstStyle/>
              <a:p>
                <a:pPr marL="108000" eaLnBrk="0" hangingPunct="0">
                  <a:defRPr/>
                </a:pPr>
                <a:r>
                  <a:rPr lang="en-US" sz="1200" b="0" kern="0" dirty="0">
                    <a:solidFill>
                      <a:prstClr val="black"/>
                    </a:solidFill>
                    <a:latin typeface="Arial" panose="020B0604020202020204" pitchFamily="34" charset="0"/>
                    <a:ea typeface="ＭＳ Ｐゴシック" panose="020B0600070205080204" pitchFamily="34" charset="-128"/>
                  </a:rPr>
                  <a:t>Sector user    </a:t>
                </a:r>
                <a:r>
                  <a:rPr lang="en-US" sz="1200" b="0" kern="0" dirty="0" smtClean="0">
                    <a:solidFill>
                      <a:prstClr val="black"/>
                    </a:solidFill>
                    <a:latin typeface="Arial" panose="020B0604020202020204" pitchFamily="34" charset="0"/>
                    <a:ea typeface="ＭＳ Ｐゴシック" panose="020B0600070205080204" pitchFamily="34" charset="-128"/>
                  </a:rPr>
                  <a:t>digital skills </a:t>
                </a:r>
                <a:r>
                  <a:rPr lang="en-US" sz="1200" b="0" kern="0" dirty="0">
                    <a:solidFill>
                      <a:prstClr val="black"/>
                    </a:solidFill>
                    <a:latin typeface="Arial" panose="020B0604020202020204" pitchFamily="34" charset="0"/>
                    <a:ea typeface="ＭＳ Ｐゴシック" panose="020B0600070205080204" pitchFamily="34" charset="-128"/>
                  </a:rPr>
                  <a:t>(</a:t>
                </a:r>
                <a:r>
                  <a:rPr lang="en-US" sz="1200" kern="0" dirty="0">
                    <a:solidFill>
                      <a:srgbClr val="FF0000"/>
                    </a:solidFill>
                    <a:latin typeface="Arial" panose="020B0604020202020204" pitchFamily="34" charset="0"/>
                    <a:ea typeface="ＭＳ Ｐゴシック" panose="020B0600070205080204" pitchFamily="34" charset="-128"/>
                  </a:rPr>
                  <a:t>2</a:t>
                </a:r>
                <a:r>
                  <a:rPr lang="en-US" sz="1200" kern="0" dirty="0">
                    <a:solidFill>
                      <a:prstClr val="black"/>
                    </a:solidFill>
                    <a:latin typeface="Arial" panose="020B0604020202020204" pitchFamily="34" charset="0"/>
                    <a:ea typeface="ＭＳ Ｐゴシック" panose="020B0600070205080204" pitchFamily="34" charset="-128"/>
                  </a:rPr>
                  <a:t>)</a:t>
                </a:r>
                <a:r>
                  <a:rPr lang="en-US" sz="1200" b="0" kern="0" dirty="0">
                    <a:solidFill>
                      <a:prstClr val="black"/>
                    </a:solidFill>
                    <a:latin typeface="Arial" panose="020B0604020202020204" pitchFamily="34" charset="0"/>
                    <a:ea typeface="ＭＳ Ｐゴシック" panose="020B0600070205080204" pitchFamily="34" charset="-128"/>
                  </a:rPr>
                  <a:t> </a:t>
                </a:r>
              </a:p>
            </p:txBody>
          </p:sp>
          <p:sp>
            <p:nvSpPr>
              <p:cNvPr id="16" name="TextBox 15"/>
              <p:cNvSpPr txBox="1"/>
              <p:nvPr/>
            </p:nvSpPr>
            <p:spPr>
              <a:xfrm>
                <a:off x="3494814" y="5942367"/>
                <a:ext cx="2139613" cy="864694"/>
              </a:xfrm>
              <a:prstGeom prst="rect">
                <a:avLst/>
              </a:prstGeom>
              <a:noFill/>
              <a:ln w="19050">
                <a:solidFill>
                  <a:srgbClr val="ED7D31">
                    <a:lumMod val="75000"/>
                  </a:srgbClr>
                </a:solidFill>
              </a:ln>
            </p:spPr>
            <p:txBody>
              <a:bodyPr wrap="square">
                <a:spAutoFit/>
              </a:bodyPr>
              <a:lstStyle/>
              <a:p>
                <a:pPr algn="ctr" eaLnBrk="0" hangingPunct="0">
                  <a:defRPr/>
                </a:pPr>
                <a:r>
                  <a:rPr lang="en-US" sz="1200" kern="0" dirty="0">
                    <a:solidFill>
                      <a:srgbClr val="FF0000"/>
                    </a:solidFill>
                    <a:latin typeface="Arial" panose="020B0604020202020204" pitchFamily="34" charset="0"/>
                    <a:ea typeface="ＭＳ Ｐゴシック" panose="020B0600070205080204" pitchFamily="34" charset="-128"/>
                  </a:rPr>
                  <a:t>(1)</a:t>
                </a:r>
                <a:r>
                  <a:rPr lang="en-US" sz="1200" b="0" kern="0" dirty="0">
                    <a:solidFill>
                      <a:prstClr val="black"/>
                    </a:solidFill>
                    <a:latin typeface="Arial" panose="020B0604020202020204" pitchFamily="34" charset="0"/>
                    <a:ea typeface="ＭＳ Ｐゴシック" panose="020B0600070205080204" pitchFamily="34" charset="-128"/>
                  </a:rPr>
                  <a:t> e-Literacy</a:t>
                </a:r>
                <a:endParaRPr lang="en-ZA" sz="1200" b="0" kern="0" dirty="0">
                  <a:solidFill>
                    <a:prstClr val="black"/>
                  </a:solidFill>
                  <a:latin typeface="Arial" panose="020B0604020202020204" pitchFamily="34" charset="0"/>
                  <a:ea typeface="ＭＳ Ｐゴシック" panose="020B0600070205080204" pitchFamily="34" charset="-128"/>
                </a:endParaRPr>
              </a:p>
            </p:txBody>
          </p:sp>
        </p:grpSp>
      </p:grpSp>
      <p:pic>
        <p:nvPicPr>
          <p:cNvPr id="17" name="Picture 16"/>
          <p:cNvPicPr/>
          <p:nvPr/>
        </p:nvPicPr>
        <p:blipFill>
          <a:blip r:embed="rId5" cstate="print">
            <a:extLst>
              <a:ext uri="{28A0092B-C50C-407E-A947-70E740481C1C}">
                <a14:useLocalDpi xmlns:a14="http://schemas.microsoft.com/office/drawing/2010/main" xmlns="" val="0"/>
              </a:ext>
            </a:extLst>
          </a:blip>
          <a:stretch>
            <a:fillRect/>
          </a:stretch>
        </p:blipFill>
        <p:spPr>
          <a:xfrm>
            <a:off x="6967651" y="279999"/>
            <a:ext cx="1055574" cy="662392"/>
          </a:xfrm>
          <a:prstGeom prst="rect">
            <a:avLst/>
          </a:prstGeom>
        </p:spPr>
      </p:pic>
    </p:spTree>
    <p:extLst>
      <p:ext uri="{BB962C8B-B14F-4D97-AF65-F5344CB8AC3E}">
        <p14:creationId xmlns:p14="http://schemas.microsoft.com/office/powerpoint/2010/main" xmlns="" val="4195497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97960"/>
            <a:ext cx="9144000" cy="360040"/>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869576" y="6381750"/>
            <a:ext cx="370384" cy="476250"/>
          </a:xfrm>
        </p:spPr>
        <p:txBody>
          <a:bodyPr/>
          <a:lstStyle/>
          <a:p>
            <a:pPr>
              <a:defRPr/>
            </a:pPr>
            <a:fld id="{FF7A930C-9F51-4BB6-8DBB-EDAB0DE2C28C}" type="slidenum">
              <a:rPr lang="en-US" smtClean="0"/>
              <a:pPr>
                <a:defRPr/>
              </a:pPr>
              <a:t>7</a:t>
            </a:fld>
            <a:endParaRPr lang="en-US" dirty="0"/>
          </a:p>
        </p:txBody>
      </p:sp>
      <p:sp>
        <p:nvSpPr>
          <p:cNvPr id="3" name="TextBox 2"/>
          <p:cNvSpPr txBox="1"/>
          <p:nvPr/>
        </p:nvSpPr>
        <p:spPr>
          <a:xfrm>
            <a:off x="452074" y="1382697"/>
            <a:ext cx="8277348" cy="4247317"/>
          </a:xfrm>
          <a:prstGeom prst="rect">
            <a:avLst/>
          </a:prstGeom>
          <a:noFill/>
        </p:spPr>
        <p:txBody>
          <a:bodyPr wrap="square" rtlCol="0">
            <a:spAutoFit/>
          </a:bodyPr>
          <a:lstStyle/>
          <a:p>
            <a:pPr marL="342900" indent="-342900" algn="just" defTabSz="457200" fontAlgn="auto">
              <a:spcBef>
                <a:spcPts val="0"/>
              </a:spcBef>
              <a:spcAft>
                <a:spcPts val="0"/>
              </a:spcAft>
              <a:buFont typeface="Wingdings" panose="05000000000000000000" pitchFamily="2" charset="2"/>
              <a:buChar char="§"/>
              <a:defRPr/>
            </a:pPr>
            <a:r>
              <a:rPr lang="en-ZA" b="0" dirty="0">
                <a:solidFill>
                  <a:sysClr val="windowText" lastClr="000000"/>
                </a:solidFill>
                <a:latin typeface="Calibri"/>
              </a:rPr>
              <a:t>Necessary competencies for </a:t>
            </a:r>
            <a:r>
              <a:rPr lang="en-ZA" b="0" dirty="0" err="1">
                <a:solidFill>
                  <a:sysClr val="windowText" lastClr="000000"/>
                </a:solidFill>
                <a:latin typeface="Calibri"/>
              </a:rPr>
              <a:t>SMMEs</a:t>
            </a:r>
            <a:r>
              <a:rPr lang="en-ZA" b="0" dirty="0">
                <a:solidFill>
                  <a:sysClr val="windowText" lastClr="000000"/>
                </a:solidFill>
                <a:latin typeface="Calibri"/>
              </a:rPr>
              <a:t> (ICT and non ICT Sector) </a:t>
            </a:r>
            <a:r>
              <a:rPr lang="en-ZA" b="0" dirty="0" smtClean="0">
                <a:solidFill>
                  <a:sysClr val="windowText" lastClr="000000"/>
                </a:solidFill>
                <a:latin typeface="Calibri"/>
              </a:rPr>
              <a:t>is needed to </a:t>
            </a:r>
            <a:r>
              <a:rPr lang="en-ZA" b="0" dirty="0">
                <a:solidFill>
                  <a:sysClr val="windowText" lastClr="000000"/>
                </a:solidFill>
                <a:latin typeface="Calibri"/>
              </a:rPr>
              <a:t>grow and develop their enterprises through technology enablement (</a:t>
            </a:r>
            <a:r>
              <a:rPr lang="en-ZA" dirty="0">
                <a:solidFill>
                  <a:srgbClr val="FF0000"/>
                </a:solidFill>
                <a:latin typeface="Calibri"/>
              </a:rPr>
              <a:t>1-4</a:t>
            </a:r>
            <a:r>
              <a:rPr lang="en-ZA" b="0" dirty="0">
                <a:solidFill>
                  <a:sysClr val="windowText" lastClr="000000"/>
                </a:solidFill>
                <a:latin typeface="Calibri"/>
              </a:rPr>
              <a:t>) for enhanced sustainability and potential job creation through localisation and local content development (</a:t>
            </a:r>
            <a:r>
              <a:rPr lang="en-ZA" i="1" dirty="0">
                <a:solidFill>
                  <a:sysClr val="windowText" lastClr="000000"/>
                </a:solidFill>
                <a:latin typeface="Calibri"/>
              </a:rPr>
              <a:t>innovation-based economy</a:t>
            </a:r>
            <a:r>
              <a:rPr lang="en-ZA" b="0" dirty="0">
                <a:solidFill>
                  <a:sysClr val="windowText" lastClr="000000"/>
                </a:solidFill>
                <a:latin typeface="Calibri"/>
              </a:rPr>
              <a:t>).</a:t>
            </a:r>
          </a:p>
          <a:p>
            <a:pPr marL="342900" indent="-342900" algn="just" defTabSz="457200" fontAlgn="auto">
              <a:spcBef>
                <a:spcPts val="0"/>
              </a:spcBef>
              <a:spcAft>
                <a:spcPts val="0"/>
              </a:spcAft>
              <a:buFont typeface="Wingdings" panose="05000000000000000000" pitchFamily="2" charset="2"/>
              <a:buChar char="§"/>
              <a:defRPr/>
            </a:pPr>
            <a:endParaRPr lang="en-ZA" b="0" dirty="0">
              <a:solidFill>
                <a:sysClr val="windowText" lastClr="000000"/>
              </a:solidFill>
              <a:latin typeface="Calibri"/>
            </a:endParaRPr>
          </a:p>
          <a:p>
            <a:pPr marL="342900" indent="-342900" algn="just" defTabSz="457200" fontAlgn="auto">
              <a:spcBef>
                <a:spcPts val="0"/>
              </a:spcBef>
              <a:spcAft>
                <a:spcPts val="0"/>
              </a:spcAft>
              <a:buFont typeface="Wingdings" panose="05000000000000000000" pitchFamily="2" charset="2"/>
              <a:buChar char="§"/>
              <a:defRPr/>
            </a:pPr>
            <a:r>
              <a:rPr lang="en-ZA" b="0" dirty="0">
                <a:solidFill>
                  <a:sysClr val="windowText" lastClr="000000"/>
                </a:solidFill>
                <a:latin typeface="Calibri"/>
              </a:rPr>
              <a:t>The </a:t>
            </a:r>
            <a:r>
              <a:rPr lang="en-ZA" b="0" dirty="0" smtClean="0">
                <a:solidFill>
                  <a:sysClr val="windowText" lastClr="000000"/>
                </a:solidFill>
                <a:latin typeface="Calibri"/>
              </a:rPr>
              <a:t>iKamva Digital Skills Institute is </a:t>
            </a:r>
            <a:r>
              <a:rPr lang="en-ZA" b="0" dirty="0">
                <a:solidFill>
                  <a:sysClr val="windowText" lastClr="000000"/>
                </a:solidFill>
                <a:latin typeface="Calibri"/>
              </a:rPr>
              <a:t>an integration of the three (3) </a:t>
            </a:r>
            <a:r>
              <a:rPr lang="en-ZA" b="0" dirty="0" smtClean="0">
                <a:solidFill>
                  <a:sysClr val="windowText" lastClr="000000"/>
                </a:solidFill>
                <a:latin typeface="Calibri"/>
              </a:rPr>
              <a:t>skills </a:t>
            </a:r>
            <a:r>
              <a:rPr lang="en-ZA" b="0" dirty="0">
                <a:solidFill>
                  <a:sysClr val="windowText" lastClr="000000"/>
                </a:solidFill>
                <a:latin typeface="Calibri"/>
              </a:rPr>
              <a:t>development related components of DTPS, namely </a:t>
            </a:r>
            <a:r>
              <a:rPr lang="en-ZA" b="0" dirty="0" smtClean="0">
                <a:solidFill>
                  <a:sysClr val="windowText" lastClr="000000"/>
                </a:solidFill>
                <a:latin typeface="Calibri"/>
              </a:rPr>
              <a:t>the National </a:t>
            </a:r>
            <a:r>
              <a:rPr lang="en-ZA" b="0" dirty="0">
                <a:solidFill>
                  <a:sysClr val="windowText" lastClr="000000"/>
                </a:solidFill>
                <a:latin typeface="Calibri"/>
              </a:rPr>
              <a:t>Electronic </a:t>
            </a:r>
            <a:r>
              <a:rPr lang="en-ZA" b="0" dirty="0" smtClean="0">
                <a:solidFill>
                  <a:sysClr val="windowText" lastClr="000000"/>
                </a:solidFill>
                <a:latin typeface="Calibri"/>
              </a:rPr>
              <a:t>Media </a:t>
            </a:r>
            <a:r>
              <a:rPr lang="en-ZA" b="0" dirty="0">
                <a:solidFill>
                  <a:sysClr val="windowText" lastClr="000000"/>
                </a:solidFill>
                <a:latin typeface="Calibri"/>
              </a:rPr>
              <a:t>Institute of South Africa (NEMISA), e-Skills Institute (e-SI) and the Institute for Space and Software Applications (ISSA).</a:t>
            </a:r>
          </a:p>
          <a:p>
            <a:pPr algn="just" defTabSz="457200" fontAlgn="auto">
              <a:spcBef>
                <a:spcPts val="0"/>
              </a:spcBef>
              <a:spcAft>
                <a:spcPts val="0"/>
              </a:spcAft>
              <a:defRPr/>
            </a:pPr>
            <a:endParaRPr lang="en-ZA" b="0" dirty="0">
              <a:solidFill>
                <a:sysClr val="windowText" lastClr="000000"/>
              </a:solidFill>
              <a:latin typeface="Calibri"/>
            </a:endParaRPr>
          </a:p>
          <a:p>
            <a:pPr marL="342900" indent="-342900" algn="just" defTabSz="457200" fontAlgn="auto">
              <a:spcBef>
                <a:spcPts val="0"/>
              </a:spcBef>
              <a:spcAft>
                <a:spcPts val="0"/>
              </a:spcAft>
              <a:buFont typeface="Wingdings" panose="05000000000000000000" pitchFamily="2" charset="2"/>
              <a:buChar char="§"/>
              <a:defRPr/>
            </a:pPr>
            <a:r>
              <a:rPr lang="en-ZA" b="0" dirty="0">
                <a:solidFill>
                  <a:sysClr val="windowText" lastClr="000000"/>
                </a:solidFill>
                <a:latin typeface="Calibri"/>
              </a:rPr>
              <a:t>The purpose of </a:t>
            </a:r>
            <a:r>
              <a:rPr lang="en-ZA" b="0" dirty="0" smtClean="0">
                <a:solidFill>
                  <a:sysClr val="windowText" lastClr="000000"/>
                </a:solidFill>
                <a:latin typeface="Calibri"/>
              </a:rPr>
              <a:t>the </a:t>
            </a:r>
            <a:r>
              <a:rPr lang="en-ZA" b="0" dirty="0" err="1" smtClean="0">
                <a:solidFill>
                  <a:sysClr val="windowText" lastClr="000000"/>
                </a:solidFill>
                <a:latin typeface="Calibri"/>
              </a:rPr>
              <a:t>Instute</a:t>
            </a:r>
            <a:r>
              <a:rPr lang="en-ZA" b="0" dirty="0" smtClean="0">
                <a:solidFill>
                  <a:sysClr val="windowText" lastClr="000000"/>
                </a:solidFill>
                <a:latin typeface="Calibri"/>
              </a:rPr>
              <a:t> </a:t>
            </a:r>
            <a:r>
              <a:rPr lang="en-US" b="0" dirty="0" smtClean="0">
                <a:solidFill>
                  <a:sysClr val="windowText" lastClr="000000"/>
                </a:solidFill>
                <a:latin typeface="Calibri"/>
              </a:rPr>
              <a:t>will be to act </a:t>
            </a:r>
            <a:r>
              <a:rPr lang="en-US" b="0" dirty="0">
                <a:solidFill>
                  <a:sysClr val="windowText" lastClr="000000"/>
                </a:solidFill>
                <a:latin typeface="Calibri"/>
              </a:rPr>
              <a:t>as a catalyst for </a:t>
            </a:r>
            <a:r>
              <a:rPr lang="en-US" b="0" dirty="0" smtClean="0">
                <a:solidFill>
                  <a:sysClr val="windowText" lastClr="000000"/>
                </a:solidFill>
                <a:latin typeface="Calibri"/>
              </a:rPr>
              <a:t>new digital skills </a:t>
            </a:r>
            <a:r>
              <a:rPr lang="en-US" b="0" dirty="0">
                <a:solidFill>
                  <a:sysClr val="windowText" lastClr="000000"/>
                </a:solidFill>
                <a:latin typeface="Calibri"/>
              </a:rPr>
              <a:t>in </a:t>
            </a:r>
            <a:r>
              <a:rPr lang="en-US" b="0" dirty="0" smtClean="0">
                <a:solidFill>
                  <a:sysClr val="windowText" lastClr="000000"/>
                </a:solidFill>
                <a:latin typeface="Calibri"/>
              </a:rPr>
              <a:t>SA by </a:t>
            </a:r>
            <a:r>
              <a:rPr lang="en-US" b="0" dirty="0">
                <a:solidFill>
                  <a:sysClr val="windowText" lastClr="000000"/>
                </a:solidFill>
                <a:latin typeface="Calibri"/>
              </a:rPr>
              <a:t>working in partnership with other role players within and outside government to drive the aspirations of the NDP, SA Connect and ICT White Paper for social appropriation of ICT for local benefit and the meaningful use and operational capability at the consumer level.</a:t>
            </a:r>
          </a:p>
        </p:txBody>
      </p:sp>
      <p:sp>
        <p:nvSpPr>
          <p:cNvPr id="10" name="Rectangle 9"/>
          <p:cNvSpPr/>
          <p:nvPr/>
        </p:nvSpPr>
        <p:spPr>
          <a:xfrm>
            <a:off x="3923928" y="454125"/>
            <a:ext cx="3811265" cy="523220"/>
          </a:xfrm>
          <a:prstGeom prst="rect">
            <a:avLst/>
          </a:prstGeom>
        </p:spPr>
        <p:txBody>
          <a:bodyPr wrap="square">
            <a:spAutoFit/>
          </a:bodyPr>
          <a:lstStyle/>
          <a:p>
            <a:pPr>
              <a:spcAft>
                <a:spcPts val="0"/>
              </a:spcAft>
            </a:pPr>
            <a:r>
              <a:rPr lang="en-GB" sz="2800" dirty="0" smtClean="0">
                <a:solidFill>
                  <a:srgbClr val="EF4718"/>
                </a:solidFill>
                <a:latin typeface="Arial" pitchFamily="34" charset="0"/>
                <a:cs typeface="Arial" pitchFamily="34" charset="0"/>
              </a:rPr>
              <a:t>Context (cont.)</a:t>
            </a:r>
            <a:endParaRPr lang="en-GB" sz="2800" dirty="0">
              <a:solidFill>
                <a:srgbClr val="EF4718"/>
              </a:solidFill>
              <a:latin typeface="Arial" pitchFamily="34" charset="0"/>
              <a:cs typeface="Arial" pitchFamily="34" charset="0"/>
            </a:endParaRPr>
          </a:p>
        </p:txBody>
      </p:sp>
      <p:pic>
        <p:nvPicPr>
          <p:cNvPr id="11" name="Picture 10"/>
          <p:cNvPicPr/>
          <p:nvPr/>
        </p:nvPicPr>
        <p:blipFill>
          <a:blip r:embed="rId4" cstate="print">
            <a:extLst>
              <a:ext uri="{28A0092B-C50C-407E-A947-70E740481C1C}">
                <a14:useLocalDpi xmlns:a14="http://schemas.microsoft.com/office/drawing/2010/main" xmlns="" val="0"/>
              </a:ext>
            </a:extLst>
          </a:blip>
          <a:stretch>
            <a:fillRect/>
          </a:stretch>
        </p:blipFill>
        <p:spPr>
          <a:xfrm>
            <a:off x="6989152" y="300187"/>
            <a:ext cx="1055574" cy="662392"/>
          </a:xfrm>
          <a:prstGeom prst="rect">
            <a:avLst/>
          </a:prstGeom>
        </p:spPr>
      </p:pic>
    </p:spTree>
    <p:extLst>
      <p:ext uri="{BB962C8B-B14F-4D97-AF65-F5344CB8AC3E}">
        <p14:creationId xmlns:p14="http://schemas.microsoft.com/office/powerpoint/2010/main" xmlns="" val="932351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7038" y="6485745"/>
            <a:ext cx="9144000" cy="392429"/>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a:t>
            </a:r>
            <a:r>
              <a:rPr lang="en-US" sz="1000" dirty="0" smtClean="0">
                <a:solidFill>
                  <a:schemeClr val="bg1"/>
                </a:solidFill>
                <a:latin typeface="Arial" pitchFamily="34" charset="0"/>
                <a:cs typeface="Arial" pitchFamily="34" charset="0"/>
              </a:rPr>
              <a:t>communication technologies </a:t>
            </a:r>
            <a:r>
              <a:rPr lang="en-US" sz="1000" dirty="0">
                <a:solidFill>
                  <a:schemeClr val="bg1"/>
                </a:solidFill>
                <a:latin typeface="Arial" pitchFamily="34" charset="0"/>
                <a:cs typeface="Arial" pitchFamily="34" charset="0"/>
              </a:rPr>
              <a:t>environment.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783141" y="6485745"/>
            <a:ext cx="370384" cy="476250"/>
          </a:xfrm>
        </p:spPr>
        <p:txBody>
          <a:bodyPr/>
          <a:lstStyle/>
          <a:p>
            <a:pPr>
              <a:defRPr/>
            </a:pPr>
            <a:fld id="{FF7A930C-9F51-4BB6-8DBB-EDAB0DE2C28C}" type="slidenum">
              <a:rPr lang="en-US" smtClean="0"/>
              <a:pPr>
                <a:defRPr/>
              </a:pPr>
              <a:t>8</a:t>
            </a:fld>
            <a:endParaRPr lang="en-US" dirty="0"/>
          </a:p>
        </p:txBody>
      </p:sp>
      <p:sp>
        <p:nvSpPr>
          <p:cNvPr id="2" name="Rectangle 1"/>
          <p:cNvSpPr/>
          <p:nvPr/>
        </p:nvSpPr>
        <p:spPr>
          <a:xfrm>
            <a:off x="3043611" y="392136"/>
            <a:ext cx="4387329" cy="523220"/>
          </a:xfrm>
          <a:prstGeom prst="rect">
            <a:avLst/>
          </a:prstGeom>
        </p:spPr>
        <p:txBody>
          <a:bodyPr wrap="square">
            <a:spAutoFit/>
          </a:bodyPr>
          <a:lstStyle/>
          <a:p>
            <a:pPr lvl="0">
              <a:spcAft>
                <a:spcPts val="0"/>
              </a:spcAft>
            </a:pPr>
            <a:r>
              <a:rPr lang="en-GB" sz="2800" dirty="0" smtClean="0">
                <a:solidFill>
                  <a:srgbClr val="EF4718"/>
                </a:solidFill>
                <a:latin typeface="Arial" pitchFamily="34" charset="0"/>
                <a:cs typeface="Arial" pitchFamily="34" charset="0"/>
              </a:rPr>
              <a:t>The Institute Model</a:t>
            </a:r>
            <a:endParaRPr lang="en-GB" sz="2800" dirty="0">
              <a:solidFill>
                <a:srgbClr val="EF4718"/>
              </a:solidFill>
              <a:latin typeface="Arial" pitchFamily="34" charset="0"/>
              <a:cs typeface="Arial" pitchFamily="34" charset="0"/>
            </a:endParaRPr>
          </a:p>
        </p:txBody>
      </p:sp>
      <p:grpSp>
        <p:nvGrpSpPr>
          <p:cNvPr id="11" name="Group 10"/>
          <p:cNvGrpSpPr/>
          <p:nvPr/>
        </p:nvGrpSpPr>
        <p:grpSpPr>
          <a:xfrm>
            <a:off x="201207" y="1237335"/>
            <a:ext cx="8488828" cy="5119479"/>
            <a:chOff x="575379" y="935797"/>
            <a:chExt cx="11426280" cy="5447340"/>
          </a:xfrm>
        </p:grpSpPr>
        <p:sp>
          <p:nvSpPr>
            <p:cNvPr id="12" name="Chevron 11"/>
            <p:cNvSpPr/>
            <p:nvPr/>
          </p:nvSpPr>
          <p:spPr>
            <a:xfrm>
              <a:off x="4389638" y="3577879"/>
              <a:ext cx="4276932"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3" name="Chevron 12"/>
            <p:cNvSpPr/>
            <p:nvPr/>
          </p:nvSpPr>
          <p:spPr>
            <a:xfrm>
              <a:off x="4401361" y="4093468"/>
              <a:ext cx="4265209"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4" name="TextBox 13"/>
            <p:cNvSpPr txBox="1"/>
            <p:nvPr/>
          </p:nvSpPr>
          <p:spPr>
            <a:xfrm>
              <a:off x="575379" y="6055554"/>
              <a:ext cx="1602949" cy="32758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ZA" sz="1200" dirty="0" smtClean="0"/>
                <a:t>Universities</a:t>
              </a:r>
              <a:endParaRPr lang="en-ZA" sz="1200" dirty="0"/>
            </a:p>
          </p:txBody>
        </p:sp>
        <p:sp>
          <p:nvSpPr>
            <p:cNvPr id="15" name="TextBox 14"/>
            <p:cNvSpPr txBox="1"/>
            <p:nvPr/>
          </p:nvSpPr>
          <p:spPr>
            <a:xfrm>
              <a:off x="2826258" y="6057092"/>
              <a:ext cx="1855482" cy="326045"/>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ZA" sz="1200" dirty="0" err="1" smtClean="0"/>
                <a:t>TVET</a:t>
              </a:r>
              <a:r>
                <a:rPr lang="en-ZA" sz="1200" dirty="0" smtClean="0"/>
                <a:t> Colleges</a:t>
              </a:r>
              <a:endParaRPr lang="en-ZA" sz="1200" dirty="0"/>
            </a:p>
          </p:txBody>
        </p:sp>
        <p:sp>
          <p:nvSpPr>
            <p:cNvPr id="16" name="TextBox 15"/>
            <p:cNvSpPr txBox="1"/>
            <p:nvPr/>
          </p:nvSpPr>
          <p:spPr>
            <a:xfrm>
              <a:off x="5253599" y="6061655"/>
              <a:ext cx="1407103" cy="294739"/>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ZA" sz="1200" dirty="0" smtClean="0"/>
                <a:t>CBO/</a:t>
              </a:r>
              <a:r>
                <a:rPr lang="en-ZA" sz="1200" dirty="0" err="1" smtClean="0"/>
                <a:t>NPO</a:t>
              </a:r>
              <a:endParaRPr lang="en-ZA" sz="1200" dirty="0"/>
            </a:p>
          </p:txBody>
        </p:sp>
        <p:sp>
          <p:nvSpPr>
            <p:cNvPr id="17" name="TextBox 16"/>
            <p:cNvSpPr txBox="1"/>
            <p:nvPr/>
          </p:nvSpPr>
          <p:spPr>
            <a:xfrm>
              <a:off x="7144657" y="6055554"/>
              <a:ext cx="1371600" cy="326045"/>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ZA" sz="1200" dirty="0" smtClean="0"/>
                <a:t>Business</a:t>
              </a:r>
              <a:endParaRPr lang="en-ZA" sz="1200" dirty="0"/>
            </a:p>
          </p:txBody>
        </p:sp>
        <p:sp>
          <p:nvSpPr>
            <p:cNvPr id="19" name="TextBox 18"/>
            <p:cNvSpPr txBox="1"/>
            <p:nvPr/>
          </p:nvSpPr>
          <p:spPr>
            <a:xfrm>
              <a:off x="8959738" y="6041704"/>
              <a:ext cx="1743961" cy="326045"/>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ZA" sz="1200" dirty="0" smtClean="0"/>
                <a:t>CET Colleges</a:t>
              </a:r>
              <a:endParaRPr lang="en-ZA" sz="1200" dirty="0"/>
            </a:p>
          </p:txBody>
        </p:sp>
        <p:sp>
          <p:nvSpPr>
            <p:cNvPr id="20" name="Up-Down Arrow 19"/>
            <p:cNvSpPr/>
            <p:nvPr/>
          </p:nvSpPr>
          <p:spPr>
            <a:xfrm>
              <a:off x="1143949" y="5650824"/>
              <a:ext cx="210999" cy="4047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Up-Down Arrow 20"/>
            <p:cNvSpPr/>
            <p:nvPr/>
          </p:nvSpPr>
          <p:spPr>
            <a:xfrm>
              <a:off x="9583644" y="5660708"/>
              <a:ext cx="210999" cy="4047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Up-Down Arrow 21"/>
            <p:cNvSpPr/>
            <p:nvPr/>
          </p:nvSpPr>
          <p:spPr>
            <a:xfrm>
              <a:off x="7710181" y="5660708"/>
              <a:ext cx="210999" cy="4047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Up-Down Arrow 22"/>
            <p:cNvSpPr/>
            <p:nvPr/>
          </p:nvSpPr>
          <p:spPr>
            <a:xfrm>
              <a:off x="5851649" y="5639241"/>
              <a:ext cx="232080" cy="4047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Up-Down Arrow 24"/>
            <p:cNvSpPr/>
            <p:nvPr/>
          </p:nvSpPr>
          <p:spPr>
            <a:xfrm>
              <a:off x="3646881" y="5662246"/>
              <a:ext cx="210999" cy="4047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TextBox 25"/>
            <p:cNvSpPr txBox="1"/>
            <p:nvPr/>
          </p:nvSpPr>
          <p:spPr>
            <a:xfrm>
              <a:off x="4182794" y="4037169"/>
              <a:ext cx="4659944" cy="687723"/>
            </a:xfrm>
            <a:prstGeom prst="rect">
              <a:avLst/>
            </a:prstGeom>
            <a:noFill/>
          </p:spPr>
          <p:txBody>
            <a:bodyPr wrap="square" rtlCol="0">
              <a:spAutoFit/>
            </a:bodyPr>
            <a:lstStyle/>
            <a:p>
              <a:pPr algn="ctr"/>
              <a:r>
                <a:rPr lang="en-ZA" sz="1200" dirty="0" smtClean="0">
                  <a:solidFill>
                    <a:schemeClr val="bg1"/>
                  </a:solidFill>
                </a:rPr>
                <a:t>Enhance employment &amp; enterprise development opportunities for digital trainees </a:t>
              </a:r>
              <a:endParaRPr lang="en-ZA" sz="1200" dirty="0">
                <a:solidFill>
                  <a:schemeClr val="bg1"/>
                </a:solidFill>
              </a:endParaRPr>
            </a:p>
          </p:txBody>
        </p:sp>
        <p:sp>
          <p:nvSpPr>
            <p:cNvPr id="27" name="TextBox 26"/>
            <p:cNvSpPr txBox="1"/>
            <p:nvPr/>
          </p:nvSpPr>
          <p:spPr>
            <a:xfrm>
              <a:off x="4609254" y="3607767"/>
              <a:ext cx="3546892" cy="491231"/>
            </a:xfrm>
            <a:prstGeom prst="rect">
              <a:avLst/>
            </a:prstGeom>
            <a:noFill/>
          </p:spPr>
          <p:txBody>
            <a:bodyPr wrap="square" rtlCol="0">
              <a:spAutoFit/>
            </a:bodyPr>
            <a:lstStyle/>
            <a:p>
              <a:pPr algn="ctr"/>
              <a:r>
                <a:rPr lang="en-ZA" sz="1200" dirty="0" smtClean="0">
                  <a:solidFill>
                    <a:schemeClr val="bg1"/>
                  </a:solidFill>
                </a:rPr>
                <a:t>Develop &amp; promote digital skills framework</a:t>
              </a:r>
              <a:endParaRPr lang="en-ZA" sz="1200" dirty="0">
                <a:solidFill>
                  <a:schemeClr val="bg1"/>
                </a:solidFill>
              </a:endParaRPr>
            </a:p>
          </p:txBody>
        </p:sp>
        <p:sp>
          <p:nvSpPr>
            <p:cNvPr id="28" name="Chevron 27"/>
            <p:cNvSpPr/>
            <p:nvPr/>
          </p:nvSpPr>
          <p:spPr>
            <a:xfrm>
              <a:off x="4389638" y="3064178"/>
              <a:ext cx="4276932"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9" name="Chevron 28"/>
            <p:cNvSpPr/>
            <p:nvPr/>
          </p:nvSpPr>
          <p:spPr>
            <a:xfrm>
              <a:off x="4389638" y="2545939"/>
              <a:ext cx="4276932"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0" name="Chevron 29"/>
            <p:cNvSpPr/>
            <p:nvPr/>
          </p:nvSpPr>
          <p:spPr>
            <a:xfrm>
              <a:off x="4375366" y="2038625"/>
              <a:ext cx="4265208"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1" name="TextBox 30"/>
            <p:cNvSpPr txBox="1"/>
            <p:nvPr/>
          </p:nvSpPr>
          <p:spPr>
            <a:xfrm>
              <a:off x="4388208" y="3063950"/>
              <a:ext cx="4138901" cy="491231"/>
            </a:xfrm>
            <a:prstGeom prst="rect">
              <a:avLst/>
            </a:prstGeom>
            <a:noFill/>
          </p:spPr>
          <p:txBody>
            <a:bodyPr wrap="square" rtlCol="0">
              <a:spAutoFit/>
            </a:bodyPr>
            <a:lstStyle/>
            <a:p>
              <a:pPr algn="ctr"/>
              <a:r>
                <a:rPr lang="en-ZA" sz="1200" dirty="0">
                  <a:solidFill>
                    <a:schemeClr val="bg1"/>
                  </a:solidFill>
                </a:rPr>
                <a:t>Monitor and Evaluate the development and levels digital skills </a:t>
              </a:r>
            </a:p>
          </p:txBody>
        </p:sp>
        <p:sp>
          <p:nvSpPr>
            <p:cNvPr id="32" name="TextBox 31"/>
            <p:cNvSpPr txBox="1"/>
            <p:nvPr/>
          </p:nvSpPr>
          <p:spPr>
            <a:xfrm>
              <a:off x="4609254" y="2536307"/>
              <a:ext cx="3797434" cy="491231"/>
            </a:xfrm>
            <a:prstGeom prst="rect">
              <a:avLst/>
            </a:prstGeom>
            <a:noFill/>
          </p:spPr>
          <p:txBody>
            <a:bodyPr wrap="square" rtlCol="0">
              <a:spAutoFit/>
            </a:bodyPr>
            <a:lstStyle/>
            <a:p>
              <a:pPr algn="ctr"/>
              <a:r>
                <a:rPr lang="en-ZA" sz="1200" dirty="0" smtClean="0">
                  <a:solidFill>
                    <a:schemeClr val="bg1"/>
                  </a:solidFill>
                </a:rPr>
                <a:t>Raise awareness &amp; promote </a:t>
              </a:r>
            </a:p>
            <a:p>
              <a:pPr algn="ctr"/>
              <a:r>
                <a:rPr lang="en-ZA" sz="1200" dirty="0">
                  <a:solidFill>
                    <a:schemeClr val="bg1"/>
                  </a:solidFill>
                </a:rPr>
                <a:t>m</a:t>
              </a:r>
              <a:r>
                <a:rPr lang="en-ZA" sz="1200" dirty="0" smtClean="0">
                  <a:solidFill>
                    <a:schemeClr val="bg1"/>
                  </a:solidFill>
                </a:rPr>
                <a:t>eaningful &amp; use of ICTs</a:t>
              </a:r>
              <a:endParaRPr lang="en-ZA" sz="1200" dirty="0">
                <a:solidFill>
                  <a:schemeClr val="bg1"/>
                </a:solidFill>
              </a:endParaRPr>
            </a:p>
          </p:txBody>
        </p:sp>
        <p:sp>
          <p:nvSpPr>
            <p:cNvPr id="33" name="Chevron 32"/>
            <p:cNvSpPr/>
            <p:nvPr/>
          </p:nvSpPr>
          <p:spPr>
            <a:xfrm>
              <a:off x="4389142" y="1515884"/>
              <a:ext cx="4277428"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4" name="TextBox 33"/>
            <p:cNvSpPr txBox="1"/>
            <p:nvPr/>
          </p:nvSpPr>
          <p:spPr>
            <a:xfrm>
              <a:off x="4606196" y="2137439"/>
              <a:ext cx="4006191" cy="491231"/>
            </a:xfrm>
            <a:prstGeom prst="rect">
              <a:avLst/>
            </a:prstGeom>
            <a:noFill/>
          </p:spPr>
          <p:txBody>
            <a:bodyPr wrap="square" rtlCol="0">
              <a:spAutoFit/>
            </a:bodyPr>
            <a:lstStyle/>
            <a:p>
              <a:pPr algn="ctr"/>
              <a:r>
                <a:rPr lang="en-ZA" sz="1200" dirty="0" smtClean="0">
                  <a:solidFill>
                    <a:schemeClr val="bg1"/>
                  </a:solidFill>
                </a:rPr>
                <a:t>Encourage development  of digital skills in response to needs</a:t>
              </a:r>
              <a:endParaRPr lang="en-ZA" sz="1200" dirty="0">
                <a:solidFill>
                  <a:schemeClr val="bg1"/>
                </a:solidFill>
              </a:endParaRPr>
            </a:p>
          </p:txBody>
        </p:sp>
        <p:sp>
          <p:nvSpPr>
            <p:cNvPr id="35" name="Chevron 34"/>
            <p:cNvSpPr/>
            <p:nvPr/>
          </p:nvSpPr>
          <p:spPr>
            <a:xfrm>
              <a:off x="4401362" y="1000297"/>
              <a:ext cx="4265208" cy="492370"/>
            </a:xfrm>
            <a:prstGeom prst="chevron">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6" name="TextBox 35"/>
            <p:cNvSpPr txBox="1"/>
            <p:nvPr/>
          </p:nvSpPr>
          <p:spPr>
            <a:xfrm>
              <a:off x="4585734" y="1547504"/>
              <a:ext cx="3889603" cy="491231"/>
            </a:xfrm>
            <a:prstGeom prst="rect">
              <a:avLst/>
            </a:prstGeom>
            <a:noFill/>
          </p:spPr>
          <p:txBody>
            <a:bodyPr wrap="square" rtlCol="0">
              <a:spAutoFit/>
            </a:bodyPr>
            <a:lstStyle/>
            <a:p>
              <a:pPr algn="ctr"/>
              <a:r>
                <a:rPr lang="en-ZA" sz="1200" dirty="0" smtClean="0">
                  <a:solidFill>
                    <a:schemeClr val="bg1"/>
                  </a:solidFill>
                </a:rPr>
                <a:t>Identify digital skills supply and demand needs</a:t>
              </a:r>
              <a:endParaRPr lang="en-ZA" sz="1200" dirty="0">
                <a:solidFill>
                  <a:schemeClr val="bg1"/>
                </a:solidFill>
              </a:endParaRPr>
            </a:p>
          </p:txBody>
        </p:sp>
        <p:sp>
          <p:nvSpPr>
            <p:cNvPr id="37" name="TextBox 36"/>
            <p:cNvSpPr txBox="1"/>
            <p:nvPr/>
          </p:nvSpPr>
          <p:spPr>
            <a:xfrm>
              <a:off x="4242299" y="935797"/>
              <a:ext cx="4600440" cy="491231"/>
            </a:xfrm>
            <a:prstGeom prst="rect">
              <a:avLst/>
            </a:prstGeom>
            <a:noFill/>
          </p:spPr>
          <p:txBody>
            <a:bodyPr wrap="square" rtlCol="0">
              <a:spAutoFit/>
            </a:bodyPr>
            <a:lstStyle/>
            <a:p>
              <a:pPr algn="ctr"/>
              <a:r>
                <a:rPr lang="en-ZA" sz="1200" dirty="0" smtClean="0">
                  <a:solidFill>
                    <a:schemeClr val="bg1"/>
                  </a:solidFill>
                </a:rPr>
                <a:t>Promote &amp; guide development, training, learning, research &amp;  of digital skills</a:t>
              </a:r>
              <a:endParaRPr lang="en-ZA" sz="1200" dirty="0">
                <a:solidFill>
                  <a:schemeClr val="bg1"/>
                </a:solidFill>
              </a:endParaRPr>
            </a:p>
          </p:txBody>
        </p:sp>
        <p:sp>
          <p:nvSpPr>
            <p:cNvPr id="38" name="TextBox 37"/>
            <p:cNvSpPr txBox="1"/>
            <p:nvPr/>
          </p:nvSpPr>
          <p:spPr>
            <a:xfrm rot="16200000">
              <a:off x="7718655" y="2544262"/>
              <a:ext cx="3543644" cy="455706"/>
            </a:xfrm>
            <a:prstGeom prst="rect">
              <a:avLst/>
            </a:prstGeom>
            <a:solidFill>
              <a:srgbClr val="FF0000"/>
            </a:solidFill>
          </p:spPr>
          <p:txBody>
            <a:bodyPr wrap="square" rtlCol="0">
              <a:spAutoFit/>
            </a:bodyPr>
            <a:lstStyle/>
            <a:p>
              <a:pPr algn="ctr"/>
              <a:r>
                <a:rPr lang="en-ZA" sz="1600" dirty="0" smtClean="0">
                  <a:solidFill>
                    <a:schemeClr val="bg1"/>
                  </a:solidFill>
                </a:rPr>
                <a:t>Government </a:t>
              </a:r>
              <a:endParaRPr lang="en-ZA" sz="1600" dirty="0">
                <a:solidFill>
                  <a:schemeClr val="bg1"/>
                </a:solidFill>
              </a:endParaRPr>
            </a:p>
          </p:txBody>
        </p:sp>
        <p:sp>
          <p:nvSpPr>
            <p:cNvPr id="39" name="TextBox 38"/>
            <p:cNvSpPr txBox="1"/>
            <p:nvPr/>
          </p:nvSpPr>
          <p:spPr>
            <a:xfrm rot="16200000">
              <a:off x="8374741" y="2544262"/>
              <a:ext cx="3543644" cy="455706"/>
            </a:xfrm>
            <a:prstGeom prst="rect">
              <a:avLst/>
            </a:prstGeom>
            <a:solidFill>
              <a:srgbClr val="FFC000"/>
            </a:solidFill>
          </p:spPr>
          <p:txBody>
            <a:bodyPr wrap="square" rtlCol="0">
              <a:spAutoFit/>
            </a:bodyPr>
            <a:lstStyle/>
            <a:p>
              <a:pPr algn="ctr"/>
              <a:r>
                <a:rPr lang="en-ZA" sz="1600" dirty="0" smtClean="0"/>
                <a:t>Business/Industry</a:t>
              </a:r>
              <a:endParaRPr lang="en-ZA" sz="1600" dirty="0"/>
            </a:p>
          </p:txBody>
        </p:sp>
        <p:sp>
          <p:nvSpPr>
            <p:cNvPr id="40" name="TextBox 39"/>
            <p:cNvSpPr txBox="1"/>
            <p:nvPr/>
          </p:nvSpPr>
          <p:spPr>
            <a:xfrm rot="16200000">
              <a:off x="9030828" y="2555870"/>
              <a:ext cx="3543643" cy="455706"/>
            </a:xfrm>
            <a:prstGeom prst="rect">
              <a:avLst/>
            </a:prstGeom>
            <a:solidFill>
              <a:srgbClr val="92D050"/>
            </a:solidFill>
          </p:spPr>
          <p:txBody>
            <a:bodyPr wrap="square" rtlCol="0">
              <a:spAutoFit/>
            </a:bodyPr>
            <a:lstStyle/>
            <a:p>
              <a:pPr algn="ctr"/>
              <a:r>
                <a:rPr lang="en-ZA" sz="1600" dirty="0" smtClean="0"/>
                <a:t>Civil Society</a:t>
              </a:r>
              <a:endParaRPr lang="en-ZA" sz="1600" dirty="0"/>
            </a:p>
          </p:txBody>
        </p:sp>
        <p:sp>
          <p:nvSpPr>
            <p:cNvPr id="41" name="TextBox 40"/>
            <p:cNvSpPr txBox="1"/>
            <p:nvPr/>
          </p:nvSpPr>
          <p:spPr>
            <a:xfrm rot="16200000">
              <a:off x="9836273" y="2378551"/>
              <a:ext cx="3543643" cy="787129"/>
            </a:xfrm>
            <a:prstGeom prst="rect">
              <a:avLst/>
            </a:prstGeom>
            <a:solidFill>
              <a:srgbClr val="7030A0"/>
            </a:solidFill>
          </p:spPr>
          <p:txBody>
            <a:bodyPr wrap="square" rtlCol="0">
              <a:spAutoFit/>
            </a:bodyPr>
            <a:lstStyle/>
            <a:p>
              <a:pPr algn="ctr"/>
              <a:r>
                <a:rPr lang="en-ZA" sz="1600" dirty="0" smtClean="0">
                  <a:solidFill>
                    <a:schemeClr val="bg1"/>
                  </a:solidFill>
                </a:rPr>
                <a:t>International and National Digital Skills Organisations</a:t>
              </a:r>
              <a:endParaRPr lang="en-ZA" sz="1600" dirty="0">
                <a:solidFill>
                  <a:schemeClr val="bg1"/>
                </a:solidFill>
              </a:endParaRPr>
            </a:p>
          </p:txBody>
        </p:sp>
        <p:sp>
          <p:nvSpPr>
            <p:cNvPr id="42" name="TextBox 41"/>
            <p:cNvSpPr txBox="1"/>
            <p:nvPr/>
          </p:nvSpPr>
          <p:spPr>
            <a:xfrm>
              <a:off x="782934" y="1000297"/>
              <a:ext cx="3459365" cy="491231"/>
            </a:xfrm>
            <a:prstGeom prst="rect">
              <a:avLst/>
            </a:prstGeom>
            <a:solidFill>
              <a:srgbClr val="EB6529"/>
            </a:solidFill>
          </p:spPr>
          <p:txBody>
            <a:bodyPr wrap="square" rtlCol="0">
              <a:spAutoFit/>
            </a:bodyPr>
            <a:lstStyle/>
            <a:p>
              <a:pPr algn="ctr"/>
              <a:r>
                <a:rPr lang="en-ZA" sz="2400" dirty="0" smtClean="0">
                  <a:solidFill>
                    <a:schemeClr val="bg1"/>
                  </a:solidFill>
                </a:rPr>
                <a:t>Institute</a:t>
              </a:r>
              <a:endParaRPr lang="en-ZA" sz="2400" dirty="0">
                <a:solidFill>
                  <a:schemeClr val="bg1"/>
                </a:solidFill>
              </a:endParaRPr>
            </a:p>
          </p:txBody>
        </p:sp>
        <p:sp>
          <p:nvSpPr>
            <p:cNvPr id="43" name="Down Arrow 42"/>
            <p:cNvSpPr/>
            <p:nvPr/>
          </p:nvSpPr>
          <p:spPr>
            <a:xfrm>
              <a:off x="782934" y="1487513"/>
              <a:ext cx="645899" cy="309832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4" name="TextBox 43"/>
            <p:cNvSpPr txBox="1"/>
            <p:nvPr/>
          </p:nvSpPr>
          <p:spPr>
            <a:xfrm rot="16200000">
              <a:off x="-202141" y="2711117"/>
              <a:ext cx="2594075" cy="455706"/>
            </a:xfrm>
            <a:prstGeom prst="rect">
              <a:avLst/>
            </a:prstGeom>
            <a:noFill/>
          </p:spPr>
          <p:txBody>
            <a:bodyPr wrap="square" rtlCol="0">
              <a:spAutoFit/>
            </a:bodyPr>
            <a:lstStyle/>
            <a:p>
              <a:pPr algn="ctr"/>
              <a:r>
                <a:rPr lang="en-ZA" sz="1600" dirty="0" smtClean="0"/>
                <a:t>Strategic Guidance</a:t>
              </a:r>
              <a:endParaRPr lang="en-ZA" sz="1600" dirty="0"/>
            </a:p>
          </p:txBody>
        </p:sp>
        <p:sp>
          <p:nvSpPr>
            <p:cNvPr id="45" name="Down Arrow 44"/>
            <p:cNvSpPr/>
            <p:nvPr/>
          </p:nvSpPr>
          <p:spPr>
            <a:xfrm>
              <a:off x="1485998" y="1487512"/>
              <a:ext cx="645899" cy="309832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6" name="TextBox 45"/>
            <p:cNvSpPr txBox="1"/>
            <p:nvPr/>
          </p:nvSpPr>
          <p:spPr>
            <a:xfrm rot="16200000">
              <a:off x="505965" y="2669680"/>
              <a:ext cx="2594075" cy="455706"/>
            </a:xfrm>
            <a:prstGeom prst="rect">
              <a:avLst/>
            </a:prstGeom>
            <a:noFill/>
          </p:spPr>
          <p:txBody>
            <a:bodyPr wrap="square" rtlCol="0">
              <a:spAutoFit/>
            </a:bodyPr>
            <a:lstStyle/>
            <a:p>
              <a:pPr algn="ctr"/>
              <a:r>
                <a:rPr lang="en-ZA" sz="1600" dirty="0" smtClean="0"/>
                <a:t>Funding</a:t>
              </a:r>
              <a:endParaRPr lang="en-ZA" dirty="0"/>
            </a:p>
          </p:txBody>
        </p:sp>
        <p:sp>
          <p:nvSpPr>
            <p:cNvPr id="47" name="Down Arrow 46"/>
            <p:cNvSpPr/>
            <p:nvPr/>
          </p:nvSpPr>
          <p:spPr>
            <a:xfrm>
              <a:off x="2189062" y="1487512"/>
              <a:ext cx="645899" cy="309832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8" name="TextBox 47"/>
            <p:cNvSpPr txBox="1"/>
            <p:nvPr/>
          </p:nvSpPr>
          <p:spPr>
            <a:xfrm rot="16200000">
              <a:off x="870844" y="2711117"/>
              <a:ext cx="3297459" cy="455706"/>
            </a:xfrm>
            <a:prstGeom prst="rect">
              <a:avLst/>
            </a:prstGeom>
            <a:noFill/>
          </p:spPr>
          <p:txBody>
            <a:bodyPr wrap="square" rtlCol="0">
              <a:spAutoFit/>
            </a:bodyPr>
            <a:lstStyle/>
            <a:p>
              <a:pPr algn="ctr"/>
              <a:r>
                <a:rPr lang="en-ZA" sz="1600" dirty="0" smtClean="0"/>
                <a:t>Monitoring &amp; Evaluation</a:t>
              </a:r>
              <a:endParaRPr lang="en-ZA" sz="1600" dirty="0"/>
            </a:p>
          </p:txBody>
        </p:sp>
        <p:sp>
          <p:nvSpPr>
            <p:cNvPr id="49" name="Down Arrow 48"/>
            <p:cNvSpPr/>
            <p:nvPr/>
          </p:nvSpPr>
          <p:spPr>
            <a:xfrm rot="10800000">
              <a:off x="2892730" y="1497663"/>
              <a:ext cx="645899" cy="30983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0" name="TextBox 49"/>
            <p:cNvSpPr txBox="1"/>
            <p:nvPr/>
          </p:nvSpPr>
          <p:spPr>
            <a:xfrm rot="16200000">
              <a:off x="1851918" y="2713384"/>
              <a:ext cx="2735015" cy="455706"/>
            </a:xfrm>
            <a:prstGeom prst="rect">
              <a:avLst/>
            </a:prstGeom>
            <a:noFill/>
          </p:spPr>
          <p:txBody>
            <a:bodyPr wrap="square" rtlCol="0">
              <a:spAutoFit/>
            </a:bodyPr>
            <a:lstStyle/>
            <a:p>
              <a:pPr algn="ctr"/>
              <a:r>
                <a:rPr lang="en-ZA" sz="1600" dirty="0" smtClean="0"/>
                <a:t>Education &amp; Training</a:t>
              </a:r>
              <a:endParaRPr lang="en-ZA" sz="1600" dirty="0"/>
            </a:p>
          </p:txBody>
        </p:sp>
        <p:sp>
          <p:nvSpPr>
            <p:cNvPr id="51" name="Down Arrow 50"/>
            <p:cNvSpPr/>
            <p:nvPr/>
          </p:nvSpPr>
          <p:spPr>
            <a:xfrm rot="10800000">
              <a:off x="3596400" y="1487511"/>
              <a:ext cx="645899" cy="30983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2" name="TextBox 51"/>
            <p:cNvSpPr txBox="1"/>
            <p:nvPr/>
          </p:nvSpPr>
          <p:spPr>
            <a:xfrm rot="16200000">
              <a:off x="2622311" y="2772613"/>
              <a:ext cx="2594075" cy="455706"/>
            </a:xfrm>
            <a:prstGeom prst="rect">
              <a:avLst/>
            </a:prstGeom>
            <a:noFill/>
          </p:spPr>
          <p:txBody>
            <a:bodyPr wrap="square" rtlCol="0">
              <a:spAutoFit/>
            </a:bodyPr>
            <a:lstStyle/>
            <a:p>
              <a:pPr algn="ctr"/>
              <a:r>
                <a:rPr lang="en-ZA" sz="1600" dirty="0" smtClean="0"/>
                <a:t>Research</a:t>
              </a:r>
              <a:endParaRPr lang="en-ZA" sz="1600" dirty="0"/>
            </a:p>
          </p:txBody>
        </p:sp>
      </p:grpSp>
      <p:sp>
        <p:nvSpPr>
          <p:cNvPr id="53" name="TextBox 52"/>
          <p:cNvSpPr txBox="1"/>
          <p:nvPr/>
        </p:nvSpPr>
        <p:spPr>
          <a:xfrm>
            <a:off x="217680" y="4814995"/>
            <a:ext cx="8488213" cy="584775"/>
          </a:xfrm>
          <a:prstGeom prst="rect">
            <a:avLst/>
          </a:prstGeom>
          <a:solidFill>
            <a:srgbClr val="0070C0"/>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ZA" sz="1600" dirty="0" err="1" smtClean="0"/>
              <a:t>CoLabs</a:t>
            </a:r>
            <a:r>
              <a:rPr lang="en-ZA" sz="1600" dirty="0" smtClean="0"/>
              <a:t> as projects housed in Public Higher Learning Institutions)</a:t>
            </a:r>
          </a:p>
          <a:p>
            <a:pPr algn="ctr"/>
            <a:r>
              <a:rPr lang="en-ZA" sz="1600" dirty="0" smtClean="0"/>
              <a:t>(Collaborating with various organisations, entities or business/private sector)</a:t>
            </a:r>
            <a:endParaRPr lang="en-ZA" sz="1600" dirty="0"/>
          </a:p>
        </p:txBody>
      </p:sp>
      <p:pic>
        <p:nvPicPr>
          <p:cNvPr id="54" name="Picture 53"/>
          <p:cNvPicPr/>
          <p:nvPr/>
        </p:nvPicPr>
        <p:blipFill>
          <a:blip r:embed="rId4" cstate="print">
            <a:extLst>
              <a:ext uri="{28A0092B-C50C-407E-A947-70E740481C1C}">
                <a14:useLocalDpi xmlns:a14="http://schemas.microsoft.com/office/drawing/2010/main" xmlns="" val="0"/>
              </a:ext>
            </a:extLst>
          </a:blip>
          <a:stretch>
            <a:fillRect/>
          </a:stretch>
        </p:blipFill>
        <p:spPr>
          <a:xfrm>
            <a:off x="6967651" y="244326"/>
            <a:ext cx="1055574" cy="662392"/>
          </a:xfrm>
          <a:prstGeom prst="rect">
            <a:avLst/>
          </a:prstGeom>
        </p:spPr>
      </p:pic>
    </p:spTree>
    <p:extLst>
      <p:ext uri="{BB962C8B-B14F-4D97-AF65-F5344CB8AC3E}">
        <p14:creationId xmlns:p14="http://schemas.microsoft.com/office/powerpoint/2010/main" xmlns="" val="727970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405949"/>
            <a:ext cx="9144000" cy="403027"/>
          </a:xfrm>
          <a:solidFill>
            <a:srgbClr val="EF4718"/>
          </a:solidFill>
          <a:ln>
            <a:noFill/>
          </a:ln>
        </p:spPr>
        <p:txBody>
          <a:bodyPr/>
          <a:lstStyle/>
          <a:p>
            <a:pPr>
              <a:spcBef>
                <a:spcPts val="600"/>
              </a:spcBef>
              <a:defRPr/>
            </a:pPr>
            <a:r>
              <a:rPr lang="en-US" sz="1000" dirty="0">
                <a:solidFill>
                  <a:schemeClr val="bg1"/>
                </a:solidFill>
                <a:latin typeface="Arial" pitchFamily="34" charset="0"/>
                <a:cs typeface="Arial" pitchFamily="34" charset="0"/>
              </a:rPr>
              <a:t>Building a better life for all through an enabling and sustainable world class information and communication </a:t>
            </a:r>
            <a:r>
              <a:rPr lang="en-US" sz="1000" dirty="0" smtClean="0">
                <a:solidFill>
                  <a:schemeClr val="bg1"/>
                </a:solidFill>
                <a:latin typeface="Arial" pitchFamily="34" charset="0"/>
                <a:cs typeface="Arial" pitchFamily="34" charset="0"/>
              </a:rPr>
              <a:t>technologies environment</a:t>
            </a:r>
            <a:r>
              <a:rPr lang="en-US" sz="1000" dirty="0">
                <a:solidFill>
                  <a:schemeClr val="bg1"/>
                </a:solidFill>
                <a:latin typeface="Arial" pitchFamily="34" charset="0"/>
                <a:cs typeface="Arial" pitchFamily="34" charset="0"/>
              </a:rPr>
              <a: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sp>
        <p:nvSpPr>
          <p:cNvPr id="4" name="Slide Number Placeholder 3"/>
          <p:cNvSpPr>
            <a:spLocks noGrp="1"/>
          </p:cNvSpPr>
          <p:nvPr>
            <p:ph type="sldNum" sz="quarter" idx="12"/>
          </p:nvPr>
        </p:nvSpPr>
        <p:spPr>
          <a:xfrm>
            <a:off x="8863901" y="6440412"/>
            <a:ext cx="370384" cy="476250"/>
          </a:xfrm>
        </p:spPr>
        <p:txBody>
          <a:bodyPr/>
          <a:lstStyle/>
          <a:p>
            <a:pPr>
              <a:defRPr/>
            </a:pPr>
            <a:fld id="{FF7A930C-9F51-4BB6-8DBB-EDAB0DE2C28C}" type="slidenum">
              <a:rPr lang="en-US" smtClean="0"/>
              <a:pPr>
                <a:defRPr/>
              </a:pPr>
              <a:t>9</a:t>
            </a:fld>
            <a:endParaRPr lang="en-US" dirty="0"/>
          </a:p>
        </p:txBody>
      </p:sp>
      <p:sp>
        <p:nvSpPr>
          <p:cNvPr id="2" name="Rectangle 1"/>
          <p:cNvSpPr/>
          <p:nvPr/>
        </p:nvSpPr>
        <p:spPr>
          <a:xfrm>
            <a:off x="3183720" y="390389"/>
            <a:ext cx="3811265" cy="523220"/>
          </a:xfrm>
          <a:prstGeom prst="rect">
            <a:avLst/>
          </a:prstGeom>
        </p:spPr>
        <p:txBody>
          <a:bodyPr wrap="square">
            <a:spAutoFit/>
          </a:bodyPr>
          <a:lstStyle/>
          <a:p>
            <a:pPr>
              <a:spcAft>
                <a:spcPts val="0"/>
              </a:spcAft>
            </a:pPr>
            <a:r>
              <a:rPr lang="en-GB" sz="2800" dirty="0">
                <a:solidFill>
                  <a:srgbClr val="EF4718"/>
                </a:solidFill>
                <a:latin typeface="Arial" pitchFamily="34" charset="0"/>
                <a:cs typeface="Arial" pitchFamily="34" charset="0"/>
              </a:rPr>
              <a:t>CoLab </a:t>
            </a:r>
            <a:r>
              <a:rPr lang="en-GB" sz="2800" dirty="0" smtClean="0">
                <a:solidFill>
                  <a:srgbClr val="EF4718"/>
                </a:solidFill>
                <a:latin typeface="Arial" pitchFamily="34" charset="0"/>
                <a:cs typeface="Arial" pitchFamily="34" charset="0"/>
              </a:rPr>
              <a:t>network</a:t>
            </a:r>
            <a:endParaRPr lang="en-GB" sz="2800" dirty="0">
              <a:solidFill>
                <a:srgbClr val="EF4718"/>
              </a:solidFill>
              <a:latin typeface="Arial" pitchFamily="34" charset="0"/>
              <a:cs typeface="Arial" pitchFamily="34" charset="0"/>
            </a:endParaRPr>
          </a:p>
        </p:txBody>
      </p:sp>
      <p:sp>
        <p:nvSpPr>
          <p:cNvPr id="10" name="Oval 9"/>
          <p:cNvSpPr/>
          <p:nvPr/>
        </p:nvSpPr>
        <p:spPr>
          <a:xfrm>
            <a:off x="4422872" y="3145783"/>
            <a:ext cx="1541215" cy="147981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000">
              <a:latin typeface="Arial" panose="020B0604020202020204" pitchFamily="34" charset="0"/>
              <a:cs typeface="Arial" panose="020B0604020202020204" pitchFamily="34" charset="0"/>
            </a:endParaRPr>
          </a:p>
        </p:txBody>
      </p:sp>
      <p:sp>
        <p:nvSpPr>
          <p:cNvPr id="11" name="TextBox 10"/>
          <p:cNvSpPr txBox="1"/>
          <p:nvPr/>
        </p:nvSpPr>
        <p:spPr>
          <a:xfrm>
            <a:off x="4400733" y="3527067"/>
            <a:ext cx="1557439" cy="707886"/>
          </a:xfrm>
          <a:prstGeom prst="rect">
            <a:avLst/>
          </a:prstGeom>
          <a:noFill/>
        </p:spPr>
        <p:txBody>
          <a:bodyPr wrap="square" rtlCol="0">
            <a:spAutoFit/>
          </a:bodyPr>
          <a:lstStyle/>
          <a:p>
            <a:pPr algn="ctr"/>
            <a:r>
              <a:rPr lang="en-ZA" sz="2000" dirty="0" smtClean="0">
                <a:solidFill>
                  <a:schemeClr val="bg1"/>
                </a:solidFill>
                <a:latin typeface="Arial" panose="020B0604020202020204" pitchFamily="34" charset="0"/>
                <a:cs typeface="Arial" panose="020B0604020202020204" pitchFamily="34" charset="0"/>
              </a:rPr>
              <a:t>The Institute</a:t>
            </a:r>
            <a:endParaRPr lang="en-ZA" sz="2000" dirty="0">
              <a:solidFill>
                <a:schemeClr val="bg1"/>
              </a:solidFill>
              <a:latin typeface="Arial" panose="020B0604020202020204" pitchFamily="34" charset="0"/>
              <a:cs typeface="Arial" panose="020B0604020202020204" pitchFamily="34" charset="0"/>
            </a:endParaRPr>
          </a:p>
        </p:txBody>
      </p:sp>
      <p:sp>
        <p:nvSpPr>
          <p:cNvPr id="12" name="Subtitle 5"/>
          <p:cNvSpPr txBox="1">
            <a:spLocks/>
          </p:cNvSpPr>
          <p:nvPr/>
        </p:nvSpPr>
        <p:spPr bwMode="auto">
          <a:xfrm>
            <a:off x="4042142" y="1239506"/>
            <a:ext cx="1539038" cy="1486826"/>
          </a:xfrm>
          <a:prstGeom prst="ellipse">
            <a:avLst/>
          </a:prstGeom>
          <a:solidFill>
            <a:srgbClr val="0070C0"/>
          </a:solidFill>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numCol="1" rtlCol="0" anchor="ctr" anchorCtr="0" compatLnSpc="1">
            <a:prstTxWarp prst="textNoShape">
              <a:avLst/>
            </a:prstTxWarp>
          </a:bodyPr>
          <a:lstStyle>
            <a:lvl1pPr marL="0" indent="0" algn="ctr" rtl="0" eaLnBrk="0" fontAlgn="base" hangingPunct="0">
              <a:lnSpc>
                <a:spcPct val="100000"/>
              </a:lnSpc>
              <a:spcBef>
                <a:spcPts val="600"/>
              </a:spcBef>
              <a:spcAft>
                <a:spcPct val="0"/>
              </a:spcAft>
              <a:buFont typeface="Arial" panose="020B0604020202020204" pitchFamily="34" charset="0"/>
              <a:buNone/>
              <a:defRPr sz="2800" b="1">
                <a:solidFill>
                  <a:schemeClr val="lt1"/>
                </a:solidFill>
                <a:latin typeface="+mn-lt"/>
                <a:ea typeface="+mn-ea"/>
                <a:cs typeface="+mn-cs"/>
              </a:defRPr>
            </a:lvl1pPr>
            <a:lvl2pPr marL="0" indent="0" algn="ctr" rtl="0" eaLnBrk="0" fontAlgn="base" hangingPunct="0">
              <a:lnSpc>
                <a:spcPct val="100000"/>
              </a:lnSpc>
              <a:spcBef>
                <a:spcPts val="600"/>
              </a:spcBef>
              <a:spcAft>
                <a:spcPct val="0"/>
              </a:spcAft>
              <a:buFont typeface="Wingdings" pitchFamily="2" charset="2"/>
              <a:buNone/>
              <a:defRPr sz="2800" b="1">
                <a:solidFill>
                  <a:schemeClr val="lt1"/>
                </a:solidFill>
                <a:latin typeface="+mn-lt"/>
                <a:ea typeface="+mn-ea"/>
                <a:cs typeface="+mn-cs"/>
              </a:defRPr>
            </a:lvl2pPr>
            <a:lvl3pPr marL="0" indent="0" algn="ctr" rtl="0" eaLnBrk="0" fontAlgn="base" hangingPunct="0">
              <a:lnSpc>
                <a:spcPct val="100000"/>
              </a:lnSpc>
              <a:spcBef>
                <a:spcPts val="600"/>
              </a:spcBef>
              <a:spcAft>
                <a:spcPct val="0"/>
              </a:spcAft>
              <a:buFont typeface="Wingdings" pitchFamily="2" charset="2"/>
              <a:buNone/>
              <a:defRPr sz="3600" b="1">
                <a:solidFill>
                  <a:schemeClr val="lt1"/>
                </a:solidFill>
                <a:latin typeface="+mn-lt"/>
                <a:ea typeface="+mn-ea"/>
                <a:cs typeface="+mn-cs"/>
              </a:defRPr>
            </a:lvl3pPr>
            <a:lvl4pPr marL="1600200" indent="-228600" algn="l" rtl="0" eaLnBrk="0" fontAlgn="base" hangingPunct="0">
              <a:lnSpc>
                <a:spcPct val="100000"/>
              </a:lnSpc>
              <a:spcBef>
                <a:spcPts val="6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fontAlgn="base">
              <a:spcBef>
                <a:spcPct val="20000"/>
              </a:spcBef>
              <a:spcAft>
                <a:spcPct val="0"/>
              </a:spcAft>
              <a:buChar char="»"/>
              <a:defRPr sz="2000">
                <a:solidFill>
                  <a:schemeClr val="lt1"/>
                </a:solidFill>
                <a:latin typeface="+mn-lt"/>
                <a:ea typeface="+mn-ea"/>
                <a:cs typeface="+mn-cs"/>
              </a:defRPr>
            </a:lvl6pPr>
            <a:lvl7pPr marL="2971800" indent="-228600" algn="l" rtl="0" fontAlgn="base">
              <a:spcBef>
                <a:spcPct val="20000"/>
              </a:spcBef>
              <a:spcAft>
                <a:spcPct val="0"/>
              </a:spcAft>
              <a:buChar char="»"/>
              <a:defRPr sz="2000">
                <a:solidFill>
                  <a:schemeClr val="lt1"/>
                </a:solidFill>
                <a:latin typeface="+mn-lt"/>
                <a:ea typeface="+mn-ea"/>
                <a:cs typeface="+mn-cs"/>
              </a:defRPr>
            </a:lvl7pPr>
            <a:lvl8pPr marL="3429000" indent="-228600" algn="l" rtl="0" fontAlgn="base">
              <a:spcBef>
                <a:spcPct val="20000"/>
              </a:spcBef>
              <a:spcAft>
                <a:spcPct val="0"/>
              </a:spcAft>
              <a:buChar char="»"/>
              <a:defRPr sz="2000">
                <a:solidFill>
                  <a:schemeClr val="lt1"/>
                </a:solidFill>
                <a:latin typeface="+mn-lt"/>
                <a:ea typeface="+mn-ea"/>
                <a:cs typeface="+mn-cs"/>
              </a:defRPr>
            </a:lvl8pPr>
            <a:lvl9pPr marL="3886200" indent="-228600" algn="l" rtl="0" fontAlgn="base">
              <a:spcBef>
                <a:spcPct val="20000"/>
              </a:spcBef>
              <a:spcAft>
                <a:spcPct val="0"/>
              </a:spcAft>
              <a:buChar char="»"/>
              <a:defRPr sz="2000">
                <a:solidFill>
                  <a:schemeClr val="lt1"/>
                </a:solidFill>
                <a:latin typeface="+mn-lt"/>
                <a:ea typeface="+mn-ea"/>
                <a:cs typeface="+mn-cs"/>
              </a:defRPr>
            </a:lvl9pPr>
          </a:lstStyle>
          <a:p>
            <a:pPr>
              <a:spcBef>
                <a:spcPts val="0"/>
              </a:spcBef>
            </a:pPr>
            <a:r>
              <a:rPr lang="en-ZA" sz="1200" kern="0" smtClean="0">
                <a:latin typeface="Arial" panose="020B0604020202020204" pitchFamily="34" charset="0"/>
                <a:cs typeface="Arial" panose="020B0604020202020204" pitchFamily="34" charset="0"/>
              </a:rPr>
              <a:t>Gauteng</a:t>
            </a:r>
            <a:endParaRPr lang="en-ZA" sz="1000" kern="0" smtClean="0">
              <a:latin typeface="Arial" panose="020B0604020202020204" pitchFamily="34" charset="0"/>
              <a:cs typeface="Arial" panose="020B0604020202020204" pitchFamily="34" charset="0"/>
            </a:endParaRPr>
          </a:p>
          <a:p>
            <a:pPr>
              <a:spcBef>
                <a:spcPts val="0"/>
              </a:spcBef>
            </a:pPr>
            <a:r>
              <a:rPr lang="en-ZA" sz="1000" kern="0" smtClean="0">
                <a:latin typeface="Arial" panose="020B0604020202020204" pitchFamily="34" charset="0"/>
                <a:cs typeface="Arial" panose="020B0604020202020204" pitchFamily="34" charset="0"/>
              </a:rPr>
              <a:t>Creative New Media Industries</a:t>
            </a:r>
            <a:endParaRPr lang="en-ZA" sz="1000" kern="0" dirty="0" smtClean="0">
              <a:latin typeface="Arial" panose="020B0604020202020204" pitchFamily="34" charset="0"/>
              <a:cs typeface="Arial" panose="020B0604020202020204" pitchFamily="34" charset="0"/>
            </a:endParaRPr>
          </a:p>
        </p:txBody>
      </p:sp>
      <p:sp>
        <p:nvSpPr>
          <p:cNvPr id="13" name="Subtitle 5"/>
          <p:cNvSpPr txBox="1">
            <a:spLocks/>
          </p:cNvSpPr>
          <p:nvPr/>
        </p:nvSpPr>
        <p:spPr>
          <a:xfrm>
            <a:off x="2378894" y="1542970"/>
            <a:ext cx="1578144" cy="140705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Northern Cape </a:t>
            </a:r>
            <a:r>
              <a:rPr lang="en-ZA" sz="1000" dirty="0" smtClean="0">
                <a:latin typeface="Arial" panose="020B0604020202020204" pitchFamily="34" charset="0"/>
                <a:cs typeface="Arial" panose="020B0604020202020204" pitchFamily="34" charset="0"/>
              </a:rPr>
              <a:t>Knowledge based economy and e-social astuteness (e-literacy)</a:t>
            </a:r>
            <a:endParaRPr lang="en-ZA" sz="1000" dirty="0">
              <a:latin typeface="Arial" panose="020B0604020202020204" pitchFamily="34" charset="0"/>
              <a:cs typeface="Arial" panose="020B0604020202020204" pitchFamily="34" charset="0"/>
            </a:endParaRPr>
          </a:p>
        </p:txBody>
      </p:sp>
      <p:sp>
        <p:nvSpPr>
          <p:cNvPr id="14" name="Subtitle 5"/>
          <p:cNvSpPr txBox="1">
            <a:spLocks/>
          </p:cNvSpPr>
          <p:nvPr/>
        </p:nvSpPr>
        <p:spPr>
          <a:xfrm>
            <a:off x="1966427" y="3026755"/>
            <a:ext cx="1615491" cy="149701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Eastern Cape</a:t>
            </a:r>
            <a:endParaRPr lang="en-ZA" sz="1000" dirty="0" smtClean="0">
              <a:latin typeface="Arial" panose="020B0604020202020204" pitchFamily="34" charset="0"/>
              <a:cs typeface="Arial" panose="020B0604020202020204" pitchFamily="34" charset="0"/>
            </a:endParaRPr>
          </a:p>
          <a:p>
            <a:pPr>
              <a:lnSpc>
                <a:spcPct val="100000"/>
              </a:lnSpc>
              <a:spcBef>
                <a:spcPts val="0"/>
              </a:spcBef>
            </a:pPr>
            <a:r>
              <a:rPr lang="en-ZA" sz="1000" dirty="0" smtClean="0">
                <a:latin typeface="Arial" panose="020B0604020202020204" pitchFamily="34" charset="0"/>
                <a:cs typeface="Arial" panose="020B0604020202020204" pitchFamily="34" charset="0"/>
              </a:rPr>
              <a:t>ICT for Rural Development</a:t>
            </a:r>
            <a:endParaRPr lang="en-ZA" sz="1000" dirty="0">
              <a:latin typeface="Arial" panose="020B0604020202020204" pitchFamily="34" charset="0"/>
              <a:cs typeface="Arial" panose="020B0604020202020204" pitchFamily="34" charset="0"/>
            </a:endParaRPr>
          </a:p>
        </p:txBody>
      </p:sp>
      <p:sp>
        <p:nvSpPr>
          <p:cNvPr id="15" name="Subtitle 5"/>
          <p:cNvSpPr txBox="1">
            <a:spLocks/>
          </p:cNvSpPr>
          <p:nvPr/>
        </p:nvSpPr>
        <p:spPr>
          <a:xfrm>
            <a:off x="2214543" y="4619526"/>
            <a:ext cx="1576200" cy="145455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Western Cape</a:t>
            </a:r>
            <a:endParaRPr lang="en-ZA" sz="1000" dirty="0" smtClean="0">
              <a:latin typeface="Arial" panose="020B0604020202020204" pitchFamily="34" charset="0"/>
              <a:cs typeface="Arial" panose="020B0604020202020204" pitchFamily="34" charset="0"/>
            </a:endParaRPr>
          </a:p>
          <a:p>
            <a:pPr>
              <a:lnSpc>
                <a:spcPct val="100000"/>
              </a:lnSpc>
              <a:spcBef>
                <a:spcPts val="0"/>
              </a:spcBef>
            </a:pPr>
            <a:r>
              <a:rPr lang="en-ZA" sz="1000" dirty="0" smtClean="0">
                <a:latin typeface="Arial" panose="020B0604020202020204" pitchFamily="34" charset="0"/>
                <a:cs typeface="Arial" panose="020B0604020202020204" pitchFamily="34" charset="0"/>
              </a:rPr>
              <a:t>E-Inclusion and Social Innovation</a:t>
            </a:r>
            <a:endParaRPr lang="en-ZA" sz="1000" dirty="0">
              <a:latin typeface="Arial" panose="020B0604020202020204" pitchFamily="34" charset="0"/>
              <a:cs typeface="Arial" panose="020B0604020202020204" pitchFamily="34" charset="0"/>
            </a:endParaRPr>
          </a:p>
        </p:txBody>
      </p:sp>
      <p:sp>
        <p:nvSpPr>
          <p:cNvPr id="16" name="Subtitle 5"/>
          <p:cNvSpPr txBox="1">
            <a:spLocks/>
          </p:cNvSpPr>
          <p:nvPr/>
        </p:nvSpPr>
        <p:spPr>
          <a:xfrm>
            <a:off x="3879675" y="4912463"/>
            <a:ext cx="1632786" cy="152794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KwaZulu-Natal</a:t>
            </a:r>
          </a:p>
          <a:p>
            <a:pPr>
              <a:lnSpc>
                <a:spcPct val="100000"/>
              </a:lnSpc>
              <a:spcBef>
                <a:spcPts val="0"/>
              </a:spcBef>
            </a:pPr>
            <a:r>
              <a:rPr lang="en-ZA" sz="1000" dirty="0" smtClean="0">
                <a:latin typeface="Arial" panose="020B0604020202020204" pitchFamily="34" charset="0"/>
                <a:cs typeface="Arial" panose="020B0604020202020204" pitchFamily="34" charset="0"/>
              </a:rPr>
              <a:t>Enablement of Effective Service Delivery</a:t>
            </a:r>
            <a:endParaRPr lang="en-ZA" sz="1000" dirty="0">
              <a:latin typeface="Arial" panose="020B0604020202020204" pitchFamily="34" charset="0"/>
              <a:cs typeface="Arial" panose="020B0604020202020204" pitchFamily="34" charset="0"/>
            </a:endParaRPr>
          </a:p>
        </p:txBody>
      </p:sp>
      <p:sp>
        <p:nvSpPr>
          <p:cNvPr id="17" name="Subtitle 5"/>
          <p:cNvSpPr txBox="1">
            <a:spLocks/>
          </p:cNvSpPr>
          <p:nvPr/>
        </p:nvSpPr>
        <p:spPr>
          <a:xfrm>
            <a:off x="5965998" y="1243415"/>
            <a:ext cx="1546558" cy="147900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Limpopo</a:t>
            </a:r>
            <a:endParaRPr lang="en-ZA" sz="1000" dirty="0" smtClean="0">
              <a:latin typeface="Arial" panose="020B0604020202020204" pitchFamily="34" charset="0"/>
              <a:cs typeface="Arial" panose="020B0604020202020204" pitchFamily="34" charset="0"/>
            </a:endParaRPr>
          </a:p>
          <a:p>
            <a:pPr>
              <a:lnSpc>
                <a:spcPct val="100000"/>
              </a:lnSpc>
              <a:spcBef>
                <a:spcPts val="0"/>
              </a:spcBef>
            </a:pPr>
            <a:r>
              <a:rPr lang="en-ZA" sz="1000" dirty="0" smtClean="0">
                <a:latin typeface="Arial" panose="020B0604020202020204" pitchFamily="34" charset="0"/>
                <a:cs typeface="Arial" panose="020B0604020202020204" pitchFamily="34" charset="0"/>
              </a:rPr>
              <a:t>Connected Health</a:t>
            </a:r>
            <a:endParaRPr lang="en-ZA" sz="1000" dirty="0">
              <a:latin typeface="Arial" panose="020B0604020202020204" pitchFamily="34" charset="0"/>
              <a:cs typeface="Arial" panose="020B0604020202020204" pitchFamily="34" charset="0"/>
            </a:endParaRPr>
          </a:p>
        </p:txBody>
      </p:sp>
      <p:sp>
        <p:nvSpPr>
          <p:cNvPr id="18" name="Subtitle 5"/>
          <p:cNvSpPr txBox="1">
            <a:spLocks/>
          </p:cNvSpPr>
          <p:nvPr/>
        </p:nvSpPr>
        <p:spPr>
          <a:xfrm>
            <a:off x="7300770" y="2225276"/>
            <a:ext cx="1538664" cy="144760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North West</a:t>
            </a:r>
          </a:p>
          <a:p>
            <a:pPr>
              <a:lnSpc>
                <a:spcPct val="100000"/>
              </a:lnSpc>
              <a:spcBef>
                <a:spcPts val="0"/>
              </a:spcBef>
            </a:pPr>
            <a:r>
              <a:rPr lang="en-GB" sz="1000" dirty="0">
                <a:latin typeface="Arial" panose="020B0604020202020204" pitchFamily="34" charset="0"/>
                <a:cs typeface="Arial" panose="020B0604020202020204" pitchFamily="34" charset="0"/>
              </a:rPr>
              <a:t>Agro-Tourism</a:t>
            </a:r>
            <a:endParaRPr lang="en-ZA" sz="1000" dirty="0">
              <a:latin typeface="Arial" panose="020B0604020202020204" pitchFamily="34" charset="0"/>
              <a:cs typeface="Arial" panose="020B0604020202020204" pitchFamily="34" charset="0"/>
            </a:endParaRPr>
          </a:p>
        </p:txBody>
      </p:sp>
      <p:sp>
        <p:nvSpPr>
          <p:cNvPr id="19" name="Subtitle 5"/>
          <p:cNvSpPr txBox="1">
            <a:spLocks/>
          </p:cNvSpPr>
          <p:nvPr/>
        </p:nvSpPr>
        <p:spPr>
          <a:xfrm>
            <a:off x="5845126" y="4892915"/>
            <a:ext cx="1557963" cy="151841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Free State</a:t>
            </a:r>
            <a:endParaRPr lang="en-ZA" sz="1200" dirty="0">
              <a:latin typeface="Arial" panose="020B0604020202020204" pitchFamily="34" charset="0"/>
              <a:cs typeface="Arial" panose="020B0604020202020204" pitchFamily="34" charset="0"/>
            </a:endParaRPr>
          </a:p>
        </p:txBody>
      </p:sp>
      <p:sp>
        <p:nvSpPr>
          <p:cNvPr id="20" name="Subtitle 5"/>
          <p:cNvSpPr txBox="1">
            <a:spLocks/>
          </p:cNvSpPr>
          <p:nvPr/>
        </p:nvSpPr>
        <p:spPr>
          <a:xfrm>
            <a:off x="7227997" y="3959614"/>
            <a:ext cx="1611437" cy="157985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r>
              <a:rPr lang="en-ZA" sz="1200" dirty="0" smtClean="0">
                <a:latin typeface="Arial" panose="020B0604020202020204" pitchFamily="34" charset="0"/>
                <a:cs typeface="Arial" panose="020B0604020202020204" pitchFamily="34" charset="0"/>
              </a:rPr>
              <a:t>Mpumalanga</a:t>
            </a:r>
            <a:endParaRPr lang="en-ZA" sz="1200" dirty="0">
              <a:latin typeface="Arial" panose="020B0604020202020204" pitchFamily="34" charset="0"/>
              <a:cs typeface="Arial" panose="020B0604020202020204" pitchFamily="34" charset="0"/>
            </a:endParaRPr>
          </a:p>
        </p:txBody>
      </p:sp>
      <p:sp>
        <p:nvSpPr>
          <p:cNvPr id="21" name="Subtitle 5"/>
          <p:cNvSpPr txBox="1">
            <a:spLocks/>
          </p:cNvSpPr>
          <p:nvPr/>
        </p:nvSpPr>
        <p:spPr>
          <a:xfrm>
            <a:off x="428140" y="5592702"/>
            <a:ext cx="351578" cy="28881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endParaRPr lang="en-ZA" sz="1000" dirty="0">
              <a:latin typeface="Arial" panose="020B0604020202020204" pitchFamily="34" charset="0"/>
              <a:cs typeface="Arial" panose="020B0604020202020204" pitchFamily="34" charset="0"/>
            </a:endParaRPr>
          </a:p>
        </p:txBody>
      </p:sp>
      <p:sp>
        <p:nvSpPr>
          <p:cNvPr id="22" name="TextBox 21"/>
          <p:cNvSpPr txBox="1"/>
          <p:nvPr/>
        </p:nvSpPr>
        <p:spPr>
          <a:xfrm>
            <a:off x="866697" y="5592702"/>
            <a:ext cx="1552074" cy="338554"/>
          </a:xfrm>
          <a:prstGeom prst="rect">
            <a:avLst/>
          </a:prstGeom>
          <a:noFill/>
        </p:spPr>
        <p:txBody>
          <a:bodyPr wrap="square" rtlCol="0">
            <a:spAutoFit/>
          </a:bodyPr>
          <a:lstStyle/>
          <a:p>
            <a:r>
              <a:rPr lang="en-ZA" sz="1600" dirty="0" smtClean="0"/>
              <a:t>MoU Signed</a:t>
            </a:r>
            <a:endParaRPr lang="en-ZA" sz="1600" dirty="0"/>
          </a:p>
        </p:txBody>
      </p:sp>
      <p:sp>
        <p:nvSpPr>
          <p:cNvPr id="23" name="Subtitle 5"/>
          <p:cNvSpPr txBox="1">
            <a:spLocks/>
          </p:cNvSpPr>
          <p:nvPr/>
        </p:nvSpPr>
        <p:spPr>
          <a:xfrm>
            <a:off x="428140" y="5172050"/>
            <a:ext cx="351578" cy="28881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lnSpc>
                <a:spcPct val="100000"/>
              </a:lnSpc>
              <a:spcBef>
                <a:spcPts val="0"/>
              </a:spcBef>
            </a:pPr>
            <a:endParaRPr lang="en-ZA" sz="1000" dirty="0">
              <a:latin typeface="Arial" panose="020B0604020202020204" pitchFamily="34" charset="0"/>
              <a:cs typeface="Arial" panose="020B0604020202020204" pitchFamily="34" charset="0"/>
            </a:endParaRPr>
          </a:p>
        </p:txBody>
      </p:sp>
      <p:sp>
        <p:nvSpPr>
          <p:cNvPr id="24" name="TextBox 23"/>
          <p:cNvSpPr txBox="1"/>
          <p:nvPr/>
        </p:nvSpPr>
        <p:spPr>
          <a:xfrm>
            <a:off x="866697" y="5159335"/>
            <a:ext cx="1552074" cy="338554"/>
          </a:xfrm>
          <a:prstGeom prst="rect">
            <a:avLst/>
          </a:prstGeom>
          <a:noFill/>
        </p:spPr>
        <p:txBody>
          <a:bodyPr wrap="square" rtlCol="0">
            <a:spAutoFit/>
          </a:bodyPr>
          <a:lstStyle/>
          <a:p>
            <a:r>
              <a:rPr lang="en-ZA" sz="1600" dirty="0" smtClean="0"/>
              <a:t>Established</a:t>
            </a:r>
            <a:endParaRPr lang="en-ZA" sz="1600" dirty="0"/>
          </a:p>
        </p:txBody>
      </p:sp>
      <p:cxnSp>
        <p:nvCxnSpPr>
          <p:cNvPr id="25" name="Straight Arrow Connector 24"/>
          <p:cNvCxnSpPr/>
          <p:nvPr/>
        </p:nvCxnSpPr>
        <p:spPr>
          <a:xfrm flipH="1" flipV="1">
            <a:off x="4968073" y="2806771"/>
            <a:ext cx="46741" cy="219985"/>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814103" y="2777251"/>
            <a:ext cx="481507" cy="507643"/>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3957038" y="2872008"/>
            <a:ext cx="475593" cy="464397"/>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3793961" y="3881010"/>
            <a:ext cx="429699" cy="42677"/>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3812882" y="4496097"/>
            <a:ext cx="547944" cy="284306"/>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031450" y="3301853"/>
            <a:ext cx="1196547" cy="321553"/>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067507" y="4234953"/>
            <a:ext cx="1024773" cy="222064"/>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23330" y="4632414"/>
            <a:ext cx="299142" cy="270605"/>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961518" y="4768732"/>
            <a:ext cx="40281" cy="124183"/>
          </a:xfrm>
          <a:prstGeom prst="straightConnector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56189" y="1447390"/>
            <a:ext cx="1368152" cy="1569660"/>
          </a:xfrm>
          <a:prstGeom prst="rect">
            <a:avLst/>
          </a:prstGeom>
          <a:noFill/>
        </p:spPr>
        <p:txBody>
          <a:bodyPr wrap="square" rtlCol="0">
            <a:spAutoFit/>
          </a:bodyPr>
          <a:lstStyle/>
          <a:p>
            <a:r>
              <a:rPr lang="en-US" altLang="en-US" sz="1200" dirty="0" smtClean="0">
                <a:solidFill>
                  <a:prstClr val="black"/>
                </a:solidFill>
                <a:latin typeface="Helvetica Neue" charset="0"/>
                <a:sym typeface="Helvetica Neue" charset="0"/>
              </a:rPr>
              <a:t>Institute: </a:t>
            </a:r>
          </a:p>
          <a:p>
            <a:r>
              <a:rPr lang="en-US" altLang="en-US" sz="1400" b="0" i="1" dirty="0" smtClean="0">
                <a:solidFill>
                  <a:prstClr val="black"/>
                </a:solidFill>
                <a:latin typeface="Helvetica" panose="020B0604020202020204" pitchFamily="34" charset="0"/>
                <a:sym typeface="Helvetica" panose="020B0604020202020204" pitchFamily="34" charset="0"/>
              </a:rPr>
              <a:t>A </a:t>
            </a:r>
            <a:r>
              <a:rPr lang="en-US" altLang="en-US" sz="1400" b="0" i="1" dirty="0">
                <a:solidFill>
                  <a:prstClr val="black"/>
                </a:solidFill>
                <a:latin typeface="Helvetica" panose="020B0604020202020204" pitchFamily="34" charset="0"/>
                <a:sym typeface="Helvetica" panose="020B0604020202020204" pitchFamily="34" charset="0"/>
              </a:rPr>
              <a:t>national catalytic collaborator, </a:t>
            </a:r>
            <a:r>
              <a:rPr lang="en-US" altLang="en-US" sz="1400" b="0" i="1" dirty="0" smtClean="0">
                <a:solidFill>
                  <a:prstClr val="black"/>
                </a:solidFill>
                <a:latin typeface="Helvetica" panose="020B0604020202020204" pitchFamily="34" charset="0"/>
                <a:sym typeface="Helvetica" panose="020B0604020202020204" pitchFamily="34" charset="0"/>
              </a:rPr>
              <a:t>for digital skills development </a:t>
            </a:r>
            <a:r>
              <a:rPr lang="en-US" altLang="en-US" sz="1400" b="0" i="1" dirty="0">
                <a:solidFill>
                  <a:prstClr val="black"/>
                </a:solidFill>
                <a:latin typeface="Helvetica" panose="020B0604020202020204" pitchFamily="34" charset="0"/>
                <a:sym typeface="Helvetica" panose="020B0604020202020204" pitchFamily="34" charset="0"/>
              </a:rPr>
              <a:t>in the country</a:t>
            </a:r>
            <a:endParaRPr lang="en-GB" dirty="0"/>
          </a:p>
        </p:txBody>
      </p:sp>
      <p:pic>
        <p:nvPicPr>
          <p:cNvPr id="34" name="Picture 33"/>
          <p:cNvPicPr/>
          <p:nvPr/>
        </p:nvPicPr>
        <p:blipFill>
          <a:blip r:embed="rId4" cstate="print">
            <a:extLst>
              <a:ext uri="{28A0092B-C50C-407E-A947-70E740481C1C}">
                <a14:useLocalDpi xmlns:a14="http://schemas.microsoft.com/office/drawing/2010/main" xmlns="" val="0"/>
              </a:ext>
            </a:extLst>
          </a:blip>
          <a:stretch>
            <a:fillRect/>
          </a:stretch>
        </p:blipFill>
        <p:spPr>
          <a:xfrm>
            <a:off x="6994985" y="286785"/>
            <a:ext cx="1055574" cy="662392"/>
          </a:xfrm>
          <a:prstGeom prst="rect">
            <a:avLst/>
          </a:prstGeom>
        </p:spPr>
      </p:pic>
    </p:spTree>
    <p:extLst>
      <p:ext uri="{BB962C8B-B14F-4D97-AF65-F5344CB8AC3E}">
        <p14:creationId xmlns:p14="http://schemas.microsoft.com/office/powerpoint/2010/main" xmlns="" val="218938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3165</TotalTime>
  <Words>6006</Words>
  <Application>Microsoft Office PowerPoint</Application>
  <PresentationFormat>On-screen Show (4:3)</PresentationFormat>
  <Paragraphs>542</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249</cp:revision>
  <cp:lastPrinted>2018-05-11T13:43:41Z</cp:lastPrinted>
  <dcterms:created xsi:type="dcterms:W3CDTF">2006-03-29T18:40:00Z</dcterms:created>
  <dcterms:modified xsi:type="dcterms:W3CDTF">2019-03-06T11:56:29Z</dcterms:modified>
</cp:coreProperties>
</file>