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  <p:sldMasterId id="2147483660" r:id="rId3"/>
  </p:sldMasterIdLst>
  <p:notesMasterIdLst>
    <p:notesMasterId r:id="rId20"/>
  </p:notesMasterIdLst>
  <p:handoutMasterIdLst>
    <p:handoutMasterId r:id="rId21"/>
  </p:handoutMasterIdLst>
  <p:sldIdLst>
    <p:sldId id="394" r:id="rId4"/>
    <p:sldId id="447" r:id="rId5"/>
    <p:sldId id="475" r:id="rId6"/>
    <p:sldId id="448" r:id="rId7"/>
    <p:sldId id="465" r:id="rId8"/>
    <p:sldId id="466" r:id="rId9"/>
    <p:sldId id="467" r:id="rId10"/>
    <p:sldId id="468" r:id="rId11"/>
    <p:sldId id="469" r:id="rId12"/>
    <p:sldId id="470" r:id="rId13"/>
    <p:sldId id="471" r:id="rId14"/>
    <p:sldId id="472" r:id="rId15"/>
    <p:sldId id="476" r:id="rId16"/>
    <p:sldId id="474" r:id="rId17"/>
    <p:sldId id="404" r:id="rId18"/>
    <p:sldId id="376" r:id="rId19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539E"/>
    <a:srgbClr val="FFFFFF"/>
    <a:srgbClr val="0563C1"/>
    <a:srgbClr val="CC9900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116" d="100"/>
          <a:sy n="116" d="100"/>
        </p:scale>
        <p:origin x="-1224" y="-11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16"/>
    </p:cViewPr>
  </p:sorterViewPr>
  <p:notesViewPr>
    <p:cSldViewPr snapToGrid="0">
      <p:cViewPr varScale="1">
        <p:scale>
          <a:sx n="41" d="100"/>
          <a:sy n="41" d="100"/>
        </p:scale>
        <p:origin x="2150" y="5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76782-37C4-4261-B369-988A65170D1A}" type="datetimeFigureOut">
              <a:rPr lang="en-ZA" smtClean="0"/>
              <a:pPr/>
              <a:t>2019/03/06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786C4-8F9A-4A46-B551-4160B4188238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00933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B711A9-B880-4E2C-ABDB-B47A95D027AB}" type="datetimeFigureOut">
              <a:rPr lang="en-US" smtClean="0"/>
              <a:pPr/>
              <a:t>3/6/2019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39838"/>
            <a:ext cx="48387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895C1CC-A83D-4BA8-89D4-6EF9F46C46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98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420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091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514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2854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289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327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531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403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76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0061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984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2789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303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4AA7A-7FF3-403E-B881-B311781A7CB8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19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2948008"/>
            <a:ext cx="9905999" cy="1672208"/>
          </a:xfrm>
          <a:prstGeom prst="rect">
            <a:avLst/>
          </a:prstGeom>
          <a:solidFill>
            <a:srgbClr val="005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137201" y="2995741"/>
            <a:ext cx="9768798" cy="164608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8568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84" y="1370409"/>
            <a:ext cx="2963499" cy="474917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4173" y="388034"/>
            <a:ext cx="8017670" cy="804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FF15-51BF-4FFB-AC86-778A5325FA03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2019/03/06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482582" y="6356352"/>
            <a:ext cx="222885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E111FF2C-5551-40D0-B92F-F2F89F2DB7ED}" type="slidenum">
              <a:rPr lang="en-ZA" smtClean="0">
                <a:solidFill>
                  <a:prstClr val="black"/>
                </a:solidFill>
              </a:rPr>
              <a:pPr/>
              <a:t>‹#›</a:t>
            </a:fld>
            <a:endParaRPr lang="en-ZA" dirty="0">
              <a:solidFill>
                <a:prstClr val="black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327480"/>
            <a:ext cx="9906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252766"/>
            <a:ext cx="9906000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161211" y="1370409"/>
            <a:ext cx="6550221" cy="4749178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ZA" dirty="0"/>
          </a:p>
        </p:txBody>
      </p:sp>
      <p:pic>
        <p:nvPicPr>
          <p:cNvPr id="16" name="Picture 15" descr="C:\Users\01083831\Pictures\Logos\Post Office South Africa 9Jan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1670" y="453047"/>
            <a:ext cx="1429762" cy="67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99230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84" y="1370409"/>
            <a:ext cx="2963499" cy="4749178"/>
          </a:xfrm>
          <a:ln>
            <a:solidFill>
              <a:schemeClr val="tx1"/>
            </a:solidFill>
          </a:ln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4173" y="388034"/>
            <a:ext cx="7770478" cy="80418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FF15-51BF-4FFB-AC86-778A5325FA03}" type="datetime1">
              <a:rPr lang="en-ZA" smtClean="0"/>
              <a:pPr/>
              <a:t>2019/03/06</a:t>
            </a:fld>
            <a:endParaRPr lang="en-Z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482582" y="6356352"/>
            <a:ext cx="222885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E111FF2C-5551-40D0-B92F-F2F89F2DB7ED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327480"/>
            <a:ext cx="9906000" cy="0"/>
          </a:xfrm>
          <a:prstGeom prst="line">
            <a:avLst/>
          </a:prstGeom>
          <a:ln w="57150">
            <a:solidFill>
              <a:srgbClr val="0053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252766"/>
            <a:ext cx="9906000" cy="0"/>
          </a:xfrm>
          <a:prstGeom prst="line">
            <a:avLst/>
          </a:prstGeom>
          <a:ln w="57150">
            <a:solidFill>
              <a:srgbClr val="0053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3161211" y="1370409"/>
            <a:ext cx="6550221" cy="4749178"/>
          </a:xfrm>
          <a:ln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ZA" dirty="0"/>
          </a:p>
        </p:txBody>
      </p:sp>
      <p:pic>
        <p:nvPicPr>
          <p:cNvPr id="16" name="Picture 15" descr="C:\Users\01083831\Pictures\Logos\Post Office South Africa 9Jan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6720" y="453047"/>
            <a:ext cx="1664712" cy="672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86329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1" y="1449977"/>
            <a:ext cx="9657259" cy="477440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32551" y="388034"/>
            <a:ext cx="7661622" cy="804183"/>
          </a:xfrm>
        </p:spPr>
        <p:txBody>
          <a:bodyPr lIns="108000" anchor="ctr" anchorCtr="0"/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80AB-E0E2-45BB-AE9C-80DA77CE241F}" type="datetime1">
              <a:rPr lang="en-ZA" smtClean="0"/>
              <a:pPr/>
              <a:t>2019/03/06</a:t>
            </a:fld>
            <a:endParaRPr lang="en-ZA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7482582" y="6492875"/>
            <a:ext cx="2228850" cy="365125"/>
          </a:xfrm>
        </p:spPr>
        <p:txBody>
          <a:bodyPr/>
          <a:lstStyle>
            <a:lvl1pPr>
              <a:defRPr sz="13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111FF2C-5551-40D0-B92F-F2F89F2DB7ED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0" y="327480"/>
            <a:ext cx="9906000" cy="0"/>
          </a:xfrm>
          <a:prstGeom prst="line">
            <a:avLst/>
          </a:prstGeom>
          <a:ln w="57150">
            <a:solidFill>
              <a:srgbClr val="0053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0" y="1252766"/>
            <a:ext cx="9906000" cy="0"/>
          </a:xfrm>
          <a:prstGeom prst="line">
            <a:avLst/>
          </a:prstGeom>
          <a:ln w="57150">
            <a:solidFill>
              <a:srgbClr val="0053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:\Users\01083831\Pictures\Logos\Post Office South Africa 9Jan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7977" y="400794"/>
            <a:ext cx="1548000" cy="72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797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53504" y="-35278"/>
            <a:ext cx="9959505" cy="6893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2" name="Picture 1" descr="Letters&amp;Parcels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28" r="128"/>
          <a:stretch/>
        </p:blipFill>
        <p:spPr>
          <a:xfrm>
            <a:off x="-53505" y="-35279"/>
            <a:ext cx="9959506" cy="689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4879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85209"/>
            <a:ext cx="8915400" cy="491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27163"/>
            <a:ext cx="8915400" cy="4437062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000"/>
              </a:spcAft>
              <a:defRPr sz="1800"/>
            </a:lvl1pPr>
            <a:lvl2pPr marL="0" indent="0">
              <a:defRPr sz="1800"/>
            </a:lvl2pPr>
            <a:lvl3pPr marL="0" indent="0">
              <a:defRPr sz="1800"/>
            </a:lvl3pPr>
            <a:lvl4pPr marL="0" indent="0">
              <a:defRPr sz="1800"/>
            </a:lvl4pPr>
            <a:lvl5pPr marL="0" indent="0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629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85209"/>
            <a:ext cx="6883400" cy="50039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581" y="1421435"/>
            <a:ext cx="4375150" cy="444279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000"/>
              </a:spcAft>
              <a:defRPr sz="1800"/>
            </a:lvl1pPr>
            <a:lvl2pPr marL="0" indent="0">
              <a:defRPr sz="1800">
                <a:solidFill>
                  <a:srgbClr val="000000"/>
                </a:solidFill>
              </a:defRPr>
            </a:lvl2pPr>
            <a:lvl3pPr marL="0" indent="0">
              <a:defRPr sz="1800">
                <a:solidFill>
                  <a:srgbClr val="000000"/>
                </a:solidFill>
              </a:defRPr>
            </a:lvl3pPr>
            <a:lvl4pPr marL="0" indent="0">
              <a:defRPr sz="1800">
                <a:solidFill>
                  <a:srgbClr val="000000"/>
                </a:solidFill>
              </a:defRPr>
            </a:lvl4pPr>
            <a:lvl5pPr marL="0" indent="0"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29414" y="1421435"/>
            <a:ext cx="4375150" cy="444279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spcAft>
                <a:spcPts val="1000"/>
              </a:spcAft>
              <a:defRPr sz="1800"/>
            </a:lvl1pPr>
            <a:lvl2pPr marL="0" indent="0">
              <a:defRPr sz="1800">
                <a:solidFill>
                  <a:srgbClr val="000000"/>
                </a:solidFill>
              </a:defRPr>
            </a:lvl2pPr>
            <a:lvl3pPr marL="0" indent="0">
              <a:defRPr sz="1800">
                <a:solidFill>
                  <a:srgbClr val="000000"/>
                </a:solidFill>
              </a:defRPr>
            </a:lvl3pPr>
            <a:lvl4pPr marL="0" indent="0">
              <a:defRPr sz="1800">
                <a:solidFill>
                  <a:srgbClr val="000000"/>
                </a:solidFill>
              </a:defRPr>
            </a:lvl4pPr>
            <a:lvl5pPr marL="0" indent="0"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48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1427164"/>
            <a:ext cx="5537729" cy="387343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000"/>
              </a:spcAft>
              <a:defRPr sz="1800"/>
            </a:lvl1pPr>
            <a:lvl2pPr marL="0" indent="0">
              <a:defRPr sz="1800"/>
            </a:lvl2pPr>
            <a:lvl3pPr marL="0" indent="0">
              <a:defRPr sz="1800"/>
            </a:lvl3pPr>
            <a:lvl4pPr marL="0" indent="0">
              <a:defRPr sz="1800"/>
            </a:lvl4pPr>
            <a:lvl5pPr marL="0" indent="0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27164"/>
            <a:ext cx="3259006" cy="38734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1000"/>
              </a:spcAft>
              <a:buNone/>
              <a:defRPr sz="1400"/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495300" y="640950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Placeholder 4"/>
          <p:cNvSpPr txBox="1">
            <a:spLocks/>
          </p:cNvSpPr>
          <p:nvPr userDrawn="1"/>
        </p:nvSpPr>
        <p:spPr>
          <a:xfrm>
            <a:off x="495300" y="485776"/>
            <a:ext cx="8915400" cy="4895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500" b="0" kern="1200">
                <a:solidFill>
                  <a:srgbClr val="004B8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2867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580" y="5010849"/>
            <a:ext cx="891712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581" y="1427164"/>
            <a:ext cx="8917119" cy="34511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500" b="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581" y="5577587"/>
            <a:ext cx="8917119" cy="4119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tle Placeholder 4"/>
          <p:cNvSpPr txBox="1">
            <a:spLocks/>
          </p:cNvSpPr>
          <p:nvPr userDrawn="1"/>
        </p:nvSpPr>
        <p:spPr>
          <a:xfrm>
            <a:off x="495300" y="485776"/>
            <a:ext cx="6324600" cy="4895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2500" b="0" kern="1200">
                <a:solidFill>
                  <a:srgbClr val="004B8E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3155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2839" y="2606728"/>
            <a:ext cx="9905999" cy="16722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sz="1350" dirty="0">
              <a:solidFill>
                <a:prstClr val="white"/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76242" y="2606728"/>
            <a:ext cx="9768798" cy="1672207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pPr algn="ctr"/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SA Post Office</a:t>
            </a:r>
            <a:r>
              <a:rPr lang="en-Z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performance</a:t>
            </a:r>
            <a:br>
              <a:rPr lang="en-ZA" sz="3200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400" b="0" dirty="0" smtClean="0">
                <a:latin typeface="Arial" panose="020B0604020202020204" pitchFamily="34" charset="0"/>
                <a:cs typeface="Arial" panose="020B0604020202020204" pitchFamily="34" charset="0"/>
              </a:rPr>
              <a:t>30 April 2017</a:t>
            </a:r>
            <a:endParaRPr lang="en-ZA" dirty="0"/>
          </a:p>
        </p:txBody>
      </p:sp>
      <p:pic>
        <p:nvPicPr>
          <p:cNvPr id="9" name="Picture 8" descr="C:\Users\01083831\Pictures\Logos\Post Office South Africa 9Jan2017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4378" y="473043"/>
            <a:ext cx="2304123" cy="909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5106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5B76-EFB1-4004-A4CB-23E76FC4ECE7}" type="datetime1">
              <a:rPr lang="en-ZA" smtClean="0"/>
              <a:pPr/>
              <a:t>2019/03/06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FF2C-5551-40D0-B92F-F2F89F2DB7ED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5952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300" y="640950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5300" y="1427163"/>
            <a:ext cx="8915400" cy="4437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95300" y="485776"/>
            <a:ext cx="8915400" cy="48955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364471"/>
            <a:ext cx="9906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0" y="975333"/>
            <a:ext cx="99060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-2942" y="6305603"/>
            <a:ext cx="9908942" cy="1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C:\Users\01083831\Pictures\Logos\Post Office South Africa 9Jan2017.jpg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5870" y="454427"/>
            <a:ext cx="2207260" cy="501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4004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2500" b="0" kern="1200">
          <a:solidFill>
            <a:srgbClr val="004B8E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1000"/>
        </a:spcAft>
        <a:buFontTx/>
        <a:buNone/>
        <a:defRPr sz="1800" b="1" kern="120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457200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15B76-EFB1-4004-A4CB-23E76FC4ECE7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2019/03/06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FF2C-5551-40D0-B92F-F2F89F2DB7ED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04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312126" y="3121411"/>
            <a:ext cx="8993880" cy="13489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ZA" sz="2800" b="0" dirty="0" smtClean="0">
                <a:solidFill>
                  <a:prstClr val="white"/>
                </a:solidFill>
                <a:cs typeface="Arial" panose="020B0604020202020204" pitchFamily="34" charset="0"/>
              </a:rPr>
              <a:t>SAPO Status Update on SASSA and Mail Backlog</a:t>
            </a:r>
          </a:p>
          <a:p>
            <a:pPr algn="ctr"/>
            <a:r>
              <a:rPr lang="en-ZA" sz="2000" b="0" dirty="0" smtClean="0">
                <a:solidFill>
                  <a:prstClr val="white"/>
                </a:solidFill>
                <a:cs typeface="Arial" panose="020B0604020202020204" pitchFamily="34" charset="0"/>
              </a:rPr>
              <a:t>Portfolio Committee on Telecommunications and Postal Services </a:t>
            </a:r>
            <a:endParaRPr lang="en-ZA" sz="2000" b="0" dirty="0">
              <a:solidFill>
                <a:prstClr val="white"/>
              </a:solidFill>
              <a:cs typeface="Arial" panose="020B0604020202020204" pitchFamily="34" charset="0"/>
            </a:endParaRPr>
          </a:p>
          <a:p>
            <a:pPr algn="ctr"/>
            <a:r>
              <a:rPr lang="en-ZA" sz="2000" b="0" dirty="0" smtClean="0">
                <a:solidFill>
                  <a:prstClr val="white"/>
                </a:solidFill>
                <a:cs typeface="Arial" panose="020B0604020202020204" pitchFamily="34" charset="0"/>
              </a:rPr>
              <a:t>5 March </a:t>
            </a:r>
            <a:r>
              <a:rPr lang="en-ZA" sz="2000" b="0" dirty="0">
                <a:solidFill>
                  <a:prstClr val="white"/>
                </a:solidFill>
                <a:cs typeface="Arial" panose="020B0604020202020204" pitchFamily="34" charset="0"/>
              </a:rPr>
              <a:t>2019</a:t>
            </a:r>
          </a:p>
        </p:txBody>
      </p:sp>
      <p:pic>
        <p:nvPicPr>
          <p:cNvPr id="6" name="Picture 5" descr="C:\Users\01083831\Pictures\Logos\Post Office South Africa 9Jan201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1412" y="1001646"/>
            <a:ext cx="3235307" cy="814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2452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0154" y="1130740"/>
            <a:ext cx="9716738" cy="5019925"/>
          </a:xfrm>
        </p:spPr>
        <p:txBody>
          <a:bodyPr>
            <a:no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b="0" dirty="0" smtClean="0">
                <a:solidFill>
                  <a:schemeClr val="tx1"/>
                </a:solidFill>
              </a:rPr>
              <a:t>Resource constraints – recruitment process to appoint and train a large number of additional resources to support SASSA in a short period of time and with limited resources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b="0" dirty="0" smtClean="0">
                <a:solidFill>
                  <a:schemeClr val="tx1"/>
                </a:solidFill>
              </a:rPr>
              <a:t>Implementation of IT solutions in a short period of time with significant changes </a:t>
            </a:r>
            <a:r>
              <a:rPr lang="en-ZA" sz="2000" b="0" dirty="0">
                <a:solidFill>
                  <a:schemeClr val="tx1"/>
                </a:solidFill>
              </a:rPr>
              <a:t>in </a:t>
            </a:r>
            <a:r>
              <a:rPr lang="en-ZA" sz="2000" b="0" dirty="0" smtClean="0">
                <a:solidFill>
                  <a:schemeClr val="tx1"/>
                </a:solidFill>
              </a:rPr>
              <a:t>scope:</a:t>
            </a:r>
          </a:p>
          <a:p>
            <a:pPr marL="631825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Initially SAPO were to use its Core Banking Platform with a SASSA product;</a:t>
            </a:r>
          </a:p>
          <a:p>
            <a:pPr marL="631825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Scope change to BOT to transfer the solution to SASSA after 5 years; then</a:t>
            </a:r>
          </a:p>
          <a:p>
            <a:pPr marL="631825" lvl="1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BOT abandoned</a:t>
            </a:r>
            <a:endParaRPr lang="en-ZA" b="0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b="0" dirty="0" smtClean="0">
                <a:solidFill>
                  <a:schemeClr val="tx1"/>
                </a:solidFill>
              </a:rPr>
              <a:t>Timely procurement of appropriate equipment, </a:t>
            </a:r>
            <a:r>
              <a:rPr lang="en-ZA" sz="2000" b="0" dirty="0" err="1" smtClean="0">
                <a:solidFill>
                  <a:schemeClr val="tx1"/>
                </a:solidFill>
              </a:rPr>
              <a:t>eg</a:t>
            </a:r>
            <a:r>
              <a:rPr lang="en-ZA" sz="2000" b="0" dirty="0" smtClean="0">
                <a:solidFill>
                  <a:schemeClr val="tx1"/>
                </a:solidFill>
              </a:rPr>
              <a:t> laptops, note counters, cash protection devices, automate cash dispensing devices</a:t>
            </a:r>
          </a:p>
          <a:p>
            <a:pPr marL="285750" lvl="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b="0" dirty="0" smtClean="0">
                <a:solidFill>
                  <a:schemeClr val="tx1"/>
                </a:solidFill>
              </a:rPr>
              <a:t>Significant increase in t</a:t>
            </a:r>
            <a:r>
              <a:rPr lang="en-US" sz="2000" b="0" dirty="0" smtClean="0">
                <a:solidFill>
                  <a:schemeClr val="tx1"/>
                </a:solidFill>
              </a:rPr>
              <a:t>he </a:t>
            </a:r>
            <a:r>
              <a:rPr lang="en-US" sz="2000" b="0" dirty="0">
                <a:solidFill>
                  <a:schemeClr val="tx1"/>
                </a:solidFill>
              </a:rPr>
              <a:t>number of reported robberies at some of the SAPO branches requiring investment in security systems and equipment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000" b="0" dirty="0">
                <a:solidFill>
                  <a:schemeClr val="tx1"/>
                </a:solidFill>
              </a:rPr>
              <a:t>The cash payment via CIT remains expensive and high risk – a concerted effort will be made to find alternative </a:t>
            </a:r>
            <a:r>
              <a:rPr lang="en-ZA" sz="2000" b="0" dirty="0" smtClean="0">
                <a:solidFill>
                  <a:schemeClr val="tx1"/>
                </a:solidFill>
              </a:rPr>
              <a:t>electronic payment facilities, ATMs, POS, Mobile Money, </a:t>
            </a:r>
            <a:r>
              <a:rPr lang="en-ZA" sz="2000" b="0" dirty="0" err="1" smtClean="0">
                <a:solidFill>
                  <a:schemeClr val="tx1"/>
                </a:solidFill>
              </a:rPr>
              <a:t>etc</a:t>
            </a:r>
            <a:endParaRPr lang="en-ZA" b="0" dirty="0">
              <a:solidFill>
                <a:schemeClr val="tx1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022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Focus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92361" y="1223988"/>
            <a:ext cx="9492552" cy="4738930"/>
          </a:xfrm>
        </p:spPr>
        <p:txBody>
          <a:bodyPr>
            <a:noAutofit/>
          </a:bodyPr>
          <a:lstStyle/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ZA" sz="2000" dirty="0" smtClean="0"/>
              <a:t>SAPO </a:t>
            </a:r>
            <a:r>
              <a:rPr lang="en-ZA" sz="2000" dirty="0"/>
              <a:t>strategic focus post the termination of the CPS </a:t>
            </a:r>
            <a:r>
              <a:rPr lang="en-ZA" sz="2000" dirty="0" smtClean="0"/>
              <a:t>contract </a:t>
            </a:r>
            <a:r>
              <a:rPr lang="en-ZA" sz="2000" dirty="0"/>
              <a:t>will be on the following:</a:t>
            </a:r>
            <a:endParaRPr lang="en-US" sz="2000" dirty="0"/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/>
              <a:t>Ensure continued and improved payment of social grants </a:t>
            </a:r>
            <a:r>
              <a:rPr lang="en-ZA" dirty="0" smtClean="0"/>
              <a:t>services</a:t>
            </a:r>
            <a:endParaRPr lang="en-US" dirty="0"/>
          </a:p>
          <a:p>
            <a:pPr marL="285750" lvl="2" indent="-285750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Support </a:t>
            </a:r>
            <a:r>
              <a:rPr lang="en-ZA" dirty="0"/>
              <a:t>the repositioning and remodelling of SAPO and Postbank as the primary social grant payments </a:t>
            </a:r>
            <a:r>
              <a:rPr lang="en-ZA" dirty="0" smtClean="0"/>
              <a:t>partners 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Addressing </a:t>
            </a:r>
            <a:r>
              <a:rPr lang="en-ZA" dirty="0"/>
              <a:t>regulatory and contractual </a:t>
            </a:r>
            <a:r>
              <a:rPr lang="en-ZA" dirty="0" smtClean="0"/>
              <a:t>obligations</a:t>
            </a:r>
            <a:endParaRPr lang="en-US" sz="1400" dirty="0"/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Improve </a:t>
            </a:r>
            <a:r>
              <a:rPr lang="en-ZA" dirty="0"/>
              <a:t>Beneficiary experience – by insuring that payment challenges experienced by beneficiaries are adequately </a:t>
            </a:r>
            <a:r>
              <a:rPr lang="en-ZA" dirty="0" smtClean="0"/>
              <a:t>addressed</a:t>
            </a:r>
            <a:endParaRPr lang="en-US" dirty="0"/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/>
              <a:t>Improve communication and stakeholder </a:t>
            </a:r>
            <a:r>
              <a:rPr lang="en-ZA" dirty="0" smtClean="0"/>
              <a:t>engagements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Reduce, if not eliminate, cash payments via CIT services in the rural areas</a:t>
            </a:r>
          </a:p>
          <a:p>
            <a:pPr marL="2857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Continue to leverage </a:t>
            </a:r>
            <a:r>
              <a:rPr lang="en-US" dirty="0"/>
              <a:t>the SAPO footprint and capabilities to meet the broader Government developmental mandate to become the delivery arm of Government and its interface with </a:t>
            </a:r>
            <a:r>
              <a:rPr lang="en-US" dirty="0" smtClean="0"/>
              <a:t>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504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ZA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Time Delivery: Domestic Mail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927" y="1088438"/>
            <a:ext cx="8308615" cy="3644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50927" y="4809304"/>
            <a:ext cx="8308615" cy="14166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2060"/>
                </a:solidFill>
              </a:rPr>
              <a:t>87% of Mail delivered in 2 Days Across Same Town.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2060"/>
                </a:solidFill>
              </a:rPr>
              <a:t>65% of Mail delivered in 4 Days Between Provinces.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 smtClean="0">
                <a:solidFill>
                  <a:srgbClr val="002060"/>
                </a:solidFill>
              </a:rPr>
              <a:t>Almost all national mail is delivered with 8 working day (Exception rural parts of Northern Cape).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91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Mail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0154" y="1130740"/>
            <a:ext cx="9716738" cy="5019925"/>
          </a:xfrm>
        </p:spPr>
        <p:txBody>
          <a:bodyPr>
            <a:noAutofit/>
          </a:bodyPr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Outbound (Export): </a:t>
            </a:r>
            <a:r>
              <a:rPr lang="en-ZA" sz="2000" b="0" dirty="0" smtClean="0">
                <a:solidFill>
                  <a:schemeClr val="tx1"/>
                </a:solidFill>
              </a:rPr>
              <a:t>Mail is suppose to leave the country within 3 days </a:t>
            </a:r>
          </a:p>
          <a:p>
            <a:pPr marL="631825" lvl="1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It </a:t>
            </a:r>
            <a:r>
              <a:rPr lang="en-ZA" dirty="0"/>
              <a:t>deteriorated to 20 days in September 2018 and </a:t>
            </a:r>
            <a:r>
              <a:rPr lang="en-ZA" dirty="0" smtClean="0"/>
              <a:t>improved in January </a:t>
            </a:r>
            <a:r>
              <a:rPr lang="en-ZA" dirty="0"/>
              <a:t>2019 </a:t>
            </a:r>
            <a:r>
              <a:rPr lang="en-ZA" dirty="0" smtClean="0"/>
              <a:t>to </a:t>
            </a:r>
            <a:r>
              <a:rPr lang="en-ZA" dirty="0"/>
              <a:t>less </a:t>
            </a:r>
            <a:r>
              <a:rPr lang="en-ZA" dirty="0" smtClean="0"/>
              <a:t>than </a:t>
            </a:r>
            <a:r>
              <a:rPr lang="en-ZA" dirty="0"/>
              <a:t>8 </a:t>
            </a:r>
            <a:r>
              <a:rPr lang="en-ZA" dirty="0" smtClean="0"/>
              <a:t>days</a:t>
            </a:r>
            <a:endParaRPr lang="en-ZA" b="0" dirty="0" smtClean="0">
              <a:solidFill>
                <a:schemeClr val="tx1"/>
              </a:solidFill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dirty="0" smtClean="0">
                <a:solidFill>
                  <a:schemeClr val="tx1"/>
                </a:solidFill>
              </a:rPr>
              <a:t>Inbound </a:t>
            </a:r>
            <a:r>
              <a:rPr lang="en-ZA" sz="2000" dirty="0">
                <a:solidFill>
                  <a:schemeClr val="tx1"/>
                </a:solidFill>
              </a:rPr>
              <a:t>(Import): </a:t>
            </a:r>
            <a:r>
              <a:rPr lang="en-ZA" sz="2000" b="0" dirty="0">
                <a:solidFill>
                  <a:schemeClr val="tx1"/>
                </a:solidFill>
              </a:rPr>
              <a:t>Mail is suppose to </a:t>
            </a:r>
            <a:r>
              <a:rPr lang="en-ZA" sz="2000" b="0" dirty="0" smtClean="0">
                <a:solidFill>
                  <a:schemeClr val="tx1"/>
                </a:solidFill>
              </a:rPr>
              <a:t>be delivered </a:t>
            </a:r>
            <a:r>
              <a:rPr lang="en-ZA" sz="2000" b="0" dirty="0">
                <a:solidFill>
                  <a:schemeClr val="tx1"/>
                </a:solidFill>
              </a:rPr>
              <a:t>2 days after arrival in the country</a:t>
            </a:r>
            <a:r>
              <a:rPr lang="en-ZA" sz="2000" b="0" dirty="0" smtClean="0">
                <a:solidFill>
                  <a:schemeClr val="tx1"/>
                </a:solidFill>
              </a:rPr>
              <a:t>.</a:t>
            </a:r>
            <a:endParaRPr lang="en-ZA" sz="2000" b="0" dirty="0">
              <a:solidFill>
                <a:schemeClr val="tx1"/>
              </a:solidFill>
            </a:endParaRPr>
          </a:p>
          <a:p>
            <a:pPr marL="631825" lvl="1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dirty="0"/>
              <a:t>In July, the mail took 30 </a:t>
            </a:r>
            <a:r>
              <a:rPr lang="en-ZA" dirty="0" smtClean="0"/>
              <a:t>days </a:t>
            </a:r>
            <a:r>
              <a:rPr lang="en-ZA" dirty="0"/>
              <a:t>(2 million backlog). </a:t>
            </a:r>
            <a:endParaRPr lang="en-ZA" dirty="0" smtClean="0"/>
          </a:p>
          <a:p>
            <a:pPr marL="631825" lvl="1" indent="-285750" algn="just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In </a:t>
            </a:r>
            <a:r>
              <a:rPr lang="en-ZA" dirty="0"/>
              <a:t>January, </a:t>
            </a:r>
            <a:r>
              <a:rPr lang="en-ZA" dirty="0" smtClean="0"/>
              <a:t>it improved to 13 </a:t>
            </a:r>
            <a:r>
              <a:rPr lang="en-ZA" dirty="0"/>
              <a:t>days (half </a:t>
            </a:r>
            <a:r>
              <a:rPr lang="en-ZA" dirty="0" smtClean="0"/>
              <a:t>a million </a:t>
            </a:r>
            <a:r>
              <a:rPr lang="en-ZA" dirty="0"/>
              <a:t>backlog).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b="0" dirty="0">
                <a:solidFill>
                  <a:schemeClr val="tx1"/>
                </a:solidFill>
              </a:rPr>
              <a:t>There </a:t>
            </a:r>
            <a:r>
              <a:rPr lang="en-ZA" sz="2000" b="0" dirty="0" smtClean="0">
                <a:solidFill>
                  <a:schemeClr val="tx1"/>
                </a:solidFill>
              </a:rPr>
              <a:t>are </a:t>
            </a:r>
            <a:r>
              <a:rPr lang="en-ZA" sz="2000" b="0" dirty="0">
                <a:solidFill>
                  <a:schemeClr val="tx1"/>
                </a:solidFill>
              </a:rPr>
              <a:t>no backlogs on the international large parcels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b="0" dirty="0">
                <a:solidFill>
                  <a:schemeClr val="tx1"/>
                </a:solidFill>
              </a:rPr>
              <a:t>There </a:t>
            </a:r>
            <a:r>
              <a:rPr lang="en-ZA" sz="2000" b="0" dirty="0" smtClean="0">
                <a:solidFill>
                  <a:schemeClr val="tx1"/>
                </a:solidFill>
              </a:rPr>
              <a:t>are </a:t>
            </a:r>
            <a:r>
              <a:rPr lang="en-ZA" sz="2000" b="0" dirty="0">
                <a:solidFill>
                  <a:schemeClr val="tx1"/>
                </a:solidFill>
              </a:rPr>
              <a:t>no backlogs on the Expedited Mail Services (EMS)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ZA" sz="2000" b="0" dirty="0">
                <a:solidFill>
                  <a:schemeClr val="tx1"/>
                </a:solidFill>
              </a:rPr>
              <a:t>The backlogs is in the Registered Letters. Unfortunately, Registered Letters have </a:t>
            </a:r>
            <a:r>
              <a:rPr lang="en-ZA" sz="2000" b="0" dirty="0" smtClean="0">
                <a:solidFill>
                  <a:schemeClr val="tx1"/>
                </a:solidFill>
              </a:rPr>
              <a:t>goods (requiring customs clearance), </a:t>
            </a:r>
            <a:r>
              <a:rPr lang="en-ZA" sz="2000" b="0" dirty="0">
                <a:solidFill>
                  <a:schemeClr val="tx1"/>
                </a:solidFill>
              </a:rPr>
              <a:t>whereas it was designed for documents.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endParaRPr lang="en-ZA" sz="20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05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Mail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4812" y="1143000"/>
            <a:ext cx="9445706" cy="5042647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Increase data transmission capacity by upgrading the network to Fibre. This increases the speed of processing</a:t>
            </a:r>
            <a:endParaRPr lang="en-ZA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Doubled the number of workstations for Customs assessment in Johannesburg Office of Exchange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Instructed other countries to send mail for KwaZulu-Natal and Eastern Cape directly to Durban Office of Exchange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ZA" b="0" dirty="0">
                <a:solidFill>
                  <a:schemeClr val="tx1"/>
                </a:solidFill>
              </a:rPr>
              <a:t>Instructed other countries to send mail for </a:t>
            </a:r>
            <a:r>
              <a:rPr lang="en-ZA" b="0" dirty="0" smtClean="0">
                <a:solidFill>
                  <a:schemeClr val="tx1"/>
                </a:solidFill>
              </a:rPr>
              <a:t>Western Cape </a:t>
            </a:r>
            <a:r>
              <a:rPr lang="en-ZA" b="0" dirty="0">
                <a:solidFill>
                  <a:schemeClr val="tx1"/>
                </a:solidFill>
              </a:rPr>
              <a:t>and </a:t>
            </a:r>
            <a:r>
              <a:rPr lang="en-ZA" b="0" dirty="0" smtClean="0">
                <a:solidFill>
                  <a:schemeClr val="tx1"/>
                </a:solidFill>
              </a:rPr>
              <a:t>Northern </a:t>
            </a:r>
            <a:r>
              <a:rPr lang="en-ZA" b="0" dirty="0">
                <a:solidFill>
                  <a:schemeClr val="tx1"/>
                </a:solidFill>
              </a:rPr>
              <a:t>Cape directly to </a:t>
            </a:r>
            <a:r>
              <a:rPr lang="en-ZA" b="0" dirty="0" smtClean="0">
                <a:solidFill>
                  <a:schemeClr val="tx1"/>
                </a:solidFill>
              </a:rPr>
              <a:t>Cape Town </a:t>
            </a:r>
            <a:r>
              <a:rPr lang="en-ZA" b="0" dirty="0">
                <a:solidFill>
                  <a:schemeClr val="tx1"/>
                </a:solidFill>
              </a:rPr>
              <a:t>Office of Exchange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Integrated the last mile delivery of EMS to the national courier leg.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After clearing the domestic mail, the national Mail Centres are sorting international parcels.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Electronic notifications are being utilised to speed up collection. Most of the parcels are in post offices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b="0" dirty="0" smtClean="0">
                <a:solidFill>
                  <a:schemeClr val="tx1"/>
                </a:solidFill>
              </a:rPr>
              <a:t>The process of procuring scanners has started. This will increase the visibility of parcels in postal system.</a:t>
            </a:r>
            <a:endParaRPr lang="en-ZA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206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Utilisation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R2.9bn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Recapitalisation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092" y="1292728"/>
            <a:ext cx="5672948" cy="37000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56099" y="1164499"/>
            <a:ext cx="3554569" cy="27392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Term loans with banks settled in full on 31 January 2019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R283m used for payment of critical suppliers, property rentals, VAT payment and salary top-up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R1.28bn funds available includes allocations for much need capital investment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277092" y="5406571"/>
            <a:ext cx="9433577" cy="72819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ZA" sz="2400" dirty="0">
                <a:solidFill>
                  <a:schemeClr val="bg1"/>
                </a:solidFill>
              </a:rPr>
              <a:t>R2.9bn allocation funds received on 25 January 2019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56099" y="3929243"/>
            <a:ext cx="3554569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dirty="0" err="1" smtClean="0"/>
              <a:t>SAPO</a:t>
            </a:r>
            <a:r>
              <a:rPr lang="en-ZA" dirty="0" smtClean="0"/>
              <a:t> successfully motivated for reinstatement of </a:t>
            </a:r>
            <a:r>
              <a:rPr lang="en-ZA" dirty="0" err="1" smtClean="0"/>
              <a:t>USO</a:t>
            </a:r>
            <a:r>
              <a:rPr lang="en-ZA" dirty="0" smtClean="0"/>
              <a:t> Funding – </a:t>
            </a:r>
            <a:r>
              <a:rPr lang="en-ZA" dirty="0" err="1" smtClean="0"/>
              <a:t>R1.5bn</a:t>
            </a:r>
            <a:r>
              <a:rPr lang="en-ZA" dirty="0" smtClean="0"/>
              <a:t> over the </a:t>
            </a:r>
            <a:r>
              <a:rPr lang="en-ZA" dirty="0" err="1" smtClean="0"/>
              <a:t>MTEF</a:t>
            </a:r>
            <a:r>
              <a:rPr lang="en-ZA" dirty="0" smtClean="0"/>
              <a:t> Period from 01 April 2019</a:t>
            </a:r>
          </a:p>
        </p:txBody>
      </p:sp>
    </p:spTree>
    <p:extLst>
      <p:ext uri="{BB962C8B-B14F-4D97-AF65-F5344CB8AC3E}">
        <p14:creationId xmlns:p14="http://schemas.microsoft.com/office/powerpoint/2010/main" xmlns="" val="32433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11FF2C-5551-40D0-B92F-F2F89F2DB7ED}" type="slidenum">
              <a:rPr lang="en-ZA" smtClean="0"/>
              <a:pPr algn="l"/>
              <a:t>16</a:t>
            </a:fld>
            <a:endParaRPr lang="en-ZA" dirty="0"/>
          </a:p>
        </p:txBody>
      </p:sp>
      <p:sp>
        <p:nvSpPr>
          <p:cNvPr id="7" name="Rectangle 6"/>
          <p:cNvSpPr/>
          <p:nvPr/>
        </p:nvSpPr>
        <p:spPr>
          <a:xfrm>
            <a:off x="362131" y="3435151"/>
            <a:ext cx="9250706" cy="110799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 defTabSz="457200"/>
            <a:r>
              <a:rPr lang="en-US" sz="6600" dirty="0" smtClean="0">
                <a:solidFill>
                  <a:srgbClr val="004B8E"/>
                </a:solidFill>
              </a:rPr>
              <a:t>End of presentation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7225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Scope of Presentation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77" y="1209545"/>
            <a:ext cx="935088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Introduction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SASSA Update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Status of Mail backlog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R2.9bn Funding Utilisation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6626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16" y="1145150"/>
            <a:ext cx="9775065" cy="4688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SAPO successfully delivered on the critical SASSA grant migration and payments despite the short timelines</a:t>
            </a:r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70.8% of beneficiaries have been paid through SAPO during February 2019</a:t>
            </a:r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3 797 temporary jobs created by SAPO for SASSA project (2 610 for card swops and 1 187 for cash payments)</a:t>
            </a:r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ZA" dirty="0" smtClean="0"/>
              <a:t>Cash payments </a:t>
            </a:r>
            <a:r>
              <a:rPr lang="en-ZA" dirty="0"/>
              <a:t>via </a:t>
            </a:r>
            <a:r>
              <a:rPr lang="en-ZA" dirty="0" smtClean="0"/>
              <a:t>Cash in transit </a:t>
            </a:r>
            <a:r>
              <a:rPr lang="en-ZA" dirty="0"/>
              <a:t>remains expensive and high </a:t>
            </a:r>
            <a:r>
              <a:rPr lang="en-ZA" dirty="0" smtClean="0"/>
              <a:t>risk</a:t>
            </a:r>
            <a:endParaRPr lang="en-GB" dirty="0" smtClean="0"/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SAPO will continue to improve the beneficiary experience for the grant payment essential service</a:t>
            </a:r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dirty="0"/>
              <a:t>The mail backlog for domestic mail was cleared in December 2018 with International mail backlog </a:t>
            </a:r>
            <a:r>
              <a:rPr lang="en-GB" dirty="0" smtClean="0"/>
              <a:t>for registered items </a:t>
            </a:r>
            <a:r>
              <a:rPr lang="en-GB" dirty="0"/>
              <a:t>still to be cleared.</a:t>
            </a:r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af-ZA" dirty="0"/>
              <a:t>The number of vehicles increased  to </a:t>
            </a:r>
            <a:r>
              <a:rPr lang="af-ZA" dirty="0" smtClean="0"/>
              <a:t>1 123 </a:t>
            </a:r>
            <a:r>
              <a:rPr lang="af-ZA" dirty="0"/>
              <a:t>of the required </a:t>
            </a:r>
            <a:r>
              <a:rPr lang="af-ZA" dirty="0" smtClean="0"/>
              <a:t>1 300 </a:t>
            </a:r>
            <a:r>
              <a:rPr lang="af-ZA" dirty="0"/>
              <a:t>(86% allocation rate), thus improving deliveries.</a:t>
            </a:r>
            <a:endParaRPr lang="en-GB" dirty="0"/>
          </a:p>
          <a:p>
            <a:pPr marL="285750" indent="-285750" algn="just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The R2.9bn funding allocation has enabled SAPO to repay loans and reduce the creditors payment backlogs. Critical capital investment in infrastructure is in progress. </a:t>
            </a:r>
          </a:p>
        </p:txBody>
      </p:sp>
    </p:spTree>
    <p:extLst>
      <p:ext uri="{BB962C8B-B14F-4D97-AF65-F5344CB8AC3E}">
        <p14:creationId xmlns:p14="http://schemas.microsoft.com/office/powerpoint/2010/main" xmlns="" val="32398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2361" y="1150181"/>
            <a:ext cx="9518309" cy="3200876"/>
          </a:xfrm>
        </p:spPr>
        <p:txBody>
          <a:bodyPr wrap="square">
            <a:spAutoFit/>
          </a:bodyPr>
          <a:lstStyle/>
          <a:p>
            <a:pPr marL="173038" indent="-173038" algn="just" defTabSz="9144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Baseline as at April 2018 indicated that there were approximately 8.5 million beneficiaries that were paid through the old SASSA card (to be card swapped or migrated to ACB).</a:t>
            </a:r>
          </a:p>
          <a:p>
            <a:pPr marL="173038" indent="-173038" algn="just" defTabSz="9144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7,503,668 </a:t>
            </a:r>
            <a:r>
              <a:rPr lang="en-US" b="0" dirty="0">
                <a:solidFill>
                  <a:schemeClr val="tx1"/>
                </a:solidFill>
              </a:rPr>
              <a:t>beneficiaries have been </a:t>
            </a:r>
            <a:r>
              <a:rPr lang="en-US" b="0" dirty="0" smtClean="0">
                <a:solidFill>
                  <a:schemeClr val="tx1"/>
                </a:solidFill>
              </a:rPr>
              <a:t>migrated to the new SAPO solution as at 3 December </a:t>
            </a:r>
            <a:r>
              <a:rPr lang="en-US" b="0" dirty="0">
                <a:solidFill>
                  <a:schemeClr val="tx1"/>
                </a:solidFill>
              </a:rPr>
              <a:t>2018</a:t>
            </a:r>
          </a:p>
          <a:p>
            <a:pPr marL="173038" indent="-173038" algn="just" defTabSz="9144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Over a million migrated to other banks</a:t>
            </a:r>
          </a:p>
          <a:p>
            <a:pPr marL="173038" indent="-173038" algn="just" defTabSz="9144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Remaining as at end of </a:t>
            </a:r>
            <a:r>
              <a:rPr lang="en-US" b="0" dirty="0" smtClean="0">
                <a:solidFill>
                  <a:schemeClr val="tx1"/>
                </a:solidFill>
              </a:rPr>
              <a:t>November 2018</a:t>
            </a:r>
            <a:r>
              <a:rPr lang="en-US" b="0" dirty="0">
                <a:solidFill>
                  <a:schemeClr val="tx1"/>
                </a:solidFill>
              </a:rPr>
              <a:t>:  </a:t>
            </a:r>
            <a:r>
              <a:rPr lang="en-US" b="0" dirty="0" smtClean="0">
                <a:solidFill>
                  <a:schemeClr val="tx1"/>
                </a:solidFill>
              </a:rPr>
              <a:t>approximately 400,000 to be swapped by 15 December 2018</a:t>
            </a:r>
          </a:p>
          <a:p>
            <a:pPr marL="173038" indent="-173038" algn="just" defTabSz="9144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Currently </a:t>
            </a:r>
            <a:r>
              <a:rPr lang="en-US" b="0" dirty="0" smtClean="0">
                <a:solidFill>
                  <a:schemeClr val="tx1"/>
                </a:solidFill>
              </a:rPr>
              <a:t>just over 150,000</a:t>
            </a:r>
            <a:r>
              <a:rPr lang="en-ZA" b="0" dirty="0" smtClean="0">
                <a:solidFill>
                  <a:schemeClr val="tx1"/>
                </a:solidFill>
              </a:rPr>
              <a:t> </a:t>
            </a:r>
            <a:r>
              <a:rPr lang="en-ZA" b="0" dirty="0">
                <a:solidFill>
                  <a:schemeClr val="tx1"/>
                </a:solidFill>
              </a:rPr>
              <a:t>beneficiaries </a:t>
            </a:r>
            <a:r>
              <a:rPr lang="en-ZA" b="0" dirty="0" smtClean="0">
                <a:solidFill>
                  <a:schemeClr val="tx1"/>
                </a:solidFill>
              </a:rPr>
              <a:t>have </a:t>
            </a:r>
            <a:r>
              <a:rPr lang="en-ZA" b="0" dirty="0">
                <a:solidFill>
                  <a:schemeClr val="tx1"/>
                </a:solidFill>
              </a:rPr>
              <a:t>not presented themselves to collect their new card.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93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Target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1" y="1053528"/>
            <a:ext cx="9365190" cy="65688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What we needed to achieve?</a:t>
            </a:r>
            <a:endParaRPr lang="en-US" sz="2000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59645848"/>
              </p:ext>
            </p:extLst>
          </p:nvPr>
        </p:nvGraphicFramePr>
        <p:xfrm>
          <a:off x="304801" y="1852439"/>
          <a:ext cx="9365188" cy="2940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7884">
                  <a:extLst>
                    <a:ext uri="{9D8B030D-6E8A-4147-A177-3AD203B41FA5}">
                      <a16:colId xmlns:a16="http://schemas.microsoft.com/office/drawing/2014/main" xmlns="" val="3148856926"/>
                    </a:ext>
                  </a:extLst>
                </a:gridCol>
                <a:gridCol w="1337884">
                  <a:extLst>
                    <a:ext uri="{9D8B030D-6E8A-4147-A177-3AD203B41FA5}">
                      <a16:colId xmlns:a16="http://schemas.microsoft.com/office/drawing/2014/main" xmlns="" val="1342505637"/>
                    </a:ext>
                  </a:extLst>
                </a:gridCol>
                <a:gridCol w="1337884">
                  <a:extLst>
                    <a:ext uri="{9D8B030D-6E8A-4147-A177-3AD203B41FA5}">
                      <a16:colId xmlns:a16="http://schemas.microsoft.com/office/drawing/2014/main" xmlns="" val="1544822711"/>
                    </a:ext>
                  </a:extLst>
                </a:gridCol>
                <a:gridCol w="1337884">
                  <a:extLst>
                    <a:ext uri="{9D8B030D-6E8A-4147-A177-3AD203B41FA5}">
                      <a16:colId xmlns:a16="http://schemas.microsoft.com/office/drawing/2014/main" xmlns="" val="439781576"/>
                    </a:ext>
                  </a:extLst>
                </a:gridCol>
                <a:gridCol w="1337884">
                  <a:extLst>
                    <a:ext uri="{9D8B030D-6E8A-4147-A177-3AD203B41FA5}">
                      <a16:colId xmlns:a16="http://schemas.microsoft.com/office/drawing/2014/main" xmlns="" val="2704143707"/>
                    </a:ext>
                  </a:extLst>
                </a:gridCol>
                <a:gridCol w="1337884">
                  <a:extLst>
                    <a:ext uri="{9D8B030D-6E8A-4147-A177-3AD203B41FA5}">
                      <a16:colId xmlns:a16="http://schemas.microsoft.com/office/drawing/2014/main" xmlns="" val="1339763020"/>
                    </a:ext>
                  </a:extLst>
                </a:gridCol>
                <a:gridCol w="1337884">
                  <a:extLst>
                    <a:ext uri="{9D8B030D-6E8A-4147-A177-3AD203B41FA5}">
                      <a16:colId xmlns:a16="http://schemas.microsoft.com/office/drawing/2014/main" xmlns="" val="4034150277"/>
                    </a:ext>
                  </a:extLst>
                </a:gridCol>
              </a:tblGrid>
              <a:tr h="584807">
                <a:tc>
                  <a:txBody>
                    <a:bodyPr/>
                    <a:lstStyle/>
                    <a:p>
                      <a:pPr algn="ctr" fontAlgn="t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Banks Payments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SASSA Card banking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Cash Payments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Merchants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SAPO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Total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xmlns="" val="78249640"/>
                  </a:ext>
                </a:extLst>
              </a:tr>
              <a:tr h="292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smtClean="0">
                          <a:effectLst/>
                          <a:latin typeface="+mj-lt"/>
                        </a:rPr>
                        <a:t>March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2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380 094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</a:t>
                      </a:r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5 375 936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2 148 040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746 000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8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309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10 658 379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9061443"/>
                  </a:ext>
                </a:extLst>
              </a:tr>
              <a:tr h="292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April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2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316 659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342 376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252 175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900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000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31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448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10 842 658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8823705"/>
                  </a:ext>
                </a:extLst>
              </a:tr>
              <a:tr h="292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May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3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448 286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221 720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000 000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1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100 000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83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448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10 853 454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9868754"/>
                  </a:ext>
                </a:extLst>
              </a:tr>
              <a:tr h="3378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June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7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455 486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                </a:t>
                      </a:r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  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000 000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1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297 968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10 853 454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78092290"/>
                  </a:ext>
                </a:extLst>
              </a:tr>
              <a:tr h="292402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>
                          <a:effectLst/>
                          <a:latin typeface="+mj-lt"/>
                        </a:rPr>
                        <a:t>July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462 636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                  </a:t>
                      </a:r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-  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890 </a:t>
                      </a:r>
                      <a:r>
                        <a:rPr lang="en-ZA" sz="1800" b="1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000 </a:t>
                      </a:r>
                      <a:endParaRPr lang="en-ZA" sz="180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3 400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818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10 853 454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8823485"/>
                  </a:ext>
                </a:extLst>
              </a:tr>
              <a:tr h="32249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smtClean="0">
                          <a:effectLst/>
                          <a:latin typeface="+mj-lt"/>
                        </a:rPr>
                        <a:t>August                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4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313 256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        </a:t>
                      </a:r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    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-  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            </a:t>
                      </a:r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-  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u="none" strike="noStrike" dirty="0" smtClean="0">
                          <a:effectLst/>
                          <a:latin typeface="+mj-lt"/>
                        </a:rPr>
                        <a:t>5 </a:t>
                      </a:r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540 198 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u="none" strike="noStrike" dirty="0">
                          <a:effectLst/>
                          <a:latin typeface="+mj-lt"/>
                        </a:rPr>
                        <a:t>10 853 454</a:t>
                      </a:r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2369794"/>
                  </a:ext>
                </a:extLst>
              </a:tr>
              <a:tr h="281133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Sep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 </a:t>
                      </a:r>
                      <a:r>
                        <a:rPr lang="en-ZA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849 376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0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             </a:t>
                      </a:r>
                      <a:r>
                        <a:rPr lang="en-ZA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-   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890 000</a:t>
                      </a:r>
                      <a:r>
                        <a:rPr lang="en-ZA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 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7 119 078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ZA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10 853 454</a:t>
                      </a:r>
                      <a:endParaRPr lang="en-Z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350" marR="6350" marT="635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55803872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99477" y="4932436"/>
            <a:ext cx="79423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Primary Objective: Cash </a:t>
            </a:r>
            <a:r>
              <a:rPr lang="en-ZA" b="1" dirty="0">
                <a:solidFill>
                  <a:srgbClr val="FF0000"/>
                </a:solidFill>
              </a:rPr>
              <a:t>payments to be eliminated by September </a:t>
            </a:r>
            <a:r>
              <a:rPr lang="en-ZA" b="1" dirty="0" smtClean="0">
                <a:solidFill>
                  <a:srgbClr val="FF0000"/>
                </a:solidFill>
              </a:rPr>
              <a:t>2018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5232" y="5379053"/>
            <a:ext cx="9344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October </a:t>
            </a:r>
            <a:r>
              <a:rPr lang="en-US" dirty="0" smtClean="0"/>
              <a:t>2018 payment </a:t>
            </a:r>
            <a:r>
              <a:rPr lang="en-US" dirty="0"/>
              <a:t>extraction file confirms that </a:t>
            </a:r>
            <a:r>
              <a:rPr lang="en-US" b="1" dirty="0" smtClean="0"/>
              <a:t>all cash beneficiaries effected by CPS have been migrated to SAPO and a few to other banks</a:t>
            </a:r>
          </a:p>
        </p:txBody>
      </p:sp>
    </p:spTree>
    <p:extLst>
      <p:ext uri="{BB962C8B-B14F-4D97-AF65-F5344CB8AC3E}">
        <p14:creationId xmlns:p14="http://schemas.microsoft.com/office/powerpoint/2010/main" xmlns="" val="60566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Journey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4316901"/>
              </p:ext>
            </p:extLst>
          </p:nvPr>
        </p:nvGraphicFramePr>
        <p:xfrm>
          <a:off x="192361" y="1085997"/>
          <a:ext cx="9531188" cy="50829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659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652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4329"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Month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smtClean="0"/>
                        <a:t>Activity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Nov 2017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SASSA &amp; SAPO sign Inter Ministerial Committee (IMC) led Implementation Protocol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Dec 2017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SASSA &amp; SAPO sign Services Agreement to provide Electronic Banking solution on BOT (build, operate, transfer) model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Dec/Jan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SASSA Issue RFP for Cash Payment Service Provider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5517">
                <a:tc>
                  <a:txBody>
                    <a:bodyPr/>
                    <a:lstStyle/>
                    <a:p>
                      <a:r>
                        <a:rPr lang="en-ZA" sz="1400" b="1" dirty="0" smtClean="0"/>
                        <a:t>Feb/Mar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SASSA suspends Cash Payment Service Provider RFP and requests SAPO to take over cash payment services in the rural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Mar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ConCourt</a:t>
                      </a:r>
                      <a:r>
                        <a:rPr lang="en-US" sz="1400" dirty="0" smtClean="0"/>
                        <a:t> extends invalidity of CPS contract to 30 September 2018 to allow SAPO time to take over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April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SAPO launces Pilot Card Swap </a:t>
                      </a:r>
                      <a:r>
                        <a:rPr lang="en-US" sz="1400" dirty="0" err="1" smtClean="0"/>
                        <a:t>programme</a:t>
                      </a:r>
                      <a:r>
                        <a:rPr lang="en-US" sz="1400" dirty="0" smtClean="0"/>
                        <a:t> in all 9 provinces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April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BOT model abandoned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May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SAPO launces full card swap </a:t>
                      </a:r>
                      <a:r>
                        <a:rPr lang="en-US" sz="1400" dirty="0" err="1" smtClean="0"/>
                        <a:t>programme</a:t>
                      </a:r>
                      <a:r>
                        <a:rPr lang="en-US" sz="1400" dirty="0" smtClean="0"/>
                        <a:t> and commences payment of SASSA grants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Aug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SAPO launches pilot cash payment solution in all 9 provinces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Sept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SAPO completes cash swap </a:t>
                      </a:r>
                      <a:r>
                        <a:rPr lang="en-US" sz="1400" dirty="0" err="1" smtClean="0"/>
                        <a:t>programme</a:t>
                      </a:r>
                      <a:r>
                        <a:rPr lang="en-US" sz="1400" dirty="0" smtClean="0"/>
                        <a:t> of all CPS paid beneficiaries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Sept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SASSA and SAPO signs new indefinite Master Services Agreement</a:t>
                      </a:r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Nov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SASSA &amp; SAPO signs new Service Level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34329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Dec 2018</a:t>
                      </a:r>
                      <a:endParaRPr lang="en-ZA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SAPO completes the migration form the old CPS-issued card to the new SAPO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843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2032" y="1178607"/>
            <a:ext cx="9069698" cy="99534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b="0" dirty="0">
                <a:solidFill>
                  <a:schemeClr val="tx1"/>
                </a:solidFill>
              </a:rPr>
              <a:t>In terms of the </a:t>
            </a:r>
            <a:r>
              <a:rPr lang="en-ZA" b="0" dirty="0" smtClean="0">
                <a:solidFill>
                  <a:schemeClr val="tx1"/>
                </a:solidFill>
              </a:rPr>
              <a:t>February 2019  payment </a:t>
            </a:r>
            <a:r>
              <a:rPr lang="en-ZA" b="0" dirty="0">
                <a:solidFill>
                  <a:schemeClr val="tx1"/>
                </a:solidFill>
              </a:rPr>
              <a:t>extraction </a:t>
            </a:r>
            <a:r>
              <a:rPr lang="en-ZA" b="0" dirty="0" smtClean="0">
                <a:solidFill>
                  <a:schemeClr val="tx1"/>
                </a:solidFill>
              </a:rPr>
              <a:t>file </a:t>
            </a:r>
            <a:r>
              <a:rPr lang="en-US" b="0" dirty="0" smtClean="0">
                <a:solidFill>
                  <a:schemeClr val="tx1"/>
                </a:solidFill>
              </a:rPr>
              <a:t>11,052,684 </a:t>
            </a:r>
            <a:r>
              <a:rPr lang="en-ZA" b="0" dirty="0" smtClean="0">
                <a:solidFill>
                  <a:schemeClr val="tx1"/>
                </a:solidFill>
              </a:rPr>
              <a:t>beneficiaries are </a:t>
            </a:r>
            <a:r>
              <a:rPr lang="en-ZA" b="0" dirty="0">
                <a:solidFill>
                  <a:schemeClr val="tx1"/>
                </a:solidFill>
              </a:rPr>
              <a:t>paid throughout the country.  </a:t>
            </a:r>
            <a:endParaRPr lang="en-ZA" b="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ZA" b="0" dirty="0" smtClean="0">
                <a:solidFill>
                  <a:schemeClr val="tx1"/>
                </a:solidFill>
              </a:rPr>
              <a:t>Payments made through SAPO is reflected below:</a:t>
            </a:r>
            <a:endParaRPr lang="en-ZA" b="0" dirty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0582451"/>
              </p:ext>
            </p:extLst>
          </p:nvPr>
        </p:nvGraphicFramePr>
        <p:xfrm>
          <a:off x="422032" y="4308849"/>
          <a:ext cx="9069698" cy="1667435"/>
        </p:xfrm>
        <a:graphic>
          <a:graphicData uri="http://schemas.openxmlformats.org/drawingml/2006/table">
            <a:tbl>
              <a:tblPr firstRow="1" firstCol="1" bandRow="1"/>
              <a:tblGrid>
                <a:gridCol w="192188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4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615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615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62558"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Z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February</a:t>
                      </a:r>
                      <a:r>
                        <a:rPr lang="en-ZA" sz="16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2019</a:t>
                      </a:r>
                      <a:endParaRPr lang="en-ZA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Mzansi Accounts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SASSA Accounts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Beneficiaries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107,741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7,722,967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7,830,708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55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Grants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120,357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8,324,935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8,445,292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761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  <a:p>
                      <a:pPr algn="l" rtl="0" fontAlgn="ctr"/>
                      <a:endParaRPr lang="en-ZA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R150,760,558.13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R9,314,951,776.48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R9,465,712,334.61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3692252"/>
              </p:ext>
            </p:extLst>
          </p:nvPr>
        </p:nvGraphicFramePr>
        <p:xfrm>
          <a:off x="439866" y="2434577"/>
          <a:ext cx="9051864" cy="1613648"/>
        </p:xfrm>
        <a:graphic>
          <a:graphicData uri="http://schemas.openxmlformats.org/drawingml/2006/table">
            <a:tbl>
              <a:tblPr/>
              <a:tblGrid>
                <a:gridCol w="191810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02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567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567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5368">
                <a:tc>
                  <a:txBody>
                    <a:bodyPr/>
                    <a:lstStyle/>
                    <a:p>
                      <a:pPr algn="ctr" rtl="0" fontAlgn="t"/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r>
                        <a:rPr lang="en-Z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January 2019</a:t>
                      </a:r>
                      <a:endParaRPr lang="en-ZA" sz="16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Mzansi Accounts</a:t>
                      </a:r>
                      <a:endParaRPr lang="en-ZA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SASSA Accounts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ZA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  <a:r>
                        <a:rPr lang="en-ZA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Beneficiaries</a:t>
                      </a:r>
                      <a:endParaRPr lang="en-ZA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109,263</a:t>
                      </a:r>
                      <a:endParaRPr lang="en-ZA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7,611,153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7,720,416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1456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Grants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122,133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8,234,711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8,356,844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5368">
                <a:tc>
                  <a:txBody>
                    <a:bodyPr/>
                    <a:lstStyle/>
                    <a:p>
                      <a:pPr algn="l" rtl="0" fontAlgn="ctr"/>
                      <a:r>
                        <a:rPr lang="en-ZA" sz="16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Amount</a:t>
                      </a:r>
                      <a:endParaRPr lang="en-ZA" sz="16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R153,545,099.85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R9,263,255,772.03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Z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R9,416,800,871.88</a:t>
                      </a:r>
                    </a:p>
                  </a:txBody>
                  <a:tcPr marL="8958" marR="8958" marT="895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98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SASSA Withdrawal Volumes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60585"/>
            <a:ext cx="9029700" cy="5011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339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9" y="485209"/>
            <a:ext cx="7612553" cy="49758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SASSA Withdrawal 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492875"/>
            <a:ext cx="2133600" cy="365125"/>
          </a:xfrm>
        </p:spPr>
        <p:txBody>
          <a:bodyPr/>
          <a:lstStyle/>
          <a:p>
            <a:fld id="{AB9C7AD4-EF6E-4C4E-BE6D-BC7F73DF01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361" y="6430718"/>
            <a:ext cx="62084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en-US" sz="1200" b="1" dirty="0">
                <a:solidFill>
                  <a:srgbClr val="002060"/>
                </a:solidFill>
              </a:rPr>
              <a:t>SA Post Office – </a:t>
            </a:r>
            <a:r>
              <a:rPr lang="en-US" sz="1200" b="1" dirty="0" smtClean="0">
                <a:solidFill>
                  <a:srgbClr val="002060"/>
                </a:solidFill>
              </a:rPr>
              <a:t>Status update on SASSA and backlogs</a:t>
            </a:r>
            <a:endParaRPr lang="en-US" sz="1200" dirty="0">
              <a:solidFill>
                <a:srgbClr val="00206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1" y="1160586"/>
            <a:ext cx="9206752" cy="50922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033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PO_PPT_Template.potx" id="{B41F5EA8-454E-42F5-A64D-2A5F3A7F1D92}" vid="{FBD8BC63-DE24-4F05-AC0F-B60D14289694}"/>
    </a:ext>
  </a:extLst>
</a:theme>
</file>

<file path=ppt/theme/theme2.xml><?xml version="1.0" encoding="utf-8"?>
<a:theme xmlns:a="http://schemas.openxmlformats.org/drawingml/2006/main" name="Office Theme">
  <a:themeElements>
    <a:clrScheme name="SA Post Office">
      <a:dk1>
        <a:sysClr val="windowText" lastClr="000000"/>
      </a:dk1>
      <a:lt1>
        <a:sysClr val="window" lastClr="FFFFFF"/>
      </a:lt1>
      <a:dk2>
        <a:srgbClr val="004B8E"/>
      </a:dk2>
      <a:lt2>
        <a:srgbClr val="CC0926"/>
      </a:lt2>
      <a:accent1>
        <a:srgbClr val="CECFCD"/>
      </a:accent1>
      <a:accent2>
        <a:srgbClr val="B2B3B2"/>
      </a:accent2>
      <a:accent3>
        <a:srgbClr val="999A98"/>
      </a:accent3>
      <a:accent4>
        <a:srgbClr val="828381"/>
      </a:accent4>
      <a:accent5>
        <a:srgbClr val="4D8DBE"/>
      </a:accent5>
      <a:accent6>
        <a:srgbClr val="9DC8E0"/>
      </a:accent6>
      <a:hlink>
        <a:srgbClr val="008B51"/>
      </a:hlink>
      <a:folHlink>
        <a:srgbClr val="740D1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SA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PO_PPT_Template.potx" id="{B41F5EA8-454E-42F5-A64D-2A5F3A7F1D92}" vid="{FBD8BC63-DE24-4F05-AC0F-B60D142896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SAPO_PPT_Template</Template>
  <TotalTime>28996</TotalTime>
  <Words>1491</Words>
  <Application>Microsoft Office PowerPoint</Application>
  <PresentationFormat>A4 Paper (210x297 mm)</PresentationFormat>
  <Paragraphs>236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SAPO</vt:lpstr>
      <vt:lpstr>Office Theme</vt:lpstr>
      <vt:lpstr>1_SAPO</vt:lpstr>
      <vt:lpstr>Slide 1</vt:lpstr>
      <vt:lpstr>      Scope of Presentation</vt:lpstr>
      <vt:lpstr>Introduction</vt:lpstr>
      <vt:lpstr>The Baseline</vt:lpstr>
      <vt:lpstr>The Target</vt:lpstr>
      <vt:lpstr>The Journey</vt:lpstr>
      <vt:lpstr>Achievement</vt:lpstr>
      <vt:lpstr>SASSA Withdrawal Volumes</vt:lpstr>
      <vt:lpstr>SASSA Withdrawal Values</vt:lpstr>
      <vt:lpstr>Challenges</vt:lpstr>
      <vt:lpstr>Strategic Focus</vt:lpstr>
      <vt:lpstr>On Time Delivery: Domestic Mail</vt:lpstr>
      <vt:lpstr>International Mail Status</vt:lpstr>
      <vt:lpstr>International Mail Actions</vt:lpstr>
      <vt:lpstr>Utilisation of R2.9bn Recapitalisation funds</vt:lpstr>
      <vt:lpstr>Slide 16</vt:lpstr>
    </vt:vector>
  </TitlesOfParts>
  <Manager>Management Acc</Manager>
  <Company>Sapo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PPC 19 Feb 2019 - SAPO Performance for Q1, Q2 &amp; Q3 v4 BP</dc:title>
  <dc:creator>Jerel</dc:creator>
  <cp:lastModifiedBy>PUMZA</cp:lastModifiedBy>
  <cp:revision>1705</cp:revision>
  <cp:lastPrinted>2019-02-14T05:15:33Z</cp:lastPrinted>
  <dcterms:created xsi:type="dcterms:W3CDTF">2015-07-15T13:03:58Z</dcterms:created>
  <dcterms:modified xsi:type="dcterms:W3CDTF">2019-03-06T08:12:56Z</dcterms:modified>
</cp:coreProperties>
</file>