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1"/>
  </p:notesMasterIdLst>
  <p:handoutMasterIdLst>
    <p:handoutMasterId r:id="rId32"/>
  </p:handoutMasterIdLst>
  <p:sldIdLst>
    <p:sldId id="256" r:id="rId2"/>
    <p:sldId id="442" r:id="rId3"/>
    <p:sldId id="260" r:id="rId4"/>
    <p:sldId id="478" r:id="rId5"/>
    <p:sldId id="398" r:id="rId6"/>
    <p:sldId id="480" r:id="rId7"/>
    <p:sldId id="460" r:id="rId8"/>
    <p:sldId id="481" r:id="rId9"/>
    <p:sldId id="454" r:id="rId10"/>
    <p:sldId id="455" r:id="rId11"/>
    <p:sldId id="456" r:id="rId12"/>
    <p:sldId id="457" r:id="rId13"/>
    <p:sldId id="458" r:id="rId14"/>
    <p:sldId id="459" r:id="rId15"/>
    <p:sldId id="462" r:id="rId16"/>
    <p:sldId id="463" r:id="rId17"/>
    <p:sldId id="464" r:id="rId18"/>
    <p:sldId id="410" r:id="rId19"/>
    <p:sldId id="469" r:id="rId20"/>
    <p:sldId id="470" r:id="rId21"/>
    <p:sldId id="471" r:id="rId22"/>
    <p:sldId id="472" r:id="rId23"/>
    <p:sldId id="473" r:id="rId24"/>
    <p:sldId id="474" r:id="rId25"/>
    <p:sldId id="475" r:id="rId26"/>
    <p:sldId id="476" r:id="rId27"/>
    <p:sldId id="465" r:id="rId28"/>
    <p:sldId id="450" r:id="rId29"/>
    <p:sldId id="258" r:id="rId3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4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E0C21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3273" autoAdjust="0"/>
  </p:normalViewPr>
  <p:slideViewPr>
    <p:cSldViewPr>
      <p:cViewPr varScale="1">
        <p:scale>
          <a:sx n="103" d="100"/>
          <a:sy n="103" d="100"/>
        </p:scale>
        <p:origin x="-1854" y="-90"/>
      </p:cViewPr>
      <p:guideLst>
        <p:guide orient="horz" pos="2160"/>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266"/>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sz="quarter" idx="1"/>
          </p:nvPr>
        </p:nvSpPr>
        <p:spPr>
          <a:xfrm>
            <a:off x="3970159" y="0"/>
            <a:ext cx="3038604" cy="465266"/>
          </a:xfrm>
          <a:prstGeom prst="rect">
            <a:avLst/>
          </a:prstGeom>
        </p:spPr>
        <p:txBody>
          <a:bodyPr vert="horz" lIns="91440" tIns="45720" rIns="91440" bIns="45720" rtlCol="0"/>
          <a:lstStyle>
            <a:lvl1pPr algn="r">
              <a:defRPr sz="1200"/>
            </a:lvl1pPr>
          </a:lstStyle>
          <a:p>
            <a:pPr>
              <a:defRPr/>
            </a:pPr>
            <a:fld id="{460F2338-ACC5-4BE9-88A2-5D1E574798B4}" type="datetime1">
              <a:rPr lang="en-US"/>
              <a:pPr>
                <a:defRPr/>
              </a:pPr>
              <a:t>3/6/2019</a:t>
            </a:fld>
            <a:endParaRPr lang="en-ZA" dirty="0"/>
          </a:p>
        </p:txBody>
      </p:sp>
      <p:sp>
        <p:nvSpPr>
          <p:cNvPr id="4" name="Footer Placeholder 3"/>
          <p:cNvSpPr>
            <a:spLocks noGrp="1"/>
          </p:cNvSpPr>
          <p:nvPr>
            <p:ph type="ftr" sz="quarter" idx="2"/>
          </p:nvPr>
        </p:nvSpPr>
        <p:spPr>
          <a:xfrm>
            <a:off x="0" y="8829648"/>
            <a:ext cx="3038604" cy="465266"/>
          </a:xfrm>
          <a:prstGeom prst="rect">
            <a:avLst/>
          </a:prstGeom>
        </p:spPr>
        <p:txBody>
          <a:bodyPr vert="horz" lIns="91440" tIns="45720" rIns="91440" bIns="45720" rtlCol="0" anchor="b"/>
          <a:lstStyle>
            <a:lvl1pPr algn="l">
              <a:defRPr sz="1200"/>
            </a:lvl1pPr>
          </a:lstStyle>
          <a:p>
            <a:pPr>
              <a:defRPr/>
            </a:pPr>
            <a:endParaRPr lang="en-ZA"/>
          </a:p>
        </p:txBody>
      </p:sp>
      <p:sp>
        <p:nvSpPr>
          <p:cNvPr id="5" name="Slide Number Placeholder 4"/>
          <p:cNvSpPr>
            <a:spLocks noGrp="1"/>
          </p:cNvSpPr>
          <p:nvPr>
            <p:ph type="sldNum" sz="quarter" idx="3"/>
          </p:nvPr>
        </p:nvSpPr>
        <p:spPr>
          <a:xfrm>
            <a:off x="3970159" y="8829648"/>
            <a:ext cx="3038604" cy="465266"/>
          </a:xfrm>
          <a:prstGeom prst="rect">
            <a:avLst/>
          </a:prstGeom>
        </p:spPr>
        <p:txBody>
          <a:bodyPr vert="horz" lIns="91440" tIns="45720" rIns="91440" bIns="45720" rtlCol="0" anchor="b"/>
          <a:lstStyle>
            <a:lvl1pPr algn="r">
              <a:defRPr sz="1200"/>
            </a:lvl1pPr>
          </a:lstStyle>
          <a:p>
            <a:pPr>
              <a:defRPr/>
            </a:pPr>
            <a:fld id="{D472CC25-31D2-4930-AD16-5BC8A0EA45CF}" type="slidenum">
              <a:rPr lang="en-ZA"/>
              <a:pPr>
                <a:defRPr/>
              </a:pPr>
              <a:t>‹#›</a:t>
            </a:fld>
            <a:endParaRPr lang="en-ZA" dirty="0"/>
          </a:p>
        </p:txBody>
      </p:sp>
    </p:spTree>
    <p:extLst>
      <p:ext uri="{BB962C8B-B14F-4D97-AF65-F5344CB8AC3E}">
        <p14:creationId xmlns:p14="http://schemas.microsoft.com/office/powerpoint/2010/main" xmlns="" val="2113264859"/>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604"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971796" y="0"/>
            <a:ext cx="3038604"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6C90E3D-C290-42F8-B881-0D9BB6590C31}" type="datetime1">
              <a:rPr lang="en-US"/>
              <a:pPr>
                <a:defRPr/>
              </a:pPr>
              <a:t>3/6/2019</a:t>
            </a:fld>
            <a:endParaRPr lang="en-US" dirty="0"/>
          </a:p>
        </p:txBody>
      </p:sp>
      <p:sp>
        <p:nvSpPr>
          <p:cNvPr id="440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4830" y="4416311"/>
            <a:ext cx="5140742" cy="41829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135"/>
            <a:ext cx="3038604"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971796" y="8831135"/>
            <a:ext cx="3038604"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0009DFC-4451-491B-93F3-2FB1FB78F8F9}" type="slidenum">
              <a:rPr lang="en-US"/>
              <a:pPr>
                <a:defRPr/>
              </a:pPr>
              <a:t>‹#›</a:t>
            </a:fld>
            <a:endParaRPr lang="en-US" dirty="0"/>
          </a:p>
        </p:txBody>
      </p:sp>
    </p:spTree>
    <p:extLst>
      <p:ext uri="{BB962C8B-B14F-4D97-AF65-F5344CB8AC3E}">
        <p14:creationId xmlns:p14="http://schemas.microsoft.com/office/powerpoint/2010/main" xmlns="" val="1090990535"/>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Rot="1" noChangeAspect="1" noChangeArrowheads="1" noTextEdit="1"/>
          </p:cNvSpPr>
          <p:nvPr>
            <p:ph type="sldImg"/>
          </p:nvPr>
        </p:nvSpPr>
        <p:spPr>
          <a:ln/>
        </p:spPr>
      </p:sp>
      <p:sp>
        <p:nvSpPr>
          <p:cNvPr id="45059" name="Rectangle 1027"/>
          <p:cNvSpPr>
            <a:spLocks noGrp="1" noChangeArrowheads="1"/>
          </p:cNvSpPr>
          <p:nvPr>
            <p:ph type="body" idx="1"/>
          </p:nvPr>
        </p:nvSpPr>
        <p:spPr>
          <a:noFill/>
          <a:ln/>
        </p:spPr>
        <p:txBody>
          <a:bodyPr/>
          <a:lstStyle/>
          <a:p>
            <a:pPr eaLnBrk="1" hangingPunct="1"/>
            <a:endParaRPr lang="en-US" altLang="en-US"/>
          </a:p>
        </p:txBody>
      </p:sp>
      <p:sp>
        <p:nvSpPr>
          <p:cNvPr id="45060" name="Date Placeholder 6"/>
          <p:cNvSpPr>
            <a:spLocks noGrp="1"/>
          </p:cNvSpPr>
          <p:nvPr>
            <p:ph type="dt" sz="quarter" idx="1"/>
          </p:nvPr>
        </p:nvSpPr>
        <p:spPr>
          <a:noFill/>
        </p:spPr>
        <p:txBody>
          <a:bodyPr/>
          <a:lstStyle/>
          <a:p>
            <a:fld id="{E4831DC6-647B-4951-933B-75F3D5023CED}" type="datetime1">
              <a:rPr lang="en-US" altLang="en-US" smtClean="0"/>
              <a:pPr/>
              <a:t>3/6/2019</a:t>
            </a:fld>
            <a:endParaRPr lang="en-US" altLang="en-US"/>
          </a:p>
        </p:txBody>
      </p:sp>
    </p:spTree>
    <p:extLst>
      <p:ext uri="{BB962C8B-B14F-4D97-AF65-F5344CB8AC3E}">
        <p14:creationId xmlns:p14="http://schemas.microsoft.com/office/powerpoint/2010/main" xmlns="" val="138611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3/6/2019</a:t>
            </a:fld>
            <a:endParaRPr lang="en-US" dirty="0"/>
          </a:p>
        </p:txBody>
      </p:sp>
    </p:spTree>
    <p:extLst>
      <p:ext uri="{BB962C8B-B14F-4D97-AF65-F5344CB8AC3E}">
        <p14:creationId xmlns:p14="http://schemas.microsoft.com/office/powerpoint/2010/main" xmlns="" val="1757786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altLang="en-US"/>
          </a:p>
        </p:txBody>
      </p:sp>
      <p:sp>
        <p:nvSpPr>
          <p:cNvPr id="56324" name="Date Placeholder 6"/>
          <p:cNvSpPr>
            <a:spLocks noGrp="1"/>
          </p:cNvSpPr>
          <p:nvPr>
            <p:ph type="dt" sz="quarter" idx="1"/>
          </p:nvPr>
        </p:nvSpPr>
        <p:spPr>
          <a:noFill/>
        </p:spPr>
        <p:txBody>
          <a:bodyPr/>
          <a:lstStyle/>
          <a:p>
            <a:fld id="{DC2DAF64-9908-4AA3-8EEA-68DDA5F9CA32}" type="datetime1">
              <a:rPr lang="en-US" altLang="en-US" smtClean="0"/>
              <a:pPr/>
              <a:t>3/6/2019</a:t>
            </a:fld>
            <a:endParaRPr lang="en-US" altLang="en-US"/>
          </a:p>
        </p:txBody>
      </p:sp>
    </p:spTree>
    <p:extLst>
      <p:ext uri="{BB962C8B-B14F-4D97-AF65-F5344CB8AC3E}">
        <p14:creationId xmlns:p14="http://schemas.microsoft.com/office/powerpoint/2010/main" xmlns="" val="15624407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archive:TWOTONE%20jhb%20WIP:1405%20NDA%20CI%20&amp;%20manual:DESIGNED%20CI%20ELEMENTS:1405%20NDA%20ppt:1405%20NDA%20ppt%20final%20main.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6" descr="archive:TWOTONE jhb WIP:1405 NDA CI &amp; manual:DESIGNED CI ELEMENTS:1405 NDA ppt:1405 NDA ppt final main.jpg"/>
          <p:cNvPicPr>
            <a:picLocks noChangeAspect="1" noChangeArrowheads="1"/>
          </p:cNvPicPr>
          <p:nvPr userDrawn="1"/>
        </p:nvPicPr>
        <p:blipFill>
          <a:blip r:embed="rId2" r:link="rId3" cstate="print"/>
          <a:srcRect/>
          <a:stretch>
            <a:fillRect/>
          </a:stretch>
        </p:blipFill>
        <p:spPr bwMode="auto">
          <a:xfrm>
            <a:off x="0" y="0"/>
            <a:ext cx="9145588" cy="6859588"/>
          </a:xfrm>
          <a:prstGeom prst="rect">
            <a:avLst/>
          </a:prstGeom>
          <a:noFill/>
          <a:ln w="9525">
            <a:noFill/>
            <a:miter lim="800000"/>
            <a:headEnd/>
            <a:tailEnd/>
          </a:ln>
        </p:spPr>
      </p:pic>
      <p:sp>
        <p:nvSpPr>
          <p:cNvPr id="4130" name="Rectangle 34"/>
          <p:cNvSpPr>
            <a:spLocks noGrp="1" noChangeArrowheads="1"/>
          </p:cNvSpPr>
          <p:nvPr>
            <p:ph type="ctrTitle" sz="quarter"/>
          </p:nvPr>
        </p:nvSpPr>
        <p:spPr>
          <a:xfrm>
            <a:off x="914400" y="2667000"/>
            <a:ext cx="6705600" cy="947738"/>
          </a:xfrm>
        </p:spPr>
        <p:txBody>
          <a:bodyPr anchor="b"/>
          <a:lstStyle>
            <a:lvl1pPr algn="r">
              <a:defRPr sz="2800">
                <a:solidFill>
                  <a:schemeClr val="tx1"/>
                </a:solidFill>
              </a:defRPr>
            </a:lvl1pPr>
          </a:lstStyle>
          <a:p>
            <a:endParaRPr lang="en-US"/>
          </a:p>
        </p:txBody>
      </p:sp>
      <p:sp>
        <p:nvSpPr>
          <p:cNvPr id="4131" name="Rectangle 35"/>
          <p:cNvSpPr>
            <a:spLocks noGrp="1" noChangeArrowheads="1"/>
          </p:cNvSpPr>
          <p:nvPr>
            <p:ph type="subTitle" sz="quarter" idx="1"/>
          </p:nvPr>
        </p:nvSpPr>
        <p:spPr>
          <a:xfrm>
            <a:off x="914400" y="3848100"/>
            <a:ext cx="6705600" cy="1028700"/>
          </a:xfrm>
        </p:spPr>
        <p:txBody>
          <a:bodyPr/>
          <a:lstStyle>
            <a:lvl1pPr marL="0" indent="0" algn="r">
              <a:buFont typeface="Times" charset="0"/>
              <a:buNone/>
              <a:defRPr sz="1400">
                <a:solidFill>
                  <a:schemeClr val="accent1"/>
                </a:solidFill>
              </a:defRPr>
            </a:lvl1pPr>
          </a:lstStyle>
          <a:p>
            <a:r>
              <a:rPr lang="en-US"/>
              <a:t>Click to edit Master subtitle style</a:t>
            </a:r>
          </a:p>
        </p:txBody>
      </p:sp>
      <p:sp>
        <p:nvSpPr>
          <p:cNvPr id="5" name="Rectangle 36"/>
          <p:cNvSpPr>
            <a:spLocks noGrp="1" noChangeArrowheads="1"/>
          </p:cNvSpPr>
          <p:nvPr>
            <p:ph type="dt" sz="quarter" idx="10"/>
          </p:nvPr>
        </p:nvSpPr>
        <p:spPr>
          <a:xfrm>
            <a:off x="1905000" y="6248400"/>
            <a:ext cx="1905000" cy="457200"/>
          </a:xfrm>
        </p:spPr>
        <p:txBody>
          <a:bodyPr/>
          <a:lstStyle>
            <a:lvl1pPr>
              <a:defRPr>
                <a:solidFill>
                  <a:schemeClr val="tx2"/>
                </a:solidFill>
              </a:defRPr>
            </a:lvl1pPr>
          </a:lstStyle>
          <a:p>
            <a:pPr>
              <a:defRPr/>
            </a:pPr>
            <a:r>
              <a:rPr lang="en-US"/>
              <a:t> 1</a:t>
            </a:r>
          </a:p>
        </p:txBody>
      </p:sp>
      <p:sp>
        <p:nvSpPr>
          <p:cNvPr id="6" name="Rectangle 37"/>
          <p:cNvSpPr>
            <a:spLocks noGrp="1" noChangeArrowheads="1"/>
          </p:cNvSpPr>
          <p:nvPr>
            <p:ph type="ftr" sz="quarter" idx="11"/>
          </p:nvPr>
        </p:nvSpPr>
        <p:spPr>
          <a:xfrm>
            <a:off x="4191000" y="6248400"/>
            <a:ext cx="2667000" cy="457200"/>
          </a:xfrm>
        </p:spPr>
        <p:txBody>
          <a:bodyPr/>
          <a:lstStyle>
            <a:lvl1pPr>
              <a:defRPr>
                <a:solidFill>
                  <a:schemeClr val="tx2"/>
                </a:solidFill>
              </a:defRPr>
            </a:lvl1pPr>
          </a:lstStyle>
          <a:p>
            <a:pPr>
              <a:defRPr/>
            </a:pPr>
            <a:endParaRPr lang="en-US"/>
          </a:p>
        </p:txBody>
      </p:sp>
      <p:sp>
        <p:nvSpPr>
          <p:cNvPr id="7" name="Rectangle 38"/>
          <p:cNvSpPr>
            <a:spLocks noGrp="1" noChangeArrowheads="1"/>
          </p:cNvSpPr>
          <p:nvPr>
            <p:ph type="sldNum" sz="quarter" idx="12"/>
          </p:nvPr>
        </p:nvSpPr>
        <p:spPr>
          <a:xfrm>
            <a:off x="7086600" y="6248400"/>
            <a:ext cx="1333500" cy="457200"/>
          </a:xfrm>
        </p:spPr>
        <p:txBody>
          <a:bodyPr/>
          <a:lstStyle>
            <a:lvl1pPr>
              <a:defRPr>
                <a:solidFill>
                  <a:schemeClr val="tx2"/>
                </a:solidFill>
              </a:defRPr>
            </a:lvl1pPr>
          </a:lstStyle>
          <a:p>
            <a:pPr>
              <a:defRPr/>
            </a:pPr>
            <a:fld id="{A856C271-1B1E-4434-B969-160E66F28F76}"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739E0BC4-20BB-42E4-98DA-B2AB11D3D472}"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8913" y="0"/>
            <a:ext cx="1924050" cy="56388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762000" y="0"/>
            <a:ext cx="5624513"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6CF517C8-5DF2-4793-BBC2-5DB8E01CE3A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56AA2101-C1C2-4057-8262-EB528C86E1AF}"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2BAF04BA-9EE7-4D86-8F69-644E809532A5}"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762000" y="1524000"/>
            <a:ext cx="37734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87888" y="1524000"/>
            <a:ext cx="3775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EAB54CC5-90A5-4F96-AF1C-172649A14BA0}"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35"/>
          <p:cNvSpPr>
            <a:spLocks noGrp="1" noChangeArrowheads="1"/>
          </p:cNvSpPr>
          <p:nvPr>
            <p:ph type="dt" sz="half" idx="10"/>
          </p:nvPr>
        </p:nvSpPr>
        <p:spPr>
          <a:ln/>
        </p:spPr>
        <p:txBody>
          <a:bodyPr/>
          <a:lstStyle>
            <a:lvl1pPr>
              <a:defRPr/>
            </a:lvl1pPr>
          </a:lstStyle>
          <a:p>
            <a:pPr>
              <a:defRPr/>
            </a:pPr>
            <a:r>
              <a:rPr lang="en-US"/>
              <a:t> 1</a:t>
            </a:r>
          </a:p>
        </p:txBody>
      </p:sp>
      <p:sp>
        <p:nvSpPr>
          <p:cNvPr id="8" name="Rectangle 36"/>
          <p:cNvSpPr>
            <a:spLocks noGrp="1" noChangeArrowheads="1"/>
          </p:cNvSpPr>
          <p:nvPr>
            <p:ph type="ftr" sz="quarter" idx="11"/>
          </p:nvPr>
        </p:nvSpPr>
        <p:spPr>
          <a:ln/>
        </p:spPr>
        <p:txBody>
          <a:bodyPr/>
          <a:lstStyle>
            <a:lvl1pPr>
              <a:defRPr/>
            </a:lvl1pPr>
          </a:lstStyle>
          <a:p>
            <a:pPr>
              <a:defRPr/>
            </a:pPr>
            <a:endParaRPr lang="en-US"/>
          </a:p>
        </p:txBody>
      </p:sp>
      <p:sp>
        <p:nvSpPr>
          <p:cNvPr id="9" name="Rectangle 37"/>
          <p:cNvSpPr>
            <a:spLocks noGrp="1" noChangeArrowheads="1"/>
          </p:cNvSpPr>
          <p:nvPr>
            <p:ph type="sldNum" sz="quarter" idx="12"/>
          </p:nvPr>
        </p:nvSpPr>
        <p:spPr>
          <a:ln/>
        </p:spPr>
        <p:txBody>
          <a:bodyPr/>
          <a:lstStyle>
            <a:lvl1pPr>
              <a:defRPr/>
            </a:lvl1pPr>
          </a:lstStyle>
          <a:p>
            <a:pPr>
              <a:defRPr/>
            </a:pPr>
            <a:fld id="{ED2907EB-491B-4FD1-9CED-179C44060184}"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35"/>
          <p:cNvSpPr>
            <a:spLocks noGrp="1" noChangeArrowheads="1"/>
          </p:cNvSpPr>
          <p:nvPr>
            <p:ph type="dt" sz="half" idx="10"/>
          </p:nvPr>
        </p:nvSpPr>
        <p:spPr>
          <a:ln/>
        </p:spPr>
        <p:txBody>
          <a:bodyPr/>
          <a:lstStyle>
            <a:lvl1pPr>
              <a:defRPr/>
            </a:lvl1pPr>
          </a:lstStyle>
          <a:p>
            <a:pPr>
              <a:defRPr/>
            </a:pPr>
            <a:r>
              <a:rPr lang="en-US"/>
              <a:t> 1</a:t>
            </a:r>
          </a:p>
        </p:txBody>
      </p:sp>
      <p:sp>
        <p:nvSpPr>
          <p:cNvPr id="4" name="Rectangle 36"/>
          <p:cNvSpPr>
            <a:spLocks noGrp="1" noChangeArrowheads="1"/>
          </p:cNvSpPr>
          <p:nvPr>
            <p:ph type="ftr" sz="quarter" idx="11"/>
          </p:nvPr>
        </p:nvSpPr>
        <p:spPr>
          <a:ln/>
        </p:spPr>
        <p:txBody>
          <a:bodyPr/>
          <a:lstStyle>
            <a:lvl1pPr>
              <a:defRPr/>
            </a:lvl1pPr>
          </a:lstStyle>
          <a:p>
            <a:pPr>
              <a:defRPr/>
            </a:pPr>
            <a:endParaRPr lang="en-US"/>
          </a:p>
        </p:txBody>
      </p:sp>
      <p:sp>
        <p:nvSpPr>
          <p:cNvPr id="5" name="Rectangle 37"/>
          <p:cNvSpPr>
            <a:spLocks noGrp="1" noChangeArrowheads="1"/>
          </p:cNvSpPr>
          <p:nvPr>
            <p:ph type="sldNum" sz="quarter" idx="12"/>
          </p:nvPr>
        </p:nvSpPr>
        <p:spPr>
          <a:ln/>
        </p:spPr>
        <p:txBody>
          <a:bodyPr/>
          <a:lstStyle>
            <a:lvl1pPr>
              <a:defRPr/>
            </a:lvl1pPr>
          </a:lstStyle>
          <a:p>
            <a:pPr>
              <a:defRPr/>
            </a:pPr>
            <a:fld id="{4B1C481C-EBB3-46B8-82E0-717F3C347144}"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r>
              <a:rPr lang="en-US"/>
              <a:t> 1</a:t>
            </a:r>
          </a:p>
        </p:txBody>
      </p:sp>
      <p:sp>
        <p:nvSpPr>
          <p:cNvPr id="3" name="Rectangle 36"/>
          <p:cNvSpPr>
            <a:spLocks noGrp="1" noChangeArrowheads="1"/>
          </p:cNvSpPr>
          <p:nvPr>
            <p:ph type="ftr" sz="quarter" idx="11"/>
          </p:nvPr>
        </p:nvSpPr>
        <p:spPr>
          <a:ln/>
        </p:spPr>
        <p:txBody>
          <a:bodyPr/>
          <a:lstStyle>
            <a:lvl1pPr>
              <a:defRPr/>
            </a:lvl1pPr>
          </a:lstStyle>
          <a:p>
            <a:pPr>
              <a:defRPr/>
            </a:pPr>
            <a:endParaRPr lang="en-US"/>
          </a:p>
        </p:txBody>
      </p:sp>
      <p:sp>
        <p:nvSpPr>
          <p:cNvPr id="4" name="Rectangle 37"/>
          <p:cNvSpPr>
            <a:spLocks noGrp="1" noChangeArrowheads="1"/>
          </p:cNvSpPr>
          <p:nvPr>
            <p:ph type="sldNum" sz="quarter" idx="12"/>
          </p:nvPr>
        </p:nvSpPr>
        <p:spPr>
          <a:ln/>
        </p:spPr>
        <p:txBody>
          <a:bodyPr/>
          <a:lstStyle>
            <a:lvl1pPr>
              <a:defRPr/>
            </a:lvl1pPr>
          </a:lstStyle>
          <a:p>
            <a:pPr>
              <a:defRPr/>
            </a:pPr>
            <a:fld id="{11B4F63D-5BA7-4943-B08E-7EDF1690FFB3}"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61B78509-8F94-4E2A-B750-1EDF97D2E5EE}"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51163336-F225-4748-A342-5A90557612ED}"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archive:TWOTONE%20jhb%20WIP:1405%20NDA%20CI%20&amp;%20manual:DESIGNED%20CI%20ELEMENTS:1405%20NDA%20ppt:NDA%201-02.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53" descr="archive:TWOTONE jhb WIP:1405 NDA CI &amp; manual:DESIGNED CI ELEMENTS:1405 NDA ppt:NDA 1-02.jpg"/>
          <p:cNvPicPr>
            <a:picLocks noChangeAspect="1" noChangeArrowheads="1"/>
          </p:cNvPicPr>
          <p:nvPr userDrawn="1"/>
        </p:nvPicPr>
        <p:blipFill>
          <a:blip r:embed="rId13" r:link="rId14" cstate="print"/>
          <a:srcRect/>
          <a:stretch>
            <a:fillRect/>
          </a:stretch>
        </p:blipFill>
        <p:spPr bwMode="auto">
          <a:xfrm>
            <a:off x="-1588" y="0"/>
            <a:ext cx="9145588" cy="815975"/>
          </a:xfrm>
          <a:prstGeom prst="rect">
            <a:avLst/>
          </a:prstGeom>
          <a:noFill/>
          <a:ln w="9525">
            <a:noFill/>
            <a:miter lim="800000"/>
            <a:headEnd/>
            <a:tailEnd/>
          </a:ln>
        </p:spPr>
      </p:pic>
      <p:sp>
        <p:nvSpPr>
          <p:cNvPr id="3107" name="Rectangle 35"/>
          <p:cNvSpPr>
            <a:spLocks noGrp="1" noChangeArrowheads="1"/>
          </p:cNvSpPr>
          <p:nvPr>
            <p:ph type="dt" sz="half" idx="2"/>
          </p:nvPr>
        </p:nvSpPr>
        <p:spPr bwMode="auto">
          <a:xfrm>
            <a:off x="719138"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000">
                <a:latin typeface="+mn-lt"/>
              </a:defRPr>
            </a:lvl1pPr>
          </a:lstStyle>
          <a:p>
            <a:pPr>
              <a:defRPr/>
            </a:pPr>
            <a:r>
              <a:rPr lang="en-US"/>
              <a:t> 1</a:t>
            </a:r>
          </a:p>
        </p:txBody>
      </p:sp>
      <p:sp>
        <p:nvSpPr>
          <p:cNvPr id="3108" name="Rectangle 36"/>
          <p:cNvSpPr>
            <a:spLocks noGrp="1" noChangeArrowheads="1"/>
          </p:cNvSpPr>
          <p:nvPr>
            <p:ph type="ftr" sz="quarter" idx="3"/>
          </p:nvPr>
        </p:nvSpPr>
        <p:spPr bwMode="auto">
          <a:xfrm>
            <a:off x="3125788"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000">
                <a:latin typeface="+mn-lt"/>
              </a:defRPr>
            </a:lvl1pPr>
          </a:lstStyle>
          <a:p>
            <a:pPr>
              <a:defRPr/>
            </a:pPr>
            <a:endParaRPr lang="en-US"/>
          </a:p>
        </p:txBody>
      </p:sp>
      <p:sp>
        <p:nvSpPr>
          <p:cNvPr id="3109" name="Rectangle 37"/>
          <p:cNvSpPr>
            <a:spLocks noGrp="1" noChangeArrowheads="1"/>
          </p:cNvSpPr>
          <p:nvPr>
            <p:ph type="sldNum" sz="quarter" idx="4"/>
          </p:nvPr>
        </p:nvSpPr>
        <p:spPr bwMode="auto">
          <a:xfrm>
            <a:off x="65151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000">
                <a:latin typeface="+mn-lt"/>
              </a:defRPr>
            </a:lvl1pPr>
          </a:lstStyle>
          <a:p>
            <a:pPr>
              <a:defRPr/>
            </a:pPr>
            <a:fld id="{C1C3471C-B1D1-45C0-A155-C4C96DA51855}" type="slidenum">
              <a:rPr lang="en-US"/>
              <a:pPr>
                <a:defRPr/>
              </a:pPr>
              <a:t>‹#›</a:t>
            </a:fld>
            <a:endParaRPr lang="en-US" dirty="0"/>
          </a:p>
        </p:txBody>
      </p:sp>
      <p:sp>
        <p:nvSpPr>
          <p:cNvPr id="2054" name="Rectangle 38"/>
          <p:cNvSpPr>
            <a:spLocks noGrp="1" noChangeArrowheads="1"/>
          </p:cNvSpPr>
          <p:nvPr>
            <p:ph type="body" idx="1"/>
          </p:nvPr>
        </p:nvSpPr>
        <p:spPr bwMode="auto">
          <a:xfrm>
            <a:off x="762000" y="1524000"/>
            <a:ext cx="7700963"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5" name="Rectangle 34"/>
          <p:cNvSpPr>
            <a:spLocks noGrp="1" noChangeArrowheads="1"/>
          </p:cNvSpPr>
          <p:nvPr>
            <p:ph type="title"/>
          </p:nvPr>
        </p:nvSpPr>
        <p:spPr bwMode="auto">
          <a:xfrm>
            <a:off x="762000" y="0"/>
            <a:ext cx="7662863"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4022"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ransition/>
  <p:hf hdr="0" ft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3" Type="http://schemas.openxmlformats.org/officeDocument/2006/relationships/image" Target="../media/image16.emf"/><Relationship Id="rId18" Type="http://schemas.openxmlformats.org/officeDocument/2006/relationships/image" Target="../media/image21.emf"/><Relationship Id="rId26" Type="http://schemas.openxmlformats.org/officeDocument/2006/relationships/image" Target="../media/image29.emf"/><Relationship Id="rId39" Type="http://schemas.openxmlformats.org/officeDocument/2006/relationships/image" Target="../media/image42.emf"/><Relationship Id="rId3" Type="http://schemas.openxmlformats.org/officeDocument/2006/relationships/image" Target="../media/image6.emf"/><Relationship Id="rId21" Type="http://schemas.openxmlformats.org/officeDocument/2006/relationships/image" Target="../media/image24.emf"/><Relationship Id="rId34" Type="http://schemas.openxmlformats.org/officeDocument/2006/relationships/image" Target="../media/image37.emf"/><Relationship Id="rId42" Type="http://schemas.openxmlformats.org/officeDocument/2006/relationships/image" Target="../media/image45.emf"/><Relationship Id="rId47" Type="http://schemas.openxmlformats.org/officeDocument/2006/relationships/image" Target="../media/image50.emf"/><Relationship Id="rId50" Type="http://schemas.openxmlformats.org/officeDocument/2006/relationships/image" Target="../media/image53.emf"/><Relationship Id="rId7" Type="http://schemas.openxmlformats.org/officeDocument/2006/relationships/image" Target="../media/image10.emf"/><Relationship Id="rId12" Type="http://schemas.openxmlformats.org/officeDocument/2006/relationships/image" Target="../media/image15.emf"/><Relationship Id="rId17" Type="http://schemas.openxmlformats.org/officeDocument/2006/relationships/image" Target="../media/image20.emf"/><Relationship Id="rId25" Type="http://schemas.openxmlformats.org/officeDocument/2006/relationships/image" Target="../media/image28.emf"/><Relationship Id="rId33" Type="http://schemas.openxmlformats.org/officeDocument/2006/relationships/image" Target="../media/image36.emf"/><Relationship Id="rId38" Type="http://schemas.openxmlformats.org/officeDocument/2006/relationships/image" Target="../media/image41.emf"/><Relationship Id="rId46" Type="http://schemas.openxmlformats.org/officeDocument/2006/relationships/image" Target="../media/image49.emf"/><Relationship Id="rId2" Type="http://schemas.openxmlformats.org/officeDocument/2006/relationships/image" Target="../media/image5.emf"/><Relationship Id="rId16" Type="http://schemas.openxmlformats.org/officeDocument/2006/relationships/image" Target="../media/image19.emf"/><Relationship Id="rId20" Type="http://schemas.openxmlformats.org/officeDocument/2006/relationships/image" Target="../media/image23.emf"/><Relationship Id="rId29" Type="http://schemas.openxmlformats.org/officeDocument/2006/relationships/image" Target="../media/image32.emf"/><Relationship Id="rId41" Type="http://schemas.openxmlformats.org/officeDocument/2006/relationships/image" Target="../media/image44.emf"/><Relationship Id="rId1" Type="http://schemas.openxmlformats.org/officeDocument/2006/relationships/slideLayout" Target="../slideLayouts/slideLayout6.xml"/><Relationship Id="rId6" Type="http://schemas.openxmlformats.org/officeDocument/2006/relationships/image" Target="../media/image9.emf"/><Relationship Id="rId11" Type="http://schemas.openxmlformats.org/officeDocument/2006/relationships/image" Target="../media/image14.emf"/><Relationship Id="rId24" Type="http://schemas.openxmlformats.org/officeDocument/2006/relationships/image" Target="../media/image27.emf"/><Relationship Id="rId32" Type="http://schemas.openxmlformats.org/officeDocument/2006/relationships/image" Target="../media/image35.emf"/><Relationship Id="rId37" Type="http://schemas.openxmlformats.org/officeDocument/2006/relationships/image" Target="../media/image40.emf"/><Relationship Id="rId40" Type="http://schemas.openxmlformats.org/officeDocument/2006/relationships/image" Target="../media/image43.emf"/><Relationship Id="rId45" Type="http://schemas.openxmlformats.org/officeDocument/2006/relationships/image" Target="../media/image48.emf"/><Relationship Id="rId5" Type="http://schemas.openxmlformats.org/officeDocument/2006/relationships/image" Target="../media/image8.emf"/><Relationship Id="rId15" Type="http://schemas.openxmlformats.org/officeDocument/2006/relationships/image" Target="../media/image18.emf"/><Relationship Id="rId23" Type="http://schemas.openxmlformats.org/officeDocument/2006/relationships/image" Target="../media/image26.emf"/><Relationship Id="rId28" Type="http://schemas.openxmlformats.org/officeDocument/2006/relationships/image" Target="../media/image31.emf"/><Relationship Id="rId36" Type="http://schemas.openxmlformats.org/officeDocument/2006/relationships/image" Target="../media/image39.emf"/><Relationship Id="rId49" Type="http://schemas.openxmlformats.org/officeDocument/2006/relationships/image" Target="../media/image52.emf"/><Relationship Id="rId10" Type="http://schemas.openxmlformats.org/officeDocument/2006/relationships/image" Target="../media/image13.emf"/><Relationship Id="rId19" Type="http://schemas.openxmlformats.org/officeDocument/2006/relationships/image" Target="../media/image22.emf"/><Relationship Id="rId31" Type="http://schemas.openxmlformats.org/officeDocument/2006/relationships/image" Target="../media/image34.emf"/><Relationship Id="rId44" Type="http://schemas.openxmlformats.org/officeDocument/2006/relationships/image" Target="../media/image47.emf"/><Relationship Id="rId4" Type="http://schemas.openxmlformats.org/officeDocument/2006/relationships/image" Target="../media/image7.emf"/><Relationship Id="rId9" Type="http://schemas.openxmlformats.org/officeDocument/2006/relationships/image" Target="../media/image12.emf"/><Relationship Id="rId14" Type="http://schemas.openxmlformats.org/officeDocument/2006/relationships/image" Target="../media/image17.emf"/><Relationship Id="rId22" Type="http://schemas.openxmlformats.org/officeDocument/2006/relationships/image" Target="../media/image25.emf"/><Relationship Id="rId27" Type="http://schemas.openxmlformats.org/officeDocument/2006/relationships/image" Target="../media/image30.emf"/><Relationship Id="rId30" Type="http://schemas.openxmlformats.org/officeDocument/2006/relationships/image" Target="../media/image33.emf"/><Relationship Id="rId35" Type="http://schemas.openxmlformats.org/officeDocument/2006/relationships/image" Target="../media/image38.emf"/><Relationship Id="rId43" Type="http://schemas.openxmlformats.org/officeDocument/2006/relationships/image" Target="../media/image46.emf"/><Relationship Id="rId48" Type="http://schemas.openxmlformats.org/officeDocument/2006/relationships/image" Target="../media/image51.emf"/><Relationship Id="rId8" Type="http://schemas.openxmlformats.org/officeDocument/2006/relationships/image" Target="../media/image11.emf"/><Relationship Id="rId51" Type="http://schemas.openxmlformats.org/officeDocument/2006/relationships/image" Target="../media/image54.emf"/></Relationships>
</file>

<file path=ppt/slides/_rels/slide8.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251520" y="1916832"/>
            <a:ext cx="8590235" cy="3024609"/>
          </a:xfrm>
        </p:spPr>
        <p:txBody>
          <a:bodyPr/>
          <a:lstStyle/>
          <a:p>
            <a:pPr algn="ctr" eaLnBrk="1" hangingPunct="1"/>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NDA ANNUAL REPORT (2017/18) </a:t>
            </a:r>
            <a:br>
              <a:rPr lang="en-US" altLang="en-US" sz="2400" b="1" dirty="0"/>
            </a:br>
            <a:r>
              <a:rPr lang="en-US" altLang="en-US" sz="2400" b="1" dirty="0"/>
              <a:t/>
            </a:r>
            <a:br>
              <a:rPr lang="en-US" altLang="en-US" sz="2400" b="1" dirty="0"/>
            </a:br>
            <a:r>
              <a:rPr lang="en-US" altLang="en-US" sz="2400" b="1" dirty="0" smtClean="0"/>
              <a:t>SELECT COMMITTEE </a:t>
            </a:r>
            <a:r>
              <a:rPr lang="en-US" altLang="en-US" sz="2400" b="1" dirty="0"/>
              <a:t>ON SOCIAL </a:t>
            </a:r>
            <a:r>
              <a:rPr lang="en-US" altLang="en-US" sz="2400" b="1" dirty="0" smtClean="0"/>
              <a:t>SERVICES </a:t>
            </a:r>
            <a:r>
              <a:rPr lang="en-US" altLang="en-US" sz="2400" b="1" dirty="0"/>
              <a:t/>
            </a:r>
            <a:br>
              <a:rPr lang="en-US" altLang="en-US" sz="2400" b="1" dirty="0"/>
            </a:br>
            <a:r>
              <a:rPr lang="en-US" altLang="en-US" sz="2400" b="1" dirty="0"/>
              <a:t/>
            </a:r>
            <a:br>
              <a:rPr lang="en-US" altLang="en-US" sz="2400" b="1" dirty="0"/>
            </a:br>
            <a:r>
              <a:rPr lang="en-US" altLang="en-US" sz="2400" b="1" dirty="0"/>
              <a:t>05 MARCH 2019</a:t>
            </a:r>
            <a:br>
              <a:rPr lang="en-US" altLang="en-US" sz="2400" b="1" dirty="0"/>
            </a:br>
            <a:endParaRPr lang="en-US" altLang="en-US" sz="24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10</a:t>
            </a:fld>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33054655"/>
              </p:ext>
            </p:extLst>
          </p:nvPr>
        </p:nvGraphicFramePr>
        <p:xfrm>
          <a:off x="539552" y="838201"/>
          <a:ext cx="7880548" cy="5661297"/>
        </p:xfrm>
        <a:graphic>
          <a:graphicData uri="http://schemas.openxmlformats.org/drawingml/2006/table">
            <a:tbl>
              <a:tblPr firstRow="1" firstCol="1" bandRow="1">
                <a:tableStyleId>{5C22544A-7EE6-4342-B048-85BDC9FD1C3A}</a:tableStyleId>
              </a:tblPr>
              <a:tblGrid>
                <a:gridCol w="501785">
                  <a:extLst>
                    <a:ext uri="{9D8B030D-6E8A-4147-A177-3AD203B41FA5}">
                      <a16:colId xmlns:a16="http://schemas.microsoft.com/office/drawing/2014/main" xmlns="" val="1723177489"/>
                    </a:ext>
                  </a:extLst>
                </a:gridCol>
                <a:gridCol w="2123449">
                  <a:extLst>
                    <a:ext uri="{9D8B030D-6E8A-4147-A177-3AD203B41FA5}">
                      <a16:colId xmlns:a16="http://schemas.microsoft.com/office/drawing/2014/main" xmlns="" val="3037471965"/>
                    </a:ext>
                  </a:extLst>
                </a:gridCol>
                <a:gridCol w="1017158">
                  <a:extLst>
                    <a:ext uri="{9D8B030D-6E8A-4147-A177-3AD203B41FA5}">
                      <a16:colId xmlns:a16="http://schemas.microsoft.com/office/drawing/2014/main" xmlns="" val="1236859689"/>
                    </a:ext>
                  </a:extLst>
                </a:gridCol>
                <a:gridCol w="1186684">
                  <a:extLst>
                    <a:ext uri="{9D8B030D-6E8A-4147-A177-3AD203B41FA5}">
                      <a16:colId xmlns:a16="http://schemas.microsoft.com/office/drawing/2014/main" xmlns="" val="2869019514"/>
                    </a:ext>
                  </a:extLst>
                </a:gridCol>
                <a:gridCol w="932394">
                  <a:extLst>
                    <a:ext uri="{9D8B030D-6E8A-4147-A177-3AD203B41FA5}">
                      <a16:colId xmlns:a16="http://schemas.microsoft.com/office/drawing/2014/main" xmlns="" val="2177418271"/>
                    </a:ext>
                  </a:extLst>
                </a:gridCol>
                <a:gridCol w="2119078">
                  <a:extLst>
                    <a:ext uri="{9D8B030D-6E8A-4147-A177-3AD203B41FA5}">
                      <a16:colId xmlns:a16="http://schemas.microsoft.com/office/drawing/2014/main" xmlns="" val="1144342529"/>
                    </a:ext>
                  </a:extLst>
                </a:gridCol>
              </a:tblGrid>
              <a:tr h="516629">
                <a:tc>
                  <a:txBody>
                    <a:bodyPr/>
                    <a:lstStyle/>
                    <a:p>
                      <a:pPr marL="0" marR="0" algn="ctr">
                        <a:lnSpc>
                          <a:spcPct val="150000"/>
                        </a:lnSpc>
                        <a:spcBef>
                          <a:spcPts val="0"/>
                        </a:spcBef>
                        <a:spcAft>
                          <a:spcPts val="0"/>
                        </a:spcAft>
                      </a:pPr>
                      <a:r>
                        <a:rPr lang="en-ZA" sz="1000" dirty="0">
                          <a:effectLst/>
                        </a:rPr>
                        <a:t>#</a:t>
                      </a:r>
                      <a:endParaRPr lang="en-ZA" sz="1000" dirty="0">
                        <a:effectLst/>
                        <a:latin typeface="Arial" panose="020B0604020202020204" pitchFamily="34" charset="0"/>
                        <a:ea typeface="Cambria" panose="02040503050406030204" pitchFamily="18" charset="0"/>
                      </a:endParaRPr>
                    </a:p>
                  </a:txBody>
                  <a:tcPr marL="15563" marR="15563" marT="6670" marB="0" anchor="ctr"/>
                </a:tc>
                <a:tc>
                  <a:txBody>
                    <a:bodyPr/>
                    <a:lstStyle/>
                    <a:p>
                      <a:pPr marL="0" marR="0" algn="ctr">
                        <a:lnSpc>
                          <a:spcPct val="150000"/>
                        </a:lnSpc>
                        <a:spcBef>
                          <a:spcPts val="0"/>
                        </a:spcBef>
                        <a:spcAft>
                          <a:spcPts val="0"/>
                        </a:spcAft>
                      </a:pPr>
                      <a:r>
                        <a:rPr lang="en-ZA" sz="1100" dirty="0">
                          <a:effectLst/>
                        </a:rPr>
                        <a:t>Performance Indicator (KPI)</a:t>
                      </a:r>
                      <a:endParaRPr lang="en-ZA" sz="1100" dirty="0">
                        <a:effectLst/>
                        <a:latin typeface="+mn-lt"/>
                        <a:ea typeface="Cambria" panose="02040503050406030204" pitchFamily="18" charset="0"/>
                      </a:endParaRPr>
                    </a:p>
                  </a:txBody>
                  <a:tcPr marL="15563" marR="15563" marT="6670" marB="0" anchor="ctr"/>
                </a:tc>
                <a:tc>
                  <a:txBody>
                    <a:bodyPr/>
                    <a:lstStyle/>
                    <a:p>
                      <a:pPr marL="107950" marR="0" algn="ctr">
                        <a:lnSpc>
                          <a:spcPct val="115000"/>
                        </a:lnSpc>
                        <a:spcBef>
                          <a:spcPts val="0"/>
                        </a:spcBef>
                        <a:spcAft>
                          <a:spcPts val="0"/>
                        </a:spcAft>
                      </a:pPr>
                      <a:r>
                        <a:rPr lang="en-ZA" sz="1100" dirty="0">
                          <a:effectLst/>
                        </a:rPr>
                        <a:t>Planned target</a:t>
                      </a:r>
                    </a:p>
                    <a:p>
                      <a:pPr marL="107950" marR="0" algn="ctr">
                        <a:lnSpc>
                          <a:spcPct val="115000"/>
                        </a:lnSpc>
                        <a:spcBef>
                          <a:spcPts val="0"/>
                        </a:spcBef>
                        <a:spcAft>
                          <a:spcPts val="0"/>
                        </a:spcAft>
                      </a:pPr>
                      <a:r>
                        <a:rPr lang="en-ZA" sz="1100" dirty="0">
                          <a:effectLst/>
                        </a:rPr>
                        <a:t>2017/2018</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100" dirty="0">
                          <a:effectLst/>
                        </a:rPr>
                        <a:t>Actual achievement</a:t>
                      </a:r>
                    </a:p>
                    <a:p>
                      <a:pPr marL="107950" marR="0" algn="ctr">
                        <a:lnSpc>
                          <a:spcPct val="115000"/>
                        </a:lnSpc>
                        <a:spcBef>
                          <a:spcPts val="0"/>
                        </a:spcBef>
                        <a:spcAft>
                          <a:spcPts val="0"/>
                        </a:spcAft>
                      </a:pPr>
                      <a:r>
                        <a:rPr lang="en-ZA" sz="1100" dirty="0">
                          <a:effectLst/>
                        </a:rPr>
                        <a:t>2017/2018</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100" dirty="0">
                          <a:effectLst/>
                        </a:rPr>
                        <a:t>Deviation from planned target</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100" dirty="0">
                          <a:effectLst/>
                        </a:rPr>
                        <a:t>Reasons</a:t>
                      </a:r>
                      <a:r>
                        <a:rPr lang="en-GB" sz="1100" baseline="0" dirty="0">
                          <a:effectLst/>
                        </a:rPr>
                        <a:t> for deviation</a:t>
                      </a:r>
                      <a:endParaRPr lang="en-ZA" sz="1100" dirty="0">
                        <a:solidFill>
                          <a:schemeClr val="bg1"/>
                        </a:solidFill>
                        <a:effectLst/>
                        <a:latin typeface="+mn-lt"/>
                        <a:ea typeface="Cambria" panose="02040503050406030204" pitchFamily="18" charset="0"/>
                      </a:endParaRPr>
                    </a:p>
                  </a:txBody>
                  <a:tcPr marL="15563" marR="15563" marT="6670" marB="0" anchor="ctr"/>
                </a:tc>
                <a:extLst>
                  <a:ext uri="{0D108BD9-81ED-4DB2-BD59-A6C34878D82A}">
                    <a16:rowId xmlns:a16="http://schemas.microsoft.com/office/drawing/2014/main" xmlns="" val="1374544804"/>
                  </a:ext>
                </a:extLst>
              </a:tr>
              <a:tr h="822100">
                <a:tc>
                  <a:txBody>
                    <a:bodyPr/>
                    <a:lstStyle/>
                    <a:p>
                      <a:pPr marL="0" marR="0" algn="ctr">
                        <a:lnSpc>
                          <a:spcPct val="150000"/>
                        </a:lnSpc>
                        <a:spcBef>
                          <a:spcPts val="0"/>
                        </a:spcBef>
                        <a:spcAft>
                          <a:spcPts val="0"/>
                        </a:spcAft>
                      </a:pPr>
                      <a:r>
                        <a:rPr lang="en-ZA" sz="1100" dirty="0">
                          <a:effectLst/>
                        </a:rPr>
                        <a:t>2.1.1</a:t>
                      </a:r>
                      <a:endParaRPr lang="en-ZA" sz="1100" dirty="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CSOs participated in CSOs mobilisation  engagements and consultation processes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3 050</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5 956</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2 906</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defTabSz="914400" rtl="0" eaLnBrk="1" latinLnBrk="0" hangingPunct="1">
                        <a:lnSpc>
                          <a:spcPct val="150000"/>
                        </a:lnSpc>
                        <a:spcBef>
                          <a:spcPts val="0"/>
                        </a:spcBef>
                        <a:spcAft>
                          <a:spcPts val="0"/>
                        </a:spcAft>
                      </a:pPr>
                      <a:r>
                        <a:rPr lang="en-ZA" sz="1100" kern="1200" dirty="0">
                          <a:solidFill>
                            <a:srgbClr val="000000"/>
                          </a:solidFill>
                          <a:effectLst/>
                        </a:rPr>
                        <a:t>Overachieved due to outreach programmes with Social Development department. </a:t>
                      </a:r>
                      <a:endParaRPr lang="en-ZA" sz="1100" b="1"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39345690"/>
                  </a:ext>
                </a:extLst>
              </a:tr>
              <a:tr h="843444">
                <a:tc>
                  <a:txBody>
                    <a:bodyPr/>
                    <a:lstStyle/>
                    <a:p>
                      <a:pPr marL="0" marR="0" algn="ctr">
                        <a:lnSpc>
                          <a:spcPct val="150000"/>
                        </a:lnSpc>
                        <a:spcBef>
                          <a:spcPts val="0"/>
                        </a:spcBef>
                        <a:spcAft>
                          <a:spcPts val="0"/>
                        </a:spcAft>
                      </a:pPr>
                      <a:r>
                        <a:rPr lang="en-ZA" sz="1100">
                          <a:effectLst/>
                        </a:rPr>
                        <a:t>2.1.2</a:t>
                      </a:r>
                      <a:endParaRPr lang="en-ZA" sz="110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CSOs assisted to formalise their structures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720</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indent="-89535" algn="ctr" defTabSz="914400" rtl="0" eaLnBrk="1" latinLnBrk="0" hangingPunct="1">
                        <a:lnSpc>
                          <a:spcPct val="150000"/>
                        </a:lnSpc>
                        <a:spcBef>
                          <a:spcPts val="0"/>
                        </a:spcBef>
                        <a:spcAft>
                          <a:spcPts val="0"/>
                        </a:spcAft>
                      </a:pPr>
                      <a:r>
                        <a:rPr lang="en-ZA" sz="1100" kern="1200" dirty="0">
                          <a:solidFill>
                            <a:srgbClr val="000000"/>
                          </a:solidFill>
                          <a:effectLst/>
                        </a:rPr>
                        <a:t>803</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83</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defTabSz="914400" rtl="0" eaLnBrk="1" latinLnBrk="0" hangingPunct="1">
                        <a:lnSpc>
                          <a:spcPct val="150000"/>
                        </a:lnSpc>
                        <a:spcBef>
                          <a:spcPts val="0"/>
                        </a:spcBef>
                        <a:spcAft>
                          <a:spcPts val="0"/>
                        </a:spcAft>
                      </a:pPr>
                      <a:r>
                        <a:rPr lang="en-ZA" sz="1100" kern="1200" dirty="0">
                          <a:solidFill>
                            <a:srgbClr val="000000"/>
                          </a:solidFill>
                          <a:effectLst/>
                        </a:rPr>
                        <a:t>Overachieved due to outreach programmes with Social Development department.</a:t>
                      </a:r>
                      <a:endParaRPr lang="en-ZA" sz="1100" b="1"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814773140"/>
                  </a:ext>
                </a:extLst>
              </a:tr>
              <a:tr h="1032492">
                <a:tc>
                  <a:txBody>
                    <a:bodyPr/>
                    <a:lstStyle/>
                    <a:p>
                      <a:pPr marL="0" marR="0" algn="ctr">
                        <a:lnSpc>
                          <a:spcPct val="150000"/>
                        </a:lnSpc>
                        <a:spcBef>
                          <a:spcPts val="0"/>
                        </a:spcBef>
                        <a:spcAft>
                          <a:spcPts val="0"/>
                        </a:spcAft>
                      </a:pPr>
                      <a:r>
                        <a:rPr lang="en-ZA" sz="1100">
                          <a:effectLst/>
                        </a:rPr>
                        <a:t>2.1.3</a:t>
                      </a:r>
                      <a:endParaRPr lang="en-ZA" sz="110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CSOs  assessed to identify institutional needs and determine appropriate CSOs development support to be provided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3 050</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5 956</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2 906</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defTabSz="914400" rtl="0" eaLnBrk="1" latinLnBrk="0" hangingPunct="1">
                        <a:lnSpc>
                          <a:spcPct val="150000"/>
                        </a:lnSpc>
                        <a:spcBef>
                          <a:spcPts val="0"/>
                        </a:spcBef>
                        <a:spcAft>
                          <a:spcPts val="0"/>
                        </a:spcAft>
                      </a:pPr>
                      <a:r>
                        <a:rPr lang="en-ZA" sz="1100" kern="1200" dirty="0">
                          <a:solidFill>
                            <a:srgbClr val="000000"/>
                          </a:solidFill>
                          <a:effectLst/>
                        </a:rPr>
                        <a:t>Overachieved due to outreach programmes with Social development department.</a:t>
                      </a:r>
                      <a:endParaRPr lang="en-ZA" sz="1100" b="1"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972179839"/>
                  </a:ext>
                </a:extLst>
              </a:tr>
              <a:tr h="720784">
                <a:tc>
                  <a:txBody>
                    <a:bodyPr/>
                    <a:lstStyle/>
                    <a:p>
                      <a:pPr marL="0" marR="0" algn="ctr">
                        <a:lnSpc>
                          <a:spcPct val="150000"/>
                        </a:lnSpc>
                        <a:spcBef>
                          <a:spcPts val="0"/>
                        </a:spcBef>
                        <a:spcAft>
                          <a:spcPts val="0"/>
                        </a:spcAft>
                      </a:pPr>
                      <a:r>
                        <a:rPr lang="en-ZA" sz="1100">
                          <a:effectLst/>
                        </a:rPr>
                        <a:t>2.1.4</a:t>
                      </a:r>
                      <a:endParaRPr lang="en-ZA" sz="110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CSOs assisted to register with appropriate registration authority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720</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829</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109</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defTabSz="914400" rtl="0" eaLnBrk="1" latinLnBrk="0" hangingPunct="1">
                        <a:lnSpc>
                          <a:spcPct val="150000"/>
                        </a:lnSpc>
                        <a:spcBef>
                          <a:spcPts val="0"/>
                        </a:spcBef>
                        <a:spcAft>
                          <a:spcPts val="0"/>
                        </a:spcAft>
                      </a:pPr>
                      <a:r>
                        <a:rPr lang="en-ZA" sz="1100" kern="1200" dirty="0">
                          <a:solidFill>
                            <a:srgbClr val="000000"/>
                          </a:solidFill>
                          <a:effectLst/>
                        </a:rPr>
                        <a:t>Target overachieved due to partnerships and expansion to district offices.</a:t>
                      </a:r>
                      <a:endParaRPr lang="en-ZA" sz="1100" b="1"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2523313557"/>
                  </a:ext>
                </a:extLst>
              </a:tr>
              <a:tr h="815588">
                <a:tc>
                  <a:txBody>
                    <a:bodyPr/>
                    <a:lstStyle/>
                    <a:p>
                      <a:pPr marL="0" marR="0" algn="ctr">
                        <a:lnSpc>
                          <a:spcPct val="150000"/>
                        </a:lnSpc>
                        <a:spcBef>
                          <a:spcPts val="0"/>
                        </a:spcBef>
                        <a:spcAft>
                          <a:spcPts val="0"/>
                        </a:spcAft>
                      </a:pPr>
                      <a:r>
                        <a:rPr lang="en-ZA" sz="1100" dirty="0">
                          <a:effectLst/>
                        </a:rPr>
                        <a:t>2.1.5</a:t>
                      </a:r>
                      <a:endParaRPr lang="en-ZA" sz="1100" dirty="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CSOs referred to other agencies for technical and/or financial support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762</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1 541</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779</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defTabSz="914400" rtl="0" eaLnBrk="1" latinLnBrk="0" hangingPunct="1">
                        <a:lnSpc>
                          <a:spcPct val="150000"/>
                        </a:lnSpc>
                        <a:spcBef>
                          <a:spcPts val="0"/>
                        </a:spcBef>
                        <a:spcAft>
                          <a:spcPts val="0"/>
                        </a:spcAft>
                      </a:pPr>
                      <a:r>
                        <a:rPr lang="en-ZA" sz="1100" kern="1200" dirty="0">
                          <a:solidFill>
                            <a:srgbClr val="000000"/>
                          </a:solidFill>
                          <a:effectLst/>
                        </a:rPr>
                        <a:t>The variance is due to the outreach programme and partnerships with other departments. </a:t>
                      </a:r>
                      <a:endParaRPr lang="en-ZA" sz="1100" b="1"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980514278"/>
                  </a:ext>
                </a:extLst>
              </a:tr>
            </a:tbl>
          </a:graphicData>
        </a:graphic>
      </p:graphicFrame>
      <p:sp>
        <p:nvSpPr>
          <p:cNvPr id="6" name="Title 5"/>
          <p:cNvSpPr>
            <a:spLocks noGrp="1"/>
          </p:cNvSpPr>
          <p:nvPr>
            <p:ph type="title"/>
          </p:nvPr>
        </p:nvSpPr>
        <p:spPr>
          <a:xfrm>
            <a:off x="539552" y="0"/>
            <a:ext cx="8604448" cy="838200"/>
          </a:xfrm>
        </p:spPr>
        <p:txBody>
          <a:bodyPr/>
          <a:lstStyle/>
          <a:p>
            <a:r>
              <a:rPr lang="en-US" altLang="en-US" sz="2000" b="1" dirty="0"/>
              <a:t/>
            </a:r>
            <a:br>
              <a:rPr lang="en-US" altLang="en-US" sz="2000" b="1" dirty="0"/>
            </a:br>
            <a:r>
              <a:rPr lang="en-US" altLang="en-US" sz="2200" b="1" dirty="0"/>
              <a:t>PROGRAMME 2: CSO DEVELOPMENT </a:t>
            </a:r>
            <a:r>
              <a:rPr lang="en-US" altLang="en-US" sz="2000" b="1" dirty="0"/>
              <a:t>(SUB PROGRAMME 2.1 – MOBILISATION &amp; FORMALISATION)</a:t>
            </a:r>
            <a:br>
              <a:rPr lang="en-US" altLang="en-US" sz="2000" b="1" dirty="0"/>
            </a:br>
            <a:endParaRPr lang="en-ZA" sz="2000" dirty="0"/>
          </a:p>
        </p:txBody>
      </p:sp>
    </p:spTree>
    <p:extLst>
      <p:ext uri="{BB962C8B-B14F-4D97-AF65-F5344CB8AC3E}">
        <p14:creationId xmlns:p14="http://schemas.microsoft.com/office/powerpoint/2010/main" xmlns="" val="26110940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11</a:t>
            </a:fld>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10318342"/>
              </p:ext>
            </p:extLst>
          </p:nvPr>
        </p:nvGraphicFramePr>
        <p:xfrm>
          <a:off x="539552" y="829651"/>
          <a:ext cx="7880548" cy="5591631"/>
        </p:xfrm>
        <a:graphic>
          <a:graphicData uri="http://schemas.openxmlformats.org/drawingml/2006/table">
            <a:tbl>
              <a:tblPr firstRow="1" firstCol="1" bandRow="1">
                <a:tableStyleId>{5C22544A-7EE6-4342-B048-85BDC9FD1C3A}</a:tableStyleId>
              </a:tblPr>
              <a:tblGrid>
                <a:gridCol w="438094">
                  <a:extLst>
                    <a:ext uri="{9D8B030D-6E8A-4147-A177-3AD203B41FA5}">
                      <a16:colId xmlns:a16="http://schemas.microsoft.com/office/drawing/2014/main" xmlns="" val="1361713844"/>
                    </a:ext>
                  </a:extLst>
                </a:gridCol>
                <a:gridCol w="2148762">
                  <a:extLst>
                    <a:ext uri="{9D8B030D-6E8A-4147-A177-3AD203B41FA5}">
                      <a16:colId xmlns:a16="http://schemas.microsoft.com/office/drawing/2014/main" xmlns="" val="2298078577"/>
                    </a:ext>
                  </a:extLst>
                </a:gridCol>
                <a:gridCol w="1033570">
                  <a:extLst>
                    <a:ext uri="{9D8B030D-6E8A-4147-A177-3AD203B41FA5}">
                      <a16:colId xmlns:a16="http://schemas.microsoft.com/office/drawing/2014/main" xmlns="" val="768891148"/>
                    </a:ext>
                  </a:extLst>
                </a:gridCol>
                <a:gridCol w="1114149">
                  <a:extLst>
                    <a:ext uri="{9D8B030D-6E8A-4147-A177-3AD203B41FA5}">
                      <a16:colId xmlns:a16="http://schemas.microsoft.com/office/drawing/2014/main" xmlns="" val="2213358107"/>
                    </a:ext>
                  </a:extLst>
                </a:gridCol>
                <a:gridCol w="1114149">
                  <a:extLst>
                    <a:ext uri="{9D8B030D-6E8A-4147-A177-3AD203B41FA5}">
                      <a16:colId xmlns:a16="http://schemas.microsoft.com/office/drawing/2014/main" xmlns="" val="2517536251"/>
                    </a:ext>
                  </a:extLst>
                </a:gridCol>
                <a:gridCol w="2031824">
                  <a:extLst>
                    <a:ext uri="{9D8B030D-6E8A-4147-A177-3AD203B41FA5}">
                      <a16:colId xmlns:a16="http://schemas.microsoft.com/office/drawing/2014/main" xmlns="" val="4203807125"/>
                    </a:ext>
                  </a:extLst>
                </a:gridCol>
              </a:tblGrid>
              <a:tr h="919514">
                <a:tc>
                  <a:txBody>
                    <a:bodyPr/>
                    <a:lstStyle/>
                    <a:p>
                      <a:pPr marL="0" marR="0" algn="ctr">
                        <a:lnSpc>
                          <a:spcPct val="150000"/>
                        </a:lnSpc>
                        <a:spcBef>
                          <a:spcPts val="0"/>
                        </a:spcBef>
                        <a:spcAft>
                          <a:spcPts val="0"/>
                        </a:spcAft>
                      </a:pPr>
                      <a:r>
                        <a:rPr lang="en-ZA" sz="900" dirty="0">
                          <a:effectLst/>
                        </a:rPr>
                        <a:t>#</a:t>
                      </a:r>
                      <a:endParaRPr lang="en-ZA" sz="900" dirty="0">
                        <a:effectLst/>
                        <a:latin typeface="Arial" panose="020B0604020202020204" pitchFamily="34" charset="0"/>
                        <a:ea typeface="Cambria" panose="02040503050406030204" pitchFamily="18" charset="0"/>
                      </a:endParaRPr>
                    </a:p>
                  </a:txBody>
                  <a:tcPr marL="15563" marR="15563" marT="6670" marB="0" anchor="ctr"/>
                </a:tc>
                <a:tc>
                  <a:txBody>
                    <a:bodyPr/>
                    <a:lstStyle/>
                    <a:p>
                      <a:pPr marL="0" marR="0" algn="ctr">
                        <a:lnSpc>
                          <a:spcPct val="150000"/>
                        </a:lnSpc>
                        <a:spcBef>
                          <a:spcPts val="0"/>
                        </a:spcBef>
                        <a:spcAft>
                          <a:spcPts val="0"/>
                        </a:spcAft>
                      </a:pPr>
                      <a:r>
                        <a:rPr lang="en-ZA" sz="1100" dirty="0">
                          <a:effectLst/>
                        </a:rPr>
                        <a:t>Performance Indicator (KPI)</a:t>
                      </a:r>
                      <a:endParaRPr lang="en-ZA" sz="1100" dirty="0">
                        <a:effectLst/>
                        <a:latin typeface="+mn-lt"/>
                        <a:ea typeface="Cambria" panose="02040503050406030204" pitchFamily="18" charset="0"/>
                      </a:endParaRPr>
                    </a:p>
                  </a:txBody>
                  <a:tcPr marL="15563" marR="15563" marT="6670" marB="0" anchor="ctr"/>
                </a:tc>
                <a:tc>
                  <a:txBody>
                    <a:bodyPr/>
                    <a:lstStyle/>
                    <a:p>
                      <a:pPr marL="107950" marR="0" algn="ctr">
                        <a:lnSpc>
                          <a:spcPct val="115000"/>
                        </a:lnSpc>
                        <a:spcBef>
                          <a:spcPts val="0"/>
                        </a:spcBef>
                        <a:spcAft>
                          <a:spcPts val="0"/>
                        </a:spcAft>
                      </a:pPr>
                      <a:r>
                        <a:rPr lang="en-ZA" sz="1100" dirty="0">
                          <a:effectLst/>
                        </a:rPr>
                        <a:t>Planned target</a:t>
                      </a:r>
                    </a:p>
                    <a:p>
                      <a:pPr marL="107950" marR="0" algn="ctr">
                        <a:lnSpc>
                          <a:spcPct val="115000"/>
                        </a:lnSpc>
                        <a:spcBef>
                          <a:spcPts val="0"/>
                        </a:spcBef>
                        <a:spcAft>
                          <a:spcPts val="0"/>
                        </a:spcAft>
                      </a:pPr>
                      <a:r>
                        <a:rPr lang="en-ZA" sz="1100" dirty="0">
                          <a:effectLst/>
                        </a:rPr>
                        <a:t>2017/2018</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100" dirty="0">
                          <a:effectLst/>
                        </a:rPr>
                        <a:t>Actual achievement</a:t>
                      </a:r>
                    </a:p>
                    <a:p>
                      <a:pPr marL="107950" marR="0" algn="ctr">
                        <a:lnSpc>
                          <a:spcPct val="115000"/>
                        </a:lnSpc>
                        <a:spcBef>
                          <a:spcPts val="0"/>
                        </a:spcBef>
                        <a:spcAft>
                          <a:spcPts val="0"/>
                        </a:spcAft>
                      </a:pPr>
                      <a:r>
                        <a:rPr lang="en-ZA" sz="1100" dirty="0">
                          <a:effectLst/>
                        </a:rPr>
                        <a:t>2017/2018</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100" dirty="0">
                          <a:effectLst/>
                        </a:rPr>
                        <a:t>Deviation from planned target</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100" dirty="0">
                          <a:effectLst/>
                        </a:rPr>
                        <a:t>Reasons</a:t>
                      </a:r>
                      <a:r>
                        <a:rPr lang="en-GB" sz="1100" baseline="0" dirty="0">
                          <a:effectLst/>
                        </a:rPr>
                        <a:t> for deviation</a:t>
                      </a:r>
                      <a:endParaRPr lang="en-ZA" sz="1100" dirty="0">
                        <a:solidFill>
                          <a:schemeClr val="bg1"/>
                        </a:solidFill>
                        <a:effectLst/>
                        <a:latin typeface="+mn-lt"/>
                        <a:ea typeface="Cambria" panose="02040503050406030204" pitchFamily="18" charset="0"/>
                      </a:endParaRPr>
                    </a:p>
                  </a:txBody>
                  <a:tcPr marL="15563" marR="15563" marT="6670" marB="0" anchor="ctr"/>
                </a:tc>
                <a:extLst>
                  <a:ext uri="{0D108BD9-81ED-4DB2-BD59-A6C34878D82A}">
                    <a16:rowId xmlns:a16="http://schemas.microsoft.com/office/drawing/2014/main" xmlns="" val="3321115035"/>
                  </a:ext>
                </a:extLst>
              </a:tr>
              <a:tr h="1111423">
                <a:tc>
                  <a:txBody>
                    <a:bodyPr/>
                    <a:lstStyle/>
                    <a:p>
                      <a:pPr marL="0" marR="0" algn="ctr" defTabSz="914400" rtl="0" eaLnBrk="1" latinLnBrk="0" hangingPunct="1">
                        <a:lnSpc>
                          <a:spcPct val="150000"/>
                        </a:lnSpc>
                        <a:spcBef>
                          <a:spcPts val="0"/>
                        </a:spcBef>
                        <a:spcAft>
                          <a:spcPts val="0"/>
                        </a:spcAft>
                      </a:pPr>
                      <a:r>
                        <a:rPr lang="en-ZA" sz="1100" kern="1200" dirty="0">
                          <a:effectLst/>
                        </a:rPr>
                        <a:t>2.2.1</a:t>
                      </a:r>
                      <a:endParaRPr lang="en-ZA" sz="1100" b="1" kern="1200" dirty="0">
                        <a:solidFill>
                          <a:schemeClr val="bg1"/>
                        </a:solidFill>
                        <a:effectLst/>
                        <a:latin typeface="+mn-lt"/>
                        <a:ea typeface="+mn-ea"/>
                        <a:cs typeface="+mn-cs"/>
                      </a:endParaRPr>
                    </a:p>
                  </a:txBody>
                  <a:tcPr marL="18160" marR="18160" marT="7783" marB="0" anchor="ctr"/>
                </a:tc>
                <a:tc>
                  <a:txBody>
                    <a:bodyPr/>
                    <a:lstStyle/>
                    <a:p>
                      <a:pPr marL="0" marR="0" algn="just" defTabSz="914400" rtl="0" eaLnBrk="1" latinLnBrk="0" hangingPunct="1">
                        <a:lnSpc>
                          <a:spcPct val="150000"/>
                        </a:lnSpc>
                        <a:spcBef>
                          <a:spcPts val="0"/>
                        </a:spcBef>
                        <a:spcAft>
                          <a:spcPts val="0"/>
                        </a:spcAft>
                      </a:pPr>
                      <a:r>
                        <a:rPr lang="en-ZA" sz="1100" kern="1200" dirty="0">
                          <a:solidFill>
                            <a:srgbClr val="000000"/>
                          </a:solidFill>
                          <a:effectLst/>
                        </a:rPr>
                        <a:t>Number of CSOs assessed to determine institutional capacity with the aim of providing appropriate capacity building support per year</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6 250</a:t>
                      </a:r>
                      <a:endParaRPr lang="en-ZA" sz="1100" b="1" kern="1200" dirty="0">
                        <a:solidFill>
                          <a:srgbClr val="000000"/>
                        </a:solidFill>
                        <a:effectLst/>
                        <a:latin typeface="+mn-lt"/>
                        <a:ea typeface="+mn-ea"/>
                        <a:cs typeface="+mn-cs"/>
                      </a:endParaRPr>
                    </a:p>
                  </a:txBody>
                  <a:tcPr marL="68580" marR="68580" marT="0" marB="0" anchor="ctr"/>
                </a:tc>
                <a:tc>
                  <a:txBody>
                    <a:bodyPr/>
                    <a:lstStyle/>
                    <a:p>
                      <a:pPr marL="21590" marR="0" algn="ctr">
                        <a:lnSpc>
                          <a:spcPct val="115000"/>
                        </a:lnSpc>
                        <a:spcBef>
                          <a:spcPts val="0"/>
                        </a:spcBef>
                        <a:spcAft>
                          <a:spcPts val="0"/>
                        </a:spcAft>
                      </a:pPr>
                      <a:r>
                        <a:rPr lang="en-ZA" sz="1100" kern="1200" dirty="0">
                          <a:solidFill>
                            <a:srgbClr val="000000"/>
                          </a:solidFill>
                          <a:effectLst/>
                        </a:rPr>
                        <a:t>7 125</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dirty="0">
                          <a:solidFill>
                            <a:srgbClr val="000000"/>
                          </a:solidFill>
                          <a:effectLst/>
                        </a:rPr>
                        <a:t>875</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a:lnSpc>
                          <a:spcPct val="150000"/>
                        </a:lnSpc>
                        <a:spcBef>
                          <a:spcPts val="0"/>
                        </a:spcBef>
                        <a:spcAft>
                          <a:spcPts val="0"/>
                        </a:spcAft>
                      </a:pPr>
                      <a:r>
                        <a:rPr lang="en-ZA" sz="1100" kern="1200" dirty="0">
                          <a:solidFill>
                            <a:srgbClr val="000000"/>
                          </a:solidFill>
                          <a:effectLst/>
                        </a:rPr>
                        <a:t>The variance is due to partnerships in six provinces (KZN, MP, LP, EC, GP and NC).</a:t>
                      </a:r>
                      <a:endParaRPr lang="en-ZA" sz="1100" b="1"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389999991"/>
                  </a:ext>
                </a:extLst>
              </a:tr>
              <a:tr h="1110037">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1100" kern="1200" dirty="0">
                          <a:effectLst/>
                        </a:rPr>
                        <a:t>2.2.2</a:t>
                      </a:r>
                    </a:p>
                    <a:p>
                      <a:pPr marL="0" marR="0" algn="ctr" defTabSz="914400" rtl="0" eaLnBrk="1" latinLnBrk="0" hangingPunct="1">
                        <a:lnSpc>
                          <a:spcPct val="150000"/>
                        </a:lnSpc>
                        <a:spcBef>
                          <a:spcPts val="0"/>
                        </a:spcBef>
                        <a:spcAft>
                          <a:spcPts val="0"/>
                        </a:spcAft>
                      </a:pPr>
                      <a:endParaRPr lang="en-ZA" sz="1100" b="1" kern="1200" dirty="0">
                        <a:solidFill>
                          <a:schemeClr val="bg1"/>
                        </a:solidFill>
                        <a:effectLst/>
                        <a:latin typeface="+mn-lt"/>
                        <a:ea typeface="+mn-ea"/>
                        <a:cs typeface="+mn-cs"/>
                      </a:endParaRPr>
                    </a:p>
                  </a:txBody>
                  <a:tcPr marL="18160" marR="18160" marT="7783" marB="0" anchor="ctr"/>
                </a:tc>
                <a:tc>
                  <a:txBody>
                    <a:bodyPr/>
                    <a:lstStyle/>
                    <a:p>
                      <a:pPr marL="0" marR="0" algn="just" defTabSz="914400" rtl="0" eaLnBrk="1" latinLnBrk="0" hangingPunct="1">
                        <a:lnSpc>
                          <a:spcPct val="150000"/>
                        </a:lnSpc>
                        <a:spcBef>
                          <a:spcPts val="0"/>
                        </a:spcBef>
                        <a:spcAft>
                          <a:spcPts val="0"/>
                        </a:spcAft>
                      </a:pPr>
                      <a:r>
                        <a:rPr lang="en-ZA" sz="1100" kern="1200">
                          <a:solidFill>
                            <a:srgbClr val="000000"/>
                          </a:solidFill>
                          <a:effectLst/>
                        </a:rPr>
                        <a:t>Number of CSOs trained and/or mentored  to comply with registration legislations per year</a:t>
                      </a:r>
                      <a:endParaRPr lang="en-ZA" sz="1100" b="1" kern="120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3 750</a:t>
                      </a:r>
                      <a:endParaRPr lang="en-ZA" sz="1100" b="1" kern="1200" dirty="0">
                        <a:solidFill>
                          <a:srgbClr val="000000"/>
                        </a:solidFill>
                        <a:effectLst/>
                        <a:latin typeface="+mn-lt"/>
                        <a:ea typeface="+mn-ea"/>
                        <a:cs typeface="+mn-cs"/>
                      </a:endParaRPr>
                    </a:p>
                  </a:txBody>
                  <a:tcPr marL="68580" marR="68580" marT="0" marB="0" anchor="ctr"/>
                </a:tc>
                <a:tc>
                  <a:txBody>
                    <a:bodyPr/>
                    <a:lstStyle/>
                    <a:p>
                      <a:pPr marL="250190" marR="0" indent="-89535" algn="ctr">
                        <a:lnSpc>
                          <a:spcPct val="115000"/>
                        </a:lnSpc>
                        <a:spcBef>
                          <a:spcPts val="0"/>
                        </a:spcBef>
                        <a:spcAft>
                          <a:spcPts val="0"/>
                        </a:spcAft>
                      </a:pPr>
                      <a:r>
                        <a:rPr lang="en-ZA" sz="1100" kern="1200" dirty="0">
                          <a:solidFill>
                            <a:srgbClr val="000000"/>
                          </a:solidFill>
                          <a:effectLst/>
                        </a:rPr>
                        <a:t>3 953</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dirty="0">
                          <a:solidFill>
                            <a:srgbClr val="000000"/>
                          </a:solidFill>
                          <a:effectLst/>
                        </a:rPr>
                        <a:t>203</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a:lnSpc>
                          <a:spcPct val="150000"/>
                        </a:lnSpc>
                        <a:spcBef>
                          <a:spcPts val="0"/>
                        </a:spcBef>
                        <a:spcAft>
                          <a:spcPts val="0"/>
                        </a:spcAft>
                      </a:pPr>
                      <a:r>
                        <a:rPr lang="en-ZA" sz="1100" kern="1200" dirty="0">
                          <a:solidFill>
                            <a:srgbClr val="000000"/>
                          </a:solidFill>
                          <a:effectLst/>
                        </a:rPr>
                        <a:t>Extra training was conducted to support ECDs and Cooperatives in two provinces (EC and KZN)</a:t>
                      </a:r>
                      <a:endParaRPr lang="en-ZA" sz="1100" b="1"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423058790"/>
                  </a:ext>
                </a:extLst>
              </a:tr>
              <a:tr h="1298940">
                <a:tc>
                  <a:txBody>
                    <a:bodyPr/>
                    <a:lstStyle/>
                    <a:p>
                      <a:pPr marL="0" marR="0" algn="ctr" defTabSz="914400" rtl="0" eaLnBrk="1" latinLnBrk="0" hangingPunct="1">
                        <a:lnSpc>
                          <a:spcPct val="150000"/>
                        </a:lnSpc>
                        <a:spcBef>
                          <a:spcPts val="0"/>
                        </a:spcBef>
                        <a:spcAft>
                          <a:spcPts val="0"/>
                        </a:spcAft>
                      </a:pPr>
                      <a:r>
                        <a:rPr lang="en-ZA" sz="1100" kern="1200" dirty="0">
                          <a:effectLst/>
                        </a:rPr>
                        <a:t>2.2.3</a:t>
                      </a:r>
                      <a:endParaRPr lang="en-ZA" sz="1100" b="1" kern="1200" dirty="0">
                        <a:solidFill>
                          <a:schemeClr val="bg1"/>
                        </a:solidFill>
                        <a:effectLst/>
                        <a:latin typeface="+mn-lt"/>
                        <a:ea typeface="+mn-ea"/>
                        <a:cs typeface="+mn-cs"/>
                      </a:endParaRPr>
                    </a:p>
                  </a:txBody>
                  <a:tcPr marL="18160" marR="18160" marT="7783" marB="0" anchor="ctr"/>
                </a:tc>
                <a:tc>
                  <a:txBody>
                    <a:bodyPr/>
                    <a:lstStyle/>
                    <a:p>
                      <a:pPr marL="0" marR="0" algn="just" defTabSz="914400" rtl="0" eaLnBrk="1" latinLnBrk="0" hangingPunct="1">
                        <a:lnSpc>
                          <a:spcPct val="150000"/>
                        </a:lnSpc>
                        <a:spcBef>
                          <a:spcPts val="0"/>
                        </a:spcBef>
                        <a:spcAft>
                          <a:spcPts val="0"/>
                        </a:spcAft>
                      </a:pPr>
                      <a:r>
                        <a:rPr lang="en-ZA" sz="1100" kern="1200" dirty="0">
                          <a:solidFill>
                            <a:srgbClr val="000000"/>
                          </a:solidFill>
                          <a:effectLst/>
                        </a:rPr>
                        <a:t>Number of civil society organisations capacitated in civil society organisational management per year</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3 000</a:t>
                      </a:r>
                      <a:endParaRPr lang="en-ZA" sz="1100" b="1" kern="1200" dirty="0">
                        <a:solidFill>
                          <a:srgbClr val="000000"/>
                        </a:solidFill>
                        <a:effectLst/>
                        <a:latin typeface="+mn-lt"/>
                        <a:ea typeface="+mn-ea"/>
                        <a:cs typeface="+mn-cs"/>
                      </a:endParaRPr>
                    </a:p>
                  </a:txBody>
                  <a:tcPr marL="68580" marR="68580" marT="0" marB="0" anchor="ctr"/>
                </a:tc>
                <a:tc>
                  <a:txBody>
                    <a:bodyPr/>
                    <a:lstStyle/>
                    <a:p>
                      <a:pPr marL="160020" marR="0" algn="ctr">
                        <a:lnSpc>
                          <a:spcPct val="115000"/>
                        </a:lnSpc>
                        <a:spcBef>
                          <a:spcPts val="0"/>
                        </a:spcBef>
                        <a:spcAft>
                          <a:spcPts val="0"/>
                        </a:spcAft>
                      </a:pPr>
                      <a:r>
                        <a:rPr lang="en-ZA" sz="1100" kern="1200" dirty="0">
                          <a:solidFill>
                            <a:srgbClr val="000000"/>
                          </a:solidFill>
                          <a:effectLst/>
                        </a:rPr>
                        <a:t>4 927</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dirty="0">
                          <a:solidFill>
                            <a:srgbClr val="000000"/>
                          </a:solidFill>
                          <a:effectLst/>
                        </a:rPr>
                        <a:t>1 927</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a:lnSpc>
                          <a:spcPct val="150000"/>
                        </a:lnSpc>
                        <a:spcBef>
                          <a:spcPts val="0"/>
                        </a:spcBef>
                        <a:spcAft>
                          <a:spcPts val="0"/>
                        </a:spcAft>
                      </a:pPr>
                      <a:r>
                        <a:rPr lang="en-ZA" sz="1100" kern="1200" dirty="0">
                          <a:solidFill>
                            <a:srgbClr val="000000"/>
                          </a:solidFill>
                          <a:effectLst/>
                        </a:rPr>
                        <a:t>Increased public and private sector partnerships in six provinces (KZN, MP, LP, EC, GP and NC).</a:t>
                      </a:r>
                      <a:endParaRPr lang="en-ZA" sz="1100" b="1"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2444901643"/>
                  </a:ext>
                </a:extLst>
              </a:tr>
              <a:tr h="978834">
                <a:tc>
                  <a:txBody>
                    <a:bodyPr/>
                    <a:lstStyle/>
                    <a:p>
                      <a:pPr marL="0" marR="0" algn="ctr" defTabSz="914400" rtl="0" eaLnBrk="1" latinLnBrk="0" hangingPunct="1">
                        <a:lnSpc>
                          <a:spcPct val="150000"/>
                        </a:lnSpc>
                        <a:spcBef>
                          <a:spcPts val="0"/>
                        </a:spcBef>
                        <a:spcAft>
                          <a:spcPts val="0"/>
                        </a:spcAft>
                      </a:pPr>
                      <a:r>
                        <a:rPr lang="en-ZA" sz="1100" kern="1200" dirty="0">
                          <a:effectLst/>
                        </a:rPr>
                        <a:t>2.2.4</a:t>
                      </a:r>
                      <a:endParaRPr lang="en-ZA" sz="1100" b="1" kern="1200" dirty="0">
                        <a:solidFill>
                          <a:schemeClr val="bg1"/>
                        </a:solidFill>
                        <a:effectLst/>
                        <a:latin typeface="+mn-lt"/>
                        <a:ea typeface="+mn-ea"/>
                        <a:cs typeface="+mn-cs"/>
                      </a:endParaRPr>
                    </a:p>
                  </a:txBody>
                  <a:tcPr marL="18160" marR="18160" marT="7783" marB="0" anchor="ctr"/>
                </a:tc>
                <a:tc>
                  <a:txBody>
                    <a:bodyPr/>
                    <a:lstStyle/>
                    <a:p>
                      <a:pPr marL="0" marR="0" algn="just" defTabSz="914400" rtl="0" eaLnBrk="1" latinLnBrk="0" hangingPunct="1">
                        <a:lnSpc>
                          <a:spcPct val="150000"/>
                        </a:lnSpc>
                        <a:spcBef>
                          <a:spcPts val="0"/>
                        </a:spcBef>
                        <a:spcAft>
                          <a:spcPts val="0"/>
                        </a:spcAft>
                      </a:pPr>
                      <a:r>
                        <a:rPr lang="en-ZA" sz="1100" kern="1200" dirty="0">
                          <a:solidFill>
                            <a:srgbClr val="000000"/>
                          </a:solidFill>
                          <a:effectLst/>
                        </a:rPr>
                        <a:t>Number of NPOs trained in community development practice per year</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750</a:t>
                      </a:r>
                      <a:endParaRPr lang="en-ZA" sz="1100" b="1" kern="1200" dirty="0">
                        <a:solidFill>
                          <a:srgbClr val="000000"/>
                        </a:solidFill>
                        <a:effectLst/>
                        <a:latin typeface="+mn-lt"/>
                        <a:ea typeface="+mn-ea"/>
                        <a:cs typeface="+mn-cs"/>
                      </a:endParaRPr>
                    </a:p>
                  </a:txBody>
                  <a:tcPr marL="68580" marR="68580" marT="0" marB="0" anchor="ctr"/>
                </a:tc>
                <a:tc>
                  <a:txBody>
                    <a:bodyPr/>
                    <a:lstStyle/>
                    <a:p>
                      <a:pPr marL="160020" marR="0" algn="ctr">
                        <a:lnSpc>
                          <a:spcPct val="115000"/>
                        </a:lnSpc>
                        <a:spcBef>
                          <a:spcPts val="0"/>
                        </a:spcBef>
                        <a:spcAft>
                          <a:spcPts val="0"/>
                        </a:spcAft>
                      </a:pPr>
                      <a:r>
                        <a:rPr lang="en-ZA" sz="1100" kern="1200" dirty="0">
                          <a:solidFill>
                            <a:srgbClr val="000000"/>
                          </a:solidFill>
                          <a:effectLst/>
                        </a:rPr>
                        <a:t>1 341</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a:solidFill>
                            <a:srgbClr val="000000"/>
                          </a:solidFill>
                          <a:effectLst/>
                        </a:rPr>
                        <a:t>591</a:t>
                      </a:r>
                      <a:endParaRPr lang="en-ZA" sz="1100" b="1" kern="1200">
                        <a:solidFill>
                          <a:srgbClr val="000000"/>
                        </a:solidFill>
                        <a:effectLst/>
                        <a:latin typeface="+mn-lt"/>
                        <a:ea typeface="+mn-ea"/>
                        <a:cs typeface="+mn-cs"/>
                      </a:endParaRPr>
                    </a:p>
                  </a:txBody>
                  <a:tcPr marL="68580" marR="68580" marT="0" marB="0" anchor="ctr"/>
                </a:tc>
                <a:tc>
                  <a:txBody>
                    <a:bodyPr/>
                    <a:lstStyle/>
                    <a:p>
                      <a:pPr marL="0" marR="0" algn="just">
                        <a:lnSpc>
                          <a:spcPct val="150000"/>
                        </a:lnSpc>
                        <a:spcBef>
                          <a:spcPts val="0"/>
                        </a:spcBef>
                        <a:spcAft>
                          <a:spcPts val="0"/>
                        </a:spcAft>
                      </a:pPr>
                      <a:r>
                        <a:rPr lang="en-ZA" sz="1100" kern="1200" dirty="0">
                          <a:solidFill>
                            <a:srgbClr val="000000"/>
                          </a:solidFill>
                          <a:effectLst/>
                        </a:rPr>
                        <a:t>The target was overachieved due to collaboration with provincial Departments of Social Development.</a:t>
                      </a:r>
                      <a:endParaRPr lang="en-ZA" sz="1100" b="1"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644218876"/>
                  </a:ext>
                </a:extLst>
              </a:tr>
            </a:tbl>
          </a:graphicData>
        </a:graphic>
      </p:graphicFrame>
      <p:sp>
        <p:nvSpPr>
          <p:cNvPr id="6" name="Title 5"/>
          <p:cNvSpPr>
            <a:spLocks noGrp="1"/>
          </p:cNvSpPr>
          <p:nvPr>
            <p:ph type="title"/>
          </p:nvPr>
        </p:nvSpPr>
        <p:spPr>
          <a:xfrm>
            <a:off x="539552" y="0"/>
            <a:ext cx="8604448" cy="838200"/>
          </a:xfrm>
        </p:spPr>
        <p:txBody>
          <a:bodyPr/>
          <a:lstStyle/>
          <a:p>
            <a:r>
              <a:rPr lang="en-US" altLang="en-US" sz="2000" b="1" dirty="0"/>
              <a:t/>
            </a:r>
            <a:br>
              <a:rPr lang="en-US" altLang="en-US" sz="2000" b="1" dirty="0"/>
            </a:br>
            <a:r>
              <a:rPr lang="en-US" altLang="en-US" sz="2200" b="1" dirty="0"/>
              <a:t>PROGRAMME 2: CSO DEVELOPMENT </a:t>
            </a:r>
            <a:r>
              <a:rPr lang="en-US" altLang="en-US" sz="2000" b="1" dirty="0"/>
              <a:t>(SUB PROGRAMME 2.2 – INSTITUTIONAL CAPACITY BUILDING)</a:t>
            </a:r>
            <a:br>
              <a:rPr lang="en-US" altLang="en-US" sz="2000" b="1" dirty="0"/>
            </a:br>
            <a:endParaRPr lang="en-ZA" sz="2000" dirty="0"/>
          </a:p>
        </p:txBody>
      </p:sp>
    </p:spTree>
    <p:extLst>
      <p:ext uri="{BB962C8B-B14F-4D97-AF65-F5344CB8AC3E}">
        <p14:creationId xmlns:p14="http://schemas.microsoft.com/office/powerpoint/2010/main" xmlns="" val="297903701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12</a:t>
            </a:fld>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76541151"/>
              </p:ext>
            </p:extLst>
          </p:nvPr>
        </p:nvGraphicFramePr>
        <p:xfrm>
          <a:off x="539552" y="838201"/>
          <a:ext cx="7880549" cy="5410199"/>
        </p:xfrm>
        <a:graphic>
          <a:graphicData uri="http://schemas.openxmlformats.org/drawingml/2006/table">
            <a:tbl>
              <a:tblPr firstRow="1" firstCol="1" bandRow="1">
                <a:tableStyleId>{5C22544A-7EE6-4342-B048-85BDC9FD1C3A}</a:tableStyleId>
              </a:tblPr>
              <a:tblGrid>
                <a:gridCol w="523711">
                  <a:extLst>
                    <a:ext uri="{9D8B030D-6E8A-4147-A177-3AD203B41FA5}">
                      <a16:colId xmlns:a16="http://schemas.microsoft.com/office/drawing/2014/main" xmlns="" val="44839124"/>
                    </a:ext>
                  </a:extLst>
                </a:gridCol>
                <a:gridCol w="2017638">
                  <a:extLst>
                    <a:ext uri="{9D8B030D-6E8A-4147-A177-3AD203B41FA5}">
                      <a16:colId xmlns:a16="http://schemas.microsoft.com/office/drawing/2014/main" xmlns="" val="484086698"/>
                    </a:ext>
                  </a:extLst>
                </a:gridCol>
                <a:gridCol w="1016977">
                  <a:extLst>
                    <a:ext uri="{9D8B030D-6E8A-4147-A177-3AD203B41FA5}">
                      <a16:colId xmlns:a16="http://schemas.microsoft.com/office/drawing/2014/main" xmlns="" val="1971543717"/>
                    </a:ext>
                  </a:extLst>
                </a:gridCol>
                <a:gridCol w="1156795">
                  <a:extLst>
                    <a:ext uri="{9D8B030D-6E8A-4147-A177-3AD203B41FA5}">
                      <a16:colId xmlns:a16="http://schemas.microsoft.com/office/drawing/2014/main" xmlns="" val="784563324"/>
                    </a:ext>
                  </a:extLst>
                </a:gridCol>
                <a:gridCol w="1156795">
                  <a:extLst>
                    <a:ext uri="{9D8B030D-6E8A-4147-A177-3AD203B41FA5}">
                      <a16:colId xmlns:a16="http://schemas.microsoft.com/office/drawing/2014/main" xmlns="" val="137163082"/>
                    </a:ext>
                  </a:extLst>
                </a:gridCol>
                <a:gridCol w="2008633">
                  <a:extLst>
                    <a:ext uri="{9D8B030D-6E8A-4147-A177-3AD203B41FA5}">
                      <a16:colId xmlns:a16="http://schemas.microsoft.com/office/drawing/2014/main" xmlns="" val="1979149048"/>
                    </a:ext>
                  </a:extLst>
                </a:gridCol>
              </a:tblGrid>
              <a:tr h="773034">
                <a:tc>
                  <a:txBody>
                    <a:bodyPr/>
                    <a:lstStyle/>
                    <a:p>
                      <a:pPr marL="0" marR="0" algn="ctr">
                        <a:lnSpc>
                          <a:spcPct val="150000"/>
                        </a:lnSpc>
                        <a:spcBef>
                          <a:spcPts val="0"/>
                        </a:spcBef>
                        <a:spcAft>
                          <a:spcPts val="0"/>
                        </a:spcAft>
                      </a:pPr>
                      <a:r>
                        <a:rPr lang="en-ZA" sz="900" dirty="0">
                          <a:effectLst/>
                        </a:rPr>
                        <a:t>#</a:t>
                      </a:r>
                      <a:endParaRPr lang="en-ZA" sz="900" dirty="0">
                        <a:effectLst/>
                        <a:latin typeface="Arial" panose="020B0604020202020204" pitchFamily="34" charset="0"/>
                        <a:ea typeface="Cambria" panose="02040503050406030204" pitchFamily="18" charset="0"/>
                      </a:endParaRPr>
                    </a:p>
                  </a:txBody>
                  <a:tcPr marL="15563" marR="15563" marT="6670" marB="0" anchor="ctr"/>
                </a:tc>
                <a:tc>
                  <a:txBody>
                    <a:bodyPr/>
                    <a:lstStyle/>
                    <a:p>
                      <a:pPr marL="0" marR="0" algn="ctr">
                        <a:lnSpc>
                          <a:spcPct val="150000"/>
                        </a:lnSpc>
                        <a:spcBef>
                          <a:spcPts val="0"/>
                        </a:spcBef>
                        <a:spcAft>
                          <a:spcPts val="0"/>
                        </a:spcAft>
                      </a:pPr>
                      <a:r>
                        <a:rPr lang="en-ZA" sz="1100" dirty="0">
                          <a:effectLst/>
                        </a:rPr>
                        <a:t>Performance Indicator (KPI)</a:t>
                      </a:r>
                      <a:endParaRPr lang="en-ZA" sz="1100" dirty="0">
                        <a:effectLst/>
                        <a:latin typeface="+mn-lt"/>
                        <a:ea typeface="Cambria" panose="02040503050406030204" pitchFamily="18" charset="0"/>
                      </a:endParaRPr>
                    </a:p>
                  </a:txBody>
                  <a:tcPr marL="15563" marR="15563" marT="6670" marB="0" anchor="ctr"/>
                </a:tc>
                <a:tc>
                  <a:txBody>
                    <a:bodyPr/>
                    <a:lstStyle/>
                    <a:p>
                      <a:pPr marL="107950" marR="0" algn="ctr">
                        <a:lnSpc>
                          <a:spcPct val="115000"/>
                        </a:lnSpc>
                        <a:spcBef>
                          <a:spcPts val="0"/>
                        </a:spcBef>
                        <a:spcAft>
                          <a:spcPts val="0"/>
                        </a:spcAft>
                      </a:pPr>
                      <a:r>
                        <a:rPr lang="en-ZA" sz="1100" dirty="0">
                          <a:effectLst/>
                        </a:rPr>
                        <a:t>Planned target</a:t>
                      </a:r>
                    </a:p>
                    <a:p>
                      <a:pPr marL="107950" marR="0" algn="ctr">
                        <a:lnSpc>
                          <a:spcPct val="115000"/>
                        </a:lnSpc>
                        <a:spcBef>
                          <a:spcPts val="0"/>
                        </a:spcBef>
                        <a:spcAft>
                          <a:spcPts val="0"/>
                        </a:spcAft>
                      </a:pPr>
                      <a:r>
                        <a:rPr lang="en-ZA" sz="1100" dirty="0">
                          <a:effectLst/>
                        </a:rPr>
                        <a:t>2017/2018</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100" dirty="0">
                          <a:effectLst/>
                        </a:rPr>
                        <a:t>Actual achievement</a:t>
                      </a:r>
                    </a:p>
                    <a:p>
                      <a:pPr marL="107950" marR="0" algn="ctr">
                        <a:lnSpc>
                          <a:spcPct val="115000"/>
                        </a:lnSpc>
                        <a:spcBef>
                          <a:spcPts val="0"/>
                        </a:spcBef>
                        <a:spcAft>
                          <a:spcPts val="0"/>
                        </a:spcAft>
                      </a:pPr>
                      <a:r>
                        <a:rPr lang="en-ZA" sz="1100" dirty="0">
                          <a:effectLst/>
                        </a:rPr>
                        <a:t>2017/2018</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100" dirty="0">
                          <a:effectLst/>
                        </a:rPr>
                        <a:t>Deviation from planned target</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100" dirty="0">
                          <a:effectLst/>
                        </a:rPr>
                        <a:t>Reasons</a:t>
                      </a:r>
                      <a:r>
                        <a:rPr lang="en-GB" sz="1100" baseline="0" dirty="0">
                          <a:effectLst/>
                        </a:rPr>
                        <a:t> for deviation</a:t>
                      </a:r>
                      <a:endParaRPr lang="en-ZA" sz="1100" dirty="0">
                        <a:solidFill>
                          <a:schemeClr val="bg1"/>
                        </a:solidFill>
                        <a:effectLst/>
                        <a:latin typeface="+mn-lt"/>
                        <a:ea typeface="Cambria" panose="02040503050406030204" pitchFamily="18" charset="0"/>
                      </a:endParaRPr>
                    </a:p>
                  </a:txBody>
                  <a:tcPr marL="15563" marR="15563" marT="6670" marB="0" anchor="ctr"/>
                </a:tc>
                <a:extLst>
                  <a:ext uri="{0D108BD9-81ED-4DB2-BD59-A6C34878D82A}">
                    <a16:rowId xmlns:a16="http://schemas.microsoft.com/office/drawing/2014/main" xmlns="" val="4071819965"/>
                  </a:ext>
                </a:extLst>
              </a:tr>
              <a:tr h="914255">
                <a:tc>
                  <a:txBody>
                    <a:bodyPr/>
                    <a:lstStyle/>
                    <a:p>
                      <a:pPr marL="0" marR="0" algn="ctr">
                        <a:lnSpc>
                          <a:spcPct val="150000"/>
                        </a:lnSpc>
                        <a:spcBef>
                          <a:spcPts val="0"/>
                        </a:spcBef>
                        <a:spcAft>
                          <a:spcPts val="0"/>
                        </a:spcAft>
                      </a:pPr>
                      <a:r>
                        <a:rPr lang="en-ZA" sz="1100">
                          <a:effectLst/>
                        </a:rPr>
                        <a:t>2.3.1</a:t>
                      </a:r>
                      <a:endParaRPr lang="en-ZA" sz="110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CSOs needs assessments conducted for resource mobilisation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2 062</a:t>
                      </a:r>
                      <a:endParaRPr lang="en-ZA" sz="1100" b="1" kern="1200" dirty="0">
                        <a:solidFill>
                          <a:srgbClr val="000000"/>
                        </a:solidFill>
                        <a:effectLst/>
                        <a:latin typeface="+mn-lt"/>
                        <a:ea typeface="+mn-ea"/>
                        <a:cs typeface="+mn-cs"/>
                      </a:endParaRPr>
                    </a:p>
                  </a:txBody>
                  <a:tcPr marL="68580" marR="68580" marT="0" marB="0" anchor="ctr"/>
                </a:tc>
                <a:tc>
                  <a:txBody>
                    <a:bodyPr/>
                    <a:lstStyle/>
                    <a:p>
                      <a:pPr marL="21590" marR="0" algn="ctr">
                        <a:lnSpc>
                          <a:spcPct val="115000"/>
                        </a:lnSpc>
                        <a:spcBef>
                          <a:spcPts val="0"/>
                        </a:spcBef>
                        <a:spcAft>
                          <a:spcPts val="0"/>
                        </a:spcAft>
                      </a:pPr>
                      <a:r>
                        <a:rPr lang="en-ZA" sz="1100" kern="1200" dirty="0">
                          <a:solidFill>
                            <a:srgbClr val="000000"/>
                          </a:solidFill>
                          <a:effectLst/>
                        </a:rPr>
                        <a:t>2 761</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dirty="0">
                          <a:solidFill>
                            <a:srgbClr val="000000"/>
                          </a:solidFill>
                          <a:effectLst/>
                        </a:rPr>
                        <a:t>699</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a:lnSpc>
                          <a:spcPct val="115000"/>
                        </a:lnSpc>
                        <a:spcBef>
                          <a:spcPts val="0"/>
                        </a:spcBef>
                        <a:spcAft>
                          <a:spcPts val="0"/>
                        </a:spcAft>
                      </a:pPr>
                      <a:r>
                        <a:rPr lang="en-ZA" sz="1100" kern="1200" dirty="0">
                          <a:solidFill>
                            <a:srgbClr val="000000"/>
                          </a:solidFill>
                          <a:effectLst/>
                        </a:rPr>
                        <a:t>Expansion to districts brought services closer to communities</a:t>
                      </a:r>
                      <a:endParaRPr lang="en-ZA" sz="1100" b="1" kern="1200" dirty="0">
                        <a:solidFill>
                          <a:srgbClr val="000000"/>
                        </a:solidFill>
                        <a:effectLst/>
                        <a:latin typeface="+mn-lt"/>
                        <a:ea typeface="+mn-ea"/>
                        <a:cs typeface="+mn-cs"/>
                      </a:endParaRPr>
                    </a:p>
                  </a:txBody>
                  <a:tcPr marL="68580" marR="68580" marT="0" marB="0" anchor="ctr"/>
                </a:tc>
                <a:extLst>
                  <a:ext uri="{0D108BD9-81ED-4DB2-BD59-A6C34878D82A}">
                    <a16:rowId xmlns:a16="http://schemas.microsoft.com/office/drawing/2014/main" xmlns="" val="2502666584"/>
                  </a:ext>
                </a:extLst>
              </a:tr>
              <a:tr h="841432">
                <a:tc>
                  <a:txBody>
                    <a:bodyPr/>
                    <a:lstStyle/>
                    <a:p>
                      <a:pPr marL="0" marR="0" algn="ctr">
                        <a:lnSpc>
                          <a:spcPct val="150000"/>
                        </a:lnSpc>
                        <a:spcBef>
                          <a:spcPts val="0"/>
                        </a:spcBef>
                        <a:spcAft>
                          <a:spcPts val="0"/>
                        </a:spcAft>
                      </a:pPr>
                      <a:r>
                        <a:rPr lang="en-ZA" sz="1100">
                          <a:effectLst/>
                        </a:rPr>
                        <a:t>2.3.2</a:t>
                      </a:r>
                      <a:endParaRPr lang="en-ZA" sz="110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Rand Value of resources (financial and non-financial) raised to fund CSOs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R80 million</a:t>
                      </a:r>
                      <a:endParaRPr lang="en-ZA" sz="1100" b="1" kern="1200" dirty="0">
                        <a:solidFill>
                          <a:srgbClr val="000000"/>
                        </a:solidFill>
                        <a:effectLst/>
                        <a:latin typeface="+mn-lt"/>
                        <a:ea typeface="+mn-ea"/>
                        <a:cs typeface="+mn-cs"/>
                      </a:endParaRPr>
                    </a:p>
                  </a:txBody>
                  <a:tcPr marL="68580" marR="68580" marT="0" marB="0" anchor="ctr"/>
                </a:tc>
                <a:tc>
                  <a:txBody>
                    <a:bodyPr/>
                    <a:lstStyle/>
                    <a:p>
                      <a:pPr marL="250190" marR="0" indent="-89535" algn="ctr">
                        <a:lnSpc>
                          <a:spcPct val="115000"/>
                        </a:lnSpc>
                        <a:spcBef>
                          <a:spcPts val="0"/>
                        </a:spcBef>
                        <a:spcAft>
                          <a:spcPts val="0"/>
                        </a:spcAft>
                      </a:pPr>
                      <a:r>
                        <a:rPr lang="en-ZA" sz="1100" kern="1200" dirty="0">
                          <a:solidFill>
                            <a:srgbClr val="000000"/>
                          </a:solidFill>
                          <a:effectLst/>
                        </a:rPr>
                        <a:t>R61,7 million</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dirty="0">
                          <a:solidFill>
                            <a:srgbClr val="000000"/>
                          </a:solidFill>
                          <a:effectLst/>
                        </a:rPr>
                        <a:t>-R18,2 million</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a:lnSpc>
                          <a:spcPct val="115000"/>
                        </a:lnSpc>
                        <a:spcBef>
                          <a:spcPts val="0"/>
                        </a:spcBef>
                        <a:spcAft>
                          <a:spcPts val="0"/>
                        </a:spcAft>
                      </a:pPr>
                      <a:r>
                        <a:rPr lang="en-ZA" sz="1100" kern="1200" dirty="0">
                          <a:solidFill>
                            <a:srgbClr val="000000"/>
                          </a:solidFill>
                          <a:effectLst/>
                        </a:rPr>
                        <a:t>Target not met due to partnership agreements yielding too few financial resources</a:t>
                      </a:r>
                      <a:endParaRPr lang="en-ZA" sz="1100" b="1"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4215519765"/>
                  </a:ext>
                </a:extLst>
              </a:tr>
              <a:tr h="854889">
                <a:tc>
                  <a:txBody>
                    <a:bodyPr/>
                    <a:lstStyle/>
                    <a:p>
                      <a:pPr marL="0" marR="0" algn="ctr">
                        <a:lnSpc>
                          <a:spcPct val="150000"/>
                        </a:lnSpc>
                        <a:spcBef>
                          <a:spcPts val="0"/>
                        </a:spcBef>
                        <a:spcAft>
                          <a:spcPts val="0"/>
                        </a:spcAft>
                      </a:pPr>
                      <a:r>
                        <a:rPr lang="en-ZA" sz="1100">
                          <a:effectLst/>
                        </a:rPr>
                        <a:t>2.3.3</a:t>
                      </a:r>
                      <a:endParaRPr lang="en-ZA" sz="110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CSOs grant funded  for capacity building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900</a:t>
                      </a:r>
                      <a:endParaRPr lang="en-ZA" sz="1100" b="1" kern="1200" dirty="0">
                        <a:solidFill>
                          <a:srgbClr val="000000"/>
                        </a:solidFill>
                        <a:effectLst/>
                        <a:latin typeface="+mn-lt"/>
                        <a:ea typeface="+mn-ea"/>
                        <a:cs typeface="+mn-cs"/>
                      </a:endParaRPr>
                    </a:p>
                  </a:txBody>
                  <a:tcPr marL="68580" marR="68580" marT="0" marB="0" anchor="ctr"/>
                </a:tc>
                <a:tc>
                  <a:txBody>
                    <a:bodyPr/>
                    <a:lstStyle/>
                    <a:p>
                      <a:pPr marL="160020" marR="0" algn="ctr">
                        <a:lnSpc>
                          <a:spcPct val="115000"/>
                        </a:lnSpc>
                        <a:spcBef>
                          <a:spcPts val="0"/>
                        </a:spcBef>
                        <a:spcAft>
                          <a:spcPts val="0"/>
                        </a:spcAft>
                      </a:pPr>
                      <a:r>
                        <a:rPr lang="en-ZA" sz="1100" kern="1200" dirty="0">
                          <a:solidFill>
                            <a:srgbClr val="000000"/>
                          </a:solidFill>
                          <a:effectLst/>
                        </a:rPr>
                        <a:t>1 787</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dirty="0">
                          <a:solidFill>
                            <a:srgbClr val="000000"/>
                          </a:solidFill>
                          <a:effectLst/>
                        </a:rPr>
                        <a:t>887</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a:lnSpc>
                          <a:spcPct val="115000"/>
                        </a:lnSpc>
                        <a:spcBef>
                          <a:spcPts val="0"/>
                        </a:spcBef>
                        <a:spcAft>
                          <a:spcPts val="0"/>
                        </a:spcAft>
                      </a:pPr>
                      <a:r>
                        <a:rPr lang="en-ZA" sz="1100" kern="1200" dirty="0">
                          <a:solidFill>
                            <a:srgbClr val="000000"/>
                          </a:solidFill>
                          <a:effectLst/>
                        </a:rPr>
                        <a:t>Increased outreach programmes and provincial partnerships</a:t>
                      </a:r>
                      <a:endParaRPr lang="en-ZA" sz="1100" b="1" kern="1200" dirty="0">
                        <a:solidFill>
                          <a:srgbClr val="000000"/>
                        </a:solidFill>
                        <a:effectLst/>
                        <a:latin typeface="+mn-lt"/>
                        <a:ea typeface="+mn-ea"/>
                        <a:cs typeface="+mn-cs"/>
                      </a:endParaRPr>
                    </a:p>
                  </a:txBody>
                  <a:tcPr marL="68580" marR="68580" marT="0" marB="0" anchor="ctr"/>
                </a:tc>
                <a:extLst>
                  <a:ext uri="{0D108BD9-81ED-4DB2-BD59-A6C34878D82A}">
                    <a16:rowId xmlns:a16="http://schemas.microsoft.com/office/drawing/2014/main" xmlns="" val="3317686364"/>
                  </a:ext>
                </a:extLst>
              </a:tr>
              <a:tr h="1171700">
                <a:tc>
                  <a:txBody>
                    <a:bodyPr/>
                    <a:lstStyle/>
                    <a:p>
                      <a:pPr marL="0" marR="0" algn="ctr">
                        <a:lnSpc>
                          <a:spcPct val="150000"/>
                        </a:lnSpc>
                        <a:spcBef>
                          <a:spcPts val="0"/>
                        </a:spcBef>
                        <a:spcAft>
                          <a:spcPts val="0"/>
                        </a:spcAft>
                      </a:pPr>
                      <a:r>
                        <a:rPr lang="en-ZA" sz="1100">
                          <a:effectLst/>
                        </a:rPr>
                        <a:t>2.3.4</a:t>
                      </a:r>
                      <a:endParaRPr lang="en-ZA" sz="110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individual directly benefiting from programs that have received grants from third parties through NDA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2 700</a:t>
                      </a:r>
                      <a:endParaRPr lang="en-ZA" sz="1100" b="1" kern="1200" dirty="0">
                        <a:solidFill>
                          <a:srgbClr val="000000"/>
                        </a:solidFill>
                        <a:effectLst/>
                        <a:latin typeface="+mn-lt"/>
                        <a:ea typeface="+mn-ea"/>
                        <a:cs typeface="+mn-cs"/>
                      </a:endParaRPr>
                    </a:p>
                  </a:txBody>
                  <a:tcPr marL="68580" marR="68580" marT="0" marB="0" anchor="ctr"/>
                </a:tc>
                <a:tc>
                  <a:txBody>
                    <a:bodyPr/>
                    <a:lstStyle/>
                    <a:p>
                      <a:pPr marL="160020" marR="0" algn="ctr">
                        <a:lnSpc>
                          <a:spcPct val="115000"/>
                        </a:lnSpc>
                        <a:spcBef>
                          <a:spcPts val="0"/>
                        </a:spcBef>
                        <a:spcAft>
                          <a:spcPts val="0"/>
                        </a:spcAft>
                      </a:pPr>
                      <a:r>
                        <a:rPr lang="en-ZA" sz="1100" kern="1200" dirty="0">
                          <a:solidFill>
                            <a:srgbClr val="000000"/>
                          </a:solidFill>
                          <a:effectLst/>
                        </a:rPr>
                        <a:t>3 488</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dirty="0">
                          <a:solidFill>
                            <a:srgbClr val="000000"/>
                          </a:solidFill>
                          <a:effectLst/>
                        </a:rPr>
                        <a:t>788</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a:lnSpc>
                          <a:spcPct val="115000"/>
                        </a:lnSpc>
                        <a:spcBef>
                          <a:spcPts val="0"/>
                        </a:spcBef>
                        <a:spcAft>
                          <a:spcPts val="0"/>
                        </a:spcAft>
                      </a:pPr>
                      <a:r>
                        <a:rPr lang="en-ZA" sz="1100" kern="1200" dirty="0">
                          <a:solidFill>
                            <a:srgbClr val="000000"/>
                          </a:solidFill>
                          <a:effectLst/>
                        </a:rPr>
                        <a:t>Increased outreach programmes and provincial partnerships</a:t>
                      </a:r>
                      <a:endParaRPr lang="en-ZA" sz="1100" b="1" kern="1200" dirty="0">
                        <a:solidFill>
                          <a:srgbClr val="000000"/>
                        </a:solidFill>
                        <a:effectLst/>
                        <a:latin typeface="+mn-lt"/>
                        <a:ea typeface="+mn-ea"/>
                        <a:cs typeface="+mn-cs"/>
                      </a:endParaRPr>
                    </a:p>
                  </a:txBody>
                  <a:tcPr marL="68580" marR="68580" marT="0" marB="0" anchor="ctr"/>
                </a:tc>
                <a:extLst>
                  <a:ext uri="{0D108BD9-81ED-4DB2-BD59-A6C34878D82A}">
                    <a16:rowId xmlns:a16="http://schemas.microsoft.com/office/drawing/2014/main" xmlns="" val="3668781306"/>
                  </a:ext>
                </a:extLst>
              </a:tr>
              <a:tr h="854889">
                <a:tc>
                  <a:txBody>
                    <a:bodyPr/>
                    <a:lstStyle/>
                    <a:p>
                      <a:pPr marL="0" marR="0" algn="ctr">
                        <a:lnSpc>
                          <a:spcPct val="150000"/>
                        </a:lnSpc>
                        <a:spcBef>
                          <a:spcPts val="0"/>
                        </a:spcBef>
                        <a:spcAft>
                          <a:spcPts val="0"/>
                        </a:spcAft>
                      </a:pPr>
                      <a:r>
                        <a:rPr lang="en-ZA" sz="1100" dirty="0">
                          <a:effectLst/>
                        </a:rPr>
                        <a:t>2.3.5 </a:t>
                      </a:r>
                      <a:endParaRPr lang="en-ZA" sz="1100" dirty="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partnership agreements concluded and signed in the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21</a:t>
                      </a:r>
                      <a:endParaRPr lang="en-ZA" sz="1100" b="1" kern="1200" dirty="0">
                        <a:solidFill>
                          <a:srgbClr val="000000"/>
                        </a:solidFill>
                        <a:effectLst/>
                        <a:latin typeface="+mn-lt"/>
                        <a:ea typeface="+mn-ea"/>
                        <a:cs typeface="+mn-cs"/>
                      </a:endParaRPr>
                    </a:p>
                  </a:txBody>
                  <a:tcPr marL="68580" marR="68580" marT="0" marB="0" anchor="ctr"/>
                </a:tc>
                <a:tc>
                  <a:txBody>
                    <a:bodyPr/>
                    <a:lstStyle/>
                    <a:p>
                      <a:pPr marL="160020" marR="0" algn="ctr">
                        <a:lnSpc>
                          <a:spcPct val="115000"/>
                        </a:lnSpc>
                        <a:spcBef>
                          <a:spcPts val="0"/>
                        </a:spcBef>
                        <a:spcAft>
                          <a:spcPts val="0"/>
                        </a:spcAft>
                      </a:pPr>
                      <a:r>
                        <a:rPr lang="en-ZA" sz="1100" kern="1200" dirty="0">
                          <a:solidFill>
                            <a:srgbClr val="000000"/>
                          </a:solidFill>
                          <a:effectLst/>
                        </a:rPr>
                        <a:t>21</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b="0" kern="1200" dirty="0">
                          <a:solidFill>
                            <a:srgbClr val="000000"/>
                          </a:solidFill>
                          <a:effectLst/>
                          <a:latin typeface="+mn-lt"/>
                          <a:ea typeface="+mn-ea"/>
                          <a:cs typeface="+mn-cs"/>
                        </a:rPr>
                        <a:t>None</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a:lnSpc>
                          <a:spcPct val="115000"/>
                        </a:lnSpc>
                        <a:spcBef>
                          <a:spcPts val="0"/>
                        </a:spcBef>
                        <a:spcAft>
                          <a:spcPts val="0"/>
                        </a:spcAft>
                      </a:pPr>
                      <a:r>
                        <a:rPr lang="en-ZA" sz="1100" b="0" kern="1200" dirty="0">
                          <a:solidFill>
                            <a:srgbClr val="000000"/>
                          </a:solidFill>
                          <a:effectLst/>
                          <a:latin typeface="+mn-lt"/>
                          <a:ea typeface="+mn-ea"/>
                          <a:cs typeface="+mn-cs"/>
                        </a:rPr>
                        <a:t>N/A</a:t>
                      </a:r>
                      <a:endParaRPr lang="en-ZA" sz="1100" b="1" kern="1200" dirty="0">
                        <a:solidFill>
                          <a:srgbClr val="000000"/>
                        </a:solidFill>
                        <a:effectLst/>
                        <a:latin typeface="+mn-lt"/>
                        <a:ea typeface="+mn-ea"/>
                        <a:cs typeface="+mn-cs"/>
                      </a:endParaRPr>
                    </a:p>
                  </a:txBody>
                  <a:tcPr marL="68580" marR="68580" marT="0" marB="0" anchor="ctr"/>
                </a:tc>
                <a:extLst>
                  <a:ext uri="{0D108BD9-81ED-4DB2-BD59-A6C34878D82A}">
                    <a16:rowId xmlns:a16="http://schemas.microsoft.com/office/drawing/2014/main" xmlns="" val="1624146634"/>
                  </a:ext>
                </a:extLst>
              </a:tr>
            </a:tbl>
          </a:graphicData>
        </a:graphic>
      </p:graphicFrame>
      <p:sp>
        <p:nvSpPr>
          <p:cNvPr id="6" name="Title 5"/>
          <p:cNvSpPr>
            <a:spLocks noGrp="1"/>
          </p:cNvSpPr>
          <p:nvPr>
            <p:ph type="title"/>
          </p:nvPr>
        </p:nvSpPr>
        <p:spPr>
          <a:xfrm>
            <a:off x="539552" y="0"/>
            <a:ext cx="8604448" cy="838200"/>
          </a:xfrm>
        </p:spPr>
        <p:txBody>
          <a:bodyPr/>
          <a:lstStyle/>
          <a:p>
            <a:r>
              <a:rPr lang="en-US" altLang="en-US" sz="2000" b="1" dirty="0"/>
              <a:t/>
            </a:r>
            <a:br>
              <a:rPr lang="en-US" altLang="en-US" sz="2000" b="1" dirty="0"/>
            </a:br>
            <a:r>
              <a:rPr lang="en-US" altLang="en-US" sz="2200" b="1" dirty="0"/>
              <a:t>PROGRAMME 2: CSO DEVELOPMENT </a:t>
            </a:r>
            <a:r>
              <a:rPr lang="en-US" altLang="en-US" sz="2000" b="1" dirty="0"/>
              <a:t>(SUB PROGRAMME 2.3 – RESOURCE MOBILISATION)</a:t>
            </a:r>
            <a:br>
              <a:rPr lang="en-US" altLang="en-US" sz="2000" b="1" dirty="0"/>
            </a:br>
            <a:endParaRPr lang="en-ZA" sz="2000" dirty="0"/>
          </a:p>
        </p:txBody>
      </p:sp>
    </p:spTree>
    <p:extLst>
      <p:ext uri="{BB962C8B-B14F-4D97-AF65-F5344CB8AC3E}">
        <p14:creationId xmlns:p14="http://schemas.microsoft.com/office/powerpoint/2010/main" xmlns="" val="80613816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13</a:t>
            </a:fld>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7598874"/>
              </p:ext>
            </p:extLst>
          </p:nvPr>
        </p:nvGraphicFramePr>
        <p:xfrm>
          <a:off x="539552" y="838200"/>
          <a:ext cx="7880548" cy="5410199"/>
        </p:xfrm>
        <a:graphic>
          <a:graphicData uri="http://schemas.openxmlformats.org/drawingml/2006/table">
            <a:tbl>
              <a:tblPr firstRow="1" firstCol="1" bandRow="1">
                <a:tableStyleId>{5C22544A-7EE6-4342-B048-85BDC9FD1C3A}</a:tableStyleId>
              </a:tblPr>
              <a:tblGrid>
                <a:gridCol w="474052">
                  <a:extLst>
                    <a:ext uri="{9D8B030D-6E8A-4147-A177-3AD203B41FA5}">
                      <a16:colId xmlns:a16="http://schemas.microsoft.com/office/drawing/2014/main" xmlns="" val="1298972164"/>
                    </a:ext>
                  </a:extLst>
                </a:gridCol>
                <a:gridCol w="1759877">
                  <a:extLst>
                    <a:ext uri="{9D8B030D-6E8A-4147-A177-3AD203B41FA5}">
                      <a16:colId xmlns:a16="http://schemas.microsoft.com/office/drawing/2014/main" xmlns="" val="3211673801"/>
                    </a:ext>
                  </a:extLst>
                </a:gridCol>
                <a:gridCol w="1056308">
                  <a:extLst>
                    <a:ext uri="{9D8B030D-6E8A-4147-A177-3AD203B41FA5}">
                      <a16:colId xmlns:a16="http://schemas.microsoft.com/office/drawing/2014/main" xmlns="" val="2516133360"/>
                    </a:ext>
                  </a:extLst>
                </a:gridCol>
                <a:gridCol w="1137564">
                  <a:extLst>
                    <a:ext uri="{9D8B030D-6E8A-4147-A177-3AD203B41FA5}">
                      <a16:colId xmlns:a16="http://schemas.microsoft.com/office/drawing/2014/main" xmlns="" val="487089246"/>
                    </a:ext>
                  </a:extLst>
                </a:gridCol>
                <a:gridCol w="1137564">
                  <a:extLst>
                    <a:ext uri="{9D8B030D-6E8A-4147-A177-3AD203B41FA5}">
                      <a16:colId xmlns:a16="http://schemas.microsoft.com/office/drawing/2014/main" xmlns="" val="3584805255"/>
                    </a:ext>
                  </a:extLst>
                </a:gridCol>
                <a:gridCol w="2315183">
                  <a:extLst>
                    <a:ext uri="{9D8B030D-6E8A-4147-A177-3AD203B41FA5}">
                      <a16:colId xmlns:a16="http://schemas.microsoft.com/office/drawing/2014/main" xmlns="" val="3377818808"/>
                    </a:ext>
                  </a:extLst>
                </a:gridCol>
              </a:tblGrid>
              <a:tr h="871343">
                <a:tc>
                  <a:txBody>
                    <a:bodyPr/>
                    <a:lstStyle/>
                    <a:p>
                      <a:pPr marL="0" marR="0" algn="ctr">
                        <a:lnSpc>
                          <a:spcPct val="150000"/>
                        </a:lnSpc>
                        <a:spcBef>
                          <a:spcPts val="0"/>
                        </a:spcBef>
                        <a:spcAft>
                          <a:spcPts val="0"/>
                        </a:spcAft>
                      </a:pPr>
                      <a:r>
                        <a:rPr lang="en-ZA" sz="900" dirty="0">
                          <a:effectLst/>
                        </a:rPr>
                        <a:t>#</a:t>
                      </a:r>
                      <a:endParaRPr lang="en-ZA" sz="900" dirty="0">
                        <a:effectLst/>
                        <a:latin typeface="Arial" panose="020B0604020202020204" pitchFamily="34" charset="0"/>
                        <a:ea typeface="Cambria" panose="02040503050406030204" pitchFamily="18" charset="0"/>
                      </a:endParaRPr>
                    </a:p>
                  </a:txBody>
                  <a:tcPr marL="15563" marR="15563" marT="6670" marB="0" anchor="ctr"/>
                </a:tc>
                <a:tc>
                  <a:txBody>
                    <a:bodyPr/>
                    <a:lstStyle/>
                    <a:p>
                      <a:pPr marL="0" marR="0" algn="ctr">
                        <a:lnSpc>
                          <a:spcPct val="150000"/>
                        </a:lnSpc>
                        <a:spcBef>
                          <a:spcPts val="0"/>
                        </a:spcBef>
                        <a:spcAft>
                          <a:spcPts val="0"/>
                        </a:spcAft>
                      </a:pPr>
                      <a:r>
                        <a:rPr lang="en-ZA" sz="1100" dirty="0">
                          <a:effectLst/>
                        </a:rPr>
                        <a:t>Performance Indicator (KPI)</a:t>
                      </a:r>
                      <a:endParaRPr lang="en-ZA" sz="1100" dirty="0">
                        <a:effectLst/>
                        <a:latin typeface="+mn-lt"/>
                        <a:ea typeface="Cambria" panose="02040503050406030204" pitchFamily="18" charset="0"/>
                      </a:endParaRPr>
                    </a:p>
                  </a:txBody>
                  <a:tcPr marL="15563" marR="15563" marT="6670" marB="0" anchor="ctr"/>
                </a:tc>
                <a:tc>
                  <a:txBody>
                    <a:bodyPr/>
                    <a:lstStyle/>
                    <a:p>
                      <a:pPr marL="107950" marR="0" algn="ctr">
                        <a:lnSpc>
                          <a:spcPct val="115000"/>
                        </a:lnSpc>
                        <a:spcBef>
                          <a:spcPts val="0"/>
                        </a:spcBef>
                        <a:spcAft>
                          <a:spcPts val="0"/>
                        </a:spcAft>
                      </a:pPr>
                      <a:r>
                        <a:rPr lang="en-ZA" sz="1100" dirty="0">
                          <a:effectLst/>
                        </a:rPr>
                        <a:t>Planned target</a:t>
                      </a:r>
                    </a:p>
                    <a:p>
                      <a:pPr marL="107950" marR="0" algn="ctr">
                        <a:lnSpc>
                          <a:spcPct val="115000"/>
                        </a:lnSpc>
                        <a:spcBef>
                          <a:spcPts val="0"/>
                        </a:spcBef>
                        <a:spcAft>
                          <a:spcPts val="0"/>
                        </a:spcAft>
                      </a:pPr>
                      <a:r>
                        <a:rPr lang="en-ZA" sz="1100" dirty="0">
                          <a:effectLst/>
                        </a:rPr>
                        <a:t>2017/2018</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100" dirty="0">
                          <a:effectLst/>
                        </a:rPr>
                        <a:t>Actual achievement</a:t>
                      </a:r>
                    </a:p>
                    <a:p>
                      <a:pPr marL="107950" marR="0" algn="ctr">
                        <a:lnSpc>
                          <a:spcPct val="115000"/>
                        </a:lnSpc>
                        <a:spcBef>
                          <a:spcPts val="0"/>
                        </a:spcBef>
                        <a:spcAft>
                          <a:spcPts val="0"/>
                        </a:spcAft>
                      </a:pPr>
                      <a:r>
                        <a:rPr lang="en-ZA" sz="1100" dirty="0">
                          <a:effectLst/>
                        </a:rPr>
                        <a:t>2017/2018</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100" dirty="0">
                          <a:effectLst/>
                        </a:rPr>
                        <a:t>Deviation from planned target</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100" dirty="0">
                          <a:effectLst/>
                        </a:rPr>
                        <a:t>Reasons</a:t>
                      </a:r>
                      <a:r>
                        <a:rPr lang="en-GB" sz="1100" baseline="0" dirty="0">
                          <a:effectLst/>
                        </a:rPr>
                        <a:t> for deviation</a:t>
                      </a:r>
                      <a:endParaRPr lang="en-ZA" sz="1100" dirty="0">
                        <a:solidFill>
                          <a:schemeClr val="bg1"/>
                        </a:solidFill>
                        <a:effectLst/>
                        <a:latin typeface="+mn-lt"/>
                        <a:ea typeface="Cambria" panose="02040503050406030204" pitchFamily="18" charset="0"/>
                      </a:endParaRPr>
                    </a:p>
                  </a:txBody>
                  <a:tcPr marL="15563" marR="15563" marT="6670" marB="0" anchor="ctr"/>
                </a:tc>
                <a:extLst>
                  <a:ext uri="{0D108BD9-81ED-4DB2-BD59-A6C34878D82A}">
                    <a16:rowId xmlns:a16="http://schemas.microsoft.com/office/drawing/2014/main" xmlns="" val="2031534655"/>
                  </a:ext>
                </a:extLst>
              </a:tr>
              <a:tr h="984553">
                <a:tc>
                  <a:txBody>
                    <a:bodyPr/>
                    <a:lstStyle/>
                    <a:p>
                      <a:pPr marL="0" marR="0" algn="ctr">
                        <a:lnSpc>
                          <a:spcPct val="150000"/>
                        </a:lnSpc>
                        <a:spcBef>
                          <a:spcPts val="0"/>
                        </a:spcBef>
                        <a:spcAft>
                          <a:spcPts val="0"/>
                        </a:spcAft>
                      </a:pPr>
                      <a:r>
                        <a:rPr lang="en-ZA" sz="1100">
                          <a:effectLst/>
                        </a:rPr>
                        <a:t>2.4.1</a:t>
                      </a:r>
                      <a:endParaRPr lang="en-ZA" sz="110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CSOs grant-funding and sustainability needs assessed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2 062</a:t>
                      </a:r>
                      <a:endParaRPr lang="en-ZA" sz="1100" b="1" kern="1200" dirty="0">
                        <a:solidFill>
                          <a:srgbClr val="000000"/>
                        </a:solidFill>
                        <a:effectLst/>
                        <a:latin typeface="+mn-lt"/>
                        <a:ea typeface="+mn-ea"/>
                        <a:cs typeface="+mn-cs"/>
                      </a:endParaRPr>
                    </a:p>
                  </a:txBody>
                  <a:tcPr marL="68580" marR="68580" marT="0" marB="0" anchor="ctr"/>
                </a:tc>
                <a:tc>
                  <a:txBody>
                    <a:bodyPr/>
                    <a:lstStyle/>
                    <a:p>
                      <a:pPr marL="21590" marR="0" algn="ctr">
                        <a:lnSpc>
                          <a:spcPct val="115000"/>
                        </a:lnSpc>
                        <a:spcBef>
                          <a:spcPts val="0"/>
                        </a:spcBef>
                        <a:spcAft>
                          <a:spcPts val="0"/>
                        </a:spcAft>
                      </a:pPr>
                      <a:r>
                        <a:rPr lang="en-ZA" sz="1100" kern="1200" dirty="0">
                          <a:solidFill>
                            <a:srgbClr val="000000"/>
                          </a:solidFill>
                          <a:effectLst/>
                        </a:rPr>
                        <a:t>2 144</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dirty="0">
                          <a:solidFill>
                            <a:srgbClr val="000000"/>
                          </a:solidFill>
                          <a:effectLst/>
                        </a:rPr>
                        <a:t>82</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a:lnSpc>
                          <a:spcPct val="115000"/>
                        </a:lnSpc>
                        <a:spcBef>
                          <a:spcPts val="0"/>
                        </a:spcBef>
                        <a:spcAft>
                          <a:spcPts val="0"/>
                        </a:spcAft>
                      </a:pPr>
                      <a:r>
                        <a:rPr lang="en-ZA" sz="1100" kern="1200" dirty="0">
                          <a:solidFill>
                            <a:srgbClr val="000000"/>
                          </a:solidFill>
                          <a:effectLst/>
                        </a:rPr>
                        <a:t>Expansion to districts brought services closer to communities</a:t>
                      </a:r>
                      <a:endParaRPr lang="en-ZA" sz="1100" b="1" kern="1200" dirty="0">
                        <a:solidFill>
                          <a:srgbClr val="000000"/>
                        </a:solidFill>
                        <a:effectLst/>
                        <a:latin typeface="+mn-lt"/>
                        <a:ea typeface="+mn-ea"/>
                        <a:cs typeface="+mn-cs"/>
                      </a:endParaRPr>
                    </a:p>
                  </a:txBody>
                  <a:tcPr marL="68580" marR="68580" marT="0" marB="0" anchor="ctr"/>
                </a:tc>
                <a:extLst>
                  <a:ext uri="{0D108BD9-81ED-4DB2-BD59-A6C34878D82A}">
                    <a16:rowId xmlns:a16="http://schemas.microsoft.com/office/drawing/2014/main" xmlns="" val="1692708076"/>
                  </a:ext>
                </a:extLst>
              </a:tr>
              <a:tr h="1291034">
                <a:tc>
                  <a:txBody>
                    <a:bodyPr/>
                    <a:lstStyle/>
                    <a:p>
                      <a:pPr marL="0" marR="0" algn="ctr">
                        <a:lnSpc>
                          <a:spcPct val="150000"/>
                        </a:lnSpc>
                        <a:spcBef>
                          <a:spcPts val="0"/>
                        </a:spcBef>
                        <a:spcAft>
                          <a:spcPts val="0"/>
                        </a:spcAft>
                      </a:pPr>
                      <a:r>
                        <a:rPr lang="en-ZA" sz="1100">
                          <a:effectLst/>
                        </a:rPr>
                        <a:t>2.4.2</a:t>
                      </a:r>
                      <a:endParaRPr lang="en-ZA" sz="110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CSOs that received grant-funding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200</a:t>
                      </a:r>
                      <a:endParaRPr lang="en-ZA" sz="1100" b="1" kern="1200" dirty="0">
                        <a:solidFill>
                          <a:srgbClr val="000000"/>
                        </a:solidFill>
                        <a:effectLst/>
                        <a:latin typeface="+mn-lt"/>
                        <a:ea typeface="+mn-ea"/>
                        <a:cs typeface="+mn-cs"/>
                      </a:endParaRPr>
                    </a:p>
                  </a:txBody>
                  <a:tcPr marL="68580" marR="68580" marT="0" marB="0" anchor="ctr"/>
                </a:tc>
                <a:tc>
                  <a:txBody>
                    <a:bodyPr/>
                    <a:lstStyle/>
                    <a:p>
                      <a:pPr marL="160020" marR="0" algn="ctr">
                        <a:lnSpc>
                          <a:spcPct val="115000"/>
                        </a:lnSpc>
                        <a:spcBef>
                          <a:spcPts val="0"/>
                        </a:spcBef>
                        <a:spcAft>
                          <a:spcPts val="0"/>
                        </a:spcAft>
                      </a:pPr>
                      <a:r>
                        <a:rPr lang="en-ZA" sz="1100" kern="1200" dirty="0">
                          <a:solidFill>
                            <a:srgbClr val="000000"/>
                          </a:solidFill>
                          <a:effectLst/>
                        </a:rPr>
                        <a:t>162</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dirty="0">
                          <a:solidFill>
                            <a:srgbClr val="000000"/>
                          </a:solidFill>
                          <a:effectLst/>
                        </a:rPr>
                        <a:t>-38</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just">
                        <a:lnSpc>
                          <a:spcPct val="115000"/>
                        </a:lnSpc>
                        <a:spcBef>
                          <a:spcPts val="0"/>
                        </a:spcBef>
                        <a:spcAft>
                          <a:spcPts val="0"/>
                        </a:spcAft>
                      </a:pPr>
                      <a:r>
                        <a:rPr lang="en-ZA" sz="1100" kern="1200" dirty="0">
                          <a:solidFill>
                            <a:srgbClr val="000000"/>
                          </a:solidFill>
                          <a:effectLst/>
                        </a:rPr>
                        <a:t>New CSO Development Model required new guidelines for funding which resulted in delays in the implementation and approval of grants.</a:t>
                      </a:r>
                      <a:endParaRPr lang="en-ZA" sz="1100" b="1" kern="1200" dirty="0">
                        <a:solidFill>
                          <a:srgbClr val="000000"/>
                        </a:solidFill>
                        <a:effectLst/>
                        <a:latin typeface="+mn-lt"/>
                        <a:ea typeface="+mn-ea"/>
                        <a:cs typeface="+mn-cs"/>
                      </a:endParaRPr>
                    </a:p>
                  </a:txBody>
                  <a:tcPr marL="68580" marR="68580" marT="0" marB="0" anchor="ctr"/>
                </a:tc>
                <a:extLst>
                  <a:ext uri="{0D108BD9-81ED-4DB2-BD59-A6C34878D82A}">
                    <a16:rowId xmlns:a16="http://schemas.microsoft.com/office/drawing/2014/main" xmlns="" val="3552134625"/>
                  </a:ext>
                </a:extLst>
              </a:tr>
              <a:tr h="1088307">
                <a:tc>
                  <a:txBody>
                    <a:bodyPr/>
                    <a:lstStyle/>
                    <a:p>
                      <a:pPr marL="0" marR="0" algn="ctr">
                        <a:lnSpc>
                          <a:spcPct val="150000"/>
                        </a:lnSpc>
                        <a:spcBef>
                          <a:spcPts val="0"/>
                        </a:spcBef>
                        <a:spcAft>
                          <a:spcPts val="0"/>
                        </a:spcAft>
                      </a:pPr>
                      <a:r>
                        <a:rPr lang="en-ZA" sz="1100">
                          <a:effectLst/>
                        </a:rPr>
                        <a:t>2.4.3</a:t>
                      </a:r>
                      <a:endParaRPr lang="en-ZA" sz="110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dirty="0">
                          <a:solidFill>
                            <a:srgbClr val="000000"/>
                          </a:solidFill>
                          <a:effectLst/>
                        </a:rPr>
                        <a:t>Number of CSOs assisted to join CSO network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400</a:t>
                      </a:r>
                      <a:endParaRPr lang="en-ZA" sz="1100" b="1" kern="1200" dirty="0">
                        <a:solidFill>
                          <a:srgbClr val="000000"/>
                        </a:solidFill>
                        <a:effectLst/>
                        <a:latin typeface="+mn-lt"/>
                        <a:ea typeface="+mn-ea"/>
                        <a:cs typeface="+mn-cs"/>
                      </a:endParaRPr>
                    </a:p>
                  </a:txBody>
                  <a:tcPr marL="68580" marR="68580" marT="0" marB="0" anchor="ctr"/>
                </a:tc>
                <a:tc>
                  <a:txBody>
                    <a:bodyPr/>
                    <a:lstStyle/>
                    <a:p>
                      <a:pPr marL="250190" marR="0" indent="-89535" algn="ctr">
                        <a:lnSpc>
                          <a:spcPct val="115000"/>
                        </a:lnSpc>
                        <a:spcBef>
                          <a:spcPts val="0"/>
                        </a:spcBef>
                        <a:spcAft>
                          <a:spcPts val="0"/>
                        </a:spcAft>
                      </a:pPr>
                      <a:r>
                        <a:rPr lang="en-ZA" sz="1100" kern="1200" dirty="0">
                          <a:solidFill>
                            <a:srgbClr val="000000"/>
                          </a:solidFill>
                          <a:effectLst/>
                        </a:rPr>
                        <a:t>600</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a:solidFill>
                            <a:srgbClr val="000000"/>
                          </a:solidFill>
                          <a:effectLst/>
                        </a:rPr>
                        <a:t>200</a:t>
                      </a:r>
                      <a:endParaRPr lang="en-ZA" sz="1100" b="1" kern="1200">
                        <a:solidFill>
                          <a:srgbClr val="000000"/>
                        </a:solidFill>
                        <a:effectLst/>
                        <a:latin typeface="+mn-lt"/>
                        <a:ea typeface="+mn-ea"/>
                        <a:cs typeface="+mn-cs"/>
                      </a:endParaRPr>
                    </a:p>
                  </a:txBody>
                  <a:tcPr marL="68580" marR="68580" marT="0" marB="0" anchor="ctr"/>
                </a:tc>
                <a:tc>
                  <a:txBody>
                    <a:bodyPr/>
                    <a:lstStyle/>
                    <a:p>
                      <a:pPr marL="0" marR="0" algn="just">
                        <a:lnSpc>
                          <a:spcPct val="115000"/>
                        </a:lnSpc>
                        <a:spcBef>
                          <a:spcPts val="0"/>
                        </a:spcBef>
                        <a:spcAft>
                          <a:spcPts val="0"/>
                        </a:spcAft>
                      </a:pPr>
                      <a:r>
                        <a:rPr lang="en-ZA" sz="1100" kern="1200" dirty="0">
                          <a:solidFill>
                            <a:srgbClr val="000000"/>
                          </a:solidFill>
                          <a:effectLst/>
                        </a:rPr>
                        <a:t>CSO Development Model and mobilisation programme contributed to more engagements that led to the increase </a:t>
                      </a:r>
                      <a:endParaRPr lang="en-ZA" sz="1100" b="1" kern="1200" dirty="0">
                        <a:solidFill>
                          <a:srgbClr val="000000"/>
                        </a:solidFill>
                        <a:effectLst/>
                        <a:latin typeface="+mn-lt"/>
                        <a:ea typeface="+mn-ea"/>
                        <a:cs typeface="+mn-cs"/>
                      </a:endParaRPr>
                    </a:p>
                  </a:txBody>
                  <a:tcPr marL="68580" marR="68580" marT="0" marB="0" anchor="ctr"/>
                </a:tc>
                <a:extLst>
                  <a:ext uri="{0D108BD9-81ED-4DB2-BD59-A6C34878D82A}">
                    <a16:rowId xmlns:a16="http://schemas.microsoft.com/office/drawing/2014/main" xmlns="" val="2448978290"/>
                  </a:ext>
                </a:extLst>
              </a:tr>
              <a:tr h="1174962">
                <a:tc>
                  <a:txBody>
                    <a:bodyPr/>
                    <a:lstStyle/>
                    <a:p>
                      <a:pPr marL="0" marR="0" algn="ctr">
                        <a:lnSpc>
                          <a:spcPct val="150000"/>
                        </a:lnSpc>
                        <a:spcBef>
                          <a:spcPts val="0"/>
                        </a:spcBef>
                        <a:spcAft>
                          <a:spcPts val="0"/>
                        </a:spcAft>
                      </a:pPr>
                      <a:r>
                        <a:rPr lang="en-ZA" sz="1100" dirty="0">
                          <a:effectLst/>
                        </a:rPr>
                        <a:t>2.4.4</a:t>
                      </a:r>
                      <a:endParaRPr lang="en-ZA" sz="1100" dirty="0">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just">
                        <a:lnSpc>
                          <a:spcPct val="150000"/>
                        </a:lnSpc>
                        <a:spcBef>
                          <a:spcPts val="0"/>
                        </a:spcBef>
                        <a:spcAft>
                          <a:spcPts val="0"/>
                        </a:spcAft>
                      </a:pPr>
                      <a:r>
                        <a:rPr lang="en-ZA" sz="1100">
                          <a:solidFill>
                            <a:srgbClr val="000000"/>
                          </a:solidFill>
                          <a:effectLst/>
                        </a:rPr>
                        <a:t>Number of CSOs linked to sustainable resources per year</a:t>
                      </a:r>
                      <a:endParaRPr lang="en-ZA" sz="1100" b="1">
                        <a:solidFill>
                          <a:srgbClr val="000000"/>
                        </a:solidFill>
                        <a:effectLst/>
                        <a:latin typeface="Arial" panose="020B0604020202020204" pitchFamily="34" charset="0"/>
                        <a:ea typeface="Cambria" panose="02040503050406030204" pitchFamily="18" charset="0"/>
                      </a:endParaRPr>
                    </a:p>
                  </a:txBody>
                  <a:tcPr marL="18160" marR="18160" marT="7783"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400</a:t>
                      </a:r>
                      <a:endParaRPr lang="en-ZA" sz="1100" b="1" kern="1200" dirty="0">
                        <a:solidFill>
                          <a:srgbClr val="000000"/>
                        </a:solidFill>
                        <a:effectLst/>
                        <a:latin typeface="+mn-lt"/>
                        <a:ea typeface="+mn-ea"/>
                        <a:cs typeface="+mn-cs"/>
                      </a:endParaRPr>
                    </a:p>
                  </a:txBody>
                  <a:tcPr marL="68580" marR="68580" marT="0" marB="0" anchor="ctr"/>
                </a:tc>
                <a:tc>
                  <a:txBody>
                    <a:bodyPr/>
                    <a:lstStyle/>
                    <a:p>
                      <a:pPr marL="160020" marR="0" algn="ctr">
                        <a:lnSpc>
                          <a:spcPct val="115000"/>
                        </a:lnSpc>
                        <a:spcBef>
                          <a:spcPts val="0"/>
                        </a:spcBef>
                        <a:spcAft>
                          <a:spcPts val="0"/>
                        </a:spcAft>
                      </a:pPr>
                      <a:r>
                        <a:rPr lang="en-ZA" sz="1100" kern="1200" dirty="0">
                          <a:solidFill>
                            <a:srgbClr val="000000"/>
                          </a:solidFill>
                          <a:effectLst/>
                        </a:rPr>
                        <a:t>1328</a:t>
                      </a:r>
                      <a:endParaRPr lang="en-ZA" sz="1100" b="1" kern="1200" dirty="0">
                        <a:solidFill>
                          <a:srgbClr val="000000"/>
                        </a:solidFill>
                        <a:effectLst/>
                        <a:latin typeface="+mn-lt"/>
                        <a:ea typeface="+mn-ea"/>
                        <a:cs typeface="+mn-cs"/>
                      </a:endParaRPr>
                    </a:p>
                  </a:txBody>
                  <a:tcPr marL="68580" marR="68580" marT="0" marB="0" anchor="ctr"/>
                </a:tc>
                <a:tc>
                  <a:txBody>
                    <a:bodyPr/>
                    <a:lstStyle/>
                    <a:p>
                      <a:pPr marL="107950" marR="0" algn="ctr">
                        <a:lnSpc>
                          <a:spcPct val="115000"/>
                        </a:lnSpc>
                        <a:spcBef>
                          <a:spcPts val="0"/>
                        </a:spcBef>
                        <a:spcAft>
                          <a:spcPts val="0"/>
                        </a:spcAft>
                      </a:pPr>
                      <a:r>
                        <a:rPr lang="en-ZA" sz="1100" kern="1200">
                          <a:solidFill>
                            <a:srgbClr val="000000"/>
                          </a:solidFill>
                          <a:effectLst/>
                        </a:rPr>
                        <a:t>928</a:t>
                      </a:r>
                      <a:endParaRPr lang="en-ZA" sz="1100" b="1" kern="1200">
                        <a:solidFill>
                          <a:srgbClr val="000000"/>
                        </a:solidFill>
                        <a:effectLst/>
                        <a:latin typeface="+mn-lt"/>
                        <a:ea typeface="+mn-ea"/>
                        <a:cs typeface="+mn-cs"/>
                      </a:endParaRPr>
                    </a:p>
                  </a:txBody>
                  <a:tcPr marL="68580" marR="68580" marT="0" marB="0" anchor="ctr"/>
                </a:tc>
                <a:tc>
                  <a:txBody>
                    <a:bodyPr/>
                    <a:lstStyle/>
                    <a:p>
                      <a:pPr marL="0" marR="0" algn="just">
                        <a:lnSpc>
                          <a:spcPct val="115000"/>
                        </a:lnSpc>
                        <a:spcBef>
                          <a:spcPts val="0"/>
                        </a:spcBef>
                        <a:spcAft>
                          <a:spcPts val="0"/>
                        </a:spcAft>
                      </a:pPr>
                      <a:r>
                        <a:rPr lang="en-ZA" sz="1100" kern="1200" dirty="0">
                          <a:solidFill>
                            <a:srgbClr val="000000"/>
                          </a:solidFill>
                          <a:effectLst/>
                        </a:rPr>
                        <a:t>Partnerships with other agencies to gain access to economic opportunities led to the substantial increase</a:t>
                      </a:r>
                      <a:endParaRPr lang="en-ZA" sz="1100" b="1" kern="1200" dirty="0">
                        <a:solidFill>
                          <a:srgbClr val="000000"/>
                        </a:solidFill>
                        <a:effectLst/>
                        <a:latin typeface="+mn-lt"/>
                        <a:ea typeface="+mn-ea"/>
                        <a:cs typeface="+mn-cs"/>
                      </a:endParaRPr>
                    </a:p>
                  </a:txBody>
                  <a:tcPr marL="68580" marR="68580" marT="0" marB="0" anchor="ctr"/>
                </a:tc>
                <a:extLst>
                  <a:ext uri="{0D108BD9-81ED-4DB2-BD59-A6C34878D82A}">
                    <a16:rowId xmlns:a16="http://schemas.microsoft.com/office/drawing/2014/main" xmlns="" val="1753447273"/>
                  </a:ext>
                </a:extLst>
              </a:tr>
            </a:tbl>
          </a:graphicData>
        </a:graphic>
      </p:graphicFrame>
      <p:sp>
        <p:nvSpPr>
          <p:cNvPr id="6" name="Title 5"/>
          <p:cNvSpPr>
            <a:spLocks noGrp="1"/>
          </p:cNvSpPr>
          <p:nvPr>
            <p:ph type="title"/>
          </p:nvPr>
        </p:nvSpPr>
        <p:spPr>
          <a:xfrm>
            <a:off x="539552" y="0"/>
            <a:ext cx="8604448" cy="838200"/>
          </a:xfrm>
        </p:spPr>
        <p:txBody>
          <a:bodyPr/>
          <a:lstStyle/>
          <a:p>
            <a:r>
              <a:rPr lang="en-US" altLang="en-US" sz="2000" b="1" dirty="0"/>
              <a:t/>
            </a:r>
            <a:br>
              <a:rPr lang="en-US" altLang="en-US" sz="2000" b="1" dirty="0"/>
            </a:br>
            <a:r>
              <a:rPr lang="en-US" altLang="en-US" sz="2200" b="1" dirty="0"/>
              <a:t>PROGRAMME 2: CSO DEVELOPMENT </a:t>
            </a:r>
            <a:r>
              <a:rPr lang="en-US" altLang="en-US" sz="2000" b="1" dirty="0"/>
              <a:t>(SUB PROGRAMME 2.4 – GRANT FUNDING &amp; SUSTAINABILITY)</a:t>
            </a:r>
            <a:br>
              <a:rPr lang="en-US" altLang="en-US" sz="2000" b="1" dirty="0"/>
            </a:br>
            <a:endParaRPr lang="en-ZA" sz="2000" dirty="0"/>
          </a:p>
        </p:txBody>
      </p:sp>
    </p:spTree>
    <p:extLst>
      <p:ext uri="{BB962C8B-B14F-4D97-AF65-F5344CB8AC3E}">
        <p14:creationId xmlns:p14="http://schemas.microsoft.com/office/powerpoint/2010/main" xmlns="" val="160746197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82" y="0"/>
            <a:ext cx="7895582" cy="838200"/>
          </a:xfrm>
        </p:spPr>
        <p:txBody>
          <a:bodyPr/>
          <a:lstStyle/>
          <a:p>
            <a:r>
              <a:rPr lang="en-ZA" b="1" cap="all" dirty="0"/>
              <a:t>Program 3: - Research</a:t>
            </a:r>
            <a:r>
              <a:rPr lang="en-ZA" sz="1800" cap="all" dirty="0"/>
              <a:t> </a:t>
            </a:r>
            <a:endParaRPr lang="en-ZA" sz="1050" cap="all"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14</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955229846"/>
              </p:ext>
            </p:extLst>
          </p:nvPr>
        </p:nvGraphicFramePr>
        <p:xfrm>
          <a:off x="529282" y="828201"/>
          <a:ext cx="7890818" cy="5709349"/>
        </p:xfrm>
        <a:graphic>
          <a:graphicData uri="http://schemas.openxmlformats.org/drawingml/2006/table">
            <a:tbl>
              <a:tblPr firstRow="1" firstCol="1" bandRow="1">
                <a:tableStyleId>{5C22544A-7EE6-4342-B048-85BDC9FD1C3A}</a:tableStyleId>
              </a:tblPr>
              <a:tblGrid>
                <a:gridCol w="577567">
                  <a:extLst>
                    <a:ext uri="{9D8B030D-6E8A-4147-A177-3AD203B41FA5}">
                      <a16:colId xmlns:a16="http://schemas.microsoft.com/office/drawing/2014/main" xmlns="" val="1749886284"/>
                    </a:ext>
                  </a:extLst>
                </a:gridCol>
                <a:gridCol w="2011409">
                  <a:extLst>
                    <a:ext uri="{9D8B030D-6E8A-4147-A177-3AD203B41FA5}">
                      <a16:colId xmlns:a16="http://schemas.microsoft.com/office/drawing/2014/main" xmlns="" val="1158995536"/>
                    </a:ext>
                  </a:extLst>
                </a:gridCol>
                <a:gridCol w="1021694">
                  <a:extLst>
                    <a:ext uri="{9D8B030D-6E8A-4147-A177-3AD203B41FA5}">
                      <a16:colId xmlns:a16="http://schemas.microsoft.com/office/drawing/2014/main" xmlns="" val="695202537"/>
                    </a:ext>
                  </a:extLst>
                </a:gridCol>
                <a:gridCol w="1152128">
                  <a:extLst>
                    <a:ext uri="{9D8B030D-6E8A-4147-A177-3AD203B41FA5}">
                      <a16:colId xmlns:a16="http://schemas.microsoft.com/office/drawing/2014/main" xmlns="" val="3680882566"/>
                    </a:ext>
                  </a:extLst>
                </a:gridCol>
                <a:gridCol w="936104">
                  <a:extLst>
                    <a:ext uri="{9D8B030D-6E8A-4147-A177-3AD203B41FA5}">
                      <a16:colId xmlns:a16="http://schemas.microsoft.com/office/drawing/2014/main" xmlns="" val="3682935514"/>
                    </a:ext>
                  </a:extLst>
                </a:gridCol>
                <a:gridCol w="2191916">
                  <a:extLst>
                    <a:ext uri="{9D8B030D-6E8A-4147-A177-3AD203B41FA5}">
                      <a16:colId xmlns:a16="http://schemas.microsoft.com/office/drawing/2014/main" xmlns="" val="56108547"/>
                    </a:ext>
                  </a:extLst>
                </a:gridCol>
              </a:tblGrid>
              <a:tr h="864252">
                <a:tc>
                  <a:txBody>
                    <a:bodyPr/>
                    <a:lstStyle/>
                    <a:p>
                      <a:pPr marL="0" marR="0" algn="ctr">
                        <a:lnSpc>
                          <a:spcPct val="150000"/>
                        </a:lnSpc>
                        <a:spcBef>
                          <a:spcPts val="0"/>
                        </a:spcBef>
                        <a:spcAft>
                          <a:spcPts val="0"/>
                        </a:spcAft>
                      </a:pPr>
                      <a:r>
                        <a:rPr lang="en-ZA" sz="900" dirty="0">
                          <a:effectLst/>
                        </a:rPr>
                        <a:t>#</a:t>
                      </a:r>
                      <a:endParaRPr lang="en-ZA" sz="900" dirty="0">
                        <a:effectLst/>
                        <a:latin typeface="Arial" panose="020B0604020202020204" pitchFamily="34" charset="0"/>
                        <a:ea typeface="Cambria" panose="02040503050406030204" pitchFamily="18" charset="0"/>
                      </a:endParaRPr>
                    </a:p>
                  </a:txBody>
                  <a:tcPr marL="15563" marR="15563" marT="6670" marB="0" anchor="ctr"/>
                </a:tc>
                <a:tc>
                  <a:txBody>
                    <a:bodyPr/>
                    <a:lstStyle/>
                    <a:p>
                      <a:pPr marL="0" marR="0" algn="ctr">
                        <a:lnSpc>
                          <a:spcPct val="150000"/>
                        </a:lnSpc>
                        <a:spcBef>
                          <a:spcPts val="0"/>
                        </a:spcBef>
                        <a:spcAft>
                          <a:spcPts val="0"/>
                        </a:spcAft>
                      </a:pPr>
                      <a:r>
                        <a:rPr lang="en-ZA" sz="1100" dirty="0">
                          <a:effectLst/>
                        </a:rPr>
                        <a:t>Performance Indicator (KPI)</a:t>
                      </a:r>
                      <a:endParaRPr lang="en-ZA" sz="1100" dirty="0">
                        <a:effectLst/>
                        <a:latin typeface="+mn-lt"/>
                        <a:ea typeface="Cambria" panose="02040503050406030204" pitchFamily="18" charset="0"/>
                      </a:endParaRPr>
                    </a:p>
                  </a:txBody>
                  <a:tcPr marL="15563" marR="15563" marT="6670" marB="0" anchor="ctr"/>
                </a:tc>
                <a:tc>
                  <a:txBody>
                    <a:bodyPr/>
                    <a:lstStyle/>
                    <a:p>
                      <a:pPr marL="107950" marR="0" algn="ctr">
                        <a:lnSpc>
                          <a:spcPct val="115000"/>
                        </a:lnSpc>
                        <a:spcBef>
                          <a:spcPts val="0"/>
                        </a:spcBef>
                        <a:spcAft>
                          <a:spcPts val="0"/>
                        </a:spcAft>
                      </a:pPr>
                      <a:r>
                        <a:rPr lang="en-ZA" sz="1100" dirty="0">
                          <a:effectLst/>
                        </a:rPr>
                        <a:t>Planned target</a:t>
                      </a:r>
                    </a:p>
                    <a:p>
                      <a:pPr marL="107950" marR="0" algn="ctr">
                        <a:lnSpc>
                          <a:spcPct val="115000"/>
                        </a:lnSpc>
                        <a:spcBef>
                          <a:spcPts val="0"/>
                        </a:spcBef>
                        <a:spcAft>
                          <a:spcPts val="0"/>
                        </a:spcAft>
                      </a:pPr>
                      <a:r>
                        <a:rPr lang="en-ZA" sz="1100" dirty="0">
                          <a:effectLst/>
                        </a:rPr>
                        <a:t>2017/2018</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100" dirty="0">
                          <a:effectLst/>
                        </a:rPr>
                        <a:t>Actual achievement</a:t>
                      </a:r>
                    </a:p>
                    <a:p>
                      <a:pPr marL="107950" marR="0" algn="ctr">
                        <a:lnSpc>
                          <a:spcPct val="115000"/>
                        </a:lnSpc>
                        <a:spcBef>
                          <a:spcPts val="0"/>
                        </a:spcBef>
                        <a:spcAft>
                          <a:spcPts val="0"/>
                        </a:spcAft>
                      </a:pPr>
                      <a:r>
                        <a:rPr lang="en-ZA" sz="1100" dirty="0">
                          <a:effectLst/>
                        </a:rPr>
                        <a:t>2017/2018</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100" dirty="0">
                          <a:effectLst/>
                        </a:rPr>
                        <a:t>Deviation from planned target</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100" dirty="0">
                          <a:effectLst/>
                        </a:rPr>
                        <a:t>Reasons</a:t>
                      </a:r>
                      <a:r>
                        <a:rPr lang="en-GB" sz="1100" baseline="0" dirty="0">
                          <a:effectLst/>
                        </a:rPr>
                        <a:t> for deviation</a:t>
                      </a:r>
                      <a:endParaRPr lang="en-ZA" sz="1100" dirty="0">
                        <a:solidFill>
                          <a:schemeClr val="bg1"/>
                        </a:solidFill>
                        <a:effectLst/>
                        <a:latin typeface="+mn-lt"/>
                        <a:ea typeface="Cambria" panose="02040503050406030204" pitchFamily="18" charset="0"/>
                      </a:endParaRPr>
                    </a:p>
                  </a:txBody>
                  <a:tcPr marL="15563" marR="15563" marT="6670" marB="0" anchor="ctr"/>
                </a:tc>
                <a:extLst>
                  <a:ext uri="{0D108BD9-81ED-4DB2-BD59-A6C34878D82A}">
                    <a16:rowId xmlns:a16="http://schemas.microsoft.com/office/drawing/2014/main" xmlns="" val="3664024789"/>
                  </a:ext>
                </a:extLst>
              </a:tr>
              <a:tr h="539294">
                <a:tc>
                  <a:txBody>
                    <a:bodyPr/>
                    <a:lstStyle/>
                    <a:p>
                      <a:pPr marL="0" marR="0" algn="ctr">
                        <a:lnSpc>
                          <a:spcPct val="150000"/>
                        </a:lnSpc>
                        <a:spcBef>
                          <a:spcPts val="0"/>
                        </a:spcBef>
                        <a:spcAft>
                          <a:spcPts val="0"/>
                        </a:spcAft>
                      </a:pPr>
                      <a:r>
                        <a:rPr lang="en-ZA" sz="1100" dirty="0">
                          <a:effectLst/>
                        </a:rPr>
                        <a:t>3.1</a:t>
                      </a:r>
                      <a:endParaRPr lang="en-ZA" sz="1100" dirty="0">
                        <a:effectLst/>
                        <a:latin typeface="Arial" panose="020B0604020202020204" pitchFamily="34" charset="0"/>
                        <a:ea typeface="Cambria" panose="02040503050406030204" pitchFamily="18" charset="0"/>
                      </a:endParaRPr>
                    </a:p>
                  </a:txBody>
                  <a:tcPr marL="17341" marR="17341" marT="7432" marB="0" anchor="ctr"/>
                </a:tc>
                <a:tc>
                  <a:txBody>
                    <a:bodyPr/>
                    <a:lstStyle/>
                    <a:p>
                      <a:pPr marL="0" marR="0" algn="just">
                        <a:lnSpc>
                          <a:spcPct val="150000"/>
                        </a:lnSpc>
                        <a:spcBef>
                          <a:spcPts val="0"/>
                        </a:spcBef>
                        <a:spcAft>
                          <a:spcPts val="0"/>
                        </a:spcAft>
                      </a:pPr>
                      <a:r>
                        <a:rPr lang="en-ZA" sz="1100" dirty="0">
                          <a:solidFill>
                            <a:srgbClr val="000000"/>
                          </a:solidFill>
                          <a:effectLst/>
                        </a:rPr>
                        <a:t>Number of research and  policy briefs produced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7341" marR="17341" marT="7432"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18 </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18</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None</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l" defTabSz="914400" rtl="0" eaLnBrk="1" latinLnBrk="0" hangingPunct="1">
                        <a:lnSpc>
                          <a:spcPct val="150000"/>
                        </a:lnSpc>
                        <a:spcBef>
                          <a:spcPts val="0"/>
                        </a:spcBef>
                        <a:spcAft>
                          <a:spcPts val="0"/>
                        </a:spcAft>
                      </a:pPr>
                      <a:r>
                        <a:rPr lang="en-ZA" sz="1100" b="0" kern="1200" dirty="0">
                          <a:solidFill>
                            <a:srgbClr val="000000"/>
                          </a:solidFill>
                          <a:effectLst/>
                          <a:latin typeface="+mn-lt"/>
                          <a:ea typeface="+mn-ea"/>
                          <a:cs typeface="+mn-cs"/>
                        </a:rPr>
                        <a:t>N/A</a:t>
                      </a:r>
                    </a:p>
                  </a:txBody>
                  <a:tcPr marL="68580" marR="68580" marT="0" marB="0" anchor="ctr"/>
                </a:tc>
                <a:extLst>
                  <a:ext uri="{0D108BD9-81ED-4DB2-BD59-A6C34878D82A}">
                    <a16:rowId xmlns:a16="http://schemas.microsoft.com/office/drawing/2014/main" xmlns="" val="3458471210"/>
                  </a:ext>
                </a:extLst>
              </a:tr>
              <a:tr h="516087">
                <a:tc>
                  <a:txBody>
                    <a:bodyPr/>
                    <a:lstStyle/>
                    <a:p>
                      <a:pPr marL="0" marR="0" algn="ctr">
                        <a:lnSpc>
                          <a:spcPct val="150000"/>
                        </a:lnSpc>
                        <a:spcBef>
                          <a:spcPts val="0"/>
                        </a:spcBef>
                        <a:spcAft>
                          <a:spcPts val="0"/>
                        </a:spcAft>
                      </a:pPr>
                      <a:r>
                        <a:rPr lang="en-ZA" sz="1100" dirty="0">
                          <a:effectLst/>
                        </a:rPr>
                        <a:t>3.2</a:t>
                      </a:r>
                      <a:endParaRPr lang="en-ZA" sz="1100" dirty="0">
                        <a:effectLst/>
                        <a:latin typeface="Arial" panose="020B0604020202020204" pitchFamily="34" charset="0"/>
                        <a:ea typeface="Cambria" panose="02040503050406030204" pitchFamily="18" charset="0"/>
                      </a:endParaRPr>
                    </a:p>
                  </a:txBody>
                  <a:tcPr marL="17341" marR="17341" marT="7432" marB="0" anchor="ctr"/>
                </a:tc>
                <a:tc>
                  <a:txBody>
                    <a:bodyPr/>
                    <a:lstStyle/>
                    <a:p>
                      <a:pPr marL="0" marR="0" algn="just">
                        <a:lnSpc>
                          <a:spcPct val="150000"/>
                        </a:lnSpc>
                        <a:spcBef>
                          <a:spcPts val="0"/>
                        </a:spcBef>
                        <a:spcAft>
                          <a:spcPts val="0"/>
                        </a:spcAft>
                      </a:pPr>
                      <a:r>
                        <a:rPr lang="en-ZA" sz="1100" dirty="0">
                          <a:solidFill>
                            <a:srgbClr val="000000"/>
                          </a:solidFill>
                          <a:effectLst/>
                        </a:rPr>
                        <a:t>Number of best practice publications produced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7341" marR="17341" marT="7432"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9 </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indent="-89535" algn="ctr" defTabSz="914400" rtl="0" eaLnBrk="1" latinLnBrk="0" hangingPunct="1">
                        <a:lnSpc>
                          <a:spcPct val="150000"/>
                        </a:lnSpc>
                        <a:spcBef>
                          <a:spcPts val="0"/>
                        </a:spcBef>
                        <a:spcAft>
                          <a:spcPts val="0"/>
                        </a:spcAft>
                      </a:pPr>
                      <a:r>
                        <a:rPr lang="en-ZA" sz="1100" kern="1200" dirty="0">
                          <a:solidFill>
                            <a:srgbClr val="000000"/>
                          </a:solidFill>
                          <a:effectLst/>
                        </a:rPr>
                        <a:t>9</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None</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1100" b="0" kern="1200" dirty="0">
                          <a:solidFill>
                            <a:srgbClr val="000000"/>
                          </a:solidFill>
                          <a:effectLst/>
                          <a:latin typeface="+mn-lt"/>
                          <a:ea typeface="+mn-ea"/>
                          <a:cs typeface="+mn-cs"/>
                        </a:rPr>
                        <a:t>N/A</a:t>
                      </a:r>
                    </a:p>
                    <a:p>
                      <a:pPr marL="0" marR="0" algn="l" defTabSz="914400" rtl="0" eaLnBrk="1" latinLnBrk="0" hangingPunct="1">
                        <a:lnSpc>
                          <a:spcPct val="150000"/>
                        </a:lnSpc>
                        <a:spcBef>
                          <a:spcPts val="0"/>
                        </a:spcBef>
                        <a:spcAft>
                          <a:spcPts val="0"/>
                        </a:spcAft>
                      </a:pPr>
                      <a:endParaRPr lang="en-ZA" sz="1100" b="1" kern="1200" dirty="0">
                        <a:solidFill>
                          <a:srgbClr val="000000"/>
                        </a:solidFill>
                        <a:effectLst/>
                        <a:latin typeface="+mn-lt"/>
                        <a:ea typeface="+mn-ea"/>
                        <a:cs typeface="+mn-cs"/>
                      </a:endParaRPr>
                    </a:p>
                  </a:txBody>
                  <a:tcPr marL="68580" marR="68580" marT="0" marB="0" anchor="ctr"/>
                </a:tc>
                <a:extLst>
                  <a:ext uri="{0D108BD9-81ED-4DB2-BD59-A6C34878D82A}">
                    <a16:rowId xmlns:a16="http://schemas.microsoft.com/office/drawing/2014/main" xmlns="" val="2168128745"/>
                  </a:ext>
                </a:extLst>
              </a:tr>
              <a:tr h="1121381">
                <a:tc>
                  <a:txBody>
                    <a:bodyPr/>
                    <a:lstStyle/>
                    <a:p>
                      <a:pPr marL="0" marR="0" algn="ctr">
                        <a:lnSpc>
                          <a:spcPct val="150000"/>
                        </a:lnSpc>
                        <a:spcBef>
                          <a:spcPts val="0"/>
                        </a:spcBef>
                        <a:spcAft>
                          <a:spcPts val="0"/>
                        </a:spcAft>
                      </a:pPr>
                      <a:r>
                        <a:rPr lang="en-ZA" sz="1100" dirty="0">
                          <a:effectLst/>
                        </a:rPr>
                        <a:t>3.3</a:t>
                      </a:r>
                      <a:endParaRPr lang="en-ZA" sz="1100" dirty="0">
                        <a:effectLst/>
                        <a:latin typeface="Arial" panose="020B0604020202020204" pitchFamily="34" charset="0"/>
                        <a:ea typeface="Cambria" panose="02040503050406030204" pitchFamily="18" charset="0"/>
                      </a:endParaRPr>
                    </a:p>
                  </a:txBody>
                  <a:tcPr marL="17341" marR="17341" marT="7432" marB="0" anchor="ctr"/>
                </a:tc>
                <a:tc>
                  <a:txBody>
                    <a:bodyPr/>
                    <a:lstStyle/>
                    <a:p>
                      <a:pPr marL="0" marR="0" algn="just">
                        <a:lnSpc>
                          <a:spcPct val="150000"/>
                        </a:lnSpc>
                        <a:spcBef>
                          <a:spcPts val="0"/>
                        </a:spcBef>
                        <a:spcAft>
                          <a:spcPts val="0"/>
                        </a:spcAft>
                      </a:pPr>
                      <a:r>
                        <a:rPr lang="en-ZA" sz="1100" dirty="0">
                          <a:solidFill>
                            <a:srgbClr val="000000"/>
                          </a:solidFill>
                          <a:effectLst/>
                        </a:rPr>
                        <a:t>Number of dissemination sessions for research reports, evaluation reports,  policy briefs and best practice publication conducted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7341" marR="17341" marT="7432"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7</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10</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3</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l" defTabSz="914400" rtl="0" eaLnBrk="1" latinLnBrk="0" hangingPunct="1">
                        <a:lnSpc>
                          <a:spcPct val="150000"/>
                        </a:lnSpc>
                        <a:spcBef>
                          <a:spcPts val="0"/>
                        </a:spcBef>
                        <a:spcAft>
                          <a:spcPts val="0"/>
                        </a:spcAft>
                      </a:pPr>
                      <a:r>
                        <a:rPr lang="en-ZA" sz="1100" kern="1200" dirty="0">
                          <a:solidFill>
                            <a:srgbClr val="000000"/>
                          </a:solidFill>
                          <a:effectLst/>
                        </a:rPr>
                        <a:t>Additional request were made by CSOs on dialogues and engagements on the ECD research results in the Eastern Cape.</a:t>
                      </a:r>
                      <a:endParaRPr lang="en-ZA" sz="1100" b="1" kern="1200" dirty="0">
                        <a:solidFill>
                          <a:srgbClr val="000000"/>
                        </a:solidFill>
                        <a:effectLst/>
                        <a:latin typeface="+mn-lt"/>
                        <a:ea typeface="+mn-ea"/>
                        <a:cs typeface="+mn-cs"/>
                      </a:endParaRPr>
                    </a:p>
                  </a:txBody>
                  <a:tcPr marL="68580" marR="68580" marT="0" marB="0" anchor="ctr"/>
                </a:tc>
                <a:extLst>
                  <a:ext uri="{0D108BD9-81ED-4DB2-BD59-A6C34878D82A}">
                    <a16:rowId xmlns:a16="http://schemas.microsoft.com/office/drawing/2014/main" xmlns="" val="1607843298"/>
                  </a:ext>
                </a:extLst>
              </a:tr>
              <a:tr h="1118933">
                <a:tc>
                  <a:txBody>
                    <a:bodyPr/>
                    <a:lstStyle/>
                    <a:p>
                      <a:pPr marL="0" marR="0" algn="ctr">
                        <a:lnSpc>
                          <a:spcPct val="150000"/>
                        </a:lnSpc>
                        <a:spcBef>
                          <a:spcPts val="0"/>
                        </a:spcBef>
                        <a:spcAft>
                          <a:spcPts val="0"/>
                        </a:spcAft>
                      </a:pPr>
                      <a:r>
                        <a:rPr lang="en-ZA" sz="1100" dirty="0">
                          <a:effectLst/>
                        </a:rPr>
                        <a:t>3.4</a:t>
                      </a:r>
                      <a:endParaRPr lang="en-ZA" sz="1100" dirty="0">
                        <a:effectLst/>
                        <a:latin typeface="Arial" panose="020B0604020202020204" pitchFamily="34" charset="0"/>
                        <a:ea typeface="Cambria" panose="02040503050406030204" pitchFamily="18" charset="0"/>
                      </a:endParaRPr>
                    </a:p>
                  </a:txBody>
                  <a:tcPr marL="17341" marR="17341" marT="7432" marB="0" anchor="ctr"/>
                </a:tc>
                <a:tc>
                  <a:txBody>
                    <a:bodyPr/>
                    <a:lstStyle/>
                    <a:p>
                      <a:pPr marL="0" marR="0" algn="just">
                        <a:lnSpc>
                          <a:spcPct val="150000"/>
                        </a:lnSpc>
                        <a:spcBef>
                          <a:spcPts val="0"/>
                        </a:spcBef>
                        <a:spcAft>
                          <a:spcPts val="0"/>
                        </a:spcAft>
                      </a:pPr>
                      <a:r>
                        <a:rPr lang="en-ZA" sz="1100" dirty="0">
                          <a:solidFill>
                            <a:srgbClr val="000000"/>
                          </a:solidFill>
                          <a:effectLst/>
                        </a:rPr>
                        <a:t>Number of participants  who attended research reports, evaluation reports, policy briefs and best practice dissemination sessions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7341" marR="17341" marT="7432" marB="0"/>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260 </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342</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82</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l" defTabSz="914400" rtl="0" eaLnBrk="1" latinLnBrk="0" hangingPunct="1">
                        <a:lnSpc>
                          <a:spcPct val="150000"/>
                        </a:lnSpc>
                        <a:spcBef>
                          <a:spcPts val="0"/>
                        </a:spcBef>
                        <a:spcAft>
                          <a:spcPts val="0"/>
                        </a:spcAft>
                      </a:pPr>
                      <a:r>
                        <a:rPr lang="en-ZA" sz="1100" kern="1200" dirty="0">
                          <a:solidFill>
                            <a:srgbClr val="000000"/>
                          </a:solidFill>
                          <a:effectLst/>
                        </a:rPr>
                        <a:t>Three additional sessions were held in the Eastern Cape on the ECD research results.</a:t>
                      </a:r>
                      <a:endParaRPr lang="en-ZA" sz="1100" b="1" kern="1200" dirty="0">
                        <a:solidFill>
                          <a:srgbClr val="000000"/>
                        </a:solidFill>
                        <a:effectLst/>
                        <a:latin typeface="+mn-lt"/>
                        <a:ea typeface="+mn-ea"/>
                        <a:cs typeface="+mn-cs"/>
                      </a:endParaRPr>
                    </a:p>
                  </a:txBody>
                  <a:tcPr marL="68580" marR="68580" marT="0" marB="0" anchor="ctr"/>
                </a:tc>
                <a:extLst>
                  <a:ext uri="{0D108BD9-81ED-4DB2-BD59-A6C34878D82A}">
                    <a16:rowId xmlns:a16="http://schemas.microsoft.com/office/drawing/2014/main" xmlns="" val="1654498179"/>
                  </a:ext>
                </a:extLst>
              </a:tr>
              <a:tr h="1260252">
                <a:tc>
                  <a:txBody>
                    <a:bodyPr/>
                    <a:lstStyle/>
                    <a:p>
                      <a:pPr marL="0" marR="0" algn="ctr">
                        <a:lnSpc>
                          <a:spcPct val="150000"/>
                        </a:lnSpc>
                        <a:spcBef>
                          <a:spcPts val="0"/>
                        </a:spcBef>
                        <a:spcAft>
                          <a:spcPts val="0"/>
                        </a:spcAft>
                      </a:pPr>
                      <a:r>
                        <a:rPr lang="en-ZA" sz="1100" dirty="0">
                          <a:effectLst/>
                        </a:rPr>
                        <a:t>3.5</a:t>
                      </a:r>
                      <a:endParaRPr lang="en-ZA" sz="1100" b="1" dirty="0">
                        <a:solidFill>
                          <a:schemeClr val="bg1"/>
                        </a:solidFill>
                        <a:effectLst/>
                        <a:latin typeface="Arial" panose="020B0604020202020204" pitchFamily="34" charset="0"/>
                        <a:ea typeface="Cambria" panose="02040503050406030204" pitchFamily="18" charset="0"/>
                      </a:endParaRPr>
                    </a:p>
                  </a:txBody>
                  <a:tcPr marL="17341" marR="17341" marT="7432" marB="0" anchor="ctr"/>
                </a:tc>
                <a:tc>
                  <a:txBody>
                    <a:bodyPr/>
                    <a:lstStyle/>
                    <a:p>
                      <a:pPr marL="0" marR="0" algn="just">
                        <a:lnSpc>
                          <a:spcPct val="150000"/>
                        </a:lnSpc>
                        <a:spcBef>
                          <a:spcPts val="0"/>
                        </a:spcBef>
                        <a:spcAft>
                          <a:spcPts val="0"/>
                        </a:spcAft>
                      </a:pPr>
                      <a:r>
                        <a:rPr lang="en-ZA" sz="1100" dirty="0">
                          <a:solidFill>
                            <a:srgbClr val="000000"/>
                          </a:solidFill>
                          <a:effectLst/>
                        </a:rPr>
                        <a:t>Number of evaluation studies on NDA program conducted and results shared out with various stakeholders per year</a:t>
                      </a:r>
                      <a:endParaRPr lang="en-ZA" sz="1100" b="1" dirty="0">
                        <a:solidFill>
                          <a:srgbClr val="000000"/>
                        </a:solidFill>
                        <a:effectLst/>
                        <a:latin typeface="Arial" panose="020B0604020202020204" pitchFamily="34" charset="0"/>
                        <a:ea typeface="Cambria" panose="02040503050406030204" pitchFamily="18" charset="0"/>
                      </a:endParaRPr>
                    </a:p>
                  </a:txBody>
                  <a:tcPr marL="17341" marR="17341" marT="7432" marB="0"/>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5</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5</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100" kern="1200" dirty="0">
                          <a:solidFill>
                            <a:srgbClr val="000000"/>
                          </a:solidFill>
                          <a:effectLst/>
                        </a:rPr>
                        <a:t>None</a:t>
                      </a:r>
                      <a:endParaRPr lang="en-ZA" sz="1100" b="1" kern="1200" dirty="0">
                        <a:solidFill>
                          <a:srgbClr val="000000"/>
                        </a:solidFill>
                        <a:effectLst/>
                        <a:latin typeface="+mn-lt"/>
                        <a:ea typeface="+mn-ea"/>
                        <a:cs typeface="+mn-cs"/>
                      </a:endParaRPr>
                    </a:p>
                  </a:txBody>
                  <a:tcPr marL="68580" marR="68580" marT="0" marB="0" anchor="ctr"/>
                </a:tc>
                <a:tc>
                  <a:txBody>
                    <a:bodyPr/>
                    <a:lstStyle/>
                    <a:p>
                      <a:pPr marL="0" marR="0" algn="l" defTabSz="914400" rtl="0" eaLnBrk="1" latinLnBrk="0" hangingPunct="1">
                        <a:lnSpc>
                          <a:spcPct val="150000"/>
                        </a:lnSpc>
                        <a:spcBef>
                          <a:spcPts val="0"/>
                        </a:spcBef>
                        <a:spcAft>
                          <a:spcPts val="0"/>
                        </a:spcAft>
                      </a:pPr>
                      <a:r>
                        <a:rPr lang="en-ZA" sz="1100" b="0" kern="1200" dirty="0">
                          <a:solidFill>
                            <a:srgbClr val="000000"/>
                          </a:solidFill>
                          <a:effectLst/>
                          <a:latin typeface="+mn-lt"/>
                          <a:ea typeface="+mn-ea"/>
                          <a:cs typeface="+mn-cs"/>
                        </a:rPr>
                        <a:t>N/A</a:t>
                      </a:r>
                    </a:p>
                  </a:txBody>
                  <a:tcPr marL="68580" marR="68580" marT="0" marB="0" anchor="ctr"/>
                </a:tc>
                <a:extLst>
                  <a:ext uri="{0D108BD9-81ED-4DB2-BD59-A6C34878D82A}">
                    <a16:rowId xmlns:a16="http://schemas.microsoft.com/office/drawing/2014/main" xmlns="" val="288554868"/>
                  </a:ext>
                </a:extLst>
              </a:tr>
            </a:tbl>
          </a:graphicData>
        </a:graphic>
      </p:graphicFrame>
    </p:spTree>
    <p:extLst>
      <p:ext uri="{BB962C8B-B14F-4D97-AF65-F5344CB8AC3E}">
        <p14:creationId xmlns:p14="http://schemas.microsoft.com/office/powerpoint/2010/main" xmlns="" val="317189705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68760"/>
            <a:ext cx="7700963" cy="4979640"/>
          </a:xfrm>
        </p:spPr>
        <p:txBody>
          <a:bodyPr/>
          <a:lstStyle/>
          <a:p>
            <a:pPr>
              <a:buFont typeface="Wingdings" panose="05000000000000000000" pitchFamily="2" charset="2"/>
              <a:buChar char="v"/>
            </a:pPr>
            <a:r>
              <a:rPr lang="en-US" sz="2400" dirty="0"/>
              <a:t>The NDA Board consists of 10 members and it operated through the following committees for the 2017/18 financial year:</a:t>
            </a:r>
          </a:p>
          <a:p>
            <a:pPr lvl="2">
              <a:buFont typeface="Wingdings" panose="05000000000000000000" pitchFamily="2" charset="2"/>
              <a:buChar char="q"/>
            </a:pPr>
            <a:endParaRPr lang="en-US" dirty="0"/>
          </a:p>
          <a:p>
            <a:pPr lvl="2">
              <a:buFont typeface="Wingdings" panose="05000000000000000000" pitchFamily="2" charset="2"/>
              <a:buChar char="q"/>
            </a:pPr>
            <a:r>
              <a:rPr lang="en-US" dirty="0"/>
              <a:t>Management Committee</a:t>
            </a:r>
          </a:p>
          <a:p>
            <a:pPr lvl="2">
              <a:buFont typeface="Wingdings" panose="05000000000000000000" pitchFamily="2" charset="2"/>
              <a:buChar char="q"/>
            </a:pPr>
            <a:endParaRPr lang="en-US" dirty="0"/>
          </a:p>
          <a:p>
            <a:pPr lvl="2">
              <a:buFont typeface="Wingdings" panose="05000000000000000000" pitchFamily="2" charset="2"/>
              <a:buChar char="q"/>
            </a:pPr>
            <a:r>
              <a:rPr lang="en-US" dirty="0"/>
              <a:t>Audit and Risk Committee</a:t>
            </a:r>
          </a:p>
          <a:p>
            <a:pPr lvl="2">
              <a:buFont typeface="Wingdings" panose="05000000000000000000" pitchFamily="2" charset="2"/>
              <a:buChar char="q"/>
            </a:pPr>
            <a:endParaRPr lang="en-US" dirty="0"/>
          </a:p>
          <a:p>
            <a:pPr lvl="2">
              <a:buFont typeface="Wingdings" panose="05000000000000000000" pitchFamily="2" charset="2"/>
              <a:buChar char="q"/>
            </a:pPr>
            <a:r>
              <a:rPr lang="en-US" dirty="0"/>
              <a:t>Human Resource and Remuneration Committee</a:t>
            </a:r>
          </a:p>
          <a:p>
            <a:pPr lvl="2">
              <a:buFont typeface="Wingdings" panose="05000000000000000000" pitchFamily="2" charset="2"/>
              <a:buChar char="q"/>
            </a:pPr>
            <a:endParaRPr lang="en-US" dirty="0"/>
          </a:p>
          <a:p>
            <a:pPr lvl="2">
              <a:buFont typeface="Wingdings" panose="05000000000000000000" pitchFamily="2" charset="2"/>
              <a:buChar char="q"/>
            </a:pPr>
            <a:r>
              <a:rPr lang="en-US" dirty="0"/>
              <a:t>Projects, Research and Development Committee</a:t>
            </a:r>
          </a:p>
          <a:p>
            <a:pPr>
              <a:buFont typeface="Wingdings" panose="05000000000000000000" pitchFamily="2" charset="2"/>
              <a:buChar char="v"/>
            </a:pPr>
            <a:endParaRPr lang="en-US" dirty="0"/>
          </a:p>
          <a:p>
            <a:pPr>
              <a:buFont typeface="Wingdings" panose="05000000000000000000" pitchFamily="2" charset="2"/>
              <a:buChar char="v"/>
            </a:pPr>
            <a:r>
              <a:rPr lang="en-US" sz="2400" dirty="0"/>
              <a:t>The Internal Audit Unit compiled an annual coverage plan for management of prioritised and significant strategic risks in the NDA</a:t>
            </a:r>
          </a:p>
          <a:p>
            <a:pPr>
              <a:buFont typeface="Wingdings" panose="05000000000000000000" pitchFamily="2" charset="2"/>
              <a:buChar char="v"/>
            </a:pP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15</a:t>
            </a:fld>
            <a:endParaRPr lang="en-US" dirty="0"/>
          </a:p>
        </p:txBody>
      </p:sp>
      <p:sp>
        <p:nvSpPr>
          <p:cNvPr id="6" name="Title 1"/>
          <p:cNvSpPr>
            <a:spLocks noGrp="1"/>
          </p:cNvSpPr>
          <p:nvPr>
            <p:ph type="title"/>
          </p:nvPr>
        </p:nvSpPr>
        <p:spPr>
          <a:xfrm>
            <a:off x="611560" y="0"/>
            <a:ext cx="7813303" cy="838200"/>
          </a:xfrm>
        </p:spPr>
        <p:txBody>
          <a:bodyPr/>
          <a:lstStyle/>
          <a:p>
            <a:r>
              <a:rPr lang="en-US" b="1" dirty="0"/>
              <a:t>REPORT ON GOVERNANCE</a:t>
            </a:r>
          </a:p>
        </p:txBody>
      </p:sp>
    </p:spTree>
    <p:extLst>
      <p:ext uri="{BB962C8B-B14F-4D97-AF65-F5344CB8AC3E}">
        <p14:creationId xmlns:p14="http://schemas.microsoft.com/office/powerpoint/2010/main" xmlns="" val="88649578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BOARD EVALUATION OF CONTROLS </a:t>
            </a:r>
          </a:p>
        </p:txBody>
      </p:sp>
      <p:sp>
        <p:nvSpPr>
          <p:cNvPr id="3" name="Content Placeholder 2"/>
          <p:cNvSpPr>
            <a:spLocks noGrp="1"/>
          </p:cNvSpPr>
          <p:nvPr>
            <p:ph idx="1"/>
          </p:nvPr>
        </p:nvSpPr>
        <p:spPr>
          <a:xfrm>
            <a:off x="762000" y="1181100"/>
            <a:ext cx="7700963" cy="4724400"/>
          </a:xfrm>
        </p:spPr>
        <p:txBody>
          <a:bodyPr/>
          <a:lstStyle/>
          <a:p>
            <a:pPr>
              <a:buFont typeface="Wingdings" panose="05000000000000000000" pitchFamily="2" charset="2"/>
              <a:buChar char="v"/>
            </a:pPr>
            <a:r>
              <a:rPr lang="en-US" dirty="0"/>
              <a:t>The NDA Board assisted by the Audit and Risk Committee have reviewed:</a:t>
            </a:r>
          </a:p>
          <a:p>
            <a:pPr lvl="2">
              <a:buFont typeface="Wingdings" panose="05000000000000000000" pitchFamily="2" charset="2"/>
              <a:buChar char="q"/>
            </a:pPr>
            <a:endParaRPr lang="en-US" dirty="0"/>
          </a:p>
          <a:p>
            <a:pPr lvl="2">
              <a:buFont typeface="Wingdings" panose="05000000000000000000" pitchFamily="2" charset="2"/>
              <a:buChar char="q"/>
            </a:pPr>
            <a:r>
              <a:rPr lang="en-US" dirty="0"/>
              <a:t>The effectiveness of the internal control systems;</a:t>
            </a:r>
          </a:p>
          <a:p>
            <a:pPr lvl="2">
              <a:buFont typeface="Wingdings" panose="05000000000000000000" pitchFamily="2" charset="2"/>
              <a:buChar char="q"/>
            </a:pPr>
            <a:endParaRPr lang="en-US" dirty="0"/>
          </a:p>
          <a:p>
            <a:pPr lvl="2">
              <a:buFont typeface="Wingdings" panose="05000000000000000000" pitchFamily="2" charset="2"/>
              <a:buChar char="q"/>
            </a:pPr>
            <a:r>
              <a:rPr lang="en-US" dirty="0"/>
              <a:t>The operational risks covered in the scope of internal and external audit;</a:t>
            </a:r>
          </a:p>
          <a:p>
            <a:pPr marL="914400" lvl="2" indent="0">
              <a:buNone/>
            </a:pPr>
            <a:endParaRPr lang="en-US" dirty="0"/>
          </a:p>
          <a:p>
            <a:pPr lvl="2">
              <a:buFont typeface="Wingdings" panose="05000000000000000000" pitchFamily="2" charset="2"/>
              <a:buChar char="q"/>
            </a:pPr>
            <a:r>
              <a:rPr lang="en-US" dirty="0"/>
              <a:t>The adequacy, reliability and accuracy of financial information;</a:t>
            </a:r>
          </a:p>
          <a:p>
            <a:pPr lvl="2">
              <a:buFont typeface="Wingdings" panose="05000000000000000000" pitchFamily="2" charset="2"/>
              <a:buChar char="q"/>
            </a:pPr>
            <a:endParaRPr lang="en-US" dirty="0"/>
          </a:p>
          <a:p>
            <a:pPr lvl="2">
              <a:buFont typeface="Wingdings" panose="05000000000000000000" pitchFamily="2" charset="2"/>
              <a:buChar char="q"/>
            </a:pPr>
            <a:r>
              <a:rPr lang="en-US" dirty="0"/>
              <a:t>Any accounting and auditing concerns identified through audits; </a:t>
            </a:r>
          </a:p>
          <a:p>
            <a:pPr lvl="2">
              <a:buFont typeface="Wingdings" panose="05000000000000000000" pitchFamily="2" charset="2"/>
              <a:buChar char="q"/>
            </a:pPr>
            <a:endParaRPr lang="en-US" dirty="0"/>
          </a:p>
          <a:p>
            <a:pPr lvl="2">
              <a:buFont typeface="Wingdings" panose="05000000000000000000" pitchFamily="2" charset="2"/>
              <a:buChar char="q"/>
            </a:pPr>
            <a:r>
              <a:rPr lang="en-US" dirty="0"/>
              <a:t>The compliance with legal, accounting and regulatory frameworks; and</a:t>
            </a:r>
          </a:p>
          <a:p>
            <a:pPr lvl="2">
              <a:buFont typeface="Wingdings" panose="05000000000000000000" pitchFamily="2" charset="2"/>
              <a:buChar char="q"/>
            </a:pPr>
            <a:endParaRPr lang="en-US" dirty="0"/>
          </a:p>
          <a:p>
            <a:pPr lvl="2">
              <a:buFont typeface="Wingdings" panose="05000000000000000000" pitchFamily="2" charset="2"/>
              <a:buChar char="q"/>
            </a:pPr>
            <a:r>
              <a:rPr lang="en-US" dirty="0"/>
              <a:t>The Annual Report and discussed with the Auditor General material aspects of the report.   </a:t>
            </a:r>
          </a:p>
          <a:p>
            <a:pPr lvl="2">
              <a:buFont typeface="Wingdings" panose="05000000000000000000" pitchFamily="2" charset="2"/>
              <a:buChar char="q"/>
            </a:pP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16</a:t>
            </a:fld>
            <a:endParaRPr lang="en-US" dirty="0"/>
          </a:p>
        </p:txBody>
      </p:sp>
    </p:spTree>
    <p:extLst>
      <p:ext uri="{BB962C8B-B14F-4D97-AF65-F5344CB8AC3E}">
        <p14:creationId xmlns:p14="http://schemas.microsoft.com/office/powerpoint/2010/main" xmlns="" val="31244565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HUMAN RESOURCE</a:t>
            </a:r>
          </a:p>
        </p:txBody>
      </p:sp>
      <p:sp>
        <p:nvSpPr>
          <p:cNvPr id="3" name="Content Placeholder 2"/>
          <p:cNvSpPr>
            <a:spLocks noGrp="1"/>
          </p:cNvSpPr>
          <p:nvPr>
            <p:ph idx="1"/>
          </p:nvPr>
        </p:nvSpPr>
        <p:spPr>
          <a:xfrm>
            <a:off x="762000" y="1124744"/>
            <a:ext cx="7986464" cy="5580856"/>
          </a:xfrm>
        </p:spPr>
        <p:txBody>
          <a:bodyPr/>
          <a:lstStyle/>
          <a:p>
            <a:pPr>
              <a:buFont typeface="Wingdings" panose="05000000000000000000" pitchFamily="2" charset="2"/>
              <a:buChar char="v"/>
            </a:pPr>
            <a:r>
              <a:rPr lang="en-US" dirty="0"/>
              <a:t>The NDA had 192 employees for the financial year 2017/18</a:t>
            </a:r>
          </a:p>
          <a:p>
            <a:pPr>
              <a:buFont typeface="Wingdings" panose="05000000000000000000" pitchFamily="2" charset="2"/>
              <a:buChar char="v"/>
            </a:pPr>
            <a:endParaRPr lang="en-US" dirty="0"/>
          </a:p>
          <a:p>
            <a:pPr>
              <a:buFont typeface="Wingdings" panose="05000000000000000000" pitchFamily="2" charset="2"/>
              <a:buChar char="v"/>
            </a:pPr>
            <a:r>
              <a:rPr lang="en-US" dirty="0"/>
              <a:t>Africans are the pre-dominant racial group, with Females being in the majority at 66% </a:t>
            </a:r>
          </a:p>
          <a:p>
            <a:pPr>
              <a:buFont typeface="Wingdings" panose="05000000000000000000" pitchFamily="2" charset="2"/>
              <a:buChar char="v"/>
            </a:pPr>
            <a:endParaRPr lang="en-US" dirty="0"/>
          </a:p>
          <a:p>
            <a:pPr>
              <a:buFont typeface="Wingdings" panose="05000000000000000000" pitchFamily="2" charset="2"/>
              <a:buChar char="v"/>
            </a:pPr>
            <a:r>
              <a:rPr lang="en-US" dirty="0"/>
              <a:t>The NDA has three (4) employees living with a disability which translates to 2% of the staff complement</a:t>
            </a:r>
          </a:p>
          <a:p>
            <a:pPr>
              <a:buFont typeface="Wingdings" panose="05000000000000000000" pitchFamily="2" charset="2"/>
              <a:buChar char="v"/>
            </a:pPr>
            <a:endParaRPr lang="en-US" dirty="0"/>
          </a:p>
          <a:p>
            <a:pPr>
              <a:buFont typeface="Wingdings" panose="05000000000000000000" pitchFamily="2" charset="2"/>
              <a:buChar char="v"/>
            </a:pPr>
            <a:r>
              <a:rPr lang="en-US" dirty="0"/>
              <a:t>The vacancy rate is 19%, whilst, the turnover rate of the NDA is at 4% following the departure of 8 employees</a:t>
            </a:r>
          </a:p>
          <a:p>
            <a:pPr>
              <a:buFont typeface="Wingdings" panose="05000000000000000000" pitchFamily="2" charset="2"/>
              <a:buChar char="v"/>
            </a:pPr>
            <a:endParaRPr lang="en-US" dirty="0"/>
          </a:p>
          <a:p>
            <a:pPr>
              <a:buFont typeface="Wingdings" panose="05000000000000000000" pitchFamily="2" charset="2"/>
              <a:buChar char="v"/>
            </a:pPr>
            <a:r>
              <a:rPr lang="en-US" dirty="0"/>
              <a:t>Three (3) employees attracted disciplinary action due to non-compliance with NDA policies and procedures</a:t>
            </a:r>
          </a:p>
          <a:p>
            <a:pPr>
              <a:buFont typeface="Wingdings" panose="05000000000000000000" pitchFamily="2" charset="2"/>
              <a:buChar char="v"/>
            </a:pPr>
            <a:endParaRPr lang="en-US" dirty="0"/>
          </a:p>
          <a:p>
            <a:pPr>
              <a:buFont typeface="Wingdings" panose="05000000000000000000" pitchFamily="2" charset="2"/>
              <a:buChar char="v"/>
            </a:pPr>
            <a:r>
              <a:rPr lang="en-US" dirty="0"/>
              <a:t> 0,63% of the personnel budget has been spent on training and </a:t>
            </a:r>
            <a:r>
              <a:rPr lang="en-US" dirty="0" smtClean="0"/>
              <a:t>development</a:t>
            </a: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17</a:t>
            </a:fld>
            <a:endParaRPr lang="en-US" dirty="0"/>
          </a:p>
        </p:txBody>
      </p:sp>
    </p:spTree>
    <p:extLst>
      <p:ext uri="{BB962C8B-B14F-4D97-AF65-F5344CB8AC3E}">
        <p14:creationId xmlns:p14="http://schemas.microsoft.com/office/powerpoint/2010/main" xmlns="" val="129532594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885312" cy="838200"/>
          </a:xfrm>
        </p:spPr>
        <p:txBody>
          <a:bodyPr/>
          <a:lstStyle/>
          <a:p>
            <a:r>
              <a:rPr lang="en-US" b="1" dirty="0"/>
              <a:t>PERSONNEL COST PER PROGRAMME </a:t>
            </a: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2139637396"/>
              </p:ext>
            </p:extLst>
          </p:nvPr>
        </p:nvGraphicFramePr>
        <p:xfrm>
          <a:off x="539551" y="838200"/>
          <a:ext cx="7880549" cy="5255096"/>
        </p:xfrm>
        <a:graphic>
          <a:graphicData uri="http://schemas.openxmlformats.org/drawingml/2006/table">
            <a:tbl>
              <a:tblPr firstRow="1" firstCol="1" bandRow="1">
                <a:tableStyleId>{5C22544A-7EE6-4342-B048-85BDC9FD1C3A}</a:tableStyleId>
              </a:tblPr>
              <a:tblGrid>
                <a:gridCol w="1519995">
                  <a:extLst>
                    <a:ext uri="{9D8B030D-6E8A-4147-A177-3AD203B41FA5}">
                      <a16:colId xmlns:a16="http://schemas.microsoft.com/office/drawing/2014/main" xmlns="" val="4112840285"/>
                    </a:ext>
                  </a:extLst>
                </a:gridCol>
                <a:gridCol w="1303228">
                  <a:extLst>
                    <a:ext uri="{9D8B030D-6E8A-4147-A177-3AD203B41FA5}">
                      <a16:colId xmlns:a16="http://schemas.microsoft.com/office/drawing/2014/main" xmlns="" val="640061902"/>
                    </a:ext>
                  </a:extLst>
                </a:gridCol>
                <a:gridCol w="1427344">
                  <a:extLst>
                    <a:ext uri="{9D8B030D-6E8A-4147-A177-3AD203B41FA5}">
                      <a16:colId xmlns:a16="http://schemas.microsoft.com/office/drawing/2014/main" xmlns="" val="1727750098"/>
                    </a:ext>
                  </a:extLst>
                </a:gridCol>
                <a:gridCol w="1179111">
                  <a:extLst>
                    <a:ext uri="{9D8B030D-6E8A-4147-A177-3AD203B41FA5}">
                      <a16:colId xmlns:a16="http://schemas.microsoft.com/office/drawing/2014/main" xmlns="" val="2204675469"/>
                    </a:ext>
                  </a:extLst>
                </a:gridCol>
                <a:gridCol w="1241169">
                  <a:extLst>
                    <a:ext uri="{9D8B030D-6E8A-4147-A177-3AD203B41FA5}">
                      <a16:colId xmlns:a16="http://schemas.microsoft.com/office/drawing/2014/main" xmlns="" val="827307610"/>
                    </a:ext>
                  </a:extLst>
                </a:gridCol>
                <a:gridCol w="1209702">
                  <a:extLst>
                    <a:ext uri="{9D8B030D-6E8A-4147-A177-3AD203B41FA5}">
                      <a16:colId xmlns:a16="http://schemas.microsoft.com/office/drawing/2014/main" xmlns="" val="130217705"/>
                    </a:ext>
                  </a:extLst>
                </a:gridCol>
              </a:tblGrid>
              <a:tr h="1491049">
                <a:tc>
                  <a:txBody>
                    <a:bodyPr/>
                    <a:lstStyle/>
                    <a:p>
                      <a:pPr marL="107950" marR="0" algn="r">
                        <a:spcBef>
                          <a:spcPts val="0"/>
                        </a:spcBef>
                        <a:spcAft>
                          <a:spcPts val="0"/>
                        </a:spcAft>
                      </a:pPr>
                      <a:endParaRPr lang="en-ZA" sz="1400" b="0" dirty="0">
                        <a:effectLst/>
                      </a:endParaRPr>
                    </a:p>
                    <a:p>
                      <a:pPr marL="107950" marR="0" algn="r">
                        <a:spcBef>
                          <a:spcPts val="0"/>
                        </a:spcBef>
                        <a:spcAft>
                          <a:spcPts val="0"/>
                        </a:spcAft>
                      </a:pPr>
                      <a:endParaRPr lang="en-ZA" sz="1400" b="0" dirty="0">
                        <a:effectLst/>
                      </a:endParaRPr>
                    </a:p>
                    <a:p>
                      <a:pPr marL="107950" marR="0" algn="r">
                        <a:spcBef>
                          <a:spcPts val="0"/>
                        </a:spcBef>
                        <a:spcAft>
                          <a:spcPts val="0"/>
                        </a:spcAft>
                      </a:pP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107950" marR="0" algn="r">
                        <a:spcBef>
                          <a:spcPts val="0"/>
                        </a:spcBef>
                        <a:spcAft>
                          <a:spcPts val="0"/>
                        </a:spcAft>
                      </a:pPr>
                      <a:r>
                        <a:rPr lang="en-ZA" sz="1400" b="0" dirty="0">
                          <a:effectLst/>
                        </a:rPr>
                        <a:t>Total Expenditure for the entity (R’000)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107950" marR="0" algn="r">
                        <a:spcBef>
                          <a:spcPts val="0"/>
                        </a:spcBef>
                        <a:spcAft>
                          <a:spcPts val="0"/>
                        </a:spcAft>
                      </a:pPr>
                      <a:r>
                        <a:rPr lang="en-ZA" sz="1400" b="0" dirty="0">
                          <a:effectLst/>
                        </a:rPr>
                        <a:t>Personnel Expenditure (R’000)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107950" marR="0" algn="r">
                        <a:spcBef>
                          <a:spcPts val="0"/>
                        </a:spcBef>
                        <a:spcAft>
                          <a:spcPts val="0"/>
                        </a:spcAft>
                      </a:pPr>
                      <a:r>
                        <a:rPr lang="en-ZA" sz="1400" b="0" dirty="0">
                          <a:effectLst/>
                        </a:rPr>
                        <a:t>Personnel exp. as a % of total exp.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107950" marR="0" algn="r">
                        <a:spcBef>
                          <a:spcPts val="0"/>
                        </a:spcBef>
                        <a:spcAft>
                          <a:spcPts val="0"/>
                        </a:spcAft>
                      </a:pPr>
                      <a:r>
                        <a:rPr lang="en-ZA" sz="1400" b="0" dirty="0">
                          <a:effectLst/>
                        </a:rPr>
                        <a:t>No. of employees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107950" marR="0" algn="r">
                        <a:spcBef>
                          <a:spcPts val="0"/>
                        </a:spcBef>
                        <a:spcAft>
                          <a:spcPts val="0"/>
                        </a:spcAft>
                      </a:pPr>
                      <a:r>
                        <a:rPr lang="en-ZA" sz="1400" b="0" dirty="0">
                          <a:effectLst/>
                        </a:rPr>
                        <a:t>Average personnel cost per employee (R’000)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882188670"/>
                  </a:ext>
                </a:extLst>
              </a:tr>
              <a:tr h="1118662">
                <a:tc>
                  <a:txBody>
                    <a:bodyPr/>
                    <a:lstStyle/>
                    <a:p>
                      <a:pPr marL="107950" marR="0">
                        <a:spcBef>
                          <a:spcPts val="0"/>
                        </a:spcBef>
                        <a:spcAft>
                          <a:spcPts val="0"/>
                        </a:spcAft>
                      </a:pPr>
                      <a:r>
                        <a:rPr lang="en-ZA" sz="1400" b="0" dirty="0">
                          <a:effectLst/>
                        </a:rPr>
                        <a:t>Programme 1</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95 660</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42 699</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18,56%</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57</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749</a:t>
                      </a:r>
                    </a:p>
                  </a:txBody>
                  <a:tcPr marL="68580" marR="68580" marT="0" marB="0" anchor="ctr"/>
                </a:tc>
                <a:extLst>
                  <a:ext uri="{0D108BD9-81ED-4DB2-BD59-A6C34878D82A}">
                    <a16:rowId xmlns:a16="http://schemas.microsoft.com/office/drawing/2014/main" xmlns="" val="4183655799"/>
                  </a:ext>
                </a:extLst>
              </a:tr>
              <a:tr h="1118662">
                <a:tc>
                  <a:txBody>
                    <a:bodyPr/>
                    <a:lstStyle/>
                    <a:p>
                      <a:pPr marL="107950" marR="0" algn="just">
                        <a:spcBef>
                          <a:spcPts val="0"/>
                        </a:spcBef>
                        <a:spcAft>
                          <a:spcPts val="0"/>
                        </a:spcAft>
                      </a:pPr>
                      <a:r>
                        <a:rPr lang="en-ZA" sz="1400" b="0" dirty="0">
                          <a:effectLst/>
                        </a:rPr>
                        <a:t>Programme 2</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128 601</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71 959</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31,27%</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128</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562</a:t>
                      </a:r>
                    </a:p>
                  </a:txBody>
                  <a:tcPr marL="68580" marR="68580" marT="0" marB="0" anchor="ctr"/>
                </a:tc>
                <a:extLst>
                  <a:ext uri="{0D108BD9-81ED-4DB2-BD59-A6C34878D82A}">
                    <a16:rowId xmlns:a16="http://schemas.microsoft.com/office/drawing/2014/main" xmlns="" val="660405838"/>
                  </a:ext>
                </a:extLst>
              </a:tr>
              <a:tr h="1118662">
                <a:tc>
                  <a:txBody>
                    <a:bodyPr/>
                    <a:lstStyle/>
                    <a:p>
                      <a:pPr marL="107950" marR="0" algn="just">
                        <a:spcBef>
                          <a:spcPts val="0"/>
                        </a:spcBef>
                        <a:spcAft>
                          <a:spcPts val="0"/>
                        </a:spcAft>
                      </a:pPr>
                      <a:r>
                        <a:rPr lang="en-ZA" sz="1400" b="0" dirty="0">
                          <a:effectLst/>
                        </a:rPr>
                        <a:t>Programme 3</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5 830</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4 991</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2,17%</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nchor="ctr"/>
                </a:tc>
                <a:tc>
                  <a:txBody>
                    <a:bodyPr/>
                    <a:lstStyle/>
                    <a:p>
                      <a:pPr marL="107950" marR="0" algn="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713</a:t>
                      </a:r>
                    </a:p>
                  </a:txBody>
                  <a:tcPr marL="68580" marR="68580" marT="0" marB="0" anchor="ctr"/>
                </a:tc>
                <a:extLst>
                  <a:ext uri="{0D108BD9-81ED-4DB2-BD59-A6C34878D82A}">
                    <a16:rowId xmlns:a16="http://schemas.microsoft.com/office/drawing/2014/main" xmlns="" val="1200101156"/>
                  </a:ext>
                </a:extLst>
              </a:tr>
              <a:tr h="408061">
                <a:tc>
                  <a:txBody>
                    <a:bodyPr/>
                    <a:lstStyle/>
                    <a:p>
                      <a:pPr marL="107950" marR="0">
                        <a:spcBef>
                          <a:spcPts val="0"/>
                        </a:spcBef>
                        <a:spcAft>
                          <a:spcPts val="0"/>
                        </a:spcAft>
                      </a:pPr>
                      <a:r>
                        <a:rPr lang="en-ZA" sz="1800" b="1" dirty="0">
                          <a:effectLst/>
                        </a:rPr>
                        <a:t>Total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07950" marR="0" algn="r">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230 091</a:t>
                      </a:r>
                    </a:p>
                  </a:txBody>
                  <a:tcPr marL="68580" marR="68580" marT="0" marB="0" anchor="ctr"/>
                </a:tc>
                <a:tc>
                  <a:txBody>
                    <a:bodyPr/>
                    <a:lstStyle/>
                    <a:p>
                      <a:pPr marL="107950" marR="0" algn="r">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119 649</a:t>
                      </a:r>
                    </a:p>
                  </a:txBody>
                  <a:tcPr marL="68580" marR="68580" marT="0" marB="0" anchor="ctr"/>
                </a:tc>
                <a:tc>
                  <a:txBody>
                    <a:bodyPr/>
                    <a:lstStyle/>
                    <a:p>
                      <a:pPr marL="107950" marR="0" algn="r">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nchor="ctr"/>
                </a:tc>
                <a:tc>
                  <a:txBody>
                    <a:bodyPr/>
                    <a:lstStyle/>
                    <a:p>
                      <a:pPr marL="107950" marR="0" algn="r">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192</a:t>
                      </a:r>
                    </a:p>
                  </a:txBody>
                  <a:tcPr marL="68580" marR="68580" marT="0" marB="0" anchor="ctr"/>
                </a:tc>
                <a:tc>
                  <a:txBody>
                    <a:bodyPr/>
                    <a:lstStyle/>
                    <a:p>
                      <a:pPr marL="107950" marR="0" algn="r">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623</a:t>
                      </a:r>
                    </a:p>
                  </a:txBody>
                  <a:tcPr marL="68580" marR="68580" marT="0" marB="0" anchor="ctr"/>
                </a:tc>
                <a:extLst>
                  <a:ext uri="{0D108BD9-81ED-4DB2-BD59-A6C34878D82A}">
                    <a16:rowId xmlns:a16="http://schemas.microsoft.com/office/drawing/2014/main" xmlns="" val="3634091320"/>
                  </a:ext>
                </a:extLst>
              </a:tr>
            </a:tbl>
          </a:graphicData>
        </a:graphic>
      </p:graphicFrame>
    </p:spTree>
    <p:extLst>
      <p:ext uri="{BB962C8B-B14F-4D97-AF65-F5344CB8AC3E}">
        <p14:creationId xmlns:p14="http://schemas.microsoft.com/office/powerpoint/2010/main" xmlns="" val="317125391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7986464" cy="577552"/>
          </a:xfrm>
        </p:spPr>
        <p:txBody>
          <a:bodyPr/>
          <a:lstStyle/>
          <a:p>
            <a:pPr algn="ctr"/>
            <a:r>
              <a:rPr lang="en-US" b="1" dirty="0"/>
              <a:t>AUDITED ANNUAL FINANCIAL STATEMENTS</a:t>
            </a:r>
            <a:endParaRPr lang="en-ZA"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19</a:t>
            </a:fld>
            <a:endParaRPr lang="en-US" dirty="0"/>
          </a:p>
        </p:txBody>
      </p:sp>
      <p:sp>
        <p:nvSpPr>
          <p:cNvPr id="6" name="Rectangle 2"/>
          <p:cNvSpPr txBox="1">
            <a:spLocks noChangeArrowheads="1"/>
          </p:cNvSpPr>
          <p:nvPr/>
        </p:nvSpPr>
        <p:spPr bwMode="auto">
          <a:xfrm>
            <a:off x="323528" y="1340768"/>
            <a:ext cx="8715436" cy="1944688"/>
          </a:xfrm>
          <a:prstGeom prst="rect">
            <a:avLst/>
          </a:prstGeom>
          <a:noFill/>
          <a:ln w="9525">
            <a:noFill/>
            <a:miter lim="800000"/>
            <a:headEnd/>
            <a:tailEnd/>
          </a:ln>
        </p:spPr>
        <p:txBody>
          <a:bodyPr lIns="0" tIns="0" rIns="0" bIns="0" anchor="ctr"/>
          <a:lstStyle/>
          <a:p>
            <a:pPr algn="ctr" eaLnBrk="1" hangingPunct="1">
              <a:defRPr/>
            </a:pPr>
            <a:r>
              <a:rPr lang="en-US" b="1" kern="0" dirty="0">
                <a:latin typeface="+mj-lt"/>
                <a:ea typeface="+mj-ea"/>
                <a:cs typeface="+mj-cs"/>
              </a:rPr>
              <a:t/>
            </a:r>
            <a:br>
              <a:rPr lang="en-US" b="1" kern="0" dirty="0">
                <a:latin typeface="+mj-lt"/>
                <a:ea typeface="+mj-ea"/>
                <a:cs typeface="+mj-cs"/>
              </a:rPr>
            </a:br>
            <a:r>
              <a:rPr lang="en-US" b="1" kern="0" dirty="0">
                <a:latin typeface="+mj-lt"/>
                <a:ea typeface="+mj-ea"/>
                <a:cs typeface="+mj-cs"/>
              </a:rPr>
              <a:t/>
            </a:r>
            <a:br>
              <a:rPr lang="en-US" b="1" kern="0" dirty="0">
                <a:latin typeface="+mj-lt"/>
                <a:ea typeface="+mj-ea"/>
                <a:cs typeface="+mj-cs"/>
              </a:rPr>
            </a:br>
            <a:r>
              <a:rPr lang="en-US" b="1" kern="0" dirty="0">
                <a:latin typeface="+mj-lt"/>
                <a:ea typeface="+mj-ea"/>
                <a:cs typeface="+mj-cs"/>
              </a:rPr>
              <a:t/>
            </a:r>
            <a:br>
              <a:rPr lang="en-US" b="1" kern="0" dirty="0">
                <a:latin typeface="+mj-lt"/>
                <a:ea typeface="+mj-ea"/>
                <a:cs typeface="+mj-cs"/>
              </a:rPr>
            </a:br>
            <a:r>
              <a:rPr lang="en-US" b="1" kern="0" dirty="0">
                <a:latin typeface="+mj-lt"/>
                <a:ea typeface="+mj-ea"/>
                <a:cs typeface="+mj-cs"/>
              </a:rPr>
              <a:t/>
            </a:r>
            <a:br>
              <a:rPr lang="en-US" b="1" kern="0" dirty="0">
                <a:latin typeface="+mj-lt"/>
                <a:ea typeface="+mj-ea"/>
                <a:cs typeface="+mj-cs"/>
              </a:rPr>
            </a:br>
            <a:r>
              <a:rPr lang="en-US" altLang="en-US" sz="2800" b="1" dirty="0"/>
              <a:t> </a:t>
            </a:r>
            <a:r>
              <a:rPr lang="en-US" altLang="en-US" sz="2800" b="1" dirty="0">
                <a:latin typeface="+mj-lt"/>
              </a:rPr>
              <a:t>AUDITED FINANCIAL STATEMENTS </a:t>
            </a:r>
            <a:r>
              <a:rPr lang="en-US" sz="2800" b="1" kern="0" dirty="0">
                <a:latin typeface="+mj-lt"/>
                <a:ea typeface="+mj-ea"/>
                <a:cs typeface="+mj-cs"/>
              </a:rPr>
              <a:t>FOR THE YEAR ENDED 31 MARCH 2018</a:t>
            </a:r>
            <a:r>
              <a:rPr lang="en-US" b="1" kern="0" dirty="0">
                <a:latin typeface="+mj-lt"/>
                <a:ea typeface="+mj-ea"/>
                <a:cs typeface="+mj-cs"/>
              </a:rPr>
              <a:t/>
            </a:r>
            <a:br>
              <a:rPr lang="en-US" b="1" kern="0" dirty="0">
                <a:latin typeface="+mj-lt"/>
                <a:ea typeface="+mj-ea"/>
                <a:cs typeface="+mj-cs"/>
              </a:rPr>
            </a:br>
            <a:r>
              <a:rPr lang="en-US" b="1" kern="0" dirty="0">
                <a:latin typeface="+mj-lt"/>
                <a:ea typeface="+mj-ea"/>
                <a:cs typeface="+mj-cs"/>
              </a:rPr>
              <a:t/>
            </a:r>
            <a:br>
              <a:rPr lang="en-US" b="1" kern="0" dirty="0">
                <a:latin typeface="+mj-lt"/>
                <a:ea typeface="+mj-ea"/>
                <a:cs typeface="+mj-cs"/>
              </a:rPr>
            </a:br>
            <a:endParaRPr lang="en-US" b="1" kern="0" dirty="0">
              <a:latin typeface="+mj-lt"/>
              <a:ea typeface="+mj-ea"/>
              <a:cs typeface="+mj-cs"/>
            </a:endParaRPr>
          </a:p>
        </p:txBody>
      </p:sp>
      <p:sp>
        <p:nvSpPr>
          <p:cNvPr id="7" name="Rectangle 6"/>
          <p:cNvSpPr/>
          <p:nvPr/>
        </p:nvSpPr>
        <p:spPr>
          <a:xfrm>
            <a:off x="1619672" y="4059042"/>
            <a:ext cx="6480720" cy="738664"/>
          </a:xfrm>
          <a:prstGeom prst="rect">
            <a:avLst/>
          </a:prstGeom>
        </p:spPr>
        <p:txBody>
          <a:bodyPr wrap="square">
            <a:spAutoFit/>
          </a:bodyPr>
          <a:lstStyle/>
          <a:p>
            <a:pPr algn="ctr"/>
            <a:r>
              <a:rPr lang="en-US" altLang="en-US" sz="2100" i="1" dirty="0">
                <a:solidFill>
                  <a:srgbClr val="0000CC"/>
                </a:solidFill>
              </a:rPr>
              <a:t>*</a:t>
            </a:r>
            <a:r>
              <a:rPr lang="en-US" altLang="en-US" sz="2100" b="1" i="1" dirty="0">
                <a:solidFill>
                  <a:srgbClr val="0000CC"/>
                </a:solidFill>
              </a:rPr>
              <a:t>All numbers are rounded off to the nearest Rand.</a:t>
            </a:r>
            <a:br>
              <a:rPr lang="en-US" altLang="en-US" sz="2100" b="1" i="1" dirty="0">
                <a:solidFill>
                  <a:srgbClr val="0000CC"/>
                </a:solidFill>
              </a:rPr>
            </a:br>
            <a:endParaRPr lang="en-US" sz="2100" b="1" dirty="0"/>
          </a:p>
        </p:txBody>
      </p:sp>
    </p:spTree>
    <p:extLst>
      <p:ext uri="{BB962C8B-B14F-4D97-AF65-F5344CB8AC3E}">
        <p14:creationId xmlns:p14="http://schemas.microsoft.com/office/powerpoint/2010/main" xmlns="" val="11777930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535897" y="3006558"/>
            <a:ext cx="7470867" cy="546608"/>
          </a:xfrm>
          <a:prstGeom prst="rect">
            <a:avLst/>
          </a:prstGeom>
          <a:solidFill>
            <a:schemeClr val="tx2">
              <a:lumMod val="85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4" name="Rectangle 43"/>
          <p:cNvSpPr/>
          <p:nvPr/>
        </p:nvSpPr>
        <p:spPr>
          <a:xfrm>
            <a:off x="556436" y="5252117"/>
            <a:ext cx="7455804" cy="546269"/>
          </a:xfrm>
          <a:prstGeom prst="rect">
            <a:avLst/>
          </a:prstGeom>
          <a:solidFill>
            <a:schemeClr val="tx2">
              <a:lumMod val="85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ZA"/>
          </a:p>
        </p:txBody>
      </p:sp>
      <p:sp>
        <p:nvSpPr>
          <p:cNvPr id="46" name="Rectangle 45"/>
          <p:cNvSpPr/>
          <p:nvPr/>
        </p:nvSpPr>
        <p:spPr>
          <a:xfrm>
            <a:off x="541629" y="3779032"/>
            <a:ext cx="7470867" cy="528411"/>
          </a:xfrm>
          <a:prstGeom prst="rect">
            <a:avLst/>
          </a:prstGeom>
          <a:solidFill>
            <a:schemeClr val="tx2">
              <a:lumMod val="85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8" name="Rectangle 47"/>
          <p:cNvSpPr/>
          <p:nvPr/>
        </p:nvSpPr>
        <p:spPr>
          <a:xfrm>
            <a:off x="556436" y="2273668"/>
            <a:ext cx="7485929" cy="507024"/>
          </a:xfrm>
          <a:prstGeom prst="rect">
            <a:avLst/>
          </a:prstGeom>
          <a:solidFill>
            <a:schemeClr val="tx2">
              <a:lumMod val="85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ZA"/>
          </a:p>
        </p:txBody>
      </p:sp>
      <p:sp>
        <p:nvSpPr>
          <p:cNvPr id="49" name="Rectangle 48"/>
          <p:cNvSpPr/>
          <p:nvPr/>
        </p:nvSpPr>
        <p:spPr>
          <a:xfrm>
            <a:off x="556436" y="4518765"/>
            <a:ext cx="7470867" cy="510450"/>
          </a:xfrm>
          <a:prstGeom prst="rect">
            <a:avLst/>
          </a:prstGeom>
          <a:solidFill>
            <a:schemeClr val="tx2">
              <a:lumMod val="85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0" name="Rectangle 49"/>
          <p:cNvSpPr/>
          <p:nvPr/>
        </p:nvSpPr>
        <p:spPr>
          <a:xfrm>
            <a:off x="556436" y="6021288"/>
            <a:ext cx="7455804" cy="558671"/>
          </a:xfrm>
          <a:prstGeom prst="rect">
            <a:avLst/>
          </a:prstGeom>
          <a:solidFill>
            <a:schemeClr val="tx2">
              <a:lumMod val="85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6" name="TextBox 55"/>
          <p:cNvSpPr txBox="1"/>
          <p:nvPr/>
        </p:nvSpPr>
        <p:spPr>
          <a:xfrm>
            <a:off x="696897" y="2325369"/>
            <a:ext cx="6487805" cy="369332"/>
          </a:xfrm>
          <a:prstGeom prst="rect">
            <a:avLst/>
          </a:prstGeom>
          <a:noFill/>
        </p:spPr>
        <p:txBody>
          <a:bodyPr wrap="square" rtlCol="0">
            <a:spAutoFit/>
          </a:bodyPr>
          <a:lstStyle/>
          <a:p>
            <a:r>
              <a:rPr lang="en-ZA" sz="1800" b="1" dirty="0">
                <a:solidFill>
                  <a:srgbClr val="000000"/>
                </a:solidFill>
                <a:latin typeface="+mj-lt"/>
              </a:rPr>
              <a:t>LEGISLATIVE MANDATE</a:t>
            </a:r>
          </a:p>
        </p:txBody>
      </p:sp>
      <p:sp>
        <p:nvSpPr>
          <p:cNvPr id="74" name="TextBox 73"/>
          <p:cNvSpPr txBox="1"/>
          <p:nvPr/>
        </p:nvSpPr>
        <p:spPr>
          <a:xfrm>
            <a:off x="741495" y="6096665"/>
            <a:ext cx="6031254" cy="369332"/>
          </a:xfrm>
          <a:prstGeom prst="rect">
            <a:avLst/>
          </a:prstGeom>
          <a:noFill/>
        </p:spPr>
        <p:txBody>
          <a:bodyPr wrap="square" rtlCol="0">
            <a:spAutoFit/>
          </a:bodyPr>
          <a:lstStyle/>
          <a:p>
            <a:r>
              <a:rPr lang="en-ZA" sz="1800" b="1" dirty="0">
                <a:solidFill>
                  <a:srgbClr val="000000"/>
                </a:solidFill>
                <a:latin typeface="+mj-lt"/>
              </a:rPr>
              <a:t>CHALLENGES AND RECOMMENDATIONS</a:t>
            </a:r>
          </a:p>
        </p:txBody>
      </p:sp>
      <p:sp>
        <p:nvSpPr>
          <p:cNvPr id="76" name="TextBox 75"/>
          <p:cNvSpPr txBox="1"/>
          <p:nvPr/>
        </p:nvSpPr>
        <p:spPr>
          <a:xfrm>
            <a:off x="742704" y="5345420"/>
            <a:ext cx="6461697" cy="369332"/>
          </a:xfrm>
          <a:prstGeom prst="rect">
            <a:avLst/>
          </a:prstGeom>
          <a:noFill/>
        </p:spPr>
        <p:txBody>
          <a:bodyPr wrap="square" rtlCol="0">
            <a:spAutoFit/>
          </a:bodyPr>
          <a:lstStyle/>
          <a:p>
            <a:r>
              <a:rPr lang="en-US" sz="1800" b="1" dirty="0">
                <a:solidFill>
                  <a:srgbClr val="000000"/>
                </a:solidFill>
                <a:latin typeface="+mj-lt"/>
              </a:rPr>
              <a:t>AUDITED ANNUAL FINANCIAL STATEMENTS</a:t>
            </a:r>
          </a:p>
        </p:txBody>
      </p:sp>
      <p:sp>
        <p:nvSpPr>
          <p:cNvPr id="77" name="TextBox 76"/>
          <p:cNvSpPr txBox="1"/>
          <p:nvPr/>
        </p:nvSpPr>
        <p:spPr>
          <a:xfrm>
            <a:off x="720956" y="3073374"/>
            <a:ext cx="6330718" cy="369332"/>
          </a:xfrm>
          <a:prstGeom prst="rect">
            <a:avLst/>
          </a:prstGeom>
          <a:noFill/>
        </p:spPr>
        <p:txBody>
          <a:bodyPr wrap="square" rtlCol="0">
            <a:spAutoFit/>
          </a:bodyPr>
          <a:lstStyle/>
          <a:p>
            <a:r>
              <a:rPr lang="en-ZA" sz="1800" b="1" dirty="0">
                <a:solidFill>
                  <a:srgbClr val="000000"/>
                </a:solidFill>
                <a:latin typeface="+mj-lt"/>
              </a:rPr>
              <a:t>PERFORMANCE INFORMATION</a:t>
            </a:r>
          </a:p>
        </p:txBody>
      </p:sp>
      <p:sp>
        <p:nvSpPr>
          <p:cNvPr id="78" name="TextBox 77"/>
          <p:cNvSpPr txBox="1"/>
          <p:nvPr/>
        </p:nvSpPr>
        <p:spPr>
          <a:xfrm>
            <a:off x="697018" y="3867266"/>
            <a:ext cx="6453831" cy="369332"/>
          </a:xfrm>
          <a:prstGeom prst="rect">
            <a:avLst/>
          </a:prstGeom>
          <a:noFill/>
        </p:spPr>
        <p:txBody>
          <a:bodyPr wrap="square" rtlCol="0">
            <a:spAutoFit/>
          </a:bodyPr>
          <a:lstStyle/>
          <a:p>
            <a:r>
              <a:rPr lang="en-US" sz="1800" b="1" dirty="0">
                <a:solidFill>
                  <a:srgbClr val="000000"/>
                </a:solidFill>
                <a:latin typeface="+mj-lt"/>
              </a:rPr>
              <a:t>REPORT ON GOVERNANCE</a:t>
            </a:r>
          </a:p>
        </p:txBody>
      </p:sp>
      <p:sp>
        <p:nvSpPr>
          <p:cNvPr id="79" name="TextBox 78"/>
          <p:cNvSpPr txBox="1"/>
          <p:nvPr/>
        </p:nvSpPr>
        <p:spPr>
          <a:xfrm>
            <a:off x="696897" y="4590840"/>
            <a:ext cx="6293932" cy="369332"/>
          </a:xfrm>
          <a:prstGeom prst="rect">
            <a:avLst/>
          </a:prstGeom>
          <a:noFill/>
        </p:spPr>
        <p:txBody>
          <a:bodyPr wrap="square" rtlCol="0">
            <a:spAutoFit/>
          </a:bodyPr>
          <a:lstStyle/>
          <a:p>
            <a:r>
              <a:rPr lang="en-US" sz="1800" b="1" dirty="0">
                <a:solidFill>
                  <a:srgbClr val="000000"/>
                </a:solidFill>
                <a:latin typeface="+mj-lt"/>
              </a:rPr>
              <a:t>HUMAN RESOURCE PERFORMANCE REPORT</a:t>
            </a:r>
          </a:p>
        </p:txBody>
      </p:sp>
      <p:sp>
        <p:nvSpPr>
          <p:cNvPr id="28" name="Rectangle 27"/>
          <p:cNvSpPr/>
          <p:nvPr/>
        </p:nvSpPr>
        <p:spPr>
          <a:xfrm>
            <a:off x="558976" y="899494"/>
            <a:ext cx="7479941" cy="529576"/>
          </a:xfrm>
          <a:prstGeom prst="rect">
            <a:avLst/>
          </a:prstGeom>
          <a:solidFill>
            <a:schemeClr val="tx2">
              <a:lumMod val="85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ZA" dirty="0"/>
          </a:p>
        </p:txBody>
      </p:sp>
      <p:sp>
        <p:nvSpPr>
          <p:cNvPr id="29" name="TextBox 28"/>
          <p:cNvSpPr txBox="1"/>
          <p:nvPr/>
        </p:nvSpPr>
        <p:spPr>
          <a:xfrm>
            <a:off x="742612" y="993070"/>
            <a:ext cx="6503628" cy="369332"/>
          </a:xfrm>
          <a:prstGeom prst="rect">
            <a:avLst/>
          </a:prstGeom>
          <a:noFill/>
        </p:spPr>
        <p:txBody>
          <a:bodyPr wrap="square" rtlCol="0">
            <a:spAutoFit/>
          </a:bodyPr>
          <a:lstStyle/>
          <a:p>
            <a:r>
              <a:rPr lang="en-ZA" sz="1800" b="1" dirty="0">
                <a:solidFill>
                  <a:srgbClr val="000000"/>
                </a:solidFill>
                <a:latin typeface="+mj-lt"/>
              </a:rPr>
              <a:t>PURPOSE OF PRESENTATION</a:t>
            </a:r>
          </a:p>
        </p:txBody>
      </p:sp>
      <p:sp>
        <p:nvSpPr>
          <p:cNvPr id="19" name="Title 1"/>
          <p:cNvSpPr>
            <a:spLocks noGrp="1"/>
          </p:cNvSpPr>
          <p:nvPr>
            <p:ph type="title"/>
          </p:nvPr>
        </p:nvSpPr>
        <p:spPr>
          <a:xfrm>
            <a:off x="571500" y="0"/>
            <a:ext cx="8143875" cy="838200"/>
          </a:xfrm>
        </p:spPr>
        <p:txBody>
          <a:bodyPr/>
          <a:lstStyle/>
          <a:p>
            <a:r>
              <a:rPr lang="en-US" altLang="en-US" b="1" dirty="0"/>
              <a:t>PRESENTATION OUTLINE</a:t>
            </a:r>
          </a:p>
        </p:txBody>
      </p:sp>
      <p:sp>
        <p:nvSpPr>
          <p:cNvPr id="17" name="Rectangle 16"/>
          <p:cNvSpPr/>
          <p:nvPr/>
        </p:nvSpPr>
        <p:spPr>
          <a:xfrm>
            <a:off x="556436" y="1593650"/>
            <a:ext cx="7479941" cy="529576"/>
          </a:xfrm>
          <a:prstGeom prst="rect">
            <a:avLst/>
          </a:prstGeom>
          <a:solidFill>
            <a:schemeClr val="tx2">
              <a:lumMod val="85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ZA" dirty="0"/>
          </a:p>
        </p:txBody>
      </p:sp>
      <p:sp>
        <p:nvSpPr>
          <p:cNvPr id="18" name="TextBox 17"/>
          <p:cNvSpPr txBox="1"/>
          <p:nvPr/>
        </p:nvSpPr>
        <p:spPr>
          <a:xfrm>
            <a:off x="740072" y="1687226"/>
            <a:ext cx="6503628" cy="369332"/>
          </a:xfrm>
          <a:prstGeom prst="rect">
            <a:avLst/>
          </a:prstGeom>
          <a:noFill/>
        </p:spPr>
        <p:txBody>
          <a:bodyPr wrap="square" rtlCol="0">
            <a:spAutoFit/>
          </a:bodyPr>
          <a:lstStyle/>
          <a:p>
            <a:r>
              <a:rPr lang="en-ZA" sz="1800" b="1" dirty="0">
                <a:solidFill>
                  <a:srgbClr val="000000"/>
                </a:solidFill>
                <a:latin typeface="+mj-lt"/>
              </a:rPr>
              <a:t>AUDIT OPINION BY THE AUDITOR GENERAL</a:t>
            </a:r>
          </a:p>
        </p:txBody>
      </p:sp>
    </p:spTree>
    <p:extLst>
      <p:ext uri="{BB962C8B-B14F-4D97-AF65-F5344CB8AC3E}">
        <p14:creationId xmlns:p14="http://schemas.microsoft.com/office/powerpoint/2010/main" xmlns="" val="272752958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02488" cy="838200"/>
          </a:xfrm>
        </p:spPr>
        <p:txBody>
          <a:bodyPr/>
          <a:lstStyle/>
          <a:p>
            <a:pPr algn="ctr"/>
            <a:r>
              <a:rPr lang="en-ZA" sz="2000" b="1" dirty="0"/>
              <a:t>STATEMENT OF FINANCIAL PERFORMANCE  FOR YEAR ENDED  31 MARCH 2018 – 2017/18 vs 2016/17</a:t>
            </a:r>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35618" y="6437142"/>
            <a:ext cx="391716" cy="457200"/>
          </a:xfrm>
        </p:spPr>
        <p:txBody>
          <a:bodyPr/>
          <a:lstStyle/>
          <a:p>
            <a:pPr>
              <a:defRPr/>
            </a:pPr>
            <a:fld id="{56AA2101-C1C2-4057-8262-EB528C86E1AF}" type="slidenum">
              <a:rPr lang="en-US" smtClean="0"/>
              <a:pPr>
                <a:defRPr/>
              </a:pPr>
              <a:t>20</a:t>
            </a:fld>
            <a:endParaRPr lang="en-US" dirty="0"/>
          </a:p>
        </p:txBody>
      </p:sp>
      <p:sp>
        <p:nvSpPr>
          <p:cNvPr id="6" name="Content Placeholder 5"/>
          <p:cNvSpPr>
            <a:spLocks noGrp="1"/>
          </p:cNvSpPr>
          <p:nvPr>
            <p:ph idx="1"/>
          </p:nvPr>
        </p:nvSpPr>
        <p:spPr>
          <a:xfrm>
            <a:off x="179512" y="5258147"/>
            <a:ext cx="8947822" cy="1338602"/>
          </a:xfrm>
        </p:spPr>
        <p:txBody>
          <a:bodyPr/>
          <a:lstStyle/>
          <a:p>
            <a:r>
              <a:rPr lang="en-US" sz="1350" dirty="0">
                <a:solidFill>
                  <a:srgbClr val="000000"/>
                </a:solidFill>
              </a:rPr>
              <a:t>The NDA continued to operate under stringent financial constraints due to financial allocation increasing at only 3.5% year on year while CPI averaged 6%. The resources are decreasing in real terms.</a:t>
            </a:r>
          </a:p>
          <a:p>
            <a:r>
              <a:rPr lang="en-US" sz="1350" dirty="0">
                <a:solidFill>
                  <a:srgbClr val="000000"/>
                </a:solidFill>
              </a:rPr>
              <a:t>Conditional Grants received from other government departments also decreased significantly, by R16,9 million, compared to prior year.</a:t>
            </a:r>
          </a:p>
          <a:p>
            <a:r>
              <a:rPr lang="en-US" sz="1350" dirty="0">
                <a:solidFill>
                  <a:srgbClr val="000000"/>
                </a:solidFill>
              </a:rPr>
              <a:t>The entity is reporting an accounting deficit of R3,5 million compared to an accounting surplus of R16,6 million in the prior year.</a:t>
            </a:r>
          </a:p>
          <a:p>
            <a:endParaRPr lang="en-US" sz="400" dirty="0">
              <a:solidFill>
                <a:srgbClr val="000000"/>
              </a:solidFill>
            </a:endParaRPr>
          </a:p>
          <a:p>
            <a:endParaRPr lang="en-US" sz="1400" dirty="0">
              <a:solidFill>
                <a:srgbClr val="000000"/>
              </a:solidFill>
            </a:endParaRPr>
          </a:p>
        </p:txBody>
      </p:sp>
      <p:pic>
        <p:nvPicPr>
          <p:cNvPr id="8" name="Picture 7"/>
          <p:cNvPicPr>
            <a:picLocks noChangeAspect="1"/>
          </p:cNvPicPr>
          <p:nvPr/>
        </p:nvPicPr>
        <p:blipFill>
          <a:blip r:embed="rId2" cstate="print"/>
          <a:stretch>
            <a:fillRect/>
          </a:stretch>
        </p:blipFill>
        <p:spPr>
          <a:xfrm>
            <a:off x="1763689" y="838200"/>
            <a:ext cx="5784196" cy="4350876"/>
          </a:xfrm>
          <a:prstGeom prst="rect">
            <a:avLst/>
          </a:prstGeom>
        </p:spPr>
      </p:pic>
    </p:spTree>
    <p:extLst>
      <p:ext uri="{BB962C8B-B14F-4D97-AF65-F5344CB8AC3E}">
        <p14:creationId xmlns:p14="http://schemas.microsoft.com/office/powerpoint/2010/main" xmlns="" val="196556572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02488" cy="838200"/>
          </a:xfrm>
        </p:spPr>
        <p:txBody>
          <a:bodyPr/>
          <a:lstStyle/>
          <a:p>
            <a:pPr algn="ctr"/>
            <a:r>
              <a:rPr lang="en-ZA" sz="2000" b="1" dirty="0"/>
              <a:t>NOTES TO THE STATEMENT OF FINANCIAL PERFORMANCE – REVENUE ACTUAL vs BUDGET</a:t>
            </a:r>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35618" y="6437142"/>
            <a:ext cx="391716" cy="457200"/>
          </a:xfrm>
        </p:spPr>
        <p:txBody>
          <a:bodyPr/>
          <a:lstStyle/>
          <a:p>
            <a:pPr>
              <a:defRPr/>
            </a:pPr>
            <a:fld id="{56AA2101-C1C2-4057-8262-EB528C86E1AF}" type="slidenum">
              <a:rPr lang="en-US" smtClean="0"/>
              <a:pPr>
                <a:defRPr/>
              </a:pPr>
              <a:t>21</a:t>
            </a:fld>
            <a:endParaRPr lang="en-US" dirty="0"/>
          </a:p>
        </p:txBody>
      </p:sp>
      <p:sp>
        <p:nvSpPr>
          <p:cNvPr id="6" name="Content Placeholder 5"/>
          <p:cNvSpPr>
            <a:spLocks noGrp="1"/>
          </p:cNvSpPr>
          <p:nvPr>
            <p:ph idx="1"/>
          </p:nvPr>
        </p:nvSpPr>
        <p:spPr>
          <a:xfrm>
            <a:off x="179512" y="4420918"/>
            <a:ext cx="8784976" cy="2284682"/>
          </a:xfrm>
        </p:spPr>
        <p:txBody>
          <a:bodyPr/>
          <a:lstStyle/>
          <a:p>
            <a:r>
              <a:rPr lang="en-US" sz="1500" b="1" dirty="0">
                <a:solidFill>
                  <a:srgbClr val="000000"/>
                </a:solidFill>
              </a:rPr>
              <a:t>Total Revenue of R226,6 million is made up of three key sources as follows:</a:t>
            </a:r>
          </a:p>
          <a:p>
            <a:pPr lvl="1">
              <a:buFont typeface="Courier New" panose="02070309020205020404" pitchFamily="49" charset="0"/>
              <a:buChar char="o"/>
            </a:pPr>
            <a:r>
              <a:rPr lang="en-US" sz="1500" dirty="0">
                <a:solidFill>
                  <a:srgbClr val="000000"/>
                </a:solidFill>
              </a:rPr>
              <a:t>Transfer revenue from National Treasury – R200,9 million</a:t>
            </a:r>
          </a:p>
          <a:p>
            <a:pPr lvl="1">
              <a:buFont typeface="Courier New" panose="02070309020205020404" pitchFamily="49" charset="0"/>
              <a:buChar char="o"/>
            </a:pPr>
            <a:r>
              <a:rPr lang="en-US" sz="1500" dirty="0">
                <a:solidFill>
                  <a:srgbClr val="000000"/>
                </a:solidFill>
              </a:rPr>
              <a:t>Conditional Grants from Third Parties – R18,5 million</a:t>
            </a:r>
          </a:p>
          <a:p>
            <a:pPr lvl="2">
              <a:buFont typeface="Wingdings" panose="05000000000000000000" pitchFamily="2" charset="2"/>
              <a:buChar char="§"/>
            </a:pPr>
            <a:r>
              <a:rPr lang="en-US" sz="1500" dirty="0">
                <a:solidFill>
                  <a:srgbClr val="000000"/>
                </a:solidFill>
              </a:rPr>
              <a:t>Third Party revenue is allocated to expenditure on behalf of Third party projects, with a nil impact to NDA’s net financial position.</a:t>
            </a:r>
          </a:p>
          <a:p>
            <a:pPr lvl="1">
              <a:buFont typeface="Courier New" panose="02070309020205020404" pitchFamily="49" charset="0"/>
              <a:buChar char="o"/>
            </a:pPr>
            <a:r>
              <a:rPr lang="en-US" sz="1500" dirty="0">
                <a:solidFill>
                  <a:srgbClr val="000000"/>
                </a:solidFill>
              </a:rPr>
              <a:t>Interest and Other Income (Resource mobilization / management fees) – R7,2 million</a:t>
            </a:r>
          </a:p>
          <a:p>
            <a:pPr lvl="2">
              <a:buFont typeface="Wingdings" panose="05000000000000000000" pitchFamily="2" charset="2"/>
              <a:buChar char="§"/>
            </a:pPr>
            <a:r>
              <a:rPr lang="en-US" sz="1500" dirty="0">
                <a:solidFill>
                  <a:srgbClr val="000000"/>
                </a:solidFill>
              </a:rPr>
              <a:t>R1,2 million additional income was received compared to budget mainly due to higher than expected management fees.</a:t>
            </a:r>
          </a:p>
          <a:p>
            <a:pPr lvl="2"/>
            <a:endParaRPr lang="en-US" sz="1400" dirty="0">
              <a:solidFill>
                <a:srgbClr val="000000"/>
              </a:solidFill>
            </a:endParaRPr>
          </a:p>
          <a:p>
            <a:pPr lvl="1"/>
            <a:endParaRPr lang="en-US" sz="1400" dirty="0">
              <a:solidFill>
                <a:srgbClr val="000000"/>
              </a:solidFill>
            </a:endParaRPr>
          </a:p>
        </p:txBody>
      </p:sp>
      <p:pic>
        <p:nvPicPr>
          <p:cNvPr id="3" name="Picture 2"/>
          <p:cNvPicPr>
            <a:picLocks noChangeAspect="1"/>
          </p:cNvPicPr>
          <p:nvPr/>
        </p:nvPicPr>
        <p:blipFill>
          <a:blip r:embed="rId2" cstate="print"/>
          <a:stretch>
            <a:fillRect/>
          </a:stretch>
        </p:blipFill>
        <p:spPr>
          <a:xfrm>
            <a:off x="971600" y="1095091"/>
            <a:ext cx="7167900" cy="3182302"/>
          </a:xfrm>
          <a:prstGeom prst="rect">
            <a:avLst/>
          </a:prstGeom>
        </p:spPr>
      </p:pic>
    </p:spTree>
    <p:extLst>
      <p:ext uri="{BB962C8B-B14F-4D97-AF65-F5344CB8AC3E}">
        <p14:creationId xmlns:p14="http://schemas.microsoft.com/office/powerpoint/2010/main" xmlns="" val="334265200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02488" cy="838200"/>
          </a:xfrm>
        </p:spPr>
        <p:txBody>
          <a:bodyPr/>
          <a:lstStyle/>
          <a:p>
            <a:pPr algn="ctr"/>
            <a:r>
              <a:rPr lang="en-ZA" sz="2000" b="1" dirty="0"/>
              <a:t>NOTES TO THE STATEMENT OF FINANCIAL PERFORMANCE – TOTAL EXPENDITURE ACTUAL vs BUDGET</a:t>
            </a:r>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35618" y="6437142"/>
            <a:ext cx="391716" cy="457200"/>
          </a:xfrm>
        </p:spPr>
        <p:txBody>
          <a:bodyPr/>
          <a:lstStyle/>
          <a:p>
            <a:pPr>
              <a:defRPr/>
            </a:pPr>
            <a:fld id="{56AA2101-C1C2-4057-8262-EB528C86E1AF}" type="slidenum">
              <a:rPr lang="en-US" smtClean="0"/>
              <a:pPr>
                <a:defRPr/>
              </a:pPr>
              <a:t>22</a:t>
            </a:fld>
            <a:endParaRPr lang="en-US" dirty="0"/>
          </a:p>
        </p:txBody>
      </p:sp>
      <p:sp>
        <p:nvSpPr>
          <p:cNvPr id="6" name="Content Placeholder 5"/>
          <p:cNvSpPr>
            <a:spLocks noGrp="1"/>
          </p:cNvSpPr>
          <p:nvPr>
            <p:ph idx="1"/>
          </p:nvPr>
        </p:nvSpPr>
        <p:spPr>
          <a:xfrm>
            <a:off x="371204" y="4121098"/>
            <a:ext cx="8568952" cy="2623698"/>
          </a:xfrm>
        </p:spPr>
        <p:txBody>
          <a:bodyPr/>
          <a:lstStyle/>
          <a:p>
            <a:r>
              <a:rPr lang="en-US" sz="1400" b="1" dirty="0">
                <a:solidFill>
                  <a:srgbClr val="0000CC"/>
                </a:solidFill>
              </a:rPr>
              <a:t>TOTAL EXPENSES:</a:t>
            </a:r>
          </a:p>
          <a:p>
            <a:pPr lvl="1"/>
            <a:r>
              <a:rPr lang="en-US" sz="1400" dirty="0">
                <a:solidFill>
                  <a:srgbClr val="000000"/>
                </a:solidFill>
              </a:rPr>
              <a:t>A Total of R215,4 million was spent against an allocated budget of R241,9 million, representing 89% of the annual budget allocation.</a:t>
            </a:r>
          </a:p>
          <a:p>
            <a:endParaRPr lang="en-US" sz="500" dirty="0">
              <a:solidFill>
                <a:srgbClr val="000000"/>
              </a:solidFill>
            </a:endParaRPr>
          </a:p>
          <a:p>
            <a:r>
              <a:rPr lang="en-US" sz="1400" b="1" dirty="0">
                <a:solidFill>
                  <a:srgbClr val="0000CC"/>
                </a:solidFill>
              </a:rPr>
              <a:t>ADMINISTRATION EXPENSES:</a:t>
            </a:r>
          </a:p>
          <a:p>
            <a:pPr lvl="1"/>
            <a:r>
              <a:rPr lang="en-US" sz="1400" dirty="0">
                <a:solidFill>
                  <a:srgbClr val="000000"/>
                </a:solidFill>
              </a:rPr>
              <a:t>R99,5 million was spent on administration against a budget of R110,5 million, representing 90% of the annual budget allocation. </a:t>
            </a:r>
          </a:p>
          <a:p>
            <a:pPr lvl="1"/>
            <a:endParaRPr lang="en-US" sz="500" dirty="0">
              <a:solidFill>
                <a:srgbClr val="000000"/>
              </a:solidFill>
            </a:endParaRPr>
          </a:p>
          <a:p>
            <a:r>
              <a:rPr lang="en-US" sz="1400" b="1" dirty="0">
                <a:solidFill>
                  <a:srgbClr val="0000CC"/>
                </a:solidFill>
              </a:rPr>
              <a:t>TOTAL MANDATE EXPENSES:</a:t>
            </a:r>
          </a:p>
          <a:p>
            <a:pPr lvl="1"/>
            <a:r>
              <a:rPr lang="en-US" sz="1400" dirty="0">
                <a:solidFill>
                  <a:srgbClr val="000000"/>
                </a:solidFill>
              </a:rPr>
              <a:t>R115,9 million was spent on Mandate expenses against a budget of R131,4 million, representing 88% of the annual budget allocation. </a:t>
            </a:r>
          </a:p>
        </p:txBody>
      </p:sp>
      <p:pic>
        <p:nvPicPr>
          <p:cNvPr id="10" name="Picture 9"/>
          <p:cNvPicPr>
            <a:picLocks noChangeAspect="1"/>
          </p:cNvPicPr>
          <p:nvPr/>
        </p:nvPicPr>
        <p:blipFill>
          <a:blip r:embed="rId2" cstate="print"/>
          <a:stretch>
            <a:fillRect/>
          </a:stretch>
        </p:blipFill>
        <p:spPr>
          <a:xfrm>
            <a:off x="139330" y="942922"/>
            <a:ext cx="8827539" cy="3073453"/>
          </a:xfrm>
          <a:prstGeom prst="rect">
            <a:avLst/>
          </a:prstGeom>
        </p:spPr>
      </p:pic>
    </p:spTree>
    <p:extLst>
      <p:ext uri="{BB962C8B-B14F-4D97-AF65-F5344CB8AC3E}">
        <p14:creationId xmlns:p14="http://schemas.microsoft.com/office/powerpoint/2010/main" xmlns="" val="136922272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02488" cy="838200"/>
          </a:xfrm>
        </p:spPr>
        <p:txBody>
          <a:bodyPr/>
          <a:lstStyle/>
          <a:p>
            <a:pPr algn="ctr"/>
            <a:r>
              <a:rPr lang="en-ZA" sz="2000" b="1" dirty="0"/>
              <a:t>NOTES TO THE STATEMENT OF FINANCIAL PERFORMANCE – ADMINISTRATION EXPENSES</a:t>
            </a:r>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35618" y="6437142"/>
            <a:ext cx="391716" cy="457200"/>
          </a:xfrm>
        </p:spPr>
        <p:txBody>
          <a:bodyPr/>
          <a:lstStyle/>
          <a:p>
            <a:pPr>
              <a:defRPr/>
            </a:pPr>
            <a:fld id="{56AA2101-C1C2-4057-8262-EB528C86E1AF}" type="slidenum">
              <a:rPr lang="en-US" smtClean="0"/>
              <a:pPr>
                <a:defRPr/>
              </a:pPr>
              <a:t>23</a:t>
            </a:fld>
            <a:endParaRPr lang="en-US" dirty="0"/>
          </a:p>
        </p:txBody>
      </p:sp>
      <p:sp>
        <p:nvSpPr>
          <p:cNvPr id="6" name="Content Placeholder 5"/>
          <p:cNvSpPr>
            <a:spLocks noGrp="1"/>
          </p:cNvSpPr>
          <p:nvPr>
            <p:ph idx="1"/>
          </p:nvPr>
        </p:nvSpPr>
        <p:spPr>
          <a:xfrm>
            <a:off x="188341" y="1046294"/>
            <a:ext cx="8568952" cy="4805270"/>
          </a:xfrm>
        </p:spPr>
        <p:txBody>
          <a:bodyPr/>
          <a:lstStyle/>
          <a:p>
            <a:endParaRPr lang="en-US" sz="1400" dirty="0">
              <a:solidFill>
                <a:srgbClr val="000000"/>
              </a:solidFill>
            </a:endParaRPr>
          </a:p>
          <a:p>
            <a:pPr marL="0" indent="0">
              <a:buNone/>
            </a:pPr>
            <a:r>
              <a:rPr lang="en-US" sz="1400" b="1" dirty="0">
                <a:solidFill>
                  <a:srgbClr val="0000CC"/>
                </a:solidFill>
              </a:rPr>
              <a:t>ADMINISTRATION EXPENSES</a:t>
            </a:r>
          </a:p>
          <a:p>
            <a:pPr marL="0" indent="0">
              <a:buNone/>
            </a:pPr>
            <a:endParaRPr lang="en-US" sz="1400" b="1" dirty="0">
              <a:solidFill>
                <a:srgbClr val="0000CC"/>
              </a:solidFill>
            </a:endParaRPr>
          </a:p>
          <a:p>
            <a:r>
              <a:rPr lang="en-US" sz="1500" dirty="0">
                <a:solidFill>
                  <a:srgbClr val="000000"/>
                </a:solidFill>
              </a:rPr>
              <a:t>R99,5 million was spent on administration against a budget of R110,5 million, representing 90% of the annual budget allocation [-R10,97 million below budget]. </a:t>
            </a:r>
          </a:p>
          <a:p>
            <a:endParaRPr lang="en-US" sz="1500" dirty="0">
              <a:solidFill>
                <a:srgbClr val="000000"/>
              </a:solidFill>
            </a:endParaRPr>
          </a:p>
          <a:p>
            <a:r>
              <a:rPr lang="en-US" sz="1500" dirty="0">
                <a:solidFill>
                  <a:srgbClr val="000000"/>
                </a:solidFill>
              </a:rPr>
              <a:t>The 10% underspending on Administration expenses was due to the following:</a:t>
            </a:r>
          </a:p>
          <a:p>
            <a:pPr lvl="1">
              <a:buFont typeface="Courier New" panose="02070309020205020404" pitchFamily="49" charset="0"/>
              <a:buChar char="o"/>
            </a:pPr>
            <a:r>
              <a:rPr lang="en-US" sz="1500" dirty="0">
                <a:solidFill>
                  <a:srgbClr val="000000"/>
                </a:solidFill>
              </a:rPr>
              <a:t>Underspend on consulting and professional fees due to planned due diligence of funded projects that was only concluded and awarded in April 2018</a:t>
            </a:r>
          </a:p>
          <a:p>
            <a:pPr lvl="1">
              <a:buFont typeface="Courier New" panose="02070309020205020404" pitchFamily="49" charset="0"/>
              <a:buChar char="o"/>
            </a:pPr>
            <a:r>
              <a:rPr lang="en-US" sz="1500" dirty="0">
                <a:solidFill>
                  <a:srgbClr val="000000"/>
                </a:solidFill>
              </a:rPr>
              <a:t>Underspend on District Office establishment costs due to delays in procuring NDA own office space in four provinces. Tenders were issued and suitable office space could not be secured in the identified districts.</a:t>
            </a:r>
          </a:p>
          <a:p>
            <a:pPr lvl="1">
              <a:buFont typeface="Courier New" panose="02070309020205020404" pitchFamily="49" charset="0"/>
              <a:buChar char="o"/>
            </a:pPr>
            <a:r>
              <a:rPr lang="en-US" sz="1500" dirty="0">
                <a:solidFill>
                  <a:srgbClr val="000000"/>
                </a:solidFill>
              </a:rPr>
              <a:t>Underspend on marketing costs related to production of the corporate stationery and promotional items for the district offices. The budget could not be spent, as these planned offices were not procured by the year-end.</a:t>
            </a:r>
          </a:p>
          <a:p>
            <a:pPr lvl="1">
              <a:buFont typeface="Courier New" panose="02070309020205020404" pitchFamily="49" charset="0"/>
              <a:buChar char="o"/>
            </a:pPr>
            <a:r>
              <a:rPr lang="en-US" sz="1500" dirty="0">
                <a:solidFill>
                  <a:srgbClr val="000000"/>
                </a:solidFill>
              </a:rPr>
              <a:t>Underspend on IT Communication Costs due to planned implementation of the ICT master systems plan revamp project that did not </a:t>
            </a:r>
            <a:r>
              <a:rPr lang="en-US" sz="1500" dirty="0" err="1">
                <a:solidFill>
                  <a:srgbClr val="000000"/>
                </a:solidFill>
              </a:rPr>
              <a:t>materialise</a:t>
            </a:r>
            <a:r>
              <a:rPr lang="en-US" sz="1500" dirty="0">
                <a:solidFill>
                  <a:srgbClr val="000000"/>
                </a:solidFill>
              </a:rPr>
              <a:t> by the end of the financial year. Delays was attributable to the late </a:t>
            </a:r>
            <a:r>
              <a:rPr lang="en-US" sz="1500" dirty="0" err="1">
                <a:solidFill>
                  <a:srgbClr val="000000"/>
                </a:solidFill>
              </a:rPr>
              <a:t>finalisation</a:t>
            </a:r>
            <a:r>
              <a:rPr lang="en-US" sz="1500" dirty="0">
                <a:solidFill>
                  <a:srgbClr val="000000"/>
                </a:solidFill>
              </a:rPr>
              <a:t> of the ICT strategy and master system plans, which is a pre-requisite for the ICT system</a:t>
            </a:r>
          </a:p>
          <a:p>
            <a:pPr lvl="1"/>
            <a:endParaRPr lang="en-US" sz="1400" dirty="0">
              <a:solidFill>
                <a:srgbClr val="000000"/>
              </a:solidFill>
            </a:endParaRPr>
          </a:p>
          <a:p>
            <a:pPr lvl="1"/>
            <a:endParaRPr lang="en-US" sz="1400" dirty="0">
              <a:solidFill>
                <a:srgbClr val="000000"/>
              </a:solidFill>
            </a:endParaRPr>
          </a:p>
        </p:txBody>
      </p:sp>
    </p:spTree>
    <p:extLst>
      <p:ext uri="{BB962C8B-B14F-4D97-AF65-F5344CB8AC3E}">
        <p14:creationId xmlns:p14="http://schemas.microsoft.com/office/powerpoint/2010/main" xmlns="" val="157771882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02488" cy="838200"/>
          </a:xfrm>
        </p:spPr>
        <p:txBody>
          <a:bodyPr/>
          <a:lstStyle/>
          <a:p>
            <a:pPr algn="ctr"/>
            <a:r>
              <a:rPr lang="en-ZA" sz="2000" b="1" dirty="0"/>
              <a:t>NOTES TO THE STATEMENT OF FINANCIAL PERFORMANCE – MANDATE EXPENSES – CSO DEVELOPMENT &amp; RESEARCH</a:t>
            </a:r>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35618" y="6437142"/>
            <a:ext cx="391716" cy="457200"/>
          </a:xfrm>
        </p:spPr>
        <p:txBody>
          <a:bodyPr/>
          <a:lstStyle/>
          <a:p>
            <a:pPr>
              <a:defRPr/>
            </a:pPr>
            <a:fld id="{56AA2101-C1C2-4057-8262-EB528C86E1AF}" type="slidenum">
              <a:rPr lang="en-US" smtClean="0"/>
              <a:pPr>
                <a:defRPr/>
              </a:pPr>
              <a:t>24</a:t>
            </a:fld>
            <a:endParaRPr lang="en-US" dirty="0"/>
          </a:p>
        </p:txBody>
      </p:sp>
      <p:sp>
        <p:nvSpPr>
          <p:cNvPr id="6" name="Content Placeholder 5"/>
          <p:cNvSpPr>
            <a:spLocks noGrp="1"/>
          </p:cNvSpPr>
          <p:nvPr>
            <p:ph idx="1"/>
          </p:nvPr>
        </p:nvSpPr>
        <p:spPr>
          <a:xfrm>
            <a:off x="173097" y="927972"/>
            <a:ext cx="8568952" cy="5930028"/>
          </a:xfrm>
        </p:spPr>
        <p:txBody>
          <a:bodyPr/>
          <a:lstStyle/>
          <a:p>
            <a:pPr marL="0" indent="0">
              <a:buNone/>
            </a:pPr>
            <a:r>
              <a:rPr lang="en-US" sz="1350" b="1" dirty="0">
                <a:solidFill>
                  <a:srgbClr val="0000CC"/>
                </a:solidFill>
              </a:rPr>
              <a:t>TOTAL MANDATE EXPENSES:</a:t>
            </a:r>
          </a:p>
          <a:p>
            <a:r>
              <a:rPr lang="en-US" sz="1350" dirty="0">
                <a:solidFill>
                  <a:srgbClr val="000000"/>
                </a:solidFill>
              </a:rPr>
              <a:t>R115,9 million was spent on Total Mandate expenses against a budget of R131,4 million, representing 88% of the annual budget allocation [-R15,6 million] as follows: </a:t>
            </a:r>
          </a:p>
          <a:p>
            <a:endParaRPr lang="en-US" sz="400" dirty="0">
              <a:solidFill>
                <a:srgbClr val="000000"/>
              </a:solidFill>
            </a:endParaRPr>
          </a:p>
          <a:p>
            <a:r>
              <a:rPr lang="en-US" sz="1350" b="1" dirty="0" err="1">
                <a:solidFill>
                  <a:srgbClr val="0000CC"/>
                </a:solidFill>
              </a:rPr>
              <a:t>Programme</a:t>
            </a:r>
            <a:r>
              <a:rPr lang="en-US" sz="1350" b="1" dirty="0">
                <a:solidFill>
                  <a:srgbClr val="0000CC"/>
                </a:solidFill>
              </a:rPr>
              <a:t> 2 – CSO Development</a:t>
            </a:r>
          </a:p>
          <a:p>
            <a:pPr lvl="1"/>
            <a:r>
              <a:rPr lang="en-US" sz="1350" dirty="0">
                <a:solidFill>
                  <a:srgbClr val="000000"/>
                </a:solidFill>
              </a:rPr>
              <a:t>R110,0 million was spent against a budget of R123,7 million, representing 89% of the annual budget allocation [-R13,6 million]</a:t>
            </a:r>
          </a:p>
          <a:p>
            <a:pPr lvl="1"/>
            <a:r>
              <a:rPr lang="en-US" sz="1350" dirty="0">
                <a:solidFill>
                  <a:srgbClr val="000000"/>
                </a:solidFill>
              </a:rPr>
              <a:t>The underspend under this </a:t>
            </a:r>
            <a:r>
              <a:rPr lang="en-US" sz="1350" dirty="0" err="1">
                <a:solidFill>
                  <a:srgbClr val="000000"/>
                </a:solidFill>
              </a:rPr>
              <a:t>programme</a:t>
            </a:r>
            <a:r>
              <a:rPr lang="en-US" sz="1350" dirty="0">
                <a:solidFill>
                  <a:srgbClr val="000000"/>
                </a:solidFill>
              </a:rPr>
              <a:t> was due to slower disbursement of grants to NDA funded projects as follows:</a:t>
            </a:r>
          </a:p>
          <a:p>
            <a:pPr lvl="2">
              <a:buFont typeface="Courier New" panose="02070309020205020404" pitchFamily="49" charset="0"/>
              <a:buChar char="o"/>
            </a:pPr>
            <a:r>
              <a:rPr lang="en-US" sz="1350" dirty="0">
                <a:solidFill>
                  <a:srgbClr val="000000"/>
                </a:solidFill>
              </a:rPr>
              <a:t>An underspending of R4,7 million due to delays in approving grants to projects approved in the current year. The delay in approving projects was occasioned by a management decision to align the grant making policy to the new NDA service delivery model; the policy revision took longer than anticipated.</a:t>
            </a:r>
          </a:p>
          <a:p>
            <a:pPr lvl="2">
              <a:buFont typeface="Courier New" panose="02070309020205020404" pitchFamily="49" charset="0"/>
              <a:buChar char="o"/>
            </a:pPr>
            <a:r>
              <a:rPr lang="en-US" sz="1350" dirty="0">
                <a:solidFill>
                  <a:srgbClr val="000000"/>
                </a:solidFill>
              </a:rPr>
              <a:t>An underspending of R12,9 million was due to delays in disbursement of funds to projects funded in previous financial years, which were occasioned by challenges faced by funded </a:t>
            </a:r>
            <a:r>
              <a:rPr lang="en-US" sz="1350" dirty="0" err="1">
                <a:solidFill>
                  <a:srgbClr val="000000"/>
                </a:solidFill>
              </a:rPr>
              <a:t>organisations</a:t>
            </a:r>
            <a:r>
              <a:rPr lang="en-US" sz="1350" dirty="0">
                <a:solidFill>
                  <a:srgbClr val="000000"/>
                </a:solidFill>
              </a:rPr>
              <a:t>. </a:t>
            </a:r>
          </a:p>
          <a:p>
            <a:pPr lvl="1">
              <a:buFont typeface="Arial" panose="020B0604020202020204" pitchFamily="34" charset="0"/>
              <a:buChar char="•"/>
            </a:pPr>
            <a:r>
              <a:rPr lang="en-US" sz="1350" dirty="0">
                <a:solidFill>
                  <a:srgbClr val="000000"/>
                </a:solidFill>
              </a:rPr>
              <a:t>The underspend on grant funding projects was offset by overspending on Capacity Building due to more capacity building interventions conducted than was anticipated during budget re-adjustment process.</a:t>
            </a:r>
          </a:p>
          <a:p>
            <a:pPr lvl="1"/>
            <a:endParaRPr lang="en-US" sz="400" dirty="0">
              <a:solidFill>
                <a:srgbClr val="000000"/>
              </a:solidFill>
            </a:endParaRPr>
          </a:p>
          <a:p>
            <a:r>
              <a:rPr lang="en-US" sz="1350" b="1" dirty="0" err="1">
                <a:solidFill>
                  <a:srgbClr val="0000CC"/>
                </a:solidFill>
              </a:rPr>
              <a:t>Programme</a:t>
            </a:r>
            <a:r>
              <a:rPr lang="en-US" sz="1350" b="1" dirty="0">
                <a:solidFill>
                  <a:srgbClr val="0000CC"/>
                </a:solidFill>
              </a:rPr>
              <a:t> 3 - Development Management and Research</a:t>
            </a:r>
          </a:p>
          <a:p>
            <a:pPr lvl="1"/>
            <a:r>
              <a:rPr lang="en-US" sz="1350" dirty="0">
                <a:solidFill>
                  <a:srgbClr val="000000"/>
                </a:solidFill>
              </a:rPr>
              <a:t>R5,8 million was spent against a budget of R7,8 million, representing 75% of the annual budget allocation  [-R1,9 million]</a:t>
            </a:r>
          </a:p>
          <a:p>
            <a:pPr lvl="1"/>
            <a:r>
              <a:rPr lang="en-US" sz="1350" dirty="0">
                <a:solidFill>
                  <a:srgbClr val="000000"/>
                </a:solidFill>
              </a:rPr>
              <a:t>The underspending was partly attributable to delays in the </a:t>
            </a:r>
            <a:r>
              <a:rPr lang="en-US" sz="1350" dirty="0" err="1">
                <a:solidFill>
                  <a:srgbClr val="000000"/>
                </a:solidFill>
              </a:rPr>
              <a:t>finalisation</a:t>
            </a:r>
            <a:r>
              <a:rPr lang="en-US" sz="1350" dirty="0">
                <a:solidFill>
                  <a:srgbClr val="000000"/>
                </a:solidFill>
              </a:rPr>
              <a:t> of the planned evaluation of the CSO development framework that was commissioned in the third quarter of the financial year. The evaluation was finalized in the first quarter of the 2018/19 financial year. The underspend was also partly attributed to delays in the implementation of the pilot phase of the ECD study conducted in collaboration with the University of Fort Hare.</a:t>
            </a:r>
          </a:p>
          <a:p>
            <a:pPr lvl="1"/>
            <a:endParaRPr lang="en-US" sz="1400" dirty="0">
              <a:solidFill>
                <a:srgbClr val="000000"/>
              </a:solidFill>
            </a:endParaRPr>
          </a:p>
          <a:p>
            <a:pPr lvl="1"/>
            <a:endParaRPr lang="en-US" sz="1400" dirty="0">
              <a:solidFill>
                <a:srgbClr val="000000"/>
              </a:solidFill>
            </a:endParaRPr>
          </a:p>
          <a:p>
            <a:pPr lvl="1"/>
            <a:endParaRPr lang="en-US" sz="1400" dirty="0">
              <a:solidFill>
                <a:srgbClr val="000000"/>
              </a:solidFill>
            </a:endParaRPr>
          </a:p>
        </p:txBody>
      </p:sp>
    </p:spTree>
    <p:extLst>
      <p:ext uri="{BB962C8B-B14F-4D97-AF65-F5344CB8AC3E}">
        <p14:creationId xmlns:p14="http://schemas.microsoft.com/office/powerpoint/2010/main" xmlns="" val="151766918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6768752" cy="838200"/>
          </a:xfrm>
        </p:spPr>
        <p:txBody>
          <a:bodyPr/>
          <a:lstStyle/>
          <a:p>
            <a:pPr algn="ctr"/>
            <a:r>
              <a:rPr lang="en-ZA" b="1" dirty="0"/>
              <a:t>STATEMENT OF FINANCIAL POSITION AS AT 31 MARCH 2018 - [Balance Sheet]</a:t>
            </a:r>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608268" y="6451916"/>
            <a:ext cx="535732" cy="457200"/>
          </a:xfrm>
        </p:spPr>
        <p:txBody>
          <a:bodyPr/>
          <a:lstStyle/>
          <a:p>
            <a:pPr>
              <a:defRPr/>
            </a:pPr>
            <a:fld id="{56AA2101-C1C2-4057-8262-EB528C86E1AF}" type="slidenum">
              <a:rPr lang="en-US" smtClean="0"/>
              <a:pPr>
                <a:defRPr/>
              </a:pPr>
              <a:t>25</a:t>
            </a:fld>
            <a:endParaRPr lang="en-US" dirty="0"/>
          </a:p>
        </p:txBody>
      </p:sp>
      <p:pic>
        <p:nvPicPr>
          <p:cNvPr id="11" name="Picture 10"/>
          <p:cNvPicPr>
            <a:picLocks noChangeAspect="1"/>
          </p:cNvPicPr>
          <p:nvPr/>
        </p:nvPicPr>
        <p:blipFill>
          <a:blip r:embed="rId2" cstate="print"/>
          <a:stretch>
            <a:fillRect/>
          </a:stretch>
        </p:blipFill>
        <p:spPr>
          <a:xfrm>
            <a:off x="2195736" y="910646"/>
            <a:ext cx="4784076" cy="5679602"/>
          </a:xfrm>
          <a:prstGeom prst="rect">
            <a:avLst/>
          </a:prstGeom>
        </p:spPr>
      </p:pic>
    </p:spTree>
    <p:extLst>
      <p:ext uri="{BB962C8B-B14F-4D97-AF65-F5344CB8AC3E}">
        <p14:creationId xmlns:p14="http://schemas.microsoft.com/office/powerpoint/2010/main" xmlns="" val="62155578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2000" b="1" dirty="0"/>
              <a:t>KEY BALANCE SHEET INDICATORS</a:t>
            </a:r>
          </a:p>
        </p:txBody>
      </p:sp>
      <p:sp>
        <p:nvSpPr>
          <p:cNvPr id="3" name="Content Placeholder 2"/>
          <p:cNvSpPr>
            <a:spLocks noGrp="1"/>
          </p:cNvSpPr>
          <p:nvPr>
            <p:ph idx="1"/>
          </p:nvPr>
        </p:nvSpPr>
        <p:spPr>
          <a:xfrm>
            <a:off x="617152" y="1480860"/>
            <a:ext cx="7952557" cy="4124879"/>
          </a:xfrm>
        </p:spPr>
        <p:txBody>
          <a:bodyPr/>
          <a:lstStyle/>
          <a:p>
            <a:endParaRPr lang="en-US" sz="1500" b="1" dirty="0">
              <a:solidFill>
                <a:srgbClr val="000000"/>
              </a:solidFill>
            </a:endParaRPr>
          </a:p>
          <a:p>
            <a:r>
              <a:rPr lang="en-US" sz="1500" b="1" dirty="0">
                <a:solidFill>
                  <a:srgbClr val="0000CC"/>
                </a:solidFill>
              </a:rPr>
              <a:t>The Agency’s Assets exceeds its Liabilities by R37.6m, representing a healthy financial state</a:t>
            </a:r>
            <a:r>
              <a:rPr lang="en-US" sz="1500" b="1" dirty="0">
                <a:solidFill>
                  <a:srgbClr val="000000"/>
                </a:solidFill>
              </a:rPr>
              <a:t>.</a:t>
            </a:r>
          </a:p>
          <a:p>
            <a:endParaRPr lang="en-US" sz="1500" b="1" dirty="0">
              <a:solidFill>
                <a:srgbClr val="000000"/>
              </a:solidFill>
            </a:endParaRPr>
          </a:p>
          <a:p>
            <a:r>
              <a:rPr lang="en-US" sz="1500" b="1" dirty="0">
                <a:solidFill>
                  <a:srgbClr val="000000"/>
                </a:solidFill>
              </a:rPr>
              <a:t>Total Current Assets:</a:t>
            </a:r>
          </a:p>
          <a:p>
            <a:pPr lvl="1">
              <a:buFont typeface="Courier New" panose="02070309020205020404" pitchFamily="49" charset="0"/>
              <a:buChar char="o"/>
            </a:pPr>
            <a:r>
              <a:rPr lang="en-US" sz="1500" dirty="0">
                <a:solidFill>
                  <a:srgbClr val="000000"/>
                </a:solidFill>
              </a:rPr>
              <a:t>The entity has total current assets of R81,8 million, with cash balances to the value of R80,7 million making up 99% of total current assets.</a:t>
            </a:r>
          </a:p>
          <a:p>
            <a:endParaRPr lang="en-US" sz="1500" b="1" dirty="0">
              <a:solidFill>
                <a:srgbClr val="000000"/>
              </a:solidFill>
            </a:endParaRPr>
          </a:p>
          <a:p>
            <a:r>
              <a:rPr lang="en-US" sz="1500" b="1" dirty="0">
                <a:solidFill>
                  <a:srgbClr val="000000"/>
                </a:solidFill>
              </a:rPr>
              <a:t>Total Current Liabilities:</a:t>
            </a:r>
          </a:p>
          <a:p>
            <a:pPr lvl="1">
              <a:buFont typeface="Courier New" panose="02070309020205020404" pitchFamily="49" charset="0"/>
              <a:buChar char="o"/>
            </a:pPr>
            <a:r>
              <a:rPr lang="en-US" sz="1500" dirty="0">
                <a:solidFill>
                  <a:srgbClr val="000000"/>
                </a:solidFill>
              </a:rPr>
              <a:t>Liabilities to a total of R50.9 million are made up as follows:</a:t>
            </a:r>
          </a:p>
          <a:p>
            <a:pPr lvl="2">
              <a:buFont typeface="Courier New" panose="02070309020205020404" pitchFamily="49" charset="0"/>
              <a:buChar char="o"/>
            </a:pPr>
            <a:r>
              <a:rPr lang="en-US" sz="1500" dirty="0">
                <a:solidFill>
                  <a:srgbClr val="000000"/>
                </a:solidFill>
              </a:rPr>
              <a:t>Payables to Creditors (Service Providers) – 16%</a:t>
            </a:r>
          </a:p>
          <a:p>
            <a:pPr lvl="2">
              <a:buFont typeface="Courier New" panose="02070309020205020404" pitchFamily="49" charset="0"/>
              <a:buChar char="o"/>
            </a:pPr>
            <a:r>
              <a:rPr lang="en-US" sz="1500" dirty="0">
                <a:solidFill>
                  <a:srgbClr val="000000"/>
                </a:solidFill>
              </a:rPr>
              <a:t>Provisions and Employee Benefits (Leave provision, 13</a:t>
            </a:r>
            <a:r>
              <a:rPr lang="en-US" sz="1500" baseline="30000" dirty="0">
                <a:solidFill>
                  <a:srgbClr val="000000"/>
                </a:solidFill>
              </a:rPr>
              <a:t>th</a:t>
            </a:r>
            <a:r>
              <a:rPr lang="en-US" sz="1500" dirty="0">
                <a:solidFill>
                  <a:srgbClr val="000000"/>
                </a:solidFill>
              </a:rPr>
              <a:t> </a:t>
            </a:r>
            <a:r>
              <a:rPr lang="en-US" sz="1500" dirty="0" err="1">
                <a:solidFill>
                  <a:srgbClr val="000000"/>
                </a:solidFill>
              </a:rPr>
              <a:t>cheque</a:t>
            </a:r>
            <a:r>
              <a:rPr lang="en-US" sz="1500" dirty="0">
                <a:solidFill>
                  <a:srgbClr val="000000"/>
                </a:solidFill>
              </a:rPr>
              <a:t>) – 23%</a:t>
            </a:r>
          </a:p>
          <a:p>
            <a:pPr lvl="2">
              <a:buFont typeface="Courier New" panose="02070309020205020404" pitchFamily="49" charset="0"/>
              <a:buChar char="o"/>
            </a:pPr>
            <a:r>
              <a:rPr lang="en-US" sz="1500" dirty="0">
                <a:solidFill>
                  <a:srgbClr val="000000"/>
                </a:solidFill>
              </a:rPr>
              <a:t>Provision for payments to approved grant funded projects – 5%</a:t>
            </a:r>
          </a:p>
          <a:p>
            <a:pPr lvl="2">
              <a:buFont typeface="Courier New" panose="02070309020205020404" pitchFamily="49" charset="0"/>
              <a:buChar char="o"/>
            </a:pPr>
            <a:r>
              <a:rPr lang="en-US" sz="1500" dirty="0" err="1">
                <a:solidFill>
                  <a:srgbClr val="000000"/>
                </a:solidFill>
              </a:rPr>
              <a:t>Unutilised</a:t>
            </a:r>
            <a:r>
              <a:rPr lang="en-US" sz="1500" dirty="0">
                <a:solidFill>
                  <a:srgbClr val="000000"/>
                </a:solidFill>
              </a:rPr>
              <a:t> Third Party funds – 56%</a:t>
            </a:r>
          </a:p>
          <a:p>
            <a:pPr lvl="1">
              <a:buFont typeface="Courier New" panose="02070309020205020404" pitchFamily="49" charset="0"/>
              <a:buChar char="o"/>
            </a:pPr>
            <a:endParaRPr lang="en-US" sz="1400" dirty="0">
              <a:solidFill>
                <a:srgbClr val="000000"/>
              </a:solidFill>
            </a:endParaRPr>
          </a:p>
          <a:p>
            <a:pPr>
              <a:buAutoNum type="arabicPeriod"/>
            </a:pPr>
            <a:endParaRPr lang="en-ZA" sz="1100" dirty="0"/>
          </a:p>
          <a:p>
            <a:pPr lvl="1">
              <a:buFont typeface="Courier New" panose="02070309020205020404" pitchFamily="49" charset="0"/>
              <a:buChar char="o"/>
            </a:pPr>
            <a:endParaRPr lang="en-ZA" dirty="0">
              <a:solidFill>
                <a:srgbClr val="000000"/>
              </a:solidFill>
            </a:endParaRPr>
          </a:p>
          <a:p>
            <a:pPr>
              <a:buAutoNum type="arabicPeriod"/>
            </a:pPr>
            <a:endParaRPr lang="en-ZA" dirty="0"/>
          </a:p>
          <a:p>
            <a:pPr>
              <a:buFont typeface="Wingdings" panose="05000000000000000000" pitchFamily="2" charset="2"/>
              <a:buChar char="Ø"/>
            </a:pPr>
            <a:endParaRPr lang="en-ZA" dirty="0"/>
          </a:p>
          <a:p>
            <a:pPr marL="0" indent="0">
              <a:buNone/>
            </a:pPr>
            <a:endParaRPr lang="en-ZA" dirty="0"/>
          </a:p>
          <a:p>
            <a:pPr marL="457200" lvl="1" indent="0">
              <a:buNone/>
            </a:pPr>
            <a:endParaRPr lang="en-ZA" dirty="0"/>
          </a:p>
          <a:p>
            <a:pPr>
              <a:buFont typeface="Wingdings" panose="05000000000000000000" pitchFamily="2" charset="2"/>
              <a:buChar char="Ø"/>
            </a:pPr>
            <a:endParaRPr lang="en-ZA" dirty="0"/>
          </a:p>
          <a:p>
            <a:pPr marL="0" indent="0">
              <a:buNone/>
            </a:pPr>
            <a:r>
              <a:rPr lang="en-ZA" dirty="0"/>
              <a:t>	</a:t>
            </a:r>
          </a:p>
          <a:p>
            <a:pPr>
              <a:buFont typeface="Wingdings" panose="05000000000000000000" pitchFamily="2" charset="2"/>
              <a:buChar char="v"/>
            </a:pPr>
            <a:endParaRPr lang="en-ZA" dirty="0"/>
          </a:p>
          <a:p>
            <a:pPr>
              <a:buFont typeface="Wingdings" panose="05000000000000000000" pitchFamily="2" charset="2"/>
              <a:buChar char="q"/>
            </a:pPr>
            <a:endParaRPr lang="en-ZA" dirty="0"/>
          </a:p>
          <a:p>
            <a:pPr>
              <a:buFont typeface="Wingdings" panose="05000000000000000000" pitchFamily="2" charset="2"/>
              <a:buChar char="q"/>
            </a:pPr>
            <a:endParaRPr lang="en-ZA" dirty="0"/>
          </a:p>
          <a:p>
            <a:pPr>
              <a:buFont typeface="Wingdings" panose="05000000000000000000" pitchFamily="2" charset="2"/>
              <a:buChar char="q"/>
            </a:pPr>
            <a:endParaRPr lang="en-ZA" dirty="0"/>
          </a:p>
          <a:p>
            <a:pPr>
              <a:buFont typeface="Wingdings" panose="05000000000000000000" pitchFamily="2" charset="2"/>
              <a:buChar char="q"/>
            </a:pPr>
            <a:endParaRPr lang="en-ZA" dirty="0"/>
          </a:p>
          <a:p>
            <a:pPr>
              <a:buFont typeface="Wingdings" panose="05000000000000000000" pitchFamily="2" charset="2"/>
              <a:buChar char="q"/>
            </a:pPr>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26</a:t>
            </a:fld>
            <a:endParaRPr lang="en-US" dirty="0"/>
          </a:p>
        </p:txBody>
      </p:sp>
    </p:spTree>
    <p:extLst>
      <p:ext uri="{BB962C8B-B14F-4D97-AF65-F5344CB8AC3E}">
        <p14:creationId xmlns:p14="http://schemas.microsoft.com/office/powerpoint/2010/main" xmlns="" val="111475241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424936" cy="838200"/>
          </a:xfrm>
        </p:spPr>
        <p:txBody>
          <a:bodyPr/>
          <a:lstStyle/>
          <a:p>
            <a:r>
              <a:rPr lang="en-ZA" b="1" dirty="0"/>
              <a:t>CHALLENGES</a:t>
            </a:r>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27</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3301833859"/>
              </p:ext>
            </p:extLst>
          </p:nvPr>
        </p:nvGraphicFramePr>
        <p:xfrm>
          <a:off x="522514" y="838200"/>
          <a:ext cx="7880350" cy="5329140"/>
        </p:xfrm>
        <a:graphic>
          <a:graphicData uri="http://schemas.openxmlformats.org/drawingml/2006/table">
            <a:tbl>
              <a:tblPr firstRow="1" bandRow="1">
                <a:tableStyleId>{5C22544A-7EE6-4342-B048-85BDC9FD1C3A}</a:tableStyleId>
              </a:tblPr>
              <a:tblGrid>
                <a:gridCol w="3940175">
                  <a:extLst>
                    <a:ext uri="{9D8B030D-6E8A-4147-A177-3AD203B41FA5}">
                      <a16:colId xmlns:a16="http://schemas.microsoft.com/office/drawing/2014/main" xmlns="" val="3788875174"/>
                    </a:ext>
                  </a:extLst>
                </a:gridCol>
                <a:gridCol w="3940175">
                  <a:extLst>
                    <a:ext uri="{9D8B030D-6E8A-4147-A177-3AD203B41FA5}">
                      <a16:colId xmlns:a16="http://schemas.microsoft.com/office/drawing/2014/main" xmlns="" val="853261614"/>
                    </a:ext>
                  </a:extLst>
                </a:gridCol>
              </a:tblGrid>
              <a:tr h="337877">
                <a:tc>
                  <a:txBody>
                    <a:bodyPr/>
                    <a:lstStyle/>
                    <a:p>
                      <a:pPr algn="ctr"/>
                      <a:r>
                        <a:rPr lang="en-US" dirty="0"/>
                        <a:t>CHALLENGE</a:t>
                      </a:r>
                    </a:p>
                  </a:txBody>
                  <a:tcPr anchor="ctr"/>
                </a:tc>
                <a:tc>
                  <a:txBody>
                    <a:bodyPr/>
                    <a:lstStyle/>
                    <a:p>
                      <a:pPr algn="ctr"/>
                      <a:r>
                        <a:rPr lang="en-US" dirty="0"/>
                        <a:t>REMEDIAL MEASURE</a:t>
                      </a:r>
                    </a:p>
                  </a:txBody>
                  <a:tcPr anchor="ctr"/>
                </a:tc>
                <a:extLst>
                  <a:ext uri="{0D108BD9-81ED-4DB2-BD59-A6C34878D82A}">
                    <a16:rowId xmlns:a16="http://schemas.microsoft.com/office/drawing/2014/main" xmlns="" val="3575458558"/>
                  </a:ext>
                </a:extLst>
              </a:tr>
              <a:tr h="648833">
                <a:tc>
                  <a:txBody>
                    <a:bodyPr/>
                    <a:lstStyle/>
                    <a:p>
                      <a:r>
                        <a:rPr lang="en-US" sz="1400" dirty="0">
                          <a:solidFill>
                            <a:srgbClr val="000000"/>
                          </a:solidFill>
                        </a:rPr>
                        <a:t>Performance</a:t>
                      </a:r>
                      <a:r>
                        <a:rPr lang="en-US" sz="1400" baseline="0" dirty="0">
                          <a:solidFill>
                            <a:srgbClr val="000000"/>
                          </a:solidFill>
                        </a:rPr>
                        <a:t> Information risks and mitigation strategies not undertaken timeously</a:t>
                      </a:r>
                      <a:endParaRPr lang="en-US" sz="1400" dirty="0">
                        <a:solidFill>
                          <a:srgbClr val="000000"/>
                        </a:solidFill>
                      </a:endParaRPr>
                    </a:p>
                  </a:txBody>
                  <a:tcPr anchor="ctr"/>
                </a:tc>
                <a:tc>
                  <a:txBody>
                    <a:bodyPr/>
                    <a:lstStyle/>
                    <a:p>
                      <a:r>
                        <a:rPr lang="en-US" sz="1400" dirty="0">
                          <a:solidFill>
                            <a:srgbClr val="000000"/>
                          </a:solidFill>
                        </a:rPr>
                        <a:t>Risk</a:t>
                      </a:r>
                      <a:r>
                        <a:rPr lang="en-US" sz="1400" baseline="0" dirty="0">
                          <a:solidFill>
                            <a:srgbClr val="000000"/>
                          </a:solidFill>
                        </a:rPr>
                        <a:t> management strategy has been put in place which includes quarterly monitoring of quality of information</a:t>
                      </a:r>
                      <a:endParaRPr lang="en-US" sz="1400" dirty="0">
                        <a:solidFill>
                          <a:srgbClr val="000000"/>
                        </a:solidFill>
                      </a:endParaRPr>
                    </a:p>
                  </a:txBody>
                  <a:tcPr anchor="ctr"/>
                </a:tc>
                <a:extLst>
                  <a:ext uri="{0D108BD9-81ED-4DB2-BD59-A6C34878D82A}">
                    <a16:rowId xmlns:a16="http://schemas.microsoft.com/office/drawing/2014/main" xmlns="" val="1118032321"/>
                  </a:ext>
                </a:extLst>
              </a:tr>
              <a:tr h="1973534">
                <a:tc>
                  <a:txBody>
                    <a:bodyPr/>
                    <a:lstStyle/>
                    <a:p>
                      <a:r>
                        <a:rPr lang="en-US" sz="1400" dirty="0">
                          <a:solidFill>
                            <a:srgbClr val="000000"/>
                          </a:solidFill>
                        </a:rPr>
                        <a:t>Shortcomings in the reporting system and the quality of performance information </a:t>
                      </a:r>
                    </a:p>
                  </a:txBody>
                  <a:tcPr anchor="ctr"/>
                </a:tc>
                <a:tc>
                  <a:txBody>
                    <a:bodyPr/>
                    <a:lstStyle/>
                    <a:p>
                      <a:r>
                        <a:rPr lang="en-US" sz="1400" dirty="0">
                          <a:solidFill>
                            <a:srgbClr val="000000"/>
                          </a:solidFill>
                        </a:rPr>
                        <a:t>A robust and automated</a:t>
                      </a:r>
                      <a:r>
                        <a:rPr lang="en-US" sz="1400" baseline="0" dirty="0">
                          <a:solidFill>
                            <a:srgbClr val="000000"/>
                          </a:solidFill>
                        </a:rPr>
                        <a:t> system for quarterly reporting of performance information has been put in place for 2018/19 financial year;</a:t>
                      </a:r>
                    </a:p>
                    <a:p>
                      <a:endParaRPr lang="en-US" sz="1400" baseline="0" dirty="0">
                        <a:solidFill>
                          <a:srgbClr val="000000"/>
                        </a:solidFill>
                      </a:endParaRPr>
                    </a:p>
                    <a:p>
                      <a:r>
                        <a:rPr lang="en-US" sz="1400" dirty="0">
                          <a:solidFill>
                            <a:srgbClr val="000000"/>
                          </a:solidFill>
                        </a:rPr>
                        <a:t>Training and capacity building of officials</a:t>
                      </a:r>
                      <a:r>
                        <a:rPr lang="en-US" sz="1400" baseline="0" dirty="0">
                          <a:solidFill>
                            <a:srgbClr val="000000"/>
                          </a:solidFill>
                        </a:rPr>
                        <a:t> </a:t>
                      </a:r>
                      <a:r>
                        <a:rPr lang="en-US" sz="1400" dirty="0">
                          <a:solidFill>
                            <a:srgbClr val="000000"/>
                          </a:solidFill>
                        </a:rPr>
                        <a:t>to ensure quality reporting; and </a:t>
                      </a:r>
                    </a:p>
                    <a:p>
                      <a:endParaRPr lang="en-US" sz="1400" dirty="0">
                        <a:solidFill>
                          <a:srgbClr val="000000"/>
                        </a:solidFill>
                      </a:endParaRPr>
                    </a:p>
                    <a:p>
                      <a:r>
                        <a:rPr lang="en-US" sz="1400" dirty="0">
                          <a:solidFill>
                            <a:srgbClr val="000000"/>
                          </a:solidFill>
                        </a:rPr>
                        <a:t>Development of policies and procedures to govern performance information and reporting thereof </a:t>
                      </a:r>
                    </a:p>
                  </a:txBody>
                  <a:tcPr anchor="ctr"/>
                </a:tc>
                <a:extLst>
                  <a:ext uri="{0D108BD9-81ED-4DB2-BD59-A6C34878D82A}">
                    <a16:rowId xmlns:a16="http://schemas.microsoft.com/office/drawing/2014/main" xmlns="" val="1368839479"/>
                  </a:ext>
                </a:extLst>
              </a:tr>
              <a:tr h="1003410">
                <a:tc>
                  <a:txBody>
                    <a:bodyPr/>
                    <a:lstStyle/>
                    <a:p>
                      <a:r>
                        <a:rPr lang="en-US" sz="1400" dirty="0">
                          <a:solidFill>
                            <a:srgbClr val="000000"/>
                          </a:solidFill>
                        </a:rPr>
                        <a:t>Fewer resources raised for funding of CSOs</a:t>
                      </a:r>
                    </a:p>
                  </a:txBody>
                  <a:tcPr anchor="ctr"/>
                </a:tc>
                <a:tc>
                  <a:txBody>
                    <a:bodyPr/>
                    <a:lstStyle/>
                    <a:p>
                      <a:r>
                        <a:rPr lang="en-US" sz="1400" dirty="0">
                          <a:solidFill>
                            <a:srgbClr val="000000"/>
                          </a:solidFill>
                        </a:rPr>
                        <a:t>Development of a focused and comprehensive strategy on resource </a:t>
                      </a:r>
                      <a:r>
                        <a:rPr lang="en-US" sz="1400" dirty="0" err="1">
                          <a:solidFill>
                            <a:srgbClr val="000000"/>
                          </a:solidFill>
                        </a:rPr>
                        <a:t>mobilisation</a:t>
                      </a:r>
                      <a:r>
                        <a:rPr lang="en-US" sz="1400" baseline="0" dirty="0">
                          <a:solidFill>
                            <a:srgbClr val="000000"/>
                          </a:solidFill>
                        </a:rPr>
                        <a:t> for grant funding</a:t>
                      </a:r>
                      <a:r>
                        <a:rPr lang="en-US" sz="1400" dirty="0">
                          <a:solidFill>
                            <a:srgbClr val="000000"/>
                          </a:solidFill>
                        </a:rPr>
                        <a:t>  </a:t>
                      </a:r>
                    </a:p>
                  </a:txBody>
                  <a:tcPr anchor="ctr"/>
                </a:tc>
                <a:extLst>
                  <a:ext uri="{0D108BD9-81ED-4DB2-BD59-A6C34878D82A}">
                    <a16:rowId xmlns:a16="http://schemas.microsoft.com/office/drawing/2014/main" xmlns="" val="1803652545"/>
                  </a:ext>
                </a:extLst>
              </a:tr>
              <a:tr h="1003410">
                <a:tc>
                  <a:txBody>
                    <a:bodyPr/>
                    <a:lstStyle/>
                    <a:p>
                      <a:r>
                        <a:rPr lang="en-US" sz="1400" kern="1200" dirty="0">
                          <a:solidFill>
                            <a:srgbClr val="000000"/>
                          </a:solidFill>
                          <a:latin typeface="+mn-lt"/>
                          <a:ea typeface="+mn-ea"/>
                          <a:cs typeface="+mn-cs"/>
                        </a:rPr>
                        <a:t>Lack of compliance to the legislation by other government departments except for DSD since 2000</a:t>
                      </a:r>
                    </a:p>
                  </a:txBody>
                  <a:tcPr anchor="ctr"/>
                </a:tc>
                <a:tc>
                  <a:txBody>
                    <a:bodyPr/>
                    <a:lstStyle/>
                    <a:p>
                      <a:r>
                        <a:rPr lang="en-US" sz="1400" kern="1200" dirty="0">
                          <a:solidFill>
                            <a:srgbClr val="000000"/>
                          </a:solidFill>
                          <a:latin typeface="+mn-lt"/>
                          <a:ea typeface="+mn-ea"/>
                          <a:cs typeface="+mn-cs"/>
                        </a:rPr>
                        <a:t>Commitment by the Portfolio Committee to assist in addressing the matter through relevant structures</a:t>
                      </a:r>
                    </a:p>
                  </a:txBody>
                  <a:tcPr anchor="ctr"/>
                </a:tc>
                <a:extLst>
                  <a:ext uri="{0D108BD9-81ED-4DB2-BD59-A6C34878D82A}">
                    <a16:rowId xmlns:a16="http://schemas.microsoft.com/office/drawing/2014/main" xmlns="" val="2813020920"/>
                  </a:ext>
                </a:extLst>
              </a:tr>
            </a:tbl>
          </a:graphicData>
        </a:graphic>
      </p:graphicFrame>
    </p:spTree>
    <p:extLst>
      <p:ext uri="{BB962C8B-B14F-4D97-AF65-F5344CB8AC3E}">
        <p14:creationId xmlns:p14="http://schemas.microsoft.com/office/powerpoint/2010/main" xmlns="" val="394614241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2800" dirty="0"/>
              <a:t>It is recommended that the Select Committee </a:t>
            </a:r>
            <a:r>
              <a:rPr lang="en-US" sz="2800" dirty="0" smtClean="0"/>
              <a:t>approves the </a:t>
            </a:r>
            <a:r>
              <a:rPr lang="en-US" sz="2800" dirty="0"/>
              <a:t>2017/18 NDA Annual Report </a:t>
            </a: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28</a:t>
            </a:fld>
            <a:endParaRPr lang="en-US" dirty="0"/>
          </a:p>
        </p:txBody>
      </p:sp>
    </p:spTree>
    <p:extLst>
      <p:ext uri="{BB962C8B-B14F-4D97-AF65-F5344CB8AC3E}">
        <p14:creationId xmlns:p14="http://schemas.microsoft.com/office/powerpoint/2010/main" xmlns="" val="193518828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ctrTitle" sz="quarter"/>
          </p:nvPr>
        </p:nvSpPr>
        <p:spPr>
          <a:xfrm>
            <a:off x="762000" y="2709863"/>
            <a:ext cx="7700963" cy="719137"/>
          </a:xfrm>
        </p:spPr>
        <p:txBody>
          <a:bodyPr/>
          <a:lstStyle/>
          <a:p>
            <a:pPr algn="ctr" eaLnBrk="1" hangingPunct="1"/>
            <a:r>
              <a:rPr lang="en-US" altLang="en-US"/>
              <a:t>Thank you</a:t>
            </a:r>
          </a:p>
        </p:txBody>
      </p:sp>
      <p:sp>
        <p:nvSpPr>
          <p:cNvPr id="4" name="TextBox 3"/>
          <p:cNvSpPr txBox="1"/>
          <p:nvPr/>
        </p:nvSpPr>
        <p:spPr>
          <a:xfrm>
            <a:off x="1187450" y="3213100"/>
            <a:ext cx="6480175" cy="646113"/>
          </a:xfrm>
          <a:prstGeom prst="rect">
            <a:avLst/>
          </a:prstGeom>
          <a:noFill/>
        </p:spPr>
        <p:txBody>
          <a:bodyPr>
            <a:spAutoFit/>
          </a:bodyPr>
          <a:lstStyle/>
          <a:p>
            <a:pPr algn="ctr">
              <a:defRPr/>
            </a:pPr>
            <a:r>
              <a:rPr lang="en-ZA" sz="3600" dirty="0">
                <a:solidFill>
                  <a:schemeClr val="bg1"/>
                </a:solidFill>
                <a:latin typeface="+mn-lt"/>
              </a:rPr>
              <a:t>THANK YOU</a:t>
            </a:r>
          </a:p>
        </p:txBody>
      </p:sp>
      <p:pic>
        <p:nvPicPr>
          <p:cNvPr id="43012" name="Picture 5" descr="E:\Beyond_10yrs_of_Unlocking_Potential___various_logo_formats\FULL_COLOUR\JPEG\For_Screen\Beyond_10yrs_of_Unlocking_Potential__Low_Resolution.jpg"/>
          <p:cNvPicPr>
            <a:picLocks noChangeAspect="1" noChangeArrowheads="1"/>
          </p:cNvPicPr>
          <p:nvPr/>
        </p:nvPicPr>
        <p:blipFill>
          <a:blip r:embed="rId3" cstate="print"/>
          <a:srcRect/>
          <a:stretch>
            <a:fillRect/>
          </a:stretch>
        </p:blipFill>
        <p:spPr bwMode="auto">
          <a:xfrm>
            <a:off x="250825" y="5876925"/>
            <a:ext cx="1441450" cy="720725"/>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71500" y="0"/>
            <a:ext cx="8143875" cy="838200"/>
          </a:xfrm>
        </p:spPr>
        <p:txBody>
          <a:bodyPr/>
          <a:lstStyle/>
          <a:p>
            <a:r>
              <a:rPr lang="en-US" altLang="en-US" b="1" dirty="0"/>
              <a:t>PURPOSE OF THE PRESENTATION </a:t>
            </a:r>
          </a:p>
        </p:txBody>
      </p:sp>
      <p:sp>
        <p:nvSpPr>
          <p:cNvPr id="7171" name="Content Placeholder 2"/>
          <p:cNvSpPr>
            <a:spLocks noGrp="1"/>
          </p:cNvSpPr>
          <p:nvPr>
            <p:ph idx="1"/>
          </p:nvPr>
        </p:nvSpPr>
        <p:spPr>
          <a:xfrm>
            <a:off x="571500" y="980728"/>
            <a:ext cx="7848600" cy="4979640"/>
          </a:xfrm>
        </p:spPr>
        <p:txBody>
          <a:bodyPr/>
          <a:lstStyle/>
          <a:p>
            <a:pPr>
              <a:lnSpc>
                <a:spcPct val="150000"/>
              </a:lnSpc>
              <a:spcBef>
                <a:spcPct val="0"/>
              </a:spcBef>
              <a:buFont typeface="Wingdings" panose="05000000000000000000" pitchFamily="2" charset="2"/>
              <a:buChar char="v"/>
            </a:pPr>
            <a:r>
              <a:rPr lang="en-US" sz="2000" dirty="0"/>
              <a:t>To present the NDA 2017/18 Annual Report </a:t>
            </a:r>
          </a:p>
          <a:p>
            <a:pPr>
              <a:lnSpc>
                <a:spcPct val="150000"/>
              </a:lnSpc>
              <a:spcBef>
                <a:spcPct val="0"/>
              </a:spcBef>
              <a:buFont typeface="Wingdings" panose="05000000000000000000" pitchFamily="2" charset="2"/>
              <a:buChar char="v"/>
            </a:pPr>
            <a:endParaRPr lang="en-US" sz="2000" dirty="0"/>
          </a:p>
          <a:p>
            <a:pPr>
              <a:lnSpc>
                <a:spcPct val="150000"/>
              </a:lnSpc>
              <a:spcBef>
                <a:spcPct val="0"/>
              </a:spcBef>
              <a:buFont typeface="Wingdings" panose="05000000000000000000" pitchFamily="2" charset="2"/>
              <a:buChar char="v"/>
            </a:pPr>
            <a:r>
              <a:rPr lang="en-US" sz="2000" dirty="0"/>
              <a:t>To present the Audit Outcome on the Annual Financial Statement and Performance Information</a:t>
            </a:r>
          </a:p>
          <a:p>
            <a:pPr marL="914400" lvl="2" indent="0">
              <a:lnSpc>
                <a:spcPct val="150000"/>
              </a:lnSpc>
              <a:spcBef>
                <a:spcPct val="0"/>
              </a:spcBef>
              <a:buNone/>
            </a:pPr>
            <a:endParaRPr lang="en-US" sz="2000" dirty="0"/>
          </a:p>
          <a:p>
            <a:pPr>
              <a:lnSpc>
                <a:spcPct val="150000"/>
              </a:lnSpc>
              <a:spcBef>
                <a:spcPct val="0"/>
              </a:spcBef>
              <a:buFont typeface="Wingdings" panose="05000000000000000000" pitchFamily="2" charset="2"/>
              <a:buChar char="v"/>
            </a:pPr>
            <a:r>
              <a:rPr lang="en-US" sz="2000" dirty="0"/>
              <a:t>To detail the organisational performance of the NDA and the implementation challenges experienced </a:t>
            </a:r>
          </a:p>
          <a:p>
            <a:pPr>
              <a:lnSpc>
                <a:spcPct val="150000"/>
              </a:lnSpc>
              <a:spcBef>
                <a:spcPct val="0"/>
              </a:spcBef>
              <a:buFont typeface="Wingdings" panose="05000000000000000000" pitchFamily="2" charset="2"/>
              <a:buChar char="v"/>
            </a:pPr>
            <a:endParaRPr lang="en-US" sz="2000" dirty="0"/>
          </a:p>
          <a:p>
            <a:pPr>
              <a:lnSpc>
                <a:spcPct val="150000"/>
              </a:lnSpc>
              <a:spcBef>
                <a:spcPct val="0"/>
              </a:spcBef>
              <a:buFont typeface="Wingdings" panose="05000000000000000000" pitchFamily="2" charset="2"/>
              <a:buChar char="v"/>
            </a:pPr>
            <a:r>
              <a:rPr lang="en-US" sz="2000" dirty="0"/>
              <a:t>To present the remedial measures to address the performance challenges </a:t>
            </a:r>
          </a:p>
          <a:p>
            <a:pPr>
              <a:lnSpc>
                <a:spcPct val="150000"/>
              </a:lnSpc>
              <a:spcBef>
                <a:spcPct val="0"/>
              </a:spcBef>
              <a:buFont typeface="Wingdings" panose="05000000000000000000" pitchFamily="2" charset="2"/>
              <a:buChar char="v"/>
            </a:pPr>
            <a:endParaRPr lang="en-US" sz="2000" dirty="0"/>
          </a:p>
          <a:p>
            <a:pPr>
              <a:lnSpc>
                <a:spcPct val="150000"/>
              </a:lnSpc>
              <a:spcBef>
                <a:spcPct val="0"/>
              </a:spcBef>
              <a:buFont typeface="Wingdings" panose="05000000000000000000" pitchFamily="2" charset="2"/>
              <a:buChar char="v"/>
            </a:pPr>
            <a:r>
              <a:rPr lang="en-US" sz="2000" dirty="0"/>
              <a:t>To request the approval of the NDA 2017/18 Annual Report  </a:t>
            </a:r>
          </a:p>
        </p:txBody>
      </p:sp>
      <p:sp>
        <p:nvSpPr>
          <p:cNvPr id="6" name="Slide Number Placeholder 5"/>
          <p:cNvSpPr>
            <a:spLocks noGrp="1"/>
          </p:cNvSpPr>
          <p:nvPr>
            <p:ph type="sldNum" sz="quarter" idx="12"/>
          </p:nvPr>
        </p:nvSpPr>
        <p:spPr/>
        <p:txBody>
          <a:bodyPr/>
          <a:lstStyle/>
          <a:p>
            <a:pPr>
              <a:defRPr/>
            </a:pPr>
            <a:fld id="{1FB534E8-2CD7-437D-BB74-FF9B8E9F85F7}"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496944" cy="838200"/>
          </a:xfrm>
        </p:spPr>
        <p:txBody>
          <a:bodyPr/>
          <a:lstStyle/>
          <a:p>
            <a:pPr algn="ctr"/>
            <a:r>
              <a:rPr lang="en-US" b="1" dirty="0"/>
              <a:t>AUDITOR GENERAL (AG) AUDIT OUTCOME FOR THE NDA - 2017/18 FINANCIAL YEAR</a:t>
            </a:r>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7195729" y="6481860"/>
            <a:ext cx="1905000" cy="457200"/>
          </a:xfrm>
        </p:spPr>
        <p:txBody>
          <a:bodyPr/>
          <a:lstStyle/>
          <a:p>
            <a:pPr>
              <a:defRPr/>
            </a:pPr>
            <a:fld id="{56AA2101-C1C2-4057-8262-EB528C86E1AF}" type="slidenum">
              <a:rPr lang="en-US" smtClean="0"/>
              <a:pPr>
                <a:defRPr/>
              </a:pPr>
              <a:t>4</a:t>
            </a:fld>
            <a:endParaRPr lang="en-US" dirty="0"/>
          </a:p>
        </p:txBody>
      </p:sp>
      <p:sp>
        <p:nvSpPr>
          <p:cNvPr id="7" name="Content Placeholder 6"/>
          <p:cNvSpPr>
            <a:spLocks noGrp="1"/>
          </p:cNvSpPr>
          <p:nvPr>
            <p:ph idx="1"/>
          </p:nvPr>
        </p:nvSpPr>
        <p:spPr>
          <a:xfrm>
            <a:off x="179512" y="838200"/>
            <a:ext cx="8856984" cy="6019800"/>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sp>
        <p:nvSpPr>
          <p:cNvPr id="8" name="Content Placeholder 6"/>
          <p:cNvSpPr txBox="1">
            <a:spLocks/>
          </p:cNvSpPr>
          <p:nvPr/>
        </p:nvSpPr>
        <p:spPr bwMode="auto">
          <a:xfrm>
            <a:off x="179512" y="3383681"/>
            <a:ext cx="8856984" cy="332191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9pPr>
          </a:lstStyle>
          <a:p>
            <a:pPr marL="0" indent="0">
              <a:buFont typeface="Times" charset="0"/>
              <a:buNone/>
            </a:pPr>
            <a:endParaRPr lang="en-US" sz="400" b="1" kern="0" dirty="0">
              <a:solidFill>
                <a:srgbClr val="0000CC"/>
              </a:solidFill>
            </a:endParaRPr>
          </a:p>
          <a:p>
            <a:r>
              <a:rPr lang="en-US" sz="1450" dirty="0">
                <a:solidFill>
                  <a:srgbClr val="000000"/>
                </a:solidFill>
              </a:rPr>
              <a:t>The AG issues two audit opinions based on the two key aspects that they audit namely the </a:t>
            </a:r>
            <a:r>
              <a:rPr lang="en-US" sz="1450" b="1" dirty="0">
                <a:solidFill>
                  <a:srgbClr val="000000"/>
                </a:solidFill>
              </a:rPr>
              <a:t>Annual Financial Statements (AFS)  and Performance Information. </a:t>
            </a:r>
          </a:p>
          <a:p>
            <a:endParaRPr lang="en-US" sz="400" b="1" dirty="0">
              <a:solidFill>
                <a:srgbClr val="000000"/>
              </a:solidFill>
            </a:endParaRPr>
          </a:p>
          <a:p>
            <a:r>
              <a:rPr lang="en-GB" sz="1450" dirty="0">
                <a:solidFill>
                  <a:srgbClr val="000000"/>
                </a:solidFill>
              </a:rPr>
              <a:t>The Audit Opinion on </a:t>
            </a:r>
            <a:r>
              <a:rPr lang="en-GB" sz="1450" b="1" dirty="0">
                <a:solidFill>
                  <a:srgbClr val="000000"/>
                </a:solidFill>
              </a:rPr>
              <a:t>Annual Financial Statements </a:t>
            </a:r>
            <a:r>
              <a:rPr lang="en-GB" sz="1450" dirty="0">
                <a:solidFill>
                  <a:srgbClr val="000000"/>
                </a:solidFill>
              </a:rPr>
              <a:t>remained unchanged with an </a:t>
            </a:r>
            <a:r>
              <a:rPr lang="en-GB" sz="1450" b="1" dirty="0">
                <a:solidFill>
                  <a:srgbClr val="000000"/>
                </a:solidFill>
              </a:rPr>
              <a:t>Unqualified Opinion with findings.  </a:t>
            </a:r>
            <a:r>
              <a:rPr lang="en-GB" sz="1450" dirty="0">
                <a:solidFill>
                  <a:srgbClr val="000000"/>
                </a:solidFill>
              </a:rPr>
              <a:t>The audit outcome on AFS determines the overall audit outcome for the organisation. The NDA’s overall audit outcome was therefore an </a:t>
            </a:r>
            <a:r>
              <a:rPr lang="en-GB" sz="1450" b="1" dirty="0">
                <a:solidFill>
                  <a:srgbClr val="000000"/>
                </a:solidFill>
              </a:rPr>
              <a:t>Unqualified Opinion with findings.</a:t>
            </a:r>
          </a:p>
          <a:p>
            <a:endParaRPr lang="en-GB" sz="400" b="1" dirty="0">
              <a:solidFill>
                <a:srgbClr val="000000"/>
              </a:solidFill>
            </a:endParaRPr>
          </a:p>
          <a:p>
            <a:r>
              <a:rPr lang="en-US" sz="1450" kern="0" dirty="0">
                <a:solidFill>
                  <a:srgbClr val="000000"/>
                </a:solidFill>
              </a:rPr>
              <a:t>The Audit Opinion on </a:t>
            </a:r>
            <a:r>
              <a:rPr lang="en-US" sz="1450" b="1" kern="0" dirty="0">
                <a:solidFill>
                  <a:srgbClr val="000000"/>
                </a:solidFill>
              </a:rPr>
              <a:t>Performance Information </a:t>
            </a:r>
            <a:r>
              <a:rPr lang="en-US" sz="1450" kern="0" dirty="0">
                <a:solidFill>
                  <a:srgbClr val="000000"/>
                </a:solidFill>
              </a:rPr>
              <a:t>remained unchanged from 2016/17 with an </a:t>
            </a:r>
            <a:r>
              <a:rPr lang="en-US" sz="1450" b="1" kern="0" dirty="0">
                <a:solidFill>
                  <a:srgbClr val="000000"/>
                </a:solidFill>
              </a:rPr>
              <a:t>Adverse Opinion with findings.</a:t>
            </a:r>
          </a:p>
          <a:p>
            <a:endParaRPr lang="en-US" sz="400" b="1" kern="0" dirty="0">
              <a:solidFill>
                <a:srgbClr val="000000"/>
              </a:solidFill>
            </a:endParaRPr>
          </a:p>
          <a:p>
            <a:pPr>
              <a:buFont typeface="Arial" panose="020B0604020202020204" pitchFamily="34" charset="0"/>
              <a:buChar char="•"/>
            </a:pPr>
            <a:r>
              <a:rPr lang="en-US" sz="1450" b="1" kern="0" dirty="0">
                <a:solidFill>
                  <a:srgbClr val="000000"/>
                </a:solidFill>
              </a:rPr>
              <a:t>Financial health remained good by the end of the 2017/18 Financial Year</a:t>
            </a:r>
            <a:r>
              <a:rPr lang="en-US" sz="1450" kern="0" dirty="0">
                <a:solidFill>
                  <a:srgbClr val="000000"/>
                </a:solidFill>
              </a:rPr>
              <a:t>.</a:t>
            </a:r>
          </a:p>
          <a:p>
            <a:pPr>
              <a:buFont typeface="Arial" panose="020B0604020202020204" pitchFamily="34" charset="0"/>
              <a:buChar char="•"/>
            </a:pPr>
            <a:endParaRPr lang="en-US" sz="400" kern="0" dirty="0">
              <a:solidFill>
                <a:srgbClr val="000000"/>
              </a:solidFill>
            </a:endParaRPr>
          </a:p>
          <a:p>
            <a:pPr>
              <a:buFont typeface="Arial" panose="020B0604020202020204" pitchFamily="34" charset="0"/>
              <a:buChar char="•"/>
            </a:pPr>
            <a:r>
              <a:rPr lang="en-US" sz="1450" kern="0" dirty="0">
                <a:solidFill>
                  <a:srgbClr val="000000"/>
                </a:solidFill>
              </a:rPr>
              <a:t>Key initiatives have been put in place to address all issues identified by the audit per the NDA’s 2018/19 Audit Turnaround Strategy. Instances of Supply Chain non compliance that resulted in new irregular expenditure were drastically reduced in 2017/18 compared to prior years. This confirms success of the initiatives implemented by the NDA per the 2017/18 Audit turnaround strategy.</a:t>
            </a:r>
            <a:endParaRPr lang="en-US" sz="1350" kern="0" dirty="0">
              <a:solidFill>
                <a:srgbClr val="000000"/>
              </a:solidFill>
            </a:endParaRPr>
          </a:p>
        </p:txBody>
      </p:sp>
      <p:pic>
        <p:nvPicPr>
          <p:cNvPr id="9" name="Picture 8"/>
          <p:cNvPicPr>
            <a:picLocks noChangeAspect="1"/>
          </p:cNvPicPr>
          <p:nvPr/>
        </p:nvPicPr>
        <p:blipFill>
          <a:blip r:embed="rId2" cstate="print"/>
          <a:stretch>
            <a:fillRect/>
          </a:stretch>
        </p:blipFill>
        <p:spPr>
          <a:xfrm>
            <a:off x="2360035" y="840868"/>
            <a:ext cx="4495937" cy="2562367"/>
          </a:xfrm>
          <a:prstGeom prst="rect">
            <a:avLst/>
          </a:prstGeom>
        </p:spPr>
      </p:pic>
    </p:spTree>
    <p:extLst>
      <p:ext uri="{BB962C8B-B14F-4D97-AF65-F5344CB8AC3E}">
        <p14:creationId xmlns:p14="http://schemas.microsoft.com/office/powerpoint/2010/main" xmlns="" val="197296669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604448" cy="838200"/>
          </a:xfrm>
        </p:spPr>
        <p:txBody>
          <a:bodyPr/>
          <a:lstStyle/>
          <a:p>
            <a:r>
              <a:rPr lang="en-US" dirty="0"/>
              <a:t/>
            </a:r>
            <a:br>
              <a:rPr lang="en-US" dirty="0"/>
            </a:br>
            <a:r>
              <a:rPr lang="en-US" b="1" dirty="0"/>
              <a:t>LEGISLATIVE</a:t>
            </a:r>
            <a:r>
              <a:rPr lang="en-US" dirty="0"/>
              <a:t> </a:t>
            </a:r>
            <a:r>
              <a:rPr lang="en-US" b="1" dirty="0"/>
              <a:t>MANDATE</a:t>
            </a:r>
            <a:r>
              <a:rPr lang="en-US" dirty="0"/>
              <a:t/>
            </a:r>
            <a:br>
              <a:rPr lang="en-US"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534480584"/>
              </p:ext>
            </p:extLst>
          </p:nvPr>
        </p:nvGraphicFramePr>
        <p:xfrm>
          <a:off x="539552" y="1326137"/>
          <a:ext cx="8424936" cy="2678927"/>
        </p:xfrm>
        <a:graphic>
          <a:graphicData uri="http://schemas.openxmlformats.org/drawingml/2006/table">
            <a:tbl>
              <a:tblPr firstRow="1" bandRow="1">
                <a:tableStyleId>{5C22544A-7EE6-4342-B048-85BDC9FD1C3A}</a:tableStyleId>
              </a:tblPr>
              <a:tblGrid>
                <a:gridCol w="4212468">
                  <a:extLst>
                    <a:ext uri="{9D8B030D-6E8A-4147-A177-3AD203B41FA5}">
                      <a16:colId xmlns:a16="http://schemas.microsoft.com/office/drawing/2014/main" xmlns="" val="3002794627"/>
                    </a:ext>
                  </a:extLst>
                </a:gridCol>
                <a:gridCol w="4212468">
                  <a:extLst>
                    <a:ext uri="{9D8B030D-6E8A-4147-A177-3AD203B41FA5}">
                      <a16:colId xmlns:a16="http://schemas.microsoft.com/office/drawing/2014/main" xmlns="" val="1893644508"/>
                    </a:ext>
                  </a:extLst>
                </a:gridCol>
              </a:tblGrid>
              <a:tr h="332187">
                <a:tc>
                  <a:txBody>
                    <a:bodyPr/>
                    <a:lstStyle/>
                    <a:p>
                      <a:pPr algn="ctr"/>
                      <a:r>
                        <a:rPr lang="en-US" b="1" dirty="0"/>
                        <a:t>Primary Mandate</a:t>
                      </a:r>
                    </a:p>
                  </a:txBody>
                  <a:tcPr/>
                </a:tc>
                <a:tc>
                  <a:txBody>
                    <a:bodyPr/>
                    <a:lstStyle/>
                    <a:p>
                      <a:pPr algn="ctr"/>
                      <a:r>
                        <a:rPr lang="en-US" b="1" dirty="0"/>
                        <a:t>Secondary Mandate</a:t>
                      </a:r>
                    </a:p>
                  </a:txBody>
                  <a:tcPr/>
                </a:tc>
                <a:extLst>
                  <a:ext uri="{0D108BD9-81ED-4DB2-BD59-A6C34878D82A}">
                    <a16:rowId xmlns:a16="http://schemas.microsoft.com/office/drawing/2014/main" xmlns="" val="61564978"/>
                  </a:ext>
                </a:extLst>
              </a:tr>
              <a:tr h="539804">
                <a:tc>
                  <a:txBody>
                    <a:bodyPr/>
                    <a:lstStyle/>
                    <a:p>
                      <a:r>
                        <a:rPr lang="en-ZA" sz="1100" b="0" kern="1200" dirty="0">
                          <a:solidFill>
                            <a:schemeClr val="accent6">
                              <a:lumMod val="75000"/>
                            </a:schemeClr>
                          </a:solidFill>
                          <a:latin typeface="Arial" pitchFamily="34" charset="0"/>
                          <a:ea typeface="+mn-ea"/>
                          <a:cs typeface="Arial" pitchFamily="34" charset="0"/>
                        </a:rPr>
                        <a:t>To contribute towards the eradication of poverty and its causes by granting funds to civil society organisations for the purpose of:</a:t>
                      </a:r>
                      <a:endParaRPr lang="en-US" sz="1100" b="0" kern="1200" dirty="0">
                        <a:solidFill>
                          <a:schemeClr val="accent6">
                            <a:lumMod val="75000"/>
                          </a:schemeClr>
                        </a:solidFill>
                        <a:latin typeface="Arial" pitchFamily="34" charset="0"/>
                        <a:ea typeface="+mn-ea"/>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kern="1200" dirty="0">
                          <a:solidFill>
                            <a:schemeClr val="accent6">
                              <a:lumMod val="75000"/>
                            </a:schemeClr>
                          </a:solidFill>
                          <a:latin typeface="Arial" pitchFamily="34" charset="0"/>
                          <a:ea typeface="+mn-ea"/>
                          <a:cs typeface="Arial" pitchFamily="34" charset="0"/>
                        </a:rPr>
                        <a:t>To promote consultation, dialogue and sharing of development experience between the CSOs and relevance organs of state through:</a:t>
                      </a:r>
                      <a:endParaRPr lang="en-US" sz="1100" b="0" kern="1200" dirty="0">
                        <a:solidFill>
                          <a:schemeClr val="accent6">
                            <a:lumMod val="75000"/>
                          </a:schemeClr>
                        </a:solidFill>
                        <a:latin typeface="Arial" pitchFamily="34" charset="0"/>
                        <a:ea typeface="+mn-ea"/>
                        <a:cs typeface="Arial" pitchFamily="34" charset="0"/>
                      </a:endParaRPr>
                    </a:p>
                  </a:txBody>
                  <a:tcPr/>
                </a:tc>
                <a:extLst>
                  <a:ext uri="{0D108BD9-81ED-4DB2-BD59-A6C34878D82A}">
                    <a16:rowId xmlns:a16="http://schemas.microsoft.com/office/drawing/2014/main" xmlns="" val="2548136916"/>
                  </a:ext>
                </a:extLst>
              </a:tr>
              <a:tr h="334840">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xmlns="" val="993810163"/>
                  </a:ext>
                </a:extLst>
              </a:tr>
              <a:tr h="1383967">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1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100" b="0" dirty="0">
                          <a:solidFill>
                            <a:schemeClr val="accent6">
                              <a:lumMod val="75000"/>
                            </a:schemeClr>
                          </a:solidFill>
                          <a:latin typeface="Arial" pitchFamily="34" charset="0"/>
                          <a:cs typeface="Arial" pitchFamily="34" charset="0"/>
                        </a:rPr>
                        <a:t>Carrying out programmes and projects aimed at meeting development needs of the poor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1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100" b="0" dirty="0">
                          <a:solidFill>
                            <a:schemeClr val="accent6">
                              <a:lumMod val="75000"/>
                            </a:schemeClr>
                          </a:solidFill>
                          <a:latin typeface="Arial" pitchFamily="34" charset="0"/>
                          <a:cs typeface="Arial" pitchFamily="34" charset="0"/>
                        </a:rPr>
                        <a:t>Strengthening the institutional capacity of other civil society organisations involved in direct service provision to the poor communities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1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100" b="0" dirty="0">
                          <a:solidFill>
                            <a:schemeClr val="accent6">
                              <a:lumMod val="75000"/>
                            </a:schemeClr>
                          </a:solidFill>
                          <a:latin typeface="Arial" pitchFamily="34" charset="0"/>
                          <a:cs typeface="Arial" pitchFamily="34" charset="0"/>
                        </a:rPr>
                        <a:t>Debating development policy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1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1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100" b="0" dirty="0">
                          <a:solidFill>
                            <a:schemeClr val="accent6">
                              <a:lumMod val="75000"/>
                            </a:schemeClr>
                          </a:solidFill>
                          <a:latin typeface="Arial" pitchFamily="34" charset="0"/>
                          <a:cs typeface="Arial" pitchFamily="34" charset="0"/>
                        </a:rPr>
                        <a:t>Undertaking research and publication aimed at proving basis for development policy </a:t>
                      </a:r>
                    </a:p>
                  </a:txBody>
                  <a:tcPr/>
                </a:tc>
                <a:extLst>
                  <a:ext uri="{0D108BD9-81ED-4DB2-BD59-A6C34878D82A}">
                    <a16:rowId xmlns:a16="http://schemas.microsoft.com/office/drawing/2014/main" xmlns="" val="1672408339"/>
                  </a:ext>
                </a:extLst>
              </a:tr>
            </a:tbl>
          </a:graphicData>
        </a:graphic>
      </p:graphicFrame>
      <p:sp>
        <p:nvSpPr>
          <p:cNvPr id="9" name="Down Arrow 8"/>
          <p:cNvSpPr/>
          <p:nvPr/>
        </p:nvSpPr>
        <p:spPr bwMode="auto">
          <a:xfrm>
            <a:off x="971600" y="2265826"/>
            <a:ext cx="2317184" cy="3953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0" name="Down Arrow 9"/>
          <p:cNvSpPr/>
          <p:nvPr/>
        </p:nvSpPr>
        <p:spPr bwMode="auto">
          <a:xfrm>
            <a:off x="5148064" y="2265826"/>
            <a:ext cx="2232249" cy="370688"/>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3" name="Rectangle 2"/>
          <p:cNvSpPr/>
          <p:nvPr/>
        </p:nvSpPr>
        <p:spPr>
          <a:xfrm>
            <a:off x="539552" y="4005064"/>
            <a:ext cx="8424936" cy="2739211"/>
          </a:xfrm>
          <a:prstGeom prst="rect">
            <a:avLst/>
          </a:prstGeom>
        </p:spPr>
        <p:txBody>
          <a:bodyPr wrap="square">
            <a:spAutoFit/>
          </a:bodyPr>
          <a:lstStyle/>
          <a:p>
            <a:pPr marL="0" indent="0" algn="just">
              <a:buNone/>
            </a:pPr>
            <a:r>
              <a:rPr lang="en-ZA" sz="1400" dirty="0"/>
              <a:t>Further, the Agency is required by section 4 of the Act to implement programmes that respond to the following areas of responsibilities: </a:t>
            </a:r>
          </a:p>
          <a:p>
            <a:pPr marL="0" indent="0" algn="just">
              <a:buNone/>
            </a:pPr>
            <a:endParaRPr lang="en-ZA" sz="1400" dirty="0"/>
          </a:p>
          <a:p>
            <a:pPr marL="742950" lvl="1" indent="-285750" algn="just">
              <a:buFont typeface="Wingdings" panose="05000000000000000000" pitchFamily="2" charset="2"/>
              <a:buChar char="v"/>
            </a:pPr>
            <a:r>
              <a:rPr lang="en-ZA" sz="1400" dirty="0"/>
              <a:t>Act as a key conduit for funding from the Government of the Republic, foreign governments and other national and international donors for development work to be carried out by CSOs. </a:t>
            </a:r>
          </a:p>
          <a:p>
            <a:pPr marL="742950" lvl="1" indent="-285750" algn="just">
              <a:buFont typeface="Wingdings" panose="05000000000000000000" pitchFamily="2" charset="2"/>
              <a:buChar char="v"/>
            </a:pPr>
            <a:endParaRPr lang="en-ZA" sz="1400" dirty="0"/>
          </a:p>
          <a:p>
            <a:pPr marL="742950" lvl="1" indent="-285750" algn="just">
              <a:buFont typeface="Wingdings" panose="05000000000000000000" pitchFamily="2" charset="2"/>
              <a:buChar char="v"/>
            </a:pPr>
            <a:r>
              <a:rPr lang="en-ZA" sz="1400" dirty="0"/>
              <a:t>Contribute towards building the capacity of CSOs to enable them to carry out development work effectively. </a:t>
            </a:r>
          </a:p>
          <a:p>
            <a:pPr marL="742950" lvl="1" indent="-285750" algn="just">
              <a:buFont typeface="Wingdings" panose="05000000000000000000" pitchFamily="2" charset="2"/>
              <a:buChar char="v"/>
            </a:pPr>
            <a:endParaRPr lang="en-ZA" sz="1400" dirty="0"/>
          </a:p>
          <a:p>
            <a:pPr marL="742950" lvl="1" indent="-285750" algn="just">
              <a:buFont typeface="Wingdings" panose="05000000000000000000" pitchFamily="2" charset="2"/>
              <a:buChar char="v"/>
            </a:pPr>
            <a:r>
              <a:rPr lang="en-ZA" sz="1400" dirty="0"/>
              <a:t>Create and maintain a database of CSOs, including, but not limited to, the scope and subject matter of their work and their geographical distribution, and share the information in that database with relevant organs of state and other stakeholders.</a:t>
            </a:r>
          </a:p>
        </p:txBody>
      </p:sp>
      <p:sp>
        <p:nvSpPr>
          <p:cNvPr id="11" name="Content Placeholder 2"/>
          <p:cNvSpPr txBox="1">
            <a:spLocks/>
          </p:cNvSpPr>
          <p:nvPr/>
        </p:nvSpPr>
        <p:spPr bwMode="auto">
          <a:xfrm>
            <a:off x="562270" y="829883"/>
            <a:ext cx="8474226" cy="49625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9pPr>
          </a:lstStyle>
          <a:p>
            <a:pPr marL="0" indent="0">
              <a:lnSpc>
                <a:spcPct val="150000"/>
              </a:lnSpc>
              <a:spcBef>
                <a:spcPct val="0"/>
              </a:spcBef>
              <a:buNone/>
            </a:pPr>
            <a:r>
              <a:rPr lang="en-US" sz="1400" kern="0" dirty="0">
                <a:latin typeface="Times" panose="02020603050405020304" pitchFamily="18" charset="0"/>
                <a:cs typeface="Times" panose="02020603050405020304" pitchFamily="18" charset="0"/>
              </a:rPr>
              <a:t>NDA is a Schedule 3A Entity administratively reporting to DSD but operationally attached to all departments</a:t>
            </a:r>
            <a:r>
              <a:rPr lang="en-US" sz="1600" kern="0" dirty="0">
                <a:latin typeface="Times" panose="02020603050405020304" pitchFamily="18" charset="0"/>
                <a:cs typeface="Times" panose="02020603050405020304" pitchFamily="18" charset="0"/>
              </a:rPr>
              <a:t> </a:t>
            </a:r>
          </a:p>
        </p:txBody>
      </p:sp>
    </p:spTree>
    <p:extLst>
      <p:ext uri="{BB962C8B-B14F-4D97-AF65-F5344CB8AC3E}">
        <p14:creationId xmlns:p14="http://schemas.microsoft.com/office/powerpoint/2010/main" xmlns="" val="40551450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NDA CSO DEVELOPMENT MODEL</a:t>
            </a: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6</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xmlns="" val="3789493570"/>
              </p:ext>
            </p:extLst>
          </p:nvPr>
        </p:nvGraphicFramePr>
        <p:xfrm>
          <a:off x="761999" y="1052736"/>
          <a:ext cx="7658101" cy="5195664"/>
        </p:xfrm>
        <a:graphic>
          <a:graphicData uri="http://schemas.openxmlformats.org/presentationml/2006/ole">
            <p:oleObj spid="_x0000_s4127" r:id="rId3" imgW="6226726" imgH="3310735" progId="">
              <p:embed/>
            </p:oleObj>
          </a:graphicData>
        </a:graphic>
      </p:graphicFrame>
    </p:spTree>
    <p:extLst>
      <p:ext uri="{BB962C8B-B14F-4D97-AF65-F5344CB8AC3E}">
        <p14:creationId xmlns:p14="http://schemas.microsoft.com/office/powerpoint/2010/main" xmlns="" val="4280846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073412" cy="540864"/>
          </a:xfrm>
        </p:spPr>
        <p:txBody>
          <a:bodyPr>
            <a:normAutofit/>
          </a:bodyPr>
          <a:lstStyle/>
          <a:p>
            <a:r>
              <a:rPr lang="en-ZA" b="1" dirty="0"/>
              <a:t>ORGANISATIONAL STRUCTURE</a:t>
            </a:r>
          </a:p>
        </p:txBody>
      </p:sp>
      <p:sp>
        <p:nvSpPr>
          <p:cNvPr id="3" name="Slide Number Placeholder 2"/>
          <p:cNvSpPr>
            <a:spLocks noGrp="1"/>
          </p:cNvSpPr>
          <p:nvPr>
            <p:ph type="sldNum" sz="quarter" idx="12"/>
          </p:nvPr>
        </p:nvSpPr>
        <p:spPr/>
        <p:txBody>
          <a:bodyPr/>
          <a:lstStyle/>
          <a:p>
            <a:fld id="{8A5AB4B1-9846-40F7-9295-94DE7BFEE3BB}" type="slidenum">
              <a:rPr lang="en-ZA" smtClean="0"/>
              <a:pPr/>
              <a:t>7</a:t>
            </a:fld>
            <a:endParaRPr lang="en-ZA" dirty="0"/>
          </a:p>
        </p:txBody>
      </p:sp>
      <p:sp>
        <p:nvSpPr>
          <p:cNvPr id="4" name="TextBox 3"/>
          <p:cNvSpPr txBox="1"/>
          <p:nvPr/>
        </p:nvSpPr>
        <p:spPr>
          <a:xfrm>
            <a:off x="450927" y="5785967"/>
            <a:ext cx="2326412" cy="774315"/>
          </a:xfrm>
          <a:prstGeom prst="rect">
            <a:avLst/>
          </a:prstGeom>
          <a:solidFill>
            <a:schemeClr val="accent1">
              <a:lumMod val="40000"/>
              <a:lumOff val="60000"/>
            </a:schemeClr>
          </a:solidFill>
        </p:spPr>
        <p:txBody>
          <a:bodyPr wrap="square" rtlCol="0">
            <a:spAutoFit/>
          </a:bodyPr>
          <a:lstStyle/>
          <a:p>
            <a:r>
              <a:rPr lang="en-ZA" sz="1108" dirty="0"/>
              <a:t>Dotted Line= </a:t>
            </a:r>
          </a:p>
          <a:p>
            <a:r>
              <a:rPr lang="en-ZA" sz="1108" dirty="0"/>
              <a:t>*Operationally Report to Board</a:t>
            </a:r>
          </a:p>
          <a:p>
            <a:endParaRPr lang="en-ZA" sz="1108" dirty="0"/>
          </a:p>
          <a:p>
            <a:r>
              <a:rPr lang="en-ZA" sz="1108" dirty="0"/>
              <a:t>*Administratively Report to CEO</a:t>
            </a:r>
          </a:p>
        </p:txBody>
      </p:sp>
      <p:grpSp>
        <p:nvGrpSpPr>
          <p:cNvPr id="6" name="Group 4"/>
          <p:cNvGrpSpPr>
            <a:grpSpLocks noChangeAspect="1"/>
          </p:cNvGrpSpPr>
          <p:nvPr/>
        </p:nvGrpSpPr>
        <p:grpSpPr bwMode="auto">
          <a:xfrm>
            <a:off x="352425" y="908720"/>
            <a:ext cx="8439150" cy="5312693"/>
            <a:chOff x="222" y="851"/>
            <a:chExt cx="5316" cy="3068"/>
          </a:xfrm>
        </p:grpSpPr>
        <p:sp>
          <p:nvSpPr>
            <p:cNvPr id="7" name="AutoShape 3"/>
            <p:cNvSpPr>
              <a:spLocks noChangeAspect="1" noChangeArrowheads="1" noTextEdit="1"/>
            </p:cNvSpPr>
            <p:nvPr/>
          </p:nvSpPr>
          <p:spPr bwMode="auto">
            <a:xfrm>
              <a:off x="222" y="851"/>
              <a:ext cx="5316" cy="3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grpSp>
          <p:nvGrpSpPr>
            <p:cNvPr id="8" name="Group 205"/>
            <p:cNvGrpSpPr>
              <a:grpSpLocks/>
            </p:cNvGrpSpPr>
            <p:nvPr/>
          </p:nvGrpSpPr>
          <p:grpSpPr bwMode="auto">
            <a:xfrm>
              <a:off x="1638" y="854"/>
              <a:ext cx="2546" cy="1831"/>
              <a:chOff x="1638" y="854"/>
              <a:chExt cx="2546" cy="1831"/>
            </a:xfrm>
          </p:grpSpPr>
          <p:pic>
            <p:nvPicPr>
              <p:cNvPr id="5125"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41" y="857"/>
                <a:ext cx="1487"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6"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41" y="857"/>
                <a:ext cx="1487"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421" name="Rectangle 7"/>
              <p:cNvSpPr>
                <a:spLocks noChangeArrowheads="1"/>
              </p:cNvSpPr>
              <p:nvPr/>
            </p:nvSpPr>
            <p:spPr bwMode="auto">
              <a:xfrm>
                <a:off x="2132" y="854"/>
                <a:ext cx="1478"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2" name="Rectangle 8"/>
              <p:cNvSpPr>
                <a:spLocks noChangeArrowheads="1"/>
              </p:cNvSpPr>
              <p:nvPr/>
            </p:nvSpPr>
            <p:spPr bwMode="auto">
              <a:xfrm>
                <a:off x="2132" y="872"/>
                <a:ext cx="1478"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3" name="Rectangle 9"/>
              <p:cNvSpPr>
                <a:spLocks noChangeArrowheads="1"/>
              </p:cNvSpPr>
              <p:nvPr/>
            </p:nvSpPr>
            <p:spPr bwMode="auto">
              <a:xfrm>
                <a:off x="2132" y="878"/>
                <a:ext cx="1478"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4" name="Rectangle 10"/>
              <p:cNvSpPr>
                <a:spLocks noChangeArrowheads="1"/>
              </p:cNvSpPr>
              <p:nvPr/>
            </p:nvSpPr>
            <p:spPr bwMode="auto">
              <a:xfrm>
                <a:off x="2132" y="890"/>
                <a:ext cx="1478"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5" name="Rectangle 11"/>
              <p:cNvSpPr>
                <a:spLocks noChangeArrowheads="1"/>
              </p:cNvSpPr>
              <p:nvPr/>
            </p:nvSpPr>
            <p:spPr bwMode="auto">
              <a:xfrm>
                <a:off x="2132" y="899"/>
                <a:ext cx="1478"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6" name="Rectangle 12"/>
              <p:cNvSpPr>
                <a:spLocks noChangeArrowheads="1"/>
              </p:cNvSpPr>
              <p:nvPr/>
            </p:nvSpPr>
            <p:spPr bwMode="auto">
              <a:xfrm>
                <a:off x="2132" y="902"/>
                <a:ext cx="1478" cy="10"/>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7" name="Rectangle 13"/>
              <p:cNvSpPr>
                <a:spLocks noChangeArrowheads="1"/>
              </p:cNvSpPr>
              <p:nvPr/>
            </p:nvSpPr>
            <p:spPr bwMode="auto">
              <a:xfrm>
                <a:off x="2132" y="912"/>
                <a:ext cx="1478"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8" name="Rectangle 14"/>
              <p:cNvSpPr>
                <a:spLocks noChangeArrowheads="1"/>
              </p:cNvSpPr>
              <p:nvPr/>
            </p:nvSpPr>
            <p:spPr bwMode="auto">
              <a:xfrm>
                <a:off x="2132" y="915"/>
                <a:ext cx="1478"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9" name="Rectangle 15"/>
              <p:cNvSpPr>
                <a:spLocks noChangeArrowheads="1"/>
              </p:cNvSpPr>
              <p:nvPr/>
            </p:nvSpPr>
            <p:spPr bwMode="auto">
              <a:xfrm>
                <a:off x="2132" y="921"/>
                <a:ext cx="1478"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0" name="Rectangle 16"/>
              <p:cNvSpPr>
                <a:spLocks noChangeArrowheads="1"/>
              </p:cNvSpPr>
              <p:nvPr/>
            </p:nvSpPr>
            <p:spPr bwMode="auto">
              <a:xfrm>
                <a:off x="2132" y="927"/>
                <a:ext cx="1478"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1" name="Rectangle 17"/>
              <p:cNvSpPr>
                <a:spLocks noChangeArrowheads="1"/>
              </p:cNvSpPr>
              <p:nvPr/>
            </p:nvSpPr>
            <p:spPr bwMode="auto">
              <a:xfrm>
                <a:off x="2132" y="933"/>
                <a:ext cx="1478"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2" name="Rectangle 18"/>
              <p:cNvSpPr>
                <a:spLocks noChangeArrowheads="1"/>
              </p:cNvSpPr>
              <p:nvPr/>
            </p:nvSpPr>
            <p:spPr bwMode="auto">
              <a:xfrm>
                <a:off x="2132" y="936"/>
                <a:ext cx="1478" cy="6"/>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3" name="Rectangle 19"/>
              <p:cNvSpPr>
                <a:spLocks noChangeArrowheads="1"/>
              </p:cNvSpPr>
              <p:nvPr/>
            </p:nvSpPr>
            <p:spPr bwMode="auto">
              <a:xfrm>
                <a:off x="2132" y="942"/>
                <a:ext cx="1478" cy="3"/>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4" name="Rectangle 20"/>
              <p:cNvSpPr>
                <a:spLocks noChangeArrowheads="1"/>
              </p:cNvSpPr>
              <p:nvPr/>
            </p:nvSpPr>
            <p:spPr bwMode="auto">
              <a:xfrm>
                <a:off x="2132" y="945"/>
                <a:ext cx="1478"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5" name="Rectangle 21"/>
              <p:cNvSpPr>
                <a:spLocks noChangeArrowheads="1"/>
              </p:cNvSpPr>
              <p:nvPr/>
            </p:nvSpPr>
            <p:spPr bwMode="auto">
              <a:xfrm>
                <a:off x="2132" y="948"/>
                <a:ext cx="1478"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6" name="Rectangle 22"/>
              <p:cNvSpPr>
                <a:spLocks noChangeArrowheads="1"/>
              </p:cNvSpPr>
              <p:nvPr/>
            </p:nvSpPr>
            <p:spPr bwMode="auto">
              <a:xfrm>
                <a:off x="2132" y="951"/>
                <a:ext cx="1478"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7" name="Rectangle 23"/>
              <p:cNvSpPr>
                <a:spLocks noChangeArrowheads="1"/>
              </p:cNvSpPr>
              <p:nvPr/>
            </p:nvSpPr>
            <p:spPr bwMode="auto">
              <a:xfrm>
                <a:off x="2132" y="954"/>
                <a:ext cx="1478"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8" name="Rectangle 24"/>
              <p:cNvSpPr>
                <a:spLocks noChangeArrowheads="1"/>
              </p:cNvSpPr>
              <p:nvPr/>
            </p:nvSpPr>
            <p:spPr bwMode="auto">
              <a:xfrm>
                <a:off x="2132" y="957"/>
                <a:ext cx="1478"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9" name="Rectangle 25"/>
              <p:cNvSpPr>
                <a:spLocks noChangeArrowheads="1"/>
              </p:cNvSpPr>
              <p:nvPr/>
            </p:nvSpPr>
            <p:spPr bwMode="auto">
              <a:xfrm>
                <a:off x="2132" y="963"/>
                <a:ext cx="1478"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0" name="Rectangle 26"/>
              <p:cNvSpPr>
                <a:spLocks noChangeArrowheads="1"/>
              </p:cNvSpPr>
              <p:nvPr/>
            </p:nvSpPr>
            <p:spPr bwMode="auto">
              <a:xfrm>
                <a:off x="2132" y="969"/>
                <a:ext cx="1478"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1" name="Rectangle 27"/>
              <p:cNvSpPr>
                <a:spLocks noChangeArrowheads="1"/>
              </p:cNvSpPr>
              <p:nvPr/>
            </p:nvSpPr>
            <p:spPr bwMode="auto">
              <a:xfrm>
                <a:off x="2132" y="972"/>
                <a:ext cx="1478"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2" name="Rectangle 28"/>
              <p:cNvSpPr>
                <a:spLocks noChangeArrowheads="1"/>
              </p:cNvSpPr>
              <p:nvPr/>
            </p:nvSpPr>
            <p:spPr bwMode="auto">
              <a:xfrm>
                <a:off x="2132" y="975"/>
                <a:ext cx="1478"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3" name="Rectangle 29"/>
              <p:cNvSpPr>
                <a:spLocks noChangeArrowheads="1"/>
              </p:cNvSpPr>
              <p:nvPr/>
            </p:nvSpPr>
            <p:spPr bwMode="auto">
              <a:xfrm>
                <a:off x="2132" y="981"/>
                <a:ext cx="1478"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4" name="Rectangle 30"/>
              <p:cNvSpPr>
                <a:spLocks noChangeArrowheads="1"/>
              </p:cNvSpPr>
              <p:nvPr/>
            </p:nvSpPr>
            <p:spPr bwMode="auto">
              <a:xfrm>
                <a:off x="2132" y="987"/>
                <a:ext cx="1478"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7" name="Rectangle 31"/>
              <p:cNvSpPr>
                <a:spLocks noChangeArrowheads="1"/>
              </p:cNvSpPr>
              <p:nvPr/>
            </p:nvSpPr>
            <p:spPr bwMode="auto">
              <a:xfrm>
                <a:off x="2132" y="993"/>
                <a:ext cx="1478"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8" name="Rectangle 32"/>
              <p:cNvSpPr>
                <a:spLocks noChangeArrowheads="1"/>
              </p:cNvSpPr>
              <p:nvPr/>
            </p:nvSpPr>
            <p:spPr bwMode="auto">
              <a:xfrm>
                <a:off x="2132" y="999"/>
                <a:ext cx="1478"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9" name="Rectangle 33"/>
              <p:cNvSpPr>
                <a:spLocks noChangeArrowheads="1"/>
              </p:cNvSpPr>
              <p:nvPr/>
            </p:nvSpPr>
            <p:spPr bwMode="auto">
              <a:xfrm>
                <a:off x="2132" y="1002"/>
                <a:ext cx="1478"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0" name="Rectangle 34"/>
              <p:cNvSpPr>
                <a:spLocks noChangeArrowheads="1"/>
              </p:cNvSpPr>
              <p:nvPr/>
            </p:nvSpPr>
            <p:spPr bwMode="auto">
              <a:xfrm>
                <a:off x="2132" y="1005"/>
                <a:ext cx="1478"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1" name="Rectangle 35"/>
              <p:cNvSpPr>
                <a:spLocks noChangeArrowheads="1"/>
              </p:cNvSpPr>
              <p:nvPr/>
            </p:nvSpPr>
            <p:spPr bwMode="auto">
              <a:xfrm>
                <a:off x="2132" y="1008"/>
                <a:ext cx="1478"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2" name="Rectangle 36"/>
              <p:cNvSpPr>
                <a:spLocks noChangeArrowheads="1"/>
              </p:cNvSpPr>
              <p:nvPr/>
            </p:nvSpPr>
            <p:spPr bwMode="auto">
              <a:xfrm>
                <a:off x="2132" y="1017"/>
                <a:ext cx="1478" cy="13"/>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3" name="Rectangle 37"/>
              <p:cNvSpPr>
                <a:spLocks noChangeArrowheads="1"/>
              </p:cNvSpPr>
              <p:nvPr/>
            </p:nvSpPr>
            <p:spPr bwMode="auto">
              <a:xfrm>
                <a:off x="2132" y="1030"/>
                <a:ext cx="1478"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4" name="Rectangle 38"/>
              <p:cNvSpPr>
                <a:spLocks noChangeArrowheads="1"/>
              </p:cNvSpPr>
              <p:nvPr/>
            </p:nvSpPr>
            <p:spPr bwMode="auto">
              <a:xfrm>
                <a:off x="2132" y="1033"/>
                <a:ext cx="1478"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5" name="Rectangle 39"/>
              <p:cNvSpPr>
                <a:spLocks noChangeArrowheads="1"/>
              </p:cNvSpPr>
              <p:nvPr/>
            </p:nvSpPr>
            <p:spPr bwMode="auto">
              <a:xfrm>
                <a:off x="2132" y="1039"/>
                <a:ext cx="1478"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6" name="Rectangle 40"/>
              <p:cNvSpPr>
                <a:spLocks noChangeArrowheads="1"/>
              </p:cNvSpPr>
              <p:nvPr/>
            </p:nvSpPr>
            <p:spPr bwMode="auto">
              <a:xfrm>
                <a:off x="2132" y="1048"/>
                <a:ext cx="1478" cy="15"/>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7" name="Rectangle 41"/>
              <p:cNvSpPr>
                <a:spLocks noChangeArrowheads="1"/>
              </p:cNvSpPr>
              <p:nvPr/>
            </p:nvSpPr>
            <p:spPr bwMode="auto">
              <a:xfrm>
                <a:off x="2136" y="856"/>
                <a:ext cx="1476"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138" name="Rectangle 42"/>
              <p:cNvSpPr>
                <a:spLocks noChangeArrowheads="1"/>
              </p:cNvSpPr>
              <p:nvPr/>
            </p:nvSpPr>
            <p:spPr bwMode="auto">
              <a:xfrm>
                <a:off x="2147" y="863"/>
                <a:ext cx="1454"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139" name="Rectangle 43"/>
              <p:cNvSpPr>
                <a:spLocks noChangeArrowheads="1"/>
              </p:cNvSpPr>
              <p:nvPr/>
            </p:nvSpPr>
            <p:spPr bwMode="auto">
              <a:xfrm>
                <a:off x="2207" y="899"/>
                <a:ext cx="1632"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MINISTER FOR SOCIAL DEVELOPMENT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40" name="Rectangle 44"/>
              <p:cNvSpPr>
                <a:spLocks noChangeArrowheads="1"/>
              </p:cNvSpPr>
              <p:nvPr/>
            </p:nvSpPr>
            <p:spPr bwMode="auto">
              <a:xfrm>
                <a:off x="2876" y="959"/>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5165" name="Picture 4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54" y="1132"/>
                <a:ext cx="86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66" name="Picture 4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454" y="1132"/>
                <a:ext cx="86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41" name="Rectangle 47"/>
              <p:cNvSpPr>
                <a:spLocks noChangeArrowheads="1"/>
              </p:cNvSpPr>
              <p:nvPr/>
            </p:nvSpPr>
            <p:spPr bwMode="auto">
              <a:xfrm>
                <a:off x="2445" y="1129"/>
                <a:ext cx="852" cy="12"/>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2" name="Rectangle 48"/>
              <p:cNvSpPr>
                <a:spLocks noChangeArrowheads="1"/>
              </p:cNvSpPr>
              <p:nvPr/>
            </p:nvSpPr>
            <p:spPr bwMode="auto">
              <a:xfrm>
                <a:off x="2445" y="1141"/>
                <a:ext cx="852" cy="4"/>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3" name="Rectangle 49"/>
              <p:cNvSpPr>
                <a:spLocks noChangeArrowheads="1"/>
              </p:cNvSpPr>
              <p:nvPr/>
            </p:nvSpPr>
            <p:spPr bwMode="auto">
              <a:xfrm>
                <a:off x="2445" y="1145"/>
                <a:ext cx="852" cy="9"/>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4" name="Rectangle 50"/>
              <p:cNvSpPr>
                <a:spLocks noChangeArrowheads="1"/>
              </p:cNvSpPr>
              <p:nvPr/>
            </p:nvSpPr>
            <p:spPr bwMode="auto">
              <a:xfrm>
                <a:off x="2445" y="1154"/>
                <a:ext cx="852" cy="6"/>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5" name="Rectangle 51"/>
              <p:cNvSpPr>
                <a:spLocks noChangeArrowheads="1"/>
              </p:cNvSpPr>
              <p:nvPr/>
            </p:nvSpPr>
            <p:spPr bwMode="auto">
              <a:xfrm>
                <a:off x="2445" y="1160"/>
                <a:ext cx="852"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6" name="Rectangle 52"/>
              <p:cNvSpPr>
                <a:spLocks noChangeArrowheads="1"/>
              </p:cNvSpPr>
              <p:nvPr/>
            </p:nvSpPr>
            <p:spPr bwMode="auto">
              <a:xfrm>
                <a:off x="2445" y="1169"/>
                <a:ext cx="852" cy="3"/>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7" name="Rectangle 53"/>
              <p:cNvSpPr>
                <a:spLocks noChangeArrowheads="1"/>
              </p:cNvSpPr>
              <p:nvPr/>
            </p:nvSpPr>
            <p:spPr bwMode="auto">
              <a:xfrm>
                <a:off x="2445" y="1172"/>
                <a:ext cx="852"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8" name="Rectangle 54"/>
              <p:cNvSpPr>
                <a:spLocks noChangeArrowheads="1"/>
              </p:cNvSpPr>
              <p:nvPr/>
            </p:nvSpPr>
            <p:spPr bwMode="auto">
              <a:xfrm>
                <a:off x="2445" y="1178"/>
                <a:ext cx="852" cy="3"/>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9" name="Rectangle 55"/>
              <p:cNvSpPr>
                <a:spLocks noChangeArrowheads="1"/>
              </p:cNvSpPr>
              <p:nvPr/>
            </p:nvSpPr>
            <p:spPr bwMode="auto">
              <a:xfrm>
                <a:off x="2445" y="1181"/>
                <a:ext cx="852"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0" name="Rectangle 56"/>
              <p:cNvSpPr>
                <a:spLocks noChangeArrowheads="1"/>
              </p:cNvSpPr>
              <p:nvPr/>
            </p:nvSpPr>
            <p:spPr bwMode="auto">
              <a:xfrm>
                <a:off x="2445" y="1184"/>
                <a:ext cx="852"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1" name="Rectangle 57"/>
              <p:cNvSpPr>
                <a:spLocks noChangeArrowheads="1"/>
              </p:cNvSpPr>
              <p:nvPr/>
            </p:nvSpPr>
            <p:spPr bwMode="auto">
              <a:xfrm>
                <a:off x="2445" y="1187"/>
                <a:ext cx="852" cy="3"/>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2" name="Rectangle 58"/>
              <p:cNvSpPr>
                <a:spLocks noChangeArrowheads="1"/>
              </p:cNvSpPr>
              <p:nvPr/>
            </p:nvSpPr>
            <p:spPr bwMode="auto">
              <a:xfrm>
                <a:off x="2445" y="1190"/>
                <a:ext cx="852"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3" name="Rectangle 59"/>
              <p:cNvSpPr>
                <a:spLocks noChangeArrowheads="1"/>
              </p:cNvSpPr>
              <p:nvPr/>
            </p:nvSpPr>
            <p:spPr bwMode="auto">
              <a:xfrm>
                <a:off x="2445" y="1193"/>
                <a:ext cx="852"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4" name="Rectangle 60"/>
              <p:cNvSpPr>
                <a:spLocks noChangeArrowheads="1"/>
              </p:cNvSpPr>
              <p:nvPr/>
            </p:nvSpPr>
            <p:spPr bwMode="auto">
              <a:xfrm>
                <a:off x="2445" y="1196"/>
                <a:ext cx="852"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5" name="Rectangle 61"/>
              <p:cNvSpPr>
                <a:spLocks noChangeArrowheads="1"/>
              </p:cNvSpPr>
              <p:nvPr/>
            </p:nvSpPr>
            <p:spPr bwMode="auto">
              <a:xfrm>
                <a:off x="2445" y="1199"/>
                <a:ext cx="852" cy="3"/>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6" name="Rectangle 62"/>
              <p:cNvSpPr>
                <a:spLocks noChangeArrowheads="1"/>
              </p:cNvSpPr>
              <p:nvPr/>
            </p:nvSpPr>
            <p:spPr bwMode="auto">
              <a:xfrm>
                <a:off x="2445" y="1202"/>
                <a:ext cx="852"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7" name="Rectangle 63"/>
              <p:cNvSpPr>
                <a:spLocks noChangeArrowheads="1"/>
              </p:cNvSpPr>
              <p:nvPr/>
            </p:nvSpPr>
            <p:spPr bwMode="auto">
              <a:xfrm>
                <a:off x="2445" y="1205"/>
                <a:ext cx="852"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8" name="Rectangle 64"/>
              <p:cNvSpPr>
                <a:spLocks noChangeArrowheads="1"/>
              </p:cNvSpPr>
              <p:nvPr/>
            </p:nvSpPr>
            <p:spPr bwMode="auto">
              <a:xfrm>
                <a:off x="2445" y="1208"/>
                <a:ext cx="852"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9" name="Rectangle 65"/>
              <p:cNvSpPr>
                <a:spLocks noChangeArrowheads="1"/>
              </p:cNvSpPr>
              <p:nvPr/>
            </p:nvSpPr>
            <p:spPr bwMode="auto">
              <a:xfrm>
                <a:off x="2445" y="1214"/>
                <a:ext cx="852" cy="3"/>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0" name="Rectangle 66"/>
              <p:cNvSpPr>
                <a:spLocks noChangeArrowheads="1"/>
              </p:cNvSpPr>
              <p:nvPr/>
            </p:nvSpPr>
            <p:spPr bwMode="auto">
              <a:xfrm>
                <a:off x="2445" y="1217"/>
                <a:ext cx="852" cy="3"/>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1" name="Rectangle 67"/>
              <p:cNvSpPr>
                <a:spLocks noChangeArrowheads="1"/>
              </p:cNvSpPr>
              <p:nvPr/>
            </p:nvSpPr>
            <p:spPr bwMode="auto">
              <a:xfrm>
                <a:off x="2445" y="1220"/>
                <a:ext cx="852"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2" name="Rectangle 68"/>
              <p:cNvSpPr>
                <a:spLocks noChangeArrowheads="1"/>
              </p:cNvSpPr>
              <p:nvPr/>
            </p:nvSpPr>
            <p:spPr bwMode="auto">
              <a:xfrm>
                <a:off x="2445" y="1223"/>
                <a:ext cx="852" cy="3"/>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3" name="Rectangle 69"/>
              <p:cNvSpPr>
                <a:spLocks noChangeArrowheads="1"/>
              </p:cNvSpPr>
              <p:nvPr/>
            </p:nvSpPr>
            <p:spPr bwMode="auto">
              <a:xfrm>
                <a:off x="2445" y="1226"/>
                <a:ext cx="852"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4" name="Rectangle 70"/>
              <p:cNvSpPr>
                <a:spLocks noChangeArrowheads="1"/>
              </p:cNvSpPr>
              <p:nvPr/>
            </p:nvSpPr>
            <p:spPr bwMode="auto">
              <a:xfrm>
                <a:off x="2445" y="1229"/>
                <a:ext cx="852"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7" name="Rectangle 71"/>
              <p:cNvSpPr>
                <a:spLocks noChangeArrowheads="1"/>
              </p:cNvSpPr>
              <p:nvPr/>
            </p:nvSpPr>
            <p:spPr bwMode="auto">
              <a:xfrm>
                <a:off x="2445" y="1232"/>
                <a:ext cx="852" cy="6"/>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8" name="Rectangle 72"/>
              <p:cNvSpPr>
                <a:spLocks noChangeArrowheads="1"/>
              </p:cNvSpPr>
              <p:nvPr/>
            </p:nvSpPr>
            <p:spPr bwMode="auto">
              <a:xfrm>
                <a:off x="2445" y="1238"/>
                <a:ext cx="852" cy="6"/>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9" name="Rectangle 73"/>
              <p:cNvSpPr>
                <a:spLocks noChangeArrowheads="1"/>
              </p:cNvSpPr>
              <p:nvPr/>
            </p:nvSpPr>
            <p:spPr bwMode="auto">
              <a:xfrm>
                <a:off x="2445" y="1244"/>
                <a:ext cx="852"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70" name="Rectangle 74"/>
              <p:cNvSpPr>
                <a:spLocks noChangeArrowheads="1"/>
              </p:cNvSpPr>
              <p:nvPr/>
            </p:nvSpPr>
            <p:spPr bwMode="auto">
              <a:xfrm>
                <a:off x="2445" y="1247"/>
                <a:ext cx="852"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71" name="Rectangle 75"/>
              <p:cNvSpPr>
                <a:spLocks noChangeArrowheads="1"/>
              </p:cNvSpPr>
              <p:nvPr/>
            </p:nvSpPr>
            <p:spPr bwMode="auto">
              <a:xfrm>
                <a:off x="2445" y="1253"/>
                <a:ext cx="852" cy="3"/>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72" name="Rectangle 76"/>
              <p:cNvSpPr>
                <a:spLocks noChangeArrowheads="1"/>
              </p:cNvSpPr>
              <p:nvPr/>
            </p:nvSpPr>
            <p:spPr bwMode="auto">
              <a:xfrm>
                <a:off x="2445" y="1256"/>
                <a:ext cx="852" cy="13"/>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73" name="Rectangle 77"/>
              <p:cNvSpPr>
                <a:spLocks noChangeArrowheads="1"/>
              </p:cNvSpPr>
              <p:nvPr/>
            </p:nvSpPr>
            <p:spPr bwMode="auto">
              <a:xfrm>
                <a:off x="2449" y="1130"/>
                <a:ext cx="850" cy="137"/>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174" name="Rectangle 78"/>
              <p:cNvSpPr>
                <a:spLocks noChangeArrowheads="1"/>
              </p:cNvSpPr>
              <p:nvPr/>
            </p:nvSpPr>
            <p:spPr bwMode="auto">
              <a:xfrm>
                <a:off x="2459" y="1137"/>
                <a:ext cx="830" cy="123"/>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175" name="Rectangle 79"/>
              <p:cNvSpPr>
                <a:spLocks noChangeArrowheads="1"/>
              </p:cNvSpPr>
              <p:nvPr/>
            </p:nvSpPr>
            <p:spPr bwMode="auto">
              <a:xfrm>
                <a:off x="2666" y="1141"/>
                <a:ext cx="450"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NDA BOARD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76" name="Rectangle 80"/>
              <p:cNvSpPr>
                <a:spLocks noChangeArrowheads="1"/>
              </p:cNvSpPr>
              <p:nvPr/>
            </p:nvSpPr>
            <p:spPr bwMode="auto">
              <a:xfrm>
                <a:off x="2876" y="1199"/>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77" name="Line 81"/>
              <p:cNvSpPr>
                <a:spLocks noChangeShapeType="1"/>
              </p:cNvSpPr>
              <p:nvPr/>
            </p:nvSpPr>
            <p:spPr bwMode="auto">
              <a:xfrm>
                <a:off x="2874" y="1062"/>
                <a:ext cx="0" cy="68"/>
              </a:xfrm>
              <a:prstGeom prst="line">
                <a:avLst/>
              </a:prstGeom>
              <a:noFill/>
              <a:ln w="9525" cap="rnd">
                <a:solidFill>
                  <a:srgbClr val="40404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202" name="Picture 8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154" y="1338"/>
                <a:ext cx="1461"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203" name="Picture 8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154" y="1338"/>
                <a:ext cx="1461"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78" name="Rectangle 84"/>
              <p:cNvSpPr>
                <a:spLocks noChangeArrowheads="1"/>
              </p:cNvSpPr>
              <p:nvPr/>
            </p:nvSpPr>
            <p:spPr bwMode="auto">
              <a:xfrm>
                <a:off x="2146" y="1335"/>
                <a:ext cx="1451"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79" name="Rectangle 85"/>
              <p:cNvSpPr>
                <a:spLocks noChangeArrowheads="1"/>
              </p:cNvSpPr>
              <p:nvPr/>
            </p:nvSpPr>
            <p:spPr bwMode="auto">
              <a:xfrm>
                <a:off x="2146" y="1353"/>
                <a:ext cx="1451"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0" name="Rectangle 86"/>
              <p:cNvSpPr>
                <a:spLocks noChangeArrowheads="1"/>
              </p:cNvSpPr>
              <p:nvPr/>
            </p:nvSpPr>
            <p:spPr bwMode="auto">
              <a:xfrm>
                <a:off x="2146" y="1356"/>
                <a:ext cx="1451"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1" name="Rectangle 87"/>
              <p:cNvSpPr>
                <a:spLocks noChangeArrowheads="1"/>
              </p:cNvSpPr>
              <p:nvPr/>
            </p:nvSpPr>
            <p:spPr bwMode="auto">
              <a:xfrm>
                <a:off x="2146" y="1371"/>
                <a:ext cx="1451" cy="10"/>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2" name="Rectangle 88"/>
              <p:cNvSpPr>
                <a:spLocks noChangeArrowheads="1"/>
              </p:cNvSpPr>
              <p:nvPr/>
            </p:nvSpPr>
            <p:spPr bwMode="auto">
              <a:xfrm>
                <a:off x="2146" y="1381"/>
                <a:ext cx="1451"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3" name="Rectangle 89"/>
              <p:cNvSpPr>
                <a:spLocks noChangeArrowheads="1"/>
              </p:cNvSpPr>
              <p:nvPr/>
            </p:nvSpPr>
            <p:spPr bwMode="auto">
              <a:xfrm>
                <a:off x="2146" y="1384"/>
                <a:ext cx="1451"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4" name="Rectangle 90"/>
              <p:cNvSpPr>
                <a:spLocks noChangeArrowheads="1"/>
              </p:cNvSpPr>
              <p:nvPr/>
            </p:nvSpPr>
            <p:spPr bwMode="auto">
              <a:xfrm>
                <a:off x="2146" y="1393"/>
                <a:ext cx="1451"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5" name="Rectangle 91"/>
              <p:cNvSpPr>
                <a:spLocks noChangeArrowheads="1"/>
              </p:cNvSpPr>
              <p:nvPr/>
            </p:nvSpPr>
            <p:spPr bwMode="auto">
              <a:xfrm>
                <a:off x="2146" y="1396"/>
                <a:ext cx="1451"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6" name="Rectangle 92"/>
              <p:cNvSpPr>
                <a:spLocks noChangeArrowheads="1"/>
              </p:cNvSpPr>
              <p:nvPr/>
            </p:nvSpPr>
            <p:spPr bwMode="auto">
              <a:xfrm>
                <a:off x="2146" y="1402"/>
                <a:ext cx="1451"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7" name="Rectangle 93"/>
              <p:cNvSpPr>
                <a:spLocks noChangeArrowheads="1"/>
              </p:cNvSpPr>
              <p:nvPr/>
            </p:nvSpPr>
            <p:spPr bwMode="auto">
              <a:xfrm>
                <a:off x="2146" y="1408"/>
                <a:ext cx="1451"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8" name="Rectangle 94"/>
              <p:cNvSpPr>
                <a:spLocks noChangeArrowheads="1"/>
              </p:cNvSpPr>
              <p:nvPr/>
            </p:nvSpPr>
            <p:spPr bwMode="auto">
              <a:xfrm>
                <a:off x="2146" y="1414"/>
                <a:ext cx="1451"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9" name="Rectangle 95"/>
              <p:cNvSpPr>
                <a:spLocks noChangeArrowheads="1"/>
              </p:cNvSpPr>
              <p:nvPr/>
            </p:nvSpPr>
            <p:spPr bwMode="auto">
              <a:xfrm>
                <a:off x="2146" y="1417"/>
                <a:ext cx="1451"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0" name="Rectangle 96"/>
              <p:cNvSpPr>
                <a:spLocks noChangeArrowheads="1"/>
              </p:cNvSpPr>
              <p:nvPr/>
            </p:nvSpPr>
            <p:spPr bwMode="auto">
              <a:xfrm>
                <a:off x="2146" y="1420"/>
                <a:ext cx="1451"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1" name="Rectangle 97"/>
              <p:cNvSpPr>
                <a:spLocks noChangeArrowheads="1"/>
              </p:cNvSpPr>
              <p:nvPr/>
            </p:nvSpPr>
            <p:spPr bwMode="auto">
              <a:xfrm>
                <a:off x="2146" y="1426"/>
                <a:ext cx="1451"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2" name="Rectangle 98"/>
              <p:cNvSpPr>
                <a:spLocks noChangeArrowheads="1"/>
              </p:cNvSpPr>
              <p:nvPr/>
            </p:nvSpPr>
            <p:spPr bwMode="auto">
              <a:xfrm>
                <a:off x="2146" y="1432"/>
                <a:ext cx="1451"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3" name="Rectangle 99"/>
              <p:cNvSpPr>
                <a:spLocks noChangeArrowheads="1"/>
              </p:cNvSpPr>
              <p:nvPr/>
            </p:nvSpPr>
            <p:spPr bwMode="auto">
              <a:xfrm>
                <a:off x="2146" y="1435"/>
                <a:ext cx="1451"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4" name="Rectangle 100"/>
              <p:cNvSpPr>
                <a:spLocks noChangeArrowheads="1"/>
              </p:cNvSpPr>
              <p:nvPr/>
            </p:nvSpPr>
            <p:spPr bwMode="auto">
              <a:xfrm>
                <a:off x="2146" y="1438"/>
                <a:ext cx="1451"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5" name="Rectangle 101"/>
              <p:cNvSpPr>
                <a:spLocks noChangeArrowheads="1"/>
              </p:cNvSpPr>
              <p:nvPr/>
            </p:nvSpPr>
            <p:spPr bwMode="auto">
              <a:xfrm>
                <a:off x="2146" y="1444"/>
                <a:ext cx="1451"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6" name="Rectangle 102"/>
              <p:cNvSpPr>
                <a:spLocks noChangeArrowheads="1"/>
              </p:cNvSpPr>
              <p:nvPr/>
            </p:nvSpPr>
            <p:spPr bwMode="auto">
              <a:xfrm>
                <a:off x="2146" y="1447"/>
                <a:ext cx="1451"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7" name="Rectangle 103"/>
              <p:cNvSpPr>
                <a:spLocks noChangeArrowheads="1"/>
              </p:cNvSpPr>
              <p:nvPr/>
            </p:nvSpPr>
            <p:spPr bwMode="auto">
              <a:xfrm>
                <a:off x="2146" y="1450"/>
                <a:ext cx="1451"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8" name="Rectangle 104"/>
              <p:cNvSpPr>
                <a:spLocks noChangeArrowheads="1"/>
              </p:cNvSpPr>
              <p:nvPr/>
            </p:nvSpPr>
            <p:spPr bwMode="auto">
              <a:xfrm>
                <a:off x="2146" y="1453"/>
                <a:ext cx="1451"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9" name="Rectangle 105"/>
              <p:cNvSpPr>
                <a:spLocks noChangeArrowheads="1"/>
              </p:cNvSpPr>
              <p:nvPr/>
            </p:nvSpPr>
            <p:spPr bwMode="auto">
              <a:xfrm>
                <a:off x="2146" y="1462"/>
                <a:ext cx="1451"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0" name="Rectangle 106"/>
              <p:cNvSpPr>
                <a:spLocks noChangeArrowheads="1"/>
              </p:cNvSpPr>
              <p:nvPr/>
            </p:nvSpPr>
            <p:spPr bwMode="auto">
              <a:xfrm>
                <a:off x="2146" y="1468"/>
                <a:ext cx="1451"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1" name="Rectangle 107"/>
              <p:cNvSpPr>
                <a:spLocks noChangeArrowheads="1"/>
              </p:cNvSpPr>
              <p:nvPr/>
            </p:nvSpPr>
            <p:spPr bwMode="auto">
              <a:xfrm>
                <a:off x="2146" y="1474"/>
                <a:ext cx="1451"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4" name="Rectangle 108"/>
              <p:cNvSpPr>
                <a:spLocks noChangeArrowheads="1"/>
              </p:cNvSpPr>
              <p:nvPr/>
            </p:nvSpPr>
            <p:spPr bwMode="auto">
              <a:xfrm>
                <a:off x="2146" y="1480"/>
                <a:ext cx="1451"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5" name="Rectangle 109"/>
              <p:cNvSpPr>
                <a:spLocks noChangeArrowheads="1"/>
              </p:cNvSpPr>
              <p:nvPr/>
            </p:nvSpPr>
            <p:spPr bwMode="auto">
              <a:xfrm>
                <a:off x="2146" y="1483"/>
                <a:ext cx="1451"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6" name="Rectangle 110"/>
              <p:cNvSpPr>
                <a:spLocks noChangeArrowheads="1"/>
              </p:cNvSpPr>
              <p:nvPr/>
            </p:nvSpPr>
            <p:spPr bwMode="auto">
              <a:xfrm>
                <a:off x="2146" y="1486"/>
                <a:ext cx="1451"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7" name="Rectangle 111"/>
              <p:cNvSpPr>
                <a:spLocks noChangeArrowheads="1"/>
              </p:cNvSpPr>
              <p:nvPr/>
            </p:nvSpPr>
            <p:spPr bwMode="auto">
              <a:xfrm>
                <a:off x="2146" y="1489"/>
                <a:ext cx="1451" cy="10"/>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8" name="Rectangle 112"/>
              <p:cNvSpPr>
                <a:spLocks noChangeArrowheads="1"/>
              </p:cNvSpPr>
              <p:nvPr/>
            </p:nvSpPr>
            <p:spPr bwMode="auto">
              <a:xfrm>
                <a:off x="2146" y="1499"/>
                <a:ext cx="1451"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9" name="Rectangle 113"/>
              <p:cNvSpPr>
                <a:spLocks noChangeArrowheads="1"/>
              </p:cNvSpPr>
              <p:nvPr/>
            </p:nvSpPr>
            <p:spPr bwMode="auto">
              <a:xfrm>
                <a:off x="2146" y="1511"/>
                <a:ext cx="1451"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0" name="Rectangle 114"/>
              <p:cNvSpPr>
                <a:spLocks noChangeArrowheads="1"/>
              </p:cNvSpPr>
              <p:nvPr/>
            </p:nvSpPr>
            <p:spPr bwMode="auto">
              <a:xfrm>
                <a:off x="2146" y="1514"/>
                <a:ext cx="1451"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1" name="Rectangle 115"/>
              <p:cNvSpPr>
                <a:spLocks noChangeArrowheads="1"/>
              </p:cNvSpPr>
              <p:nvPr/>
            </p:nvSpPr>
            <p:spPr bwMode="auto">
              <a:xfrm>
                <a:off x="2146" y="1520"/>
                <a:ext cx="1451"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2" name="Rectangle 116"/>
              <p:cNvSpPr>
                <a:spLocks noChangeArrowheads="1"/>
              </p:cNvSpPr>
              <p:nvPr/>
            </p:nvSpPr>
            <p:spPr bwMode="auto">
              <a:xfrm>
                <a:off x="2146" y="1526"/>
                <a:ext cx="1451"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3" name="Rectangle 117"/>
              <p:cNvSpPr>
                <a:spLocks noChangeArrowheads="1"/>
              </p:cNvSpPr>
              <p:nvPr/>
            </p:nvSpPr>
            <p:spPr bwMode="auto">
              <a:xfrm>
                <a:off x="2149" y="1336"/>
                <a:ext cx="1450"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214" name="Rectangle 118"/>
              <p:cNvSpPr>
                <a:spLocks noChangeArrowheads="1"/>
              </p:cNvSpPr>
              <p:nvPr/>
            </p:nvSpPr>
            <p:spPr bwMode="auto">
              <a:xfrm>
                <a:off x="2159" y="1343"/>
                <a:ext cx="1430"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215" name="Rectangle 119"/>
              <p:cNvSpPr>
                <a:spLocks noChangeArrowheads="1"/>
              </p:cNvSpPr>
              <p:nvPr/>
            </p:nvSpPr>
            <p:spPr bwMode="auto">
              <a:xfrm>
                <a:off x="2395" y="1381"/>
                <a:ext cx="98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CHIEF EXECUTIVE OFFICER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16" name="Rectangle 120"/>
              <p:cNvSpPr>
                <a:spLocks noChangeArrowheads="1"/>
              </p:cNvSpPr>
              <p:nvPr/>
            </p:nvSpPr>
            <p:spPr bwMode="auto">
              <a:xfrm>
                <a:off x="2876" y="1439"/>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5241" name="Picture 121"/>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647" y="2470"/>
                <a:ext cx="1200"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242" name="Picture 122"/>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647" y="2470"/>
                <a:ext cx="1200"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217" name="Rectangle 123"/>
              <p:cNvSpPr>
                <a:spLocks noChangeArrowheads="1"/>
              </p:cNvSpPr>
              <p:nvPr/>
            </p:nvSpPr>
            <p:spPr bwMode="auto">
              <a:xfrm>
                <a:off x="1638" y="2467"/>
                <a:ext cx="1191"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8" name="Rectangle 124"/>
              <p:cNvSpPr>
                <a:spLocks noChangeArrowheads="1"/>
              </p:cNvSpPr>
              <p:nvPr/>
            </p:nvSpPr>
            <p:spPr bwMode="auto">
              <a:xfrm>
                <a:off x="1638" y="2485"/>
                <a:ext cx="1191"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9" name="Rectangle 125"/>
              <p:cNvSpPr>
                <a:spLocks noChangeArrowheads="1"/>
              </p:cNvSpPr>
              <p:nvPr/>
            </p:nvSpPr>
            <p:spPr bwMode="auto">
              <a:xfrm>
                <a:off x="1638" y="2488"/>
                <a:ext cx="1191"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0" name="Rectangle 126"/>
              <p:cNvSpPr>
                <a:spLocks noChangeArrowheads="1"/>
              </p:cNvSpPr>
              <p:nvPr/>
            </p:nvSpPr>
            <p:spPr bwMode="auto">
              <a:xfrm>
                <a:off x="1638" y="2503"/>
                <a:ext cx="1191"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1" name="Rectangle 127"/>
              <p:cNvSpPr>
                <a:spLocks noChangeArrowheads="1"/>
              </p:cNvSpPr>
              <p:nvPr/>
            </p:nvSpPr>
            <p:spPr bwMode="auto">
              <a:xfrm>
                <a:off x="1638" y="2512"/>
                <a:ext cx="1191"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2" name="Rectangle 128"/>
              <p:cNvSpPr>
                <a:spLocks noChangeArrowheads="1"/>
              </p:cNvSpPr>
              <p:nvPr/>
            </p:nvSpPr>
            <p:spPr bwMode="auto">
              <a:xfrm>
                <a:off x="1638" y="2515"/>
                <a:ext cx="1191"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3" name="Rectangle 129"/>
              <p:cNvSpPr>
                <a:spLocks noChangeArrowheads="1"/>
              </p:cNvSpPr>
              <p:nvPr/>
            </p:nvSpPr>
            <p:spPr bwMode="auto">
              <a:xfrm>
                <a:off x="1638" y="2524"/>
                <a:ext cx="1191"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4" name="Rectangle 130"/>
              <p:cNvSpPr>
                <a:spLocks noChangeArrowheads="1"/>
              </p:cNvSpPr>
              <p:nvPr/>
            </p:nvSpPr>
            <p:spPr bwMode="auto">
              <a:xfrm>
                <a:off x="1638" y="2527"/>
                <a:ext cx="1191"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5" name="Rectangle 131"/>
              <p:cNvSpPr>
                <a:spLocks noChangeArrowheads="1"/>
              </p:cNvSpPr>
              <p:nvPr/>
            </p:nvSpPr>
            <p:spPr bwMode="auto">
              <a:xfrm>
                <a:off x="1638" y="2533"/>
                <a:ext cx="1191"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6" name="Rectangle 132"/>
              <p:cNvSpPr>
                <a:spLocks noChangeArrowheads="1"/>
              </p:cNvSpPr>
              <p:nvPr/>
            </p:nvSpPr>
            <p:spPr bwMode="auto">
              <a:xfrm>
                <a:off x="1638" y="2539"/>
                <a:ext cx="1191"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7" name="Rectangle 133"/>
              <p:cNvSpPr>
                <a:spLocks noChangeArrowheads="1"/>
              </p:cNvSpPr>
              <p:nvPr/>
            </p:nvSpPr>
            <p:spPr bwMode="auto">
              <a:xfrm>
                <a:off x="1638" y="2545"/>
                <a:ext cx="1191"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8" name="Rectangle 134"/>
              <p:cNvSpPr>
                <a:spLocks noChangeArrowheads="1"/>
              </p:cNvSpPr>
              <p:nvPr/>
            </p:nvSpPr>
            <p:spPr bwMode="auto">
              <a:xfrm>
                <a:off x="1638" y="2548"/>
                <a:ext cx="1191"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9" name="Rectangle 135"/>
              <p:cNvSpPr>
                <a:spLocks noChangeArrowheads="1"/>
              </p:cNvSpPr>
              <p:nvPr/>
            </p:nvSpPr>
            <p:spPr bwMode="auto">
              <a:xfrm>
                <a:off x="1638" y="2551"/>
                <a:ext cx="1191" cy="7"/>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0" name="Rectangle 136"/>
              <p:cNvSpPr>
                <a:spLocks noChangeArrowheads="1"/>
              </p:cNvSpPr>
              <p:nvPr/>
            </p:nvSpPr>
            <p:spPr bwMode="auto">
              <a:xfrm>
                <a:off x="1638" y="2558"/>
                <a:ext cx="1191"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1" name="Rectangle 137"/>
              <p:cNvSpPr>
                <a:spLocks noChangeArrowheads="1"/>
              </p:cNvSpPr>
              <p:nvPr/>
            </p:nvSpPr>
            <p:spPr bwMode="auto">
              <a:xfrm>
                <a:off x="1638" y="2561"/>
                <a:ext cx="1191"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2" name="Rectangle 138"/>
              <p:cNvSpPr>
                <a:spLocks noChangeArrowheads="1"/>
              </p:cNvSpPr>
              <p:nvPr/>
            </p:nvSpPr>
            <p:spPr bwMode="auto">
              <a:xfrm>
                <a:off x="1638" y="2564"/>
                <a:ext cx="1191"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3" name="Rectangle 139"/>
              <p:cNvSpPr>
                <a:spLocks noChangeArrowheads="1"/>
              </p:cNvSpPr>
              <p:nvPr/>
            </p:nvSpPr>
            <p:spPr bwMode="auto">
              <a:xfrm>
                <a:off x="1638" y="2567"/>
                <a:ext cx="1191"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4" name="Rectangle 140"/>
              <p:cNvSpPr>
                <a:spLocks noChangeArrowheads="1"/>
              </p:cNvSpPr>
              <p:nvPr/>
            </p:nvSpPr>
            <p:spPr bwMode="auto">
              <a:xfrm>
                <a:off x="1638" y="2570"/>
                <a:ext cx="1191"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5" name="Rectangle 141"/>
              <p:cNvSpPr>
                <a:spLocks noChangeArrowheads="1"/>
              </p:cNvSpPr>
              <p:nvPr/>
            </p:nvSpPr>
            <p:spPr bwMode="auto">
              <a:xfrm>
                <a:off x="1638" y="2576"/>
                <a:ext cx="1191"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6" name="Rectangle 142"/>
              <p:cNvSpPr>
                <a:spLocks noChangeArrowheads="1"/>
              </p:cNvSpPr>
              <p:nvPr/>
            </p:nvSpPr>
            <p:spPr bwMode="auto">
              <a:xfrm>
                <a:off x="1638" y="2579"/>
                <a:ext cx="1191"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7" name="Rectangle 143"/>
              <p:cNvSpPr>
                <a:spLocks noChangeArrowheads="1"/>
              </p:cNvSpPr>
              <p:nvPr/>
            </p:nvSpPr>
            <p:spPr bwMode="auto">
              <a:xfrm>
                <a:off x="1638" y="2582"/>
                <a:ext cx="1191"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8" name="Rectangle 144"/>
              <p:cNvSpPr>
                <a:spLocks noChangeArrowheads="1"/>
              </p:cNvSpPr>
              <p:nvPr/>
            </p:nvSpPr>
            <p:spPr bwMode="auto">
              <a:xfrm>
                <a:off x="1638" y="2585"/>
                <a:ext cx="1191"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9" name="Rectangle 145"/>
              <p:cNvSpPr>
                <a:spLocks noChangeArrowheads="1"/>
              </p:cNvSpPr>
              <p:nvPr/>
            </p:nvSpPr>
            <p:spPr bwMode="auto">
              <a:xfrm>
                <a:off x="1638" y="2588"/>
                <a:ext cx="1191"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0" name="Rectangle 146"/>
              <p:cNvSpPr>
                <a:spLocks noChangeArrowheads="1"/>
              </p:cNvSpPr>
              <p:nvPr/>
            </p:nvSpPr>
            <p:spPr bwMode="auto">
              <a:xfrm>
                <a:off x="1638" y="2594"/>
                <a:ext cx="1191"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3" name="Rectangle 147"/>
              <p:cNvSpPr>
                <a:spLocks noChangeArrowheads="1"/>
              </p:cNvSpPr>
              <p:nvPr/>
            </p:nvSpPr>
            <p:spPr bwMode="auto">
              <a:xfrm>
                <a:off x="1638" y="2600"/>
                <a:ext cx="1191"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4" name="Rectangle 148"/>
              <p:cNvSpPr>
                <a:spLocks noChangeArrowheads="1"/>
              </p:cNvSpPr>
              <p:nvPr/>
            </p:nvSpPr>
            <p:spPr bwMode="auto">
              <a:xfrm>
                <a:off x="1638" y="2606"/>
                <a:ext cx="1191"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5" name="Rectangle 149"/>
              <p:cNvSpPr>
                <a:spLocks noChangeArrowheads="1"/>
              </p:cNvSpPr>
              <p:nvPr/>
            </p:nvSpPr>
            <p:spPr bwMode="auto">
              <a:xfrm>
                <a:off x="1638" y="2612"/>
                <a:ext cx="1191"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6" name="Rectangle 150"/>
              <p:cNvSpPr>
                <a:spLocks noChangeArrowheads="1"/>
              </p:cNvSpPr>
              <p:nvPr/>
            </p:nvSpPr>
            <p:spPr bwMode="auto">
              <a:xfrm>
                <a:off x="1638" y="2615"/>
                <a:ext cx="1191"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7" name="Rectangle 151"/>
              <p:cNvSpPr>
                <a:spLocks noChangeArrowheads="1"/>
              </p:cNvSpPr>
              <p:nvPr/>
            </p:nvSpPr>
            <p:spPr bwMode="auto">
              <a:xfrm>
                <a:off x="1638" y="2618"/>
                <a:ext cx="1191"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0" name="Rectangle 152"/>
              <p:cNvSpPr>
                <a:spLocks noChangeArrowheads="1"/>
              </p:cNvSpPr>
              <p:nvPr/>
            </p:nvSpPr>
            <p:spPr bwMode="auto">
              <a:xfrm>
                <a:off x="1638" y="2621"/>
                <a:ext cx="1191"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1" name="Rectangle 153"/>
              <p:cNvSpPr>
                <a:spLocks noChangeArrowheads="1"/>
              </p:cNvSpPr>
              <p:nvPr/>
            </p:nvSpPr>
            <p:spPr bwMode="auto">
              <a:xfrm>
                <a:off x="1638" y="2630"/>
                <a:ext cx="1191"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2" name="Rectangle 154"/>
              <p:cNvSpPr>
                <a:spLocks noChangeArrowheads="1"/>
              </p:cNvSpPr>
              <p:nvPr/>
            </p:nvSpPr>
            <p:spPr bwMode="auto">
              <a:xfrm>
                <a:off x="1638" y="2642"/>
                <a:ext cx="1191"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3" name="Rectangle 155"/>
              <p:cNvSpPr>
                <a:spLocks noChangeArrowheads="1"/>
              </p:cNvSpPr>
              <p:nvPr/>
            </p:nvSpPr>
            <p:spPr bwMode="auto">
              <a:xfrm>
                <a:off x="1638" y="2645"/>
                <a:ext cx="1191"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4" name="Rectangle 156"/>
              <p:cNvSpPr>
                <a:spLocks noChangeArrowheads="1"/>
              </p:cNvSpPr>
              <p:nvPr/>
            </p:nvSpPr>
            <p:spPr bwMode="auto">
              <a:xfrm>
                <a:off x="1638" y="2651"/>
                <a:ext cx="1191"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5" name="Rectangle 157"/>
              <p:cNvSpPr>
                <a:spLocks noChangeArrowheads="1"/>
              </p:cNvSpPr>
              <p:nvPr/>
            </p:nvSpPr>
            <p:spPr bwMode="auto">
              <a:xfrm>
                <a:off x="1638" y="2660"/>
                <a:ext cx="1191" cy="16"/>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6" name="Rectangle 158"/>
              <p:cNvSpPr>
                <a:spLocks noChangeArrowheads="1"/>
              </p:cNvSpPr>
              <p:nvPr/>
            </p:nvSpPr>
            <p:spPr bwMode="auto">
              <a:xfrm>
                <a:off x="1642" y="2468"/>
                <a:ext cx="1188"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447" name="Rectangle 159"/>
              <p:cNvSpPr>
                <a:spLocks noChangeArrowheads="1"/>
              </p:cNvSpPr>
              <p:nvPr/>
            </p:nvSpPr>
            <p:spPr bwMode="auto">
              <a:xfrm>
                <a:off x="1653" y="2475"/>
                <a:ext cx="1166" cy="192"/>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448" name="Rectangle 160"/>
              <p:cNvSpPr>
                <a:spLocks noChangeArrowheads="1"/>
              </p:cNvSpPr>
              <p:nvPr/>
            </p:nvSpPr>
            <p:spPr bwMode="auto">
              <a:xfrm>
                <a:off x="1895" y="2513"/>
                <a:ext cx="732"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CORE OPERATIONS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449" name="Rectangle 161"/>
              <p:cNvSpPr>
                <a:spLocks noChangeArrowheads="1"/>
              </p:cNvSpPr>
              <p:nvPr/>
            </p:nvSpPr>
            <p:spPr bwMode="auto">
              <a:xfrm>
                <a:off x="2238" y="2571"/>
                <a:ext cx="49"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450" name="Freeform 162"/>
              <p:cNvSpPr>
                <a:spLocks/>
              </p:cNvSpPr>
              <p:nvPr/>
            </p:nvSpPr>
            <p:spPr bwMode="auto">
              <a:xfrm>
                <a:off x="2236" y="1542"/>
                <a:ext cx="638" cy="926"/>
              </a:xfrm>
              <a:custGeom>
                <a:avLst/>
                <a:gdLst>
                  <a:gd name="T0" fmla="*/ 638 w 638"/>
                  <a:gd name="T1" fmla="*/ 0 h 926"/>
                  <a:gd name="T2" fmla="*/ 638 w 638"/>
                  <a:gd name="T3" fmla="*/ 892 h 926"/>
                  <a:gd name="T4" fmla="*/ 0 w 638"/>
                  <a:gd name="T5" fmla="*/ 892 h 926"/>
                  <a:gd name="T6" fmla="*/ 0 w 638"/>
                  <a:gd name="T7" fmla="*/ 926 h 926"/>
                </a:gdLst>
                <a:ahLst/>
                <a:cxnLst>
                  <a:cxn ang="0">
                    <a:pos x="T0" y="T1"/>
                  </a:cxn>
                  <a:cxn ang="0">
                    <a:pos x="T2" y="T3"/>
                  </a:cxn>
                  <a:cxn ang="0">
                    <a:pos x="T4" y="T5"/>
                  </a:cxn>
                  <a:cxn ang="0">
                    <a:pos x="T6" y="T7"/>
                  </a:cxn>
                </a:cxnLst>
                <a:rect l="0" t="0" r="r" b="b"/>
                <a:pathLst>
                  <a:path w="638" h="926">
                    <a:moveTo>
                      <a:pt x="638" y="0"/>
                    </a:moveTo>
                    <a:lnTo>
                      <a:pt x="638" y="892"/>
                    </a:lnTo>
                    <a:lnTo>
                      <a:pt x="0" y="892"/>
                    </a:lnTo>
                    <a:lnTo>
                      <a:pt x="0" y="92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283" name="Picture 163"/>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2935" y="2470"/>
                <a:ext cx="1249"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284" name="Picture 164"/>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2935" y="2470"/>
                <a:ext cx="1249"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451" name="Rectangle 165"/>
              <p:cNvSpPr>
                <a:spLocks noChangeArrowheads="1"/>
              </p:cNvSpPr>
              <p:nvPr/>
            </p:nvSpPr>
            <p:spPr bwMode="auto">
              <a:xfrm>
                <a:off x="2926" y="2467"/>
                <a:ext cx="1240"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2" name="Rectangle 166"/>
              <p:cNvSpPr>
                <a:spLocks noChangeArrowheads="1"/>
              </p:cNvSpPr>
              <p:nvPr/>
            </p:nvSpPr>
            <p:spPr bwMode="auto">
              <a:xfrm>
                <a:off x="2926" y="2485"/>
                <a:ext cx="1240"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3" name="Rectangle 167"/>
              <p:cNvSpPr>
                <a:spLocks noChangeArrowheads="1"/>
              </p:cNvSpPr>
              <p:nvPr/>
            </p:nvSpPr>
            <p:spPr bwMode="auto">
              <a:xfrm>
                <a:off x="2926" y="2488"/>
                <a:ext cx="1240"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4" name="Rectangle 168"/>
              <p:cNvSpPr>
                <a:spLocks noChangeArrowheads="1"/>
              </p:cNvSpPr>
              <p:nvPr/>
            </p:nvSpPr>
            <p:spPr bwMode="auto">
              <a:xfrm>
                <a:off x="2926" y="2503"/>
                <a:ext cx="1240"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5" name="Rectangle 169"/>
              <p:cNvSpPr>
                <a:spLocks noChangeArrowheads="1"/>
              </p:cNvSpPr>
              <p:nvPr/>
            </p:nvSpPr>
            <p:spPr bwMode="auto">
              <a:xfrm>
                <a:off x="2926" y="2512"/>
                <a:ext cx="1240"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6" name="Rectangle 170"/>
              <p:cNvSpPr>
                <a:spLocks noChangeArrowheads="1"/>
              </p:cNvSpPr>
              <p:nvPr/>
            </p:nvSpPr>
            <p:spPr bwMode="auto">
              <a:xfrm>
                <a:off x="2926" y="2515"/>
                <a:ext cx="1240"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7" name="Rectangle 171"/>
              <p:cNvSpPr>
                <a:spLocks noChangeArrowheads="1"/>
              </p:cNvSpPr>
              <p:nvPr/>
            </p:nvSpPr>
            <p:spPr bwMode="auto">
              <a:xfrm>
                <a:off x="2926" y="2524"/>
                <a:ext cx="1240"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8" name="Rectangle 172"/>
              <p:cNvSpPr>
                <a:spLocks noChangeArrowheads="1"/>
              </p:cNvSpPr>
              <p:nvPr/>
            </p:nvSpPr>
            <p:spPr bwMode="auto">
              <a:xfrm>
                <a:off x="2926" y="2527"/>
                <a:ext cx="1240"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9" name="Rectangle 173"/>
              <p:cNvSpPr>
                <a:spLocks noChangeArrowheads="1"/>
              </p:cNvSpPr>
              <p:nvPr/>
            </p:nvSpPr>
            <p:spPr bwMode="auto">
              <a:xfrm>
                <a:off x="2926" y="2533"/>
                <a:ext cx="1240"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0" name="Rectangle 174"/>
              <p:cNvSpPr>
                <a:spLocks noChangeArrowheads="1"/>
              </p:cNvSpPr>
              <p:nvPr/>
            </p:nvSpPr>
            <p:spPr bwMode="auto">
              <a:xfrm>
                <a:off x="2926" y="2539"/>
                <a:ext cx="1240"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3" name="Rectangle 175"/>
              <p:cNvSpPr>
                <a:spLocks noChangeArrowheads="1"/>
              </p:cNvSpPr>
              <p:nvPr/>
            </p:nvSpPr>
            <p:spPr bwMode="auto">
              <a:xfrm>
                <a:off x="2926" y="2545"/>
                <a:ext cx="1240"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4" name="Rectangle 176"/>
              <p:cNvSpPr>
                <a:spLocks noChangeArrowheads="1"/>
              </p:cNvSpPr>
              <p:nvPr/>
            </p:nvSpPr>
            <p:spPr bwMode="auto">
              <a:xfrm>
                <a:off x="2926" y="2548"/>
                <a:ext cx="1240"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5" name="Rectangle 177"/>
              <p:cNvSpPr>
                <a:spLocks noChangeArrowheads="1"/>
              </p:cNvSpPr>
              <p:nvPr/>
            </p:nvSpPr>
            <p:spPr bwMode="auto">
              <a:xfrm>
                <a:off x="2926" y="2551"/>
                <a:ext cx="1240" cy="7"/>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6" name="Rectangle 178"/>
              <p:cNvSpPr>
                <a:spLocks noChangeArrowheads="1"/>
              </p:cNvSpPr>
              <p:nvPr/>
            </p:nvSpPr>
            <p:spPr bwMode="auto">
              <a:xfrm>
                <a:off x="2926" y="2558"/>
                <a:ext cx="1240"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7" name="Rectangle 179"/>
              <p:cNvSpPr>
                <a:spLocks noChangeArrowheads="1"/>
              </p:cNvSpPr>
              <p:nvPr/>
            </p:nvSpPr>
            <p:spPr bwMode="auto">
              <a:xfrm>
                <a:off x="2926" y="2561"/>
                <a:ext cx="1240"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8" name="Rectangle 180"/>
              <p:cNvSpPr>
                <a:spLocks noChangeArrowheads="1"/>
              </p:cNvSpPr>
              <p:nvPr/>
            </p:nvSpPr>
            <p:spPr bwMode="auto">
              <a:xfrm>
                <a:off x="2926" y="2564"/>
                <a:ext cx="1240"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9" name="Rectangle 181"/>
              <p:cNvSpPr>
                <a:spLocks noChangeArrowheads="1"/>
              </p:cNvSpPr>
              <p:nvPr/>
            </p:nvSpPr>
            <p:spPr bwMode="auto">
              <a:xfrm>
                <a:off x="2926" y="2567"/>
                <a:ext cx="1240"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0" name="Rectangle 182"/>
              <p:cNvSpPr>
                <a:spLocks noChangeArrowheads="1"/>
              </p:cNvSpPr>
              <p:nvPr/>
            </p:nvSpPr>
            <p:spPr bwMode="auto">
              <a:xfrm>
                <a:off x="2926" y="2570"/>
                <a:ext cx="1240"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1" name="Rectangle 183"/>
              <p:cNvSpPr>
                <a:spLocks noChangeArrowheads="1"/>
              </p:cNvSpPr>
              <p:nvPr/>
            </p:nvSpPr>
            <p:spPr bwMode="auto">
              <a:xfrm>
                <a:off x="2926" y="2576"/>
                <a:ext cx="1240"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2" name="Rectangle 184"/>
              <p:cNvSpPr>
                <a:spLocks noChangeArrowheads="1"/>
              </p:cNvSpPr>
              <p:nvPr/>
            </p:nvSpPr>
            <p:spPr bwMode="auto">
              <a:xfrm>
                <a:off x="2926" y="2579"/>
                <a:ext cx="1240"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3" name="Rectangle 185"/>
              <p:cNvSpPr>
                <a:spLocks noChangeArrowheads="1"/>
              </p:cNvSpPr>
              <p:nvPr/>
            </p:nvSpPr>
            <p:spPr bwMode="auto">
              <a:xfrm>
                <a:off x="2926" y="2582"/>
                <a:ext cx="1240"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4" name="Rectangle 186"/>
              <p:cNvSpPr>
                <a:spLocks noChangeArrowheads="1"/>
              </p:cNvSpPr>
              <p:nvPr/>
            </p:nvSpPr>
            <p:spPr bwMode="auto">
              <a:xfrm>
                <a:off x="2926" y="2585"/>
                <a:ext cx="1240"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5" name="Rectangle 187"/>
              <p:cNvSpPr>
                <a:spLocks noChangeArrowheads="1"/>
              </p:cNvSpPr>
              <p:nvPr/>
            </p:nvSpPr>
            <p:spPr bwMode="auto">
              <a:xfrm>
                <a:off x="2926" y="2588"/>
                <a:ext cx="1240"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6" name="Rectangle 188"/>
              <p:cNvSpPr>
                <a:spLocks noChangeArrowheads="1"/>
              </p:cNvSpPr>
              <p:nvPr/>
            </p:nvSpPr>
            <p:spPr bwMode="auto">
              <a:xfrm>
                <a:off x="2926" y="2594"/>
                <a:ext cx="1240"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7" name="Rectangle 189"/>
              <p:cNvSpPr>
                <a:spLocks noChangeArrowheads="1"/>
              </p:cNvSpPr>
              <p:nvPr/>
            </p:nvSpPr>
            <p:spPr bwMode="auto">
              <a:xfrm>
                <a:off x="2926" y="2600"/>
                <a:ext cx="1240"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8" name="Rectangle 190"/>
              <p:cNvSpPr>
                <a:spLocks noChangeArrowheads="1"/>
              </p:cNvSpPr>
              <p:nvPr/>
            </p:nvSpPr>
            <p:spPr bwMode="auto">
              <a:xfrm>
                <a:off x="2926" y="2606"/>
                <a:ext cx="1240"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9" name="Rectangle 191"/>
              <p:cNvSpPr>
                <a:spLocks noChangeArrowheads="1"/>
              </p:cNvSpPr>
              <p:nvPr/>
            </p:nvSpPr>
            <p:spPr bwMode="auto">
              <a:xfrm>
                <a:off x="2926" y="2612"/>
                <a:ext cx="1240"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0" name="Rectangle 192"/>
              <p:cNvSpPr>
                <a:spLocks noChangeArrowheads="1"/>
              </p:cNvSpPr>
              <p:nvPr/>
            </p:nvSpPr>
            <p:spPr bwMode="auto">
              <a:xfrm>
                <a:off x="2926" y="2615"/>
                <a:ext cx="1240"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1" name="Rectangle 193"/>
              <p:cNvSpPr>
                <a:spLocks noChangeArrowheads="1"/>
              </p:cNvSpPr>
              <p:nvPr/>
            </p:nvSpPr>
            <p:spPr bwMode="auto">
              <a:xfrm>
                <a:off x="2926" y="2618"/>
                <a:ext cx="1240"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2" name="Rectangle 194"/>
              <p:cNvSpPr>
                <a:spLocks noChangeArrowheads="1"/>
              </p:cNvSpPr>
              <p:nvPr/>
            </p:nvSpPr>
            <p:spPr bwMode="auto">
              <a:xfrm>
                <a:off x="2926" y="2621"/>
                <a:ext cx="1240"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3" name="Rectangle 195"/>
              <p:cNvSpPr>
                <a:spLocks noChangeArrowheads="1"/>
              </p:cNvSpPr>
              <p:nvPr/>
            </p:nvSpPr>
            <p:spPr bwMode="auto">
              <a:xfrm>
                <a:off x="2926" y="2630"/>
                <a:ext cx="1240"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4" name="Rectangle 196"/>
              <p:cNvSpPr>
                <a:spLocks noChangeArrowheads="1"/>
              </p:cNvSpPr>
              <p:nvPr/>
            </p:nvSpPr>
            <p:spPr bwMode="auto">
              <a:xfrm>
                <a:off x="2926" y="2642"/>
                <a:ext cx="1240"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5" name="Rectangle 197"/>
              <p:cNvSpPr>
                <a:spLocks noChangeArrowheads="1"/>
              </p:cNvSpPr>
              <p:nvPr/>
            </p:nvSpPr>
            <p:spPr bwMode="auto">
              <a:xfrm>
                <a:off x="2926" y="2645"/>
                <a:ext cx="1240"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6" name="Rectangle 198"/>
              <p:cNvSpPr>
                <a:spLocks noChangeArrowheads="1"/>
              </p:cNvSpPr>
              <p:nvPr/>
            </p:nvSpPr>
            <p:spPr bwMode="auto">
              <a:xfrm>
                <a:off x="2926" y="2651"/>
                <a:ext cx="1240"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7" name="Rectangle 199"/>
              <p:cNvSpPr>
                <a:spLocks noChangeArrowheads="1"/>
              </p:cNvSpPr>
              <p:nvPr/>
            </p:nvSpPr>
            <p:spPr bwMode="auto">
              <a:xfrm>
                <a:off x="2926" y="2660"/>
                <a:ext cx="1240" cy="16"/>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8" name="Rectangle 200"/>
              <p:cNvSpPr>
                <a:spLocks noChangeArrowheads="1"/>
              </p:cNvSpPr>
              <p:nvPr/>
            </p:nvSpPr>
            <p:spPr bwMode="auto">
              <a:xfrm>
                <a:off x="2930" y="2468"/>
                <a:ext cx="1238"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489" name="Rectangle 201"/>
              <p:cNvSpPr>
                <a:spLocks noChangeArrowheads="1"/>
              </p:cNvSpPr>
              <p:nvPr/>
            </p:nvSpPr>
            <p:spPr bwMode="auto">
              <a:xfrm>
                <a:off x="2941" y="2475"/>
                <a:ext cx="1216" cy="192"/>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490" name="Rectangle 202"/>
              <p:cNvSpPr>
                <a:spLocks noChangeArrowheads="1"/>
              </p:cNvSpPr>
              <p:nvPr/>
            </p:nvSpPr>
            <p:spPr bwMode="auto">
              <a:xfrm>
                <a:off x="3403" y="2500"/>
                <a:ext cx="384" cy="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000000"/>
                    </a:solidFill>
                    <a:effectLst/>
                    <a:latin typeface="Calibri" panose="020F0502020204030204" pitchFamily="34" charset="0"/>
                  </a:rPr>
                  <a:t>FINANCE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491" name="Rectangle 203"/>
              <p:cNvSpPr>
                <a:spLocks noChangeArrowheads="1"/>
              </p:cNvSpPr>
              <p:nvPr/>
            </p:nvSpPr>
            <p:spPr bwMode="auto">
              <a:xfrm>
                <a:off x="3551" y="2568"/>
                <a:ext cx="71" cy="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492" name="Freeform 204"/>
              <p:cNvSpPr>
                <a:spLocks/>
              </p:cNvSpPr>
              <p:nvPr/>
            </p:nvSpPr>
            <p:spPr bwMode="auto">
              <a:xfrm>
                <a:off x="2874" y="1542"/>
                <a:ext cx="675" cy="926"/>
              </a:xfrm>
              <a:custGeom>
                <a:avLst/>
                <a:gdLst>
                  <a:gd name="T0" fmla="*/ 0 w 675"/>
                  <a:gd name="T1" fmla="*/ 0 h 926"/>
                  <a:gd name="T2" fmla="*/ 0 w 675"/>
                  <a:gd name="T3" fmla="*/ 892 h 926"/>
                  <a:gd name="T4" fmla="*/ 675 w 675"/>
                  <a:gd name="T5" fmla="*/ 892 h 926"/>
                  <a:gd name="T6" fmla="*/ 675 w 675"/>
                  <a:gd name="T7" fmla="*/ 926 h 926"/>
                </a:gdLst>
                <a:ahLst/>
                <a:cxnLst>
                  <a:cxn ang="0">
                    <a:pos x="T0" y="T1"/>
                  </a:cxn>
                  <a:cxn ang="0">
                    <a:pos x="T2" y="T3"/>
                  </a:cxn>
                  <a:cxn ang="0">
                    <a:pos x="T4" y="T5"/>
                  </a:cxn>
                  <a:cxn ang="0">
                    <a:pos x="T6" y="T7"/>
                  </a:cxn>
                </a:cxnLst>
                <a:rect l="0" t="0" r="r" b="b"/>
                <a:pathLst>
                  <a:path w="675" h="926">
                    <a:moveTo>
                      <a:pt x="0" y="0"/>
                    </a:moveTo>
                    <a:lnTo>
                      <a:pt x="0" y="892"/>
                    </a:lnTo>
                    <a:lnTo>
                      <a:pt x="675" y="892"/>
                    </a:lnTo>
                    <a:lnTo>
                      <a:pt x="675" y="92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grpSp>
        <p:grpSp>
          <p:nvGrpSpPr>
            <p:cNvPr id="9" name="Group 406"/>
            <p:cNvGrpSpPr>
              <a:grpSpLocks/>
            </p:cNvGrpSpPr>
            <p:nvPr/>
          </p:nvGrpSpPr>
          <p:grpSpPr bwMode="auto">
            <a:xfrm>
              <a:off x="226" y="1542"/>
              <a:ext cx="5246" cy="2044"/>
              <a:chOff x="226" y="1542"/>
              <a:chExt cx="5246" cy="2044"/>
            </a:xfrm>
          </p:grpSpPr>
          <p:pic>
            <p:nvPicPr>
              <p:cNvPr id="5326" name="Picture 206"/>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231" y="2470"/>
                <a:ext cx="1350"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327" name="Picture 207"/>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231" y="2470"/>
                <a:ext cx="1350"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668" name="Rectangle 208"/>
              <p:cNvSpPr>
                <a:spLocks noChangeArrowheads="1"/>
              </p:cNvSpPr>
              <p:nvPr/>
            </p:nvSpPr>
            <p:spPr bwMode="auto">
              <a:xfrm>
                <a:off x="226" y="2467"/>
                <a:ext cx="1315"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69" name="Rectangle 209"/>
              <p:cNvSpPr>
                <a:spLocks noChangeArrowheads="1"/>
              </p:cNvSpPr>
              <p:nvPr/>
            </p:nvSpPr>
            <p:spPr bwMode="auto">
              <a:xfrm>
                <a:off x="226" y="2485"/>
                <a:ext cx="1315"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0" name="Rectangle 210"/>
              <p:cNvSpPr>
                <a:spLocks noChangeArrowheads="1"/>
              </p:cNvSpPr>
              <p:nvPr/>
            </p:nvSpPr>
            <p:spPr bwMode="auto">
              <a:xfrm>
                <a:off x="226" y="2488"/>
                <a:ext cx="1315"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1" name="Rectangle 211"/>
              <p:cNvSpPr>
                <a:spLocks noChangeArrowheads="1"/>
              </p:cNvSpPr>
              <p:nvPr/>
            </p:nvSpPr>
            <p:spPr bwMode="auto">
              <a:xfrm>
                <a:off x="226" y="2503"/>
                <a:ext cx="1315"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2" name="Rectangle 212"/>
              <p:cNvSpPr>
                <a:spLocks noChangeArrowheads="1"/>
              </p:cNvSpPr>
              <p:nvPr/>
            </p:nvSpPr>
            <p:spPr bwMode="auto">
              <a:xfrm>
                <a:off x="226" y="2512"/>
                <a:ext cx="1315"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3" name="Rectangle 213"/>
              <p:cNvSpPr>
                <a:spLocks noChangeArrowheads="1"/>
              </p:cNvSpPr>
              <p:nvPr/>
            </p:nvSpPr>
            <p:spPr bwMode="auto">
              <a:xfrm>
                <a:off x="226" y="2515"/>
                <a:ext cx="1315"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4" name="Rectangle 214"/>
              <p:cNvSpPr>
                <a:spLocks noChangeArrowheads="1"/>
              </p:cNvSpPr>
              <p:nvPr/>
            </p:nvSpPr>
            <p:spPr bwMode="auto">
              <a:xfrm>
                <a:off x="226" y="2524"/>
                <a:ext cx="1315"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5" name="Rectangle 215"/>
              <p:cNvSpPr>
                <a:spLocks noChangeArrowheads="1"/>
              </p:cNvSpPr>
              <p:nvPr/>
            </p:nvSpPr>
            <p:spPr bwMode="auto">
              <a:xfrm>
                <a:off x="226" y="2527"/>
                <a:ext cx="1315"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6" name="Rectangle 216"/>
              <p:cNvSpPr>
                <a:spLocks noChangeArrowheads="1"/>
              </p:cNvSpPr>
              <p:nvPr/>
            </p:nvSpPr>
            <p:spPr bwMode="auto">
              <a:xfrm>
                <a:off x="226" y="2533"/>
                <a:ext cx="1315"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7" name="Rectangle 217"/>
              <p:cNvSpPr>
                <a:spLocks noChangeArrowheads="1"/>
              </p:cNvSpPr>
              <p:nvPr/>
            </p:nvSpPr>
            <p:spPr bwMode="auto">
              <a:xfrm>
                <a:off x="226" y="2539"/>
                <a:ext cx="1315"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8" name="Rectangle 218"/>
              <p:cNvSpPr>
                <a:spLocks noChangeArrowheads="1"/>
              </p:cNvSpPr>
              <p:nvPr/>
            </p:nvSpPr>
            <p:spPr bwMode="auto">
              <a:xfrm>
                <a:off x="226" y="2545"/>
                <a:ext cx="1315"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9" name="Rectangle 219"/>
              <p:cNvSpPr>
                <a:spLocks noChangeArrowheads="1"/>
              </p:cNvSpPr>
              <p:nvPr/>
            </p:nvSpPr>
            <p:spPr bwMode="auto">
              <a:xfrm>
                <a:off x="226" y="2548"/>
                <a:ext cx="1315"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0" name="Rectangle 220"/>
              <p:cNvSpPr>
                <a:spLocks noChangeArrowheads="1"/>
              </p:cNvSpPr>
              <p:nvPr/>
            </p:nvSpPr>
            <p:spPr bwMode="auto">
              <a:xfrm>
                <a:off x="226" y="2551"/>
                <a:ext cx="1315" cy="7"/>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1" name="Rectangle 221"/>
              <p:cNvSpPr>
                <a:spLocks noChangeArrowheads="1"/>
              </p:cNvSpPr>
              <p:nvPr/>
            </p:nvSpPr>
            <p:spPr bwMode="auto">
              <a:xfrm>
                <a:off x="226" y="2558"/>
                <a:ext cx="1315"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2" name="Rectangle 222"/>
              <p:cNvSpPr>
                <a:spLocks noChangeArrowheads="1"/>
              </p:cNvSpPr>
              <p:nvPr/>
            </p:nvSpPr>
            <p:spPr bwMode="auto">
              <a:xfrm>
                <a:off x="226" y="2561"/>
                <a:ext cx="1315"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5" name="Rectangle 223"/>
              <p:cNvSpPr>
                <a:spLocks noChangeArrowheads="1"/>
              </p:cNvSpPr>
              <p:nvPr/>
            </p:nvSpPr>
            <p:spPr bwMode="auto">
              <a:xfrm>
                <a:off x="226" y="2564"/>
                <a:ext cx="1315"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6" name="Rectangle 224"/>
              <p:cNvSpPr>
                <a:spLocks noChangeArrowheads="1"/>
              </p:cNvSpPr>
              <p:nvPr/>
            </p:nvSpPr>
            <p:spPr bwMode="auto">
              <a:xfrm>
                <a:off x="226" y="2567"/>
                <a:ext cx="1315"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7" name="Rectangle 225"/>
              <p:cNvSpPr>
                <a:spLocks noChangeArrowheads="1"/>
              </p:cNvSpPr>
              <p:nvPr/>
            </p:nvSpPr>
            <p:spPr bwMode="auto">
              <a:xfrm>
                <a:off x="226" y="2570"/>
                <a:ext cx="1315"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8" name="Rectangle 226"/>
              <p:cNvSpPr>
                <a:spLocks noChangeArrowheads="1"/>
              </p:cNvSpPr>
              <p:nvPr/>
            </p:nvSpPr>
            <p:spPr bwMode="auto">
              <a:xfrm>
                <a:off x="226" y="2576"/>
                <a:ext cx="1315"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9" name="Rectangle 227"/>
              <p:cNvSpPr>
                <a:spLocks noChangeArrowheads="1"/>
              </p:cNvSpPr>
              <p:nvPr/>
            </p:nvSpPr>
            <p:spPr bwMode="auto">
              <a:xfrm>
                <a:off x="226" y="2579"/>
                <a:ext cx="1315"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0" name="Rectangle 228"/>
              <p:cNvSpPr>
                <a:spLocks noChangeArrowheads="1"/>
              </p:cNvSpPr>
              <p:nvPr/>
            </p:nvSpPr>
            <p:spPr bwMode="auto">
              <a:xfrm>
                <a:off x="226" y="2582"/>
                <a:ext cx="1315"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1" name="Rectangle 229"/>
              <p:cNvSpPr>
                <a:spLocks noChangeArrowheads="1"/>
              </p:cNvSpPr>
              <p:nvPr/>
            </p:nvSpPr>
            <p:spPr bwMode="auto">
              <a:xfrm>
                <a:off x="226" y="2585"/>
                <a:ext cx="1315"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2" name="Rectangle 230"/>
              <p:cNvSpPr>
                <a:spLocks noChangeArrowheads="1"/>
              </p:cNvSpPr>
              <p:nvPr/>
            </p:nvSpPr>
            <p:spPr bwMode="auto">
              <a:xfrm>
                <a:off x="226" y="2588"/>
                <a:ext cx="1315"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3" name="Rectangle 231"/>
              <p:cNvSpPr>
                <a:spLocks noChangeArrowheads="1"/>
              </p:cNvSpPr>
              <p:nvPr/>
            </p:nvSpPr>
            <p:spPr bwMode="auto">
              <a:xfrm>
                <a:off x="226" y="2594"/>
                <a:ext cx="1315"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4" name="Rectangle 232"/>
              <p:cNvSpPr>
                <a:spLocks noChangeArrowheads="1"/>
              </p:cNvSpPr>
              <p:nvPr/>
            </p:nvSpPr>
            <p:spPr bwMode="auto">
              <a:xfrm>
                <a:off x="226" y="2600"/>
                <a:ext cx="1315"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5" name="Rectangle 233"/>
              <p:cNvSpPr>
                <a:spLocks noChangeArrowheads="1"/>
              </p:cNvSpPr>
              <p:nvPr/>
            </p:nvSpPr>
            <p:spPr bwMode="auto">
              <a:xfrm>
                <a:off x="226" y="2606"/>
                <a:ext cx="1315"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6" name="Rectangle 234"/>
              <p:cNvSpPr>
                <a:spLocks noChangeArrowheads="1"/>
              </p:cNvSpPr>
              <p:nvPr/>
            </p:nvSpPr>
            <p:spPr bwMode="auto">
              <a:xfrm>
                <a:off x="226" y="2612"/>
                <a:ext cx="1315"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7" name="Rectangle 235"/>
              <p:cNvSpPr>
                <a:spLocks noChangeArrowheads="1"/>
              </p:cNvSpPr>
              <p:nvPr/>
            </p:nvSpPr>
            <p:spPr bwMode="auto">
              <a:xfrm>
                <a:off x="226" y="2615"/>
                <a:ext cx="1315"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8" name="Rectangle 236"/>
              <p:cNvSpPr>
                <a:spLocks noChangeArrowheads="1"/>
              </p:cNvSpPr>
              <p:nvPr/>
            </p:nvSpPr>
            <p:spPr bwMode="auto">
              <a:xfrm>
                <a:off x="226" y="2618"/>
                <a:ext cx="1315"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9" name="Rectangle 237"/>
              <p:cNvSpPr>
                <a:spLocks noChangeArrowheads="1"/>
              </p:cNvSpPr>
              <p:nvPr/>
            </p:nvSpPr>
            <p:spPr bwMode="auto">
              <a:xfrm>
                <a:off x="226" y="2621"/>
                <a:ext cx="1315"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0" name="Rectangle 238"/>
              <p:cNvSpPr>
                <a:spLocks noChangeArrowheads="1"/>
              </p:cNvSpPr>
              <p:nvPr/>
            </p:nvSpPr>
            <p:spPr bwMode="auto">
              <a:xfrm>
                <a:off x="226" y="2630"/>
                <a:ext cx="1315"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1" name="Rectangle 239"/>
              <p:cNvSpPr>
                <a:spLocks noChangeArrowheads="1"/>
              </p:cNvSpPr>
              <p:nvPr/>
            </p:nvSpPr>
            <p:spPr bwMode="auto">
              <a:xfrm>
                <a:off x="226" y="2642"/>
                <a:ext cx="1315"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2" name="Rectangle 240"/>
              <p:cNvSpPr>
                <a:spLocks noChangeArrowheads="1"/>
              </p:cNvSpPr>
              <p:nvPr/>
            </p:nvSpPr>
            <p:spPr bwMode="auto">
              <a:xfrm>
                <a:off x="226" y="2645"/>
                <a:ext cx="1315"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3" name="Rectangle 241"/>
              <p:cNvSpPr>
                <a:spLocks noChangeArrowheads="1"/>
              </p:cNvSpPr>
              <p:nvPr/>
            </p:nvSpPr>
            <p:spPr bwMode="auto">
              <a:xfrm>
                <a:off x="226" y="2651"/>
                <a:ext cx="1315"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4" name="Rectangle 242"/>
              <p:cNvSpPr>
                <a:spLocks noChangeArrowheads="1"/>
              </p:cNvSpPr>
              <p:nvPr/>
            </p:nvSpPr>
            <p:spPr bwMode="auto">
              <a:xfrm>
                <a:off x="226" y="2660"/>
                <a:ext cx="1315" cy="16"/>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5" name="Rectangle 243"/>
              <p:cNvSpPr>
                <a:spLocks noChangeArrowheads="1"/>
              </p:cNvSpPr>
              <p:nvPr/>
            </p:nvSpPr>
            <p:spPr bwMode="auto">
              <a:xfrm>
                <a:off x="229" y="2468"/>
                <a:ext cx="1313"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06" name="Rectangle 244"/>
              <p:cNvSpPr>
                <a:spLocks noChangeArrowheads="1"/>
              </p:cNvSpPr>
              <p:nvPr/>
            </p:nvSpPr>
            <p:spPr bwMode="auto">
              <a:xfrm>
                <a:off x="239" y="2475"/>
                <a:ext cx="1292" cy="192"/>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07" name="Rectangle 245"/>
              <p:cNvSpPr>
                <a:spLocks noChangeArrowheads="1"/>
              </p:cNvSpPr>
              <p:nvPr/>
            </p:nvSpPr>
            <p:spPr bwMode="auto">
              <a:xfrm>
                <a:off x="264" y="2484"/>
                <a:ext cx="560"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DEVELOPMENT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08" name="Rectangle 246"/>
              <p:cNvSpPr>
                <a:spLocks noChangeArrowheads="1"/>
              </p:cNvSpPr>
              <p:nvPr/>
            </p:nvSpPr>
            <p:spPr bwMode="auto">
              <a:xfrm>
                <a:off x="797" y="2484"/>
                <a:ext cx="7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09" name="Rectangle 247"/>
              <p:cNvSpPr>
                <a:spLocks noChangeArrowheads="1"/>
              </p:cNvSpPr>
              <p:nvPr/>
            </p:nvSpPr>
            <p:spPr bwMode="auto">
              <a:xfrm>
                <a:off x="837" y="2484"/>
                <a:ext cx="71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MANAGEMENT AND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10" name="Rectangle 248"/>
              <p:cNvSpPr>
                <a:spLocks noChangeArrowheads="1"/>
              </p:cNvSpPr>
              <p:nvPr/>
            </p:nvSpPr>
            <p:spPr bwMode="auto">
              <a:xfrm>
                <a:off x="691" y="2542"/>
                <a:ext cx="424"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RESEARCH</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11" name="Rectangle 249"/>
              <p:cNvSpPr>
                <a:spLocks noChangeArrowheads="1"/>
              </p:cNvSpPr>
              <p:nvPr/>
            </p:nvSpPr>
            <p:spPr bwMode="auto">
              <a:xfrm>
                <a:off x="888" y="2600"/>
                <a:ext cx="48"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12" name="Freeform 250"/>
              <p:cNvSpPr>
                <a:spLocks/>
              </p:cNvSpPr>
              <p:nvPr/>
            </p:nvSpPr>
            <p:spPr bwMode="auto">
              <a:xfrm>
                <a:off x="885" y="1542"/>
                <a:ext cx="1989" cy="926"/>
              </a:xfrm>
              <a:custGeom>
                <a:avLst/>
                <a:gdLst>
                  <a:gd name="T0" fmla="*/ 1989 w 1989"/>
                  <a:gd name="T1" fmla="*/ 0 h 926"/>
                  <a:gd name="T2" fmla="*/ 1989 w 1989"/>
                  <a:gd name="T3" fmla="*/ 892 h 926"/>
                  <a:gd name="T4" fmla="*/ 0 w 1989"/>
                  <a:gd name="T5" fmla="*/ 892 h 926"/>
                  <a:gd name="T6" fmla="*/ 0 w 1989"/>
                  <a:gd name="T7" fmla="*/ 926 h 926"/>
                </a:gdLst>
                <a:ahLst/>
                <a:cxnLst>
                  <a:cxn ang="0">
                    <a:pos x="T0" y="T1"/>
                  </a:cxn>
                  <a:cxn ang="0">
                    <a:pos x="T2" y="T3"/>
                  </a:cxn>
                  <a:cxn ang="0">
                    <a:pos x="T4" y="T5"/>
                  </a:cxn>
                  <a:cxn ang="0">
                    <a:pos x="T6" y="T7"/>
                  </a:cxn>
                </a:cxnLst>
                <a:rect l="0" t="0" r="r" b="b"/>
                <a:pathLst>
                  <a:path w="1989" h="926">
                    <a:moveTo>
                      <a:pt x="1989" y="0"/>
                    </a:moveTo>
                    <a:lnTo>
                      <a:pt x="1989" y="892"/>
                    </a:lnTo>
                    <a:lnTo>
                      <a:pt x="0" y="892"/>
                    </a:lnTo>
                    <a:lnTo>
                      <a:pt x="0" y="92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371" name="Picture 251"/>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4272" y="2470"/>
                <a:ext cx="1200"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372" name="Picture 252"/>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4272" y="2470"/>
                <a:ext cx="1200"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13" name="Rectangle 253"/>
              <p:cNvSpPr>
                <a:spLocks noChangeArrowheads="1"/>
              </p:cNvSpPr>
              <p:nvPr/>
            </p:nvSpPr>
            <p:spPr bwMode="auto">
              <a:xfrm>
                <a:off x="4267" y="2467"/>
                <a:ext cx="1192"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4" name="Rectangle 254"/>
              <p:cNvSpPr>
                <a:spLocks noChangeArrowheads="1"/>
              </p:cNvSpPr>
              <p:nvPr/>
            </p:nvSpPr>
            <p:spPr bwMode="auto">
              <a:xfrm>
                <a:off x="4267" y="2485"/>
                <a:ext cx="1192"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5" name="Rectangle 255"/>
              <p:cNvSpPr>
                <a:spLocks noChangeArrowheads="1"/>
              </p:cNvSpPr>
              <p:nvPr/>
            </p:nvSpPr>
            <p:spPr bwMode="auto">
              <a:xfrm>
                <a:off x="4267" y="2488"/>
                <a:ext cx="1192"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6" name="Rectangle 256"/>
              <p:cNvSpPr>
                <a:spLocks noChangeArrowheads="1"/>
              </p:cNvSpPr>
              <p:nvPr/>
            </p:nvSpPr>
            <p:spPr bwMode="auto">
              <a:xfrm>
                <a:off x="4267" y="2503"/>
                <a:ext cx="1192"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7" name="Rectangle 257"/>
              <p:cNvSpPr>
                <a:spLocks noChangeArrowheads="1"/>
              </p:cNvSpPr>
              <p:nvPr/>
            </p:nvSpPr>
            <p:spPr bwMode="auto">
              <a:xfrm>
                <a:off x="4267" y="2512"/>
                <a:ext cx="1192"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8" name="Rectangle 258"/>
              <p:cNvSpPr>
                <a:spLocks noChangeArrowheads="1"/>
              </p:cNvSpPr>
              <p:nvPr/>
            </p:nvSpPr>
            <p:spPr bwMode="auto">
              <a:xfrm>
                <a:off x="4267" y="2515"/>
                <a:ext cx="1192"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9" name="Rectangle 259"/>
              <p:cNvSpPr>
                <a:spLocks noChangeArrowheads="1"/>
              </p:cNvSpPr>
              <p:nvPr/>
            </p:nvSpPr>
            <p:spPr bwMode="auto">
              <a:xfrm>
                <a:off x="4267" y="2524"/>
                <a:ext cx="1192"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0" name="Rectangle 260"/>
              <p:cNvSpPr>
                <a:spLocks noChangeArrowheads="1"/>
              </p:cNvSpPr>
              <p:nvPr/>
            </p:nvSpPr>
            <p:spPr bwMode="auto">
              <a:xfrm>
                <a:off x="4267" y="2527"/>
                <a:ext cx="1192"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1" name="Rectangle 261"/>
              <p:cNvSpPr>
                <a:spLocks noChangeArrowheads="1"/>
              </p:cNvSpPr>
              <p:nvPr/>
            </p:nvSpPr>
            <p:spPr bwMode="auto">
              <a:xfrm>
                <a:off x="4267" y="2533"/>
                <a:ext cx="1192"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2" name="Rectangle 262"/>
              <p:cNvSpPr>
                <a:spLocks noChangeArrowheads="1"/>
              </p:cNvSpPr>
              <p:nvPr/>
            </p:nvSpPr>
            <p:spPr bwMode="auto">
              <a:xfrm>
                <a:off x="4267" y="2539"/>
                <a:ext cx="1192"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3" name="Rectangle 263"/>
              <p:cNvSpPr>
                <a:spLocks noChangeArrowheads="1"/>
              </p:cNvSpPr>
              <p:nvPr/>
            </p:nvSpPr>
            <p:spPr bwMode="auto">
              <a:xfrm>
                <a:off x="4267" y="2545"/>
                <a:ext cx="1192"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4" name="Rectangle 264"/>
              <p:cNvSpPr>
                <a:spLocks noChangeArrowheads="1"/>
              </p:cNvSpPr>
              <p:nvPr/>
            </p:nvSpPr>
            <p:spPr bwMode="auto">
              <a:xfrm>
                <a:off x="4267" y="2548"/>
                <a:ext cx="1192"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7" name="Rectangle 265"/>
              <p:cNvSpPr>
                <a:spLocks noChangeArrowheads="1"/>
              </p:cNvSpPr>
              <p:nvPr/>
            </p:nvSpPr>
            <p:spPr bwMode="auto">
              <a:xfrm>
                <a:off x="4267" y="2551"/>
                <a:ext cx="1192" cy="7"/>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8" name="Rectangle 266"/>
              <p:cNvSpPr>
                <a:spLocks noChangeArrowheads="1"/>
              </p:cNvSpPr>
              <p:nvPr/>
            </p:nvSpPr>
            <p:spPr bwMode="auto">
              <a:xfrm>
                <a:off x="4267" y="2558"/>
                <a:ext cx="1192"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9" name="Rectangle 267"/>
              <p:cNvSpPr>
                <a:spLocks noChangeArrowheads="1"/>
              </p:cNvSpPr>
              <p:nvPr/>
            </p:nvSpPr>
            <p:spPr bwMode="auto">
              <a:xfrm>
                <a:off x="4267" y="2561"/>
                <a:ext cx="1192"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0" name="Rectangle 268"/>
              <p:cNvSpPr>
                <a:spLocks noChangeArrowheads="1"/>
              </p:cNvSpPr>
              <p:nvPr/>
            </p:nvSpPr>
            <p:spPr bwMode="auto">
              <a:xfrm>
                <a:off x="4267" y="2564"/>
                <a:ext cx="1192"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1" name="Rectangle 269"/>
              <p:cNvSpPr>
                <a:spLocks noChangeArrowheads="1"/>
              </p:cNvSpPr>
              <p:nvPr/>
            </p:nvSpPr>
            <p:spPr bwMode="auto">
              <a:xfrm>
                <a:off x="4267" y="2567"/>
                <a:ext cx="1192"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2" name="Rectangle 270"/>
              <p:cNvSpPr>
                <a:spLocks noChangeArrowheads="1"/>
              </p:cNvSpPr>
              <p:nvPr/>
            </p:nvSpPr>
            <p:spPr bwMode="auto">
              <a:xfrm>
                <a:off x="4267" y="2570"/>
                <a:ext cx="1192"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3" name="Rectangle 271"/>
              <p:cNvSpPr>
                <a:spLocks noChangeArrowheads="1"/>
              </p:cNvSpPr>
              <p:nvPr/>
            </p:nvSpPr>
            <p:spPr bwMode="auto">
              <a:xfrm>
                <a:off x="4267" y="2576"/>
                <a:ext cx="1192"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4" name="Rectangle 272"/>
              <p:cNvSpPr>
                <a:spLocks noChangeArrowheads="1"/>
              </p:cNvSpPr>
              <p:nvPr/>
            </p:nvSpPr>
            <p:spPr bwMode="auto">
              <a:xfrm>
                <a:off x="4267" y="2579"/>
                <a:ext cx="1192"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5" name="Rectangle 273"/>
              <p:cNvSpPr>
                <a:spLocks noChangeArrowheads="1"/>
              </p:cNvSpPr>
              <p:nvPr/>
            </p:nvSpPr>
            <p:spPr bwMode="auto">
              <a:xfrm>
                <a:off x="4267" y="2582"/>
                <a:ext cx="1192"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6" name="Rectangle 274"/>
              <p:cNvSpPr>
                <a:spLocks noChangeArrowheads="1"/>
              </p:cNvSpPr>
              <p:nvPr/>
            </p:nvSpPr>
            <p:spPr bwMode="auto">
              <a:xfrm>
                <a:off x="4267" y="2585"/>
                <a:ext cx="1192"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7" name="Rectangle 275"/>
              <p:cNvSpPr>
                <a:spLocks noChangeArrowheads="1"/>
              </p:cNvSpPr>
              <p:nvPr/>
            </p:nvSpPr>
            <p:spPr bwMode="auto">
              <a:xfrm>
                <a:off x="4267" y="2588"/>
                <a:ext cx="1192"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8" name="Rectangle 276"/>
              <p:cNvSpPr>
                <a:spLocks noChangeArrowheads="1"/>
              </p:cNvSpPr>
              <p:nvPr/>
            </p:nvSpPr>
            <p:spPr bwMode="auto">
              <a:xfrm>
                <a:off x="4267" y="2594"/>
                <a:ext cx="1192"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9" name="Rectangle 277"/>
              <p:cNvSpPr>
                <a:spLocks noChangeArrowheads="1"/>
              </p:cNvSpPr>
              <p:nvPr/>
            </p:nvSpPr>
            <p:spPr bwMode="auto">
              <a:xfrm>
                <a:off x="4267" y="2600"/>
                <a:ext cx="1192"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0" name="Rectangle 278"/>
              <p:cNvSpPr>
                <a:spLocks noChangeArrowheads="1"/>
              </p:cNvSpPr>
              <p:nvPr/>
            </p:nvSpPr>
            <p:spPr bwMode="auto">
              <a:xfrm>
                <a:off x="4267" y="2606"/>
                <a:ext cx="1192"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1" name="Rectangle 279"/>
              <p:cNvSpPr>
                <a:spLocks noChangeArrowheads="1"/>
              </p:cNvSpPr>
              <p:nvPr/>
            </p:nvSpPr>
            <p:spPr bwMode="auto">
              <a:xfrm>
                <a:off x="4267" y="2612"/>
                <a:ext cx="1192"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2" name="Rectangle 280"/>
              <p:cNvSpPr>
                <a:spLocks noChangeArrowheads="1"/>
              </p:cNvSpPr>
              <p:nvPr/>
            </p:nvSpPr>
            <p:spPr bwMode="auto">
              <a:xfrm>
                <a:off x="4267" y="2615"/>
                <a:ext cx="1192"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3" name="Rectangle 281"/>
              <p:cNvSpPr>
                <a:spLocks noChangeArrowheads="1"/>
              </p:cNvSpPr>
              <p:nvPr/>
            </p:nvSpPr>
            <p:spPr bwMode="auto">
              <a:xfrm>
                <a:off x="4267" y="2618"/>
                <a:ext cx="1192"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4" name="Rectangle 282"/>
              <p:cNvSpPr>
                <a:spLocks noChangeArrowheads="1"/>
              </p:cNvSpPr>
              <p:nvPr/>
            </p:nvSpPr>
            <p:spPr bwMode="auto">
              <a:xfrm>
                <a:off x="4267" y="2621"/>
                <a:ext cx="1192"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5" name="Rectangle 283"/>
              <p:cNvSpPr>
                <a:spLocks noChangeArrowheads="1"/>
              </p:cNvSpPr>
              <p:nvPr/>
            </p:nvSpPr>
            <p:spPr bwMode="auto">
              <a:xfrm>
                <a:off x="4267" y="2630"/>
                <a:ext cx="1192"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6" name="Rectangle 284"/>
              <p:cNvSpPr>
                <a:spLocks noChangeArrowheads="1"/>
              </p:cNvSpPr>
              <p:nvPr/>
            </p:nvSpPr>
            <p:spPr bwMode="auto">
              <a:xfrm>
                <a:off x="4267" y="2642"/>
                <a:ext cx="1192"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7" name="Rectangle 285"/>
              <p:cNvSpPr>
                <a:spLocks noChangeArrowheads="1"/>
              </p:cNvSpPr>
              <p:nvPr/>
            </p:nvSpPr>
            <p:spPr bwMode="auto">
              <a:xfrm>
                <a:off x="4267" y="2645"/>
                <a:ext cx="1192"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8" name="Rectangle 286"/>
              <p:cNvSpPr>
                <a:spLocks noChangeArrowheads="1"/>
              </p:cNvSpPr>
              <p:nvPr/>
            </p:nvSpPr>
            <p:spPr bwMode="auto">
              <a:xfrm>
                <a:off x="4267" y="2651"/>
                <a:ext cx="1192"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9" name="Rectangle 287"/>
              <p:cNvSpPr>
                <a:spLocks noChangeArrowheads="1"/>
              </p:cNvSpPr>
              <p:nvPr/>
            </p:nvSpPr>
            <p:spPr bwMode="auto">
              <a:xfrm>
                <a:off x="4267" y="2660"/>
                <a:ext cx="1192" cy="16"/>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50" name="Rectangle 288"/>
              <p:cNvSpPr>
                <a:spLocks noChangeArrowheads="1"/>
              </p:cNvSpPr>
              <p:nvPr/>
            </p:nvSpPr>
            <p:spPr bwMode="auto">
              <a:xfrm>
                <a:off x="4268" y="2468"/>
                <a:ext cx="1188"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51" name="Rectangle 289"/>
              <p:cNvSpPr>
                <a:spLocks noChangeArrowheads="1"/>
              </p:cNvSpPr>
              <p:nvPr/>
            </p:nvSpPr>
            <p:spPr bwMode="auto">
              <a:xfrm>
                <a:off x="4279" y="2475"/>
                <a:ext cx="1167" cy="192"/>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52" name="Rectangle 290"/>
              <p:cNvSpPr>
                <a:spLocks noChangeArrowheads="1"/>
              </p:cNvSpPr>
              <p:nvPr/>
            </p:nvSpPr>
            <p:spPr bwMode="auto">
              <a:xfrm>
                <a:off x="4460" y="2484"/>
                <a:ext cx="856"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CORPORATE SUPPORT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53" name="Rectangle 291"/>
              <p:cNvSpPr>
                <a:spLocks noChangeArrowheads="1"/>
              </p:cNvSpPr>
              <p:nvPr/>
            </p:nvSpPr>
            <p:spPr bwMode="auto">
              <a:xfrm>
                <a:off x="4686" y="2542"/>
                <a:ext cx="388"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SERVICES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54" name="Rectangle 292"/>
              <p:cNvSpPr>
                <a:spLocks noChangeArrowheads="1"/>
              </p:cNvSpPr>
              <p:nvPr/>
            </p:nvSpPr>
            <p:spPr bwMode="auto">
              <a:xfrm>
                <a:off x="4864" y="2600"/>
                <a:ext cx="49"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55" name="Freeform 293"/>
              <p:cNvSpPr>
                <a:spLocks/>
              </p:cNvSpPr>
              <p:nvPr/>
            </p:nvSpPr>
            <p:spPr bwMode="auto">
              <a:xfrm>
                <a:off x="2874" y="1542"/>
                <a:ext cx="1988" cy="926"/>
              </a:xfrm>
              <a:custGeom>
                <a:avLst/>
                <a:gdLst>
                  <a:gd name="T0" fmla="*/ 0 w 1988"/>
                  <a:gd name="T1" fmla="*/ 0 h 926"/>
                  <a:gd name="T2" fmla="*/ 0 w 1988"/>
                  <a:gd name="T3" fmla="*/ 892 h 926"/>
                  <a:gd name="T4" fmla="*/ 1988 w 1988"/>
                  <a:gd name="T5" fmla="*/ 892 h 926"/>
                  <a:gd name="T6" fmla="*/ 1988 w 1988"/>
                  <a:gd name="T7" fmla="*/ 926 h 926"/>
                </a:gdLst>
                <a:ahLst/>
                <a:cxnLst>
                  <a:cxn ang="0">
                    <a:pos x="T0" y="T1"/>
                  </a:cxn>
                  <a:cxn ang="0">
                    <a:pos x="T2" y="T3"/>
                  </a:cxn>
                  <a:cxn ang="0">
                    <a:pos x="T4" y="T5"/>
                  </a:cxn>
                  <a:cxn ang="0">
                    <a:pos x="T6" y="T7"/>
                  </a:cxn>
                </a:cxnLst>
                <a:rect l="0" t="0" r="r" b="b"/>
                <a:pathLst>
                  <a:path w="1988" h="926">
                    <a:moveTo>
                      <a:pt x="0" y="0"/>
                    </a:moveTo>
                    <a:lnTo>
                      <a:pt x="0" y="892"/>
                    </a:lnTo>
                    <a:lnTo>
                      <a:pt x="1988" y="892"/>
                    </a:lnTo>
                    <a:lnTo>
                      <a:pt x="1988" y="92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414" name="Picture 294"/>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531" y="2739"/>
                <a:ext cx="962"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415" name="Picture 295"/>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531" y="2739"/>
                <a:ext cx="962"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56" name="Rectangle 296"/>
              <p:cNvSpPr>
                <a:spLocks noChangeArrowheads="1"/>
              </p:cNvSpPr>
              <p:nvPr/>
            </p:nvSpPr>
            <p:spPr bwMode="auto">
              <a:xfrm>
                <a:off x="526" y="2742"/>
                <a:ext cx="945"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57" name="Rectangle 297"/>
              <p:cNvSpPr>
                <a:spLocks noChangeArrowheads="1"/>
              </p:cNvSpPr>
              <p:nvPr/>
            </p:nvSpPr>
            <p:spPr bwMode="auto">
              <a:xfrm>
                <a:off x="526" y="2763"/>
                <a:ext cx="945"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58" name="Rectangle 298"/>
              <p:cNvSpPr>
                <a:spLocks noChangeArrowheads="1"/>
              </p:cNvSpPr>
              <p:nvPr/>
            </p:nvSpPr>
            <p:spPr bwMode="auto">
              <a:xfrm>
                <a:off x="526" y="2766"/>
                <a:ext cx="945"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59" name="Rectangle 299"/>
              <p:cNvSpPr>
                <a:spLocks noChangeArrowheads="1"/>
              </p:cNvSpPr>
              <p:nvPr/>
            </p:nvSpPr>
            <p:spPr bwMode="auto">
              <a:xfrm>
                <a:off x="526" y="2781"/>
                <a:ext cx="945" cy="13"/>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2" name="Rectangle 300"/>
              <p:cNvSpPr>
                <a:spLocks noChangeArrowheads="1"/>
              </p:cNvSpPr>
              <p:nvPr/>
            </p:nvSpPr>
            <p:spPr bwMode="auto">
              <a:xfrm>
                <a:off x="526" y="2794"/>
                <a:ext cx="945"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3" name="Rectangle 301"/>
              <p:cNvSpPr>
                <a:spLocks noChangeArrowheads="1"/>
              </p:cNvSpPr>
              <p:nvPr/>
            </p:nvSpPr>
            <p:spPr bwMode="auto">
              <a:xfrm>
                <a:off x="526" y="2797"/>
                <a:ext cx="945"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4" name="Rectangle 302"/>
              <p:cNvSpPr>
                <a:spLocks noChangeArrowheads="1"/>
              </p:cNvSpPr>
              <p:nvPr/>
            </p:nvSpPr>
            <p:spPr bwMode="auto">
              <a:xfrm>
                <a:off x="526" y="2809"/>
                <a:ext cx="945"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5" name="Rectangle 303"/>
              <p:cNvSpPr>
                <a:spLocks noChangeArrowheads="1"/>
              </p:cNvSpPr>
              <p:nvPr/>
            </p:nvSpPr>
            <p:spPr bwMode="auto">
              <a:xfrm>
                <a:off x="526" y="2812"/>
                <a:ext cx="945"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6" name="Rectangle 304"/>
              <p:cNvSpPr>
                <a:spLocks noChangeArrowheads="1"/>
              </p:cNvSpPr>
              <p:nvPr/>
            </p:nvSpPr>
            <p:spPr bwMode="auto">
              <a:xfrm>
                <a:off x="526" y="2818"/>
                <a:ext cx="945"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7" name="Rectangle 305"/>
              <p:cNvSpPr>
                <a:spLocks noChangeArrowheads="1"/>
              </p:cNvSpPr>
              <p:nvPr/>
            </p:nvSpPr>
            <p:spPr bwMode="auto">
              <a:xfrm>
                <a:off x="526" y="2827"/>
                <a:ext cx="945"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8" name="Rectangle 306"/>
              <p:cNvSpPr>
                <a:spLocks noChangeArrowheads="1"/>
              </p:cNvSpPr>
              <p:nvPr/>
            </p:nvSpPr>
            <p:spPr bwMode="auto">
              <a:xfrm>
                <a:off x="526" y="2833"/>
                <a:ext cx="945"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9" name="Rectangle 307"/>
              <p:cNvSpPr>
                <a:spLocks noChangeArrowheads="1"/>
              </p:cNvSpPr>
              <p:nvPr/>
            </p:nvSpPr>
            <p:spPr bwMode="auto">
              <a:xfrm>
                <a:off x="526" y="2836"/>
                <a:ext cx="945"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0" name="Rectangle 308"/>
              <p:cNvSpPr>
                <a:spLocks noChangeArrowheads="1"/>
              </p:cNvSpPr>
              <p:nvPr/>
            </p:nvSpPr>
            <p:spPr bwMode="auto">
              <a:xfrm>
                <a:off x="526" y="2839"/>
                <a:ext cx="945"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1" name="Rectangle 309"/>
              <p:cNvSpPr>
                <a:spLocks noChangeArrowheads="1"/>
              </p:cNvSpPr>
              <p:nvPr/>
            </p:nvSpPr>
            <p:spPr bwMode="auto">
              <a:xfrm>
                <a:off x="526" y="2842"/>
                <a:ext cx="945"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2" name="Rectangle 310"/>
              <p:cNvSpPr>
                <a:spLocks noChangeArrowheads="1"/>
              </p:cNvSpPr>
              <p:nvPr/>
            </p:nvSpPr>
            <p:spPr bwMode="auto">
              <a:xfrm>
                <a:off x="526" y="2848"/>
                <a:ext cx="945"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3" name="Rectangle 311"/>
              <p:cNvSpPr>
                <a:spLocks noChangeArrowheads="1"/>
              </p:cNvSpPr>
              <p:nvPr/>
            </p:nvSpPr>
            <p:spPr bwMode="auto">
              <a:xfrm>
                <a:off x="526" y="2854"/>
                <a:ext cx="945" cy="6"/>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4" name="Rectangle 312"/>
              <p:cNvSpPr>
                <a:spLocks noChangeArrowheads="1"/>
              </p:cNvSpPr>
              <p:nvPr/>
            </p:nvSpPr>
            <p:spPr bwMode="auto">
              <a:xfrm>
                <a:off x="526" y="2860"/>
                <a:ext cx="945"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5" name="Rectangle 313"/>
              <p:cNvSpPr>
                <a:spLocks noChangeArrowheads="1"/>
              </p:cNvSpPr>
              <p:nvPr/>
            </p:nvSpPr>
            <p:spPr bwMode="auto">
              <a:xfrm>
                <a:off x="526" y="2863"/>
                <a:ext cx="945"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8" name="Rectangle 314"/>
              <p:cNvSpPr>
                <a:spLocks noChangeArrowheads="1"/>
              </p:cNvSpPr>
              <p:nvPr/>
            </p:nvSpPr>
            <p:spPr bwMode="auto">
              <a:xfrm>
                <a:off x="526" y="2869"/>
                <a:ext cx="945"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9" name="Rectangle 315"/>
              <p:cNvSpPr>
                <a:spLocks noChangeArrowheads="1"/>
              </p:cNvSpPr>
              <p:nvPr/>
            </p:nvSpPr>
            <p:spPr bwMode="auto">
              <a:xfrm>
                <a:off x="526" y="2872"/>
                <a:ext cx="945"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0" name="Rectangle 316"/>
              <p:cNvSpPr>
                <a:spLocks noChangeArrowheads="1"/>
              </p:cNvSpPr>
              <p:nvPr/>
            </p:nvSpPr>
            <p:spPr bwMode="auto">
              <a:xfrm>
                <a:off x="526" y="2875"/>
                <a:ext cx="945"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1" name="Rectangle 317"/>
              <p:cNvSpPr>
                <a:spLocks noChangeArrowheads="1"/>
              </p:cNvSpPr>
              <p:nvPr/>
            </p:nvSpPr>
            <p:spPr bwMode="auto">
              <a:xfrm>
                <a:off x="526" y="2878"/>
                <a:ext cx="945"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2" name="Rectangle 318"/>
              <p:cNvSpPr>
                <a:spLocks noChangeArrowheads="1"/>
              </p:cNvSpPr>
              <p:nvPr/>
            </p:nvSpPr>
            <p:spPr bwMode="auto">
              <a:xfrm>
                <a:off x="526" y="2881"/>
                <a:ext cx="945"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3" name="Rectangle 319"/>
              <p:cNvSpPr>
                <a:spLocks noChangeArrowheads="1"/>
              </p:cNvSpPr>
              <p:nvPr/>
            </p:nvSpPr>
            <p:spPr bwMode="auto">
              <a:xfrm>
                <a:off x="526" y="2887"/>
                <a:ext cx="945"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4" name="Rectangle 320"/>
              <p:cNvSpPr>
                <a:spLocks noChangeArrowheads="1"/>
              </p:cNvSpPr>
              <p:nvPr/>
            </p:nvSpPr>
            <p:spPr bwMode="auto">
              <a:xfrm>
                <a:off x="526" y="2890"/>
                <a:ext cx="945"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5" name="Rectangle 321"/>
              <p:cNvSpPr>
                <a:spLocks noChangeArrowheads="1"/>
              </p:cNvSpPr>
              <p:nvPr/>
            </p:nvSpPr>
            <p:spPr bwMode="auto">
              <a:xfrm>
                <a:off x="526" y="2896"/>
                <a:ext cx="945"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6" name="Rectangle 322"/>
              <p:cNvSpPr>
                <a:spLocks noChangeArrowheads="1"/>
              </p:cNvSpPr>
              <p:nvPr/>
            </p:nvSpPr>
            <p:spPr bwMode="auto">
              <a:xfrm>
                <a:off x="526" y="2902"/>
                <a:ext cx="945" cy="10"/>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7" name="Rectangle 323"/>
              <p:cNvSpPr>
                <a:spLocks noChangeArrowheads="1"/>
              </p:cNvSpPr>
              <p:nvPr/>
            </p:nvSpPr>
            <p:spPr bwMode="auto">
              <a:xfrm>
                <a:off x="526" y="2912"/>
                <a:ext cx="945"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8" name="Rectangle 324"/>
              <p:cNvSpPr>
                <a:spLocks noChangeArrowheads="1"/>
              </p:cNvSpPr>
              <p:nvPr/>
            </p:nvSpPr>
            <p:spPr bwMode="auto">
              <a:xfrm>
                <a:off x="526" y="2915"/>
                <a:ext cx="945"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9" name="Rectangle 325"/>
              <p:cNvSpPr>
                <a:spLocks noChangeArrowheads="1"/>
              </p:cNvSpPr>
              <p:nvPr/>
            </p:nvSpPr>
            <p:spPr bwMode="auto">
              <a:xfrm>
                <a:off x="526" y="2918"/>
                <a:ext cx="945"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0" name="Rectangle 326"/>
              <p:cNvSpPr>
                <a:spLocks noChangeArrowheads="1"/>
              </p:cNvSpPr>
              <p:nvPr/>
            </p:nvSpPr>
            <p:spPr bwMode="auto">
              <a:xfrm>
                <a:off x="526" y="2921"/>
                <a:ext cx="945"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1" name="Rectangle 327"/>
              <p:cNvSpPr>
                <a:spLocks noChangeArrowheads="1"/>
              </p:cNvSpPr>
              <p:nvPr/>
            </p:nvSpPr>
            <p:spPr bwMode="auto">
              <a:xfrm>
                <a:off x="526" y="2933"/>
                <a:ext cx="945"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2" name="Rectangle 328"/>
              <p:cNvSpPr>
                <a:spLocks noChangeArrowheads="1"/>
              </p:cNvSpPr>
              <p:nvPr/>
            </p:nvSpPr>
            <p:spPr bwMode="auto">
              <a:xfrm>
                <a:off x="526" y="2945"/>
                <a:ext cx="945"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3" name="Rectangle 329"/>
              <p:cNvSpPr>
                <a:spLocks noChangeArrowheads="1"/>
              </p:cNvSpPr>
              <p:nvPr/>
            </p:nvSpPr>
            <p:spPr bwMode="auto">
              <a:xfrm>
                <a:off x="526" y="2948"/>
                <a:ext cx="945"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4" name="Rectangle 330"/>
              <p:cNvSpPr>
                <a:spLocks noChangeArrowheads="1"/>
              </p:cNvSpPr>
              <p:nvPr/>
            </p:nvSpPr>
            <p:spPr bwMode="auto">
              <a:xfrm>
                <a:off x="526" y="2957"/>
                <a:ext cx="945"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5" name="Rectangle 331"/>
              <p:cNvSpPr>
                <a:spLocks noChangeArrowheads="1"/>
              </p:cNvSpPr>
              <p:nvPr/>
            </p:nvSpPr>
            <p:spPr bwMode="auto">
              <a:xfrm>
                <a:off x="526" y="2966"/>
                <a:ext cx="945"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6" name="Rectangle 332"/>
              <p:cNvSpPr>
                <a:spLocks noChangeArrowheads="1"/>
              </p:cNvSpPr>
              <p:nvPr/>
            </p:nvSpPr>
            <p:spPr bwMode="auto">
              <a:xfrm>
                <a:off x="529" y="2742"/>
                <a:ext cx="944" cy="24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347" name="Rectangle 333"/>
              <p:cNvSpPr>
                <a:spLocks noChangeArrowheads="1"/>
              </p:cNvSpPr>
              <p:nvPr/>
            </p:nvSpPr>
            <p:spPr bwMode="auto">
              <a:xfrm>
                <a:off x="540" y="2750"/>
                <a:ext cx="923" cy="225"/>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348" name="Rectangle 334"/>
              <p:cNvSpPr>
                <a:spLocks noChangeArrowheads="1"/>
              </p:cNvSpPr>
              <p:nvPr/>
            </p:nvSpPr>
            <p:spPr bwMode="auto">
              <a:xfrm>
                <a:off x="736" y="2745"/>
                <a:ext cx="698"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DEVELOPMENT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49" name="Rectangle 335"/>
              <p:cNvSpPr>
                <a:spLocks noChangeArrowheads="1"/>
              </p:cNvSpPr>
              <p:nvPr/>
            </p:nvSpPr>
            <p:spPr bwMode="auto">
              <a:xfrm>
                <a:off x="817" y="2805"/>
                <a:ext cx="53"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50" name="Rectangle 336"/>
              <p:cNvSpPr>
                <a:spLocks noChangeArrowheads="1"/>
              </p:cNvSpPr>
              <p:nvPr/>
            </p:nvSpPr>
            <p:spPr bwMode="auto">
              <a:xfrm>
                <a:off x="840" y="2805"/>
                <a:ext cx="39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PRODUCT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51" name="Rectangle 337"/>
              <p:cNvSpPr>
                <a:spLocks noChangeArrowheads="1"/>
              </p:cNvSpPr>
              <p:nvPr/>
            </p:nvSpPr>
            <p:spPr bwMode="auto">
              <a:xfrm>
                <a:off x="725" y="2863"/>
                <a:ext cx="560"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DEVELOPMENT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52" name="Rectangle 338"/>
              <p:cNvSpPr>
                <a:spLocks noChangeArrowheads="1"/>
              </p:cNvSpPr>
              <p:nvPr/>
            </p:nvSpPr>
            <p:spPr bwMode="auto">
              <a:xfrm>
                <a:off x="1258" y="2863"/>
                <a:ext cx="75"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53" name="Rectangle 339"/>
              <p:cNvSpPr>
                <a:spLocks noChangeArrowheads="1"/>
              </p:cNvSpPr>
              <p:nvPr/>
            </p:nvSpPr>
            <p:spPr bwMode="auto">
              <a:xfrm>
                <a:off x="1003" y="2921"/>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54" name="Freeform 340"/>
              <p:cNvSpPr>
                <a:spLocks/>
              </p:cNvSpPr>
              <p:nvPr/>
            </p:nvSpPr>
            <p:spPr bwMode="auto">
              <a:xfrm>
                <a:off x="498" y="2674"/>
                <a:ext cx="387" cy="189"/>
              </a:xfrm>
              <a:custGeom>
                <a:avLst/>
                <a:gdLst>
                  <a:gd name="T0" fmla="*/ 387 w 387"/>
                  <a:gd name="T1" fmla="*/ 0 h 189"/>
                  <a:gd name="T2" fmla="*/ 387 w 387"/>
                  <a:gd name="T3" fmla="*/ 21 h 189"/>
                  <a:gd name="T4" fmla="*/ 0 w 387"/>
                  <a:gd name="T5" fmla="*/ 21 h 189"/>
                  <a:gd name="T6" fmla="*/ 0 w 387"/>
                  <a:gd name="T7" fmla="*/ 189 h 189"/>
                  <a:gd name="T8" fmla="*/ 31 w 387"/>
                  <a:gd name="T9" fmla="*/ 189 h 189"/>
                </a:gdLst>
                <a:ahLst/>
                <a:cxnLst>
                  <a:cxn ang="0">
                    <a:pos x="T0" y="T1"/>
                  </a:cxn>
                  <a:cxn ang="0">
                    <a:pos x="T2" y="T3"/>
                  </a:cxn>
                  <a:cxn ang="0">
                    <a:pos x="T4" y="T5"/>
                  </a:cxn>
                  <a:cxn ang="0">
                    <a:pos x="T6" y="T7"/>
                  </a:cxn>
                  <a:cxn ang="0">
                    <a:pos x="T8" y="T9"/>
                  </a:cxn>
                </a:cxnLst>
                <a:rect l="0" t="0" r="r" b="b"/>
                <a:pathLst>
                  <a:path w="387" h="189">
                    <a:moveTo>
                      <a:pt x="387" y="0"/>
                    </a:moveTo>
                    <a:lnTo>
                      <a:pt x="387" y="21"/>
                    </a:lnTo>
                    <a:lnTo>
                      <a:pt x="0" y="21"/>
                    </a:lnTo>
                    <a:lnTo>
                      <a:pt x="0" y="189"/>
                    </a:lnTo>
                    <a:lnTo>
                      <a:pt x="31" y="189"/>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461" name="Picture 341"/>
              <p:cNvPicPr>
                <a:picLocks noChangeAspect="1" noChangeArrowheads="1"/>
              </p:cNvPicPr>
              <p:nvPr/>
            </p:nvPicPr>
            <p:blipFill>
              <a:blip r:embed="rId18" cstate="print">
                <a:extLst>
                  <a:ext uri="{28A0092B-C50C-407E-A947-70E740481C1C}">
                    <a14:useLocalDpi xmlns:a14="http://schemas.microsoft.com/office/drawing/2010/main" xmlns="" val="0"/>
                  </a:ext>
                </a:extLst>
              </a:blip>
              <a:srcRect/>
              <a:stretch>
                <a:fillRect/>
              </a:stretch>
            </p:blipFill>
            <p:spPr bwMode="auto">
              <a:xfrm>
                <a:off x="531" y="3020"/>
                <a:ext cx="962"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462" name="Picture 342"/>
              <p:cNvPicPr>
                <a:picLocks noChangeAspect="1" noChangeArrowheads="1"/>
              </p:cNvPicPr>
              <p:nvPr/>
            </p:nvPicPr>
            <p:blipFill>
              <a:blip r:embed="rId19" cstate="print">
                <a:extLst>
                  <a:ext uri="{28A0092B-C50C-407E-A947-70E740481C1C}">
                    <a14:useLocalDpi xmlns:a14="http://schemas.microsoft.com/office/drawing/2010/main" xmlns="" val="0"/>
                  </a:ext>
                </a:extLst>
              </a:blip>
              <a:srcRect/>
              <a:stretch>
                <a:fillRect/>
              </a:stretch>
            </p:blipFill>
            <p:spPr bwMode="auto">
              <a:xfrm>
                <a:off x="531" y="3020"/>
                <a:ext cx="962"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355" name="Rectangle 343"/>
              <p:cNvSpPr>
                <a:spLocks noChangeArrowheads="1"/>
              </p:cNvSpPr>
              <p:nvPr/>
            </p:nvSpPr>
            <p:spPr bwMode="auto">
              <a:xfrm>
                <a:off x="526" y="3014"/>
                <a:ext cx="945" cy="22"/>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56" name="Rectangle 344"/>
              <p:cNvSpPr>
                <a:spLocks noChangeArrowheads="1"/>
              </p:cNvSpPr>
              <p:nvPr/>
            </p:nvSpPr>
            <p:spPr bwMode="auto">
              <a:xfrm>
                <a:off x="526" y="3036"/>
                <a:ext cx="945"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57" name="Rectangle 345"/>
              <p:cNvSpPr>
                <a:spLocks noChangeArrowheads="1"/>
              </p:cNvSpPr>
              <p:nvPr/>
            </p:nvSpPr>
            <p:spPr bwMode="auto">
              <a:xfrm>
                <a:off x="526" y="3039"/>
                <a:ext cx="945"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58" name="Rectangle 346"/>
              <p:cNvSpPr>
                <a:spLocks noChangeArrowheads="1"/>
              </p:cNvSpPr>
              <p:nvPr/>
            </p:nvSpPr>
            <p:spPr bwMode="auto">
              <a:xfrm>
                <a:off x="526" y="3051"/>
                <a:ext cx="945"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59" name="Rectangle 347"/>
              <p:cNvSpPr>
                <a:spLocks noChangeArrowheads="1"/>
              </p:cNvSpPr>
              <p:nvPr/>
            </p:nvSpPr>
            <p:spPr bwMode="auto">
              <a:xfrm>
                <a:off x="526" y="3060"/>
                <a:ext cx="945"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0" name="Rectangle 348"/>
              <p:cNvSpPr>
                <a:spLocks noChangeArrowheads="1"/>
              </p:cNvSpPr>
              <p:nvPr/>
            </p:nvSpPr>
            <p:spPr bwMode="auto">
              <a:xfrm>
                <a:off x="526" y="3063"/>
                <a:ext cx="945"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1" name="Rectangle 349"/>
              <p:cNvSpPr>
                <a:spLocks noChangeArrowheads="1"/>
              </p:cNvSpPr>
              <p:nvPr/>
            </p:nvSpPr>
            <p:spPr bwMode="auto">
              <a:xfrm>
                <a:off x="526" y="3075"/>
                <a:ext cx="945"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2" name="Rectangle 350"/>
              <p:cNvSpPr>
                <a:spLocks noChangeArrowheads="1"/>
              </p:cNvSpPr>
              <p:nvPr/>
            </p:nvSpPr>
            <p:spPr bwMode="auto">
              <a:xfrm>
                <a:off x="526" y="3078"/>
                <a:ext cx="945" cy="3"/>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3" name="Rectangle 351"/>
              <p:cNvSpPr>
                <a:spLocks noChangeArrowheads="1"/>
              </p:cNvSpPr>
              <p:nvPr/>
            </p:nvSpPr>
            <p:spPr bwMode="auto">
              <a:xfrm>
                <a:off x="526" y="3081"/>
                <a:ext cx="945"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4" name="Rectangle 352"/>
              <p:cNvSpPr>
                <a:spLocks noChangeArrowheads="1"/>
              </p:cNvSpPr>
              <p:nvPr/>
            </p:nvSpPr>
            <p:spPr bwMode="auto">
              <a:xfrm>
                <a:off x="526" y="3090"/>
                <a:ext cx="945"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5" name="Rectangle 353"/>
              <p:cNvSpPr>
                <a:spLocks noChangeArrowheads="1"/>
              </p:cNvSpPr>
              <p:nvPr/>
            </p:nvSpPr>
            <p:spPr bwMode="auto">
              <a:xfrm>
                <a:off x="526" y="3096"/>
                <a:ext cx="945"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6" name="Rectangle 354"/>
              <p:cNvSpPr>
                <a:spLocks noChangeArrowheads="1"/>
              </p:cNvSpPr>
              <p:nvPr/>
            </p:nvSpPr>
            <p:spPr bwMode="auto">
              <a:xfrm>
                <a:off x="526" y="3099"/>
                <a:ext cx="945"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7" name="Rectangle 355"/>
              <p:cNvSpPr>
                <a:spLocks noChangeArrowheads="1"/>
              </p:cNvSpPr>
              <p:nvPr/>
            </p:nvSpPr>
            <p:spPr bwMode="auto">
              <a:xfrm>
                <a:off x="526" y="3102"/>
                <a:ext cx="945"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8" name="Rectangle 356"/>
              <p:cNvSpPr>
                <a:spLocks noChangeArrowheads="1"/>
              </p:cNvSpPr>
              <p:nvPr/>
            </p:nvSpPr>
            <p:spPr bwMode="auto">
              <a:xfrm>
                <a:off x="526" y="3108"/>
                <a:ext cx="945"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9" name="Rectangle 357"/>
              <p:cNvSpPr>
                <a:spLocks noChangeArrowheads="1"/>
              </p:cNvSpPr>
              <p:nvPr/>
            </p:nvSpPr>
            <p:spPr bwMode="auto">
              <a:xfrm>
                <a:off x="526" y="3114"/>
                <a:ext cx="945"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0" name="Rectangle 358"/>
              <p:cNvSpPr>
                <a:spLocks noChangeArrowheads="1"/>
              </p:cNvSpPr>
              <p:nvPr/>
            </p:nvSpPr>
            <p:spPr bwMode="auto">
              <a:xfrm>
                <a:off x="526" y="3117"/>
                <a:ext cx="945"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3" name="Rectangle 359"/>
              <p:cNvSpPr>
                <a:spLocks noChangeArrowheads="1"/>
              </p:cNvSpPr>
              <p:nvPr/>
            </p:nvSpPr>
            <p:spPr bwMode="auto">
              <a:xfrm>
                <a:off x="526" y="3120"/>
                <a:ext cx="945" cy="3"/>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4" name="Rectangle 360"/>
              <p:cNvSpPr>
                <a:spLocks noChangeArrowheads="1"/>
              </p:cNvSpPr>
              <p:nvPr/>
            </p:nvSpPr>
            <p:spPr bwMode="auto">
              <a:xfrm>
                <a:off x="526" y="3123"/>
                <a:ext cx="945" cy="3"/>
              </a:xfrm>
              <a:prstGeom prst="rect">
                <a:avLst/>
              </a:prstGeom>
              <a:solidFill>
                <a:srgbClr val="B7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5" name="Rectangle 361"/>
              <p:cNvSpPr>
                <a:spLocks noChangeArrowheads="1"/>
              </p:cNvSpPr>
              <p:nvPr/>
            </p:nvSpPr>
            <p:spPr bwMode="auto">
              <a:xfrm>
                <a:off x="526" y="3126"/>
                <a:ext cx="945"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6" name="Rectangle 362"/>
              <p:cNvSpPr>
                <a:spLocks noChangeArrowheads="1"/>
              </p:cNvSpPr>
              <p:nvPr/>
            </p:nvSpPr>
            <p:spPr bwMode="auto">
              <a:xfrm>
                <a:off x="526" y="3129"/>
                <a:ext cx="945"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7" name="Rectangle 363"/>
              <p:cNvSpPr>
                <a:spLocks noChangeArrowheads="1"/>
              </p:cNvSpPr>
              <p:nvPr/>
            </p:nvSpPr>
            <p:spPr bwMode="auto">
              <a:xfrm>
                <a:off x="526" y="3132"/>
                <a:ext cx="945"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8" name="Rectangle 364"/>
              <p:cNvSpPr>
                <a:spLocks noChangeArrowheads="1"/>
              </p:cNvSpPr>
              <p:nvPr/>
            </p:nvSpPr>
            <p:spPr bwMode="auto">
              <a:xfrm>
                <a:off x="526" y="3135"/>
                <a:ext cx="945"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9" name="Rectangle 365"/>
              <p:cNvSpPr>
                <a:spLocks noChangeArrowheads="1"/>
              </p:cNvSpPr>
              <p:nvPr/>
            </p:nvSpPr>
            <p:spPr bwMode="auto">
              <a:xfrm>
                <a:off x="526" y="3141"/>
                <a:ext cx="945" cy="4"/>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0" name="Rectangle 366"/>
              <p:cNvSpPr>
                <a:spLocks noChangeArrowheads="1"/>
              </p:cNvSpPr>
              <p:nvPr/>
            </p:nvSpPr>
            <p:spPr bwMode="auto">
              <a:xfrm>
                <a:off x="526" y="3145"/>
                <a:ext cx="945" cy="3"/>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1" name="Rectangle 367"/>
              <p:cNvSpPr>
                <a:spLocks noChangeArrowheads="1"/>
              </p:cNvSpPr>
              <p:nvPr/>
            </p:nvSpPr>
            <p:spPr bwMode="auto">
              <a:xfrm>
                <a:off x="526" y="3148"/>
                <a:ext cx="945"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2" name="Rectangle 368"/>
              <p:cNvSpPr>
                <a:spLocks noChangeArrowheads="1"/>
              </p:cNvSpPr>
              <p:nvPr/>
            </p:nvSpPr>
            <p:spPr bwMode="auto">
              <a:xfrm>
                <a:off x="526" y="3154"/>
                <a:ext cx="945"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3" name="Rectangle 369"/>
              <p:cNvSpPr>
                <a:spLocks noChangeArrowheads="1"/>
              </p:cNvSpPr>
              <p:nvPr/>
            </p:nvSpPr>
            <p:spPr bwMode="auto">
              <a:xfrm>
                <a:off x="526" y="3163"/>
                <a:ext cx="945"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4" name="Rectangle 370"/>
              <p:cNvSpPr>
                <a:spLocks noChangeArrowheads="1"/>
              </p:cNvSpPr>
              <p:nvPr/>
            </p:nvSpPr>
            <p:spPr bwMode="auto">
              <a:xfrm>
                <a:off x="526" y="3166"/>
                <a:ext cx="945"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5" name="Rectangle 371"/>
              <p:cNvSpPr>
                <a:spLocks noChangeArrowheads="1"/>
              </p:cNvSpPr>
              <p:nvPr/>
            </p:nvSpPr>
            <p:spPr bwMode="auto">
              <a:xfrm>
                <a:off x="526" y="3169"/>
                <a:ext cx="945"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6" name="Rectangle 372"/>
              <p:cNvSpPr>
                <a:spLocks noChangeArrowheads="1"/>
              </p:cNvSpPr>
              <p:nvPr/>
            </p:nvSpPr>
            <p:spPr bwMode="auto">
              <a:xfrm>
                <a:off x="526" y="3178"/>
                <a:ext cx="945" cy="3"/>
              </a:xfrm>
              <a:prstGeom prst="rect">
                <a:avLst/>
              </a:prstGeom>
              <a:solidFill>
                <a:srgbClr val="B0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7" name="Rectangle 373"/>
              <p:cNvSpPr>
                <a:spLocks noChangeArrowheads="1"/>
              </p:cNvSpPr>
              <p:nvPr/>
            </p:nvSpPr>
            <p:spPr bwMode="auto">
              <a:xfrm>
                <a:off x="526" y="3181"/>
                <a:ext cx="945" cy="9"/>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8" name="Rectangle 374"/>
              <p:cNvSpPr>
                <a:spLocks noChangeArrowheads="1"/>
              </p:cNvSpPr>
              <p:nvPr/>
            </p:nvSpPr>
            <p:spPr bwMode="auto">
              <a:xfrm>
                <a:off x="526" y="3190"/>
                <a:ext cx="945"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9" name="Rectangle 375"/>
              <p:cNvSpPr>
                <a:spLocks noChangeArrowheads="1"/>
              </p:cNvSpPr>
              <p:nvPr/>
            </p:nvSpPr>
            <p:spPr bwMode="auto">
              <a:xfrm>
                <a:off x="526" y="3193"/>
                <a:ext cx="945"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90" name="Rectangle 376"/>
              <p:cNvSpPr>
                <a:spLocks noChangeArrowheads="1"/>
              </p:cNvSpPr>
              <p:nvPr/>
            </p:nvSpPr>
            <p:spPr bwMode="auto">
              <a:xfrm>
                <a:off x="526" y="3202"/>
                <a:ext cx="945"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91" name="Rectangle 377"/>
              <p:cNvSpPr>
                <a:spLocks noChangeArrowheads="1"/>
              </p:cNvSpPr>
              <p:nvPr/>
            </p:nvSpPr>
            <p:spPr bwMode="auto">
              <a:xfrm>
                <a:off x="526" y="3208"/>
                <a:ext cx="945" cy="12"/>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92" name="Rectangle 378"/>
              <p:cNvSpPr>
                <a:spLocks noChangeArrowheads="1"/>
              </p:cNvSpPr>
              <p:nvPr/>
            </p:nvSpPr>
            <p:spPr bwMode="auto">
              <a:xfrm>
                <a:off x="529" y="3017"/>
                <a:ext cx="944"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393" name="Rectangle 379"/>
              <p:cNvSpPr>
                <a:spLocks noChangeArrowheads="1"/>
              </p:cNvSpPr>
              <p:nvPr/>
            </p:nvSpPr>
            <p:spPr bwMode="auto">
              <a:xfrm>
                <a:off x="540" y="3024"/>
                <a:ext cx="923" cy="192"/>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394" name="Rectangle 380"/>
              <p:cNvSpPr>
                <a:spLocks noChangeArrowheads="1"/>
              </p:cNvSpPr>
              <p:nvPr/>
            </p:nvSpPr>
            <p:spPr bwMode="auto">
              <a:xfrm>
                <a:off x="807" y="3062"/>
                <a:ext cx="424"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RESEARCH</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95" name="Rectangle 381"/>
              <p:cNvSpPr>
                <a:spLocks noChangeArrowheads="1"/>
              </p:cNvSpPr>
              <p:nvPr/>
            </p:nvSpPr>
            <p:spPr bwMode="auto">
              <a:xfrm>
                <a:off x="1003" y="3120"/>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96" name="Freeform 382"/>
              <p:cNvSpPr>
                <a:spLocks/>
              </p:cNvSpPr>
              <p:nvPr/>
            </p:nvSpPr>
            <p:spPr bwMode="auto">
              <a:xfrm>
                <a:off x="498" y="2674"/>
                <a:ext cx="387" cy="446"/>
              </a:xfrm>
              <a:custGeom>
                <a:avLst/>
                <a:gdLst>
                  <a:gd name="T0" fmla="*/ 387 w 387"/>
                  <a:gd name="T1" fmla="*/ 0 h 446"/>
                  <a:gd name="T2" fmla="*/ 387 w 387"/>
                  <a:gd name="T3" fmla="*/ 21 h 446"/>
                  <a:gd name="T4" fmla="*/ 0 w 387"/>
                  <a:gd name="T5" fmla="*/ 21 h 446"/>
                  <a:gd name="T6" fmla="*/ 0 w 387"/>
                  <a:gd name="T7" fmla="*/ 446 h 446"/>
                  <a:gd name="T8" fmla="*/ 31 w 387"/>
                  <a:gd name="T9" fmla="*/ 446 h 446"/>
                </a:gdLst>
                <a:ahLst/>
                <a:cxnLst>
                  <a:cxn ang="0">
                    <a:pos x="T0" y="T1"/>
                  </a:cxn>
                  <a:cxn ang="0">
                    <a:pos x="T2" y="T3"/>
                  </a:cxn>
                  <a:cxn ang="0">
                    <a:pos x="T4" y="T5"/>
                  </a:cxn>
                  <a:cxn ang="0">
                    <a:pos x="T6" y="T7"/>
                  </a:cxn>
                  <a:cxn ang="0">
                    <a:pos x="T8" y="T9"/>
                  </a:cxn>
                </a:cxnLst>
                <a:rect l="0" t="0" r="r" b="b"/>
                <a:pathLst>
                  <a:path w="387" h="446">
                    <a:moveTo>
                      <a:pt x="387" y="0"/>
                    </a:moveTo>
                    <a:lnTo>
                      <a:pt x="387" y="21"/>
                    </a:lnTo>
                    <a:lnTo>
                      <a:pt x="0" y="21"/>
                    </a:lnTo>
                    <a:lnTo>
                      <a:pt x="0" y="446"/>
                    </a:lnTo>
                    <a:lnTo>
                      <a:pt x="31" y="44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503" name="Picture 383"/>
              <p:cNvPicPr>
                <a:picLocks noChangeAspect="1" noChangeArrowheads="1"/>
              </p:cNvPicPr>
              <p:nvPr/>
            </p:nvPicPr>
            <p:blipFill>
              <a:blip r:embed="rId20" cstate="print">
                <a:extLst>
                  <a:ext uri="{28A0092B-C50C-407E-A947-70E740481C1C}">
                    <a14:useLocalDpi xmlns:a14="http://schemas.microsoft.com/office/drawing/2010/main" xmlns="" val="0"/>
                  </a:ext>
                </a:extLst>
              </a:blip>
              <a:srcRect/>
              <a:stretch>
                <a:fillRect/>
              </a:stretch>
            </p:blipFill>
            <p:spPr bwMode="auto">
              <a:xfrm>
                <a:off x="531" y="3259"/>
                <a:ext cx="962"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397" name="Picture 384"/>
              <p:cNvPicPr>
                <a:picLocks noChangeAspect="1" noChangeArrowheads="1"/>
              </p:cNvPicPr>
              <p:nvPr/>
            </p:nvPicPr>
            <p:blipFill>
              <a:blip r:embed="rId21" cstate="print">
                <a:extLst>
                  <a:ext uri="{28A0092B-C50C-407E-A947-70E740481C1C}">
                    <a14:useLocalDpi xmlns:a14="http://schemas.microsoft.com/office/drawing/2010/main" xmlns="" val="0"/>
                  </a:ext>
                </a:extLst>
              </a:blip>
              <a:srcRect/>
              <a:stretch>
                <a:fillRect/>
              </a:stretch>
            </p:blipFill>
            <p:spPr bwMode="auto">
              <a:xfrm>
                <a:off x="531" y="3259"/>
                <a:ext cx="962"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398" name="Rectangle 385"/>
              <p:cNvSpPr>
                <a:spLocks noChangeArrowheads="1"/>
              </p:cNvSpPr>
              <p:nvPr/>
            </p:nvSpPr>
            <p:spPr bwMode="auto">
              <a:xfrm>
                <a:off x="526" y="3256"/>
                <a:ext cx="945" cy="2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99" name="Rectangle 386"/>
              <p:cNvSpPr>
                <a:spLocks noChangeArrowheads="1"/>
              </p:cNvSpPr>
              <p:nvPr/>
            </p:nvSpPr>
            <p:spPr bwMode="auto">
              <a:xfrm>
                <a:off x="526" y="3284"/>
                <a:ext cx="945"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0" name="Rectangle 387"/>
              <p:cNvSpPr>
                <a:spLocks noChangeArrowheads="1"/>
              </p:cNvSpPr>
              <p:nvPr/>
            </p:nvSpPr>
            <p:spPr bwMode="auto">
              <a:xfrm>
                <a:off x="526" y="3290"/>
                <a:ext cx="945" cy="18"/>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1" name="Rectangle 388"/>
              <p:cNvSpPr>
                <a:spLocks noChangeArrowheads="1"/>
              </p:cNvSpPr>
              <p:nvPr/>
            </p:nvSpPr>
            <p:spPr bwMode="auto">
              <a:xfrm>
                <a:off x="526" y="3308"/>
                <a:ext cx="945" cy="15"/>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2" name="Rectangle 389"/>
              <p:cNvSpPr>
                <a:spLocks noChangeArrowheads="1"/>
              </p:cNvSpPr>
              <p:nvPr/>
            </p:nvSpPr>
            <p:spPr bwMode="auto">
              <a:xfrm>
                <a:off x="526" y="3323"/>
                <a:ext cx="945"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3" name="Rectangle 390"/>
              <p:cNvSpPr>
                <a:spLocks noChangeArrowheads="1"/>
              </p:cNvSpPr>
              <p:nvPr/>
            </p:nvSpPr>
            <p:spPr bwMode="auto">
              <a:xfrm>
                <a:off x="526" y="3326"/>
                <a:ext cx="945" cy="15"/>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4" name="Rectangle 391"/>
              <p:cNvSpPr>
                <a:spLocks noChangeArrowheads="1"/>
              </p:cNvSpPr>
              <p:nvPr/>
            </p:nvSpPr>
            <p:spPr bwMode="auto">
              <a:xfrm>
                <a:off x="526" y="3341"/>
                <a:ext cx="945"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5" name="Rectangle 392"/>
              <p:cNvSpPr>
                <a:spLocks noChangeArrowheads="1"/>
              </p:cNvSpPr>
              <p:nvPr/>
            </p:nvSpPr>
            <p:spPr bwMode="auto">
              <a:xfrm>
                <a:off x="526" y="3344"/>
                <a:ext cx="945"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6" name="Rectangle 393"/>
              <p:cNvSpPr>
                <a:spLocks noChangeArrowheads="1"/>
              </p:cNvSpPr>
              <p:nvPr/>
            </p:nvSpPr>
            <p:spPr bwMode="auto">
              <a:xfrm>
                <a:off x="526" y="3347"/>
                <a:ext cx="945"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7" name="Rectangle 394"/>
              <p:cNvSpPr>
                <a:spLocks noChangeArrowheads="1"/>
              </p:cNvSpPr>
              <p:nvPr/>
            </p:nvSpPr>
            <p:spPr bwMode="auto">
              <a:xfrm>
                <a:off x="526" y="3353"/>
                <a:ext cx="945" cy="12"/>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8" name="Rectangle 395"/>
              <p:cNvSpPr>
                <a:spLocks noChangeArrowheads="1"/>
              </p:cNvSpPr>
              <p:nvPr/>
            </p:nvSpPr>
            <p:spPr bwMode="auto">
              <a:xfrm>
                <a:off x="526" y="3365"/>
                <a:ext cx="945"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9" name="Rectangle 396"/>
              <p:cNvSpPr>
                <a:spLocks noChangeArrowheads="1"/>
              </p:cNvSpPr>
              <p:nvPr/>
            </p:nvSpPr>
            <p:spPr bwMode="auto">
              <a:xfrm>
                <a:off x="526" y="3374"/>
                <a:ext cx="945" cy="7"/>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0" name="Rectangle 397"/>
              <p:cNvSpPr>
                <a:spLocks noChangeArrowheads="1"/>
              </p:cNvSpPr>
              <p:nvPr/>
            </p:nvSpPr>
            <p:spPr bwMode="auto">
              <a:xfrm>
                <a:off x="526" y="3381"/>
                <a:ext cx="945"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1" name="Rectangle 398"/>
              <p:cNvSpPr>
                <a:spLocks noChangeArrowheads="1"/>
              </p:cNvSpPr>
              <p:nvPr/>
            </p:nvSpPr>
            <p:spPr bwMode="auto">
              <a:xfrm>
                <a:off x="526" y="3384"/>
                <a:ext cx="945" cy="9"/>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2" name="Rectangle 399"/>
              <p:cNvSpPr>
                <a:spLocks noChangeArrowheads="1"/>
              </p:cNvSpPr>
              <p:nvPr/>
            </p:nvSpPr>
            <p:spPr bwMode="auto">
              <a:xfrm>
                <a:off x="526" y="3393"/>
                <a:ext cx="945" cy="9"/>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3" name="Rectangle 400"/>
              <p:cNvSpPr>
                <a:spLocks noChangeArrowheads="1"/>
              </p:cNvSpPr>
              <p:nvPr/>
            </p:nvSpPr>
            <p:spPr bwMode="auto">
              <a:xfrm>
                <a:off x="526" y="3402"/>
                <a:ext cx="945" cy="6"/>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6" name="Rectangle 401"/>
              <p:cNvSpPr>
                <a:spLocks noChangeArrowheads="1"/>
              </p:cNvSpPr>
              <p:nvPr/>
            </p:nvSpPr>
            <p:spPr bwMode="auto">
              <a:xfrm>
                <a:off x="526" y="3408"/>
                <a:ext cx="945"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7" name="Rectangle 402"/>
              <p:cNvSpPr>
                <a:spLocks noChangeArrowheads="1"/>
              </p:cNvSpPr>
              <p:nvPr/>
            </p:nvSpPr>
            <p:spPr bwMode="auto">
              <a:xfrm>
                <a:off x="526" y="3411"/>
                <a:ext cx="945"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8" name="Rectangle 403"/>
              <p:cNvSpPr>
                <a:spLocks noChangeArrowheads="1"/>
              </p:cNvSpPr>
              <p:nvPr/>
            </p:nvSpPr>
            <p:spPr bwMode="auto">
              <a:xfrm>
                <a:off x="526" y="3417"/>
                <a:ext cx="945" cy="3"/>
              </a:xfrm>
              <a:prstGeom prst="rect">
                <a:avLst/>
              </a:prstGeom>
              <a:solidFill>
                <a:srgbClr val="B7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9" name="Rectangle 404"/>
              <p:cNvSpPr>
                <a:spLocks noChangeArrowheads="1"/>
              </p:cNvSpPr>
              <p:nvPr/>
            </p:nvSpPr>
            <p:spPr bwMode="auto">
              <a:xfrm>
                <a:off x="526" y="3420"/>
                <a:ext cx="945"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0" name="Rectangle 405"/>
              <p:cNvSpPr>
                <a:spLocks noChangeArrowheads="1"/>
              </p:cNvSpPr>
              <p:nvPr/>
            </p:nvSpPr>
            <p:spPr bwMode="auto">
              <a:xfrm>
                <a:off x="526" y="3426"/>
                <a:ext cx="945"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grpSp>
        <p:grpSp>
          <p:nvGrpSpPr>
            <p:cNvPr id="10" name="Group 607"/>
            <p:cNvGrpSpPr>
              <a:grpSpLocks/>
            </p:cNvGrpSpPr>
            <p:nvPr/>
          </p:nvGrpSpPr>
          <p:grpSpPr bwMode="auto">
            <a:xfrm>
              <a:off x="498" y="2674"/>
              <a:ext cx="5044" cy="892"/>
              <a:chOff x="498" y="2674"/>
              <a:chExt cx="5044" cy="892"/>
            </a:xfrm>
          </p:grpSpPr>
          <p:sp>
            <p:nvSpPr>
              <p:cNvPr id="5854" name="Rectangle 407"/>
              <p:cNvSpPr>
                <a:spLocks noChangeArrowheads="1"/>
              </p:cNvSpPr>
              <p:nvPr/>
            </p:nvSpPr>
            <p:spPr bwMode="auto">
              <a:xfrm>
                <a:off x="526" y="3432"/>
                <a:ext cx="945"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7" name="Rectangle 408"/>
              <p:cNvSpPr>
                <a:spLocks noChangeArrowheads="1"/>
              </p:cNvSpPr>
              <p:nvPr/>
            </p:nvSpPr>
            <p:spPr bwMode="auto">
              <a:xfrm>
                <a:off x="526" y="3435"/>
                <a:ext cx="945"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8" name="Rectangle 409"/>
              <p:cNvSpPr>
                <a:spLocks noChangeArrowheads="1"/>
              </p:cNvSpPr>
              <p:nvPr/>
            </p:nvSpPr>
            <p:spPr bwMode="auto">
              <a:xfrm>
                <a:off x="526" y="3444"/>
                <a:ext cx="945"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9" name="Rectangle 410"/>
              <p:cNvSpPr>
                <a:spLocks noChangeArrowheads="1"/>
              </p:cNvSpPr>
              <p:nvPr/>
            </p:nvSpPr>
            <p:spPr bwMode="auto">
              <a:xfrm>
                <a:off x="526" y="3447"/>
                <a:ext cx="945"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0" name="Rectangle 411"/>
              <p:cNvSpPr>
                <a:spLocks noChangeArrowheads="1"/>
              </p:cNvSpPr>
              <p:nvPr/>
            </p:nvSpPr>
            <p:spPr bwMode="auto">
              <a:xfrm>
                <a:off x="526" y="3453"/>
                <a:ext cx="945" cy="9"/>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1" name="Rectangle 412"/>
              <p:cNvSpPr>
                <a:spLocks noChangeArrowheads="1"/>
              </p:cNvSpPr>
              <p:nvPr/>
            </p:nvSpPr>
            <p:spPr bwMode="auto">
              <a:xfrm>
                <a:off x="526" y="3462"/>
                <a:ext cx="945"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2" name="Rectangle 413"/>
              <p:cNvSpPr>
                <a:spLocks noChangeArrowheads="1"/>
              </p:cNvSpPr>
              <p:nvPr/>
            </p:nvSpPr>
            <p:spPr bwMode="auto">
              <a:xfrm>
                <a:off x="526" y="3465"/>
                <a:ext cx="945"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3" name="Rectangle 414"/>
              <p:cNvSpPr>
                <a:spLocks noChangeArrowheads="1"/>
              </p:cNvSpPr>
              <p:nvPr/>
            </p:nvSpPr>
            <p:spPr bwMode="auto">
              <a:xfrm>
                <a:off x="526" y="3474"/>
                <a:ext cx="945"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4" name="Rectangle 415"/>
              <p:cNvSpPr>
                <a:spLocks noChangeArrowheads="1"/>
              </p:cNvSpPr>
              <p:nvPr/>
            </p:nvSpPr>
            <p:spPr bwMode="auto">
              <a:xfrm>
                <a:off x="526" y="3477"/>
                <a:ext cx="945"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5" name="Rectangle 416"/>
              <p:cNvSpPr>
                <a:spLocks noChangeArrowheads="1"/>
              </p:cNvSpPr>
              <p:nvPr/>
            </p:nvSpPr>
            <p:spPr bwMode="auto">
              <a:xfrm>
                <a:off x="526" y="3480"/>
                <a:ext cx="945" cy="6"/>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6" name="Rectangle 417"/>
              <p:cNvSpPr>
                <a:spLocks noChangeArrowheads="1"/>
              </p:cNvSpPr>
              <p:nvPr/>
            </p:nvSpPr>
            <p:spPr bwMode="auto">
              <a:xfrm>
                <a:off x="526" y="3486"/>
                <a:ext cx="945" cy="16"/>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7" name="Rectangle 418"/>
              <p:cNvSpPr>
                <a:spLocks noChangeArrowheads="1"/>
              </p:cNvSpPr>
              <p:nvPr/>
            </p:nvSpPr>
            <p:spPr bwMode="auto">
              <a:xfrm>
                <a:off x="526" y="3502"/>
                <a:ext cx="945" cy="15"/>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8" name="Rectangle 419"/>
              <p:cNvSpPr>
                <a:spLocks noChangeArrowheads="1"/>
              </p:cNvSpPr>
              <p:nvPr/>
            </p:nvSpPr>
            <p:spPr bwMode="auto">
              <a:xfrm>
                <a:off x="526" y="3517"/>
                <a:ext cx="945"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9" name="Rectangle 420"/>
              <p:cNvSpPr>
                <a:spLocks noChangeArrowheads="1"/>
              </p:cNvSpPr>
              <p:nvPr/>
            </p:nvSpPr>
            <p:spPr bwMode="auto">
              <a:xfrm>
                <a:off x="526" y="3523"/>
                <a:ext cx="945" cy="12"/>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70" name="Rectangle 421"/>
              <p:cNvSpPr>
                <a:spLocks noChangeArrowheads="1"/>
              </p:cNvSpPr>
              <p:nvPr/>
            </p:nvSpPr>
            <p:spPr bwMode="auto">
              <a:xfrm>
                <a:off x="526" y="3535"/>
                <a:ext cx="945"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71" name="Rectangle 422"/>
              <p:cNvSpPr>
                <a:spLocks noChangeArrowheads="1"/>
              </p:cNvSpPr>
              <p:nvPr/>
            </p:nvSpPr>
            <p:spPr bwMode="auto">
              <a:xfrm>
                <a:off x="526" y="3544"/>
                <a:ext cx="945" cy="21"/>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72" name="Rectangle 423"/>
              <p:cNvSpPr>
                <a:spLocks noChangeArrowheads="1"/>
              </p:cNvSpPr>
              <p:nvPr/>
            </p:nvSpPr>
            <p:spPr bwMode="auto">
              <a:xfrm>
                <a:off x="529" y="3257"/>
                <a:ext cx="944" cy="309"/>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873" name="Rectangle 424"/>
              <p:cNvSpPr>
                <a:spLocks noChangeArrowheads="1"/>
              </p:cNvSpPr>
              <p:nvPr/>
            </p:nvSpPr>
            <p:spPr bwMode="auto">
              <a:xfrm>
                <a:off x="540" y="3264"/>
                <a:ext cx="923" cy="295"/>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874" name="Rectangle 425"/>
              <p:cNvSpPr>
                <a:spLocks noChangeArrowheads="1"/>
              </p:cNvSpPr>
              <p:nvPr/>
            </p:nvSpPr>
            <p:spPr bwMode="auto">
              <a:xfrm>
                <a:off x="764" y="3265"/>
                <a:ext cx="582"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MONITORING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75" name="Rectangle 426"/>
              <p:cNvSpPr>
                <a:spLocks noChangeArrowheads="1"/>
              </p:cNvSpPr>
              <p:nvPr/>
            </p:nvSpPr>
            <p:spPr bwMode="auto">
              <a:xfrm>
                <a:off x="1223" y="3265"/>
                <a:ext cx="79"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76" name="Rectangle 427"/>
              <p:cNvSpPr>
                <a:spLocks noChangeArrowheads="1"/>
              </p:cNvSpPr>
              <p:nvPr/>
            </p:nvSpPr>
            <p:spPr bwMode="auto">
              <a:xfrm>
                <a:off x="770" y="3323"/>
                <a:ext cx="569"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EVALUATION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77" name="Rectangle 428"/>
              <p:cNvSpPr>
                <a:spLocks noChangeArrowheads="1"/>
              </p:cNvSpPr>
              <p:nvPr/>
            </p:nvSpPr>
            <p:spPr bwMode="auto">
              <a:xfrm>
                <a:off x="1217" y="3323"/>
                <a:ext cx="79"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78" name="Rectangle 429"/>
              <p:cNvSpPr>
                <a:spLocks noChangeArrowheads="1"/>
              </p:cNvSpPr>
              <p:nvPr/>
            </p:nvSpPr>
            <p:spPr bwMode="auto">
              <a:xfrm>
                <a:off x="709" y="3381"/>
                <a:ext cx="763"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REPORTING AND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79" name="Rectangle 430"/>
              <p:cNvSpPr>
                <a:spLocks noChangeArrowheads="1"/>
              </p:cNvSpPr>
              <p:nvPr/>
            </p:nvSpPr>
            <p:spPr bwMode="auto">
              <a:xfrm>
                <a:off x="823" y="3441"/>
                <a:ext cx="38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LEARNING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80" name="Rectangle 431"/>
              <p:cNvSpPr>
                <a:spLocks noChangeArrowheads="1"/>
              </p:cNvSpPr>
              <p:nvPr/>
            </p:nvSpPr>
            <p:spPr bwMode="auto">
              <a:xfrm>
                <a:off x="1003" y="3499"/>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81" name="Freeform 432"/>
              <p:cNvSpPr>
                <a:spLocks/>
              </p:cNvSpPr>
              <p:nvPr/>
            </p:nvSpPr>
            <p:spPr bwMode="auto">
              <a:xfrm>
                <a:off x="498" y="2674"/>
                <a:ext cx="387" cy="738"/>
              </a:xfrm>
              <a:custGeom>
                <a:avLst/>
                <a:gdLst>
                  <a:gd name="T0" fmla="*/ 387 w 387"/>
                  <a:gd name="T1" fmla="*/ 0 h 738"/>
                  <a:gd name="T2" fmla="*/ 387 w 387"/>
                  <a:gd name="T3" fmla="*/ 21 h 738"/>
                  <a:gd name="T4" fmla="*/ 0 w 387"/>
                  <a:gd name="T5" fmla="*/ 21 h 738"/>
                  <a:gd name="T6" fmla="*/ 0 w 387"/>
                  <a:gd name="T7" fmla="*/ 738 h 738"/>
                  <a:gd name="T8" fmla="*/ 31 w 387"/>
                  <a:gd name="T9" fmla="*/ 738 h 738"/>
                </a:gdLst>
                <a:ahLst/>
                <a:cxnLst>
                  <a:cxn ang="0">
                    <a:pos x="T0" y="T1"/>
                  </a:cxn>
                  <a:cxn ang="0">
                    <a:pos x="T2" y="T3"/>
                  </a:cxn>
                  <a:cxn ang="0">
                    <a:pos x="T4" y="T5"/>
                  </a:cxn>
                  <a:cxn ang="0">
                    <a:pos x="T6" y="T7"/>
                  </a:cxn>
                  <a:cxn ang="0">
                    <a:pos x="T8" y="T9"/>
                  </a:cxn>
                </a:cxnLst>
                <a:rect l="0" t="0" r="r" b="b"/>
                <a:pathLst>
                  <a:path w="387" h="738">
                    <a:moveTo>
                      <a:pt x="387" y="0"/>
                    </a:moveTo>
                    <a:lnTo>
                      <a:pt x="387" y="21"/>
                    </a:lnTo>
                    <a:lnTo>
                      <a:pt x="0" y="21"/>
                    </a:lnTo>
                    <a:lnTo>
                      <a:pt x="0" y="738"/>
                    </a:lnTo>
                    <a:lnTo>
                      <a:pt x="31" y="738"/>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553" name="Picture 433"/>
              <p:cNvPicPr>
                <a:picLocks noChangeAspect="1" noChangeArrowheads="1"/>
              </p:cNvPicPr>
              <p:nvPr/>
            </p:nvPicPr>
            <p:blipFill>
              <a:blip r:embed="rId22" cstate="print">
                <a:extLst>
                  <a:ext uri="{28A0092B-C50C-407E-A947-70E740481C1C}">
                    <a14:useLocalDpi xmlns:a14="http://schemas.microsoft.com/office/drawing/2010/main" xmlns="" val="0"/>
                  </a:ext>
                </a:extLst>
              </a:blip>
              <a:srcRect/>
              <a:stretch>
                <a:fillRect/>
              </a:stretch>
            </p:blipFill>
            <p:spPr bwMode="auto">
              <a:xfrm>
                <a:off x="1894" y="2742"/>
                <a:ext cx="1019" cy="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554" name="Picture 434"/>
              <p:cNvPicPr>
                <a:picLocks noChangeAspect="1" noChangeArrowheads="1"/>
              </p:cNvPicPr>
              <p:nvPr/>
            </p:nvPicPr>
            <p:blipFill>
              <a:blip r:embed="rId23" cstate="print">
                <a:extLst>
                  <a:ext uri="{28A0092B-C50C-407E-A947-70E740481C1C}">
                    <a14:useLocalDpi xmlns:a14="http://schemas.microsoft.com/office/drawing/2010/main" xmlns="" val="0"/>
                  </a:ext>
                </a:extLst>
              </a:blip>
              <a:srcRect/>
              <a:stretch>
                <a:fillRect/>
              </a:stretch>
            </p:blipFill>
            <p:spPr bwMode="auto">
              <a:xfrm>
                <a:off x="1894" y="2742"/>
                <a:ext cx="1019" cy="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882" name="Rectangle 435"/>
              <p:cNvSpPr>
                <a:spLocks noChangeArrowheads="1"/>
              </p:cNvSpPr>
              <p:nvPr/>
            </p:nvSpPr>
            <p:spPr bwMode="auto">
              <a:xfrm>
                <a:off x="1890" y="2742"/>
                <a:ext cx="983" cy="27"/>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3" name="Rectangle 436"/>
              <p:cNvSpPr>
                <a:spLocks noChangeArrowheads="1"/>
              </p:cNvSpPr>
              <p:nvPr/>
            </p:nvSpPr>
            <p:spPr bwMode="auto">
              <a:xfrm>
                <a:off x="1890" y="2769"/>
                <a:ext cx="983"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4" name="Rectangle 437"/>
              <p:cNvSpPr>
                <a:spLocks noChangeArrowheads="1"/>
              </p:cNvSpPr>
              <p:nvPr/>
            </p:nvSpPr>
            <p:spPr bwMode="auto">
              <a:xfrm>
                <a:off x="1890" y="2775"/>
                <a:ext cx="983" cy="19"/>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5" name="Rectangle 438"/>
              <p:cNvSpPr>
                <a:spLocks noChangeArrowheads="1"/>
              </p:cNvSpPr>
              <p:nvPr/>
            </p:nvSpPr>
            <p:spPr bwMode="auto">
              <a:xfrm>
                <a:off x="1890" y="2794"/>
                <a:ext cx="983" cy="15"/>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6" name="Rectangle 439"/>
              <p:cNvSpPr>
                <a:spLocks noChangeArrowheads="1"/>
              </p:cNvSpPr>
              <p:nvPr/>
            </p:nvSpPr>
            <p:spPr bwMode="auto">
              <a:xfrm>
                <a:off x="1890" y="2809"/>
                <a:ext cx="983"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7" name="Rectangle 440"/>
              <p:cNvSpPr>
                <a:spLocks noChangeArrowheads="1"/>
              </p:cNvSpPr>
              <p:nvPr/>
            </p:nvSpPr>
            <p:spPr bwMode="auto">
              <a:xfrm>
                <a:off x="1890" y="2812"/>
                <a:ext cx="983" cy="15"/>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4" name="Rectangle 441"/>
              <p:cNvSpPr>
                <a:spLocks noChangeArrowheads="1"/>
              </p:cNvSpPr>
              <p:nvPr/>
            </p:nvSpPr>
            <p:spPr bwMode="auto">
              <a:xfrm>
                <a:off x="1890" y="2827"/>
                <a:ext cx="983"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5" name="Rectangle 442"/>
              <p:cNvSpPr>
                <a:spLocks noChangeArrowheads="1"/>
              </p:cNvSpPr>
              <p:nvPr/>
            </p:nvSpPr>
            <p:spPr bwMode="auto">
              <a:xfrm>
                <a:off x="1890" y="2830"/>
                <a:ext cx="983"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6" name="Rectangle 443"/>
              <p:cNvSpPr>
                <a:spLocks noChangeArrowheads="1"/>
              </p:cNvSpPr>
              <p:nvPr/>
            </p:nvSpPr>
            <p:spPr bwMode="auto">
              <a:xfrm>
                <a:off x="1890" y="2833"/>
                <a:ext cx="983"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7" name="Rectangle 444"/>
              <p:cNvSpPr>
                <a:spLocks noChangeArrowheads="1"/>
              </p:cNvSpPr>
              <p:nvPr/>
            </p:nvSpPr>
            <p:spPr bwMode="auto">
              <a:xfrm>
                <a:off x="1890" y="2839"/>
                <a:ext cx="983" cy="12"/>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8" name="Rectangle 445"/>
              <p:cNvSpPr>
                <a:spLocks noChangeArrowheads="1"/>
              </p:cNvSpPr>
              <p:nvPr/>
            </p:nvSpPr>
            <p:spPr bwMode="auto">
              <a:xfrm>
                <a:off x="1890" y="2851"/>
                <a:ext cx="983"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9" name="Rectangle 446"/>
              <p:cNvSpPr>
                <a:spLocks noChangeArrowheads="1"/>
              </p:cNvSpPr>
              <p:nvPr/>
            </p:nvSpPr>
            <p:spPr bwMode="auto">
              <a:xfrm>
                <a:off x="1890" y="2860"/>
                <a:ext cx="983" cy="6"/>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0" name="Rectangle 447"/>
              <p:cNvSpPr>
                <a:spLocks noChangeArrowheads="1"/>
              </p:cNvSpPr>
              <p:nvPr/>
            </p:nvSpPr>
            <p:spPr bwMode="auto">
              <a:xfrm>
                <a:off x="1890" y="2866"/>
                <a:ext cx="983"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1" name="Rectangle 448"/>
              <p:cNvSpPr>
                <a:spLocks noChangeArrowheads="1"/>
              </p:cNvSpPr>
              <p:nvPr/>
            </p:nvSpPr>
            <p:spPr bwMode="auto">
              <a:xfrm>
                <a:off x="1890" y="2869"/>
                <a:ext cx="983" cy="9"/>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2" name="Rectangle 449"/>
              <p:cNvSpPr>
                <a:spLocks noChangeArrowheads="1"/>
              </p:cNvSpPr>
              <p:nvPr/>
            </p:nvSpPr>
            <p:spPr bwMode="auto">
              <a:xfrm>
                <a:off x="1890" y="2878"/>
                <a:ext cx="983" cy="9"/>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3" name="Rectangle 450"/>
              <p:cNvSpPr>
                <a:spLocks noChangeArrowheads="1"/>
              </p:cNvSpPr>
              <p:nvPr/>
            </p:nvSpPr>
            <p:spPr bwMode="auto">
              <a:xfrm>
                <a:off x="1890" y="2887"/>
                <a:ext cx="983" cy="6"/>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4" name="Rectangle 451"/>
              <p:cNvSpPr>
                <a:spLocks noChangeArrowheads="1"/>
              </p:cNvSpPr>
              <p:nvPr/>
            </p:nvSpPr>
            <p:spPr bwMode="auto">
              <a:xfrm>
                <a:off x="1890" y="2893"/>
                <a:ext cx="983"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5" name="Rectangle 452"/>
              <p:cNvSpPr>
                <a:spLocks noChangeArrowheads="1"/>
              </p:cNvSpPr>
              <p:nvPr/>
            </p:nvSpPr>
            <p:spPr bwMode="auto">
              <a:xfrm>
                <a:off x="1890" y="2896"/>
                <a:ext cx="983"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6" name="Rectangle 453"/>
              <p:cNvSpPr>
                <a:spLocks noChangeArrowheads="1"/>
              </p:cNvSpPr>
              <p:nvPr/>
            </p:nvSpPr>
            <p:spPr bwMode="auto">
              <a:xfrm>
                <a:off x="1890" y="2902"/>
                <a:ext cx="983" cy="3"/>
              </a:xfrm>
              <a:prstGeom prst="rect">
                <a:avLst/>
              </a:prstGeom>
              <a:solidFill>
                <a:srgbClr val="B7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7" name="Rectangle 454"/>
              <p:cNvSpPr>
                <a:spLocks noChangeArrowheads="1"/>
              </p:cNvSpPr>
              <p:nvPr/>
            </p:nvSpPr>
            <p:spPr bwMode="auto">
              <a:xfrm>
                <a:off x="1890" y="2905"/>
                <a:ext cx="983" cy="7"/>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8" name="Rectangle 455"/>
              <p:cNvSpPr>
                <a:spLocks noChangeArrowheads="1"/>
              </p:cNvSpPr>
              <p:nvPr/>
            </p:nvSpPr>
            <p:spPr bwMode="auto">
              <a:xfrm>
                <a:off x="1890" y="2912"/>
                <a:ext cx="983"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9" name="Rectangle 456"/>
              <p:cNvSpPr>
                <a:spLocks noChangeArrowheads="1"/>
              </p:cNvSpPr>
              <p:nvPr/>
            </p:nvSpPr>
            <p:spPr bwMode="auto">
              <a:xfrm>
                <a:off x="1890" y="2918"/>
                <a:ext cx="983"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0" name="Rectangle 457"/>
              <p:cNvSpPr>
                <a:spLocks noChangeArrowheads="1"/>
              </p:cNvSpPr>
              <p:nvPr/>
            </p:nvSpPr>
            <p:spPr bwMode="auto">
              <a:xfrm>
                <a:off x="1890" y="2921"/>
                <a:ext cx="983"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1" name="Rectangle 458"/>
              <p:cNvSpPr>
                <a:spLocks noChangeArrowheads="1"/>
              </p:cNvSpPr>
              <p:nvPr/>
            </p:nvSpPr>
            <p:spPr bwMode="auto">
              <a:xfrm>
                <a:off x="1890" y="2930"/>
                <a:ext cx="983"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2" name="Rectangle 459"/>
              <p:cNvSpPr>
                <a:spLocks noChangeArrowheads="1"/>
              </p:cNvSpPr>
              <p:nvPr/>
            </p:nvSpPr>
            <p:spPr bwMode="auto">
              <a:xfrm>
                <a:off x="1890" y="2933"/>
                <a:ext cx="983"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3" name="Rectangle 460"/>
              <p:cNvSpPr>
                <a:spLocks noChangeArrowheads="1"/>
              </p:cNvSpPr>
              <p:nvPr/>
            </p:nvSpPr>
            <p:spPr bwMode="auto">
              <a:xfrm>
                <a:off x="1890" y="2939"/>
                <a:ext cx="983" cy="9"/>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4" name="Rectangle 461"/>
              <p:cNvSpPr>
                <a:spLocks noChangeArrowheads="1"/>
              </p:cNvSpPr>
              <p:nvPr/>
            </p:nvSpPr>
            <p:spPr bwMode="auto">
              <a:xfrm>
                <a:off x="1890" y="2948"/>
                <a:ext cx="983" cy="12"/>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5" name="Rectangle 462"/>
              <p:cNvSpPr>
                <a:spLocks noChangeArrowheads="1"/>
              </p:cNvSpPr>
              <p:nvPr/>
            </p:nvSpPr>
            <p:spPr bwMode="auto">
              <a:xfrm>
                <a:off x="1890" y="2960"/>
                <a:ext cx="983"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6" name="Rectangle 463"/>
              <p:cNvSpPr>
                <a:spLocks noChangeArrowheads="1"/>
              </p:cNvSpPr>
              <p:nvPr/>
            </p:nvSpPr>
            <p:spPr bwMode="auto">
              <a:xfrm>
                <a:off x="1890" y="2963"/>
                <a:ext cx="983"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7" name="Rectangle 464"/>
              <p:cNvSpPr>
                <a:spLocks noChangeArrowheads="1"/>
              </p:cNvSpPr>
              <p:nvPr/>
            </p:nvSpPr>
            <p:spPr bwMode="auto">
              <a:xfrm>
                <a:off x="1890" y="2966"/>
                <a:ext cx="983" cy="6"/>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8" name="Rectangle 465"/>
              <p:cNvSpPr>
                <a:spLocks noChangeArrowheads="1"/>
              </p:cNvSpPr>
              <p:nvPr/>
            </p:nvSpPr>
            <p:spPr bwMode="auto">
              <a:xfrm>
                <a:off x="1890" y="2972"/>
                <a:ext cx="983"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9" name="Rectangle 466"/>
              <p:cNvSpPr>
                <a:spLocks noChangeArrowheads="1"/>
              </p:cNvSpPr>
              <p:nvPr/>
            </p:nvSpPr>
            <p:spPr bwMode="auto">
              <a:xfrm>
                <a:off x="1890" y="2984"/>
                <a:ext cx="983" cy="3"/>
              </a:xfrm>
              <a:prstGeom prst="rect">
                <a:avLst/>
              </a:prstGeom>
              <a:solidFill>
                <a:srgbClr val="B0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0" name="Rectangle 467"/>
              <p:cNvSpPr>
                <a:spLocks noChangeArrowheads="1"/>
              </p:cNvSpPr>
              <p:nvPr/>
            </p:nvSpPr>
            <p:spPr bwMode="auto">
              <a:xfrm>
                <a:off x="1890" y="2987"/>
                <a:ext cx="983" cy="15"/>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1" name="Rectangle 468"/>
              <p:cNvSpPr>
                <a:spLocks noChangeArrowheads="1"/>
              </p:cNvSpPr>
              <p:nvPr/>
            </p:nvSpPr>
            <p:spPr bwMode="auto">
              <a:xfrm>
                <a:off x="1890" y="3002"/>
                <a:ext cx="983"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2" name="Rectangle 469"/>
              <p:cNvSpPr>
                <a:spLocks noChangeArrowheads="1"/>
              </p:cNvSpPr>
              <p:nvPr/>
            </p:nvSpPr>
            <p:spPr bwMode="auto">
              <a:xfrm>
                <a:off x="1890" y="3008"/>
                <a:ext cx="983" cy="12"/>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3" name="Rectangle 470"/>
              <p:cNvSpPr>
                <a:spLocks noChangeArrowheads="1"/>
              </p:cNvSpPr>
              <p:nvPr/>
            </p:nvSpPr>
            <p:spPr bwMode="auto">
              <a:xfrm>
                <a:off x="1890" y="3020"/>
                <a:ext cx="983" cy="10"/>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4" name="Rectangle 471"/>
              <p:cNvSpPr>
                <a:spLocks noChangeArrowheads="1"/>
              </p:cNvSpPr>
              <p:nvPr/>
            </p:nvSpPr>
            <p:spPr bwMode="auto">
              <a:xfrm>
                <a:off x="1890" y="3030"/>
                <a:ext cx="983" cy="24"/>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5" name="Rectangle 472"/>
              <p:cNvSpPr>
                <a:spLocks noChangeArrowheads="1"/>
              </p:cNvSpPr>
              <p:nvPr/>
            </p:nvSpPr>
            <p:spPr bwMode="auto">
              <a:xfrm>
                <a:off x="1892" y="2742"/>
                <a:ext cx="982" cy="309"/>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536" name="Rectangle 473"/>
              <p:cNvSpPr>
                <a:spLocks noChangeArrowheads="1"/>
              </p:cNvSpPr>
              <p:nvPr/>
            </p:nvSpPr>
            <p:spPr bwMode="auto">
              <a:xfrm>
                <a:off x="1903" y="2750"/>
                <a:ext cx="960" cy="294"/>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537" name="Rectangle 474"/>
              <p:cNvSpPr>
                <a:spLocks noChangeArrowheads="1"/>
              </p:cNvSpPr>
              <p:nvPr/>
            </p:nvSpPr>
            <p:spPr bwMode="auto">
              <a:xfrm>
                <a:off x="2081" y="2752"/>
                <a:ext cx="61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GRANT FUNDING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38" name="Rectangle 475"/>
              <p:cNvSpPr>
                <a:spLocks noChangeArrowheads="1"/>
              </p:cNvSpPr>
              <p:nvPr/>
            </p:nvSpPr>
            <p:spPr bwMode="auto">
              <a:xfrm>
                <a:off x="2669" y="2752"/>
                <a:ext cx="7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39" name="Rectangle 476"/>
              <p:cNvSpPr>
                <a:spLocks noChangeArrowheads="1"/>
              </p:cNvSpPr>
              <p:nvPr/>
            </p:nvSpPr>
            <p:spPr bwMode="auto">
              <a:xfrm>
                <a:off x="1924" y="2810"/>
                <a:ext cx="966"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RESOURCE MOBILISATION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40" name="Rectangle 477"/>
              <p:cNvSpPr>
                <a:spLocks noChangeArrowheads="1"/>
              </p:cNvSpPr>
              <p:nvPr/>
            </p:nvSpPr>
            <p:spPr bwMode="auto">
              <a:xfrm>
                <a:off x="2038" y="2868"/>
                <a:ext cx="74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AND CSO CAPACITY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41" name="Rectangle 478"/>
              <p:cNvSpPr>
                <a:spLocks noChangeArrowheads="1"/>
              </p:cNvSpPr>
              <p:nvPr/>
            </p:nvSpPr>
            <p:spPr bwMode="auto">
              <a:xfrm>
                <a:off x="2218" y="2926"/>
                <a:ext cx="380"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BUILDING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42" name="Rectangle 479"/>
              <p:cNvSpPr>
                <a:spLocks noChangeArrowheads="1"/>
              </p:cNvSpPr>
              <p:nvPr/>
            </p:nvSpPr>
            <p:spPr bwMode="auto">
              <a:xfrm>
                <a:off x="2385" y="2984"/>
                <a:ext cx="57"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43" name="Freeform 480"/>
              <p:cNvSpPr>
                <a:spLocks/>
              </p:cNvSpPr>
              <p:nvPr/>
            </p:nvSpPr>
            <p:spPr bwMode="auto">
              <a:xfrm>
                <a:off x="1870" y="2674"/>
                <a:ext cx="366" cy="223"/>
              </a:xfrm>
              <a:custGeom>
                <a:avLst/>
                <a:gdLst>
                  <a:gd name="T0" fmla="*/ 366 w 366"/>
                  <a:gd name="T1" fmla="*/ 0 h 223"/>
                  <a:gd name="T2" fmla="*/ 366 w 366"/>
                  <a:gd name="T3" fmla="*/ 21 h 223"/>
                  <a:gd name="T4" fmla="*/ 0 w 366"/>
                  <a:gd name="T5" fmla="*/ 21 h 223"/>
                  <a:gd name="T6" fmla="*/ 0 w 366"/>
                  <a:gd name="T7" fmla="*/ 223 h 223"/>
                  <a:gd name="T8" fmla="*/ 22 w 366"/>
                  <a:gd name="T9" fmla="*/ 223 h 223"/>
                </a:gdLst>
                <a:ahLst/>
                <a:cxnLst>
                  <a:cxn ang="0">
                    <a:pos x="T0" y="T1"/>
                  </a:cxn>
                  <a:cxn ang="0">
                    <a:pos x="T2" y="T3"/>
                  </a:cxn>
                  <a:cxn ang="0">
                    <a:pos x="T4" y="T5"/>
                  </a:cxn>
                  <a:cxn ang="0">
                    <a:pos x="T6" y="T7"/>
                  </a:cxn>
                  <a:cxn ang="0">
                    <a:pos x="T8" y="T9"/>
                  </a:cxn>
                </a:cxnLst>
                <a:rect l="0" t="0" r="r" b="b"/>
                <a:pathLst>
                  <a:path w="366" h="223">
                    <a:moveTo>
                      <a:pt x="366" y="0"/>
                    </a:moveTo>
                    <a:lnTo>
                      <a:pt x="366" y="21"/>
                    </a:lnTo>
                    <a:lnTo>
                      <a:pt x="0" y="21"/>
                    </a:lnTo>
                    <a:lnTo>
                      <a:pt x="0" y="223"/>
                    </a:lnTo>
                    <a:lnTo>
                      <a:pt x="22" y="223"/>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601" name="Picture 481"/>
              <p:cNvPicPr>
                <a:picLocks noChangeAspect="1" noChangeArrowheads="1"/>
              </p:cNvPicPr>
              <p:nvPr/>
            </p:nvPicPr>
            <p:blipFill>
              <a:blip r:embed="rId24" cstate="print">
                <a:extLst>
                  <a:ext uri="{28A0092B-C50C-407E-A947-70E740481C1C}">
                    <a14:useLocalDpi xmlns:a14="http://schemas.microsoft.com/office/drawing/2010/main" xmlns="" val="0"/>
                  </a:ext>
                </a:extLst>
              </a:blip>
              <a:srcRect/>
              <a:stretch>
                <a:fillRect/>
              </a:stretch>
            </p:blipFill>
            <p:spPr bwMode="auto">
              <a:xfrm>
                <a:off x="1894" y="3087"/>
                <a:ext cx="997"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602" name="Picture 482"/>
              <p:cNvPicPr>
                <a:picLocks noChangeAspect="1" noChangeArrowheads="1"/>
              </p:cNvPicPr>
              <p:nvPr/>
            </p:nvPicPr>
            <p:blipFill>
              <a:blip r:embed="rId25" cstate="print">
                <a:extLst>
                  <a:ext uri="{28A0092B-C50C-407E-A947-70E740481C1C}">
                    <a14:useLocalDpi xmlns:a14="http://schemas.microsoft.com/office/drawing/2010/main" xmlns="" val="0"/>
                  </a:ext>
                </a:extLst>
              </a:blip>
              <a:srcRect/>
              <a:stretch>
                <a:fillRect/>
              </a:stretch>
            </p:blipFill>
            <p:spPr bwMode="auto">
              <a:xfrm>
                <a:off x="1894" y="3087"/>
                <a:ext cx="997"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544" name="Rectangle 483"/>
              <p:cNvSpPr>
                <a:spLocks noChangeArrowheads="1"/>
              </p:cNvSpPr>
              <p:nvPr/>
            </p:nvSpPr>
            <p:spPr bwMode="auto">
              <a:xfrm>
                <a:off x="1890" y="3084"/>
                <a:ext cx="983"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45" name="Rectangle 484"/>
              <p:cNvSpPr>
                <a:spLocks noChangeArrowheads="1"/>
              </p:cNvSpPr>
              <p:nvPr/>
            </p:nvSpPr>
            <p:spPr bwMode="auto">
              <a:xfrm>
                <a:off x="1890" y="3105"/>
                <a:ext cx="983"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46" name="Rectangle 485"/>
              <p:cNvSpPr>
                <a:spLocks noChangeArrowheads="1"/>
              </p:cNvSpPr>
              <p:nvPr/>
            </p:nvSpPr>
            <p:spPr bwMode="auto">
              <a:xfrm>
                <a:off x="1890" y="3111"/>
                <a:ext cx="983"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47" name="Rectangle 486"/>
              <p:cNvSpPr>
                <a:spLocks noChangeArrowheads="1"/>
              </p:cNvSpPr>
              <p:nvPr/>
            </p:nvSpPr>
            <p:spPr bwMode="auto">
              <a:xfrm>
                <a:off x="1890" y="3126"/>
                <a:ext cx="983"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48" name="Rectangle 487"/>
              <p:cNvSpPr>
                <a:spLocks noChangeArrowheads="1"/>
              </p:cNvSpPr>
              <p:nvPr/>
            </p:nvSpPr>
            <p:spPr bwMode="auto">
              <a:xfrm>
                <a:off x="1890" y="3135"/>
                <a:ext cx="983"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49" name="Rectangle 488"/>
              <p:cNvSpPr>
                <a:spLocks noChangeArrowheads="1"/>
              </p:cNvSpPr>
              <p:nvPr/>
            </p:nvSpPr>
            <p:spPr bwMode="auto">
              <a:xfrm>
                <a:off x="1890" y="3138"/>
                <a:ext cx="983" cy="13"/>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0" name="Rectangle 489"/>
              <p:cNvSpPr>
                <a:spLocks noChangeArrowheads="1"/>
              </p:cNvSpPr>
              <p:nvPr/>
            </p:nvSpPr>
            <p:spPr bwMode="auto">
              <a:xfrm>
                <a:off x="1890" y="3151"/>
                <a:ext cx="983"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1" name="Rectangle 490"/>
              <p:cNvSpPr>
                <a:spLocks noChangeArrowheads="1"/>
              </p:cNvSpPr>
              <p:nvPr/>
            </p:nvSpPr>
            <p:spPr bwMode="auto">
              <a:xfrm>
                <a:off x="1890" y="3154"/>
                <a:ext cx="983"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2" name="Rectangle 491"/>
              <p:cNvSpPr>
                <a:spLocks noChangeArrowheads="1"/>
              </p:cNvSpPr>
              <p:nvPr/>
            </p:nvSpPr>
            <p:spPr bwMode="auto">
              <a:xfrm>
                <a:off x="1890" y="3157"/>
                <a:ext cx="983" cy="3"/>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5" name="Rectangle 492"/>
              <p:cNvSpPr>
                <a:spLocks noChangeArrowheads="1"/>
              </p:cNvSpPr>
              <p:nvPr/>
            </p:nvSpPr>
            <p:spPr bwMode="auto">
              <a:xfrm>
                <a:off x="1890" y="3160"/>
                <a:ext cx="983"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6" name="Rectangle 493"/>
              <p:cNvSpPr>
                <a:spLocks noChangeArrowheads="1"/>
              </p:cNvSpPr>
              <p:nvPr/>
            </p:nvSpPr>
            <p:spPr bwMode="auto">
              <a:xfrm>
                <a:off x="1890" y="3169"/>
                <a:ext cx="983"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7" name="Rectangle 494"/>
              <p:cNvSpPr>
                <a:spLocks noChangeArrowheads="1"/>
              </p:cNvSpPr>
              <p:nvPr/>
            </p:nvSpPr>
            <p:spPr bwMode="auto">
              <a:xfrm>
                <a:off x="1890" y="3178"/>
                <a:ext cx="983"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8" name="Rectangle 495"/>
              <p:cNvSpPr>
                <a:spLocks noChangeArrowheads="1"/>
              </p:cNvSpPr>
              <p:nvPr/>
            </p:nvSpPr>
            <p:spPr bwMode="auto">
              <a:xfrm>
                <a:off x="1890" y="3181"/>
                <a:ext cx="983"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9" name="Rectangle 496"/>
              <p:cNvSpPr>
                <a:spLocks noChangeArrowheads="1"/>
              </p:cNvSpPr>
              <p:nvPr/>
            </p:nvSpPr>
            <p:spPr bwMode="auto">
              <a:xfrm>
                <a:off x="1890" y="3184"/>
                <a:ext cx="983"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0" name="Rectangle 497"/>
              <p:cNvSpPr>
                <a:spLocks noChangeArrowheads="1"/>
              </p:cNvSpPr>
              <p:nvPr/>
            </p:nvSpPr>
            <p:spPr bwMode="auto">
              <a:xfrm>
                <a:off x="1890" y="3190"/>
                <a:ext cx="983"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1" name="Rectangle 498"/>
              <p:cNvSpPr>
                <a:spLocks noChangeArrowheads="1"/>
              </p:cNvSpPr>
              <p:nvPr/>
            </p:nvSpPr>
            <p:spPr bwMode="auto">
              <a:xfrm>
                <a:off x="1890" y="3193"/>
                <a:ext cx="983"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2" name="Rectangle 499"/>
              <p:cNvSpPr>
                <a:spLocks noChangeArrowheads="1"/>
              </p:cNvSpPr>
              <p:nvPr/>
            </p:nvSpPr>
            <p:spPr bwMode="auto">
              <a:xfrm>
                <a:off x="1890" y="3199"/>
                <a:ext cx="983"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3" name="Rectangle 500"/>
              <p:cNvSpPr>
                <a:spLocks noChangeArrowheads="1"/>
              </p:cNvSpPr>
              <p:nvPr/>
            </p:nvSpPr>
            <p:spPr bwMode="auto">
              <a:xfrm>
                <a:off x="1890" y="3202"/>
                <a:ext cx="983"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4" name="Rectangle 501"/>
              <p:cNvSpPr>
                <a:spLocks noChangeArrowheads="1"/>
              </p:cNvSpPr>
              <p:nvPr/>
            </p:nvSpPr>
            <p:spPr bwMode="auto">
              <a:xfrm>
                <a:off x="1890" y="3205"/>
                <a:ext cx="983"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5" name="Rectangle 502"/>
              <p:cNvSpPr>
                <a:spLocks noChangeArrowheads="1"/>
              </p:cNvSpPr>
              <p:nvPr/>
            </p:nvSpPr>
            <p:spPr bwMode="auto">
              <a:xfrm>
                <a:off x="1890" y="3211"/>
                <a:ext cx="983"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6" name="Rectangle 503"/>
              <p:cNvSpPr>
                <a:spLocks noChangeArrowheads="1"/>
              </p:cNvSpPr>
              <p:nvPr/>
            </p:nvSpPr>
            <p:spPr bwMode="auto">
              <a:xfrm>
                <a:off x="1890" y="3217"/>
                <a:ext cx="983"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7" name="Rectangle 504"/>
              <p:cNvSpPr>
                <a:spLocks noChangeArrowheads="1"/>
              </p:cNvSpPr>
              <p:nvPr/>
            </p:nvSpPr>
            <p:spPr bwMode="auto">
              <a:xfrm>
                <a:off x="1890" y="3223"/>
                <a:ext cx="983"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8" name="Rectangle 505"/>
              <p:cNvSpPr>
                <a:spLocks noChangeArrowheads="1"/>
              </p:cNvSpPr>
              <p:nvPr/>
            </p:nvSpPr>
            <p:spPr bwMode="auto">
              <a:xfrm>
                <a:off x="1890" y="3232"/>
                <a:ext cx="983"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9" name="Rectangle 506"/>
              <p:cNvSpPr>
                <a:spLocks noChangeArrowheads="1"/>
              </p:cNvSpPr>
              <p:nvPr/>
            </p:nvSpPr>
            <p:spPr bwMode="auto">
              <a:xfrm>
                <a:off x="1890" y="3238"/>
                <a:ext cx="983"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0" name="Rectangle 507"/>
              <p:cNvSpPr>
                <a:spLocks noChangeArrowheads="1"/>
              </p:cNvSpPr>
              <p:nvPr/>
            </p:nvSpPr>
            <p:spPr bwMode="auto">
              <a:xfrm>
                <a:off x="1890" y="3244"/>
                <a:ext cx="983"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1" name="Rectangle 508"/>
              <p:cNvSpPr>
                <a:spLocks noChangeArrowheads="1"/>
              </p:cNvSpPr>
              <p:nvPr/>
            </p:nvSpPr>
            <p:spPr bwMode="auto">
              <a:xfrm>
                <a:off x="1890" y="3247"/>
                <a:ext cx="983"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2" name="Rectangle 509"/>
              <p:cNvSpPr>
                <a:spLocks noChangeArrowheads="1"/>
              </p:cNvSpPr>
              <p:nvPr/>
            </p:nvSpPr>
            <p:spPr bwMode="auto">
              <a:xfrm>
                <a:off x="1890" y="3253"/>
                <a:ext cx="983"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3" name="Rectangle 510"/>
              <p:cNvSpPr>
                <a:spLocks noChangeArrowheads="1"/>
              </p:cNvSpPr>
              <p:nvPr/>
            </p:nvSpPr>
            <p:spPr bwMode="auto">
              <a:xfrm>
                <a:off x="1890" y="3256"/>
                <a:ext cx="983"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4" name="Rectangle 511"/>
              <p:cNvSpPr>
                <a:spLocks noChangeArrowheads="1"/>
              </p:cNvSpPr>
              <p:nvPr/>
            </p:nvSpPr>
            <p:spPr bwMode="auto">
              <a:xfrm>
                <a:off x="1890" y="3259"/>
                <a:ext cx="983" cy="4"/>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5" name="Rectangle 512"/>
              <p:cNvSpPr>
                <a:spLocks noChangeArrowheads="1"/>
              </p:cNvSpPr>
              <p:nvPr/>
            </p:nvSpPr>
            <p:spPr bwMode="auto">
              <a:xfrm>
                <a:off x="1890" y="3263"/>
                <a:ext cx="983"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6" name="Rectangle 513"/>
              <p:cNvSpPr>
                <a:spLocks noChangeArrowheads="1"/>
              </p:cNvSpPr>
              <p:nvPr/>
            </p:nvSpPr>
            <p:spPr bwMode="auto">
              <a:xfrm>
                <a:off x="1890" y="3275"/>
                <a:ext cx="983"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7" name="Rectangle 514"/>
              <p:cNvSpPr>
                <a:spLocks noChangeArrowheads="1"/>
              </p:cNvSpPr>
              <p:nvPr/>
            </p:nvSpPr>
            <p:spPr bwMode="auto">
              <a:xfrm>
                <a:off x="1890" y="3287"/>
                <a:ext cx="983"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8" name="Rectangle 515"/>
              <p:cNvSpPr>
                <a:spLocks noChangeArrowheads="1"/>
              </p:cNvSpPr>
              <p:nvPr/>
            </p:nvSpPr>
            <p:spPr bwMode="auto">
              <a:xfrm>
                <a:off x="1890" y="3293"/>
                <a:ext cx="983"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9" name="Rectangle 516"/>
              <p:cNvSpPr>
                <a:spLocks noChangeArrowheads="1"/>
              </p:cNvSpPr>
              <p:nvPr/>
            </p:nvSpPr>
            <p:spPr bwMode="auto">
              <a:xfrm>
                <a:off x="1890" y="3302"/>
                <a:ext cx="983"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80" name="Rectangle 517"/>
              <p:cNvSpPr>
                <a:spLocks noChangeArrowheads="1"/>
              </p:cNvSpPr>
              <p:nvPr/>
            </p:nvSpPr>
            <p:spPr bwMode="auto">
              <a:xfrm>
                <a:off x="1890" y="3308"/>
                <a:ext cx="983"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81" name="Rectangle 518"/>
              <p:cNvSpPr>
                <a:spLocks noChangeArrowheads="1"/>
              </p:cNvSpPr>
              <p:nvPr/>
            </p:nvSpPr>
            <p:spPr bwMode="auto">
              <a:xfrm>
                <a:off x="1892" y="3086"/>
                <a:ext cx="982"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582" name="Rectangle 519"/>
              <p:cNvSpPr>
                <a:spLocks noChangeArrowheads="1"/>
              </p:cNvSpPr>
              <p:nvPr/>
            </p:nvSpPr>
            <p:spPr bwMode="auto">
              <a:xfrm>
                <a:off x="1903" y="3093"/>
                <a:ext cx="960" cy="225"/>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583" name="Rectangle 520"/>
              <p:cNvSpPr>
                <a:spLocks noChangeArrowheads="1"/>
              </p:cNvSpPr>
              <p:nvPr/>
            </p:nvSpPr>
            <p:spPr bwMode="auto">
              <a:xfrm>
                <a:off x="2154" y="3119"/>
                <a:ext cx="51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OPERATIONS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84" name="Rectangle 521"/>
              <p:cNvSpPr>
                <a:spLocks noChangeArrowheads="1"/>
              </p:cNvSpPr>
              <p:nvPr/>
            </p:nvSpPr>
            <p:spPr bwMode="auto">
              <a:xfrm>
                <a:off x="2132" y="3177"/>
                <a:ext cx="534"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MANAGEMENT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85" name="Rectangle 522"/>
              <p:cNvSpPr>
                <a:spLocks noChangeArrowheads="1"/>
              </p:cNvSpPr>
              <p:nvPr/>
            </p:nvSpPr>
            <p:spPr bwMode="auto">
              <a:xfrm>
                <a:off x="2385" y="3235"/>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86" name="Freeform 523"/>
              <p:cNvSpPr>
                <a:spLocks/>
              </p:cNvSpPr>
              <p:nvPr/>
            </p:nvSpPr>
            <p:spPr bwMode="auto">
              <a:xfrm>
                <a:off x="1870" y="2674"/>
                <a:ext cx="366" cy="532"/>
              </a:xfrm>
              <a:custGeom>
                <a:avLst/>
                <a:gdLst>
                  <a:gd name="T0" fmla="*/ 366 w 366"/>
                  <a:gd name="T1" fmla="*/ 0 h 532"/>
                  <a:gd name="T2" fmla="*/ 366 w 366"/>
                  <a:gd name="T3" fmla="*/ 21 h 532"/>
                  <a:gd name="T4" fmla="*/ 0 w 366"/>
                  <a:gd name="T5" fmla="*/ 21 h 532"/>
                  <a:gd name="T6" fmla="*/ 0 w 366"/>
                  <a:gd name="T7" fmla="*/ 532 h 532"/>
                  <a:gd name="T8" fmla="*/ 22 w 366"/>
                  <a:gd name="T9" fmla="*/ 532 h 532"/>
                </a:gdLst>
                <a:ahLst/>
                <a:cxnLst>
                  <a:cxn ang="0">
                    <a:pos x="T0" y="T1"/>
                  </a:cxn>
                  <a:cxn ang="0">
                    <a:pos x="T2" y="T3"/>
                  </a:cxn>
                  <a:cxn ang="0">
                    <a:pos x="T4" y="T5"/>
                  </a:cxn>
                  <a:cxn ang="0">
                    <a:pos x="T6" y="T7"/>
                  </a:cxn>
                  <a:cxn ang="0">
                    <a:pos x="T8" y="T9"/>
                  </a:cxn>
                </a:cxnLst>
                <a:rect l="0" t="0" r="r" b="b"/>
                <a:pathLst>
                  <a:path w="366" h="532">
                    <a:moveTo>
                      <a:pt x="366" y="0"/>
                    </a:moveTo>
                    <a:lnTo>
                      <a:pt x="366" y="21"/>
                    </a:lnTo>
                    <a:lnTo>
                      <a:pt x="0" y="21"/>
                    </a:lnTo>
                    <a:lnTo>
                      <a:pt x="0" y="532"/>
                    </a:lnTo>
                    <a:lnTo>
                      <a:pt x="22" y="532"/>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644" name="Picture 524"/>
              <p:cNvPicPr>
                <a:picLocks noChangeAspect="1" noChangeArrowheads="1"/>
              </p:cNvPicPr>
              <p:nvPr/>
            </p:nvPicPr>
            <p:blipFill>
              <a:blip r:embed="rId26" cstate="print">
                <a:extLst>
                  <a:ext uri="{28A0092B-C50C-407E-A947-70E740481C1C}">
                    <a14:useLocalDpi xmlns:a14="http://schemas.microsoft.com/office/drawing/2010/main" xmlns="" val="0"/>
                  </a:ext>
                </a:extLst>
              </a:blip>
              <a:srcRect/>
              <a:stretch>
                <a:fillRect/>
              </a:stretch>
            </p:blipFill>
            <p:spPr bwMode="auto">
              <a:xfrm>
                <a:off x="3226" y="2745"/>
                <a:ext cx="975"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645" name="Picture 525"/>
              <p:cNvPicPr>
                <a:picLocks noChangeAspect="1" noChangeArrowheads="1"/>
              </p:cNvPicPr>
              <p:nvPr/>
            </p:nvPicPr>
            <p:blipFill>
              <a:blip r:embed="rId27" cstate="print">
                <a:extLst>
                  <a:ext uri="{28A0092B-C50C-407E-A947-70E740481C1C}">
                    <a14:useLocalDpi xmlns:a14="http://schemas.microsoft.com/office/drawing/2010/main" xmlns="" val="0"/>
                  </a:ext>
                </a:extLst>
              </a:blip>
              <a:srcRect/>
              <a:stretch>
                <a:fillRect/>
              </a:stretch>
            </p:blipFill>
            <p:spPr bwMode="auto">
              <a:xfrm>
                <a:off x="3226" y="2745"/>
                <a:ext cx="975"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587" name="Rectangle 526"/>
              <p:cNvSpPr>
                <a:spLocks noChangeArrowheads="1"/>
              </p:cNvSpPr>
              <p:nvPr/>
            </p:nvSpPr>
            <p:spPr bwMode="auto">
              <a:xfrm>
                <a:off x="3226" y="2742"/>
                <a:ext cx="944"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88" name="Rectangle 527"/>
              <p:cNvSpPr>
                <a:spLocks noChangeArrowheads="1"/>
              </p:cNvSpPr>
              <p:nvPr/>
            </p:nvSpPr>
            <p:spPr bwMode="auto">
              <a:xfrm>
                <a:off x="3226" y="2760"/>
                <a:ext cx="944"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89" name="Rectangle 528"/>
              <p:cNvSpPr>
                <a:spLocks noChangeArrowheads="1"/>
              </p:cNvSpPr>
              <p:nvPr/>
            </p:nvSpPr>
            <p:spPr bwMode="auto">
              <a:xfrm>
                <a:off x="3226" y="2763"/>
                <a:ext cx="944"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0" name="Rectangle 529"/>
              <p:cNvSpPr>
                <a:spLocks noChangeArrowheads="1"/>
              </p:cNvSpPr>
              <p:nvPr/>
            </p:nvSpPr>
            <p:spPr bwMode="auto">
              <a:xfrm>
                <a:off x="3226" y="2775"/>
                <a:ext cx="944"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1" name="Rectangle 530"/>
              <p:cNvSpPr>
                <a:spLocks noChangeArrowheads="1"/>
              </p:cNvSpPr>
              <p:nvPr/>
            </p:nvSpPr>
            <p:spPr bwMode="auto">
              <a:xfrm>
                <a:off x="3226" y="2787"/>
                <a:ext cx="944" cy="13"/>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2" name="Rectangle 531"/>
              <p:cNvSpPr>
                <a:spLocks noChangeArrowheads="1"/>
              </p:cNvSpPr>
              <p:nvPr/>
            </p:nvSpPr>
            <p:spPr bwMode="auto">
              <a:xfrm>
                <a:off x="3226" y="2800"/>
                <a:ext cx="94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3" name="Rectangle 532"/>
              <p:cNvSpPr>
                <a:spLocks noChangeArrowheads="1"/>
              </p:cNvSpPr>
              <p:nvPr/>
            </p:nvSpPr>
            <p:spPr bwMode="auto">
              <a:xfrm>
                <a:off x="3226" y="2803"/>
                <a:ext cx="94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4" name="Rectangle 533"/>
              <p:cNvSpPr>
                <a:spLocks noChangeArrowheads="1"/>
              </p:cNvSpPr>
              <p:nvPr/>
            </p:nvSpPr>
            <p:spPr bwMode="auto">
              <a:xfrm>
                <a:off x="3226" y="2809"/>
                <a:ext cx="944"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5" name="Rectangle 534"/>
              <p:cNvSpPr>
                <a:spLocks noChangeArrowheads="1"/>
              </p:cNvSpPr>
              <p:nvPr/>
            </p:nvSpPr>
            <p:spPr bwMode="auto">
              <a:xfrm>
                <a:off x="3226" y="2815"/>
                <a:ext cx="944"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6" name="Rectangle 535"/>
              <p:cNvSpPr>
                <a:spLocks noChangeArrowheads="1"/>
              </p:cNvSpPr>
              <p:nvPr/>
            </p:nvSpPr>
            <p:spPr bwMode="auto">
              <a:xfrm>
                <a:off x="3226" y="2821"/>
                <a:ext cx="944"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7" name="Rectangle 536"/>
              <p:cNvSpPr>
                <a:spLocks noChangeArrowheads="1"/>
              </p:cNvSpPr>
              <p:nvPr/>
            </p:nvSpPr>
            <p:spPr bwMode="auto">
              <a:xfrm>
                <a:off x="3226" y="2824"/>
                <a:ext cx="944"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8" name="Rectangle 537"/>
              <p:cNvSpPr>
                <a:spLocks noChangeArrowheads="1"/>
              </p:cNvSpPr>
              <p:nvPr/>
            </p:nvSpPr>
            <p:spPr bwMode="auto">
              <a:xfrm>
                <a:off x="3226" y="2827"/>
                <a:ext cx="944"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9" name="Rectangle 538"/>
              <p:cNvSpPr>
                <a:spLocks noChangeArrowheads="1"/>
              </p:cNvSpPr>
              <p:nvPr/>
            </p:nvSpPr>
            <p:spPr bwMode="auto">
              <a:xfrm>
                <a:off x="3226" y="2833"/>
                <a:ext cx="944"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0" name="Rectangle 539"/>
              <p:cNvSpPr>
                <a:spLocks noChangeArrowheads="1"/>
              </p:cNvSpPr>
              <p:nvPr/>
            </p:nvSpPr>
            <p:spPr bwMode="auto">
              <a:xfrm>
                <a:off x="3226" y="2839"/>
                <a:ext cx="944"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3" name="Rectangle 540"/>
              <p:cNvSpPr>
                <a:spLocks noChangeArrowheads="1"/>
              </p:cNvSpPr>
              <p:nvPr/>
            </p:nvSpPr>
            <p:spPr bwMode="auto">
              <a:xfrm>
                <a:off x="3226" y="2842"/>
                <a:ext cx="944"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4" name="Rectangle 541"/>
              <p:cNvSpPr>
                <a:spLocks noChangeArrowheads="1"/>
              </p:cNvSpPr>
              <p:nvPr/>
            </p:nvSpPr>
            <p:spPr bwMode="auto">
              <a:xfrm>
                <a:off x="3226" y="2845"/>
                <a:ext cx="94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5" name="Rectangle 542"/>
              <p:cNvSpPr>
                <a:spLocks noChangeArrowheads="1"/>
              </p:cNvSpPr>
              <p:nvPr/>
            </p:nvSpPr>
            <p:spPr bwMode="auto">
              <a:xfrm>
                <a:off x="3226" y="2851"/>
                <a:ext cx="944"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6" name="Rectangle 543"/>
              <p:cNvSpPr>
                <a:spLocks noChangeArrowheads="1"/>
              </p:cNvSpPr>
              <p:nvPr/>
            </p:nvSpPr>
            <p:spPr bwMode="auto">
              <a:xfrm>
                <a:off x="3226" y="2854"/>
                <a:ext cx="944"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7" name="Rectangle 544"/>
              <p:cNvSpPr>
                <a:spLocks noChangeArrowheads="1"/>
              </p:cNvSpPr>
              <p:nvPr/>
            </p:nvSpPr>
            <p:spPr bwMode="auto">
              <a:xfrm>
                <a:off x="3226" y="2860"/>
                <a:ext cx="944"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8" name="Rectangle 545"/>
              <p:cNvSpPr>
                <a:spLocks noChangeArrowheads="1"/>
              </p:cNvSpPr>
              <p:nvPr/>
            </p:nvSpPr>
            <p:spPr bwMode="auto">
              <a:xfrm>
                <a:off x="3226" y="2866"/>
                <a:ext cx="944"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9" name="Rectangle 546"/>
              <p:cNvSpPr>
                <a:spLocks noChangeArrowheads="1"/>
              </p:cNvSpPr>
              <p:nvPr/>
            </p:nvSpPr>
            <p:spPr bwMode="auto">
              <a:xfrm>
                <a:off x="3226" y="2869"/>
                <a:ext cx="94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0" name="Rectangle 547"/>
              <p:cNvSpPr>
                <a:spLocks noChangeArrowheads="1"/>
              </p:cNvSpPr>
              <p:nvPr/>
            </p:nvSpPr>
            <p:spPr bwMode="auto">
              <a:xfrm>
                <a:off x="3226" y="2875"/>
                <a:ext cx="944" cy="3"/>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1" name="Rectangle 548"/>
              <p:cNvSpPr>
                <a:spLocks noChangeArrowheads="1"/>
              </p:cNvSpPr>
              <p:nvPr/>
            </p:nvSpPr>
            <p:spPr bwMode="auto">
              <a:xfrm>
                <a:off x="3226" y="2878"/>
                <a:ext cx="944"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2" name="Rectangle 549"/>
              <p:cNvSpPr>
                <a:spLocks noChangeArrowheads="1"/>
              </p:cNvSpPr>
              <p:nvPr/>
            </p:nvSpPr>
            <p:spPr bwMode="auto">
              <a:xfrm>
                <a:off x="3226" y="2881"/>
                <a:ext cx="944"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3" name="Rectangle 550"/>
              <p:cNvSpPr>
                <a:spLocks noChangeArrowheads="1"/>
              </p:cNvSpPr>
              <p:nvPr/>
            </p:nvSpPr>
            <p:spPr bwMode="auto">
              <a:xfrm>
                <a:off x="3226" y="2887"/>
                <a:ext cx="94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4" name="Rectangle 551"/>
              <p:cNvSpPr>
                <a:spLocks noChangeArrowheads="1"/>
              </p:cNvSpPr>
              <p:nvPr/>
            </p:nvSpPr>
            <p:spPr bwMode="auto">
              <a:xfrm>
                <a:off x="3226" y="2890"/>
                <a:ext cx="94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5" name="Rectangle 552"/>
              <p:cNvSpPr>
                <a:spLocks noChangeArrowheads="1"/>
              </p:cNvSpPr>
              <p:nvPr/>
            </p:nvSpPr>
            <p:spPr bwMode="auto">
              <a:xfrm>
                <a:off x="3226" y="2893"/>
                <a:ext cx="944"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6" name="Rectangle 553"/>
              <p:cNvSpPr>
                <a:spLocks noChangeArrowheads="1"/>
              </p:cNvSpPr>
              <p:nvPr/>
            </p:nvSpPr>
            <p:spPr bwMode="auto">
              <a:xfrm>
                <a:off x="3226" y="2905"/>
                <a:ext cx="944" cy="10"/>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7" name="Rectangle 554"/>
              <p:cNvSpPr>
                <a:spLocks noChangeArrowheads="1"/>
              </p:cNvSpPr>
              <p:nvPr/>
            </p:nvSpPr>
            <p:spPr bwMode="auto">
              <a:xfrm>
                <a:off x="3226" y="2915"/>
                <a:ext cx="944"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8" name="Rectangle 555"/>
              <p:cNvSpPr>
                <a:spLocks noChangeArrowheads="1"/>
              </p:cNvSpPr>
              <p:nvPr/>
            </p:nvSpPr>
            <p:spPr bwMode="auto">
              <a:xfrm>
                <a:off x="3226" y="2921"/>
                <a:ext cx="944"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9" name="Rectangle 556"/>
              <p:cNvSpPr>
                <a:spLocks noChangeArrowheads="1"/>
              </p:cNvSpPr>
              <p:nvPr/>
            </p:nvSpPr>
            <p:spPr bwMode="auto">
              <a:xfrm>
                <a:off x="3226" y="2927"/>
                <a:ext cx="944"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20" name="Rectangle 557"/>
              <p:cNvSpPr>
                <a:spLocks noChangeArrowheads="1"/>
              </p:cNvSpPr>
              <p:nvPr/>
            </p:nvSpPr>
            <p:spPr bwMode="auto">
              <a:xfrm>
                <a:off x="3226" y="2933"/>
                <a:ext cx="944"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21" name="Rectangle 558"/>
              <p:cNvSpPr>
                <a:spLocks noChangeArrowheads="1"/>
              </p:cNvSpPr>
              <p:nvPr/>
            </p:nvSpPr>
            <p:spPr bwMode="auto">
              <a:xfrm>
                <a:off x="3230" y="2742"/>
                <a:ext cx="944"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622" name="Rectangle 559"/>
              <p:cNvSpPr>
                <a:spLocks noChangeArrowheads="1"/>
              </p:cNvSpPr>
              <p:nvPr/>
            </p:nvSpPr>
            <p:spPr bwMode="auto">
              <a:xfrm>
                <a:off x="3241" y="2750"/>
                <a:ext cx="923"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623" name="Rectangle 560"/>
              <p:cNvSpPr>
                <a:spLocks noChangeArrowheads="1"/>
              </p:cNvSpPr>
              <p:nvPr/>
            </p:nvSpPr>
            <p:spPr bwMode="auto">
              <a:xfrm>
                <a:off x="3257" y="2786"/>
                <a:ext cx="1103"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FINANCIAL MANAGEMENT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624" name="Rectangle 561"/>
              <p:cNvSpPr>
                <a:spLocks noChangeArrowheads="1"/>
              </p:cNvSpPr>
              <p:nvPr/>
            </p:nvSpPr>
            <p:spPr bwMode="auto">
              <a:xfrm>
                <a:off x="3704" y="2844"/>
                <a:ext cx="58"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625" name="Freeform 562"/>
              <p:cNvSpPr>
                <a:spLocks/>
              </p:cNvSpPr>
              <p:nvPr/>
            </p:nvSpPr>
            <p:spPr bwMode="auto">
              <a:xfrm>
                <a:off x="3199" y="2674"/>
                <a:ext cx="350" cy="172"/>
              </a:xfrm>
              <a:custGeom>
                <a:avLst/>
                <a:gdLst>
                  <a:gd name="T0" fmla="*/ 350 w 350"/>
                  <a:gd name="T1" fmla="*/ 0 h 172"/>
                  <a:gd name="T2" fmla="*/ 350 w 350"/>
                  <a:gd name="T3" fmla="*/ 21 h 172"/>
                  <a:gd name="T4" fmla="*/ 0 w 350"/>
                  <a:gd name="T5" fmla="*/ 21 h 172"/>
                  <a:gd name="T6" fmla="*/ 0 w 350"/>
                  <a:gd name="T7" fmla="*/ 172 h 172"/>
                  <a:gd name="T8" fmla="*/ 31 w 350"/>
                  <a:gd name="T9" fmla="*/ 172 h 172"/>
                </a:gdLst>
                <a:ahLst/>
                <a:cxnLst>
                  <a:cxn ang="0">
                    <a:pos x="T0" y="T1"/>
                  </a:cxn>
                  <a:cxn ang="0">
                    <a:pos x="T2" y="T3"/>
                  </a:cxn>
                  <a:cxn ang="0">
                    <a:pos x="T4" y="T5"/>
                  </a:cxn>
                  <a:cxn ang="0">
                    <a:pos x="T6" y="T7"/>
                  </a:cxn>
                  <a:cxn ang="0">
                    <a:pos x="T8" y="T9"/>
                  </a:cxn>
                </a:cxnLst>
                <a:rect l="0" t="0" r="r" b="b"/>
                <a:pathLst>
                  <a:path w="350" h="172">
                    <a:moveTo>
                      <a:pt x="350" y="0"/>
                    </a:moveTo>
                    <a:lnTo>
                      <a:pt x="350" y="21"/>
                    </a:lnTo>
                    <a:lnTo>
                      <a:pt x="0" y="21"/>
                    </a:lnTo>
                    <a:lnTo>
                      <a:pt x="0" y="172"/>
                    </a:lnTo>
                    <a:lnTo>
                      <a:pt x="31" y="172"/>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683" name="Picture 563"/>
              <p:cNvPicPr>
                <a:picLocks noChangeAspect="1" noChangeArrowheads="1"/>
              </p:cNvPicPr>
              <p:nvPr/>
            </p:nvPicPr>
            <p:blipFill>
              <a:blip r:embed="rId28" cstate="print">
                <a:extLst>
                  <a:ext uri="{28A0092B-C50C-407E-A947-70E740481C1C}">
                    <a14:useLocalDpi xmlns:a14="http://schemas.microsoft.com/office/drawing/2010/main" xmlns="" val="0"/>
                  </a:ext>
                </a:extLst>
              </a:blip>
              <a:srcRect/>
              <a:stretch>
                <a:fillRect/>
              </a:stretch>
            </p:blipFill>
            <p:spPr bwMode="auto">
              <a:xfrm>
                <a:off x="3235" y="2984"/>
                <a:ext cx="957"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684" name="Picture 564"/>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a:fillRect/>
              </a:stretch>
            </p:blipFill>
            <p:spPr bwMode="auto">
              <a:xfrm>
                <a:off x="3235" y="2984"/>
                <a:ext cx="957"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626" name="Rectangle 565"/>
              <p:cNvSpPr>
                <a:spLocks noChangeArrowheads="1"/>
              </p:cNvSpPr>
              <p:nvPr/>
            </p:nvSpPr>
            <p:spPr bwMode="auto">
              <a:xfrm>
                <a:off x="3226" y="2981"/>
                <a:ext cx="944"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27" name="Rectangle 566"/>
              <p:cNvSpPr>
                <a:spLocks noChangeArrowheads="1"/>
              </p:cNvSpPr>
              <p:nvPr/>
            </p:nvSpPr>
            <p:spPr bwMode="auto">
              <a:xfrm>
                <a:off x="3226" y="2999"/>
                <a:ext cx="944"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28" name="Rectangle 567"/>
              <p:cNvSpPr>
                <a:spLocks noChangeArrowheads="1"/>
              </p:cNvSpPr>
              <p:nvPr/>
            </p:nvSpPr>
            <p:spPr bwMode="auto">
              <a:xfrm>
                <a:off x="3226" y="3005"/>
                <a:ext cx="944"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29" name="Rectangle 568"/>
              <p:cNvSpPr>
                <a:spLocks noChangeArrowheads="1"/>
              </p:cNvSpPr>
              <p:nvPr/>
            </p:nvSpPr>
            <p:spPr bwMode="auto">
              <a:xfrm>
                <a:off x="3226" y="3017"/>
                <a:ext cx="944" cy="10"/>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0" name="Rectangle 569"/>
              <p:cNvSpPr>
                <a:spLocks noChangeArrowheads="1"/>
              </p:cNvSpPr>
              <p:nvPr/>
            </p:nvSpPr>
            <p:spPr bwMode="auto">
              <a:xfrm>
                <a:off x="3226" y="3027"/>
                <a:ext cx="944"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1" name="Rectangle 570"/>
              <p:cNvSpPr>
                <a:spLocks noChangeArrowheads="1"/>
              </p:cNvSpPr>
              <p:nvPr/>
            </p:nvSpPr>
            <p:spPr bwMode="auto">
              <a:xfrm>
                <a:off x="3226" y="3030"/>
                <a:ext cx="944"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2" name="Rectangle 571"/>
              <p:cNvSpPr>
                <a:spLocks noChangeArrowheads="1"/>
              </p:cNvSpPr>
              <p:nvPr/>
            </p:nvSpPr>
            <p:spPr bwMode="auto">
              <a:xfrm>
                <a:off x="3226" y="3039"/>
                <a:ext cx="94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3" name="Rectangle 572"/>
              <p:cNvSpPr>
                <a:spLocks noChangeArrowheads="1"/>
              </p:cNvSpPr>
              <p:nvPr/>
            </p:nvSpPr>
            <p:spPr bwMode="auto">
              <a:xfrm>
                <a:off x="3226" y="3042"/>
                <a:ext cx="94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4" name="Rectangle 573"/>
              <p:cNvSpPr>
                <a:spLocks noChangeArrowheads="1"/>
              </p:cNvSpPr>
              <p:nvPr/>
            </p:nvSpPr>
            <p:spPr bwMode="auto">
              <a:xfrm>
                <a:off x="3226" y="3048"/>
                <a:ext cx="944"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5" name="Rectangle 574"/>
              <p:cNvSpPr>
                <a:spLocks noChangeArrowheads="1"/>
              </p:cNvSpPr>
              <p:nvPr/>
            </p:nvSpPr>
            <p:spPr bwMode="auto">
              <a:xfrm>
                <a:off x="3226" y="3054"/>
                <a:ext cx="944"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6" name="Rectangle 575"/>
              <p:cNvSpPr>
                <a:spLocks noChangeArrowheads="1"/>
              </p:cNvSpPr>
              <p:nvPr/>
            </p:nvSpPr>
            <p:spPr bwMode="auto">
              <a:xfrm>
                <a:off x="3226" y="3060"/>
                <a:ext cx="944"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7" name="Rectangle 576"/>
              <p:cNvSpPr>
                <a:spLocks noChangeArrowheads="1"/>
              </p:cNvSpPr>
              <p:nvPr/>
            </p:nvSpPr>
            <p:spPr bwMode="auto">
              <a:xfrm>
                <a:off x="3226" y="3063"/>
                <a:ext cx="944" cy="6"/>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8" name="Rectangle 577"/>
              <p:cNvSpPr>
                <a:spLocks noChangeArrowheads="1"/>
              </p:cNvSpPr>
              <p:nvPr/>
            </p:nvSpPr>
            <p:spPr bwMode="auto">
              <a:xfrm>
                <a:off x="3226" y="3069"/>
                <a:ext cx="944" cy="3"/>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9" name="Rectangle 578"/>
              <p:cNvSpPr>
                <a:spLocks noChangeArrowheads="1"/>
              </p:cNvSpPr>
              <p:nvPr/>
            </p:nvSpPr>
            <p:spPr bwMode="auto">
              <a:xfrm>
                <a:off x="3226" y="3072"/>
                <a:ext cx="944"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0" name="Rectangle 579"/>
              <p:cNvSpPr>
                <a:spLocks noChangeArrowheads="1"/>
              </p:cNvSpPr>
              <p:nvPr/>
            </p:nvSpPr>
            <p:spPr bwMode="auto">
              <a:xfrm>
                <a:off x="3226" y="3075"/>
                <a:ext cx="944"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1" name="Rectangle 580"/>
              <p:cNvSpPr>
                <a:spLocks noChangeArrowheads="1"/>
              </p:cNvSpPr>
              <p:nvPr/>
            </p:nvSpPr>
            <p:spPr bwMode="auto">
              <a:xfrm>
                <a:off x="3226" y="3078"/>
                <a:ext cx="944"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2" name="Rectangle 581"/>
              <p:cNvSpPr>
                <a:spLocks noChangeArrowheads="1"/>
              </p:cNvSpPr>
              <p:nvPr/>
            </p:nvSpPr>
            <p:spPr bwMode="auto">
              <a:xfrm>
                <a:off x="3226" y="3081"/>
                <a:ext cx="944"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3" name="Rectangle 582"/>
              <p:cNvSpPr>
                <a:spLocks noChangeArrowheads="1"/>
              </p:cNvSpPr>
              <p:nvPr/>
            </p:nvSpPr>
            <p:spPr bwMode="auto">
              <a:xfrm>
                <a:off x="3226" y="3084"/>
                <a:ext cx="94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6" name="Rectangle 583"/>
              <p:cNvSpPr>
                <a:spLocks noChangeArrowheads="1"/>
              </p:cNvSpPr>
              <p:nvPr/>
            </p:nvSpPr>
            <p:spPr bwMode="auto">
              <a:xfrm>
                <a:off x="3226" y="3090"/>
                <a:ext cx="944"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7" name="Rectangle 584"/>
              <p:cNvSpPr>
                <a:spLocks noChangeArrowheads="1"/>
              </p:cNvSpPr>
              <p:nvPr/>
            </p:nvSpPr>
            <p:spPr bwMode="auto">
              <a:xfrm>
                <a:off x="3226" y="3096"/>
                <a:ext cx="944"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8" name="Rectangle 585"/>
              <p:cNvSpPr>
                <a:spLocks noChangeArrowheads="1"/>
              </p:cNvSpPr>
              <p:nvPr/>
            </p:nvSpPr>
            <p:spPr bwMode="auto">
              <a:xfrm>
                <a:off x="3226" y="3099"/>
                <a:ext cx="944"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9" name="Rectangle 586"/>
              <p:cNvSpPr>
                <a:spLocks noChangeArrowheads="1"/>
              </p:cNvSpPr>
              <p:nvPr/>
            </p:nvSpPr>
            <p:spPr bwMode="auto">
              <a:xfrm>
                <a:off x="3226" y="3102"/>
                <a:ext cx="944"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0" name="Rectangle 587"/>
              <p:cNvSpPr>
                <a:spLocks noChangeArrowheads="1"/>
              </p:cNvSpPr>
              <p:nvPr/>
            </p:nvSpPr>
            <p:spPr bwMode="auto">
              <a:xfrm>
                <a:off x="3226" y="3108"/>
                <a:ext cx="94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1" name="Rectangle 588"/>
              <p:cNvSpPr>
                <a:spLocks noChangeArrowheads="1"/>
              </p:cNvSpPr>
              <p:nvPr/>
            </p:nvSpPr>
            <p:spPr bwMode="auto">
              <a:xfrm>
                <a:off x="3226" y="3114"/>
                <a:ext cx="944"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2" name="Rectangle 589"/>
              <p:cNvSpPr>
                <a:spLocks noChangeArrowheads="1"/>
              </p:cNvSpPr>
              <p:nvPr/>
            </p:nvSpPr>
            <p:spPr bwMode="auto">
              <a:xfrm>
                <a:off x="3226" y="3120"/>
                <a:ext cx="944"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3" name="Rectangle 590"/>
              <p:cNvSpPr>
                <a:spLocks noChangeArrowheads="1"/>
              </p:cNvSpPr>
              <p:nvPr/>
            </p:nvSpPr>
            <p:spPr bwMode="auto">
              <a:xfrm>
                <a:off x="3226" y="3126"/>
                <a:ext cx="94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4" name="Rectangle 591"/>
              <p:cNvSpPr>
                <a:spLocks noChangeArrowheads="1"/>
              </p:cNvSpPr>
              <p:nvPr/>
            </p:nvSpPr>
            <p:spPr bwMode="auto">
              <a:xfrm>
                <a:off x="3226" y="3129"/>
                <a:ext cx="944"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5" name="Rectangle 592"/>
              <p:cNvSpPr>
                <a:spLocks noChangeArrowheads="1"/>
              </p:cNvSpPr>
              <p:nvPr/>
            </p:nvSpPr>
            <p:spPr bwMode="auto">
              <a:xfrm>
                <a:off x="3226" y="3132"/>
                <a:ext cx="94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6" name="Rectangle 593"/>
              <p:cNvSpPr>
                <a:spLocks noChangeArrowheads="1"/>
              </p:cNvSpPr>
              <p:nvPr/>
            </p:nvSpPr>
            <p:spPr bwMode="auto">
              <a:xfrm>
                <a:off x="3226" y="3135"/>
                <a:ext cx="944" cy="10"/>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7" name="Rectangle 594"/>
              <p:cNvSpPr>
                <a:spLocks noChangeArrowheads="1"/>
              </p:cNvSpPr>
              <p:nvPr/>
            </p:nvSpPr>
            <p:spPr bwMode="auto">
              <a:xfrm>
                <a:off x="3226" y="3145"/>
                <a:ext cx="944"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8" name="Rectangle 595"/>
              <p:cNvSpPr>
                <a:spLocks noChangeArrowheads="1"/>
              </p:cNvSpPr>
              <p:nvPr/>
            </p:nvSpPr>
            <p:spPr bwMode="auto">
              <a:xfrm>
                <a:off x="3226" y="3157"/>
                <a:ext cx="944"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9" name="Rectangle 596"/>
              <p:cNvSpPr>
                <a:spLocks noChangeArrowheads="1"/>
              </p:cNvSpPr>
              <p:nvPr/>
            </p:nvSpPr>
            <p:spPr bwMode="auto">
              <a:xfrm>
                <a:off x="3226" y="3160"/>
                <a:ext cx="944"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60" name="Rectangle 597"/>
              <p:cNvSpPr>
                <a:spLocks noChangeArrowheads="1"/>
              </p:cNvSpPr>
              <p:nvPr/>
            </p:nvSpPr>
            <p:spPr bwMode="auto">
              <a:xfrm>
                <a:off x="3226" y="3166"/>
                <a:ext cx="944"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61" name="Rectangle 598"/>
              <p:cNvSpPr>
                <a:spLocks noChangeArrowheads="1"/>
              </p:cNvSpPr>
              <p:nvPr/>
            </p:nvSpPr>
            <p:spPr bwMode="auto">
              <a:xfrm>
                <a:off x="3226" y="3175"/>
                <a:ext cx="944" cy="15"/>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62" name="Rectangle 599"/>
              <p:cNvSpPr>
                <a:spLocks noChangeArrowheads="1"/>
              </p:cNvSpPr>
              <p:nvPr/>
            </p:nvSpPr>
            <p:spPr bwMode="auto">
              <a:xfrm>
                <a:off x="3230" y="2983"/>
                <a:ext cx="944"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663" name="Rectangle 600"/>
              <p:cNvSpPr>
                <a:spLocks noChangeArrowheads="1"/>
              </p:cNvSpPr>
              <p:nvPr/>
            </p:nvSpPr>
            <p:spPr bwMode="auto">
              <a:xfrm>
                <a:off x="3241" y="2990"/>
                <a:ext cx="923"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664" name="Rectangle 601"/>
              <p:cNvSpPr>
                <a:spLocks noChangeArrowheads="1"/>
              </p:cNvSpPr>
              <p:nvPr/>
            </p:nvSpPr>
            <p:spPr bwMode="auto">
              <a:xfrm>
                <a:off x="3445" y="2997"/>
                <a:ext cx="675"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SUPPLY CHAIN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665" name="Rectangle 602"/>
              <p:cNvSpPr>
                <a:spLocks noChangeArrowheads="1"/>
              </p:cNvSpPr>
              <p:nvPr/>
            </p:nvSpPr>
            <p:spPr bwMode="auto">
              <a:xfrm>
                <a:off x="3451" y="3057"/>
                <a:ext cx="534"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MANAGEMENT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666" name="Rectangle 603"/>
              <p:cNvSpPr>
                <a:spLocks noChangeArrowheads="1"/>
              </p:cNvSpPr>
              <p:nvPr/>
            </p:nvSpPr>
            <p:spPr bwMode="auto">
              <a:xfrm>
                <a:off x="3704" y="3115"/>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667" name="Freeform 604"/>
              <p:cNvSpPr>
                <a:spLocks/>
              </p:cNvSpPr>
              <p:nvPr/>
            </p:nvSpPr>
            <p:spPr bwMode="auto">
              <a:xfrm>
                <a:off x="3199" y="2674"/>
                <a:ext cx="350" cy="412"/>
              </a:xfrm>
              <a:custGeom>
                <a:avLst/>
                <a:gdLst>
                  <a:gd name="T0" fmla="*/ 350 w 350"/>
                  <a:gd name="T1" fmla="*/ 0 h 412"/>
                  <a:gd name="T2" fmla="*/ 350 w 350"/>
                  <a:gd name="T3" fmla="*/ 21 h 412"/>
                  <a:gd name="T4" fmla="*/ 0 w 350"/>
                  <a:gd name="T5" fmla="*/ 21 h 412"/>
                  <a:gd name="T6" fmla="*/ 0 w 350"/>
                  <a:gd name="T7" fmla="*/ 412 h 412"/>
                  <a:gd name="T8" fmla="*/ 31 w 350"/>
                  <a:gd name="T9" fmla="*/ 412 h 412"/>
                </a:gdLst>
                <a:ahLst/>
                <a:cxnLst>
                  <a:cxn ang="0">
                    <a:pos x="T0" y="T1"/>
                  </a:cxn>
                  <a:cxn ang="0">
                    <a:pos x="T2" y="T3"/>
                  </a:cxn>
                  <a:cxn ang="0">
                    <a:pos x="T4" y="T5"/>
                  </a:cxn>
                  <a:cxn ang="0">
                    <a:pos x="T6" y="T7"/>
                  </a:cxn>
                  <a:cxn ang="0">
                    <a:pos x="T8" y="T9"/>
                  </a:cxn>
                </a:cxnLst>
                <a:rect l="0" t="0" r="r" b="b"/>
                <a:pathLst>
                  <a:path w="350" h="412">
                    <a:moveTo>
                      <a:pt x="350" y="0"/>
                    </a:moveTo>
                    <a:lnTo>
                      <a:pt x="350" y="21"/>
                    </a:lnTo>
                    <a:lnTo>
                      <a:pt x="0" y="21"/>
                    </a:lnTo>
                    <a:lnTo>
                      <a:pt x="0" y="412"/>
                    </a:lnTo>
                    <a:lnTo>
                      <a:pt x="31" y="412"/>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725" name="Picture 605"/>
              <p:cNvPicPr>
                <a:picLocks noChangeAspect="1" noChangeArrowheads="1"/>
              </p:cNvPicPr>
              <p:nvPr/>
            </p:nvPicPr>
            <p:blipFill>
              <a:blip r:embed="rId30" cstate="print">
                <a:extLst>
                  <a:ext uri="{28A0092B-C50C-407E-A947-70E740481C1C}">
                    <a14:useLocalDpi xmlns:a14="http://schemas.microsoft.com/office/drawing/2010/main" xmlns="" val="0"/>
                  </a:ext>
                </a:extLst>
              </a:blip>
              <a:srcRect/>
              <a:stretch>
                <a:fillRect/>
              </a:stretch>
            </p:blipFill>
            <p:spPr bwMode="auto">
              <a:xfrm>
                <a:off x="4523" y="2745"/>
                <a:ext cx="1019"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726" name="Picture 606"/>
              <p:cNvPicPr>
                <a:picLocks noChangeAspect="1" noChangeArrowheads="1"/>
              </p:cNvPicPr>
              <p:nvPr/>
            </p:nvPicPr>
            <p:blipFill>
              <a:blip r:embed="rId31" cstate="print">
                <a:extLst>
                  <a:ext uri="{28A0092B-C50C-407E-A947-70E740481C1C}">
                    <a14:useLocalDpi xmlns:a14="http://schemas.microsoft.com/office/drawing/2010/main" xmlns="" val="0"/>
                  </a:ext>
                </a:extLst>
              </a:blip>
              <a:srcRect/>
              <a:stretch>
                <a:fillRect/>
              </a:stretch>
            </p:blipFill>
            <p:spPr bwMode="auto">
              <a:xfrm>
                <a:off x="4523" y="2745"/>
                <a:ext cx="1019"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1" name="Group 808"/>
            <p:cNvGrpSpPr>
              <a:grpSpLocks/>
            </p:cNvGrpSpPr>
            <p:nvPr/>
          </p:nvGrpSpPr>
          <p:grpSpPr bwMode="auto">
            <a:xfrm>
              <a:off x="2922" y="1574"/>
              <a:ext cx="2734" cy="2176"/>
              <a:chOff x="2922" y="1574"/>
              <a:chExt cx="2734" cy="2176"/>
            </a:xfrm>
          </p:grpSpPr>
          <p:sp>
            <p:nvSpPr>
              <p:cNvPr id="6036" name="Rectangle 608"/>
              <p:cNvSpPr>
                <a:spLocks noChangeArrowheads="1"/>
              </p:cNvSpPr>
              <p:nvPr/>
            </p:nvSpPr>
            <p:spPr bwMode="auto">
              <a:xfrm>
                <a:off x="4515" y="2742"/>
                <a:ext cx="1010"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7" name="Rectangle 609"/>
              <p:cNvSpPr>
                <a:spLocks noChangeArrowheads="1"/>
              </p:cNvSpPr>
              <p:nvPr/>
            </p:nvSpPr>
            <p:spPr bwMode="auto">
              <a:xfrm>
                <a:off x="4515" y="2760"/>
                <a:ext cx="1010"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8" name="Rectangle 610"/>
              <p:cNvSpPr>
                <a:spLocks noChangeArrowheads="1"/>
              </p:cNvSpPr>
              <p:nvPr/>
            </p:nvSpPr>
            <p:spPr bwMode="auto">
              <a:xfrm>
                <a:off x="4515" y="2763"/>
                <a:ext cx="1010"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9" name="Rectangle 611"/>
              <p:cNvSpPr>
                <a:spLocks noChangeArrowheads="1"/>
              </p:cNvSpPr>
              <p:nvPr/>
            </p:nvSpPr>
            <p:spPr bwMode="auto">
              <a:xfrm>
                <a:off x="4515" y="2775"/>
                <a:ext cx="1010"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0" name="Rectangle 612"/>
              <p:cNvSpPr>
                <a:spLocks noChangeArrowheads="1"/>
              </p:cNvSpPr>
              <p:nvPr/>
            </p:nvSpPr>
            <p:spPr bwMode="auto">
              <a:xfrm>
                <a:off x="4515" y="2787"/>
                <a:ext cx="1010" cy="13"/>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1" name="Rectangle 613"/>
              <p:cNvSpPr>
                <a:spLocks noChangeArrowheads="1"/>
              </p:cNvSpPr>
              <p:nvPr/>
            </p:nvSpPr>
            <p:spPr bwMode="auto">
              <a:xfrm>
                <a:off x="4515" y="2800"/>
                <a:ext cx="1010"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2" name="Rectangle 614"/>
              <p:cNvSpPr>
                <a:spLocks noChangeArrowheads="1"/>
              </p:cNvSpPr>
              <p:nvPr/>
            </p:nvSpPr>
            <p:spPr bwMode="auto">
              <a:xfrm>
                <a:off x="4515" y="2803"/>
                <a:ext cx="1010"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3" name="Rectangle 615"/>
              <p:cNvSpPr>
                <a:spLocks noChangeArrowheads="1"/>
              </p:cNvSpPr>
              <p:nvPr/>
            </p:nvSpPr>
            <p:spPr bwMode="auto">
              <a:xfrm>
                <a:off x="4515" y="2809"/>
                <a:ext cx="1010"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4" name="Rectangle 616"/>
              <p:cNvSpPr>
                <a:spLocks noChangeArrowheads="1"/>
              </p:cNvSpPr>
              <p:nvPr/>
            </p:nvSpPr>
            <p:spPr bwMode="auto">
              <a:xfrm>
                <a:off x="4515" y="2815"/>
                <a:ext cx="1010"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5" name="Rectangle 617"/>
              <p:cNvSpPr>
                <a:spLocks noChangeArrowheads="1"/>
              </p:cNvSpPr>
              <p:nvPr/>
            </p:nvSpPr>
            <p:spPr bwMode="auto">
              <a:xfrm>
                <a:off x="4515" y="2821"/>
                <a:ext cx="1010"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6" name="Rectangle 618"/>
              <p:cNvSpPr>
                <a:spLocks noChangeArrowheads="1"/>
              </p:cNvSpPr>
              <p:nvPr/>
            </p:nvSpPr>
            <p:spPr bwMode="auto">
              <a:xfrm>
                <a:off x="4515" y="2824"/>
                <a:ext cx="1010"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7" name="Rectangle 619"/>
              <p:cNvSpPr>
                <a:spLocks noChangeArrowheads="1"/>
              </p:cNvSpPr>
              <p:nvPr/>
            </p:nvSpPr>
            <p:spPr bwMode="auto">
              <a:xfrm>
                <a:off x="4515" y="2827"/>
                <a:ext cx="1010"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8" name="Rectangle 620"/>
              <p:cNvSpPr>
                <a:spLocks noChangeArrowheads="1"/>
              </p:cNvSpPr>
              <p:nvPr/>
            </p:nvSpPr>
            <p:spPr bwMode="auto">
              <a:xfrm>
                <a:off x="4515" y="2833"/>
                <a:ext cx="1010"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9" name="Rectangle 621"/>
              <p:cNvSpPr>
                <a:spLocks noChangeArrowheads="1"/>
              </p:cNvSpPr>
              <p:nvPr/>
            </p:nvSpPr>
            <p:spPr bwMode="auto">
              <a:xfrm>
                <a:off x="4515" y="2839"/>
                <a:ext cx="1010"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0" name="Rectangle 622"/>
              <p:cNvSpPr>
                <a:spLocks noChangeArrowheads="1"/>
              </p:cNvSpPr>
              <p:nvPr/>
            </p:nvSpPr>
            <p:spPr bwMode="auto">
              <a:xfrm>
                <a:off x="4515" y="2842"/>
                <a:ext cx="1010"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1" name="Rectangle 623"/>
              <p:cNvSpPr>
                <a:spLocks noChangeArrowheads="1"/>
              </p:cNvSpPr>
              <p:nvPr/>
            </p:nvSpPr>
            <p:spPr bwMode="auto">
              <a:xfrm>
                <a:off x="4515" y="2845"/>
                <a:ext cx="1010"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2" name="Rectangle 624"/>
              <p:cNvSpPr>
                <a:spLocks noChangeArrowheads="1"/>
              </p:cNvSpPr>
              <p:nvPr/>
            </p:nvSpPr>
            <p:spPr bwMode="auto">
              <a:xfrm>
                <a:off x="4515" y="2851"/>
                <a:ext cx="1010"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3" name="Rectangle 625"/>
              <p:cNvSpPr>
                <a:spLocks noChangeArrowheads="1"/>
              </p:cNvSpPr>
              <p:nvPr/>
            </p:nvSpPr>
            <p:spPr bwMode="auto">
              <a:xfrm>
                <a:off x="4515" y="2854"/>
                <a:ext cx="1010"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4" name="Rectangle 626"/>
              <p:cNvSpPr>
                <a:spLocks noChangeArrowheads="1"/>
              </p:cNvSpPr>
              <p:nvPr/>
            </p:nvSpPr>
            <p:spPr bwMode="auto">
              <a:xfrm>
                <a:off x="4515" y="2860"/>
                <a:ext cx="1010"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5" name="Rectangle 627"/>
              <p:cNvSpPr>
                <a:spLocks noChangeArrowheads="1"/>
              </p:cNvSpPr>
              <p:nvPr/>
            </p:nvSpPr>
            <p:spPr bwMode="auto">
              <a:xfrm>
                <a:off x="4515" y="2866"/>
                <a:ext cx="1010"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6" name="Rectangle 628"/>
              <p:cNvSpPr>
                <a:spLocks noChangeArrowheads="1"/>
              </p:cNvSpPr>
              <p:nvPr/>
            </p:nvSpPr>
            <p:spPr bwMode="auto">
              <a:xfrm>
                <a:off x="4515" y="2869"/>
                <a:ext cx="1010"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7" name="Rectangle 629"/>
              <p:cNvSpPr>
                <a:spLocks noChangeArrowheads="1"/>
              </p:cNvSpPr>
              <p:nvPr/>
            </p:nvSpPr>
            <p:spPr bwMode="auto">
              <a:xfrm>
                <a:off x="4515" y="2875"/>
                <a:ext cx="1010" cy="3"/>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8" name="Rectangle 630"/>
              <p:cNvSpPr>
                <a:spLocks noChangeArrowheads="1"/>
              </p:cNvSpPr>
              <p:nvPr/>
            </p:nvSpPr>
            <p:spPr bwMode="auto">
              <a:xfrm>
                <a:off x="4515" y="2878"/>
                <a:ext cx="1010"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9" name="Rectangle 631"/>
              <p:cNvSpPr>
                <a:spLocks noChangeArrowheads="1"/>
              </p:cNvSpPr>
              <p:nvPr/>
            </p:nvSpPr>
            <p:spPr bwMode="auto">
              <a:xfrm>
                <a:off x="4515" y="2881"/>
                <a:ext cx="1010"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0" name="Rectangle 632"/>
              <p:cNvSpPr>
                <a:spLocks noChangeArrowheads="1"/>
              </p:cNvSpPr>
              <p:nvPr/>
            </p:nvSpPr>
            <p:spPr bwMode="auto">
              <a:xfrm>
                <a:off x="4515" y="2887"/>
                <a:ext cx="1010"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1" name="Rectangle 633"/>
              <p:cNvSpPr>
                <a:spLocks noChangeArrowheads="1"/>
              </p:cNvSpPr>
              <p:nvPr/>
            </p:nvSpPr>
            <p:spPr bwMode="auto">
              <a:xfrm>
                <a:off x="4515" y="2890"/>
                <a:ext cx="1010"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2" name="Rectangle 634"/>
              <p:cNvSpPr>
                <a:spLocks noChangeArrowheads="1"/>
              </p:cNvSpPr>
              <p:nvPr/>
            </p:nvSpPr>
            <p:spPr bwMode="auto">
              <a:xfrm>
                <a:off x="4515" y="2893"/>
                <a:ext cx="1010"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3" name="Rectangle 635"/>
              <p:cNvSpPr>
                <a:spLocks noChangeArrowheads="1"/>
              </p:cNvSpPr>
              <p:nvPr/>
            </p:nvSpPr>
            <p:spPr bwMode="auto">
              <a:xfrm>
                <a:off x="4515" y="2905"/>
                <a:ext cx="1010" cy="10"/>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4" name="Rectangle 636"/>
              <p:cNvSpPr>
                <a:spLocks noChangeArrowheads="1"/>
              </p:cNvSpPr>
              <p:nvPr/>
            </p:nvSpPr>
            <p:spPr bwMode="auto">
              <a:xfrm>
                <a:off x="4515" y="2915"/>
                <a:ext cx="1010"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5" name="Rectangle 637"/>
              <p:cNvSpPr>
                <a:spLocks noChangeArrowheads="1"/>
              </p:cNvSpPr>
              <p:nvPr/>
            </p:nvSpPr>
            <p:spPr bwMode="auto">
              <a:xfrm>
                <a:off x="4515" y="2921"/>
                <a:ext cx="1010"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6" name="Rectangle 638"/>
              <p:cNvSpPr>
                <a:spLocks noChangeArrowheads="1"/>
              </p:cNvSpPr>
              <p:nvPr/>
            </p:nvSpPr>
            <p:spPr bwMode="auto">
              <a:xfrm>
                <a:off x="4515" y="2927"/>
                <a:ext cx="1010"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9" name="Rectangle 639"/>
              <p:cNvSpPr>
                <a:spLocks noChangeArrowheads="1"/>
              </p:cNvSpPr>
              <p:nvPr/>
            </p:nvSpPr>
            <p:spPr bwMode="auto">
              <a:xfrm>
                <a:off x="4515" y="2933"/>
                <a:ext cx="1010"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70" name="Rectangle 640"/>
              <p:cNvSpPr>
                <a:spLocks noChangeArrowheads="1"/>
              </p:cNvSpPr>
              <p:nvPr/>
            </p:nvSpPr>
            <p:spPr bwMode="auto">
              <a:xfrm>
                <a:off x="4518" y="2742"/>
                <a:ext cx="1007"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071" name="Rectangle 641"/>
              <p:cNvSpPr>
                <a:spLocks noChangeArrowheads="1"/>
              </p:cNvSpPr>
              <p:nvPr/>
            </p:nvSpPr>
            <p:spPr bwMode="auto">
              <a:xfrm>
                <a:off x="4529" y="2750"/>
                <a:ext cx="985"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072" name="Rectangle 642"/>
              <p:cNvSpPr>
                <a:spLocks noChangeArrowheads="1"/>
              </p:cNvSpPr>
              <p:nvPr/>
            </p:nvSpPr>
            <p:spPr bwMode="auto">
              <a:xfrm>
                <a:off x="4610" y="2757"/>
                <a:ext cx="1046"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COMMUNICATIONS AND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73" name="Rectangle 643"/>
              <p:cNvSpPr>
                <a:spLocks noChangeArrowheads="1"/>
              </p:cNvSpPr>
              <p:nvPr/>
            </p:nvSpPr>
            <p:spPr bwMode="auto">
              <a:xfrm>
                <a:off x="4814" y="2815"/>
                <a:ext cx="560"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MARKETING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74" name="Rectangle 644"/>
              <p:cNvSpPr>
                <a:spLocks noChangeArrowheads="1"/>
              </p:cNvSpPr>
              <p:nvPr/>
            </p:nvSpPr>
            <p:spPr bwMode="auto">
              <a:xfrm>
                <a:off x="5024" y="2875"/>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75" name="Freeform 645"/>
              <p:cNvSpPr>
                <a:spLocks/>
              </p:cNvSpPr>
              <p:nvPr/>
            </p:nvSpPr>
            <p:spPr bwMode="auto">
              <a:xfrm>
                <a:off x="4487" y="2674"/>
                <a:ext cx="375" cy="172"/>
              </a:xfrm>
              <a:custGeom>
                <a:avLst/>
                <a:gdLst>
                  <a:gd name="T0" fmla="*/ 375 w 375"/>
                  <a:gd name="T1" fmla="*/ 0 h 172"/>
                  <a:gd name="T2" fmla="*/ 375 w 375"/>
                  <a:gd name="T3" fmla="*/ 21 h 172"/>
                  <a:gd name="T4" fmla="*/ 0 w 375"/>
                  <a:gd name="T5" fmla="*/ 21 h 172"/>
                  <a:gd name="T6" fmla="*/ 0 w 375"/>
                  <a:gd name="T7" fmla="*/ 172 h 172"/>
                  <a:gd name="T8" fmla="*/ 31 w 375"/>
                  <a:gd name="T9" fmla="*/ 172 h 172"/>
                </a:gdLst>
                <a:ahLst/>
                <a:cxnLst>
                  <a:cxn ang="0">
                    <a:pos x="T0" y="T1"/>
                  </a:cxn>
                  <a:cxn ang="0">
                    <a:pos x="T2" y="T3"/>
                  </a:cxn>
                  <a:cxn ang="0">
                    <a:pos x="T4" y="T5"/>
                  </a:cxn>
                  <a:cxn ang="0">
                    <a:pos x="T6" y="T7"/>
                  </a:cxn>
                  <a:cxn ang="0">
                    <a:pos x="T8" y="T9"/>
                  </a:cxn>
                </a:cxnLst>
                <a:rect l="0" t="0" r="r" b="b"/>
                <a:pathLst>
                  <a:path w="375" h="172">
                    <a:moveTo>
                      <a:pt x="375" y="0"/>
                    </a:moveTo>
                    <a:lnTo>
                      <a:pt x="375" y="21"/>
                    </a:lnTo>
                    <a:lnTo>
                      <a:pt x="0" y="21"/>
                    </a:lnTo>
                    <a:lnTo>
                      <a:pt x="0" y="172"/>
                    </a:lnTo>
                    <a:lnTo>
                      <a:pt x="31" y="172"/>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766" name="Picture 646"/>
              <p:cNvPicPr>
                <a:picLocks noChangeAspect="1" noChangeArrowheads="1"/>
              </p:cNvPicPr>
              <p:nvPr/>
            </p:nvPicPr>
            <p:blipFill>
              <a:blip r:embed="rId32" cstate="print">
                <a:extLst>
                  <a:ext uri="{28A0092B-C50C-407E-A947-70E740481C1C}">
                    <a14:useLocalDpi xmlns:a14="http://schemas.microsoft.com/office/drawing/2010/main" xmlns="" val="0"/>
                  </a:ext>
                </a:extLst>
              </a:blip>
              <a:srcRect/>
              <a:stretch>
                <a:fillRect/>
              </a:stretch>
            </p:blipFill>
            <p:spPr bwMode="auto">
              <a:xfrm>
                <a:off x="4523" y="2978"/>
                <a:ext cx="1019" cy="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767" name="Picture 647"/>
              <p:cNvPicPr>
                <a:picLocks noChangeAspect="1" noChangeArrowheads="1"/>
              </p:cNvPicPr>
              <p:nvPr/>
            </p:nvPicPr>
            <p:blipFill>
              <a:blip r:embed="rId33" cstate="print">
                <a:extLst>
                  <a:ext uri="{28A0092B-C50C-407E-A947-70E740481C1C}">
                    <a14:useLocalDpi xmlns:a14="http://schemas.microsoft.com/office/drawing/2010/main" xmlns="" val="0"/>
                  </a:ext>
                </a:extLst>
              </a:blip>
              <a:srcRect/>
              <a:stretch>
                <a:fillRect/>
              </a:stretch>
            </p:blipFill>
            <p:spPr bwMode="auto">
              <a:xfrm>
                <a:off x="4523" y="2978"/>
                <a:ext cx="1019" cy="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76" name="Rectangle 648"/>
              <p:cNvSpPr>
                <a:spLocks noChangeArrowheads="1"/>
              </p:cNvSpPr>
              <p:nvPr/>
            </p:nvSpPr>
            <p:spPr bwMode="auto">
              <a:xfrm>
                <a:off x="4515" y="2981"/>
                <a:ext cx="1010"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77" name="Rectangle 649"/>
              <p:cNvSpPr>
                <a:spLocks noChangeArrowheads="1"/>
              </p:cNvSpPr>
              <p:nvPr/>
            </p:nvSpPr>
            <p:spPr bwMode="auto">
              <a:xfrm>
                <a:off x="4515" y="3002"/>
                <a:ext cx="1010"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78" name="Rectangle 650"/>
              <p:cNvSpPr>
                <a:spLocks noChangeArrowheads="1"/>
              </p:cNvSpPr>
              <p:nvPr/>
            </p:nvSpPr>
            <p:spPr bwMode="auto">
              <a:xfrm>
                <a:off x="4515" y="3008"/>
                <a:ext cx="1010"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79" name="Rectangle 651"/>
              <p:cNvSpPr>
                <a:spLocks noChangeArrowheads="1"/>
              </p:cNvSpPr>
              <p:nvPr/>
            </p:nvSpPr>
            <p:spPr bwMode="auto">
              <a:xfrm>
                <a:off x="4515" y="3023"/>
                <a:ext cx="1010" cy="10"/>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0" name="Rectangle 652"/>
              <p:cNvSpPr>
                <a:spLocks noChangeArrowheads="1"/>
              </p:cNvSpPr>
              <p:nvPr/>
            </p:nvSpPr>
            <p:spPr bwMode="auto">
              <a:xfrm>
                <a:off x="4515" y="3033"/>
                <a:ext cx="1010"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1" name="Rectangle 653"/>
              <p:cNvSpPr>
                <a:spLocks noChangeArrowheads="1"/>
              </p:cNvSpPr>
              <p:nvPr/>
            </p:nvSpPr>
            <p:spPr bwMode="auto">
              <a:xfrm>
                <a:off x="4515" y="3036"/>
                <a:ext cx="1010"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2" name="Rectangle 654"/>
              <p:cNvSpPr>
                <a:spLocks noChangeArrowheads="1"/>
              </p:cNvSpPr>
              <p:nvPr/>
            </p:nvSpPr>
            <p:spPr bwMode="auto">
              <a:xfrm>
                <a:off x="4515" y="3048"/>
                <a:ext cx="1010"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3" name="Rectangle 655"/>
              <p:cNvSpPr>
                <a:spLocks noChangeArrowheads="1"/>
              </p:cNvSpPr>
              <p:nvPr/>
            </p:nvSpPr>
            <p:spPr bwMode="auto">
              <a:xfrm>
                <a:off x="4515" y="3051"/>
                <a:ext cx="1010"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4" name="Rectangle 656"/>
              <p:cNvSpPr>
                <a:spLocks noChangeArrowheads="1"/>
              </p:cNvSpPr>
              <p:nvPr/>
            </p:nvSpPr>
            <p:spPr bwMode="auto">
              <a:xfrm>
                <a:off x="4515" y="3054"/>
                <a:ext cx="1010" cy="3"/>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5" name="Rectangle 657"/>
              <p:cNvSpPr>
                <a:spLocks noChangeArrowheads="1"/>
              </p:cNvSpPr>
              <p:nvPr/>
            </p:nvSpPr>
            <p:spPr bwMode="auto">
              <a:xfrm>
                <a:off x="4515" y="3057"/>
                <a:ext cx="1010"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6" name="Rectangle 658"/>
              <p:cNvSpPr>
                <a:spLocks noChangeArrowheads="1"/>
              </p:cNvSpPr>
              <p:nvPr/>
            </p:nvSpPr>
            <p:spPr bwMode="auto">
              <a:xfrm>
                <a:off x="4515" y="3066"/>
                <a:ext cx="1010"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7" name="Rectangle 659"/>
              <p:cNvSpPr>
                <a:spLocks noChangeArrowheads="1"/>
              </p:cNvSpPr>
              <p:nvPr/>
            </p:nvSpPr>
            <p:spPr bwMode="auto">
              <a:xfrm>
                <a:off x="4515" y="3075"/>
                <a:ext cx="1010"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8" name="Rectangle 660"/>
              <p:cNvSpPr>
                <a:spLocks noChangeArrowheads="1"/>
              </p:cNvSpPr>
              <p:nvPr/>
            </p:nvSpPr>
            <p:spPr bwMode="auto">
              <a:xfrm>
                <a:off x="4515" y="3078"/>
                <a:ext cx="1010"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9" name="Rectangle 661"/>
              <p:cNvSpPr>
                <a:spLocks noChangeArrowheads="1"/>
              </p:cNvSpPr>
              <p:nvPr/>
            </p:nvSpPr>
            <p:spPr bwMode="auto">
              <a:xfrm>
                <a:off x="4515" y="3081"/>
                <a:ext cx="1010"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0" name="Rectangle 662"/>
              <p:cNvSpPr>
                <a:spLocks noChangeArrowheads="1"/>
              </p:cNvSpPr>
              <p:nvPr/>
            </p:nvSpPr>
            <p:spPr bwMode="auto">
              <a:xfrm>
                <a:off x="4515" y="3087"/>
                <a:ext cx="1010"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1" name="Rectangle 663"/>
              <p:cNvSpPr>
                <a:spLocks noChangeArrowheads="1"/>
              </p:cNvSpPr>
              <p:nvPr/>
            </p:nvSpPr>
            <p:spPr bwMode="auto">
              <a:xfrm>
                <a:off x="4515" y="3090"/>
                <a:ext cx="1010"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2" name="Rectangle 664"/>
              <p:cNvSpPr>
                <a:spLocks noChangeArrowheads="1"/>
              </p:cNvSpPr>
              <p:nvPr/>
            </p:nvSpPr>
            <p:spPr bwMode="auto">
              <a:xfrm>
                <a:off x="4515" y="3096"/>
                <a:ext cx="1010"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3" name="Rectangle 665"/>
              <p:cNvSpPr>
                <a:spLocks noChangeArrowheads="1"/>
              </p:cNvSpPr>
              <p:nvPr/>
            </p:nvSpPr>
            <p:spPr bwMode="auto">
              <a:xfrm>
                <a:off x="4515" y="3099"/>
                <a:ext cx="1010"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4" name="Rectangle 666"/>
              <p:cNvSpPr>
                <a:spLocks noChangeArrowheads="1"/>
              </p:cNvSpPr>
              <p:nvPr/>
            </p:nvSpPr>
            <p:spPr bwMode="auto">
              <a:xfrm>
                <a:off x="4515" y="3102"/>
                <a:ext cx="1010"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5" name="Rectangle 667"/>
              <p:cNvSpPr>
                <a:spLocks noChangeArrowheads="1"/>
              </p:cNvSpPr>
              <p:nvPr/>
            </p:nvSpPr>
            <p:spPr bwMode="auto">
              <a:xfrm>
                <a:off x="4515" y="3108"/>
                <a:ext cx="1010"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6" name="Rectangle 668"/>
              <p:cNvSpPr>
                <a:spLocks noChangeArrowheads="1"/>
              </p:cNvSpPr>
              <p:nvPr/>
            </p:nvSpPr>
            <p:spPr bwMode="auto">
              <a:xfrm>
                <a:off x="4515" y="3114"/>
                <a:ext cx="1010"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7" name="Rectangle 669"/>
              <p:cNvSpPr>
                <a:spLocks noChangeArrowheads="1"/>
              </p:cNvSpPr>
              <p:nvPr/>
            </p:nvSpPr>
            <p:spPr bwMode="auto">
              <a:xfrm>
                <a:off x="4515" y="3120"/>
                <a:ext cx="1010"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8" name="Rectangle 670"/>
              <p:cNvSpPr>
                <a:spLocks noChangeArrowheads="1"/>
              </p:cNvSpPr>
              <p:nvPr/>
            </p:nvSpPr>
            <p:spPr bwMode="auto">
              <a:xfrm>
                <a:off x="4515" y="3129"/>
                <a:ext cx="1010"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9" name="Rectangle 671"/>
              <p:cNvSpPr>
                <a:spLocks noChangeArrowheads="1"/>
              </p:cNvSpPr>
              <p:nvPr/>
            </p:nvSpPr>
            <p:spPr bwMode="auto">
              <a:xfrm>
                <a:off x="4515" y="3135"/>
                <a:ext cx="1010"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0" name="Rectangle 672"/>
              <p:cNvSpPr>
                <a:spLocks noChangeArrowheads="1"/>
              </p:cNvSpPr>
              <p:nvPr/>
            </p:nvSpPr>
            <p:spPr bwMode="auto">
              <a:xfrm>
                <a:off x="4515" y="3141"/>
                <a:ext cx="1010" cy="4"/>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1" name="Rectangle 673"/>
              <p:cNvSpPr>
                <a:spLocks noChangeArrowheads="1"/>
              </p:cNvSpPr>
              <p:nvPr/>
            </p:nvSpPr>
            <p:spPr bwMode="auto">
              <a:xfrm>
                <a:off x="4515" y="3145"/>
                <a:ext cx="1010"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2" name="Rectangle 674"/>
              <p:cNvSpPr>
                <a:spLocks noChangeArrowheads="1"/>
              </p:cNvSpPr>
              <p:nvPr/>
            </p:nvSpPr>
            <p:spPr bwMode="auto">
              <a:xfrm>
                <a:off x="4515" y="3151"/>
                <a:ext cx="1010"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3" name="Rectangle 675"/>
              <p:cNvSpPr>
                <a:spLocks noChangeArrowheads="1"/>
              </p:cNvSpPr>
              <p:nvPr/>
            </p:nvSpPr>
            <p:spPr bwMode="auto">
              <a:xfrm>
                <a:off x="4515" y="3154"/>
                <a:ext cx="1010"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4" name="Rectangle 676"/>
              <p:cNvSpPr>
                <a:spLocks noChangeArrowheads="1"/>
              </p:cNvSpPr>
              <p:nvPr/>
            </p:nvSpPr>
            <p:spPr bwMode="auto">
              <a:xfrm>
                <a:off x="4515" y="3157"/>
                <a:ext cx="1010"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5" name="Rectangle 677"/>
              <p:cNvSpPr>
                <a:spLocks noChangeArrowheads="1"/>
              </p:cNvSpPr>
              <p:nvPr/>
            </p:nvSpPr>
            <p:spPr bwMode="auto">
              <a:xfrm>
                <a:off x="4515" y="3160"/>
                <a:ext cx="1010"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6" name="Rectangle 678"/>
              <p:cNvSpPr>
                <a:spLocks noChangeArrowheads="1"/>
              </p:cNvSpPr>
              <p:nvPr/>
            </p:nvSpPr>
            <p:spPr bwMode="auto">
              <a:xfrm>
                <a:off x="4515" y="3172"/>
                <a:ext cx="1010"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7" name="Rectangle 679"/>
              <p:cNvSpPr>
                <a:spLocks noChangeArrowheads="1"/>
              </p:cNvSpPr>
              <p:nvPr/>
            </p:nvSpPr>
            <p:spPr bwMode="auto">
              <a:xfrm>
                <a:off x="4515" y="3184"/>
                <a:ext cx="1010"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10" name="Rectangle 680"/>
              <p:cNvSpPr>
                <a:spLocks noChangeArrowheads="1"/>
              </p:cNvSpPr>
              <p:nvPr/>
            </p:nvSpPr>
            <p:spPr bwMode="auto">
              <a:xfrm>
                <a:off x="4515" y="3190"/>
                <a:ext cx="1010"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11" name="Rectangle 681"/>
              <p:cNvSpPr>
                <a:spLocks noChangeArrowheads="1"/>
              </p:cNvSpPr>
              <p:nvPr/>
            </p:nvSpPr>
            <p:spPr bwMode="auto">
              <a:xfrm>
                <a:off x="4515" y="3199"/>
                <a:ext cx="1010"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12" name="Rectangle 682"/>
              <p:cNvSpPr>
                <a:spLocks noChangeArrowheads="1"/>
              </p:cNvSpPr>
              <p:nvPr/>
            </p:nvSpPr>
            <p:spPr bwMode="auto">
              <a:xfrm>
                <a:off x="4515" y="3205"/>
                <a:ext cx="1010"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13" name="Rectangle 683"/>
              <p:cNvSpPr>
                <a:spLocks noChangeArrowheads="1"/>
              </p:cNvSpPr>
              <p:nvPr/>
            </p:nvSpPr>
            <p:spPr bwMode="auto">
              <a:xfrm>
                <a:off x="4518" y="2983"/>
                <a:ext cx="1007"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114" name="Rectangle 684"/>
              <p:cNvSpPr>
                <a:spLocks noChangeArrowheads="1"/>
              </p:cNvSpPr>
              <p:nvPr/>
            </p:nvSpPr>
            <p:spPr bwMode="auto">
              <a:xfrm>
                <a:off x="4529" y="2990"/>
                <a:ext cx="985" cy="22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115" name="Rectangle 685"/>
              <p:cNvSpPr>
                <a:spLocks noChangeArrowheads="1"/>
              </p:cNvSpPr>
              <p:nvPr/>
            </p:nvSpPr>
            <p:spPr bwMode="auto">
              <a:xfrm>
                <a:off x="4777" y="2987"/>
                <a:ext cx="53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INFORMATION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16" name="Rectangle 686"/>
              <p:cNvSpPr>
                <a:spLocks noChangeArrowheads="1"/>
              </p:cNvSpPr>
              <p:nvPr/>
            </p:nvSpPr>
            <p:spPr bwMode="auto">
              <a:xfrm>
                <a:off x="4634" y="3045"/>
                <a:ext cx="825"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COMMUNICATION AND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17" name="Rectangle 687"/>
              <p:cNvSpPr>
                <a:spLocks noChangeArrowheads="1"/>
              </p:cNvSpPr>
              <p:nvPr/>
            </p:nvSpPr>
            <p:spPr bwMode="auto">
              <a:xfrm>
                <a:off x="4777" y="3103"/>
                <a:ext cx="542"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TECHNOLOGY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18" name="Rectangle 688"/>
              <p:cNvSpPr>
                <a:spLocks noChangeArrowheads="1"/>
              </p:cNvSpPr>
              <p:nvPr/>
            </p:nvSpPr>
            <p:spPr bwMode="auto">
              <a:xfrm>
                <a:off x="5024" y="3161"/>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19" name="Freeform 689"/>
              <p:cNvSpPr>
                <a:spLocks/>
              </p:cNvSpPr>
              <p:nvPr/>
            </p:nvSpPr>
            <p:spPr bwMode="auto">
              <a:xfrm>
                <a:off x="4487" y="2674"/>
                <a:ext cx="375" cy="429"/>
              </a:xfrm>
              <a:custGeom>
                <a:avLst/>
                <a:gdLst>
                  <a:gd name="T0" fmla="*/ 375 w 375"/>
                  <a:gd name="T1" fmla="*/ 0 h 429"/>
                  <a:gd name="T2" fmla="*/ 375 w 375"/>
                  <a:gd name="T3" fmla="*/ 21 h 429"/>
                  <a:gd name="T4" fmla="*/ 0 w 375"/>
                  <a:gd name="T5" fmla="*/ 21 h 429"/>
                  <a:gd name="T6" fmla="*/ 0 w 375"/>
                  <a:gd name="T7" fmla="*/ 429 h 429"/>
                  <a:gd name="T8" fmla="*/ 31 w 375"/>
                  <a:gd name="T9" fmla="*/ 429 h 429"/>
                </a:gdLst>
                <a:ahLst/>
                <a:cxnLst>
                  <a:cxn ang="0">
                    <a:pos x="T0" y="T1"/>
                  </a:cxn>
                  <a:cxn ang="0">
                    <a:pos x="T2" y="T3"/>
                  </a:cxn>
                  <a:cxn ang="0">
                    <a:pos x="T4" y="T5"/>
                  </a:cxn>
                  <a:cxn ang="0">
                    <a:pos x="T6" y="T7"/>
                  </a:cxn>
                  <a:cxn ang="0">
                    <a:pos x="T8" y="T9"/>
                  </a:cxn>
                </a:cxnLst>
                <a:rect l="0" t="0" r="r" b="b"/>
                <a:pathLst>
                  <a:path w="375" h="429">
                    <a:moveTo>
                      <a:pt x="375" y="0"/>
                    </a:moveTo>
                    <a:lnTo>
                      <a:pt x="375" y="21"/>
                    </a:lnTo>
                    <a:lnTo>
                      <a:pt x="0" y="21"/>
                    </a:lnTo>
                    <a:lnTo>
                      <a:pt x="0" y="429"/>
                    </a:lnTo>
                    <a:lnTo>
                      <a:pt x="31" y="429"/>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810" name="Picture 690"/>
              <p:cNvPicPr>
                <a:picLocks noChangeAspect="1" noChangeArrowheads="1"/>
              </p:cNvPicPr>
              <p:nvPr/>
            </p:nvPicPr>
            <p:blipFill>
              <a:blip r:embed="rId34" cstate="print">
                <a:extLst>
                  <a:ext uri="{28A0092B-C50C-407E-A947-70E740481C1C}">
                    <a14:useLocalDpi xmlns:a14="http://schemas.microsoft.com/office/drawing/2010/main" xmlns="" val="0"/>
                  </a:ext>
                </a:extLst>
              </a:blip>
              <a:srcRect/>
              <a:stretch>
                <a:fillRect/>
              </a:stretch>
            </p:blipFill>
            <p:spPr bwMode="auto">
              <a:xfrm>
                <a:off x="4523" y="3259"/>
                <a:ext cx="1019"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11" name="Picture 691"/>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4523" y="3259"/>
                <a:ext cx="1019"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20" name="Rectangle 692"/>
              <p:cNvSpPr>
                <a:spLocks noChangeArrowheads="1"/>
              </p:cNvSpPr>
              <p:nvPr/>
            </p:nvSpPr>
            <p:spPr bwMode="auto">
              <a:xfrm>
                <a:off x="4515" y="3256"/>
                <a:ext cx="1010" cy="22"/>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1" name="Rectangle 693"/>
              <p:cNvSpPr>
                <a:spLocks noChangeArrowheads="1"/>
              </p:cNvSpPr>
              <p:nvPr/>
            </p:nvSpPr>
            <p:spPr bwMode="auto">
              <a:xfrm>
                <a:off x="4515" y="3278"/>
                <a:ext cx="1010"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2" name="Rectangle 694"/>
              <p:cNvSpPr>
                <a:spLocks noChangeArrowheads="1"/>
              </p:cNvSpPr>
              <p:nvPr/>
            </p:nvSpPr>
            <p:spPr bwMode="auto">
              <a:xfrm>
                <a:off x="4515" y="3281"/>
                <a:ext cx="1010"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3" name="Rectangle 695"/>
              <p:cNvSpPr>
                <a:spLocks noChangeArrowheads="1"/>
              </p:cNvSpPr>
              <p:nvPr/>
            </p:nvSpPr>
            <p:spPr bwMode="auto">
              <a:xfrm>
                <a:off x="4515" y="3296"/>
                <a:ext cx="1010"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4" name="Rectangle 696"/>
              <p:cNvSpPr>
                <a:spLocks noChangeArrowheads="1"/>
              </p:cNvSpPr>
              <p:nvPr/>
            </p:nvSpPr>
            <p:spPr bwMode="auto">
              <a:xfrm>
                <a:off x="4515" y="3308"/>
                <a:ext cx="1010"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5" name="Rectangle 697"/>
              <p:cNvSpPr>
                <a:spLocks noChangeArrowheads="1"/>
              </p:cNvSpPr>
              <p:nvPr/>
            </p:nvSpPr>
            <p:spPr bwMode="auto">
              <a:xfrm>
                <a:off x="4515" y="3311"/>
                <a:ext cx="1010"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6" name="Rectangle 698"/>
              <p:cNvSpPr>
                <a:spLocks noChangeArrowheads="1"/>
              </p:cNvSpPr>
              <p:nvPr/>
            </p:nvSpPr>
            <p:spPr bwMode="auto">
              <a:xfrm>
                <a:off x="4515" y="3323"/>
                <a:ext cx="1010"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7" name="Rectangle 699"/>
              <p:cNvSpPr>
                <a:spLocks noChangeArrowheads="1"/>
              </p:cNvSpPr>
              <p:nvPr/>
            </p:nvSpPr>
            <p:spPr bwMode="auto">
              <a:xfrm>
                <a:off x="4515" y="3326"/>
                <a:ext cx="1010"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8" name="Rectangle 700"/>
              <p:cNvSpPr>
                <a:spLocks noChangeArrowheads="1"/>
              </p:cNvSpPr>
              <p:nvPr/>
            </p:nvSpPr>
            <p:spPr bwMode="auto">
              <a:xfrm>
                <a:off x="4515" y="3332"/>
                <a:ext cx="1010"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9" name="Rectangle 701"/>
              <p:cNvSpPr>
                <a:spLocks noChangeArrowheads="1"/>
              </p:cNvSpPr>
              <p:nvPr/>
            </p:nvSpPr>
            <p:spPr bwMode="auto">
              <a:xfrm>
                <a:off x="4515" y="3341"/>
                <a:ext cx="1010"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0" name="Rectangle 702"/>
              <p:cNvSpPr>
                <a:spLocks noChangeArrowheads="1"/>
              </p:cNvSpPr>
              <p:nvPr/>
            </p:nvSpPr>
            <p:spPr bwMode="auto">
              <a:xfrm>
                <a:off x="4515" y="3347"/>
                <a:ext cx="1010"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1" name="Rectangle 703"/>
              <p:cNvSpPr>
                <a:spLocks noChangeArrowheads="1"/>
              </p:cNvSpPr>
              <p:nvPr/>
            </p:nvSpPr>
            <p:spPr bwMode="auto">
              <a:xfrm>
                <a:off x="4515" y="3350"/>
                <a:ext cx="1010"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2" name="Rectangle 704"/>
              <p:cNvSpPr>
                <a:spLocks noChangeArrowheads="1"/>
              </p:cNvSpPr>
              <p:nvPr/>
            </p:nvSpPr>
            <p:spPr bwMode="auto">
              <a:xfrm>
                <a:off x="4515" y="3353"/>
                <a:ext cx="1010"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3" name="Rectangle 705"/>
              <p:cNvSpPr>
                <a:spLocks noChangeArrowheads="1"/>
              </p:cNvSpPr>
              <p:nvPr/>
            </p:nvSpPr>
            <p:spPr bwMode="auto">
              <a:xfrm>
                <a:off x="4515" y="3356"/>
                <a:ext cx="1010"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4" name="Rectangle 706"/>
              <p:cNvSpPr>
                <a:spLocks noChangeArrowheads="1"/>
              </p:cNvSpPr>
              <p:nvPr/>
            </p:nvSpPr>
            <p:spPr bwMode="auto">
              <a:xfrm>
                <a:off x="4515" y="3362"/>
                <a:ext cx="1010"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5" name="Rectangle 707"/>
              <p:cNvSpPr>
                <a:spLocks noChangeArrowheads="1"/>
              </p:cNvSpPr>
              <p:nvPr/>
            </p:nvSpPr>
            <p:spPr bwMode="auto">
              <a:xfrm>
                <a:off x="4515" y="3368"/>
                <a:ext cx="1010"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6" name="Rectangle 708"/>
              <p:cNvSpPr>
                <a:spLocks noChangeArrowheads="1"/>
              </p:cNvSpPr>
              <p:nvPr/>
            </p:nvSpPr>
            <p:spPr bwMode="auto">
              <a:xfrm>
                <a:off x="4515" y="3371"/>
                <a:ext cx="1010"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7" name="Rectangle 709"/>
              <p:cNvSpPr>
                <a:spLocks noChangeArrowheads="1"/>
              </p:cNvSpPr>
              <p:nvPr/>
            </p:nvSpPr>
            <p:spPr bwMode="auto">
              <a:xfrm>
                <a:off x="4515" y="3374"/>
                <a:ext cx="1010"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8" name="Rectangle 710"/>
              <p:cNvSpPr>
                <a:spLocks noChangeArrowheads="1"/>
              </p:cNvSpPr>
              <p:nvPr/>
            </p:nvSpPr>
            <p:spPr bwMode="auto">
              <a:xfrm>
                <a:off x="4515" y="3377"/>
                <a:ext cx="1010" cy="7"/>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9" name="Rectangle 711"/>
              <p:cNvSpPr>
                <a:spLocks noChangeArrowheads="1"/>
              </p:cNvSpPr>
              <p:nvPr/>
            </p:nvSpPr>
            <p:spPr bwMode="auto">
              <a:xfrm>
                <a:off x="4515" y="3384"/>
                <a:ext cx="1010"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0" name="Rectangle 712"/>
              <p:cNvSpPr>
                <a:spLocks noChangeArrowheads="1"/>
              </p:cNvSpPr>
              <p:nvPr/>
            </p:nvSpPr>
            <p:spPr bwMode="auto">
              <a:xfrm>
                <a:off x="4515" y="3387"/>
                <a:ext cx="1010"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1" name="Rectangle 713"/>
              <p:cNvSpPr>
                <a:spLocks noChangeArrowheads="1"/>
              </p:cNvSpPr>
              <p:nvPr/>
            </p:nvSpPr>
            <p:spPr bwMode="auto">
              <a:xfrm>
                <a:off x="4515" y="3390"/>
                <a:ext cx="1010"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2" name="Rectangle 714"/>
              <p:cNvSpPr>
                <a:spLocks noChangeArrowheads="1"/>
              </p:cNvSpPr>
              <p:nvPr/>
            </p:nvSpPr>
            <p:spPr bwMode="auto">
              <a:xfrm>
                <a:off x="4515" y="3393"/>
                <a:ext cx="1010"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3" name="Rectangle 715"/>
              <p:cNvSpPr>
                <a:spLocks noChangeArrowheads="1"/>
              </p:cNvSpPr>
              <p:nvPr/>
            </p:nvSpPr>
            <p:spPr bwMode="auto">
              <a:xfrm>
                <a:off x="4515" y="3396"/>
                <a:ext cx="1010"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0" name="Rectangle 716"/>
              <p:cNvSpPr>
                <a:spLocks noChangeArrowheads="1"/>
              </p:cNvSpPr>
              <p:nvPr/>
            </p:nvSpPr>
            <p:spPr bwMode="auto">
              <a:xfrm>
                <a:off x="4515" y="3402"/>
                <a:ext cx="1010"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1" name="Rectangle 717"/>
              <p:cNvSpPr>
                <a:spLocks noChangeArrowheads="1"/>
              </p:cNvSpPr>
              <p:nvPr/>
            </p:nvSpPr>
            <p:spPr bwMode="auto">
              <a:xfrm>
                <a:off x="4515" y="3405"/>
                <a:ext cx="1010"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2" name="Rectangle 718"/>
              <p:cNvSpPr>
                <a:spLocks noChangeArrowheads="1"/>
              </p:cNvSpPr>
              <p:nvPr/>
            </p:nvSpPr>
            <p:spPr bwMode="auto">
              <a:xfrm>
                <a:off x="4515" y="3411"/>
                <a:ext cx="1010"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3" name="Rectangle 719"/>
              <p:cNvSpPr>
                <a:spLocks noChangeArrowheads="1"/>
              </p:cNvSpPr>
              <p:nvPr/>
            </p:nvSpPr>
            <p:spPr bwMode="auto">
              <a:xfrm>
                <a:off x="4515" y="3417"/>
                <a:ext cx="1010"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4" name="Rectangle 720"/>
              <p:cNvSpPr>
                <a:spLocks noChangeArrowheads="1"/>
              </p:cNvSpPr>
              <p:nvPr/>
            </p:nvSpPr>
            <p:spPr bwMode="auto">
              <a:xfrm>
                <a:off x="4515" y="3426"/>
                <a:ext cx="1010"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5" name="Rectangle 721"/>
              <p:cNvSpPr>
                <a:spLocks noChangeArrowheads="1"/>
              </p:cNvSpPr>
              <p:nvPr/>
            </p:nvSpPr>
            <p:spPr bwMode="auto">
              <a:xfrm>
                <a:off x="4515" y="3429"/>
                <a:ext cx="1010"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8" name="Rectangle 722"/>
              <p:cNvSpPr>
                <a:spLocks noChangeArrowheads="1"/>
              </p:cNvSpPr>
              <p:nvPr/>
            </p:nvSpPr>
            <p:spPr bwMode="auto">
              <a:xfrm>
                <a:off x="4515" y="3432"/>
                <a:ext cx="1010"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9" name="Rectangle 723"/>
              <p:cNvSpPr>
                <a:spLocks noChangeArrowheads="1"/>
              </p:cNvSpPr>
              <p:nvPr/>
            </p:nvSpPr>
            <p:spPr bwMode="auto">
              <a:xfrm>
                <a:off x="4515" y="3435"/>
                <a:ext cx="1010"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0" name="Rectangle 724"/>
              <p:cNvSpPr>
                <a:spLocks noChangeArrowheads="1"/>
              </p:cNvSpPr>
              <p:nvPr/>
            </p:nvSpPr>
            <p:spPr bwMode="auto">
              <a:xfrm>
                <a:off x="4515" y="3447"/>
                <a:ext cx="1010"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1" name="Rectangle 725"/>
              <p:cNvSpPr>
                <a:spLocks noChangeArrowheads="1"/>
              </p:cNvSpPr>
              <p:nvPr/>
            </p:nvSpPr>
            <p:spPr bwMode="auto">
              <a:xfrm>
                <a:off x="4515" y="3459"/>
                <a:ext cx="1010"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2" name="Rectangle 726"/>
              <p:cNvSpPr>
                <a:spLocks noChangeArrowheads="1"/>
              </p:cNvSpPr>
              <p:nvPr/>
            </p:nvSpPr>
            <p:spPr bwMode="auto">
              <a:xfrm>
                <a:off x="4515" y="3465"/>
                <a:ext cx="1010"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3" name="Rectangle 727"/>
              <p:cNvSpPr>
                <a:spLocks noChangeArrowheads="1"/>
              </p:cNvSpPr>
              <p:nvPr/>
            </p:nvSpPr>
            <p:spPr bwMode="auto">
              <a:xfrm>
                <a:off x="4515" y="3471"/>
                <a:ext cx="1010"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4" name="Rectangle 728"/>
              <p:cNvSpPr>
                <a:spLocks noChangeArrowheads="1"/>
              </p:cNvSpPr>
              <p:nvPr/>
            </p:nvSpPr>
            <p:spPr bwMode="auto">
              <a:xfrm>
                <a:off x="4515" y="3480"/>
                <a:ext cx="1010" cy="19"/>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5" name="Rectangle 729"/>
              <p:cNvSpPr>
                <a:spLocks noChangeArrowheads="1"/>
              </p:cNvSpPr>
              <p:nvPr/>
            </p:nvSpPr>
            <p:spPr bwMode="auto">
              <a:xfrm>
                <a:off x="4518" y="3257"/>
                <a:ext cx="1007"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76" name="Rectangle 730"/>
              <p:cNvSpPr>
                <a:spLocks noChangeArrowheads="1"/>
              </p:cNvSpPr>
              <p:nvPr/>
            </p:nvSpPr>
            <p:spPr bwMode="auto">
              <a:xfrm>
                <a:off x="4529" y="3264"/>
                <a:ext cx="985" cy="22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77" name="Rectangle 731"/>
              <p:cNvSpPr>
                <a:spLocks noChangeArrowheads="1"/>
              </p:cNvSpPr>
              <p:nvPr/>
            </p:nvSpPr>
            <p:spPr bwMode="auto">
              <a:xfrm>
                <a:off x="4737" y="3290"/>
                <a:ext cx="742"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HUMAN CAPITAL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78" name="Rectangle 732"/>
              <p:cNvSpPr>
                <a:spLocks noChangeArrowheads="1"/>
              </p:cNvSpPr>
              <p:nvPr/>
            </p:nvSpPr>
            <p:spPr bwMode="auto">
              <a:xfrm>
                <a:off x="4771" y="3347"/>
                <a:ext cx="639"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MANAGEMENT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79" name="Rectangle 733"/>
              <p:cNvSpPr>
                <a:spLocks noChangeArrowheads="1"/>
              </p:cNvSpPr>
              <p:nvPr/>
            </p:nvSpPr>
            <p:spPr bwMode="auto">
              <a:xfrm>
                <a:off x="5024" y="3405"/>
                <a:ext cx="57"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80" name="Freeform 734"/>
              <p:cNvSpPr>
                <a:spLocks/>
              </p:cNvSpPr>
              <p:nvPr/>
            </p:nvSpPr>
            <p:spPr bwMode="auto">
              <a:xfrm>
                <a:off x="4487" y="2674"/>
                <a:ext cx="375" cy="703"/>
              </a:xfrm>
              <a:custGeom>
                <a:avLst/>
                <a:gdLst>
                  <a:gd name="T0" fmla="*/ 375 w 375"/>
                  <a:gd name="T1" fmla="*/ 0 h 703"/>
                  <a:gd name="T2" fmla="*/ 375 w 375"/>
                  <a:gd name="T3" fmla="*/ 21 h 703"/>
                  <a:gd name="T4" fmla="*/ 0 w 375"/>
                  <a:gd name="T5" fmla="*/ 21 h 703"/>
                  <a:gd name="T6" fmla="*/ 0 w 375"/>
                  <a:gd name="T7" fmla="*/ 703 h 703"/>
                  <a:gd name="T8" fmla="*/ 31 w 375"/>
                  <a:gd name="T9" fmla="*/ 703 h 703"/>
                </a:gdLst>
                <a:ahLst/>
                <a:cxnLst>
                  <a:cxn ang="0">
                    <a:pos x="T0" y="T1"/>
                  </a:cxn>
                  <a:cxn ang="0">
                    <a:pos x="T2" y="T3"/>
                  </a:cxn>
                  <a:cxn ang="0">
                    <a:pos x="T4" y="T5"/>
                  </a:cxn>
                  <a:cxn ang="0">
                    <a:pos x="T6" y="T7"/>
                  </a:cxn>
                  <a:cxn ang="0">
                    <a:pos x="T8" y="T9"/>
                  </a:cxn>
                </a:cxnLst>
                <a:rect l="0" t="0" r="r" b="b"/>
                <a:pathLst>
                  <a:path w="375" h="703">
                    <a:moveTo>
                      <a:pt x="375" y="0"/>
                    </a:moveTo>
                    <a:lnTo>
                      <a:pt x="375" y="21"/>
                    </a:lnTo>
                    <a:lnTo>
                      <a:pt x="0" y="21"/>
                    </a:lnTo>
                    <a:lnTo>
                      <a:pt x="0" y="703"/>
                    </a:lnTo>
                    <a:lnTo>
                      <a:pt x="31" y="703"/>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855" name="Picture 735"/>
              <p:cNvPicPr>
                <a:picLocks noChangeAspect="1" noChangeArrowheads="1"/>
              </p:cNvPicPr>
              <p:nvPr/>
            </p:nvPicPr>
            <p:blipFill>
              <a:blip r:embed="rId36" cstate="print">
                <a:extLst>
                  <a:ext uri="{28A0092B-C50C-407E-A947-70E740481C1C}">
                    <a14:useLocalDpi xmlns:a14="http://schemas.microsoft.com/office/drawing/2010/main" xmlns="" val="0"/>
                  </a:ext>
                </a:extLst>
              </a:blip>
              <a:srcRect/>
              <a:stretch>
                <a:fillRect/>
              </a:stretch>
            </p:blipFill>
            <p:spPr bwMode="auto">
              <a:xfrm>
                <a:off x="4523" y="3535"/>
                <a:ext cx="1019"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56" name="Picture 736"/>
              <p:cNvPicPr>
                <a:picLocks noChangeAspect="1" noChangeArrowheads="1"/>
              </p:cNvPicPr>
              <p:nvPr/>
            </p:nvPicPr>
            <p:blipFill>
              <a:blip r:embed="rId37" cstate="print">
                <a:extLst>
                  <a:ext uri="{28A0092B-C50C-407E-A947-70E740481C1C}">
                    <a14:useLocalDpi xmlns:a14="http://schemas.microsoft.com/office/drawing/2010/main" xmlns="" val="0"/>
                  </a:ext>
                </a:extLst>
              </a:blip>
              <a:srcRect/>
              <a:stretch>
                <a:fillRect/>
              </a:stretch>
            </p:blipFill>
            <p:spPr bwMode="auto">
              <a:xfrm>
                <a:off x="4523" y="3535"/>
                <a:ext cx="1019"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81" name="Rectangle 737"/>
              <p:cNvSpPr>
                <a:spLocks noChangeArrowheads="1"/>
              </p:cNvSpPr>
              <p:nvPr/>
            </p:nvSpPr>
            <p:spPr bwMode="auto">
              <a:xfrm>
                <a:off x="4515" y="3529"/>
                <a:ext cx="1010"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2" name="Rectangle 738"/>
              <p:cNvSpPr>
                <a:spLocks noChangeArrowheads="1"/>
              </p:cNvSpPr>
              <p:nvPr/>
            </p:nvSpPr>
            <p:spPr bwMode="auto">
              <a:xfrm>
                <a:off x="4515" y="3550"/>
                <a:ext cx="1010"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3" name="Rectangle 739"/>
              <p:cNvSpPr>
                <a:spLocks noChangeArrowheads="1"/>
              </p:cNvSpPr>
              <p:nvPr/>
            </p:nvSpPr>
            <p:spPr bwMode="auto">
              <a:xfrm>
                <a:off x="4515" y="3553"/>
                <a:ext cx="1010"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4" name="Rectangle 740"/>
              <p:cNvSpPr>
                <a:spLocks noChangeArrowheads="1"/>
              </p:cNvSpPr>
              <p:nvPr/>
            </p:nvSpPr>
            <p:spPr bwMode="auto">
              <a:xfrm>
                <a:off x="4515" y="3565"/>
                <a:ext cx="1010"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5" name="Rectangle 741"/>
              <p:cNvSpPr>
                <a:spLocks noChangeArrowheads="1"/>
              </p:cNvSpPr>
              <p:nvPr/>
            </p:nvSpPr>
            <p:spPr bwMode="auto">
              <a:xfrm>
                <a:off x="4515" y="3574"/>
                <a:ext cx="1010"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6" name="Rectangle 742"/>
              <p:cNvSpPr>
                <a:spLocks noChangeArrowheads="1"/>
              </p:cNvSpPr>
              <p:nvPr/>
            </p:nvSpPr>
            <p:spPr bwMode="auto">
              <a:xfrm>
                <a:off x="4515" y="3577"/>
                <a:ext cx="1010"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7" name="Rectangle 743"/>
              <p:cNvSpPr>
                <a:spLocks noChangeArrowheads="1"/>
              </p:cNvSpPr>
              <p:nvPr/>
            </p:nvSpPr>
            <p:spPr bwMode="auto">
              <a:xfrm>
                <a:off x="4515" y="3589"/>
                <a:ext cx="1010"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8" name="Rectangle 744"/>
              <p:cNvSpPr>
                <a:spLocks noChangeArrowheads="1"/>
              </p:cNvSpPr>
              <p:nvPr/>
            </p:nvSpPr>
            <p:spPr bwMode="auto">
              <a:xfrm>
                <a:off x="4515" y="3592"/>
                <a:ext cx="1010" cy="3"/>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9" name="Rectangle 745"/>
              <p:cNvSpPr>
                <a:spLocks noChangeArrowheads="1"/>
              </p:cNvSpPr>
              <p:nvPr/>
            </p:nvSpPr>
            <p:spPr bwMode="auto">
              <a:xfrm>
                <a:off x="4515" y="3595"/>
                <a:ext cx="1010"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0" name="Rectangle 746"/>
              <p:cNvSpPr>
                <a:spLocks noChangeArrowheads="1"/>
              </p:cNvSpPr>
              <p:nvPr/>
            </p:nvSpPr>
            <p:spPr bwMode="auto">
              <a:xfrm>
                <a:off x="4515" y="3604"/>
                <a:ext cx="1010"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1" name="Rectangle 747"/>
              <p:cNvSpPr>
                <a:spLocks noChangeArrowheads="1"/>
              </p:cNvSpPr>
              <p:nvPr/>
            </p:nvSpPr>
            <p:spPr bwMode="auto">
              <a:xfrm>
                <a:off x="4515" y="3610"/>
                <a:ext cx="1010"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2" name="Rectangle 748"/>
              <p:cNvSpPr>
                <a:spLocks noChangeArrowheads="1"/>
              </p:cNvSpPr>
              <p:nvPr/>
            </p:nvSpPr>
            <p:spPr bwMode="auto">
              <a:xfrm>
                <a:off x="4515" y="3613"/>
                <a:ext cx="1010" cy="4"/>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3" name="Rectangle 749"/>
              <p:cNvSpPr>
                <a:spLocks noChangeArrowheads="1"/>
              </p:cNvSpPr>
              <p:nvPr/>
            </p:nvSpPr>
            <p:spPr bwMode="auto">
              <a:xfrm>
                <a:off x="4515" y="3617"/>
                <a:ext cx="1010"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4" name="Rectangle 750"/>
              <p:cNvSpPr>
                <a:spLocks noChangeArrowheads="1"/>
              </p:cNvSpPr>
              <p:nvPr/>
            </p:nvSpPr>
            <p:spPr bwMode="auto">
              <a:xfrm>
                <a:off x="4515" y="3623"/>
                <a:ext cx="1010"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5" name="Rectangle 751"/>
              <p:cNvSpPr>
                <a:spLocks noChangeArrowheads="1"/>
              </p:cNvSpPr>
              <p:nvPr/>
            </p:nvSpPr>
            <p:spPr bwMode="auto">
              <a:xfrm>
                <a:off x="4515" y="3629"/>
                <a:ext cx="1010"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6" name="Rectangle 752"/>
              <p:cNvSpPr>
                <a:spLocks noChangeArrowheads="1"/>
              </p:cNvSpPr>
              <p:nvPr/>
            </p:nvSpPr>
            <p:spPr bwMode="auto">
              <a:xfrm>
                <a:off x="4515" y="3632"/>
                <a:ext cx="1010"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7" name="Rectangle 753"/>
              <p:cNvSpPr>
                <a:spLocks noChangeArrowheads="1"/>
              </p:cNvSpPr>
              <p:nvPr/>
            </p:nvSpPr>
            <p:spPr bwMode="auto">
              <a:xfrm>
                <a:off x="4515" y="3635"/>
                <a:ext cx="1010" cy="3"/>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8" name="Rectangle 754"/>
              <p:cNvSpPr>
                <a:spLocks noChangeArrowheads="1"/>
              </p:cNvSpPr>
              <p:nvPr/>
            </p:nvSpPr>
            <p:spPr bwMode="auto">
              <a:xfrm>
                <a:off x="4515" y="3638"/>
                <a:ext cx="1010" cy="3"/>
              </a:xfrm>
              <a:prstGeom prst="rect">
                <a:avLst/>
              </a:prstGeom>
              <a:solidFill>
                <a:srgbClr val="B7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9" name="Rectangle 755"/>
              <p:cNvSpPr>
                <a:spLocks noChangeArrowheads="1"/>
              </p:cNvSpPr>
              <p:nvPr/>
            </p:nvSpPr>
            <p:spPr bwMode="auto">
              <a:xfrm>
                <a:off x="4515" y="3641"/>
                <a:ext cx="1010"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0" name="Rectangle 756"/>
              <p:cNvSpPr>
                <a:spLocks noChangeArrowheads="1"/>
              </p:cNvSpPr>
              <p:nvPr/>
            </p:nvSpPr>
            <p:spPr bwMode="auto">
              <a:xfrm>
                <a:off x="4515" y="3644"/>
                <a:ext cx="1010"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1" name="Rectangle 757"/>
              <p:cNvSpPr>
                <a:spLocks noChangeArrowheads="1"/>
              </p:cNvSpPr>
              <p:nvPr/>
            </p:nvSpPr>
            <p:spPr bwMode="auto">
              <a:xfrm>
                <a:off x="4515" y="3650"/>
                <a:ext cx="1010"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2" name="Rectangle 758"/>
              <p:cNvSpPr>
                <a:spLocks noChangeArrowheads="1"/>
              </p:cNvSpPr>
              <p:nvPr/>
            </p:nvSpPr>
            <p:spPr bwMode="auto">
              <a:xfrm>
                <a:off x="4515" y="3656"/>
                <a:ext cx="1010"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3" name="Rectangle 759"/>
              <p:cNvSpPr>
                <a:spLocks noChangeArrowheads="1"/>
              </p:cNvSpPr>
              <p:nvPr/>
            </p:nvSpPr>
            <p:spPr bwMode="auto">
              <a:xfrm>
                <a:off x="4515" y="3659"/>
                <a:ext cx="1010" cy="3"/>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4" name="Rectangle 760"/>
              <p:cNvSpPr>
                <a:spLocks noChangeArrowheads="1"/>
              </p:cNvSpPr>
              <p:nvPr/>
            </p:nvSpPr>
            <p:spPr bwMode="auto">
              <a:xfrm>
                <a:off x="4515" y="3662"/>
                <a:ext cx="1010"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5" name="Rectangle 761"/>
              <p:cNvSpPr>
                <a:spLocks noChangeArrowheads="1"/>
              </p:cNvSpPr>
              <p:nvPr/>
            </p:nvSpPr>
            <p:spPr bwMode="auto">
              <a:xfrm>
                <a:off x="4515" y="3668"/>
                <a:ext cx="1010"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6" name="Rectangle 762"/>
              <p:cNvSpPr>
                <a:spLocks noChangeArrowheads="1"/>
              </p:cNvSpPr>
              <p:nvPr/>
            </p:nvSpPr>
            <p:spPr bwMode="auto">
              <a:xfrm>
                <a:off x="4515" y="3677"/>
                <a:ext cx="1010"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7" name="Rectangle 763"/>
              <p:cNvSpPr>
                <a:spLocks noChangeArrowheads="1"/>
              </p:cNvSpPr>
              <p:nvPr/>
            </p:nvSpPr>
            <p:spPr bwMode="auto">
              <a:xfrm>
                <a:off x="4515" y="3680"/>
                <a:ext cx="1010"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8" name="Rectangle 764"/>
              <p:cNvSpPr>
                <a:spLocks noChangeArrowheads="1"/>
              </p:cNvSpPr>
              <p:nvPr/>
            </p:nvSpPr>
            <p:spPr bwMode="auto">
              <a:xfrm>
                <a:off x="4515" y="3683"/>
                <a:ext cx="1010"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9" name="Rectangle 765"/>
              <p:cNvSpPr>
                <a:spLocks noChangeArrowheads="1"/>
              </p:cNvSpPr>
              <p:nvPr/>
            </p:nvSpPr>
            <p:spPr bwMode="auto">
              <a:xfrm>
                <a:off x="4515" y="3692"/>
                <a:ext cx="1010" cy="3"/>
              </a:xfrm>
              <a:prstGeom prst="rect">
                <a:avLst/>
              </a:prstGeom>
              <a:solidFill>
                <a:srgbClr val="B0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2" name="Rectangle 766"/>
              <p:cNvSpPr>
                <a:spLocks noChangeArrowheads="1"/>
              </p:cNvSpPr>
              <p:nvPr/>
            </p:nvSpPr>
            <p:spPr bwMode="auto">
              <a:xfrm>
                <a:off x="4515" y="3695"/>
                <a:ext cx="1010" cy="9"/>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3" name="Rectangle 767"/>
              <p:cNvSpPr>
                <a:spLocks noChangeArrowheads="1"/>
              </p:cNvSpPr>
              <p:nvPr/>
            </p:nvSpPr>
            <p:spPr bwMode="auto">
              <a:xfrm>
                <a:off x="4515" y="3704"/>
                <a:ext cx="1010"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4" name="Rectangle 768"/>
              <p:cNvSpPr>
                <a:spLocks noChangeArrowheads="1"/>
              </p:cNvSpPr>
              <p:nvPr/>
            </p:nvSpPr>
            <p:spPr bwMode="auto">
              <a:xfrm>
                <a:off x="4515" y="3710"/>
                <a:ext cx="1010"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5" name="Rectangle 769"/>
              <p:cNvSpPr>
                <a:spLocks noChangeArrowheads="1"/>
              </p:cNvSpPr>
              <p:nvPr/>
            </p:nvSpPr>
            <p:spPr bwMode="auto">
              <a:xfrm>
                <a:off x="4515" y="3716"/>
                <a:ext cx="1010"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6" name="Rectangle 770"/>
              <p:cNvSpPr>
                <a:spLocks noChangeArrowheads="1"/>
              </p:cNvSpPr>
              <p:nvPr/>
            </p:nvSpPr>
            <p:spPr bwMode="auto">
              <a:xfrm>
                <a:off x="4515" y="3722"/>
                <a:ext cx="1010" cy="16"/>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7" name="Rectangle 771"/>
              <p:cNvSpPr>
                <a:spLocks noChangeArrowheads="1"/>
              </p:cNvSpPr>
              <p:nvPr/>
            </p:nvSpPr>
            <p:spPr bwMode="auto">
              <a:xfrm>
                <a:off x="4518" y="3532"/>
                <a:ext cx="1007"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818" name="Rectangle 772"/>
              <p:cNvSpPr>
                <a:spLocks noChangeArrowheads="1"/>
              </p:cNvSpPr>
              <p:nvPr/>
            </p:nvSpPr>
            <p:spPr bwMode="auto">
              <a:xfrm>
                <a:off x="4529" y="3539"/>
                <a:ext cx="985"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819" name="Rectangle 773"/>
              <p:cNvSpPr>
                <a:spLocks noChangeArrowheads="1"/>
              </p:cNvSpPr>
              <p:nvPr/>
            </p:nvSpPr>
            <p:spPr bwMode="auto">
              <a:xfrm>
                <a:off x="4637" y="3575"/>
                <a:ext cx="493"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rgbClr val="000000"/>
                    </a:solidFill>
                    <a:effectLst/>
                    <a:latin typeface="Arial" panose="020B0604020202020204" pitchFamily="34" charset="0"/>
                  </a:rPr>
                  <a:t>SUPPORT SERVICES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820" name="Rectangle 774"/>
              <p:cNvSpPr>
                <a:spLocks noChangeArrowheads="1"/>
              </p:cNvSpPr>
              <p:nvPr/>
            </p:nvSpPr>
            <p:spPr bwMode="auto">
              <a:xfrm>
                <a:off x="5024" y="3635"/>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21" name="Freeform 775"/>
              <p:cNvSpPr>
                <a:spLocks/>
              </p:cNvSpPr>
              <p:nvPr/>
            </p:nvSpPr>
            <p:spPr bwMode="auto">
              <a:xfrm>
                <a:off x="4487" y="2674"/>
                <a:ext cx="375" cy="960"/>
              </a:xfrm>
              <a:custGeom>
                <a:avLst/>
                <a:gdLst>
                  <a:gd name="T0" fmla="*/ 375 w 375"/>
                  <a:gd name="T1" fmla="*/ 0 h 960"/>
                  <a:gd name="T2" fmla="*/ 375 w 375"/>
                  <a:gd name="T3" fmla="*/ 21 h 960"/>
                  <a:gd name="T4" fmla="*/ 0 w 375"/>
                  <a:gd name="T5" fmla="*/ 21 h 960"/>
                  <a:gd name="T6" fmla="*/ 0 w 375"/>
                  <a:gd name="T7" fmla="*/ 960 h 960"/>
                  <a:gd name="T8" fmla="*/ 31 w 375"/>
                  <a:gd name="T9" fmla="*/ 960 h 960"/>
                </a:gdLst>
                <a:ahLst/>
                <a:cxnLst>
                  <a:cxn ang="0">
                    <a:pos x="T0" y="T1"/>
                  </a:cxn>
                  <a:cxn ang="0">
                    <a:pos x="T2" y="T3"/>
                  </a:cxn>
                  <a:cxn ang="0">
                    <a:pos x="T4" y="T5"/>
                  </a:cxn>
                  <a:cxn ang="0">
                    <a:pos x="T6" y="T7"/>
                  </a:cxn>
                  <a:cxn ang="0">
                    <a:pos x="T8" y="T9"/>
                  </a:cxn>
                </a:cxnLst>
                <a:rect l="0" t="0" r="r" b="b"/>
                <a:pathLst>
                  <a:path w="375" h="960">
                    <a:moveTo>
                      <a:pt x="375" y="0"/>
                    </a:moveTo>
                    <a:lnTo>
                      <a:pt x="375" y="21"/>
                    </a:lnTo>
                    <a:lnTo>
                      <a:pt x="0" y="21"/>
                    </a:lnTo>
                    <a:lnTo>
                      <a:pt x="0" y="960"/>
                    </a:lnTo>
                    <a:lnTo>
                      <a:pt x="31" y="960"/>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822" name="Picture 776"/>
              <p:cNvPicPr>
                <a:picLocks noChangeAspect="1" noChangeArrowheads="1"/>
              </p:cNvPicPr>
              <p:nvPr/>
            </p:nvPicPr>
            <p:blipFill>
              <a:blip r:embed="rId38" cstate="print">
                <a:extLst>
                  <a:ext uri="{28A0092B-C50C-407E-A947-70E740481C1C}">
                    <a14:useLocalDpi xmlns:a14="http://schemas.microsoft.com/office/drawing/2010/main" xmlns="" val="0"/>
                  </a:ext>
                </a:extLst>
              </a:blip>
              <a:srcRect/>
              <a:stretch>
                <a:fillRect/>
              </a:stretch>
            </p:blipFill>
            <p:spPr bwMode="auto">
              <a:xfrm>
                <a:off x="2926" y="1580"/>
                <a:ext cx="1117"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23" name="Picture 777"/>
              <p:cNvPicPr>
                <a:picLocks noChangeAspect="1" noChangeArrowheads="1"/>
              </p:cNvPicPr>
              <p:nvPr/>
            </p:nvPicPr>
            <p:blipFill>
              <a:blip r:embed="rId39" cstate="print">
                <a:extLst>
                  <a:ext uri="{28A0092B-C50C-407E-A947-70E740481C1C}">
                    <a14:useLocalDpi xmlns:a14="http://schemas.microsoft.com/office/drawing/2010/main" xmlns="" val="0"/>
                  </a:ext>
                </a:extLst>
              </a:blip>
              <a:srcRect/>
              <a:stretch>
                <a:fillRect/>
              </a:stretch>
            </p:blipFill>
            <p:spPr bwMode="auto">
              <a:xfrm>
                <a:off x="2926" y="1580"/>
                <a:ext cx="1117"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824" name="Rectangle 778"/>
              <p:cNvSpPr>
                <a:spLocks noChangeArrowheads="1"/>
              </p:cNvSpPr>
              <p:nvPr/>
            </p:nvSpPr>
            <p:spPr bwMode="auto">
              <a:xfrm>
                <a:off x="2922" y="1574"/>
                <a:ext cx="1103"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25" name="Rectangle 779"/>
              <p:cNvSpPr>
                <a:spLocks noChangeArrowheads="1"/>
              </p:cNvSpPr>
              <p:nvPr/>
            </p:nvSpPr>
            <p:spPr bwMode="auto">
              <a:xfrm>
                <a:off x="2922" y="1595"/>
                <a:ext cx="1103"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26" name="Rectangle 780"/>
              <p:cNvSpPr>
                <a:spLocks noChangeArrowheads="1"/>
              </p:cNvSpPr>
              <p:nvPr/>
            </p:nvSpPr>
            <p:spPr bwMode="auto">
              <a:xfrm>
                <a:off x="2922" y="1601"/>
                <a:ext cx="1103" cy="16"/>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27" name="Rectangle 781"/>
              <p:cNvSpPr>
                <a:spLocks noChangeArrowheads="1"/>
              </p:cNvSpPr>
              <p:nvPr/>
            </p:nvSpPr>
            <p:spPr bwMode="auto">
              <a:xfrm>
                <a:off x="2922" y="1617"/>
                <a:ext cx="1103"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28" name="Rectangle 782"/>
              <p:cNvSpPr>
                <a:spLocks noChangeArrowheads="1"/>
              </p:cNvSpPr>
              <p:nvPr/>
            </p:nvSpPr>
            <p:spPr bwMode="auto">
              <a:xfrm>
                <a:off x="2922" y="1629"/>
                <a:ext cx="1103"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29" name="Rectangle 783"/>
              <p:cNvSpPr>
                <a:spLocks noChangeArrowheads="1"/>
              </p:cNvSpPr>
              <p:nvPr/>
            </p:nvSpPr>
            <p:spPr bwMode="auto">
              <a:xfrm>
                <a:off x="2922" y="1641"/>
                <a:ext cx="1103"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0" name="Rectangle 784"/>
              <p:cNvSpPr>
                <a:spLocks noChangeArrowheads="1"/>
              </p:cNvSpPr>
              <p:nvPr/>
            </p:nvSpPr>
            <p:spPr bwMode="auto">
              <a:xfrm>
                <a:off x="2922" y="1644"/>
                <a:ext cx="1103"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1" name="Rectangle 785"/>
              <p:cNvSpPr>
                <a:spLocks noChangeArrowheads="1"/>
              </p:cNvSpPr>
              <p:nvPr/>
            </p:nvSpPr>
            <p:spPr bwMode="auto">
              <a:xfrm>
                <a:off x="2922" y="1647"/>
                <a:ext cx="1103"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2" name="Rectangle 786"/>
              <p:cNvSpPr>
                <a:spLocks noChangeArrowheads="1"/>
              </p:cNvSpPr>
              <p:nvPr/>
            </p:nvSpPr>
            <p:spPr bwMode="auto">
              <a:xfrm>
                <a:off x="2922" y="1653"/>
                <a:ext cx="1103"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3" name="Rectangle 787"/>
              <p:cNvSpPr>
                <a:spLocks noChangeArrowheads="1"/>
              </p:cNvSpPr>
              <p:nvPr/>
            </p:nvSpPr>
            <p:spPr bwMode="auto">
              <a:xfrm>
                <a:off x="2922" y="1659"/>
                <a:ext cx="1103"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4" name="Rectangle 788"/>
              <p:cNvSpPr>
                <a:spLocks noChangeArrowheads="1"/>
              </p:cNvSpPr>
              <p:nvPr/>
            </p:nvSpPr>
            <p:spPr bwMode="auto">
              <a:xfrm>
                <a:off x="2922" y="1668"/>
                <a:ext cx="1103"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5" name="Rectangle 789"/>
              <p:cNvSpPr>
                <a:spLocks noChangeArrowheads="1"/>
              </p:cNvSpPr>
              <p:nvPr/>
            </p:nvSpPr>
            <p:spPr bwMode="auto">
              <a:xfrm>
                <a:off x="2922" y="1671"/>
                <a:ext cx="1103"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6" name="Rectangle 790"/>
              <p:cNvSpPr>
                <a:spLocks noChangeArrowheads="1"/>
              </p:cNvSpPr>
              <p:nvPr/>
            </p:nvSpPr>
            <p:spPr bwMode="auto">
              <a:xfrm>
                <a:off x="2922" y="1674"/>
                <a:ext cx="1103"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7" name="Rectangle 791"/>
              <p:cNvSpPr>
                <a:spLocks noChangeArrowheads="1"/>
              </p:cNvSpPr>
              <p:nvPr/>
            </p:nvSpPr>
            <p:spPr bwMode="auto">
              <a:xfrm>
                <a:off x="2922" y="1680"/>
                <a:ext cx="1103"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8" name="Rectangle 792"/>
              <p:cNvSpPr>
                <a:spLocks noChangeArrowheads="1"/>
              </p:cNvSpPr>
              <p:nvPr/>
            </p:nvSpPr>
            <p:spPr bwMode="auto">
              <a:xfrm>
                <a:off x="2922" y="1683"/>
                <a:ext cx="1103"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9" name="Rectangle 793"/>
              <p:cNvSpPr>
                <a:spLocks noChangeArrowheads="1"/>
              </p:cNvSpPr>
              <p:nvPr/>
            </p:nvSpPr>
            <p:spPr bwMode="auto">
              <a:xfrm>
                <a:off x="2922" y="1689"/>
                <a:ext cx="1103"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0" name="Rectangle 794"/>
              <p:cNvSpPr>
                <a:spLocks noChangeArrowheads="1"/>
              </p:cNvSpPr>
              <p:nvPr/>
            </p:nvSpPr>
            <p:spPr bwMode="auto">
              <a:xfrm>
                <a:off x="2922" y="1692"/>
                <a:ext cx="1103"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1" name="Rectangle 795"/>
              <p:cNvSpPr>
                <a:spLocks noChangeArrowheads="1"/>
              </p:cNvSpPr>
              <p:nvPr/>
            </p:nvSpPr>
            <p:spPr bwMode="auto">
              <a:xfrm>
                <a:off x="2922" y="1695"/>
                <a:ext cx="1103"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2" name="Rectangle 796"/>
              <p:cNvSpPr>
                <a:spLocks noChangeArrowheads="1"/>
              </p:cNvSpPr>
              <p:nvPr/>
            </p:nvSpPr>
            <p:spPr bwMode="auto">
              <a:xfrm>
                <a:off x="2922" y="1701"/>
                <a:ext cx="1103"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3" name="Rectangle 797"/>
              <p:cNvSpPr>
                <a:spLocks noChangeArrowheads="1"/>
              </p:cNvSpPr>
              <p:nvPr/>
            </p:nvSpPr>
            <p:spPr bwMode="auto">
              <a:xfrm>
                <a:off x="2922" y="1707"/>
                <a:ext cx="1103"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4" name="Rectangle 798"/>
              <p:cNvSpPr>
                <a:spLocks noChangeArrowheads="1"/>
              </p:cNvSpPr>
              <p:nvPr/>
            </p:nvSpPr>
            <p:spPr bwMode="auto">
              <a:xfrm>
                <a:off x="2922" y="1713"/>
                <a:ext cx="1103"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5" name="Rectangle 799"/>
              <p:cNvSpPr>
                <a:spLocks noChangeArrowheads="1"/>
              </p:cNvSpPr>
              <p:nvPr/>
            </p:nvSpPr>
            <p:spPr bwMode="auto">
              <a:xfrm>
                <a:off x="2922" y="1722"/>
                <a:ext cx="1103"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6" name="Rectangle 800"/>
              <p:cNvSpPr>
                <a:spLocks noChangeArrowheads="1"/>
              </p:cNvSpPr>
              <p:nvPr/>
            </p:nvSpPr>
            <p:spPr bwMode="auto">
              <a:xfrm>
                <a:off x="2922" y="1728"/>
                <a:ext cx="1103" cy="7"/>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7" name="Rectangle 801"/>
              <p:cNvSpPr>
                <a:spLocks noChangeArrowheads="1"/>
              </p:cNvSpPr>
              <p:nvPr/>
            </p:nvSpPr>
            <p:spPr bwMode="auto">
              <a:xfrm>
                <a:off x="2922" y="1735"/>
                <a:ext cx="1103"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8" name="Rectangle 802"/>
              <p:cNvSpPr>
                <a:spLocks noChangeArrowheads="1"/>
              </p:cNvSpPr>
              <p:nvPr/>
            </p:nvSpPr>
            <p:spPr bwMode="auto">
              <a:xfrm>
                <a:off x="2922" y="1738"/>
                <a:ext cx="1103"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9" name="Rectangle 803"/>
              <p:cNvSpPr>
                <a:spLocks noChangeArrowheads="1"/>
              </p:cNvSpPr>
              <p:nvPr/>
            </p:nvSpPr>
            <p:spPr bwMode="auto">
              <a:xfrm>
                <a:off x="2922" y="1744"/>
                <a:ext cx="1103"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0" name="Rectangle 804"/>
              <p:cNvSpPr>
                <a:spLocks noChangeArrowheads="1"/>
              </p:cNvSpPr>
              <p:nvPr/>
            </p:nvSpPr>
            <p:spPr bwMode="auto">
              <a:xfrm>
                <a:off x="2922" y="1747"/>
                <a:ext cx="1103"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1" name="Rectangle 805"/>
              <p:cNvSpPr>
                <a:spLocks noChangeArrowheads="1"/>
              </p:cNvSpPr>
              <p:nvPr/>
            </p:nvSpPr>
            <p:spPr bwMode="auto">
              <a:xfrm>
                <a:off x="2922" y="1750"/>
                <a:ext cx="1103"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2" name="Rectangle 806"/>
              <p:cNvSpPr>
                <a:spLocks noChangeArrowheads="1"/>
              </p:cNvSpPr>
              <p:nvPr/>
            </p:nvSpPr>
            <p:spPr bwMode="auto">
              <a:xfrm>
                <a:off x="2922" y="1753"/>
                <a:ext cx="1103"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3" name="Rectangle 807"/>
              <p:cNvSpPr>
                <a:spLocks noChangeArrowheads="1"/>
              </p:cNvSpPr>
              <p:nvPr/>
            </p:nvSpPr>
            <p:spPr bwMode="auto">
              <a:xfrm>
                <a:off x="2922" y="1765"/>
                <a:ext cx="1103"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grpSp>
        <p:grpSp>
          <p:nvGrpSpPr>
            <p:cNvPr id="12" name="Group 1009"/>
            <p:cNvGrpSpPr>
              <a:grpSpLocks/>
            </p:cNvGrpSpPr>
            <p:nvPr/>
          </p:nvGrpSpPr>
          <p:grpSpPr bwMode="auto">
            <a:xfrm>
              <a:off x="1708" y="1197"/>
              <a:ext cx="2435" cy="2416"/>
              <a:chOff x="1708" y="1197"/>
              <a:chExt cx="2435" cy="2416"/>
            </a:xfrm>
          </p:grpSpPr>
          <p:sp>
            <p:nvSpPr>
              <p:cNvPr id="6160" name="Rectangle 809"/>
              <p:cNvSpPr>
                <a:spLocks noChangeArrowheads="1"/>
              </p:cNvSpPr>
              <p:nvPr/>
            </p:nvSpPr>
            <p:spPr bwMode="auto">
              <a:xfrm>
                <a:off x="2922" y="1777"/>
                <a:ext cx="1103"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61" name="Rectangle 810"/>
              <p:cNvSpPr>
                <a:spLocks noChangeArrowheads="1"/>
              </p:cNvSpPr>
              <p:nvPr/>
            </p:nvSpPr>
            <p:spPr bwMode="auto">
              <a:xfrm>
                <a:off x="2922" y="1783"/>
                <a:ext cx="1103"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62" name="Rectangle 811"/>
              <p:cNvSpPr>
                <a:spLocks noChangeArrowheads="1"/>
              </p:cNvSpPr>
              <p:nvPr/>
            </p:nvSpPr>
            <p:spPr bwMode="auto">
              <a:xfrm>
                <a:off x="2922" y="1792"/>
                <a:ext cx="1103"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63" name="Rectangle 812"/>
              <p:cNvSpPr>
                <a:spLocks noChangeArrowheads="1"/>
              </p:cNvSpPr>
              <p:nvPr/>
            </p:nvSpPr>
            <p:spPr bwMode="auto">
              <a:xfrm>
                <a:off x="2922" y="1798"/>
                <a:ext cx="1103"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64" name="Rectangle 813"/>
              <p:cNvSpPr>
                <a:spLocks noChangeArrowheads="1"/>
              </p:cNvSpPr>
              <p:nvPr/>
            </p:nvSpPr>
            <p:spPr bwMode="auto">
              <a:xfrm>
                <a:off x="2924" y="1576"/>
                <a:ext cx="1100"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165" name="Rectangle 814"/>
              <p:cNvSpPr>
                <a:spLocks noChangeArrowheads="1"/>
              </p:cNvSpPr>
              <p:nvPr/>
            </p:nvSpPr>
            <p:spPr bwMode="auto">
              <a:xfrm>
                <a:off x="3072" y="1638"/>
                <a:ext cx="1002"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COMPANY SECRETARY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66" name="Rectangle 815"/>
              <p:cNvSpPr>
                <a:spLocks noChangeArrowheads="1"/>
              </p:cNvSpPr>
              <p:nvPr/>
            </p:nvSpPr>
            <p:spPr bwMode="auto">
              <a:xfrm>
                <a:off x="3476" y="1695"/>
                <a:ext cx="58"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67" name="Freeform 816"/>
              <p:cNvSpPr>
                <a:spLocks/>
              </p:cNvSpPr>
              <p:nvPr/>
            </p:nvSpPr>
            <p:spPr bwMode="auto">
              <a:xfrm>
                <a:off x="2874" y="1542"/>
                <a:ext cx="50" cy="154"/>
              </a:xfrm>
              <a:custGeom>
                <a:avLst/>
                <a:gdLst>
                  <a:gd name="T0" fmla="*/ 0 w 50"/>
                  <a:gd name="T1" fmla="*/ 0 h 154"/>
                  <a:gd name="T2" fmla="*/ 0 w 50"/>
                  <a:gd name="T3" fmla="*/ 154 h 154"/>
                  <a:gd name="T4" fmla="*/ 50 w 50"/>
                  <a:gd name="T5" fmla="*/ 154 h 154"/>
                </a:gdLst>
                <a:ahLst/>
                <a:cxnLst>
                  <a:cxn ang="0">
                    <a:pos x="T0" y="T1"/>
                  </a:cxn>
                  <a:cxn ang="0">
                    <a:pos x="T2" y="T3"/>
                  </a:cxn>
                  <a:cxn ang="0">
                    <a:pos x="T4" y="T5"/>
                  </a:cxn>
                </a:cxnLst>
                <a:rect l="0" t="0" r="r" b="b"/>
                <a:pathLst>
                  <a:path w="50" h="154">
                    <a:moveTo>
                      <a:pt x="0" y="0"/>
                    </a:moveTo>
                    <a:lnTo>
                      <a:pt x="0" y="154"/>
                    </a:lnTo>
                    <a:lnTo>
                      <a:pt x="50" y="154"/>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937" name="Picture 817"/>
              <p:cNvPicPr>
                <a:picLocks noChangeAspect="1" noChangeArrowheads="1"/>
              </p:cNvPicPr>
              <p:nvPr/>
            </p:nvPicPr>
            <p:blipFill>
              <a:blip r:embed="rId40" cstate="print">
                <a:extLst>
                  <a:ext uri="{28A0092B-C50C-407E-A947-70E740481C1C}">
                    <a14:useLocalDpi xmlns:a14="http://schemas.microsoft.com/office/drawing/2010/main" xmlns="" val="0"/>
                  </a:ext>
                </a:extLst>
              </a:blip>
              <a:srcRect/>
              <a:stretch>
                <a:fillRect/>
              </a:stretch>
            </p:blipFill>
            <p:spPr bwMode="auto">
              <a:xfrm>
                <a:off x="1779" y="1580"/>
                <a:ext cx="1064"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938" name="Picture 818"/>
              <p:cNvPicPr>
                <a:picLocks noChangeAspect="1" noChangeArrowheads="1"/>
              </p:cNvPicPr>
              <p:nvPr/>
            </p:nvPicPr>
            <p:blipFill>
              <a:blip r:embed="rId41" cstate="print">
                <a:extLst>
                  <a:ext uri="{28A0092B-C50C-407E-A947-70E740481C1C}">
                    <a14:useLocalDpi xmlns:a14="http://schemas.microsoft.com/office/drawing/2010/main" xmlns="" val="0"/>
                  </a:ext>
                </a:extLst>
              </a:blip>
              <a:srcRect/>
              <a:stretch>
                <a:fillRect/>
              </a:stretch>
            </p:blipFill>
            <p:spPr bwMode="auto">
              <a:xfrm>
                <a:off x="1779" y="1580"/>
                <a:ext cx="1064"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68" name="Rectangle 819"/>
              <p:cNvSpPr>
                <a:spLocks noChangeArrowheads="1"/>
              </p:cNvSpPr>
              <p:nvPr/>
            </p:nvSpPr>
            <p:spPr bwMode="auto">
              <a:xfrm>
                <a:off x="1771" y="1574"/>
                <a:ext cx="1054"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69" name="Rectangle 820"/>
              <p:cNvSpPr>
                <a:spLocks noChangeArrowheads="1"/>
              </p:cNvSpPr>
              <p:nvPr/>
            </p:nvSpPr>
            <p:spPr bwMode="auto">
              <a:xfrm>
                <a:off x="1771" y="1592"/>
                <a:ext cx="1054"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0" name="Rectangle 821"/>
              <p:cNvSpPr>
                <a:spLocks noChangeArrowheads="1"/>
              </p:cNvSpPr>
              <p:nvPr/>
            </p:nvSpPr>
            <p:spPr bwMode="auto">
              <a:xfrm>
                <a:off x="1771" y="1598"/>
                <a:ext cx="1054"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1" name="Rectangle 822"/>
              <p:cNvSpPr>
                <a:spLocks noChangeArrowheads="1"/>
              </p:cNvSpPr>
              <p:nvPr/>
            </p:nvSpPr>
            <p:spPr bwMode="auto">
              <a:xfrm>
                <a:off x="1771" y="1610"/>
                <a:ext cx="1054" cy="10"/>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2" name="Rectangle 823"/>
              <p:cNvSpPr>
                <a:spLocks noChangeArrowheads="1"/>
              </p:cNvSpPr>
              <p:nvPr/>
            </p:nvSpPr>
            <p:spPr bwMode="auto">
              <a:xfrm>
                <a:off x="1771" y="1620"/>
                <a:ext cx="1054"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3" name="Rectangle 824"/>
              <p:cNvSpPr>
                <a:spLocks noChangeArrowheads="1"/>
              </p:cNvSpPr>
              <p:nvPr/>
            </p:nvSpPr>
            <p:spPr bwMode="auto">
              <a:xfrm>
                <a:off x="1771" y="1623"/>
                <a:ext cx="1054"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4" name="Rectangle 825"/>
              <p:cNvSpPr>
                <a:spLocks noChangeArrowheads="1"/>
              </p:cNvSpPr>
              <p:nvPr/>
            </p:nvSpPr>
            <p:spPr bwMode="auto">
              <a:xfrm>
                <a:off x="1771" y="1632"/>
                <a:ext cx="105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5" name="Rectangle 826"/>
              <p:cNvSpPr>
                <a:spLocks noChangeArrowheads="1"/>
              </p:cNvSpPr>
              <p:nvPr/>
            </p:nvSpPr>
            <p:spPr bwMode="auto">
              <a:xfrm>
                <a:off x="1771" y="1635"/>
                <a:ext cx="105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6" name="Rectangle 827"/>
              <p:cNvSpPr>
                <a:spLocks noChangeArrowheads="1"/>
              </p:cNvSpPr>
              <p:nvPr/>
            </p:nvSpPr>
            <p:spPr bwMode="auto">
              <a:xfrm>
                <a:off x="1771" y="1641"/>
                <a:ext cx="1054"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7" name="Rectangle 828"/>
              <p:cNvSpPr>
                <a:spLocks noChangeArrowheads="1"/>
              </p:cNvSpPr>
              <p:nvPr/>
            </p:nvSpPr>
            <p:spPr bwMode="auto">
              <a:xfrm>
                <a:off x="1771" y="1647"/>
                <a:ext cx="1054"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8" name="Rectangle 829"/>
              <p:cNvSpPr>
                <a:spLocks noChangeArrowheads="1"/>
              </p:cNvSpPr>
              <p:nvPr/>
            </p:nvSpPr>
            <p:spPr bwMode="auto">
              <a:xfrm>
                <a:off x="1771" y="1656"/>
                <a:ext cx="1054"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9" name="Rectangle 830"/>
              <p:cNvSpPr>
                <a:spLocks noChangeArrowheads="1"/>
              </p:cNvSpPr>
              <p:nvPr/>
            </p:nvSpPr>
            <p:spPr bwMode="auto">
              <a:xfrm>
                <a:off x="1771" y="1659"/>
                <a:ext cx="1054"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0" name="Rectangle 831"/>
              <p:cNvSpPr>
                <a:spLocks noChangeArrowheads="1"/>
              </p:cNvSpPr>
              <p:nvPr/>
            </p:nvSpPr>
            <p:spPr bwMode="auto">
              <a:xfrm>
                <a:off x="1771" y="1662"/>
                <a:ext cx="1054"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1" name="Rectangle 832"/>
              <p:cNvSpPr>
                <a:spLocks noChangeArrowheads="1"/>
              </p:cNvSpPr>
              <p:nvPr/>
            </p:nvSpPr>
            <p:spPr bwMode="auto">
              <a:xfrm>
                <a:off x="1771" y="1668"/>
                <a:ext cx="1054"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2" name="Rectangle 833"/>
              <p:cNvSpPr>
                <a:spLocks noChangeArrowheads="1"/>
              </p:cNvSpPr>
              <p:nvPr/>
            </p:nvSpPr>
            <p:spPr bwMode="auto">
              <a:xfrm>
                <a:off x="1771" y="1671"/>
                <a:ext cx="1054"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3" name="Rectangle 834"/>
              <p:cNvSpPr>
                <a:spLocks noChangeArrowheads="1"/>
              </p:cNvSpPr>
              <p:nvPr/>
            </p:nvSpPr>
            <p:spPr bwMode="auto">
              <a:xfrm>
                <a:off x="1771" y="1674"/>
                <a:ext cx="1054"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4" name="Rectangle 835"/>
              <p:cNvSpPr>
                <a:spLocks noChangeArrowheads="1"/>
              </p:cNvSpPr>
              <p:nvPr/>
            </p:nvSpPr>
            <p:spPr bwMode="auto">
              <a:xfrm>
                <a:off x="1771" y="1677"/>
                <a:ext cx="105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5" name="Rectangle 836"/>
              <p:cNvSpPr>
                <a:spLocks noChangeArrowheads="1"/>
              </p:cNvSpPr>
              <p:nvPr/>
            </p:nvSpPr>
            <p:spPr bwMode="auto">
              <a:xfrm>
                <a:off x="1771" y="1683"/>
                <a:ext cx="1054"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6" name="Rectangle 837"/>
              <p:cNvSpPr>
                <a:spLocks noChangeArrowheads="1"/>
              </p:cNvSpPr>
              <p:nvPr/>
            </p:nvSpPr>
            <p:spPr bwMode="auto">
              <a:xfrm>
                <a:off x="1771" y="1689"/>
                <a:ext cx="1054"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7" name="Rectangle 838"/>
              <p:cNvSpPr>
                <a:spLocks noChangeArrowheads="1"/>
              </p:cNvSpPr>
              <p:nvPr/>
            </p:nvSpPr>
            <p:spPr bwMode="auto">
              <a:xfrm>
                <a:off x="1771" y="1692"/>
                <a:ext cx="1054"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8" name="Rectangle 839"/>
              <p:cNvSpPr>
                <a:spLocks noChangeArrowheads="1"/>
              </p:cNvSpPr>
              <p:nvPr/>
            </p:nvSpPr>
            <p:spPr bwMode="auto">
              <a:xfrm>
                <a:off x="1771" y="1695"/>
                <a:ext cx="1054"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9" name="Rectangle 840"/>
              <p:cNvSpPr>
                <a:spLocks noChangeArrowheads="1"/>
              </p:cNvSpPr>
              <p:nvPr/>
            </p:nvSpPr>
            <p:spPr bwMode="auto">
              <a:xfrm>
                <a:off x="1771" y="1701"/>
                <a:ext cx="105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0" name="Rectangle 841"/>
              <p:cNvSpPr>
                <a:spLocks noChangeArrowheads="1"/>
              </p:cNvSpPr>
              <p:nvPr/>
            </p:nvSpPr>
            <p:spPr bwMode="auto">
              <a:xfrm>
                <a:off x="1771" y="1707"/>
                <a:ext cx="1054"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1" name="Rectangle 842"/>
              <p:cNvSpPr>
                <a:spLocks noChangeArrowheads="1"/>
              </p:cNvSpPr>
              <p:nvPr/>
            </p:nvSpPr>
            <p:spPr bwMode="auto">
              <a:xfrm>
                <a:off x="1771" y="1713"/>
                <a:ext cx="1054"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2" name="Rectangle 843"/>
              <p:cNvSpPr>
                <a:spLocks noChangeArrowheads="1"/>
              </p:cNvSpPr>
              <p:nvPr/>
            </p:nvSpPr>
            <p:spPr bwMode="auto">
              <a:xfrm>
                <a:off x="1771" y="1719"/>
                <a:ext cx="105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3" name="Rectangle 844"/>
              <p:cNvSpPr>
                <a:spLocks noChangeArrowheads="1"/>
              </p:cNvSpPr>
              <p:nvPr/>
            </p:nvSpPr>
            <p:spPr bwMode="auto">
              <a:xfrm>
                <a:off x="1771" y="1722"/>
                <a:ext cx="1054"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4" name="Rectangle 845"/>
              <p:cNvSpPr>
                <a:spLocks noChangeArrowheads="1"/>
              </p:cNvSpPr>
              <p:nvPr/>
            </p:nvSpPr>
            <p:spPr bwMode="auto">
              <a:xfrm>
                <a:off x="1771" y="1725"/>
                <a:ext cx="105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5" name="Rectangle 846"/>
              <p:cNvSpPr>
                <a:spLocks noChangeArrowheads="1"/>
              </p:cNvSpPr>
              <p:nvPr/>
            </p:nvSpPr>
            <p:spPr bwMode="auto">
              <a:xfrm>
                <a:off x="1771" y="1728"/>
                <a:ext cx="1054" cy="10"/>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6" name="Rectangle 847"/>
              <p:cNvSpPr>
                <a:spLocks noChangeArrowheads="1"/>
              </p:cNvSpPr>
              <p:nvPr/>
            </p:nvSpPr>
            <p:spPr bwMode="auto">
              <a:xfrm>
                <a:off x="1771" y="1738"/>
                <a:ext cx="1054"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7" name="Rectangle 848"/>
              <p:cNvSpPr>
                <a:spLocks noChangeArrowheads="1"/>
              </p:cNvSpPr>
              <p:nvPr/>
            </p:nvSpPr>
            <p:spPr bwMode="auto">
              <a:xfrm>
                <a:off x="1771" y="1750"/>
                <a:ext cx="1054"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8" name="Rectangle 849"/>
              <p:cNvSpPr>
                <a:spLocks noChangeArrowheads="1"/>
              </p:cNvSpPr>
              <p:nvPr/>
            </p:nvSpPr>
            <p:spPr bwMode="auto">
              <a:xfrm>
                <a:off x="1771" y="1753"/>
                <a:ext cx="1054"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9" name="Rectangle 850"/>
              <p:cNvSpPr>
                <a:spLocks noChangeArrowheads="1"/>
              </p:cNvSpPr>
              <p:nvPr/>
            </p:nvSpPr>
            <p:spPr bwMode="auto">
              <a:xfrm>
                <a:off x="1771" y="1762"/>
                <a:ext cx="1054"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200" name="Rectangle 851"/>
              <p:cNvSpPr>
                <a:spLocks noChangeArrowheads="1"/>
              </p:cNvSpPr>
              <p:nvPr/>
            </p:nvSpPr>
            <p:spPr bwMode="auto">
              <a:xfrm>
                <a:off x="1771" y="1768"/>
                <a:ext cx="1054" cy="15"/>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201" name="Rectangle 852"/>
              <p:cNvSpPr>
                <a:spLocks noChangeArrowheads="1"/>
              </p:cNvSpPr>
              <p:nvPr/>
            </p:nvSpPr>
            <p:spPr bwMode="auto">
              <a:xfrm>
                <a:off x="1773" y="1576"/>
                <a:ext cx="1051"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202" name="Rectangle 853"/>
              <p:cNvSpPr>
                <a:spLocks noChangeArrowheads="1"/>
              </p:cNvSpPr>
              <p:nvPr/>
            </p:nvSpPr>
            <p:spPr bwMode="auto">
              <a:xfrm>
                <a:off x="2010" y="1621"/>
                <a:ext cx="60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INTERNAL AUDIT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203" name="Rectangle 854"/>
              <p:cNvSpPr>
                <a:spLocks noChangeArrowheads="1"/>
              </p:cNvSpPr>
              <p:nvPr/>
            </p:nvSpPr>
            <p:spPr bwMode="auto">
              <a:xfrm>
                <a:off x="2301" y="1679"/>
                <a:ext cx="48"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204" name="Freeform 855"/>
              <p:cNvSpPr>
                <a:spLocks/>
              </p:cNvSpPr>
              <p:nvPr/>
            </p:nvSpPr>
            <p:spPr bwMode="auto">
              <a:xfrm>
                <a:off x="2824" y="1542"/>
                <a:ext cx="50" cy="137"/>
              </a:xfrm>
              <a:custGeom>
                <a:avLst/>
                <a:gdLst>
                  <a:gd name="T0" fmla="*/ 50 w 50"/>
                  <a:gd name="T1" fmla="*/ 0 h 137"/>
                  <a:gd name="T2" fmla="*/ 50 w 50"/>
                  <a:gd name="T3" fmla="*/ 137 h 137"/>
                  <a:gd name="T4" fmla="*/ 0 w 50"/>
                  <a:gd name="T5" fmla="*/ 137 h 137"/>
                </a:gdLst>
                <a:ahLst/>
                <a:cxnLst>
                  <a:cxn ang="0">
                    <a:pos x="T0" y="T1"/>
                  </a:cxn>
                  <a:cxn ang="0">
                    <a:pos x="T2" y="T3"/>
                  </a:cxn>
                  <a:cxn ang="0">
                    <a:pos x="T4" y="T5"/>
                  </a:cxn>
                </a:cxnLst>
                <a:rect l="0" t="0" r="r" b="b"/>
                <a:pathLst>
                  <a:path w="50" h="137">
                    <a:moveTo>
                      <a:pt x="50" y="0"/>
                    </a:moveTo>
                    <a:lnTo>
                      <a:pt x="50" y="137"/>
                    </a:lnTo>
                    <a:lnTo>
                      <a:pt x="0" y="137"/>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976" name="Picture 856"/>
              <p:cNvPicPr>
                <a:picLocks noChangeAspect="1" noChangeArrowheads="1"/>
              </p:cNvPicPr>
              <p:nvPr/>
            </p:nvPicPr>
            <p:blipFill>
              <a:blip r:embed="rId42" cstate="print">
                <a:extLst>
                  <a:ext uri="{28A0092B-C50C-407E-A947-70E740481C1C}">
                    <a14:useLocalDpi xmlns:a14="http://schemas.microsoft.com/office/drawing/2010/main" xmlns="" val="0"/>
                  </a:ext>
                </a:extLst>
              </a:blip>
              <a:srcRect/>
              <a:stretch>
                <a:fillRect/>
              </a:stretch>
            </p:blipFill>
            <p:spPr bwMode="auto">
              <a:xfrm>
                <a:off x="2926" y="1853"/>
                <a:ext cx="1134"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977" name="Picture 857"/>
              <p:cNvPicPr>
                <a:picLocks noChangeAspect="1" noChangeArrowheads="1"/>
              </p:cNvPicPr>
              <p:nvPr/>
            </p:nvPicPr>
            <p:blipFill>
              <a:blip r:embed="rId43" cstate="print">
                <a:extLst>
                  <a:ext uri="{28A0092B-C50C-407E-A947-70E740481C1C}">
                    <a14:useLocalDpi xmlns:a14="http://schemas.microsoft.com/office/drawing/2010/main" xmlns="" val="0"/>
                  </a:ext>
                </a:extLst>
              </a:blip>
              <a:srcRect/>
              <a:stretch>
                <a:fillRect/>
              </a:stretch>
            </p:blipFill>
            <p:spPr bwMode="auto">
              <a:xfrm>
                <a:off x="2926" y="1853"/>
                <a:ext cx="1134"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205" name="Rectangle 858"/>
              <p:cNvSpPr>
                <a:spLocks noChangeArrowheads="1"/>
              </p:cNvSpPr>
              <p:nvPr/>
            </p:nvSpPr>
            <p:spPr bwMode="auto">
              <a:xfrm>
                <a:off x="2922" y="1850"/>
                <a:ext cx="1103" cy="24"/>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206" name="Rectangle 859"/>
              <p:cNvSpPr>
                <a:spLocks noChangeArrowheads="1"/>
              </p:cNvSpPr>
              <p:nvPr/>
            </p:nvSpPr>
            <p:spPr bwMode="auto">
              <a:xfrm>
                <a:off x="2922" y="1874"/>
                <a:ext cx="1103"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207" name="Rectangle 860"/>
              <p:cNvSpPr>
                <a:spLocks noChangeArrowheads="1"/>
              </p:cNvSpPr>
              <p:nvPr/>
            </p:nvSpPr>
            <p:spPr bwMode="auto">
              <a:xfrm>
                <a:off x="2922" y="1880"/>
                <a:ext cx="1103"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8" name="Rectangle 861"/>
              <p:cNvSpPr>
                <a:spLocks noChangeArrowheads="1"/>
              </p:cNvSpPr>
              <p:nvPr/>
            </p:nvSpPr>
            <p:spPr bwMode="auto">
              <a:xfrm>
                <a:off x="2922" y="1895"/>
                <a:ext cx="1103" cy="15"/>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9" name="Rectangle 862"/>
              <p:cNvSpPr>
                <a:spLocks noChangeArrowheads="1"/>
              </p:cNvSpPr>
              <p:nvPr/>
            </p:nvSpPr>
            <p:spPr bwMode="auto">
              <a:xfrm>
                <a:off x="2922" y="1910"/>
                <a:ext cx="1103"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0" name="Rectangle 863"/>
              <p:cNvSpPr>
                <a:spLocks noChangeArrowheads="1"/>
              </p:cNvSpPr>
              <p:nvPr/>
            </p:nvSpPr>
            <p:spPr bwMode="auto">
              <a:xfrm>
                <a:off x="2922" y="1913"/>
                <a:ext cx="1103"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1" name="Rectangle 864"/>
              <p:cNvSpPr>
                <a:spLocks noChangeArrowheads="1"/>
              </p:cNvSpPr>
              <p:nvPr/>
            </p:nvSpPr>
            <p:spPr bwMode="auto">
              <a:xfrm>
                <a:off x="2922" y="1925"/>
                <a:ext cx="1103"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2" name="Rectangle 865"/>
              <p:cNvSpPr>
                <a:spLocks noChangeArrowheads="1"/>
              </p:cNvSpPr>
              <p:nvPr/>
            </p:nvSpPr>
            <p:spPr bwMode="auto">
              <a:xfrm>
                <a:off x="2922" y="1928"/>
                <a:ext cx="1103"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3" name="Rectangle 866"/>
              <p:cNvSpPr>
                <a:spLocks noChangeArrowheads="1"/>
              </p:cNvSpPr>
              <p:nvPr/>
            </p:nvSpPr>
            <p:spPr bwMode="auto">
              <a:xfrm>
                <a:off x="2922" y="1931"/>
                <a:ext cx="1103"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4" name="Rectangle 867"/>
              <p:cNvSpPr>
                <a:spLocks noChangeArrowheads="1"/>
              </p:cNvSpPr>
              <p:nvPr/>
            </p:nvSpPr>
            <p:spPr bwMode="auto">
              <a:xfrm>
                <a:off x="2922" y="1937"/>
                <a:ext cx="1103"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5" name="Rectangle 868"/>
              <p:cNvSpPr>
                <a:spLocks noChangeArrowheads="1"/>
              </p:cNvSpPr>
              <p:nvPr/>
            </p:nvSpPr>
            <p:spPr bwMode="auto">
              <a:xfrm>
                <a:off x="2922" y="1946"/>
                <a:ext cx="1103"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6" name="Rectangle 869"/>
              <p:cNvSpPr>
                <a:spLocks noChangeArrowheads="1"/>
              </p:cNvSpPr>
              <p:nvPr/>
            </p:nvSpPr>
            <p:spPr bwMode="auto">
              <a:xfrm>
                <a:off x="2922" y="1955"/>
                <a:ext cx="1103"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7" name="Rectangle 870"/>
              <p:cNvSpPr>
                <a:spLocks noChangeArrowheads="1"/>
              </p:cNvSpPr>
              <p:nvPr/>
            </p:nvSpPr>
            <p:spPr bwMode="auto">
              <a:xfrm>
                <a:off x="2922" y="1958"/>
                <a:ext cx="1103" cy="6"/>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8" name="Rectangle 871"/>
              <p:cNvSpPr>
                <a:spLocks noChangeArrowheads="1"/>
              </p:cNvSpPr>
              <p:nvPr/>
            </p:nvSpPr>
            <p:spPr bwMode="auto">
              <a:xfrm>
                <a:off x="2922" y="1964"/>
                <a:ext cx="1103" cy="7"/>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9" name="Rectangle 872"/>
              <p:cNvSpPr>
                <a:spLocks noChangeArrowheads="1"/>
              </p:cNvSpPr>
              <p:nvPr/>
            </p:nvSpPr>
            <p:spPr bwMode="auto">
              <a:xfrm>
                <a:off x="2922" y="1971"/>
                <a:ext cx="1103"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0" name="Rectangle 873"/>
              <p:cNvSpPr>
                <a:spLocks noChangeArrowheads="1"/>
              </p:cNvSpPr>
              <p:nvPr/>
            </p:nvSpPr>
            <p:spPr bwMode="auto">
              <a:xfrm>
                <a:off x="2922" y="1974"/>
                <a:ext cx="1103"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1" name="Rectangle 874"/>
              <p:cNvSpPr>
                <a:spLocks noChangeArrowheads="1"/>
              </p:cNvSpPr>
              <p:nvPr/>
            </p:nvSpPr>
            <p:spPr bwMode="auto">
              <a:xfrm>
                <a:off x="2922" y="1980"/>
                <a:ext cx="1103"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2" name="Rectangle 875"/>
              <p:cNvSpPr>
                <a:spLocks noChangeArrowheads="1"/>
              </p:cNvSpPr>
              <p:nvPr/>
            </p:nvSpPr>
            <p:spPr bwMode="auto">
              <a:xfrm>
                <a:off x="2922" y="1983"/>
                <a:ext cx="1103"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3" name="Rectangle 876"/>
              <p:cNvSpPr>
                <a:spLocks noChangeArrowheads="1"/>
              </p:cNvSpPr>
              <p:nvPr/>
            </p:nvSpPr>
            <p:spPr bwMode="auto">
              <a:xfrm>
                <a:off x="2922" y="1986"/>
                <a:ext cx="1103" cy="9"/>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4" name="Rectangle 877"/>
              <p:cNvSpPr>
                <a:spLocks noChangeArrowheads="1"/>
              </p:cNvSpPr>
              <p:nvPr/>
            </p:nvSpPr>
            <p:spPr bwMode="auto">
              <a:xfrm>
                <a:off x="2922" y="1995"/>
                <a:ext cx="1103"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5" name="Rectangle 878"/>
              <p:cNvSpPr>
                <a:spLocks noChangeArrowheads="1"/>
              </p:cNvSpPr>
              <p:nvPr/>
            </p:nvSpPr>
            <p:spPr bwMode="auto">
              <a:xfrm>
                <a:off x="2922" y="2001"/>
                <a:ext cx="1103"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6" name="Rectangle 879"/>
              <p:cNvSpPr>
                <a:spLocks noChangeArrowheads="1"/>
              </p:cNvSpPr>
              <p:nvPr/>
            </p:nvSpPr>
            <p:spPr bwMode="auto">
              <a:xfrm>
                <a:off x="2922" y="2007"/>
                <a:ext cx="1103"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7" name="Rectangle 880"/>
              <p:cNvSpPr>
                <a:spLocks noChangeArrowheads="1"/>
              </p:cNvSpPr>
              <p:nvPr/>
            </p:nvSpPr>
            <p:spPr bwMode="auto">
              <a:xfrm>
                <a:off x="2922" y="2010"/>
                <a:ext cx="1103"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8" name="Rectangle 881"/>
              <p:cNvSpPr>
                <a:spLocks noChangeArrowheads="1"/>
              </p:cNvSpPr>
              <p:nvPr/>
            </p:nvSpPr>
            <p:spPr bwMode="auto">
              <a:xfrm>
                <a:off x="2922" y="2016"/>
                <a:ext cx="1103"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9" name="Rectangle 882"/>
              <p:cNvSpPr>
                <a:spLocks noChangeArrowheads="1"/>
              </p:cNvSpPr>
              <p:nvPr/>
            </p:nvSpPr>
            <p:spPr bwMode="auto">
              <a:xfrm>
                <a:off x="2922" y="2019"/>
                <a:ext cx="1103"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0" name="Rectangle 883"/>
              <p:cNvSpPr>
                <a:spLocks noChangeArrowheads="1"/>
              </p:cNvSpPr>
              <p:nvPr/>
            </p:nvSpPr>
            <p:spPr bwMode="auto">
              <a:xfrm>
                <a:off x="2922" y="2025"/>
                <a:ext cx="1103" cy="9"/>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1" name="Rectangle 884"/>
              <p:cNvSpPr>
                <a:spLocks noChangeArrowheads="1"/>
              </p:cNvSpPr>
              <p:nvPr/>
            </p:nvSpPr>
            <p:spPr bwMode="auto">
              <a:xfrm>
                <a:off x="2922" y="2034"/>
                <a:ext cx="1103"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2" name="Rectangle 885"/>
              <p:cNvSpPr>
                <a:spLocks noChangeArrowheads="1"/>
              </p:cNvSpPr>
              <p:nvPr/>
            </p:nvSpPr>
            <p:spPr bwMode="auto">
              <a:xfrm>
                <a:off x="2922" y="2043"/>
                <a:ext cx="1103"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3" name="Rectangle 886"/>
              <p:cNvSpPr>
                <a:spLocks noChangeArrowheads="1"/>
              </p:cNvSpPr>
              <p:nvPr/>
            </p:nvSpPr>
            <p:spPr bwMode="auto">
              <a:xfrm>
                <a:off x="2922" y="2046"/>
                <a:ext cx="1103"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4" name="Rectangle 887"/>
              <p:cNvSpPr>
                <a:spLocks noChangeArrowheads="1"/>
              </p:cNvSpPr>
              <p:nvPr/>
            </p:nvSpPr>
            <p:spPr bwMode="auto">
              <a:xfrm>
                <a:off x="2922" y="2049"/>
                <a:ext cx="1103"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5" name="Rectangle 888"/>
              <p:cNvSpPr>
                <a:spLocks noChangeArrowheads="1"/>
              </p:cNvSpPr>
              <p:nvPr/>
            </p:nvSpPr>
            <p:spPr bwMode="auto">
              <a:xfrm>
                <a:off x="2922" y="2052"/>
                <a:ext cx="1103" cy="15"/>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6" name="Rectangle 889"/>
              <p:cNvSpPr>
                <a:spLocks noChangeArrowheads="1"/>
              </p:cNvSpPr>
              <p:nvPr/>
            </p:nvSpPr>
            <p:spPr bwMode="auto">
              <a:xfrm>
                <a:off x="2922" y="2067"/>
                <a:ext cx="1103" cy="15"/>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7" name="Rectangle 890"/>
              <p:cNvSpPr>
                <a:spLocks noChangeArrowheads="1"/>
              </p:cNvSpPr>
              <p:nvPr/>
            </p:nvSpPr>
            <p:spPr bwMode="auto">
              <a:xfrm>
                <a:off x="2922" y="2082"/>
                <a:ext cx="1103" cy="4"/>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8" name="Rectangle 891"/>
              <p:cNvSpPr>
                <a:spLocks noChangeArrowheads="1"/>
              </p:cNvSpPr>
              <p:nvPr/>
            </p:nvSpPr>
            <p:spPr bwMode="auto">
              <a:xfrm>
                <a:off x="2922" y="2086"/>
                <a:ext cx="1103" cy="12"/>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9" name="Rectangle 892"/>
              <p:cNvSpPr>
                <a:spLocks noChangeArrowheads="1"/>
              </p:cNvSpPr>
              <p:nvPr/>
            </p:nvSpPr>
            <p:spPr bwMode="auto">
              <a:xfrm>
                <a:off x="2922" y="2098"/>
                <a:ext cx="1103"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20" name="Rectangle 893"/>
              <p:cNvSpPr>
                <a:spLocks noChangeArrowheads="1"/>
              </p:cNvSpPr>
              <p:nvPr/>
            </p:nvSpPr>
            <p:spPr bwMode="auto">
              <a:xfrm>
                <a:off x="2922" y="2104"/>
                <a:ext cx="1103" cy="21"/>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21" name="Rectangle 894"/>
              <p:cNvSpPr>
                <a:spLocks noChangeArrowheads="1"/>
              </p:cNvSpPr>
              <p:nvPr/>
            </p:nvSpPr>
            <p:spPr bwMode="auto">
              <a:xfrm>
                <a:off x="2924" y="1851"/>
                <a:ext cx="1100" cy="274"/>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922" name="Rectangle 895"/>
              <p:cNvSpPr>
                <a:spLocks noChangeArrowheads="1"/>
              </p:cNvSpPr>
              <p:nvPr/>
            </p:nvSpPr>
            <p:spPr bwMode="auto">
              <a:xfrm>
                <a:off x="2958" y="1872"/>
                <a:ext cx="1042"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CORPORATE PERFORMANCE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23" name="Rectangle 896"/>
              <p:cNvSpPr>
                <a:spLocks noChangeArrowheads="1"/>
              </p:cNvSpPr>
              <p:nvPr/>
            </p:nvSpPr>
            <p:spPr bwMode="auto">
              <a:xfrm>
                <a:off x="3974" y="1872"/>
                <a:ext cx="7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24" name="Rectangle 897"/>
              <p:cNvSpPr>
                <a:spLocks noChangeArrowheads="1"/>
              </p:cNvSpPr>
              <p:nvPr/>
            </p:nvSpPr>
            <p:spPr bwMode="auto">
              <a:xfrm>
                <a:off x="2962" y="1930"/>
                <a:ext cx="38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PLANNING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25" name="Rectangle 898"/>
              <p:cNvSpPr>
                <a:spLocks noChangeArrowheads="1"/>
              </p:cNvSpPr>
              <p:nvPr/>
            </p:nvSpPr>
            <p:spPr bwMode="auto">
              <a:xfrm>
                <a:off x="3323" y="1930"/>
                <a:ext cx="7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26" name="Rectangle 899"/>
              <p:cNvSpPr>
                <a:spLocks noChangeArrowheads="1"/>
              </p:cNvSpPr>
              <p:nvPr/>
            </p:nvSpPr>
            <p:spPr bwMode="auto">
              <a:xfrm>
                <a:off x="3362" y="1930"/>
                <a:ext cx="67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MONITORING AND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27" name="Rectangle 900"/>
              <p:cNvSpPr>
                <a:spLocks noChangeArrowheads="1"/>
              </p:cNvSpPr>
              <p:nvPr/>
            </p:nvSpPr>
            <p:spPr bwMode="auto">
              <a:xfrm>
                <a:off x="3266" y="1988"/>
                <a:ext cx="450"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REPORTING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28" name="Rectangle 901"/>
              <p:cNvSpPr>
                <a:spLocks noChangeArrowheads="1"/>
              </p:cNvSpPr>
              <p:nvPr/>
            </p:nvSpPr>
            <p:spPr bwMode="auto">
              <a:xfrm>
                <a:off x="3476" y="2046"/>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29" name="Freeform 902"/>
              <p:cNvSpPr>
                <a:spLocks/>
              </p:cNvSpPr>
              <p:nvPr/>
            </p:nvSpPr>
            <p:spPr bwMode="auto">
              <a:xfrm>
                <a:off x="2874" y="1542"/>
                <a:ext cx="50" cy="446"/>
              </a:xfrm>
              <a:custGeom>
                <a:avLst/>
                <a:gdLst>
                  <a:gd name="T0" fmla="*/ 0 w 50"/>
                  <a:gd name="T1" fmla="*/ 0 h 446"/>
                  <a:gd name="T2" fmla="*/ 0 w 50"/>
                  <a:gd name="T3" fmla="*/ 446 h 446"/>
                  <a:gd name="T4" fmla="*/ 50 w 50"/>
                  <a:gd name="T5" fmla="*/ 446 h 446"/>
                </a:gdLst>
                <a:ahLst/>
                <a:cxnLst>
                  <a:cxn ang="0">
                    <a:pos x="T0" y="T1"/>
                  </a:cxn>
                  <a:cxn ang="0">
                    <a:pos x="T2" y="T3"/>
                  </a:cxn>
                  <a:cxn ang="0">
                    <a:pos x="T4" y="T5"/>
                  </a:cxn>
                </a:cxnLst>
                <a:rect l="0" t="0" r="r" b="b"/>
                <a:pathLst>
                  <a:path w="50" h="446">
                    <a:moveTo>
                      <a:pt x="0" y="0"/>
                    </a:moveTo>
                    <a:lnTo>
                      <a:pt x="0" y="446"/>
                    </a:lnTo>
                    <a:lnTo>
                      <a:pt x="50" y="44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6023" name="Picture 903"/>
              <p:cNvPicPr>
                <a:picLocks noChangeAspect="1" noChangeArrowheads="1"/>
              </p:cNvPicPr>
              <p:nvPr/>
            </p:nvPicPr>
            <p:blipFill>
              <a:blip r:embed="rId44" cstate="print">
                <a:extLst>
                  <a:ext uri="{28A0092B-C50C-407E-A947-70E740481C1C}">
                    <a14:useLocalDpi xmlns:a14="http://schemas.microsoft.com/office/drawing/2010/main" xmlns="" val="0"/>
                  </a:ext>
                </a:extLst>
              </a:blip>
              <a:srcRect/>
              <a:stretch>
                <a:fillRect/>
              </a:stretch>
            </p:blipFill>
            <p:spPr bwMode="auto">
              <a:xfrm>
                <a:off x="1779" y="1853"/>
                <a:ext cx="1064"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024" name="Picture 904"/>
              <p:cNvPicPr>
                <a:picLocks noChangeAspect="1" noChangeArrowheads="1"/>
              </p:cNvPicPr>
              <p:nvPr/>
            </p:nvPicPr>
            <p:blipFill>
              <a:blip r:embed="rId45" cstate="print">
                <a:extLst>
                  <a:ext uri="{28A0092B-C50C-407E-A947-70E740481C1C}">
                    <a14:useLocalDpi xmlns:a14="http://schemas.microsoft.com/office/drawing/2010/main" xmlns="" val="0"/>
                  </a:ext>
                </a:extLst>
              </a:blip>
              <a:srcRect/>
              <a:stretch>
                <a:fillRect/>
              </a:stretch>
            </p:blipFill>
            <p:spPr bwMode="auto">
              <a:xfrm>
                <a:off x="1779" y="1853"/>
                <a:ext cx="1064"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930" name="Rectangle 905"/>
              <p:cNvSpPr>
                <a:spLocks noChangeArrowheads="1"/>
              </p:cNvSpPr>
              <p:nvPr/>
            </p:nvSpPr>
            <p:spPr bwMode="auto">
              <a:xfrm>
                <a:off x="1771" y="1850"/>
                <a:ext cx="1054"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1" name="Rectangle 906"/>
              <p:cNvSpPr>
                <a:spLocks noChangeArrowheads="1"/>
              </p:cNvSpPr>
              <p:nvPr/>
            </p:nvSpPr>
            <p:spPr bwMode="auto">
              <a:xfrm>
                <a:off x="1771" y="1871"/>
                <a:ext cx="1054"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2" name="Rectangle 907"/>
              <p:cNvSpPr>
                <a:spLocks noChangeArrowheads="1"/>
              </p:cNvSpPr>
              <p:nvPr/>
            </p:nvSpPr>
            <p:spPr bwMode="auto">
              <a:xfrm>
                <a:off x="1771" y="1877"/>
                <a:ext cx="1054"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3" name="Rectangle 908"/>
              <p:cNvSpPr>
                <a:spLocks noChangeArrowheads="1"/>
              </p:cNvSpPr>
              <p:nvPr/>
            </p:nvSpPr>
            <p:spPr bwMode="auto">
              <a:xfrm>
                <a:off x="1771" y="1889"/>
                <a:ext cx="1054"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4" name="Rectangle 909"/>
              <p:cNvSpPr>
                <a:spLocks noChangeArrowheads="1"/>
              </p:cNvSpPr>
              <p:nvPr/>
            </p:nvSpPr>
            <p:spPr bwMode="auto">
              <a:xfrm>
                <a:off x="1771" y="1901"/>
                <a:ext cx="1054"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5" name="Rectangle 910"/>
              <p:cNvSpPr>
                <a:spLocks noChangeArrowheads="1"/>
              </p:cNvSpPr>
              <p:nvPr/>
            </p:nvSpPr>
            <p:spPr bwMode="auto">
              <a:xfrm>
                <a:off x="1771" y="1904"/>
                <a:ext cx="1054"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6" name="Rectangle 911"/>
              <p:cNvSpPr>
                <a:spLocks noChangeArrowheads="1"/>
              </p:cNvSpPr>
              <p:nvPr/>
            </p:nvSpPr>
            <p:spPr bwMode="auto">
              <a:xfrm>
                <a:off x="1771" y="1916"/>
                <a:ext cx="105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9" name="Rectangle 912"/>
              <p:cNvSpPr>
                <a:spLocks noChangeArrowheads="1"/>
              </p:cNvSpPr>
              <p:nvPr/>
            </p:nvSpPr>
            <p:spPr bwMode="auto">
              <a:xfrm>
                <a:off x="1771" y="1919"/>
                <a:ext cx="105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0" name="Rectangle 913"/>
              <p:cNvSpPr>
                <a:spLocks noChangeArrowheads="1"/>
              </p:cNvSpPr>
              <p:nvPr/>
            </p:nvSpPr>
            <p:spPr bwMode="auto">
              <a:xfrm>
                <a:off x="1771" y="1925"/>
                <a:ext cx="1054"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1" name="Rectangle 914"/>
              <p:cNvSpPr>
                <a:spLocks noChangeArrowheads="1"/>
              </p:cNvSpPr>
              <p:nvPr/>
            </p:nvSpPr>
            <p:spPr bwMode="auto">
              <a:xfrm>
                <a:off x="1771" y="1934"/>
                <a:ext cx="1054"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2" name="Rectangle 915"/>
              <p:cNvSpPr>
                <a:spLocks noChangeArrowheads="1"/>
              </p:cNvSpPr>
              <p:nvPr/>
            </p:nvSpPr>
            <p:spPr bwMode="auto">
              <a:xfrm>
                <a:off x="1771" y="1943"/>
                <a:ext cx="1054"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3" name="Rectangle 916"/>
              <p:cNvSpPr>
                <a:spLocks noChangeArrowheads="1"/>
              </p:cNvSpPr>
              <p:nvPr/>
            </p:nvSpPr>
            <p:spPr bwMode="auto">
              <a:xfrm>
                <a:off x="1771" y="1946"/>
                <a:ext cx="1054"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4" name="Rectangle 917"/>
              <p:cNvSpPr>
                <a:spLocks noChangeArrowheads="1"/>
              </p:cNvSpPr>
              <p:nvPr/>
            </p:nvSpPr>
            <p:spPr bwMode="auto">
              <a:xfrm>
                <a:off x="1771" y="1949"/>
                <a:ext cx="1054"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5" name="Rectangle 918"/>
              <p:cNvSpPr>
                <a:spLocks noChangeArrowheads="1"/>
              </p:cNvSpPr>
              <p:nvPr/>
            </p:nvSpPr>
            <p:spPr bwMode="auto">
              <a:xfrm>
                <a:off x="1771" y="1955"/>
                <a:ext cx="1054"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6" name="Rectangle 919"/>
              <p:cNvSpPr>
                <a:spLocks noChangeArrowheads="1"/>
              </p:cNvSpPr>
              <p:nvPr/>
            </p:nvSpPr>
            <p:spPr bwMode="auto">
              <a:xfrm>
                <a:off x="1771" y="1958"/>
                <a:ext cx="1054"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7" name="Rectangle 920"/>
              <p:cNvSpPr>
                <a:spLocks noChangeArrowheads="1"/>
              </p:cNvSpPr>
              <p:nvPr/>
            </p:nvSpPr>
            <p:spPr bwMode="auto">
              <a:xfrm>
                <a:off x="1771" y="1961"/>
                <a:ext cx="1054"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8" name="Rectangle 921"/>
              <p:cNvSpPr>
                <a:spLocks noChangeArrowheads="1"/>
              </p:cNvSpPr>
              <p:nvPr/>
            </p:nvSpPr>
            <p:spPr bwMode="auto">
              <a:xfrm>
                <a:off x="1771" y="1964"/>
                <a:ext cx="1054" cy="4"/>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9" name="Rectangle 922"/>
              <p:cNvSpPr>
                <a:spLocks noChangeArrowheads="1"/>
              </p:cNvSpPr>
              <p:nvPr/>
            </p:nvSpPr>
            <p:spPr bwMode="auto">
              <a:xfrm>
                <a:off x="1771" y="1968"/>
                <a:ext cx="1054"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0" name="Rectangle 923"/>
              <p:cNvSpPr>
                <a:spLocks noChangeArrowheads="1"/>
              </p:cNvSpPr>
              <p:nvPr/>
            </p:nvSpPr>
            <p:spPr bwMode="auto">
              <a:xfrm>
                <a:off x="1771" y="1971"/>
                <a:ext cx="105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1" name="Rectangle 924"/>
              <p:cNvSpPr>
                <a:spLocks noChangeArrowheads="1"/>
              </p:cNvSpPr>
              <p:nvPr/>
            </p:nvSpPr>
            <p:spPr bwMode="auto">
              <a:xfrm>
                <a:off x="1771" y="1977"/>
                <a:ext cx="1054"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2" name="Rectangle 925"/>
              <p:cNvSpPr>
                <a:spLocks noChangeArrowheads="1"/>
              </p:cNvSpPr>
              <p:nvPr/>
            </p:nvSpPr>
            <p:spPr bwMode="auto">
              <a:xfrm>
                <a:off x="1771" y="1983"/>
                <a:ext cx="1054"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3" name="Rectangle 926"/>
              <p:cNvSpPr>
                <a:spLocks noChangeArrowheads="1"/>
              </p:cNvSpPr>
              <p:nvPr/>
            </p:nvSpPr>
            <p:spPr bwMode="auto">
              <a:xfrm>
                <a:off x="1771" y="1986"/>
                <a:ext cx="1054"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4" name="Rectangle 927"/>
              <p:cNvSpPr>
                <a:spLocks noChangeArrowheads="1"/>
              </p:cNvSpPr>
              <p:nvPr/>
            </p:nvSpPr>
            <p:spPr bwMode="auto">
              <a:xfrm>
                <a:off x="1771" y="1989"/>
                <a:ext cx="1054"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5" name="Rectangle 928"/>
              <p:cNvSpPr>
                <a:spLocks noChangeArrowheads="1"/>
              </p:cNvSpPr>
              <p:nvPr/>
            </p:nvSpPr>
            <p:spPr bwMode="auto">
              <a:xfrm>
                <a:off x="1771" y="1998"/>
                <a:ext cx="105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6" name="Rectangle 929"/>
              <p:cNvSpPr>
                <a:spLocks noChangeArrowheads="1"/>
              </p:cNvSpPr>
              <p:nvPr/>
            </p:nvSpPr>
            <p:spPr bwMode="auto">
              <a:xfrm>
                <a:off x="1771" y="2004"/>
                <a:ext cx="1054"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7" name="Rectangle 930"/>
              <p:cNvSpPr>
                <a:spLocks noChangeArrowheads="1"/>
              </p:cNvSpPr>
              <p:nvPr/>
            </p:nvSpPr>
            <p:spPr bwMode="auto">
              <a:xfrm>
                <a:off x="1771" y="2010"/>
                <a:ext cx="1054"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8" name="Rectangle 931"/>
              <p:cNvSpPr>
                <a:spLocks noChangeArrowheads="1"/>
              </p:cNvSpPr>
              <p:nvPr/>
            </p:nvSpPr>
            <p:spPr bwMode="auto">
              <a:xfrm>
                <a:off x="1771" y="2019"/>
                <a:ext cx="105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9" name="Rectangle 932"/>
              <p:cNvSpPr>
                <a:spLocks noChangeArrowheads="1"/>
              </p:cNvSpPr>
              <p:nvPr/>
            </p:nvSpPr>
            <p:spPr bwMode="auto">
              <a:xfrm>
                <a:off x="1771" y="2022"/>
                <a:ext cx="1054"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0" name="Rectangle 933"/>
              <p:cNvSpPr>
                <a:spLocks noChangeArrowheads="1"/>
              </p:cNvSpPr>
              <p:nvPr/>
            </p:nvSpPr>
            <p:spPr bwMode="auto">
              <a:xfrm>
                <a:off x="1771" y="2025"/>
                <a:ext cx="105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1" name="Rectangle 934"/>
              <p:cNvSpPr>
                <a:spLocks noChangeArrowheads="1"/>
              </p:cNvSpPr>
              <p:nvPr/>
            </p:nvSpPr>
            <p:spPr bwMode="auto">
              <a:xfrm>
                <a:off x="1771" y="2028"/>
                <a:ext cx="1054"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2" name="Rectangle 935"/>
              <p:cNvSpPr>
                <a:spLocks noChangeArrowheads="1"/>
              </p:cNvSpPr>
              <p:nvPr/>
            </p:nvSpPr>
            <p:spPr bwMode="auto">
              <a:xfrm>
                <a:off x="1771" y="2040"/>
                <a:ext cx="1054"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3" name="Rectangle 936"/>
              <p:cNvSpPr>
                <a:spLocks noChangeArrowheads="1"/>
              </p:cNvSpPr>
              <p:nvPr/>
            </p:nvSpPr>
            <p:spPr bwMode="auto">
              <a:xfrm>
                <a:off x="1771" y="2052"/>
                <a:ext cx="1054"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4" name="Rectangle 937"/>
              <p:cNvSpPr>
                <a:spLocks noChangeArrowheads="1"/>
              </p:cNvSpPr>
              <p:nvPr/>
            </p:nvSpPr>
            <p:spPr bwMode="auto">
              <a:xfrm>
                <a:off x="1771" y="2058"/>
                <a:ext cx="1054"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5" name="Rectangle 938"/>
              <p:cNvSpPr>
                <a:spLocks noChangeArrowheads="1"/>
              </p:cNvSpPr>
              <p:nvPr/>
            </p:nvSpPr>
            <p:spPr bwMode="auto">
              <a:xfrm>
                <a:off x="1771" y="2064"/>
                <a:ext cx="1054"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6" name="Rectangle 939"/>
              <p:cNvSpPr>
                <a:spLocks noChangeArrowheads="1"/>
              </p:cNvSpPr>
              <p:nvPr/>
            </p:nvSpPr>
            <p:spPr bwMode="auto">
              <a:xfrm>
                <a:off x="1771" y="2073"/>
                <a:ext cx="1054" cy="19"/>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7" name="Rectangle 940"/>
              <p:cNvSpPr>
                <a:spLocks noChangeArrowheads="1"/>
              </p:cNvSpPr>
              <p:nvPr/>
            </p:nvSpPr>
            <p:spPr bwMode="auto">
              <a:xfrm>
                <a:off x="1773" y="1851"/>
                <a:ext cx="1051"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968" name="Rectangle 941"/>
              <p:cNvSpPr>
                <a:spLocks noChangeArrowheads="1"/>
              </p:cNvSpPr>
              <p:nvPr/>
            </p:nvSpPr>
            <p:spPr bwMode="auto">
              <a:xfrm>
                <a:off x="2010" y="1882"/>
                <a:ext cx="750"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LEGAL AND RISK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69" name="Rectangle 942"/>
              <p:cNvSpPr>
                <a:spLocks noChangeArrowheads="1"/>
              </p:cNvSpPr>
              <p:nvPr/>
            </p:nvSpPr>
            <p:spPr bwMode="auto">
              <a:xfrm>
                <a:off x="2048" y="1942"/>
                <a:ext cx="534"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MANAGEMENT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70" name="Rectangle 943"/>
              <p:cNvSpPr>
                <a:spLocks noChangeArrowheads="1"/>
              </p:cNvSpPr>
              <p:nvPr/>
            </p:nvSpPr>
            <p:spPr bwMode="auto">
              <a:xfrm>
                <a:off x="2301" y="2000"/>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71" name="Freeform 944"/>
              <p:cNvSpPr>
                <a:spLocks/>
              </p:cNvSpPr>
              <p:nvPr/>
            </p:nvSpPr>
            <p:spPr bwMode="auto">
              <a:xfrm>
                <a:off x="2824" y="1542"/>
                <a:ext cx="50" cy="429"/>
              </a:xfrm>
              <a:custGeom>
                <a:avLst/>
                <a:gdLst>
                  <a:gd name="T0" fmla="*/ 50 w 50"/>
                  <a:gd name="T1" fmla="*/ 0 h 429"/>
                  <a:gd name="T2" fmla="*/ 50 w 50"/>
                  <a:gd name="T3" fmla="*/ 429 h 429"/>
                  <a:gd name="T4" fmla="*/ 0 w 50"/>
                  <a:gd name="T5" fmla="*/ 429 h 429"/>
                </a:gdLst>
                <a:ahLst/>
                <a:cxnLst>
                  <a:cxn ang="0">
                    <a:pos x="T0" y="T1"/>
                  </a:cxn>
                  <a:cxn ang="0">
                    <a:pos x="T2" y="T3"/>
                  </a:cxn>
                  <a:cxn ang="0">
                    <a:pos x="T4" y="T5"/>
                  </a:cxn>
                </a:cxnLst>
                <a:rect l="0" t="0" r="r" b="b"/>
                <a:pathLst>
                  <a:path w="50" h="429">
                    <a:moveTo>
                      <a:pt x="50" y="0"/>
                    </a:moveTo>
                    <a:lnTo>
                      <a:pt x="50" y="429"/>
                    </a:lnTo>
                    <a:lnTo>
                      <a:pt x="0" y="429"/>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972" name="Freeform 945"/>
              <p:cNvSpPr>
                <a:spLocks noEditPoints="1"/>
              </p:cNvSpPr>
              <p:nvPr/>
            </p:nvSpPr>
            <p:spPr bwMode="auto">
              <a:xfrm>
                <a:off x="1708" y="1197"/>
                <a:ext cx="744" cy="484"/>
              </a:xfrm>
              <a:custGeom>
                <a:avLst/>
                <a:gdLst>
                  <a:gd name="T0" fmla="*/ 2526 w 2697"/>
                  <a:gd name="T1" fmla="*/ 11 h 2561"/>
                  <a:gd name="T2" fmla="*/ 2697 w 2697"/>
                  <a:gd name="T3" fmla="*/ 11 h 2561"/>
                  <a:gd name="T4" fmla="*/ 2281 w 2697"/>
                  <a:gd name="T5" fmla="*/ 21 h 2561"/>
                  <a:gd name="T6" fmla="*/ 2430 w 2697"/>
                  <a:gd name="T7" fmla="*/ 0 h 2561"/>
                  <a:gd name="T8" fmla="*/ 2174 w 2697"/>
                  <a:gd name="T9" fmla="*/ 21 h 2561"/>
                  <a:gd name="T10" fmla="*/ 2025 w 2697"/>
                  <a:gd name="T11" fmla="*/ 0 h 2561"/>
                  <a:gd name="T12" fmla="*/ 2174 w 2697"/>
                  <a:gd name="T13" fmla="*/ 21 h 2561"/>
                  <a:gd name="T14" fmla="*/ 1758 w 2697"/>
                  <a:gd name="T15" fmla="*/ 11 h 2561"/>
                  <a:gd name="T16" fmla="*/ 1929 w 2697"/>
                  <a:gd name="T17" fmla="*/ 11 h 2561"/>
                  <a:gd name="T18" fmla="*/ 1513 w 2697"/>
                  <a:gd name="T19" fmla="*/ 21 h 2561"/>
                  <a:gd name="T20" fmla="*/ 1662 w 2697"/>
                  <a:gd name="T21" fmla="*/ 0 h 2561"/>
                  <a:gd name="T22" fmla="*/ 1406 w 2697"/>
                  <a:gd name="T23" fmla="*/ 21 h 2561"/>
                  <a:gd name="T24" fmla="*/ 1257 w 2697"/>
                  <a:gd name="T25" fmla="*/ 0 h 2561"/>
                  <a:gd name="T26" fmla="*/ 1406 w 2697"/>
                  <a:gd name="T27" fmla="*/ 21 h 2561"/>
                  <a:gd name="T28" fmla="*/ 990 w 2697"/>
                  <a:gd name="T29" fmla="*/ 11 h 2561"/>
                  <a:gd name="T30" fmla="*/ 1161 w 2697"/>
                  <a:gd name="T31" fmla="*/ 11 h 2561"/>
                  <a:gd name="T32" fmla="*/ 745 w 2697"/>
                  <a:gd name="T33" fmla="*/ 21 h 2561"/>
                  <a:gd name="T34" fmla="*/ 894 w 2697"/>
                  <a:gd name="T35" fmla="*/ 0 h 2561"/>
                  <a:gd name="T36" fmla="*/ 638 w 2697"/>
                  <a:gd name="T37" fmla="*/ 21 h 2561"/>
                  <a:gd name="T38" fmla="*/ 489 w 2697"/>
                  <a:gd name="T39" fmla="*/ 0 h 2561"/>
                  <a:gd name="T40" fmla="*/ 638 w 2697"/>
                  <a:gd name="T41" fmla="*/ 21 h 2561"/>
                  <a:gd name="T42" fmla="*/ 222 w 2697"/>
                  <a:gd name="T43" fmla="*/ 11 h 2561"/>
                  <a:gd name="T44" fmla="*/ 393 w 2697"/>
                  <a:gd name="T45" fmla="*/ 11 h 2561"/>
                  <a:gd name="T46" fmla="*/ 11 w 2697"/>
                  <a:gd name="T47" fmla="*/ 21 h 2561"/>
                  <a:gd name="T48" fmla="*/ 11 w 2697"/>
                  <a:gd name="T49" fmla="*/ 55 h 2561"/>
                  <a:gd name="T50" fmla="*/ 11 w 2697"/>
                  <a:gd name="T51" fmla="*/ 0 h 2561"/>
                  <a:gd name="T52" fmla="*/ 126 w 2697"/>
                  <a:gd name="T53" fmla="*/ 21 h 2561"/>
                  <a:gd name="T54" fmla="*/ 11 w 2697"/>
                  <a:gd name="T55" fmla="*/ 311 h 2561"/>
                  <a:gd name="T56" fmla="*/ 11 w 2697"/>
                  <a:gd name="T57" fmla="*/ 140 h 2561"/>
                  <a:gd name="T58" fmla="*/ 21 w 2697"/>
                  <a:gd name="T59" fmla="*/ 556 h 2561"/>
                  <a:gd name="T60" fmla="*/ 0 w 2697"/>
                  <a:gd name="T61" fmla="*/ 407 h 2561"/>
                  <a:gd name="T62" fmla="*/ 21 w 2697"/>
                  <a:gd name="T63" fmla="*/ 663 h 2561"/>
                  <a:gd name="T64" fmla="*/ 0 w 2697"/>
                  <a:gd name="T65" fmla="*/ 812 h 2561"/>
                  <a:gd name="T66" fmla="*/ 21 w 2697"/>
                  <a:gd name="T67" fmla="*/ 663 h 2561"/>
                  <a:gd name="T68" fmla="*/ 11 w 2697"/>
                  <a:gd name="T69" fmla="*/ 1079 h 2561"/>
                  <a:gd name="T70" fmla="*/ 11 w 2697"/>
                  <a:gd name="T71" fmla="*/ 908 h 2561"/>
                  <a:gd name="T72" fmla="*/ 21 w 2697"/>
                  <a:gd name="T73" fmla="*/ 1324 h 2561"/>
                  <a:gd name="T74" fmla="*/ 0 w 2697"/>
                  <a:gd name="T75" fmla="*/ 1175 h 2561"/>
                  <a:gd name="T76" fmla="*/ 21 w 2697"/>
                  <a:gd name="T77" fmla="*/ 1431 h 2561"/>
                  <a:gd name="T78" fmla="*/ 0 w 2697"/>
                  <a:gd name="T79" fmla="*/ 1580 h 2561"/>
                  <a:gd name="T80" fmla="*/ 21 w 2697"/>
                  <a:gd name="T81" fmla="*/ 1431 h 2561"/>
                  <a:gd name="T82" fmla="*/ 11 w 2697"/>
                  <a:gd name="T83" fmla="*/ 1847 h 2561"/>
                  <a:gd name="T84" fmla="*/ 11 w 2697"/>
                  <a:gd name="T85" fmla="*/ 1676 h 2561"/>
                  <a:gd name="T86" fmla="*/ 21 w 2697"/>
                  <a:gd name="T87" fmla="*/ 2092 h 2561"/>
                  <a:gd name="T88" fmla="*/ 0 w 2697"/>
                  <a:gd name="T89" fmla="*/ 1943 h 2561"/>
                  <a:gd name="T90" fmla="*/ 21 w 2697"/>
                  <a:gd name="T91" fmla="*/ 2199 h 2561"/>
                  <a:gd name="T92" fmla="*/ 0 w 2697"/>
                  <a:gd name="T93" fmla="*/ 2348 h 2561"/>
                  <a:gd name="T94" fmla="*/ 21 w 2697"/>
                  <a:gd name="T95" fmla="*/ 2199 h 2561"/>
                  <a:gd name="T96" fmla="*/ 11 w 2697"/>
                  <a:gd name="T97" fmla="*/ 2540 h 2561"/>
                  <a:gd name="T98" fmla="*/ 64 w 2697"/>
                  <a:gd name="T99" fmla="*/ 2561 h 2561"/>
                  <a:gd name="T100" fmla="*/ 0 w 2697"/>
                  <a:gd name="T101" fmla="*/ 2455 h 2561"/>
                  <a:gd name="T102" fmla="*/ 171 w 2697"/>
                  <a:gd name="T103" fmla="*/ 2540 h 2561"/>
                  <a:gd name="T104" fmla="*/ 237 w 2697"/>
                  <a:gd name="T105" fmla="*/ 2561 h 2561"/>
                  <a:gd name="T106" fmla="*/ 171 w 2697"/>
                  <a:gd name="T107" fmla="*/ 2540 h 2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97" h="2561">
                    <a:moveTo>
                      <a:pt x="2686" y="21"/>
                    </a:moveTo>
                    <a:lnTo>
                      <a:pt x="2537" y="21"/>
                    </a:lnTo>
                    <a:cubicBezTo>
                      <a:pt x="2531" y="21"/>
                      <a:pt x="2526" y="17"/>
                      <a:pt x="2526" y="11"/>
                    </a:cubicBezTo>
                    <a:cubicBezTo>
                      <a:pt x="2526" y="5"/>
                      <a:pt x="2531" y="0"/>
                      <a:pt x="2537" y="0"/>
                    </a:cubicBezTo>
                    <a:lnTo>
                      <a:pt x="2686" y="0"/>
                    </a:lnTo>
                    <a:cubicBezTo>
                      <a:pt x="2692" y="0"/>
                      <a:pt x="2697" y="5"/>
                      <a:pt x="2697" y="11"/>
                    </a:cubicBezTo>
                    <a:cubicBezTo>
                      <a:pt x="2697" y="17"/>
                      <a:pt x="2692" y="21"/>
                      <a:pt x="2686" y="21"/>
                    </a:cubicBezTo>
                    <a:close/>
                    <a:moveTo>
                      <a:pt x="2430" y="21"/>
                    </a:moveTo>
                    <a:lnTo>
                      <a:pt x="2281" y="21"/>
                    </a:lnTo>
                    <a:cubicBezTo>
                      <a:pt x="2275" y="21"/>
                      <a:pt x="2270" y="17"/>
                      <a:pt x="2270" y="11"/>
                    </a:cubicBezTo>
                    <a:cubicBezTo>
                      <a:pt x="2270" y="5"/>
                      <a:pt x="2275" y="0"/>
                      <a:pt x="2281" y="0"/>
                    </a:cubicBezTo>
                    <a:lnTo>
                      <a:pt x="2430" y="0"/>
                    </a:lnTo>
                    <a:cubicBezTo>
                      <a:pt x="2436" y="0"/>
                      <a:pt x="2441" y="5"/>
                      <a:pt x="2441" y="11"/>
                    </a:cubicBezTo>
                    <a:cubicBezTo>
                      <a:pt x="2441" y="17"/>
                      <a:pt x="2436" y="21"/>
                      <a:pt x="2430" y="21"/>
                    </a:cubicBezTo>
                    <a:close/>
                    <a:moveTo>
                      <a:pt x="2174" y="21"/>
                    </a:moveTo>
                    <a:lnTo>
                      <a:pt x="2025" y="21"/>
                    </a:lnTo>
                    <a:cubicBezTo>
                      <a:pt x="2019" y="21"/>
                      <a:pt x="2014" y="17"/>
                      <a:pt x="2014" y="11"/>
                    </a:cubicBezTo>
                    <a:cubicBezTo>
                      <a:pt x="2014" y="5"/>
                      <a:pt x="2019" y="0"/>
                      <a:pt x="2025" y="0"/>
                    </a:cubicBezTo>
                    <a:lnTo>
                      <a:pt x="2174" y="0"/>
                    </a:lnTo>
                    <a:cubicBezTo>
                      <a:pt x="2180" y="0"/>
                      <a:pt x="2185" y="5"/>
                      <a:pt x="2185" y="11"/>
                    </a:cubicBezTo>
                    <a:cubicBezTo>
                      <a:pt x="2185" y="17"/>
                      <a:pt x="2180" y="21"/>
                      <a:pt x="2174" y="21"/>
                    </a:cubicBezTo>
                    <a:close/>
                    <a:moveTo>
                      <a:pt x="1918" y="21"/>
                    </a:moveTo>
                    <a:lnTo>
                      <a:pt x="1769" y="21"/>
                    </a:lnTo>
                    <a:cubicBezTo>
                      <a:pt x="1763" y="21"/>
                      <a:pt x="1758" y="17"/>
                      <a:pt x="1758" y="11"/>
                    </a:cubicBezTo>
                    <a:cubicBezTo>
                      <a:pt x="1758" y="5"/>
                      <a:pt x="1763" y="0"/>
                      <a:pt x="1769" y="0"/>
                    </a:cubicBezTo>
                    <a:lnTo>
                      <a:pt x="1918" y="0"/>
                    </a:lnTo>
                    <a:cubicBezTo>
                      <a:pt x="1924" y="0"/>
                      <a:pt x="1929" y="5"/>
                      <a:pt x="1929" y="11"/>
                    </a:cubicBezTo>
                    <a:cubicBezTo>
                      <a:pt x="1929" y="17"/>
                      <a:pt x="1924" y="21"/>
                      <a:pt x="1918" y="21"/>
                    </a:cubicBezTo>
                    <a:close/>
                    <a:moveTo>
                      <a:pt x="1662" y="21"/>
                    </a:moveTo>
                    <a:lnTo>
                      <a:pt x="1513" y="21"/>
                    </a:lnTo>
                    <a:cubicBezTo>
                      <a:pt x="1507" y="21"/>
                      <a:pt x="1502" y="17"/>
                      <a:pt x="1502" y="11"/>
                    </a:cubicBezTo>
                    <a:cubicBezTo>
                      <a:pt x="1502" y="5"/>
                      <a:pt x="1507" y="0"/>
                      <a:pt x="1513" y="0"/>
                    </a:cubicBezTo>
                    <a:lnTo>
                      <a:pt x="1662" y="0"/>
                    </a:lnTo>
                    <a:cubicBezTo>
                      <a:pt x="1668" y="0"/>
                      <a:pt x="1673" y="5"/>
                      <a:pt x="1673" y="11"/>
                    </a:cubicBezTo>
                    <a:cubicBezTo>
                      <a:pt x="1673" y="17"/>
                      <a:pt x="1668" y="21"/>
                      <a:pt x="1662" y="21"/>
                    </a:cubicBezTo>
                    <a:close/>
                    <a:moveTo>
                      <a:pt x="1406" y="21"/>
                    </a:moveTo>
                    <a:lnTo>
                      <a:pt x="1257" y="21"/>
                    </a:lnTo>
                    <a:cubicBezTo>
                      <a:pt x="1251" y="21"/>
                      <a:pt x="1246" y="17"/>
                      <a:pt x="1246" y="11"/>
                    </a:cubicBezTo>
                    <a:cubicBezTo>
                      <a:pt x="1246" y="5"/>
                      <a:pt x="1251" y="0"/>
                      <a:pt x="1257" y="0"/>
                    </a:cubicBezTo>
                    <a:lnTo>
                      <a:pt x="1406" y="0"/>
                    </a:lnTo>
                    <a:cubicBezTo>
                      <a:pt x="1412" y="0"/>
                      <a:pt x="1417" y="5"/>
                      <a:pt x="1417" y="11"/>
                    </a:cubicBezTo>
                    <a:cubicBezTo>
                      <a:pt x="1417" y="17"/>
                      <a:pt x="1412" y="21"/>
                      <a:pt x="1406" y="21"/>
                    </a:cubicBezTo>
                    <a:close/>
                    <a:moveTo>
                      <a:pt x="1150" y="21"/>
                    </a:moveTo>
                    <a:lnTo>
                      <a:pt x="1001" y="21"/>
                    </a:lnTo>
                    <a:cubicBezTo>
                      <a:pt x="995" y="21"/>
                      <a:pt x="990" y="17"/>
                      <a:pt x="990" y="11"/>
                    </a:cubicBezTo>
                    <a:cubicBezTo>
                      <a:pt x="990" y="5"/>
                      <a:pt x="995" y="0"/>
                      <a:pt x="1001" y="0"/>
                    </a:cubicBezTo>
                    <a:lnTo>
                      <a:pt x="1150" y="0"/>
                    </a:lnTo>
                    <a:cubicBezTo>
                      <a:pt x="1156" y="0"/>
                      <a:pt x="1161" y="5"/>
                      <a:pt x="1161" y="11"/>
                    </a:cubicBezTo>
                    <a:cubicBezTo>
                      <a:pt x="1161" y="17"/>
                      <a:pt x="1156" y="21"/>
                      <a:pt x="1150" y="21"/>
                    </a:cubicBezTo>
                    <a:close/>
                    <a:moveTo>
                      <a:pt x="894" y="21"/>
                    </a:moveTo>
                    <a:lnTo>
                      <a:pt x="745" y="21"/>
                    </a:lnTo>
                    <a:cubicBezTo>
                      <a:pt x="739" y="21"/>
                      <a:pt x="734" y="17"/>
                      <a:pt x="734" y="11"/>
                    </a:cubicBezTo>
                    <a:cubicBezTo>
                      <a:pt x="734" y="5"/>
                      <a:pt x="739" y="0"/>
                      <a:pt x="745" y="0"/>
                    </a:cubicBezTo>
                    <a:lnTo>
                      <a:pt x="894" y="0"/>
                    </a:lnTo>
                    <a:cubicBezTo>
                      <a:pt x="900" y="0"/>
                      <a:pt x="905" y="5"/>
                      <a:pt x="905" y="11"/>
                    </a:cubicBezTo>
                    <a:cubicBezTo>
                      <a:pt x="905" y="17"/>
                      <a:pt x="900" y="21"/>
                      <a:pt x="894" y="21"/>
                    </a:cubicBezTo>
                    <a:close/>
                    <a:moveTo>
                      <a:pt x="638" y="21"/>
                    </a:moveTo>
                    <a:lnTo>
                      <a:pt x="489" y="21"/>
                    </a:lnTo>
                    <a:cubicBezTo>
                      <a:pt x="483" y="21"/>
                      <a:pt x="478" y="17"/>
                      <a:pt x="478" y="11"/>
                    </a:cubicBezTo>
                    <a:cubicBezTo>
                      <a:pt x="478" y="5"/>
                      <a:pt x="483" y="0"/>
                      <a:pt x="489" y="0"/>
                    </a:cubicBezTo>
                    <a:lnTo>
                      <a:pt x="638" y="0"/>
                    </a:lnTo>
                    <a:cubicBezTo>
                      <a:pt x="644" y="0"/>
                      <a:pt x="649" y="5"/>
                      <a:pt x="649" y="11"/>
                    </a:cubicBezTo>
                    <a:cubicBezTo>
                      <a:pt x="649" y="17"/>
                      <a:pt x="644" y="21"/>
                      <a:pt x="638" y="21"/>
                    </a:cubicBezTo>
                    <a:close/>
                    <a:moveTo>
                      <a:pt x="382" y="21"/>
                    </a:moveTo>
                    <a:lnTo>
                      <a:pt x="233" y="21"/>
                    </a:lnTo>
                    <a:cubicBezTo>
                      <a:pt x="227" y="21"/>
                      <a:pt x="222" y="17"/>
                      <a:pt x="222" y="11"/>
                    </a:cubicBezTo>
                    <a:cubicBezTo>
                      <a:pt x="222" y="5"/>
                      <a:pt x="227" y="0"/>
                      <a:pt x="233" y="0"/>
                    </a:cubicBezTo>
                    <a:lnTo>
                      <a:pt x="382" y="0"/>
                    </a:lnTo>
                    <a:cubicBezTo>
                      <a:pt x="388" y="0"/>
                      <a:pt x="393" y="5"/>
                      <a:pt x="393" y="11"/>
                    </a:cubicBezTo>
                    <a:cubicBezTo>
                      <a:pt x="393" y="17"/>
                      <a:pt x="388" y="21"/>
                      <a:pt x="382" y="21"/>
                    </a:cubicBezTo>
                    <a:close/>
                    <a:moveTo>
                      <a:pt x="126" y="21"/>
                    </a:moveTo>
                    <a:lnTo>
                      <a:pt x="11" y="21"/>
                    </a:lnTo>
                    <a:lnTo>
                      <a:pt x="21" y="11"/>
                    </a:lnTo>
                    <a:lnTo>
                      <a:pt x="21" y="44"/>
                    </a:lnTo>
                    <a:cubicBezTo>
                      <a:pt x="21" y="50"/>
                      <a:pt x="16" y="55"/>
                      <a:pt x="11" y="55"/>
                    </a:cubicBezTo>
                    <a:cubicBezTo>
                      <a:pt x="5" y="55"/>
                      <a:pt x="0" y="50"/>
                      <a:pt x="0" y="44"/>
                    </a:cubicBezTo>
                    <a:lnTo>
                      <a:pt x="0" y="11"/>
                    </a:lnTo>
                    <a:cubicBezTo>
                      <a:pt x="0" y="5"/>
                      <a:pt x="5" y="0"/>
                      <a:pt x="11" y="0"/>
                    </a:cubicBezTo>
                    <a:lnTo>
                      <a:pt x="126" y="0"/>
                    </a:lnTo>
                    <a:cubicBezTo>
                      <a:pt x="132" y="0"/>
                      <a:pt x="137" y="5"/>
                      <a:pt x="137" y="11"/>
                    </a:cubicBezTo>
                    <a:cubicBezTo>
                      <a:pt x="137" y="17"/>
                      <a:pt x="132" y="21"/>
                      <a:pt x="126" y="21"/>
                    </a:cubicBezTo>
                    <a:close/>
                    <a:moveTo>
                      <a:pt x="21" y="151"/>
                    </a:moveTo>
                    <a:lnTo>
                      <a:pt x="21" y="300"/>
                    </a:lnTo>
                    <a:cubicBezTo>
                      <a:pt x="21" y="306"/>
                      <a:pt x="16" y="311"/>
                      <a:pt x="11" y="311"/>
                    </a:cubicBezTo>
                    <a:cubicBezTo>
                      <a:pt x="5" y="311"/>
                      <a:pt x="0" y="306"/>
                      <a:pt x="0" y="300"/>
                    </a:cubicBezTo>
                    <a:lnTo>
                      <a:pt x="0" y="151"/>
                    </a:lnTo>
                    <a:cubicBezTo>
                      <a:pt x="0" y="145"/>
                      <a:pt x="5" y="140"/>
                      <a:pt x="11" y="140"/>
                    </a:cubicBezTo>
                    <a:cubicBezTo>
                      <a:pt x="16" y="140"/>
                      <a:pt x="21" y="145"/>
                      <a:pt x="21" y="151"/>
                    </a:cubicBezTo>
                    <a:close/>
                    <a:moveTo>
                      <a:pt x="21" y="407"/>
                    </a:moveTo>
                    <a:lnTo>
                      <a:pt x="21" y="556"/>
                    </a:lnTo>
                    <a:cubicBezTo>
                      <a:pt x="21" y="562"/>
                      <a:pt x="16" y="567"/>
                      <a:pt x="11" y="567"/>
                    </a:cubicBezTo>
                    <a:cubicBezTo>
                      <a:pt x="5" y="567"/>
                      <a:pt x="0" y="562"/>
                      <a:pt x="0" y="556"/>
                    </a:cubicBezTo>
                    <a:lnTo>
                      <a:pt x="0" y="407"/>
                    </a:lnTo>
                    <a:cubicBezTo>
                      <a:pt x="0" y="401"/>
                      <a:pt x="5" y="396"/>
                      <a:pt x="11" y="396"/>
                    </a:cubicBezTo>
                    <a:cubicBezTo>
                      <a:pt x="16" y="396"/>
                      <a:pt x="21" y="401"/>
                      <a:pt x="21" y="407"/>
                    </a:cubicBezTo>
                    <a:close/>
                    <a:moveTo>
                      <a:pt x="21" y="663"/>
                    </a:moveTo>
                    <a:lnTo>
                      <a:pt x="21" y="812"/>
                    </a:lnTo>
                    <a:cubicBezTo>
                      <a:pt x="21" y="818"/>
                      <a:pt x="16" y="823"/>
                      <a:pt x="11" y="823"/>
                    </a:cubicBezTo>
                    <a:cubicBezTo>
                      <a:pt x="5" y="823"/>
                      <a:pt x="0" y="818"/>
                      <a:pt x="0" y="812"/>
                    </a:cubicBezTo>
                    <a:lnTo>
                      <a:pt x="0" y="663"/>
                    </a:lnTo>
                    <a:cubicBezTo>
                      <a:pt x="0" y="657"/>
                      <a:pt x="5" y="652"/>
                      <a:pt x="11" y="652"/>
                    </a:cubicBezTo>
                    <a:cubicBezTo>
                      <a:pt x="16" y="652"/>
                      <a:pt x="21" y="657"/>
                      <a:pt x="21" y="663"/>
                    </a:cubicBezTo>
                    <a:close/>
                    <a:moveTo>
                      <a:pt x="21" y="919"/>
                    </a:moveTo>
                    <a:lnTo>
                      <a:pt x="21" y="1068"/>
                    </a:lnTo>
                    <a:cubicBezTo>
                      <a:pt x="21" y="1074"/>
                      <a:pt x="16" y="1079"/>
                      <a:pt x="11" y="1079"/>
                    </a:cubicBezTo>
                    <a:cubicBezTo>
                      <a:pt x="5" y="1079"/>
                      <a:pt x="0" y="1074"/>
                      <a:pt x="0" y="1068"/>
                    </a:cubicBezTo>
                    <a:lnTo>
                      <a:pt x="0" y="919"/>
                    </a:lnTo>
                    <a:cubicBezTo>
                      <a:pt x="0" y="913"/>
                      <a:pt x="5" y="908"/>
                      <a:pt x="11" y="908"/>
                    </a:cubicBezTo>
                    <a:cubicBezTo>
                      <a:pt x="16" y="908"/>
                      <a:pt x="21" y="913"/>
                      <a:pt x="21" y="919"/>
                    </a:cubicBezTo>
                    <a:close/>
                    <a:moveTo>
                      <a:pt x="21" y="1175"/>
                    </a:moveTo>
                    <a:lnTo>
                      <a:pt x="21" y="1324"/>
                    </a:lnTo>
                    <a:cubicBezTo>
                      <a:pt x="21" y="1330"/>
                      <a:pt x="16" y="1335"/>
                      <a:pt x="11" y="1335"/>
                    </a:cubicBezTo>
                    <a:cubicBezTo>
                      <a:pt x="5" y="1335"/>
                      <a:pt x="0" y="1330"/>
                      <a:pt x="0" y="1324"/>
                    </a:cubicBezTo>
                    <a:lnTo>
                      <a:pt x="0" y="1175"/>
                    </a:lnTo>
                    <a:cubicBezTo>
                      <a:pt x="0" y="1169"/>
                      <a:pt x="5" y="1164"/>
                      <a:pt x="11" y="1164"/>
                    </a:cubicBezTo>
                    <a:cubicBezTo>
                      <a:pt x="16" y="1164"/>
                      <a:pt x="21" y="1169"/>
                      <a:pt x="21" y="1175"/>
                    </a:cubicBezTo>
                    <a:close/>
                    <a:moveTo>
                      <a:pt x="21" y="1431"/>
                    </a:moveTo>
                    <a:lnTo>
                      <a:pt x="21" y="1580"/>
                    </a:lnTo>
                    <a:cubicBezTo>
                      <a:pt x="21" y="1586"/>
                      <a:pt x="16" y="1591"/>
                      <a:pt x="11" y="1591"/>
                    </a:cubicBezTo>
                    <a:cubicBezTo>
                      <a:pt x="5" y="1591"/>
                      <a:pt x="0" y="1586"/>
                      <a:pt x="0" y="1580"/>
                    </a:cubicBezTo>
                    <a:lnTo>
                      <a:pt x="0" y="1431"/>
                    </a:lnTo>
                    <a:cubicBezTo>
                      <a:pt x="0" y="1425"/>
                      <a:pt x="5" y="1420"/>
                      <a:pt x="11" y="1420"/>
                    </a:cubicBezTo>
                    <a:cubicBezTo>
                      <a:pt x="16" y="1420"/>
                      <a:pt x="21" y="1425"/>
                      <a:pt x="21" y="1431"/>
                    </a:cubicBezTo>
                    <a:close/>
                    <a:moveTo>
                      <a:pt x="21" y="1687"/>
                    </a:moveTo>
                    <a:lnTo>
                      <a:pt x="21" y="1836"/>
                    </a:lnTo>
                    <a:cubicBezTo>
                      <a:pt x="21" y="1842"/>
                      <a:pt x="16" y="1847"/>
                      <a:pt x="11" y="1847"/>
                    </a:cubicBezTo>
                    <a:cubicBezTo>
                      <a:pt x="5" y="1847"/>
                      <a:pt x="0" y="1842"/>
                      <a:pt x="0" y="1836"/>
                    </a:cubicBezTo>
                    <a:lnTo>
                      <a:pt x="0" y="1687"/>
                    </a:lnTo>
                    <a:cubicBezTo>
                      <a:pt x="0" y="1681"/>
                      <a:pt x="5" y="1676"/>
                      <a:pt x="11" y="1676"/>
                    </a:cubicBezTo>
                    <a:cubicBezTo>
                      <a:pt x="16" y="1676"/>
                      <a:pt x="21" y="1681"/>
                      <a:pt x="21" y="1687"/>
                    </a:cubicBezTo>
                    <a:close/>
                    <a:moveTo>
                      <a:pt x="21" y="1943"/>
                    </a:moveTo>
                    <a:lnTo>
                      <a:pt x="21" y="2092"/>
                    </a:lnTo>
                    <a:cubicBezTo>
                      <a:pt x="21" y="2098"/>
                      <a:pt x="16" y="2103"/>
                      <a:pt x="11" y="2103"/>
                    </a:cubicBezTo>
                    <a:cubicBezTo>
                      <a:pt x="5" y="2103"/>
                      <a:pt x="0" y="2098"/>
                      <a:pt x="0" y="2092"/>
                    </a:cubicBezTo>
                    <a:lnTo>
                      <a:pt x="0" y="1943"/>
                    </a:lnTo>
                    <a:cubicBezTo>
                      <a:pt x="0" y="1937"/>
                      <a:pt x="5" y="1932"/>
                      <a:pt x="11" y="1932"/>
                    </a:cubicBezTo>
                    <a:cubicBezTo>
                      <a:pt x="16" y="1932"/>
                      <a:pt x="21" y="1937"/>
                      <a:pt x="21" y="1943"/>
                    </a:cubicBezTo>
                    <a:close/>
                    <a:moveTo>
                      <a:pt x="21" y="2199"/>
                    </a:moveTo>
                    <a:lnTo>
                      <a:pt x="21" y="2348"/>
                    </a:lnTo>
                    <a:cubicBezTo>
                      <a:pt x="21" y="2354"/>
                      <a:pt x="16" y="2359"/>
                      <a:pt x="11" y="2359"/>
                    </a:cubicBezTo>
                    <a:cubicBezTo>
                      <a:pt x="5" y="2359"/>
                      <a:pt x="0" y="2354"/>
                      <a:pt x="0" y="2348"/>
                    </a:cubicBezTo>
                    <a:lnTo>
                      <a:pt x="0" y="2199"/>
                    </a:lnTo>
                    <a:cubicBezTo>
                      <a:pt x="0" y="2193"/>
                      <a:pt x="5" y="2188"/>
                      <a:pt x="11" y="2188"/>
                    </a:cubicBezTo>
                    <a:cubicBezTo>
                      <a:pt x="16" y="2188"/>
                      <a:pt x="21" y="2193"/>
                      <a:pt x="21" y="2199"/>
                    </a:cubicBezTo>
                    <a:close/>
                    <a:moveTo>
                      <a:pt x="21" y="2455"/>
                    </a:moveTo>
                    <a:lnTo>
                      <a:pt x="21" y="2550"/>
                    </a:lnTo>
                    <a:lnTo>
                      <a:pt x="11" y="2540"/>
                    </a:lnTo>
                    <a:lnTo>
                      <a:pt x="64" y="2540"/>
                    </a:lnTo>
                    <a:cubicBezTo>
                      <a:pt x="70" y="2540"/>
                      <a:pt x="75" y="2545"/>
                      <a:pt x="75" y="2550"/>
                    </a:cubicBezTo>
                    <a:cubicBezTo>
                      <a:pt x="75" y="2556"/>
                      <a:pt x="70" y="2561"/>
                      <a:pt x="64" y="2561"/>
                    </a:cubicBezTo>
                    <a:lnTo>
                      <a:pt x="11" y="2561"/>
                    </a:lnTo>
                    <a:cubicBezTo>
                      <a:pt x="5" y="2561"/>
                      <a:pt x="0" y="2556"/>
                      <a:pt x="0" y="2550"/>
                    </a:cubicBezTo>
                    <a:lnTo>
                      <a:pt x="0" y="2455"/>
                    </a:lnTo>
                    <a:cubicBezTo>
                      <a:pt x="0" y="2449"/>
                      <a:pt x="5" y="2444"/>
                      <a:pt x="11" y="2444"/>
                    </a:cubicBezTo>
                    <a:cubicBezTo>
                      <a:pt x="16" y="2444"/>
                      <a:pt x="21" y="2449"/>
                      <a:pt x="21" y="2455"/>
                    </a:cubicBezTo>
                    <a:close/>
                    <a:moveTo>
                      <a:pt x="171" y="2540"/>
                    </a:moveTo>
                    <a:lnTo>
                      <a:pt x="237" y="2540"/>
                    </a:lnTo>
                    <a:cubicBezTo>
                      <a:pt x="243" y="2540"/>
                      <a:pt x="248" y="2545"/>
                      <a:pt x="248" y="2550"/>
                    </a:cubicBezTo>
                    <a:cubicBezTo>
                      <a:pt x="248" y="2556"/>
                      <a:pt x="243" y="2561"/>
                      <a:pt x="237" y="2561"/>
                    </a:cubicBezTo>
                    <a:lnTo>
                      <a:pt x="171" y="2561"/>
                    </a:lnTo>
                    <a:cubicBezTo>
                      <a:pt x="165" y="2561"/>
                      <a:pt x="160" y="2556"/>
                      <a:pt x="160" y="2550"/>
                    </a:cubicBezTo>
                    <a:cubicBezTo>
                      <a:pt x="160" y="2545"/>
                      <a:pt x="165" y="2540"/>
                      <a:pt x="171" y="2540"/>
                    </a:cubicBezTo>
                    <a:close/>
                  </a:path>
                </a:pathLst>
              </a:custGeom>
              <a:solidFill>
                <a:srgbClr val="404040"/>
              </a:solidFill>
              <a:ln w="0" cap="flat">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5973" name="Freeform 946"/>
              <p:cNvSpPr>
                <a:spLocks noEditPoints="1"/>
              </p:cNvSpPr>
              <p:nvPr/>
            </p:nvSpPr>
            <p:spPr bwMode="auto">
              <a:xfrm>
                <a:off x="3296" y="1197"/>
                <a:ext cx="794" cy="501"/>
              </a:xfrm>
              <a:custGeom>
                <a:avLst/>
                <a:gdLst>
                  <a:gd name="T0" fmla="*/ 171 w 2878"/>
                  <a:gd name="T1" fmla="*/ 11 h 2652"/>
                  <a:gd name="T2" fmla="*/ 0 w 2878"/>
                  <a:gd name="T3" fmla="*/ 11 h 2652"/>
                  <a:gd name="T4" fmla="*/ 416 w 2878"/>
                  <a:gd name="T5" fmla="*/ 0 h 2652"/>
                  <a:gd name="T6" fmla="*/ 267 w 2878"/>
                  <a:gd name="T7" fmla="*/ 21 h 2652"/>
                  <a:gd name="T8" fmla="*/ 523 w 2878"/>
                  <a:gd name="T9" fmla="*/ 0 h 2652"/>
                  <a:gd name="T10" fmla="*/ 672 w 2878"/>
                  <a:gd name="T11" fmla="*/ 21 h 2652"/>
                  <a:gd name="T12" fmla="*/ 523 w 2878"/>
                  <a:gd name="T13" fmla="*/ 0 h 2652"/>
                  <a:gd name="T14" fmla="*/ 939 w 2878"/>
                  <a:gd name="T15" fmla="*/ 11 h 2652"/>
                  <a:gd name="T16" fmla="*/ 768 w 2878"/>
                  <a:gd name="T17" fmla="*/ 11 h 2652"/>
                  <a:gd name="T18" fmla="*/ 1184 w 2878"/>
                  <a:gd name="T19" fmla="*/ 0 h 2652"/>
                  <a:gd name="T20" fmla="*/ 1035 w 2878"/>
                  <a:gd name="T21" fmla="*/ 21 h 2652"/>
                  <a:gd name="T22" fmla="*/ 1291 w 2878"/>
                  <a:gd name="T23" fmla="*/ 0 h 2652"/>
                  <a:gd name="T24" fmla="*/ 1440 w 2878"/>
                  <a:gd name="T25" fmla="*/ 21 h 2652"/>
                  <a:gd name="T26" fmla="*/ 1291 w 2878"/>
                  <a:gd name="T27" fmla="*/ 0 h 2652"/>
                  <a:gd name="T28" fmla="*/ 1707 w 2878"/>
                  <a:gd name="T29" fmla="*/ 11 h 2652"/>
                  <a:gd name="T30" fmla="*/ 1536 w 2878"/>
                  <a:gd name="T31" fmla="*/ 11 h 2652"/>
                  <a:gd name="T32" fmla="*/ 1952 w 2878"/>
                  <a:gd name="T33" fmla="*/ 0 h 2652"/>
                  <a:gd name="T34" fmla="*/ 1803 w 2878"/>
                  <a:gd name="T35" fmla="*/ 21 h 2652"/>
                  <a:gd name="T36" fmla="*/ 2059 w 2878"/>
                  <a:gd name="T37" fmla="*/ 0 h 2652"/>
                  <a:gd name="T38" fmla="*/ 2208 w 2878"/>
                  <a:gd name="T39" fmla="*/ 21 h 2652"/>
                  <a:gd name="T40" fmla="*/ 2059 w 2878"/>
                  <a:gd name="T41" fmla="*/ 0 h 2652"/>
                  <a:gd name="T42" fmla="*/ 2475 w 2878"/>
                  <a:gd name="T43" fmla="*/ 11 h 2652"/>
                  <a:gd name="T44" fmla="*/ 2304 w 2878"/>
                  <a:gd name="T45" fmla="*/ 11 h 2652"/>
                  <a:gd name="T46" fmla="*/ 2720 w 2878"/>
                  <a:gd name="T47" fmla="*/ 0 h 2652"/>
                  <a:gd name="T48" fmla="*/ 2571 w 2878"/>
                  <a:gd name="T49" fmla="*/ 21 h 2652"/>
                  <a:gd name="T50" fmla="*/ 2827 w 2878"/>
                  <a:gd name="T51" fmla="*/ 0 h 2652"/>
                  <a:gd name="T52" fmla="*/ 2878 w 2878"/>
                  <a:gd name="T53" fmla="*/ 119 h 2652"/>
                  <a:gd name="T54" fmla="*/ 2857 w 2878"/>
                  <a:gd name="T55" fmla="*/ 11 h 2652"/>
                  <a:gd name="T56" fmla="*/ 2816 w 2878"/>
                  <a:gd name="T57" fmla="*/ 11 h 2652"/>
                  <a:gd name="T58" fmla="*/ 2878 w 2878"/>
                  <a:gd name="T59" fmla="*/ 375 h 2652"/>
                  <a:gd name="T60" fmla="*/ 2857 w 2878"/>
                  <a:gd name="T61" fmla="*/ 225 h 2652"/>
                  <a:gd name="T62" fmla="*/ 2878 w 2878"/>
                  <a:gd name="T63" fmla="*/ 481 h 2652"/>
                  <a:gd name="T64" fmla="*/ 2857 w 2878"/>
                  <a:gd name="T65" fmla="*/ 631 h 2652"/>
                  <a:gd name="T66" fmla="*/ 2878 w 2878"/>
                  <a:gd name="T67" fmla="*/ 481 h 2652"/>
                  <a:gd name="T68" fmla="*/ 2868 w 2878"/>
                  <a:gd name="T69" fmla="*/ 897 h 2652"/>
                  <a:gd name="T70" fmla="*/ 2868 w 2878"/>
                  <a:gd name="T71" fmla="*/ 727 h 2652"/>
                  <a:gd name="T72" fmla="*/ 2878 w 2878"/>
                  <a:gd name="T73" fmla="*/ 1143 h 2652"/>
                  <a:gd name="T74" fmla="*/ 2857 w 2878"/>
                  <a:gd name="T75" fmla="*/ 993 h 2652"/>
                  <a:gd name="T76" fmla="*/ 2878 w 2878"/>
                  <a:gd name="T77" fmla="*/ 1249 h 2652"/>
                  <a:gd name="T78" fmla="*/ 2857 w 2878"/>
                  <a:gd name="T79" fmla="*/ 1399 h 2652"/>
                  <a:gd name="T80" fmla="*/ 2878 w 2878"/>
                  <a:gd name="T81" fmla="*/ 1249 h 2652"/>
                  <a:gd name="T82" fmla="*/ 2868 w 2878"/>
                  <a:gd name="T83" fmla="*/ 1665 h 2652"/>
                  <a:gd name="T84" fmla="*/ 2868 w 2878"/>
                  <a:gd name="T85" fmla="*/ 1495 h 2652"/>
                  <a:gd name="T86" fmla="*/ 2878 w 2878"/>
                  <a:gd name="T87" fmla="*/ 1911 h 2652"/>
                  <a:gd name="T88" fmla="*/ 2857 w 2878"/>
                  <a:gd name="T89" fmla="*/ 1761 h 2652"/>
                  <a:gd name="T90" fmla="*/ 2878 w 2878"/>
                  <a:gd name="T91" fmla="*/ 2017 h 2652"/>
                  <a:gd name="T92" fmla="*/ 2857 w 2878"/>
                  <a:gd name="T93" fmla="*/ 2167 h 2652"/>
                  <a:gd name="T94" fmla="*/ 2878 w 2878"/>
                  <a:gd name="T95" fmla="*/ 2017 h 2652"/>
                  <a:gd name="T96" fmla="*/ 2868 w 2878"/>
                  <a:gd name="T97" fmla="*/ 2433 h 2652"/>
                  <a:gd name="T98" fmla="*/ 2868 w 2878"/>
                  <a:gd name="T99" fmla="*/ 2263 h 2652"/>
                  <a:gd name="T100" fmla="*/ 2878 w 2878"/>
                  <a:gd name="T101" fmla="*/ 2641 h 2652"/>
                  <a:gd name="T102" fmla="*/ 2820 w 2878"/>
                  <a:gd name="T103" fmla="*/ 2641 h 2652"/>
                  <a:gd name="T104" fmla="*/ 2857 w 2878"/>
                  <a:gd name="T105" fmla="*/ 2641 h 2652"/>
                  <a:gd name="T106" fmla="*/ 2878 w 2878"/>
                  <a:gd name="T107" fmla="*/ 2529 h 2652"/>
                  <a:gd name="T108" fmla="*/ 2630 w 2878"/>
                  <a:gd name="T109" fmla="*/ 2641 h 2652"/>
                  <a:gd name="T110" fmla="*/ 2734 w 2878"/>
                  <a:gd name="T111" fmla="*/ 2641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78" h="2652">
                    <a:moveTo>
                      <a:pt x="11" y="0"/>
                    </a:moveTo>
                    <a:lnTo>
                      <a:pt x="160" y="0"/>
                    </a:lnTo>
                    <a:cubicBezTo>
                      <a:pt x="166" y="0"/>
                      <a:pt x="171" y="5"/>
                      <a:pt x="171" y="11"/>
                    </a:cubicBezTo>
                    <a:cubicBezTo>
                      <a:pt x="171" y="17"/>
                      <a:pt x="166" y="21"/>
                      <a:pt x="160" y="21"/>
                    </a:cubicBezTo>
                    <a:lnTo>
                      <a:pt x="11" y="21"/>
                    </a:lnTo>
                    <a:cubicBezTo>
                      <a:pt x="5" y="21"/>
                      <a:pt x="0" y="17"/>
                      <a:pt x="0" y="11"/>
                    </a:cubicBezTo>
                    <a:cubicBezTo>
                      <a:pt x="0" y="5"/>
                      <a:pt x="5" y="0"/>
                      <a:pt x="11" y="0"/>
                    </a:cubicBezTo>
                    <a:close/>
                    <a:moveTo>
                      <a:pt x="267" y="0"/>
                    </a:moveTo>
                    <a:lnTo>
                      <a:pt x="416" y="0"/>
                    </a:lnTo>
                    <a:cubicBezTo>
                      <a:pt x="422" y="0"/>
                      <a:pt x="427" y="5"/>
                      <a:pt x="427" y="11"/>
                    </a:cubicBezTo>
                    <a:cubicBezTo>
                      <a:pt x="427" y="17"/>
                      <a:pt x="422" y="21"/>
                      <a:pt x="416" y="21"/>
                    </a:cubicBezTo>
                    <a:lnTo>
                      <a:pt x="267" y="21"/>
                    </a:lnTo>
                    <a:cubicBezTo>
                      <a:pt x="261" y="21"/>
                      <a:pt x="256" y="17"/>
                      <a:pt x="256" y="11"/>
                    </a:cubicBezTo>
                    <a:cubicBezTo>
                      <a:pt x="256" y="5"/>
                      <a:pt x="261" y="0"/>
                      <a:pt x="267" y="0"/>
                    </a:cubicBezTo>
                    <a:close/>
                    <a:moveTo>
                      <a:pt x="523" y="0"/>
                    </a:moveTo>
                    <a:lnTo>
                      <a:pt x="672" y="0"/>
                    </a:lnTo>
                    <a:cubicBezTo>
                      <a:pt x="678" y="0"/>
                      <a:pt x="683" y="5"/>
                      <a:pt x="683" y="11"/>
                    </a:cubicBezTo>
                    <a:cubicBezTo>
                      <a:pt x="683" y="17"/>
                      <a:pt x="678" y="21"/>
                      <a:pt x="672" y="21"/>
                    </a:cubicBezTo>
                    <a:lnTo>
                      <a:pt x="523" y="21"/>
                    </a:lnTo>
                    <a:cubicBezTo>
                      <a:pt x="517" y="21"/>
                      <a:pt x="512" y="17"/>
                      <a:pt x="512" y="11"/>
                    </a:cubicBezTo>
                    <a:cubicBezTo>
                      <a:pt x="512" y="5"/>
                      <a:pt x="517" y="0"/>
                      <a:pt x="523" y="0"/>
                    </a:cubicBezTo>
                    <a:close/>
                    <a:moveTo>
                      <a:pt x="779" y="0"/>
                    </a:moveTo>
                    <a:lnTo>
                      <a:pt x="928" y="0"/>
                    </a:lnTo>
                    <a:cubicBezTo>
                      <a:pt x="934" y="0"/>
                      <a:pt x="939" y="5"/>
                      <a:pt x="939" y="11"/>
                    </a:cubicBezTo>
                    <a:cubicBezTo>
                      <a:pt x="939" y="17"/>
                      <a:pt x="934" y="21"/>
                      <a:pt x="928" y="21"/>
                    </a:cubicBezTo>
                    <a:lnTo>
                      <a:pt x="779" y="21"/>
                    </a:lnTo>
                    <a:cubicBezTo>
                      <a:pt x="773" y="21"/>
                      <a:pt x="768" y="17"/>
                      <a:pt x="768" y="11"/>
                    </a:cubicBezTo>
                    <a:cubicBezTo>
                      <a:pt x="768" y="5"/>
                      <a:pt x="773" y="0"/>
                      <a:pt x="779" y="0"/>
                    </a:cubicBezTo>
                    <a:close/>
                    <a:moveTo>
                      <a:pt x="1035" y="0"/>
                    </a:moveTo>
                    <a:lnTo>
                      <a:pt x="1184" y="0"/>
                    </a:lnTo>
                    <a:cubicBezTo>
                      <a:pt x="1190" y="0"/>
                      <a:pt x="1195" y="5"/>
                      <a:pt x="1195" y="11"/>
                    </a:cubicBezTo>
                    <a:cubicBezTo>
                      <a:pt x="1195" y="17"/>
                      <a:pt x="1190" y="21"/>
                      <a:pt x="1184" y="21"/>
                    </a:cubicBezTo>
                    <a:lnTo>
                      <a:pt x="1035" y="21"/>
                    </a:lnTo>
                    <a:cubicBezTo>
                      <a:pt x="1029" y="21"/>
                      <a:pt x="1024" y="17"/>
                      <a:pt x="1024" y="11"/>
                    </a:cubicBezTo>
                    <a:cubicBezTo>
                      <a:pt x="1024" y="5"/>
                      <a:pt x="1029" y="0"/>
                      <a:pt x="1035" y="0"/>
                    </a:cubicBezTo>
                    <a:close/>
                    <a:moveTo>
                      <a:pt x="1291" y="0"/>
                    </a:moveTo>
                    <a:lnTo>
                      <a:pt x="1440" y="0"/>
                    </a:lnTo>
                    <a:cubicBezTo>
                      <a:pt x="1446" y="0"/>
                      <a:pt x="1451" y="5"/>
                      <a:pt x="1451" y="11"/>
                    </a:cubicBezTo>
                    <a:cubicBezTo>
                      <a:pt x="1451" y="17"/>
                      <a:pt x="1446" y="21"/>
                      <a:pt x="1440" y="21"/>
                    </a:cubicBezTo>
                    <a:lnTo>
                      <a:pt x="1291" y="21"/>
                    </a:lnTo>
                    <a:cubicBezTo>
                      <a:pt x="1285" y="21"/>
                      <a:pt x="1280" y="17"/>
                      <a:pt x="1280" y="11"/>
                    </a:cubicBezTo>
                    <a:cubicBezTo>
                      <a:pt x="1280" y="5"/>
                      <a:pt x="1285" y="0"/>
                      <a:pt x="1291" y="0"/>
                    </a:cubicBezTo>
                    <a:close/>
                    <a:moveTo>
                      <a:pt x="1547" y="0"/>
                    </a:moveTo>
                    <a:lnTo>
                      <a:pt x="1696" y="0"/>
                    </a:lnTo>
                    <a:cubicBezTo>
                      <a:pt x="1702" y="0"/>
                      <a:pt x="1707" y="5"/>
                      <a:pt x="1707" y="11"/>
                    </a:cubicBezTo>
                    <a:cubicBezTo>
                      <a:pt x="1707" y="17"/>
                      <a:pt x="1702" y="21"/>
                      <a:pt x="1696" y="21"/>
                    </a:cubicBezTo>
                    <a:lnTo>
                      <a:pt x="1547" y="21"/>
                    </a:lnTo>
                    <a:cubicBezTo>
                      <a:pt x="1541" y="21"/>
                      <a:pt x="1536" y="17"/>
                      <a:pt x="1536" y="11"/>
                    </a:cubicBezTo>
                    <a:cubicBezTo>
                      <a:pt x="1536" y="5"/>
                      <a:pt x="1541" y="0"/>
                      <a:pt x="1547" y="0"/>
                    </a:cubicBezTo>
                    <a:close/>
                    <a:moveTo>
                      <a:pt x="1803" y="0"/>
                    </a:moveTo>
                    <a:lnTo>
                      <a:pt x="1952" y="0"/>
                    </a:lnTo>
                    <a:cubicBezTo>
                      <a:pt x="1958" y="0"/>
                      <a:pt x="1963" y="5"/>
                      <a:pt x="1963" y="11"/>
                    </a:cubicBezTo>
                    <a:cubicBezTo>
                      <a:pt x="1963" y="17"/>
                      <a:pt x="1958" y="21"/>
                      <a:pt x="1952" y="21"/>
                    </a:cubicBezTo>
                    <a:lnTo>
                      <a:pt x="1803" y="21"/>
                    </a:lnTo>
                    <a:cubicBezTo>
                      <a:pt x="1797" y="21"/>
                      <a:pt x="1792" y="17"/>
                      <a:pt x="1792" y="11"/>
                    </a:cubicBezTo>
                    <a:cubicBezTo>
                      <a:pt x="1792" y="5"/>
                      <a:pt x="1797" y="0"/>
                      <a:pt x="1803" y="0"/>
                    </a:cubicBezTo>
                    <a:close/>
                    <a:moveTo>
                      <a:pt x="2059" y="0"/>
                    </a:moveTo>
                    <a:lnTo>
                      <a:pt x="2208" y="0"/>
                    </a:lnTo>
                    <a:cubicBezTo>
                      <a:pt x="2214" y="0"/>
                      <a:pt x="2219" y="5"/>
                      <a:pt x="2219" y="11"/>
                    </a:cubicBezTo>
                    <a:cubicBezTo>
                      <a:pt x="2219" y="17"/>
                      <a:pt x="2214" y="21"/>
                      <a:pt x="2208" y="21"/>
                    </a:cubicBezTo>
                    <a:lnTo>
                      <a:pt x="2059" y="21"/>
                    </a:lnTo>
                    <a:cubicBezTo>
                      <a:pt x="2053" y="21"/>
                      <a:pt x="2048" y="17"/>
                      <a:pt x="2048" y="11"/>
                    </a:cubicBezTo>
                    <a:cubicBezTo>
                      <a:pt x="2048" y="5"/>
                      <a:pt x="2053" y="0"/>
                      <a:pt x="2059" y="0"/>
                    </a:cubicBezTo>
                    <a:close/>
                    <a:moveTo>
                      <a:pt x="2315" y="0"/>
                    </a:moveTo>
                    <a:lnTo>
                      <a:pt x="2464" y="0"/>
                    </a:lnTo>
                    <a:cubicBezTo>
                      <a:pt x="2470" y="0"/>
                      <a:pt x="2475" y="5"/>
                      <a:pt x="2475" y="11"/>
                    </a:cubicBezTo>
                    <a:cubicBezTo>
                      <a:pt x="2475" y="17"/>
                      <a:pt x="2470" y="21"/>
                      <a:pt x="2464" y="21"/>
                    </a:cubicBezTo>
                    <a:lnTo>
                      <a:pt x="2315" y="21"/>
                    </a:lnTo>
                    <a:cubicBezTo>
                      <a:pt x="2309" y="21"/>
                      <a:pt x="2304" y="17"/>
                      <a:pt x="2304" y="11"/>
                    </a:cubicBezTo>
                    <a:cubicBezTo>
                      <a:pt x="2304" y="5"/>
                      <a:pt x="2309" y="0"/>
                      <a:pt x="2315" y="0"/>
                    </a:cubicBezTo>
                    <a:close/>
                    <a:moveTo>
                      <a:pt x="2571" y="0"/>
                    </a:moveTo>
                    <a:lnTo>
                      <a:pt x="2720" y="0"/>
                    </a:lnTo>
                    <a:cubicBezTo>
                      <a:pt x="2726" y="0"/>
                      <a:pt x="2731" y="5"/>
                      <a:pt x="2731" y="11"/>
                    </a:cubicBezTo>
                    <a:cubicBezTo>
                      <a:pt x="2731" y="17"/>
                      <a:pt x="2726" y="21"/>
                      <a:pt x="2720" y="21"/>
                    </a:cubicBezTo>
                    <a:lnTo>
                      <a:pt x="2571" y="21"/>
                    </a:lnTo>
                    <a:cubicBezTo>
                      <a:pt x="2565" y="21"/>
                      <a:pt x="2560" y="17"/>
                      <a:pt x="2560" y="11"/>
                    </a:cubicBezTo>
                    <a:cubicBezTo>
                      <a:pt x="2560" y="5"/>
                      <a:pt x="2565" y="0"/>
                      <a:pt x="2571" y="0"/>
                    </a:cubicBezTo>
                    <a:close/>
                    <a:moveTo>
                      <a:pt x="2827" y="0"/>
                    </a:moveTo>
                    <a:lnTo>
                      <a:pt x="2868" y="0"/>
                    </a:lnTo>
                    <a:cubicBezTo>
                      <a:pt x="2874" y="0"/>
                      <a:pt x="2878" y="5"/>
                      <a:pt x="2878" y="11"/>
                    </a:cubicBezTo>
                    <a:lnTo>
                      <a:pt x="2878" y="119"/>
                    </a:lnTo>
                    <a:cubicBezTo>
                      <a:pt x="2878" y="125"/>
                      <a:pt x="2874" y="129"/>
                      <a:pt x="2868" y="129"/>
                    </a:cubicBezTo>
                    <a:cubicBezTo>
                      <a:pt x="2862" y="129"/>
                      <a:pt x="2857" y="125"/>
                      <a:pt x="2857" y="119"/>
                    </a:cubicBezTo>
                    <a:lnTo>
                      <a:pt x="2857" y="11"/>
                    </a:lnTo>
                    <a:lnTo>
                      <a:pt x="2868" y="21"/>
                    </a:lnTo>
                    <a:lnTo>
                      <a:pt x="2827" y="21"/>
                    </a:lnTo>
                    <a:cubicBezTo>
                      <a:pt x="2821" y="21"/>
                      <a:pt x="2816" y="17"/>
                      <a:pt x="2816" y="11"/>
                    </a:cubicBezTo>
                    <a:cubicBezTo>
                      <a:pt x="2816" y="5"/>
                      <a:pt x="2821" y="0"/>
                      <a:pt x="2827" y="0"/>
                    </a:cubicBezTo>
                    <a:close/>
                    <a:moveTo>
                      <a:pt x="2878" y="225"/>
                    </a:moveTo>
                    <a:lnTo>
                      <a:pt x="2878" y="375"/>
                    </a:lnTo>
                    <a:cubicBezTo>
                      <a:pt x="2878" y="381"/>
                      <a:pt x="2874" y="385"/>
                      <a:pt x="2868" y="385"/>
                    </a:cubicBezTo>
                    <a:cubicBezTo>
                      <a:pt x="2862" y="385"/>
                      <a:pt x="2857" y="381"/>
                      <a:pt x="2857" y="375"/>
                    </a:cubicBezTo>
                    <a:lnTo>
                      <a:pt x="2857" y="225"/>
                    </a:lnTo>
                    <a:cubicBezTo>
                      <a:pt x="2857" y="219"/>
                      <a:pt x="2862" y="215"/>
                      <a:pt x="2868" y="215"/>
                    </a:cubicBezTo>
                    <a:cubicBezTo>
                      <a:pt x="2874" y="215"/>
                      <a:pt x="2878" y="219"/>
                      <a:pt x="2878" y="225"/>
                    </a:cubicBezTo>
                    <a:close/>
                    <a:moveTo>
                      <a:pt x="2878" y="481"/>
                    </a:moveTo>
                    <a:lnTo>
                      <a:pt x="2878" y="631"/>
                    </a:lnTo>
                    <a:cubicBezTo>
                      <a:pt x="2878" y="637"/>
                      <a:pt x="2874" y="641"/>
                      <a:pt x="2868" y="641"/>
                    </a:cubicBezTo>
                    <a:cubicBezTo>
                      <a:pt x="2862" y="641"/>
                      <a:pt x="2857" y="637"/>
                      <a:pt x="2857" y="631"/>
                    </a:cubicBezTo>
                    <a:lnTo>
                      <a:pt x="2857" y="481"/>
                    </a:lnTo>
                    <a:cubicBezTo>
                      <a:pt x="2857" y="475"/>
                      <a:pt x="2862" y="471"/>
                      <a:pt x="2868" y="471"/>
                    </a:cubicBezTo>
                    <a:cubicBezTo>
                      <a:pt x="2874" y="471"/>
                      <a:pt x="2878" y="475"/>
                      <a:pt x="2878" y="481"/>
                    </a:cubicBezTo>
                    <a:close/>
                    <a:moveTo>
                      <a:pt x="2878" y="737"/>
                    </a:moveTo>
                    <a:lnTo>
                      <a:pt x="2878" y="887"/>
                    </a:lnTo>
                    <a:cubicBezTo>
                      <a:pt x="2878" y="893"/>
                      <a:pt x="2874" y="897"/>
                      <a:pt x="2868" y="897"/>
                    </a:cubicBezTo>
                    <a:cubicBezTo>
                      <a:pt x="2862" y="897"/>
                      <a:pt x="2857" y="893"/>
                      <a:pt x="2857" y="887"/>
                    </a:cubicBezTo>
                    <a:lnTo>
                      <a:pt x="2857" y="737"/>
                    </a:lnTo>
                    <a:cubicBezTo>
                      <a:pt x="2857" y="731"/>
                      <a:pt x="2862" y="727"/>
                      <a:pt x="2868" y="727"/>
                    </a:cubicBezTo>
                    <a:cubicBezTo>
                      <a:pt x="2874" y="727"/>
                      <a:pt x="2878" y="731"/>
                      <a:pt x="2878" y="737"/>
                    </a:cubicBezTo>
                    <a:close/>
                    <a:moveTo>
                      <a:pt x="2878" y="993"/>
                    </a:moveTo>
                    <a:lnTo>
                      <a:pt x="2878" y="1143"/>
                    </a:lnTo>
                    <a:cubicBezTo>
                      <a:pt x="2878" y="1149"/>
                      <a:pt x="2874" y="1153"/>
                      <a:pt x="2868" y="1153"/>
                    </a:cubicBezTo>
                    <a:cubicBezTo>
                      <a:pt x="2862" y="1153"/>
                      <a:pt x="2857" y="1149"/>
                      <a:pt x="2857" y="1143"/>
                    </a:cubicBezTo>
                    <a:lnTo>
                      <a:pt x="2857" y="993"/>
                    </a:lnTo>
                    <a:cubicBezTo>
                      <a:pt x="2857" y="987"/>
                      <a:pt x="2862" y="983"/>
                      <a:pt x="2868" y="983"/>
                    </a:cubicBezTo>
                    <a:cubicBezTo>
                      <a:pt x="2874" y="983"/>
                      <a:pt x="2878" y="987"/>
                      <a:pt x="2878" y="993"/>
                    </a:cubicBezTo>
                    <a:close/>
                    <a:moveTo>
                      <a:pt x="2878" y="1249"/>
                    </a:moveTo>
                    <a:lnTo>
                      <a:pt x="2878" y="1399"/>
                    </a:lnTo>
                    <a:cubicBezTo>
                      <a:pt x="2878" y="1405"/>
                      <a:pt x="2874" y="1409"/>
                      <a:pt x="2868" y="1409"/>
                    </a:cubicBezTo>
                    <a:cubicBezTo>
                      <a:pt x="2862" y="1409"/>
                      <a:pt x="2857" y="1405"/>
                      <a:pt x="2857" y="1399"/>
                    </a:cubicBezTo>
                    <a:lnTo>
                      <a:pt x="2857" y="1249"/>
                    </a:lnTo>
                    <a:cubicBezTo>
                      <a:pt x="2857" y="1243"/>
                      <a:pt x="2862" y="1239"/>
                      <a:pt x="2868" y="1239"/>
                    </a:cubicBezTo>
                    <a:cubicBezTo>
                      <a:pt x="2874" y="1239"/>
                      <a:pt x="2878" y="1243"/>
                      <a:pt x="2878" y="1249"/>
                    </a:cubicBezTo>
                    <a:close/>
                    <a:moveTo>
                      <a:pt x="2878" y="1505"/>
                    </a:moveTo>
                    <a:lnTo>
                      <a:pt x="2878" y="1655"/>
                    </a:lnTo>
                    <a:cubicBezTo>
                      <a:pt x="2878" y="1661"/>
                      <a:pt x="2874" y="1665"/>
                      <a:pt x="2868" y="1665"/>
                    </a:cubicBezTo>
                    <a:cubicBezTo>
                      <a:pt x="2862" y="1665"/>
                      <a:pt x="2857" y="1661"/>
                      <a:pt x="2857" y="1655"/>
                    </a:cubicBezTo>
                    <a:lnTo>
                      <a:pt x="2857" y="1505"/>
                    </a:lnTo>
                    <a:cubicBezTo>
                      <a:pt x="2857" y="1499"/>
                      <a:pt x="2862" y="1495"/>
                      <a:pt x="2868" y="1495"/>
                    </a:cubicBezTo>
                    <a:cubicBezTo>
                      <a:pt x="2874" y="1495"/>
                      <a:pt x="2878" y="1499"/>
                      <a:pt x="2878" y="1505"/>
                    </a:cubicBezTo>
                    <a:close/>
                    <a:moveTo>
                      <a:pt x="2878" y="1761"/>
                    </a:moveTo>
                    <a:lnTo>
                      <a:pt x="2878" y="1911"/>
                    </a:lnTo>
                    <a:cubicBezTo>
                      <a:pt x="2878" y="1917"/>
                      <a:pt x="2874" y="1921"/>
                      <a:pt x="2868" y="1921"/>
                    </a:cubicBezTo>
                    <a:cubicBezTo>
                      <a:pt x="2862" y="1921"/>
                      <a:pt x="2857" y="1917"/>
                      <a:pt x="2857" y="1911"/>
                    </a:cubicBezTo>
                    <a:lnTo>
                      <a:pt x="2857" y="1761"/>
                    </a:lnTo>
                    <a:cubicBezTo>
                      <a:pt x="2857" y="1755"/>
                      <a:pt x="2862" y="1751"/>
                      <a:pt x="2868" y="1751"/>
                    </a:cubicBezTo>
                    <a:cubicBezTo>
                      <a:pt x="2874" y="1751"/>
                      <a:pt x="2878" y="1755"/>
                      <a:pt x="2878" y="1761"/>
                    </a:cubicBezTo>
                    <a:close/>
                    <a:moveTo>
                      <a:pt x="2878" y="2017"/>
                    </a:moveTo>
                    <a:lnTo>
                      <a:pt x="2878" y="2167"/>
                    </a:lnTo>
                    <a:cubicBezTo>
                      <a:pt x="2878" y="2173"/>
                      <a:pt x="2874" y="2177"/>
                      <a:pt x="2868" y="2177"/>
                    </a:cubicBezTo>
                    <a:cubicBezTo>
                      <a:pt x="2862" y="2177"/>
                      <a:pt x="2857" y="2173"/>
                      <a:pt x="2857" y="2167"/>
                    </a:cubicBezTo>
                    <a:lnTo>
                      <a:pt x="2857" y="2017"/>
                    </a:lnTo>
                    <a:cubicBezTo>
                      <a:pt x="2857" y="2011"/>
                      <a:pt x="2862" y="2007"/>
                      <a:pt x="2868" y="2007"/>
                    </a:cubicBezTo>
                    <a:cubicBezTo>
                      <a:pt x="2874" y="2007"/>
                      <a:pt x="2878" y="2011"/>
                      <a:pt x="2878" y="2017"/>
                    </a:cubicBezTo>
                    <a:close/>
                    <a:moveTo>
                      <a:pt x="2878" y="2273"/>
                    </a:moveTo>
                    <a:lnTo>
                      <a:pt x="2878" y="2423"/>
                    </a:lnTo>
                    <a:cubicBezTo>
                      <a:pt x="2878" y="2429"/>
                      <a:pt x="2874" y="2433"/>
                      <a:pt x="2868" y="2433"/>
                    </a:cubicBezTo>
                    <a:cubicBezTo>
                      <a:pt x="2862" y="2433"/>
                      <a:pt x="2857" y="2429"/>
                      <a:pt x="2857" y="2423"/>
                    </a:cubicBezTo>
                    <a:lnTo>
                      <a:pt x="2857" y="2273"/>
                    </a:lnTo>
                    <a:cubicBezTo>
                      <a:pt x="2857" y="2267"/>
                      <a:pt x="2862" y="2263"/>
                      <a:pt x="2868" y="2263"/>
                    </a:cubicBezTo>
                    <a:cubicBezTo>
                      <a:pt x="2874" y="2263"/>
                      <a:pt x="2878" y="2267"/>
                      <a:pt x="2878" y="2273"/>
                    </a:cubicBezTo>
                    <a:close/>
                    <a:moveTo>
                      <a:pt x="2878" y="2529"/>
                    </a:moveTo>
                    <a:lnTo>
                      <a:pt x="2878" y="2641"/>
                    </a:lnTo>
                    <a:cubicBezTo>
                      <a:pt x="2878" y="2647"/>
                      <a:pt x="2874" y="2652"/>
                      <a:pt x="2868" y="2652"/>
                    </a:cubicBezTo>
                    <a:lnTo>
                      <a:pt x="2830" y="2652"/>
                    </a:lnTo>
                    <a:cubicBezTo>
                      <a:pt x="2824" y="2652"/>
                      <a:pt x="2820" y="2647"/>
                      <a:pt x="2820" y="2641"/>
                    </a:cubicBezTo>
                    <a:cubicBezTo>
                      <a:pt x="2820" y="2635"/>
                      <a:pt x="2824" y="2631"/>
                      <a:pt x="2830" y="2631"/>
                    </a:cubicBezTo>
                    <a:lnTo>
                      <a:pt x="2868" y="2631"/>
                    </a:lnTo>
                    <a:lnTo>
                      <a:pt x="2857" y="2641"/>
                    </a:lnTo>
                    <a:lnTo>
                      <a:pt x="2857" y="2529"/>
                    </a:lnTo>
                    <a:cubicBezTo>
                      <a:pt x="2857" y="2523"/>
                      <a:pt x="2862" y="2519"/>
                      <a:pt x="2868" y="2519"/>
                    </a:cubicBezTo>
                    <a:cubicBezTo>
                      <a:pt x="2874" y="2519"/>
                      <a:pt x="2878" y="2523"/>
                      <a:pt x="2878" y="2529"/>
                    </a:cubicBezTo>
                    <a:close/>
                    <a:moveTo>
                      <a:pt x="2724" y="2652"/>
                    </a:moveTo>
                    <a:lnTo>
                      <a:pt x="2641" y="2652"/>
                    </a:lnTo>
                    <a:cubicBezTo>
                      <a:pt x="2635" y="2652"/>
                      <a:pt x="2630" y="2647"/>
                      <a:pt x="2630" y="2641"/>
                    </a:cubicBezTo>
                    <a:cubicBezTo>
                      <a:pt x="2630" y="2635"/>
                      <a:pt x="2635" y="2631"/>
                      <a:pt x="2641" y="2631"/>
                    </a:cubicBezTo>
                    <a:lnTo>
                      <a:pt x="2724" y="2631"/>
                    </a:lnTo>
                    <a:cubicBezTo>
                      <a:pt x="2730" y="2631"/>
                      <a:pt x="2734" y="2635"/>
                      <a:pt x="2734" y="2641"/>
                    </a:cubicBezTo>
                    <a:cubicBezTo>
                      <a:pt x="2734" y="2647"/>
                      <a:pt x="2730" y="2652"/>
                      <a:pt x="2724" y="2652"/>
                    </a:cubicBezTo>
                    <a:close/>
                  </a:path>
                </a:pathLst>
              </a:custGeom>
              <a:solidFill>
                <a:srgbClr val="404040"/>
              </a:solidFill>
              <a:ln w="0" cap="flat">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pic>
            <p:nvPicPr>
              <p:cNvPr id="6067" name="Picture 947"/>
              <p:cNvPicPr>
                <a:picLocks noChangeAspect="1" noChangeArrowheads="1"/>
              </p:cNvPicPr>
              <p:nvPr/>
            </p:nvPicPr>
            <p:blipFill>
              <a:blip r:embed="rId46" cstate="print">
                <a:extLst>
                  <a:ext uri="{28A0092B-C50C-407E-A947-70E740481C1C}">
                    <a14:useLocalDpi xmlns:a14="http://schemas.microsoft.com/office/drawing/2010/main" xmlns="" val="0"/>
                  </a:ext>
                </a:extLst>
              </a:blip>
              <a:srcRect/>
              <a:stretch>
                <a:fillRect/>
              </a:stretch>
            </p:blipFill>
            <p:spPr bwMode="auto">
              <a:xfrm>
                <a:off x="2926" y="2161"/>
                <a:ext cx="1064"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068" name="Picture 948"/>
              <p:cNvPicPr>
                <a:picLocks noChangeAspect="1" noChangeArrowheads="1"/>
              </p:cNvPicPr>
              <p:nvPr/>
            </p:nvPicPr>
            <p:blipFill>
              <a:blip r:embed="rId47" cstate="print">
                <a:extLst>
                  <a:ext uri="{28A0092B-C50C-407E-A947-70E740481C1C}">
                    <a14:useLocalDpi xmlns:a14="http://schemas.microsoft.com/office/drawing/2010/main" xmlns="" val="0"/>
                  </a:ext>
                </a:extLst>
              </a:blip>
              <a:srcRect/>
              <a:stretch>
                <a:fillRect/>
              </a:stretch>
            </p:blipFill>
            <p:spPr bwMode="auto">
              <a:xfrm>
                <a:off x="2926" y="2161"/>
                <a:ext cx="1064"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974" name="Rectangle 949"/>
              <p:cNvSpPr>
                <a:spLocks noChangeArrowheads="1"/>
              </p:cNvSpPr>
              <p:nvPr/>
            </p:nvSpPr>
            <p:spPr bwMode="auto">
              <a:xfrm>
                <a:off x="2922" y="2158"/>
                <a:ext cx="1054"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75" name="Rectangle 950"/>
              <p:cNvSpPr>
                <a:spLocks noChangeArrowheads="1"/>
              </p:cNvSpPr>
              <p:nvPr/>
            </p:nvSpPr>
            <p:spPr bwMode="auto">
              <a:xfrm>
                <a:off x="2922" y="2176"/>
                <a:ext cx="1054"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78" name="Rectangle 951"/>
              <p:cNvSpPr>
                <a:spLocks noChangeArrowheads="1"/>
              </p:cNvSpPr>
              <p:nvPr/>
            </p:nvSpPr>
            <p:spPr bwMode="auto">
              <a:xfrm>
                <a:off x="2922" y="2179"/>
                <a:ext cx="1054"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79" name="Rectangle 952"/>
              <p:cNvSpPr>
                <a:spLocks noChangeArrowheads="1"/>
              </p:cNvSpPr>
              <p:nvPr/>
            </p:nvSpPr>
            <p:spPr bwMode="auto">
              <a:xfrm>
                <a:off x="2922" y="2194"/>
                <a:ext cx="1054" cy="10"/>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0" name="Rectangle 953"/>
              <p:cNvSpPr>
                <a:spLocks noChangeArrowheads="1"/>
              </p:cNvSpPr>
              <p:nvPr/>
            </p:nvSpPr>
            <p:spPr bwMode="auto">
              <a:xfrm>
                <a:off x="2922" y="2204"/>
                <a:ext cx="1054"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1" name="Rectangle 954"/>
              <p:cNvSpPr>
                <a:spLocks noChangeArrowheads="1"/>
              </p:cNvSpPr>
              <p:nvPr/>
            </p:nvSpPr>
            <p:spPr bwMode="auto">
              <a:xfrm>
                <a:off x="2922" y="2207"/>
                <a:ext cx="1054"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2" name="Rectangle 955"/>
              <p:cNvSpPr>
                <a:spLocks noChangeArrowheads="1"/>
              </p:cNvSpPr>
              <p:nvPr/>
            </p:nvSpPr>
            <p:spPr bwMode="auto">
              <a:xfrm>
                <a:off x="2922" y="2216"/>
                <a:ext cx="105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3" name="Rectangle 956"/>
              <p:cNvSpPr>
                <a:spLocks noChangeArrowheads="1"/>
              </p:cNvSpPr>
              <p:nvPr/>
            </p:nvSpPr>
            <p:spPr bwMode="auto">
              <a:xfrm>
                <a:off x="2922" y="2219"/>
                <a:ext cx="105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4" name="Rectangle 957"/>
              <p:cNvSpPr>
                <a:spLocks noChangeArrowheads="1"/>
              </p:cNvSpPr>
              <p:nvPr/>
            </p:nvSpPr>
            <p:spPr bwMode="auto">
              <a:xfrm>
                <a:off x="2922" y="2225"/>
                <a:ext cx="1054"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5" name="Rectangle 958"/>
              <p:cNvSpPr>
                <a:spLocks noChangeArrowheads="1"/>
              </p:cNvSpPr>
              <p:nvPr/>
            </p:nvSpPr>
            <p:spPr bwMode="auto">
              <a:xfrm>
                <a:off x="2922" y="2231"/>
                <a:ext cx="1054"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6" name="Rectangle 959"/>
              <p:cNvSpPr>
                <a:spLocks noChangeArrowheads="1"/>
              </p:cNvSpPr>
              <p:nvPr/>
            </p:nvSpPr>
            <p:spPr bwMode="auto">
              <a:xfrm>
                <a:off x="2922" y="2237"/>
                <a:ext cx="1054"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7" name="Rectangle 960"/>
              <p:cNvSpPr>
                <a:spLocks noChangeArrowheads="1"/>
              </p:cNvSpPr>
              <p:nvPr/>
            </p:nvSpPr>
            <p:spPr bwMode="auto">
              <a:xfrm>
                <a:off x="2922" y="2240"/>
                <a:ext cx="1054"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8" name="Rectangle 961"/>
              <p:cNvSpPr>
                <a:spLocks noChangeArrowheads="1"/>
              </p:cNvSpPr>
              <p:nvPr/>
            </p:nvSpPr>
            <p:spPr bwMode="auto">
              <a:xfrm>
                <a:off x="2922" y="2243"/>
                <a:ext cx="1054"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9" name="Rectangle 962"/>
              <p:cNvSpPr>
                <a:spLocks noChangeArrowheads="1"/>
              </p:cNvSpPr>
              <p:nvPr/>
            </p:nvSpPr>
            <p:spPr bwMode="auto">
              <a:xfrm>
                <a:off x="2922" y="2249"/>
                <a:ext cx="1054"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0" name="Rectangle 963"/>
              <p:cNvSpPr>
                <a:spLocks noChangeArrowheads="1"/>
              </p:cNvSpPr>
              <p:nvPr/>
            </p:nvSpPr>
            <p:spPr bwMode="auto">
              <a:xfrm>
                <a:off x="2922" y="2252"/>
                <a:ext cx="1054"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1" name="Rectangle 964"/>
              <p:cNvSpPr>
                <a:spLocks noChangeArrowheads="1"/>
              </p:cNvSpPr>
              <p:nvPr/>
            </p:nvSpPr>
            <p:spPr bwMode="auto">
              <a:xfrm>
                <a:off x="2922" y="2255"/>
                <a:ext cx="1054"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2" name="Rectangle 965"/>
              <p:cNvSpPr>
                <a:spLocks noChangeArrowheads="1"/>
              </p:cNvSpPr>
              <p:nvPr/>
            </p:nvSpPr>
            <p:spPr bwMode="auto">
              <a:xfrm>
                <a:off x="2922" y="2258"/>
                <a:ext cx="1054"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3" name="Rectangle 966"/>
              <p:cNvSpPr>
                <a:spLocks noChangeArrowheads="1"/>
              </p:cNvSpPr>
              <p:nvPr/>
            </p:nvSpPr>
            <p:spPr bwMode="auto">
              <a:xfrm>
                <a:off x="2922" y="2261"/>
                <a:ext cx="105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4" name="Rectangle 967"/>
              <p:cNvSpPr>
                <a:spLocks noChangeArrowheads="1"/>
              </p:cNvSpPr>
              <p:nvPr/>
            </p:nvSpPr>
            <p:spPr bwMode="auto">
              <a:xfrm>
                <a:off x="2922" y="2267"/>
                <a:ext cx="1054"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5" name="Rectangle 968"/>
              <p:cNvSpPr>
                <a:spLocks noChangeArrowheads="1"/>
              </p:cNvSpPr>
              <p:nvPr/>
            </p:nvSpPr>
            <p:spPr bwMode="auto">
              <a:xfrm>
                <a:off x="2922" y="2270"/>
                <a:ext cx="1054"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6" name="Rectangle 969"/>
              <p:cNvSpPr>
                <a:spLocks noChangeArrowheads="1"/>
              </p:cNvSpPr>
              <p:nvPr/>
            </p:nvSpPr>
            <p:spPr bwMode="auto">
              <a:xfrm>
                <a:off x="2922" y="2273"/>
                <a:ext cx="1054"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7" name="Rectangle 970"/>
              <p:cNvSpPr>
                <a:spLocks noChangeArrowheads="1"/>
              </p:cNvSpPr>
              <p:nvPr/>
            </p:nvSpPr>
            <p:spPr bwMode="auto">
              <a:xfrm>
                <a:off x="2922" y="2276"/>
                <a:ext cx="1054"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8" name="Rectangle 971"/>
              <p:cNvSpPr>
                <a:spLocks noChangeArrowheads="1"/>
              </p:cNvSpPr>
              <p:nvPr/>
            </p:nvSpPr>
            <p:spPr bwMode="auto">
              <a:xfrm>
                <a:off x="2922" y="2279"/>
                <a:ext cx="1054"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9" name="Rectangle 972"/>
              <p:cNvSpPr>
                <a:spLocks noChangeArrowheads="1"/>
              </p:cNvSpPr>
              <p:nvPr/>
            </p:nvSpPr>
            <p:spPr bwMode="auto">
              <a:xfrm>
                <a:off x="2922" y="2285"/>
                <a:ext cx="105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0" name="Rectangle 973"/>
              <p:cNvSpPr>
                <a:spLocks noChangeArrowheads="1"/>
              </p:cNvSpPr>
              <p:nvPr/>
            </p:nvSpPr>
            <p:spPr bwMode="auto">
              <a:xfrm>
                <a:off x="2922" y="2291"/>
                <a:ext cx="1054"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1" name="Rectangle 974"/>
              <p:cNvSpPr>
                <a:spLocks noChangeArrowheads="1"/>
              </p:cNvSpPr>
              <p:nvPr/>
            </p:nvSpPr>
            <p:spPr bwMode="auto">
              <a:xfrm>
                <a:off x="2922" y="2297"/>
                <a:ext cx="1054"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2" name="Rectangle 975"/>
              <p:cNvSpPr>
                <a:spLocks noChangeArrowheads="1"/>
              </p:cNvSpPr>
              <p:nvPr/>
            </p:nvSpPr>
            <p:spPr bwMode="auto">
              <a:xfrm>
                <a:off x="2922" y="2303"/>
                <a:ext cx="105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3" name="Rectangle 976"/>
              <p:cNvSpPr>
                <a:spLocks noChangeArrowheads="1"/>
              </p:cNvSpPr>
              <p:nvPr/>
            </p:nvSpPr>
            <p:spPr bwMode="auto">
              <a:xfrm>
                <a:off x="2922" y="2306"/>
                <a:ext cx="1054"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4" name="Rectangle 977"/>
              <p:cNvSpPr>
                <a:spLocks noChangeArrowheads="1"/>
              </p:cNvSpPr>
              <p:nvPr/>
            </p:nvSpPr>
            <p:spPr bwMode="auto">
              <a:xfrm>
                <a:off x="2922" y="2309"/>
                <a:ext cx="105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5" name="Rectangle 978"/>
              <p:cNvSpPr>
                <a:spLocks noChangeArrowheads="1"/>
              </p:cNvSpPr>
              <p:nvPr/>
            </p:nvSpPr>
            <p:spPr bwMode="auto">
              <a:xfrm>
                <a:off x="2922" y="2312"/>
                <a:ext cx="1054" cy="10"/>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6" name="Rectangle 979"/>
              <p:cNvSpPr>
                <a:spLocks noChangeArrowheads="1"/>
              </p:cNvSpPr>
              <p:nvPr/>
            </p:nvSpPr>
            <p:spPr bwMode="auto">
              <a:xfrm>
                <a:off x="2922" y="2322"/>
                <a:ext cx="1054"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7" name="Rectangle 980"/>
              <p:cNvSpPr>
                <a:spLocks noChangeArrowheads="1"/>
              </p:cNvSpPr>
              <p:nvPr/>
            </p:nvSpPr>
            <p:spPr bwMode="auto">
              <a:xfrm>
                <a:off x="2922" y="2334"/>
                <a:ext cx="1054"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8" name="Rectangle 981"/>
              <p:cNvSpPr>
                <a:spLocks noChangeArrowheads="1"/>
              </p:cNvSpPr>
              <p:nvPr/>
            </p:nvSpPr>
            <p:spPr bwMode="auto">
              <a:xfrm>
                <a:off x="2922" y="2337"/>
                <a:ext cx="1054"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9" name="Rectangle 982"/>
              <p:cNvSpPr>
                <a:spLocks noChangeArrowheads="1"/>
              </p:cNvSpPr>
              <p:nvPr/>
            </p:nvSpPr>
            <p:spPr bwMode="auto">
              <a:xfrm>
                <a:off x="2922" y="2343"/>
                <a:ext cx="1054"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0" name="Rectangle 983"/>
              <p:cNvSpPr>
                <a:spLocks noChangeArrowheads="1"/>
              </p:cNvSpPr>
              <p:nvPr/>
            </p:nvSpPr>
            <p:spPr bwMode="auto">
              <a:xfrm>
                <a:off x="2922" y="2349"/>
                <a:ext cx="1054"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1" name="Rectangle 984"/>
              <p:cNvSpPr>
                <a:spLocks noChangeArrowheads="1"/>
              </p:cNvSpPr>
              <p:nvPr/>
            </p:nvSpPr>
            <p:spPr bwMode="auto">
              <a:xfrm>
                <a:off x="2924" y="2159"/>
                <a:ext cx="1050"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012" name="Rectangle 985"/>
              <p:cNvSpPr>
                <a:spLocks noChangeArrowheads="1"/>
              </p:cNvSpPr>
              <p:nvPr/>
            </p:nvSpPr>
            <p:spPr bwMode="auto">
              <a:xfrm>
                <a:off x="2978" y="2203"/>
                <a:ext cx="1165"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STAKEHOLDER RELATIONS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13" name="Rectangle 986"/>
              <p:cNvSpPr>
                <a:spLocks noChangeArrowheads="1"/>
              </p:cNvSpPr>
              <p:nvPr/>
            </p:nvSpPr>
            <p:spPr bwMode="auto">
              <a:xfrm>
                <a:off x="3451" y="2261"/>
                <a:ext cx="58"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14" name="Freeform 987"/>
              <p:cNvSpPr>
                <a:spLocks/>
              </p:cNvSpPr>
              <p:nvPr/>
            </p:nvSpPr>
            <p:spPr bwMode="auto">
              <a:xfrm>
                <a:off x="2874" y="1542"/>
                <a:ext cx="50" cy="720"/>
              </a:xfrm>
              <a:custGeom>
                <a:avLst/>
                <a:gdLst>
                  <a:gd name="T0" fmla="*/ 0 w 50"/>
                  <a:gd name="T1" fmla="*/ 0 h 720"/>
                  <a:gd name="T2" fmla="*/ 0 w 50"/>
                  <a:gd name="T3" fmla="*/ 720 h 720"/>
                  <a:gd name="T4" fmla="*/ 50 w 50"/>
                  <a:gd name="T5" fmla="*/ 720 h 720"/>
                </a:gdLst>
                <a:ahLst/>
                <a:cxnLst>
                  <a:cxn ang="0">
                    <a:pos x="T0" y="T1"/>
                  </a:cxn>
                  <a:cxn ang="0">
                    <a:pos x="T2" y="T3"/>
                  </a:cxn>
                  <a:cxn ang="0">
                    <a:pos x="T4" y="T5"/>
                  </a:cxn>
                </a:cxnLst>
                <a:rect l="0" t="0" r="r" b="b"/>
                <a:pathLst>
                  <a:path w="50" h="720">
                    <a:moveTo>
                      <a:pt x="0" y="0"/>
                    </a:moveTo>
                    <a:lnTo>
                      <a:pt x="0" y="720"/>
                    </a:lnTo>
                    <a:lnTo>
                      <a:pt x="50" y="720"/>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6108" name="Picture 988"/>
              <p:cNvPicPr>
                <a:picLocks noChangeAspect="1" noChangeArrowheads="1"/>
              </p:cNvPicPr>
              <p:nvPr/>
            </p:nvPicPr>
            <p:blipFill>
              <a:blip r:embed="rId48" cstate="print">
                <a:extLst>
                  <a:ext uri="{28A0092B-C50C-407E-A947-70E740481C1C}">
                    <a14:useLocalDpi xmlns:a14="http://schemas.microsoft.com/office/drawing/2010/main" xmlns="" val="0"/>
                  </a:ext>
                </a:extLst>
              </a:blip>
              <a:srcRect/>
              <a:stretch>
                <a:fillRect/>
              </a:stretch>
            </p:blipFill>
            <p:spPr bwMode="auto">
              <a:xfrm>
                <a:off x="1907" y="3362"/>
                <a:ext cx="993"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09" name="Picture 989"/>
              <p:cNvPicPr>
                <a:picLocks noChangeAspect="1" noChangeArrowheads="1"/>
              </p:cNvPicPr>
              <p:nvPr/>
            </p:nvPicPr>
            <p:blipFill>
              <a:blip r:embed="rId49" cstate="print">
                <a:extLst>
                  <a:ext uri="{28A0092B-C50C-407E-A947-70E740481C1C}">
                    <a14:useLocalDpi xmlns:a14="http://schemas.microsoft.com/office/drawing/2010/main" xmlns="" val="0"/>
                  </a:ext>
                </a:extLst>
              </a:blip>
              <a:srcRect/>
              <a:stretch>
                <a:fillRect/>
              </a:stretch>
            </p:blipFill>
            <p:spPr bwMode="auto">
              <a:xfrm>
                <a:off x="1907" y="3362"/>
                <a:ext cx="993"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15" name="Rectangle 990"/>
              <p:cNvSpPr>
                <a:spLocks noChangeArrowheads="1"/>
              </p:cNvSpPr>
              <p:nvPr/>
            </p:nvSpPr>
            <p:spPr bwMode="auto">
              <a:xfrm>
                <a:off x="1898" y="3359"/>
                <a:ext cx="984" cy="22"/>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6" name="Rectangle 991"/>
              <p:cNvSpPr>
                <a:spLocks noChangeArrowheads="1"/>
              </p:cNvSpPr>
              <p:nvPr/>
            </p:nvSpPr>
            <p:spPr bwMode="auto">
              <a:xfrm>
                <a:off x="1898" y="3381"/>
                <a:ext cx="984"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7" name="Rectangle 992"/>
              <p:cNvSpPr>
                <a:spLocks noChangeArrowheads="1"/>
              </p:cNvSpPr>
              <p:nvPr/>
            </p:nvSpPr>
            <p:spPr bwMode="auto">
              <a:xfrm>
                <a:off x="1898" y="3384"/>
                <a:ext cx="984"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8" name="Rectangle 993"/>
              <p:cNvSpPr>
                <a:spLocks noChangeArrowheads="1"/>
              </p:cNvSpPr>
              <p:nvPr/>
            </p:nvSpPr>
            <p:spPr bwMode="auto">
              <a:xfrm>
                <a:off x="1898" y="3399"/>
                <a:ext cx="984"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9" name="Rectangle 994"/>
              <p:cNvSpPr>
                <a:spLocks noChangeArrowheads="1"/>
              </p:cNvSpPr>
              <p:nvPr/>
            </p:nvSpPr>
            <p:spPr bwMode="auto">
              <a:xfrm>
                <a:off x="1898" y="3411"/>
                <a:ext cx="984"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0" name="Rectangle 995"/>
              <p:cNvSpPr>
                <a:spLocks noChangeArrowheads="1"/>
              </p:cNvSpPr>
              <p:nvPr/>
            </p:nvSpPr>
            <p:spPr bwMode="auto">
              <a:xfrm>
                <a:off x="1898" y="3414"/>
                <a:ext cx="984"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1" name="Rectangle 996"/>
              <p:cNvSpPr>
                <a:spLocks noChangeArrowheads="1"/>
              </p:cNvSpPr>
              <p:nvPr/>
            </p:nvSpPr>
            <p:spPr bwMode="auto">
              <a:xfrm>
                <a:off x="1898" y="3426"/>
                <a:ext cx="98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2" name="Rectangle 997"/>
              <p:cNvSpPr>
                <a:spLocks noChangeArrowheads="1"/>
              </p:cNvSpPr>
              <p:nvPr/>
            </p:nvSpPr>
            <p:spPr bwMode="auto">
              <a:xfrm>
                <a:off x="1898" y="3429"/>
                <a:ext cx="98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5" name="Rectangle 998"/>
              <p:cNvSpPr>
                <a:spLocks noChangeArrowheads="1"/>
              </p:cNvSpPr>
              <p:nvPr/>
            </p:nvSpPr>
            <p:spPr bwMode="auto">
              <a:xfrm>
                <a:off x="1898" y="3435"/>
                <a:ext cx="984"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6" name="Rectangle 999"/>
              <p:cNvSpPr>
                <a:spLocks noChangeArrowheads="1"/>
              </p:cNvSpPr>
              <p:nvPr/>
            </p:nvSpPr>
            <p:spPr bwMode="auto">
              <a:xfrm>
                <a:off x="1898" y="3444"/>
                <a:ext cx="984"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7" name="Rectangle 1000"/>
              <p:cNvSpPr>
                <a:spLocks noChangeArrowheads="1"/>
              </p:cNvSpPr>
              <p:nvPr/>
            </p:nvSpPr>
            <p:spPr bwMode="auto">
              <a:xfrm>
                <a:off x="1898" y="3450"/>
                <a:ext cx="984"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8" name="Rectangle 1001"/>
              <p:cNvSpPr>
                <a:spLocks noChangeArrowheads="1"/>
              </p:cNvSpPr>
              <p:nvPr/>
            </p:nvSpPr>
            <p:spPr bwMode="auto">
              <a:xfrm>
                <a:off x="1898" y="3453"/>
                <a:ext cx="984"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9" name="Rectangle 1002"/>
              <p:cNvSpPr>
                <a:spLocks noChangeArrowheads="1"/>
              </p:cNvSpPr>
              <p:nvPr/>
            </p:nvSpPr>
            <p:spPr bwMode="auto">
              <a:xfrm>
                <a:off x="1898" y="3456"/>
                <a:ext cx="984"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0" name="Rectangle 1003"/>
              <p:cNvSpPr>
                <a:spLocks noChangeArrowheads="1"/>
              </p:cNvSpPr>
              <p:nvPr/>
            </p:nvSpPr>
            <p:spPr bwMode="auto">
              <a:xfrm>
                <a:off x="1898" y="3459"/>
                <a:ext cx="984"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1" name="Rectangle 1004"/>
              <p:cNvSpPr>
                <a:spLocks noChangeArrowheads="1"/>
              </p:cNvSpPr>
              <p:nvPr/>
            </p:nvSpPr>
            <p:spPr bwMode="auto">
              <a:xfrm>
                <a:off x="1898" y="3465"/>
                <a:ext cx="984"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2" name="Rectangle 1005"/>
              <p:cNvSpPr>
                <a:spLocks noChangeArrowheads="1"/>
              </p:cNvSpPr>
              <p:nvPr/>
            </p:nvSpPr>
            <p:spPr bwMode="auto">
              <a:xfrm>
                <a:off x="1898" y="3471"/>
                <a:ext cx="984"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3" name="Rectangle 1006"/>
              <p:cNvSpPr>
                <a:spLocks noChangeArrowheads="1"/>
              </p:cNvSpPr>
              <p:nvPr/>
            </p:nvSpPr>
            <p:spPr bwMode="auto">
              <a:xfrm>
                <a:off x="1898" y="3474"/>
                <a:ext cx="984"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4" name="Rectangle 1007"/>
              <p:cNvSpPr>
                <a:spLocks noChangeArrowheads="1"/>
              </p:cNvSpPr>
              <p:nvPr/>
            </p:nvSpPr>
            <p:spPr bwMode="auto">
              <a:xfrm>
                <a:off x="1898" y="3477"/>
                <a:ext cx="984"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5" name="Rectangle 1008"/>
              <p:cNvSpPr>
                <a:spLocks noChangeArrowheads="1"/>
              </p:cNvSpPr>
              <p:nvPr/>
            </p:nvSpPr>
            <p:spPr bwMode="auto">
              <a:xfrm>
                <a:off x="1898" y="3480"/>
                <a:ext cx="98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grpSp>
        <p:sp>
          <p:nvSpPr>
            <p:cNvPr id="13" name="Rectangle 1010"/>
            <p:cNvSpPr>
              <a:spLocks noChangeArrowheads="1"/>
            </p:cNvSpPr>
            <p:nvPr/>
          </p:nvSpPr>
          <p:spPr bwMode="auto">
            <a:xfrm>
              <a:off x="1898" y="3486"/>
              <a:ext cx="984"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 name="Rectangle 1011"/>
            <p:cNvSpPr>
              <a:spLocks noChangeArrowheads="1"/>
            </p:cNvSpPr>
            <p:nvPr/>
          </p:nvSpPr>
          <p:spPr bwMode="auto">
            <a:xfrm>
              <a:off x="1898" y="3489"/>
              <a:ext cx="984"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5" name="Rectangle 1012"/>
            <p:cNvSpPr>
              <a:spLocks noChangeArrowheads="1"/>
            </p:cNvSpPr>
            <p:nvPr/>
          </p:nvSpPr>
          <p:spPr bwMode="auto">
            <a:xfrm>
              <a:off x="1898" y="3492"/>
              <a:ext cx="984"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6" name="Rectangle 1013"/>
            <p:cNvSpPr>
              <a:spLocks noChangeArrowheads="1"/>
            </p:cNvSpPr>
            <p:nvPr/>
          </p:nvSpPr>
          <p:spPr bwMode="auto">
            <a:xfrm>
              <a:off x="1898" y="3495"/>
              <a:ext cx="984" cy="4"/>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7" name="Rectangle 1014"/>
            <p:cNvSpPr>
              <a:spLocks noChangeArrowheads="1"/>
            </p:cNvSpPr>
            <p:nvPr/>
          </p:nvSpPr>
          <p:spPr bwMode="auto">
            <a:xfrm>
              <a:off x="1898" y="3499"/>
              <a:ext cx="984"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8" name="Rectangle 1015"/>
            <p:cNvSpPr>
              <a:spLocks noChangeArrowheads="1"/>
            </p:cNvSpPr>
            <p:nvPr/>
          </p:nvSpPr>
          <p:spPr bwMode="auto">
            <a:xfrm>
              <a:off x="1898" y="3505"/>
              <a:ext cx="984"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9" name="Rectangle 1016"/>
            <p:cNvSpPr>
              <a:spLocks noChangeArrowheads="1"/>
            </p:cNvSpPr>
            <p:nvPr/>
          </p:nvSpPr>
          <p:spPr bwMode="auto">
            <a:xfrm>
              <a:off x="1898" y="3508"/>
              <a:ext cx="98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0" name="Rectangle 1017"/>
            <p:cNvSpPr>
              <a:spLocks noChangeArrowheads="1"/>
            </p:cNvSpPr>
            <p:nvPr/>
          </p:nvSpPr>
          <p:spPr bwMode="auto">
            <a:xfrm>
              <a:off x="1898" y="3514"/>
              <a:ext cx="984"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1" name="Rectangle 1018"/>
            <p:cNvSpPr>
              <a:spLocks noChangeArrowheads="1"/>
            </p:cNvSpPr>
            <p:nvPr/>
          </p:nvSpPr>
          <p:spPr bwMode="auto">
            <a:xfrm>
              <a:off x="1898" y="3520"/>
              <a:ext cx="984"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2" name="Rectangle 1019"/>
            <p:cNvSpPr>
              <a:spLocks noChangeArrowheads="1"/>
            </p:cNvSpPr>
            <p:nvPr/>
          </p:nvSpPr>
          <p:spPr bwMode="auto">
            <a:xfrm>
              <a:off x="1898" y="3529"/>
              <a:ext cx="98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3" name="Rectangle 1020"/>
            <p:cNvSpPr>
              <a:spLocks noChangeArrowheads="1"/>
            </p:cNvSpPr>
            <p:nvPr/>
          </p:nvSpPr>
          <p:spPr bwMode="auto">
            <a:xfrm>
              <a:off x="1898" y="3532"/>
              <a:ext cx="984"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4" name="Rectangle 1021"/>
            <p:cNvSpPr>
              <a:spLocks noChangeArrowheads="1"/>
            </p:cNvSpPr>
            <p:nvPr/>
          </p:nvSpPr>
          <p:spPr bwMode="auto">
            <a:xfrm>
              <a:off x="1898" y="3535"/>
              <a:ext cx="98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5" name="Rectangle 1022"/>
            <p:cNvSpPr>
              <a:spLocks noChangeArrowheads="1"/>
            </p:cNvSpPr>
            <p:nvPr/>
          </p:nvSpPr>
          <p:spPr bwMode="auto">
            <a:xfrm>
              <a:off x="1898" y="3538"/>
              <a:ext cx="984"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6" name="Rectangle 1023"/>
            <p:cNvSpPr>
              <a:spLocks noChangeArrowheads="1"/>
            </p:cNvSpPr>
            <p:nvPr/>
          </p:nvSpPr>
          <p:spPr bwMode="auto">
            <a:xfrm>
              <a:off x="1898" y="3550"/>
              <a:ext cx="984"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7" name="Rectangle 1024"/>
            <p:cNvSpPr>
              <a:spLocks noChangeArrowheads="1"/>
            </p:cNvSpPr>
            <p:nvPr/>
          </p:nvSpPr>
          <p:spPr bwMode="auto">
            <a:xfrm>
              <a:off x="1898" y="3562"/>
              <a:ext cx="984"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8" name="Rectangle 1025"/>
            <p:cNvSpPr>
              <a:spLocks noChangeArrowheads="1"/>
            </p:cNvSpPr>
            <p:nvPr/>
          </p:nvSpPr>
          <p:spPr bwMode="auto">
            <a:xfrm>
              <a:off x="1898" y="3568"/>
              <a:ext cx="984"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9" name="Rectangle 1026"/>
            <p:cNvSpPr>
              <a:spLocks noChangeArrowheads="1"/>
            </p:cNvSpPr>
            <p:nvPr/>
          </p:nvSpPr>
          <p:spPr bwMode="auto">
            <a:xfrm>
              <a:off x="1898" y="3574"/>
              <a:ext cx="984"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30" name="Rectangle 1027"/>
            <p:cNvSpPr>
              <a:spLocks noChangeArrowheads="1"/>
            </p:cNvSpPr>
            <p:nvPr/>
          </p:nvSpPr>
          <p:spPr bwMode="auto">
            <a:xfrm>
              <a:off x="1898" y="3583"/>
              <a:ext cx="984"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31" name="Rectangle 1028"/>
            <p:cNvSpPr>
              <a:spLocks noChangeArrowheads="1"/>
            </p:cNvSpPr>
            <p:nvPr/>
          </p:nvSpPr>
          <p:spPr bwMode="auto">
            <a:xfrm>
              <a:off x="1901" y="3360"/>
              <a:ext cx="982"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32" name="Rectangle 1029"/>
            <p:cNvSpPr>
              <a:spLocks noChangeArrowheads="1"/>
            </p:cNvSpPr>
            <p:nvPr/>
          </p:nvSpPr>
          <p:spPr bwMode="auto">
            <a:xfrm>
              <a:off x="1912" y="3367"/>
              <a:ext cx="961" cy="22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33" name="Rectangle 1030"/>
            <p:cNvSpPr>
              <a:spLocks noChangeArrowheads="1"/>
            </p:cNvSpPr>
            <p:nvPr/>
          </p:nvSpPr>
          <p:spPr bwMode="auto">
            <a:xfrm>
              <a:off x="2157" y="3422"/>
              <a:ext cx="71"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9</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4" name="Rectangle 1031"/>
            <p:cNvSpPr>
              <a:spLocks noChangeArrowheads="1"/>
            </p:cNvSpPr>
            <p:nvPr/>
          </p:nvSpPr>
          <p:spPr bwMode="auto">
            <a:xfrm>
              <a:off x="2196" y="3422"/>
              <a:ext cx="464"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X PROVINCE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5" name="Rectangle 1032"/>
            <p:cNvSpPr>
              <a:spLocks noChangeArrowheads="1"/>
            </p:cNvSpPr>
            <p:nvPr/>
          </p:nvSpPr>
          <p:spPr bwMode="auto">
            <a:xfrm>
              <a:off x="2394" y="3479"/>
              <a:ext cx="58"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6" name="Freeform 1033"/>
            <p:cNvSpPr>
              <a:spLocks/>
            </p:cNvSpPr>
            <p:nvPr/>
          </p:nvSpPr>
          <p:spPr bwMode="auto">
            <a:xfrm>
              <a:off x="1870" y="2674"/>
              <a:ext cx="366" cy="806"/>
            </a:xfrm>
            <a:custGeom>
              <a:avLst/>
              <a:gdLst>
                <a:gd name="T0" fmla="*/ 366 w 366"/>
                <a:gd name="T1" fmla="*/ 0 h 806"/>
                <a:gd name="T2" fmla="*/ 366 w 366"/>
                <a:gd name="T3" fmla="*/ 21 h 806"/>
                <a:gd name="T4" fmla="*/ 0 w 366"/>
                <a:gd name="T5" fmla="*/ 21 h 806"/>
                <a:gd name="T6" fmla="*/ 0 w 366"/>
                <a:gd name="T7" fmla="*/ 806 h 806"/>
                <a:gd name="T8" fmla="*/ 31 w 366"/>
                <a:gd name="T9" fmla="*/ 806 h 806"/>
              </a:gdLst>
              <a:ahLst/>
              <a:cxnLst>
                <a:cxn ang="0">
                  <a:pos x="T0" y="T1"/>
                </a:cxn>
                <a:cxn ang="0">
                  <a:pos x="T2" y="T3"/>
                </a:cxn>
                <a:cxn ang="0">
                  <a:pos x="T4" y="T5"/>
                </a:cxn>
                <a:cxn ang="0">
                  <a:pos x="T6" y="T7"/>
                </a:cxn>
                <a:cxn ang="0">
                  <a:pos x="T8" y="T9"/>
                </a:cxn>
              </a:cxnLst>
              <a:rect l="0" t="0" r="r" b="b"/>
              <a:pathLst>
                <a:path w="366" h="806">
                  <a:moveTo>
                    <a:pt x="366" y="0"/>
                  </a:moveTo>
                  <a:lnTo>
                    <a:pt x="366" y="21"/>
                  </a:lnTo>
                  <a:lnTo>
                    <a:pt x="0" y="21"/>
                  </a:lnTo>
                  <a:lnTo>
                    <a:pt x="0" y="806"/>
                  </a:lnTo>
                  <a:lnTo>
                    <a:pt x="31" y="80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6154" name="Picture 1034"/>
            <p:cNvPicPr>
              <a:picLocks noChangeAspect="1" noChangeArrowheads="1"/>
            </p:cNvPicPr>
            <p:nvPr/>
          </p:nvPicPr>
          <p:blipFill>
            <a:blip r:embed="rId50" cstate="print">
              <a:extLst>
                <a:ext uri="{28A0092B-C50C-407E-A947-70E740481C1C}">
                  <a14:useLocalDpi xmlns:a14="http://schemas.microsoft.com/office/drawing/2010/main" xmlns="" val="0"/>
                </a:ext>
              </a:extLst>
            </a:blip>
            <a:srcRect/>
            <a:stretch>
              <a:fillRect/>
            </a:stretch>
          </p:blipFill>
          <p:spPr bwMode="auto">
            <a:xfrm>
              <a:off x="1894" y="3671"/>
              <a:ext cx="1015"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5" name="Picture 1035"/>
            <p:cNvPicPr>
              <a:picLocks noChangeAspect="1" noChangeArrowheads="1"/>
            </p:cNvPicPr>
            <p:nvPr/>
          </p:nvPicPr>
          <p:blipFill>
            <a:blip r:embed="rId51" cstate="print">
              <a:extLst>
                <a:ext uri="{28A0092B-C50C-407E-A947-70E740481C1C}">
                  <a14:useLocalDpi xmlns:a14="http://schemas.microsoft.com/office/drawing/2010/main" xmlns="" val="0"/>
                </a:ext>
              </a:extLst>
            </a:blip>
            <a:srcRect/>
            <a:stretch>
              <a:fillRect/>
            </a:stretch>
          </p:blipFill>
          <p:spPr bwMode="auto">
            <a:xfrm>
              <a:off x="1894" y="3671"/>
              <a:ext cx="1015"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 name="Rectangle 1036"/>
            <p:cNvSpPr>
              <a:spLocks noChangeArrowheads="1"/>
            </p:cNvSpPr>
            <p:nvPr/>
          </p:nvSpPr>
          <p:spPr bwMode="auto">
            <a:xfrm>
              <a:off x="1890" y="3668"/>
              <a:ext cx="1001"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38" name="Rectangle 1037"/>
            <p:cNvSpPr>
              <a:spLocks noChangeArrowheads="1"/>
            </p:cNvSpPr>
            <p:nvPr/>
          </p:nvSpPr>
          <p:spPr bwMode="auto">
            <a:xfrm>
              <a:off x="1890" y="3689"/>
              <a:ext cx="1001"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39" name="Rectangle 1038"/>
            <p:cNvSpPr>
              <a:spLocks noChangeArrowheads="1"/>
            </p:cNvSpPr>
            <p:nvPr/>
          </p:nvSpPr>
          <p:spPr bwMode="auto">
            <a:xfrm>
              <a:off x="1890" y="3692"/>
              <a:ext cx="1001"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0" name="Rectangle 1039"/>
            <p:cNvSpPr>
              <a:spLocks noChangeArrowheads="1"/>
            </p:cNvSpPr>
            <p:nvPr/>
          </p:nvSpPr>
          <p:spPr bwMode="auto">
            <a:xfrm>
              <a:off x="1890" y="3707"/>
              <a:ext cx="1001"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1" name="Rectangle 1040"/>
            <p:cNvSpPr>
              <a:spLocks noChangeArrowheads="1"/>
            </p:cNvSpPr>
            <p:nvPr/>
          </p:nvSpPr>
          <p:spPr bwMode="auto">
            <a:xfrm>
              <a:off x="1890" y="3719"/>
              <a:ext cx="1001"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2" name="Rectangle 1041"/>
            <p:cNvSpPr>
              <a:spLocks noChangeArrowheads="1"/>
            </p:cNvSpPr>
            <p:nvPr/>
          </p:nvSpPr>
          <p:spPr bwMode="auto">
            <a:xfrm>
              <a:off x="1890" y="3722"/>
              <a:ext cx="1001" cy="13"/>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3" name="Rectangle 1042"/>
            <p:cNvSpPr>
              <a:spLocks noChangeArrowheads="1"/>
            </p:cNvSpPr>
            <p:nvPr/>
          </p:nvSpPr>
          <p:spPr bwMode="auto">
            <a:xfrm>
              <a:off x="1890" y="3735"/>
              <a:ext cx="1001"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4" name="Rectangle 1043"/>
            <p:cNvSpPr>
              <a:spLocks noChangeArrowheads="1"/>
            </p:cNvSpPr>
            <p:nvPr/>
          </p:nvSpPr>
          <p:spPr bwMode="auto">
            <a:xfrm>
              <a:off x="1890" y="3738"/>
              <a:ext cx="1001"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5" name="Rectangle 1044"/>
            <p:cNvSpPr>
              <a:spLocks noChangeArrowheads="1"/>
            </p:cNvSpPr>
            <p:nvPr/>
          </p:nvSpPr>
          <p:spPr bwMode="auto">
            <a:xfrm>
              <a:off x="1890" y="3744"/>
              <a:ext cx="1001"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6" name="Rectangle 1045"/>
            <p:cNvSpPr>
              <a:spLocks noChangeArrowheads="1"/>
            </p:cNvSpPr>
            <p:nvPr/>
          </p:nvSpPr>
          <p:spPr bwMode="auto">
            <a:xfrm>
              <a:off x="1890" y="3753"/>
              <a:ext cx="1001"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7" name="Rectangle 1046"/>
            <p:cNvSpPr>
              <a:spLocks noChangeArrowheads="1"/>
            </p:cNvSpPr>
            <p:nvPr/>
          </p:nvSpPr>
          <p:spPr bwMode="auto">
            <a:xfrm>
              <a:off x="1890" y="3759"/>
              <a:ext cx="1001"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8" name="Rectangle 1047"/>
            <p:cNvSpPr>
              <a:spLocks noChangeArrowheads="1"/>
            </p:cNvSpPr>
            <p:nvPr/>
          </p:nvSpPr>
          <p:spPr bwMode="auto">
            <a:xfrm>
              <a:off x="1890" y="3762"/>
              <a:ext cx="1001"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9" name="Rectangle 1048"/>
            <p:cNvSpPr>
              <a:spLocks noChangeArrowheads="1"/>
            </p:cNvSpPr>
            <p:nvPr/>
          </p:nvSpPr>
          <p:spPr bwMode="auto">
            <a:xfrm>
              <a:off x="1890" y="3765"/>
              <a:ext cx="1001"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0" name="Rectangle 1049"/>
            <p:cNvSpPr>
              <a:spLocks noChangeArrowheads="1"/>
            </p:cNvSpPr>
            <p:nvPr/>
          </p:nvSpPr>
          <p:spPr bwMode="auto">
            <a:xfrm>
              <a:off x="1890" y="3768"/>
              <a:ext cx="1001"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 name="Rectangle 1050"/>
            <p:cNvSpPr>
              <a:spLocks noChangeArrowheads="1"/>
            </p:cNvSpPr>
            <p:nvPr/>
          </p:nvSpPr>
          <p:spPr bwMode="auto">
            <a:xfrm>
              <a:off x="1890" y="3774"/>
              <a:ext cx="1001"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 name="Rectangle 1051"/>
            <p:cNvSpPr>
              <a:spLocks noChangeArrowheads="1"/>
            </p:cNvSpPr>
            <p:nvPr/>
          </p:nvSpPr>
          <p:spPr bwMode="auto">
            <a:xfrm>
              <a:off x="1890" y="3780"/>
              <a:ext cx="1001"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 name="Rectangle 1052"/>
            <p:cNvSpPr>
              <a:spLocks noChangeArrowheads="1"/>
            </p:cNvSpPr>
            <p:nvPr/>
          </p:nvSpPr>
          <p:spPr bwMode="auto">
            <a:xfrm>
              <a:off x="1890" y="3783"/>
              <a:ext cx="1001"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 name="Rectangle 1053"/>
            <p:cNvSpPr>
              <a:spLocks noChangeArrowheads="1"/>
            </p:cNvSpPr>
            <p:nvPr/>
          </p:nvSpPr>
          <p:spPr bwMode="auto">
            <a:xfrm>
              <a:off x="1890" y="3786"/>
              <a:ext cx="1001"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 name="Rectangle 1054"/>
            <p:cNvSpPr>
              <a:spLocks noChangeArrowheads="1"/>
            </p:cNvSpPr>
            <p:nvPr/>
          </p:nvSpPr>
          <p:spPr bwMode="auto">
            <a:xfrm>
              <a:off x="1890" y="3789"/>
              <a:ext cx="1001"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 name="Rectangle 1055"/>
            <p:cNvSpPr>
              <a:spLocks noChangeArrowheads="1"/>
            </p:cNvSpPr>
            <p:nvPr/>
          </p:nvSpPr>
          <p:spPr bwMode="auto">
            <a:xfrm>
              <a:off x="1890" y="3795"/>
              <a:ext cx="1001"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 name="Rectangle 1056"/>
            <p:cNvSpPr>
              <a:spLocks noChangeArrowheads="1"/>
            </p:cNvSpPr>
            <p:nvPr/>
          </p:nvSpPr>
          <p:spPr bwMode="auto">
            <a:xfrm>
              <a:off x="1890" y="3801"/>
              <a:ext cx="1001"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 name="Rectangle 1057"/>
            <p:cNvSpPr>
              <a:spLocks noChangeArrowheads="1"/>
            </p:cNvSpPr>
            <p:nvPr/>
          </p:nvSpPr>
          <p:spPr bwMode="auto">
            <a:xfrm>
              <a:off x="1890" y="3804"/>
              <a:ext cx="1001"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 name="Rectangle 1058"/>
            <p:cNvSpPr>
              <a:spLocks noChangeArrowheads="1"/>
            </p:cNvSpPr>
            <p:nvPr/>
          </p:nvSpPr>
          <p:spPr bwMode="auto">
            <a:xfrm>
              <a:off x="1890" y="3807"/>
              <a:ext cx="1001"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 name="Rectangle 1059"/>
            <p:cNvSpPr>
              <a:spLocks noChangeArrowheads="1"/>
            </p:cNvSpPr>
            <p:nvPr/>
          </p:nvSpPr>
          <p:spPr bwMode="auto">
            <a:xfrm>
              <a:off x="1890" y="3813"/>
              <a:ext cx="1001"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 name="Rectangle 1060"/>
            <p:cNvSpPr>
              <a:spLocks noChangeArrowheads="1"/>
            </p:cNvSpPr>
            <p:nvPr/>
          </p:nvSpPr>
          <p:spPr bwMode="auto">
            <a:xfrm>
              <a:off x="1890" y="3816"/>
              <a:ext cx="1001"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2" name="Rectangle 1061"/>
            <p:cNvSpPr>
              <a:spLocks noChangeArrowheads="1"/>
            </p:cNvSpPr>
            <p:nvPr/>
          </p:nvSpPr>
          <p:spPr bwMode="auto">
            <a:xfrm>
              <a:off x="1890" y="3822"/>
              <a:ext cx="1001"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3" name="Rectangle 1062"/>
            <p:cNvSpPr>
              <a:spLocks noChangeArrowheads="1"/>
            </p:cNvSpPr>
            <p:nvPr/>
          </p:nvSpPr>
          <p:spPr bwMode="auto">
            <a:xfrm>
              <a:off x="1890" y="3828"/>
              <a:ext cx="1001"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4" name="Rectangle 1063"/>
            <p:cNvSpPr>
              <a:spLocks noChangeArrowheads="1"/>
            </p:cNvSpPr>
            <p:nvPr/>
          </p:nvSpPr>
          <p:spPr bwMode="auto">
            <a:xfrm>
              <a:off x="1890" y="3837"/>
              <a:ext cx="1001"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5" name="Rectangle 1064"/>
            <p:cNvSpPr>
              <a:spLocks noChangeArrowheads="1"/>
            </p:cNvSpPr>
            <p:nvPr/>
          </p:nvSpPr>
          <p:spPr bwMode="auto">
            <a:xfrm>
              <a:off x="1890" y="3840"/>
              <a:ext cx="1001"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6" name="Rectangle 1065"/>
            <p:cNvSpPr>
              <a:spLocks noChangeArrowheads="1"/>
            </p:cNvSpPr>
            <p:nvPr/>
          </p:nvSpPr>
          <p:spPr bwMode="auto">
            <a:xfrm>
              <a:off x="1890" y="3843"/>
              <a:ext cx="1001"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7" name="Rectangle 1066"/>
            <p:cNvSpPr>
              <a:spLocks noChangeArrowheads="1"/>
            </p:cNvSpPr>
            <p:nvPr/>
          </p:nvSpPr>
          <p:spPr bwMode="auto">
            <a:xfrm>
              <a:off x="1890" y="3846"/>
              <a:ext cx="1001" cy="13"/>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8" name="Rectangle 1067"/>
            <p:cNvSpPr>
              <a:spLocks noChangeArrowheads="1"/>
            </p:cNvSpPr>
            <p:nvPr/>
          </p:nvSpPr>
          <p:spPr bwMode="auto">
            <a:xfrm>
              <a:off x="1890" y="3859"/>
              <a:ext cx="1001"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9" name="Rectangle 1068"/>
            <p:cNvSpPr>
              <a:spLocks noChangeArrowheads="1"/>
            </p:cNvSpPr>
            <p:nvPr/>
          </p:nvSpPr>
          <p:spPr bwMode="auto">
            <a:xfrm>
              <a:off x="1890" y="3871"/>
              <a:ext cx="1001"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50" name="Rectangle 1069"/>
            <p:cNvSpPr>
              <a:spLocks noChangeArrowheads="1"/>
            </p:cNvSpPr>
            <p:nvPr/>
          </p:nvSpPr>
          <p:spPr bwMode="auto">
            <a:xfrm>
              <a:off x="1890" y="3877"/>
              <a:ext cx="1001"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51" name="Rectangle 1070"/>
            <p:cNvSpPr>
              <a:spLocks noChangeArrowheads="1"/>
            </p:cNvSpPr>
            <p:nvPr/>
          </p:nvSpPr>
          <p:spPr bwMode="auto">
            <a:xfrm>
              <a:off x="1890" y="3883"/>
              <a:ext cx="1001"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52" name="Rectangle 1071"/>
            <p:cNvSpPr>
              <a:spLocks noChangeArrowheads="1"/>
            </p:cNvSpPr>
            <p:nvPr/>
          </p:nvSpPr>
          <p:spPr bwMode="auto">
            <a:xfrm>
              <a:off x="1890" y="3892"/>
              <a:ext cx="1001"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53" name="Rectangle 1072"/>
            <p:cNvSpPr>
              <a:spLocks noChangeArrowheads="1"/>
            </p:cNvSpPr>
            <p:nvPr/>
          </p:nvSpPr>
          <p:spPr bwMode="auto">
            <a:xfrm>
              <a:off x="1892" y="3669"/>
              <a:ext cx="1000"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156" name="Rectangle 1073"/>
            <p:cNvSpPr>
              <a:spLocks noChangeArrowheads="1"/>
            </p:cNvSpPr>
            <p:nvPr/>
          </p:nvSpPr>
          <p:spPr bwMode="auto">
            <a:xfrm>
              <a:off x="2179" y="3731"/>
              <a:ext cx="70"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9</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57" name="Rectangle 1074"/>
            <p:cNvSpPr>
              <a:spLocks noChangeArrowheads="1"/>
            </p:cNvSpPr>
            <p:nvPr/>
          </p:nvSpPr>
          <p:spPr bwMode="auto">
            <a:xfrm>
              <a:off x="2218" y="3731"/>
              <a:ext cx="41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X DISTRICT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58" name="Rectangle 1075"/>
            <p:cNvSpPr>
              <a:spLocks noChangeArrowheads="1"/>
            </p:cNvSpPr>
            <p:nvPr/>
          </p:nvSpPr>
          <p:spPr bwMode="auto">
            <a:xfrm>
              <a:off x="2394" y="3789"/>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59" name="Line 1076"/>
            <p:cNvSpPr>
              <a:spLocks noChangeShapeType="1"/>
            </p:cNvSpPr>
            <p:nvPr/>
          </p:nvSpPr>
          <p:spPr bwMode="auto">
            <a:xfrm>
              <a:off x="2392" y="3600"/>
              <a:ext cx="0" cy="69"/>
            </a:xfrm>
            <a:prstGeom prst="line">
              <a:avLst/>
            </a:prstGeom>
            <a:noFill/>
            <a:ln w="9525" cap="rnd">
              <a:solidFill>
                <a:srgbClr val="40404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a:p>
          </p:txBody>
        </p:sp>
      </p:grpSp>
    </p:spTree>
    <p:extLst>
      <p:ext uri="{BB962C8B-B14F-4D97-AF65-F5344CB8AC3E}">
        <p14:creationId xmlns:p14="http://schemas.microsoft.com/office/powerpoint/2010/main" xmlns="" val="2053358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7F17D5-3E48-4731-B6F9-6088C86C3E19}"/>
              </a:ext>
            </a:extLst>
          </p:cNvPr>
          <p:cNvSpPr>
            <a:spLocks noGrp="1"/>
          </p:cNvSpPr>
          <p:nvPr>
            <p:ph type="title"/>
          </p:nvPr>
        </p:nvSpPr>
        <p:spPr/>
        <p:txBody>
          <a:bodyPr/>
          <a:lstStyle/>
          <a:p>
            <a:r>
              <a:rPr lang="en-US" b="1" dirty="0"/>
              <a:t>SUMMARY OF ORGANISATIONAL PERFORMANCE</a:t>
            </a:r>
          </a:p>
        </p:txBody>
      </p:sp>
      <p:sp>
        <p:nvSpPr>
          <p:cNvPr id="4" name="Slide Number Placeholder 3">
            <a:extLst>
              <a:ext uri="{FF2B5EF4-FFF2-40B4-BE49-F238E27FC236}">
                <a16:creationId xmlns:a16="http://schemas.microsoft.com/office/drawing/2014/main" xmlns="" id="{B5DBCD4C-1A79-4593-95E8-E80EF06D3F2D}"/>
              </a:ext>
            </a:extLst>
          </p:cNvPr>
          <p:cNvSpPr>
            <a:spLocks noGrp="1"/>
          </p:cNvSpPr>
          <p:nvPr>
            <p:ph type="sldNum" sz="quarter" idx="12"/>
          </p:nvPr>
        </p:nvSpPr>
        <p:spPr/>
        <p:txBody>
          <a:bodyPr/>
          <a:lstStyle/>
          <a:p>
            <a:pPr>
              <a:defRPr/>
            </a:pPr>
            <a:fld id="{4B1C481C-EBB3-46B8-82E0-717F3C347144}" type="slidenum">
              <a:rPr lang="en-US" smtClean="0"/>
              <a:pPr>
                <a:defRPr/>
              </a:pPr>
              <a:t>8</a:t>
            </a:fld>
            <a:endParaRPr lang="en-US" dirty="0"/>
          </a:p>
        </p:txBody>
      </p:sp>
      <p:pic>
        <p:nvPicPr>
          <p:cNvPr id="5" name="Picture 4">
            <a:extLst>
              <a:ext uri="{FF2B5EF4-FFF2-40B4-BE49-F238E27FC236}">
                <a16:creationId xmlns:a16="http://schemas.microsoft.com/office/drawing/2014/main" xmlns="" id="{8D116B03-0BDA-42C9-BCB4-C5787EBE91CA}"/>
              </a:ext>
            </a:extLst>
          </p:cNvPr>
          <p:cNvPicPr>
            <a:picLocks noChangeAspect="1"/>
          </p:cNvPicPr>
          <p:nvPr/>
        </p:nvPicPr>
        <p:blipFill>
          <a:blip r:embed="rId2" cstate="print"/>
          <a:stretch>
            <a:fillRect/>
          </a:stretch>
        </p:blipFill>
        <p:spPr>
          <a:xfrm>
            <a:off x="762000" y="1522301"/>
            <a:ext cx="3882008" cy="4041997"/>
          </a:xfrm>
          <a:prstGeom prst="rect">
            <a:avLst/>
          </a:prstGeom>
        </p:spPr>
      </p:pic>
      <p:pic>
        <p:nvPicPr>
          <p:cNvPr id="8" name="Picture 7">
            <a:extLst>
              <a:ext uri="{FF2B5EF4-FFF2-40B4-BE49-F238E27FC236}">
                <a16:creationId xmlns:a16="http://schemas.microsoft.com/office/drawing/2014/main" xmlns="" id="{6468188C-C1E8-4EC3-81E3-7E472452F752}"/>
              </a:ext>
            </a:extLst>
          </p:cNvPr>
          <p:cNvPicPr>
            <a:picLocks noChangeAspect="1"/>
          </p:cNvPicPr>
          <p:nvPr/>
        </p:nvPicPr>
        <p:blipFill>
          <a:blip r:embed="rId3" cstate="print"/>
          <a:stretch>
            <a:fillRect/>
          </a:stretch>
        </p:blipFill>
        <p:spPr>
          <a:xfrm>
            <a:off x="4841950" y="1522301"/>
            <a:ext cx="3603048" cy="4041998"/>
          </a:xfrm>
          <a:prstGeom prst="rect">
            <a:avLst/>
          </a:prstGeom>
        </p:spPr>
      </p:pic>
    </p:spTree>
    <p:extLst>
      <p:ext uri="{BB962C8B-B14F-4D97-AF65-F5344CB8AC3E}">
        <p14:creationId xmlns:p14="http://schemas.microsoft.com/office/powerpoint/2010/main" xmlns="" val="150276133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604448" cy="838200"/>
          </a:xfrm>
        </p:spPr>
        <p:txBody>
          <a:bodyPr/>
          <a:lstStyle/>
          <a:p>
            <a:r>
              <a:rPr lang="en-ZA" b="1" dirty="0"/>
              <a:t>PROGRAMME 1: GOVERNANCE AND ADMINISTRATION </a:t>
            </a: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384953993"/>
              </p:ext>
            </p:extLst>
          </p:nvPr>
        </p:nvGraphicFramePr>
        <p:xfrm>
          <a:off x="539552" y="838199"/>
          <a:ext cx="7880549" cy="5564966"/>
        </p:xfrm>
        <a:graphic>
          <a:graphicData uri="http://schemas.openxmlformats.org/drawingml/2006/table">
            <a:tbl>
              <a:tblPr firstRow="1" firstCol="1" bandRow="1">
                <a:tableStyleId>{5C22544A-7EE6-4342-B048-85BDC9FD1C3A}</a:tableStyleId>
              </a:tblPr>
              <a:tblGrid>
                <a:gridCol w="472291">
                  <a:extLst>
                    <a:ext uri="{9D8B030D-6E8A-4147-A177-3AD203B41FA5}">
                      <a16:colId xmlns:a16="http://schemas.microsoft.com/office/drawing/2014/main" xmlns="" val="2931360271"/>
                    </a:ext>
                  </a:extLst>
                </a:gridCol>
                <a:gridCol w="2264013">
                  <a:extLst>
                    <a:ext uri="{9D8B030D-6E8A-4147-A177-3AD203B41FA5}">
                      <a16:colId xmlns:a16="http://schemas.microsoft.com/office/drawing/2014/main" xmlns="" val="191521295"/>
                    </a:ext>
                  </a:extLst>
                </a:gridCol>
                <a:gridCol w="707504">
                  <a:extLst>
                    <a:ext uri="{9D8B030D-6E8A-4147-A177-3AD203B41FA5}">
                      <a16:colId xmlns:a16="http://schemas.microsoft.com/office/drawing/2014/main" xmlns="" val="4126200069"/>
                    </a:ext>
                  </a:extLst>
                </a:gridCol>
                <a:gridCol w="1452736">
                  <a:extLst>
                    <a:ext uri="{9D8B030D-6E8A-4147-A177-3AD203B41FA5}">
                      <a16:colId xmlns:a16="http://schemas.microsoft.com/office/drawing/2014/main" xmlns="" val="2394896195"/>
                    </a:ext>
                  </a:extLst>
                </a:gridCol>
                <a:gridCol w="936104">
                  <a:extLst>
                    <a:ext uri="{9D8B030D-6E8A-4147-A177-3AD203B41FA5}">
                      <a16:colId xmlns:a16="http://schemas.microsoft.com/office/drawing/2014/main" xmlns="" val="3402283927"/>
                    </a:ext>
                  </a:extLst>
                </a:gridCol>
                <a:gridCol w="2047901">
                  <a:extLst>
                    <a:ext uri="{9D8B030D-6E8A-4147-A177-3AD203B41FA5}">
                      <a16:colId xmlns:a16="http://schemas.microsoft.com/office/drawing/2014/main" xmlns="" val="331713194"/>
                    </a:ext>
                  </a:extLst>
                </a:gridCol>
              </a:tblGrid>
              <a:tr h="977051">
                <a:tc>
                  <a:txBody>
                    <a:bodyPr/>
                    <a:lstStyle/>
                    <a:p>
                      <a:pPr marL="0" marR="0" algn="ctr">
                        <a:lnSpc>
                          <a:spcPct val="150000"/>
                        </a:lnSpc>
                        <a:spcBef>
                          <a:spcPts val="0"/>
                        </a:spcBef>
                        <a:spcAft>
                          <a:spcPts val="0"/>
                        </a:spcAft>
                      </a:pPr>
                      <a:r>
                        <a:rPr lang="en-ZA" sz="1200" dirty="0">
                          <a:effectLst/>
                          <a:latin typeface="Tw Cen MT" panose="020B0602020104020603" pitchFamily="34" charset="0"/>
                        </a:rPr>
                        <a:t>#</a:t>
                      </a:r>
                      <a:endParaRPr lang="en-ZA" sz="1200" dirty="0">
                        <a:effectLst/>
                        <a:latin typeface="Tw Cen MT" panose="020B0602020104020603" pitchFamily="34" charset="0"/>
                        <a:ea typeface="Cambria" panose="02040503050406030204" pitchFamily="18" charset="0"/>
                      </a:endParaRPr>
                    </a:p>
                  </a:txBody>
                  <a:tcPr marL="15563" marR="15563" marT="6670" marB="0" anchor="ctr"/>
                </a:tc>
                <a:tc>
                  <a:txBody>
                    <a:bodyPr/>
                    <a:lstStyle/>
                    <a:p>
                      <a:pPr marL="0" marR="0" algn="ctr">
                        <a:lnSpc>
                          <a:spcPct val="150000"/>
                        </a:lnSpc>
                        <a:spcBef>
                          <a:spcPts val="0"/>
                        </a:spcBef>
                        <a:spcAft>
                          <a:spcPts val="0"/>
                        </a:spcAft>
                      </a:pPr>
                      <a:r>
                        <a:rPr lang="en-ZA" sz="1200" dirty="0">
                          <a:effectLst/>
                          <a:latin typeface="Tw Cen MT" panose="020B0602020104020603" pitchFamily="34" charset="0"/>
                        </a:rPr>
                        <a:t>Performance Indicator (KPI)</a:t>
                      </a:r>
                      <a:endParaRPr lang="en-ZA" sz="1200" dirty="0">
                        <a:effectLst/>
                        <a:latin typeface="Tw Cen MT" panose="020B0602020104020603" pitchFamily="34" charset="0"/>
                        <a:ea typeface="Cambria" panose="02040503050406030204" pitchFamily="18" charset="0"/>
                      </a:endParaRPr>
                    </a:p>
                  </a:txBody>
                  <a:tcPr marL="15563" marR="15563" marT="6670" marB="0" anchor="ctr"/>
                </a:tc>
                <a:tc>
                  <a:txBody>
                    <a:bodyPr/>
                    <a:lstStyle/>
                    <a:p>
                      <a:pPr marL="107950" marR="0" algn="ctr">
                        <a:lnSpc>
                          <a:spcPct val="115000"/>
                        </a:lnSpc>
                        <a:spcBef>
                          <a:spcPts val="0"/>
                        </a:spcBef>
                        <a:spcAft>
                          <a:spcPts val="0"/>
                        </a:spcAft>
                      </a:pPr>
                      <a:r>
                        <a:rPr lang="en-ZA" sz="1200" dirty="0">
                          <a:effectLst/>
                          <a:latin typeface="Tw Cen MT" panose="020B0602020104020603" pitchFamily="34" charset="0"/>
                        </a:rPr>
                        <a:t>Planned target</a:t>
                      </a:r>
                    </a:p>
                    <a:p>
                      <a:pPr marL="107950" marR="0" algn="ctr">
                        <a:lnSpc>
                          <a:spcPct val="115000"/>
                        </a:lnSpc>
                        <a:spcBef>
                          <a:spcPts val="0"/>
                        </a:spcBef>
                        <a:spcAft>
                          <a:spcPts val="0"/>
                        </a:spcAft>
                      </a:pPr>
                      <a:r>
                        <a:rPr lang="en-ZA" sz="1200" dirty="0">
                          <a:effectLst/>
                          <a:latin typeface="Tw Cen MT" panose="020B0602020104020603" pitchFamily="34" charset="0"/>
                        </a:rPr>
                        <a:t>2017/2018</a:t>
                      </a:r>
                      <a:endParaRPr lang="en-ZA"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200" dirty="0">
                          <a:effectLst/>
                          <a:latin typeface="Tw Cen MT" panose="020B0602020104020603" pitchFamily="34" charset="0"/>
                        </a:rPr>
                        <a:t>Actual achievement</a:t>
                      </a:r>
                    </a:p>
                    <a:p>
                      <a:pPr marL="107950" marR="0" algn="ctr">
                        <a:lnSpc>
                          <a:spcPct val="115000"/>
                        </a:lnSpc>
                        <a:spcBef>
                          <a:spcPts val="0"/>
                        </a:spcBef>
                        <a:spcAft>
                          <a:spcPts val="0"/>
                        </a:spcAft>
                      </a:pPr>
                      <a:r>
                        <a:rPr lang="en-ZA" sz="1200" dirty="0">
                          <a:effectLst/>
                          <a:latin typeface="Tw Cen MT" panose="020B0602020104020603" pitchFamily="34" charset="0"/>
                        </a:rPr>
                        <a:t>2017/2018</a:t>
                      </a:r>
                      <a:endParaRPr lang="en-ZA"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07950" marR="0" algn="ctr">
                        <a:lnSpc>
                          <a:spcPct val="115000"/>
                        </a:lnSpc>
                        <a:spcBef>
                          <a:spcPts val="0"/>
                        </a:spcBef>
                        <a:spcAft>
                          <a:spcPts val="0"/>
                        </a:spcAft>
                      </a:pPr>
                      <a:r>
                        <a:rPr lang="en-ZA" sz="1200" dirty="0">
                          <a:effectLst/>
                          <a:latin typeface="Tw Cen MT" panose="020B0602020104020603" pitchFamily="34" charset="0"/>
                        </a:rPr>
                        <a:t>Deviation from planned target</a:t>
                      </a:r>
                      <a:endParaRPr lang="en-ZA"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200" dirty="0">
                          <a:effectLst/>
                          <a:latin typeface="Tw Cen MT" panose="020B0602020104020603" pitchFamily="34" charset="0"/>
                        </a:rPr>
                        <a:t>Reasons</a:t>
                      </a:r>
                      <a:r>
                        <a:rPr lang="en-GB" sz="1200" baseline="0" dirty="0">
                          <a:effectLst/>
                          <a:latin typeface="Tw Cen MT" panose="020B0602020104020603" pitchFamily="34" charset="0"/>
                        </a:rPr>
                        <a:t> for deviation</a:t>
                      </a:r>
                      <a:endParaRPr lang="en-ZA" sz="1200" dirty="0">
                        <a:solidFill>
                          <a:schemeClr val="bg1"/>
                        </a:solidFill>
                        <a:effectLst/>
                        <a:latin typeface="Tw Cen MT" panose="020B0602020104020603" pitchFamily="34" charset="0"/>
                        <a:ea typeface="Cambria" panose="02040503050406030204" pitchFamily="18" charset="0"/>
                      </a:endParaRPr>
                    </a:p>
                  </a:txBody>
                  <a:tcPr marL="15563" marR="15563" marT="6670" marB="0" anchor="ctr"/>
                </a:tc>
                <a:extLst>
                  <a:ext uri="{0D108BD9-81ED-4DB2-BD59-A6C34878D82A}">
                    <a16:rowId xmlns:a16="http://schemas.microsoft.com/office/drawing/2014/main" xmlns="" val="1389386749"/>
                  </a:ext>
                </a:extLst>
              </a:tr>
              <a:tr h="1179420">
                <a:tc>
                  <a:txBody>
                    <a:bodyPr/>
                    <a:lstStyle/>
                    <a:p>
                      <a:pPr marL="0" marR="0" algn="ctr">
                        <a:lnSpc>
                          <a:spcPct val="150000"/>
                        </a:lnSpc>
                        <a:spcBef>
                          <a:spcPts val="0"/>
                        </a:spcBef>
                        <a:spcAft>
                          <a:spcPts val="0"/>
                        </a:spcAft>
                      </a:pPr>
                      <a:r>
                        <a:rPr lang="en-ZA" sz="1200" dirty="0">
                          <a:effectLst/>
                          <a:latin typeface="Tw Cen MT" panose="020B0602020104020603" pitchFamily="34" charset="0"/>
                        </a:rPr>
                        <a:t>1.1</a:t>
                      </a:r>
                      <a:endParaRPr lang="en-ZA" sz="1200" dirty="0">
                        <a:effectLst/>
                        <a:latin typeface="Tw Cen MT" panose="020B0602020104020603" pitchFamily="34" charset="0"/>
                        <a:ea typeface="Cambria" panose="02040503050406030204" pitchFamily="18" charset="0"/>
                      </a:endParaRPr>
                    </a:p>
                  </a:txBody>
                  <a:tcPr marL="15563" marR="15563" marT="6670" marB="0" anchor="ctr"/>
                </a:tc>
                <a:tc>
                  <a:txBody>
                    <a:bodyPr/>
                    <a:lstStyle/>
                    <a:p>
                      <a:pPr marL="0" marR="0" algn="just">
                        <a:lnSpc>
                          <a:spcPct val="150000"/>
                        </a:lnSpc>
                        <a:spcBef>
                          <a:spcPts val="0"/>
                        </a:spcBef>
                        <a:spcAft>
                          <a:spcPts val="0"/>
                        </a:spcAft>
                      </a:pPr>
                      <a:r>
                        <a:rPr lang="en-ZA" sz="1200" dirty="0">
                          <a:solidFill>
                            <a:srgbClr val="000000"/>
                          </a:solidFill>
                          <a:effectLst/>
                          <a:latin typeface="Tw Cen MT" panose="020B0602020104020603" pitchFamily="34" charset="0"/>
                        </a:rPr>
                        <a:t>% compliance to legislative /regulatory requirements including the PFMA, SCMA and Treasury Regulations and NDA policy</a:t>
                      </a:r>
                      <a:endParaRPr lang="en-ZA" sz="1200" b="1" dirty="0">
                        <a:solidFill>
                          <a:srgbClr val="000000"/>
                        </a:solidFill>
                        <a:effectLst/>
                        <a:latin typeface="Tw Cen MT" panose="020B0602020104020603" pitchFamily="34" charset="0"/>
                        <a:ea typeface="Cambria" panose="02040503050406030204" pitchFamily="18" charset="0"/>
                      </a:endParaRPr>
                    </a:p>
                  </a:txBody>
                  <a:tcPr marL="15563" marR="15563" marT="6670" marB="0" anchor="ctr"/>
                </a:tc>
                <a:tc>
                  <a:txBody>
                    <a:bodyPr/>
                    <a:lstStyle/>
                    <a:p>
                      <a:pPr marL="0" marR="0" algn="ctr"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100%</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99%</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1%</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l"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Delay in the finalisation of Materiality and significant framework.</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extLst>
                  <a:ext uri="{0D108BD9-81ED-4DB2-BD59-A6C34878D82A}">
                    <a16:rowId xmlns:a16="http://schemas.microsoft.com/office/drawing/2014/main" xmlns="" val="1552900345"/>
                  </a:ext>
                </a:extLst>
              </a:tr>
              <a:tr h="842443">
                <a:tc>
                  <a:txBody>
                    <a:bodyPr/>
                    <a:lstStyle/>
                    <a:p>
                      <a:pPr marL="0" marR="0" algn="ctr">
                        <a:lnSpc>
                          <a:spcPct val="150000"/>
                        </a:lnSpc>
                        <a:spcBef>
                          <a:spcPts val="0"/>
                        </a:spcBef>
                        <a:spcAft>
                          <a:spcPts val="0"/>
                        </a:spcAft>
                      </a:pPr>
                      <a:r>
                        <a:rPr lang="en-ZA" sz="1200" dirty="0">
                          <a:effectLst/>
                          <a:latin typeface="Tw Cen MT" panose="020B0602020104020603" pitchFamily="34" charset="0"/>
                        </a:rPr>
                        <a:t>1.2</a:t>
                      </a:r>
                      <a:endParaRPr lang="en-ZA" sz="1200" dirty="0">
                        <a:effectLst/>
                        <a:latin typeface="Tw Cen MT" panose="020B0602020104020603" pitchFamily="34" charset="0"/>
                        <a:ea typeface="Cambria" panose="02040503050406030204" pitchFamily="18" charset="0"/>
                      </a:endParaRPr>
                    </a:p>
                  </a:txBody>
                  <a:tcPr marL="15563" marR="15563" marT="6670" marB="0" anchor="ctr"/>
                </a:tc>
                <a:tc>
                  <a:txBody>
                    <a:bodyPr/>
                    <a:lstStyle/>
                    <a:p>
                      <a:pPr marL="0" marR="0" algn="just">
                        <a:lnSpc>
                          <a:spcPct val="150000"/>
                        </a:lnSpc>
                        <a:spcBef>
                          <a:spcPts val="0"/>
                        </a:spcBef>
                        <a:spcAft>
                          <a:spcPts val="0"/>
                        </a:spcAft>
                      </a:pPr>
                      <a:r>
                        <a:rPr lang="en-ZA" sz="1200" dirty="0">
                          <a:solidFill>
                            <a:srgbClr val="000000"/>
                          </a:solidFill>
                          <a:effectLst/>
                          <a:latin typeface="Tw Cen MT" panose="020B0602020104020603" pitchFamily="34" charset="0"/>
                        </a:rPr>
                        <a:t>% implementation of marketing and communication plan aimed at improving NDA brand awareness. </a:t>
                      </a:r>
                      <a:endParaRPr lang="en-ZA" sz="1200" b="1" dirty="0">
                        <a:solidFill>
                          <a:srgbClr val="000000"/>
                        </a:solidFill>
                        <a:effectLst/>
                        <a:latin typeface="Tw Cen MT" panose="020B0602020104020603" pitchFamily="34" charset="0"/>
                        <a:ea typeface="Cambria" panose="02040503050406030204" pitchFamily="18" charset="0"/>
                      </a:endParaRPr>
                    </a:p>
                  </a:txBody>
                  <a:tcPr marL="15563" marR="15563" marT="6670" marB="0" anchor="ctr"/>
                </a:tc>
                <a:tc>
                  <a:txBody>
                    <a:bodyPr/>
                    <a:lstStyle/>
                    <a:p>
                      <a:pPr marL="0" marR="0" algn="ctr"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100%</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lvl="0" indent="0" algn="ctr" defTabSz="914400" rtl="0" eaLnBrk="1" latinLnBrk="0" hangingPunct="1">
                        <a:lnSpc>
                          <a:spcPct val="150000"/>
                        </a:lnSpc>
                        <a:spcBef>
                          <a:spcPts val="0"/>
                        </a:spcBef>
                        <a:spcAft>
                          <a:spcPts val="0"/>
                        </a:spcAft>
                        <a:buFont typeface="Calibri" panose="020F0502020204030204" pitchFamily="34" charset="0"/>
                        <a:buNone/>
                      </a:pPr>
                      <a:r>
                        <a:rPr lang="en-ZA" sz="1200" kern="1200" dirty="0">
                          <a:solidFill>
                            <a:srgbClr val="000000"/>
                          </a:solidFill>
                          <a:effectLst/>
                          <a:latin typeface="Tw Cen MT" panose="020B0602020104020603" pitchFamily="34" charset="0"/>
                        </a:rPr>
                        <a:t>- </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100%</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l"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Prolonged process of developing the marketing and communication strategy.</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extLst>
                  <a:ext uri="{0D108BD9-81ED-4DB2-BD59-A6C34878D82A}">
                    <a16:rowId xmlns:a16="http://schemas.microsoft.com/office/drawing/2014/main" xmlns="" val="574208987"/>
                  </a:ext>
                </a:extLst>
              </a:tr>
              <a:tr h="753111">
                <a:tc>
                  <a:txBody>
                    <a:bodyPr/>
                    <a:lstStyle/>
                    <a:p>
                      <a:pPr marL="0" marR="0" algn="ctr">
                        <a:lnSpc>
                          <a:spcPct val="150000"/>
                        </a:lnSpc>
                        <a:spcBef>
                          <a:spcPts val="0"/>
                        </a:spcBef>
                        <a:spcAft>
                          <a:spcPts val="0"/>
                        </a:spcAft>
                      </a:pPr>
                      <a:r>
                        <a:rPr lang="en-ZA" sz="1200" dirty="0">
                          <a:effectLst/>
                          <a:latin typeface="Tw Cen MT" panose="020B0602020104020603" pitchFamily="34" charset="0"/>
                        </a:rPr>
                        <a:t>1.3</a:t>
                      </a:r>
                      <a:endParaRPr lang="en-ZA" sz="1200" dirty="0">
                        <a:effectLst/>
                        <a:latin typeface="Tw Cen MT" panose="020B0602020104020603" pitchFamily="34" charset="0"/>
                        <a:ea typeface="Cambria" panose="02040503050406030204" pitchFamily="18" charset="0"/>
                      </a:endParaRPr>
                    </a:p>
                  </a:txBody>
                  <a:tcPr marL="15563" marR="15563" marT="6670" marB="0" anchor="ctr"/>
                </a:tc>
                <a:tc>
                  <a:txBody>
                    <a:bodyPr/>
                    <a:lstStyle/>
                    <a:p>
                      <a:pPr marL="0" marR="0" algn="just">
                        <a:lnSpc>
                          <a:spcPct val="150000"/>
                        </a:lnSpc>
                        <a:spcBef>
                          <a:spcPts val="0"/>
                        </a:spcBef>
                        <a:spcAft>
                          <a:spcPts val="0"/>
                        </a:spcAft>
                      </a:pPr>
                      <a:r>
                        <a:rPr lang="en-ZA" sz="1200" dirty="0">
                          <a:solidFill>
                            <a:srgbClr val="000000"/>
                          </a:solidFill>
                          <a:effectLst/>
                          <a:latin typeface="Tw Cen MT" panose="020B0602020104020603" pitchFamily="34" charset="0"/>
                        </a:rPr>
                        <a:t>% completion of a functional integrated information system per year</a:t>
                      </a:r>
                      <a:endParaRPr lang="en-ZA" sz="1200" b="1" dirty="0">
                        <a:solidFill>
                          <a:srgbClr val="000000"/>
                        </a:solidFill>
                        <a:effectLst/>
                        <a:latin typeface="Tw Cen MT" panose="020B0602020104020603" pitchFamily="34" charset="0"/>
                        <a:ea typeface="Cambria" panose="02040503050406030204" pitchFamily="18" charset="0"/>
                      </a:endParaRPr>
                    </a:p>
                  </a:txBody>
                  <a:tcPr marL="15563" marR="15563" marT="6670" marB="0" anchor="ctr"/>
                </a:tc>
                <a:tc>
                  <a:txBody>
                    <a:bodyPr/>
                    <a:lstStyle/>
                    <a:p>
                      <a:pPr marL="0" marR="0" algn="ctr" defTabSz="914400" rtl="0" eaLnBrk="1" latinLnBrk="0" hangingPunct="1">
                        <a:lnSpc>
                          <a:spcPct val="150000"/>
                        </a:lnSpc>
                        <a:spcBef>
                          <a:spcPts val="0"/>
                        </a:spcBef>
                        <a:spcAft>
                          <a:spcPts val="0"/>
                        </a:spcAft>
                      </a:pPr>
                      <a:r>
                        <a:rPr lang="en-ZA" sz="1200" kern="1200">
                          <a:solidFill>
                            <a:srgbClr val="000000"/>
                          </a:solidFill>
                          <a:effectLst/>
                          <a:latin typeface="Tw Cen MT" panose="020B0602020104020603" pitchFamily="34" charset="0"/>
                        </a:rPr>
                        <a:t>60%</a:t>
                      </a:r>
                      <a:endParaRPr lang="en-ZA" sz="1200" b="1" kern="120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60%</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lvl="0" indent="0" algn="ctr" defTabSz="914400" rtl="0" eaLnBrk="1" latinLnBrk="0" hangingPunct="1">
                        <a:lnSpc>
                          <a:spcPct val="150000"/>
                        </a:lnSpc>
                        <a:spcBef>
                          <a:spcPts val="0"/>
                        </a:spcBef>
                        <a:spcAft>
                          <a:spcPts val="0"/>
                        </a:spcAft>
                        <a:buFont typeface="Calibri" panose="020F0502020204030204" pitchFamily="34" charset="0"/>
                        <a:buNone/>
                      </a:pPr>
                      <a:r>
                        <a:rPr lang="en-ZA" sz="1200" b="0" kern="1200" dirty="0">
                          <a:solidFill>
                            <a:srgbClr val="000000"/>
                          </a:solidFill>
                          <a:effectLst/>
                          <a:latin typeface="Tw Cen MT" panose="020B0602020104020603" pitchFamily="34" charset="0"/>
                          <a:ea typeface="+mn-ea"/>
                          <a:cs typeface="+mn-cs"/>
                        </a:rPr>
                        <a:t>None</a:t>
                      </a:r>
                    </a:p>
                  </a:txBody>
                  <a:tcPr marL="68580" marR="68580" marT="0" marB="0" anchor="ctr"/>
                </a:tc>
                <a:tc>
                  <a:txBody>
                    <a:bodyPr/>
                    <a:lstStyle/>
                    <a:p>
                      <a:pPr marL="0" marR="0" algn="l" defTabSz="914400" rtl="0" eaLnBrk="1" latinLnBrk="0" hangingPunct="1">
                        <a:lnSpc>
                          <a:spcPct val="150000"/>
                        </a:lnSpc>
                        <a:spcBef>
                          <a:spcPts val="0"/>
                        </a:spcBef>
                        <a:spcAft>
                          <a:spcPts val="0"/>
                        </a:spcAft>
                      </a:pPr>
                      <a:r>
                        <a:rPr lang="en-ZA" sz="1200" b="0" kern="1200" dirty="0">
                          <a:solidFill>
                            <a:srgbClr val="000000"/>
                          </a:solidFill>
                          <a:effectLst/>
                          <a:latin typeface="Tw Cen MT" panose="020B0602020104020603" pitchFamily="34" charset="0"/>
                          <a:ea typeface="+mn-ea"/>
                          <a:cs typeface="+mn-cs"/>
                        </a:rPr>
                        <a:t>N/A</a:t>
                      </a:r>
                    </a:p>
                  </a:txBody>
                  <a:tcPr marL="68580" marR="68580" marT="0" marB="0" anchor="ctr"/>
                </a:tc>
                <a:extLst>
                  <a:ext uri="{0D108BD9-81ED-4DB2-BD59-A6C34878D82A}">
                    <a16:rowId xmlns:a16="http://schemas.microsoft.com/office/drawing/2014/main" xmlns="" val="944563065"/>
                  </a:ext>
                </a:extLst>
              </a:tr>
              <a:tr h="911343">
                <a:tc>
                  <a:txBody>
                    <a:bodyPr/>
                    <a:lstStyle/>
                    <a:p>
                      <a:pPr marL="0" marR="0" algn="ctr">
                        <a:lnSpc>
                          <a:spcPct val="150000"/>
                        </a:lnSpc>
                        <a:spcBef>
                          <a:spcPts val="0"/>
                        </a:spcBef>
                        <a:spcAft>
                          <a:spcPts val="0"/>
                        </a:spcAft>
                      </a:pPr>
                      <a:r>
                        <a:rPr lang="en-ZA" sz="1200" dirty="0">
                          <a:effectLst/>
                          <a:latin typeface="Tw Cen MT" panose="020B0602020104020603" pitchFamily="34" charset="0"/>
                        </a:rPr>
                        <a:t>1.4</a:t>
                      </a:r>
                      <a:endParaRPr lang="en-ZA" sz="1200" dirty="0">
                        <a:effectLst/>
                        <a:latin typeface="Tw Cen MT" panose="020B0602020104020603" pitchFamily="34" charset="0"/>
                        <a:ea typeface="Cambria" panose="02040503050406030204" pitchFamily="18" charset="0"/>
                      </a:endParaRPr>
                    </a:p>
                  </a:txBody>
                  <a:tcPr marL="15563" marR="15563" marT="6670" marB="0" anchor="ctr"/>
                </a:tc>
                <a:tc>
                  <a:txBody>
                    <a:bodyPr/>
                    <a:lstStyle/>
                    <a:p>
                      <a:pPr marL="0" marR="0" algn="just">
                        <a:lnSpc>
                          <a:spcPct val="150000"/>
                        </a:lnSpc>
                        <a:spcBef>
                          <a:spcPts val="0"/>
                        </a:spcBef>
                        <a:spcAft>
                          <a:spcPts val="0"/>
                        </a:spcAft>
                      </a:pPr>
                      <a:r>
                        <a:rPr lang="en-ZA" sz="1200" dirty="0">
                          <a:solidFill>
                            <a:srgbClr val="000000"/>
                          </a:solidFill>
                          <a:effectLst/>
                          <a:latin typeface="Tw Cen MT" panose="020B0602020104020603" pitchFamily="34" charset="0"/>
                        </a:rPr>
                        <a:t>% implementation of the rollout plan for establishing decentralised program delivery centres at districts</a:t>
                      </a:r>
                      <a:endParaRPr lang="en-ZA" sz="1200" b="1" dirty="0">
                        <a:solidFill>
                          <a:srgbClr val="000000"/>
                        </a:solidFill>
                        <a:effectLst/>
                        <a:latin typeface="Tw Cen MT" panose="020B0602020104020603" pitchFamily="34" charset="0"/>
                        <a:ea typeface="Cambria" panose="02040503050406030204" pitchFamily="18" charset="0"/>
                      </a:endParaRPr>
                    </a:p>
                  </a:txBody>
                  <a:tcPr marL="15563" marR="15563" marT="6670" marB="0" anchor="ctr"/>
                </a:tc>
                <a:tc>
                  <a:txBody>
                    <a:bodyPr/>
                    <a:lstStyle/>
                    <a:p>
                      <a:pPr marL="0" marR="0" algn="ctr"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50%</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 50%</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200" b="0" kern="1200" dirty="0">
                          <a:solidFill>
                            <a:srgbClr val="000000"/>
                          </a:solidFill>
                          <a:effectLst/>
                          <a:latin typeface="Tw Cen MT" panose="020B0602020104020603" pitchFamily="34" charset="0"/>
                          <a:ea typeface="+mn-ea"/>
                          <a:cs typeface="+mn-cs"/>
                        </a:rPr>
                        <a:t>None</a:t>
                      </a:r>
                    </a:p>
                  </a:txBody>
                  <a:tcPr marL="68580" marR="68580" marT="0" marB="0" anchor="ctr"/>
                </a:tc>
                <a:tc>
                  <a:txBody>
                    <a:bodyPr/>
                    <a:lstStyle/>
                    <a:p>
                      <a:pPr marL="0" marR="0" algn="l" defTabSz="914400" rtl="0" eaLnBrk="1" latinLnBrk="0" hangingPunct="1">
                        <a:lnSpc>
                          <a:spcPct val="150000"/>
                        </a:lnSpc>
                        <a:spcBef>
                          <a:spcPts val="0"/>
                        </a:spcBef>
                        <a:spcAft>
                          <a:spcPts val="0"/>
                        </a:spcAft>
                      </a:pPr>
                      <a:r>
                        <a:rPr lang="en-ZA" sz="1200" b="0" kern="1200" dirty="0">
                          <a:solidFill>
                            <a:srgbClr val="000000"/>
                          </a:solidFill>
                          <a:effectLst/>
                          <a:latin typeface="Tw Cen MT" panose="020B0602020104020603" pitchFamily="34" charset="0"/>
                          <a:ea typeface="+mn-ea"/>
                          <a:cs typeface="+mn-cs"/>
                        </a:rPr>
                        <a:t>N/A</a:t>
                      </a:r>
                    </a:p>
                  </a:txBody>
                  <a:tcPr marL="68580" marR="68580" marT="0" marB="0" anchor="ctr"/>
                </a:tc>
                <a:extLst>
                  <a:ext uri="{0D108BD9-81ED-4DB2-BD59-A6C34878D82A}">
                    <a16:rowId xmlns:a16="http://schemas.microsoft.com/office/drawing/2014/main" xmlns="" val="2764528442"/>
                  </a:ext>
                </a:extLst>
              </a:tr>
              <a:tr h="746833">
                <a:tc>
                  <a:txBody>
                    <a:bodyPr/>
                    <a:lstStyle/>
                    <a:p>
                      <a:pPr marL="0" marR="0" algn="ctr">
                        <a:lnSpc>
                          <a:spcPct val="150000"/>
                        </a:lnSpc>
                        <a:spcBef>
                          <a:spcPts val="0"/>
                        </a:spcBef>
                        <a:spcAft>
                          <a:spcPts val="0"/>
                        </a:spcAft>
                      </a:pPr>
                      <a:r>
                        <a:rPr lang="en-US" sz="1200" dirty="0">
                          <a:effectLst/>
                          <a:latin typeface="Tw Cen MT" panose="020B0602020104020603" pitchFamily="34" charset="0"/>
                        </a:rPr>
                        <a:t>1.5</a:t>
                      </a:r>
                      <a:endParaRPr lang="en-ZA" sz="1200" dirty="0">
                        <a:effectLst/>
                        <a:latin typeface="Tw Cen MT" panose="020B0602020104020603" pitchFamily="34" charset="0"/>
                        <a:ea typeface="Cambria" panose="02040503050406030204" pitchFamily="18" charset="0"/>
                      </a:endParaRPr>
                    </a:p>
                  </a:txBody>
                  <a:tcPr marL="15563" marR="15563" marT="6670" marB="0" anchor="ctr"/>
                </a:tc>
                <a:tc>
                  <a:txBody>
                    <a:bodyPr/>
                    <a:lstStyle/>
                    <a:p>
                      <a:pPr marL="0" marR="0" algn="l"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 of targets achieved in the APP</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US" sz="1200" kern="1200" dirty="0">
                          <a:solidFill>
                            <a:srgbClr val="000000"/>
                          </a:solidFill>
                          <a:effectLst/>
                          <a:latin typeface="Tw Cen MT" panose="020B0602020104020603" pitchFamily="34" charset="0"/>
                        </a:rPr>
                        <a:t>90%</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85%</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ctr"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5%</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tc>
                  <a:txBody>
                    <a:bodyPr/>
                    <a:lstStyle/>
                    <a:p>
                      <a:pPr marL="0" marR="0" algn="l" defTabSz="914400" rtl="0" eaLnBrk="1" latinLnBrk="0" hangingPunct="1">
                        <a:lnSpc>
                          <a:spcPct val="150000"/>
                        </a:lnSpc>
                        <a:spcBef>
                          <a:spcPts val="0"/>
                        </a:spcBef>
                        <a:spcAft>
                          <a:spcPts val="0"/>
                        </a:spcAft>
                      </a:pPr>
                      <a:r>
                        <a:rPr lang="en-ZA" sz="1200" kern="1200" dirty="0">
                          <a:solidFill>
                            <a:srgbClr val="000000"/>
                          </a:solidFill>
                          <a:effectLst/>
                          <a:latin typeface="Tw Cen MT" panose="020B0602020104020603" pitchFamily="34" charset="0"/>
                        </a:rPr>
                        <a:t>Four KPIs could not be achieved due to implementation constraints</a:t>
                      </a:r>
                      <a:endParaRPr lang="en-ZA" sz="1200" b="1" kern="1200" dirty="0">
                        <a:solidFill>
                          <a:srgbClr val="000000"/>
                        </a:solidFill>
                        <a:effectLst/>
                        <a:latin typeface="Tw Cen MT" panose="020B0602020104020603" pitchFamily="34" charset="0"/>
                        <a:ea typeface="+mn-ea"/>
                        <a:cs typeface="+mn-cs"/>
                      </a:endParaRPr>
                    </a:p>
                  </a:txBody>
                  <a:tcPr marL="68580" marR="68580" marT="0" marB="0" anchor="ctr"/>
                </a:tc>
                <a:extLst>
                  <a:ext uri="{0D108BD9-81ED-4DB2-BD59-A6C34878D82A}">
                    <a16:rowId xmlns:a16="http://schemas.microsoft.com/office/drawing/2014/main" xmlns="" val="1839321092"/>
                  </a:ext>
                </a:extLst>
              </a:tr>
            </a:tbl>
          </a:graphicData>
        </a:graphic>
      </p:graphicFrame>
    </p:spTree>
    <p:extLst>
      <p:ext uri="{BB962C8B-B14F-4D97-AF65-F5344CB8AC3E}">
        <p14:creationId xmlns:p14="http://schemas.microsoft.com/office/powerpoint/2010/main" xmlns="" val="173688585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
  <a:themeElements>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9621</TotalTime>
  <Words>2990</Words>
  <Application>Microsoft Office PowerPoint</Application>
  <PresentationFormat>On-screen Show (4:3)</PresentationFormat>
  <Paragraphs>569</Paragraphs>
  <Slides>29</Slides>
  <Notes>3</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29</vt:i4>
      </vt:variant>
    </vt:vector>
  </HeadingPairs>
  <TitlesOfParts>
    <vt:vector size="30" baseType="lpstr">
      <vt:lpstr>Azure</vt:lpstr>
      <vt:lpstr>         NDA ANNUAL REPORT (2017/18)   SELECT COMMITTEE ON SOCIAL SERVICES   05 MARCH 2019 </vt:lpstr>
      <vt:lpstr>PRESENTATION OUTLINE</vt:lpstr>
      <vt:lpstr>PURPOSE OF THE PRESENTATION </vt:lpstr>
      <vt:lpstr>AUDITOR GENERAL (AG) AUDIT OUTCOME FOR THE NDA - 2017/18 FINANCIAL YEAR</vt:lpstr>
      <vt:lpstr> LEGISLATIVE MANDATE </vt:lpstr>
      <vt:lpstr>NDA CSO DEVELOPMENT MODEL</vt:lpstr>
      <vt:lpstr>ORGANISATIONAL STRUCTURE</vt:lpstr>
      <vt:lpstr>SUMMARY OF ORGANISATIONAL PERFORMANCE</vt:lpstr>
      <vt:lpstr>PROGRAMME 1: GOVERNANCE AND ADMINISTRATION </vt:lpstr>
      <vt:lpstr> PROGRAMME 2: CSO DEVELOPMENT (SUB PROGRAMME 2.1 – MOBILISATION &amp; FORMALISATION) </vt:lpstr>
      <vt:lpstr> PROGRAMME 2: CSO DEVELOPMENT (SUB PROGRAMME 2.2 – INSTITUTIONAL CAPACITY BUILDING) </vt:lpstr>
      <vt:lpstr> PROGRAMME 2: CSO DEVELOPMENT (SUB PROGRAMME 2.3 – RESOURCE MOBILISATION) </vt:lpstr>
      <vt:lpstr> PROGRAMME 2: CSO DEVELOPMENT (SUB PROGRAMME 2.4 – GRANT FUNDING &amp; SUSTAINABILITY) </vt:lpstr>
      <vt:lpstr>Program 3: - Research </vt:lpstr>
      <vt:lpstr>REPORT ON GOVERNANCE</vt:lpstr>
      <vt:lpstr>BOARD EVALUATION OF CONTROLS </vt:lpstr>
      <vt:lpstr>HUMAN RESOURCE</vt:lpstr>
      <vt:lpstr>PERSONNEL COST PER PROGRAMME </vt:lpstr>
      <vt:lpstr>AUDITED ANNUAL FINANCIAL STATEMENTS</vt:lpstr>
      <vt:lpstr>STATEMENT OF FINANCIAL PERFORMANCE  FOR YEAR ENDED  31 MARCH 2018 – 2017/18 vs 2016/17</vt:lpstr>
      <vt:lpstr>NOTES TO THE STATEMENT OF FINANCIAL PERFORMANCE – REVENUE ACTUAL vs BUDGET</vt:lpstr>
      <vt:lpstr>NOTES TO THE STATEMENT OF FINANCIAL PERFORMANCE – TOTAL EXPENDITURE ACTUAL vs BUDGET</vt:lpstr>
      <vt:lpstr>NOTES TO THE STATEMENT OF FINANCIAL PERFORMANCE – ADMINISTRATION EXPENSES</vt:lpstr>
      <vt:lpstr>NOTES TO THE STATEMENT OF FINANCIAL PERFORMANCE – MANDATE EXPENSES – CSO DEVELOPMENT &amp; RESEARCH</vt:lpstr>
      <vt:lpstr>STATEMENT OF FINANCIAL POSITION AS AT 31 MARCH 2018 - [Balance Sheet]</vt:lpstr>
      <vt:lpstr>KEY BALANCE SHEET INDICATORS</vt:lpstr>
      <vt:lpstr>CHALLENGES</vt:lpstr>
      <vt:lpstr>RECOMMENDATION</vt:lpstr>
      <vt:lpstr>Thank you</vt:lpstr>
    </vt:vector>
  </TitlesOfParts>
  <Company>Two Tone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 x</dc:creator>
  <cp:lastModifiedBy>PUMZA</cp:lastModifiedBy>
  <cp:revision>729</cp:revision>
  <cp:lastPrinted>2017-10-03T13:29:48Z</cp:lastPrinted>
  <dcterms:created xsi:type="dcterms:W3CDTF">2006-06-05T08:36:22Z</dcterms:created>
  <dcterms:modified xsi:type="dcterms:W3CDTF">2019-03-06T07:47:34Z</dcterms:modified>
</cp:coreProperties>
</file>