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3"/>
  </p:notesMasterIdLst>
  <p:sldIdLst>
    <p:sldId id="256" r:id="rId3"/>
    <p:sldId id="258" r:id="rId4"/>
    <p:sldId id="260" r:id="rId5"/>
    <p:sldId id="261" r:id="rId6"/>
    <p:sldId id="262" r:id="rId7"/>
    <p:sldId id="263" r:id="rId8"/>
    <p:sldId id="264" r:id="rId9"/>
    <p:sldId id="271" r:id="rId10"/>
    <p:sldId id="272" r:id="rId11"/>
    <p:sldId id="25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E8763F-9E2F-402B-A337-22C7638136EE}" type="datetimeFigureOut">
              <a:rPr lang="en-ZA" smtClean="0"/>
              <a:pPr/>
              <a:t>2019/03/11</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E14DA1-F809-4132-87BF-B5C63DABE131}" type="slidenum">
              <a:rPr lang="en-ZA" smtClean="0"/>
              <a:pPr/>
              <a:t>‹#›</a:t>
            </a:fld>
            <a:endParaRPr lang="en-ZA"/>
          </a:p>
        </p:txBody>
      </p:sp>
    </p:spTree>
    <p:extLst>
      <p:ext uri="{BB962C8B-B14F-4D97-AF65-F5344CB8AC3E}">
        <p14:creationId xmlns:p14="http://schemas.microsoft.com/office/powerpoint/2010/main" xmlns="" val="335625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9BE14DA1-F809-4132-87BF-B5C63DABE131}" type="slidenum">
              <a:rPr lang="en-ZA" smtClean="0"/>
              <a:pPr/>
              <a:t>1</a:t>
            </a:fld>
            <a:endParaRPr lang="en-ZA"/>
          </a:p>
        </p:txBody>
      </p:sp>
    </p:spTree>
    <p:extLst>
      <p:ext uri="{BB962C8B-B14F-4D97-AF65-F5344CB8AC3E}">
        <p14:creationId xmlns:p14="http://schemas.microsoft.com/office/powerpoint/2010/main" xmlns="" val="673947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9BE14DA1-F809-4132-87BF-B5C63DABE131}" type="slidenum">
              <a:rPr lang="en-ZA" smtClean="0"/>
              <a:pPr/>
              <a:t>2</a:t>
            </a:fld>
            <a:endParaRPr lang="en-ZA"/>
          </a:p>
        </p:txBody>
      </p:sp>
    </p:spTree>
    <p:extLst>
      <p:ext uri="{BB962C8B-B14F-4D97-AF65-F5344CB8AC3E}">
        <p14:creationId xmlns:p14="http://schemas.microsoft.com/office/powerpoint/2010/main" xmlns="" val="3069324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5115F0-CEA2-4DF5-A6CA-87039F4015D0}"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93522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09A33-A90E-4D23-A301-B3FD4E6B0DFA}"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172654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D5D62-2187-418A-BD2F-6FA2E085CFFF}"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2534370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a:stretch>
            <a:fillRect/>
          </a:stretch>
        </p:blipFill>
        <p:spPr bwMode="auto">
          <a:xfrm>
            <a:off x="990600" y="912813"/>
            <a:ext cx="4103688" cy="1373187"/>
          </a:xfrm>
          <a:prstGeom prst="rect">
            <a:avLst/>
          </a:prstGeom>
          <a:noFill/>
          <a:ln w="9525">
            <a:noFill/>
            <a:miter lim="800000"/>
            <a:headEnd/>
            <a:tailEnd/>
          </a:ln>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fld id="{61BC26BE-B032-43FA-9B32-340AF2159AD0}" type="datetime1">
              <a:rPr lang="en-US" smtClean="0">
                <a:solidFill>
                  <a:srgbClr val="000000"/>
                </a:solidFill>
              </a:rPr>
              <a:pPr>
                <a:defRPr/>
              </a:pPr>
              <a:t>3/11/2019</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8C2CBAE6-9EAB-4539-91CC-9CF598C332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22788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BB677EC-9C4D-44AC-989C-42CD53B946D9}" type="datetime1">
              <a:rPr lang="en-US" smtClean="0">
                <a:solidFill>
                  <a:srgbClr val="000000"/>
                </a:solidFill>
              </a:rPr>
              <a:pPr>
                <a:defRPr/>
              </a:pPr>
              <a:t>3/11/2019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680225-807F-498D-B952-D07448BFC8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67543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73DD723-4AA8-4A34-9A52-F6EC9C1F1621}" type="datetime1">
              <a:rPr lang="en-US" smtClean="0">
                <a:solidFill>
                  <a:srgbClr val="000000"/>
                </a:solidFill>
              </a:rPr>
              <a:pPr>
                <a:defRPr/>
              </a:pPr>
              <a:t>3/11/2019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2FD653-02E9-4653-AEBD-29987E17331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575490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F3AD8EC-3B8B-46AC-832E-1D6252BF7132}" type="datetime1">
              <a:rPr lang="en-US" smtClean="0">
                <a:solidFill>
                  <a:srgbClr val="000000"/>
                </a:solidFill>
              </a:rPr>
              <a:pPr>
                <a:defRPr/>
              </a:pPr>
              <a:t>3/11/2019</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64C2A1-0ADF-494E-B0E4-4338761CC2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513518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136A9C1-18C1-4F16-8A61-19F08C816E72}" type="datetime1">
              <a:rPr lang="en-US" smtClean="0">
                <a:solidFill>
                  <a:srgbClr val="000000"/>
                </a:solidFill>
              </a:rPr>
              <a:pPr>
                <a:defRPr/>
              </a:pPr>
              <a:t>3/11/2019</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2FB370-C2DF-422E-955F-CB7CFB84766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59547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657100F-F55E-44F7-8B2B-DAC81A9D84E0}" type="datetime1">
              <a:rPr lang="en-US" smtClean="0">
                <a:solidFill>
                  <a:srgbClr val="000000"/>
                </a:solidFill>
              </a:rPr>
              <a:pPr>
                <a:defRPr/>
              </a:pPr>
              <a:t>3/11/2019</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CD7C8AD-29F8-4936-ABD1-51F40F8E199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672597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9FB98B8-C39F-41A5-AD78-698B1439686E}" type="datetime1">
              <a:rPr lang="en-US" smtClean="0">
                <a:solidFill>
                  <a:srgbClr val="000000"/>
                </a:solidFill>
              </a:rPr>
              <a:pPr>
                <a:defRPr/>
              </a:pPr>
              <a:t>3/11/2019</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7F74CE8-D3A3-49E5-8113-61D98E9D75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60243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758ADB3-5DBE-43AC-B1C7-C4E3BB37372F}" type="datetime1">
              <a:rPr lang="en-US" smtClean="0">
                <a:solidFill>
                  <a:srgbClr val="000000"/>
                </a:solidFill>
              </a:rPr>
              <a:pPr>
                <a:defRPr/>
              </a:pPr>
              <a:t>3/11/2019</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BACE7B7-165F-4A18-9D96-9DB04F3C6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17944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CE02B-6D88-4191-A53B-F910B1AEA773}"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2515603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2BA8B94-7919-4360-B4E2-790BF9A839C8}" type="datetime1">
              <a:rPr lang="en-US" smtClean="0">
                <a:solidFill>
                  <a:srgbClr val="000000"/>
                </a:solidFill>
              </a:rPr>
              <a:pPr>
                <a:defRPr/>
              </a:pPr>
              <a:t>3/11/2019</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8F3A02B-9423-4319-AEAA-997CE4FFC6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357757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CA42C59-F374-4072-A677-87F52F92647A}" type="datetime1">
              <a:rPr lang="en-US" smtClean="0">
                <a:solidFill>
                  <a:srgbClr val="000000"/>
                </a:solidFill>
              </a:rPr>
              <a:pPr>
                <a:defRPr/>
              </a:pPr>
              <a:t>3/11/2019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1D5B3F-6C82-40DD-94C9-CE2C0CFDF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572636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DF2CF43-7692-4DED-A379-2F6DA95C64A0}" type="datetime1">
              <a:rPr lang="en-US" smtClean="0">
                <a:solidFill>
                  <a:srgbClr val="000000"/>
                </a:solidFill>
              </a:rPr>
              <a:pPr>
                <a:defRPr/>
              </a:pPr>
              <a:t>3/11/2019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BBEFF5-6C3A-426B-A1AE-6A52AB370F4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639128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FA035-2A0A-4236-939C-5B1C8FA95849}" type="datetime1">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238381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26E8D-19F1-4D28-8658-1148FC4B0487}" type="datetime1">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870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36863C-8C93-43FA-9AF8-5453B1411C96}" type="datetime1">
              <a:rPr lang="en-US" smtClean="0"/>
              <a:pPr/>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338219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C913DB-F166-4E9F-8268-DC68B7062A85}" type="datetime1">
              <a:rPr lang="en-US" smtClean="0"/>
              <a:pPr/>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380813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9EECC-FFC7-4EDE-865A-7C62AAA04F24}" type="datetime1">
              <a:rPr lang="en-US" smtClean="0"/>
              <a:pPr/>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240014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3155E-397C-4B32-8AFF-843AE35F3604}" type="datetime1">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54017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F68C-1C7E-4031-BADE-FD986AA9FE85}" type="datetime1">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69436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69D8A-3B3F-4851-8A70-0F27043DB689}" type="datetime1">
              <a:rPr lang="en-US" smtClean="0"/>
              <a:pPr/>
              <a:t>3/11/2019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616353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defTabSz="914400" fontAlgn="base">
              <a:spcBef>
                <a:spcPct val="0"/>
              </a:spcBef>
              <a:spcAft>
                <a:spcPct val="0"/>
              </a:spcAft>
              <a:defRPr/>
            </a:pPr>
            <a:fld id="{60F933A7-525A-427C-AEEA-59D5C38BBA05}" type="datetime1">
              <a:rPr lang="en-US" smtClean="0">
                <a:solidFill>
                  <a:srgbClr val="000000"/>
                </a:solidFill>
                <a:cs typeface="Arial" charset="0"/>
              </a:rPr>
              <a:pPr defTabSz="914400" fontAlgn="base">
                <a:spcBef>
                  <a:spcPct val="0"/>
                </a:spcBef>
                <a:spcAft>
                  <a:spcPct val="0"/>
                </a:spcAft>
                <a:defRPr/>
              </a:pPr>
              <a:t>3/11/2019</a:t>
            </a:fld>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defTabSz="914400" fontAlgn="base">
              <a:spcBef>
                <a:spcPct val="0"/>
              </a:spcBef>
              <a:spcAft>
                <a:spcPct val="0"/>
              </a:spcAft>
              <a:defRPr/>
            </a:pPr>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defTabSz="914400" fontAlgn="base">
              <a:spcBef>
                <a:spcPct val="0"/>
              </a:spcBef>
              <a:spcAft>
                <a:spcPct val="0"/>
              </a:spcAft>
              <a:defRPr/>
            </a:pPr>
            <a:fld id="{2A05B859-62C9-42A5-A32A-89FAB7CACC3B}" type="slidenum">
              <a:rPr lang="en-US">
                <a:solidFill>
                  <a:srgbClr val="000000"/>
                </a:solidFill>
                <a:cs typeface="Arial" charset="0"/>
              </a:rPr>
              <a:pPr defTabSz="914400" fontAlgn="base">
                <a:spcBef>
                  <a:spcPct val="0"/>
                </a:spcBef>
                <a:spcAft>
                  <a:spcPct val="0"/>
                </a:spcAft>
                <a:defRPr/>
              </a:pPr>
              <a:t>‹#›</a:t>
            </a:fld>
            <a:endParaRPr lang="en-US">
              <a:solidFill>
                <a:srgbClr val="000000"/>
              </a:solidFill>
              <a:cs typeface="Arial" charset="0"/>
            </a:endParaRPr>
          </a:p>
        </p:txBody>
      </p:sp>
      <p:pic>
        <p:nvPicPr>
          <p:cNvPr id="1031" name="Picture 7"/>
          <p:cNvPicPr>
            <a:picLocks noChangeAspect="1" noChangeArrowheads="1"/>
          </p:cNvPicPr>
          <p:nvPr userDrawn="1"/>
        </p:nvPicPr>
        <p:blipFill>
          <a:blip r:embed="rId13" cstate="print"/>
          <a:srcRect/>
          <a:stretch>
            <a:fillRect/>
          </a:stretch>
        </p:blipFill>
        <p:spPr bwMode="auto">
          <a:xfrm>
            <a:off x="152400" y="6096000"/>
            <a:ext cx="1824038" cy="609600"/>
          </a:xfrm>
          <a:prstGeom prst="rect">
            <a:avLst/>
          </a:prstGeom>
          <a:noFill/>
          <a:ln w="9525">
            <a:noFill/>
            <a:miter lim="800000"/>
            <a:headEnd/>
            <a:tailEnd/>
          </a:ln>
        </p:spPr>
      </p:pic>
    </p:spTree>
    <p:extLst>
      <p:ext uri="{BB962C8B-B14F-4D97-AF65-F5344CB8AC3E}">
        <p14:creationId xmlns:p14="http://schemas.microsoft.com/office/powerpoint/2010/main" xmlns="" val="1618678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596" y="1738648"/>
            <a:ext cx="8546841" cy="2189408"/>
          </a:xfrm>
        </p:spPr>
        <p:txBody>
          <a:bodyPr>
            <a:normAutofit fontScale="90000"/>
          </a:bodyPr>
          <a:lstStyle/>
          <a:p>
            <a:pPr lvl="0">
              <a:spcBef>
                <a:spcPct val="20000"/>
              </a:spcBef>
            </a:pPr>
            <a:r>
              <a:rPr lang="en-ZA" sz="3100" b="1" dirty="0" smtClean="0">
                <a:solidFill>
                  <a:prstClr val="white"/>
                </a:solidFill>
                <a:latin typeface="Arial" panose="020B0604020202020204" pitchFamily="34" charset="0"/>
                <a:cs typeface="Arial" panose="020B0604020202020204" pitchFamily="34" charset="0"/>
              </a:rPr>
              <a:t>SA’S </a:t>
            </a:r>
            <a:r>
              <a:rPr lang="en-ZA" sz="3100" b="1" dirty="0">
                <a:solidFill>
                  <a:prstClr val="white"/>
                </a:solidFill>
                <a:latin typeface="Arial" panose="020B0604020202020204" pitchFamily="34" charset="0"/>
                <a:cs typeface="Arial" panose="020B0604020202020204" pitchFamily="34" charset="0"/>
              </a:rPr>
              <a:t>PROPOSED RATIFICATION OF THE AMENDMENT TO THE MONTREAL PROTOCOL ON SUBSTANCES THAT DEPLETE THE OZONE LAYER TO INCLUDE HYDROFLUOROCARBONS (HFCS) (THE KIGALI AMENDMENT) </a:t>
            </a:r>
            <a:endParaRPr lang="en-US" sz="3100" dirty="0">
              <a:solidFill>
                <a:schemeClr val="bg1"/>
              </a:solidFill>
            </a:endParaRPr>
          </a:p>
        </p:txBody>
      </p:sp>
      <p:sp>
        <p:nvSpPr>
          <p:cNvPr id="3" name="Rectangle 2"/>
          <p:cNvSpPr/>
          <p:nvPr/>
        </p:nvSpPr>
        <p:spPr>
          <a:xfrm>
            <a:off x="242596" y="4087710"/>
            <a:ext cx="8901404" cy="1077218"/>
          </a:xfrm>
          <a:prstGeom prst="rect">
            <a:avLst/>
          </a:prstGeom>
        </p:spPr>
        <p:txBody>
          <a:bodyPr wrap="square">
            <a:spAutoFit/>
          </a:bodyPr>
          <a:lstStyle/>
          <a:p>
            <a:pPr lvl="0" algn="ctr"/>
            <a:r>
              <a:rPr lang="en-US" altLang="en-US" sz="3200" b="1" dirty="0" smtClean="0">
                <a:solidFill>
                  <a:srgbClr val="FFFFFF"/>
                </a:solidFill>
                <a:latin typeface="Arial" panose="020B0604020202020204" pitchFamily="34" charset="0"/>
                <a:cs typeface="Arial" panose="020B0604020202020204" pitchFamily="34" charset="0"/>
              </a:rPr>
              <a:t>PARLIAMENT</a:t>
            </a:r>
          </a:p>
          <a:p>
            <a:pPr lvl="0" algn="ctr"/>
            <a:r>
              <a:rPr lang="en-US" sz="3200" b="1" dirty="0" smtClean="0">
                <a:solidFill>
                  <a:srgbClr val="FFFFFF"/>
                </a:solidFill>
                <a:latin typeface="Arial" panose="020B0604020202020204" pitchFamily="34" charset="0"/>
                <a:cs typeface="Arial" panose="020B0604020202020204" pitchFamily="34" charset="0"/>
              </a:rPr>
              <a:t>MARCH 2019</a:t>
            </a:r>
            <a:endParaRPr lang="en-US" sz="3200" dirty="0">
              <a:solidFill>
                <a:prstClr val="black"/>
              </a:solidFill>
              <a:cs typeface="Arial" charset="0"/>
            </a:endParaRPr>
          </a:p>
        </p:txBody>
      </p:sp>
      <p:sp>
        <p:nvSpPr>
          <p:cNvPr id="5" name="Slide Number Placeholder 4"/>
          <p:cNvSpPr>
            <a:spLocks noGrp="1"/>
          </p:cNvSpPr>
          <p:nvPr>
            <p:ph type="sldNum" sz="quarter" idx="12"/>
          </p:nvPr>
        </p:nvSpPr>
        <p:spPr/>
        <p:txBody>
          <a:bodyPr/>
          <a:lstStyle/>
          <a:p>
            <a:fld id="{A703A4A3-1339-8F4A-AB34-FE05E7F3EAE9}" type="slidenum">
              <a:rPr lang="en-US" smtClean="0"/>
              <a:pPr/>
              <a:t>1</a:t>
            </a:fld>
            <a:endParaRPr lang="en-US"/>
          </a:p>
        </p:txBody>
      </p:sp>
      <p:sp>
        <p:nvSpPr>
          <p:cNvPr id="4" name="TextBox 3"/>
          <p:cNvSpPr txBox="1"/>
          <p:nvPr/>
        </p:nvSpPr>
        <p:spPr>
          <a:xfrm>
            <a:off x="3837904" y="90152"/>
            <a:ext cx="1777285" cy="307777"/>
          </a:xfrm>
          <a:prstGeom prst="rect">
            <a:avLst/>
          </a:prstGeom>
          <a:noFill/>
        </p:spPr>
        <p:txBody>
          <a:bodyPr wrap="square" rtlCol="0">
            <a:spAutoFit/>
          </a:bodyPr>
          <a:lstStyle/>
          <a:p>
            <a:pPr algn="ctr"/>
            <a:r>
              <a:rPr lang="en-ZA" sz="1400" b="1" dirty="0" smtClean="0">
                <a:solidFill>
                  <a:schemeClr val="bg1"/>
                </a:solidFill>
                <a:latin typeface="Arial" panose="020B0604020202020204" pitchFamily="34" charset="0"/>
                <a:cs typeface="Arial" panose="020B0604020202020204" pitchFamily="34" charset="0"/>
              </a:rPr>
              <a:t>SECRET</a:t>
            </a:r>
            <a:endParaRPr lang="en-ZA" sz="1400" b="1" dirty="0">
              <a:solidFill>
                <a:schemeClr val="bg1"/>
              </a:solidFill>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sz="1400" b="1" dirty="0" smtClean="0">
                <a:latin typeface="Arial" panose="020B0604020202020204" pitchFamily="34" charset="0"/>
                <a:cs typeface="Arial" panose="020B0604020202020204" pitchFamily="34" charset="0"/>
              </a:rPr>
              <a:t>SECRET</a:t>
            </a:r>
            <a:endParaRPr 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35213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703A4A3-1339-8F4A-AB34-FE05E7F3EAE9}" type="slidenum">
              <a:rPr lang="en-US" smtClean="0"/>
              <a:pPr/>
              <a:t>10</a:t>
            </a:fld>
            <a:endParaRPr lang="en-US"/>
          </a:p>
        </p:txBody>
      </p:sp>
    </p:spTree>
    <p:extLst>
      <p:ext uri="{BB962C8B-B14F-4D97-AF65-F5344CB8AC3E}">
        <p14:creationId xmlns:p14="http://schemas.microsoft.com/office/powerpoint/2010/main" xmlns="" val="403290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26011"/>
            <a:ext cx="8994098" cy="4785045"/>
          </a:xfrm>
        </p:spPr>
        <p:txBody>
          <a:bodyPr>
            <a:normAutofit/>
          </a:bodyPr>
          <a:lstStyle/>
          <a:p>
            <a:pPr lvl="0" algn="just" defTabSz="914400" eaLnBrk="0" fontAlgn="base" hangingPunct="0">
              <a:spcAft>
                <a:spcPct val="0"/>
              </a:spcAft>
              <a:buFontTx/>
              <a:buChar char="•"/>
            </a:pPr>
            <a:endParaRPr lang="en-ZA" sz="2800" kern="0" dirty="0" smtClean="0">
              <a:latin typeface="Arial"/>
            </a:endParaRPr>
          </a:p>
          <a:p>
            <a:pPr lvl="0" algn="just" defTabSz="914400" eaLnBrk="0" fontAlgn="base" hangingPunct="0">
              <a:spcAft>
                <a:spcPct val="0"/>
              </a:spcAft>
              <a:buFontTx/>
              <a:buChar char="•"/>
            </a:pPr>
            <a:r>
              <a:rPr lang="en-ZA" sz="2800" kern="0" dirty="0" smtClean="0">
                <a:latin typeface="Arial"/>
              </a:rPr>
              <a:t>To </a:t>
            </a:r>
            <a:r>
              <a:rPr lang="en-ZA" sz="2800" kern="0" dirty="0">
                <a:latin typeface="Arial"/>
              </a:rPr>
              <a:t>request </a:t>
            </a:r>
            <a:r>
              <a:rPr lang="en-ZA" sz="2800" kern="0" dirty="0" smtClean="0">
                <a:latin typeface="Arial"/>
              </a:rPr>
              <a:t>Parliament to </a:t>
            </a:r>
            <a:r>
              <a:rPr lang="en-ZA" sz="2800" kern="0" dirty="0">
                <a:latin typeface="Arial"/>
              </a:rPr>
              <a:t>approve South Africa’s ratification of the Amendment to the Montreal Protocol on Substances that Deplete the Ozone Layer to include hydrofluorocarbons (HFCs), (the Kigali Amendment).</a:t>
            </a:r>
          </a:p>
          <a:p>
            <a:pPr lvl="0" algn="just" defTabSz="914400" eaLnBrk="0" fontAlgn="base" hangingPunct="0">
              <a:spcAft>
                <a:spcPct val="0"/>
              </a:spcAft>
              <a:buFontTx/>
              <a:buChar char="•"/>
            </a:pPr>
            <a:endParaRPr lang="en-ZA" sz="2800" kern="0" dirty="0">
              <a:latin typeface="Arial"/>
            </a:endParaRPr>
          </a:p>
          <a:p>
            <a:pPr marL="0" lvl="0" indent="0" algn="just" defTabSz="914400" eaLnBrk="0" fontAlgn="base" hangingPunct="0">
              <a:spcAft>
                <a:spcPct val="0"/>
              </a:spcAft>
              <a:buNone/>
            </a:pPr>
            <a:endParaRPr lang="en-ZA" sz="2800" kern="0" dirty="0">
              <a:latin typeface="Arial"/>
            </a:endParaRPr>
          </a:p>
        </p:txBody>
      </p:sp>
      <p:sp>
        <p:nvSpPr>
          <p:cNvPr id="5" name="Rectangle 4"/>
          <p:cNvSpPr/>
          <p:nvPr/>
        </p:nvSpPr>
        <p:spPr>
          <a:xfrm>
            <a:off x="3040654" y="518124"/>
            <a:ext cx="2690160" cy="707886"/>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altLang="en-US" sz="40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PURPOSE</a:t>
            </a:r>
            <a:endParaRPr kumimoji="0" lang="en-ZA" sz="1800" b="0" i="0" u="none" strike="noStrike" kern="0" cap="none" spc="0" normalizeH="0" baseline="0" noProof="0" dirty="0" smtClean="0">
              <a:ln>
                <a:noFill/>
              </a:ln>
              <a:solidFill>
                <a:sysClr val="windowText" lastClr="000000"/>
              </a:solidFill>
              <a:effectLst/>
              <a:uLnTx/>
              <a:uFillTx/>
            </a:endParaRPr>
          </a:p>
        </p:txBody>
      </p:sp>
      <p:sp>
        <p:nvSpPr>
          <p:cNvPr id="2" name="TextBox 1"/>
          <p:cNvSpPr txBox="1"/>
          <p:nvPr/>
        </p:nvSpPr>
        <p:spPr>
          <a:xfrm>
            <a:off x="3040654" y="6230679"/>
            <a:ext cx="2690160" cy="307777"/>
          </a:xfrm>
          <a:prstGeom prst="rect">
            <a:avLst/>
          </a:prstGeom>
          <a:noFill/>
        </p:spPr>
        <p:txBody>
          <a:bodyPr wrap="square" rtlCol="0">
            <a:spAutoFit/>
          </a:bodyPr>
          <a:lstStyle/>
          <a:p>
            <a:pPr lvl="0" algn="ctr"/>
            <a:r>
              <a:rPr lang="en-ZA" sz="1400" b="1" dirty="0">
                <a:solidFill>
                  <a:prstClr val="black"/>
                </a:solidFill>
                <a:latin typeface="Arial" panose="020B0604020202020204" pitchFamily="34" charset="0"/>
                <a:cs typeface="Arial" panose="020B0604020202020204" pitchFamily="34" charset="0"/>
              </a:rPr>
              <a:t>SECRET</a:t>
            </a:r>
          </a:p>
        </p:txBody>
      </p:sp>
      <p:sp>
        <p:nvSpPr>
          <p:cNvPr id="4" name="Slide Number Placeholder 3"/>
          <p:cNvSpPr>
            <a:spLocks noGrp="1"/>
          </p:cNvSpPr>
          <p:nvPr>
            <p:ph type="sldNum" sz="quarter" idx="12"/>
          </p:nvPr>
        </p:nvSpPr>
        <p:spPr/>
        <p:txBody>
          <a:bodyPr/>
          <a:lstStyle/>
          <a:p>
            <a:fld id="{A703A4A3-1339-8F4A-AB34-FE05E7F3EAE9}" type="slidenum">
              <a:rPr lang="en-US" smtClean="0">
                <a:solidFill>
                  <a:schemeClr val="tx1"/>
                </a:solidFill>
                <a:latin typeface="Arial" panose="020B0604020202020204" pitchFamily="34" charset="0"/>
                <a:cs typeface="Arial" panose="020B0604020202020204" pitchFamily="34" charset="0"/>
              </a:rPr>
              <a:pPr/>
              <a:t>2</a:t>
            </a:fld>
            <a:endParaRPr lang="en-US"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3492708" y="0"/>
            <a:ext cx="1978702" cy="307777"/>
          </a:xfrm>
          <a:prstGeom prst="rect">
            <a:avLst/>
          </a:prstGeom>
          <a:noFill/>
        </p:spPr>
        <p:txBody>
          <a:bodyPr wrap="square" rtlCol="0">
            <a:spAutoFit/>
          </a:bodyPr>
          <a:lstStyle/>
          <a:p>
            <a:pPr lvl="0" algn="ctr"/>
            <a:r>
              <a:rPr lang="en-ZA" sz="1400" b="1" dirty="0">
                <a:solidFill>
                  <a:schemeClr val="bg1"/>
                </a:solidFill>
                <a:latin typeface="Arial" panose="020B0604020202020204" pitchFamily="34" charset="0"/>
                <a:cs typeface="Arial" panose="020B0604020202020204" pitchFamily="34" charset="0"/>
              </a:rPr>
              <a:t>SECRET</a:t>
            </a:r>
          </a:p>
        </p:txBody>
      </p:sp>
    </p:spTree>
    <p:extLst>
      <p:ext uri="{BB962C8B-B14F-4D97-AF65-F5344CB8AC3E}">
        <p14:creationId xmlns:p14="http://schemas.microsoft.com/office/powerpoint/2010/main" xmlns="" val="3077189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63284"/>
            <a:ext cx="9144000" cy="5296635"/>
          </a:xfrm>
        </p:spPr>
        <p:txBody>
          <a:bodyPr>
            <a:noAutofit/>
          </a:bodyPr>
          <a:lstStyle/>
          <a:p>
            <a:pPr lvl="0" algn="just" defTabSz="914400" eaLnBrk="0" fontAlgn="base" hangingPunct="0">
              <a:spcAft>
                <a:spcPct val="0"/>
              </a:spcAft>
              <a:buFontTx/>
              <a:buChar char="•"/>
            </a:pPr>
            <a:r>
              <a:rPr lang="en-ZA" sz="2400" kern="0" dirty="0">
                <a:latin typeface="Arial"/>
              </a:rPr>
              <a:t>The 28th MOP, held in Kigali, Rwanda, in October 2016, adopted the Kigali Amendment to phase down HFCs;</a:t>
            </a:r>
          </a:p>
          <a:p>
            <a:pPr lvl="0" algn="just" defTabSz="914400" eaLnBrk="0" fontAlgn="base" hangingPunct="0">
              <a:spcAft>
                <a:spcPct val="0"/>
              </a:spcAft>
              <a:buFontTx/>
              <a:buChar char="•"/>
            </a:pPr>
            <a:r>
              <a:rPr lang="en-ZA" sz="2400" kern="0" dirty="0">
                <a:latin typeface="Arial"/>
              </a:rPr>
              <a:t>HFCs are greenhouse gases falling under the scope of the UNFCCC;</a:t>
            </a:r>
          </a:p>
          <a:p>
            <a:pPr lvl="0" algn="just" defTabSz="914400" eaLnBrk="0" fontAlgn="base" hangingPunct="0">
              <a:spcAft>
                <a:spcPct val="0"/>
              </a:spcAft>
              <a:buFontTx/>
              <a:buChar char="•"/>
            </a:pPr>
            <a:r>
              <a:rPr lang="en-ZA" sz="2400" kern="0" dirty="0">
                <a:latin typeface="Arial"/>
              </a:rPr>
              <a:t>HFCs were introduced to the Montreal Protocol as a replacement for HCFCs;</a:t>
            </a:r>
          </a:p>
          <a:p>
            <a:pPr lvl="0" algn="just" defTabSz="914400" eaLnBrk="0" fontAlgn="base" hangingPunct="0">
              <a:spcAft>
                <a:spcPct val="0"/>
              </a:spcAft>
              <a:buFontTx/>
              <a:buChar char="•"/>
            </a:pPr>
            <a:r>
              <a:rPr lang="en-ZA" sz="2400" kern="0" dirty="0">
                <a:latin typeface="Arial"/>
              </a:rPr>
              <a:t>The amended MP includes provisions requiring new reporting of data and information by the parties on production, imports and exports of each HFC listed in Annex F for the relevant years, 2020 to 2022 for Article 5, group 1 parties, 2024 to 2026 for Article 5, group 2 parties; feedstocks, amounts destroyed by technologies approved by the parties, imports and exports, emissions, etc. </a:t>
            </a:r>
          </a:p>
        </p:txBody>
      </p:sp>
      <p:sp>
        <p:nvSpPr>
          <p:cNvPr id="2" name="Rectangle 1"/>
          <p:cNvSpPr/>
          <p:nvPr/>
        </p:nvSpPr>
        <p:spPr>
          <a:xfrm>
            <a:off x="415636" y="409178"/>
            <a:ext cx="8271163" cy="1015663"/>
          </a:xfrm>
          <a:prstGeom prst="rect">
            <a:avLst/>
          </a:prstGeom>
        </p:spPr>
        <p:txBody>
          <a:bodyPr wrap="square">
            <a:spAutoFit/>
          </a:bodyPr>
          <a:lstStyle/>
          <a:p>
            <a:pPr lvl="0" algn="ctr" defTabSz="914400" eaLnBrk="0" fontAlgn="base" hangingPunct="0"/>
            <a:r>
              <a:rPr lang="en-ZA" sz="3200" b="1" kern="0" dirty="0">
                <a:solidFill>
                  <a:srgbClr val="000000"/>
                </a:solidFill>
                <a:latin typeface="Arial" panose="020B0604020202020204" pitchFamily="34" charset="0"/>
                <a:cs typeface="Arial" panose="020B0604020202020204" pitchFamily="34" charset="0"/>
              </a:rPr>
              <a:t>  </a:t>
            </a:r>
            <a:r>
              <a:rPr lang="en-ZA" sz="2800" b="1" kern="0" dirty="0">
                <a:solidFill>
                  <a:srgbClr val="000000"/>
                </a:solidFill>
                <a:latin typeface="Arial" panose="020B0604020202020204" pitchFamily="34" charset="0"/>
                <a:cs typeface="Arial" panose="020B0604020202020204" pitchFamily="34" charset="0"/>
              </a:rPr>
              <a:t>KIGALI AMENDMENT TO THE MONTREAL PROTOCOL TO PHASE DOWN </a:t>
            </a:r>
            <a:r>
              <a:rPr lang="en-ZA" sz="2800" b="1" kern="0" dirty="0" smtClean="0">
                <a:solidFill>
                  <a:srgbClr val="000000"/>
                </a:solidFill>
                <a:latin typeface="Arial" panose="020B0604020202020204" pitchFamily="34" charset="0"/>
                <a:cs typeface="Arial" panose="020B0604020202020204" pitchFamily="34" charset="0"/>
              </a:rPr>
              <a:t>HFCS</a:t>
            </a:r>
            <a:endParaRPr lang="en-ZA" sz="2800" b="1" kern="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703A4A3-1339-8F4A-AB34-FE05E7F3EAE9}" type="slidenum">
              <a:rPr lang="en-US" b="1" smtClean="0">
                <a:solidFill>
                  <a:schemeClr val="tx1"/>
                </a:solidFill>
                <a:latin typeface="Arial" panose="020B0604020202020204" pitchFamily="34" charset="0"/>
                <a:cs typeface="Arial" panose="020B0604020202020204" pitchFamily="34" charset="0"/>
              </a:rPr>
              <a:pPr/>
              <a:t>3</a:t>
            </a:fld>
            <a:endParaRPr lang="en-US" b="1" dirty="0">
              <a:solidFill>
                <a:schemeClr val="tx1"/>
              </a:solidFill>
              <a:latin typeface="Arial" panose="020B0604020202020204" pitchFamily="34" charset="0"/>
              <a:cs typeface="Arial" panose="020B0604020202020204" pitchFamily="34" charset="0"/>
            </a:endParaRPr>
          </a:p>
        </p:txBody>
      </p:sp>
      <p:sp>
        <p:nvSpPr>
          <p:cNvPr id="5" name="TextBox 4"/>
          <p:cNvSpPr txBox="1"/>
          <p:nvPr/>
        </p:nvSpPr>
        <p:spPr>
          <a:xfrm>
            <a:off x="3419710" y="6352143"/>
            <a:ext cx="2682949" cy="307777"/>
          </a:xfrm>
          <a:prstGeom prst="rect">
            <a:avLst/>
          </a:prstGeom>
          <a:noFill/>
        </p:spPr>
        <p:txBody>
          <a:bodyPr wrap="square" rtlCol="0">
            <a:spAutoFit/>
          </a:bodyPr>
          <a:lstStyle/>
          <a:p>
            <a:pPr lvl="0" algn="ctr"/>
            <a:r>
              <a:rPr lang="en-ZA" sz="1400" b="1" dirty="0">
                <a:solidFill>
                  <a:prstClr val="black"/>
                </a:solidFill>
                <a:latin typeface="Arial" panose="020B0604020202020204" pitchFamily="34" charset="0"/>
                <a:cs typeface="Arial" panose="020B0604020202020204" pitchFamily="34" charset="0"/>
              </a:rPr>
              <a:t>SECRET</a:t>
            </a:r>
          </a:p>
        </p:txBody>
      </p:sp>
      <p:sp>
        <p:nvSpPr>
          <p:cNvPr id="6" name="TextBox 5"/>
          <p:cNvSpPr txBox="1"/>
          <p:nvPr/>
        </p:nvSpPr>
        <p:spPr>
          <a:xfrm>
            <a:off x="3747541" y="29980"/>
            <a:ext cx="1768838" cy="307777"/>
          </a:xfrm>
          <a:prstGeom prst="rect">
            <a:avLst/>
          </a:prstGeom>
          <a:noFill/>
        </p:spPr>
        <p:txBody>
          <a:bodyPr wrap="square" rtlCol="0">
            <a:spAutoFit/>
          </a:bodyPr>
          <a:lstStyle/>
          <a:p>
            <a:pPr lvl="0" algn="ctr"/>
            <a:r>
              <a:rPr lang="en-ZA" sz="1400" b="1" dirty="0">
                <a:solidFill>
                  <a:schemeClr val="bg1"/>
                </a:solidFill>
                <a:latin typeface="Arial" panose="020B0604020202020204" pitchFamily="34" charset="0"/>
                <a:cs typeface="Arial" panose="020B0604020202020204" pitchFamily="34" charset="0"/>
              </a:rPr>
              <a:t>SECRET</a:t>
            </a:r>
          </a:p>
        </p:txBody>
      </p:sp>
    </p:spTree>
    <p:extLst>
      <p:ext uri="{BB962C8B-B14F-4D97-AF65-F5344CB8AC3E}">
        <p14:creationId xmlns:p14="http://schemas.microsoft.com/office/powerpoint/2010/main" xmlns="" val="161001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0" y="1249251"/>
            <a:ext cx="8912179" cy="4915066"/>
          </a:xfrm>
        </p:spPr>
        <p:txBody>
          <a:bodyPr>
            <a:noAutofit/>
          </a:bodyPr>
          <a:lstStyle/>
          <a:p>
            <a:pPr lvl="0" algn="just" defTabSz="914400" eaLnBrk="0" fontAlgn="base" hangingPunct="0">
              <a:spcAft>
                <a:spcPct val="0"/>
              </a:spcAft>
              <a:buFont typeface="Arial" panose="020B0604020202020204" pitchFamily="34" charset="0"/>
              <a:buChar char="•"/>
            </a:pPr>
            <a:endParaRPr lang="en-ZA" sz="2400" kern="0" dirty="0" smtClean="0">
              <a:latin typeface="Arial"/>
            </a:endParaRPr>
          </a:p>
          <a:p>
            <a:pPr lvl="0" algn="just" defTabSz="914400" eaLnBrk="0" fontAlgn="base" hangingPunct="0">
              <a:spcAft>
                <a:spcPct val="0"/>
              </a:spcAft>
              <a:buFont typeface="Arial" panose="020B0604020202020204" pitchFamily="34" charset="0"/>
              <a:buChar char="•"/>
            </a:pPr>
            <a:r>
              <a:rPr lang="en-ZA" sz="2500" kern="0" dirty="0" smtClean="0">
                <a:latin typeface="Arial"/>
              </a:rPr>
              <a:t>The </a:t>
            </a:r>
            <a:r>
              <a:rPr lang="en-ZA" sz="2500" kern="0" dirty="0">
                <a:latin typeface="Arial"/>
              </a:rPr>
              <a:t>decision and its annex state that most developing country Parties will use a baseline averaging their calculated levels of HFC consumption for the years 2020, 2021, and 2022, plus 65% of their baseline consumption of HCFCs; </a:t>
            </a:r>
            <a:endParaRPr lang="en-ZA" sz="2500" kern="0" dirty="0" smtClean="0">
              <a:latin typeface="Arial"/>
            </a:endParaRPr>
          </a:p>
          <a:p>
            <a:pPr marL="0" lvl="0" indent="0" algn="just" defTabSz="914400" eaLnBrk="0" fontAlgn="base" hangingPunct="0">
              <a:spcAft>
                <a:spcPct val="0"/>
              </a:spcAft>
              <a:buNone/>
            </a:pPr>
            <a:endParaRPr lang="en-ZA" sz="2500" kern="0" dirty="0">
              <a:latin typeface="Arial"/>
            </a:endParaRPr>
          </a:p>
          <a:p>
            <a:pPr lvl="0" algn="just" defTabSz="914400" eaLnBrk="0" fontAlgn="base" hangingPunct="0">
              <a:spcAft>
                <a:spcPct val="0"/>
              </a:spcAft>
              <a:buFont typeface="Arial" panose="020B0604020202020204" pitchFamily="34" charset="0"/>
              <a:buChar char="•"/>
            </a:pPr>
            <a:r>
              <a:rPr lang="en-ZA" sz="2500" kern="0" dirty="0">
                <a:latin typeface="Arial"/>
              </a:rPr>
              <a:t>The decision and its annex state that Bahrain, India, Iran, Iraq, Kuwait, Oman, Pakistan, Qatar, Saudi Arabia, and the UAE will use a baseline averaging their calculated levels of HFC consumption for the years 2024, 2025, and 2026, plus 65% of their baseline consumption of HCFCs. </a:t>
            </a:r>
          </a:p>
          <a:p>
            <a:pPr marL="0" lvl="0" indent="0" algn="just" defTabSz="914400" eaLnBrk="0" fontAlgn="base" hangingPunct="0">
              <a:spcAft>
                <a:spcPct val="0"/>
              </a:spcAft>
              <a:buNone/>
            </a:pPr>
            <a:endParaRPr lang="en-ZA" sz="2200" kern="0" dirty="0">
              <a:latin typeface="Arial"/>
            </a:endParaRPr>
          </a:p>
        </p:txBody>
      </p:sp>
      <p:sp>
        <p:nvSpPr>
          <p:cNvPr id="2" name="Rectangle 1"/>
          <p:cNvSpPr/>
          <p:nvPr/>
        </p:nvSpPr>
        <p:spPr>
          <a:xfrm>
            <a:off x="708337" y="409178"/>
            <a:ext cx="8306873" cy="523220"/>
          </a:xfrm>
          <a:prstGeom prst="rect">
            <a:avLst/>
          </a:prstGeom>
        </p:spPr>
        <p:txBody>
          <a:bodyPr wrap="square">
            <a:spAutoFit/>
          </a:bodyPr>
          <a:lstStyle/>
          <a:p>
            <a:pPr marL="114300" lvl="0" algn="ctr" defTabSz="914400" eaLnBrk="0" fontAlgn="base" hangingPunct="0">
              <a:spcBef>
                <a:spcPct val="20000"/>
              </a:spcBef>
            </a:pPr>
            <a:r>
              <a:rPr lang="en-US" sz="2800" b="1" kern="0" dirty="0" smtClean="0">
                <a:solidFill>
                  <a:srgbClr val="000000"/>
                </a:solidFill>
                <a:latin typeface="Arial"/>
              </a:rPr>
              <a:t>BASELINES </a:t>
            </a:r>
            <a:endParaRPr lang="en-ZA" sz="2800" kern="0" dirty="0">
              <a:solidFill>
                <a:srgbClr val="000000"/>
              </a:solidFill>
              <a:latin typeface="Arial"/>
            </a:endParaRPr>
          </a:p>
        </p:txBody>
      </p:sp>
      <p:sp>
        <p:nvSpPr>
          <p:cNvPr id="4" name="Slide Number Placeholder 3"/>
          <p:cNvSpPr>
            <a:spLocks noGrp="1"/>
          </p:cNvSpPr>
          <p:nvPr>
            <p:ph type="sldNum" sz="quarter" idx="12"/>
          </p:nvPr>
        </p:nvSpPr>
        <p:spPr/>
        <p:txBody>
          <a:bodyPr/>
          <a:lstStyle/>
          <a:p>
            <a:fld id="{A703A4A3-1339-8F4A-AB34-FE05E7F3EAE9}" type="slidenum">
              <a:rPr lang="en-US" b="1" smtClean="0">
                <a:solidFill>
                  <a:schemeClr val="tx1"/>
                </a:solidFill>
                <a:latin typeface="Arial" panose="020B0604020202020204" pitchFamily="34" charset="0"/>
                <a:cs typeface="Arial" panose="020B0604020202020204" pitchFamily="34" charset="0"/>
              </a:rPr>
              <a:pPr/>
              <a:t>4</a:t>
            </a:fld>
            <a:endParaRPr lang="en-US" b="1" dirty="0">
              <a:solidFill>
                <a:schemeClr val="tx1"/>
              </a:solidFill>
              <a:latin typeface="Arial" panose="020B0604020202020204" pitchFamily="34" charset="0"/>
              <a:cs typeface="Arial" panose="020B0604020202020204" pitchFamily="34" charset="0"/>
            </a:endParaRPr>
          </a:p>
        </p:txBody>
      </p:sp>
      <p:sp>
        <p:nvSpPr>
          <p:cNvPr id="5" name="TextBox 4"/>
          <p:cNvSpPr txBox="1"/>
          <p:nvPr/>
        </p:nvSpPr>
        <p:spPr>
          <a:xfrm>
            <a:off x="3373215" y="6538912"/>
            <a:ext cx="2977116" cy="307777"/>
          </a:xfrm>
          <a:prstGeom prst="rect">
            <a:avLst/>
          </a:prstGeom>
          <a:noFill/>
        </p:spPr>
        <p:txBody>
          <a:bodyPr wrap="square" rtlCol="0">
            <a:spAutoFit/>
          </a:bodyPr>
          <a:lstStyle/>
          <a:p>
            <a:pPr lvl="0" algn="ctr"/>
            <a:r>
              <a:rPr lang="en-ZA" sz="1400" b="1" dirty="0">
                <a:solidFill>
                  <a:prstClr val="black"/>
                </a:solidFill>
                <a:latin typeface="Arial" panose="020B0604020202020204" pitchFamily="34" charset="0"/>
                <a:cs typeface="Arial" panose="020B0604020202020204" pitchFamily="34" charset="0"/>
              </a:rPr>
              <a:t>SECRET</a:t>
            </a:r>
          </a:p>
        </p:txBody>
      </p:sp>
      <p:sp>
        <p:nvSpPr>
          <p:cNvPr id="6" name="TextBox 5"/>
          <p:cNvSpPr txBox="1"/>
          <p:nvPr/>
        </p:nvSpPr>
        <p:spPr>
          <a:xfrm>
            <a:off x="3297836" y="0"/>
            <a:ext cx="2428407" cy="307777"/>
          </a:xfrm>
          <a:prstGeom prst="rect">
            <a:avLst/>
          </a:prstGeom>
          <a:noFill/>
        </p:spPr>
        <p:txBody>
          <a:bodyPr wrap="square" rtlCol="0">
            <a:spAutoFit/>
          </a:bodyPr>
          <a:lstStyle/>
          <a:p>
            <a:pPr lvl="0" algn="ctr"/>
            <a:r>
              <a:rPr lang="en-ZA" sz="1400" b="1" dirty="0">
                <a:solidFill>
                  <a:schemeClr val="bg1"/>
                </a:solidFill>
                <a:latin typeface="Arial" panose="020B0604020202020204" pitchFamily="34" charset="0"/>
                <a:cs typeface="Arial" panose="020B0604020202020204" pitchFamily="34" charset="0"/>
              </a:rPr>
              <a:t>SECRET</a:t>
            </a:r>
          </a:p>
        </p:txBody>
      </p:sp>
    </p:spTree>
    <p:extLst>
      <p:ext uri="{BB962C8B-B14F-4D97-AF65-F5344CB8AC3E}">
        <p14:creationId xmlns:p14="http://schemas.microsoft.com/office/powerpoint/2010/main" xmlns="" val="2878414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10212"/>
            <a:ext cx="9143999" cy="6247788"/>
          </a:xfrm>
        </p:spPr>
        <p:txBody>
          <a:bodyPr>
            <a:noAutofit/>
          </a:bodyPr>
          <a:lstStyle/>
          <a:p>
            <a:pPr lvl="0" algn="just" defTabSz="914400" eaLnBrk="0" fontAlgn="base" hangingPunct="0">
              <a:spcAft>
                <a:spcPct val="0"/>
              </a:spcAft>
              <a:buFontTx/>
              <a:buChar char="•"/>
            </a:pPr>
            <a:r>
              <a:rPr lang="en-ZA" sz="2450" kern="0" dirty="0">
                <a:latin typeface="Arial"/>
              </a:rPr>
              <a:t>The MLF is the financial mechanism and it has been very successful </a:t>
            </a:r>
            <a:r>
              <a:rPr lang="en-ZA" sz="2450" kern="0" dirty="0" smtClean="0">
                <a:latin typeface="Arial"/>
              </a:rPr>
              <a:t>before in supporting A5 (developing) countries;</a:t>
            </a:r>
            <a:endParaRPr lang="en-ZA" sz="2450" kern="0" dirty="0">
              <a:latin typeface="Arial"/>
            </a:endParaRPr>
          </a:p>
          <a:p>
            <a:pPr lvl="0" algn="just" defTabSz="914400" eaLnBrk="0" fontAlgn="base" hangingPunct="0">
              <a:spcAft>
                <a:spcPct val="0"/>
              </a:spcAft>
              <a:buFontTx/>
              <a:buChar char="•"/>
            </a:pPr>
            <a:r>
              <a:rPr lang="en-ZA" sz="2450" kern="0" dirty="0">
                <a:latin typeface="Arial"/>
              </a:rPr>
              <a:t>The United States’ Policy change with regards to the Climate Change Paris agreement is concerning as it might have a negative impact on the finances;</a:t>
            </a:r>
          </a:p>
          <a:p>
            <a:pPr lvl="0" algn="just" defTabSz="914400" eaLnBrk="0" fontAlgn="base" hangingPunct="0">
              <a:spcAft>
                <a:spcPct val="0"/>
              </a:spcAft>
              <a:buFontTx/>
              <a:buChar char="•"/>
            </a:pPr>
            <a:r>
              <a:rPr lang="en-ZA" sz="2450" kern="0" dirty="0">
                <a:latin typeface="Arial"/>
              </a:rPr>
              <a:t>Sufficient additional financial resources will be provided by non-Article 5 Parties to offset costs arising out of HCFC obligations for Article 5 Parties under this amendment. </a:t>
            </a:r>
          </a:p>
          <a:p>
            <a:pPr lvl="0" algn="just" defTabSz="914400" eaLnBrk="0" fontAlgn="base" hangingPunct="0">
              <a:spcAft>
                <a:spcPct val="0"/>
              </a:spcAft>
              <a:buFontTx/>
              <a:buChar char="•"/>
            </a:pPr>
            <a:r>
              <a:rPr lang="en-ZA" sz="2450" kern="0" dirty="0">
                <a:latin typeface="Arial"/>
              </a:rPr>
              <a:t>Relationship with the United Nations Framework Convention on Climate Change (UNFCCC)</a:t>
            </a:r>
          </a:p>
          <a:p>
            <a:pPr lvl="0" algn="just" defTabSz="914400" eaLnBrk="0" fontAlgn="base" hangingPunct="0">
              <a:spcAft>
                <a:spcPct val="0"/>
              </a:spcAft>
              <a:buFontTx/>
              <a:buChar char="•"/>
            </a:pPr>
            <a:r>
              <a:rPr lang="en-ZA" sz="2450" kern="0" dirty="0">
                <a:latin typeface="Arial"/>
              </a:rPr>
              <a:t>The Parties agreed to Article III in the consolidated amendment text from the LDG stating that the Kigali Amendment is not intended to have the effect of excluding HFCs from the scope of the commitments contained in relevant articles of the UNFCCC or those of its Kyoto Protocol, but complimentary</a:t>
            </a:r>
          </a:p>
        </p:txBody>
      </p:sp>
      <p:sp>
        <p:nvSpPr>
          <p:cNvPr id="2" name="Rectangle 1"/>
          <p:cNvSpPr/>
          <p:nvPr/>
        </p:nvSpPr>
        <p:spPr>
          <a:xfrm>
            <a:off x="412376" y="302435"/>
            <a:ext cx="8386849" cy="954107"/>
          </a:xfrm>
          <a:prstGeom prst="rect">
            <a:avLst/>
          </a:prstGeom>
        </p:spPr>
        <p:txBody>
          <a:bodyPr wrap="square">
            <a:spAutoFit/>
          </a:bodyPr>
          <a:lstStyle/>
          <a:p>
            <a:pPr lvl="0" algn="ctr" defTabSz="914400" eaLnBrk="0" fontAlgn="base" hangingPunct="0">
              <a:spcBef>
                <a:spcPct val="20000"/>
              </a:spcBef>
              <a:spcAft>
                <a:spcPct val="0"/>
              </a:spcAft>
            </a:pPr>
            <a:r>
              <a:rPr lang="en-ZA" sz="2800" b="1" kern="0" dirty="0">
                <a:solidFill>
                  <a:srgbClr val="000000"/>
                </a:solidFill>
                <a:latin typeface="Arial"/>
              </a:rPr>
              <a:t>ARTICLE 10 (FINANCIAL MECHANISM)</a:t>
            </a:r>
            <a:br>
              <a:rPr lang="en-ZA" sz="2800" b="1" kern="0" dirty="0">
                <a:solidFill>
                  <a:srgbClr val="000000"/>
                </a:solidFill>
                <a:latin typeface="Arial"/>
              </a:rPr>
            </a:br>
            <a:endParaRPr lang="en-US" sz="2800" b="1" i="1" kern="0" dirty="0">
              <a:solidFill>
                <a:srgbClr val="000000"/>
              </a:solidFill>
              <a:latin typeface="Arial"/>
            </a:endParaRPr>
          </a:p>
        </p:txBody>
      </p:sp>
      <p:sp>
        <p:nvSpPr>
          <p:cNvPr id="4" name="Slide Number Placeholder 3"/>
          <p:cNvSpPr>
            <a:spLocks noGrp="1"/>
          </p:cNvSpPr>
          <p:nvPr>
            <p:ph type="sldNum" sz="quarter" idx="12"/>
          </p:nvPr>
        </p:nvSpPr>
        <p:spPr/>
        <p:txBody>
          <a:bodyPr/>
          <a:lstStyle/>
          <a:p>
            <a:fld id="{A703A4A3-1339-8F4A-AB34-FE05E7F3EAE9}" type="slidenum">
              <a:rPr lang="en-US" b="1" smtClean="0">
                <a:solidFill>
                  <a:schemeClr val="tx1"/>
                </a:solidFill>
                <a:latin typeface="Arial" panose="020B0604020202020204" pitchFamily="34" charset="0"/>
                <a:cs typeface="Arial" panose="020B0604020202020204" pitchFamily="34" charset="0"/>
              </a:rPr>
              <a:pPr/>
              <a:t>5</a:t>
            </a:fld>
            <a:endParaRPr lang="en-US" b="1" dirty="0">
              <a:solidFill>
                <a:schemeClr val="tx1"/>
              </a:solidFill>
              <a:latin typeface="Arial" panose="020B0604020202020204" pitchFamily="34" charset="0"/>
              <a:cs typeface="Arial" panose="020B0604020202020204" pitchFamily="34" charset="0"/>
            </a:endParaRPr>
          </a:p>
        </p:txBody>
      </p:sp>
      <p:sp>
        <p:nvSpPr>
          <p:cNvPr id="5" name="TextBox 4"/>
          <p:cNvSpPr txBox="1"/>
          <p:nvPr/>
        </p:nvSpPr>
        <p:spPr>
          <a:xfrm>
            <a:off x="3551274" y="6164317"/>
            <a:ext cx="2062717" cy="307777"/>
          </a:xfrm>
          <a:prstGeom prst="rect">
            <a:avLst/>
          </a:prstGeom>
          <a:noFill/>
        </p:spPr>
        <p:txBody>
          <a:bodyPr wrap="square" rtlCol="0">
            <a:spAutoFit/>
          </a:bodyPr>
          <a:lstStyle/>
          <a:p>
            <a:pPr lvl="0" algn="ctr"/>
            <a:r>
              <a:rPr lang="en-ZA" sz="1400" b="1" dirty="0">
                <a:solidFill>
                  <a:prstClr val="black"/>
                </a:solidFill>
                <a:latin typeface="Arial" panose="020B0604020202020204" pitchFamily="34" charset="0"/>
                <a:cs typeface="Arial" panose="020B0604020202020204" pitchFamily="34" charset="0"/>
              </a:rPr>
              <a:t>SECRET</a:t>
            </a:r>
          </a:p>
        </p:txBody>
      </p:sp>
      <p:sp>
        <p:nvSpPr>
          <p:cNvPr id="6" name="TextBox 5"/>
          <p:cNvSpPr txBox="1"/>
          <p:nvPr/>
        </p:nvSpPr>
        <p:spPr>
          <a:xfrm>
            <a:off x="3552119" y="32479"/>
            <a:ext cx="1950116" cy="307777"/>
          </a:xfrm>
          <a:prstGeom prst="rect">
            <a:avLst/>
          </a:prstGeom>
          <a:noFill/>
        </p:spPr>
        <p:txBody>
          <a:bodyPr wrap="square" rtlCol="0">
            <a:spAutoFit/>
          </a:bodyPr>
          <a:lstStyle/>
          <a:p>
            <a:pPr lvl="0" algn="ctr"/>
            <a:r>
              <a:rPr lang="en-ZA" sz="1400" b="1" dirty="0">
                <a:solidFill>
                  <a:schemeClr val="bg1"/>
                </a:solidFill>
                <a:latin typeface="Arial" panose="020B0604020202020204" pitchFamily="34" charset="0"/>
                <a:cs typeface="Arial" panose="020B0604020202020204" pitchFamily="34" charset="0"/>
              </a:rPr>
              <a:t>SECRET</a:t>
            </a:r>
          </a:p>
        </p:txBody>
      </p:sp>
    </p:spTree>
    <p:extLst>
      <p:ext uri="{BB962C8B-B14F-4D97-AF65-F5344CB8AC3E}">
        <p14:creationId xmlns:p14="http://schemas.microsoft.com/office/powerpoint/2010/main" xmlns="" val="2901669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03564"/>
            <a:ext cx="8934138" cy="6054436"/>
          </a:xfrm>
        </p:spPr>
        <p:txBody>
          <a:bodyPr>
            <a:noAutofit/>
          </a:bodyPr>
          <a:lstStyle/>
          <a:p>
            <a:pPr lvl="0" algn="just" defTabSz="914400" eaLnBrk="0" fontAlgn="base" hangingPunct="0">
              <a:spcAft>
                <a:spcPct val="0"/>
              </a:spcAft>
              <a:buFont typeface="Arial" panose="020B0604020202020204" pitchFamily="34" charset="0"/>
              <a:buChar char="•"/>
            </a:pPr>
            <a:r>
              <a:rPr lang="en-ZA" sz="2400" kern="0" dirty="0">
                <a:solidFill>
                  <a:srgbClr val="000000"/>
                </a:solidFill>
                <a:latin typeface="Arial"/>
              </a:rPr>
              <a:t>The decision and its annex provide that the majority of Article 5 Parties, SA included, will have the following phase-down schedule: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2024-2028: 100%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2029-2034: 90%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2035-2039: 70%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2040-2044: 50%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2045 and thereafter: 20% </a:t>
            </a:r>
          </a:p>
          <a:p>
            <a:pPr lvl="0" algn="just" defTabSz="914400" eaLnBrk="0" fontAlgn="base" hangingPunct="0">
              <a:spcAft>
                <a:spcPct val="0"/>
              </a:spcAft>
              <a:buFont typeface="Arial" panose="020B0604020202020204" pitchFamily="34" charset="0"/>
              <a:buChar char="•"/>
            </a:pPr>
            <a:r>
              <a:rPr lang="en-ZA" sz="2400" kern="0" dirty="0" smtClean="0">
                <a:solidFill>
                  <a:srgbClr val="000000"/>
                </a:solidFill>
                <a:latin typeface="Arial"/>
              </a:rPr>
              <a:t>The </a:t>
            </a:r>
            <a:r>
              <a:rPr lang="en-ZA" sz="2400" kern="0" dirty="0">
                <a:solidFill>
                  <a:srgbClr val="000000"/>
                </a:solidFill>
                <a:latin typeface="Arial"/>
              </a:rPr>
              <a:t>second group of Article 5 parties, i.e., Bahrain, India, Iran, Iraq, Kuwait, Oman, Pakistan, Qatar, Saudi Arabia, and UAE, will have the following phase-down schedule: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2028 to 2031: 100%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2032 to 2036: 90%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2037 to 2041: 80%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2042 to 2046: 70% </a:t>
            </a:r>
          </a:p>
          <a:p>
            <a:pPr lvl="1" algn="just" defTabSz="914400" eaLnBrk="0" fontAlgn="base" hangingPunct="0">
              <a:spcAft>
                <a:spcPct val="0"/>
              </a:spcAft>
              <a:buFont typeface="Wingdings" panose="05000000000000000000" pitchFamily="2" charset="2"/>
              <a:buChar char="ü"/>
            </a:pPr>
            <a:r>
              <a:rPr lang="en-ZA" sz="2000" kern="0" dirty="0">
                <a:solidFill>
                  <a:srgbClr val="000000"/>
                </a:solidFill>
                <a:latin typeface="Arial"/>
              </a:rPr>
              <a:t>2047 and thereafter: 15% </a:t>
            </a:r>
          </a:p>
          <a:p>
            <a:pPr marL="0" lvl="0" indent="0" algn="just" defTabSz="914400" eaLnBrk="0" fontAlgn="base" hangingPunct="0">
              <a:spcAft>
                <a:spcPct val="0"/>
              </a:spcAft>
              <a:buNone/>
            </a:pPr>
            <a:endParaRPr lang="en-GB" sz="2000" kern="0" dirty="0">
              <a:solidFill>
                <a:srgbClr val="000000"/>
              </a:solidFill>
              <a:latin typeface="Arial"/>
            </a:endParaRPr>
          </a:p>
        </p:txBody>
      </p:sp>
      <p:sp>
        <p:nvSpPr>
          <p:cNvPr id="2" name="Rectangle 1"/>
          <p:cNvSpPr/>
          <p:nvPr/>
        </p:nvSpPr>
        <p:spPr>
          <a:xfrm>
            <a:off x="412377" y="409178"/>
            <a:ext cx="8229600" cy="523220"/>
          </a:xfrm>
          <a:prstGeom prst="rect">
            <a:avLst/>
          </a:prstGeom>
        </p:spPr>
        <p:txBody>
          <a:bodyPr wrap="square">
            <a:spAutoFit/>
          </a:bodyPr>
          <a:lstStyle/>
          <a:p>
            <a:pPr marL="114300" lvl="0" algn="ctr" defTabSz="914400" eaLnBrk="0" fontAlgn="base" hangingPunct="0">
              <a:spcBef>
                <a:spcPct val="20000"/>
              </a:spcBef>
              <a:spcAft>
                <a:spcPts val="600"/>
              </a:spcAft>
            </a:pPr>
            <a:r>
              <a:rPr lang="en-ZA" sz="2800" b="1" kern="0" dirty="0">
                <a:solidFill>
                  <a:srgbClr val="000000"/>
                </a:solidFill>
                <a:latin typeface="Arial"/>
              </a:rPr>
              <a:t>PHASE-DOWN </a:t>
            </a:r>
            <a:r>
              <a:rPr lang="en-ZA" sz="2800" b="1" kern="0" dirty="0" smtClean="0">
                <a:solidFill>
                  <a:srgbClr val="000000"/>
                </a:solidFill>
                <a:latin typeface="Arial"/>
              </a:rPr>
              <a:t>SCHEDULES</a:t>
            </a:r>
            <a:endParaRPr lang="en-ZA" sz="2600" b="1" kern="0" dirty="0">
              <a:solidFill>
                <a:srgbClr val="000000"/>
              </a:solidFill>
              <a:latin typeface="Arial"/>
            </a:endParaRPr>
          </a:p>
        </p:txBody>
      </p:sp>
      <p:sp>
        <p:nvSpPr>
          <p:cNvPr id="4" name="Slide Number Placeholder 3"/>
          <p:cNvSpPr>
            <a:spLocks noGrp="1"/>
          </p:cNvSpPr>
          <p:nvPr>
            <p:ph type="sldNum" sz="quarter" idx="12"/>
          </p:nvPr>
        </p:nvSpPr>
        <p:spPr/>
        <p:txBody>
          <a:bodyPr/>
          <a:lstStyle/>
          <a:p>
            <a:fld id="{A703A4A3-1339-8F4A-AB34-FE05E7F3EAE9}" type="slidenum">
              <a:rPr lang="en-US" b="1" smtClean="0">
                <a:solidFill>
                  <a:schemeClr val="tx1"/>
                </a:solidFill>
                <a:latin typeface="Arial" panose="020B0604020202020204" pitchFamily="34" charset="0"/>
                <a:cs typeface="Arial" panose="020B0604020202020204" pitchFamily="34" charset="0"/>
              </a:rPr>
              <a:pPr/>
              <a:t>6</a:t>
            </a:fld>
            <a:endParaRPr lang="en-US" b="1"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3582649" y="39846"/>
            <a:ext cx="2143594" cy="307777"/>
          </a:xfrm>
          <a:prstGeom prst="rect">
            <a:avLst/>
          </a:prstGeom>
          <a:noFill/>
        </p:spPr>
        <p:txBody>
          <a:bodyPr wrap="square" rtlCol="0">
            <a:spAutoFit/>
          </a:bodyPr>
          <a:lstStyle/>
          <a:p>
            <a:pPr lvl="0" algn="ctr"/>
            <a:r>
              <a:rPr lang="en-ZA" sz="1400" b="1" dirty="0">
                <a:solidFill>
                  <a:schemeClr val="bg1"/>
                </a:solidFill>
                <a:latin typeface="Arial" panose="020B0604020202020204" pitchFamily="34" charset="0"/>
                <a:cs typeface="Arial" panose="020B0604020202020204" pitchFamily="34" charset="0"/>
              </a:rPr>
              <a:t>SECRET</a:t>
            </a:r>
          </a:p>
        </p:txBody>
      </p:sp>
      <p:sp>
        <p:nvSpPr>
          <p:cNvPr id="7" name="TextBox 6"/>
          <p:cNvSpPr txBox="1"/>
          <p:nvPr/>
        </p:nvSpPr>
        <p:spPr>
          <a:xfrm>
            <a:off x="4443211" y="6613321"/>
            <a:ext cx="1283032" cy="307777"/>
          </a:xfrm>
          <a:prstGeom prst="rect">
            <a:avLst/>
          </a:prstGeom>
          <a:noFill/>
        </p:spPr>
        <p:txBody>
          <a:bodyPr wrap="square" rtlCol="0">
            <a:spAutoFit/>
          </a:bodyPr>
          <a:lstStyle/>
          <a:p>
            <a:r>
              <a:rPr lang="en-ZA" sz="1400" b="1" dirty="0" smtClean="0">
                <a:latin typeface="Arial" panose="020B0604020202020204" pitchFamily="34" charset="0"/>
                <a:cs typeface="Arial" panose="020B0604020202020204" pitchFamily="34" charset="0"/>
              </a:rPr>
              <a:t>SECRET</a:t>
            </a:r>
            <a:endParaRPr lang="en-ZA"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57471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70843"/>
            <a:ext cx="9144000" cy="5684504"/>
          </a:xfrm>
        </p:spPr>
        <p:txBody>
          <a:bodyPr>
            <a:noAutofit/>
          </a:bodyPr>
          <a:lstStyle/>
          <a:p>
            <a:pPr lvl="0" algn="just" defTabSz="914400" eaLnBrk="0" fontAlgn="base" hangingPunct="0">
              <a:spcAft>
                <a:spcPct val="0"/>
              </a:spcAft>
              <a:buFont typeface="Arial" panose="020B0604020202020204" pitchFamily="34" charset="0"/>
              <a:buChar char="•"/>
            </a:pPr>
            <a:r>
              <a:rPr lang="en-ZA" sz="1950" kern="0" dirty="0">
                <a:latin typeface="Arial"/>
              </a:rPr>
              <a:t>In order to satisfy the basic domestic needs of Article 5 Parties, these countries’ calculated levels of production may exceed their limit by up to 10% of calculated production levels of controlled substances in Annex F. </a:t>
            </a:r>
            <a:endParaRPr lang="en-ZA" sz="1950" kern="0" dirty="0" smtClean="0">
              <a:latin typeface="Arial"/>
            </a:endParaRPr>
          </a:p>
          <a:p>
            <a:pPr lvl="0" algn="just" defTabSz="914400" eaLnBrk="0" fontAlgn="base" hangingPunct="0">
              <a:spcAft>
                <a:spcPct val="0"/>
              </a:spcAft>
              <a:buFont typeface="Arial" panose="020B0604020202020204" pitchFamily="34" charset="0"/>
              <a:buChar char="•"/>
            </a:pPr>
            <a:r>
              <a:rPr lang="en-ZA" sz="1950" b="1" kern="0" dirty="0" smtClean="0">
                <a:latin typeface="Arial"/>
              </a:rPr>
              <a:t>Emissions </a:t>
            </a:r>
            <a:r>
              <a:rPr lang="en-ZA" sz="1950" b="1" kern="0" dirty="0">
                <a:latin typeface="Arial"/>
              </a:rPr>
              <a:t>of substances generated as a </a:t>
            </a:r>
            <a:r>
              <a:rPr lang="en-ZA" sz="1950" b="1" kern="0" dirty="0" err="1">
                <a:latin typeface="Arial"/>
              </a:rPr>
              <a:t>byproduct</a:t>
            </a:r>
            <a:endParaRPr lang="en-ZA" sz="1950" b="1" kern="0" dirty="0">
              <a:latin typeface="Arial"/>
            </a:endParaRPr>
          </a:p>
          <a:p>
            <a:pPr marL="0" lvl="0" indent="0" algn="just" defTabSz="914400" eaLnBrk="0" fontAlgn="base" hangingPunct="0">
              <a:spcAft>
                <a:spcPct val="0"/>
              </a:spcAft>
              <a:buNone/>
            </a:pPr>
            <a:r>
              <a:rPr lang="en-ZA" sz="1950" kern="0" dirty="0">
                <a:latin typeface="Arial"/>
              </a:rPr>
              <a:t>Each party manufacturing Annex C Group I or Annex F substances shall ensure that for the twelve-month period commencing 1 January 2020, and in each twelve-month period thereafter, its calculated level of emissions of Annex F, Group II substances generated as a </a:t>
            </a:r>
            <a:r>
              <a:rPr lang="en-ZA" sz="1950" kern="0" dirty="0" err="1">
                <a:latin typeface="Arial"/>
              </a:rPr>
              <a:t>byproduct</a:t>
            </a:r>
            <a:r>
              <a:rPr lang="en-ZA" sz="1950" kern="0" dirty="0">
                <a:latin typeface="Arial"/>
              </a:rPr>
              <a:t> in each production line that manufactures Annex C, Group I or Annex F substances does not exceed 0.1% of the mass of Annex C, Group I or Annex F substances manufactured in that production line during the same twelve-month period. </a:t>
            </a:r>
          </a:p>
          <a:p>
            <a:pPr lvl="0" algn="just" defTabSz="914400" eaLnBrk="0" fontAlgn="base" hangingPunct="0">
              <a:spcAft>
                <a:spcPct val="0"/>
              </a:spcAft>
              <a:buFont typeface="Arial" panose="020B0604020202020204" pitchFamily="34" charset="0"/>
              <a:buChar char="•"/>
            </a:pPr>
            <a:r>
              <a:rPr lang="en-ZA" sz="1950" b="1" kern="0" dirty="0">
                <a:latin typeface="Arial"/>
              </a:rPr>
              <a:t>Article 4B (Licensing)</a:t>
            </a:r>
          </a:p>
          <a:p>
            <a:pPr marL="0" lvl="0" indent="0" algn="just" defTabSz="914400" eaLnBrk="0" fontAlgn="base" hangingPunct="0">
              <a:spcAft>
                <a:spcPct val="0"/>
              </a:spcAft>
              <a:buNone/>
            </a:pPr>
            <a:r>
              <a:rPr lang="en-ZA" sz="1950" kern="0" dirty="0">
                <a:latin typeface="Arial"/>
              </a:rPr>
              <a:t>Each party shall, by 1 January 2019 or within three months of the date of entry into force of the paragraph, whichever is later, establish and implement a system for licensing the import and export of new, used, recycled and reclaimed controlled substances in Annex F. The paragraph also states that non-Article 5 parties not in a position to establish and implement such a system by 1 January 2019 may delay taking those actions until 1 January 2021. </a:t>
            </a:r>
          </a:p>
          <a:p>
            <a:pPr marL="0" lvl="0" indent="0" algn="just" defTabSz="914400" eaLnBrk="0" fontAlgn="base" hangingPunct="0">
              <a:spcAft>
                <a:spcPct val="0"/>
              </a:spcAft>
              <a:buNone/>
            </a:pPr>
            <a:endParaRPr lang="en-ZA" sz="1800" kern="0" dirty="0">
              <a:latin typeface="Arial"/>
            </a:endParaRPr>
          </a:p>
        </p:txBody>
      </p:sp>
      <p:sp>
        <p:nvSpPr>
          <p:cNvPr id="2" name="Rectangle 1"/>
          <p:cNvSpPr/>
          <p:nvPr/>
        </p:nvSpPr>
        <p:spPr>
          <a:xfrm>
            <a:off x="412377" y="409178"/>
            <a:ext cx="8229600" cy="461665"/>
          </a:xfrm>
          <a:prstGeom prst="rect">
            <a:avLst/>
          </a:prstGeom>
        </p:spPr>
        <p:txBody>
          <a:bodyPr wrap="square">
            <a:spAutoFit/>
          </a:bodyPr>
          <a:lstStyle/>
          <a:p>
            <a:pPr marL="114300" lvl="0" algn="ctr" defTabSz="914400" eaLnBrk="0" fontAlgn="base" hangingPunct="0">
              <a:spcBef>
                <a:spcPct val="20000"/>
              </a:spcBef>
              <a:spcAft>
                <a:spcPts val="600"/>
              </a:spcAft>
            </a:pPr>
            <a:r>
              <a:rPr lang="en-ZA" sz="2400" b="1" kern="0" dirty="0">
                <a:solidFill>
                  <a:srgbClr val="000000"/>
                </a:solidFill>
                <a:latin typeface="Arial"/>
              </a:rPr>
              <a:t>   BASIC DOMESTIC </a:t>
            </a:r>
            <a:r>
              <a:rPr lang="en-ZA" sz="2400" b="1" kern="0" dirty="0" smtClean="0">
                <a:solidFill>
                  <a:srgbClr val="000000"/>
                </a:solidFill>
                <a:latin typeface="Arial"/>
              </a:rPr>
              <a:t>NEEDS</a:t>
            </a:r>
            <a:endParaRPr lang="en-ZA" sz="2400" b="1" kern="0" dirty="0">
              <a:solidFill>
                <a:srgbClr val="000000"/>
              </a:solidFill>
              <a:latin typeface="Arial"/>
            </a:endParaRPr>
          </a:p>
        </p:txBody>
      </p:sp>
      <p:sp>
        <p:nvSpPr>
          <p:cNvPr id="4" name="Slide Number Placeholder 3"/>
          <p:cNvSpPr>
            <a:spLocks noGrp="1"/>
          </p:cNvSpPr>
          <p:nvPr>
            <p:ph type="sldNum" sz="quarter" idx="12"/>
          </p:nvPr>
        </p:nvSpPr>
        <p:spPr/>
        <p:txBody>
          <a:bodyPr/>
          <a:lstStyle/>
          <a:p>
            <a:fld id="{A703A4A3-1339-8F4A-AB34-FE05E7F3EAE9}" type="slidenum">
              <a:rPr lang="en-US" b="1" smtClean="0">
                <a:solidFill>
                  <a:schemeClr val="tx1"/>
                </a:solidFill>
                <a:latin typeface="Arial" panose="020B0604020202020204" pitchFamily="34" charset="0"/>
                <a:cs typeface="Arial" panose="020B0604020202020204" pitchFamily="34" charset="0"/>
              </a:rPr>
              <a:pPr/>
              <a:t>7</a:t>
            </a:fld>
            <a:endParaRPr lang="en-US" b="1"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3807502" y="0"/>
            <a:ext cx="2019140" cy="307777"/>
          </a:xfrm>
          <a:prstGeom prst="rect">
            <a:avLst/>
          </a:prstGeom>
          <a:noFill/>
        </p:spPr>
        <p:txBody>
          <a:bodyPr wrap="square" rtlCol="0">
            <a:spAutoFit/>
          </a:bodyPr>
          <a:lstStyle/>
          <a:p>
            <a:pPr lvl="0" algn="ctr"/>
            <a:r>
              <a:rPr lang="en-ZA" sz="1400" b="1" dirty="0">
                <a:solidFill>
                  <a:schemeClr val="bg1"/>
                </a:solidFill>
                <a:latin typeface="Arial" panose="020B0604020202020204" pitchFamily="34" charset="0"/>
                <a:cs typeface="Arial" panose="020B0604020202020204" pitchFamily="34" charset="0"/>
              </a:rPr>
              <a:t>SECRET</a:t>
            </a:r>
          </a:p>
        </p:txBody>
      </p:sp>
      <p:sp>
        <p:nvSpPr>
          <p:cNvPr id="7" name="TextBox 6"/>
          <p:cNvSpPr txBox="1"/>
          <p:nvPr/>
        </p:nvSpPr>
        <p:spPr>
          <a:xfrm>
            <a:off x="4623514" y="6555347"/>
            <a:ext cx="1203127" cy="307777"/>
          </a:xfrm>
          <a:prstGeom prst="rect">
            <a:avLst/>
          </a:prstGeom>
          <a:noFill/>
        </p:spPr>
        <p:txBody>
          <a:bodyPr wrap="square" rtlCol="0">
            <a:spAutoFit/>
          </a:bodyPr>
          <a:lstStyle/>
          <a:p>
            <a:pPr algn="ctr"/>
            <a:r>
              <a:rPr lang="en-ZA" sz="1400" b="1" dirty="0" smtClean="0">
                <a:latin typeface="Arial" panose="020B0604020202020204" pitchFamily="34" charset="0"/>
                <a:cs typeface="Arial" panose="020B0604020202020204" pitchFamily="34" charset="0"/>
              </a:rPr>
              <a:t>SECRET</a:t>
            </a:r>
            <a:endParaRPr lang="en-ZA"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8062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4203"/>
            <a:ext cx="9144000" cy="5142147"/>
          </a:xfrm>
        </p:spPr>
        <p:txBody>
          <a:bodyPr>
            <a:noAutofit/>
          </a:bodyPr>
          <a:lstStyle/>
          <a:p>
            <a:pPr lvl="0" algn="just" defTabSz="914400" eaLnBrk="0" fontAlgn="base" hangingPunct="0">
              <a:spcAft>
                <a:spcPct val="0"/>
              </a:spcAft>
              <a:buFont typeface="Arial" panose="020B0604020202020204" pitchFamily="34" charset="0"/>
              <a:buChar char="•"/>
            </a:pPr>
            <a:r>
              <a:rPr lang="en-ZA" sz="2500" kern="0" dirty="0">
                <a:latin typeface="Arial"/>
              </a:rPr>
              <a:t>A text stating that in order to meet basic domestic needs and subject to any adjustments made to the control measures in Article 2J, has been </a:t>
            </a:r>
            <a:r>
              <a:rPr lang="en-ZA" sz="2500" kern="0" dirty="0" smtClean="0">
                <a:latin typeface="Arial"/>
              </a:rPr>
              <a:t>included;</a:t>
            </a:r>
          </a:p>
          <a:p>
            <a:pPr lvl="0" algn="just" defTabSz="914400" eaLnBrk="0" fontAlgn="base" hangingPunct="0">
              <a:spcAft>
                <a:spcPct val="0"/>
              </a:spcAft>
              <a:buFont typeface="Arial" panose="020B0604020202020204" pitchFamily="34" charset="0"/>
              <a:buChar char="•"/>
            </a:pPr>
            <a:r>
              <a:rPr lang="en-ZA" sz="2500" kern="0" dirty="0" smtClean="0">
                <a:latin typeface="Arial"/>
              </a:rPr>
              <a:t>The </a:t>
            </a:r>
            <a:r>
              <a:rPr lang="en-ZA" sz="2500" kern="0" dirty="0">
                <a:latin typeface="Arial"/>
              </a:rPr>
              <a:t>majority of Article 5 parties shall be entitled to delay their compliance with the control measures as follows: </a:t>
            </a:r>
          </a:p>
          <a:p>
            <a:pPr lvl="1" algn="just" defTabSz="914400" eaLnBrk="0" fontAlgn="base" hangingPunct="0">
              <a:spcAft>
                <a:spcPct val="0"/>
              </a:spcAft>
              <a:buFont typeface="Wingdings" panose="05000000000000000000" pitchFamily="2" charset="2"/>
              <a:buChar char="ü"/>
            </a:pPr>
            <a:r>
              <a:rPr lang="en-ZA" sz="2500" kern="0" dirty="0">
                <a:latin typeface="Arial"/>
              </a:rPr>
              <a:t>2024 to 2028: 100% </a:t>
            </a:r>
          </a:p>
          <a:p>
            <a:pPr lvl="1" algn="just" defTabSz="914400" eaLnBrk="0" fontAlgn="base" hangingPunct="0">
              <a:spcAft>
                <a:spcPct val="0"/>
              </a:spcAft>
              <a:buFont typeface="Wingdings" panose="05000000000000000000" pitchFamily="2" charset="2"/>
              <a:buChar char="ü"/>
            </a:pPr>
            <a:r>
              <a:rPr lang="en-ZA" sz="2500" kern="0" dirty="0">
                <a:latin typeface="Arial"/>
              </a:rPr>
              <a:t>2029 to 2034: 90% </a:t>
            </a:r>
          </a:p>
          <a:p>
            <a:pPr lvl="1" algn="just" defTabSz="914400" eaLnBrk="0" fontAlgn="base" hangingPunct="0">
              <a:spcAft>
                <a:spcPct val="0"/>
              </a:spcAft>
              <a:buFont typeface="Wingdings" panose="05000000000000000000" pitchFamily="2" charset="2"/>
              <a:buChar char="ü"/>
            </a:pPr>
            <a:r>
              <a:rPr lang="en-ZA" sz="2500" kern="0" dirty="0">
                <a:latin typeface="Arial"/>
              </a:rPr>
              <a:t>2035 to 2039: 70% </a:t>
            </a:r>
          </a:p>
          <a:p>
            <a:pPr lvl="1" algn="just" defTabSz="914400" eaLnBrk="0" fontAlgn="base" hangingPunct="0">
              <a:spcAft>
                <a:spcPct val="0"/>
              </a:spcAft>
              <a:buFont typeface="Wingdings" panose="05000000000000000000" pitchFamily="2" charset="2"/>
              <a:buChar char="ü"/>
            </a:pPr>
            <a:r>
              <a:rPr lang="en-ZA" sz="2500" kern="0" dirty="0">
                <a:latin typeface="Arial"/>
              </a:rPr>
              <a:t>2040 to 2044: 50% </a:t>
            </a:r>
          </a:p>
          <a:p>
            <a:pPr lvl="1" algn="just" defTabSz="914400" eaLnBrk="0" fontAlgn="base" hangingPunct="0">
              <a:spcAft>
                <a:spcPct val="0"/>
              </a:spcAft>
              <a:buFont typeface="Wingdings" panose="05000000000000000000" pitchFamily="2" charset="2"/>
              <a:buChar char="ü"/>
            </a:pPr>
            <a:r>
              <a:rPr lang="en-ZA" sz="2500" kern="0" dirty="0">
                <a:latin typeface="Arial"/>
              </a:rPr>
              <a:t>2045 and thereafter: 20% </a:t>
            </a:r>
          </a:p>
          <a:p>
            <a:pPr lvl="0" algn="just" defTabSz="914400" eaLnBrk="0" fontAlgn="base" hangingPunct="0">
              <a:spcAft>
                <a:spcPct val="0"/>
              </a:spcAft>
              <a:buFont typeface="Arial" panose="020B0604020202020204" pitchFamily="34" charset="0"/>
              <a:buChar char="•"/>
            </a:pPr>
            <a:endParaRPr lang="en-ZA" sz="2400" kern="0" dirty="0">
              <a:latin typeface="Arial"/>
            </a:endParaRPr>
          </a:p>
        </p:txBody>
      </p:sp>
      <p:sp>
        <p:nvSpPr>
          <p:cNvPr id="2" name="Rectangle 1"/>
          <p:cNvSpPr/>
          <p:nvPr/>
        </p:nvSpPr>
        <p:spPr>
          <a:xfrm>
            <a:off x="412377" y="409178"/>
            <a:ext cx="8229600" cy="1323439"/>
          </a:xfrm>
          <a:prstGeom prst="rect">
            <a:avLst/>
          </a:prstGeom>
        </p:spPr>
        <p:txBody>
          <a:bodyPr wrap="square">
            <a:spAutoFit/>
          </a:bodyPr>
          <a:lstStyle/>
          <a:p>
            <a:pPr marL="114300" lvl="0" algn="ctr" defTabSz="914400" eaLnBrk="0" fontAlgn="base" hangingPunct="0">
              <a:spcBef>
                <a:spcPct val="20000"/>
              </a:spcBef>
              <a:spcAft>
                <a:spcPts val="600"/>
              </a:spcAft>
            </a:pPr>
            <a:r>
              <a:rPr lang="en-ZA" sz="2800" b="1" kern="0" dirty="0">
                <a:solidFill>
                  <a:srgbClr val="000000"/>
                </a:solidFill>
                <a:latin typeface="Arial"/>
              </a:rPr>
              <a:t>ARTICLE 5 (SPECIAL SITUATION OF DEVELOPING COUNTRIES) </a:t>
            </a:r>
            <a:r>
              <a:rPr lang="en-ZA" sz="2800" b="1" kern="0" dirty="0" smtClean="0">
                <a:solidFill>
                  <a:srgbClr val="000000"/>
                </a:solidFill>
                <a:latin typeface="Arial"/>
              </a:rPr>
              <a:t/>
            </a:r>
            <a:br>
              <a:rPr lang="en-ZA" sz="2800" b="1" kern="0" dirty="0" smtClean="0">
                <a:solidFill>
                  <a:srgbClr val="000000"/>
                </a:solidFill>
                <a:latin typeface="Arial"/>
              </a:rPr>
            </a:br>
            <a:r>
              <a:rPr lang="en-ZA" sz="2400" b="1" kern="0" dirty="0" smtClean="0">
                <a:solidFill>
                  <a:srgbClr val="000000"/>
                </a:solidFill>
                <a:latin typeface="Arial"/>
              </a:rPr>
              <a:t>     </a:t>
            </a:r>
            <a:endParaRPr lang="en-ZA" sz="2400" b="1" kern="0" dirty="0">
              <a:solidFill>
                <a:srgbClr val="000000"/>
              </a:solidFill>
              <a:latin typeface="Arial"/>
            </a:endParaRPr>
          </a:p>
        </p:txBody>
      </p:sp>
      <p:sp>
        <p:nvSpPr>
          <p:cNvPr id="4" name="Slide Number Placeholder 3"/>
          <p:cNvSpPr>
            <a:spLocks noGrp="1"/>
          </p:cNvSpPr>
          <p:nvPr>
            <p:ph type="sldNum" sz="quarter" idx="12"/>
          </p:nvPr>
        </p:nvSpPr>
        <p:spPr/>
        <p:txBody>
          <a:bodyPr/>
          <a:lstStyle/>
          <a:p>
            <a:fld id="{A703A4A3-1339-8F4A-AB34-FE05E7F3EAE9}" type="slidenum">
              <a:rPr lang="en-US" b="1" smtClean="0">
                <a:solidFill>
                  <a:schemeClr val="tx1"/>
                </a:solidFill>
                <a:latin typeface="Arial" panose="020B0604020202020204" pitchFamily="34" charset="0"/>
                <a:cs typeface="Arial" panose="020B0604020202020204" pitchFamily="34" charset="0"/>
              </a:rPr>
              <a:pPr/>
              <a:t>8</a:t>
            </a:fld>
            <a:endParaRPr lang="en-US" b="1"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3807502" y="0"/>
            <a:ext cx="2019140" cy="307777"/>
          </a:xfrm>
          <a:prstGeom prst="rect">
            <a:avLst/>
          </a:prstGeom>
          <a:noFill/>
        </p:spPr>
        <p:txBody>
          <a:bodyPr wrap="square" rtlCol="0">
            <a:spAutoFit/>
          </a:bodyPr>
          <a:lstStyle/>
          <a:p>
            <a:pPr lvl="0" algn="ctr"/>
            <a:r>
              <a:rPr lang="en-ZA" sz="1400" b="1" dirty="0">
                <a:solidFill>
                  <a:schemeClr val="bg1"/>
                </a:solidFill>
                <a:latin typeface="Arial" panose="020B0604020202020204" pitchFamily="34" charset="0"/>
                <a:cs typeface="Arial" panose="020B0604020202020204" pitchFamily="34" charset="0"/>
              </a:rPr>
              <a:t>SECRET</a:t>
            </a:r>
          </a:p>
        </p:txBody>
      </p:sp>
      <p:sp>
        <p:nvSpPr>
          <p:cNvPr id="7" name="TextBox 6"/>
          <p:cNvSpPr txBox="1"/>
          <p:nvPr/>
        </p:nvSpPr>
        <p:spPr>
          <a:xfrm>
            <a:off x="4623514" y="6555347"/>
            <a:ext cx="1203127" cy="307777"/>
          </a:xfrm>
          <a:prstGeom prst="rect">
            <a:avLst/>
          </a:prstGeom>
          <a:noFill/>
        </p:spPr>
        <p:txBody>
          <a:bodyPr wrap="square" rtlCol="0">
            <a:spAutoFit/>
          </a:bodyPr>
          <a:lstStyle/>
          <a:p>
            <a:pPr algn="ctr"/>
            <a:r>
              <a:rPr lang="en-ZA" sz="1400" b="1" dirty="0" smtClean="0">
                <a:latin typeface="Arial" panose="020B0604020202020204" pitchFamily="34" charset="0"/>
                <a:cs typeface="Arial" panose="020B0604020202020204" pitchFamily="34" charset="0"/>
              </a:rPr>
              <a:t>SECRET</a:t>
            </a:r>
            <a:endParaRPr lang="en-ZA"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53377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42474"/>
            <a:ext cx="9144000" cy="4813876"/>
          </a:xfrm>
        </p:spPr>
        <p:txBody>
          <a:bodyPr>
            <a:noAutofit/>
          </a:bodyPr>
          <a:lstStyle/>
          <a:p>
            <a:pPr lvl="0" algn="just" defTabSz="914400" eaLnBrk="0" fontAlgn="base" hangingPunct="0">
              <a:spcAft>
                <a:spcPct val="0"/>
              </a:spcAft>
              <a:buFont typeface="Arial" panose="020B0604020202020204" pitchFamily="34" charset="0"/>
              <a:buChar char="•"/>
            </a:pPr>
            <a:endParaRPr lang="en-ZA" sz="2400" kern="0" dirty="0" smtClean="0">
              <a:latin typeface="Arial"/>
            </a:endParaRPr>
          </a:p>
          <a:p>
            <a:pPr lvl="0" algn="just" defTabSz="914400" eaLnBrk="0" fontAlgn="base" hangingPunct="0">
              <a:spcAft>
                <a:spcPct val="0"/>
              </a:spcAft>
              <a:buFont typeface="Arial" panose="020B0604020202020204" pitchFamily="34" charset="0"/>
              <a:buChar char="•"/>
            </a:pPr>
            <a:r>
              <a:rPr lang="en-ZA" sz="2500" kern="0" dirty="0" smtClean="0">
                <a:latin typeface="Arial"/>
              </a:rPr>
              <a:t>It </a:t>
            </a:r>
            <a:r>
              <a:rPr lang="en-ZA" sz="2500" kern="0" dirty="0">
                <a:latin typeface="Arial"/>
              </a:rPr>
              <a:t>is recommended that </a:t>
            </a:r>
            <a:r>
              <a:rPr lang="en-ZA" sz="2500" kern="0" dirty="0" smtClean="0">
                <a:latin typeface="Arial"/>
              </a:rPr>
              <a:t>Parliament </a:t>
            </a:r>
            <a:r>
              <a:rPr lang="en-ZA" sz="2500" kern="0" dirty="0">
                <a:latin typeface="Arial"/>
              </a:rPr>
              <a:t>approves SA’s ratification of the Amendment to the Montreal Protocol on Substances that Deplete the Ozone Layer to include hydrofluorocarbons (HFCs) (the Kigali Amendment). </a:t>
            </a:r>
          </a:p>
          <a:p>
            <a:pPr lvl="0" algn="just" defTabSz="914400" eaLnBrk="0" fontAlgn="base" hangingPunct="0">
              <a:spcAft>
                <a:spcPct val="0"/>
              </a:spcAft>
              <a:buFont typeface="Arial" panose="020B0604020202020204" pitchFamily="34" charset="0"/>
              <a:buChar char="•"/>
            </a:pPr>
            <a:endParaRPr lang="en-ZA" sz="2400" kern="0" dirty="0">
              <a:latin typeface="Arial"/>
            </a:endParaRPr>
          </a:p>
        </p:txBody>
      </p:sp>
      <p:sp>
        <p:nvSpPr>
          <p:cNvPr id="2" name="Rectangle 1"/>
          <p:cNvSpPr/>
          <p:nvPr/>
        </p:nvSpPr>
        <p:spPr>
          <a:xfrm>
            <a:off x="412377" y="409178"/>
            <a:ext cx="8229600" cy="584775"/>
          </a:xfrm>
          <a:prstGeom prst="rect">
            <a:avLst/>
          </a:prstGeom>
        </p:spPr>
        <p:txBody>
          <a:bodyPr wrap="square">
            <a:spAutoFit/>
          </a:bodyPr>
          <a:lstStyle/>
          <a:p>
            <a:pPr marL="114300" lvl="0" algn="ctr" defTabSz="914400" eaLnBrk="0" fontAlgn="base" hangingPunct="0">
              <a:spcBef>
                <a:spcPct val="20000"/>
              </a:spcBef>
              <a:spcAft>
                <a:spcPts val="600"/>
              </a:spcAft>
            </a:pPr>
            <a:r>
              <a:rPr lang="en-ZA" sz="3200" b="1" kern="0" dirty="0" smtClean="0">
                <a:solidFill>
                  <a:srgbClr val="000000"/>
                </a:solidFill>
                <a:latin typeface="Arial"/>
              </a:rPr>
              <a:t>RECOMMENDATIONS      </a:t>
            </a:r>
            <a:endParaRPr lang="en-ZA" sz="3200" b="1" kern="0" dirty="0">
              <a:solidFill>
                <a:srgbClr val="000000"/>
              </a:solidFill>
              <a:latin typeface="Arial"/>
            </a:endParaRPr>
          </a:p>
        </p:txBody>
      </p:sp>
      <p:sp>
        <p:nvSpPr>
          <p:cNvPr id="4" name="Slide Number Placeholder 3"/>
          <p:cNvSpPr>
            <a:spLocks noGrp="1"/>
          </p:cNvSpPr>
          <p:nvPr>
            <p:ph type="sldNum" sz="quarter" idx="12"/>
          </p:nvPr>
        </p:nvSpPr>
        <p:spPr/>
        <p:txBody>
          <a:bodyPr/>
          <a:lstStyle/>
          <a:p>
            <a:fld id="{A703A4A3-1339-8F4A-AB34-FE05E7F3EAE9}" type="slidenum">
              <a:rPr lang="en-US" b="1" smtClean="0">
                <a:solidFill>
                  <a:schemeClr val="tx1"/>
                </a:solidFill>
                <a:latin typeface="Arial" panose="020B0604020202020204" pitchFamily="34" charset="0"/>
                <a:cs typeface="Arial" panose="020B0604020202020204" pitchFamily="34" charset="0"/>
              </a:rPr>
              <a:pPr/>
              <a:t>9</a:t>
            </a:fld>
            <a:endParaRPr lang="en-US" b="1"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3807502" y="0"/>
            <a:ext cx="2019140" cy="307777"/>
          </a:xfrm>
          <a:prstGeom prst="rect">
            <a:avLst/>
          </a:prstGeom>
          <a:noFill/>
        </p:spPr>
        <p:txBody>
          <a:bodyPr wrap="square" rtlCol="0">
            <a:spAutoFit/>
          </a:bodyPr>
          <a:lstStyle/>
          <a:p>
            <a:pPr lvl="0" algn="ctr"/>
            <a:r>
              <a:rPr lang="en-ZA" sz="1400" b="1" dirty="0">
                <a:solidFill>
                  <a:schemeClr val="bg1"/>
                </a:solidFill>
                <a:latin typeface="Arial" panose="020B0604020202020204" pitchFamily="34" charset="0"/>
                <a:cs typeface="Arial" panose="020B0604020202020204" pitchFamily="34" charset="0"/>
              </a:rPr>
              <a:t>SECRET</a:t>
            </a:r>
          </a:p>
        </p:txBody>
      </p:sp>
      <p:sp>
        <p:nvSpPr>
          <p:cNvPr id="7" name="TextBox 6"/>
          <p:cNvSpPr txBox="1"/>
          <p:nvPr/>
        </p:nvSpPr>
        <p:spPr>
          <a:xfrm>
            <a:off x="4623514" y="6555347"/>
            <a:ext cx="1203127" cy="307777"/>
          </a:xfrm>
          <a:prstGeom prst="rect">
            <a:avLst/>
          </a:prstGeom>
          <a:noFill/>
        </p:spPr>
        <p:txBody>
          <a:bodyPr wrap="square" rtlCol="0">
            <a:spAutoFit/>
          </a:bodyPr>
          <a:lstStyle/>
          <a:p>
            <a:pPr algn="ctr"/>
            <a:r>
              <a:rPr lang="en-ZA" sz="1400" b="1" dirty="0" smtClean="0">
                <a:latin typeface="Arial" panose="020B0604020202020204" pitchFamily="34" charset="0"/>
                <a:cs typeface="Arial" panose="020B0604020202020204" pitchFamily="34" charset="0"/>
              </a:rPr>
              <a:t>SECRET</a:t>
            </a:r>
            <a:endParaRPr lang="en-ZA"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82730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946</Words>
  <Application>Microsoft Office PowerPoint</Application>
  <PresentationFormat>On-screen Show (4:3)</PresentationFormat>
  <Paragraphs>82</Paragraphs>
  <Slides>10</Slides>
  <Notes>2</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Default Design</vt:lpstr>
      <vt:lpstr>SA’S PROPOSED RATIFICATION OF THE AMENDMENT TO THE MONTREAL PROTOCOL ON SUBSTANCES THAT DEPLETE THE OZONE LAYER TO INCLUDE HYDROFLUOROCARBONS (HFCS) (THE KIGALI AMENDMENT) </vt:lpstr>
      <vt:lpstr>Slide 2</vt:lpstr>
      <vt:lpstr>Slide 3</vt:lpstr>
      <vt:lpstr>Slide 4</vt:lpstr>
      <vt:lpstr>Slide 5</vt:lpstr>
      <vt:lpstr>Slide 6</vt:lpstr>
      <vt:lpstr>Slide 7</vt:lpstr>
      <vt:lpstr>Slide 8</vt:lpstr>
      <vt:lpstr>Slide 9</vt:lpstr>
      <vt:lpstr>Slide 10</vt:lpstr>
    </vt:vector>
  </TitlesOfParts>
  <Company>Environmental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Admin1</dc:creator>
  <cp:lastModifiedBy>PUMZA</cp:lastModifiedBy>
  <cp:revision>46</cp:revision>
  <dcterms:created xsi:type="dcterms:W3CDTF">2017-04-03T07:19:10Z</dcterms:created>
  <dcterms:modified xsi:type="dcterms:W3CDTF">2019-03-11T09:09:37Z</dcterms:modified>
</cp:coreProperties>
</file>