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371" r:id="rId2"/>
    <p:sldId id="416" r:id="rId3"/>
    <p:sldId id="400" r:id="rId4"/>
    <p:sldId id="462" r:id="rId5"/>
    <p:sldId id="509" r:id="rId6"/>
    <p:sldId id="493" r:id="rId7"/>
    <p:sldId id="494" r:id="rId8"/>
    <p:sldId id="495" r:id="rId9"/>
    <p:sldId id="496" r:id="rId10"/>
    <p:sldId id="497" r:id="rId11"/>
    <p:sldId id="500" r:id="rId12"/>
    <p:sldId id="501" r:id="rId13"/>
    <p:sldId id="502" r:id="rId14"/>
    <p:sldId id="504" r:id="rId15"/>
    <p:sldId id="505" r:id="rId16"/>
    <p:sldId id="506" r:id="rId17"/>
    <p:sldId id="510" r:id="rId18"/>
    <p:sldId id="41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27A94"/>
    <a:srgbClr val="EF5B7B"/>
    <a:srgbClr val="FEE8F9"/>
    <a:srgbClr val="FDC3F1"/>
    <a:srgbClr val="FEDAF6"/>
    <a:srgbClr val="F9FCEE"/>
    <a:srgbClr val="FF6600"/>
    <a:srgbClr val="9A0000"/>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9296" autoAdjust="0"/>
  </p:normalViewPr>
  <p:slideViewPr>
    <p:cSldViewPr snapToGrid="0">
      <p:cViewPr>
        <p:scale>
          <a:sx n="80" d="100"/>
          <a:sy n="80" d="100"/>
        </p:scale>
        <p:origin x="-1890" y="-876"/>
      </p:cViewPr>
      <p:guideLst>
        <p:guide orient="horz" pos="2160"/>
        <p:guide pos="3840"/>
      </p:guideLst>
    </p:cSldViewPr>
  </p:slideViewPr>
  <p:outlineViewPr>
    <p:cViewPr>
      <p:scale>
        <a:sx n="33" d="100"/>
        <a:sy n="33" d="100"/>
      </p:scale>
      <p:origin x="0" y="10344"/>
    </p:cViewPr>
  </p:outlineViewPr>
  <p:notesTextViewPr>
    <p:cViewPr>
      <p:scale>
        <a:sx n="1" d="1"/>
        <a:sy n="1" d="1"/>
      </p:scale>
      <p:origin x="0" y="0"/>
    </p:cViewPr>
  </p:notesTextViewPr>
  <p:sorterViewPr>
    <p:cViewPr varScale="1">
      <p:scale>
        <a:sx n="100" d="100"/>
        <a:sy n="100" d="100"/>
      </p:scale>
      <p:origin x="0" y="4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9974F-C17E-4DA6-8CB1-F36E72B1852E}" type="datetimeFigureOut">
              <a:rPr lang="en-ZA" smtClean="0"/>
              <a:pPr/>
              <a:t>2019/03/06</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81886-32FC-42AC-80D4-917620871323}" type="slidenum">
              <a:rPr lang="en-ZA" smtClean="0"/>
              <a:pPr/>
              <a:t>‹#›</a:t>
            </a:fld>
            <a:endParaRPr lang="en-ZA" dirty="0"/>
          </a:p>
        </p:txBody>
      </p:sp>
    </p:spTree>
    <p:extLst>
      <p:ext uri="{BB962C8B-B14F-4D97-AF65-F5344CB8AC3E}">
        <p14:creationId xmlns:p14="http://schemas.microsoft.com/office/powerpoint/2010/main" xmlns="" val="53090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0BC7E03-EF22-46F5-ADE6-FBE1CD13B1EE}" type="datetime1">
              <a:rPr lang="en-ZA" smtClean="0"/>
              <a:pPr/>
              <a:t>2019/03/06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201876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208015D-0861-43DC-8185-CBDD2C59E2F2}" type="datetime1">
              <a:rPr lang="en-ZA" smtClean="0"/>
              <a:pPr/>
              <a:t>2019/03/06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61667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F8F269C-1785-47F8-B310-68B1A3EC86C3}" type="datetime1">
              <a:rPr lang="en-ZA" smtClean="0"/>
              <a:pPr/>
              <a:t>2019/03/06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173853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2641AEB-5396-4307-A47C-6B153D2B4B16}" type="datetime1">
              <a:rPr lang="en-ZA" smtClean="0"/>
              <a:pPr/>
              <a:t>2019/03/06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1353801" y="6356350"/>
            <a:ext cx="532660" cy="365125"/>
          </a:xfrm>
          <a:ln w="28575">
            <a:solidFill>
              <a:srgbClr val="006600"/>
            </a:solidFill>
          </a:ln>
        </p:spPr>
        <p:txBody>
          <a:bodyPr/>
          <a:lstStyle>
            <a:lvl1pPr algn="ctr">
              <a:defRPr sz="1400">
                <a:latin typeface="Arial" panose="020B0604020202020204" pitchFamily="34" charset="0"/>
                <a:cs typeface="Arial" panose="020B0604020202020204" pitchFamily="34" charset="0"/>
              </a:defRPr>
            </a:lvl1p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281778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D7A1B-0B4E-4F25-A9E5-3CC3F9AA71B1}" type="datetime1">
              <a:rPr lang="en-ZA" smtClean="0"/>
              <a:pPr/>
              <a:t>2019/03/06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143363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2D9F79C-E5F5-4A32-87AD-027480D7D30C}" type="datetime1">
              <a:rPr lang="en-ZA" smtClean="0"/>
              <a:pPr/>
              <a:t>2019/03/06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39498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E3CCC33-4C92-4321-8429-E8D6FE1F804F}" type="datetime1">
              <a:rPr lang="en-ZA" smtClean="0"/>
              <a:pPr/>
              <a:t>2019/03/06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243039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52C6E76-BAE4-4BFD-8FA8-4F134B6D1B60}" type="datetime1">
              <a:rPr lang="en-ZA" smtClean="0"/>
              <a:pPr/>
              <a:t>2019/03/06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21502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15424-0D35-4FE8-8AA5-5AAD830446CC}" type="datetime1">
              <a:rPr lang="en-ZA" smtClean="0"/>
              <a:pPr/>
              <a:t>2019/03/06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384980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48267-5E77-4FB1-85E6-3C13A67AB94F}" type="datetime1">
              <a:rPr lang="en-ZA" smtClean="0"/>
              <a:pPr/>
              <a:t>2019/03/06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372304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45F99-04D9-4958-84E4-04F1CF56F3DF}" type="datetime1">
              <a:rPr lang="en-ZA" smtClean="0"/>
              <a:pPr/>
              <a:t>2019/03/06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100801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81D33-2145-40A1-B5BD-79D74FFD7D47}" type="datetime1">
              <a:rPr lang="en-ZA" smtClean="0"/>
              <a:pPr/>
              <a:t>2019/03/06</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0BBE0-93EA-40B6-A5E4-CEB20F0EB488}" type="slidenum">
              <a:rPr lang="en-ZA" smtClean="0"/>
              <a:pPr/>
              <a:t>‹#›</a:t>
            </a:fld>
            <a:endParaRPr lang="en-ZA" dirty="0"/>
          </a:p>
        </p:txBody>
      </p:sp>
    </p:spTree>
    <p:extLst>
      <p:ext uri="{BB962C8B-B14F-4D97-AF65-F5344CB8AC3E}">
        <p14:creationId xmlns:p14="http://schemas.microsoft.com/office/powerpoint/2010/main" xmlns="" val="2711286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13" y="-12700"/>
            <a:ext cx="12241213" cy="688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ounded Rectangle 6"/>
          <p:cNvSpPr/>
          <p:nvPr/>
        </p:nvSpPr>
        <p:spPr>
          <a:xfrm>
            <a:off x="335362" y="1542197"/>
            <a:ext cx="11521279" cy="1598771"/>
          </a:xfrm>
          <a:prstGeom prst="roundRect">
            <a:avLst/>
          </a:prstGeom>
          <a:solidFill>
            <a:srgbClr val="0066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3200" b="1" dirty="0">
                <a:solidFill>
                  <a:srgbClr val="FFFF00"/>
                </a:solidFill>
                <a:ea typeface="Verdana" panose="020B0604030504040204" pitchFamily="34" charset="0"/>
                <a:cs typeface="Verdana" panose="020B0604030504040204" pitchFamily="34" charset="0"/>
              </a:rPr>
              <a:t>INTERVENTION IN TERMS OF SECTION 139(1)(b) AT ENDUMENI </a:t>
            </a:r>
            <a:r>
              <a:rPr lang="en-ZA" sz="3200" b="1" dirty="0" smtClean="0">
                <a:solidFill>
                  <a:srgbClr val="FFFF00"/>
                </a:solidFill>
                <a:ea typeface="Verdana" panose="020B0604030504040204" pitchFamily="34" charset="0"/>
                <a:cs typeface="Verdana" panose="020B0604030504040204" pitchFamily="34" charset="0"/>
              </a:rPr>
              <a:t>LOCAL MUNICIPALITY</a:t>
            </a:r>
            <a:endParaRPr lang="en-ZA" sz="3200" b="1" dirty="0">
              <a:solidFill>
                <a:srgbClr val="FFFF00"/>
              </a:solidFill>
              <a:ea typeface="Verdana" panose="020B0604030504040204" pitchFamily="34" charset="0"/>
              <a:cs typeface="Verdana" panose="020B0604030504040204" pitchFamily="34" charset="0"/>
            </a:endParaRPr>
          </a:p>
        </p:txBody>
      </p:sp>
      <p:sp>
        <p:nvSpPr>
          <p:cNvPr id="4103" name="Title 1"/>
          <p:cNvSpPr txBox="1">
            <a:spLocks/>
          </p:cNvSpPr>
          <p:nvPr/>
        </p:nvSpPr>
        <p:spPr bwMode="auto">
          <a:xfrm>
            <a:off x="335362" y="5301208"/>
            <a:ext cx="11527809" cy="112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ZA" sz="2400" b="1" dirty="0"/>
              <a:t>PRESENTATION TO THE SELECT COMMITTEE ON COOPERATIVE GOVERNANCE  AND TRADITIONAL AFFAIRS (YOUTH, WOMEN AND IGR MATTERS) 05 MARCH 2019 – 10H00</a:t>
            </a:r>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1893" y="3356992"/>
            <a:ext cx="11521279" cy="1791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2087964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2.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44723" y="1571264"/>
            <a:ext cx="11504141" cy="4864041"/>
          </a:xfrm>
        </p:spPr>
        <p:txBody>
          <a:bodyPr>
            <a:noAutofit/>
          </a:bodyPr>
          <a:lstStyle/>
          <a:p>
            <a:pPr marL="0" lvl="2" indent="0" algn="just">
              <a:lnSpc>
                <a:spcPct val="150000"/>
              </a:lnSpc>
              <a:spcBef>
                <a:spcPts val="0"/>
              </a:spcBef>
              <a:buNone/>
            </a:pPr>
            <a:r>
              <a:rPr lang="en-ZA" sz="1700" b="1" dirty="0">
                <a:solidFill>
                  <a:prstClr val="black"/>
                </a:solidFill>
                <a:cs typeface="Arial" panose="020B0604020202020204" pitchFamily="34" charset="0"/>
              </a:rPr>
              <a:t>Suspension of the Municipal Manager and administrative </a:t>
            </a:r>
            <a:r>
              <a:rPr lang="en-ZA" sz="1700" b="1" dirty="0" smtClean="0">
                <a:solidFill>
                  <a:prstClr val="black"/>
                </a:solidFill>
                <a:cs typeface="Arial" panose="020B0604020202020204" pitchFamily="34" charset="0"/>
              </a:rPr>
              <a:t>instability…continued</a:t>
            </a:r>
          </a:p>
          <a:p>
            <a:pPr marL="285750" lvl="2" indent="-285750" algn="just">
              <a:lnSpc>
                <a:spcPct val="150000"/>
              </a:lnSpc>
              <a:spcBef>
                <a:spcPts val="0"/>
              </a:spcBef>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municipal council again met on 29 November 2018 where, following the consideration of representations from the Municipal Manager, the Municipal Council resolved to suspend him, pending an investigation and possibly a disciplinary inquiry. </a:t>
            </a:r>
          </a:p>
          <a:p>
            <a:pPr marL="285750" lvl="2" indent="-285750" algn="just">
              <a:lnSpc>
                <a:spcPct val="150000"/>
              </a:lnSpc>
              <a:spcBef>
                <a:spcPts val="0"/>
              </a:spcBef>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municipal council appointed Mr </a:t>
            </a:r>
            <a:r>
              <a:rPr lang="en-ZA" sz="1700" dirty="0" err="1">
                <a:solidFill>
                  <a:prstClr val="black"/>
                </a:solidFill>
                <a:cs typeface="Arial" panose="020B0604020202020204" pitchFamily="34" charset="0"/>
              </a:rPr>
              <a:t>Mthembu</a:t>
            </a:r>
            <a:r>
              <a:rPr lang="en-ZA" sz="1700" dirty="0">
                <a:solidFill>
                  <a:prstClr val="black"/>
                </a:solidFill>
                <a:cs typeface="Arial" panose="020B0604020202020204" pitchFamily="34" charset="0"/>
              </a:rPr>
              <a:t>, the Director Corporate Services, as the Acting MM until such time as the matter of the Municipal Manager is concluded or the expiry of three months whichever comes first.</a:t>
            </a:r>
          </a:p>
          <a:p>
            <a:pPr marL="285750" lvl="2" indent="-285750" algn="just">
              <a:lnSpc>
                <a:spcPct val="150000"/>
              </a:lnSpc>
              <a:spcBef>
                <a:spcPts val="0"/>
              </a:spcBef>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municipality has not appointed a CFO and Director Community Services for a period longer than 6 months. </a:t>
            </a:r>
          </a:p>
          <a:p>
            <a:pPr marL="285750" lvl="2" indent="-285750" algn="just">
              <a:lnSpc>
                <a:spcPct val="150000"/>
              </a:lnSpc>
              <a:spcBef>
                <a:spcPts val="0"/>
              </a:spcBef>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Municipal Manager publicly exchanged insults with some of the municipality’s employees, allegedly because he had failed to address their grievances. The incident was recorded by a bystander and ended up on social media thus bringing the municipality into disrepute. </a:t>
            </a:r>
            <a:r>
              <a:rPr lang="en-ZA" sz="1700" dirty="0" smtClean="0">
                <a:solidFill>
                  <a:prstClr val="black"/>
                </a:solidFill>
                <a:cs typeface="Arial" panose="020B0604020202020204" pitchFamily="34" charset="0"/>
              </a:rPr>
              <a:t>This demonstrated that the administration </a:t>
            </a:r>
            <a:r>
              <a:rPr lang="en-ZA" sz="1700" dirty="0">
                <a:solidFill>
                  <a:prstClr val="black"/>
                </a:solidFill>
                <a:cs typeface="Arial" panose="020B0604020202020204" pitchFamily="34" charset="0"/>
              </a:rPr>
              <a:t>is unstable.</a:t>
            </a:r>
          </a:p>
          <a:p>
            <a:pPr marL="285750" lvl="2" indent="-285750" algn="just">
              <a:lnSpc>
                <a:spcPct val="150000"/>
              </a:lnSpc>
              <a:spcBef>
                <a:spcPts val="0"/>
              </a:spcBef>
            </a:pPr>
            <a:endParaRPr lang="en-ZA" sz="17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342129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16379" y="1485000"/>
            <a:ext cx="11504141" cy="4311951"/>
          </a:xfrm>
        </p:spPr>
        <p:txBody>
          <a:bodyPr>
            <a:noAutofit/>
          </a:bodyPr>
          <a:lstStyle/>
          <a:p>
            <a:pPr marL="0" lvl="2" indent="0" algn="just">
              <a:lnSpc>
                <a:spcPct val="150000"/>
              </a:lnSpc>
              <a:spcBef>
                <a:spcPts val="0"/>
              </a:spcBef>
              <a:buNone/>
            </a:pPr>
            <a:r>
              <a:rPr lang="en-GB" sz="1800" b="1" dirty="0">
                <a:solidFill>
                  <a:prstClr val="black"/>
                </a:solidFill>
                <a:ea typeface="+mj-ea"/>
                <a:cs typeface="+mj-cs"/>
              </a:rPr>
              <a:t>Back to Basics Pillar Two – Delivering Basic Services </a:t>
            </a:r>
            <a:endParaRPr lang="en-GB" sz="1800" b="1" dirty="0" smtClean="0">
              <a:solidFill>
                <a:prstClr val="black"/>
              </a:solidFill>
              <a:ea typeface="+mj-ea"/>
              <a:cs typeface="+mj-cs"/>
            </a:endParaRPr>
          </a:p>
          <a:p>
            <a:pPr marL="0" lvl="2" indent="0" algn="just">
              <a:lnSpc>
                <a:spcPct val="150000"/>
              </a:lnSpc>
              <a:spcBef>
                <a:spcPts val="0"/>
              </a:spcBef>
              <a:buNone/>
            </a:pPr>
            <a:r>
              <a:rPr lang="en-ZA" sz="1800" b="1" dirty="0" smtClean="0">
                <a:solidFill>
                  <a:prstClr val="black"/>
                </a:solidFill>
                <a:cs typeface="Arial" panose="020B0604020202020204" pitchFamily="34" charset="0"/>
              </a:rPr>
              <a:t>Human </a:t>
            </a:r>
            <a:r>
              <a:rPr lang="en-ZA" sz="1800" b="1" dirty="0">
                <a:solidFill>
                  <a:prstClr val="black"/>
                </a:solidFill>
                <a:cs typeface="Arial" panose="020B0604020202020204" pitchFamily="34" charset="0"/>
              </a:rPr>
              <a:t>Settlements</a:t>
            </a:r>
          </a:p>
          <a:p>
            <a:pPr marL="285750" lvl="2" indent="-285750" algn="just">
              <a:lnSpc>
                <a:spcPct val="150000"/>
              </a:lnSpc>
              <a:spcBef>
                <a:spcPts val="0"/>
              </a:spcBef>
            </a:pPr>
            <a:r>
              <a:rPr lang="en-ZA" sz="1800" dirty="0" smtClean="0">
                <a:solidFill>
                  <a:prstClr val="black"/>
                </a:solidFill>
                <a:cs typeface="Arial" panose="020B0604020202020204" pitchFamily="34" charset="0"/>
              </a:rPr>
              <a:t>The </a:t>
            </a:r>
            <a:r>
              <a:rPr lang="en-ZA" sz="1800" dirty="0">
                <a:solidFill>
                  <a:prstClr val="black"/>
                </a:solidFill>
                <a:cs typeface="Arial" panose="020B0604020202020204" pitchFamily="34" charset="0"/>
              </a:rPr>
              <a:t>Endumeni Civic Association (ECA) lodged an application in the High </a:t>
            </a:r>
            <a:r>
              <a:rPr lang="en-ZA" sz="1800" dirty="0" smtClean="0">
                <a:solidFill>
                  <a:prstClr val="black"/>
                </a:solidFill>
                <a:cs typeface="Arial" panose="020B0604020202020204" pitchFamily="34" charset="0"/>
              </a:rPr>
              <a:t>Court </a:t>
            </a:r>
            <a:r>
              <a:rPr lang="en-ZA" sz="1800" dirty="0">
                <a:solidFill>
                  <a:prstClr val="black"/>
                </a:solidFill>
                <a:cs typeface="Arial" panose="020B0604020202020204" pitchFamily="34" charset="0"/>
              </a:rPr>
              <a:t>against Endumeni Municipality, concerning the enforcement of access to housing. The ECA operates within </a:t>
            </a:r>
            <a:r>
              <a:rPr lang="en-ZA" sz="1800" dirty="0" err="1">
                <a:solidFill>
                  <a:prstClr val="black"/>
                </a:solidFill>
                <a:cs typeface="Arial" panose="020B0604020202020204" pitchFamily="34" charset="0"/>
              </a:rPr>
              <a:t>Endumeni</a:t>
            </a:r>
            <a:r>
              <a:rPr lang="en-ZA" sz="1800" dirty="0">
                <a:solidFill>
                  <a:prstClr val="black"/>
                </a:solidFill>
                <a:cs typeface="Arial" panose="020B0604020202020204" pitchFamily="34" charset="0"/>
              </a:rPr>
              <a:t> municipal area. The association had been approached by communities in wards 4 &amp; 5 of </a:t>
            </a:r>
            <a:r>
              <a:rPr lang="en-ZA" sz="1800" dirty="0" err="1">
                <a:solidFill>
                  <a:prstClr val="black"/>
                </a:solidFill>
                <a:cs typeface="Arial" panose="020B0604020202020204" pitchFamily="34" charset="0"/>
              </a:rPr>
              <a:t>Endumeni</a:t>
            </a:r>
            <a:r>
              <a:rPr lang="en-ZA" sz="1800" dirty="0">
                <a:solidFill>
                  <a:prstClr val="black"/>
                </a:solidFill>
                <a:cs typeface="Arial" panose="020B0604020202020204" pitchFamily="34" charset="0"/>
              </a:rPr>
              <a:t>. The communities had accused councillors and officials alike of impropriety, fraud and corruption in the allocation of RDP houses. It was alleged by the association, that people who deserved to be allocated houses, were overlooked and people who had been allocated houses were later changed or substituted arbitrarily. </a:t>
            </a:r>
            <a:endParaRPr lang="en-ZA" sz="1800" dirty="0" smtClean="0">
              <a:solidFill>
                <a:prstClr val="black"/>
              </a:solidFill>
              <a:cs typeface="Arial" panose="020B0604020202020204" pitchFamily="34" charset="0"/>
            </a:endParaRPr>
          </a:p>
          <a:p>
            <a:pPr marL="285750" lvl="2" indent="-285750" algn="just">
              <a:lnSpc>
                <a:spcPct val="150000"/>
              </a:lnSpc>
              <a:spcBef>
                <a:spcPts val="0"/>
              </a:spcBef>
            </a:pPr>
            <a:r>
              <a:rPr lang="en-ZA" sz="1800" dirty="0" smtClean="0">
                <a:solidFill>
                  <a:prstClr val="black"/>
                </a:solidFill>
                <a:cs typeface="Arial" panose="020B0604020202020204" pitchFamily="34" charset="0"/>
              </a:rPr>
              <a:t>There </a:t>
            </a:r>
            <a:r>
              <a:rPr lang="en-ZA" sz="1800" dirty="0">
                <a:solidFill>
                  <a:prstClr val="black"/>
                </a:solidFill>
                <a:cs typeface="Arial" panose="020B0604020202020204" pitchFamily="34" charset="0"/>
              </a:rPr>
              <a:t>were further allegations of fraud and corruption directed at municipal officials, relating to unjust allocations of RDP houses, including unlawful renting out of the said houses.</a:t>
            </a:r>
          </a:p>
          <a:p>
            <a:pPr marL="285750" lvl="2" indent="-285750" algn="just">
              <a:lnSpc>
                <a:spcPct val="150000"/>
              </a:lnSpc>
              <a:spcBef>
                <a:spcPts val="0"/>
              </a:spcBef>
            </a:pPr>
            <a:endParaRPr lang="en-ZA" sz="18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517592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INTERVENTION CONTINUED..</a:t>
            </a:r>
          </a:p>
        </p:txBody>
      </p:sp>
      <p:sp>
        <p:nvSpPr>
          <p:cNvPr id="3" name="Content Placeholder 2"/>
          <p:cNvSpPr>
            <a:spLocks noGrp="1"/>
          </p:cNvSpPr>
          <p:nvPr>
            <p:ph idx="1"/>
          </p:nvPr>
        </p:nvSpPr>
        <p:spPr>
          <a:xfrm>
            <a:off x="333632" y="1485000"/>
            <a:ext cx="11504141" cy="5122834"/>
          </a:xfrm>
        </p:spPr>
        <p:txBody>
          <a:bodyPr>
            <a:noAutofit/>
          </a:bodyPr>
          <a:lstStyle/>
          <a:p>
            <a:pPr marL="0" lvl="2" indent="0" algn="just">
              <a:lnSpc>
                <a:spcPct val="150000"/>
              </a:lnSpc>
              <a:spcBef>
                <a:spcPts val="0"/>
              </a:spcBef>
              <a:buNone/>
            </a:pPr>
            <a:r>
              <a:rPr lang="en-GB" sz="1700" b="1" dirty="0"/>
              <a:t>Back to Basics Pillar Two – Delivering Basic Services</a:t>
            </a:r>
            <a:endParaRPr lang="en-ZA" sz="1700" b="1" dirty="0" smtClean="0">
              <a:solidFill>
                <a:prstClr val="black"/>
              </a:solidFill>
              <a:cs typeface="Arial" panose="020B0604020202020204" pitchFamily="34" charset="0"/>
            </a:endParaRPr>
          </a:p>
          <a:p>
            <a:pPr marL="0" lvl="2" indent="0" algn="just">
              <a:lnSpc>
                <a:spcPct val="150000"/>
              </a:lnSpc>
              <a:spcBef>
                <a:spcPts val="0"/>
              </a:spcBef>
              <a:buNone/>
            </a:pPr>
            <a:r>
              <a:rPr lang="en-ZA" sz="1700" b="1" dirty="0" smtClean="0">
                <a:solidFill>
                  <a:prstClr val="black"/>
                </a:solidFill>
                <a:cs typeface="Arial" panose="020B0604020202020204" pitchFamily="34" charset="0"/>
              </a:rPr>
              <a:t>Human Settlements…continued</a:t>
            </a:r>
            <a:endParaRPr lang="en-ZA" sz="1700" b="1" dirty="0">
              <a:solidFill>
                <a:prstClr val="black"/>
              </a:solidFill>
              <a:cs typeface="Arial" panose="020B0604020202020204" pitchFamily="34" charset="0"/>
            </a:endParaRPr>
          </a:p>
          <a:p>
            <a:pPr marL="285750" lvl="2" indent="-285750" algn="just">
              <a:lnSpc>
                <a:spcPct val="150000"/>
              </a:lnSpc>
              <a:spcBef>
                <a:spcPts val="0"/>
              </a:spcBef>
              <a:buFont typeface="Wingdings" pitchFamily="2" charset="2"/>
              <a:buChar char="§"/>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association </a:t>
            </a:r>
            <a:r>
              <a:rPr lang="en-ZA" sz="1700" dirty="0" smtClean="0">
                <a:solidFill>
                  <a:prstClr val="black"/>
                </a:solidFill>
                <a:cs typeface="Arial" panose="020B0604020202020204" pitchFamily="34" charset="0"/>
              </a:rPr>
              <a:t>made </a:t>
            </a:r>
            <a:r>
              <a:rPr lang="en-ZA" sz="1700" dirty="0">
                <a:solidFill>
                  <a:prstClr val="black"/>
                </a:solidFill>
                <a:cs typeface="Arial" panose="020B0604020202020204" pitchFamily="34" charset="0"/>
              </a:rPr>
              <a:t>several attempts to engage with the municipal councillors and officials in an effort to get answers regarding the allocation of houses, all in vain. They then approached the Legal Resources Centre,  which ultimately represented the association in lodging the application in the High Court, which culminated in the judgment against the municipality. The verdict gave permission to the Department of Human Settlements to take over the function, which had been delegated to the municipality. Both the municipality and the Department are opposed to the takeover of the projects and are back in court contesting the matter.</a:t>
            </a:r>
          </a:p>
          <a:p>
            <a:pPr marL="285750" lvl="2" indent="-285750" algn="just">
              <a:lnSpc>
                <a:spcPct val="150000"/>
              </a:lnSpc>
              <a:spcBef>
                <a:spcPts val="0"/>
              </a:spcBef>
              <a:buFont typeface="Wingdings" pitchFamily="2" charset="2"/>
              <a:buChar char="§"/>
            </a:pPr>
            <a:r>
              <a:rPr lang="en-ZA" sz="1700" dirty="0" smtClean="0">
                <a:solidFill>
                  <a:prstClr val="black"/>
                </a:solidFill>
                <a:cs typeface="Arial" panose="020B0604020202020204" pitchFamily="34" charset="0"/>
              </a:rPr>
              <a:t>The </a:t>
            </a:r>
            <a:r>
              <a:rPr lang="en-ZA" sz="1700" dirty="0">
                <a:solidFill>
                  <a:prstClr val="black"/>
                </a:solidFill>
                <a:cs typeface="Arial" panose="020B0604020202020204" pitchFamily="34" charset="0"/>
              </a:rPr>
              <a:t>municipality was also taken to court by disgruntled contractors over housing projects which were awarded without due process having been followed. The municipality was ordered by the court to hand over that project to the Department of Human Settlements. </a:t>
            </a:r>
            <a:r>
              <a:rPr lang="en-ZA" sz="1700" dirty="0" smtClean="0">
                <a:solidFill>
                  <a:prstClr val="black"/>
                </a:solidFill>
                <a:cs typeface="Arial" panose="020B0604020202020204" pitchFamily="34" charset="0"/>
              </a:rPr>
              <a:t>The municipality failed to adequately implement </a:t>
            </a:r>
            <a:r>
              <a:rPr lang="en-ZA" sz="1700" dirty="0">
                <a:solidFill>
                  <a:prstClr val="black"/>
                </a:solidFill>
                <a:cs typeface="Arial" panose="020B0604020202020204" pitchFamily="34" charset="0"/>
              </a:rPr>
              <a:t>the court order.</a:t>
            </a:r>
          </a:p>
          <a:p>
            <a:pPr marL="285750" lvl="2" indent="-285750" algn="just">
              <a:lnSpc>
                <a:spcPct val="150000"/>
              </a:lnSpc>
              <a:spcBef>
                <a:spcPts val="0"/>
              </a:spcBef>
            </a:pPr>
            <a:endParaRPr lang="en-ZA" sz="17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18329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INTERVENTION CONTINUED..</a:t>
            </a:r>
          </a:p>
        </p:txBody>
      </p:sp>
      <p:sp>
        <p:nvSpPr>
          <p:cNvPr id="3" name="Content Placeholder 2"/>
          <p:cNvSpPr>
            <a:spLocks noGrp="1"/>
          </p:cNvSpPr>
          <p:nvPr>
            <p:ph idx="1"/>
          </p:nvPr>
        </p:nvSpPr>
        <p:spPr>
          <a:xfrm>
            <a:off x="344723" y="1690777"/>
            <a:ext cx="11504141" cy="4175186"/>
          </a:xfrm>
        </p:spPr>
        <p:txBody>
          <a:bodyPr>
            <a:noAutofit/>
          </a:bodyPr>
          <a:lstStyle/>
          <a:p>
            <a:pPr marL="0" lvl="2" indent="0" algn="just">
              <a:lnSpc>
                <a:spcPct val="150000"/>
              </a:lnSpc>
              <a:spcBef>
                <a:spcPts val="0"/>
              </a:spcBef>
              <a:buNone/>
            </a:pPr>
            <a:r>
              <a:rPr lang="en-ZA" sz="1800" b="1" dirty="0">
                <a:solidFill>
                  <a:prstClr val="black"/>
                </a:solidFill>
                <a:cs typeface="Arial" panose="020B0604020202020204" pitchFamily="34" charset="0"/>
              </a:rPr>
              <a:t>Back to Basics Pillar Four – Sound Financial </a:t>
            </a:r>
            <a:r>
              <a:rPr lang="en-ZA" sz="1800" b="1" dirty="0" smtClean="0">
                <a:solidFill>
                  <a:prstClr val="black"/>
                </a:solidFill>
                <a:cs typeface="Arial" panose="020B0604020202020204" pitchFamily="34" charset="0"/>
              </a:rPr>
              <a:t>Management</a:t>
            </a:r>
          </a:p>
          <a:p>
            <a:pPr marL="285750" lvl="2" indent="-285750" algn="just">
              <a:lnSpc>
                <a:spcPct val="150000"/>
              </a:lnSpc>
              <a:spcBef>
                <a:spcPts val="0"/>
              </a:spcBef>
              <a:buFont typeface="Wingdings" pitchFamily="2" charset="2"/>
              <a:buChar char="§"/>
            </a:pPr>
            <a:r>
              <a:rPr lang="en-ZA" sz="1800" dirty="0" smtClean="0">
                <a:solidFill>
                  <a:prstClr val="black"/>
                </a:solidFill>
                <a:cs typeface="Arial" panose="020B0604020202020204" pitchFamily="34" charset="0"/>
              </a:rPr>
              <a:t>The municipality also failed to pass its 2018/2019 budget within the prescribed timeframe, as the former Mayor had been arrested for plotting to murder the former Speaker which resulted in further instability at the municipality. The budget was subsequently passed when the Mayor was released from his incarceration.</a:t>
            </a:r>
          </a:p>
          <a:p>
            <a:pPr marL="285750" lvl="2" indent="-285750" algn="just">
              <a:lnSpc>
                <a:spcPct val="150000"/>
              </a:lnSpc>
              <a:spcBef>
                <a:spcPts val="0"/>
              </a:spcBef>
              <a:buFont typeface="Wingdings" pitchFamily="2" charset="2"/>
              <a:buChar char="§"/>
            </a:pPr>
            <a:r>
              <a:rPr lang="en-ZA" sz="1800" dirty="0" smtClean="0">
                <a:solidFill>
                  <a:prstClr val="black"/>
                </a:solidFill>
                <a:cs typeface="Arial" panose="020B0604020202020204" pitchFamily="34" charset="0"/>
              </a:rPr>
              <a:t>The </a:t>
            </a:r>
            <a:r>
              <a:rPr lang="en-ZA" sz="1800" dirty="0">
                <a:solidFill>
                  <a:prstClr val="black"/>
                </a:solidFill>
                <a:cs typeface="Arial" panose="020B0604020202020204" pitchFamily="34" charset="0"/>
              </a:rPr>
              <a:t>municipality received an unqualified audit report with other matters during the previous audit cycle (2016/17). During the last quarter, the municipality had still not addressed all the issues raised by the Auditor-General which </a:t>
            </a:r>
            <a:r>
              <a:rPr lang="en-ZA" sz="1800" dirty="0" smtClean="0">
                <a:solidFill>
                  <a:prstClr val="black"/>
                </a:solidFill>
                <a:cs typeface="Arial" panose="020B0604020202020204" pitchFamily="34" charset="0"/>
              </a:rPr>
              <a:t>contributed </a:t>
            </a:r>
            <a:r>
              <a:rPr lang="en-ZA" sz="1800" dirty="0">
                <a:solidFill>
                  <a:prstClr val="black"/>
                </a:solidFill>
                <a:cs typeface="Arial" panose="020B0604020202020204" pitchFamily="34" charset="0"/>
              </a:rPr>
              <a:t>to an </a:t>
            </a:r>
            <a:r>
              <a:rPr lang="en-ZA" sz="1800" dirty="0" smtClean="0">
                <a:solidFill>
                  <a:prstClr val="black"/>
                </a:solidFill>
                <a:cs typeface="Arial" panose="020B0604020202020204" pitchFamily="34" charset="0"/>
              </a:rPr>
              <a:t>unfavourable </a:t>
            </a:r>
            <a:r>
              <a:rPr lang="en-ZA" sz="1800" dirty="0">
                <a:solidFill>
                  <a:prstClr val="black"/>
                </a:solidFill>
                <a:cs typeface="Arial" panose="020B0604020202020204" pitchFamily="34" charset="0"/>
              </a:rPr>
              <a:t>2017/2018 audit. </a:t>
            </a:r>
            <a:endParaRPr lang="en-ZA" sz="1800" dirty="0" smtClean="0">
              <a:solidFill>
                <a:prstClr val="black"/>
              </a:solidFill>
              <a:cs typeface="Arial" panose="020B0604020202020204" pitchFamily="34" charset="0"/>
            </a:endParaRPr>
          </a:p>
          <a:p>
            <a:pPr marL="285750" lvl="2" indent="-285750" algn="just">
              <a:lnSpc>
                <a:spcPct val="150000"/>
              </a:lnSpc>
              <a:spcBef>
                <a:spcPts val="0"/>
              </a:spcBef>
              <a:buFont typeface="Wingdings" pitchFamily="2" charset="2"/>
              <a:buChar char="§"/>
            </a:pPr>
            <a:r>
              <a:rPr lang="en-ZA" sz="1800" dirty="0" smtClean="0">
                <a:solidFill>
                  <a:prstClr val="black"/>
                </a:solidFill>
                <a:cs typeface="Arial" panose="020B0604020202020204" pitchFamily="34" charset="0"/>
              </a:rPr>
              <a:t>This also made it abundantly clear that Council had failed to exercise oversight over its administration to the detriment of the community of Endumeni.</a:t>
            </a:r>
            <a:endParaRPr lang="en-ZA" sz="1800" dirty="0">
              <a:solidFill>
                <a:prstClr val="black"/>
              </a:solidFill>
              <a:cs typeface="Arial" panose="020B0604020202020204" pitchFamily="34" charset="0"/>
            </a:endParaRPr>
          </a:p>
          <a:p>
            <a:pPr marL="285750" lvl="2" indent="-285750" algn="just">
              <a:lnSpc>
                <a:spcPct val="150000"/>
              </a:lnSpc>
              <a:spcBef>
                <a:spcPts val="0"/>
              </a:spcBef>
              <a:buFont typeface="Wingdings" pitchFamily="2" charset="2"/>
              <a:buChar char="§"/>
            </a:pPr>
            <a:endParaRPr lang="en-ZA" sz="1800" dirty="0">
              <a:solidFill>
                <a:prstClr val="black"/>
              </a:solidFill>
              <a:cs typeface="Arial" panose="020B0604020202020204" pitchFamily="34" charset="0"/>
            </a:endParaRPr>
          </a:p>
          <a:p>
            <a:pPr marL="285750" lvl="2" indent="-285750" algn="just">
              <a:lnSpc>
                <a:spcPct val="150000"/>
              </a:lnSpc>
              <a:spcBef>
                <a:spcPts val="0"/>
              </a:spcBef>
              <a:buFont typeface="Wingdings" pitchFamily="2" charset="2"/>
              <a:buChar char="§"/>
            </a:pPr>
            <a:endParaRPr lang="en-ZA" sz="18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371216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3. DECISION OF </a:t>
            </a:r>
            <a:r>
              <a:rPr lang="en-ZA" sz="3200" b="1" dirty="0">
                <a:latin typeface="+mn-lt"/>
              </a:rPr>
              <a:t>THE PROVINCIAL EXECUTIVE COUNCIL </a:t>
            </a:r>
          </a:p>
        </p:txBody>
      </p:sp>
      <p:sp>
        <p:nvSpPr>
          <p:cNvPr id="3" name="Content Placeholder 2"/>
          <p:cNvSpPr>
            <a:spLocks noGrp="1"/>
          </p:cNvSpPr>
          <p:nvPr>
            <p:ph idx="1"/>
          </p:nvPr>
        </p:nvSpPr>
        <p:spPr>
          <a:xfrm>
            <a:off x="344723" y="1554013"/>
            <a:ext cx="11504141" cy="3897882"/>
          </a:xfrm>
        </p:spPr>
        <p:txBody>
          <a:bodyPr>
            <a:noAutofit/>
          </a:bodyPr>
          <a:lstStyle/>
          <a:p>
            <a:pPr marL="285750" lvl="2" indent="-285750" algn="just">
              <a:lnSpc>
                <a:spcPct val="150000"/>
              </a:lnSpc>
              <a:spcBef>
                <a:spcPts val="0"/>
              </a:spcBef>
              <a:buFont typeface="Wingdings" pitchFamily="2" charset="2"/>
              <a:buChar char="§"/>
            </a:pPr>
            <a:r>
              <a:rPr lang="en-ZA" sz="1800" dirty="0" smtClean="0">
                <a:solidFill>
                  <a:prstClr val="black"/>
                </a:solidFill>
                <a:cs typeface="Arial" panose="020B0604020202020204" pitchFamily="34" charset="0"/>
              </a:rPr>
              <a:t>On the basis of the serious challenges prevalent at the municipality, the Provincial Executive Council resolved to intervene </a:t>
            </a:r>
            <a:r>
              <a:rPr lang="en-ZA" sz="1800" dirty="0">
                <a:solidFill>
                  <a:prstClr val="black"/>
                </a:solidFill>
                <a:cs typeface="Arial" panose="020B0604020202020204" pitchFamily="34" charset="0"/>
              </a:rPr>
              <a:t>in terms of section 139(1)(b) of the Constitution, 1996 at Endumeni Municipality, by assuming the functions specified in sections 51 of Local Government Municipal Systems </a:t>
            </a:r>
            <a:r>
              <a:rPr lang="en-ZA" sz="1800" dirty="0" smtClean="0">
                <a:solidFill>
                  <a:prstClr val="black"/>
                </a:solidFill>
                <a:cs typeface="Arial" panose="020B0604020202020204" pitchFamily="34" charset="0"/>
              </a:rPr>
              <a:t>Act in order to </a:t>
            </a:r>
            <a:r>
              <a:rPr lang="en-ZA" sz="1800" dirty="0">
                <a:solidFill>
                  <a:prstClr val="black"/>
                </a:solidFill>
                <a:cs typeface="Arial" panose="020B0604020202020204" pitchFamily="34" charset="0"/>
              </a:rPr>
              <a:t>organise the administration in a manner that would enable the municipality to achieve the objects of local government, as set out in section 152 of the </a:t>
            </a:r>
            <a:r>
              <a:rPr lang="en-ZA" sz="1800" dirty="0" smtClean="0">
                <a:solidFill>
                  <a:prstClr val="black"/>
                </a:solidFill>
                <a:cs typeface="Arial" panose="020B0604020202020204" pitchFamily="34" charset="0"/>
              </a:rPr>
              <a:t>Constitution.</a:t>
            </a:r>
            <a:endParaRPr lang="en-ZA" sz="1800" dirty="0">
              <a:solidFill>
                <a:prstClr val="black"/>
              </a:solidFill>
              <a:cs typeface="Arial" panose="020B0604020202020204" pitchFamily="34" charset="0"/>
            </a:endParaRPr>
          </a:p>
          <a:p>
            <a:pPr marL="285750" lvl="2" indent="-285750" algn="just">
              <a:lnSpc>
                <a:spcPct val="150000"/>
              </a:lnSpc>
              <a:spcBef>
                <a:spcPts val="0"/>
              </a:spcBef>
              <a:buFont typeface="Wingdings" pitchFamily="2" charset="2"/>
              <a:buChar char="§"/>
            </a:pPr>
            <a:r>
              <a:rPr lang="en-ZA" sz="1800" dirty="0" smtClean="0">
                <a:solidFill>
                  <a:prstClr val="black"/>
                </a:solidFill>
                <a:cs typeface="Arial" panose="020B0604020202020204" pitchFamily="34" charset="0"/>
              </a:rPr>
              <a:t>The Provincial Executive Council authorize </a:t>
            </a:r>
            <a:r>
              <a:rPr lang="en-ZA" sz="1800" dirty="0">
                <a:solidFill>
                  <a:prstClr val="black"/>
                </a:solidFill>
                <a:cs typeface="Arial" panose="020B0604020202020204" pitchFamily="34" charset="0"/>
              </a:rPr>
              <a:t>the MEC for Cooperative Governance and Traditional Affairs to appoint suitably qualified person(s) to implement the following terms of reference: </a:t>
            </a:r>
          </a:p>
          <a:p>
            <a:pPr marL="285750" lvl="2" indent="-285750" algn="just">
              <a:lnSpc>
                <a:spcPct val="150000"/>
              </a:lnSpc>
              <a:spcBef>
                <a:spcPts val="0"/>
              </a:spcBef>
              <a:buFont typeface="Wingdings" pitchFamily="2" charset="2"/>
              <a:buChar char="§"/>
            </a:pPr>
            <a:endParaRPr lang="en-ZA" sz="18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1097310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4. TERMS OF REFERENCE</a:t>
            </a:r>
            <a:endParaRPr lang="en-ZA" sz="3200" b="1" dirty="0">
              <a:latin typeface="+mn-lt"/>
            </a:endParaRPr>
          </a:p>
        </p:txBody>
      </p:sp>
      <p:sp>
        <p:nvSpPr>
          <p:cNvPr id="3" name="Content Placeholder 2"/>
          <p:cNvSpPr>
            <a:spLocks noGrp="1"/>
          </p:cNvSpPr>
          <p:nvPr>
            <p:ph idx="1"/>
          </p:nvPr>
        </p:nvSpPr>
        <p:spPr>
          <a:xfrm>
            <a:off x="333632" y="1552755"/>
            <a:ext cx="11541211" cy="4507420"/>
          </a:xfrm>
        </p:spPr>
        <p:txBody>
          <a:bodyPr>
            <a:noAutofit/>
          </a:bodyPr>
          <a:lstStyle/>
          <a:p>
            <a:pPr marL="4763" lvl="1" indent="0" algn="just">
              <a:lnSpc>
                <a:spcPct val="150000"/>
              </a:lnSpc>
              <a:spcBef>
                <a:spcPts val="0"/>
              </a:spcBef>
              <a:buNone/>
            </a:pPr>
            <a:r>
              <a:rPr lang="en-US" sz="1800" b="1" dirty="0" smtClean="0">
                <a:solidFill>
                  <a:prstClr val="black"/>
                </a:solidFill>
                <a:cs typeface="Arial" panose="020B0604020202020204" pitchFamily="34" charset="0"/>
              </a:rPr>
              <a:t>Terms of reference</a:t>
            </a:r>
            <a:r>
              <a:rPr lang="en-US" sz="1800" b="1" dirty="0">
                <a:solidFill>
                  <a:prstClr val="black"/>
                </a:solidFill>
                <a:cs typeface="Arial" panose="020B0604020202020204" pitchFamily="34" charset="0"/>
              </a:rPr>
              <a:t>:</a:t>
            </a:r>
            <a:endParaRPr lang="en-ZA" sz="1800" b="1" dirty="0">
              <a:solidFill>
                <a:prstClr val="black"/>
              </a:solidFill>
              <a:cs typeface="Arial" panose="020B0604020202020204" pitchFamily="34" charset="0"/>
            </a:endParaRPr>
          </a:p>
          <a:p>
            <a:pPr marL="342900" lvl="2" indent="-342900" algn="just">
              <a:lnSpc>
                <a:spcPct val="150000"/>
              </a:lnSpc>
              <a:spcBef>
                <a:spcPts val="0"/>
              </a:spcBef>
              <a:buFont typeface="Wingdings" pitchFamily="2" charset="2"/>
              <a:buChar char="§"/>
            </a:pPr>
            <a:r>
              <a:rPr lang="en-ZA" dirty="0" smtClean="0">
                <a:solidFill>
                  <a:prstClr val="black"/>
                </a:solidFill>
                <a:cs typeface="Arial" panose="020B0604020202020204" pitchFamily="34" charset="0"/>
              </a:rPr>
              <a:t>preparation </a:t>
            </a:r>
            <a:r>
              <a:rPr lang="en-ZA" dirty="0">
                <a:solidFill>
                  <a:prstClr val="black"/>
                </a:solidFill>
                <a:cs typeface="Arial" panose="020B0604020202020204" pitchFamily="34" charset="0"/>
              </a:rPr>
              <a:t>and implementation of a recovery plan to be approved by the municipal council;</a:t>
            </a:r>
          </a:p>
          <a:p>
            <a:pPr marL="342900" lvl="2" indent="-342900" algn="just">
              <a:lnSpc>
                <a:spcPct val="150000"/>
              </a:lnSpc>
              <a:spcBef>
                <a:spcPts val="0"/>
              </a:spcBef>
              <a:buFont typeface="Wingdings" pitchFamily="2" charset="2"/>
              <a:buChar char="§"/>
            </a:pPr>
            <a:r>
              <a:rPr lang="en-ZA" dirty="0" smtClean="0">
                <a:solidFill>
                  <a:prstClr val="black"/>
                </a:solidFill>
                <a:cs typeface="Arial" panose="020B0604020202020204" pitchFamily="34" charset="0"/>
              </a:rPr>
              <a:t>Implementation of </a:t>
            </a:r>
            <a:r>
              <a:rPr lang="en-ZA" dirty="0">
                <a:solidFill>
                  <a:prstClr val="black"/>
                </a:solidFill>
                <a:cs typeface="Arial" panose="020B0604020202020204" pitchFamily="34" charset="0"/>
              </a:rPr>
              <a:t>governance systems and procedures including oversight over the administration, ratification of decisions taken by the Municipal Council, the Executive Committee, Committees, Municipal Manager and Section 56 Managers, in terms of delegated or original authority;</a:t>
            </a:r>
          </a:p>
          <a:p>
            <a:pPr marL="342900" lvl="2" indent="-342900" algn="just">
              <a:lnSpc>
                <a:spcPct val="150000"/>
              </a:lnSpc>
              <a:spcBef>
                <a:spcPts val="0"/>
              </a:spcBef>
              <a:buFont typeface="Wingdings" pitchFamily="2" charset="2"/>
              <a:buChar char="§"/>
            </a:pPr>
            <a:r>
              <a:rPr lang="en-ZA" dirty="0" smtClean="0">
                <a:solidFill>
                  <a:prstClr val="black"/>
                </a:solidFill>
                <a:cs typeface="Arial" panose="020B0604020202020204" pitchFamily="34" charset="0"/>
              </a:rPr>
              <a:t>Ensuring  the implementation </a:t>
            </a:r>
            <a:r>
              <a:rPr lang="en-ZA" dirty="0">
                <a:solidFill>
                  <a:prstClr val="black"/>
                </a:solidFill>
                <a:cs typeface="Arial" panose="020B0604020202020204" pitchFamily="34" charset="0"/>
              </a:rPr>
              <a:t>of findings arising from any investigations into fraud or maladministration or corruption</a:t>
            </a:r>
            <a:r>
              <a:rPr lang="en-ZA" dirty="0" smtClean="0">
                <a:solidFill>
                  <a:prstClr val="black"/>
                </a:solidFill>
                <a:cs typeface="Arial" panose="020B0604020202020204" pitchFamily="34" charset="0"/>
              </a:rPr>
              <a:t>; and</a:t>
            </a:r>
            <a:endParaRPr lang="en-ZA" dirty="0">
              <a:solidFill>
                <a:prstClr val="black"/>
              </a:solidFill>
              <a:cs typeface="Arial" panose="020B0604020202020204" pitchFamily="34" charset="0"/>
            </a:endParaRPr>
          </a:p>
          <a:p>
            <a:pPr marL="342900" lvl="2" indent="-342900" algn="just">
              <a:lnSpc>
                <a:spcPct val="150000"/>
              </a:lnSpc>
              <a:spcBef>
                <a:spcPts val="0"/>
              </a:spcBef>
              <a:buFont typeface="Wingdings" pitchFamily="2" charset="2"/>
              <a:buChar char="§"/>
            </a:pPr>
            <a:r>
              <a:rPr lang="en-ZA" dirty="0" smtClean="0">
                <a:solidFill>
                  <a:prstClr val="black"/>
                </a:solidFill>
                <a:cs typeface="Arial" panose="020B0604020202020204" pitchFamily="34" charset="0"/>
              </a:rPr>
              <a:t>Ensuring  implementation </a:t>
            </a:r>
            <a:r>
              <a:rPr lang="en-ZA" dirty="0">
                <a:solidFill>
                  <a:prstClr val="black"/>
                </a:solidFill>
                <a:cs typeface="Arial" panose="020B0604020202020204" pitchFamily="34" charset="0"/>
              </a:rPr>
              <a:t>of remedial action plans dealing with negative findings from the Auditor </a:t>
            </a:r>
            <a:r>
              <a:rPr lang="en-ZA" dirty="0" smtClean="0">
                <a:solidFill>
                  <a:prstClr val="black"/>
                </a:solidFill>
                <a:cs typeface="Arial" panose="020B0604020202020204" pitchFamily="34" charset="0"/>
              </a:rPr>
              <a:t>General.</a:t>
            </a:r>
            <a:endParaRPr lang="en-ZA"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350008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2800" b="1" dirty="0" smtClean="0">
                <a:latin typeface="+mn-lt"/>
              </a:rPr>
              <a:t>5. FORMALITIES &amp; CONCLUSIONS</a:t>
            </a:r>
            <a:endParaRPr lang="en-ZA" sz="2800" b="1" dirty="0">
              <a:latin typeface="+mn-lt"/>
            </a:endParaRPr>
          </a:p>
        </p:txBody>
      </p:sp>
      <p:sp>
        <p:nvSpPr>
          <p:cNvPr id="3" name="Content Placeholder 2"/>
          <p:cNvSpPr>
            <a:spLocks noGrp="1"/>
          </p:cNvSpPr>
          <p:nvPr>
            <p:ph idx="1"/>
          </p:nvPr>
        </p:nvSpPr>
        <p:spPr>
          <a:xfrm>
            <a:off x="332367" y="1458648"/>
            <a:ext cx="11528854" cy="4312759"/>
          </a:xfrm>
        </p:spPr>
        <p:txBody>
          <a:bodyPr>
            <a:noAutofit/>
          </a:bodyPr>
          <a:lstStyle/>
          <a:p>
            <a:pPr algn="just">
              <a:buFont typeface="Wingdings" pitchFamily="2" charset="2"/>
              <a:buChar char="§"/>
            </a:pPr>
            <a:r>
              <a:rPr lang="en-ZA" sz="1800" dirty="0"/>
              <a:t>The Minister and the NCOP were informed of the </a:t>
            </a:r>
            <a:r>
              <a:rPr lang="en-ZA" sz="1800" dirty="0" smtClean="0"/>
              <a:t>resolution of the Provincial Executive Council as prescribed. The Minister has since concurred with the intervention while the </a:t>
            </a:r>
            <a:r>
              <a:rPr lang="en-ZA" sz="1800" dirty="0"/>
              <a:t>decision </a:t>
            </a:r>
            <a:r>
              <a:rPr lang="en-ZA" sz="1800" dirty="0" smtClean="0"/>
              <a:t>of the NCOP is </a:t>
            </a:r>
            <a:r>
              <a:rPr lang="en-ZA" sz="1800" dirty="0"/>
              <a:t>awaited.</a:t>
            </a:r>
          </a:p>
          <a:p>
            <a:pPr algn="just">
              <a:buFont typeface="Wingdings" pitchFamily="2" charset="2"/>
              <a:buChar char="§"/>
            </a:pPr>
            <a:r>
              <a:rPr lang="en-GB" sz="1800" dirty="0" smtClean="0"/>
              <a:t>A Ministerial Representative was also appointed to turn the situation around.</a:t>
            </a:r>
          </a:p>
          <a:p>
            <a:pPr algn="just">
              <a:buFont typeface="Wingdings" pitchFamily="2" charset="2"/>
              <a:buChar char="§"/>
            </a:pPr>
            <a:r>
              <a:rPr lang="en-GB" sz="1800" dirty="0"/>
              <a:t>The Ministerial Representative </a:t>
            </a:r>
            <a:r>
              <a:rPr lang="en-GB" sz="1800" dirty="0" smtClean="0"/>
              <a:t>is in the process of preparing a detailed Recovery Plan which will also be submitted to the Endumeni Council for consideration/approval and implementation. The recovery plan will focus on the three critical areas namely: Governance including Institutional Matters, Financial Recovery &amp; Service Delivery matters. </a:t>
            </a:r>
          </a:p>
          <a:p>
            <a:pPr algn="just">
              <a:buFont typeface="Wingdings" pitchFamily="2" charset="2"/>
              <a:buChar char="§"/>
            </a:pPr>
            <a:r>
              <a:rPr lang="en-GB" sz="1800" dirty="0" smtClean="0"/>
              <a:t>CoGTA  coordinates monthly Steering Committee meetings to monitor the implementation of the resolution of Provincial Executive Council and to coordinate support to the municipality. Members of </a:t>
            </a:r>
            <a:r>
              <a:rPr lang="en-GB" sz="1800" dirty="0"/>
              <a:t>the Steering Committee </a:t>
            </a:r>
            <a:r>
              <a:rPr lang="en-GB" sz="1800" dirty="0" smtClean="0"/>
              <a:t>include representatives from National Department of Cooperative Governance, Provincial Treasury, SALGA amongst other representatives.</a:t>
            </a:r>
          </a:p>
          <a:p>
            <a:pPr algn="just">
              <a:buFont typeface="Wingdings" pitchFamily="2" charset="2"/>
              <a:buChar char="§"/>
            </a:pPr>
            <a:r>
              <a:rPr lang="en-ZA" sz="1800" dirty="0" smtClean="0"/>
              <a:t>Soon after the KZN Executive Council decision to intervene at Endumeni a </a:t>
            </a:r>
            <a:r>
              <a:rPr lang="en-ZA" sz="1800" i="1" dirty="0" smtClean="0"/>
              <a:t>Notice </a:t>
            </a:r>
            <a:r>
              <a:rPr lang="en-ZA" sz="1800" i="1" dirty="0"/>
              <a:t>that was published in the Government Gazette </a:t>
            </a:r>
            <a:r>
              <a:rPr lang="en-ZA" sz="1800" i="1" dirty="0" smtClean="0"/>
              <a:t>in </a:t>
            </a:r>
            <a:r>
              <a:rPr lang="en-ZA" sz="1800" i="1" dirty="0"/>
              <a:t>which the Honourable President authorised an investigation into the affairs of the </a:t>
            </a:r>
            <a:r>
              <a:rPr lang="en-ZA" sz="1800" i="1" dirty="0" err="1"/>
              <a:t>eNdumeni</a:t>
            </a:r>
            <a:r>
              <a:rPr lang="en-ZA" sz="1800" i="1" dirty="0"/>
              <a:t> Municipality by the Special Investigations Unit. The investigation is focussed on the award made in Tender No. 21/2016-17, although the scope includes any other maladministration and unlawful conduct that may be linked to the said award</a:t>
            </a:r>
            <a:r>
              <a:rPr lang="en-ZA" sz="1800" i="1" dirty="0" smtClean="0"/>
              <a:t>. </a:t>
            </a:r>
            <a:r>
              <a:rPr lang="en-ZA" sz="1800" dirty="0" smtClean="0"/>
              <a:t>The Notice somehow reinforced the decision of the Executive Council to intervene at the municipality.</a:t>
            </a:r>
            <a:endParaRPr lang="en-GB" sz="1800" dirty="0" smtClean="0"/>
          </a:p>
          <a:p>
            <a:pPr lvl="0" algn="just">
              <a:buFont typeface="Wingdings" pitchFamily="2" charset="2"/>
              <a:buChar char="§"/>
            </a:pPr>
            <a:endParaRPr lang="en-GB" sz="1800" dirty="0"/>
          </a:p>
        </p:txBody>
      </p:sp>
    </p:spTree>
    <p:extLst>
      <p:ext uri="{BB962C8B-B14F-4D97-AF65-F5344CB8AC3E}">
        <p14:creationId xmlns:p14="http://schemas.microsoft.com/office/powerpoint/2010/main" xmlns="" val="1984303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4E0BBE0-93EA-40B6-A5E4-CEB20F0EB488}" type="slidenum">
              <a:rPr lang="en-ZA" smtClean="0"/>
              <a:pPr/>
              <a:t>17</a:t>
            </a:fld>
            <a:endParaRPr lang="en-ZA"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8215" t="16559" r="26619" b="6249"/>
          <a:stretch/>
        </p:blipFill>
        <p:spPr bwMode="auto">
          <a:xfrm>
            <a:off x="2921330" y="1674420"/>
            <a:ext cx="6472051" cy="44948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5905995" y="254171"/>
            <a:ext cx="5709313" cy="1325563"/>
          </a:xfrm>
        </p:spPr>
        <p:txBody>
          <a:bodyPr>
            <a:normAutofit/>
          </a:bodyPr>
          <a:lstStyle/>
          <a:p>
            <a:pPr algn="ctr"/>
            <a:r>
              <a:rPr lang="en-ZA" sz="2800" b="1" dirty="0" smtClean="0">
                <a:latin typeface="+mn-lt"/>
              </a:rPr>
              <a:t>5. FORMALITIES &amp; CONCLUSIONS</a:t>
            </a:r>
            <a:br>
              <a:rPr lang="en-ZA" sz="2800" b="1" dirty="0" smtClean="0">
                <a:latin typeface="+mn-lt"/>
              </a:rPr>
            </a:br>
            <a:r>
              <a:rPr lang="en-ZA" sz="2400" dirty="0" smtClean="0">
                <a:latin typeface="+mn-lt"/>
              </a:rPr>
              <a:t>Extract from Gazette</a:t>
            </a:r>
            <a:endParaRPr lang="en-ZA" sz="2400" dirty="0">
              <a:latin typeface="+mn-lt"/>
            </a:endParaRPr>
          </a:p>
        </p:txBody>
      </p:sp>
    </p:spTree>
    <p:extLst>
      <p:ext uri="{BB962C8B-B14F-4D97-AF65-F5344CB8AC3E}">
        <p14:creationId xmlns:p14="http://schemas.microsoft.com/office/powerpoint/2010/main" xmlns="" val="4113818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75" y="-36513"/>
            <a:ext cx="12193588" cy="6937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itle 3"/>
          <p:cNvSpPr>
            <a:spLocks noGrp="1"/>
          </p:cNvSpPr>
          <p:nvPr>
            <p:ph type="title"/>
          </p:nvPr>
        </p:nvSpPr>
        <p:spPr>
          <a:xfrm>
            <a:off x="955158" y="2766218"/>
            <a:ext cx="10515600" cy="1325563"/>
          </a:xfrm>
        </p:spPr>
        <p:txBody>
          <a:bodyPr>
            <a:normAutofit/>
          </a:bodyPr>
          <a:lstStyle/>
          <a:p>
            <a:pPr algn="ctr"/>
            <a:r>
              <a:rPr lang="en-ZA" sz="7200" b="1" dirty="0" smtClean="0"/>
              <a:t>THANK YOU</a:t>
            </a:r>
            <a:endParaRPr lang="en-ZA" sz="7200" b="1" dirty="0"/>
          </a:p>
        </p:txBody>
      </p:sp>
    </p:spTree>
    <p:extLst>
      <p:ext uri="{BB962C8B-B14F-4D97-AF65-F5344CB8AC3E}">
        <p14:creationId xmlns:p14="http://schemas.microsoft.com/office/powerpoint/2010/main" xmlns="" val="197930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3"/>
          <p:cNvSpPr txBox="1">
            <a:spLocks noChangeArrowheads="1"/>
          </p:cNvSpPr>
          <p:nvPr/>
        </p:nvSpPr>
        <p:spPr bwMode="auto">
          <a:xfrm>
            <a:off x="359833" y="1532238"/>
            <a:ext cx="11497735" cy="4065373"/>
          </a:xfrm>
          <a:prstGeom prst="rect">
            <a:avLst/>
          </a:prstGeom>
          <a:noFill/>
          <a:ln>
            <a:noFill/>
          </a:ln>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lgn="just" eaLnBrk="1" fontAlgn="auto" hangingPunct="1">
              <a:lnSpc>
                <a:spcPct val="90000"/>
              </a:lnSpc>
              <a:spcBef>
                <a:spcPts val="1000"/>
              </a:spcBef>
              <a:spcAft>
                <a:spcPts val="0"/>
              </a:spcAft>
              <a:defRPr/>
            </a:pPr>
            <a:endParaRPr lang="en-ZA" sz="2400" b="1" dirty="0" smtClean="0">
              <a:solidFill>
                <a:prstClr val="black"/>
              </a:solidFill>
            </a:endParaRPr>
          </a:p>
          <a:p>
            <a:pPr lvl="0" algn="just" eaLnBrk="1" fontAlgn="auto" hangingPunct="1">
              <a:lnSpc>
                <a:spcPct val="90000"/>
              </a:lnSpc>
              <a:spcBef>
                <a:spcPts val="1000"/>
              </a:spcBef>
              <a:spcAft>
                <a:spcPts val="0"/>
              </a:spcAft>
              <a:defRPr/>
            </a:pPr>
            <a:endParaRPr lang="en-GB" sz="2400" b="1" dirty="0" smtClean="0">
              <a:solidFill>
                <a:prstClr val="black"/>
              </a:solidFill>
            </a:endParaRPr>
          </a:p>
        </p:txBody>
      </p:sp>
      <p:sp>
        <p:nvSpPr>
          <p:cNvPr id="4" name="Rounded Rectangle 3"/>
          <p:cNvSpPr/>
          <p:nvPr/>
        </p:nvSpPr>
        <p:spPr>
          <a:xfrm>
            <a:off x="6108701" y="215676"/>
            <a:ext cx="5748867" cy="835202"/>
          </a:xfrm>
          <a:prstGeom prst="roundRect">
            <a:avLst/>
          </a:prstGeom>
          <a:solidFill>
            <a:srgbClr val="006600"/>
          </a:solidFill>
          <a:ln w="25400" cap="flat" cmpd="sng" algn="ctr">
            <a:solidFill>
              <a:srgbClr val="FFFF00"/>
            </a:solidFill>
            <a:prstDash val="solid"/>
          </a:ln>
          <a:effectLst/>
        </p:spPr>
        <p:txBody>
          <a:bodyPr anchor="ctr"/>
          <a:lstStyle/>
          <a:p>
            <a:pPr marL="177800" algn="ctr" eaLnBrk="1" fontAlgn="auto" hangingPunct="1">
              <a:spcBef>
                <a:spcPts val="0"/>
              </a:spcBef>
              <a:spcAft>
                <a:spcPts val="0"/>
              </a:spcAft>
              <a:defRPr/>
            </a:pPr>
            <a:r>
              <a:rPr lang="en-ZA" sz="3600" b="1" kern="0" dirty="0" smtClean="0">
                <a:solidFill>
                  <a:schemeClr val="bg1"/>
                </a:solidFill>
                <a:latin typeface="+mn-lt"/>
                <a:cs typeface="Arial" panose="020B0604020202020204" pitchFamily="34" charset="0"/>
              </a:rPr>
              <a:t>TABLE OF CONTENTS</a:t>
            </a:r>
            <a:endParaRPr lang="en-ZA" sz="3600" b="1" kern="0" dirty="0">
              <a:solidFill>
                <a:schemeClr val="bg1"/>
              </a:solidFill>
              <a:latin typeface="+mn-lt"/>
              <a:cs typeface="Arial" panose="020B0604020202020204" pitchFamily="34" charset="0"/>
            </a:endParaRPr>
          </a:p>
        </p:txBody>
      </p:sp>
      <p:sp>
        <p:nvSpPr>
          <p:cNvPr id="3" name="Content Placeholder 2"/>
          <p:cNvSpPr>
            <a:spLocks noGrp="1"/>
          </p:cNvSpPr>
          <p:nvPr>
            <p:ph idx="1"/>
          </p:nvPr>
        </p:nvSpPr>
        <p:spPr>
          <a:xfrm>
            <a:off x="838200" y="1825625"/>
            <a:ext cx="10515600" cy="3518271"/>
          </a:xfrm>
        </p:spPr>
        <p:txBody>
          <a:bodyPr/>
          <a:lstStyle/>
          <a:p>
            <a:pPr marL="514350" indent="-514350">
              <a:buAutoNum type="arabicPeriod"/>
            </a:pPr>
            <a:r>
              <a:rPr lang="en-ZA" dirty="0" smtClean="0"/>
              <a:t>Introduction and Background</a:t>
            </a:r>
          </a:p>
          <a:p>
            <a:pPr marL="514350" indent="-514350">
              <a:buAutoNum type="arabicPeriod"/>
            </a:pPr>
            <a:r>
              <a:rPr lang="en-ZA" dirty="0" smtClean="0"/>
              <a:t>Reasons for the Intervention</a:t>
            </a:r>
          </a:p>
          <a:p>
            <a:pPr marL="514350" indent="-514350">
              <a:buAutoNum type="arabicPeriod"/>
            </a:pPr>
            <a:r>
              <a:rPr lang="en-ZA" dirty="0" smtClean="0"/>
              <a:t>Resolutions of the Provincial Executive Council</a:t>
            </a:r>
          </a:p>
          <a:p>
            <a:pPr marL="514350" indent="-514350">
              <a:buAutoNum type="arabicPeriod"/>
            </a:pPr>
            <a:r>
              <a:rPr lang="en-ZA" dirty="0" smtClean="0"/>
              <a:t>Terms of Reference</a:t>
            </a:r>
          </a:p>
          <a:p>
            <a:pPr marL="514350" indent="-514350">
              <a:buAutoNum type="arabicPeriod"/>
            </a:pPr>
            <a:r>
              <a:rPr lang="en-ZA" dirty="0" smtClean="0"/>
              <a:t>Formalities and Conclusion</a:t>
            </a:r>
          </a:p>
          <a:p>
            <a:pPr marL="0" indent="0">
              <a:buNone/>
            </a:pPr>
            <a:endParaRPr lang="en-ZA" dirty="0"/>
          </a:p>
        </p:txBody>
      </p:sp>
    </p:spTree>
    <p:extLst>
      <p:ext uri="{BB962C8B-B14F-4D97-AF65-F5344CB8AC3E}">
        <p14:creationId xmlns:p14="http://schemas.microsoft.com/office/powerpoint/2010/main" xmlns="" val="1241343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1. INRODUCTION AND BACKGROUND</a:t>
            </a:r>
            <a:endParaRPr lang="en-ZA" sz="3200" b="1" dirty="0">
              <a:latin typeface="+mn-lt"/>
            </a:endParaRPr>
          </a:p>
        </p:txBody>
      </p:sp>
      <p:sp>
        <p:nvSpPr>
          <p:cNvPr id="3" name="Content Placeholder 2"/>
          <p:cNvSpPr>
            <a:spLocks noGrp="1"/>
          </p:cNvSpPr>
          <p:nvPr>
            <p:ph idx="1"/>
          </p:nvPr>
        </p:nvSpPr>
        <p:spPr>
          <a:xfrm>
            <a:off x="333632" y="2018581"/>
            <a:ext cx="11565925" cy="3900305"/>
          </a:xfrm>
        </p:spPr>
        <p:txBody>
          <a:bodyPr>
            <a:noAutofit/>
          </a:bodyPr>
          <a:lstStyle/>
          <a:p>
            <a:pPr algn="just"/>
            <a:r>
              <a:rPr lang="en-ZA" sz="2400" dirty="0" smtClean="0">
                <a:cs typeface="Arial" panose="020B0604020202020204" pitchFamily="34" charset="0"/>
              </a:rPr>
              <a:t>Endumeni </a:t>
            </a:r>
            <a:r>
              <a:rPr lang="en-ZA" sz="2400" dirty="0">
                <a:cs typeface="Arial" panose="020B0604020202020204" pitchFamily="34" charset="0"/>
              </a:rPr>
              <a:t>is a hung municipality with 13 Councillors broken down as follows: 6 from ANC, 4 from IFP, 2 from DA and 1 from the EFF. </a:t>
            </a:r>
            <a:endParaRPr lang="en-ZA" sz="2400" dirty="0" smtClean="0">
              <a:cs typeface="Arial" panose="020B0604020202020204" pitchFamily="34" charset="0"/>
            </a:endParaRPr>
          </a:p>
          <a:p>
            <a:pPr algn="just"/>
            <a:endParaRPr lang="en-ZA" sz="2400" dirty="0">
              <a:cs typeface="Arial" panose="020B0604020202020204" pitchFamily="34" charset="0"/>
            </a:endParaRPr>
          </a:p>
          <a:p>
            <a:pPr algn="just"/>
            <a:r>
              <a:rPr lang="en-ZA" sz="2400" dirty="0" smtClean="0">
                <a:cs typeface="Arial" panose="020B0604020202020204" pitchFamily="34" charset="0"/>
              </a:rPr>
              <a:t>The </a:t>
            </a:r>
            <a:r>
              <a:rPr lang="en-ZA" sz="2400" dirty="0">
                <a:cs typeface="Arial" panose="020B0604020202020204" pitchFamily="34" charset="0"/>
              </a:rPr>
              <a:t>municipality has seen a fair share of instability over the past 12 months including instability in the management of the </a:t>
            </a:r>
            <a:r>
              <a:rPr lang="en-ZA" sz="2400" dirty="0" smtClean="0">
                <a:cs typeface="Arial" panose="020B0604020202020204" pitchFamily="34" charset="0"/>
              </a:rPr>
              <a:t>municipality.</a:t>
            </a:r>
          </a:p>
          <a:p>
            <a:pPr marL="0" indent="0" algn="just">
              <a:buNone/>
            </a:pPr>
            <a:endParaRPr lang="en-ZA" sz="2400" dirty="0" smtClean="0">
              <a:cs typeface="Arial" panose="020B0604020202020204" pitchFamily="34" charset="0"/>
            </a:endParaRPr>
          </a:p>
          <a:p>
            <a:pPr algn="just"/>
            <a:r>
              <a:rPr lang="en-ZA" sz="2400" dirty="0" smtClean="0">
                <a:cs typeface="Arial" panose="020B0604020202020204" pitchFamily="34" charset="0"/>
              </a:rPr>
              <a:t>On </a:t>
            </a:r>
            <a:r>
              <a:rPr lang="en-ZA" sz="2400" dirty="0">
                <a:cs typeface="Arial" panose="020B0604020202020204" pitchFamily="34" charset="0"/>
              </a:rPr>
              <a:t>05 December 2008, the </a:t>
            </a:r>
            <a:r>
              <a:rPr lang="en-ZA" sz="2400" dirty="0" smtClean="0">
                <a:cs typeface="Arial" panose="020B0604020202020204" pitchFamily="34" charset="0"/>
              </a:rPr>
              <a:t>Provincial Executive </a:t>
            </a:r>
            <a:r>
              <a:rPr lang="en-ZA" sz="2400" dirty="0">
                <a:cs typeface="Arial" panose="020B0604020202020204" pitchFamily="34" charset="0"/>
              </a:rPr>
              <a:t>Council resolved to intervene at Endumeni Local municipality, due to the municipality’s failure in a number of areas including financial weaknesses, governance and service delivery failures. </a:t>
            </a:r>
          </a:p>
          <a:p>
            <a:pPr marL="0" indent="0" algn="just">
              <a:buNone/>
            </a:pPr>
            <a:endParaRPr lang="en-GB" sz="2400" dirty="0" smtClean="0">
              <a:cs typeface="Arial" panose="020B0604020202020204" pitchFamily="34" charset="0"/>
            </a:endParaRPr>
          </a:p>
          <a:p>
            <a:pPr marL="0" indent="0" algn="just">
              <a:buNone/>
            </a:pPr>
            <a:endParaRPr lang="en-GB" sz="2400" dirty="0">
              <a:cs typeface="Arial" panose="020B0604020202020204" pitchFamily="34" charset="0"/>
            </a:endParaRPr>
          </a:p>
          <a:p>
            <a:pPr marL="0" indent="0" algn="just">
              <a:buNone/>
            </a:pPr>
            <a:endParaRPr lang="en-GB" sz="2400" dirty="0" smtClean="0">
              <a:cs typeface="Arial" panose="020B0604020202020204" pitchFamily="34" charset="0"/>
            </a:endParaRPr>
          </a:p>
        </p:txBody>
      </p:sp>
    </p:spTree>
    <p:extLst>
      <p:ext uri="{BB962C8B-B14F-4D97-AF65-F5344CB8AC3E}">
        <p14:creationId xmlns:p14="http://schemas.microsoft.com/office/powerpoint/2010/main" xmlns="" val="320560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1"/>
            <a:ext cx="11504141" cy="4415468"/>
          </a:xfrm>
        </p:spPr>
        <p:txBody>
          <a:bodyPr>
            <a:noAutofit/>
          </a:bodyPr>
          <a:lstStyle/>
          <a:p>
            <a:pPr marL="0" lvl="2" indent="0" algn="just">
              <a:lnSpc>
                <a:spcPct val="150000"/>
              </a:lnSpc>
              <a:spcBef>
                <a:spcPts val="0"/>
              </a:spcBef>
              <a:buNone/>
            </a:pPr>
            <a:r>
              <a:rPr lang="en-ZA" sz="1600" b="1" dirty="0">
                <a:solidFill>
                  <a:prstClr val="black"/>
                </a:solidFill>
                <a:cs typeface="Arial" panose="020B0604020202020204" pitchFamily="34" charset="0"/>
              </a:rPr>
              <a:t>Dysfunctionality of the Council and its committees</a:t>
            </a:r>
            <a:r>
              <a:rPr lang="en-ZA" sz="1600" dirty="0">
                <a:solidFill>
                  <a:prstClr val="black"/>
                </a:solidFill>
                <a:cs typeface="Arial" panose="020B0604020202020204" pitchFamily="34" charset="0"/>
              </a:rPr>
              <a:t>		</a:t>
            </a:r>
          </a:p>
          <a:p>
            <a:pPr marL="285750" lvl="2" indent="-285750" algn="just">
              <a:lnSpc>
                <a:spcPct val="150000"/>
              </a:lnSpc>
              <a:spcBef>
                <a:spcPts val="0"/>
              </a:spcBef>
            </a:pPr>
            <a:r>
              <a:rPr lang="en-ZA" sz="1600" dirty="0" smtClean="0">
                <a:solidFill>
                  <a:prstClr val="black"/>
                </a:solidFill>
                <a:cs typeface="Arial" panose="020B0604020202020204" pitchFamily="34" charset="0"/>
              </a:rPr>
              <a:t>Council and its Committees, </a:t>
            </a:r>
            <a:r>
              <a:rPr lang="en-ZA" sz="1600" dirty="0">
                <a:solidFill>
                  <a:prstClr val="black"/>
                </a:solidFill>
                <a:cs typeface="Arial" panose="020B0604020202020204" pitchFamily="34" charset="0"/>
              </a:rPr>
              <a:t>with particular reference to the Executive Committee, Portfolio Committees and MPAC </a:t>
            </a:r>
            <a:r>
              <a:rPr lang="en-ZA" sz="1600" dirty="0" smtClean="0">
                <a:solidFill>
                  <a:prstClr val="black"/>
                </a:solidFill>
                <a:cs typeface="Arial" panose="020B0604020202020204" pitchFamily="34" charset="0"/>
              </a:rPr>
              <a:t>had </a:t>
            </a:r>
            <a:r>
              <a:rPr lang="en-ZA" sz="1600" dirty="0">
                <a:solidFill>
                  <a:prstClr val="black"/>
                </a:solidFill>
                <a:cs typeface="Arial" panose="020B0604020202020204" pitchFamily="34" charset="0"/>
              </a:rPr>
              <a:t>not functioned optimally over the past few months due to political instability at the municipality.</a:t>
            </a:r>
          </a:p>
          <a:p>
            <a:pPr marL="285750" lvl="2" indent="-285750" algn="just">
              <a:lnSpc>
                <a:spcPct val="150000"/>
              </a:lnSpc>
              <a:spcBef>
                <a:spcPts val="0"/>
              </a:spcBef>
            </a:pPr>
            <a:r>
              <a:rPr lang="en-ZA" sz="1600" dirty="0" smtClean="0">
                <a:solidFill>
                  <a:prstClr val="black"/>
                </a:solidFill>
                <a:cs typeface="Arial" panose="020B0604020202020204" pitchFamily="34" charset="0"/>
              </a:rPr>
              <a:t>The </a:t>
            </a:r>
            <a:r>
              <a:rPr lang="en-ZA" sz="1600" dirty="0">
                <a:solidFill>
                  <a:prstClr val="black"/>
                </a:solidFill>
                <a:cs typeface="Arial" panose="020B0604020202020204" pitchFamily="34" charset="0"/>
              </a:rPr>
              <a:t>committees of council </a:t>
            </a:r>
            <a:r>
              <a:rPr lang="en-ZA" sz="1600" dirty="0" smtClean="0">
                <a:solidFill>
                  <a:prstClr val="black"/>
                </a:solidFill>
                <a:cs typeface="Arial" panose="020B0604020202020204" pitchFamily="34" charset="0"/>
              </a:rPr>
              <a:t>were unable </a:t>
            </a:r>
            <a:r>
              <a:rPr lang="en-ZA" sz="1600" dirty="0">
                <a:solidFill>
                  <a:prstClr val="black"/>
                </a:solidFill>
                <a:cs typeface="Arial" panose="020B0604020202020204" pitchFamily="34" charset="0"/>
              </a:rPr>
              <a:t>to provide oversight over the administration particularly with reference to financial management and the service delivery programme of the municipality. </a:t>
            </a:r>
            <a:endParaRPr lang="en-ZA" sz="1600" dirty="0" smtClean="0">
              <a:solidFill>
                <a:prstClr val="black"/>
              </a:solidFill>
              <a:cs typeface="Arial" panose="020B0604020202020204" pitchFamily="34" charset="0"/>
            </a:endParaRPr>
          </a:p>
          <a:p>
            <a:pPr marL="285750" lvl="2" indent="-285750" algn="just">
              <a:lnSpc>
                <a:spcPct val="150000"/>
              </a:lnSpc>
              <a:spcBef>
                <a:spcPts val="0"/>
              </a:spcBef>
            </a:pPr>
            <a:r>
              <a:rPr lang="en-ZA" sz="1600" dirty="0" smtClean="0">
                <a:solidFill>
                  <a:prstClr val="black"/>
                </a:solidFill>
                <a:cs typeface="Arial" panose="020B0604020202020204" pitchFamily="34" charset="0"/>
              </a:rPr>
              <a:t>Following </a:t>
            </a:r>
            <a:r>
              <a:rPr lang="en-ZA" sz="1600" dirty="0">
                <a:solidFill>
                  <a:prstClr val="black"/>
                </a:solidFill>
                <a:cs typeface="Arial" panose="020B0604020202020204" pitchFamily="34" charset="0"/>
              </a:rPr>
              <a:t>the tabling of the forensic report on the 4th of October </a:t>
            </a:r>
            <a:r>
              <a:rPr lang="en-ZA" sz="1600" dirty="0" smtClean="0">
                <a:solidFill>
                  <a:prstClr val="black"/>
                </a:solidFill>
                <a:cs typeface="Arial" panose="020B0604020202020204" pitchFamily="34" charset="0"/>
              </a:rPr>
              <a:t>2018, </a:t>
            </a:r>
            <a:r>
              <a:rPr lang="en-ZA" sz="1600" dirty="0">
                <a:solidFill>
                  <a:prstClr val="black"/>
                </a:solidFill>
                <a:cs typeface="Arial" panose="020B0604020202020204" pitchFamily="34" charset="0"/>
              </a:rPr>
              <a:t>Council had not been able to consider and process the report and, in particular, the recommendations. On the 19th of November 2018 the municipal council resolved to request the MEC to extend the 21 day period within which to develop an implementation plan and notify the MEC of such. </a:t>
            </a:r>
            <a:r>
              <a:rPr lang="en-ZA" sz="1600" dirty="0" smtClean="0">
                <a:solidFill>
                  <a:prstClr val="black"/>
                </a:solidFill>
                <a:cs typeface="Arial" panose="020B0604020202020204" pitchFamily="34" charset="0"/>
              </a:rPr>
              <a:t>Both </a:t>
            </a:r>
            <a:r>
              <a:rPr lang="en-ZA" sz="1600" dirty="0">
                <a:solidFill>
                  <a:prstClr val="black"/>
                </a:solidFill>
                <a:cs typeface="Arial" panose="020B0604020202020204" pitchFamily="34" charset="0"/>
              </a:rPr>
              <a:t>the new Mayor and Speaker had committed themselves to ensuring that the recommendations of the report are implemented, speedily so. </a:t>
            </a:r>
            <a:r>
              <a:rPr lang="en-ZA" sz="1600" dirty="0" smtClean="0">
                <a:solidFill>
                  <a:prstClr val="black"/>
                </a:solidFill>
                <a:cs typeface="Arial" panose="020B0604020202020204" pitchFamily="34" charset="0"/>
              </a:rPr>
              <a:t>However, it became abundantly clear that due </a:t>
            </a:r>
            <a:r>
              <a:rPr lang="en-ZA" sz="1600" dirty="0">
                <a:solidFill>
                  <a:prstClr val="black"/>
                </a:solidFill>
                <a:cs typeface="Arial" panose="020B0604020202020204" pitchFamily="34" charset="0"/>
              </a:rPr>
              <a:t>to the instability in the municipal council and municipal administration, there </a:t>
            </a:r>
            <a:r>
              <a:rPr lang="en-ZA" sz="1600" dirty="0" smtClean="0">
                <a:solidFill>
                  <a:prstClr val="black"/>
                </a:solidFill>
                <a:cs typeface="Arial" panose="020B0604020202020204" pitchFamily="34" charset="0"/>
              </a:rPr>
              <a:t>was no </a:t>
            </a:r>
            <a:r>
              <a:rPr lang="en-ZA" sz="1600" dirty="0">
                <a:solidFill>
                  <a:prstClr val="black"/>
                </a:solidFill>
                <a:cs typeface="Arial" panose="020B0604020202020204" pitchFamily="34" charset="0"/>
              </a:rPr>
              <a:t>or very little appetite to implement the findings and recommendations of the report</a:t>
            </a:r>
          </a:p>
          <a:p>
            <a:pPr marL="285750" lvl="2" indent="-285750" algn="just">
              <a:lnSpc>
                <a:spcPct val="150000"/>
              </a:lnSpc>
              <a:spcBef>
                <a:spcPts val="0"/>
              </a:spcBef>
            </a:pPr>
            <a:endParaRPr lang="en-US" sz="16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2477130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INTERVENTION…continued</a:t>
            </a:r>
            <a:endParaRPr lang="en-ZA" sz="3200" b="1" dirty="0">
              <a:latin typeface="+mn-lt"/>
            </a:endParaRPr>
          </a:p>
        </p:txBody>
      </p:sp>
      <p:sp>
        <p:nvSpPr>
          <p:cNvPr id="3" name="Content Placeholder 2"/>
          <p:cNvSpPr>
            <a:spLocks noGrp="1"/>
          </p:cNvSpPr>
          <p:nvPr>
            <p:ph idx="1"/>
          </p:nvPr>
        </p:nvSpPr>
        <p:spPr>
          <a:xfrm>
            <a:off x="333632" y="1485001"/>
            <a:ext cx="11504141" cy="4622502"/>
          </a:xfrm>
        </p:spPr>
        <p:txBody>
          <a:bodyPr>
            <a:noAutofit/>
          </a:bodyPr>
          <a:lstStyle/>
          <a:p>
            <a:pPr marL="0" lvl="2" indent="0" algn="just">
              <a:lnSpc>
                <a:spcPct val="150000"/>
              </a:lnSpc>
              <a:spcBef>
                <a:spcPts val="0"/>
              </a:spcBef>
              <a:buNone/>
            </a:pPr>
            <a:r>
              <a:rPr lang="en-ZA" sz="1700" b="1" dirty="0">
                <a:solidFill>
                  <a:prstClr val="black"/>
                </a:solidFill>
                <a:cs typeface="Arial" panose="020B0604020202020204" pitchFamily="34" charset="0"/>
              </a:rPr>
              <a:t>Dysfunctionality of the Council and its </a:t>
            </a:r>
            <a:r>
              <a:rPr lang="en-ZA" sz="1700" b="1" dirty="0" smtClean="0">
                <a:solidFill>
                  <a:prstClr val="black"/>
                </a:solidFill>
                <a:cs typeface="Arial" panose="020B0604020202020204" pitchFamily="34" charset="0"/>
              </a:rPr>
              <a:t>committees continued..</a:t>
            </a:r>
            <a:r>
              <a:rPr lang="en-ZA" sz="1700" dirty="0">
                <a:solidFill>
                  <a:prstClr val="black"/>
                </a:solidFill>
                <a:cs typeface="Arial" panose="020B0604020202020204" pitchFamily="34" charset="0"/>
              </a:rPr>
              <a:t>		</a:t>
            </a:r>
          </a:p>
          <a:p>
            <a:pPr marL="285750" lvl="2" indent="-285750" algn="just">
              <a:lnSpc>
                <a:spcPct val="150000"/>
              </a:lnSpc>
              <a:spcBef>
                <a:spcPts val="0"/>
              </a:spcBef>
            </a:pPr>
            <a:r>
              <a:rPr lang="en-ZA" sz="1700" dirty="0" smtClean="0">
                <a:solidFill>
                  <a:prstClr val="black"/>
                </a:solidFill>
                <a:cs typeface="Arial" panose="020B0604020202020204" pitchFamily="34" charset="0"/>
              </a:rPr>
              <a:t>The forensic investigation identified </a:t>
            </a:r>
            <a:r>
              <a:rPr lang="en-ZA" sz="1700" dirty="0">
                <a:solidFill>
                  <a:prstClr val="black"/>
                </a:solidFill>
                <a:cs typeface="Arial" panose="020B0604020202020204" pitchFamily="34" charset="0"/>
              </a:rPr>
              <a:t>various instances of irregular, fruitless and wasteful expenditure, procurement irregularities, conflicts of interest, fraud, theft, maladministration and non-compliance with relevant legislation, regulations, circulars and </a:t>
            </a:r>
            <a:r>
              <a:rPr lang="en-ZA" sz="1700" dirty="0" smtClean="0">
                <a:solidFill>
                  <a:prstClr val="black"/>
                </a:solidFill>
                <a:cs typeface="Arial" panose="020B0604020202020204" pitchFamily="34" charset="0"/>
              </a:rPr>
              <a:t>policies</a:t>
            </a:r>
            <a:r>
              <a:rPr lang="en-ZA" sz="1700" dirty="0">
                <a:solidFill>
                  <a:prstClr val="black"/>
                </a:solidFill>
                <a:cs typeface="Arial" panose="020B0604020202020204" pitchFamily="34" charset="0"/>
              </a:rPr>
              <a:t>. </a:t>
            </a:r>
            <a:endParaRPr lang="en-ZA" sz="1700" dirty="0" smtClean="0">
              <a:solidFill>
                <a:prstClr val="black"/>
              </a:solidFill>
              <a:cs typeface="Arial" panose="020B0604020202020204" pitchFamily="34" charset="0"/>
            </a:endParaRPr>
          </a:p>
          <a:p>
            <a:pPr marL="285750" lvl="2" indent="-285750" algn="just">
              <a:lnSpc>
                <a:spcPct val="150000"/>
              </a:lnSpc>
              <a:spcBef>
                <a:spcPts val="0"/>
              </a:spcBef>
            </a:pPr>
            <a:r>
              <a:rPr lang="en-ZA" sz="1700" dirty="0" smtClean="0">
                <a:solidFill>
                  <a:prstClr val="black"/>
                </a:solidFill>
                <a:cs typeface="Arial" panose="020B0604020202020204" pitchFamily="34" charset="0"/>
              </a:rPr>
              <a:t>It was normal for Endumeni Local Municipality to avoid implementing the findings of a forensic investigation, as on </a:t>
            </a:r>
            <a:r>
              <a:rPr lang="en-ZA" sz="1700" dirty="0">
                <a:solidFill>
                  <a:prstClr val="black"/>
                </a:solidFill>
                <a:cs typeface="Arial" panose="020B0604020202020204" pitchFamily="34" charset="0"/>
              </a:rPr>
              <a:t>one </a:t>
            </a:r>
            <a:r>
              <a:rPr lang="en-ZA" sz="1700" dirty="0" smtClean="0">
                <a:solidFill>
                  <a:prstClr val="black"/>
                </a:solidFill>
                <a:cs typeface="Arial" panose="020B0604020202020204" pitchFamily="34" charset="0"/>
              </a:rPr>
              <a:t>occasion, </a:t>
            </a:r>
            <a:r>
              <a:rPr lang="en-ZA" sz="1700" dirty="0">
                <a:solidFill>
                  <a:prstClr val="black"/>
                </a:solidFill>
                <a:cs typeface="Arial" panose="020B0604020202020204" pitchFamily="34" charset="0"/>
              </a:rPr>
              <a:t>the MEC had to approach the courts to compel the municipal council to comply with legislative </a:t>
            </a:r>
            <a:r>
              <a:rPr lang="en-ZA" sz="1700" dirty="0" smtClean="0">
                <a:solidFill>
                  <a:prstClr val="black"/>
                </a:solidFill>
                <a:cs typeface="Arial" panose="020B0604020202020204" pitchFamily="34" charset="0"/>
              </a:rPr>
              <a:t>requirements in respect of implementing consequence management, arising from the findings of the then section 106 investigation.</a:t>
            </a:r>
          </a:p>
          <a:p>
            <a:pPr marL="285750" lvl="2" indent="-285750" algn="just">
              <a:lnSpc>
                <a:spcPct val="150000"/>
              </a:lnSpc>
              <a:spcBef>
                <a:spcPts val="0"/>
              </a:spcBef>
            </a:pPr>
            <a:r>
              <a:rPr lang="en-ZA" sz="1700" dirty="0">
                <a:solidFill>
                  <a:prstClr val="black"/>
                </a:solidFill>
                <a:cs typeface="Arial" panose="020B0604020202020204" pitchFamily="34" charset="0"/>
              </a:rPr>
              <a:t>Following the tabling of the forensic </a:t>
            </a:r>
            <a:r>
              <a:rPr lang="en-ZA" sz="1700" dirty="0" smtClean="0">
                <a:solidFill>
                  <a:prstClr val="black"/>
                </a:solidFill>
                <a:cs typeface="Arial" panose="020B0604020202020204" pitchFamily="34" charset="0"/>
              </a:rPr>
              <a:t>report, </a:t>
            </a:r>
            <a:r>
              <a:rPr lang="en-ZA" sz="1700" dirty="0">
                <a:solidFill>
                  <a:prstClr val="black"/>
                </a:solidFill>
                <a:cs typeface="Arial" panose="020B0604020202020204" pitchFamily="34" charset="0"/>
              </a:rPr>
              <a:t>the Mayor resigned while the Speaker Councillor Mbatha-Makhathini was </a:t>
            </a:r>
            <a:r>
              <a:rPr lang="en-ZA" sz="1700" dirty="0" smtClean="0">
                <a:solidFill>
                  <a:prstClr val="black"/>
                </a:solidFill>
                <a:cs typeface="Arial" panose="020B0604020202020204" pitchFamily="34" charset="0"/>
              </a:rPr>
              <a:t>expelled </a:t>
            </a:r>
            <a:r>
              <a:rPr lang="en-ZA" sz="1700" dirty="0">
                <a:solidFill>
                  <a:prstClr val="black"/>
                </a:solidFill>
                <a:cs typeface="Arial" panose="020B0604020202020204" pitchFamily="34" charset="0"/>
              </a:rPr>
              <a:t>by her party</a:t>
            </a:r>
            <a:r>
              <a:rPr lang="en-ZA" sz="1700" dirty="0" smtClean="0">
                <a:solidFill>
                  <a:prstClr val="black"/>
                </a:solidFill>
                <a:cs typeface="Arial" panose="020B0604020202020204" pitchFamily="34" charset="0"/>
              </a:rPr>
              <a:t>. It then became abundantly clear that the municipality was on a verge </a:t>
            </a:r>
            <a:r>
              <a:rPr lang="en-ZA" sz="1700" dirty="0">
                <a:solidFill>
                  <a:prstClr val="black"/>
                </a:solidFill>
                <a:cs typeface="Arial" panose="020B0604020202020204" pitchFamily="34" charset="0"/>
              </a:rPr>
              <a:t>of </a:t>
            </a:r>
            <a:r>
              <a:rPr lang="en-ZA" sz="1700" dirty="0" smtClean="0">
                <a:solidFill>
                  <a:prstClr val="black"/>
                </a:solidFill>
                <a:cs typeface="Arial" panose="020B0604020202020204" pitchFamily="34" charset="0"/>
              </a:rPr>
              <a:t>collapse, as despite </a:t>
            </a:r>
            <a:r>
              <a:rPr lang="en-ZA" sz="1700" dirty="0">
                <a:solidFill>
                  <a:prstClr val="black"/>
                </a:solidFill>
                <a:cs typeface="Arial" panose="020B0604020202020204" pitchFamily="34" charset="0"/>
              </a:rPr>
              <a:t>support, the municipality </a:t>
            </a:r>
            <a:r>
              <a:rPr lang="en-ZA" sz="1700" dirty="0" smtClean="0">
                <a:solidFill>
                  <a:prstClr val="black"/>
                </a:solidFill>
                <a:cs typeface="Arial" panose="020B0604020202020204" pitchFamily="34" charset="0"/>
              </a:rPr>
              <a:t>remained </a:t>
            </a:r>
            <a:r>
              <a:rPr lang="en-ZA" sz="1700" dirty="0">
                <a:solidFill>
                  <a:prstClr val="black"/>
                </a:solidFill>
                <a:cs typeface="Arial" panose="020B0604020202020204" pitchFamily="34" charset="0"/>
              </a:rPr>
              <a:t>unstable and challenged due to </a:t>
            </a:r>
            <a:r>
              <a:rPr lang="en-ZA" sz="1700" dirty="0" smtClean="0">
                <a:solidFill>
                  <a:prstClr val="black"/>
                </a:solidFill>
                <a:cs typeface="Arial" panose="020B0604020202020204" pitchFamily="34" charset="0"/>
              </a:rPr>
              <a:t>poor/absence of </a:t>
            </a:r>
            <a:r>
              <a:rPr lang="en-ZA" sz="1700" dirty="0">
                <a:solidFill>
                  <a:prstClr val="black"/>
                </a:solidFill>
                <a:cs typeface="Arial" panose="020B0604020202020204" pitchFamily="34" charset="0"/>
              </a:rPr>
              <a:t>leadership and </a:t>
            </a:r>
            <a:r>
              <a:rPr lang="en-ZA" sz="1700" dirty="0" smtClean="0">
                <a:solidFill>
                  <a:prstClr val="black"/>
                </a:solidFill>
                <a:cs typeface="Arial" panose="020B0604020202020204" pitchFamily="34" charset="0"/>
              </a:rPr>
              <a:t>management.</a:t>
            </a:r>
            <a:endParaRPr lang="en-ZA" sz="1700" dirty="0">
              <a:solidFill>
                <a:prstClr val="black"/>
              </a:solidFill>
              <a:cs typeface="Arial" panose="020B0604020202020204" pitchFamily="34" charset="0"/>
            </a:endParaRPr>
          </a:p>
        </p:txBody>
      </p:sp>
    </p:spTree>
    <p:extLst>
      <p:ext uri="{BB962C8B-B14F-4D97-AF65-F5344CB8AC3E}">
        <p14:creationId xmlns:p14="http://schemas.microsoft.com/office/powerpoint/2010/main" xmlns="" val="1071048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33632" y="1485000"/>
            <a:ext cx="11504141" cy="4864041"/>
          </a:xfrm>
        </p:spPr>
        <p:txBody>
          <a:bodyPr>
            <a:noAutofit/>
          </a:bodyPr>
          <a:lstStyle/>
          <a:p>
            <a:pPr marL="0" lvl="2" indent="0" algn="just">
              <a:lnSpc>
                <a:spcPct val="150000"/>
              </a:lnSpc>
              <a:spcBef>
                <a:spcPts val="0"/>
              </a:spcBef>
              <a:buNone/>
            </a:pPr>
            <a:r>
              <a:rPr lang="en-ZA" sz="1800" b="1" dirty="0">
                <a:solidFill>
                  <a:prstClr val="black"/>
                </a:solidFill>
                <a:cs typeface="Arial" panose="020B0604020202020204" pitchFamily="34" charset="0"/>
              </a:rPr>
              <a:t>Election of New Office Bearers</a:t>
            </a:r>
          </a:p>
          <a:p>
            <a:pPr marL="285750" lvl="2" indent="-285750" algn="just">
              <a:lnSpc>
                <a:spcPct val="150000"/>
              </a:lnSpc>
              <a:spcBef>
                <a:spcPts val="0"/>
              </a:spcBef>
            </a:pPr>
            <a:r>
              <a:rPr lang="en-ZA" sz="1800" dirty="0" smtClean="0">
                <a:solidFill>
                  <a:prstClr val="black"/>
                </a:solidFill>
                <a:cs typeface="Arial" panose="020B0604020202020204" pitchFamily="34" charset="0"/>
              </a:rPr>
              <a:t>Following </a:t>
            </a:r>
            <a:r>
              <a:rPr lang="en-ZA" sz="1800" dirty="0">
                <a:solidFill>
                  <a:prstClr val="black"/>
                </a:solidFill>
                <a:cs typeface="Arial" panose="020B0604020202020204" pitchFamily="34" charset="0"/>
              </a:rPr>
              <a:t>the resignation of the Mayor and expulsion of the Speaker, the IEC after consulting the IFP, filled the vacancies that had arisen. The Municipal Manager convened a Special Council meeting in terms of section 36 of the Municipal Structures Act to elect the Speaker. The meeting was held on the 8th of November 2018 but collapsed due to differences and disagreements within the IFP, resulting in them failing to remain in attendance at the meeting. The Municipal Manager had also contributed to the collapse of the </a:t>
            </a:r>
            <a:r>
              <a:rPr lang="en-ZA" sz="1800" dirty="0" smtClean="0">
                <a:solidFill>
                  <a:prstClr val="black"/>
                </a:solidFill>
                <a:cs typeface="Arial" panose="020B0604020202020204" pitchFamily="34" charset="0"/>
              </a:rPr>
              <a:t>meeting </a:t>
            </a:r>
            <a:r>
              <a:rPr lang="en-ZA" sz="1800" dirty="0">
                <a:solidFill>
                  <a:prstClr val="black"/>
                </a:solidFill>
                <a:cs typeface="Arial" panose="020B0604020202020204" pitchFamily="34" charset="0"/>
              </a:rPr>
              <a:t>as he left and did not return to the council chambers. </a:t>
            </a:r>
            <a:endParaRPr lang="en-ZA" sz="1800" dirty="0" smtClean="0">
              <a:solidFill>
                <a:prstClr val="black"/>
              </a:solidFill>
              <a:cs typeface="Arial" panose="020B0604020202020204" pitchFamily="34" charset="0"/>
            </a:endParaRPr>
          </a:p>
          <a:p>
            <a:pPr marL="285750" lvl="2" indent="-285750" algn="just">
              <a:lnSpc>
                <a:spcPct val="150000"/>
              </a:lnSpc>
              <a:spcBef>
                <a:spcPts val="0"/>
              </a:spcBef>
            </a:pPr>
            <a:r>
              <a:rPr lang="en-ZA" sz="1800" dirty="0" smtClean="0">
                <a:solidFill>
                  <a:prstClr val="black"/>
                </a:solidFill>
                <a:cs typeface="Arial" panose="020B0604020202020204" pitchFamily="34" charset="0"/>
              </a:rPr>
              <a:t>Following </a:t>
            </a:r>
            <a:r>
              <a:rPr lang="en-ZA" sz="1800" dirty="0">
                <a:solidFill>
                  <a:prstClr val="black"/>
                </a:solidFill>
                <a:cs typeface="Arial" panose="020B0604020202020204" pitchFamily="34" charset="0"/>
              </a:rPr>
              <a:t>various engagements between Cogta and the Municipal Manager he convened another Special Council meeting on the 16th of November 2018, where Cllr L Khumalo of the ANC was elected as the Speaker. Following the election of the Speaker there was confusion created by the Municipal Manager who attempted to carry on chairing the meeting even though the Speaker had been elected. </a:t>
            </a:r>
          </a:p>
        </p:txBody>
      </p:sp>
    </p:spTree>
    <p:extLst>
      <p:ext uri="{BB962C8B-B14F-4D97-AF65-F5344CB8AC3E}">
        <p14:creationId xmlns:p14="http://schemas.microsoft.com/office/powerpoint/2010/main" xmlns="" val="2837863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2.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33632" y="1485000"/>
            <a:ext cx="11504141" cy="4864041"/>
          </a:xfrm>
        </p:spPr>
        <p:txBody>
          <a:bodyPr>
            <a:noAutofit/>
          </a:bodyPr>
          <a:lstStyle/>
          <a:p>
            <a:pPr marL="0" lvl="2" indent="0" algn="just">
              <a:lnSpc>
                <a:spcPct val="150000"/>
              </a:lnSpc>
              <a:spcBef>
                <a:spcPts val="0"/>
              </a:spcBef>
              <a:buNone/>
            </a:pPr>
            <a:r>
              <a:rPr lang="en-ZA" sz="1800" b="1" dirty="0" smtClean="0">
                <a:solidFill>
                  <a:prstClr val="black"/>
                </a:solidFill>
                <a:cs typeface="Arial" panose="020B0604020202020204" pitchFamily="34" charset="0"/>
              </a:rPr>
              <a:t>Election </a:t>
            </a:r>
            <a:r>
              <a:rPr lang="en-ZA" sz="1800" b="1" dirty="0">
                <a:solidFill>
                  <a:prstClr val="black"/>
                </a:solidFill>
                <a:cs typeface="Arial" panose="020B0604020202020204" pitchFamily="34" charset="0"/>
              </a:rPr>
              <a:t>of New Office </a:t>
            </a:r>
            <a:r>
              <a:rPr lang="en-ZA" sz="1800" b="1" dirty="0" smtClean="0">
                <a:solidFill>
                  <a:prstClr val="black"/>
                </a:solidFill>
                <a:cs typeface="Arial" panose="020B0604020202020204" pitchFamily="34" charset="0"/>
              </a:rPr>
              <a:t>Bearers… continued</a:t>
            </a:r>
          </a:p>
          <a:p>
            <a:pPr marL="285750" lvl="2" indent="-285750" algn="just">
              <a:lnSpc>
                <a:spcPct val="150000"/>
              </a:lnSpc>
              <a:spcBef>
                <a:spcPts val="0"/>
              </a:spcBef>
            </a:pPr>
            <a:r>
              <a:rPr lang="en-ZA" sz="1800" dirty="0" smtClean="0">
                <a:solidFill>
                  <a:prstClr val="black"/>
                </a:solidFill>
                <a:cs typeface="Arial" panose="020B0604020202020204" pitchFamily="34" charset="0"/>
              </a:rPr>
              <a:t>The </a:t>
            </a:r>
            <a:r>
              <a:rPr lang="en-ZA" sz="1800" dirty="0">
                <a:solidFill>
                  <a:prstClr val="black"/>
                </a:solidFill>
                <a:cs typeface="Arial" panose="020B0604020202020204" pitchFamily="34" charset="0"/>
              </a:rPr>
              <a:t>Speaker took charge of the meeting. The DA, EFF and 3 IFP councillors walked out, leaving the ANC and one IFP councilor. </a:t>
            </a:r>
          </a:p>
          <a:p>
            <a:pPr marL="285750" lvl="2" indent="-285750" algn="just">
              <a:lnSpc>
                <a:spcPct val="150000"/>
              </a:lnSpc>
              <a:spcBef>
                <a:spcPts val="0"/>
              </a:spcBef>
            </a:pPr>
            <a:r>
              <a:rPr lang="en-ZA" sz="1800" dirty="0" smtClean="0">
                <a:solidFill>
                  <a:prstClr val="black"/>
                </a:solidFill>
                <a:cs typeface="Arial" panose="020B0604020202020204" pitchFamily="34" charset="0"/>
              </a:rPr>
              <a:t>The </a:t>
            </a:r>
            <a:r>
              <a:rPr lang="en-ZA" sz="1800" dirty="0">
                <a:solidFill>
                  <a:prstClr val="black"/>
                </a:solidFill>
                <a:cs typeface="Arial" panose="020B0604020202020204" pitchFamily="34" charset="0"/>
              </a:rPr>
              <a:t>meeting had sufficient number of councillors (7) to form a quorum and thus proceeded to elect Cllr Mlotshwa from the IFP as the new Mayor of Endumeni. </a:t>
            </a:r>
          </a:p>
          <a:p>
            <a:pPr marL="285750" lvl="2" indent="-285750" algn="just">
              <a:lnSpc>
                <a:spcPct val="150000"/>
              </a:lnSpc>
              <a:spcBef>
                <a:spcPts val="0"/>
              </a:spcBef>
            </a:pPr>
            <a:r>
              <a:rPr lang="en-ZA" sz="1800" dirty="0" smtClean="0">
                <a:solidFill>
                  <a:prstClr val="black"/>
                </a:solidFill>
                <a:cs typeface="Arial" panose="020B0604020202020204" pitchFamily="34" charset="0"/>
              </a:rPr>
              <a:t>Following </a:t>
            </a:r>
            <a:r>
              <a:rPr lang="en-ZA" sz="1800" dirty="0">
                <a:solidFill>
                  <a:prstClr val="black"/>
                </a:solidFill>
                <a:cs typeface="Arial" panose="020B0604020202020204" pitchFamily="34" charset="0"/>
              </a:rPr>
              <a:t>the 2016 local government elections the municipality had not elected a Deputy Mayor even though the position had been approved by the MEC. The absence of a Deputy Mayor contributed to the political uncertainty when the Mayor was incarcerated in May 2018. On 19 November 2018 the Municipal Council again met and elected a member of the Executive Committee as the Deputy Mayor. The municipality now has a Deputy Mayor, despite not having budgeted for the position in the 2018/2019 budget. </a:t>
            </a:r>
          </a:p>
          <a:p>
            <a:pPr marL="0" lvl="2" indent="0" algn="just">
              <a:lnSpc>
                <a:spcPct val="150000"/>
              </a:lnSpc>
              <a:spcBef>
                <a:spcPts val="0"/>
              </a:spcBef>
              <a:buNone/>
            </a:pPr>
            <a:endParaRPr lang="en-ZA" sz="1800" b="1" dirty="0">
              <a:solidFill>
                <a:prstClr val="black"/>
              </a:solidFill>
              <a:cs typeface="Arial" panose="020B0604020202020204" pitchFamily="34" charset="0"/>
            </a:endParaRPr>
          </a:p>
        </p:txBody>
      </p:sp>
    </p:spTree>
    <p:extLst>
      <p:ext uri="{BB962C8B-B14F-4D97-AF65-F5344CB8AC3E}">
        <p14:creationId xmlns:p14="http://schemas.microsoft.com/office/powerpoint/2010/main" xmlns="" val="13081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33632" y="1485000"/>
            <a:ext cx="11504141" cy="4864041"/>
          </a:xfrm>
        </p:spPr>
        <p:txBody>
          <a:bodyPr>
            <a:noAutofit/>
          </a:bodyPr>
          <a:lstStyle/>
          <a:p>
            <a:pPr marL="0" lvl="2" indent="0" algn="just">
              <a:lnSpc>
                <a:spcPct val="150000"/>
              </a:lnSpc>
              <a:spcBef>
                <a:spcPts val="0"/>
              </a:spcBef>
              <a:buNone/>
            </a:pPr>
            <a:r>
              <a:rPr lang="en-ZA" sz="1800" b="1" dirty="0">
                <a:solidFill>
                  <a:prstClr val="black"/>
                </a:solidFill>
                <a:cs typeface="Arial" panose="020B0604020202020204" pitchFamily="34" charset="0"/>
              </a:rPr>
              <a:t>Suspension of the Municipal Manager and administrative instability</a:t>
            </a:r>
          </a:p>
          <a:p>
            <a:pPr marL="285750" lvl="2" indent="-285750" algn="just">
              <a:lnSpc>
                <a:spcPct val="150000"/>
              </a:lnSpc>
              <a:spcBef>
                <a:spcPts val="0"/>
              </a:spcBef>
            </a:pPr>
            <a:r>
              <a:rPr lang="en-ZA" sz="1800" dirty="0" smtClean="0">
                <a:solidFill>
                  <a:prstClr val="black"/>
                </a:solidFill>
                <a:cs typeface="Arial" panose="020B0604020202020204" pitchFamily="34" charset="0"/>
              </a:rPr>
              <a:t>Both </a:t>
            </a:r>
            <a:r>
              <a:rPr lang="en-ZA" sz="1800" dirty="0">
                <a:solidFill>
                  <a:prstClr val="black"/>
                </a:solidFill>
                <a:cs typeface="Arial" panose="020B0604020202020204" pitchFamily="34" charset="0"/>
              </a:rPr>
              <a:t>on the 8th and the 16th of November, the Municipal Manager conducted himself inappropriately towards councillors. He entered the political space and appeared to take sides with one of the IFP factions in council. </a:t>
            </a:r>
          </a:p>
          <a:p>
            <a:pPr marL="285750" lvl="2" indent="-285750" algn="just">
              <a:lnSpc>
                <a:spcPct val="150000"/>
              </a:lnSpc>
              <a:spcBef>
                <a:spcPts val="0"/>
              </a:spcBef>
            </a:pPr>
            <a:r>
              <a:rPr lang="en-ZA" sz="1800" dirty="0" smtClean="0">
                <a:solidFill>
                  <a:prstClr val="black"/>
                </a:solidFill>
                <a:cs typeface="Arial" panose="020B0604020202020204" pitchFamily="34" charset="0"/>
              </a:rPr>
              <a:t>On </a:t>
            </a:r>
            <a:r>
              <a:rPr lang="en-ZA" sz="1800" dirty="0">
                <a:solidFill>
                  <a:prstClr val="black"/>
                </a:solidFill>
                <a:cs typeface="Arial" panose="020B0604020202020204" pitchFamily="34" charset="0"/>
              </a:rPr>
              <a:t>the 16th the Municipal Manager purported to have received a letter from the IFP, summarily dismissing one their councillors who was suspected to have voted against his ‘party mandate’. The letter was denied by the party representatives at the meeting. The Municipal Manager openly interjected the Speaker in an effort to prevent the Municipal Council from electing a new Mayor. </a:t>
            </a:r>
          </a:p>
          <a:p>
            <a:pPr marL="285750" lvl="2" indent="-285750" algn="just">
              <a:lnSpc>
                <a:spcPct val="150000"/>
              </a:lnSpc>
              <a:spcBef>
                <a:spcPts val="0"/>
              </a:spcBef>
            </a:pPr>
            <a:r>
              <a:rPr lang="en-ZA" sz="1800" dirty="0" smtClean="0">
                <a:solidFill>
                  <a:prstClr val="black"/>
                </a:solidFill>
                <a:cs typeface="Arial" panose="020B0604020202020204" pitchFamily="34" charset="0"/>
              </a:rPr>
              <a:t>The </a:t>
            </a:r>
            <a:r>
              <a:rPr lang="en-ZA" sz="1800" dirty="0">
                <a:solidFill>
                  <a:prstClr val="black"/>
                </a:solidFill>
                <a:cs typeface="Arial" panose="020B0604020202020204" pitchFamily="34" charset="0"/>
              </a:rPr>
              <a:t>Municipal Council successfully elected the Mayor, but the Municipal Manager went on to openly defy the authority of the new Mayor. The Municipal Manager stated openly that he did not recognize the new Mayor, thus crossing the political line. </a:t>
            </a:r>
          </a:p>
          <a:p>
            <a:pPr marL="0" lvl="2" indent="0" algn="just">
              <a:lnSpc>
                <a:spcPct val="150000"/>
              </a:lnSpc>
              <a:spcBef>
                <a:spcPts val="0"/>
              </a:spcBef>
              <a:buNone/>
            </a:pPr>
            <a:endParaRPr lang="en-ZA" sz="1800" b="1" dirty="0">
              <a:solidFill>
                <a:prstClr val="black"/>
              </a:solidFill>
              <a:cs typeface="Arial" panose="020B0604020202020204" pitchFamily="34" charset="0"/>
            </a:endParaRPr>
          </a:p>
        </p:txBody>
      </p:sp>
    </p:spTree>
    <p:extLst>
      <p:ext uri="{BB962C8B-B14F-4D97-AF65-F5344CB8AC3E}">
        <p14:creationId xmlns:p14="http://schemas.microsoft.com/office/powerpoint/2010/main" xmlns="" val="4066066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a:t>
            </a:r>
            <a:r>
              <a:rPr lang="en-ZA" sz="3200" b="1" dirty="0">
                <a:latin typeface="+mn-lt"/>
              </a:rPr>
              <a:t>THE </a:t>
            </a:r>
            <a:r>
              <a:rPr lang="en-ZA" sz="3200" b="1" dirty="0" smtClean="0">
                <a:latin typeface="+mn-lt"/>
              </a:rPr>
              <a:t>INTERVENTION…continued</a:t>
            </a:r>
            <a:endParaRPr lang="en-ZA" sz="3200" b="1" dirty="0">
              <a:latin typeface="+mn-lt"/>
            </a:endParaRPr>
          </a:p>
        </p:txBody>
      </p:sp>
      <p:sp>
        <p:nvSpPr>
          <p:cNvPr id="3" name="Content Placeholder 2"/>
          <p:cNvSpPr>
            <a:spLocks noGrp="1"/>
          </p:cNvSpPr>
          <p:nvPr>
            <p:ph idx="1"/>
          </p:nvPr>
        </p:nvSpPr>
        <p:spPr>
          <a:xfrm>
            <a:off x="333632" y="1485000"/>
            <a:ext cx="11504141" cy="4864041"/>
          </a:xfrm>
        </p:spPr>
        <p:txBody>
          <a:bodyPr>
            <a:noAutofit/>
          </a:bodyPr>
          <a:lstStyle/>
          <a:p>
            <a:pPr marL="0" lvl="2" indent="0" algn="just">
              <a:lnSpc>
                <a:spcPct val="150000"/>
              </a:lnSpc>
              <a:spcBef>
                <a:spcPts val="0"/>
              </a:spcBef>
              <a:buNone/>
            </a:pPr>
            <a:r>
              <a:rPr lang="en-ZA" sz="1800" b="1" dirty="0">
                <a:solidFill>
                  <a:prstClr val="black"/>
                </a:solidFill>
                <a:cs typeface="Arial" panose="020B0604020202020204" pitchFamily="34" charset="0"/>
              </a:rPr>
              <a:t>Suspension of the Municipal Manager and administrative </a:t>
            </a:r>
            <a:r>
              <a:rPr lang="en-ZA" sz="1800" b="1" dirty="0" smtClean="0">
                <a:solidFill>
                  <a:prstClr val="black"/>
                </a:solidFill>
                <a:cs typeface="Arial" panose="020B0604020202020204" pitchFamily="34" charset="0"/>
              </a:rPr>
              <a:t>instability…continued</a:t>
            </a:r>
            <a:endParaRPr lang="en-ZA" sz="1800" b="1" dirty="0">
              <a:solidFill>
                <a:prstClr val="black"/>
              </a:solidFill>
              <a:cs typeface="Arial" panose="020B0604020202020204" pitchFamily="34" charset="0"/>
            </a:endParaRPr>
          </a:p>
          <a:p>
            <a:pPr marL="285750" lvl="2" indent="-285750" algn="just">
              <a:lnSpc>
                <a:spcPct val="150000"/>
              </a:lnSpc>
              <a:spcBef>
                <a:spcPts val="0"/>
              </a:spcBef>
            </a:pPr>
            <a:r>
              <a:rPr lang="en-ZA" sz="1800" dirty="0" smtClean="0">
                <a:solidFill>
                  <a:prstClr val="black"/>
                </a:solidFill>
                <a:cs typeface="Arial" panose="020B0604020202020204" pitchFamily="34" charset="0"/>
              </a:rPr>
              <a:t>Council </a:t>
            </a:r>
            <a:r>
              <a:rPr lang="en-ZA" sz="1800" dirty="0">
                <a:solidFill>
                  <a:prstClr val="black"/>
                </a:solidFill>
                <a:cs typeface="Arial" panose="020B0604020202020204" pitchFamily="34" charset="0"/>
              </a:rPr>
              <a:t>was incensed by this kind of </a:t>
            </a:r>
            <a:r>
              <a:rPr lang="en-ZA" sz="1800" dirty="0" err="1">
                <a:solidFill>
                  <a:prstClr val="black"/>
                </a:solidFill>
                <a:cs typeface="Arial" panose="020B0604020202020204" pitchFamily="34" charset="0"/>
              </a:rPr>
              <a:t>behavior</a:t>
            </a:r>
            <a:r>
              <a:rPr lang="en-ZA" sz="1800" dirty="0">
                <a:solidFill>
                  <a:prstClr val="black"/>
                </a:solidFill>
                <a:cs typeface="Arial" panose="020B0604020202020204" pitchFamily="34" charset="0"/>
              </a:rPr>
              <a:t> and resolved to put the Municipal Manager on special leave, with immediate effect and appointed Mr L. Cindi, the Director Technical Services as the Acting Municipal Manager. </a:t>
            </a:r>
          </a:p>
          <a:p>
            <a:pPr marL="285750" lvl="2" indent="-285750" algn="just">
              <a:lnSpc>
                <a:spcPct val="150000"/>
              </a:lnSpc>
              <a:spcBef>
                <a:spcPts val="0"/>
              </a:spcBef>
            </a:pPr>
            <a:r>
              <a:rPr lang="en-ZA" sz="1800" dirty="0" err="1" smtClean="0">
                <a:solidFill>
                  <a:prstClr val="black"/>
                </a:solidFill>
                <a:cs typeface="Arial" panose="020B0604020202020204" pitchFamily="34" charset="0"/>
              </a:rPr>
              <a:t>Cogta</a:t>
            </a:r>
            <a:r>
              <a:rPr lang="en-ZA" sz="1800" dirty="0" smtClean="0">
                <a:solidFill>
                  <a:prstClr val="black"/>
                </a:solidFill>
                <a:cs typeface="Arial" panose="020B0604020202020204" pitchFamily="34" charset="0"/>
              </a:rPr>
              <a:t> </a:t>
            </a:r>
            <a:r>
              <a:rPr lang="en-ZA" sz="1800" dirty="0">
                <a:solidFill>
                  <a:prstClr val="black"/>
                </a:solidFill>
                <a:cs typeface="Arial" panose="020B0604020202020204" pitchFamily="34" charset="0"/>
              </a:rPr>
              <a:t>engaged the Speaker about the legality of forcing the Municipal Manager to go on special leave. The Speaker thus convened another Special Council meeting on the 19th of November 2018, to review the matter of the Municipal Manager and to elect a Deputy Mayor. </a:t>
            </a:r>
          </a:p>
          <a:p>
            <a:pPr marL="285750" lvl="2" indent="-285750" algn="just">
              <a:lnSpc>
                <a:spcPct val="150000"/>
              </a:lnSpc>
              <a:spcBef>
                <a:spcPts val="0"/>
              </a:spcBef>
            </a:pPr>
            <a:r>
              <a:rPr lang="en-ZA" sz="1800" dirty="0" smtClean="0">
                <a:solidFill>
                  <a:prstClr val="black"/>
                </a:solidFill>
                <a:cs typeface="Arial" panose="020B0604020202020204" pitchFamily="34" charset="0"/>
              </a:rPr>
              <a:t>On </a:t>
            </a:r>
            <a:r>
              <a:rPr lang="en-ZA" sz="1800" dirty="0">
                <a:solidFill>
                  <a:prstClr val="black"/>
                </a:solidFill>
                <a:cs typeface="Arial" panose="020B0604020202020204" pitchFamily="34" charset="0"/>
              </a:rPr>
              <a:t>19 November 2018, the Municipal Council rescinded its decision to put the Municipal Manager on special leave and following presentation by the Mayor, resolved to give him an opportunity to respond as to why he should not be suspended. </a:t>
            </a:r>
          </a:p>
          <a:p>
            <a:pPr marL="0" lvl="2" indent="0" algn="just">
              <a:lnSpc>
                <a:spcPct val="150000"/>
              </a:lnSpc>
              <a:spcBef>
                <a:spcPts val="0"/>
              </a:spcBef>
              <a:buNone/>
            </a:pPr>
            <a:endParaRPr lang="en-ZA" sz="1800" b="1" dirty="0">
              <a:solidFill>
                <a:prstClr val="black"/>
              </a:solidFill>
              <a:cs typeface="Arial" panose="020B0604020202020204" pitchFamily="34" charset="0"/>
            </a:endParaRPr>
          </a:p>
        </p:txBody>
      </p:sp>
    </p:spTree>
    <p:extLst>
      <p:ext uri="{BB962C8B-B14F-4D97-AF65-F5344CB8AC3E}">
        <p14:creationId xmlns:p14="http://schemas.microsoft.com/office/powerpoint/2010/main" xmlns="" val="136933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19695</TotalTime>
  <Words>1915</Words>
  <Application>Microsoft Office PowerPoint</Application>
  <PresentationFormat>Custom</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1. INRODUCTION AND BACKGROUND</vt:lpstr>
      <vt:lpstr>2. REASONS FOR THE INTERVENTION</vt:lpstr>
      <vt:lpstr>2. REASONS FOR THE INTERVENTION…continued</vt:lpstr>
      <vt:lpstr>2. REASONS FOR THE INTERVENTION…continued</vt:lpstr>
      <vt:lpstr>2. REASONS FOR THE INTERVENTION…continued</vt:lpstr>
      <vt:lpstr>2. REASONS FOR THE INTERVENTION…continued</vt:lpstr>
      <vt:lpstr>2. REASONS FOR THE INTERVENTION…continued</vt:lpstr>
      <vt:lpstr>2. REASONS FOR THE INTERVENTION…continued</vt:lpstr>
      <vt:lpstr>2. REASONS FOR THE INTERVENTION…continued</vt:lpstr>
      <vt:lpstr>2. REASONS FOR THE INTERVENTION CONTINUED..</vt:lpstr>
      <vt:lpstr>2. REASONS FOR THE INTERVENTION CONTINUED..</vt:lpstr>
      <vt:lpstr>3. DECISION OF THE PROVINCIAL EXECUTIVE COUNCIL </vt:lpstr>
      <vt:lpstr>4. TERMS OF REFERENCE</vt:lpstr>
      <vt:lpstr>5. FORMALITIES &amp; CONCLUSIONS</vt:lpstr>
      <vt:lpstr>5. FORMALITIES &amp; CONCLUSIONS Extract from Gazette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DORNING</dc:creator>
  <cp:lastModifiedBy>PUMZA</cp:lastModifiedBy>
  <cp:revision>498</cp:revision>
  <dcterms:created xsi:type="dcterms:W3CDTF">2015-07-02T03:54:54Z</dcterms:created>
  <dcterms:modified xsi:type="dcterms:W3CDTF">2019-03-06T13:25:02Z</dcterms:modified>
</cp:coreProperties>
</file>