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371" r:id="rId2"/>
    <p:sldId id="416" r:id="rId3"/>
    <p:sldId id="400" r:id="rId4"/>
    <p:sldId id="510" r:id="rId5"/>
    <p:sldId id="462" r:id="rId6"/>
    <p:sldId id="511" r:id="rId7"/>
    <p:sldId id="513" r:id="rId8"/>
    <p:sldId id="514" r:id="rId9"/>
    <p:sldId id="515" r:id="rId10"/>
    <p:sldId id="516" r:id="rId11"/>
    <p:sldId id="517" r:id="rId12"/>
    <p:sldId id="519" r:id="rId13"/>
    <p:sldId id="518" r:id="rId14"/>
    <p:sldId id="520" r:id="rId15"/>
    <p:sldId id="521" r:id="rId16"/>
    <p:sldId id="522" r:id="rId17"/>
    <p:sldId id="523" r:id="rId18"/>
    <p:sldId id="524" r:id="rId19"/>
    <p:sldId id="525" r:id="rId20"/>
    <p:sldId id="526" r:id="rId21"/>
    <p:sldId id="527" r:id="rId22"/>
    <p:sldId id="528" r:id="rId23"/>
    <p:sldId id="529" r:id="rId24"/>
    <p:sldId id="504" r:id="rId25"/>
    <p:sldId id="505" r:id="rId26"/>
    <p:sldId id="530" r:id="rId27"/>
    <p:sldId id="531" r:id="rId28"/>
    <p:sldId id="506" r:id="rId29"/>
    <p:sldId id="415"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a:srgbClr val="F27A94"/>
    <a:srgbClr val="EF5B7B"/>
    <a:srgbClr val="FEE8F9"/>
    <a:srgbClr val="FDC3F1"/>
    <a:srgbClr val="FEDAF6"/>
    <a:srgbClr val="F9FCEE"/>
    <a:srgbClr val="FF6600"/>
    <a:srgbClr val="9A0000"/>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9296" autoAdjust="0"/>
  </p:normalViewPr>
  <p:slideViewPr>
    <p:cSldViewPr snapToGrid="0">
      <p:cViewPr>
        <p:scale>
          <a:sx n="55" d="100"/>
          <a:sy n="55" d="100"/>
        </p:scale>
        <p:origin x="-2850" y="-1416"/>
      </p:cViewPr>
      <p:guideLst>
        <p:guide orient="horz" pos="2160"/>
        <p:guide pos="3840"/>
      </p:guideLst>
    </p:cSldViewPr>
  </p:slideViewPr>
  <p:outlineViewPr>
    <p:cViewPr>
      <p:scale>
        <a:sx n="33" d="100"/>
        <a:sy n="33" d="100"/>
      </p:scale>
      <p:origin x="0" y="10344"/>
    </p:cViewPr>
  </p:outlineViewPr>
  <p:notesTextViewPr>
    <p:cViewPr>
      <p:scale>
        <a:sx n="1" d="1"/>
        <a:sy n="1" d="1"/>
      </p:scale>
      <p:origin x="0" y="0"/>
    </p:cViewPr>
  </p:notesTextViewPr>
  <p:sorterViewPr>
    <p:cViewPr varScale="1">
      <p:scale>
        <a:sx n="100" d="100"/>
        <a:sy n="100" d="100"/>
      </p:scale>
      <p:origin x="0" y="450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99974F-C17E-4DA6-8CB1-F36E72B1852E}" type="datetimeFigureOut">
              <a:rPr lang="en-ZA" smtClean="0"/>
              <a:pPr/>
              <a:t>2019/03/06</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B81886-32FC-42AC-80D4-917620871323}" type="slidenum">
              <a:rPr lang="en-ZA" smtClean="0"/>
              <a:pPr/>
              <a:t>‹#›</a:t>
            </a:fld>
            <a:endParaRPr lang="en-ZA"/>
          </a:p>
        </p:txBody>
      </p:sp>
    </p:spTree>
    <p:extLst>
      <p:ext uri="{BB962C8B-B14F-4D97-AF65-F5344CB8AC3E}">
        <p14:creationId xmlns:p14="http://schemas.microsoft.com/office/powerpoint/2010/main" xmlns="" val="530908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A0BC7E03-EF22-46F5-ADE6-FBE1CD13B1EE}" type="datetime1">
              <a:rPr lang="en-ZA" smtClean="0"/>
              <a:pPr/>
              <a:t>2019/03/06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4E0BBE0-93EA-40B6-A5E4-CEB20F0EB488}" type="slidenum">
              <a:rPr lang="en-ZA" smtClean="0"/>
              <a:pPr/>
              <a:t>‹#›</a:t>
            </a:fld>
            <a:endParaRPr lang="en-ZA"/>
          </a:p>
        </p:txBody>
      </p:sp>
    </p:spTree>
    <p:extLst>
      <p:ext uri="{BB962C8B-B14F-4D97-AF65-F5344CB8AC3E}">
        <p14:creationId xmlns:p14="http://schemas.microsoft.com/office/powerpoint/2010/main" xmlns="" val="2018764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5208015D-0861-43DC-8185-CBDD2C59E2F2}" type="datetime1">
              <a:rPr lang="en-ZA" smtClean="0"/>
              <a:pPr/>
              <a:t>2019/03/06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4E0BBE0-93EA-40B6-A5E4-CEB20F0EB488}" type="slidenum">
              <a:rPr lang="en-ZA" smtClean="0"/>
              <a:pPr/>
              <a:t>‹#›</a:t>
            </a:fld>
            <a:endParaRPr lang="en-ZA"/>
          </a:p>
        </p:txBody>
      </p:sp>
    </p:spTree>
    <p:extLst>
      <p:ext uri="{BB962C8B-B14F-4D97-AF65-F5344CB8AC3E}">
        <p14:creationId xmlns:p14="http://schemas.microsoft.com/office/powerpoint/2010/main" xmlns="" val="616675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0F8F269C-1785-47F8-B310-68B1A3EC86C3}" type="datetime1">
              <a:rPr lang="en-ZA" smtClean="0"/>
              <a:pPr/>
              <a:t>2019/03/06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4E0BBE0-93EA-40B6-A5E4-CEB20F0EB488}" type="slidenum">
              <a:rPr lang="en-ZA" smtClean="0"/>
              <a:pPr/>
              <a:t>‹#›</a:t>
            </a:fld>
            <a:endParaRPr lang="en-ZA"/>
          </a:p>
        </p:txBody>
      </p:sp>
    </p:spTree>
    <p:extLst>
      <p:ext uri="{BB962C8B-B14F-4D97-AF65-F5344CB8AC3E}">
        <p14:creationId xmlns:p14="http://schemas.microsoft.com/office/powerpoint/2010/main" xmlns="" val="1738532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D2641AEB-5396-4307-A47C-6B153D2B4B16}" type="datetime1">
              <a:rPr lang="en-ZA" smtClean="0"/>
              <a:pPr/>
              <a:t>2019/03/06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a:xfrm>
            <a:off x="11353801" y="6356350"/>
            <a:ext cx="532660" cy="365125"/>
          </a:xfrm>
          <a:ln w="28575">
            <a:solidFill>
              <a:srgbClr val="006600"/>
            </a:solidFill>
          </a:ln>
        </p:spPr>
        <p:txBody>
          <a:bodyPr/>
          <a:lstStyle>
            <a:lvl1pPr algn="ctr">
              <a:defRPr sz="1400">
                <a:latin typeface="Arial" panose="020B0604020202020204" pitchFamily="34" charset="0"/>
                <a:cs typeface="Arial" panose="020B0604020202020204" pitchFamily="34" charset="0"/>
              </a:defRPr>
            </a:lvl1pPr>
          </a:lstStyle>
          <a:p>
            <a:fld id="{44E0BBE0-93EA-40B6-A5E4-CEB20F0EB488}" type="slidenum">
              <a:rPr lang="en-ZA" smtClean="0"/>
              <a:pPr/>
              <a:t>‹#›</a:t>
            </a:fld>
            <a:endParaRPr lang="en-ZA"/>
          </a:p>
        </p:txBody>
      </p:sp>
    </p:spTree>
    <p:extLst>
      <p:ext uri="{BB962C8B-B14F-4D97-AF65-F5344CB8AC3E}">
        <p14:creationId xmlns:p14="http://schemas.microsoft.com/office/powerpoint/2010/main" xmlns="" val="281778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3D7A1B-0B4E-4F25-A9E5-3CC3F9AA71B1}" type="datetime1">
              <a:rPr lang="en-ZA" smtClean="0"/>
              <a:pPr/>
              <a:t>2019/03/06</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44E0BBE0-93EA-40B6-A5E4-CEB20F0EB488}" type="slidenum">
              <a:rPr lang="en-ZA" smtClean="0"/>
              <a:pPr/>
              <a:t>‹#›</a:t>
            </a:fld>
            <a:endParaRPr lang="en-ZA"/>
          </a:p>
        </p:txBody>
      </p:sp>
    </p:spTree>
    <p:extLst>
      <p:ext uri="{BB962C8B-B14F-4D97-AF65-F5344CB8AC3E}">
        <p14:creationId xmlns:p14="http://schemas.microsoft.com/office/powerpoint/2010/main" xmlns="" val="1433631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72D9F79C-E5F5-4A32-87AD-027480D7D30C}" type="datetime1">
              <a:rPr lang="en-ZA" smtClean="0"/>
              <a:pPr/>
              <a:t>2019/03/06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4E0BBE0-93EA-40B6-A5E4-CEB20F0EB488}" type="slidenum">
              <a:rPr lang="en-ZA" smtClean="0"/>
              <a:pPr/>
              <a:t>‹#›</a:t>
            </a:fld>
            <a:endParaRPr lang="en-ZA"/>
          </a:p>
        </p:txBody>
      </p:sp>
    </p:spTree>
    <p:extLst>
      <p:ext uri="{BB962C8B-B14F-4D97-AF65-F5344CB8AC3E}">
        <p14:creationId xmlns:p14="http://schemas.microsoft.com/office/powerpoint/2010/main" xmlns="" val="394989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4E3CCC33-4C92-4321-8429-E8D6FE1F804F}" type="datetime1">
              <a:rPr lang="en-ZA" smtClean="0"/>
              <a:pPr/>
              <a:t>2019/03/06</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44E0BBE0-93EA-40B6-A5E4-CEB20F0EB488}" type="slidenum">
              <a:rPr lang="en-ZA" smtClean="0"/>
              <a:pPr/>
              <a:t>‹#›</a:t>
            </a:fld>
            <a:endParaRPr lang="en-ZA"/>
          </a:p>
        </p:txBody>
      </p:sp>
    </p:spTree>
    <p:extLst>
      <p:ext uri="{BB962C8B-B14F-4D97-AF65-F5344CB8AC3E}">
        <p14:creationId xmlns:p14="http://schemas.microsoft.com/office/powerpoint/2010/main" xmlns="" val="2430399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652C6E76-BAE4-4BFD-8FA8-4F134B6D1B60}" type="datetime1">
              <a:rPr lang="en-ZA" smtClean="0"/>
              <a:pPr/>
              <a:t>2019/03/06</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44E0BBE0-93EA-40B6-A5E4-CEB20F0EB488}" type="slidenum">
              <a:rPr lang="en-ZA" smtClean="0"/>
              <a:pPr/>
              <a:t>‹#›</a:t>
            </a:fld>
            <a:endParaRPr lang="en-ZA"/>
          </a:p>
        </p:txBody>
      </p:sp>
    </p:spTree>
    <p:extLst>
      <p:ext uri="{BB962C8B-B14F-4D97-AF65-F5344CB8AC3E}">
        <p14:creationId xmlns:p14="http://schemas.microsoft.com/office/powerpoint/2010/main" xmlns="" val="215021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15424-0D35-4FE8-8AA5-5AAD830446CC}" type="datetime1">
              <a:rPr lang="en-ZA" smtClean="0"/>
              <a:pPr/>
              <a:t>2019/03/06</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44E0BBE0-93EA-40B6-A5E4-CEB20F0EB488}" type="slidenum">
              <a:rPr lang="en-ZA" smtClean="0"/>
              <a:pPr/>
              <a:t>‹#›</a:t>
            </a:fld>
            <a:endParaRPr lang="en-ZA"/>
          </a:p>
        </p:txBody>
      </p:sp>
    </p:spTree>
    <p:extLst>
      <p:ext uri="{BB962C8B-B14F-4D97-AF65-F5344CB8AC3E}">
        <p14:creationId xmlns:p14="http://schemas.microsoft.com/office/powerpoint/2010/main" xmlns="" val="3849801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248267-5E77-4FB1-85E6-3C13A67AB94F}" type="datetime1">
              <a:rPr lang="en-ZA" smtClean="0"/>
              <a:pPr/>
              <a:t>2019/03/06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4E0BBE0-93EA-40B6-A5E4-CEB20F0EB488}" type="slidenum">
              <a:rPr lang="en-ZA" smtClean="0"/>
              <a:pPr/>
              <a:t>‹#›</a:t>
            </a:fld>
            <a:endParaRPr lang="en-ZA"/>
          </a:p>
        </p:txBody>
      </p:sp>
    </p:spTree>
    <p:extLst>
      <p:ext uri="{BB962C8B-B14F-4D97-AF65-F5344CB8AC3E}">
        <p14:creationId xmlns:p14="http://schemas.microsoft.com/office/powerpoint/2010/main" xmlns="" val="3723049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445F99-04D9-4958-84E4-04F1CF56F3DF}" type="datetime1">
              <a:rPr lang="en-ZA" smtClean="0"/>
              <a:pPr/>
              <a:t>2019/03/06</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44E0BBE0-93EA-40B6-A5E4-CEB20F0EB488}" type="slidenum">
              <a:rPr lang="en-ZA" smtClean="0"/>
              <a:pPr/>
              <a:t>‹#›</a:t>
            </a:fld>
            <a:endParaRPr lang="en-ZA"/>
          </a:p>
        </p:txBody>
      </p:sp>
    </p:spTree>
    <p:extLst>
      <p:ext uri="{BB962C8B-B14F-4D97-AF65-F5344CB8AC3E}">
        <p14:creationId xmlns:p14="http://schemas.microsoft.com/office/powerpoint/2010/main" xmlns="" val="1008016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81D33-2145-40A1-B5BD-79D74FFD7D47}" type="datetime1">
              <a:rPr lang="en-ZA" smtClean="0"/>
              <a:pPr/>
              <a:t>2019/03/06</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E0BBE0-93EA-40B6-A5E4-CEB20F0EB488}" type="slidenum">
              <a:rPr lang="en-ZA" smtClean="0"/>
              <a:pPr/>
              <a:t>‹#›</a:t>
            </a:fld>
            <a:endParaRPr lang="en-ZA"/>
          </a:p>
        </p:txBody>
      </p:sp>
    </p:spTree>
    <p:extLst>
      <p:ext uri="{BB962C8B-B14F-4D97-AF65-F5344CB8AC3E}">
        <p14:creationId xmlns:p14="http://schemas.microsoft.com/office/powerpoint/2010/main" xmlns="" val="27112869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813" y="-12700"/>
            <a:ext cx="12241213" cy="688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7" name="Rounded Rectangle 6"/>
          <p:cNvSpPr/>
          <p:nvPr/>
        </p:nvSpPr>
        <p:spPr>
          <a:xfrm>
            <a:off x="335362" y="1542197"/>
            <a:ext cx="11521279" cy="1598771"/>
          </a:xfrm>
          <a:prstGeom prst="roundRect">
            <a:avLst/>
          </a:prstGeom>
          <a:solidFill>
            <a:srgbClr val="0066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ZA" sz="3200" b="1" dirty="0">
                <a:solidFill>
                  <a:srgbClr val="FFFF00"/>
                </a:solidFill>
                <a:ea typeface="Verdana" panose="020B0604030504040204" pitchFamily="34" charset="0"/>
                <a:cs typeface="Verdana" panose="020B0604030504040204" pitchFamily="34" charset="0"/>
              </a:rPr>
              <a:t>INTERVENTION IN TERMS OF SECTION 139(1)(b) AT </a:t>
            </a:r>
            <a:r>
              <a:rPr lang="en-ZA" sz="3200" b="1" dirty="0" smtClean="0">
                <a:solidFill>
                  <a:srgbClr val="FFFF00"/>
                </a:solidFill>
                <a:ea typeface="Verdana" panose="020B0604030504040204" pitchFamily="34" charset="0"/>
                <a:cs typeface="Verdana" panose="020B0604030504040204" pitchFamily="34" charset="0"/>
              </a:rPr>
              <a:t>ABAQULUSI  LOCAL MUNICIPALITY</a:t>
            </a:r>
            <a:endParaRPr lang="en-ZA" sz="3200" b="1" dirty="0">
              <a:solidFill>
                <a:srgbClr val="FFFF00"/>
              </a:solidFill>
              <a:ea typeface="Verdana" panose="020B0604030504040204" pitchFamily="34" charset="0"/>
              <a:cs typeface="Verdana" panose="020B0604030504040204" pitchFamily="34" charset="0"/>
            </a:endParaRPr>
          </a:p>
        </p:txBody>
      </p:sp>
      <p:sp>
        <p:nvSpPr>
          <p:cNvPr id="4103" name="Title 1"/>
          <p:cNvSpPr txBox="1">
            <a:spLocks/>
          </p:cNvSpPr>
          <p:nvPr/>
        </p:nvSpPr>
        <p:spPr bwMode="auto">
          <a:xfrm>
            <a:off x="335362" y="5301208"/>
            <a:ext cx="11527809" cy="1126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None/>
            </a:pPr>
            <a:r>
              <a:rPr lang="en-ZA" sz="2400" b="1" dirty="0"/>
              <a:t>PRESENTATION TO THE SELECT COMMITTEE ON COOPERATIVE GOVERNANCE  AND TRADITIONAL AFFAIRS (YOUTH, WOMEN AND IGR MATTERS) 05 MARCH 2019 – 10H00</a:t>
            </a:r>
          </a:p>
        </p:txBody>
      </p:sp>
      <p:pic>
        <p:nvPicPr>
          <p:cNvPr id="10" name="Picture 9"/>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41893" y="3356992"/>
            <a:ext cx="11521279" cy="17913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20879649"/>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5373000"/>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SOUND FINANCIAL MANAGEMENT PILLAR</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Budget and Treasury Office (BTO) at </a:t>
            </a:r>
            <a:r>
              <a:rPr lang="en-ZA" sz="1800" dirty="0" err="1">
                <a:solidFill>
                  <a:prstClr val="black"/>
                </a:solidFill>
                <a:latin typeface="Arial" panose="020B0604020202020204" pitchFamily="34" charset="0"/>
                <a:cs typeface="Arial" panose="020B0604020202020204" pitchFamily="34" charset="0"/>
              </a:rPr>
              <a:t>Abaqulusi</a:t>
            </a:r>
            <a:r>
              <a:rPr lang="en-ZA" sz="1800" dirty="0">
                <a:solidFill>
                  <a:prstClr val="black"/>
                </a:solidFill>
                <a:latin typeface="Arial" panose="020B0604020202020204" pitchFamily="34" charset="0"/>
                <a:cs typeface="Arial" panose="020B0604020202020204" pitchFamily="34" charset="0"/>
              </a:rPr>
              <a:t> LM is seriously challenged. The municipality re-employed the current CFO despite indications that the CFO had presided over the depletion of the reserves and did not correctly advise the municipal council on several key factors. </a:t>
            </a:r>
            <a:endParaRPr lang="en-ZA" sz="1800" dirty="0" smtClean="0">
              <a:solidFill>
                <a:prstClr val="black"/>
              </a:solidFill>
              <a:latin typeface="Arial" panose="020B0604020202020204" pitchFamily="34" charset="0"/>
              <a:cs typeface="Arial" panose="020B0604020202020204" pitchFamily="34" charset="0"/>
            </a:endParaRPr>
          </a:p>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2017/2018 </a:t>
            </a:r>
            <a:r>
              <a:rPr lang="en-ZA" sz="1800" b="1" dirty="0">
                <a:solidFill>
                  <a:prstClr val="black"/>
                </a:solidFill>
                <a:latin typeface="Arial" panose="020B0604020202020204" pitchFamily="34" charset="0"/>
                <a:cs typeface="Arial" panose="020B0604020202020204" pitchFamily="34" charset="0"/>
              </a:rPr>
              <a:t>Audit Outcomes</a:t>
            </a:r>
          </a:p>
          <a:p>
            <a:pPr marL="285750" lvl="2" indent="-285750" algn="just">
              <a:lnSpc>
                <a:spcPct val="150000"/>
              </a:lnSpc>
              <a:spcBef>
                <a:spcPts val="0"/>
              </a:spcBef>
            </a:pPr>
            <a:r>
              <a:rPr lang="en-ZA" sz="1800" dirty="0">
                <a:solidFill>
                  <a:prstClr val="black"/>
                </a:solidFill>
                <a:latin typeface="Arial" panose="020B0604020202020204" pitchFamily="34" charset="0"/>
                <a:cs typeface="Arial" panose="020B0604020202020204" pitchFamily="34" charset="0"/>
              </a:rPr>
              <a:t>In terms of the Audit Report for 2017/2018, the municipality received a qualified audit opinion for the 2017/2018 financial year. The basis for the qualification was as follows:</a:t>
            </a:r>
          </a:p>
          <a:p>
            <a:pPr marL="742950" lvl="3" indent="-285750" algn="just">
              <a:lnSpc>
                <a:spcPct val="150000"/>
              </a:lnSpc>
              <a:spcBef>
                <a:spcPts val="0"/>
              </a:spcBef>
            </a:pPr>
            <a:r>
              <a:rPr lang="en-ZA" sz="1600" dirty="0" smtClean="0">
                <a:solidFill>
                  <a:prstClr val="black"/>
                </a:solidFill>
                <a:latin typeface="Arial" panose="020B0604020202020204" pitchFamily="34" charset="0"/>
                <a:cs typeface="Arial" panose="020B0604020202020204" pitchFamily="34" charset="0"/>
              </a:rPr>
              <a:t>Property</a:t>
            </a:r>
            <a:r>
              <a:rPr lang="en-ZA" sz="1600" dirty="0">
                <a:solidFill>
                  <a:prstClr val="black"/>
                </a:solidFill>
                <a:latin typeface="Arial" panose="020B0604020202020204" pitchFamily="34" charset="0"/>
                <a:cs typeface="Arial" panose="020B0604020202020204" pitchFamily="34" charset="0"/>
              </a:rPr>
              <a:t>, plant and equipment were not properly accounted for and there was insufficient evidence to determine the correctness of the asset register (recurring finding</a:t>
            </a:r>
            <a:r>
              <a:rPr lang="en-ZA" sz="1600" dirty="0" smtClean="0">
                <a:solidFill>
                  <a:prstClr val="black"/>
                </a:solidFill>
                <a:latin typeface="Arial" panose="020B0604020202020204" pitchFamily="34" charset="0"/>
                <a:cs typeface="Arial" panose="020B0604020202020204" pitchFamily="34" charset="0"/>
              </a:rPr>
              <a:t>). Investment </a:t>
            </a:r>
            <a:r>
              <a:rPr lang="en-ZA" sz="1600" dirty="0">
                <a:solidFill>
                  <a:prstClr val="black"/>
                </a:solidFill>
                <a:latin typeface="Arial" panose="020B0604020202020204" pitchFamily="34" charset="0"/>
                <a:cs typeface="Arial" panose="020B0604020202020204" pitchFamily="34" charset="0"/>
              </a:rPr>
              <a:t>properties were not properly accounted for and there was insufficient evidence to determine the correctness thereof.</a:t>
            </a:r>
          </a:p>
          <a:p>
            <a:pPr marL="742950" lvl="3" indent="-285750" algn="just">
              <a:lnSpc>
                <a:spcPct val="150000"/>
              </a:lnSpc>
              <a:spcBef>
                <a:spcPts val="0"/>
              </a:spcBef>
            </a:pPr>
            <a:r>
              <a:rPr lang="en-ZA" sz="1600" dirty="0" smtClean="0">
                <a:solidFill>
                  <a:prstClr val="black"/>
                </a:solidFill>
                <a:latin typeface="Arial" panose="020B0604020202020204" pitchFamily="34" charset="0"/>
                <a:cs typeface="Arial" panose="020B0604020202020204" pitchFamily="34" charset="0"/>
              </a:rPr>
              <a:t>There is lack </a:t>
            </a:r>
            <a:r>
              <a:rPr lang="en-ZA" sz="1600" dirty="0">
                <a:solidFill>
                  <a:prstClr val="black"/>
                </a:solidFill>
                <a:latin typeface="Arial" panose="020B0604020202020204" pitchFamily="34" charset="0"/>
                <a:cs typeface="Arial" panose="020B0604020202020204" pitchFamily="34" charset="0"/>
              </a:rPr>
              <a:t>of sufficient appropriate audit evidence for payables from exchange transactions, basic salaries and receivables from exchange transactions.</a:t>
            </a:r>
          </a:p>
          <a:p>
            <a:pPr marL="0" lvl="2" indent="0" algn="just">
              <a:lnSpc>
                <a:spcPct val="150000"/>
              </a:lnSpc>
              <a:spcBef>
                <a:spcPts val="0"/>
              </a:spcBef>
              <a:buNone/>
            </a:pPr>
            <a:endParaRPr lang="en-ZA" sz="1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09601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5373000"/>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SOUND FINANCIAL MANAGEMENT </a:t>
            </a:r>
            <a:r>
              <a:rPr lang="en-ZA" sz="1800" b="1" dirty="0" smtClean="0">
                <a:solidFill>
                  <a:prstClr val="black"/>
                </a:solidFill>
                <a:latin typeface="Arial" panose="020B0604020202020204" pitchFamily="34" charset="0"/>
                <a:cs typeface="Arial" panose="020B0604020202020204" pitchFamily="34" charset="0"/>
              </a:rPr>
              <a:t>PILLAR CONTINUED…</a:t>
            </a:r>
          </a:p>
          <a:p>
            <a:pPr marL="0" lvl="2" indent="0" algn="just">
              <a:lnSpc>
                <a:spcPct val="150000"/>
              </a:lnSpc>
              <a:spcBef>
                <a:spcPts val="0"/>
              </a:spcBef>
              <a:buNone/>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following issues were raised under emphasis of matter:</a:t>
            </a:r>
          </a:p>
          <a:p>
            <a:pPr marL="285750" lvl="2" indent="-285750" algn="just">
              <a:lnSpc>
                <a:spcPct val="150000"/>
              </a:lnSpc>
              <a:spcBef>
                <a:spcPts val="0"/>
              </a:spcBef>
            </a:pPr>
            <a:r>
              <a:rPr lang="en-ZA" sz="1800" dirty="0">
                <a:solidFill>
                  <a:prstClr val="black"/>
                </a:solidFill>
                <a:latin typeface="Arial" panose="020B0604020202020204" pitchFamily="34" charset="0"/>
                <a:cs typeface="Arial" panose="020B0604020202020204" pitchFamily="34" charset="0"/>
              </a:rPr>
              <a:t>The municipality impaired traffic fines by R28.2m in 2018 and R17.8m in 2017 (recurring). Electricity losses of R31.68 million (22% of total electricity purchased) was reported in 2018 and R68.38 million (28% of total electricity purchased) in 2017 (recurring). Water losses of R14.42 million (48% of total water purified) was reported in 2018 and R2.87 million (71% of total water purified) in 2017(recurred</a:t>
            </a:r>
            <a:r>
              <a:rPr lang="en-ZA" sz="1800" dirty="0" smtClean="0">
                <a:solidFill>
                  <a:prstClr val="black"/>
                </a:solidFill>
                <a:latin typeface="Arial" panose="020B0604020202020204" pitchFamily="34" charset="0"/>
                <a:cs typeface="Arial" panose="020B0604020202020204" pitchFamily="34" charset="0"/>
              </a:rPr>
              <a:t>).</a:t>
            </a:r>
          </a:p>
          <a:p>
            <a:pPr marL="0" lvl="2" indent="0" algn="just">
              <a:lnSpc>
                <a:spcPct val="150000"/>
              </a:lnSpc>
              <a:spcBef>
                <a:spcPts val="0"/>
              </a:spcBef>
              <a:buNone/>
            </a:pPr>
            <a:endParaRPr lang="en-ZA" sz="1800" dirty="0">
              <a:solidFill>
                <a:prstClr val="black"/>
              </a:solidFill>
              <a:latin typeface="Arial" panose="020B0604020202020204" pitchFamily="34" charset="0"/>
              <a:cs typeface="Arial" panose="020B0604020202020204" pitchFamily="34" charset="0"/>
            </a:endParaRPr>
          </a:p>
          <a:p>
            <a:pPr marL="0" lvl="2" indent="0" algn="just">
              <a:lnSpc>
                <a:spcPct val="150000"/>
              </a:lnSpc>
              <a:spcBef>
                <a:spcPts val="0"/>
              </a:spcBef>
              <a:buNone/>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following non-compliance issues were  also raised:</a:t>
            </a:r>
          </a:p>
          <a:p>
            <a:pPr marL="285750" lvl="2" indent="-285750" algn="just">
              <a:lnSpc>
                <a:spcPct val="150000"/>
              </a:lnSpc>
              <a:spcBef>
                <a:spcPts val="0"/>
              </a:spcBef>
            </a:pPr>
            <a:r>
              <a:rPr lang="en-ZA" sz="1800" dirty="0">
                <a:solidFill>
                  <a:prstClr val="black"/>
                </a:solidFill>
                <a:latin typeface="Arial" panose="020B0604020202020204" pitchFamily="34" charset="0"/>
                <a:cs typeface="Arial" panose="020B0604020202020204" pitchFamily="34" charset="0"/>
              </a:rPr>
              <a:t>Sec 122(1) of the MFMA – Material misstatements were identified in the AFS. (recurring). </a:t>
            </a:r>
            <a:endParaRPr lang="en-ZA" sz="1800" dirty="0" smtClean="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Sec </a:t>
            </a:r>
            <a:r>
              <a:rPr lang="en-ZA" sz="1800" dirty="0">
                <a:solidFill>
                  <a:prstClr val="black"/>
                </a:solidFill>
                <a:latin typeface="Arial" panose="020B0604020202020204" pitchFamily="34" charset="0"/>
                <a:cs typeface="Arial" panose="020B0604020202020204" pitchFamily="34" charset="0"/>
              </a:rPr>
              <a:t>127(5)(a) of the MFMA – The local community was not invited to submit representations in connection with the annual report. </a:t>
            </a:r>
            <a:endParaRPr lang="en-ZA" sz="1800" dirty="0" smtClean="0">
              <a:solidFill>
                <a:prstClr val="black"/>
              </a:solidFill>
              <a:latin typeface="Arial" panose="020B0604020202020204" pitchFamily="34" charset="0"/>
              <a:cs typeface="Arial" panose="020B0604020202020204" pitchFamily="34" charset="0"/>
            </a:endParaRPr>
          </a:p>
          <a:p>
            <a:pPr marL="0" lvl="2" indent="0" algn="just">
              <a:lnSpc>
                <a:spcPct val="150000"/>
              </a:lnSpc>
              <a:spcBef>
                <a:spcPts val="0"/>
              </a:spcBef>
              <a:buNone/>
            </a:pPr>
            <a:endParaRPr lang="en-ZA" sz="1800" dirty="0" smtClean="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34696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5373000"/>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SOUND FINANCIAL MANAGEMENT </a:t>
            </a:r>
            <a:r>
              <a:rPr lang="en-ZA" sz="1800" b="1" dirty="0" smtClean="0">
                <a:solidFill>
                  <a:prstClr val="black"/>
                </a:solidFill>
                <a:latin typeface="Arial" panose="020B0604020202020204" pitchFamily="34" charset="0"/>
                <a:cs typeface="Arial" panose="020B0604020202020204" pitchFamily="34" charset="0"/>
              </a:rPr>
              <a:t>PILLAR CONTINUED…</a:t>
            </a:r>
          </a:p>
          <a:p>
            <a:pPr marL="0" lvl="2" indent="0" algn="just">
              <a:lnSpc>
                <a:spcPct val="150000"/>
              </a:lnSpc>
              <a:spcBef>
                <a:spcPts val="0"/>
              </a:spcBef>
              <a:buNone/>
            </a:pPr>
            <a:r>
              <a:rPr lang="en-ZA" sz="1800" dirty="0" smtClean="0">
                <a:solidFill>
                  <a:prstClr val="black"/>
                </a:solidFill>
                <a:latin typeface="Arial" panose="020B0604020202020204" pitchFamily="34" charset="0"/>
                <a:cs typeface="Arial" panose="020B0604020202020204" pitchFamily="34" charset="0"/>
              </a:rPr>
              <a:t>Non-compliance </a:t>
            </a:r>
            <a:r>
              <a:rPr lang="en-ZA" sz="1800" dirty="0">
                <a:solidFill>
                  <a:prstClr val="black"/>
                </a:solidFill>
                <a:latin typeface="Arial" panose="020B0604020202020204" pitchFamily="34" charset="0"/>
                <a:cs typeface="Arial" panose="020B0604020202020204" pitchFamily="34" charset="0"/>
              </a:rPr>
              <a:t>issues </a:t>
            </a:r>
            <a:r>
              <a:rPr lang="en-ZA" sz="1800" dirty="0" smtClean="0">
                <a:solidFill>
                  <a:prstClr val="black"/>
                </a:solidFill>
                <a:latin typeface="Arial" panose="020B0604020202020204" pitchFamily="34" charset="0"/>
                <a:cs typeface="Arial" panose="020B0604020202020204" pitchFamily="34" charset="0"/>
              </a:rPr>
              <a:t>continued…</a:t>
            </a:r>
            <a:endParaRPr lang="en-ZA" sz="1800" dirty="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Sec </a:t>
            </a:r>
            <a:r>
              <a:rPr lang="en-ZA" sz="1800" dirty="0">
                <a:solidFill>
                  <a:prstClr val="black"/>
                </a:solidFill>
                <a:latin typeface="Arial" panose="020B0604020202020204" pitchFamily="34" charset="0"/>
                <a:cs typeface="Arial" panose="020B0604020202020204" pitchFamily="34" charset="0"/>
              </a:rPr>
              <a:t>129(3) of the MFMA – Oversight report was not made public. </a:t>
            </a:r>
            <a:endParaRPr lang="en-ZA" sz="1800" dirty="0" smtClean="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SCM </a:t>
            </a:r>
            <a:r>
              <a:rPr lang="en-ZA" sz="1800" dirty="0">
                <a:solidFill>
                  <a:prstClr val="black"/>
                </a:solidFill>
                <a:latin typeface="Arial" panose="020B0604020202020204" pitchFamily="34" charset="0"/>
                <a:cs typeface="Arial" panose="020B0604020202020204" pitchFamily="34" charset="0"/>
              </a:rPr>
              <a:t>Regulation 17(a) and (c) – Goods and services below R200 000 were procured without the required price quotations. </a:t>
            </a:r>
            <a:endParaRPr lang="en-ZA" sz="1800" dirty="0" smtClean="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SCM </a:t>
            </a:r>
            <a:r>
              <a:rPr lang="en-ZA" sz="1800" dirty="0">
                <a:solidFill>
                  <a:prstClr val="black"/>
                </a:solidFill>
                <a:latin typeface="Arial" panose="020B0604020202020204" pitchFamily="34" charset="0"/>
                <a:cs typeface="Arial" panose="020B0604020202020204" pitchFamily="34" charset="0"/>
              </a:rPr>
              <a:t>regulation 43 – Contracts accepted from bidders whose tax affairs were not declared to be in order by SARS</a:t>
            </a:r>
            <a:r>
              <a:rPr lang="en-ZA" sz="1800" dirty="0" smtClean="0">
                <a:solidFill>
                  <a:prstClr val="black"/>
                </a:solidFill>
                <a:latin typeface="Arial" panose="020B0604020202020204" pitchFamily="34" charset="0"/>
                <a:cs typeface="Arial" panose="020B0604020202020204" pitchFamily="34" charset="0"/>
              </a:rPr>
              <a:t>.</a:t>
            </a:r>
          </a:p>
          <a:p>
            <a:pPr marL="285750" lvl="2" indent="-285750" algn="just">
              <a:lnSpc>
                <a:spcPct val="150000"/>
              </a:lnSpc>
              <a:spcBef>
                <a:spcPts val="0"/>
              </a:spcBef>
            </a:pPr>
            <a:r>
              <a:rPr lang="en-ZA" sz="1800" dirty="0">
                <a:solidFill>
                  <a:prstClr val="black"/>
                </a:solidFill>
                <a:latin typeface="Arial" panose="020B0604020202020204" pitchFamily="34" charset="0"/>
                <a:cs typeface="Arial" panose="020B0604020202020204" pitchFamily="34" charset="0"/>
              </a:rPr>
              <a:t>SCM regulation 22(1) and 22(2) – Invitations for bidding were not advertised for the required minimum number of days. </a:t>
            </a:r>
            <a:endParaRPr lang="en-ZA" sz="1800" dirty="0" smtClean="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Preferential </a:t>
            </a:r>
            <a:r>
              <a:rPr lang="en-ZA" sz="1800" dirty="0">
                <a:solidFill>
                  <a:prstClr val="black"/>
                </a:solidFill>
                <a:latin typeface="Arial" panose="020B0604020202020204" pitchFamily="34" charset="0"/>
                <a:cs typeface="Arial" panose="020B0604020202020204" pitchFamily="34" charset="0"/>
              </a:rPr>
              <a:t>procurement regulation 8(2) – The minimum threshold for local production and content was not stipulated (recurring). </a:t>
            </a:r>
            <a:endParaRPr lang="en-ZA" sz="1800" dirty="0" smtClean="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Preferential </a:t>
            </a:r>
            <a:r>
              <a:rPr lang="en-ZA" sz="1800" dirty="0">
                <a:solidFill>
                  <a:prstClr val="black"/>
                </a:solidFill>
                <a:latin typeface="Arial" panose="020B0604020202020204" pitchFamily="34" charset="0"/>
                <a:cs typeface="Arial" panose="020B0604020202020204" pitchFamily="34" charset="0"/>
              </a:rPr>
              <a:t>procurement regulation – Suppliers did not submit a declaration on local production and content. </a:t>
            </a:r>
          </a:p>
          <a:p>
            <a:pPr marL="0" lvl="2" indent="0" algn="just">
              <a:lnSpc>
                <a:spcPct val="150000"/>
              </a:lnSpc>
              <a:spcBef>
                <a:spcPts val="0"/>
              </a:spcBef>
              <a:buNone/>
            </a:pPr>
            <a:endParaRPr lang="en-ZA" sz="1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26722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126599" y="1260713"/>
            <a:ext cx="11504141" cy="5373000"/>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SOUND FINANCIAL MANAGEMENT </a:t>
            </a:r>
            <a:r>
              <a:rPr lang="en-ZA" sz="1800" b="1" dirty="0" smtClean="0">
                <a:solidFill>
                  <a:prstClr val="black"/>
                </a:solidFill>
                <a:latin typeface="Arial" panose="020B0604020202020204" pitchFamily="34" charset="0"/>
                <a:cs typeface="Arial" panose="020B0604020202020204" pitchFamily="34" charset="0"/>
              </a:rPr>
              <a:t>PILLAR CONTINUED…</a:t>
            </a:r>
          </a:p>
          <a:p>
            <a:pPr marL="285750" lvl="2" indent="-285750" algn="just">
              <a:lnSpc>
                <a:spcPct val="150000"/>
              </a:lnSpc>
              <a:spcBef>
                <a:spcPts val="0"/>
              </a:spcBef>
            </a:pPr>
            <a:r>
              <a:rPr lang="en-ZA" sz="1800" dirty="0">
                <a:solidFill>
                  <a:prstClr val="black"/>
                </a:solidFill>
                <a:latin typeface="Arial" panose="020B0604020202020204" pitchFamily="34" charset="0"/>
                <a:cs typeface="Arial" panose="020B0604020202020204" pitchFamily="34" charset="0"/>
              </a:rPr>
              <a:t>Non-compliance issues continued…</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Sec </a:t>
            </a:r>
            <a:r>
              <a:rPr lang="en-ZA" sz="1800" dirty="0">
                <a:solidFill>
                  <a:prstClr val="black"/>
                </a:solidFill>
                <a:latin typeface="Arial" panose="020B0604020202020204" pitchFamily="34" charset="0"/>
                <a:cs typeface="Arial" panose="020B0604020202020204" pitchFamily="34" charset="0"/>
              </a:rPr>
              <a:t>112(j) of the MFMA and SCM regulation 44 – Awards made to entities whose directors/shareholders were in service of the state (recurring). </a:t>
            </a:r>
            <a:endParaRPr lang="en-ZA" sz="1800" dirty="0" smtClean="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Sec </a:t>
            </a:r>
            <a:r>
              <a:rPr lang="en-ZA" sz="1800" dirty="0">
                <a:solidFill>
                  <a:prstClr val="black"/>
                </a:solidFill>
                <a:latin typeface="Arial" panose="020B0604020202020204" pitchFamily="34" charset="0"/>
                <a:cs typeface="Arial" panose="020B0604020202020204" pitchFamily="34" charset="0"/>
              </a:rPr>
              <a:t>65(2)(e) of the MFMA – Suppliers not paid within 30 days (recurring). </a:t>
            </a:r>
            <a:endParaRPr lang="en-ZA" sz="1800" dirty="0" smtClean="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Sec </a:t>
            </a:r>
            <a:r>
              <a:rPr lang="en-ZA" sz="1800" dirty="0">
                <a:solidFill>
                  <a:prstClr val="black"/>
                </a:solidFill>
                <a:latin typeface="Arial" panose="020B0604020202020204" pitchFamily="34" charset="0"/>
                <a:cs typeface="Arial" panose="020B0604020202020204" pitchFamily="34" charset="0"/>
              </a:rPr>
              <a:t>62(1)(d) of the MFMA – Reasonable steps were not taken to prevent unauthorized expenditure of R108.46 million and irregular expenditure of R41.86 million (recurring). </a:t>
            </a:r>
            <a:endParaRPr lang="en-ZA" sz="1800" dirty="0" smtClean="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Sec </a:t>
            </a:r>
            <a:r>
              <a:rPr lang="en-ZA" sz="1800" dirty="0">
                <a:solidFill>
                  <a:prstClr val="black"/>
                </a:solidFill>
                <a:latin typeface="Arial" panose="020B0604020202020204" pitchFamily="34" charset="0"/>
                <a:cs typeface="Arial" panose="020B0604020202020204" pitchFamily="34" charset="0"/>
              </a:rPr>
              <a:t>32(2)(a) and (b) of the MFMA – Unauthorized, irregular and fruitless and wasteful expenditure was not investigated. </a:t>
            </a:r>
            <a:endParaRPr lang="en-ZA" sz="1800" dirty="0" smtClean="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SCM </a:t>
            </a:r>
            <a:r>
              <a:rPr lang="en-ZA" sz="1800" dirty="0">
                <a:solidFill>
                  <a:prstClr val="black"/>
                </a:solidFill>
                <a:latin typeface="Arial" panose="020B0604020202020204" pitchFamily="34" charset="0"/>
                <a:cs typeface="Arial" panose="020B0604020202020204" pitchFamily="34" charset="0"/>
              </a:rPr>
              <a:t>regulation 36(1) (a) – Financial interests were not disclosed by the Municipal Manager and senior managers within 60 days of appointment. </a:t>
            </a:r>
            <a:endParaRPr lang="en-ZA" sz="1800" dirty="0" smtClean="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Sec </a:t>
            </a:r>
            <a:r>
              <a:rPr lang="en-ZA" sz="1800" dirty="0">
                <a:solidFill>
                  <a:prstClr val="black"/>
                </a:solidFill>
                <a:latin typeface="Arial" panose="020B0604020202020204" pitchFamily="34" charset="0"/>
                <a:cs typeface="Arial" panose="020B0604020202020204" pitchFamily="34" charset="0"/>
              </a:rPr>
              <a:t>67(1)(d) of the Local Government Systems Act – systems and procedures to monitor, measure and evaluate staff performance were not developed and adopted.</a:t>
            </a:r>
          </a:p>
        </p:txBody>
      </p:sp>
    </p:spTree>
    <p:extLst>
      <p:ext uri="{BB962C8B-B14F-4D97-AF65-F5344CB8AC3E}">
        <p14:creationId xmlns:p14="http://schemas.microsoft.com/office/powerpoint/2010/main" xmlns="" val="89982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5157340"/>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SOUND FINANCIAL MANAGEMENT </a:t>
            </a:r>
            <a:r>
              <a:rPr lang="en-ZA" sz="1800" b="1" dirty="0" smtClean="0">
                <a:solidFill>
                  <a:prstClr val="black"/>
                </a:solidFill>
                <a:latin typeface="Arial" panose="020B0604020202020204" pitchFamily="34" charset="0"/>
                <a:cs typeface="Arial" panose="020B0604020202020204" pitchFamily="34" charset="0"/>
              </a:rPr>
              <a:t>PILLAR CONTINUED…</a:t>
            </a:r>
          </a:p>
          <a:p>
            <a:pPr marL="285750" lvl="2" indent="-285750" algn="just">
              <a:lnSpc>
                <a:spcPct val="150000"/>
              </a:lnSpc>
              <a:spcBef>
                <a:spcPts val="0"/>
              </a:spcBef>
            </a:pPr>
            <a:r>
              <a:rPr lang="en-ZA" sz="1800" dirty="0">
                <a:solidFill>
                  <a:prstClr val="black"/>
                </a:solidFill>
                <a:latin typeface="Arial" panose="020B0604020202020204" pitchFamily="34" charset="0"/>
                <a:cs typeface="Arial" panose="020B0604020202020204" pitchFamily="34" charset="0"/>
              </a:rPr>
              <a:t>The audit report further indicated that management did not adequately monitor and review the financial reporting processes to ensure the accuracy and completeness of the financial statements and compliance with legislation (recurring finding). It talks to serious management weaknesses at the municipality as well as leadership failures.</a:t>
            </a:r>
          </a:p>
          <a:p>
            <a:pPr marL="0" lvl="2" indent="0" algn="just">
              <a:lnSpc>
                <a:spcPct val="150000"/>
              </a:lnSpc>
              <a:spcBef>
                <a:spcPts val="0"/>
              </a:spcBef>
              <a:buNone/>
            </a:pPr>
            <a:endParaRPr lang="en-ZA" sz="1800" dirty="0" smtClean="0">
              <a:solidFill>
                <a:prstClr val="black"/>
              </a:solidFill>
              <a:latin typeface="Arial" panose="020B0604020202020204" pitchFamily="34" charset="0"/>
              <a:cs typeface="Arial" panose="020B0604020202020204" pitchFamily="34" charset="0"/>
            </a:endParaRPr>
          </a:p>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Budget </a:t>
            </a:r>
            <a:r>
              <a:rPr lang="en-ZA" sz="1800" b="1" dirty="0">
                <a:solidFill>
                  <a:prstClr val="black"/>
                </a:solidFill>
                <a:latin typeface="Arial" panose="020B0604020202020204" pitchFamily="34" charset="0"/>
                <a:cs typeface="Arial" panose="020B0604020202020204" pitchFamily="34" charset="0"/>
              </a:rPr>
              <a:t>Assessment</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municipality’s 2018/2019 approved budget was assessed as unfunded by Provincial Treasury for the following reasons:</a:t>
            </a:r>
          </a:p>
          <a:p>
            <a:pPr marL="742950" lvl="3" indent="-285750" algn="just">
              <a:lnSpc>
                <a:spcPct val="150000"/>
              </a:lnSpc>
              <a:spcBef>
                <a:spcPts val="0"/>
              </a:spcBef>
            </a:pPr>
            <a:r>
              <a:rPr lang="en-ZA" sz="1600" dirty="0" smtClean="0">
                <a:solidFill>
                  <a:prstClr val="black"/>
                </a:solidFill>
                <a:latin typeface="Arial" panose="020B0604020202020204" pitchFamily="34" charset="0"/>
                <a:cs typeface="Arial" panose="020B0604020202020204" pitchFamily="34" charset="0"/>
              </a:rPr>
              <a:t>a) The </a:t>
            </a:r>
            <a:r>
              <a:rPr lang="en-ZA" sz="1600" dirty="0">
                <a:solidFill>
                  <a:prstClr val="black"/>
                </a:solidFill>
                <a:latin typeface="Arial" panose="020B0604020202020204" pitchFamily="34" charset="0"/>
                <a:cs typeface="Arial" panose="020B0604020202020204" pitchFamily="34" charset="0"/>
              </a:rPr>
              <a:t>budget indicates 100% collection rate which is above the norm of 95% as determined by National and is unrealistic.</a:t>
            </a:r>
          </a:p>
          <a:p>
            <a:pPr marL="742950" lvl="3" indent="-285750" algn="just">
              <a:lnSpc>
                <a:spcPct val="150000"/>
              </a:lnSpc>
              <a:spcBef>
                <a:spcPts val="0"/>
              </a:spcBef>
            </a:pPr>
            <a:r>
              <a:rPr lang="en-ZA" sz="1600" dirty="0" smtClean="0">
                <a:solidFill>
                  <a:prstClr val="black"/>
                </a:solidFill>
                <a:latin typeface="Arial" panose="020B0604020202020204" pitchFamily="34" charset="0"/>
                <a:cs typeface="Arial" panose="020B0604020202020204" pitchFamily="34" charset="0"/>
              </a:rPr>
              <a:t>b) The </a:t>
            </a:r>
            <a:r>
              <a:rPr lang="en-ZA" sz="1600" dirty="0">
                <a:solidFill>
                  <a:prstClr val="black"/>
                </a:solidFill>
                <a:latin typeface="Arial" panose="020B0604020202020204" pitchFamily="34" charset="0"/>
                <a:cs typeface="Arial" panose="020B0604020202020204" pitchFamily="34" charset="0"/>
              </a:rPr>
              <a:t>opening and closing balances of cash and cash equivalents did not reconcile</a:t>
            </a:r>
            <a:r>
              <a:rPr lang="en-ZA" sz="1600" dirty="0" smtClean="0">
                <a:solidFill>
                  <a:prstClr val="black"/>
                </a:solidFill>
                <a:latin typeface="Arial" panose="020B0604020202020204" pitchFamily="34" charset="0"/>
                <a:cs typeface="Arial" panose="020B0604020202020204" pitchFamily="34" charset="0"/>
              </a:rPr>
              <a:t>.</a:t>
            </a:r>
            <a:endParaRPr lang="en-ZA" sz="1600" dirty="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endParaRPr lang="en-ZA" sz="1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67407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5036570"/>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SOUND FINANCIAL MANAGEMENT </a:t>
            </a:r>
            <a:r>
              <a:rPr lang="en-ZA" sz="1800" b="1" dirty="0" smtClean="0">
                <a:solidFill>
                  <a:prstClr val="black"/>
                </a:solidFill>
                <a:latin typeface="Arial" panose="020B0604020202020204" pitchFamily="34" charset="0"/>
                <a:cs typeface="Arial" panose="020B0604020202020204" pitchFamily="34" charset="0"/>
              </a:rPr>
              <a:t>PILLAR CONTINUED…</a:t>
            </a:r>
          </a:p>
          <a:p>
            <a:pPr marL="742950" lvl="3" indent="-285750" algn="just">
              <a:lnSpc>
                <a:spcPct val="150000"/>
              </a:lnSpc>
              <a:spcBef>
                <a:spcPts val="0"/>
              </a:spcBef>
            </a:pPr>
            <a:r>
              <a:rPr lang="en-ZA" sz="1600" dirty="0" smtClean="0">
                <a:solidFill>
                  <a:prstClr val="black"/>
                </a:solidFill>
                <a:latin typeface="Arial" panose="020B0604020202020204" pitchFamily="34" charset="0"/>
                <a:cs typeface="Arial" panose="020B0604020202020204" pitchFamily="34" charset="0"/>
              </a:rPr>
              <a:t>c) All </a:t>
            </a:r>
            <a:r>
              <a:rPr lang="en-ZA" sz="1600" dirty="0">
                <a:solidFill>
                  <a:prstClr val="black"/>
                </a:solidFill>
                <a:latin typeface="Arial" panose="020B0604020202020204" pitchFamily="34" charset="0"/>
                <a:cs typeface="Arial" panose="020B0604020202020204" pitchFamily="34" charset="0"/>
              </a:rPr>
              <a:t>3 budget years indicated closing deficits.</a:t>
            </a:r>
          </a:p>
          <a:p>
            <a:pPr marL="742950" lvl="3" indent="-285750" algn="just">
              <a:lnSpc>
                <a:spcPct val="150000"/>
              </a:lnSpc>
              <a:spcBef>
                <a:spcPts val="0"/>
              </a:spcBef>
            </a:pPr>
            <a:r>
              <a:rPr lang="en-ZA" sz="1600" dirty="0" smtClean="0">
                <a:solidFill>
                  <a:prstClr val="black"/>
                </a:solidFill>
                <a:latin typeface="Arial" panose="020B0604020202020204" pitchFamily="34" charset="0"/>
                <a:cs typeface="Arial" panose="020B0604020202020204" pitchFamily="34" charset="0"/>
              </a:rPr>
              <a:t>d) Certain </a:t>
            </a:r>
            <a:r>
              <a:rPr lang="en-ZA" sz="1600" dirty="0">
                <a:solidFill>
                  <a:prstClr val="black"/>
                </a:solidFill>
                <a:latin typeface="Arial" panose="020B0604020202020204" pitchFamily="34" charset="0"/>
                <a:cs typeface="Arial" panose="020B0604020202020204" pitchFamily="34" charset="0"/>
              </a:rPr>
              <a:t>critical items were not cash backed on the budget.</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This </a:t>
            </a:r>
            <a:r>
              <a:rPr lang="en-ZA" sz="1800" dirty="0">
                <a:solidFill>
                  <a:prstClr val="black"/>
                </a:solidFill>
                <a:latin typeface="Arial" panose="020B0604020202020204" pitchFamily="34" charset="0"/>
                <a:cs typeface="Arial" panose="020B0604020202020204" pitchFamily="34" charset="0"/>
              </a:rPr>
              <a:t>indicated the attempt by management to fudge the figures in the budget and the council’s failure to provide leadership and oversight.</a:t>
            </a:r>
          </a:p>
          <a:p>
            <a:pPr marL="0" lvl="2" indent="0" algn="just">
              <a:lnSpc>
                <a:spcPct val="150000"/>
              </a:lnSpc>
              <a:spcBef>
                <a:spcPts val="0"/>
              </a:spcBef>
              <a:buNone/>
            </a:pPr>
            <a:endParaRPr lang="en-ZA" sz="1800" dirty="0" smtClean="0">
              <a:solidFill>
                <a:prstClr val="black"/>
              </a:solidFill>
              <a:latin typeface="Arial" panose="020B0604020202020204" pitchFamily="34" charset="0"/>
              <a:cs typeface="Arial" panose="020B0604020202020204" pitchFamily="34" charset="0"/>
            </a:endParaRPr>
          </a:p>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Liquidity </a:t>
            </a:r>
            <a:r>
              <a:rPr lang="en-ZA" sz="1800" b="1" dirty="0">
                <a:solidFill>
                  <a:prstClr val="black"/>
                </a:solidFill>
                <a:latin typeface="Arial" panose="020B0604020202020204" pitchFamily="34" charset="0"/>
                <a:cs typeface="Arial" panose="020B0604020202020204" pitchFamily="34" charset="0"/>
              </a:rPr>
              <a:t>Analysis</a:t>
            </a:r>
          </a:p>
          <a:p>
            <a:pPr marL="0" lvl="2" indent="0" algn="just">
              <a:lnSpc>
                <a:spcPct val="150000"/>
              </a:lnSpc>
              <a:spcBef>
                <a:spcPts val="0"/>
              </a:spcBef>
              <a:buNone/>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following ratios were analysed:</a:t>
            </a:r>
          </a:p>
          <a:p>
            <a:pPr marL="0" lvl="2" indent="0" algn="just">
              <a:lnSpc>
                <a:spcPct val="150000"/>
              </a:lnSpc>
              <a:spcBef>
                <a:spcPts val="0"/>
              </a:spcBef>
              <a:buNone/>
            </a:pPr>
            <a:r>
              <a:rPr lang="en-ZA" sz="1800" b="1" dirty="0">
                <a:solidFill>
                  <a:prstClr val="black"/>
                </a:solidFill>
                <a:latin typeface="Arial" panose="020B0604020202020204" pitchFamily="34" charset="0"/>
                <a:cs typeface="Arial" panose="020B0604020202020204" pitchFamily="34" charset="0"/>
              </a:rPr>
              <a:t>Liquidity Analysis	2016/2017	2017/2018	Nov 2018	Dec 2018</a:t>
            </a:r>
          </a:p>
          <a:p>
            <a:pPr marL="285750" lvl="2" indent="-285750" algn="just">
              <a:lnSpc>
                <a:spcPct val="150000"/>
              </a:lnSpc>
              <a:spcBef>
                <a:spcPts val="0"/>
              </a:spcBef>
            </a:pPr>
            <a:r>
              <a:rPr lang="en-ZA" sz="1800" dirty="0">
                <a:solidFill>
                  <a:prstClr val="black"/>
                </a:solidFill>
                <a:latin typeface="Arial" panose="020B0604020202020204" pitchFamily="34" charset="0"/>
                <a:cs typeface="Arial" panose="020B0604020202020204" pitchFamily="34" charset="0"/>
              </a:rPr>
              <a:t>Cash-backed grants	-2 167 851	-18 274 217	-8 338 153	-5 960 195</a:t>
            </a:r>
          </a:p>
          <a:p>
            <a:pPr marL="285750" lvl="2" indent="-285750" algn="just">
              <a:lnSpc>
                <a:spcPct val="150000"/>
              </a:lnSpc>
              <a:spcBef>
                <a:spcPts val="0"/>
              </a:spcBef>
            </a:pPr>
            <a:r>
              <a:rPr lang="en-ZA" sz="1800" dirty="0">
                <a:solidFill>
                  <a:prstClr val="black"/>
                </a:solidFill>
                <a:latin typeface="Arial" panose="020B0604020202020204" pitchFamily="34" charset="0"/>
                <a:cs typeface="Arial" panose="020B0604020202020204" pitchFamily="34" charset="0"/>
              </a:rPr>
              <a:t>Cash coverage 	-0.05	</a:t>
            </a:r>
            <a:r>
              <a:rPr lang="en-ZA" sz="1800" dirty="0" smtClean="0">
                <a:solidFill>
                  <a:prstClr val="black"/>
                </a:solidFill>
                <a:latin typeface="Arial" panose="020B0604020202020204" pitchFamily="34" charset="0"/>
                <a:cs typeface="Arial" panose="020B0604020202020204" pitchFamily="34" charset="0"/>
              </a:rPr>
              <a:t>	-</a:t>
            </a:r>
            <a:r>
              <a:rPr lang="en-ZA" sz="1800" dirty="0">
                <a:solidFill>
                  <a:prstClr val="black"/>
                </a:solidFill>
                <a:latin typeface="Arial" panose="020B0604020202020204" pitchFamily="34" charset="0"/>
                <a:cs typeface="Arial" panose="020B0604020202020204" pitchFamily="34" charset="0"/>
              </a:rPr>
              <a:t>0.51	</a:t>
            </a:r>
            <a:r>
              <a:rPr lang="en-ZA" sz="1800" dirty="0" smtClean="0">
                <a:solidFill>
                  <a:prstClr val="black"/>
                </a:solidFill>
                <a:latin typeface="Arial" panose="020B0604020202020204" pitchFamily="34" charset="0"/>
                <a:cs typeface="Arial" panose="020B0604020202020204" pitchFamily="34" charset="0"/>
              </a:rPr>
              <a:t>	-</a:t>
            </a:r>
            <a:r>
              <a:rPr lang="en-ZA" sz="1800" dirty="0">
                <a:solidFill>
                  <a:prstClr val="black"/>
                </a:solidFill>
                <a:latin typeface="Arial" panose="020B0604020202020204" pitchFamily="34" charset="0"/>
                <a:cs typeface="Arial" panose="020B0604020202020204" pitchFamily="34" charset="0"/>
              </a:rPr>
              <a:t>0.26	</a:t>
            </a:r>
            <a:r>
              <a:rPr lang="en-ZA" sz="1800" dirty="0" smtClean="0">
                <a:solidFill>
                  <a:prstClr val="black"/>
                </a:solidFill>
                <a:latin typeface="Arial" panose="020B0604020202020204" pitchFamily="34" charset="0"/>
                <a:cs typeface="Arial" panose="020B0604020202020204" pitchFamily="34" charset="0"/>
              </a:rPr>
              <a:t>	-</a:t>
            </a:r>
            <a:r>
              <a:rPr lang="en-ZA" sz="1800" dirty="0">
                <a:solidFill>
                  <a:prstClr val="black"/>
                </a:solidFill>
                <a:latin typeface="Arial" panose="020B0604020202020204" pitchFamily="34" charset="0"/>
                <a:cs typeface="Arial" panose="020B0604020202020204" pitchFamily="34" charset="0"/>
              </a:rPr>
              <a:t>0.16</a:t>
            </a:r>
          </a:p>
          <a:p>
            <a:pPr marL="285750" lvl="2" indent="-285750" algn="just">
              <a:lnSpc>
                <a:spcPct val="150000"/>
              </a:lnSpc>
              <a:spcBef>
                <a:spcPts val="0"/>
              </a:spcBef>
            </a:pPr>
            <a:r>
              <a:rPr lang="en-ZA" sz="1800" dirty="0">
                <a:solidFill>
                  <a:prstClr val="black"/>
                </a:solidFill>
                <a:latin typeface="Arial" panose="020B0604020202020204" pitchFamily="34" charset="0"/>
                <a:cs typeface="Arial" panose="020B0604020202020204" pitchFamily="34" charset="0"/>
              </a:rPr>
              <a:t>Current Ratio	</a:t>
            </a:r>
            <a:r>
              <a:rPr lang="en-ZA" sz="1800" dirty="0" smtClean="0">
                <a:solidFill>
                  <a:prstClr val="black"/>
                </a:solidFill>
                <a:latin typeface="Arial" panose="020B0604020202020204" pitchFamily="34" charset="0"/>
                <a:cs typeface="Arial" panose="020B0604020202020204" pitchFamily="34" charset="0"/>
              </a:rPr>
              <a:t>	0.80:1</a:t>
            </a:r>
            <a:r>
              <a:rPr lang="en-ZA" sz="1800" dirty="0">
                <a:solidFill>
                  <a:prstClr val="black"/>
                </a:solidFill>
                <a:latin typeface="Arial" panose="020B0604020202020204" pitchFamily="34" charset="0"/>
                <a:cs typeface="Arial" panose="020B0604020202020204" pitchFamily="34" charset="0"/>
              </a:rPr>
              <a:t>	</a:t>
            </a:r>
            <a:r>
              <a:rPr lang="en-ZA" sz="1800" dirty="0" smtClean="0">
                <a:solidFill>
                  <a:prstClr val="black"/>
                </a:solidFill>
                <a:latin typeface="Arial" panose="020B0604020202020204" pitchFamily="34" charset="0"/>
                <a:cs typeface="Arial" panose="020B0604020202020204" pitchFamily="34" charset="0"/>
              </a:rPr>
              <a:t>	0.90:1</a:t>
            </a:r>
            <a:r>
              <a:rPr lang="en-ZA" sz="1800" dirty="0">
                <a:solidFill>
                  <a:prstClr val="black"/>
                </a:solidFill>
                <a:latin typeface="Arial" panose="020B0604020202020204" pitchFamily="34" charset="0"/>
                <a:cs typeface="Arial" panose="020B0604020202020204" pitchFamily="34" charset="0"/>
              </a:rPr>
              <a:t>	</a:t>
            </a:r>
            <a:r>
              <a:rPr lang="en-ZA" sz="1800" dirty="0" smtClean="0">
                <a:solidFill>
                  <a:prstClr val="black"/>
                </a:solidFill>
                <a:latin typeface="Arial" panose="020B0604020202020204" pitchFamily="34" charset="0"/>
                <a:cs typeface="Arial" panose="020B0604020202020204" pitchFamily="34" charset="0"/>
              </a:rPr>
              <a:t>	0.84:1</a:t>
            </a:r>
            <a:r>
              <a:rPr lang="en-ZA" sz="1800" dirty="0">
                <a:solidFill>
                  <a:prstClr val="black"/>
                </a:solidFill>
                <a:latin typeface="Arial" panose="020B0604020202020204" pitchFamily="34" charset="0"/>
                <a:cs typeface="Arial" panose="020B0604020202020204" pitchFamily="34" charset="0"/>
              </a:rPr>
              <a:t>	</a:t>
            </a:r>
            <a:r>
              <a:rPr lang="en-ZA" sz="1800" dirty="0" smtClean="0">
                <a:solidFill>
                  <a:prstClr val="black"/>
                </a:solidFill>
                <a:latin typeface="Arial" panose="020B0604020202020204" pitchFamily="34" charset="0"/>
                <a:cs typeface="Arial" panose="020B0604020202020204" pitchFamily="34" charset="0"/>
              </a:rPr>
              <a:t>	0.90:1</a:t>
            </a:r>
            <a:endParaRPr lang="en-ZA" sz="1800" dirty="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endParaRPr lang="en-ZA" sz="1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004982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5036570"/>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SOUND FINANCIAL MANAGEMENT </a:t>
            </a:r>
            <a:r>
              <a:rPr lang="en-ZA" sz="1800" b="1" dirty="0" smtClean="0">
                <a:solidFill>
                  <a:prstClr val="black"/>
                </a:solidFill>
                <a:latin typeface="Arial" panose="020B0604020202020204" pitchFamily="34" charset="0"/>
                <a:cs typeface="Arial" panose="020B0604020202020204" pitchFamily="34" charset="0"/>
              </a:rPr>
              <a:t>PILLAR CONTINUED…</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Grants </a:t>
            </a:r>
            <a:r>
              <a:rPr lang="en-ZA" sz="1800" dirty="0">
                <a:solidFill>
                  <a:prstClr val="black"/>
                </a:solidFill>
                <a:latin typeface="Arial" panose="020B0604020202020204" pitchFamily="34" charset="0"/>
                <a:cs typeface="Arial" panose="020B0604020202020204" pitchFamily="34" charset="0"/>
              </a:rPr>
              <a:t>were not cash backed for all periods under review as indicated in the table above. </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cash coverage has deteriorated significantly which indicates that the municipality will not be able to cover its short term expenditure requirements.</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current ratio has remained below the norm over the period under review and is an indication that the municipality is unable to meet its short term obligations as they fall due.</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information provided from various sources used to determine the ratios is inconsistent and will require a deeper analysis. A full reconciliation of the grant register is necessary to ensure the credibility of information and resultant ratios computed.</a:t>
            </a:r>
          </a:p>
          <a:p>
            <a:pPr marL="285750" lvl="2" indent="-285750" algn="just">
              <a:lnSpc>
                <a:spcPct val="150000"/>
              </a:lnSpc>
              <a:spcBef>
                <a:spcPts val="0"/>
              </a:spcBef>
            </a:pPr>
            <a:endParaRPr lang="en-ZA" sz="1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385644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5036570"/>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SOUND FINANCIAL MANAGEMENT </a:t>
            </a:r>
            <a:r>
              <a:rPr lang="en-ZA" sz="1800" b="1" dirty="0" smtClean="0">
                <a:solidFill>
                  <a:prstClr val="black"/>
                </a:solidFill>
                <a:latin typeface="Arial" panose="020B0604020202020204" pitchFamily="34" charset="0"/>
                <a:cs typeface="Arial" panose="020B0604020202020204" pitchFamily="34" charset="0"/>
              </a:rPr>
              <a:t>PILLAR CONTINUED…</a:t>
            </a:r>
          </a:p>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Debtors </a:t>
            </a:r>
            <a:endParaRPr lang="en-ZA" sz="1800" b="1" dirty="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debtors’ ageing as at 18 December 2018 is presented below:</a:t>
            </a:r>
          </a:p>
          <a:p>
            <a:pPr marL="285750" lvl="2" indent="-285750" algn="just">
              <a:lnSpc>
                <a:spcPct val="150000"/>
              </a:lnSpc>
              <a:spcBef>
                <a:spcPts val="0"/>
              </a:spcBef>
            </a:pPr>
            <a:r>
              <a:rPr lang="en-ZA" sz="1800" b="1" dirty="0">
                <a:solidFill>
                  <a:prstClr val="black"/>
                </a:solidFill>
                <a:latin typeface="Arial" panose="020B0604020202020204" pitchFamily="34" charset="0"/>
                <a:cs typeface="Arial" panose="020B0604020202020204" pitchFamily="34" charset="0"/>
              </a:rPr>
              <a:t>Current	30 days	</a:t>
            </a:r>
            <a:r>
              <a:rPr lang="en-ZA" sz="1800" b="1" dirty="0" smtClean="0">
                <a:solidFill>
                  <a:prstClr val="black"/>
                </a:solidFill>
                <a:latin typeface="Arial" panose="020B0604020202020204" pitchFamily="34" charset="0"/>
                <a:cs typeface="Arial" panose="020B0604020202020204" pitchFamily="34" charset="0"/>
              </a:rPr>
              <a:t>	60 </a:t>
            </a:r>
            <a:r>
              <a:rPr lang="en-ZA" sz="1800" b="1" dirty="0">
                <a:solidFill>
                  <a:prstClr val="black"/>
                </a:solidFill>
                <a:latin typeface="Arial" panose="020B0604020202020204" pitchFamily="34" charset="0"/>
                <a:cs typeface="Arial" panose="020B0604020202020204" pitchFamily="34" charset="0"/>
              </a:rPr>
              <a:t>days	</a:t>
            </a:r>
            <a:r>
              <a:rPr lang="en-ZA" sz="1800" b="1" dirty="0" smtClean="0">
                <a:solidFill>
                  <a:prstClr val="black"/>
                </a:solidFill>
                <a:latin typeface="Arial" panose="020B0604020202020204" pitchFamily="34" charset="0"/>
                <a:cs typeface="Arial" panose="020B0604020202020204" pitchFamily="34" charset="0"/>
              </a:rPr>
              <a:t>	90 </a:t>
            </a:r>
            <a:r>
              <a:rPr lang="en-ZA" sz="1800" b="1" dirty="0">
                <a:solidFill>
                  <a:prstClr val="black"/>
                </a:solidFill>
                <a:latin typeface="Arial" panose="020B0604020202020204" pitchFamily="34" charset="0"/>
                <a:cs typeface="Arial" panose="020B0604020202020204" pitchFamily="34" charset="0"/>
              </a:rPr>
              <a:t>days	&gt; 120 days	Total</a:t>
            </a:r>
          </a:p>
          <a:p>
            <a:pPr marL="285750" lvl="2" indent="-285750" algn="just">
              <a:lnSpc>
                <a:spcPct val="150000"/>
              </a:lnSpc>
              <a:spcBef>
                <a:spcPts val="0"/>
              </a:spcBef>
            </a:pPr>
            <a:r>
              <a:rPr lang="en-ZA" sz="1800" dirty="0">
                <a:solidFill>
                  <a:prstClr val="black"/>
                </a:solidFill>
                <a:latin typeface="Arial" panose="020B0604020202020204" pitchFamily="34" charset="0"/>
                <a:cs typeface="Arial" panose="020B0604020202020204" pitchFamily="34" charset="0"/>
              </a:rPr>
              <a:t>-2 025 185	20 084 562	3 841 242	-486 210	144 298 569	165 712 978</a:t>
            </a:r>
          </a:p>
          <a:p>
            <a:pPr marL="285750" lvl="2" indent="-285750" algn="just">
              <a:lnSpc>
                <a:spcPct val="150000"/>
              </a:lnSpc>
              <a:spcBef>
                <a:spcPts val="0"/>
              </a:spcBef>
            </a:pPr>
            <a:r>
              <a:rPr lang="en-ZA" sz="1800" dirty="0">
                <a:solidFill>
                  <a:prstClr val="black"/>
                </a:solidFill>
                <a:latin typeface="Arial" panose="020B0604020202020204" pitchFamily="34" charset="0"/>
                <a:cs typeface="Arial" panose="020B0604020202020204" pitchFamily="34" charset="0"/>
              </a:rPr>
              <a:t>-1%	</a:t>
            </a:r>
            <a:r>
              <a:rPr lang="en-ZA" sz="1800" dirty="0" smtClean="0">
                <a:solidFill>
                  <a:prstClr val="black"/>
                </a:solidFill>
                <a:latin typeface="Arial" panose="020B0604020202020204" pitchFamily="34" charset="0"/>
                <a:cs typeface="Arial" panose="020B0604020202020204" pitchFamily="34" charset="0"/>
              </a:rPr>
              <a:t>	12</a:t>
            </a:r>
            <a:r>
              <a:rPr lang="en-ZA" sz="1800" dirty="0">
                <a:solidFill>
                  <a:prstClr val="black"/>
                </a:solidFill>
                <a:latin typeface="Arial" panose="020B0604020202020204" pitchFamily="34" charset="0"/>
                <a:cs typeface="Arial" panose="020B0604020202020204" pitchFamily="34" charset="0"/>
              </a:rPr>
              <a:t>%	</a:t>
            </a:r>
            <a:r>
              <a:rPr lang="en-ZA" sz="1800" dirty="0" smtClean="0">
                <a:solidFill>
                  <a:prstClr val="black"/>
                </a:solidFill>
                <a:latin typeface="Arial" panose="020B0604020202020204" pitchFamily="34" charset="0"/>
                <a:cs typeface="Arial" panose="020B0604020202020204" pitchFamily="34" charset="0"/>
              </a:rPr>
              <a:t>	2</a:t>
            </a:r>
            <a:r>
              <a:rPr lang="en-ZA" sz="1800" dirty="0">
                <a:solidFill>
                  <a:prstClr val="black"/>
                </a:solidFill>
                <a:latin typeface="Arial" panose="020B0604020202020204" pitchFamily="34" charset="0"/>
                <a:cs typeface="Arial" panose="020B0604020202020204" pitchFamily="34" charset="0"/>
              </a:rPr>
              <a:t>%	</a:t>
            </a:r>
            <a:r>
              <a:rPr lang="en-ZA" sz="1800" dirty="0" smtClean="0">
                <a:solidFill>
                  <a:prstClr val="black"/>
                </a:solidFill>
                <a:latin typeface="Arial" panose="020B0604020202020204" pitchFamily="34" charset="0"/>
                <a:cs typeface="Arial" panose="020B0604020202020204" pitchFamily="34" charset="0"/>
              </a:rPr>
              <a:t>	0</a:t>
            </a:r>
            <a:r>
              <a:rPr lang="en-ZA" sz="1800" dirty="0">
                <a:solidFill>
                  <a:prstClr val="black"/>
                </a:solidFill>
                <a:latin typeface="Arial" panose="020B0604020202020204" pitchFamily="34" charset="0"/>
                <a:cs typeface="Arial" panose="020B0604020202020204" pitchFamily="34" charset="0"/>
              </a:rPr>
              <a:t>%	</a:t>
            </a:r>
            <a:r>
              <a:rPr lang="en-ZA" sz="1800" dirty="0" smtClean="0">
                <a:solidFill>
                  <a:prstClr val="black"/>
                </a:solidFill>
                <a:latin typeface="Arial" panose="020B0604020202020204" pitchFamily="34" charset="0"/>
                <a:cs typeface="Arial" panose="020B0604020202020204" pitchFamily="34" charset="0"/>
              </a:rPr>
              <a:t>		87</a:t>
            </a:r>
            <a:r>
              <a:rPr lang="en-ZA" sz="1800" dirty="0">
                <a:solidFill>
                  <a:prstClr val="black"/>
                </a:solidFill>
                <a:latin typeface="Arial" panose="020B0604020202020204" pitchFamily="34" charset="0"/>
                <a:cs typeface="Arial" panose="020B0604020202020204" pitchFamily="34" charset="0"/>
              </a:rPr>
              <a:t>%	</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current debtors’ and 90 days presents negative figures which appear to be incorrect which must be investigated and resolved. 87% of the total debtors are more than 120 days old which indicates that the municipality is struggling to collect. Thus the collection of 100% could not be justified but was merely an attempt by management to deceive the municipal council and the failure by the latter to provide leadership and oversight.</a:t>
            </a:r>
          </a:p>
          <a:p>
            <a:pPr marL="285750" lvl="2" indent="-285750" algn="just">
              <a:lnSpc>
                <a:spcPct val="150000"/>
              </a:lnSpc>
              <a:spcBef>
                <a:spcPts val="0"/>
              </a:spcBef>
            </a:pPr>
            <a:endParaRPr lang="en-ZA" sz="1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51976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5036570"/>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SOUND FINANCIAL MANAGEMENT </a:t>
            </a:r>
            <a:r>
              <a:rPr lang="en-ZA" sz="1800" b="1" dirty="0" smtClean="0">
                <a:solidFill>
                  <a:prstClr val="black"/>
                </a:solidFill>
                <a:latin typeface="Arial" panose="020B0604020202020204" pitchFamily="34" charset="0"/>
                <a:cs typeface="Arial" panose="020B0604020202020204" pitchFamily="34" charset="0"/>
              </a:rPr>
              <a:t>PILLAR CONTINUED…</a:t>
            </a:r>
          </a:p>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Payables </a:t>
            </a:r>
            <a:endParaRPr lang="en-ZA" sz="1800" b="1" dirty="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In </a:t>
            </a:r>
            <a:r>
              <a:rPr lang="en-ZA" sz="1800" dirty="0">
                <a:solidFill>
                  <a:prstClr val="black"/>
                </a:solidFill>
                <a:latin typeface="Arial" panose="020B0604020202020204" pitchFamily="34" charset="0"/>
                <a:cs typeface="Arial" panose="020B0604020202020204" pitchFamily="34" charset="0"/>
              </a:rPr>
              <a:t>terms of Section 65(2)(e) of the MFMA, the Municipality is required to pay all invoices “within 30 days from receiving the relevant invoice or statement, unless prescribed otherwise for certain categories of expenditure”. The creditors’ ageing as at 18 December 2018 is presented below</a:t>
            </a:r>
            <a:r>
              <a:rPr lang="en-ZA" sz="1800" dirty="0" smtClean="0">
                <a:solidFill>
                  <a:prstClr val="black"/>
                </a:solidFill>
                <a:latin typeface="Arial" panose="020B0604020202020204" pitchFamily="34" charset="0"/>
                <a:cs typeface="Arial" panose="020B0604020202020204" pitchFamily="34" charset="0"/>
              </a:rPr>
              <a:t>:</a:t>
            </a:r>
          </a:p>
          <a:p>
            <a:pPr marL="285750" lvl="2" indent="-285750" algn="just">
              <a:lnSpc>
                <a:spcPct val="150000"/>
              </a:lnSpc>
              <a:spcBef>
                <a:spcPts val="0"/>
              </a:spcBef>
            </a:pPr>
            <a:endParaRPr lang="en-ZA" sz="1800" dirty="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b="1" dirty="0">
                <a:solidFill>
                  <a:prstClr val="black"/>
                </a:solidFill>
                <a:latin typeface="Arial" panose="020B0604020202020204" pitchFamily="34" charset="0"/>
                <a:cs typeface="Arial" panose="020B0604020202020204" pitchFamily="34" charset="0"/>
              </a:rPr>
              <a:t>Current	30 </a:t>
            </a:r>
            <a:r>
              <a:rPr lang="en-ZA" sz="1800" b="1" dirty="0" smtClean="0">
                <a:solidFill>
                  <a:prstClr val="black"/>
                </a:solidFill>
                <a:latin typeface="Arial" panose="020B0604020202020204" pitchFamily="34" charset="0"/>
                <a:cs typeface="Arial" panose="020B0604020202020204" pitchFamily="34" charset="0"/>
              </a:rPr>
              <a:t>days		60 </a:t>
            </a:r>
            <a:r>
              <a:rPr lang="en-ZA" sz="1800" b="1" dirty="0">
                <a:solidFill>
                  <a:prstClr val="black"/>
                </a:solidFill>
                <a:latin typeface="Arial" panose="020B0604020202020204" pitchFamily="34" charset="0"/>
                <a:cs typeface="Arial" panose="020B0604020202020204" pitchFamily="34" charset="0"/>
              </a:rPr>
              <a:t>days	</a:t>
            </a:r>
            <a:r>
              <a:rPr lang="en-ZA" sz="1800" b="1" dirty="0" smtClean="0">
                <a:solidFill>
                  <a:prstClr val="black"/>
                </a:solidFill>
                <a:latin typeface="Arial" panose="020B0604020202020204" pitchFamily="34" charset="0"/>
                <a:cs typeface="Arial" panose="020B0604020202020204" pitchFamily="34" charset="0"/>
              </a:rPr>
              <a:t>	90 </a:t>
            </a:r>
            <a:r>
              <a:rPr lang="en-ZA" sz="1800" b="1" dirty="0">
                <a:solidFill>
                  <a:prstClr val="black"/>
                </a:solidFill>
                <a:latin typeface="Arial" panose="020B0604020202020204" pitchFamily="34" charset="0"/>
                <a:cs typeface="Arial" panose="020B0604020202020204" pitchFamily="34" charset="0"/>
              </a:rPr>
              <a:t>days	</a:t>
            </a:r>
            <a:r>
              <a:rPr lang="en-ZA" sz="1800" b="1" dirty="0" smtClean="0">
                <a:solidFill>
                  <a:prstClr val="black"/>
                </a:solidFill>
                <a:latin typeface="Arial" panose="020B0604020202020204" pitchFamily="34" charset="0"/>
                <a:cs typeface="Arial" panose="020B0604020202020204" pitchFamily="34" charset="0"/>
              </a:rPr>
              <a:t>	120 </a:t>
            </a:r>
            <a:r>
              <a:rPr lang="en-ZA" sz="1800" b="1" dirty="0">
                <a:solidFill>
                  <a:prstClr val="black"/>
                </a:solidFill>
                <a:latin typeface="Arial" panose="020B0604020202020204" pitchFamily="34" charset="0"/>
                <a:cs typeface="Arial" panose="020B0604020202020204" pitchFamily="34" charset="0"/>
              </a:rPr>
              <a:t>days	Total</a:t>
            </a:r>
          </a:p>
          <a:p>
            <a:pPr marL="285750" lvl="2" indent="-285750" algn="just">
              <a:lnSpc>
                <a:spcPct val="150000"/>
              </a:lnSpc>
              <a:spcBef>
                <a:spcPts val="0"/>
              </a:spcBef>
            </a:pPr>
            <a:r>
              <a:rPr lang="en-ZA" sz="1800" dirty="0">
                <a:solidFill>
                  <a:prstClr val="black"/>
                </a:solidFill>
                <a:latin typeface="Arial" panose="020B0604020202020204" pitchFamily="34" charset="0"/>
                <a:cs typeface="Arial" panose="020B0604020202020204" pitchFamily="34" charset="0"/>
              </a:rPr>
              <a:t>2 075 176	315 031	</a:t>
            </a:r>
            <a:r>
              <a:rPr lang="en-ZA" sz="1800" dirty="0" smtClean="0">
                <a:solidFill>
                  <a:prstClr val="black"/>
                </a:solidFill>
                <a:latin typeface="Arial" panose="020B0604020202020204" pitchFamily="34" charset="0"/>
                <a:cs typeface="Arial" panose="020B0604020202020204" pitchFamily="34" charset="0"/>
              </a:rPr>
              <a:t>	1 </a:t>
            </a:r>
            <a:r>
              <a:rPr lang="en-ZA" sz="1800" dirty="0">
                <a:solidFill>
                  <a:prstClr val="black"/>
                </a:solidFill>
                <a:latin typeface="Arial" panose="020B0604020202020204" pitchFamily="34" charset="0"/>
                <a:cs typeface="Arial" panose="020B0604020202020204" pitchFamily="34" charset="0"/>
              </a:rPr>
              <a:t>363 979	12 541 868	1 976 011	18 272 063</a:t>
            </a:r>
          </a:p>
          <a:p>
            <a:pPr marL="285750" lvl="2" indent="-285750" algn="just">
              <a:lnSpc>
                <a:spcPct val="150000"/>
              </a:lnSpc>
              <a:spcBef>
                <a:spcPts val="0"/>
              </a:spcBef>
            </a:pPr>
            <a:r>
              <a:rPr lang="en-ZA" sz="1800" dirty="0">
                <a:solidFill>
                  <a:prstClr val="black"/>
                </a:solidFill>
                <a:latin typeface="Arial" panose="020B0604020202020204" pitchFamily="34" charset="0"/>
                <a:cs typeface="Arial" panose="020B0604020202020204" pitchFamily="34" charset="0"/>
              </a:rPr>
              <a:t>11%	</a:t>
            </a:r>
            <a:r>
              <a:rPr lang="en-ZA" sz="1800" dirty="0" smtClean="0">
                <a:solidFill>
                  <a:prstClr val="black"/>
                </a:solidFill>
                <a:latin typeface="Arial" panose="020B0604020202020204" pitchFamily="34" charset="0"/>
                <a:cs typeface="Arial" panose="020B0604020202020204" pitchFamily="34" charset="0"/>
              </a:rPr>
              <a:t>	2</a:t>
            </a:r>
            <a:r>
              <a:rPr lang="en-ZA" sz="1800" dirty="0">
                <a:solidFill>
                  <a:prstClr val="black"/>
                </a:solidFill>
                <a:latin typeface="Arial" panose="020B0604020202020204" pitchFamily="34" charset="0"/>
                <a:cs typeface="Arial" panose="020B0604020202020204" pitchFamily="34" charset="0"/>
              </a:rPr>
              <a:t>%	</a:t>
            </a:r>
            <a:r>
              <a:rPr lang="en-ZA" sz="1800" dirty="0" smtClean="0">
                <a:solidFill>
                  <a:prstClr val="black"/>
                </a:solidFill>
                <a:latin typeface="Arial" panose="020B0604020202020204" pitchFamily="34" charset="0"/>
                <a:cs typeface="Arial" panose="020B0604020202020204" pitchFamily="34" charset="0"/>
              </a:rPr>
              <a:t>	7</a:t>
            </a:r>
            <a:r>
              <a:rPr lang="en-ZA" sz="1800" dirty="0">
                <a:solidFill>
                  <a:prstClr val="black"/>
                </a:solidFill>
                <a:latin typeface="Arial" panose="020B0604020202020204" pitchFamily="34" charset="0"/>
                <a:cs typeface="Arial" panose="020B0604020202020204" pitchFamily="34" charset="0"/>
              </a:rPr>
              <a:t>%	</a:t>
            </a:r>
            <a:r>
              <a:rPr lang="en-ZA" sz="1800" dirty="0" smtClean="0">
                <a:solidFill>
                  <a:prstClr val="black"/>
                </a:solidFill>
                <a:latin typeface="Arial" panose="020B0604020202020204" pitchFamily="34" charset="0"/>
                <a:cs typeface="Arial" panose="020B0604020202020204" pitchFamily="34" charset="0"/>
              </a:rPr>
              <a:t>	69</a:t>
            </a:r>
            <a:r>
              <a:rPr lang="en-ZA" sz="1800" dirty="0">
                <a:solidFill>
                  <a:prstClr val="black"/>
                </a:solidFill>
                <a:latin typeface="Arial" panose="020B0604020202020204" pitchFamily="34" charset="0"/>
                <a:cs typeface="Arial" panose="020B0604020202020204" pitchFamily="34" charset="0"/>
              </a:rPr>
              <a:t>%	</a:t>
            </a:r>
            <a:r>
              <a:rPr lang="en-ZA" sz="1800" dirty="0" smtClean="0">
                <a:solidFill>
                  <a:prstClr val="black"/>
                </a:solidFill>
                <a:latin typeface="Arial" panose="020B0604020202020204" pitchFamily="34" charset="0"/>
                <a:cs typeface="Arial" panose="020B0604020202020204" pitchFamily="34" charset="0"/>
              </a:rPr>
              <a:t>	11</a:t>
            </a:r>
            <a:r>
              <a:rPr lang="en-ZA" sz="1800" dirty="0">
                <a:solidFill>
                  <a:prstClr val="black"/>
                </a:solidFill>
                <a:latin typeface="Arial" panose="020B0604020202020204" pitchFamily="34" charset="0"/>
                <a:cs typeface="Arial" panose="020B0604020202020204" pitchFamily="34" charset="0"/>
              </a:rPr>
              <a:t>%	</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municipality is owing to Eskom R11 875 271.42 which comprises 65% of total creditors and is outstanding for more than 90 days.  </a:t>
            </a:r>
          </a:p>
          <a:p>
            <a:pPr marL="285750" lvl="2" indent="-285750" algn="just">
              <a:lnSpc>
                <a:spcPct val="150000"/>
              </a:lnSpc>
              <a:spcBef>
                <a:spcPts val="0"/>
              </a:spcBef>
            </a:pPr>
            <a:endParaRPr lang="en-ZA" sz="1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1858654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5036570"/>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SOUND FINANCIAL MANAGEMENT </a:t>
            </a:r>
            <a:r>
              <a:rPr lang="en-ZA" sz="1800" b="1" dirty="0" smtClean="0">
                <a:solidFill>
                  <a:prstClr val="black"/>
                </a:solidFill>
                <a:latin typeface="Arial" panose="020B0604020202020204" pitchFamily="34" charset="0"/>
                <a:cs typeface="Arial" panose="020B0604020202020204" pitchFamily="34" charset="0"/>
              </a:rPr>
              <a:t>PILLAR CONTINUED…</a:t>
            </a:r>
          </a:p>
          <a:p>
            <a:pPr marL="285750" lvl="2" indent="-285750" algn="just">
              <a:lnSpc>
                <a:spcPct val="150000"/>
              </a:lnSpc>
              <a:spcBef>
                <a:spcPts val="0"/>
              </a:spcBef>
            </a:pPr>
            <a:r>
              <a:rPr lang="en-ZA" sz="1800" b="1" dirty="0" smtClean="0">
                <a:solidFill>
                  <a:prstClr val="black"/>
                </a:solidFill>
                <a:latin typeface="Arial" panose="020B0604020202020204" pitchFamily="34" charset="0"/>
                <a:cs typeface="Arial" panose="020B0604020202020204" pitchFamily="34" charset="0"/>
              </a:rPr>
              <a:t>Payables Continued…</a:t>
            </a:r>
            <a:endParaRPr lang="en-ZA" sz="1800" b="1" dirty="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a:solidFill>
                  <a:prstClr val="black"/>
                </a:solidFill>
                <a:latin typeface="Arial" panose="020B0604020202020204" pitchFamily="34" charset="0"/>
                <a:cs typeface="Arial" panose="020B0604020202020204" pitchFamily="34" charset="0"/>
              </a:rPr>
              <a:t>69% of creditors are outstanding for greater than 90 days indicating that the Municipality is incurring significant delays in payment of creditors. This can have major impacts such as interest and penalties on late payments resulting in fruitless and wasteful expenditure. It may also result in service providers and contractors not wanting to perform the services or complete existing projects. It may also result in litigation which the municipality cannot afford given its financial status</a:t>
            </a:r>
            <a:r>
              <a:rPr lang="en-ZA" sz="1800" dirty="0" smtClean="0">
                <a:solidFill>
                  <a:prstClr val="black"/>
                </a:solidFill>
                <a:latin typeface="Arial" panose="020B0604020202020204" pitchFamily="34" charset="0"/>
                <a:cs typeface="Arial" panose="020B0604020202020204" pitchFamily="34" charset="0"/>
              </a:rPr>
              <a:t>.</a:t>
            </a:r>
          </a:p>
          <a:p>
            <a:pPr marL="285750" lvl="2" indent="-285750" algn="just">
              <a:lnSpc>
                <a:spcPct val="150000"/>
              </a:lnSpc>
              <a:spcBef>
                <a:spcPts val="0"/>
              </a:spcBef>
            </a:pPr>
            <a:r>
              <a:rPr lang="en-ZA" sz="1800" b="1" dirty="0" smtClean="0">
                <a:solidFill>
                  <a:prstClr val="black"/>
                </a:solidFill>
                <a:latin typeface="Arial" panose="020B0604020202020204" pitchFamily="34" charset="0"/>
                <a:cs typeface="Arial" panose="020B0604020202020204" pitchFamily="34" charset="0"/>
              </a:rPr>
              <a:t>Unapproved </a:t>
            </a:r>
            <a:r>
              <a:rPr lang="en-ZA" sz="1800" b="1" dirty="0">
                <a:solidFill>
                  <a:prstClr val="black"/>
                </a:solidFill>
                <a:latin typeface="Arial" panose="020B0604020202020204" pitchFamily="34" charset="0"/>
                <a:cs typeface="Arial" panose="020B0604020202020204" pitchFamily="34" charset="0"/>
              </a:rPr>
              <a:t>request for conditional grants (INEP) rollover</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There </a:t>
            </a:r>
            <a:r>
              <a:rPr lang="en-ZA" sz="1800" dirty="0">
                <a:solidFill>
                  <a:prstClr val="black"/>
                </a:solidFill>
                <a:latin typeface="Arial" panose="020B0604020202020204" pitchFamily="34" charset="0"/>
                <a:cs typeface="Arial" panose="020B0604020202020204" pitchFamily="34" charset="0"/>
              </a:rPr>
              <a:t>are challenges with regards to the implementation of INEP projects as the rollover request was not granted by Treasury. The municipality applied for a rollover of R25 714 707 for INEP grant. National Treasury did not approve the rollover and determined an amount of R14.1 million to be repaid to the National Revenue Fund. This will have a negative impact on service delivery and points to serious management weaknesses.</a:t>
            </a:r>
          </a:p>
          <a:p>
            <a:pPr marL="285750" lvl="2" indent="-285750" algn="just">
              <a:lnSpc>
                <a:spcPct val="150000"/>
              </a:lnSpc>
              <a:spcBef>
                <a:spcPts val="0"/>
              </a:spcBef>
            </a:pPr>
            <a:endParaRPr lang="en-ZA" sz="1800" dirty="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endParaRPr lang="en-ZA" sz="1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150953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5" name="Rectangle 3"/>
          <p:cNvSpPr txBox="1">
            <a:spLocks noChangeArrowheads="1"/>
          </p:cNvSpPr>
          <p:nvPr/>
        </p:nvSpPr>
        <p:spPr bwMode="auto">
          <a:xfrm>
            <a:off x="359833" y="1532238"/>
            <a:ext cx="11497735" cy="4065373"/>
          </a:xfrm>
          <a:prstGeom prst="rect">
            <a:avLst/>
          </a:prstGeom>
          <a:noFill/>
          <a:ln>
            <a:noFill/>
          </a:ln>
        </p:spPr>
        <p:txBody>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defRPr>
            </a:lvl2pPr>
            <a:lvl3pPr marL="914400" indent="0" algn="ctr" rtl="0" eaLnBrk="0" fontAlgn="base" hangingPunct="0">
              <a:spcBef>
                <a:spcPct val="20000"/>
              </a:spcBef>
              <a:spcAft>
                <a:spcPct val="0"/>
              </a:spcAft>
              <a:buNone/>
              <a:defRPr sz="2400">
                <a:solidFill>
                  <a:schemeClr val="tx1"/>
                </a:solidFill>
                <a:latin typeface="+mn-lt"/>
              </a:defRPr>
            </a:lvl3pPr>
            <a:lvl4pPr marL="1371600" indent="0" algn="ctr" rtl="0" eaLnBrk="0" fontAlgn="base" hangingPunct="0">
              <a:spcBef>
                <a:spcPct val="20000"/>
              </a:spcBef>
              <a:spcAft>
                <a:spcPct val="0"/>
              </a:spcAft>
              <a:buNone/>
              <a:defRPr sz="2000">
                <a:solidFill>
                  <a:schemeClr val="tx1"/>
                </a:solidFill>
                <a:latin typeface="+mn-lt"/>
              </a:defRPr>
            </a:lvl4pPr>
            <a:lvl5pPr marL="1828800" indent="0" algn="ctr" rtl="0" eaLnBrk="0" fontAlgn="base" hangingPunct="0">
              <a:spcBef>
                <a:spcPct val="20000"/>
              </a:spcBef>
              <a:spcAft>
                <a:spcPct val="0"/>
              </a:spcAft>
              <a:buNone/>
              <a:defRPr sz="2000">
                <a:solidFill>
                  <a:schemeClr val="tx1"/>
                </a:solidFill>
                <a:latin typeface="+mn-lt"/>
              </a:defRPr>
            </a:lvl5pPr>
            <a:lvl6pPr marL="2286000" indent="0" algn="ctr" rtl="0" fontAlgn="base">
              <a:spcBef>
                <a:spcPct val="20000"/>
              </a:spcBef>
              <a:spcAft>
                <a:spcPct val="0"/>
              </a:spcAft>
              <a:buNone/>
              <a:defRPr sz="2000">
                <a:solidFill>
                  <a:schemeClr val="tx1"/>
                </a:solidFill>
                <a:latin typeface="+mn-lt"/>
              </a:defRPr>
            </a:lvl6pPr>
            <a:lvl7pPr marL="2743200" indent="0" algn="ctr" rtl="0" fontAlgn="base">
              <a:spcBef>
                <a:spcPct val="20000"/>
              </a:spcBef>
              <a:spcAft>
                <a:spcPct val="0"/>
              </a:spcAft>
              <a:buNone/>
              <a:defRPr sz="2000">
                <a:solidFill>
                  <a:schemeClr val="tx1"/>
                </a:solidFill>
                <a:latin typeface="+mn-lt"/>
              </a:defRPr>
            </a:lvl7pPr>
            <a:lvl8pPr marL="3200400" indent="0" algn="ctr" rtl="0" fontAlgn="base">
              <a:spcBef>
                <a:spcPct val="20000"/>
              </a:spcBef>
              <a:spcAft>
                <a:spcPct val="0"/>
              </a:spcAft>
              <a:buNone/>
              <a:defRPr sz="2000">
                <a:solidFill>
                  <a:schemeClr val="tx1"/>
                </a:solidFill>
                <a:latin typeface="+mn-lt"/>
              </a:defRPr>
            </a:lvl8pPr>
            <a:lvl9pPr marL="3657600" indent="0" algn="ctr" rtl="0" fontAlgn="base">
              <a:spcBef>
                <a:spcPct val="20000"/>
              </a:spcBef>
              <a:spcAft>
                <a:spcPct val="0"/>
              </a:spcAft>
              <a:buNone/>
              <a:defRPr sz="2000">
                <a:solidFill>
                  <a:schemeClr val="tx1"/>
                </a:solidFill>
                <a:latin typeface="+mn-lt"/>
              </a:defRPr>
            </a:lvl9pPr>
          </a:lstStyle>
          <a:p>
            <a:pPr lvl="0" algn="just" eaLnBrk="1" fontAlgn="auto" hangingPunct="1">
              <a:lnSpc>
                <a:spcPct val="90000"/>
              </a:lnSpc>
              <a:spcBef>
                <a:spcPts val="1000"/>
              </a:spcBef>
              <a:spcAft>
                <a:spcPts val="0"/>
              </a:spcAft>
              <a:defRPr/>
            </a:pPr>
            <a:endParaRPr lang="en-ZA" sz="2400" b="1" dirty="0" smtClean="0">
              <a:solidFill>
                <a:prstClr val="black"/>
              </a:solidFill>
            </a:endParaRPr>
          </a:p>
          <a:p>
            <a:pPr lvl="0" algn="just" eaLnBrk="1" fontAlgn="auto" hangingPunct="1">
              <a:lnSpc>
                <a:spcPct val="90000"/>
              </a:lnSpc>
              <a:spcBef>
                <a:spcPts val="1000"/>
              </a:spcBef>
              <a:spcAft>
                <a:spcPts val="0"/>
              </a:spcAft>
              <a:defRPr/>
            </a:pPr>
            <a:endParaRPr lang="en-GB" sz="2400" b="1" dirty="0" smtClean="0">
              <a:solidFill>
                <a:prstClr val="black"/>
              </a:solidFill>
            </a:endParaRPr>
          </a:p>
        </p:txBody>
      </p:sp>
      <p:sp>
        <p:nvSpPr>
          <p:cNvPr id="4" name="Rounded Rectangle 3"/>
          <p:cNvSpPr/>
          <p:nvPr/>
        </p:nvSpPr>
        <p:spPr>
          <a:xfrm>
            <a:off x="6108701" y="215676"/>
            <a:ext cx="5748867" cy="835202"/>
          </a:xfrm>
          <a:prstGeom prst="roundRect">
            <a:avLst/>
          </a:prstGeom>
          <a:solidFill>
            <a:srgbClr val="006600"/>
          </a:solidFill>
          <a:ln w="25400" cap="flat" cmpd="sng" algn="ctr">
            <a:solidFill>
              <a:srgbClr val="FFFF00"/>
            </a:solidFill>
            <a:prstDash val="solid"/>
          </a:ln>
          <a:effectLst/>
        </p:spPr>
        <p:txBody>
          <a:bodyPr anchor="ctr"/>
          <a:lstStyle/>
          <a:p>
            <a:pPr marL="177800" algn="ctr" eaLnBrk="1" fontAlgn="auto" hangingPunct="1">
              <a:spcBef>
                <a:spcPts val="0"/>
              </a:spcBef>
              <a:spcAft>
                <a:spcPts val="0"/>
              </a:spcAft>
              <a:defRPr/>
            </a:pPr>
            <a:r>
              <a:rPr lang="en-ZA" sz="3600" b="1" kern="0" dirty="0" smtClean="0">
                <a:solidFill>
                  <a:schemeClr val="bg1"/>
                </a:solidFill>
                <a:latin typeface="+mn-lt"/>
                <a:cs typeface="Arial" panose="020B0604020202020204" pitchFamily="34" charset="0"/>
              </a:rPr>
              <a:t>TABLE OF CONTENTS</a:t>
            </a:r>
            <a:endParaRPr lang="en-ZA" sz="3600" b="1" kern="0" dirty="0">
              <a:solidFill>
                <a:schemeClr val="bg1"/>
              </a:solidFill>
              <a:latin typeface="+mn-lt"/>
              <a:cs typeface="Arial" panose="020B0604020202020204" pitchFamily="34" charset="0"/>
            </a:endParaRPr>
          </a:p>
        </p:txBody>
      </p:sp>
      <p:sp>
        <p:nvSpPr>
          <p:cNvPr id="3" name="Content Placeholder 2"/>
          <p:cNvSpPr>
            <a:spLocks noGrp="1"/>
          </p:cNvSpPr>
          <p:nvPr>
            <p:ph idx="1"/>
          </p:nvPr>
        </p:nvSpPr>
        <p:spPr/>
        <p:txBody>
          <a:bodyPr/>
          <a:lstStyle/>
          <a:p>
            <a:pPr marL="514350" indent="-514350">
              <a:buAutoNum type="arabicPeriod"/>
            </a:pPr>
            <a:r>
              <a:rPr lang="en-ZA" dirty="0" smtClean="0"/>
              <a:t>Introduction and Background</a:t>
            </a:r>
          </a:p>
          <a:p>
            <a:pPr marL="514350" indent="-514350">
              <a:buAutoNum type="arabicPeriod"/>
            </a:pPr>
            <a:r>
              <a:rPr lang="en-ZA" dirty="0" smtClean="0"/>
              <a:t>Reasons for the Intervention</a:t>
            </a:r>
          </a:p>
          <a:p>
            <a:pPr marL="514350" indent="-514350">
              <a:buAutoNum type="arabicPeriod"/>
            </a:pPr>
            <a:r>
              <a:rPr lang="en-ZA" dirty="0" smtClean="0"/>
              <a:t>Resolution of the Provincial Executive Council</a:t>
            </a:r>
          </a:p>
          <a:p>
            <a:pPr marL="514350" indent="-514350">
              <a:buAutoNum type="arabicPeriod"/>
            </a:pPr>
            <a:r>
              <a:rPr lang="en-ZA" dirty="0" smtClean="0"/>
              <a:t>Terms of Reference</a:t>
            </a:r>
          </a:p>
          <a:p>
            <a:pPr marL="514350" indent="-514350">
              <a:buAutoNum type="arabicPeriod"/>
            </a:pPr>
            <a:r>
              <a:rPr lang="en-ZA" dirty="0" smtClean="0"/>
              <a:t>Conclusion</a:t>
            </a:r>
          </a:p>
          <a:p>
            <a:pPr marL="0" indent="0">
              <a:buNone/>
            </a:pPr>
            <a:endParaRPr lang="en-ZA" dirty="0"/>
          </a:p>
        </p:txBody>
      </p:sp>
    </p:spTree>
    <p:extLst>
      <p:ext uri="{BB962C8B-B14F-4D97-AF65-F5344CB8AC3E}">
        <p14:creationId xmlns:p14="http://schemas.microsoft.com/office/powerpoint/2010/main" xmlns="" val="12413438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5036570"/>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SOUND FINANCIAL MANAGEMENT </a:t>
            </a:r>
            <a:r>
              <a:rPr lang="en-ZA" sz="1800" b="1" dirty="0" smtClean="0">
                <a:solidFill>
                  <a:prstClr val="black"/>
                </a:solidFill>
                <a:latin typeface="Arial" panose="020B0604020202020204" pitchFamily="34" charset="0"/>
                <a:cs typeface="Arial" panose="020B0604020202020204" pitchFamily="34" charset="0"/>
              </a:rPr>
              <a:t>PILLAR CONTINUED…</a:t>
            </a:r>
          </a:p>
          <a:p>
            <a:pPr marL="285750" lvl="2" indent="-285750" algn="just">
              <a:lnSpc>
                <a:spcPct val="150000"/>
              </a:lnSpc>
              <a:spcBef>
                <a:spcPts val="0"/>
              </a:spcBef>
            </a:pPr>
            <a:r>
              <a:rPr lang="en-ZA" sz="1800" b="1" dirty="0" smtClean="0">
                <a:solidFill>
                  <a:prstClr val="black"/>
                </a:solidFill>
                <a:latin typeface="Arial" panose="020B0604020202020204" pitchFamily="34" charset="0"/>
                <a:cs typeface="Arial" panose="020B0604020202020204" pitchFamily="34" charset="0"/>
              </a:rPr>
              <a:t>Challenge </a:t>
            </a:r>
            <a:r>
              <a:rPr lang="en-ZA" sz="1800" b="1" dirty="0">
                <a:solidFill>
                  <a:prstClr val="black"/>
                </a:solidFill>
                <a:latin typeface="Arial" panose="020B0604020202020204" pitchFamily="34" charset="0"/>
                <a:cs typeface="Arial" panose="020B0604020202020204" pitchFamily="34" charset="0"/>
              </a:rPr>
              <a:t>of the unspent CSC grant </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As </a:t>
            </a:r>
            <a:r>
              <a:rPr lang="en-ZA" sz="1800" dirty="0">
                <a:solidFill>
                  <a:prstClr val="black"/>
                </a:solidFill>
                <a:latin typeface="Arial" panose="020B0604020202020204" pitchFamily="34" charset="0"/>
                <a:cs typeface="Arial" panose="020B0604020202020204" pitchFamily="34" charset="0"/>
              </a:rPr>
              <a:t>at November 2018, the municipality faced a risk of losing its CSC grant due to the fact that they had not spent any monies in terms of the approved business plan. </a:t>
            </a:r>
          </a:p>
          <a:p>
            <a:pPr marL="285750" lvl="2" indent="-285750" algn="just">
              <a:lnSpc>
                <a:spcPct val="150000"/>
              </a:lnSpc>
              <a:spcBef>
                <a:spcPts val="0"/>
              </a:spcBef>
            </a:pPr>
            <a:endParaRPr lang="en-ZA" sz="1800" dirty="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b="1" dirty="0" smtClean="0">
                <a:solidFill>
                  <a:prstClr val="black"/>
                </a:solidFill>
                <a:latin typeface="Arial" panose="020B0604020202020204" pitchFamily="34" charset="0"/>
                <a:cs typeface="Arial" panose="020B0604020202020204" pitchFamily="34" charset="0"/>
              </a:rPr>
              <a:t>Defaulting </a:t>
            </a:r>
            <a:r>
              <a:rPr lang="en-ZA" sz="1800" b="1" dirty="0">
                <a:solidFill>
                  <a:prstClr val="black"/>
                </a:solidFill>
                <a:latin typeface="Arial" panose="020B0604020202020204" pitchFamily="34" charset="0"/>
                <a:cs typeface="Arial" panose="020B0604020202020204" pitchFamily="34" charset="0"/>
              </a:rPr>
              <a:t>on the Eskom debt </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municipality, through KZN COGTA’s assistance, successfully negotiated a plan to pay Eskom debt in January 2018. The municipality complied for six months and subsequently failed to pay its August 2018 debt in full, and as a result has had to renegotiate the payment plan.</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municipality claims to be paying its Eskom Debt but the fact of the matter is that as at 14 February 2019 Eskom indicated that the municipality was behind with its payments and was owing R48.7m of which R35.12m was overdue. </a:t>
            </a:r>
          </a:p>
        </p:txBody>
      </p:sp>
    </p:spTree>
    <p:extLst>
      <p:ext uri="{BB962C8B-B14F-4D97-AF65-F5344CB8AC3E}">
        <p14:creationId xmlns:p14="http://schemas.microsoft.com/office/powerpoint/2010/main" xmlns="" val="11510371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5036570"/>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 DELIVERING BASIC SERVICES PILLAR</a:t>
            </a:r>
          </a:p>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WATER</a:t>
            </a:r>
            <a:r>
              <a:rPr lang="en-ZA" sz="1800" b="1" dirty="0">
                <a:solidFill>
                  <a:prstClr val="black"/>
                </a:solidFill>
                <a:latin typeface="Arial" panose="020B0604020202020204" pitchFamily="34" charset="0"/>
                <a:cs typeface="Arial" panose="020B0604020202020204" pitchFamily="34" charset="0"/>
              </a:rPr>
              <a:t>, SANITATION AND ELECTRICITY </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municipality has a total of 51 472 households and 81.3% of these households have access to piped water and 95% have access to VIP sanitation.  In terms of electricity 83% of the households have access to electricity. </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One </a:t>
            </a:r>
            <a:r>
              <a:rPr lang="en-ZA" sz="1800" dirty="0">
                <a:solidFill>
                  <a:prstClr val="black"/>
                </a:solidFill>
                <a:latin typeface="Arial" panose="020B0604020202020204" pitchFamily="34" charset="0"/>
                <a:cs typeface="Arial" panose="020B0604020202020204" pitchFamily="34" charset="0"/>
              </a:rPr>
              <a:t>of the major challenges that face the municipality is water and electricity losses which cost the municipality millions every year. Both management and the political leadership are unable to resolve these losses partly because of their inability to confront defaulting consumers particularly residents.   </a:t>
            </a:r>
          </a:p>
          <a:p>
            <a:pPr marL="285750" lvl="2" indent="-285750" algn="just">
              <a:lnSpc>
                <a:spcPct val="150000"/>
              </a:lnSpc>
              <a:spcBef>
                <a:spcPts val="0"/>
              </a:spcBef>
            </a:pPr>
            <a:r>
              <a:rPr lang="en-ZA" sz="1800" dirty="0" err="1" smtClean="0">
                <a:solidFill>
                  <a:prstClr val="black"/>
                </a:solidFill>
                <a:latin typeface="Arial" panose="020B0604020202020204" pitchFamily="34" charset="0"/>
                <a:cs typeface="Arial" panose="020B0604020202020204" pitchFamily="34" charset="0"/>
              </a:rPr>
              <a:t>Abaqulusi</a:t>
            </a:r>
            <a:r>
              <a:rPr lang="en-ZA" sz="1800" dirty="0" smtClean="0">
                <a:solidFill>
                  <a:prstClr val="black"/>
                </a:solidFill>
                <a:latin typeface="Arial" panose="020B0604020202020204" pitchFamily="34" charset="0"/>
                <a:cs typeface="Arial" panose="020B0604020202020204" pitchFamily="34" charset="0"/>
              </a:rPr>
              <a:t> </a:t>
            </a:r>
            <a:r>
              <a:rPr lang="en-ZA" sz="1800" dirty="0">
                <a:solidFill>
                  <a:prstClr val="black"/>
                </a:solidFill>
                <a:latin typeface="Arial" panose="020B0604020202020204" pitchFamily="34" charset="0"/>
                <a:cs typeface="Arial" panose="020B0604020202020204" pitchFamily="34" charset="0"/>
              </a:rPr>
              <a:t>LM is neither an official water service authority (WSA) nor provider (WSP) for the </a:t>
            </a:r>
            <a:r>
              <a:rPr lang="en-ZA" sz="1800" dirty="0" err="1">
                <a:solidFill>
                  <a:prstClr val="black"/>
                </a:solidFill>
                <a:latin typeface="Arial" panose="020B0604020202020204" pitchFamily="34" charset="0"/>
                <a:cs typeface="Arial" panose="020B0604020202020204" pitchFamily="34" charset="0"/>
              </a:rPr>
              <a:t>Abaqulusi</a:t>
            </a:r>
            <a:r>
              <a:rPr lang="en-ZA" sz="1800" dirty="0">
                <a:solidFill>
                  <a:prstClr val="black"/>
                </a:solidFill>
                <a:latin typeface="Arial" panose="020B0604020202020204" pitchFamily="34" charset="0"/>
                <a:cs typeface="Arial" panose="020B0604020202020204" pitchFamily="34" charset="0"/>
              </a:rPr>
              <a:t> area but continues to manage the operation of the water infrastructure within the </a:t>
            </a:r>
            <a:r>
              <a:rPr lang="en-ZA" sz="1800" dirty="0" err="1">
                <a:solidFill>
                  <a:prstClr val="black"/>
                </a:solidFill>
                <a:latin typeface="Arial" panose="020B0604020202020204" pitchFamily="34" charset="0"/>
                <a:cs typeface="Arial" panose="020B0604020202020204" pitchFamily="34" charset="0"/>
              </a:rPr>
              <a:t>Abaqulusi</a:t>
            </a:r>
            <a:r>
              <a:rPr lang="en-ZA" sz="1800" dirty="0">
                <a:solidFill>
                  <a:prstClr val="black"/>
                </a:solidFill>
                <a:latin typeface="Arial" panose="020B0604020202020204" pitchFamily="34" charset="0"/>
                <a:cs typeface="Arial" panose="020B0604020202020204" pitchFamily="34" charset="0"/>
              </a:rPr>
              <a:t> area. This is a role for which the municipality does not have the financial and technical resources. Several attempts were made by </a:t>
            </a:r>
            <a:r>
              <a:rPr lang="en-ZA" sz="1800" dirty="0" err="1">
                <a:solidFill>
                  <a:prstClr val="black"/>
                </a:solidFill>
                <a:latin typeface="Arial" panose="020B0604020202020204" pitchFamily="34" charset="0"/>
                <a:cs typeface="Arial" panose="020B0604020202020204" pitchFamily="34" charset="0"/>
              </a:rPr>
              <a:t>Cogta</a:t>
            </a:r>
            <a:r>
              <a:rPr lang="en-ZA" sz="1800" dirty="0">
                <a:solidFill>
                  <a:prstClr val="black"/>
                </a:solidFill>
                <a:latin typeface="Arial" panose="020B0604020202020204" pitchFamily="34" charset="0"/>
                <a:cs typeface="Arial" panose="020B0604020202020204" pitchFamily="34" charset="0"/>
              </a:rPr>
              <a:t> officials to facilitate an amicable resolution to the matter </a:t>
            </a:r>
            <a:r>
              <a:rPr lang="en-ZA" sz="1800" dirty="0" smtClean="0">
                <a:solidFill>
                  <a:prstClr val="black"/>
                </a:solidFill>
                <a:latin typeface="Arial" panose="020B0604020202020204" pitchFamily="34" charset="0"/>
                <a:cs typeface="Arial" panose="020B0604020202020204" pitchFamily="34" charset="0"/>
              </a:rPr>
              <a:t>without success.</a:t>
            </a:r>
          </a:p>
        </p:txBody>
      </p:sp>
    </p:spTree>
    <p:extLst>
      <p:ext uri="{BB962C8B-B14F-4D97-AF65-F5344CB8AC3E}">
        <p14:creationId xmlns:p14="http://schemas.microsoft.com/office/powerpoint/2010/main" xmlns="" val="2646903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656272"/>
            <a:ext cx="11504141" cy="3864633"/>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 DELIVERING BASIC SERVICES </a:t>
            </a:r>
            <a:r>
              <a:rPr lang="en-ZA" sz="1800" b="1" dirty="0" smtClean="0">
                <a:solidFill>
                  <a:prstClr val="black"/>
                </a:solidFill>
                <a:latin typeface="Arial" panose="020B0604020202020204" pitchFamily="34" charset="0"/>
                <a:cs typeface="Arial" panose="020B0604020202020204" pitchFamily="34" charset="0"/>
              </a:rPr>
              <a:t>PILLAR</a:t>
            </a:r>
            <a:endParaRPr lang="en-ZA" sz="1800" b="1" dirty="0">
              <a:solidFill>
                <a:prstClr val="black"/>
              </a:solidFill>
              <a:latin typeface="Arial" panose="020B0604020202020204" pitchFamily="34" charset="0"/>
              <a:cs typeface="Arial" panose="020B0604020202020204" pitchFamily="34" charset="0"/>
            </a:endParaRPr>
          </a:p>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WATER</a:t>
            </a:r>
            <a:r>
              <a:rPr lang="en-ZA" sz="1800" b="1" dirty="0">
                <a:solidFill>
                  <a:prstClr val="black"/>
                </a:solidFill>
                <a:latin typeface="Arial" panose="020B0604020202020204" pitchFamily="34" charset="0"/>
                <a:cs typeface="Arial" panose="020B0604020202020204" pitchFamily="34" charset="0"/>
              </a:rPr>
              <a:t>, SANITATION AND ELECTRICITY </a:t>
            </a:r>
            <a:r>
              <a:rPr lang="en-ZA" sz="1800" b="1" dirty="0" smtClean="0">
                <a:solidFill>
                  <a:prstClr val="black"/>
                </a:solidFill>
                <a:latin typeface="Arial" panose="020B0604020202020204" pitchFamily="34" charset="0"/>
                <a:cs typeface="Arial" panose="020B0604020202020204" pitchFamily="34" charset="0"/>
              </a:rPr>
              <a:t>CONTINUED…</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Despite </a:t>
            </a:r>
            <a:r>
              <a:rPr lang="en-ZA" sz="1800" dirty="0">
                <a:solidFill>
                  <a:prstClr val="black"/>
                </a:solidFill>
                <a:latin typeface="Arial" panose="020B0604020202020204" pitchFamily="34" charset="0"/>
                <a:cs typeface="Arial" panose="020B0604020202020204" pitchFamily="34" charset="0"/>
              </a:rPr>
              <a:t>incurring loses and an unfunded mandate the municipality is reluctant to give up the Water Services Provider status.</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issue of the water tariffs that are not cost reflective has also not been dealt with by the municipality. </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electricity and water losses indicate the existence of material uncertainty that cast significant doubt on the municipality’s ability to operate as a going concern in the foreseeable future.</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electricity losses are partly due to ageing infrastructure that has not been properly maintained over the years but also due to electricity theft that has gone on unchecked for a number of years.</a:t>
            </a:r>
          </a:p>
          <a:p>
            <a:pPr marL="285750" lvl="2" indent="-285750" algn="just">
              <a:lnSpc>
                <a:spcPct val="150000"/>
              </a:lnSpc>
              <a:spcBef>
                <a:spcPts val="0"/>
              </a:spcBef>
            </a:pPr>
            <a:endParaRPr lang="en-ZA" sz="18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833204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4501732"/>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TO BASICS - DELIVERING BASIC SERVICES PILLAR</a:t>
            </a:r>
          </a:p>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MIG </a:t>
            </a:r>
            <a:r>
              <a:rPr lang="en-ZA" sz="1800" b="1" dirty="0">
                <a:solidFill>
                  <a:prstClr val="black"/>
                </a:solidFill>
                <a:latin typeface="Arial" panose="020B0604020202020204" pitchFamily="34" charset="0"/>
                <a:cs typeface="Arial" panose="020B0604020202020204" pitchFamily="34" charset="0"/>
              </a:rPr>
              <a:t>EXPENDITURE  </a:t>
            </a:r>
          </a:p>
          <a:p>
            <a:pPr marL="285750" lvl="2" indent="-285750" algn="just">
              <a:lnSpc>
                <a:spcPct val="150000"/>
              </a:lnSpc>
              <a:spcBef>
                <a:spcPts val="0"/>
              </a:spcBef>
            </a:pPr>
            <a:r>
              <a:rPr lang="en-ZA" sz="1800" dirty="0" err="1" smtClean="0">
                <a:solidFill>
                  <a:prstClr val="black"/>
                </a:solidFill>
                <a:latin typeface="Arial" panose="020B0604020202020204" pitchFamily="34" charset="0"/>
                <a:cs typeface="Arial" panose="020B0604020202020204" pitchFamily="34" charset="0"/>
              </a:rPr>
              <a:t>Abaqulusi</a:t>
            </a:r>
            <a:r>
              <a:rPr lang="en-ZA" sz="1800" dirty="0" smtClean="0">
                <a:solidFill>
                  <a:prstClr val="black"/>
                </a:solidFill>
                <a:latin typeface="Arial" panose="020B0604020202020204" pitchFamily="34" charset="0"/>
                <a:cs typeface="Arial" panose="020B0604020202020204" pitchFamily="34" charset="0"/>
              </a:rPr>
              <a:t> </a:t>
            </a:r>
            <a:r>
              <a:rPr lang="en-ZA" sz="1800" dirty="0">
                <a:solidFill>
                  <a:prstClr val="black"/>
                </a:solidFill>
                <a:latin typeface="Arial" panose="020B0604020202020204" pitchFamily="34" charset="0"/>
                <a:cs typeface="Arial" panose="020B0604020202020204" pitchFamily="34" charset="0"/>
              </a:rPr>
              <a:t>LM prioritized 11 projects to be implemented in 2018/19 financial year with two projects being roll overs from the previous financial year i.e. </a:t>
            </a:r>
            <a:r>
              <a:rPr lang="en-ZA" sz="1800" dirty="0" err="1">
                <a:solidFill>
                  <a:prstClr val="black"/>
                </a:solidFill>
                <a:latin typeface="Arial" panose="020B0604020202020204" pitchFamily="34" charset="0"/>
                <a:cs typeface="Arial" panose="020B0604020202020204" pitchFamily="34" charset="0"/>
              </a:rPr>
              <a:t>Ezibomvu</a:t>
            </a:r>
            <a:r>
              <a:rPr lang="en-ZA" sz="1800" dirty="0">
                <a:solidFill>
                  <a:prstClr val="black"/>
                </a:solidFill>
                <a:latin typeface="Arial" panose="020B0604020202020204" pitchFamily="34" charset="0"/>
                <a:cs typeface="Arial" panose="020B0604020202020204" pitchFamily="34" charset="0"/>
              </a:rPr>
              <a:t> Community Hall and Rehabilitation of </a:t>
            </a:r>
            <a:r>
              <a:rPr lang="en-ZA" sz="1800" dirty="0" err="1">
                <a:solidFill>
                  <a:prstClr val="black"/>
                </a:solidFill>
                <a:latin typeface="Arial" panose="020B0604020202020204" pitchFamily="34" charset="0"/>
                <a:cs typeface="Arial" panose="020B0604020202020204" pitchFamily="34" charset="0"/>
              </a:rPr>
              <a:t>Bhekuzulu</a:t>
            </a:r>
            <a:r>
              <a:rPr lang="en-ZA" sz="1800" dirty="0">
                <a:solidFill>
                  <a:prstClr val="black"/>
                </a:solidFill>
                <a:latin typeface="Arial" panose="020B0604020202020204" pitchFamily="34" charset="0"/>
                <a:cs typeface="Arial" panose="020B0604020202020204" pitchFamily="34" charset="0"/>
              </a:rPr>
              <a:t> hall.</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Out </a:t>
            </a:r>
            <a:r>
              <a:rPr lang="en-ZA" sz="1800" dirty="0">
                <a:solidFill>
                  <a:prstClr val="black"/>
                </a:solidFill>
                <a:latin typeface="Arial" panose="020B0604020202020204" pitchFamily="34" charset="0"/>
                <a:cs typeface="Arial" panose="020B0604020202020204" pitchFamily="34" charset="0"/>
              </a:rPr>
              <a:t>of the 13 MIG projects, only 4 projects were under construction in December 2018 i.e. Upgrading of Cecil Emmet hall, Upgrading of Coronation hall and the two that were rolled over. The balance of 9 projects as at the same period. </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municipality stands to lose R3.1m to the National Revenue Fund due to its failure to spend its R36m MIG allocation within the prescribed timeframe. The municipality has received the letter of intention to stop the funding which if it fails to justify will likely be stopped by March 2019.</a:t>
            </a:r>
          </a:p>
          <a:p>
            <a:pPr marL="0" lvl="2" indent="0" algn="just">
              <a:lnSpc>
                <a:spcPct val="150000"/>
              </a:lnSpc>
              <a:spcBef>
                <a:spcPts val="0"/>
              </a:spcBef>
              <a:buNone/>
            </a:pPr>
            <a:endParaRPr lang="en-ZA" sz="1800" b="1"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3729802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smtClean="0">
                <a:latin typeface="+mn-lt"/>
              </a:rPr>
              <a:t>3. DECISION OF </a:t>
            </a:r>
            <a:r>
              <a:rPr lang="en-ZA" sz="3200" b="1" dirty="0">
                <a:latin typeface="+mn-lt"/>
              </a:rPr>
              <a:t>THE PROVINCIAL EXECUTIVE COUNCIL </a:t>
            </a:r>
          </a:p>
        </p:txBody>
      </p:sp>
      <p:sp>
        <p:nvSpPr>
          <p:cNvPr id="3" name="Content Placeholder 2"/>
          <p:cNvSpPr>
            <a:spLocks noGrp="1"/>
          </p:cNvSpPr>
          <p:nvPr>
            <p:ph idx="1"/>
          </p:nvPr>
        </p:nvSpPr>
        <p:spPr>
          <a:xfrm>
            <a:off x="344723" y="1554013"/>
            <a:ext cx="11504141" cy="3897882"/>
          </a:xfrm>
        </p:spPr>
        <p:txBody>
          <a:bodyPr>
            <a:noAutofit/>
          </a:bodyPr>
          <a:lstStyle/>
          <a:p>
            <a:pPr marL="0" lvl="2" indent="0" algn="just">
              <a:lnSpc>
                <a:spcPct val="150000"/>
              </a:lnSpc>
              <a:spcBef>
                <a:spcPts val="0"/>
              </a:spcBef>
              <a:buNone/>
            </a:pPr>
            <a:endParaRPr lang="en-ZA" sz="1800" dirty="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On the basis of the serious challenges prevalent at the municipality, on 21 February 2019, the Provincial Executive Council resolved to intervene </a:t>
            </a:r>
            <a:r>
              <a:rPr lang="en-ZA" sz="1800" dirty="0">
                <a:solidFill>
                  <a:prstClr val="black"/>
                </a:solidFill>
                <a:latin typeface="Arial" panose="020B0604020202020204" pitchFamily="34" charset="0"/>
                <a:cs typeface="Arial" panose="020B0604020202020204" pitchFamily="34" charset="0"/>
              </a:rPr>
              <a:t>in terms of section 139(1)(b) of the Constitution, 1996 at </a:t>
            </a:r>
            <a:r>
              <a:rPr lang="en-ZA" sz="1800" dirty="0" err="1" smtClean="0">
                <a:solidFill>
                  <a:prstClr val="black"/>
                </a:solidFill>
                <a:latin typeface="Arial" panose="020B0604020202020204" pitchFamily="34" charset="0"/>
                <a:cs typeface="Arial" panose="020B0604020202020204" pitchFamily="34" charset="0"/>
              </a:rPr>
              <a:t>Abaqulusi</a:t>
            </a:r>
            <a:r>
              <a:rPr lang="en-ZA" sz="1800" dirty="0" smtClean="0">
                <a:solidFill>
                  <a:prstClr val="black"/>
                </a:solidFill>
                <a:latin typeface="Arial" panose="020B0604020202020204" pitchFamily="34" charset="0"/>
                <a:cs typeface="Arial" panose="020B0604020202020204" pitchFamily="34" charset="0"/>
              </a:rPr>
              <a:t> Local </a:t>
            </a:r>
            <a:r>
              <a:rPr lang="en-ZA" sz="1800" dirty="0">
                <a:solidFill>
                  <a:prstClr val="black"/>
                </a:solidFill>
                <a:latin typeface="Arial" panose="020B0604020202020204" pitchFamily="34" charset="0"/>
                <a:cs typeface="Arial" panose="020B0604020202020204" pitchFamily="34" charset="0"/>
              </a:rPr>
              <a:t>Municipality, by assuming the functions specified in sections 51 of Local Government Municipal Systems </a:t>
            </a:r>
            <a:r>
              <a:rPr lang="en-ZA" sz="1800" dirty="0" smtClean="0">
                <a:solidFill>
                  <a:prstClr val="black"/>
                </a:solidFill>
                <a:latin typeface="Arial" panose="020B0604020202020204" pitchFamily="34" charset="0"/>
                <a:cs typeface="Arial" panose="020B0604020202020204" pitchFamily="34" charset="0"/>
              </a:rPr>
              <a:t>Act in order to </a:t>
            </a:r>
            <a:r>
              <a:rPr lang="en-ZA" sz="1800" dirty="0">
                <a:solidFill>
                  <a:prstClr val="black"/>
                </a:solidFill>
                <a:latin typeface="Arial" panose="020B0604020202020204" pitchFamily="34" charset="0"/>
                <a:cs typeface="Arial" panose="020B0604020202020204" pitchFamily="34" charset="0"/>
              </a:rPr>
              <a:t>organise the administration in a manner that would enable the municipality to achieve the objects of local government, as set out in section 152 of the </a:t>
            </a:r>
            <a:r>
              <a:rPr lang="en-ZA" sz="1800" dirty="0" smtClean="0">
                <a:solidFill>
                  <a:prstClr val="black"/>
                </a:solidFill>
                <a:latin typeface="Arial" panose="020B0604020202020204" pitchFamily="34" charset="0"/>
                <a:cs typeface="Arial" panose="020B0604020202020204" pitchFamily="34" charset="0"/>
              </a:rPr>
              <a:t>Constitution.</a:t>
            </a:r>
            <a:endParaRPr lang="en-ZA" sz="1800" dirty="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Provincial Executive Council authorize </a:t>
            </a:r>
            <a:r>
              <a:rPr lang="en-ZA" sz="1800" dirty="0">
                <a:solidFill>
                  <a:prstClr val="black"/>
                </a:solidFill>
                <a:latin typeface="Arial" panose="020B0604020202020204" pitchFamily="34" charset="0"/>
                <a:cs typeface="Arial" panose="020B0604020202020204" pitchFamily="34" charset="0"/>
              </a:rPr>
              <a:t>the MEC for Cooperative Governance and Traditional Affairs to appoint suitably qualified person(s) to implement the following terms of reference: </a:t>
            </a:r>
          </a:p>
          <a:p>
            <a:pPr marL="285750" lvl="2" indent="-285750" algn="just">
              <a:lnSpc>
                <a:spcPct val="150000"/>
              </a:lnSpc>
              <a:spcBef>
                <a:spcPts val="0"/>
              </a:spcBef>
            </a:pPr>
            <a:endParaRPr lang="en-ZA" sz="1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0973104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smtClean="0">
                <a:latin typeface="+mn-lt"/>
              </a:rPr>
              <a:t>TERMS OF REFERENCE</a:t>
            </a:r>
            <a:endParaRPr lang="en-ZA" sz="3200" b="1" dirty="0">
              <a:latin typeface="+mn-lt"/>
            </a:endParaRPr>
          </a:p>
        </p:txBody>
      </p:sp>
      <p:sp>
        <p:nvSpPr>
          <p:cNvPr id="3" name="Content Placeholder 2"/>
          <p:cNvSpPr>
            <a:spLocks noGrp="1"/>
          </p:cNvSpPr>
          <p:nvPr>
            <p:ph idx="1"/>
          </p:nvPr>
        </p:nvSpPr>
        <p:spPr>
          <a:xfrm>
            <a:off x="333632" y="1552755"/>
            <a:ext cx="11541211" cy="4507420"/>
          </a:xfrm>
        </p:spPr>
        <p:txBody>
          <a:bodyPr>
            <a:noAutofit/>
          </a:bodyPr>
          <a:lstStyle/>
          <a:p>
            <a:pPr marL="4763" lvl="1" indent="0" algn="just">
              <a:lnSpc>
                <a:spcPct val="150000"/>
              </a:lnSpc>
              <a:spcBef>
                <a:spcPts val="0"/>
              </a:spcBef>
              <a:buNone/>
            </a:pPr>
            <a:r>
              <a:rPr lang="en-US" sz="1800" b="1" dirty="0" smtClean="0">
                <a:solidFill>
                  <a:prstClr val="black"/>
                </a:solidFill>
                <a:cs typeface="Arial" panose="020B0604020202020204" pitchFamily="34" charset="0"/>
              </a:rPr>
              <a:t>Terms of reference:</a:t>
            </a:r>
          </a:p>
          <a:p>
            <a:pPr marL="4763" lvl="1" indent="0" algn="just">
              <a:lnSpc>
                <a:spcPct val="150000"/>
              </a:lnSpc>
              <a:spcBef>
                <a:spcPts val="0"/>
              </a:spcBef>
              <a:buNone/>
            </a:pPr>
            <a:r>
              <a:rPr lang="en-ZA" sz="1800" dirty="0" smtClean="0">
                <a:solidFill>
                  <a:prstClr val="black"/>
                </a:solidFill>
                <a:cs typeface="Arial" panose="020B0604020202020204" pitchFamily="34" charset="0"/>
              </a:rPr>
              <a:t>a) ensuring </a:t>
            </a:r>
            <a:r>
              <a:rPr lang="en-ZA" sz="1800" dirty="0">
                <a:solidFill>
                  <a:prstClr val="black"/>
                </a:solidFill>
                <a:cs typeface="Arial" panose="020B0604020202020204" pitchFamily="34" charset="0"/>
              </a:rPr>
              <a:t>the implementation of financial systems, policies and procedures including preparation and implementation of cost cutting measures </a:t>
            </a:r>
          </a:p>
          <a:p>
            <a:pPr marL="4763" lvl="1" indent="0" algn="just">
              <a:lnSpc>
                <a:spcPct val="150000"/>
              </a:lnSpc>
              <a:spcBef>
                <a:spcPts val="0"/>
              </a:spcBef>
              <a:buNone/>
            </a:pPr>
            <a:r>
              <a:rPr lang="en-ZA" sz="1800" dirty="0" smtClean="0">
                <a:solidFill>
                  <a:prstClr val="black"/>
                </a:solidFill>
                <a:cs typeface="Arial" panose="020B0604020202020204" pitchFamily="34" charset="0"/>
              </a:rPr>
              <a:t>b) to </a:t>
            </a:r>
            <a:r>
              <a:rPr lang="en-ZA" sz="1800" dirty="0">
                <a:solidFill>
                  <a:prstClr val="black"/>
                </a:solidFill>
                <a:cs typeface="Arial" panose="020B0604020202020204" pitchFamily="34" charset="0"/>
              </a:rPr>
              <a:t>be a compulsory signatory on the municipality’s primary bank account and any other bank accounts that the municipality may operate;</a:t>
            </a:r>
          </a:p>
          <a:p>
            <a:pPr marL="4763" lvl="1" indent="0" algn="just">
              <a:lnSpc>
                <a:spcPct val="150000"/>
              </a:lnSpc>
              <a:spcBef>
                <a:spcPts val="0"/>
              </a:spcBef>
              <a:buNone/>
            </a:pPr>
            <a:r>
              <a:rPr lang="en-ZA" sz="1800" dirty="0" smtClean="0">
                <a:solidFill>
                  <a:prstClr val="black"/>
                </a:solidFill>
                <a:cs typeface="Arial" panose="020B0604020202020204" pitchFamily="34" charset="0"/>
              </a:rPr>
              <a:t>c) establishment </a:t>
            </a:r>
            <a:r>
              <a:rPr lang="en-ZA" sz="1800" dirty="0">
                <a:solidFill>
                  <a:prstClr val="black"/>
                </a:solidFill>
                <a:cs typeface="Arial" panose="020B0604020202020204" pitchFamily="34" charset="0"/>
              </a:rPr>
              <a:t>and acting as chairperson of the Interim Finance Committee (IFC) to monitor and manage the cash flow of the municipality, approve or dis-approve purchase requisitions and to ensure that the municipality’s cash position is not overdrawn;</a:t>
            </a:r>
          </a:p>
          <a:p>
            <a:pPr marL="4763" lvl="1" indent="0" algn="just">
              <a:lnSpc>
                <a:spcPct val="150000"/>
              </a:lnSpc>
              <a:spcBef>
                <a:spcPts val="0"/>
              </a:spcBef>
              <a:buNone/>
            </a:pPr>
            <a:r>
              <a:rPr lang="en-ZA" sz="1800" dirty="0" smtClean="0">
                <a:solidFill>
                  <a:prstClr val="black"/>
                </a:solidFill>
                <a:cs typeface="Arial" panose="020B0604020202020204" pitchFamily="34" charset="0"/>
              </a:rPr>
              <a:t>d) ensuring </a:t>
            </a:r>
            <a:r>
              <a:rPr lang="en-ZA" sz="1800" dirty="0">
                <a:solidFill>
                  <a:prstClr val="black"/>
                </a:solidFill>
                <a:cs typeface="Arial" panose="020B0604020202020204" pitchFamily="34" charset="0"/>
              </a:rPr>
              <a:t>that the IFC meets regularly and reports fortnightly to the Executive Committee of Council on the cash flow position, payments approved and disapproved and commitments made (via approved purchase orders);</a:t>
            </a:r>
          </a:p>
          <a:p>
            <a:pPr marL="4763" lvl="1" indent="0" algn="just">
              <a:lnSpc>
                <a:spcPct val="150000"/>
              </a:lnSpc>
              <a:spcBef>
                <a:spcPts val="0"/>
              </a:spcBef>
              <a:buNone/>
            </a:pPr>
            <a:endParaRPr lang="en-ZA" dirty="0">
              <a:solidFill>
                <a:prstClr val="black"/>
              </a:solidFill>
              <a:cs typeface="Arial" panose="020B0604020202020204" pitchFamily="34" charset="0"/>
            </a:endParaRPr>
          </a:p>
        </p:txBody>
      </p:sp>
    </p:spTree>
    <p:extLst>
      <p:ext uri="{BB962C8B-B14F-4D97-AF65-F5344CB8AC3E}">
        <p14:creationId xmlns:p14="http://schemas.microsoft.com/office/powerpoint/2010/main" xmlns="" val="33500084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smtClean="0">
                <a:latin typeface="+mn-lt"/>
              </a:rPr>
              <a:t>TERMS OF REFERENCE</a:t>
            </a:r>
            <a:endParaRPr lang="en-ZA" sz="3200" b="1" dirty="0">
              <a:latin typeface="+mn-lt"/>
            </a:endParaRPr>
          </a:p>
        </p:txBody>
      </p:sp>
      <p:sp>
        <p:nvSpPr>
          <p:cNvPr id="3" name="Content Placeholder 2"/>
          <p:cNvSpPr>
            <a:spLocks noGrp="1"/>
          </p:cNvSpPr>
          <p:nvPr>
            <p:ph idx="1"/>
          </p:nvPr>
        </p:nvSpPr>
        <p:spPr>
          <a:xfrm>
            <a:off x="333632" y="1552755"/>
            <a:ext cx="11541211" cy="4507420"/>
          </a:xfrm>
        </p:spPr>
        <p:txBody>
          <a:bodyPr>
            <a:noAutofit/>
          </a:bodyPr>
          <a:lstStyle/>
          <a:p>
            <a:pPr marL="4763" lvl="1" indent="0" algn="just">
              <a:lnSpc>
                <a:spcPct val="150000"/>
              </a:lnSpc>
              <a:spcBef>
                <a:spcPts val="0"/>
              </a:spcBef>
              <a:buNone/>
            </a:pPr>
            <a:r>
              <a:rPr lang="en-US" sz="2000" b="1" dirty="0" smtClean="0">
                <a:solidFill>
                  <a:prstClr val="black"/>
                </a:solidFill>
                <a:cs typeface="Arial" panose="020B0604020202020204" pitchFamily="34" charset="0"/>
              </a:rPr>
              <a:t>Terms of reference:</a:t>
            </a:r>
          </a:p>
          <a:p>
            <a:pPr marL="4763" lvl="1" indent="0" algn="just">
              <a:lnSpc>
                <a:spcPct val="150000"/>
              </a:lnSpc>
              <a:spcBef>
                <a:spcPts val="0"/>
              </a:spcBef>
              <a:buNone/>
            </a:pPr>
            <a:r>
              <a:rPr lang="en-ZA" sz="2000" dirty="0" smtClean="0">
                <a:solidFill>
                  <a:prstClr val="black"/>
                </a:solidFill>
                <a:cs typeface="Arial" panose="020B0604020202020204" pitchFamily="34" charset="0"/>
              </a:rPr>
              <a:t>e) implementing </a:t>
            </a:r>
            <a:r>
              <a:rPr lang="en-ZA" sz="2000" dirty="0">
                <a:solidFill>
                  <a:prstClr val="black"/>
                </a:solidFill>
                <a:cs typeface="Arial" panose="020B0604020202020204" pitchFamily="34" charset="0"/>
              </a:rPr>
              <a:t>governance systems and procedures including oversight over the administration including ratification of decisions taken by the Municipal Council, the Executive Committee, Committees, Municipal Manager and Section 56 Managers in terms of delegated or original authority</a:t>
            </a:r>
            <a:r>
              <a:rPr lang="en-ZA" sz="2000" dirty="0" smtClean="0">
                <a:solidFill>
                  <a:prstClr val="black"/>
                </a:solidFill>
                <a:cs typeface="Arial" panose="020B0604020202020204" pitchFamily="34" charset="0"/>
              </a:rPr>
              <a:t>;</a:t>
            </a:r>
          </a:p>
          <a:p>
            <a:pPr marL="4763" lvl="1" indent="0" algn="just">
              <a:lnSpc>
                <a:spcPct val="150000"/>
              </a:lnSpc>
              <a:spcBef>
                <a:spcPts val="0"/>
              </a:spcBef>
              <a:buNone/>
            </a:pPr>
            <a:r>
              <a:rPr lang="en-ZA" sz="2000" dirty="0" smtClean="0">
                <a:solidFill>
                  <a:prstClr val="black"/>
                </a:solidFill>
                <a:cs typeface="Arial" panose="020B0604020202020204" pitchFamily="34" charset="0"/>
              </a:rPr>
              <a:t>f) ensuring </a:t>
            </a:r>
            <a:r>
              <a:rPr lang="en-ZA" sz="2000" dirty="0">
                <a:solidFill>
                  <a:prstClr val="black"/>
                </a:solidFill>
                <a:cs typeface="Arial" panose="020B0604020202020204" pitchFamily="34" charset="0"/>
              </a:rPr>
              <a:t>the implementation of findings arising from any investigations into fraud or maladministration or corruption;</a:t>
            </a:r>
          </a:p>
          <a:p>
            <a:pPr marL="4763" lvl="1" indent="0" algn="just">
              <a:lnSpc>
                <a:spcPct val="150000"/>
              </a:lnSpc>
              <a:spcBef>
                <a:spcPts val="0"/>
              </a:spcBef>
              <a:buNone/>
            </a:pPr>
            <a:r>
              <a:rPr lang="en-ZA" sz="2000" dirty="0" smtClean="0">
                <a:solidFill>
                  <a:prstClr val="black"/>
                </a:solidFill>
                <a:cs typeface="Arial" panose="020B0604020202020204" pitchFamily="34" charset="0"/>
              </a:rPr>
              <a:t>g) ensuring </a:t>
            </a:r>
            <a:r>
              <a:rPr lang="en-ZA" sz="2000" dirty="0">
                <a:solidFill>
                  <a:prstClr val="black"/>
                </a:solidFill>
                <a:cs typeface="Arial" panose="020B0604020202020204" pitchFamily="34" charset="0"/>
              </a:rPr>
              <a:t>implementation of remedial action plans dealing with negative findings from the Auditor General;</a:t>
            </a:r>
          </a:p>
          <a:p>
            <a:pPr marL="4763" lvl="1" indent="0" algn="just">
              <a:lnSpc>
                <a:spcPct val="150000"/>
              </a:lnSpc>
              <a:spcBef>
                <a:spcPts val="0"/>
              </a:spcBef>
              <a:buNone/>
            </a:pPr>
            <a:r>
              <a:rPr lang="en-ZA" sz="2000" dirty="0" smtClean="0">
                <a:solidFill>
                  <a:prstClr val="black"/>
                </a:solidFill>
                <a:cs typeface="Arial" panose="020B0604020202020204" pitchFamily="34" charset="0"/>
              </a:rPr>
              <a:t>h) ensuring </a:t>
            </a:r>
            <a:r>
              <a:rPr lang="en-ZA" sz="2000" dirty="0">
                <a:solidFill>
                  <a:prstClr val="black"/>
                </a:solidFill>
                <a:cs typeface="Arial" panose="020B0604020202020204" pitchFamily="34" charset="0"/>
              </a:rPr>
              <a:t>the implementation of all projects undertaken by the municipality including unblocking projects that have stalled;</a:t>
            </a:r>
          </a:p>
          <a:p>
            <a:pPr marL="4763" lvl="1" indent="0" algn="just">
              <a:lnSpc>
                <a:spcPct val="150000"/>
              </a:lnSpc>
              <a:spcBef>
                <a:spcPts val="0"/>
              </a:spcBef>
              <a:buNone/>
            </a:pPr>
            <a:endParaRPr lang="en-ZA" sz="1800" dirty="0">
              <a:solidFill>
                <a:prstClr val="black"/>
              </a:solidFill>
              <a:cs typeface="Arial" panose="020B0604020202020204" pitchFamily="34" charset="0"/>
            </a:endParaRPr>
          </a:p>
          <a:p>
            <a:pPr marL="4763" lvl="1" indent="0" algn="just">
              <a:lnSpc>
                <a:spcPct val="150000"/>
              </a:lnSpc>
              <a:spcBef>
                <a:spcPts val="0"/>
              </a:spcBef>
              <a:buNone/>
            </a:pPr>
            <a:endParaRPr lang="en-ZA" dirty="0">
              <a:solidFill>
                <a:prstClr val="black"/>
              </a:solidFill>
              <a:cs typeface="Arial" panose="020B0604020202020204" pitchFamily="34" charset="0"/>
            </a:endParaRPr>
          </a:p>
        </p:txBody>
      </p:sp>
    </p:spTree>
    <p:extLst>
      <p:ext uri="{BB962C8B-B14F-4D97-AF65-F5344CB8AC3E}">
        <p14:creationId xmlns:p14="http://schemas.microsoft.com/office/powerpoint/2010/main" xmlns="" val="29085599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smtClean="0">
                <a:latin typeface="+mn-lt"/>
              </a:rPr>
              <a:t>TERMS OF REFERENCE</a:t>
            </a:r>
            <a:endParaRPr lang="en-ZA" sz="3200" b="1" dirty="0">
              <a:latin typeface="+mn-lt"/>
            </a:endParaRPr>
          </a:p>
        </p:txBody>
      </p:sp>
      <p:sp>
        <p:nvSpPr>
          <p:cNvPr id="3" name="Content Placeholder 2"/>
          <p:cNvSpPr>
            <a:spLocks noGrp="1"/>
          </p:cNvSpPr>
          <p:nvPr>
            <p:ph idx="1"/>
          </p:nvPr>
        </p:nvSpPr>
        <p:spPr>
          <a:xfrm>
            <a:off x="333632" y="1552755"/>
            <a:ext cx="11541211" cy="4507420"/>
          </a:xfrm>
        </p:spPr>
        <p:txBody>
          <a:bodyPr>
            <a:noAutofit/>
          </a:bodyPr>
          <a:lstStyle/>
          <a:p>
            <a:pPr marL="4763" lvl="1" indent="0" algn="just">
              <a:lnSpc>
                <a:spcPct val="150000"/>
              </a:lnSpc>
              <a:spcBef>
                <a:spcPts val="0"/>
              </a:spcBef>
              <a:buNone/>
            </a:pPr>
            <a:r>
              <a:rPr lang="en-US" sz="2000" b="1" dirty="0" smtClean="0">
                <a:solidFill>
                  <a:prstClr val="black"/>
                </a:solidFill>
                <a:cs typeface="Arial" panose="020B0604020202020204" pitchFamily="34" charset="0"/>
              </a:rPr>
              <a:t>Terms of reference:</a:t>
            </a:r>
          </a:p>
          <a:p>
            <a:pPr marL="4763" lvl="1" indent="0" algn="just">
              <a:lnSpc>
                <a:spcPct val="150000"/>
              </a:lnSpc>
              <a:spcBef>
                <a:spcPts val="0"/>
              </a:spcBef>
              <a:buNone/>
            </a:pPr>
            <a:r>
              <a:rPr lang="en-ZA" dirty="0" err="1" smtClean="0">
                <a:solidFill>
                  <a:prstClr val="black"/>
                </a:solidFill>
                <a:cs typeface="Arial" panose="020B0604020202020204" pitchFamily="34" charset="0"/>
              </a:rPr>
              <a:t>i</a:t>
            </a:r>
            <a:r>
              <a:rPr lang="en-ZA" dirty="0" smtClean="0">
                <a:solidFill>
                  <a:prstClr val="black"/>
                </a:solidFill>
                <a:cs typeface="Arial" panose="020B0604020202020204" pitchFamily="34" charset="0"/>
              </a:rPr>
              <a:t>) Opening </a:t>
            </a:r>
            <a:r>
              <a:rPr lang="en-ZA" dirty="0">
                <a:solidFill>
                  <a:prstClr val="black"/>
                </a:solidFill>
                <a:cs typeface="Arial" panose="020B0604020202020204" pitchFamily="34" charset="0"/>
              </a:rPr>
              <a:t>and </a:t>
            </a:r>
            <a:r>
              <a:rPr lang="en-ZA" dirty="0" smtClean="0">
                <a:solidFill>
                  <a:prstClr val="black"/>
                </a:solidFill>
                <a:cs typeface="Arial" panose="020B0604020202020204" pitchFamily="34" charset="0"/>
              </a:rPr>
              <a:t>concluding </a:t>
            </a:r>
            <a:r>
              <a:rPr lang="en-ZA" dirty="0">
                <a:solidFill>
                  <a:prstClr val="black"/>
                </a:solidFill>
                <a:cs typeface="Arial" panose="020B0604020202020204" pitchFamily="34" charset="0"/>
              </a:rPr>
              <a:t>negotiations with creditors of the municipality including Eskom with a view to ensuring that the payment of creditors does not negatively impair the cash position of the municipality</a:t>
            </a:r>
            <a:r>
              <a:rPr lang="en-ZA" dirty="0" smtClean="0">
                <a:solidFill>
                  <a:prstClr val="black"/>
                </a:solidFill>
                <a:cs typeface="Arial" panose="020B0604020202020204" pitchFamily="34" charset="0"/>
              </a:rPr>
              <a:t>; and</a:t>
            </a:r>
            <a:endParaRPr lang="en-ZA" dirty="0">
              <a:solidFill>
                <a:prstClr val="black"/>
              </a:solidFill>
              <a:cs typeface="Arial" panose="020B0604020202020204" pitchFamily="34" charset="0"/>
            </a:endParaRPr>
          </a:p>
          <a:p>
            <a:pPr marL="4763" lvl="1" indent="0" algn="just">
              <a:lnSpc>
                <a:spcPct val="150000"/>
              </a:lnSpc>
              <a:spcBef>
                <a:spcPts val="0"/>
              </a:spcBef>
              <a:buNone/>
            </a:pPr>
            <a:r>
              <a:rPr lang="en-ZA" dirty="0" smtClean="0">
                <a:solidFill>
                  <a:prstClr val="black"/>
                </a:solidFill>
                <a:cs typeface="Arial" panose="020B0604020202020204" pitchFamily="34" charset="0"/>
              </a:rPr>
              <a:t>j) Opening </a:t>
            </a:r>
            <a:r>
              <a:rPr lang="en-ZA" dirty="0">
                <a:solidFill>
                  <a:prstClr val="black"/>
                </a:solidFill>
                <a:cs typeface="Arial" panose="020B0604020202020204" pitchFamily="34" charset="0"/>
              </a:rPr>
              <a:t>and </a:t>
            </a:r>
            <a:r>
              <a:rPr lang="en-ZA" dirty="0" smtClean="0">
                <a:solidFill>
                  <a:prstClr val="black"/>
                </a:solidFill>
                <a:cs typeface="Arial" panose="020B0604020202020204" pitchFamily="34" charset="0"/>
              </a:rPr>
              <a:t>concluding </a:t>
            </a:r>
            <a:r>
              <a:rPr lang="en-ZA" dirty="0">
                <a:solidFill>
                  <a:prstClr val="black"/>
                </a:solidFill>
                <a:cs typeface="Arial" panose="020B0604020202020204" pitchFamily="34" charset="0"/>
              </a:rPr>
              <a:t>negotiations with the Zululand DM in respect of its legal obligations in relation to water provision at </a:t>
            </a:r>
            <a:r>
              <a:rPr lang="en-ZA" dirty="0" err="1">
                <a:solidFill>
                  <a:prstClr val="black"/>
                </a:solidFill>
                <a:cs typeface="Arial" panose="020B0604020202020204" pitchFamily="34" charset="0"/>
              </a:rPr>
              <a:t>Abaqulusi</a:t>
            </a:r>
            <a:r>
              <a:rPr lang="en-ZA" dirty="0">
                <a:solidFill>
                  <a:prstClr val="black"/>
                </a:solidFill>
                <a:cs typeface="Arial" panose="020B0604020202020204" pitchFamily="34" charset="0"/>
              </a:rPr>
              <a:t> Municipality including the normalization of agreements between the two municipalities within the framework of applicable legislation.</a:t>
            </a:r>
          </a:p>
          <a:p>
            <a:pPr marL="4763" lvl="1" indent="0" algn="just">
              <a:lnSpc>
                <a:spcPct val="150000"/>
              </a:lnSpc>
              <a:spcBef>
                <a:spcPts val="0"/>
              </a:spcBef>
              <a:buNone/>
            </a:pPr>
            <a:endParaRPr lang="en-ZA" sz="1800" dirty="0">
              <a:solidFill>
                <a:prstClr val="black"/>
              </a:solidFill>
              <a:cs typeface="Arial" panose="020B0604020202020204" pitchFamily="34" charset="0"/>
            </a:endParaRPr>
          </a:p>
          <a:p>
            <a:pPr marL="4763" lvl="1" indent="0" algn="just">
              <a:lnSpc>
                <a:spcPct val="150000"/>
              </a:lnSpc>
              <a:spcBef>
                <a:spcPts val="0"/>
              </a:spcBef>
              <a:buNone/>
            </a:pPr>
            <a:endParaRPr lang="en-ZA" dirty="0">
              <a:solidFill>
                <a:prstClr val="black"/>
              </a:solidFill>
              <a:cs typeface="Arial" panose="020B0604020202020204" pitchFamily="34" charset="0"/>
            </a:endParaRPr>
          </a:p>
        </p:txBody>
      </p:sp>
    </p:spTree>
    <p:extLst>
      <p:ext uri="{BB962C8B-B14F-4D97-AF65-F5344CB8AC3E}">
        <p14:creationId xmlns:p14="http://schemas.microsoft.com/office/powerpoint/2010/main" xmlns="" val="3784221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smtClean="0">
                <a:latin typeface="+mn-lt"/>
              </a:rPr>
              <a:t>CONCLUSION</a:t>
            </a:r>
            <a:endParaRPr lang="en-ZA" sz="3200" b="1" dirty="0">
              <a:latin typeface="+mn-lt"/>
            </a:endParaRPr>
          </a:p>
        </p:txBody>
      </p:sp>
      <p:sp>
        <p:nvSpPr>
          <p:cNvPr id="3" name="Content Placeholder 2"/>
          <p:cNvSpPr>
            <a:spLocks noGrp="1"/>
          </p:cNvSpPr>
          <p:nvPr>
            <p:ph idx="1"/>
          </p:nvPr>
        </p:nvSpPr>
        <p:spPr>
          <a:xfrm>
            <a:off x="321277" y="1708030"/>
            <a:ext cx="11528854" cy="4796287"/>
          </a:xfrm>
        </p:spPr>
        <p:txBody>
          <a:bodyPr>
            <a:noAutofit/>
          </a:bodyPr>
          <a:lstStyle/>
          <a:p>
            <a:pPr algn="just"/>
            <a:r>
              <a:rPr lang="en-ZA" sz="2400" dirty="0"/>
              <a:t>The Minister and the NCOP were informed of the </a:t>
            </a:r>
            <a:r>
              <a:rPr lang="en-ZA" sz="2400" dirty="0" smtClean="0"/>
              <a:t>resolution of the Provincial Executive Council as prescribed </a:t>
            </a:r>
            <a:r>
              <a:rPr lang="en-ZA" sz="2400" dirty="0"/>
              <a:t>and their decision is awaited.</a:t>
            </a:r>
          </a:p>
          <a:p>
            <a:pPr algn="just"/>
            <a:r>
              <a:rPr lang="en-GB" sz="2400" dirty="0" smtClean="0"/>
              <a:t>A Ministerial Representative will be appointed shortly to turn the situation around.</a:t>
            </a:r>
          </a:p>
          <a:p>
            <a:pPr algn="just"/>
            <a:r>
              <a:rPr lang="en-GB" sz="2400" dirty="0"/>
              <a:t>The Ministerial Representative </a:t>
            </a:r>
            <a:r>
              <a:rPr lang="en-GB" sz="2400" dirty="0" smtClean="0"/>
              <a:t>will prepare a detailed Recovery Plan which will also be submitted to the </a:t>
            </a:r>
            <a:r>
              <a:rPr lang="en-GB" sz="2400" dirty="0" err="1" smtClean="0"/>
              <a:t>Abaqulusi</a:t>
            </a:r>
            <a:r>
              <a:rPr lang="en-GB" sz="2400" dirty="0" smtClean="0"/>
              <a:t> Council for consideration/approval and implementation. The recovery plan will focus on the identified critical areas. </a:t>
            </a:r>
          </a:p>
          <a:p>
            <a:pPr algn="just"/>
            <a:r>
              <a:rPr lang="en-GB" sz="2400" dirty="0" err="1" smtClean="0"/>
              <a:t>CoGTA</a:t>
            </a:r>
            <a:r>
              <a:rPr lang="en-GB" sz="2400" dirty="0" smtClean="0"/>
              <a:t>  will coordinate monthly Steering Committee meetings to monitor the implementation of the resolution of Provincial Executive Council and to coordinate support to the municipality. Members of </a:t>
            </a:r>
            <a:r>
              <a:rPr lang="en-GB" sz="2400" dirty="0"/>
              <a:t>the Steering Committee </a:t>
            </a:r>
            <a:r>
              <a:rPr lang="en-GB" sz="2400" dirty="0" smtClean="0"/>
              <a:t>include representatives from National Department of Cooperative Governance, Provincial Treasury, SALGA amongst other representatives.</a:t>
            </a:r>
          </a:p>
          <a:p>
            <a:pPr algn="just"/>
            <a:endParaRPr lang="en-GB" sz="2400" dirty="0" smtClean="0"/>
          </a:p>
          <a:p>
            <a:pPr marL="0" lvl="0" indent="0" algn="just">
              <a:buNone/>
            </a:pPr>
            <a:endParaRPr lang="en-GB" sz="2400" dirty="0"/>
          </a:p>
        </p:txBody>
      </p:sp>
    </p:spTree>
    <p:extLst>
      <p:ext uri="{BB962C8B-B14F-4D97-AF65-F5344CB8AC3E}">
        <p14:creationId xmlns:p14="http://schemas.microsoft.com/office/powerpoint/2010/main" xmlns="" val="19843031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75" y="-36513"/>
            <a:ext cx="12193588" cy="693737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itle 3"/>
          <p:cNvSpPr>
            <a:spLocks noGrp="1"/>
          </p:cNvSpPr>
          <p:nvPr>
            <p:ph type="title"/>
          </p:nvPr>
        </p:nvSpPr>
        <p:spPr>
          <a:xfrm>
            <a:off x="955158" y="2766218"/>
            <a:ext cx="10515600" cy="1325563"/>
          </a:xfrm>
        </p:spPr>
        <p:txBody>
          <a:bodyPr>
            <a:normAutofit/>
          </a:bodyPr>
          <a:lstStyle/>
          <a:p>
            <a:pPr algn="ctr"/>
            <a:r>
              <a:rPr lang="en-ZA" sz="7200" b="1" dirty="0" smtClean="0"/>
              <a:t>THANK YOU</a:t>
            </a:r>
            <a:endParaRPr lang="en-ZA" sz="7200" b="1" dirty="0"/>
          </a:p>
        </p:txBody>
      </p:sp>
    </p:spTree>
    <p:extLst>
      <p:ext uri="{BB962C8B-B14F-4D97-AF65-F5344CB8AC3E}">
        <p14:creationId xmlns:p14="http://schemas.microsoft.com/office/powerpoint/2010/main" xmlns="" val="1979304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smtClean="0">
                <a:latin typeface="+mn-lt"/>
              </a:rPr>
              <a:t>1. INRODUCTION AND BACKGROUND</a:t>
            </a:r>
            <a:endParaRPr lang="en-ZA" sz="3200" b="1" dirty="0">
              <a:latin typeface="+mn-lt"/>
            </a:endParaRPr>
          </a:p>
        </p:txBody>
      </p:sp>
      <p:sp>
        <p:nvSpPr>
          <p:cNvPr id="3" name="Content Placeholder 2"/>
          <p:cNvSpPr>
            <a:spLocks noGrp="1"/>
          </p:cNvSpPr>
          <p:nvPr>
            <p:ph idx="1"/>
          </p:nvPr>
        </p:nvSpPr>
        <p:spPr>
          <a:xfrm>
            <a:off x="333632" y="1897811"/>
            <a:ext cx="11565925" cy="4021076"/>
          </a:xfrm>
        </p:spPr>
        <p:txBody>
          <a:bodyPr>
            <a:noAutofit/>
          </a:bodyPr>
          <a:lstStyle/>
          <a:p>
            <a:pPr algn="just"/>
            <a:r>
              <a:rPr lang="en-ZA" sz="2400" dirty="0">
                <a:latin typeface="Arial" panose="020B0604020202020204" pitchFamily="34" charset="0"/>
                <a:cs typeface="Arial" panose="020B0604020202020204" pitchFamily="34" charset="0"/>
              </a:rPr>
              <a:t>The 2016 election resulted in </a:t>
            </a:r>
            <a:r>
              <a:rPr lang="en-ZA" sz="2400" dirty="0" err="1">
                <a:latin typeface="Arial" panose="020B0604020202020204" pitchFamily="34" charset="0"/>
                <a:cs typeface="Arial" panose="020B0604020202020204" pitchFamily="34" charset="0"/>
              </a:rPr>
              <a:t>Abaqulusi</a:t>
            </a:r>
            <a:r>
              <a:rPr lang="en-ZA" sz="2400" dirty="0">
                <a:latin typeface="Arial" panose="020B0604020202020204" pitchFamily="34" charset="0"/>
                <a:cs typeface="Arial" panose="020B0604020202020204" pitchFamily="34" charset="0"/>
              </a:rPr>
              <a:t> LM being a hung Council with 44 seats. </a:t>
            </a:r>
            <a:r>
              <a:rPr lang="en-ZA" sz="2400" dirty="0" smtClean="0">
                <a:latin typeface="Arial" panose="020B0604020202020204" pitchFamily="34" charset="0"/>
                <a:cs typeface="Arial" panose="020B0604020202020204" pitchFamily="34" charset="0"/>
              </a:rPr>
              <a:t>The Council comprise of 19 IFP, 1 EFF, 3 DA and 21 ANC councillors. Currently </a:t>
            </a:r>
            <a:r>
              <a:rPr lang="en-ZA" sz="2400" dirty="0">
                <a:latin typeface="Arial" panose="020B0604020202020204" pitchFamily="34" charset="0"/>
                <a:cs typeface="Arial" panose="020B0604020202020204" pitchFamily="34" charset="0"/>
              </a:rPr>
              <a:t>there are two vacancies in the Council as a result of the resignations of 1 IFP and 1 ANC ward councillors. By-elections will be held on 27 March 2019 and the 10th of April 2019.  </a:t>
            </a:r>
            <a:endParaRPr lang="en-ZA" sz="2400" dirty="0" smtClean="0">
              <a:latin typeface="Arial" panose="020B0604020202020204" pitchFamily="34" charset="0"/>
              <a:cs typeface="Arial" panose="020B0604020202020204" pitchFamily="34" charset="0"/>
            </a:endParaRPr>
          </a:p>
          <a:p>
            <a:pPr marL="0" indent="0" algn="just">
              <a:buNone/>
            </a:pPr>
            <a:endParaRPr lang="en-ZA" sz="2400" dirty="0">
              <a:latin typeface="Arial" panose="020B0604020202020204" pitchFamily="34" charset="0"/>
              <a:cs typeface="Arial" panose="020B0604020202020204" pitchFamily="34" charset="0"/>
            </a:endParaRPr>
          </a:p>
          <a:p>
            <a:pPr algn="just"/>
            <a:r>
              <a:rPr lang="en-ZA" sz="2400" dirty="0" smtClean="0">
                <a:latin typeface="Arial" panose="020B0604020202020204" pitchFamily="34" charset="0"/>
                <a:cs typeface="Arial" panose="020B0604020202020204" pitchFamily="34" charset="0"/>
              </a:rPr>
              <a:t>On </a:t>
            </a:r>
            <a:r>
              <a:rPr lang="en-ZA" sz="2400" dirty="0">
                <a:latin typeface="Arial" panose="020B0604020202020204" pitchFamily="34" charset="0"/>
                <a:cs typeface="Arial" panose="020B0604020202020204" pitchFamily="34" charset="0"/>
              </a:rPr>
              <a:t>20 March 2013, the municipality was placed under constitutional intervention by the Executive Council as a result of a number of failures in undertaking executive functions. The Executive Council assumed the functions specified in terms of sections 51, 54A and 56 of the Systems Act. </a:t>
            </a:r>
          </a:p>
        </p:txBody>
      </p:sp>
    </p:spTree>
    <p:extLst>
      <p:ext uri="{BB962C8B-B14F-4D97-AF65-F5344CB8AC3E}">
        <p14:creationId xmlns:p14="http://schemas.microsoft.com/office/powerpoint/2010/main" xmlns="" val="3205604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smtClean="0">
                <a:latin typeface="+mn-lt"/>
              </a:rPr>
              <a:t>1. INRODUCTION AND BACKGROUND CONTINUED..</a:t>
            </a:r>
            <a:endParaRPr lang="en-ZA" sz="3200" b="1" dirty="0">
              <a:latin typeface="+mn-lt"/>
            </a:endParaRPr>
          </a:p>
        </p:txBody>
      </p:sp>
      <p:sp>
        <p:nvSpPr>
          <p:cNvPr id="3" name="Content Placeholder 2"/>
          <p:cNvSpPr>
            <a:spLocks noGrp="1"/>
          </p:cNvSpPr>
          <p:nvPr>
            <p:ph idx="1"/>
          </p:nvPr>
        </p:nvSpPr>
        <p:spPr>
          <a:xfrm>
            <a:off x="333632" y="2018581"/>
            <a:ext cx="11565925" cy="3900305"/>
          </a:xfrm>
        </p:spPr>
        <p:txBody>
          <a:bodyPr>
            <a:noAutofit/>
          </a:bodyPr>
          <a:lstStyle/>
          <a:p>
            <a:pPr algn="just"/>
            <a:r>
              <a:rPr lang="en-ZA" sz="2400" dirty="0">
                <a:latin typeface="Arial" panose="020B0604020202020204" pitchFamily="34" charset="0"/>
                <a:cs typeface="Arial" panose="020B0604020202020204" pitchFamily="34" charset="0"/>
              </a:rPr>
              <a:t>The </a:t>
            </a:r>
            <a:r>
              <a:rPr lang="en-ZA" sz="2400" dirty="0" smtClean="0">
                <a:latin typeface="Arial" panose="020B0604020202020204" pitchFamily="34" charset="0"/>
                <a:cs typeface="Arial" panose="020B0604020202020204" pitchFamily="34" charset="0"/>
              </a:rPr>
              <a:t>constitutional intervention </a:t>
            </a:r>
            <a:r>
              <a:rPr lang="en-ZA" sz="2400" dirty="0">
                <a:latin typeface="Arial" panose="020B0604020202020204" pitchFamily="34" charset="0"/>
                <a:cs typeface="Arial" panose="020B0604020202020204" pitchFamily="34" charset="0"/>
              </a:rPr>
              <a:t>was terminated in January 2015 based on progress achieved in respect of the implementation of recovery plan. </a:t>
            </a:r>
          </a:p>
          <a:p>
            <a:pPr algn="just"/>
            <a:endParaRPr lang="en-ZA" sz="2400" dirty="0" smtClean="0">
              <a:latin typeface="Arial" panose="020B0604020202020204" pitchFamily="34" charset="0"/>
              <a:cs typeface="Arial" panose="020B0604020202020204" pitchFamily="34" charset="0"/>
            </a:endParaRPr>
          </a:p>
          <a:p>
            <a:pPr algn="just"/>
            <a:r>
              <a:rPr lang="en-ZA" sz="2400" dirty="0" smtClean="0">
                <a:latin typeface="Arial" panose="020B0604020202020204" pitchFamily="34" charset="0"/>
                <a:cs typeface="Arial" panose="020B0604020202020204" pitchFamily="34" charset="0"/>
              </a:rPr>
              <a:t>The </a:t>
            </a:r>
            <a:r>
              <a:rPr lang="en-ZA" sz="2400" dirty="0">
                <a:latin typeface="Arial" panose="020B0604020202020204" pitchFamily="34" charset="0"/>
                <a:cs typeface="Arial" panose="020B0604020202020204" pitchFamily="34" charset="0"/>
              </a:rPr>
              <a:t>municipality has again </a:t>
            </a:r>
            <a:r>
              <a:rPr lang="en-ZA" sz="2400" dirty="0" smtClean="0">
                <a:latin typeface="Arial" panose="020B0604020202020204" pitchFamily="34" charset="0"/>
                <a:cs typeface="Arial" panose="020B0604020202020204" pitchFamily="34" charset="0"/>
              </a:rPr>
              <a:t>been confronted </a:t>
            </a:r>
            <a:r>
              <a:rPr lang="en-ZA" sz="2400" dirty="0">
                <a:latin typeface="Arial" panose="020B0604020202020204" pitchFamily="34" charset="0"/>
                <a:cs typeface="Arial" panose="020B0604020202020204" pitchFamily="34" charset="0"/>
              </a:rPr>
              <a:t>with serious governance, institutional, financial and service delivery challenges. The current vacancies in the Council have also compromised stability within the council to a point where there is apparent disregard of the rule of law. </a:t>
            </a:r>
            <a:endParaRPr lang="en-ZA" sz="2400" dirty="0" smtClean="0">
              <a:latin typeface="Arial" panose="020B0604020202020204" pitchFamily="34" charset="0"/>
              <a:cs typeface="Arial" panose="020B0604020202020204" pitchFamily="34" charset="0"/>
            </a:endParaRPr>
          </a:p>
          <a:p>
            <a:pPr algn="just"/>
            <a:endParaRPr lang="en-ZA" sz="2400" dirty="0">
              <a:latin typeface="Arial" panose="020B0604020202020204" pitchFamily="34" charset="0"/>
              <a:cs typeface="Arial" panose="020B0604020202020204" pitchFamily="34" charset="0"/>
            </a:endParaRPr>
          </a:p>
          <a:p>
            <a:pPr algn="just"/>
            <a:r>
              <a:rPr lang="en-ZA" sz="2400" dirty="0" smtClean="0">
                <a:latin typeface="Arial" panose="020B0604020202020204" pitchFamily="34" charset="0"/>
                <a:cs typeface="Arial" panose="020B0604020202020204" pitchFamily="34" charset="0"/>
              </a:rPr>
              <a:t>The </a:t>
            </a:r>
            <a:r>
              <a:rPr lang="en-ZA" sz="2400" dirty="0">
                <a:latin typeface="Arial" panose="020B0604020202020204" pitchFamily="34" charset="0"/>
                <a:cs typeface="Arial" panose="020B0604020202020204" pitchFamily="34" charset="0"/>
              </a:rPr>
              <a:t>municipality is in need of intensive support, including financial support, in order to arrive at the desired turn around. </a:t>
            </a:r>
          </a:p>
          <a:p>
            <a:pPr marL="0" indent="0" algn="just">
              <a:buNone/>
            </a:pPr>
            <a:endParaRPr lang="en-ZA" sz="2400" dirty="0" smtClean="0">
              <a:latin typeface="Arial" panose="020B0604020202020204" pitchFamily="34" charset="0"/>
              <a:cs typeface="Arial" panose="020B0604020202020204" pitchFamily="34" charset="0"/>
            </a:endParaRPr>
          </a:p>
          <a:p>
            <a:pPr marL="0" indent="0" algn="just">
              <a:buNone/>
            </a:pPr>
            <a:endParaRPr lang="en-GB" sz="2400" dirty="0" smtClean="0">
              <a:latin typeface="Arial" panose="020B0604020202020204" pitchFamily="34" charset="0"/>
              <a:cs typeface="Arial" panose="020B0604020202020204" pitchFamily="34" charset="0"/>
            </a:endParaRPr>
          </a:p>
          <a:p>
            <a:pPr marL="0" indent="0" algn="just">
              <a:buNone/>
            </a:pPr>
            <a:endParaRPr lang="en-GB" sz="2400" dirty="0">
              <a:latin typeface="Arial" panose="020B0604020202020204" pitchFamily="34" charset="0"/>
              <a:cs typeface="Arial" panose="020B0604020202020204" pitchFamily="34" charset="0"/>
            </a:endParaRPr>
          </a:p>
          <a:p>
            <a:pPr marL="0" indent="0" algn="just">
              <a:buNone/>
            </a:pPr>
            <a:endParaRPr lang="en-GB"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70455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5372999"/>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 GOOD GOVERNANCE PILLAR</a:t>
            </a:r>
          </a:p>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Functionality </a:t>
            </a:r>
            <a:r>
              <a:rPr lang="en-ZA" sz="1800" b="1" dirty="0">
                <a:solidFill>
                  <a:prstClr val="black"/>
                </a:solidFill>
                <a:latin typeface="Arial" panose="020B0604020202020204" pitchFamily="34" charset="0"/>
                <a:cs typeface="Arial" panose="020B0604020202020204" pitchFamily="34" charset="0"/>
              </a:rPr>
              <a:t>of Council and its Oversight Structures</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As </a:t>
            </a:r>
            <a:r>
              <a:rPr lang="en-ZA" sz="1800" dirty="0">
                <a:solidFill>
                  <a:prstClr val="black"/>
                </a:solidFill>
                <a:latin typeface="Arial" panose="020B0604020202020204" pitchFamily="34" charset="0"/>
                <a:cs typeface="Arial" panose="020B0604020202020204" pitchFamily="34" charset="0"/>
              </a:rPr>
              <a:t>at January 2019, the last four (6 December 2018, 13 December 2018, 15 January 2019, 22 January 2019) attempts at convening a Council at </a:t>
            </a:r>
            <a:r>
              <a:rPr lang="en-ZA" sz="1800" dirty="0" err="1">
                <a:solidFill>
                  <a:prstClr val="black"/>
                </a:solidFill>
                <a:latin typeface="Arial" panose="020B0604020202020204" pitchFamily="34" charset="0"/>
                <a:cs typeface="Arial" panose="020B0604020202020204" pitchFamily="34" charset="0"/>
              </a:rPr>
              <a:t>Abaqulusi</a:t>
            </a:r>
            <a:r>
              <a:rPr lang="en-ZA" sz="1800" dirty="0">
                <a:solidFill>
                  <a:prstClr val="black"/>
                </a:solidFill>
                <a:latin typeface="Arial" panose="020B0604020202020204" pitchFamily="34" charset="0"/>
                <a:cs typeface="Arial" panose="020B0604020202020204" pitchFamily="34" charset="0"/>
              </a:rPr>
              <a:t> LM had failed. The meeting of the 31st of January 2019 did not successfully dispose of all the matters that were on the agenda, even though compliance matters were considered. There are serious challenges in terms of the functionality of the Council at the municipality.   </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following matters and developments at </a:t>
            </a:r>
            <a:r>
              <a:rPr lang="en-ZA" sz="1800" dirty="0" err="1">
                <a:solidFill>
                  <a:prstClr val="black"/>
                </a:solidFill>
                <a:latin typeface="Arial" panose="020B0604020202020204" pitchFamily="34" charset="0"/>
                <a:cs typeface="Arial" panose="020B0604020202020204" pitchFamily="34" charset="0"/>
              </a:rPr>
              <a:t>Abaqulusi</a:t>
            </a:r>
            <a:r>
              <a:rPr lang="en-ZA" sz="1800" dirty="0">
                <a:solidFill>
                  <a:prstClr val="black"/>
                </a:solidFill>
                <a:latin typeface="Arial" panose="020B0604020202020204" pitchFamily="34" charset="0"/>
                <a:cs typeface="Arial" panose="020B0604020202020204" pitchFamily="34" charset="0"/>
              </a:rPr>
              <a:t> LM point to a structure that is too challenged to perform its Constitutional and Developmental role: </a:t>
            </a:r>
          </a:p>
          <a:p>
            <a:pPr marL="742950" lvl="3" indent="-285750" algn="just">
              <a:lnSpc>
                <a:spcPct val="150000"/>
              </a:lnSpc>
              <a:spcBef>
                <a:spcPts val="0"/>
              </a:spcBef>
            </a:pPr>
            <a:r>
              <a:rPr lang="en-ZA" sz="1600" dirty="0" smtClean="0">
                <a:solidFill>
                  <a:prstClr val="black"/>
                </a:solidFill>
                <a:latin typeface="Arial" panose="020B0604020202020204" pitchFamily="34" charset="0"/>
                <a:cs typeface="Arial" panose="020B0604020202020204" pitchFamily="34" charset="0"/>
              </a:rPr>
              <a:t>a) On </a:t>
            </a:r>
            <a:r>
              <a:rPr lang="en-ZA" sz="1600" dirty="0">
                <a:solidFill>
                  <a:prstClr val="black"/>
                </a:solidFill>
                <a:latin typeface="Arial" panose="020B0604020202020204" pitchFamily="34" charset="0"/>
                <a:cs typeface="Arial" panose="020B0604020202020204" pitchFamily="34" charset="0"/>
              </a:rPr>
              <a:t>22 January 2019 the municipal council purported to hold a council meeting and proceeded to take decisions while it did not have the required number of councillors to lawfully hold a meeting. </a:t>
            </a:r>
            <a:r>
              <a:rPr lang="en-ZA" sz="1600" dirty="0" err="1">
                <a:solidFill>
                  <a:prstClr val="black"/>
                </a:solidFill>
                <a:latin typeface="Arial" panose="020B0604020202020204" pitchFamily="34" charset="0"/>
                <a:cs typeface="Arial" panose="020B0604020202020204" pitchFamily="34" charset="0"/>
              </a:rPr>
              <a:t>CoGTA</a:t>
            </a:r>
            <a:r>
              <a:rPr lang="en-ZA" sz="1600" dirty="0">
                <a:solidFill>
                  <a:prstClr val="black"/>
                </a:solidFill>
                <a:latin typeface="Arial" panose="020B0604020202020204" pitchFamily="34" charset="0"/>
                <a:cs typeface="Arial" panose="020B0604020202020204" pitchFamily="34" charset="0"/>
              </a:rPr>
              <a:t> advised the Speaker to remedy the situation but he was defiant and refused to </a:t>
            </a:r>
            <a:r>
              <a:rPr lang="en-ZA" sz="1600" dirty="0" smtClean="0">
                <a:solidFill>
                  <a:prstClr val="black"/>
                </a:solidFill>
                <a:latin typeface="Arial" panose="020B0604020202020204" pitchFamily="34" charset="0"/>
                <a:cs typeface="Arial" panose="020B0604020202020204" pitchFamily="34" charset="0"/>
              </a:rPr>
              <a:t>comply; and</a:t>
            </a:r>
            <a:endParaRPr lang="en-ZA" sz="1600" dirty="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endParaRPr lang="en-US" sz="1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77130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5372999"/>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 GOOD GOVERNANCE PILLAR</a:t>
            </a:r>
          </a:p>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Functionality </a:t>
            </a:r>
            <a:r>
              <a:rPr lang="en-ZA" sz="1800" b="1" dirty="0">
                <a:solidFill>
                  <a:prstClr val="black"/>
                </a:solidFill>
                <a:latin typeface="Arial" panose="020B0604020202020204" pitchFamily="34" charset="0"/>
                <a:cs typeface="Arial" panose="020B0604020202020204" pitchFamily="34" charset="0"/>
              </a:rPr>
              <a:t>of Council and its Oversight </a:t>
            </a:r>
            <a:r>
              <a:rPr lang="en-ZA" sz="1800" b="1" dirty="0" smtClean="0">
                <a:solidFill>
                  <a:prstClr val="black"/>
                </a:solidFill>
                <a:latin typeface="Arial" panose="020B0604020202020204" pitchFamily="34" charset="0"/>
                <a:cs typeface="Arial" panose="020B0604020202020204" pitchFamily="34" charset="0"/>
              </a:rPr>
              <a:t>Structures Continued..</a:t>
            </a:r>
            <a:endParaRPr lang="en-ZA" sz="1800" b="1" dirty="0">
              <a:solidFill>
                <a:prstClr val="black"/>
              </a:solidFill>
              <a:latin typeface="Arial" panose="020B0604020202020204" pitchFamily="34" charset="0"/>
              <a:cs typeface="Arial" panose="020B0604020202020204" pitchFamily="34" charset="0"/>
            </a:endParaRPr>
          </a:p>
          <a:p>
            <a:pPr marL="742950" lvl="3" indent="-285750" algn="just">
              <a:lnSpc>
                <a:spcPct val="150000"/>
              </a:lnSpc>
              <a:spcBef>
                <a:spcPts val="0"/>
              </a:spcBef>
            </a:pPr>
            <a:r>
              <a:rPr lang="en-ZA" sz="1600" dirty="0" smtClean="0">
                <a:solidFill>
                  <a:prstClr val="black"/>
                </a:solidFill>
                <a:latin typeface="Arial" panose="020B0604020202020204" pitchFamily="34" charset="0"/>
                <a:cs typeface="Arial" panose="020B0604020202020204" pitchFamily="34" charset="0"/>
              </a:rPr>
              <a:t>b) There </a:t>
            </a:r>
            <a:r>
              <a:rPr lang="en-ZA" sz="1600" dirty="0">
                <a:solidFill>
                  <a:prstClr val="black"/>
                </a:solidFill>
                <a:latin typeface="Arial" panose="020B0604020202020204" pitchFamily="34" charset="0"/>
                <a:cs typeface="Arial" panose="020B0604020202020204" pitchFamily="34" charset="0"/>
              </a:rPr>
              <a:t>are allegations of nepotism against the Speaker of Council who is alleged to have failed to recuse himself from a Council meeting that appointed the Director Corporate Services who is alleged to be his sister/cousin.</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municipality has 22 wards and 6 CDWs. Most OSS war rooms are not properly functioning since there are no intervention plans in place provided by sector departments, in spite of concerted efforts to provide support these structures.  All Ward committees have provided evidence of holding their meetings, except wards 11 and 17, which have been rated as dysfunctional. </a:t>
            </a: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provincial rapid response team is entrusted with the responsibility of handling service delivery protests, liaising with local stakeholders, including the </a:t>
            </a:r>
            <a:r>
              <a:rPr lang="en-ZA" sz="1800" dirty="0" err="1">
                <a:solidFill>
                  <a:prstClr val="black"/>
                </a:solidFill>
                <a:latin typeface="Arial" panose="020B0604020202020204" pitchFamily="34" charset="0"/>
                <a:cs typeface="Arial" panose="020B0604020202020204" pitchFamily="34" charset="0"/>
              </a:rPr>
              <a:t>Abaqulusi</a:t>
            </a:r>
            <a:r>
              <a:rPr lang="en-ZA" sz="1800" dirty="0">
                <a:solidFill>
                  <a:prstClr val="black"/>
                </a:solidFill>
                <a:latin typeface="Arial" panose="020B0604020202020204" pitchFamily="34" charset="0"/>
                <a:cs typeface="Arial" panose="020B0604020202020204" pitchFamily="34" charset="0"/>
              </a:rPr>
              <a:t> RRT.  There has been poor functionality of the local team, as the Speaker is hardly available to provide the required leadership in this regard.  This usually increases the number of protests as communities feel their are deliberately ignored. </a:t>
            </a:r>
            <a:endParaRPr lang="en-US" sz="1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45778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4691513"/>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 GOOD GOVERNANCE PILLAR</a:t>
            </a:r>
          </a:p>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Litigations </a:t>
            </a:r>
            <a:endParaRPr lang="en-ZA" sz="1800" b="1" dirty="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issue of high number and costly litigations that Council is dealing with remains a challenge.  As at November 2018, </a:t>
            </a:r>
            <a:r>
              <a:rPr lang="en-ZA" sz="1800" dirty="0" err="1">
                <a:solidFill>
                  <a:prstClr val="black"/>
                </a:solidFill>
                <a:latin typeface="Arial" panose="020B0604020202020204" pitchFamily="34" charset="0"/>
                <a:cs typeface="Arial" panose="020B0604020202020204" pitchFamily="34" charset="0"/>
              </a:rPr>
              <a:t>Abaqulusi</a:t>
            </a:r>
            <a:r>
              <a:rPr lang="en-ZA" sz="1800" dirty="0">
                <a:solidFill>
                  <a:prstClr val="black"/>
                </a:solidFill>
                <a:latin typeface="Arial" panose="020B0604020202020204" pitchFamily="34" charset="0"/>
                <a:cs typeface="Arial" panose="020B0604020202020204" pitchFamily="34" charset="0"/>
              </a:rPr>
              <a:t> was dealing with about eight (8) very costly litigations as follows:  </a:t>
            </a:r>
            <a:endParaRPr lang="en-ZA" sz="1800" dirty="0" smtClean="0">
              <a:solidFill>
                <a:prstClr val="black"/>
              </a:solidFill>
              <a:latin typeface="Arial" panose="020B0604020202020204" pitchFamily="34" charset="0"/>
              <a:cs typeface="Arial" panose="020B0604020202020204" pitchFamily="34" charset="0"/>
            </a:endParaRPr>
          </a:p>
          <a:p>
            <a:pPr marL="457200" lvl="3" indent="0" algn="just">
              <a:lnSpc>
                <a:spcPct val="150000"/>
              </a:lnSpc>
              <a:spcBef>
                <a:spcPts val="0"/>
              </a:spcBef>
              <a:buNone/>
            </a:pPr>
            <a:r>
              <a:rPr lang="en-ZA" sz="1600" b="1" dirty="0" smtClean="0">
                <a:solidFill>
                  <a:prstClr val="black"/>
                </a:solidFill>
                <a:latin typeface="Arial" panose="020B0604020202020204" pitchFamily="34" charset="0"/>
                <a:cs typeface="Arial" panose="020B0604020202020204" pitchFamily="34" charset="0"/>
              </a:rPr>
              <a:t>a) </a:t>
            </a:r>
            <a:r>
              <a:rPr lang="en-ZA" sz="1600" dirty="0" err="1" smtClean="0">
                <a:solidFill>
                  <a:prstClr val="black"/>
                </a:solidFill>
                <a:latin typeface="Arial" panose="020B0604020202020204" pitchFamily="34" charset="0"/>
                <a:cs typeface="Arial" panose="020B0604020202020204" pitchFamily="34" charset="0"/>
              </a:rPr>
              <a:t>Claveshay</a:t>
            </a:r>
            <a:r>
              <a:rPr lang="en-ZA" sz="1600" dirty="0" smtClean="0">
                <a:solidFill>
                  <a:prstClr val="black"/>
                </a:solidFill>
                <a:latin typeface="Arial" panose="020B0604020202020204" pitchFamily="34" charset="0"/>
                <a:cs typeface="Arial" panose="020B0604020202020204" pitchFamily="34" charset="0"/>
              </a:rPr>
              <a:t> </a:t>
            </a:r>
            <a:r>
              <a:rPr lang="en-ZA" sz="1600" dirty="0">
                <a:solidFill>
                  <a:prstClr val="black"/>
                </a:solidFill>
                <a:latin typeface="Arial" panose="020B0604020202020204" pitchFamily="34" charset="0"/>
                <a:cs typeface="Arial" panose="020B0604020202020204" pitchFamily="34" charset="0"/>
              </a:rPr>
              <a:t>Estate vs </a:t>
            </a:r>
            <a:r>
              <a:rPr lang="en-ZA" sz="1600" dirty="0" err="1">
                <a:solidFill>
                  <a:prstClr val="black"/>
                </a:solidFill>
                <a:latin typeface="Arial" panose="020B0604020202020204" pitchFamily="34" charset="0"/>
                <a:cs typeface="Arial" panose="020B0604020202020204" pitchFamily="34" charset="0"/>
              </a:rPr>
              <a:t>Abaqulusi</a:t>
            </a:r>
            <a:r>
              <a:rPr lang="en-ZA" sz="1600" dirty="0">
                <a:solidFill>
                  <a:prstClr val="black"/>
                </a:solidFill>
                <a:latin typeface="Arial" panose="020B0604020202020204" pitchFamily="34" charset="0"/>
                <a:cs typeface="Arial" panose="020B0604020202020204" pitchFamily="34" charset="0"/>
              </a:rPr>
              <a:t> </a:t>
            </a:r>
            <a:r>
              <a:rPr lang="en-ZA" sz="1600" dirty="0" smtClean="0">
                <a:solidFill>
                  <a:prstClr val="black"/>
                </a:solidFill>
                <a:latin typeface="Arial" panose="020B0604020202020204" pitchFamily="34" charset="0"/>
                <a:cs typeface="Arial" panose="020B0604020202020204" pitchFamily="34" charset="0"/>
              </a:rPr>
              <a:t>LM; </a:t>
            </a:r>
            <a:r>
              <a:rPr lang="en-ZA" sz="1600" b="1" dirty="0" smtClean="0">
                <a:solidFill>
                  <a:prstClr val="black"/>
                </a:solidFill>
                <a:latin typeface="Arial" panose="020B0604020202020204" pitchFamily="34" charset="0"/>
                <a:cs typeface="Arial" panose="020B0604020202020204" pitchFamily="34" charset="0"/>
              </a:rPr>
              <a:t>b) </a:t>
            </a:r>
            <a:r>
              <a:rPr lang="en-ZA" sz="1600" dirty="0" smtClean="0">
                <a:solidFill>
                  <a:prstClr val="black"/>
                </a:solidFill>
                <a:latin typeface="Arial" panose="020B0604020202020204" pitchFamily="34" charset="0"/>
                <a:cs typeface="Arial" panose="020B0604020202020204" pitchFamily="34" charset="0"/>
              </a:rPr>
              <a:t>Quantum </a:t>
            </a:r>
            <a:r>
              <a:rPr lang="en-ZA" sz="1600" dirty="0">
                <a:solidFill>
                  <a:prstClr val="black"/>
                </a:solidFill>
                <a:latin typeface="Arial" panose="020B0604020202020204" pitchFamily="34" charset="0"/>
                <a:cs typeface="Arial" panose="020B0604020202020204" pitchFamily="34" charset="0"/>
              </a:rPr>
              <a:t>Leap Investment vs </a:t>
            </a:r>
            <a:r>
              <a:rPr lang="en-ZA" sz="1600" dirty="0" err="1">
                <a:solidFill>
                  <a:prstClr val="black"/>
                </a:solidFill>
                <a:latin typeface="Arial" panose="020B0604020202020204" pitchFamily="34" charset="0"/>
                <a:cs typeface="Arial" panose="020B0604020202020204" pitchFamily="34" charset="0"/>
              </a:rPr>
              <a:t>Abaqulusi</a:t>
            </a:r>
            <a:r>
              <a:rPr lang="en-ZA" sz="1600" dirty="0">
                <a:solidFill>
                  <a:prstClr val="black"/>
                </a:solidFill>
                <a:latin typeface="Arial" panose="020B0604020202020204" pitchFamily="34" charset="0"/>
                <a:cs typeface="Arial" panose="020B0604020202020204" pitchFamily="34" charset="0"/>
              </a:rPr>
              <a:t> </a:t>
            </a:r>
            <a:r>
              <a:rPr lang="en-ZA" sz="1600" dirty="0" smtClean="0">
                <a:solidFill>
                  <a:prstClr val="black"/>
                </a:solidFill>
                <a:latin typeface="Arial" panose="020B0604020202020204" pitchFamily="34" charset="0"/>
                <a:cs typeface="Arial" panose="020B0604020202020204" pitchFamily="34" charset="0"/>
              </a:rPr>
              <a:t>LM; </a:t>
            </a:r>
            <a:r>
              <a:rPr lang="en-ZA" sz="1600" b="1" dirty="0" smtClean="0">
                <a:solidFill>
                  <a:prstClr val="black"/>
                </a:solidFill>
                <a:latin typeface="Arial" panose="020B0604020202020204" pitchFamily="34" charset="0"/>
                <a:cs typeface="Arial" panose="020B0604020202020204" pitchFamily="34" charset="0"/>
              </a:rPr>
              <a:t>c) </a:t>
            </a:r>
            <a:r>
              <a:rPr lang="en-ZA" sz="1600" dirty="0" err="1" smtClean="0">
                <a:solidFill>
                  <a:prstClr val="black"/>
                </a:solidFill>
                <a:latin typeface="Arial" panose="020B0604020202020204" pitchFamily="34" charset="0"/>
                <a:cs typeface="Arial" panose="020B0604020202020204" pitchFamily="34" charset="0"/>
              </a:rPr>
              <a:t>Abaqulusi</a:t>
            </a:r>
            <a:r>
              <a:rPr lang="en-ZA" sz="1600" dirty="0" smtClean="0">
                <a:solidFill>
                  <a:prstClr val="black"/>
                </a:solidFill>
                <a:latin typeface="Arial" panose="020B0604020202020204" pitchFamily="34" charset="0"/>
                <a:cs typeface="Arial" panose="020B0604020202020204" pitchFamily="34" charset="0"/>
              </a:rPr>
              <a:t> </a:t>
            </a:r>
            <a:r>
              <a:rPr lang="en-ZA" sz="1600" dirty="0">
                <a:solidFill>
                  <a:prstClr val="black"/>
                </a:solidFill>
                <a:latin typeface="Arial" panose="020B0604020202020204" pitchFamily="34" charset="0"/>
                <a:cs typeface="Arial" panose="020B0604020202020204" pitchFamily="34" charset="0"/>
              </a:rPr>
              <a:t>vs Various Illegal </a:t>
            </a:r>
            <a:r>
              <a:rPr lang="en-ZA" sz="1600" dirty="0" smtClean="0">
                <a:solidFill>
                  <a:prstClr val="black"/>
                </a:solidFill>
                <a:latin typeface="Arial" panose="020B0604020202020204" pitchFamily="34" charset="0"/>
                <a:cs typeface="Arial" panose="020B0604020202020204" pitchFamily="34" charset="0"/>
              </a:rPr>
              <a:t>occupants; </a:t>
            </a:r>
            <a:r>
              <a:rPr lang="en-ZA" sz="1600" b="1" dirty="0" smtClean="0">
                <a:solidFill>
                  <a:prstClr val="black"/>
                </a:solidFill>
                <a:latin typeface="Arial" panose="020B0604020202020204" pitchFamily="34" charset="0"/>
                <a:cs typeface="Arial" panose="020B0604020202020204" pitchFamily="34" charset="0"/>
              </a:rPr>
              <a:t>d) </a:t>
            </a:r>
            <a:r>
              <a:rPr lang="en-ZA" sz="1600" dirty="0" smtClean="0">
                <a:solidFill>
                  <a:prstClr val="black"/>
                </a:solidFill>
                <a:latin typeface="Arial" panose="020B0604020202020204" pitchFamily="34" charset="0"/>
                <a:cs typeface="Arial" panose="020B0604020202020204" pitchFamily="34" charset="0"/>
              </a:rPr>
              <a:t>Sharks </a:t>
            </a:r>
            <a:r>
              <a:rPr lang="en-ZA" sz="1600" dirty="0">
                <a:solidFill>
                  <a:prstClr val="black"/>
                </a:solidFill>
                <a:latin typeface="Arial" panose="020B0604020202020204" pitchFamily="34" charset="0"/>
                <a:cs typeface="Arial" panose="020B0604020202020204" pitchFamily="34" charset="0"/>
              </a:rPr>
              <a:t>Protection Services vs </a:t>
            </a:r>
            <a:r>
              <a:rPr lang="en-ZA" sz="1600" dirty="0" err="1">
                <a:solidFill>
                  <a:prstClr val="black"/>
                </a:solidFill>
                <a:latin typeface="Arial" panose="020B0604020202020204" pitchFamily="34" charset="0"/>
                <a:cs typeface="Arial" panose="020B0604020202020204" pitchFamily="34" charset="0"/>
              </a:rPr>
              <a:t>Abaqulusi</a:t>
            </a:r>
            <a:r>
              <a:rPr lang="en-ZA" sz="1600" dirty="0">
                <a:solidFill>
                  <a:prstClr val="black"/>
                </a:solidFill>
                <a:latin typeface="Arial" panose="020B0604020202020204" pitchFamily="34" charset="0"/>
                <a:cs typeface="Arial" panose="020B0604020202020204" pitchFamily="34" charset="0"/>
              </a:rPr>
              <a:t> </a:t>
            </a:r>
            <a:r>
              <a:rPr lang="en-ZA" sz="1600" dirty="0" smtClean="0">
                <a:solidFill>
                  <a:prstClr val="black"/>
                </a:solidFill>
                <a:latin typeface="Arial" panose="020B0604020202020204" pitchFamily="34" charset="0"/>
                <a:cs typeface="Arial" panose="020B0604020202020204" pitchFamily="34" charset="0"/>
              </a:rPr>
              <a:t>LM;  </a:t>
            </a:r>
            <a:r>
              <a:rPr lang="en-ZA" sz="1600" b="1" dirty="0" smtClean="0">
                <a:solidFill>
                  <a:prstClr val="black"/>
                </a:solidFill>
                <a:latin typeface="Arial" panose="020B0604020202020204" pitchFamily="34" charset="0"/>
                <a:cs typeface="Arial" panose="020B0604020202020204" pitchFamily="34" charset="0"/>
              </a:rPr>
              <a:t>e) </a:t>
            </a:r>
            <a:r>
              <a:rPr lang="en-ZA" sz="1600" dirty="0" smtClean="0">
                <a:solidFill>
                  <a:prstClr val="black"/>
                </a:solidFill>
                <a:latin typeface="Arial" panose="020B0604020202020204" pitchFamily="34" charset="0"/>
                <a:cs typeface="Arial" panose="020B0604020202020204" pitchFamily="34" charset="0"/>
              </a:rPr>
              <a:t>Patricia </a:t>
            </a:r>
            <a:r>
              <a:rPr lang="en-ZA" sz="1600" dirty="0" err="1">
                <a:solidFill>
                  <a:prstClr val="black"/>
                </a:solidFill>
                <a:latin typeface="Arial" panose="020B0604020202020204" pitchFamily="34" charset="0"/>
                <a:cs typeface="Arial" panose="020B0604020202020204" pitchFamily="34" charset="0"/>
              </a:rPr>
              <a:t>Lindiwe</a:t>
            </a:r>
            <a:r>
              <a:rPr lang="en-ZA" sz="1600" dirty="0">
                <a:solidFill>
                  <a:prstClr val="black"/>
                </a:solidFill>
                <a:latin typeface="Arial" panose="020B0604020202020204" pitchFamily="34" charset="0"/>
                <a:cs typeface="Arial" panose="020B0604020202020204" pitchFamily="34" charset="0"/>
              </a:rPr>
              <a:t>  </a:t>
            </a:r>
            <a:r>
              <a:rPr lang="en-ZA" sz="1600" dirty="0" err="1">
                <a:solidFill>
                  <a:prstClr val="black"/>
                </a:solidFill>
                <a:latin typeface="Arial" panose="020B0604020202020204" pitchFamily="34" charset="0"/>
                <a:cs typeface="Arial" panose="020B0604020202020204" pitchFamily="34" charset="0"/>
              </a:rPr>
              <a:t>Mlambo</a:t>
            </a:r>
            <a:r>
              <a:rPr lang="en-ZA" sz="1600" dirty="0">
                <a:solidFill>
                  <a:prstClr val="black"/>
                </a:solidFill>
                <a:latin typeface="Arial" panose="020B0604020202020204" pitchFamily="34" charset="0"/>
                <a:cs typeface="Arial" panose="020B0604020202020204" pitchFamily="34" charset="0"/>
              </a:rPr>
              <a:t> et all vs Dudu </a:t>
            </a:r>
            <a:r>
              <a:rPr lang="en-ZA" sz="1600" dirty="0" err="1" smtClean="0">
                <a:solidFill>
                  <a:prstClr val="black"/>
                </a:solidFill>
                <a:latin typeface="Arial" panose="020B0604020202020204" pitchFamily="34" charset="0"/>
                <a:cs typeface="Arial" panose="020B0604020202020204" pitchFamily="34" charset="0"/>
              </a:rPr>
              <a:t>Mawela</a:t>
            </a:r>
            <a:r>
              <a:rPr lang="en-ZA" sz="1600" dirty="0" smtClean="0">
                <a:solidFill>
                  <a:prstClr val="black"/>
                </a:solidFill>
                <a:latin typeface="Arial" panose="020B0604020202020204" pitchFamily="34" charset="0"/>
                <a:cs typeface="Arial" panose="020B0604020202020204" pitchFamily="34" charset="0"/>
              </a:rPr>
              <a:t>; f) Utilities </a:t>
            </a:r>
            <a:r>
              <a:rPr lang="en-ZA" sz="1600" dirty="0">
                <a:solidFill>
                  <a:prstClr val="black"/>
                </a:solidFill>
                <a:latin typeface="Arial" panose="020B0604020202020204" pitchFamily="34" charset="0"/>
                <a:cs typeface="Arial" panose="020B0604020202020204" pitchFamily="34" charset="0"/>
              </a:rPr>
              <a:t>World (PTY)  Ltd  vs </a:t>
            </a:r>
            <a:r>
              <a:rPr lang="en-ZA" sz="1600" dirty="0" err="1">
                <a:solidFill>
                  <a:prstClr val="black"/>
                </a:solidFill>
                <a:latin typeface="Arial" panose="020B0604020202020204" pitchFamily="34" charset="0"/>
                <a:cs typeface="Arial" panose="020B0604020202020204" pitchFamily="34" charset="0"/>
              </a:rPr>
              <a:t>Abaqulusi</a:t>
            </a:r>
            <a:r>
              <a:rPr lang="en-ZA" sz="1600" dirty="0">
                <a:solidFill>
                  <a:prstClr val="black"/>
                </a:solidFill>
                <a:latin typeface="Arial" panose="020B0604020202020204" pitchFamily="34" charset="0"/>
                <a:cs typeface="Arial" panose="020B0604020202020204" pitchFamily="34" charset="0"/>
              </a:rPr>
              <a:t> </a:t>
            </a:r>
            <a:r>
              <a:rPr lang="en-ZA" sz="1600" dirty="0" smtClean="0">
                <a:solidFill>
                  <a:prstClr val="black"/>
                </a:solidFill>
                <a:latin typeface="Arial" panose="020B0604020202020204" pitchFamily="34" charset="0"/>
                <a:cs typeface="Arial" panose="020B0604020202020204" pitchFamily="34" charset="0"/>
              </a:rPr>
              <a:t>LM; </a:t>
            </a:r>
            <a:r>
              <a:rPr lang="en-ZA" sz="1600" b="1" dirty="0" smtClean="0">
                <a:solidFill>
                  <a:prstClr val="black"/>
                </a:solidFill>
                <a:latin typeface="Arial" panose="020B0604020202020204" pitchFamily="34" charset="0"/>
                <a:cs typeface="Arial" panose="020B0604020202020204" pitchFamily="34" charset="0"/>
              </a:rPr>
              <a:t>g)</a:t>
            </a:r>
            <a:r>
              <a:rPr lang="en-ZA" sz="1600" dirty="0" smtClean="0">
                <a:solidFill>
                  <a:prstClr val="black"/>
                </a:solidFill>
                <a:latin typeface="Arial" panose="020B0604020202020204" pitchFamily="34" charset="0"/>
                <a:cs typeface="Arial" panose="020B0604020202020204" pitchFamily="34" charset="0"/>
              </a:rPr>
              <a:t> </a:t>
            </a:r>
            <a:r>
              <a:rPr lang="en-ZA" sz="1600" dirty="0" err="1" smtClean="0">
                <a:solidFill>
                  <a:prstClr val="black"/>
                </a:solidFill>
                <a:latin typeface="Arial" panose="020B0604020202020204" pitchFamily="34" charset="0"/>
                <a:cs typeface="Arial" panose="020B0604020202020204" pitchFamily="34" charset="0"/>
              </a:rPr>
              <a:t>Kuntwela</a:t>
            </a:r>
            <a:r>
              <a:rPr lang="en-ZA" sz="1600" dirty="0" smtClean="0">
                <a:solidFill>
                  <a:prstClr val="black"/>
                </a:solidFill>
                <a:latin typeface="Arial" panose="020B0604020202020204" pitchFamily="34" charset="0"/>
                <a:cs typeface="Arial" panose="020B0604020202020204" pitchFamily="34" charset="0"/>
              </a:rPr>
              <a:t> </a:t>
            </a:r>
            <a:r>
              <a:rPr lang="en-ZA" sz="1600" dirty="0" err="1">
                <a:solidFill>
                  <a:prstClr val="black"/>
                </a:solidFill>
                <a:latin typeface="Arial" panose="020B0604020202020204" pitchFamily="34" charset="0"/>
                <a:cs typeface="Arial" panose="020B0604020202020204" pitchFamily="34" charset="0"/>
              </a:rPr>
              <a:t>Ezansi</a:t>
            </a:r>
            <a:r>
              <a:rPr lang="en-ZA" sz="1600" dirty="0">
                <a:solidFill>
                  <a:prstClr val="black"/>
                </a:solidFill>
                <a:latin typeface="Arial" panose="020B0604020202020204" pitchFamily="34" charset="0"/>
                <a:cs typeface="Arial" panose="020B0604020202020204" pitchFamily="34" charset="0"/>
              </a:rPr>
              <a:t> Ventures (PTY)  Ltd vs </a:t>
            </a:r>
            <a:r>
              <a:rPr lang="en-ZA" sz="1600" dirty="0" err="1">
                <a:solidFill>
                  <a:prstClr val="black"/>
                </a:solidFill>
                <a:latin typeface="Arial" panose="020B0604020202020204" pitchFamily="34" charset="0"/>
                <a:cs typeface="Arial" panose="020B0604020202020204" pitchFamily="34" charset="0"/>
              </a:rPr>
              <a:t>Abaqulusi</a:t>
            </a:r>
            <a:r>
              <a:rPr lang="en-ZA" sz="1600" dirty="0">
                <a:solidFill>
                  <a:prstClr val="black"/>
                </a:solidFill>
                <a:latin typeface="Arial" panose="020B0604020202020204" pitchFamily="34" charset="0"/>
                <a:cs typeface="Arial" panose="020B0604020202020204" pitchFamily="34" charset="0"/>
              </a:rPr>
              <a:t> </a:t>
            </a:r>
            <a:r>
              <a:rPr lang="en-ZA" sz="1600" dirty="0" smtClean="0">
                <a:solidFill>
                  <a:prstClr val="black"/>
                </a:solidFill>
                <a:latin typeface="Arial" panose="020B0604020202020204" pitchFamily="34" charset="0"/>
                <a:cs typeface="Arial" panose="020B0604020202020204" pitchFamily="34" charset="0"/>
              </a:rPr>
              <a:t>LM; and </a:t>
            </a:r>
            <a:r>
              <a:rPr lang="en-ZA" sz="1600" b="1" dirty="0" smtClean="0">
                <a:solidFill>
                  <a:prstClr val="black"/>
                </a:solidFill>
                <a:latin typeface="Arial" panose="020B0604020202020204" pitchFamily="34" charset="0"/>
                <a:cs typeface="Arial" panose="020B0604020202020204" pitchFamily="34" charset="0"/>
              </a:rPr>
              <a:t>h) </a:t>
            </a:r>
            <a:r>
              <a:rPr lang="en-ZA" sz="1600" dirty="0" err="1" smtClean="0">
                <a:solidFill>
                  <a:prstClr val="black"/>
                </a:solidFill>
                <a:latin typeface="Arial" panose="020B0604020202020204" pitchFamily="34" charset="0"/>
                <a:cs typeface="Arial" panose="020B0604020202020204" pitchFamily="34" charset="0"/>
              </a:rPr>
              <a:t>Sengikhona</a:t>
            </a:r>
            <a:r>
              <a:rPr lang="en-ZA" sz="1600" dirty="0" smtClean="0">
                <a:solidFill>
                  <a:prstClr val="black"/>
                </a:solidFill>
                <a:latin typeface="Arial" panose="020B0604020202020204" pitchFamily="34" charset="0"/>
                <a:cs typeface="Arial" panose="020B0604020202020204" pitchFamily="34" charset="0"/>
              </a:rPr>
              <a:t> </a:t>
            </a:r>
            <a:r>
              <a:rPr lang="en-ZA" sz="1600" dirty="0">
                <a:solidFill>
                  <a:prstClr val="black"/>
                </a:solidFill>
                <a:latin typeface="Arial" panose="020B0604020202020204" pitchFamily="34" charset="0"/>
                <a:cs typeface="Arial" panose="020B0604020202020204" pitchFamily="34" charset="0"/>
              </a:rPr>
              <a:t>Solutions CC vs </a:t>
            </a:r>
            <a:r>
              <a:rPr lang="en-ZA" sz="1600" dirty="0" err="1">
                <a:solidFill>
                  <a:prstClr val="black"/>
                </a:solidFill>
                <a:latin typeface="Arial" panose="020B0604020202020204" pitchFamily="34" charset="0"/>
                <a:cs typeface="Arial" panose="020B0604020202020204" pitchFamily="34" charset="0"/>
              </a:rPr>
              <a:t>Abaqulusi</a:t>
            </a:r>
            <a:r>
              <a:rPr lang="en-ZA" sz="1600" dirty="0">
                <a:solidFill>
                  <a:prstClr val="black"/>
                </a:solidFill>
                <a:latin typeface="Arial" panose="020B0604020202020204" pitchFamily="34" charset="0"/>
                <a:cs typeface="Arial" panose="020B0604020202020204" pitchFamily="34" charset="0"/>
              </a:rPr>
              <a:t> </a:t>
            </a:r>
            <a:r>
              <a:rPr lang="en-ZA" sz="1600" dirty="0" smtClean="0">
                <a:solidFill>
                  <a:prstClr val="black"/>
                </a:solidFill>
                <a:latin typeface="Arial" panose="020B0604020202020204" pitchFamily="34" charset="0"/>
                <a:cs typeface="Arial" panose="020B0604020202020204" pitchFamily="34" charset="0"/>
              </a:rPr>
              <a:t>LM.</a:t>
            </a:r>
            <a:endParaRPr lang="en-ZA" sz="1600" dirty="0">
              <a:solidFill>
                <a:prstClr val="black"/>
              </a:solidFill>
              <a:latin typeface="Arial" panose="020B0604020202020204" pitchFamily="34" charset="0"/>
              <a:cs typeface="Arial" panose="020B0604020202020204" pitchFamily="34" charset="0"/>
            </a:endParaRP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financial impact of these litigations has already negatively compromised the financial position of the municipality. For instance the </a:t>
            </a:r>
            <a:r>
              <a:rPr lang="en-ZA" sz="1800" dirty="0" err="1">
                <a:solidFill>
                  <a:prstClr val="black"/>
                </a:solidFill>
                <a:latin typeface="Arial" panose="020B0604020202020204" pitchFamily="34" charset="0"/>
                <a:cs typeface="Arial" panose="020B0604020202020204" pitchFamily="34" charset="0"/>
              </a:rPr>
              <a:t>Claveshey</a:t>
            </a:r>
            <a:r>
              <a:rPr lang="en-ZA" sz="1800" dirty="0">
                <a:solidFill>
                  <a:prstClr val="black"/>
                </a:solidFill>
                <a:latin typeface="Arial" panose="020B0604020202020204" pitchFamily="34" charset="0"/>
                <a:cs typeface="Arial" panose="020B0604020202020204" pitchFamily="34" charset="0"/>
              </a:rPr>
              <a:t> Estate case alone costs the municipality in excess of R50m over several financial years with little or no value. </a:t>
            </a:r>
          </a:p>
          <a:p>
            <a:pPr marL="0" lvl="2" indent="0" algn="just">
              <a:lnSpc>
                <a:spcPct val="150000"/>
              </a:lnSpc>
              <a:spcBef>
                <a:spcPts val="0"/>
              </a:spcBef>
              <a:buNone/>
            </a:pPr>
            <a:endParaRPr lang="en-ZA" sz="1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23461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5372999"/>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 GOOD GOVERNANCE PILLAR</a:t>
            </a:r>
          </a:p>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Close </a:t>
            </a:r>
            <a:r>
              <a:rPr lang="en-ZA" sz="1800" b="1" dirty="0">
                <a:solidFill>
                  <a:prstClr val="black"/>
                </a:solidFill>
                <a:latin typeface="Arial" panose="020B0604020202020204" pitchFamily="34" charset="0"/>
                <a:cs typeface="Arial" panose="020B0604020202020204" pitchFamily="34" charset="0"/>
              </a:rPr>
              <a:t>Protection: </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close protection service is outsourced to </a:t>
            </a:r>
            <a:r>
              <a:rPr lang="en-ZA" sz="1800" dirty="0" err="1">
                <a:solidFill>
                  <a:prstClr val="black"/>
                </a:solidFill>
                <a:latin typeface="Arial" panose="020B0604020202020204" pitchFamily="34" charset="0"/>
                <a:cs typeface="Arial" panose="020B0604020202020204" pitchFamily="34" charset="0"/>
              </a:rPr>
              <a:t>Qomukufa</a:t>
            </a:r>
            <a:r>
              <a:rPr lang="en-ZA" sz="1800" dirty="0">
                <a:solidFill>
                  <a:prstClr val="black"/>
                </a:solidFill>
                <a:latin typeface="Arial" panose="020B0604020202020204" pitchFamily="34" charset="0"/>
                <a:cs typeface="Arial" panose="020B0604020202020204" pitchFamily="34" charset="0"/>
              </a:rPr>
              <a:t> Security which includes inter alia escorts, evacuations, armed response, ad hoc patrols and guards depending on the nature of the threat or attack.  As at November 2018, there were no threat and risks assessment reports in place. </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municipality claims that the SAPS had not finalised the assessments. This means that the municipality is not compliant with the Minister’s directives in this regard as it provides security without assessments having been conducted. </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There </a:t>
            </a:r>
            <a:r>
              <a:rPr lang="en-ZA" sz="1800" dirty="0">
                <a:solidFill>
                  <a:prstClr val="black"/>
                </a:solidFill>
                <a:latin typeface="Arial" panose="020B0604020202020204" pitchFamily="34" charset="0"/>
                <a:cs typeface="Arial" panose="020B0604020202020204" pitchFamily="34" charset="0"/>
              </a:rPr>
              <a:t>are allegations that the provision of security services is partisan as it excludes opposition councillors who have filed requests with the municipality following alleged incidents of threats and intimidation.</a:t>
            </a:r>
          </a:p>
          <a:p>
            <a:pPr marL="0" lvl="2" indent="0" algn="just">
              <a:lnSpc>
                <a:spcPct val="150000"/>
              </a:lnSpc>
              <a:spcBef>
                <a:spcPts val="0"/>
              </a:spcBef>
              <a:buNone/>
            </a:pPr>
            <a:endParaRPr lang="en-ZA" sz="1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812438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12193588" cy="6858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title"/>
          </p:nvPr>
        </p:nvSpPr>
        <p:spPr>
          <a:xfrm>
            <a:off x="6096000" y="242295"/>
            <a:ext cx="5709313" cy="1325563"/>
          </a:xfrm>
        </p:spPr>
        <p:txBody>
          <a:bodyPr>
            <a:normAutofit/>
          </a:bodyPr>
          <a:lstStyle/>
          <a:p>
            <a:pPr algn="ctr"/>
            <a:r>
              <a:rPr lang="en-ZA" sz="3200" b="1" dirty="0">
                <a:latin typeface="+mn-lt"/>
              </a:rPr>
              <a:t>2</a:t>
            </a:r>
            <a:r>
              <a:rPr lang="en-ZA" sz="3200" b="1" dirty="0" smtClean="0">
                <a:latin typeface="+mn-lt"/>
              </a:rPr>
              <a:t>. REASONS FOR THE INTERVENTION</a:t>
            </a:r>
            <a:endParaRPr lang="en-ZA" sz="3200" b="1" dirty="0">
              <a:latin typeface="+mn-lt"/>
            </a:endParaRPr>
          </a:p>
        </p:txBody>
      </p:sp>
      <p:sp>
        <p:nvSpPr>
          <p:cNvPr id="3" name="Content Placeholder 2"/>
          <p:cNvSpPr>
            <a:spLocks noGrp="1"/>
          </p:cNvSpPr>
          <p:nvPr>
            <p:ph idx="1"/>
          </p:nvPr>
        </p:nvSpPr>
        <p:spPr>
          <a:xfrm>
            <a:off x="333632" y="1485000"/>
            <a:ext cx="11504141" cy="4346457"/>
          </a:xfrm>
        </p:spPr>
        <p:txBody>
          <a:bodyPr>
            <a:noAutofit/>
          </a:bodyPr>
          <a:lstStyle/>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BACK </a:t>
            </a:r>
            <a:r>
              <a:rPr lang="en-ZA" sz="1800" b="1" dirty="0">
                <a:solidFill>
                  <a:prstClr val="black"/>
                </a:solidFill>
                <a:latin typeface="Arial" panose="020B0604020202020204" pitchFamily="34" charset="0"/>
                <a:cs typeface="Arial" panose="020B0604020202020204" pitchFamily="34" charset="0"/>
              </a:rPr>
              <a:t>TO BASICS: BUILDING INSTITUTIONAL CAPABILITIES PILLAR</a:t>
            </a:r>
          </a:p>
          <a:p>
            <a:pPr marL="0" lvl="2" indent="0" algn="just">
              <a:lnSpc>
                <a:spcPct val="150000"/>
              </a:lnSpc>
              <a:spcBef>
                <a:spcPts val="0"/>
              </a:spcBef>
              <a:buNone/>
            </a:pPr>
            <a:r>
              <a:rPr lang="en-ZA" sz="1800" b="1" dirty="0" smtClean="0">
                <a:solidFill>
                  <a:prstClr val="black"/>
                </a:solidFill>
                <a:latin typeface="Arial" panose="020B0604020202020204" pitchFamily="34" charset="0"/>
                <a:cs typeface="Arial" panose="020B0604020202020204" pitchFamily="34" charset="0"/>
              </a:rPr>
              <a:t>Senior </a:t>
            </a:r>
            <a:r>
              <a:rPr lang="en-ZA" sz="1800" b="1" dirty="0">
                <a:solidFill>
                  <a:prstClr val="black"/>
                </a:solidFill>
                <a:latin typeface="Arial" panose="020B0604020202020204" pitchFamily="34" charset="0"/>
                <a:cs typeface="Arial" panose="020B0604020202020204" pitchFamily="34" charset="0"/>
              </a:rPr>
              <a:t>Management Positions</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positions of Director Technical Services and Director Community Services remain vacant;</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municipality has not investigated the circumstances surrounding the resignation of Mr A </a:t>
            </a:r>
            <a:r>
              <a:rPr lang="en-ZA" sz="1800" dirty="0" err="1">
                <a:solidFill>
                  <a:prstClr val="black"/>
                </a:solidFill>
                <a:latin typeface="Arial" panose="020B0604020202020204" pitchFamily="34" charset="0"/>
                <a:cs typeface="Arial" panose="020B0604020202020204" pitchFamily="34" charset="0"/>
              </a:rPr>
              <a:t>Khumalo</a:t>
            </a:r>
            <a:r>
              <a:rPr lang="en-ZA" sz="1800" dirty="0">
                <a:solidFill>
                  <a:prstClr val="black"/>
                </a:solidFill>
                <a:latin typeface="Arial" panose="020B0604020202020204" pitchFamily="34" charset="0"/>
                <a:cs typeface="Arial" panose="020B0604020202020204" pitchFamily="34" charset="0"/>
              </a:rPr>
              <a:t> who resigned because of allegations that he did not possess matriculation, nor has it laid a criminal complaint with the SAPS as required despite requests from COGTA. </a:t>
            </a:r>
          </a:p>
          <a:p>
            <a:pPr marL="285750" lvl="2" indent="-285750" algn="just">
              <a:lnSpc>
                <a:spcPct val="150000"/>
              </a:lnSpc>
              <a:spcBef>
                <a:spcPts val="0"/>
              </a:spcBef>
            </a:pPr>
            <a:r>
              <a:rPr lang="en-ZA" sz="1800" dirty="0" smtClean="0">
                <a:solidFill>
                  <a:prstClr val="black"/>
                </a:solidFill>
                <a:latin typeface="Arial" panose="020B0604020202020204" pitchFamily="34" charset="0"/>
                <a:cs typeface="Arial" panose="020B0604020202020204" pitchFamily="34" charset="0"/>
              </a:rPr>
              <a:t>The </a:t>
            </a:r>
            <a:r>
              <a:rPr lang="en-ZA" sz="1800" dirty="0">
                <a:solidFill>
                  <a:prstClr val="black"/>
                </a:solidFill>
                <a:latin typeface="Arial" panose="020B0604020202020204" pitchFamily="34" charset="0"/>
                <a:cs typeface="Arial" panose="020B0604020202020204" pitchFamily="34" charset="0"/>
              </a:rPr>
              <a:t>MEC disputed the appointed of the Municipal Manager at the municipality on the basis of nondisclosure of critical information relating investigations that were ongoing at his previous employment, namely Nongoma Municipality. The MEC referred the matter to the Minister for consideration.</a:t>
            </a:r>
          </a:p>
          <a:p>
            <a:pPr marL="0" lvl="2" indent="0" algn="just">
              <a:lnSpc>
                <a:spcPct val="150000"/>
              </a:lnSpc>
              <a:spcBef>
                <a:spcPts val="0"/>
              </a:spcBef>
              <a:buNone/>
            </a:pPr>
            <a:endParaRPr lang="en-ZA" sz="1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2632802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19700</TotalTime>
  <Words>3482</Words>
  <Application>Microsoft Office PowerPoint</Application>
  <PresentationFormat>Custom</PresentationFormat>
  <Paragraphs>184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Slide 2</vt:lpstr>
      <vt:lpstr>1. INRODUCTION AND BACKGROUND</vt:lpstr>
      <vt:lpstr>1. INRODUCTION AND BACKGROUND CONTINUED..</vt:lpstr>
      <vt:lpstr>2. REASONS FOR THE INTERVENTION</vt:lpstr>
      <vt:lpstr>2. REASONS FOR THE INTERVENTION</vt:lpstr>
      <vt:lpstr>2. REASONS FOR THE INTERVENTION</vt:lpstr>
      <vt:lpstr>2. REASONS FOR THE INTERVENTION</vt:lpstr>
      <vt:lpstr>2. REASONS FOR THE INTERVENTION</vt:lpstr>
      <vt:lpstr>2. REASONS FOR THE INTERVENTION</vt:lpstr>
      <vt:lpstr>2. REASONS FOR THE INTERVENTION</vt:lpstr>
      <vt:lpstr>2. REASONS FOR THE INTERVENTION</vt:lpstr>
      <vt:lpstr>2. REASONS FOR THE INTERVENTION</vt:lpstr>
      <vt:lpstr>2. REASONS FOR THE INTERVENTION</vt:lpstr>
      <vt:lpstr>2. REASONS FOR THE INTERVENTION</vt:lpstr>
      <vt:lpstr>2. REASONS FOR THE INTERVENTION</vt:lpstr>
      <vt:lpstr>2. REASONS FOR THE INTERVENTION</vt:lpstr>
      <vt:lpstr>2. REASONS FOR THE INTERVENTION</vt:lpstr>
      <vt:lpstr>2. REASONS FOR THE INTERVENTION</vt:lpstr>
      <vt:lpstr>2. REASONS FOR THE INTERVENTION</vt:lpstr>
      <vt:lpstr>2. REASONS FOR THE INTERVENTION</vt:lpstr>
      <vt:lpstr>2. REASONS FOR THE INTERVENTION</vt:lpstr>
      <vt:lpstr>2. REASONS FOR THE INTERVENTION</vt:lpstr>
      <vt:lpstr>3. DECISION OF THE PROVINCIAL EXECUTIVE COUNCIL </vt:lpstr>
      <vt:lpstr>TERMS OF REFERENCE</vt:lpstr>
      <vt:lpstr>TERMS OF REFERENCE</vt:lpstr>
      <vt:lpstr>TERMS OF REFERENCE</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DAWN DORNING</dc:creator>
  <cp:lastModifiedBy>PUMZA</cp:lastModifiedBy>
  <cp:revision>503</cp:revision>
  <dcterms:created xsi:type="dcterms:W3CDTF">2015-07-02T03:54:54Z</dcterms:created>
  <dcterms:modified xsi:type="dcterms:W3CDTF">2019-03-06T13:23:35Z</dcterms:modified>
</cp:coreProperties>
</file>