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23"/>
  </p:notesMasterIdLst>
  <p:sldIdLst>
    <p:sldId id="461" r:id="rId2"/>
    <p:sldId id="495" r:id="rId3"/>
    <p:sldId id="477" r:id="rId4"/>
    <p:sldId id="486" r:id="rId5"/>
    <p:sldId id="485" r:id="rId6"/>
    <p:sldId id="496" r:id="rId7"/>
    <p:sldId id="480" r:id="rId8"/>
    <p:sldId id="482" r:id="rId9"/>
    <p:sldId id="483" r:id="rId10"/>
    <p:sldId id="487" r:id="rId11"/>
    <p:sldId id="476" r:id="rId12"/>
    <p:sldId id="473" r:id="rId13"/>
    <p:sldId id="497" r:id="rId14"/>
    <p:sldId id="474" r:id="rId15"/>
    <p:sldId id="489" r:id="rId16"/>
    <p:sldId id="492" r:id="rId17"/>
    <p:sldId id="490" r:id="rId18"/>
    <p:sldId id="488" r:id="rId19"/>
    <p:sldId id="493" r:id="rId20"/>
    <p:sldId id="475" r:id="rId21"/>
    <p:sldId id="494" r:id="rId2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3F808"/>
    <a:srgbClr val="369C3A"/>
    <a:srgbClr val="00CC66"/>
    <a:srgbClr val="60D66E"/>
    <a:srgbClr val="D0D8E8"/>
    <a:srgbClr val="E9EDF4"/>
    <a:srgbClr val="00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50" autoAdjust="0"/>
    <p:restoredTop sz="99645" autoAdjust="0"/>
  </p:normalViewPr>
  <p:slideViewPr>
    <p:cSldViewPr snapToGrid="0" snapToObjects="1">
      <p:cViewPr varScale="1">
        <p:scale>
          <a:sx n="116" d="100"/>
          <a:sy n="116" d="100"/>
        </p:scale>
        <p:origin x="-1494" y="-102"/>
      </p:cViewPr>
      <p:guideLst>
        <p:guide orient="horz" pos="2160"/>
        <p:guide pos="2880"/>
      </p:guideLst>
    </p:cSldViewPr>
  </p:slideViewPr>
  <p:notesTextViewPr>
    <p:cViewPr>
      <p:scale>
        <a:sx n="25" d="100"/>
        <a:sy n="25" d="100"/>
      </p:scale>
      <p:origin x="0" y="0"/>
    </p:cViewPr>
  </p:notesTextViewPr>
  <p:sorterViewPr>
    <p:cViewPr>
      <p:scale>
        <a:sx n="100" d="100"/>
        <a:sy n="100" d="100"/>
      </p:scale>
      <p:origin x="0" y="0"/>
    </p:cViewPr>
  </p:sorterViewPr>
  <p:notesViewPr>
    <p:cSldViewPr snapToGrid="0" snapToObjects="1">
      <p:cViewPr varScale="1">
        <p:scale>
          <a:sx n="49" d="100"/>
          <a:sy n="49" d="100"/>
        </p:scale>
        <p:origin x="-2970" y="-90"/>
      </p:cViewPr>
      <p:guideLst>
        <p:guide orient="horz" pos="3126"/>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8F90A17-DB01-477E-99D4-04E5B2C939B7}" type="datetimeFigureOut">
              <a:rPr lang="en-ZA" smtClean="0"/>
              <a:pPr/>
              <a:t>2019/03/08</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96B798A-0492-4E8D-AB2E-1BE0D21E2349}" type="slidenum">
              <a:rPr lang="en-ZA" smtClean="0"/>
              <a:pPr/>
              <a:t>‹#›</a:t>
            </a:fld>
            <a:endParaRPr lang="en-ZA" dirty="0"/>
          </a:p>
        </p:txBody>
      </p:sp>
    </p:spTree>
    <p:extLst>
      <p:ext uri="{BB962C8B-B14F-4D97-AF65-F5344CB8AC3E}">
        <p14:creationId xmlns:p14="http://schemas.microsoft.com/office/powerpoint/2010/main" xmlns="" val="2932301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400" y="188644"/>
            <a:ext cx="8748000" cy="576064"/>
          </a:xfrm>
        </p:spPr>
        <p:txBody>
          <a:bodyPr anchor="t" anchorCtr="0">
            <a:noAutofit/>
          </a:bodyPr>
          <a:lstStyle>
            <a:lvl1pPr>
              <a:defRPr sz="2800" b="1">
                <a:solidFill>
                  <a:srgbClr val="0E1B8D"/>
                </a:solidFill>
                <a:latin typeface="+mj-lt"/>
              </a:defRPr>
            </a:lvl1pPr>
          </a:lstStyle>
          <a:p>
            <a:r>
              <a:rPr lang="en-US"/>
              <a:t>Click to edit Master title style</a:t>
            </a:r>
            <a:endParaRPr lang="en-GB" dirty="0"/>
          </a:p>
        </p:txBody>
      </p:sp>
      <p:sp>
        <p:nvSpPr>
          <p:cNvPr id="3" name="Content Placeholder 2"/>
          <p:cNvSpPr>
            <a:spLocks noGrp="1"/>
          </p:cNvSpPr>
          <p:nvPr>
            <p:ph idx="1"/>
          </p:nvPr>
        </p:nvSpPr>
        <p:spPr>
          <a:xfrm>
            <a:off x="194400" y="1009531"/>
            <a:ext cx="8748000" cy="5285388"/>
          </a:xfrm>
        </p:spPr>
        <p:txBody>
          <a:bodyPr>
            <a:normAutofit/>
          </a:bodyPr>
          <a:lstStyle>
            <a:lvl1pPr marL="336592" indent="-336592">
              <a:spcBef>
                <a:spcPts val="556"/>
              </a:spcBef>
              <a:buSzPct val="90000"/>
              <a:defRPr sz="2400"/>
            </a:lvl1pPr>
            <a:lvl2pPr marL="658486" indent="-321895">
              <a:spcBef>
                <a:spcPts val="556"/>
              </a:spcBef>
              <a:buSzPct val="90000"/>
              <a:defRPr sz="2000"/>
            </a:lvl2pPr>
            <a:lvl3pPr marL="833396" indent="-174910">
              <a:spcBef>
                <a:spcPts val="556"/>
              </a:spcBef>
              <a:buFont typeface="Wingdings" panose="05000000000000000000" pitchFamily="2" charset="2"/>
              <a:buChar char="§"/>
              <a:defRPr sz="1800"/>
            </a:lvl3pPr>
            <a:lvl4pPr marL="1074449" indent="-241053">
              <a:spcBef>
                <a:spcPts val="556"/>
              </a:spcBef>
              <a:buFont typeface="Arial" panose="020B0604020202020204" pitchFamily="34" charset="0"/>
              <a:buChar char="•"/>
              <a:defRPr sz="1600"/>
            </a:lvl4pPr>
            <a:lvl5pPr marL="1249359" indent="-174910">
              <a:spcBef>
                <a:spcPts val="556"/>
              </a:spcBef>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1778212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xmlns=""/>
              </a:ext>
            </a:extLst>
          </a:blip>
          <a:srcRect b="9124"/>
          <a:stretch/>
        </p:blipFill>
        <p:spPr>
          <a:xfrm>
            <a:off x="3" y="0"/>
            <a:ext cx="3211049" cy="6858000"/>
          </a:xfrm>
          <a:prstGeom prst="rect">
            <a:avLst/>
          </a:prstGeom>
        </p:spPr>
      </p:pic>
      <p:sp>
        <p:nvSpPr>
          <p:cNvPr id="8" name="Rectangle 7"/>
          <p:cNvSpPr/>
          <p:nvPr userDrawn="1"/>
        </p:nvSpPr>
        <p:spPr>
          <a:xfrm>
            <a:off x="8388424" y="6381332"/>
            <a:ext cx="755576" cy="476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667">
              <a:solidFill>
                <a:prstClr val="white"/>
              </a:solidFill>
            </a:endParaRPr>
          </a:p>
        </p:txBody>
      </p:sp>
      <p:sp>
        <p:nvSpPr>
          <p:cNvPr id="2" name="Title 1"/>
          <p:cNvSpPr>
            <a:spLocks noGrp="1"/>
          </p:cNvSpPr>
          <p:nvPr>
            <p:ph type="ctrTitle"/>
          </p:nvPr>
        </p:nvSpPr>
        <p:spPr>
          <a:xfrm>
            <a:off x="3405472" y="923121"/>
            <a:ext cx="5307528" cy="3110746"/>
          </a:xfrm>
          <a:noFill/>
        </p:spPr>
        <p:txBody>
          <a:bodyPr>
            <a:normAutofit/>
          </a:bodyPr>
          <a:lstStyle>
            <a:lvl1pPr algn="ctr">
              <a:defRPr sz="3200" b="1">
                <a:solidFill>
                  <a:srgbClr val="0E1B8D"/>
                </a:solidFill>
                <a:latin typeface="+mj-lt"/>
                <a:cs typeface="Segoe UI Semibold" panose="020B0702040204020203"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3405468" y="5243602"/>
            <a:ext cx="5307529" cy="1267122"/>
          </a:xfrm>
          <a:noFill/>
        </p:spPr>
        <p:txBody>
          <a:bodyPr anchor="ctr">
            <a:normAutofit/>
          </a:bodyPr>
          <a:lstStyle>
            <a:lvl1pPr marL="0" indent="0" algn="ctr">
              <a:buNone/>
              <a:defRPr sz="2000">
                <a:solidFill>
                  <a:srgbClr val="0E1B8D"/>
                </a:solidFill>
                <a:latin typeface="+mn-lt"/>
                <a:cs typeface="Segoe UI Semibold" panose="020B0702040204020203" pitchFamily="34" charset="0"/>
              </a:defRPr>
            </a:lvl1pPr>
            <a:lvl2pPr marL="423312" indent="0" algn="ctr">
              <a:buNone/>
              <a:defRPr>
                <a:solidFill>
                  <a:schemeClr val="tx1">
                    <a:tint val="75000"/>
                  </a:schemeClr>
                </a:solidFill>
              </a:defRPr>
            </a:lvl2pPr>
            <a:lvl3pPr marL="846625" indent="0" algn="ctr">
              <a:buNone/>
              <a:defRPr>
                <a:solidFill>
                  <a:schemeClr val="tx1">
                    <a:tint val="75000"/>
                  </a:schemeClr>
                </a:solidFill>
              </a:defRPr>
            </a:lvl3pPr>
            <a:lvl4pPr marL="1269936" indent="0" algn="ctr">
              <a:buNone/>
              <a:defRPr>
                <a:solidFill>
                  <a:schemeClr val="tx1">
                    <a:tint val="75000"/>
                  </a:schemeClr>
                </a:solidFill>
              </a:defRPr>
            </a:lvl4pPr>
            <a:lvl5pPr marL="1693249" indent="0" algn="ctr">
              <a:buNone/>
              <a:defRPr>
                <a:solidFill>
                  <a:schemeClr val="tx1">
                    <a:tint val="75000"/>
                  </a:schemeClr>
                </a:solidFill>
              </a:defRPr>
            </a:lvl5pPr>
            <a:lvl6pPr marL="2116561" indent="0" algn="ctr">
              <a:buNone/>
              <a:defRPr>
                <a:solidFill>
                  <a:schemeClr val="tx1">
                    <a:tint val="75000"/>
                  </a:schemeClr>
                </a:solidFill>
              </a:defRPr>
            </a:lvl6pPr>
            <a:lvl7pPr marL="2539873" indent="0" algn="ctr">
              <a:buNone/>
              <a:defRPr>
                <a:solidFill>
                  <a:schemeClr val="tx1">
                    <a:tint val="75000"/>
                  </a:schemeClr>
                </a:solidFill>
              </a:defRPr>
            </a:lvl7pPr>
            <a:lvl8pPr marL="2963185" indent="0" algn="ctr">
              <a:buNone/>
              <a:defRPr>
                <a:solidFill>
                  <a:schemeClr val="tx1">
                    <a:tint val="75000"/>
                  </a:schemeClr>
                </a:solidFill>
              </a:defRPr>
            </a:lvl8pPr>
            <a:lvl9pPr marL="3386497" indent="0" algn="ctr">
              <a:buNone/>
              <a:defRPr>
                <a:solidFill>
                  <a:schemeClr val="tx1">
                    <a:tint val="75000"/>
                  </a:schemeClr>
                </a:solidFill>
              </a:defRPr>
            </a:lvl9pPr>
          </a:lstStyle>
          <a:p>
            <a:r>
              <a:rPr lang="en-US"/>
              <a:t>Click to edit Master subtitle style</a:t>
            </a:r>
            <a:endParaRPr lang="en-GB" dirty="0"/>
          </a:p>
        </p:txBody>
      </p:sp>
      <p:pic>
        <p:nvPicPr>
          <p:cNvPr id="6" name="Picture 5"/>
          <p:cNvPicPr>
            <a:picLocks noChangeAspect="1"/>
          </p:cNvPicPr>
          <p:nvPr userDrawn="1"/>
        </p:nvPicPr>
        <p:blipFill>
          <a:blip r:embed="rId3" cstate="email">
            <a:extLst>
              <a:ext uri="{28A0092B-C50C-407E-A947-70E740481C1C}">
                <a14:useLocalDpi xmlns:a14="http://schemas.microsoft.com/office/drawing/2010/main" xmlns=""/>
              </a:ext>
            </a:extLst>
          </a:blip>
          <a:stretch>
            <a:fillRect/>
          </a:stretch>
        </p:blipFill>
        <p:spPr>
          <a:xfrm>
            <a:off x="1229054" y="5243604"/>
            <a:ext cx="750658" cy="1267121"/>
          </a:xfrm>
          <a:prstGeom prst="rect">
            <a:avLst/>
          </a:prstGeom>
        </p:spPr>
      </p:pic>
    </p:spTree>
    <p:extLst>
      <p:ext uri="{BB962C8B-B14F-4D97-AF65-F5344CB8AC3E}">
        <p14:creationId xmlns:p14="http://schemas.microsoft.com/office/powerpoint/2010/main" xmlns="" val="10323246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p:cNvPicPr>
          <p:nvPr/>
        </p:nvPicPr>
        <p:blipFill rotWithShape="1">
          <a:blip r:embed="rId4" cstate="email">
            <a:extLst>
              <a:ext uri="{28A0092B-C50C-407E-A947-70E740481C1C}">
                <a14:useLocalDpi xmlns:a14="http://schemas.microsoft.com/office/drawing/2010/main" xmlns=""/>
              </a:ext>
            </a:extLst>
          </a:blip>
          <a:srcRect b="-1"/>
          <a:stretch/>
        </p:blipFill>
        <p:spPr>
          <a:xfrm>
            <a:off x="2" y="6526740"/>
            <a:ext cx="9143999" cy="331260"/>
          </a:xfrm>
          <a:prstGeom prst="rect">
            <a:avLst/>
          </a:prstGeom>
          <a:noFill/>
          <a:ln>
            <a:noFill/>
          </a:ln>
        </p:spPr>
      </p:pic>
      <p:sp>
        <p:nvSpPr>
          <p:cNvPr id="4" name="Rectangle 3"/>
          <p:cNvSpPr/>
          <p:nvPr/>
        </p:nvSpPr>
        <p:spPr>
          <a:xfrm>
            <a:off x="165110" y="6563105"/>
            <a:ext cx="1231337" cy="2502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ZA" sz="1400" dirty="0">
                <a:solidFill>
                  <a:prstClr val="white"/>
                </a:solidFill>
                <a:cs typeface="Segoe UI" panose="020B0502040204020203" pitchFamily="34" charset="0"/>
              </a:rPr>
              <a:t>SITA </a:t>
            </a:r>
            <a:r>
              <a:rPr lang="en-ZA" sz="1400" dirty="0" err="1">
                <a:solidFill>
                  <a:prstClr val="white"/>
                </a:solidFill>
                <a:cs typeface="Segoe UI" panose="020B0502040204020203" pitchFamily="34" charset="0"/>
              </a:rPr>
              <a:t>SOC</a:t>
            </a:r>
            <a:r>
              <a:rPr lang="en-ZA" sz="1400" dirty="0">
                <a:solidFill>
                  <a:prstClr val="white"/>
                </a:solidFill>
                <a:cs typeface="Segoe UI" panose="020B0502040204020203" pitchFamily="34" charset="0"/>
              </a:rPr>
              <a:t> Ltd</a:t>
            </a:r>
            <a:endParaRPr lang="en-GB" sz="1400" dirty="0">
              <a:solidFill>
                <a:prstClr val="white"/>
              </a:solidFill>
              <a:cs typeface="Segoe UI" panose="020B0502040204020203" pitchFamily="34" charset="0"/>
            </a:endParaRPr>
          </a:p>
        </p:txBody>
      </p:sp>
      <p:sp>
        <p:nvSpPr>
          <p:cNvPr id="2" name="Title Placeholder 1"/>
          <p:cNvSpPr>
            <a:spLocks noGrp="1"/>
          </p:cNvSpPr>
          <p:nvPr>
            <p:ph type="title"/>
          </p:nvPr>
        </p:nvSpPr>
        <p:spPr>
          <a:xfrm>
            <a:off x="194400" y="188640"/>
            <a:ext cx="8748000" cy="627864"/>
          </a:xfrm>
          <a:prstGeom prst="rect">
            <a:avLst/>
          </a:prstGeom>
          <a:noFill/>
          <a:ln cmpd="sng">
            <a:noFill/>
          </a:ln>
        </p:spPr>
        <p:txBody>
          <a:bodyPr vert="horz" lIns="91440" tIns="45720" rIns="91440" bIns="45720" rtlCol="0" anchor="t" anchorCtr="0">
            <a:normAutofit/>
          </a:bodyPr>
          <a:lstStyle/>
          <a:p>
            <a:r>
              <a:rPr lang="en-US"/>
              <a:t>Click to edit Master title style</a:t>
            </a:r>
            <a:endParaRPr lang="en-GB" dirty="0"/>
          </a:p>
        </p:txBody>
      </p:sp>
      <p:sp>
        <p:nvSpPr>
          <p:cNvPr id="3" name="Text Placeholder 2"/>
          <p:cNvSpPr>
            <a:spLocks noGrp="1"/>
          </p:cNvSpPr>
          <p:nvPr>
            <p:ph type="body" idx="1"/>
          </p:nvPr>
        </p:nvSpPr>
        <p:spPr>
          <a:xfrm>
            <a:off x="194400" y="1001971"/>
            <a:ext cx="8748000" cy="53649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cNvSpPr txBox="1">
            <a:spLocks/>
          </p:cNvSpPr>
          <p:nvPr/>
        </p:nvSpPr>
        <p:spPr>
          <a:xfrm>
            <a:off x="8525240" y="6563105"/>
            <a:ext cx="432049" cy="250283"/>
          </a:xfrm>
          <a:prstGeom prst="rect">
            <a:avLst/>
          </a:prstGeom>
        </p:spPr>
        <p:txBody>
          <a:bodyPr vert="horz" wrap="square" lIns="0" tIns="0" rIns="0" bIns="0" rtlCol="0" anchor="b">
            <a:noAutofit/>
          </a:bodyPr>
          <a:lstStyle>
            <a:defPPr>
              <a:defRPr lang="en-US"/>
            </a:defPPr>
            <a:lvl1pPr>
              <a:defRPr sz="1000" baseline="0">
                <a:latin typeface="+mn-lt"/>
              </a:defRPr>
            </a:lvl1pPr>
          </a:lstStyle>
          <a:p>
            <a:pPr algn="r" defTabSz="846625"/>
            <a:fld id="{42C328C1-A84F-4A39-A664-DBA00541A8C6}" type="slidenum">
              <a:rPr lang="en-US" sz="1400" smtClean="0">
                <a:solidFill>
                  <a:prstClr val="white"/>
                </a:solidFill>
                <a:latin typeface="Calibri" panose="020F0502020204030204" pitchFamily="34" charset="0"/>
                <a:ea typeface="ＭＳ Ｐゴシック"/>
              </a:rPr>
              <a:pPr algn="r" defTabSz="846625"/>
              <a:t>‹#›</a:t>
            </a:fld>
            <a:endParaRPr lang="en-US" sz="1400" dirty="0">
              <a:solidFill>
                <a:prstClr val="white"/>
              </a:solidFill>
              <a:latin typeface="Calibri" panose="020F0502020204030204" pitchFamily="34" charset="0"/>
              <a:ea typeface="ＭＳ Ｐゴシック"/>
            </a:endParaRPr>
          </a:p>
        </p:txBody>
      </p:sp>
    </p:spTree>
    <p:extLst>
      <p:ext uri="{BB962C8B-B14F-4D97-AF65-F5344CB8AC3E}">
        <p14:creationId xmlns:p14="http://schemas.microsoft.com/office/powerpoint/2010/main" xmlns="" val="1565168598"/>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l" defTabSz="846625" rtl="0" eaLnBrk="1" latinLnBrk="0" hangingPunct="1">
        <a:spcBef>
          <a:spcPct val="0"/>
        </a:spcBef>
        <a:buNone/>
        <a:defRPr sz="2800" b="1" kern="1200">
          <a:solidFill>
            <a:srgbClr val="0E1B8D"/>
          </a:solidFill>
          <a:latin typeface="+mj-lt"/>
          <a:ea typeface="+mj-ea"/>
          <a:cs typeface="Segoe UI Semibold" panose="020B0702040204020203" pitchFamily="34" charset="0"/>
        </a:defRPr>
      </a:lvl1pPr>
    </p:titleStyle>
    <p:bodyStyle>
      <a:lvl1pPr marL="317485" indent="-317485" algn="l" defTabSz="846625" rtl="0" eaLnBrk="1" latinLnBrk="0" hangingPunct="1">
        <a:spcBef>
          <a:spcPts val="556"/>
        </a:spcBef>
        <a:buSzPct val="90000"/>
        <a:buFont typeface="Wingdings" panose="05000000000000000000" pitchFamily="2" charset="2"/>
        <a:buChar char="v"/>
        <a:defRPr sz="2400" kern="1200">
          <a:solidFill>
            <a:schemeClr val="tx1"/>
          </a:solidFill>
          <a:latin typeface="+mn-lt"/>
          <a:ea typeface="+mn-ea"/>
          <a:cs typeface="Segoe UI Light" panose="020B0502040204020203" pitchFamily="34" charset="0"/>
        </a:defRPr>
      </a:lvl1pPr>
      <a:lvl2pPr marL="658486" indent="-321895" algn="l" defTabSz="846625" rtl="0" eaLnBrk="1" latinLnBrk="0" hangingPunct="1">
        <a:spcBef>
          <a:spcPts val="556"/>
        </a:spcBef>
        <a:buSzPct val="90000"/>
        <a:buFont typeface="Wingdings" panose="05000000000000000000" pitchFamily="2" charset="2"/>
        <a:buChar char="Ø"/>
        <a:defRPr sz="2000" kern="1200">
          <a:solidFill>
            <a:schemeClr val="tx1"/>
          </a:solidFill>
          <a:latin typeface="+mn-lt"/>
          <a:ea typeface="+mn-ea"/>
          <a:cs typeface="Segoe UI Light" panose="020B0502040204020203" pitchFamily="34" charset="0"/>
        </a:defRPr>
      </a:lvl2pPr>
      <a:lvl3pPr marL="833396" indent="-174910" algn="l" defTabSz="846625" rtl="0" eaLnBrk="1" latinLnBrk="0" hangingPunct="1">
        <a:spcBef>
          <a:spcPts val="556"/>
        </a:spcBef>
        <a:buFont typeface="Wingdings" panose="05000000000000000000" pitchFamily="2" charset="2"/>
        <a:buChar char="§"/>
        <a:defRPr sz="1800" kern="1200">
          <a:solidFill>
            <a:schemeClr val="tx1"/>
          </a:solidFill>
          <a:latin typeface="+mn-lt"/>
          <a:ea typeface="+mn-ea"/>
          <a:cs typeface="Segoe UI Light" panose="020B0502040204020203" pitchFamily="34" charset="0"/>
        </a:defRPr>
      </a:lvl3pPr>
      <a:lvl4pPr marL="995078" indent="-161682" algn="l" defTabSz="846625" rtl="0" eaLnBrk="1" latinLnBrk="0" hangingPunct="1">
        <a:spcBef>
          <a:spcPts val="556"/>
        </a:spcBef>
        <a:buFont typeface="Arial" panose="020B0604020202020204" pitchFamily="34" charset="0"/>
        <a:buChar char="•"/>
        <a:defRPr sz="1600" kern="1200">
          <a:solidFill>
            <a:schemeClr val="tx1"/>
          </a:solidFill>
          <a:latin typeface="+mn-lt"/>
          <a:ea typeface="+mn-ea"/>
          <a:cs typeface="Segoe UI Light" panose="020B0502040204020203" pitchFamily="34" charset="0"/>
        </a:defRPr>
      </a:lvl4pPr>
      <a:lvl5pPr marL="1168518" indent="-173440" algn="l" defTabSz="846625" rtl="0" eaLnBrk="1" latinLnBrk="0" hangingPunct="1">
        <a:spcBef>
          <a:spcPts val="556"/>
        </a:spcBef>
        <a:buFont typeface="Arial" panose="020B0604020202020204" pitchFamily="34" charset="0"/>
        <a:buChar char="•"/>
        <a:defRPr sz="1400" kern="1200">
          <a:solidFill>
            <a:schemeClr val="tx1"/>
          </a:solidFill>
          <a:latin typeface="+mn-lt"/>
          <a:ea typeface="+mn-ea"/>
          <a:cs typeface="Segoe UI Light" panose="020B0502040204020203" pitchFamily="34" charset="0"/>
        </a:defRPr>
      </a:lvl5pPr>
      <a:lvl6pPr marL="2328217"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6pPr>
      <a:lvl7pPr marL="2751529"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7pPr>
      <a:lvl8pPr marL="3174842"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8pPr>
      <a:lvl9pPr marL="3598153"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9pPr>
    </p:bodyStyle>
    <p:otherStyle>
      <a:defPPr>
        <a:defRPr lang="en-US"/>
      </a:defPPr>
      <a:lvl1pPr marL="0" algn="l" defTabSz="846625" rtl="0" eaLnBrk="1" latinLnBrk="0" hangingPunct="1">
        <a:defRPr sz="1667" kern="1200">
          <a:solidFill>
            <a:schemeClr val="tx1"/>
          </a:solidFill>
          <a:latin typeface="+mn-lt"/>
          <a:ea typeface="+mn-ea"/>
          <a:cs typeface="+mn-cs"/>
        </a:defRPr>
      </a:lvl1pPr>
      <a:lvl2pPr marL="423312" algn="l" defTabSz="846625" rtl="0" eaLnBrk="1" latinLnBrk="0" hangingPunct="1">
        <a:defRPr sz="1667" kern="1200">
          <a:solidFill>
            <a:schemeClr val="tx1"/>
          </a:solidFill>
          <a:latin typeface="+mn-lt"/>
          <a:ea typeface="+mn-ea"/>
          <a:cs typeface="+mn-cs"/>
        </a:defRPr>
      </a:lvl2pPr>
      <a:lvl3pPr marL="846625" algn="l" defTabSz="846625" rtl="0" eaLnBrk="1" latinLnBrk="0" hangingPunct="1">
        <a:defRPr sz="1667" kern="1200">
          <a:solidFill>
            <a:schemeClr val="tx1"/>
          </a:solidFill>
          <a:latin typeface="+mn-lt"/>
          <a:ea typeface="+mn-ea"/>
          <a:cs typeface="+mn-cs"/>
        </a:defRPr>
      </a:lvl3pPr>
      <a:lvl4pPr marL="1269936" algn="l" defTabSz="846625" rtl="0" eaLnBrk="1" latinLnBrk="0" hangingPunct="1">
        <a:defRPr sz="1667" kern="1200">
          <a:solidFill>
            <a:schemeClr val="tx1"/>
          </a:solidFill>
          <a:latin typeface="+mn-lt"/>
          <a:ea typeface="+mn-ea"/>
          <a:cs typeface="+mn-cs"/>
        </a:defRPr>
      </a:lvl4pPr>
      <a:lvl5pPr marL="1693249" algn="l" defTabSz="846625" rtl="0" eaLnBrk="1" latinLnBrk="0" hangingPunct="1">
        <a:defRPr sz="1667" kern="1200">
          <a:solidFill>
            <a:schemeClr val="tx1"/>
          </a:solidFill>
          <a:latin typeface="+mn-lt"/>
          <a:ea typeface="+mn-ea"/>
          <a:cs typeface="+mn-cs"/>
        </a:defRPr>
      </a:lvl5pPr>
      <a:lvl6pPr marL="2116561" algn="l" defTabSz="846625" rtl="0" eaLnBrk="1" latinLnBrk="0" hangingPunct="1">
        <a:defRPr sz="1667" kern="1200">
          <a:solidFill>
            <a:schemeClr val="tx1"/>
          </a:solidFill>
          <a:latin typeface="+mn-lt"/>
          <a:ea typeface="+mn-ea"/>
          <a:cs typeface="+mn-cs"/>
        </a:defRPr>
      </a:lvl6pPr>
      <a:lvl7pPr marL="2539873" algn="l" defTabSz="846625" rtl="0" eaLnBrk="1" latinLnBrk="0" hangingPunct="1">
        <a:defRPr sz="1667" kern="1200">
          <a:solidFill>
            <a:schemeClr val="tx1"/>
          </a:solidFill>
          <a:latin typeface="+mn-lt"/>
          <a:ea typeface="+mn-ea"/>
          <a:cs typeface="+mn-cs"/>
        </a:defRPr>
      </a:lvl7pPr>
      <a:lvl8pPr marL="2963185" algn="l" defTabSz="846625" rtl="0" eaLnBrk="1" latinLnBrk="0" hangingPunct="1">
        <a:defRPr sz="1667" kern="1200">
          <a:solidFill>
            <a:schemeClr val="tx1"/>
          </a:solidFill>
          <a:latin typeface="+mn-lt"/>
          <a:ea typeface="+mn-ea"/>
          <a:cs typeface="+mn-cs"/>
        </a:defRPr>
      </a:lvl8pPr>
      <a:lvl9pPr marL="3386497" algn="l" defTabSz="846625" rtl="0" eaLnBrk="1" latinLnBrk="0" hangingPunct="1">
        <a:defRPr sz="16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3681" y="1910969"/>
            <a:ext cx="8380519" cy="3110746"/>
          </a:xfrm>
        </p:spPr>
        <p:txBody>
          <a:bodyPr/>
          <a:lstStyle/>
          <a:p>
            <a:pPr defTabSz="914400"/>
            <a:r>
              <a:rPr lang="en-ZA" dirty="0"/>
              <a:t>Automated Biometric Identification </a:t>
            </a:r>
            <a:r>
              <a:rPr lang="en-ZA" dirty="0" smtClean="0"/>
              <a:t/>
            </a:r>
            <a:br>
              <a:rPr lang="en-ZA" dirty="0" smtClean="0"/>
            </a:br>
            <a:r>
              <a:rPr lang="en-ZA" dirty="0" smtClean="0"/>
              <a:t>System (</a:t>
            </a:r>
            <a:r>
              <a:rPr lang="en-ZA" dirty="0"/>
              <a:t>ABIS)</a:t>
            </a:r>
            <a:r>
              <a:rPr lang="en-US" dirty="0"/>
              <a:t> </a:t>
            </a:r>
            <a:br>
              <a:rPr lang="en-US" dirty="0"/>
            </a:br>
            <a:r>
              <a:rPr lang="en-US" dirty="0"/>
              <a:t>and </a:t>
            </a:r>
            <a:br>
              <a:rPr lang="en-US" dirty="0"/>
            </a:br>
            <a:r>
              <a:rPr lang="en-ZA" dirty="0"/>
              <a:t>National Identification System (NIS)</a:t>
            </a:r>
            <a:br>
              <a:rPr lang="en-ZA" dirty="0"/>
            </a:br>
            <a:r>
              <a:rPr lang="en-US" dirty="0"/>
              <a:t>Project Status Report</a:t>
            </a:r>
            <a:endParaRPr lang="en-US" dirty="0">
              <a:solidFill>
                <a:srgbClr val="002060"/>
              </a:solidFill>
              <a:latin typeface="Calibri Light" panose="020F0302020204030204" pitchFamily="34" charset="0"/>
            </a:endParaRPr>
          </a:p>
        </p:txBody>
      </p:sp>
      <p:sp>
        <p:nvSpPr>
          <p:cNvPr id="3" name="Subtitle 2"/>
          <p:cNvSpPr>
            <a:spLocks noGrp="1"/>
          </p:cNvSpPr>
          <p:nvPr>
            <p:ph type="subTitle" idx="1"/>
          </p:nvPr>
        </p:nvSpPr>
        <p:spPr>
          <a:xfrm>
            <a:off x="1775534" y="4984373"/>
            <a:ext cx="6937463" cy="1785580"/>
          </a:xfrm>
        </p:spPr>
        <p:txBody>
          <a:bodyPr>
            <a:normAutofit/>
          </a:bodyPr>
          <a:lstStyle/>
          <a:p>
            <a:pPr defTabSz="914400"/>
            <a:r>
              <a:rPr lang="en-ZA" sz="3200" b="1" dirty="0">
                <a:solidFill>
                  <a:srgbClr val="002060"/>
                </a:solidFill>
                <a:latin typeface="Calibri Light" panose="020F0302020204030204" pitchFamily="34" charset="0"/>
                <a:ea typeface="+mj-ea"/>
              </a:rPr>
              <a:t>5</a:t>
            </a:r>
            <a:r>
              <a:rPr lang="en-ZA" sz="3200" b="1" dirty="0" smtClean="0">
                <a:solidFill>
                  <a:srgbClr val="002060"/>
                </a:solidFill>
                <a:latin typeface="Calibri Light" panose="020F0302020204030204" pitchFamily="34" charset="0"/>
                <a:ea typeface="+mj-ea"/>
              </a:rPr>
              <a:t> </a:t>
            </a:r>
            <a:r>
              <a:rPr lang="en-ZA" sz="3200" b="1" dirty="0">
                <a:solidFill>
                  <a:srgbClr val="002060"/>
                </a:solidFill>
                <a:latin typeface="Calibri Light" panose="020F0302020204030204" pitchFamily="34" charset="0"/>
                <a:ea typeface="+mj-ea"/>
              </a:rPr>
              <a:t>March 2019</a:t>
            </a:r>
          </a:p>
        </p:txBody>
      </p:sp>
    </p:spTree>
    <p:extLst>
      <p:ext uri="{BB962C8B-B14F-4D97-AF65-F5344CB8AC3E}">
        <p14:creationId xmlns:p14="http://schemas.microsoft.com/office/powerpoint/2010/main" xmlns="" val="3514436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94400" y="163369"/>
            <a:ext cx="8748000" cy="6346613"/>
          </a:xfrm>
        </p:spPr>
        <p:txBody>
          <a:bodyPr>
            <a:normAutofit/>
          </a:bodyPr>
          <a:lstStyle/>
          <a:p>
            <a:pPr marL="0" indent="0">
              <a:buNone/>
            </a:pPr>
            <a:r>
              <a:rPr lang="en-US" sz="2200" b="1" dirty="0" smtClean="0">
                <a:solidFill>
                  <a:srgbClr val="0E1B8D"/>
                </a:solidFill>
                <a:cs typeface="Segoe UI Semibold" panose="020B0702040204020203" pitchFamily="34" charset="0"/>
              </a:rPr>
              <a:t>Method followed by SITA ……3 of 3</a:t>
            </a:r>
          </a:p>
          <a:p>
            <a:pPr marL="0" indent="0">
              <a:buNone/>
            </a:pPr>
            <a:endParaRPr lang="en-US" sz="2200" b="1" dirty="0">
              <a:solidFill>
                <a:srgbClr val="0E1B8D"/>
              </a:solidFill>
              <a:cs typeface="Segoe UI Semibold" panose="020B0702040204020203" pitchFamily="34" charset="0"/>
            </a:endParaRPr>
          </a:p>
          <a:p>
            <a:r>
              <a:rPr lang="en-US" sz="2000" dirty="0" smtClean="0"/>
              <a:t>The </a:t>
            </a:r>
            <a:r>
              <a:rPr lang="en-US" sz="2000" dirty="0"/>
              <a:t>tender specifications were developed to present a detailed description of the Technical Solution Requirements Specification for the acquisition and implementation of the Automated Biometric Identification System (ABIS). It also provided specifications of the associated services and interfaces with other systems within and external to the Department of Home Affairs (DHA</a:t>
            </a:r>
            <a:r>
              <a:rPr lang="en-US" sz="2000" dirty="0" smtClean="0"/>
              <a:t>).</a:t>
            </a:r>
          </a:p>
          <a:p>
            <a:endParaRPr lang="en-US" sz="2000" dirty="0" smtClean="0"/>
          </a:p>
          <a:p>
            <a:r>
              <a:rPr lang="en-US" sz="2000" dirty="0" smtClean="0"/>
              <a:t>The </a:t>
            </a:r>
            <a:r>
              <a:rPr lang="en-US" sz="2000" dirty="0"/>
              <a:t>last phase was the evaluation of the tenders received from potential bidders to appoint a supplier to implement the new ABIS solution</a:t>
            </a:r>
            <a:r>
              <a:rPr lang="en-US" sz="2000" dirty="0" smtClean="0"/>
              <a:t>.</a:t>
            </a:r>
          </a:p>
          <a:p>
            <a:endParaRPr lang="en-US" sz="2000" dirty="0" smtClean="0"/>
          </a:p>
          <a:p>
            <a:pPr lvl="0"/>
            <a:r>
              <a:rPr lang="en-GB" sz="2000" dirty="0" smtClean="0">
                <a:solidFill>
                  <a:prstClr val="black"/>
                </a:solidFill>
              </a:rPr>
              <a:t>The </a:t>
            </a:r>
            <a:r>
              <a:rPr lang="en-GB" sz="2000" dirty="0">
                <a:solidFill>
                  <a:prstClr val="black"/>
                </a:solidFill>
              </a:rPr>
              <a:t>approval for the appointment of EOH was granted </a:t>
            </a:r>
            <a:r>
              <a:rPr lang="en-GB" sz="2000" dirty="0" smtClean="0">
                <a:solidFill>
                  <a:prstClr val="black"/>
                </a:solidFill>
              </a:rPr>
              <a:t>by DHA for </a:t>
            </a:r>
            <a:r>
              <a:rPr lang="en-GB" sz="2000" dirty="0">
                <a:solidFill>
                  <a:prstClr val="black"/>
                </a:solidFill>
              </a:rPr>
              <a:t>the design, provision, customization, integration, migration of </a:t>
            </a:r>
            <a:r>
              <a:rPr lang="en-GB" sz="2000" dirty="0" smtClean="0">
                <a:solidFill>
                  <a:prstClr val="black"/>
                </a:solidFill>
              </a:rPr>
              <a:t>existing </a:t>
            </a:r>
            <a:r>
              <a:rPr lang="en-GB" sz="2000" dirty="0">
                <a:solidFill>
                  <a:prstClr val="black"/>
                </a:solidFill>
              </a:rPr>
              <a:t>data, maintenance and support for ABIS and business processes for a period of 5 </a:t>
            </a:r>
            <a:r>
              <a:rPr lang="en-GB" sz="2000" dirty="0" smtClean="0">
                <a:solidFill>
                  <a:prstClr val="black"/>
                </a:solidFill>
              </a:rPr>
              <a:t>years. The </a:t>
            </a:r>
            <a:r>
              <a:rPr lang="en-GB" sz="2000" dirty="0">
                <a:solidFill>
                  <a:prstClr val="black"/>
                </a:solidFill>
              </a:rPr>
              <a:t>DHA opted for the implementation period of 24 </a:t>
            </a:r>
            <a:r>
              <a:rPr lang="en-GB" sz="2000" dirty="0" smtClean="0">
                <a:solidFill>
                  <a:prstClr val="black"/>
                </a:solidFill>
              </a:rPr>
              <a:t>months.</a:t>
            </a:r>
          </a:p>
          <a:p>
            <a:pPr lvl="0"/>
            <a:endParaRPr lang="en-GB" sz="2000" dirty="0"/>
          </a:p>
          <a:p>
            <a:pPr lvl="0"/>
            <a:r>
              <a:rPr lang="en-GB" sz="2000" dirty="0"/>
              <a:t>The Department of Home Affairs contracted directly with EOH for the implementation of the project. </a:t>
            </a:r>
            <a:endParaRPr lang="en-US" sz="1800" dirty="0">
              <a:solidFill>
                <a:prstClr val="black"/>
              </a:solidFill>
            </a:endParaRPr>
          </a:p>
          <a:p>
            <a:endParaRPr lang="en-US" sz="2000" dirty="0" smtClean="0"/>
          </a:p>
          <a:p>
            <a:endParaRPr lang="en-US" sz="2000" dirty="0"/>
          </a:p>
          <a:p>
            <a:endParaRPr lang="en-GB" sz="2000" dirty="0" smtClean="0"/>
          </a:p>
          <a:p>
            <a:pPr marL="0" indent="0">
              <a:buNone/>
            </a:pPr>
            <a:endParaRPr lang="en-US" dirty="0"/>
          </a:p>
        </p:txBody>
      </p:sp>
    </p:spTree>
    <p:extLst>
      <p:ext uri="{BB962C8B-B14F-4D97-AF65-F5344CB8AC3E}">
        <p14:creationId xmlns:p14="http://schemas.microsoft.com/office/powerpoint/2010/main" xmlns="" val="1697227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94400" y="163369"/>
            <a:ext cx="8748000" cy="6346613"/>
          </a:xfrm>
        </p:spPr>
        <p:txBody>
          <a:bodyPr>
            <a:normAutofit/>
          </a:bodyPr>
          <a:lstStyle/>
          <a:p>
            <a:pPr marL="0" indent="0">
              <a:buNone/>
            </a:pPr>
            <a:r>
              <a:rPr lang="en-US" sz="2200" b="1" dirty="0">
                <a:solidFill>
                  <a:srgbClr val="0E1B8D"/>
                </a:solidFill>
                <a:cs typeface="Segoe UI Semibold" panose="020B0702040204020203" pitchFamily="34" charset="0"/>
              </a:rPr>
              <a:t>SITA’s Scope in ABIS</a:t>
            </a:r>
          </a:p>
          <a:p>
            <a:endParaRPr lang="en-US" sz="1800" dirty="0">
              <a:solidFill>
                <a:prstClr val="black"/>
              </a:solidFill>
            </a:endParaRPr>
          </a:p>
          <a:p>
            <a:r>
              <a:rPr lang="en-GB" sz="2000" dirty="0" smtClean="0"/>
              <a:t>As the Department had indicated, the minimum requirement for the hosting of the ABIS was a Tier III Data Centre.</a:t>
            </a:r>
          </a:p>
          <a:p>
            <a:endParaRPr lang="en-GB" sz="2000" dirty="0" smtClean="0"/>
          </a:p>
          <a:p>
            <a:r>
              <a:rPr lang="en-GB" sz="2000" dirty="0" smtClean="0"/>
              <a:t>SITA proposed one of its Cloud Data Centres at BCX as a secure  </a:t>
            </a:r>
            <a:r>
              <a:rPr lang="en-GB" sz="2000" dirty="0"/>
              <a:t>Tier III data centre </a:t>
            </a:r>
            <a:r>
              <a:rPr lang="en-GB" sz="2000" dirty="0" smtClean="0"/>
              <a:t>with </a:t>
            </a:r>
            <a:r>
              <a:rPr lang="en-GB" sz="2000" dirty="0"/>
              <a:t>biometric access and video </a:t>
            </a:r>
            <a:r>
              <a:rPr lang="en-GB" sz="2000" dirty="0" smtClean="0"/>
              <a:t>surveillance. The site was prepared and handed over to DHA.</a:t>
            </a:r>
          </a:p>
          <a:p>
            <a:endParaRPr lang="en-ZA" sz="2000" dirty="0"/>
          </a:p>
          <a:p>
            <a:r>
              <a:rPr lang="en-GB" sz="2000" dirty="0" smtClean="0"/>
              <a:t>The second requirement was to establish </a:t>
            </a:r>
            <a:r>
              <a:rPr lang="en-GB" sz="2000" dirty="0"/>
              <a:t>a secondary Tier III data centre within the specified distance (not more than 50 km and not less than 15km from the Midrand New Road N1 off ramp</a:t>
            </a:r>
            <a:r>
              <a:rPr lang="en-GB" sz="2000" dirty="0" smtClean="0"/>
              <a:t>); as well as to provide </a:t>
            </a:r>
            <a:r>
              <a:rPr lang="en-GB" sz="2000" dirty="0"/>
              <a:t>secure network connectivity with internet breakout points from DHA to SITA and the </a:t>
            </a:r>
            <a:r>
              <a:rPr lang="en-GB" sz="2000" dirty="0" smtClean="0"/>
              <a:t>Primary </a:t>
            </a:r>
            <a:r>
              <a:rPr lang="en-GB" sz="2000" dirty="0"/>
              <a:t>and </a:t>
            </a:r>
            <a:r>
              <a:rPr lang="en-GB" sz="2000" dirty="0" smtClean="0"/>
              <a:t>Secondary </a:t>
            </a:r>
            <a:r>
              <a:rPr lang="en-GB" sz="2000" dirty="0"/>
              <a:t>Tier III </a:t>
            </a:r>
            <a:r>
              <a:rPr lang="en-GB" sz="2000" dirty="0" smtClean="0"/>
              <a:t>Data </a:t>
            </a:r>
            <a:r>
              <a:rPr lang="en-GB" sz="2000" dirty="0"/>
              <a:t>C</a:t>
            </a:r>
            <a:r>
              <a:rPr lang="en-GB" sz="2000" dirty="0" smtClean="0"/>
              <a:t>entres</a:t>
            </a:r>
            <a:r>
              <a:rPr lang="en-ZA" sz="2000" dirty="0" smtClean="0"/>
              <a:t>.</a:t>
            </a:r>
          </a:p>
          <a:p>
            <a:endParaRPr lang="en-ZA" sz="2000" dirty="0" smtClean="0"/>
          </a:p>
          <a:p>
            <a:r>
              <a:rPr lang="en-ZA" sz="2000" dirty="0" smtClean="0"/>
              <a:t>With the permission of National Treasury, the secondary Data Centre was secured at Telkom.</a:t>
            </a:r>
          </a:p>
          <a:p>
            <a:endParaRPr lang="en-ZA" sz="2000" dirty="0"/>
          </a:p>
          <a:p>
            <a:pPr marL="0" indent="0">
              <a:buNone/>
            </a:pPr>
            <a:endParaRPr lang="en-US" sz="2000" dirty="0"/>
          </a:p>
          <a:p>
            <a:endParaRPr lang="en-US" sz="2000" dirty="0">
              <a:solidFill>
                <a:prstClr val="black"/>
              </a:solidFill>
            </a:endParaRPr>
          </a:p>
          <a:p>
            <a:pPr lvl="0"/>
            <a:endParaRPr lang="en-US" sz="1800" dirty="0">
              <a:solidFill>
                <a:prstClr val="black"/>
              </a:solidFill>
            </a:endParaRPr>
          </a:p>
          <a:p>
            <a:pPr marL="0" lvl="0" indent="0">
              <a:lnSpc>
                <a:spcPct val="150000"/>
              </a:lnSpc>
              <a:buNone/>
            </a:pPr>
            <a:endParaRPr lang="en-GB" sz="2000" dirty="0"/>
          </a:p>
          <a:p>
            <a:pPr lvl="0">
              <a:lnSpc>
                <a:spcPct val="150000"/>
              </a:lnSpc>
            </a:pPr>
            <a:endParaRPr lang="en-GB" sz="1800" dirty="0"/>
          </a:p>
          <a:p>
            <a:pPr marL="0" indent="0">
              <a:buNone/>
            </a:pPr>
            <a:endParaRPr lang="en-US" dirty="0"/>
          </a:p>
        </p:txBody>
      </p:sp>
    </p:spTree>
    <p:extLst>
      <p:ext uri="{BB962C8B-B14F-4D97-AF65-F5344CB8AC3E}">
        <p14:creationId xmlns:p14="http://schemas.microsoft.com/office/powerpoint/2010/main" xmlns="" val="2371161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55464" y="163369"/>
            <a:ext cx="8748000" cy="518275"/>
          </a:xfrm>
        </p:spPr>
        <p:txBody>
          <a:bodyPr>
            <a:normAutofit/>
          </a:bodyPr>
          <a:lstStyle/>
          <a:p>
            <a:pPr marL="0" indent="0">
              <a:buNone/>
            </a:pPr>
            <a:r>
              <a:rPr lang="en-ZA" b="1" dirty="0">
                <a:solidFill>
                  <a:srgbClr val="0E1B8D"/>
                </a:solidFill>
              </a:rPr>
              <a:t>SITA’s Project Schedule and Progress</a:t>
            </a:r>
            <a:endParaRPr lang="en-GB" b="1" dirty="0">
              <a:solidFill>
                <a:srgbClr val="0E1B8D"/>
              </a:solidFill>
              <a:cs typeface="Segoe UI Semibold" panose="020B0702040204020203" pitchFamily="34" charset="0"/>
            </a:endParaRPr>
          </a:p>
          <a:p>
            <a:pPr marL="0" lvl="0" indent="0">
              <a:lnSpc>
                <a:spcPct val="150000"/>
              </a:lnSpc>
              <a:buNone/>
            </a:pPr>
            <a:endParaRPr lang="en-GB" sz="2000" dirty="0"/>
          </a:p>
          <a:p>
            <a:pPr lvl="0">
              <a:lnSpc>
                <a:spcPct val="150000"/>
              </a:lnSpc>
            </a:pPr>
            <a:endParaRPr lang="en-GB" sz="1800" dirty="0"/>
          </a:p>
          <a:p>
            <a:pPr marL="0" indent="0">
              <a:buNone/>
            </a:pP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176189396"/>
              </p:ext>
            </p:extLst>
          </p:nvPr>
        </p:nvGraphicFramePr>
        <p:xfrm>
          <a:off x="255465" y="823043"/>
          <a:ext cx="8747999" cy="5178358"/>
        </p:xfrm>
        <a:graphic>
          <a:graphicData uri="http://schemas.openxmlformats.org/drawingml/2006/table">
            <a:tbl>
              <a:tblPr firstRow="1" bandRow="1">
                <a:tableStyleId>{69CF1AB2-1976-4502-BF36-3FF5EA218861}</a:tableStyleId>
              </a:tblPr>
              <a:tblGrid>
                <a:gridCol w="2285639">
                  <a:extLst>
                    <a:ext uri="{9D8B030D-6E8A-4147-A177-3AD203B41FA5}">
                      <a16:colId xmlns:a16="http://schemas.microsoft.com/office/drawing/2014/main" xmlns="" val="20000"/>
                    </a:ext>
                  </a:extLst>
                </a:gridCol>
                <a:gridCol w="1086062">
                  <a:extLst>
                    <a:ext uri="{9D8B030D-6E8A-4147-A177-3AD203B41FA5}">
                      <a16:colId xmlns:a16="http://schemas.microsoft.com/office/drawing/2014/main" xmlns="" val="20001"/>
                    </a:ext>
                  </a:extLst>
                </a:gridCol>
                <a:gridCol w="1408473">
                  <a:extLst>
                    <a:ext uri="{9D8B030D-6E8A-4147-A177-3AD203B41FA5}">
                      <a16:colId xmlns:a16="http://schemas.microsoft.com/office/drawing/2014/main" xmlns="" val="20002"/>
                    </a:ext>
                  </a:extLst>
                </a:gridCol>
                <a:gridCol w="1088841">
                  <a:extLst>
                    <a:ext uri="{9D8B030D-6E8A-4147-A177-3AD203B41FA5}">
                      <a16:colId xmlns:a16="http://schemas.microsoft.com/office/drawing/2014/main" xmlns="" val="20003"/>
                    </a:ext>
                  </a:extLst>
                </a:gridCol>
                <a:gridCol w="2878984">
                  <a:extLst>
                    <a:ext uri="{9D8B030D-6E8A-4147-A177-3AD203B41FA5}">
                      <a16:colId xmlns:a16="http://schemas.microsoft.com/office/drawing/2014/main" xmlns="" val="20004"/>
                    </a:ext>
                  </a:extLst>
                </a:gridCol>
              </a:tblGrid>
              <a:tr h="425786">
                <a:tc>
                  <a:txBody>
                    <a:bodyPr/>
                    <a:lstStyle/>
                    <a:p>
                      <a:r>
                        <a:rPr lang="en-US" sz="1600" kern="1200" dirty="0">
                          <a:solidFill>
                            <a:schemeClr val="dk1"/>
                          </a:solidFill>
                          <a:latin typeface="+mn-lt"/>
                          <a:ea typeface="+mn-ea"/>
                          <a:cs typeface="+mn-cs"/>
                        </a:rPr>
                        <a:t>Service</a:t>
                      </a:r>
                      <a:r>
                        <a:rPr lang="en-US" sz="1600" kern="1200" baseline="0" dirty="0">
                          <a:solidFill>
                            <a:schemeClr val="dk1"/>
                          </a:solidFill>
                          <a:latin typeface="+mn-lt"/>
                          <a:ea typeface="+mn-ea"/>
                          <a:cs typeface="+mn-cs"/>
                        </a:rPr>
                        <a:t> Type</a:t>
                      </a:r>
                      <a:endParaRPr lang="en-ZA" sz="1600" kern="1200" dirty="0">
                        <a:solidFill>
                          <a:schemeClr val="dk1"/>
                        </a:solidFill>
                        <a:latin typeface="+mn-lt"/>
                        <a:ea typeface="+mn-ea"/>
                        <a:cs typeface="+mn-cs"/>
                      </a:endParaRPr>
                    </a:p>
                  </a:txBody>
                  <a:tcPr/>
                </a:tc>
                <a:tc>
                  <a:txBody>
                    <a:bodyPr/>
                    <a:lstStyle/>
                    <a:p>
                      <a:r>
                        <a:rPr lang="en-US" sz="1600" kern="1200" dirty="0">
                          <a:solidFill>
                            <a:schemeClr val="dk1"/>
                          </a:solidFill>
                          <a:latin typeface="+mn-lt"/>
                          <a:ea typeface="+mn-ea"/>
                          <a:cs typeface="+mn-cs"/>
                        </a:rPr>
                        <a:t>Completed </a:t>
                      </a:r>
                      <a:endParaRPr lang="en-ZA" sz="1600" kern="1200" dirty="0">
                        <a:solidFill>
                          <a:schemeClr val="dk1"/>
                        </a:solidFill>
                        <a:latin typeface="+mn-lt"/>
                        <a:ea typeface="+mn-ea"/>
                        <a:cs typeface="+mn-cs"/>
                      </a:endParaRPr>
                    </a:p>
                  </a:txBody>
                  <a:tcPr/>
                </a:tc>
                <a:tc>
                  <a:txBody>
                    <a:bodyPr/>
                    <a:lstStyle/>
                    <a:p>
                      <a:r>
                        <a:rPr lang="en-US" sz="1600" kern="1200" dirty="0">
                          <a:solidFill>
                            <a:schemeClr val="dk1"/>
                          </a:solidFill>
                          <a:latin typeface="+mn-lt"/>
                          <a:ea typeface="+mn-ea"/>
                          <a:cs typeface="+mn-cs"/>
                        </a:rPr>
                        <a:t>Commissioned</a:t>
                      </a:r>
                      <a:endParaRPr lang="en-ZA" sz="1600" kern="1200" dirty="0">
                        <a:solidFill>
                          <a:schemeClr val="dk1"/>
                        </a:solidFill>
                        <a:latin typeface="+mn-lt"/>
                        <a:ea typeface="+mn-ea"/>
                        <a:cs typeface="+mn-cs"/>
                      </a:endParaRPr>
                    </a:p>
                  </a:txBody>
                  <a:tcPr/>
                </a:tc>
                <a:tc>
                  <a:txBody>
                    <a:bodyPr/>
                    <a:lstStyle/>
                    <a:p>
                      <a:r>
                        <a:rPr lang="en-US" sz="1600" kern="1200" dirty="0">
                          <a:solidFill>
                            <a:schemeClr val="dk1"/>
                          </a:solidFill>
                          <a:latin typeface="+mn-lt"/>
                          <a:ea typeface="+mn-ea"/>
                          <a:cs typeface="+mn-cs"/>
                        </a:rPr>
                        <a:t>Signed off</a:t>
                      </a:r>
                      <a:endParaRPr lang="en-ZA" sz="1600" kern="1200" dirty="0">
                        <a:solidFill>
                          <a:schemeClr val="dk1"/>
                        </a:solidFill>
                        <a:latin typeface="+mn-lt"/>
                        <a:ea typeface="+mn-ea"/>
                        <a:cs typeface="+mn-cs"/>
                      </a:endParaRPr>
                    </a:p>
                  </a:txBody>
                  <a:tcPr/>
                </a:tc>
                <a:tc>
                  <a:txBody>
                    <a:bodyPr/>
                    <a:lstStyle/>
                    <a:p>
                      <a:endParaRPr lang="en-ZA" sz="1600" kern="1200" dirty="0">
                        <a:solidFill>
                          <a:schemeClr val="dk1"/>
                        </a:solidFill>
                        <a:latin typeface="+mn-lt"/>
                        <a:ea typeface="+mn-ea"/>
                        <a:cs typeface="+mn-cs"/>
                      </a:endParaRPr>
                    </a:p>
                  </a:txBody>
                  <a:tcPr/>
                </a:tc>
                <a:extLst>
                  <a:ext uri="{0D108BD9-81ED-4DB2-BD59-A6C34878D82A}">
                    <a16:rowId xmlns:a16="http://schemas.microsoft.com/office/drawing/2014/main" xmlns="" val="10000"/>
                  </a:ext>
                </a:extLst>
              </a:tr>
              <a:tr h="425786">
                <a:tc>
                  <a:txBody>
                    <a:bodyPr/>
                    <a:lstStyle/>
                    <a:p>
                      <a:r>
                        <a:rPr lang="en-ZA" sz="1600" kern="1200" dirty="0">
                          <a:solidFill>
                            <a:schemeClr val="dk1"/>
                          </a:solidFill>
                          <a:latin typeface="+mn-lt"/>
                          <a:ea typeface="+mn-ea"/>
                          <a:cs typeface="+mn-cs"/>
                        </a:rPr>
                        <a:t>1. BCX NDC cage</a:t>
                      </a:r>
                    </a:p>
                  </a:txBody>
                  <a:tcPr/>
                </a:tc>
                <a:tc>
                  <a:txBody>
                    <a:bodyPr/>
                    <a:lstStyle/>
                    <a:p>
                      <a:pPr algn="ctr"/>
                      <a:r>
                        <a:rPr lang="en-ZA" sz="1600" b="1" kern="1200" dirty="0">
                          <a:solidFill>
                            <a:srgbClr val="369C3A"/>
                          </a:solidFill>
                          <a:latin typeface="+mn-lt"/>
                          <a:ea typeface="+mn-ea"/>
                          <a:cs typeface="+mn-cs"/>
                          <a:sym typeface="Wingdings"/>
                        </a:rPr>
                        <a:t></a:t>
                      </a:r>
                      <a:endParaRPr lang="en-ZA" sz="1600" b="1" kern="1200" dirty="0">
                        <a:solidFill>
                          <a:srgbClr val="369C3A"/>
                        </a:solidFill>
                        <a:latin typeface="+mn-lt"/>
                        <a:ea typeface="+mn-ea"/>
                        <a:cs typeface="+mn-cs"/>
                      </a:endParaRPr>
                    </a:p>
                  </a:txBody>
                  <a:tcPr/>
                </a:tc>
                <a:tc>
                  <a:txBody>
                    <a:bodyPr/>
                    <a:lstStyle/>
                    <a:p>
                      <a:pPr marL="0" marR="0" indent="0" algn="ctr" defTabSz="846625" rtl="0" eaLnBrk="1" fontAlgn="auto" latinLnBrk="0" hangingPunct="1">
                        <a:lnSpc>
                          <a:spcPct val="100000"/>
                        </a:lnSpc>
                        <a:spcBef>
                          <a:spcPts val="0"/>
                        </a:spcBef>
                        <a:spcAft>
                          <a:spcPts val="0"/>
                        </a:spcAft>
                        <a:buClrTx/>
                        <a:buSzTx/>
                        <a:buFontTx/>
                        <a:buNone/>
                        <a:tabLst/>
                        <a:defRPr/>
                      </a:pPr>
                      <a:r>
                        <a:rPr lang="en-ZA" sz="1600" b="1" kern="1200" dirty="0">
                          <a:solidFill>
                            <a:srgbClr val="369C3A"/>
                          </a:solidFill>
                          <a:latin typeface="+mn-lt"/>
                          <a:ea typeface="+mn-ea"/>
                          <a:cs typeface="+mn-cs"/>
                          <a:sym typeface="Wingdings"/>
                        </a:rPr>
                        <a:t></a:t>
                      </a:r>
                      <a:endParaRPr lang="en-ZA" sz="1600" kern="1200" dirty="0">
                        <a:solidFill>
                          <a:schemeClr val="dk1"/>
                        </a:solidFill>
                        <a:latin typeface="+mn-lt"/>
                        <a:ea typeface="+mn-ea"/>
                        <a:cs typeface="+mn-cs"/>
                      </a:endParaRPr>
                    </a:p>
                  </a:txBody>
                  <a:tcPr/>
                </a:tc>
                <a:tc>
                  <a:txBody>
                    <a:bodyPr/>
                    <a:lstStyle/>
                    <a:p>
                      <a:pPr marL="0" marR="0" indent="0" algn="ctr" defTabSz="846625" rtl="0" eaLnBrk="1" fontAlgn="auto" latinLnBrk="0" hangingPunct="1">
                        <a:lnSpc>
                          <a:spcPct val="100000"/>
                        </a:lnSpc>
                        <a:spcBef>
                          <a:spcPts val="0"/>
                        </a:spcBef>
                        <a:spcAft>
                          <a:spcPts val="0"/>
                        </a:spcAft>
                        <a:buClrTx/>
                        <a:buSzTx/>
                        <a:buFontTx/>
                        <a:buNone/>
                        <a:tabLst/>
                        <a:defRPr/>
                      </a:pPr>
                      <a:r>
                        <a:rPr lang="en-ZA" sz="1600" b="1" kern="1200" dirty="0">
                          <a:solidFill>
                            <a:srgbClr val="369C3A"/>
                          </a:solidFill>
                          <a:latin typeface="+mn-lt"/>
                          <a:ea typeface="+mn-ea"/>
                          <a:cs typeface="+mn-cs"/>
                          <a:sym typeface="Wingdings"/>
                        </a:rPr>
                        <a:t></a:t>
                      </a:r>
                      <a:endParaRPr lang="en-ZA" sz="1600" kern="1200" dirty="0">
                        <a:solidFill>
                          <a:schemeClr val="dk1"/>
                        </a:solidFill>
                        <a:latin typeface="+mn-lt"/>
                        <a:ea typeface="+mn-ea"/>
                        <a:cs typeface="+mn-cs"/>
                      </a:endParaRPr>
                    </a:p>
                  </a:txBody>
                  <a:tcPr/>
                </a:tc>
                <a:tc>
                  <a:txBody>
                    <a:bodyPr/>
                    <a:lstStyle/>
                    <a:p>
                      <a:r>
                        <a:rPr lang="en-ZA" sz="1600" kern="1200" dirty="0">
                          <a:solidFill>
                            <a:schemeClr val="dk1"/>
                          </a:solidFill>
                          <a:latin typeface="+mn-lt"/>
                          <a:ea typeface="+mn-ea"/>
                          <a:cs typeface="+mn-cs"/>
                        </a:rPr>
                        <a:t>Cage</a:t>
                      </a:r>
                      <a:r>
                        <a:rPr lang="en-ZA" sz="1600" kern="1200" baseline="0" dirty="0">
                          <a:solidFill>
                            <a:schemeClr val="dk1"/>
                          </a:solidFill>
                          <a:latin typeface="+mn-lt"/>
                          <a:ea typeface="+mn-ea"/>
                          <a:cs typeface="+mn-cs"/>
                        </a:rPr>
                        <a:t> has been </a:t>
                      </a:r>
                      <a:r>
                        <a:rPr lang="en-ZA" sz="1600" kern="1200" dirty="0">
                          <a:solidFill>
                            <a:schemeClr val="dk1"/>
                          </a:solidFill>
                          <a:latin typeface="+mn-lt"/>
                          <a:ea typeface="+mn-ea"/>
                          <a:cs typeface="+mn-cs"/>
                        </a:rPr>
                        <a:t>handed over to DHA.</a:t>
                      </a:r>
                    </a:p>
                  </a:txBody>
                  <a:tcPr/>
                </a:tc>
                <a:extLst>
                  <a:ext uri="{0D108BD9-81ED-4DB2-BD59-A6C34878D82A}">
                    <a16:rowId xmlns:a16="http://schemas.microsoft.com/office/drawing/2014/main" xmlns="" val="10001"/>
                  </a:ext>
                </a:extLst>
              </a:tr>
              <a:tr h="425786">
                <a:tc>
                  <a:txBody>
                    <a:bodyPr/>
                    <a:lstStyle/>
                    <a:p>
                      <a:r>
                        <a:rPr lang="en-ZA" sz="1600" kern="1200" dirty="0">
                          <a:solidFill>
                            <a:schemeClr val="dk1"/>
                          </a:solidFill>
                          <a:latin typeface="+mn-lt"/>
                          <a:ea typeface="+mn-ea"/>
                          <a:cs typeface="+mn-cs"/>
                        </a:rPr>
                        <a:t>2. Telkom Nexus cage</a:t>
                      </a:r>
                    </a:p>
                  </a:txBody>
                  <a:tcPr/>
                </a:tc>
                <a:tc>
                  <a:txBody>
                    <a:bodyPr/>
                    <a:lstStyle/>
                    <a:p>
                      <a:pPr marL="0" marR="0" indent="0" algn="ctr" defTabSz="846625" rtl="0" eaLnBrk="1" fontAlgn="auto" latinLnBrk="0" hangingPunct="1">
                        <a:lnSpc>
                          <a:spcPct val="100000"/>
                        </a:lnSpc>
                        <a:spcBef>
                          <a:spcPts val="0"/>
                        </a:spcBef>
                        <a:spcAft>
                          <a:spcPts val="0"/>
                        </a:spcAft>
                        <a:buClrTx/>
                        <a:buSzTx/>
                        <a:buFontTx/>
                        <a:buNone/>
                        <a:tabLst/>
                        <a:defRPr/>
                      </a:pPr>
                      <a:r>
                        <a:rPr lang="en-ZA" sz="1600" b="1" kern="1200" dirty="0">
                          <a:solidFill>
                            <a:srgbClr val="369C3A"/>
                          </a:solidFill>
                          <a:latin typeface="+mn-lt"/>
                          <a:ea typeface="+mn-ea"/>
                          <a:cs typeface="+mn-cs"/>
                          <a:sym typeface="Wingdings"/>
                        </a:rPr>
                        <a:t></a:t>
                      </a:r>
                      <a:endParaRPr lang="en-ZA" sz="1600" kern="1200" dirty="0">
                        <a:solidFill>
                          <a:schemeClr val="dk1"/>
                        </a:solidFill>
                        <a:latin typeface="+mn-lt"/>
                        <a:ea typeface="+mn-ea"/>
                        <a:cs typeface="+mn-cs"/>
                      </a:endParaRPr>
                    </a:p>
                  </a:txBody>
                  <a:tcPr/>
                </a:tc>
                <a:tc>
                  <a:txBody>
                    <a:bodyPr/>
                    <a:lstStyle/>
                    <a:p>
                      <a:pPr marL="0" marR="0" indent="0" algn="ctr" defTabSz="846625" rtl="0" eaLnBrk="1" fontAlgn="auto" latinLnBrk="0" hangingPunct="1">
                        <a:lnSpc>
                          <a:spcPct val="100000"/>
                        </a:lnSpc>
                        <a:spcBef>
                          <a:spcPts val="0"/>
                        </a:spcBef>
                        <a:spcAft>
                          <a:spcPts val="0"/>
                        </a:spcAft>
                        <a:buClrTx/>
                        <a:buSzTx/>
                        <a:buFontTx/>
                        <a:buNone/>
                        <a:tabLst/>
                        <a:defRPr/>
                      </a:pPr>
                      <a:r>
                        <a:rPr lang="en-ZA" sz="1600" b="1" kern="1200" dirty="0">
                          <a:solidFill>
                            <a:srgbClr val="369C3A"/>
                          </a:solidFill>
                          <a:latin typeface="+mn-lt"/>
                          <a:ea typeface="+mn-ea"/>
                          <a:cs typeface="+mn-cs"/>
                          <a:sym typeface="Wingdings"/>
                        </a:rPr>
                        <a:t></a:t>
                      </a:r>
                      <a:endParaRPr lang="en-ZA" sz="1600" kern="1200" dirty="0">
                        <a:solidFill>
                          <a:schemeClr val="dk1"/>
                        </a:solidFill>
                        <a:latin typeface="+mn-lt"/>
                        <a:ea typeface="+mn-ea"/>
                        <a:cs typeface="+mn-cs"/>
                      </a:endParaRPr>
                    </a:p>
                  </a:txBody>
                  <a:tcPr/>
                </a:tc>
                <a:tc>
                  <a:txBody>
                    <a:bodyPr/>
                    <a:lstStyle/>
                    <a:p>
                      <a:pPr marL="0" marR="0" indent="0" algn="ctr" defTabSz="846625" rtl="0" eaLnBrk="1" fontAlgn="auto" latinLnBrk="0" hangingPunct="1">
                        <a:lnSpc>
                          <a:spcPct val="100000"/>
                        </a:lnSpc>
                        <a:spcBef>
                          <a:spcPts val="0"/>
                        </a:spcBef>
                        <a:spcAft>
                          <a:spcPts val="0"/>
                        </a:spcAft>
                        <a:buClrTx/>
                        <a:buSzTx/>
                        <a:buFontTx/>
                        <a:buNone/>
                        <a:tabLst/>
                        <a:defRPr/>
                      </a:pPr>
                      <a:r>
                        <a:rPr lang="en-ZA" sz="1600" b="1" kern="1200" dirty="0">
                          <a:solidFill>
                            <a:srgbClr val="369C3A"/>
                          </a:solidFill>
                          <a:latin typeface="+mn-lt"/>
                          <a:ea typeface="+mn-ea"/>
                          <a:cs typeface="+mn-cs"/>
                          <a:sym typeface="Wingdings"/>
                        </a:rPr>
                        <a:t></a:t>
                      </a:r>
                      <a:endParaRPr lang="en-ZA" sz="1600" kern="1200" dirty="0">
                        <a:solidFill>
                          <a:schemeClr val="dk1"/>
                        </a:solidFill>
                        <a:latin typeface="+mn-lt"/>
                        <a:ea typeface="+mn-ea"/>
                        <a:cs typeface="+mn-cs"/>
                      </a:endParaRPr>
                    </a:p>
                  </a:txBody>
                  <a:tcPr/>
                </a:tc>
                <a:tc>
                  <a:txBody>
                    <a:bodyPr/>
                    <a:lstStyle/>
                    <a:p>
                      <a:r>
                        <a:rPr lang="en-ZA" sz="1600" kern="1200" dirty="0">
                          <a:solidFill>
                            <a:schemeClr val="dk1"/>
                          </a:solidFill>
                          <a:latin typeface="+mn-lt"/>
                          <a:ea typeface="+mn-ea"/>
                          <a:cs typeface="+mn-cs"/>
                        </a:rPr>
                        <a:t>Cage</a:t>
                      </a:r>
                      <a:r>
                        <a:rPr lang="en-ZA" sz="1600" kern="1200" baseline="0" dirty="0">
                          <a:solidFill>
                            <a:schemeClr val="dk1"/>
                          </a:solidFill>
                          <a:latin typeface="+mn-lt"/>
                          <a:ea typeface="+mn-ea"/>
                          <a:cs typeface="+mn-cs"/>
                        </a:rPr>
                        <a:t> has been </a:t>
                      </a:r>
                      <a:r>
                        <a:rPr lang="en-ZA" sz="1600" kern="1200" dirty="0">
                          <a:solidFill>
                            <a:schemeClr val="dk1"/>
                          </a:solidFill>
                          <a:latin typeface="+mn-lt"/>
                          <a:ea typeface="+mn-ea"/>
                          <a:cs typeface="+mn-cs"/>
                        </a:rPr>
                        <a:t>handed over to DHA.</a:t>
                      </a:r>
                    </a:p>
                  </a:txBody>
                  <a:tcPr/>
                </a:tc>
                <a:extLst>
                  <a:ext uri="{0D108BD9-81ED-4DB2-BD59-A6C34878D82A}">
                    <a16:rowId xmlns:a16="http://schemas.microsoft.com/office/drawing/2014/main" xmlns="" val="10002"/>
                  </a:ext>
                </a:extLst>
              </a:tr>
              <a:tr h="710013">
                <a:tc>
                  <a:txBody>
                    <a:bodyPr/>
                    <a:lstStyle/>
                    <a:p>
                      <a:r>
                        <a:rPr lang="en-ZA" sz="1600" kern="1200" dirty="0">
                          <a:solidFill>
                            <a:schemeClr val="dk1"/>
                          </a:solidFill>
                          <a:latin typeface="+mn-lt"/>
                          <a:ea typeface="+mn-ea"/>
                          <a:cs typeface="+mn-cs"/>
                        </a:rPr>
                        <a:t>3. Data</a:t>
                      </a:r>
                      <a:r>
                        <a:rPr lang="en-ZA" sz="1600" kern="1200" baseline="0" dirty="0">
                          <a:solidFill>
                            <a:schemeClr val="dk1"/>
                          </a:solidFill>
                          <a:latin typeface="+mn-lt"/>
                          <a:ea typeface="+mn-ea"/>
                          <a:cs typeface="+mn-cs"/>
                        </a:rPr>
                        <a:t> lines at NCB (CCTV)</a:t>
                      </a:r>
                    </a:p>
                    <a:p>
                      <a:endParaRPr lang="en-ZA" sz="1600" kern="1200" dirty="0">
                        <a:solidFill>
                          <a:schemeClr val="dk1"/>
                        </a:solidFill>
                        <a:latin typeface="+mn-lt"/>
                        <a:ea typeface="+mn-ea"/>
                        <a:cs typeface="+mn-cs"/>
                      </a:endParaRPr>
                    </a:p>
                  </a:txBody>
                  <a:tcPr/>
                </a:tc>
                <a:tc>
                  <a:txBody>
                    <a:bodyPr/>
                    <a:lstStyle/>
                    <a:p>
                      <a:pPr marL="0" marR="0" indent="0" algn="ctr" defTabSz="846625" rtl="0" eaLnBrk="1" fontAlgn="auto" latinLnBrk="0" hangingPunct="1">
                        <a:lnSpc>
                          <a:spcPct val="100000"/>
                        </a:lnSpc>
                        <a:spcBef>
                          <a:spcPts val="0"/>
                        </a:spcBef>
                        <a:spcAft>
                          <a:spcPts val="0"/>
                        </a:spcAft>
                        <a:buClrTx/>
                        <a:buSzTx/>
                        <a:buFontTx/>
                        <a:buNone/>
                        <a:tabLst/>
                        <a:defRPr/>
                      </a:pPr>
                      <a:r>
                        <a:rPr lang="en-ZA" sz="1600" b="1" kern="1200" dirty="0">
                          <a:solidFill>
                            <a:srgbClr val="369C3A"/>
                          </a:solidFill>
                          <a:latin typeface="+mn-lt"/>
                          <a:ea typeface="+mn-ea"/>
                          <a:cs typeface="+mn-cs"/>
                          <a:sym typeface="Wingdings"/>
                        </a:rPr>
                        <a:t></a:t>
                      </a:r>
                      <a:endParaRPr lang="en-ZA" sz="1600" kern="1200" dirty="0">
                        <a:solidFill>
                          <a:schemeClr val="dk1"/>
                        </a:solidFill>
                        <a:latin typeface="+mn-lt"/>
                        <a:ea typeface="+mn-ea"/>
                        <a:cs typeface="+mn-cs"/>
                      </a:endParaRPr>
                    </a:p>
                  </a:txBody>
                  <a:tcPr/>
                </a:tc>
                <a:tc>
                  <a:txBody>
                    <a:bodyPr/>
                    <a:lstStyle/>
                    <a:p>
                      <a:pPr marL="0" marR="0" indent="0" algn="ctr" defTabSz="846625" rtl="0" eaLnBrk="1" fontAlgn="auto" latinLnBrk="0" hangingPunct="1">
                        <a:lnSpc>
                          <a:spcPct val="100000"/>
                        </a:lnSpc>
                        <a:spcBef>
                          <a:spcPts val="0"/>
                        </a:spcBef>
                        <a:spcAft>
                          <a:spcPts val="0"/>
                        </a:spcAft>
                        <a:buClrTx/>
                        <a:buSzTx/>
                        <a:buFontTx/>
                        <a:buNone/>
                        <a:tabLst/>
                        <a:defRPr/>
                      </a:pPr>
                      <a:r>
                        <a:rPr lang="en-ZA" sz="1600" b="1" kern="1200" dirty="0">
                          <a:solidFill>
                            <a:srgbClr val="369C3A"/>
                          </a:solidFill>
                          <a:latin typeface="+mn-lt"/>
                          <a:ea typeface="+mn-ea"/>
                          <a:cs typeface="+mn-cs"/>
                          <a:sym typeface="Wingdings"/>
                        </a:rPr>
                        <a:t></a:t>
                      </a:r>
                      <a:endParaRPr lang="en-ZA" sz="1600" kern="1200" dirty="0">
                        <a:solidFill>
                          <a:schemeClr val="dk1"/>
                        </a:solidFill>
                        <a:latin typeface="+mn-lt"/>
                        <a:ea typeface="+mn-ea"/>
                        <a:cs typeface="+mn-cs"/>
                      </a:endParaRPr>
                    </a:p>
                  </a:txBody>
                  <a:tcPr/>
                </a:tc>
                <a:tc>
                  <a:txBody>
                    <a:bodyPr/>
                    <a:lstStyle/>
                    <a:p>
                      <a:pPr marL="0" marR="0" indent="0" algn="ctr" defTabSz="846625" rtl="0" eaLnBrk="1" fontAlgn="auto" latinLnBrk="0" hangingPunct="1">
                        <a:lnSpc>
                          <a:spcPct val="100000"/>
                        </a:lnSpc>
                        <a:spcBef>
                          <a:spcPts val="0"/>
                        </a:spcBef>
                        <a:spcAft>
                          <a:spcPts val="0"/>
                        </a:spcAft>
                        <a:buClrTx/>
                        <a:buSzTx/>
                        <a:buFontTx/>
                        <a:buNone/>
                        <a:tabLst/>
                        <a:defRPr/>
                      </a:pPr>
                      <a:r>
                        <a:rPr lang="en-ZA" sz="1600" b="1" kern="1200" dirty="0">
                          <a:solidFill>
                            <a:srgbClr val="369C3A"/>
                          </a:solidFill>
                          <a:latin typeface="+mn-lt"/>
                          <a:ea typeface="+mn-ea"/>
                          <a:cs typeface="+mn-cs"/>
                          <a:sym typeface="Wingdings"/>
                        </a:rPr>
                        <a:t></a:t>
                      </a:r>
                      <a:endParaRPr lang="en-ZA" sz="1600" kern="1200" dirty="0">
                        <a:solidFill>
                          <a:schemeClr val="dk1"/>
                        </a:solidFill>
                        <a:latin typeface="+mn-lt"/>
                        <a:ea typeface="+mn-ea"/>
                        <a:cs typeface="+mn-cs"/>
                      </a:endParaRPr>
                    </a:p>
                  </a:txBody>
                  <a:tcPr/>
                </a:tc>
                <a:tc>
                  <a:txBody>
                    <a:bodyPr/>
                    <a:lstStyle/>
                    <a:p>
                      <a:r>
                        <a:rPr lang="en-ZA" sz="1600" kern="1200" dirty="0">
                          <a:solidFill>
                            <a:schemeClr val="dk1"/>
                          </a:solidFill>
                          <a:latin typeface="+mn-lt"/>
                          <a:ea typeface="+mn-ea"/>
                          <a:cs typeface="+mn-cs"/>
                        </a:rPr>
                        <a:t>Completed.</a:t>
                      </a:r>
                    </a:p>
                  </a:txBody>
                  <a:tcPr/>
                </a:tc>
                <a:extLst>
                  <a:ext uri="{0D108BD9-81ED-4DB2-BD59-A6C34878D82A}">
                    <a16:rowId xmlns:a16="http://schemas.microsoft.com/office/drawing/2014/main" xmlns="" val="10003"/>
                  </a:ext>
                </a:extLst>
              </a:tr>
              <a:tr h="425786">
                <a:tc>
                  <a:txBody>
                    <a:bodyPr/>
                    <a:lstStyle/>
                    <a:p>
                      <a:r>
                        <a:rPr lang="en-ZA" sz="1600" kern="1200" dirty="0">
                          <a:solidFill>
                            <a:schemeClr val="dk1"/>
                          </a:solidFill>
                          <a:latin typeface="+mn-lt"/>
                          <a:ea typeface="+mn-ea"/>
                          <a:cs typeface="+mn-cs"/>
                        </a:rPr>
                        <a:t>4. 3 x 10GB data</a:t>
                      </a:r>
                      <a:r>
                        <a:rPr lang="en-ZA" sz="1600" kern="1200" baseline="0" dirty="0">
                          <a:solidFill>
                            <a:schemeClr val="dk1"/>
                          </a:solidFill>
                          <a:latin typeface="+mn-lt"/>
                          <a:ea typeface="+mn-ea"/>
                          <a:cs typeface="+mn-cs"/>
                        </a:rPr>
                        <a:t> lines</a:t>
                      </a:r>
                      <a:endParaRPr lang="en-ZA" sz="1600" kern="1200" dirty="0">
                        <a:solidFill>
                          <a:schemeClr val="dk1"/>
                        </a:solidFill>
                        <a:latin typeface="+mn-lt"/>
                        <a:ea typeface="+mn-ea"/>
                        <a:cs typeface="+mn-cs"/>
                      </a:endParaRPr>
                    </a:p>
                  </a:txBody>
                  <a:tcPr/>
                </a:tc>
                <a:tc>
                  <a:txBody>
                    <a:bodyPr/>
                    <a:lstStyle/>
                    <a:p>
                      <a:pPr marL="0" marR="0" indent="0" algn="ctr" defTabSz="846625" rtl="0" eaLnBrk="1" fontAlgn="auto" latinLnBrk="0" hangingPunct="1">
                        <a:lnSpc>
                          <a:spcPct val="100000"/>
                        </a:lnSpc>
                        <a:spcBef>
                          <a:spcPts val="0"/>
                        </a:spcBef>
                        <a:spcAft>
                          <a:spcPts val="0"/>
                        </a:spcAft>
                        <a:buClrTx/>
                        <a:buSzTx/>
                        <a:buFontTx/>
                        <a:buNone/>
                        <a:tabLst/>
                        <a:defRPr/>
                      </a:pPr>
                      <a:r>
                        <a:rPr lang="en-ZA" sz="1600" b="1" kern="1200" dirty="0">
                          <a:solidFill>
                            <a:srgbClr val="369C3A"/>
                          </a:solidFill>
                          <a:latin typeface="+mn-lt"/>
                          <a:ea typeface="+mn-ea"/>
                          <a:cs typeface="+mn-cs"/>
                          <a:sym typeface="Wingdings"/>
                        </a:rPr>
                        <a:t></a:t>
                      </a:r>
                      <a:endParaRPr lang="en-ZA" sz="1600" kern="1200" dirty="0">
                        <a:solidFill>
                          <a:schemeClr val="dk1"/>
                        </a:solidFill>
                        <a:latin typeface="+mn-lt"/>
                        <a:ea typeface="+mn-ea"/>
                        <a:cs typeface="+mn-cs"/>
                      </a:endParaRPr>
                    </a:p>
                  </a:txBody>
                  <a:tcPr/>
                </a:tc>
                <a:tc>
                  <a:txBody>
                    <a:bodyPr/>
                    <a:lstStyle/>
                    <a:p>
                      <a:pPr marL="0" marR="0" indent="0" algn="ctr" defTabSz="846625" rtl="0" eaLnBrk="1" fontAlgn="auto" latinLnBrk="0" hangingPunct="1">
                        <a:lnSpc>
                          <a:spcPct val="100000"/>
                        </a:lnSpc>
                        <a:spcBef>
                          <a:spcPts val="0"/>
                        </a:spcBef>
                        <a:spcAft>
                          <a:spcPts val="0"/>
                        </a:spcAft>
                        <a:buClrTx/>
                        <a:buSzTx/>
                        <a:buFontTx/>
                        <a:buNone/>
                        <a:tabLst/>
                        <a:defRPr/>
                      </a:pPr>
                      <a:r>
                        <a:rPr lang="en-ZA" sz="1600" b="1" kern="1200" dirty="0">
                          <a:solidFill>
                            <a:srgbClr val="369C3A"/>
                          </a:solidFill>
                          <a:latin typeface="+mn-lt"/>
                          <a:ea typeface="+mn-ea"/>
                          <a:cs typeface="+mn-cs"/>
                          <a:sym typeface="Wingdings"/>
                        </a:rPr>
                        <a:t></a:t>
                      </a:r>
                      <a:endParaRPr lang="en-ZA" sz="1600" kern="1200" dirty="0">
                        <a:solidFill>
                          <a:schemeClr val="dk1"/>
                        </a:solidFill>
                        <a:latin typeface="+mn-lt"/>
                        <a:ea typeface="+mn-ea"/>
                        <a:cs typeface="+mn-cs"/>
                      </a:endParaRPr>
                    </a:p>
                  </a:txBody>
                  <a:tcPr/>
                </a:tc>
                <a:tc>
                  <a:txBody>
                    <a:bodyPr/>
                    <a:lstStyle/>
                    <a:p>
                      <a:pPr marL="0" marR="0" indent="0" algn="ctr" defTabSz="846625" rtl="0" eaLnBrk="1" fontAlgn="auto" latinLnBrk="0" hangingPunct="1">
                        <a:lnSpc>
                          <a:spcPct val="100000"/>
                        </a:lnSpc>
                        <a:spcBef>
                          <a:spcPts val="0"/>
                        </a:spcBef>
                        <a:spcAft>
                          <a:spcPts val="0"/>
                        </a:spcAft>
                        <a:buClrTx/>
                        <a:buSzTx/>
                        <a:buFontTx/>
                        <a:buNone/>
                        <a:tabLst/>
                        <a:defRPr/>
                      </a:pPr>
                      <a:r>
                        <a:rPr lang="en-ZA" sz="1600" b="1" kern="1200" dirty="0">
                          <a:solidFill>
                            <a:srgbClr val="369C3A"/>
                          </a:solidFill>
                          <a:latin typeface="+mn-lt"/>
                          <a:ea typeface="+mn-ea"/>
                          <a:cs typeface="+mn-cs"/>
                          <a:sym typeface="Wingdings"/>
                        </a:rPr>
                        <a:t></a:t>
                      </a:r>
                      <a:endParaRPr lang="en-ZA" sz="1600" kern="1200" dirty="0">
                        <a:solidFill>
                          <a:srgbClr val="FF0000"/>
                        </a:solidFill>
                        <a:latin typeface="+mn-lt"/>
                        <a:ea typeface="+mn-ea"/>
                        <a:cs typeface="+mn-cs"/>
                      </a:endParaRPr>
                    </a:p>
                  </a:txBody>
                  <a:tcPr/>
                </a:tc>
                <a:tc>
                  <a:txBody>
                    <a:bodyPr/>
                    <a:lstStyle/>
                    <a:p>
                      <a:r>
                        <a:rPr lang="en-ZA" sz="1600" kern="1200" dirty="0">
                          <a:solidFill>
                            <a:schemeClr val="dk1"/>
                          </a:solidFill>
                          <a:latin typeface="+mn-lt"/>
                          <a:ea typeface="+mn-ea"/>
                          <a:cs typeface="+mn-cs"/>
                        </a:rPr>
                        <a:t>Completed.</a:t>
                      </a:r>
                    </a:p>
                  </a:txBody>
                  <a:tcPr/>
                </a:tc>
                <a:extLst>
                  <a:ext uri="{0D108BD9-81ED-4DB2-BD59-A6C34878D82A}">
                    <a16:rowId xmlns:a16="http://schemas.microsoft.com/office/drawing/2014/main" xmlns="" val="10004"/>
                  </a:ext>
                </a:extLst>
              </a:tr>
              <a:tr h="520254">
                <a:tc>
                  <a:txBody>
                    <a:bodyPr/>
                    <a:lstStyle/>
                    <a:p>
                      <a:r>
                        <a:rPr lang="en-ZA" sz="1600" kern="1200" dirty="0">
                          <a:solidFill>
                            <a:schemeClr val="dk1"/>
                          </a:solidFill>
                          <a:latin typeface="+mn-lt"/>
                          <a:ea typeface="+mn-ea"/>
                          <a:cs typeface="+mn-cs"/>
                        </a:rPr>
                        <a:t>5. 4 x 1GB data lines</a:t>
                      </a:r>
                    </a:p>
                  </a:txBody>
                  <a:tcPr/>
                </a:tc>
                <a:tc>
                  <a:txBody>
                    <a:bodyPr/>
                    <a:lstStyle/>
                    <a:p>
                      <a:pPr marL="0" marR="0" indent="0" algn="ctr" defTabSz="846625" rtl="0" eaLnBrk="1" fontAlgn="auto" latinLnBrk="0" hangingPunct="1">
                        <a:lnSpc>
                          <a:spcPct val="100000"/>
                        </a:lnSpc>
                        <a:spcBef>
                          <a:spcPts val="0"/>
                        </a:spcBef>
                        <a:spcAft>
                          <a:spcPts val="0"/>
                        </a:spcAft>
                        <a:buClrTx/>
                        <a:buSzTx/>
                        <a:buFontTx/>
                        <a:buNone/>
                        <a:tabLst/>
                        <a:defRPr/>
                      </a:pPr>
                      <a:r>
                        <a:rPr lang="en-ZA" sz="1600" b="1" kern="1200" dirty="0">
                          <a:solidFill>
                            <a:srgbClr val="369C3A"/>
                          </a:solidFill>
                          <a:latin typeface="+mn-lt"/>
                          <a:ea typeface="+mn-ea"/>
                          <a:cs typeface="+mn-cs"/>
                          <a:sym typeface="Wingdings"/>
                        </a:rPr>
                        <a:t></a:t>
                      </a:r>
                      <a:endParaRPr lang="en-ZA" sz="1600" kern="1200" dirty="0">
                        <a:solidFill>
                          <a:schemeClr val="dk1"/>
                        </a:solidFill>
                        <a:latin typeface="+mn-lt"/>
                        <a:ea typeface="+mn-ea"/>
                        <a:cs typeface="+mn-cs"/>
                      </a:endParaRPr>
                    </a:p>
                  </a:txBody>
                  <a:tcPr/>
                </a:tc>
                <a:tc>
                  <a:txBody>
                    <a:bodyPr/>
                    <a:lstStyle/>
                    <a:p>
                      <a:pPr marL="0" marR="0" indent="0" algn="ctr" defTabSz="846625" rtl="0" eaLnBrk="1" fontAlgn="auto" latinLnBrk="0" hangingPunct="1">
                        <a:lnSpc>
                          <a:spcPct val="100000"/>
                        </a:lnSpc>
                        <a:spcBef>
                          <a:spcPts val="0"/>
                        </a:spcBef>
                        <a:spcAft>
                          <a:spcPts val="0"/>
                        </a:spcAft>
                        <a:buClrTx/>
                        <a:buSzTx/>
                        <a:buFontTx/>
                        <a:buNone/>
                        <a:tabLst/>
                        <a:defRPr/>
                      </a:pPr>
                      <a:r>
                        <a:rPr lang="en-ZA" sz="1600" b="1" kern="1200" dirty="0">
                          <a:solidFill>
                            <a:srgbClr val="369C3A"/>
                          </a:solidFill>
                          <a:latin typeface="+mn-lt"/>
                          <a:ea typeface="+mn-ea"/>
                          <a:cs typeface="+mn-cs"/>
                          <a:sym typeface="Wingdings"/>
                        </a:rPr>
                        <a:t></a:t>
                      </a:r>
                      <a:endParaRPr lang="en-ZA" sz="1600" kern="1200" dirty="0">
                        <a:solidFill>
                          <a:schemeClr val="dk1"/>
                        </a:solidFill>
                        <a:latin typeface="+mn-lt"/>
                        <a:ea typeface="+mn-ea"/>
                        <a:cs typeface="+mn-cs"/>
                      </a:endParaRPr>
                    </a:p>
                  </a:txBody>
                  <a:tcPr/>
                </a:tc>
                <a:tc>
                  <a:txBody>
                    <a:bodyPr/>
                    <a:lstStyle/>
                    <a:p>
                      <a:pPr marL="0" marR="0" indent="0" algn="ctr" defTabSz="846625" rtl="0" eaLnBrk="1" fontAlgn="auto" latinLnBrk="0" hangingPunct="1">
                        <a:lnSpc>
                          <a:spcPct val="100000"/>
                        </a:lnSpc>
                        <a:spcBef>
                          <a:spcPts val="0"/>
                        </a:spcBef>
                        <a:spcAft>
                          <a:spcPts val="0"/>
                        </a:spcAft>
                        <a:buClrTx/>
                        <a:buSzTx/>
                        <a:buFontTx/>
                        <a:buNone/>
                        <a:tabLst/>
                        <a:defRPr/>
                      </a:pPr>
                      <a:r>
                        <a:rPr lang="en-ZA" sz="1600" b="1" kern="1200" dirty="0">
                          <a:solidFill>
                            <a:srgbClr val="369C3A"/>
                          </a:solidFill>
                          <a:latin typeface="+mn-lt"/>
                          <a:ea typeface="+mn-ea"/>
                          <a:cs typeface="+mn-cs"/>
                          <a:sym typeface="Wingdings"/>
                        </a:rPr>
                        <a:t></a:t>
                      </a:r>
                      <a:endParaRPr lang="en-ZA" sz="1600" kern="1200" dirty="0">
                        <a:solidFill>
                          <a:schemeClr val="dk1"/>
                        </a:solidFill>
                        <a:latin typeface="+mn-lt"/>
                        <a:ea typeface="+mn-ea"/>
                        <a:cs typeface="+mn-cs"/>
                      </a:endParaRPr>
                    </a:p>
                  </a:txBody>
                  <a:tcPr/>
                </a:tc>
                <a:tc>
                  <a:txBody>
                    <a:bodyPr/>
                    <a:lstStyle/>
                    <a:p>
                      <a:r>
                        <a:rPr lang="en-ZA" sz="1600" kern="1200" dirty="0">
                          <a:solidFill>
                            <a:schemeClr val="dk1"/>
                          </a:solidFill>
                          <a:latin typeface="+mn-lt"/>
                          <a:ea typeface="+mn-ea"/>
                          <a:cs typeface="+mn-cs"/>
                        </a:rPr>
                        <a:t>Completed.</a:t>
                      </a:r>
                    </a:p>
                  </a:txBody>
                  <a:tcPr/>
                </a:tc>
                <a:extLst>
                  <a:ext uri="{0D108BD9-81ED-4DB2-BD59-A6C34878D82A}">
                    <a16:rowId xmlns:a16="http://schemas.microsoft.com/office/drawing/2014/main" xmlns="" val="10005"/>
                  </a:ext>
                </a:extLst>
              </a:tr>
              <a:tr h="1002372">
                <a:tc>
                  <a:txBody>
                    <a:bodyPr/>
                    <a:lstStyle/>
                    <a:p>
                      <a:r>
                        <a:rPr lang="en-ZA" sz="1600" dirty="0"/>
                        <a:t>6. Remote </a:t>
                      </a:r>
                      <a:r>
                        <a:rPr lang="en-US" sz="1600" baseline="0" dirty="0"/>
                        <a:t>CCTV surveillance </a:t>
                      </a:r>
                      <a:endParaRPr lang="en-ZA" sz="1600" dirty="0"/>
                    </a:p>
                  </a:txBody>
                  <a:tcPr/>
                </a:tc>
                <a:tc>
                  <a:txBody>
                    <a:bodyPr/>
                    <a:lstStyle/>
                    <a:p>
                      <a:pPr algn="ctr"/>
                      <a:r>
                        <a:rPr lang="en-ZA" sz="1600" kern="1200" dirty="0">
                          <a:solidFill>
                            <a:srgbClr val="FF0000"/>
                          </a:solidFill>
                          <a:latin typeface="+mn-lt"/>
                          <a:ea typeface="+mn-ea"/>
                          <a:cs typeface="+mn-cs"/>
                          <a:sym typeface="Wingdings"/>
                        </a:rPr>
                        <a:t></a:t>
                      </a:r>
                      <a:endParaRPr lang="en-ZA" sz="1600" kern="1200" dirty="0">
                        <a:solidFill>
                          <a:srgbClr val="FF0000"/>
                        </a:solidFill>
                        <a:latin typeface="+mn-lt"/>
                        <a:ea typeface="+mn-ea"/>
                        <a:cs typeface="+mn-cs"/>
                      </a:endParaRPr>
                    </a:p>
                  </a:txBody>
                  <a:tcPr/>
                </a:tc>
                <a:tc>
                  <a:txBody>
                    <a:bodyPr/>
                    <a:lstStyle/>
                    <a:p>
                      <a:pPr algn="ctr"/>
                      <a:r>
                        <a:rPr lang="en-ZA" sz="1600" kern="1200">
                          <a:solidFill>
                            <a:srgbClr val="FF0000"/>
                          </a:solidFill>
                          <a:latin typeface="+mn-lt"/>
                          <a:ea typeface="+mn-ea"/>
                          <a:cs typeface="+mn-cs"/>
                          <a:sym typeface="Wingdings"/>
                        </a:rPr>
                        <a:t></a:t>
                      </a:r>
                      <a:endParaRPr lang="en-ZA" sz="1600" kern="1200" dirty="0">
                        <a:solidFill>
                          <a:srgbClr val="FF0000"/>
                        </a:solidFill>
                        <a:latin typeface="+mn-lt"/>
                        <a:ea typeface="+mn-ea"/>
                        <a:cs typeface="+mn-cs"/>
                      </a:endParaRPr>
                    </a:p>
                  </a:txBody>
                  <a:tcPr/>
                </a:tc>
                <a:tc>
                  <a:txBody>
                    <a:bodyPr/>
                    <a:lstStyle/>
                    <a:p>
                      <a:pPr algn="ctr"/>
                      <a:r>
                        <a:rPr lang="en-ZA" sz="1600" kern="1200" dirty="0">
                          <a:solidFill>
                            <a:srgbClr val="FF0000"/>
                          </a:solidFill>
                          <a:latin typeface="+mn-lt"/>
                          <a:ea typeface="+mn-ea"/>
                          <a:cs typeface="+mn-cs"/>
                          <a:sym typeface="Wingdings"/>
                        </a:rPr>
                        <a:t></a:t>
                      </a:r>
                      <a:endParaRPr lang="en-ZA" sz="1600" kern="1200" dirty="0">
                        <a:solidFill>
                          <a:srgbClr val="FF0000"/>
                        </a:solidFill>
                        <a:latin typeface="+mn-lt"/>
                        <a:ea typeface="+mn-ea"/>
                        <a:cs typeface="+mn-cs"/>
                      </a:endParaRPr>
                    </a:p>
                  </a:txBody>
                  <a:tcPr/>
                </a:tc>
                <a:tc>
                  <a:txBody>
                    <a:bodyPr/>
                    <a:lstStyle/>
                    <a:p>
                      <a:pPr marL="0" indent="0">
                        <a:buFont typeface="Wingdings" panose="05000000000000000000" pitchFamily="2" charset="2"/>
                        <a:buNone/>
                      </a:pPr>
                      <a:r>
                        <a:rPr lang="en-ZA" sz="1600" kern="1200" dirty="0">
                          <a:solidFill>
                            <a:schemeClr val="dk1"/>
                          </a:solidFill>
                          <a:latin typeface="+mn-lt"/>
                          <a:ea typeface="+mn-ea"/>
                          <a:cs typeface="+mn-cs"/>
                        </a:rPr>
                        <a:t>Installation</a:t>
                      </a:r>
                      <a:r>
                        <a:rPr lang="en-ZA" sz="1600" kern="1200" baseline="0" dirty="0">
                          <a:solidFill>
                            <a:schemeClr val="dk1"/>
                          </a:solidFill>
                          <a:latin typeface="+mn-lt"/>
                          <a:ea typeface="+mn-ea"/>
                          <a:cs typeface="+mn-cs"/>
                        </a:rPr>
                        <a:t> and configuration is </a:t>
                      </a:r>
                      <a:r>
                        <a:rPr lang="en-ZA" sz="1600" kern="1200" dirty="0">
                          <a:solidFill>
                            <a:schemeClr val="dk1"/>
                          </a:solidFill>
                          <a:latin typeface="+mn-lt"/>
                          <a:ea typeface="+mn-ea"/>
                          <a:cs typeface="+mn-cs"/>
                        </a:rPr>
                        <a:t> dependant on release and delivery of CCTV cameras. </a:t>
                      </a:r>
                      <a:endParaRPr lang="en-ZA" sz="1600" kern="1200" dirty="0">
                        <a:solidFill>
                          <a:srgbClr val="FF0000"/>
                        </a:solidFill>
                        <a:latin typeface="+mn-lt"/>
                        <a:ea typeface="+mn-ea"/>
                        <a:cs typeface="+mn-cs"/>
                      </a:endParaRPr>
                    </a:p>
                  </a:txBody>
                  <a:tcPr/>
                </a:tc>
                <a:extLst>
                  <a:ext uri="{0D108BD9-81ED-4DB2-BD59-A6C34878D82A}">
                    <a16:rowId xmlns:a16="http://schemas.microsoft.com/office/drawing/2014/main" xmlns="" val="10006"/>
                  </a:ext>
                </a:extLst>
              </a:tr>
              <a:tr h="738885">
                <a:tc>
                  <a:txBody>
                    <a:bodyPr/>
                    <a:lstStyle/>
                    <a:p>
                      <a:r>
                        <a:rPr lang="en-ZA" sz="1600" dirty="0"/>
                        <a:t>7. Encryption of data lines</a:t>
                      </a:r>
                    </a:p>
                  </a:txBody>
                  <a:tcPr/>
                </a:tc>
                <a:tc>
                  <a:txBody>
                    <a:bodyPr/>
                    <a:lstStyle/>
                    <a:p>
                      <a:pPr algn="ctr"/>
                      <a:r>
                        <a:rPr lang="en-ZA" sz="1600" kern="1200" dirty="0">
                          <a:solidFill>
                            <a:srgbClr val="FF0000"/>
                          </a:solidFill>
                          <a:latin typeface="+mn-lt"/>
                          <a:ea typeface="+mn-ea"/>
                          <a:cs typeface="+mn-cs"/>
                          <a:sym typeface="Wingdings"/>
                        </a:rPr>
                        <a:t></a:t>
                      </a:r>
                      <a:endParaRPr lang="en-ZA" sz="1600" kern="1200" dirty="0">
                        <a:solidFill>
                          <a:srgbClr val="FF0000"/>
                        </a:solidFill>
                        <a:latin typeface="+mn-lt"/>
                        <a:ea typeface="+mn-ea"/>
                        <a:cs typeface="+mn-cs"/>
                      </a:endParaRPr>
                    </a:p>
                  </a:txBody>
                  <a:tcPr/>
                </a:tc>
                <a:tc>
                  <a:txBody>
                    <a:bodyPr/>
                    <a:lstStyle/>
                    <a:p>
                      <a:pPr algn="ctr"/>
                      <a:r>
                        <a:rPr lang="en-ZA" sz="1600" kern="1200">
                          <a:solidFill>
                            <a:srgbClr val="FF0000"/>
                          </a:solidFill>
                          <a:latin typeface="+mn-lt"/>
                          <a:ea typeface="+mn-ea"/>
                          <a:cs typeface="+mn-cs"/>
                          <a:sym typeface="Wingdings"/>
                        </a:rPr>
                        <a:t></a:t>
                      </a:r>
                      <a:endParaRPr lang="en-ZA" sz="1600" kern="1200" dirty="0">
                        <a:solidFill>
                          <a:srgbClr val="FF0000"/>
                        </a:solidFill>
                        <a:latin typeface="+mn-lt"/>
                        <a:ea typeface="+mn-ea"/>
                        <a:cs typeface="+mn-cs"/>
                      </a:endParaRPr>
                    </a:p>
                  </a:txBody>
                  <a:tcPr/>
                </a:tc>
                <a:tc>
                  <a:txBody>
                    <a:bodyPr/>
                    <a:lstStyle/>
                    <a:p>
                      <a:pPr algn="ctr"/>
                      <a:r>
                        <a:rPr lang="en-ZA" sz="1600" kern="1200" dirty="0">
                          <a:solidFill>
                            <a:srgbClr val="FF0000"/>
                          </a:solidFill>
                          <a:latin typeface="+mn-lt"/>
                          <a:ea typeface="+mn-ea"/>
                          <a:cs typeface="+mn-cs"/>
                          <a:sym typeface="Wingdings"/>
                        </a:rPr>
                        <a:t></a:t>
                      </a:r>
                      <a:endParaRPr lang="en-ZA" sz="1600" kern="1200" dirty="0">
                        <a:solidFill>
                          <a:srgbClr val="FF0000"/>
                        </a:solidFill>
                        <a:latin typeface="+mn-lt"/>
                        <a:ea typeface="+mn-ea"/>
                        <a:cs typeface="+mn-cs"/>
                      </a:endParaRPr>
                    </a:p>
                  </a:txBody>
                  <a:tcPr/>
                </a:tc>
                <a:tc>
                  <a:txBody>
                    <a:bodyPr/>
                    <a:lstStyle/>
                    <a:p>
                      <a:pPr marL="0" indent="0">
                        <a:buFont typeface="Wingdings" panose="05000000000000000000" pitchFamily="2" charset="2"/>
                        <a:buNone/>
                      </a:pPr>
                      <a:r>
                        <a:rPr lang="en-ZA" sz="1600" kern="1200" dirty="0">
                          <a:solidFill>
                            <a:schemeClr val="dk1"/>
                          </a:solidFill>
                          <a:latin typeface="+mn-lt"/>
                          <a:ea typeface="+mn-ea"/>
                          <a:cs typeface="+mn-cs"/>
                        </a:rPr>
                        <a:t>Installation has been delayed</a:t>
                      </a:r>
                      <a:r>
                        <a:rPr lang="en-ZA" sz="1600" kern="1200" baseline="0" dirty="0">
                          <a:solidFill>
                            <a:schemeClr val="dk1"/>
                          </a:solidFill>
                          <a:latin typeface="+mn-lt"/>
                          <a:ea typeface="+mn-ea"/>
                          <a:cs typeface="+mn-cs"/>
                        </a:rPr>
                        <a:t> </a:t>
                      </a:r>
                      <a:r>
                        <a:rPr lang="en-ZA" sz="1600" kern="1200" baseline="0" dirty="0" smtClean="0">
                          <a:solidFill>
                            <a:schemeClr val="dk1"/>
                          </a:solidFill>
                          <a:latin typeface="+mn-lt"/>
                          <a:ea typeface="+mn-ea"/>
                          <a:cs typeface="+mn-cs"/>
                        </a:rPr>
                        <a:t>to 31 March 2019 due </a:t>
                      </a:r>
                      <a:r>
                        <a:rPr lang="en-ZA" sz="1600" kern="1200" baseline="0" dirty="0">
                          <a:solidFill>
                            <a:schemeClr val="dk1"/>
                          </a:solidFill>
                          <a:latin typeface="+mn-lt"/>
                          <a:ea typeface="+mn-ea"/>
                          <a:cs typeface="+mn-cs"/>
                        </a:rPr>
                        <a:t>to late delivery from abroad</a:t>
                      </a:r>
                      <a:r>
                        <a:rPr lang="en-ZA" sz="1600" kern="1200" dirty="0">
                          <a:solidFill>
                            <a:schemeClr val="dk1"/>
                          </a:solidFill>
                          <a:latin typeface="+mn-lt"/>
                          <a:ea typeface="+mn-ea"/>
                          <a:cs typeface="+mn-cs"/>
                        </a:rPr>
                        <a:t>.</a:t>
                      </a:r>
                    </a:p>
                  </a:txBody>
                  <a:tcPr/>
                </a:tc>
                <a:extLst>
                  <a:ext uri="{0D108BD9-81ED-4DB2-BD59-A6C34878D82A}">
                    <a16:rowId xmlns:a16="http://schemas.microsoft.com/office/drawing/2014/main" xmlns="" val="10007"/>
                  </a:ext>
                </a:extLst>
              </a:tr>
            </a:tbl>
          </a:graphicData>
        </a:graphic>
      </p:graphicFrame>
      <p:sp>
        <p:nvSpPr>
          <p:cNvPr id="4" name="Content Placeholder 5"/>
          <p:cNvSpPr txBox="1">
            <a:spLocks/>
          </p:cNvSpPr>
          <p:nvPr/>
        </p:nvSpPr>
        <p:spPr>
          <a:xfrm>
            <a:off x="194400" y="4732638"/>
            <a:ext cx="8748000" cy="1581665"/>
          </a:xfrm>
          <a:prstGeom prst="rect">
            <a:avLst/>
          </a:prstGeom>
        </p:spPr>
        <p:txBody>
          <a:bodyPr vert="horz" lIns="91440" tIns="45720" rIns="91440" bIns="45720" rtlCol="0">
            <a:normAutofit/>
          </a:bodyPr>
          <a:lstStyle>
            <a:lvl1pPr marL="336592" indent="-336592" algn="l" defTabSz="846625" rtl="0" eaLnBrk="1" latinLnBrk="0" hangingPunct="1">
              <a:spcBef>
                <a:spcPts val="556"/>
              </a:spcBef>
              <a:buSzPct val="90000"/>
              <a:buFont typeface="Wingdings" panose="05000000000000000000" pitchFamily="2" charset="2"/>
              <a:buChar char="v"/>
              <a:defRPr sz="2400" kern="1200">
                <a:solidFill>
                  <a:schemeClr val="tx1"/>
                </a:solidFill>
                <a:latin typeface="+mn-lt"/>
                <a:ea typeface="+mn-ea"/>
                <a:cs typeface="Segoe UI Light" panose="020B0502040204020203" pitchFamily="34" charset="0"/>
              </a:defRPr>
            </a:lvl1pPr>
            <a:lvl2pPr marL="658486" indent="-321895" algn="l" defTabSz="846625" rtl="0" eaLnBrk="1" latinLnBrk="0" hangingPunct="1">
              <a:spcBef>
                <a:spcPts val="556"/>
              </a:spcBef>
              <a:buSzPct val="90000"/>
              <a:buFont typeface="Wingdings" panose="05000000000000000000" pitchFamily="2" charset="2"/>
              <a:buChar char="Ø"/>
              <a:defRPr sz="2000" kern="1200">
                <a:solidFill>
                  <a:schemeClr val="tx1"/>
                </a:solidFill>
                <a:latin typeface="+mn-lt"/>
                <a:ea typeface="+mn-ea"/>
                <a:cs typeface="Segoe UI Light" panose="020B0502040204020203" pitchFamily="34" charset="0"/>
              </a:defRPr>
            </a:lvl2pPr>
            <a:lvl3pPr marL="833396" indent="-174910" algn="l" defTabSz="846625" rtl="0" eaLnBrk="1" latinLnBrk="0" hangingPunct="1">
              <a:spcBef>
                <a:spcPts val="556"/>
              </a:spcBef>
              <a:buFont typeface="Wingdings" panose="05000000000000000000" pitchFamily="2" charset="2"/>
              <a:buChar char="§"/>
              <a:defRPr sz="1800" kern="1200">
                <a:solidFill>
                  <a:schemeClr val="tx1"/>
                </a:solidFill>
                <a:latin typeface="+mn-lt"/>
                <a:ea typeface="+mn-ea"/>
                <a:cs typeface="Segoe UI Light" panose="020B0502040204020203" pitchFamily="34" charset="0"/>
              </a:defRPr>
            </a:lvl3pPr>
            <a:lvl4pPr marL="1074449" indent="-241053" algn="l" defTabSz="846625" rtl="0" eaLnBrk="1" latinLnBrk="0" hangingPunct="1">
              <a:spcBef>
                <a:spcPts val="556"/>
              </a:spcBef>
              <a:buFont typeface="Arial" panose="020B0604020202020204" pitchFamily="34" charset="0"/>
              <a:buChar char="•"/>
              <a:defRPr sz="1600" kern="1200">
                <a:solidFill>
                  <a:schemeClr val="tx1"/>
                </a:solidFill>
                <a:latin typeface="+mn-lt"/>
                <a:ea typeface="+mn-ea"/>
                <a:cs typeface="Segoe UI Light" panose="020B0502040204020203" pitchFamily="34" charset="0"/>
              </a:defRPr>
            </a:lvl4pPr>
            <a:lvl5pPr marL="1249359" indent="-174910" algn="l" defTabSz="846625" rtl="0" eaLnBrk="1" latinLnBrk="0" hangingPunct="1">
              <a:spcBef>
                <a:spcPts val="556"/>
              </a:spcBef>
              <a:buFont typeface="Arial" panose="020B0604020202020204" pitchFamily="34" charset="0"/>
              <a:buChar char="•"/>
              <a:defRPr sz="1400" kern="1200">
                <a:solidFill>
                  <a:schemeClr val="tx1"/>
                </a:solidFill>
                <a:latin typeface="+mn-lt"/>
                <a:ea typeface="+mn-ea"/>
                <a:cs typeface="Segoe UI Light" panose="020B0502040204020203" pitchFamily="34" charset="0"/>
              </a:defRPr>
            </a:lvl5pPr>
            <a:lvl6pPr marL="2328217"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6pPr>
            <a:lvl7pPr marL="2751529"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7pPr>
            <a:lvl8pPr marL="3174842"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8pPr>
            <a:lvl9pPr marL="3598153"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9pPr>
          </a:lstStyle>
          <a:p>
            <a:pPr marL="0" indent="0">
              <a:buFont typeface="Wingdings" panose="05000000000000000000" pitchFamily="2" charset="2"/>
              <a:buNone/>
            </a:pPr>
            <a:endParaRPr lang="en-US" sz="2000" dirty="0">
              <a:solidFill>
                <a:prstClr val="black"/>
              </a:solidFill>
            </a:endParaRPr>
          </a:p>
          <a:p>
            <a:endParaRPr lang="en-US" sz="1800" dirty="0">
              <a:solidFill>
                <a:prstClr val="black"/>
              </a:solidFill>
            </a:endParaRPr>
          </a:p>
          <a:p>
            <a:pPr marL="0" indent="0">
              <a:lnSpc>
                <a:spcPct val="150000"/>
              </a:lnSpc>
              <a:buFont typeface="Wingdings" panose="05000000000000000000" pitchFamily="2" charset="2"/>
              <a:buNone/>
            </a:pPr>
            <a:endParaRPr lang="en-GB" sz="2000" dirty="0"/>
          </a:p>
          <a:p>
            <a:pPr>
              <a:lnSpc>
                <a:spcPct val="150000"/>
              </a:lnSpc>
            </a:pPr>
            <a:endParaRPr lang="en-GB" sz="1800" dirty="0"/>
          </a:p>
          <a:p>
            <a:pPr marL="0" indent="0">
              <a:buFont typeface="Wingdings" panose="05000000000000000000" pitchFamily="2" charset="2"/>
              <a:buNone/>
            </a:pPr>
            <a:endParaRPr lang="en-US" dirty="0"/>
          </a:p>
        </p:txBody>
      </p:sp>
    </p:spTree>
    <p:extLst>
      <p:ext uri="{BB962C8B-B14F-4D97-AF65-F5344CB8AC3E}">
        <p14:creationId xmlns:p14="http://schemas.microsoft.com/office/powerpoint/2010/main" xmlns="" val="3848928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Grp="1" noChangeAspect="1" noChangeArrowheads="1"/>
          </p:cNvPicPr>
          <p:nvPr>
            <p:ph idx="1"/>
          </p:nvPr>
        </p:nvPicPr>
        <p:blipFill>
          <a:blip r:embed="rId2" cstate="email">
            <a:extLst>
              <a:ext uri="{28A0092B-C50C-407E-A947-70E740481C1C}">
                <a14:useLocalDpi xmlns:a14="http://schemas.microsoft.com/office/drawing/2010/main" xmlns=""/>
              </a:ext>
            </a:extLst>
          </a:blip>
          <a:stretch>
            <a:fillRect/>
          </a:stretch>
        </p:blipFill>
        <p:spPr>
          <a:xfrm>
            <a:off x="359532" y="1560894"/>
            <a:ext cx="2916324" cy="4287577"/>
          </a:xfrm>
        </p:spPr>
      </p:pic>
      <p:sp>
        <p:nvSpPr>
          <p:cNvPr id="6" name="Title 1"/>
          <p:cNvSpPr txBox="1">
            <a:spLocks/>
          </p:cNvSpPr>
          <p:nvPr/>
        </p:nvSpPr>
        <p:spPr>
          <a:xfrm>
            <a:off x="3405470" y="2787134"/>
            <a:ext cx="5307528" cy="3110746"/>
          </a:xfrm>
          <a:prstGeom prst="rect">
            <a:avLst/>
          </a:prstGeom>
          <a:noFill/>
          <a:ln cmpd="sng">
            <a:noFill/>
          </a:ln>
        </p:spPr>
        <p:txBody>
          <a:bodyPr vert="horz" lIns="91440" tIns="45720" rIns="91440" bIns="45720" rtlCol="0" anchor="t" anchorCtr="0">
            <a:noAutofit/>
          </a:bodyPr>
          <a:lstStyle>
            <a:lvl1pPr algn="l" defTabSz="846625" rtl="0" eaLnBrk="1" latinLnBrk="0" hangingPunct="1">
              <a:spcBef>
                <a:spcPct val="0"/>
              </a:spcBef>
              <a:buNone/>
              <a:defRPr sz="2800" b="1" kern="1200">
                <a:solidFill>
                  <a:srgbClr val="0E1B8D"/>
                </a:solidFill>
                <a:latin typeface="+mj-lt"/>
                <a:ea typeface="+mj-ea"/>
                <a:cs typeface="Segoe UI Semibold" panose="020B0702040204020203" pitchFamily="34" charset="0"/>
              </a:defRPr>
            </a:lvl1pPr>
          </a:lstStyle>
          <a:p>
            <a:pPr algn="ctr"/>
            <a:r>
              <a:rPr lang="en-US" dirty="0" smtClean="0"/>
              <a:t>The National Identity System (NIS) </a:t>
            </a:r>
            <a:endParaRPr lang="en-US" dirty="0"/>
          </a:p>
        </p:txBody>
      </p:sp>
    </p:spTree>
    <p:extLst>
      <p:ext uri="{BB962C8B-B14F-4D97-AF65-F5344CB8AC3E}">
        <p14:creationId xmlns:p14="http://schemas.microsoft.com/office/powerpoint/2010/main" xmlns="" val="180537858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94400" y="163369"/>
            <a:ext cx="8748000" cy="6346613"/>
          </a:xfrm>
        </p:spPr>
        <p:txBody>
          <a:bodyPr>
            <a:normAutofit/>
          </a:bodyPr>
          <a:lstStyle/>
          <a:p>
            <a:pPr marL="0" indent="0">
              <a:buNone/>
            </a:pPr>
            <a:r>
              <a:rPr lang="en-US" sz="2200" b="1" dirty="0" smtClean="0">
                <a:solidFill>
                  <a:srgbClr val="0E1B8D"/>
                </a:solidFill>
                <a:cs typeface="Segoe UI Semibold" panose="020B0702040204020203" pitchFamily="34" charset="0"/>
              </a:rPr>
              <a:t>NIS Background......1 of 3</a:t>
            </a:r>
            <a:endParaRPr lang="en-US" sz="2200" b="1" dirty="0">
              <a:solidFill>
                <a:srgbClr val="0E1B8D"/>
              </a:solidFill>
              <a:cs typeface="Segoe UI Semibold" panose="020B0702040204020203" pitchFamily="34" charset="0"/>
            </a:endParaRPr>
          </a:p>
          <a:p>
            <a:endParaRPr lang="en-US" sz="1800" dirty="0">
              <a:solidFill>
                <a:prstClr val="black"/>
              </a:solidFill>
            </a:endParaRPr>
          </a:p>
          <a:p>
            <a:r>
              <a:rPr lang="en-GB" sz="2000" dirty="0"/>
              <a:t>The DHA is faced with challenges that hinder its efforts to deliver on its mandate, some which are a consequence of the manual nature of their business process and interfaces to some of their systems. These challenges are summed up as follows:  </a:t>
            </a:r>
            <a:endParaRPr lang="en-GB" sz="2000" dirty="0" smtClean="0"/>
          </a:p>
          <a:p>
            <a:pPr lvl="1"/>
            <a:r>
              <a:rPr lang="en-GB" sz="1600" dirty="0">
                <a:effectLst>
                  <a:outerShdw sx="0" sy="0">
                    <a:srgbClr val="000000"/>
                  </a:outerShdw>
                </a:effectLst>
              </a:rPr>
              <a:t>the manual nature of some of its processes means that the turnaround times are longer than they could be; and</a:t>
            </a:r>
            <a:endParaRPr lang="en-ZA" sz="1600" dirty="0">
              <a:effectLst>
                <a:outerShdw sx="0" sy="0">
                  <a:srgbClr val="000000"/>
                </a:outerShdw>
              </a:effectLst>
            </a:endParaRPr>
          </a:p>
          <a:p>
            <a:pPr lvl="1"/>
            <a:r>
              <a:rPr lang="en-GB" sz="1600" dirty="0">
                <a:effectLst>
                  <a:outerShdw sx="0" sy="0">
                    <a:srgbClr val="000000"/>
                  </a:outerShdw>
                </a:effectLst>
              </a:rPr>
              <a:t>the manual interfaces between the </a:t>
            </a:r>
            <a:r>
              <a:rPr lang="en-GB" sz="1600" dirty="0" smtClean="0">
                <a:effectLst>
                  <a:outerShdw sx="0" sy="0">
                    <a:srgbClr val="000000"/>
                  </a:outerShdw>
                </a:effectLst>
              </a:rPr>
              <a:t>Department’s </a:t>
            </a:r>
            <a:r>
              <a:rPr lang="en-GB" sz="1600" dirty="0">
                <a:effectLst>
                  <a:outerShdw sx="0" sy="0">
                    <a:srgbClr val="000000"/>
                  </a:outerShdw>
                </a:effectLst>
              </a:rPr>
              <a:t>systems, which is the result of having systems that are not integrated and are operated in silos, creates opportunities for data tampering, which can go undetected and can be easily exploited by corrupt officials, bringing the integrity of the DHA data into question.</a:t>
            </a:r>
            <a:endParaRPr lang="en-ZA" sz="1600" dirty="0">
              <a:effectLst>
                <a:outerShdw sx="0" sy="0">
                  <a:srgbClr val="000000"/>
                </a:outerShdw>
              </a:effectLst>
            </a:endParaRPr>
          </a:p>
          <a:p>
            <a:r>
              <a:rPr lang="en-GB" sz="2000" dirty="0"/>
              <a:t>The above challenges are further compounded by the fact that some of the systems in the </a:t>
            </a:r>
            <a:r>
              <a:rPr lang="en-GB" sz="2000" dirty="0" smtClean="0"/>
              <a:t>Department, </a:t>
            </a:r>
            <a:r>
              <a:rPr lang="en-GB" sz="2000" dirty="0"/>
              <a:t>e.g. the National Population Register (NPR), are also based on old technology and cannot be easily modified to accommodate new requirements</a:t>
            </a:r>
            <a:r>
              <a:rPr lang="en-GB" sz="2000" dirty="0" smtClean="0"/>
              <a:t>.</a:t>
            </a:r>
            <a:endParaRPr lang="en-US" sz="2000" dirty="0">
              <a:solidFill>
                <a:prstClr val="black"/>
              </a:solidFill>
            </a:endParaRPr>
          </a:p>
          <a:p>
            <a:pPr lvl="0"/>
            <a:endParaRPr lang="en-US" sz="1800" dirty="0">
              <a:solidFill>
                <a:prstClr val="black"/>
              </a:solidFill>
            </a:endParaRPr>
          </a:p>
          <a:p>
            <a:pPr marL="0" lvl="0" indent="0">
              <a:lnSpc>
                <a:spcPct val="150000"/>
              </a:lnSpc>
              <a:buNone/>
            </a:pPr>
            <a:endParaRPr lang="en-GB" sz="2000" dirty="0"/>
          </a:p>
          <a:p>
            <a:pPr lvl="0">
              <a:lnSpc>
                <a:spcPct val="150000"/>
              </a:lnSpc>
            </a:pPr>
            <a:endParaRPr lang="en-GB" sz="1800" dirty="0"/>
          </a:p>
          <a:p>
            <a:pPr marL="0" indent="0">
              <a:buNone/>
            </a:pPr>
            <a:endParaRPr lang="en-US" dirty="0"/>
          </a:p>
        </p:txBody>
      </p:sp>
    </p:spTree>
    <p:extLst>
      <p:ext uri="{BB962C8B-B14F-4D97-AF65-F5344CB8AC3E}">
        <p14:creationId xmlns:p14="http://schemas.microsoft.com/office/powerpoint/2010/main" xmlns="" val="3396675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94400" y="163369"/>
            <a:ext cx="8748000" cy="6346613"/>
          </a:xfrm>
        </p:spPr>
        <p:txBody>
          <a:bodyPr>
            <a:normAutofit/>
          </a:bodyPr>
          <a:lstStyle/>
          <a:p>
            <a:pPr marL="0" indent="0">
              <a:buNone/>
            </a:pPr>
            <a:r>
              <a:rPr lang="en-US" sz="2200" b="1" dirty="0">
                <a:solidFill>
                  <a:srgbClr val="0E1B8D"/>
                </a:solidFill>
                <a:cs typeface="Segoe UI Semibold" panose="020B0702040204020203" pitchFamily="34" charset="0"/>
              </a:rPr>
              <a:t>NIS </a:t>
            </a:r>
            <a:r>
              <a:rPr lang="en-US" sz="2200" b="1" dirty="0" smtClean="0">
                <a:solidFill>
                  <a:srgbClr val="0E1B8D"/>
                </a:solidFill>
                <a:cs typeface="Segoe UI Semibold" panose="020B0702040204020203" pitchFamily="34" charset="0"/>
              </a:rPr>
              <a:t>Background……2 of 3</a:t>
            </a:r>
            <a:endParaRPr lang="en-US" sz="2200" b="1" dirty="0">
              <a:solidFill>
                <a:srgbClr val="0E1B8D"/>
              </a:solidFill>
              <a:cs typeface="Segoe UI Semibold" panose="020B0702040204020203" pitchFamily="34" charset="0"/>
            </a:endParaRPr>
          </a:p>
          <a:p>
            <a:endParaRPr lang="en-US" sz="1800" dirty="0">
              <a:solidFill>
                <a:prstClr val="black"/>
              </a:solidFill>
            </a:endParaRPr>
          </a:p>
          <a:p>
            <a:r>
              <a:rPr lang="en-GB" sz="2000" dirty="0"/>
              <a:t>The DHA </a:t>
            </a:r>
            <a:r>
              <a:rPr lang="en-GB" sz="2000" dirty="0" smtClean="0"/>
              <a:t>communicated plans </a:t>
            </a:r>
            <a:r>
              <a:rPr lang="en-GB" sz="2000" dirty="0"/>
              <a:t>to develop a concept, specification and other necessary documents for the procurement of a new back-end system, the </a:t>
            </a:r>
            <a:r>
              <a:rPr lang="en-GB" sz="2000" b="1" dirty="0"/>
              <a:t>National Identity System (NIS)</a:t>
            </a:r>
            <a:r>
              <a:rPr lang="en-GB" sz="2000" dirty="0"/>
              <a:t>, which is intended to be a master source of information for the management systems of the Civic Services and Immigration Services. </a:t>
            </a:r>
            <a:endParaRPr lang="en-GB" sz="2000" dirty="0" smtClean="0"/>
          </a:p>
          <a:p>
            <a:endParaRPr lang="en-GB" sz="2000" dirty="0" smtClean="0"/>
          </a:p>
          <a:p>
            <a:r>
              <a:rPr lang="en-GB" sz="2000" dirty="0" smtClean="0"/>
              <a:t>The </a:t>
            </a:r>
            <a:r>
              <a:rPr lang="en-GB" sz="2000" dirty="0"/>
              <a:t>NIS will have to access and manage the information (biographic and biometrics) of all citizens and non-citizens that the DHA services. </a:t>
            </a:r>
            <a:endParaRPr lang="en-GB" sz="2000" dirty="0" smtClean="0"/>
          </a:p>
          <a:p>
            <a:endParaRPr lang="en-GB" sz="2000" dirty="0" smtClean="0"/>
          </a:p>
          <a:p>
            <a:r>
              <a:rPr lang="en-GB" sz="2000" dirty="0" smtClean="0"/>
              <a:t>It </a:t>
            </a:r>
            <a:r>
              <a:rPr lang="en-GB" sz="2000" dirty="0"/>
              <a:t>is further required </a:t>
            </a:r>
            <a:r>
              <a:rPr lang="en-GB" sz="2000" dirty="0" smtClean="0"/>
              <a:t>that the NIS should </a:t>
            </a:r>
            <a:r>
              <a:rPr lang="en-GB" sz="2000" dirty="0"/>
              <a:t>have functionalities that will be used to meet the </a:t>
            </a:r>
            <a:r>
              <a:rPr lang="en-GB" sz="2000" dirty="0" smtClean="0"/>
              <a:t>Department’s </a:t>
            </a:r>
            <a:r>
              <a:rPr lang="en-GB" sz="2000" dirty="0"/>
              <a:t>future plans, e.g. the issuing of electronic visas, the provisioning of services such as biometric-based identity verification to private and public sector entities, etc. </a:t>
            </a:r>
            <a:endParaRPr lang="en-ZA" sz="2000" dirty="0"/>
          </a:p>
          <a:p>
            <a:pPr marL="0" indent="0">
              <a:buNone/>
            </a:pPr>
            <a:endParaRPr lang="en-US" sz="2000" dirty="0"/>
          </a:p>
          <a:p>
            <a:endParaRPr lang="en-US" sz="2000" dirty="0">
              <a:solidFill>
                <a:prstClr val="black"/>
              </a:solidFill>
            </a:endParaRPr>
          </a:p>
          <a:p>
            <a:pPr lvl="0"/>
            <a:endParaRPr lang="en-US" sz="1800" dirty="0">
              <a:solidFill>
                <a:prstClr val="black"/>
              </a:solidFill>
            </a:endParaRPr>
          </a:p>
          <a:p>
            <a:pPr marL="0" lvl="0" indent="0">
              <a:lnSpc>
                <a:spcPct val="150000"/>
              </a:lnSpc>
              <a:buNone/>
            </a:pPr>
            <a:endParaRPr lang="en-GB" sz="2000" dirty="0"/>
          </a:p>
          <a:p>
            <a:pPr lvl="0">
              <a:lnSpc>
                <a:spcPct val="150000"/>
              </a:lnSpc>
            </a:pPr>
            <a:endParaRPr lang="en-GB" sz="1800" dirty="0"/>
          </a:p>
          <a:p>
            <a:pPr marL="0" indent="0">
              <a:buNone/>
            </a:pPr>
            <a:endParaRPr lang="en-US" dirty="0"/>
          </a:p>
        </p:txBody>
      </p:sp>
    </p:spTree>
    <p:extLst>
      <p:ext uri="{BB962C8B-B14F-4D97-AF65-F5344CB8AC3E}">
        <p14:creationId xmlns:p14="http://schemas.microsoft.com/office/powerpoint/2010/main" xmlns="" val="1074572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94400" y="163369"/>
            <a:ext cx="8748000" cy="6346613"/>
          </a:xfrm>
        </p:spPr>
        <p:txBody>
          <a:bodyPr>
            <a:normAutofit/>
          </a:bodyPr>
          <a:lstStyle/>
          <a:p>
            <a:pPr marL="0" indent="0">
              <a:buNone/>
            </a:pPr>
            <a:r>
              <a:rPr lang="en-US" sz="2200" b="1" dirty="0">
                <a:solidFill>
                  <a:srgbClr val="0E1B8D"/>
                </a:solidFill>
                <a:cs typeface="Segoe UI Semibold" panose="020B0702040204020203" pitchFamily="34" charset="0"/>
              </a:rPr>
              <a:t>NIS </a:t>
            </a:r>
            <a:r>
              <a:rPr lang="en-US" sz="2200" b="1" dirty="0" smtClean="0">
                <a:solidFill>
                  <a:srgbClr val="0E1B8D"/>
                </a:solidFill>
                <a:cs typeface="Segoe UI Semibold" panose="020B0702040204020203" pitchFamily="34" charset="0"/>
              </a:rPr>
              <a:t>Background……3 of 3</a:t>
            </a:r>
            <a:endParaRPr lang="en-US" sz="2200" b="1" dirty="0">
              <a:solidFill>
                <a:srgbClr val="0E1B8D"/>
              </a:solidFill>
              <a:cs typeface="Segoe UI Semibold" panose="020B0702040204020203" pitchFamily="34" charset="0"/>
            </a:endParaRPr>
          </a:p>
          <a:p>
            <a:endParaRPr lang="en-US" sz="1800" dirty="0">
              <a:solidFill>
                <a:prstClr val="black"/>
              </a:solidFill>
            </a:endParaRPr>
          </a:p>
          <a:p>
            <a:r>
              <a:rPr lang="en-GB" sz="2000" dirty="0"/>
              <a:t>The NIS will replace elements of at least the following major systems in the </a:t>
            </a:r>
            <a:r>
              <a:rPr lang="en-GB" sz="2000" dirty="0" smtClean="0"/>
              <a:t>Department: </a:t>
            </a:r>
            <a:endParaRPr lang="en-ZA" sz="2000" dirty="0"/>
          </a:p>
          <a:p>
            <a:pPr lvl="1" fontAlgn="base"/>
            <a:r>
              <a:rPr lang="en-GB" sz="1600" dirty="0">
                <a:effectLst>
                  <a:outerShdw sx="0" sy="0">
                    <a:srgbClr val="000000"/>
                  </a:outerShdw>
                </a:effectLst>
              </a:rPr>
              <a:t>NIIS (National Immigration Information System); </a:t>
            </a:r>
            <a:endParaRPr lang="en-ZA" sz="1600" dirty="0">
              <a:effectLst>
                <a:outerShdw sx="0" sy="0">
                  <a:srgbClr val="000000"/>
                </a:outerShdw>
              </a:effectLst>
            </a:endParaRPr>
          </a:p>
          <a:p>
            <a:pPr lvl="1" fontAlgn="base"/>
            <a:r>
              <a:rPr lang="en-GB" sz="1600" dirty="0">
                <a:effectLst>
                  <a:outerShdw sx="0" sy="0">
                    <a:srgbClr val="000000"/>
                  </a:outerShdw>
                </a:effectLst>
              </a:rPr>
              <a:t>NPR (National Population Register);</a:t>
            </a:r>
            <a:endParaRPr lang="en-ZA" sz="1600" dirty="0">
              <a:effectLst>
                <a:outerShdw sx="0" sy="0">
                  <a:srgbClr val="000000"/>
                </a:outerShdw>
              </a:effectLst>
            </a:endParaRPr>
          </a:p>
          <a:p>
            <a:pPr lvl="1" fontAlgn="base"/>
            <a:r>
              <a:rPr lang="en-GB" sz="1600" dirty="0">
                <a:effectLst>
                  <a:outerShdw sx="0" sy="0">
                    <a:srgbClr val="000000"/>
                  </a:outerShdw>
                </a:effectLst>
              </a:rPr>
              <a:t>Permitting System;</a:t>
            </a:r>
            <a:endParaRPr lang="en-ZA" sz="1600" dirty="0">
              <a:effectLst>
                <a:outerShdw sx="0" sy="0">
                  <a:srgbClr val="000000"/>
                </a:outerShdw>
              </a:effectLst>
            </a:endParaRPr>
          </a:p>
          <a:p>
            <a:pPr lvl="1" fontAlgn="base"/>
            <a:r>
              <a:rPr lang="en-GB" sz="1600" dirty="0">
                <a:effectLst>
                  <a:outerShdw sx="0" sy="0">
                    <a:srgbClr val="000000"/>
                  </a:outerShdw>
                </a:effectLst>
              </a:rPr>
              <a:t>MCS (Movement Control System), and </a:t>
            </a:r>
            <a:endParaRPr lang="en-ZA" sz="1600" dirty="0">
              <a:effectLst>
                <a:outerShdw sx="0" sy="0">
                  <a:srgbClr val="000000"/>
                </a:outerShdw>
              </a:effectLst>
            </a:endParaRPr>
          </a:p>
          <a:p>
            <a:pPr lvl="1" fontAlgn="base"/>
            <a:r>
              <a:rPr lang="en-GB" sz="1600" dirty="0">
                <a:effectLst>
                  <a:outerShdw sx="0" sy="0">
                    <a:srgbClr val="000000"/>
                  </a:outerShdw>
                </a:effectLst>
              </a:rPr>
              <a:t>EMCS (Enhanced Movement Control System). </a:t>
            </a:r>
            <a:endParaRPr lang="en-GB" sz="1600" dirty="0" smtClean="0">
              <a:effectLst>
                <a:outerShdw sx="0" sy="0">
                  <a:srgbClr val="000000"/>
                </a:outerShdw>
              </a:effectLst>
            </a:endParaRPr>
          </a:p>
          <a:p>
            <a:pPr marL="0" lvl="0" indent="0" fontAlgn="base">
              <a:buNone/>
            </a:pPr>
            <a:endParaRPr lang="en-ZA" sz="2000" dirty="0">
              <a:effectLst>
                <a:outerShdw sx="0" sy="0">
                  <a:srgbClr val="000000"/>
                </a:outerShdw>
              </a:effectLst>
            </a:endParaRPr>
          </a:p>
          <a:p>
            <a:r>
              <a:rPr lang="en-GB" sz="2000" dirty="0" smtClean="0"/>
              <a:t>Currently, the above systems are not integrated and not adequately secure.</a:t>
            </a:r>
          </a:p>
          <a:p>
            <a:endParaRPr lang="en-GB" sz="2000" dirty="0"/>
          </a:p>
          <a:p>
            <a:r>
              <a:rPr lang="en-GB" sz="2000" dirty="0"/>
              <a:t>The NIS will further integrate with the ABIS which is currently under development.</a:t>
            </a:r>
            <a:endParaRPr lang="en-ZA" sz="2000" dirty="0"/>
          </a:p>
          <a:p>
            <a:endParaRPr lang="en-ZA" sz="2000" dirty="0"/>
          </a:p>
          <a:p>
            <a:pPr marL="0" indent="0">
              <a:buNone/>
            </a:pPr>
            <a:endParaRPr lang="en-US" sz="2000" dirty="0"/>
          </a:p>
          <a:p>
            <a:endParaRPr lang="en-US" sz="2000" dirty="0">
              <a:solidFill>
                <a:prstClr val="black"/>
              </a:solidFill>
            </a:endParaRPr>
          </a:p>
          <a:p>
            <a:pPr lvl="0"/>
            <a:endParaRPr lang="en-US" sz="1800" dirty="0">
              <a:solidFill>
                <a:prstClr val="black"/>
              </a:solidFill>
            </a:endParaRPr>
          </a:p>
          <a:p>
            <a:pPr marL="0" lvl="0" indent="0">
              <a:lnSpc>
                <a:spcPct val="150000"/>
              </a:lnSpc>
              <a:buNone/>
            </a:pPr>
            <a:endParaRPr lang="en-GB" sz="2000" dirty="0"/>
          </a:p>
          <a:p>
            <a:pPr lvl="0">
              <a:lnSpc>
                <a:spcPct val="150000"/>
              </a:lnSpc>
            </a:pPr>
            <a:endParaRPr lang="en-GB" sz="1800" dirty="0"/>
          </a:p>
          <a:p>
            <a:pPr marL="0" indent="0">
              <a:buNone/>
            </a:pPr>
            <a:endParaRPr lang="en-US" dirty="0"/>
          </a:p>
        </p:txBody>
      </p:sp>
    </p:spTree>
    <p:extLst>
      <p:ext uri="{BB962C8B-B14F-4D97-AF65-F5344CB8AC3E}">
        <p14:creationId xmlns:p14="http://schemas.microsoft.com/office/powerpoint/2010/main" xmlns="" val="1910229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94400" y="163369"/>
            <a:ext cx="8748000" cy="6346613"/>
          </a:xfrm>
        </p:spPr>
        <p:txBody>
          <a:bodyPr>
            <a:normAutofit/>
          </a:bodyPr>
          <a:lstStyle/>
          <a:p>
            <a:pPr marL="0" indent="0">
              <a:buNone/>
            </a:pPr>
            <a:r>
              <a:rPr lang="en-US" sz="2200" b="1" dirty="0" smtClean="0">
                <a:solidFill>
                  <a:srgbClr val="0E1B8D"/>
                </a:solidFill>
                <a:cs typeface="Segoe UI Semibold" panose="020B0702040204020203" pitchFamily="34" charset="0"/>
              </a:rPr>
              <a:t>Project Approach</a:t>
            </a:r>
            <a:endParaRPr lang="en-US" sz="2200" b="1" dirty="0">
              <a:solidFill>
                <a:srgbClr val="0E1B8D"/>
              </a:solidFill>
              <a:cs typeface="Segoe UI Semibold" panose="020B0702040204020203" pitchFamily="34" charset="0"/>
            </a:endParaRPr>
          </a:p>
          <a:p>
            <a:endParaRPr lang="en-US" sz="1800" dirty="0">
              <a:solidFill>
                <a:prstClr val="black"/>
              </a:solidFill>
            </a:endParaRPr>
          </a:p>
          <a:p>
            <a:r>
              <a:rPr lang="en-ZA" sz="2000" dirty="0"/>
              <a:t>The Department of Home Affairs tasked SITA to appoint CSIR to conduct research, provide advisory services and develop the specification document for the procurement of the National Identity System (NIS) for the Department of Home Affairs.</a:t>
            </a:r>
          </a:p>
          <a:p>
            <a:r>
              <a:rPr lang="en-GB" sz="2000" dirty="0" smtClean="0"/>
              <a:t>The </a:t>
            </a:r>
            <a:r>
              <a:rPr lang="en-GB" sz="2000" dirty="0"/>
              <a:t>project objectives related to NIS are as follows:</a:t>
            </a:r>
            <a:endParaRPr lang="en-ZA" sz="2000" dirty="0"/>
          </a:p>
          <a:p>
            <a:pPr lvl="1" fontAlgn="base"/>
            <a:r>
              <a:rPr lang="en-GB" sz="1600" dirty="0">
                <a:effectLst>
                  <a:outerShdw sx="0" sy="0">
                    <a:srgbClr val="000000"/>
                  </a:outerShdw>
                </a:effectLst>
              </a:rPr>
              <a:t>to develop a systems requirement specification for the NIS, which will be used to undertake the proposals for the development of the NIS;</a:t>
            </a:r>
            <a:endParaRPr lang="en-ZA" sz="1600" dirty="0">
              <a:effectLst>
                <a:outerShdw sx="0" sy="0">
                  <a:srgbClr val="000000"/>
                </a:outerShdw>
              </a:effectLst>
            </a:endParaRPr>
          </a:p>
          <a:p>
            <a:pPr lvl="1" fontAlgn="base"/>
            <a:r>
              <a:rPr lang="en-GB" sz="1600" dirty="0">
                <a:effectLst>
                  <a:outerShdw sx="0" sy="0">
                    <a:srgbClr val="000000"/>
                  </a:outerShdw>
                </a:effectLst>
              </a:rPr>
              <a:t>to provide technical advisory services to assist with the NIS procurement process, and</a:t>
            </a:r>
            <a:endParaRPr lang="en-ZA" sz="1600" dirty="0">
              <a:effectLst>
                <a:outerShdw sx="0" sy="0">
                  <a:srgbClr val="000000"/>
                </a:outerShdw>
              </a:effectLst>
            </a:endParaRPr>
          </a:p>
          <a:p>
            <a:pPr lvl="1" fontAlgn="base"/>
            <a:r>
              <a:rPr lang="en-GB" sz="1600" dirty="0">
                <a:effectLst>
                  <a:outerShdw sx="0" sy="0">
                    <a:srgbClr val="000000"/>
                  </a:outerShdw>
                </a:effectLst>
              </a:rPr>
              <a:t>to provide technical advice in verifying that the system that is delivered meets all the requirements specified in the systems requirements specification, and validating whether such system can be used to meet DHA business and stakeholder requirements</a:t>
            </a:r>
            <a:r>
              <a:rPr lang="en-GB" sz="1600" dirty="0" smtClean="0">
                <a:effectLst>
                  <a:outerShdw sx="0" sy="0">
                    <a:srgbClr val="000000"/>
                  </a:outerShdw>
                </a:effectLst>
              </a:rPr>
              <a:t>.</a:t>
            </a:r>
          </a:p>
          <a:p>
            <a:pPr fontAlgn="base"/>
            <a:r>
              <a:rPr lang="en-GB" sz="2000" dirty="0"/>
              <a:t>T</a:t>
            </a:r>
            <a:r>
              <a:rPr lang="en-GB" sz="2000" dirty="0" smtClean="0"/>
              <a:t>he </a:t>
            </a:r>
            <a:r>
              <a:rPr lang="en-GB" sz="2000" dirty="0"/>
              <a:t>newly defined NIS will be developed, delivered and implemented by the appointed supplier(s). The implementation will be monitored, investigated and reported on by SITA in terms of its compliance to design specifications, as well as its ability to deliver on the required objectives of the DHA. </a:t>
            </a:r>
            <a:endParaRPr lang="en-ZA" sz="2000" dirty="0"/>
          </a:p>
          <a:p>
            <a:pPr fontAlgn="base"/>
            <a:endParaRPr lang="en-ZA" dirty="0">
              <a:effectLst>
                <a:outerShdw sx="0" sy="0">
                  <a:srgbClr val="000000"/>
                </a:outerShdw>
              </a:effectLst>
            </a:endParaRPr>
          </a:p>
          <a:p>
            <a:pPr marL="0" indent="0">
              <a:buNone/>
            </a:pPr>
            <a:endParaRPr lang="en-US" sz="2000" dirty="0"/>
          </a:p>
          <a:p>
            <a:endParaRPr lang="en-US" sz="2000" dirty="0">
              <a:solidFill>
                <a:prstClr val="black"/>
              </a:solidFill>
            </a:endParaRPr>
          </a:p>
          <a:p>
            <a:pPr lvl="0"/>
            <a:endParaRPr lang="en-US" sz="1800" dirty="0">
              <a:solidFill>
                <a:prstClr val="black"/>
              </a:solidFill>
            </a:endParaRPr>
          </a:p>
          <a:p>
            <a:pPr marL="0" lvl="0" indent="0">
              <a:lnSpc>
                <a:spcPct val="150000"/>
              </a:lnSpc>
              <a:buNone/>
            </a:pPr>
            <a:endParaRPr lang="en-GB" sz="2000" dirty="0"/>
          </a:p>
          <a:p>
            <a:pPr lvl="0">
              <a:lnSpc>
                <a:spcPct val="150000"/>
              </a:lnSpc>
            </a:pPr>
            <a:endParaRPr lang="en-GB" sz="1800" dirty="0"/>
          </a:p>
          <a:p>
            <a:pPr marL="0" indent="0">
              <a:buNone/>
            </a:pPr>
            <a:endParaRPr lang="en-US" dirty="0"/>
          </a:p>
        </p:txBody>
      </p:sp>
    </p:spTree>
    <p:extLst>
      <p:ext uri="{BB962C8B-B14F-4D97-AF65-F5344CB8AC3E}">
        <p14:creationId xmlns:p14="http://schemas.microsoft.com/office/powerpoint/2010/main" xmlns="" val="27081327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94400" y="163369"/>
            <a:ext cx="8748000" cy="6346613"/>
          </a:xfrm>
        </p:spPr>
        <p:txBody>
          <a:bodyPr>
            <a:normAutofit/>
          </a:bodyPr>
          <a:lstStyle/>
          <a:p>
            <a:pPr marL="0" indent="0">
              <a:buNone/>
            </a:pPr>
            <a:r>
              <a:rPr lang="en-US" sz="2200" b="1" dirty="0" smtClean="0">
                <a:solidFill>
                  <a:srgbClr val="0E1B8D"/>
                </a:solidFill>
                <a:cs typeface="Segoe UI Semibold" panose="020B0702040204020203" pitchFamily="34" charset="0"/>
              </a:rPr>
              <a:t>Project Approach</a:t>
            </a:r>
            <a:endParaRPr lang="en-US" sz="2200" b="1" dirty="0">
              <a:solidFill>
                <a:srgbClr val="0E1B8D"/>
              </a:solidFill>
              <a:cs typeface="Segoe UI Semibold" panose="020B0702040204020203" pitchFamily="34" charset="0"/>
            </a:endParaRPr>
          </a:p>
          <a:p>
            <a:endParaRPr lang="en-US" sz="1800" dirty="0">
              <a:solidFill>
                <a:prstClr val="black"/>
              </a:solidFill>
            </a:endParaRPr>
          </a:p>
          <a:p>
            <a:pPr lvl="0"/>
            <a:r>
              <a:rPr lang="en-US" sz="2000" dirty="0" smtClean="0"/>
              <a:t>SITA </a:t>
            </a:r>
            <a:r>
              <a:rPr lang="en-US" sz="2000" dirty="0"/>
              <a:t>secured the services of the CSIR to execute the bulk of the specialist work on the project</a:t>
            </a:r>
            <a:r>
              <a:rPr lang="en-US" sz="2000" dirty="0" smtClean="0"/>
              <a:t>.</a:t>
            </a:r>
          </a:p>
          <a:p>
            <a:pPr lvl="0" fontAlgn="base"/>
            <a:r>
              <a:rPr lang="en-GB" sz="2000" dirty="0"/>
              <a:t>The NIS project </a:t>
            </a:r>
            <a:r>
              <a:rPr lang="en-GB" sz="2000" dirty="0" smtClean="0"/>
              <a:t>is </a:t>
            </a:r>
            <a:r>
              <a:rPr lang="en-GB" sz="2000" dirty="0"/>
              <a:t>executed over various </a:t>
            </a:r>
            <a:r>
              <a:rPr lang="en-GB" sz="2000" dirty="0" smtClean="0"/>
              <a:t>phases</a:t>
            </a:r>
            <a:r>
              <a:rPr lang="en-GB" sz="2000" dirty="0"/>
              <a:t> </a:t>
            </a:r>
            <a:r>
              <a:rPr lang="en-GB" sz="2000" dirty="0" smtClean="0"/>
              <a:t>including </a:t>
            </a:r>
          </a:p>
          <a:p>
            <a:pPr lvl="1" fontAlgn="base"/>
            <a:r>
              <a:rPr lang="en-GB" sz="1600" dirty="0" smtClean="0">
                <a:effectLst>
                  <a:outerShdw sx="0" sy="0">
                    <a:srgbClr val="000000"/>
                  </a:outerShdw>
                </a:effectLst>
              </a:rPr>
              <a:t>definition </a:t>
            </a:r>
            <a:r>
              <a:rPr lang="en-GB" sz="1600" dirty="0">
                <a:effectLst>
                  <a:outerShdw sx="0" sy="0">
                    <a:srgbClr val="000000"/>
                  </a:outerShdw>
                </a:effectLst>
              </a:rPr>
              <a:t>of the “as is” environment;</a:t>
            </a:r>
            <a:endParaRPr lang="en-ZA" sz="1600" dirty="0">
              <a:effectLst>
                <a:outerShdw sx="0" sy="0">
                  <a:srgbClr val="000000"/>
                </a:outerShdw>
              </a:effectLst>
            </a:endParaRPr>
          </a:p>
          <a:p>
            <a:pPr lvl="1" fontAlgn="base"/>
            <a:r>
              <a:rPr lang="en-GB" sz="1600" dirty="0">
                <a:effectLst>
                  <a:outerShdw sx="0" sy="0">
                    <a:srgbClr val="000000"/>
                  </a:outerShdw>
                </a:effectLst>
              </a:rPr>
              <a:t>identification and definition of the business requirements of the DHA and related stakeholders of NIS;</a:t>
            </a:r>
            <a:endParaRPr lang="en-ZA" sz="1600" dirty="0">
              <a:effectLst>
                <a:outerShdw sx="0" sy="0">
                  <a:srgbClr val="000000"/>
                </a:outerShdw>
              </a:effectLst>
            </a:endParaRPr>
          </a:p>
          <a:p>
            <a:pPr lvl="1" fontAlgn="base"/>
            <a:r>
              <a:rPr lang="en-GB" sz="1600" dirty="0">
                <a:effectLst>
                  <a:outerShdw sx="0" sy="0">
                    <a:srgbClr val="000000"/>
                  </a:outerShdw>
                </a:effectLst>
              </a:rPr>
              <a:t>conducting of research on a variety of related topics affecting the NIS;</a:t>
            </a:r>
            <a:endParaRPr lang="en-ZA" sz="1600" dirty="0">
              <a:effectLst>
                <a:outerShdw sx="0" sy="0">
                  <a:srgbClr val="000000"/>
                </a:outerShdw>
              </a:effectLst>
            </a:endParaRPr>
          </a:p>
          <a:p>
            <a:pPr lvl="1" fontAlgn="base"/>
            <a:r>
              <a:rPr lang="en-GB" sz="1600" dirty="0">
                <a:effectLst>
                  <a:outerShdw sx="0" sy="0">
                    <a:srgbClr val="000000"/>
                  </a:outerShdw>
                </a:effectLst>
              </a:rPr>
              <a:t>development and reporting on recommendations for the validation and clean-up of legacy data; and </a:t>
            </a:r>
            <a:r>
              <a:rPr lang="en-ZA" sz="1600" dirty="0"/>
              <a:t> </a:t>
            </a:r>
            <a:endParaRPr lang="en-ZA" sz="1600" dirty="0">
              <a:effectLst>
                <a:outerShdw sx="0" sy="0">
                  <a:srgbClr val="000000"/>
                </a:outerShdw>
              </a:effectLst>
            </a:endParaRPr>
          </a:p>
          <a:p>
            <a:pPr lvl="1" fontAlgn="base"/>
            <a:r>
              <a:rPr lang="en-GB" sz="1600" dirty="0">
                <a:effectLst>
                  <a:outerShdw sx="0" sy="0">
                    <a:srgbClr val="000000"/>
                  </a:outerShdw>
                </a:effectLst>
              </a:rPr>
              <a:t>documentation of the proposed NIS, culminating in a system requirements specification that can be used as input to a procurement process.</a:t>
            </a:r>
            <a:endParaRPr lang="en-ZA" sz="1600" dirty="0">
              <a:effectLst>
                <a:outerShdw sx="0" sy="0">
                  <a:srgbClr val="000000"/>
                </a:outerShdw>
              </a:effectLst>
            </a:endParaRPr>
          </a:p>
          <a:p>
            <a:r>
              <a:rPr lang="en-GB" sz="2000" dirty="0"/>
              <a:t>Future phases will deal with the procurement of the NIS solution, as well as the verification and validation of the implementation of the NIS by the selected supplier(s).</a:t>
            </a:r>
            <a:endParaRPr lang="en-ZA" sz="2000" dirty="0"/>
          </a:p>
          <a:p>
            <a:pPr marL="0" indent="0">
              <a:buNone/>
            </a:pPr>
            <a:endParaRPr lang="en-US" sz="2000" dirty="0"/>
          </a:p>
          <a:p>
            <a:endParaRPr lang="en-US" sz="2000" dirty="0">
              <a:solidFill>
                <a:prstClr val="black"/>
              </a:solidFill>
            </a:endParaRPr>
          </a:p>
          <a:p>
            <a:pPr lvl="0"/>
            <a:endParaRPr lang="en-US" sz="1800" dirty="0">
              <a:solidFill>
                <a:prstClr val="black"/>
              </a:solidFill>
            </a:endParaRPr>
          </a:p>
          <a:p>
            <a:pPr marL="0" lvl="0" indent="0">
              <a:lnSpc>
                <a:spcPct val="150000"/>
              </a:lnSpc>
              <a:buNone/>
            </a:pPr>
            <a:endParaRPr lang="en-GB" sz="2000" dirty="0"/>
          </a:p>
          <a:p>
            <a:pPr lvl="0">
              <a:lnSpc>
                <a:spcPct val="150000"/>
              </a:lnSpc>
            </a:pPr>
            <a:endParaRPr lang="en-GB" sz="1800" dirty="0"/>
          </a:p>
          <a:p>
            <a:pPr marL="0" indent="0">
              <a:buNone/>
            </a:pPr>
            <a:endParaRPr lang="en-US" dirty="0"/>
          </a:p>
        </p:txBody>
      </p:sp>
    </p:spTree>
    <p:extLst>
      <p:ext uri="{BB962C8B-B14F-4D97-AF65-F5344CB8AC3E}">
        <p14:creationId xmlns:p14="http://schemas.microsoft.com/office/powerpoint/2010/main" xmlns="" val="36317134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94400" y="163369"/>
            <a:ext cx="8748000" cy="6346613"/>
          </a:xfrm>
        </p:spPr>
        <p:txBody>
          <a:bodyPr>
            <a:normAutofit/>
          </a:bodyPr>
          <a:lstStyle/>
          <a:p>
            <a:pPr marL="0" indent="0">
              <a:buNone/>
            </a:pPr>
            <a:r>
              <a:rPr lang="en-US" sz="2200" b="1" dirty="0" smtClean="0">
                <a:solidFill>
                  <a:srgbClr val="0E1B8D"/>
                </a:solidFill>
                <a:cs typeface="Segoe UI Semibold" panose="020B0702040204020203" pitchFamily="34" charset="0"/>
              </a:rPr>
              <a:t>SITA’s role in the Project</a:t>
            </a:r>
            <a:endParaRPr lang="en-US" sz="2200" b="1" dirty="0">
              <a:solidFill>
                <a:srgbClr val="0E1B8D"/>
              </a:solidFill>
              <a:cs typeface="Segoe UI Semibold" panose="020B0702040204020203" pitchFamily="34" charset="0"/>
            </a:endParaRPr>
          </a:p>
          <a:p>
            <a:pPr marL="0" indent="0">
              <a:buNone/>
            </a:pPr>
            <a:endParaRPr lang="en-ZA" sz="2000" dirty="0"/>
          </a:p>
          <a:p>
            <a:pPr lvl="0" fontAlgn="base"/>
            <a:r>
              <a:rPr lang="en-GB" sz="2000" dirty="0">
                <a:effectLst>
                  <a:outerShdw sx="0" sy="0">
                    <a:srgbClr val="000000"/>
                  </a:outerShdw>
                </a:effectLst>
              </a:rPr>
              <a:t>M</a:t>
            </a:r>
            <a:r>
              <a:rPr lang="en-GB" sz="2000" dirty="0" smtClean="0">
                <a:effectLst>
                  <a:outerShdw sx="0" sy="0">
                    <a:srgbClr val="000000"/>
                  </a:outerShdw>
                </a:effectLst>
              </a:rPr>
              <a:t>onitoring </a:t>
            </a:r>
            <a:r>
              <a:rPr lang="en-GB" sz="2000" dirty="0">
                <a:effectLst>
                  <a:outerShdw sx="0" sy="0">
                    <a:srgbClr val="000000"/>
                  </a:outerShdw>
                </a:effectLst>
              </a:rPr>
              <a:t>tasks according to the scope of </a:t>
            </a:r>
            <a:r>
              <a:rPr lang="en-GB" sz="2000" dirty="0" smtClean="0">
                <a:effectLst>
                  <a:outerShdw sx="0" sy="0">
                    <a:srgbClr val="000000"/>
                  </a:outerShdw>
                </a:effectLst>
              </a:rPr>
              <a:t>the </a:t>
            </a:r>
            <a:r>
              <a:rPr lang="en-GB" sz="2000" dirty="0">
                <a:effectLst>
                  <a:outerShdw sx="0" sy="0">
                    <a:srgbClr val="000000"/>
                  </a:outerShdw>
                </a:effectLst>
              </a:rPr>
              <a:t>project charter and plan and in support of the objectives of the service outlined </a:t>
            </a:r>
            <a:r>
              <a:rPr lang="en-GB" sz="2000" dirty="0" smtClean="0">
                <a:effectLst>
                  <a:outerShdw sx="0" sy="0">
                    <a:srgbClr val="000000"/>
                  </a:outerShdw>
                </a:effectLst>
              </a:rPr>
              <a:t>by the Department.</a:t>
            </a:r>
          </a:p>
          <a:p>
            <a:pPr lvl="0" fontAlgn="base"/>
            <a:endParaRPr lang="en-ZA" sz="2000" dirty="0">
              <a:effectLst>
                <a:outerShdw sx="0" sy="0">
                  <a:srgbClr val="000000"/>
                </a:outerShdw>
              </a:effectLst>
            </a:endParaRPr>
          </a:p>
          <a:p>
            <a:pPr lvl="0" fontAlgn="base"/>
            <a:r>
              <a:rPr lang="en-GB" sz="2000" dirty="0" smtClean="0">
                <a:effectLst>
                  <a:outerShdw sx="0" sy="0">
                    <a:srgbClr val="000000"/>
                  </a:outerShdw>
                </a:effectLst>
              </a:rPr>
              <a:t>Drive comprehensive </a:t>
            </a:r>
            <a:r>
              <a:rPr lang="en-GB" sz="2000" dirty="0">
                <a:effectLst>
                  <a:outerShdw sx="0" sy="0">
                    <a:srgbClr val="000000"/>
                  </a:outerShdw>
                </a:effectLst>
              </a:rPr>
              <a:t>programme </a:t>
            </a:r>
            <a:r>
              <a:rPr lang="en-GB" sz="2000" dirty="0" smtClean="0">
                <a:effectLst>
                  <a:outerShdw sx="0" sy="0">
                    <a:srgbClr val="000000"/>
                  </a:outerShdw>
                </a:effectLst>
              </a:rPr>
              <a:t>planning.</a:t>
            </a:r>
          </a:p>
          <a:p>
            <a:pPr lvl="0" fontAlgn="base"/>
            <a:endParaRPr lang="en-ZA" sz="2000" dirty="0">
              <a:effectLst>
                <a:outerShdw sx="0" sy="0">
                  <a:srgbClr val="000000"/>
                </a:outerShdw>
              </a:effectLst>
            </a:endParaRPr>
          </a:p>
          <a:p>
            <a:pPr lvl="0" fontAlgn="base"/>
            <a:r>
              <a:rPr lang="en-GB" sz="2000" dirty="0" smtClean="0">
                <a:effectLst>
                  <a:outerShdw sx="0" sy="0">
                    <a:srgbClr val="000000"/>
                  </a:outerShdw>
                </a:effectLst>
              </a:rPr>
              <a:t>Manage change </a:t>
            </a:r>
            <a:r>
              <a:rPr lang="en-GB" sz="2000" dirty="0">
                <a:effectLst>
                  <a:outerShdw sx="0" sy="0">
                    <a:srgbClr val="000000"/>
                  </a:outerShdw>
                </a:effectLst>
              </a:rPr>
              <a:t>and </a:t>
            </a:r>
            <a:r>
              <a:rPr lang="en-GB" sz="2000" dirty="0" smtClean="0">
                <a:effectLst>
                  <a:outerShdw sx="0" sy="0">
                    <a:srgbClr val="000000"/>
                  </a:outerShdw>
                </a:effectLst>
              </a:rPr>
              <a:t>implement risk mitigation measures.</a:t>
            </a:r>
          </a:p>
          <a:p>
            <a:pPr lvl="0" fontAlgn="base"/>
            <a:endParaRPr lang="en-ZA" sz="2000" dirty="0">
              <a:effectLst>
                <a:outerShdw sx="0" sy="0">
                  <a:srgbClr val="000000"/>
                </a:outerShdw>
              </a:effectLst>
            </a:endParaRPr>
          </a:p>
          <a:p>
            <a:pPr lvl="0" fontAlgn="base"/>
            <a:r>
              <a:rPr lang="en-GB" sz="2000" dirty="0" smtClean="0">
                <a:effectLst>
                  <a:outerShdw sx="0" sy="0">
                    <a:srgbClr val="000000"/>
                  </a:outerShdw>
                </a:effectLst>
              </a:rPr>
              <a:t>Coordinate project deliverables.</a:t>
            </a:r>
          </a:p>
          <a:p>
            <a:pPr lvl="0" fontAlgn="base"/>
            <a:endParaRPr lang="en-ZA" sz="2000" dirty="0">
              <a:effectLst>
                <a:outerShdw sx="0" sy="0">
                  <a:srgbClr val="000000"/>
                </a:outerShdw>
              </a:effectLst>
            </a:endParaRPr>
          </a:p>
          <a:p>
            <a:pPr lvl="0" fontAlgn="base"/>
            <a:r>
              <a:rPr lang="en-GB" sz="2000" dirty="0">
                <a:effectLst>
                  <a:outerShdw sx="0" sy="0">
                    <a:srgbClr val="000000"/>
                  </a:outerShdw>
                </a:effectLst>
              </a:rPr>
              <a:t>M</a:t>
            </a:r>
            <a:r>
              <a:rPr lang="en-GB" sz="2000" dirty="0" smtClean="0">
                <a:effectLst>
                  <a:outerShdw sx="0" sy="0">
                    <a:srgbClr val="000000"/>
                  </a:outerShdw>
                </a:effectLst>
              </a:rPr>
              <a:t>easurement </a:t>
            </a:r>
            <a:r>
              <a:rPr lang="en-GB" sz="2000" dirty="0">
                <a:effectLst>
                  <a:outerShdw sx="0" sy="0">
                    <a:srgbClr val="000000"/>
                  </a:outerShdw>
                </a:effectLst>
              </a:rPr>
              <a:t>of results, </a:t>
            </a:r>
            <a:r>
              <a:rPr lang="en-GB" sz="2000" dirty="0" smtClean="0">
                <a:effectLst>
                  <a:outerShdw sx="0" sy="0">
                    <a:srgbClr val="000000"/>
                  </a:outerShdw>
                </a:effectLst>
              </a:rPr>
              <a:t>and Quality Assurance.</a:t>
            </a:r>
          </a:p>
          <a:p>
            <a:pPr lvl="0" fontAlgn="base"/>
            <a:endParaRPr lang="en-ZA" sz="2000" dirty="0">
              <a:effectLst>
                <a:outerShdw sx="0" sy="0">
                  <a:srgbClr val="000000"/>
                </a:outerShdw>
              </a:effectLst>
            </a:endParaRPr>
          </a:p>
          <a:p>
            <a:pPr lvl="0" fontAlgn="base"/>
            <a:r>
              <a:rPr lang="en-GB" sz="2000" dirty="0" smtClean="0">
                <a:effectLst>
                  <a:outerShdw sx="0" sy="0">
                    <a:srgbClr val="000000"/>
                  </a:outerShdw>
                </a:effectLst>
              </a:rPr>
              <a:t>Ensure business systems </a:t>
            </a:r>
            <a:r>
              <a:rPr lang="en-GB" sz="2000" dirty="0">
                <a:effectLst>
                  <a:outerShdw sx="0" sy="0">
                    <a:srgbClr val="000000"/>
                  </a:outerShdw>
                </a:effectLst>
              </a:rPr>
              <a:t>and information security </a:t>
            </a:r>
            <a:r>
              <a:rPr lang="en-GB" sz="2000" dirty="0" smtClean="0">
                <a:effectLst>
                  <a:outerShdw sx="0" sy="0">
                    <a:srgbClr val="000000"/>
                  </a:outerShdw>
                </a:effectLst>
              </a:rPr>
              <a:t>systems collaborate.</a:t>
            </a:r>
            <a:endParaRPr lang="en-ZA" sz="2000" dirty="0">
              <a:effectLst>
                <a:outerShdw sx="0" sy="0">
                  <a:srgbClr val="000000"/>
                </a:outerShdw>
              </a:effectLst>
            </a:endParaRPr>
          </a:p>
          <a:p>
            <a:pPr marL="0" indent="0">
              <a:buNone/>
            </a:pPr>
            <a:endParaRPr lang="en-US" sz="2000" dirty="0"/>
          </a:p>
          <a:p>
            <a:endParaRPr lang="en-US" sz="2000" dirty="0">
              <a:solidFill>
                <a:prstClr val="black"/>
              </a:solidFill>
            </a:endParaRPr>
          </a:p>
          <a:p>
            <a:pPr lvl="0"/>
            <a:endParaRPr lang="en-US" sz="1800" dirty="0">
              <a:solidFill>
                <a:prstClr val="black"/>
              </a:solidFill>
            </a:endParaRPr>
          </a:p>
          <a:p>
            <a:pPr marL="0" lvl="0" indent="0">
              <a:lnSpc>
                <a:spcPct val="150000"/>
              </a:lnSpc>
              <a:buNone/>
            </a:pPr>
            <a:endParaRPr lang="en-GB" sz="2000" dirty="0"/>
          </a:p>
          <a:p>
            <a:pPr lvl="0">
              <a:lnSpc>
                <a:spcPct val="150000"/>
              </a:lnSpc>
            </a:pPr>
            <a:endParaRPr lang="en-GB" sz="1800" dirty="0"/>
          </a:p>
          <a:p>
            <a:pPr marL="0" indent="0">
              <a:buNone/>
            </a:pPr>
            <a:endParaRPr lang="en-US" dirty="0"/>
          </a:p>
        </p:txBody>
      </p:sp>
    </p:spTree>
    <p:extLst>
      <p:ext uri="{BB962C8B-B14F-4D97-AF65-F5344CB8AC3E}">
        <p14:creationId xmlns:p14="http://schemas.microsoft.com/office/powerpoint/2010/main" xmlns="" val="1985039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Grp="1" noChangeAspect="1" noChangeArrowheads="1"/>
          </p:cNvPicPr>
          <p:nvPr>
            <p:ph idx="1"/>
          </p:nvPr>
        </p:nvPicPr>
        <p:blipFill>
          <a:blip r:embed="rId2" cstate="email">
            <a:extLst>
              <a:ext uri="{28A0092B-C50C-407E-A947-70E740481C1C}">
                <a14:useLocalDpi xmlns:a14="http://schemas.microsoft.com/office/drawing/2010/main" xmlns=""/>
              </a:ext>
            </a:extLst>
          </a:blip>
          <a:stretch>
            <a:fillRect/>
          </a:stretch>
        </p:blipFill>
        <p:spPr>
          <a:xfrm>
            <a:off x="359532" y="1560894"/>
            <a:ext cx="2916324" cy="4287577"/>
          </a:xfrm>
        </p:spPr>
      </p:pic>
      <p:sp>
        <p:nvSpPr>
          <p:cNvPr id="6" name="Title 1"/>
          <p:cNvSpPr txBox="1">
            <a:spLocks/>
          </p:cNvSpPr>
          <p:nvPr/>
        </p:nvSpPr>
        <p:spPr>
          <a:xfrm>
            <a:off x="3405470" y="2787134"/>
            <a:ext cx="5307528" cy="3110746"/>
          </a:xfrm>
          <a:prstGeom prst="rect">
            <a:avLst/>
          </a:prstGeom>
          <a:noFill/>
          <a:ln cmpd="sng">
            <a:noFill/>
          </a:ln>
        </p:spPr>
        <p:txBody>
          <a:bodyPr vert="horz" lIns="91440" tIns="45720" rIns="91440" bIns="45720" rtlCol="0" anchor="t" anchorCtr="0">
            <a:noAutofit/>
          </a:bodyPr>
          <a:lstStyle>
            <a:lvl1pPr algn="l" defTabSz="846625" rtl="0" eaLnBrk="1" latinLnBrk="0" hangingPunct="1">
              <a:spcBef>
                <a:spcPct val="0"/>
              </a:spcBef>
              <a:buNone/>
              <a:defRPr sz="2800" b="1" kern="1200">
                <a:solidFill>
                  <a:srgbClr val="0E1B8D"/>
                </a:solidFill>
                <a:latin typeface="+mj-lt"/>
                <a:ea typeface="+mj-ea"/>
                <a:cs typeface="Segoe UI Semibold" panose="020B0702040204020203" pitchFamily="34" charset="0"/>
              </a:defRPr>
            </a:lvl1pPr>
          </a:lstStyle>
          <a:p>
            <a:pPr algn="ctr"/>
            <a:r>
              <a:rPr lang="en-US" dirty="0" smtClean="0"/>
              <a:t>Home Affairs National Identification System (HANIS)   </a:t>
            </a:r>
            <a:endParaRPr lang="en-US" dirty="0"/>
          </a:p>
        </p:txBody>
      </p:sp>
    </p:spTree>
    <p:extLst>
      <p:ext uri="{BB962C8B-B14F-4D97-AF65-F5344CB8AC3E}">
        <p14:creationId xmlns:p14="http://schemas.microsoft.com/office/powerpoint/2010/main" xmlns="" val="180537858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A69BACA-9304-43D4-99F3-0777C5D9CCFF}"/>
              </a:ext>
            </a:extLst>
          </p:cNvPr>
          <p:cNvSpPr>
            <a:spLocks noGrp="1"/>
          </p:cNvSpPr>
          <p:nvPr>
            <p:ph type="title"/>
          </p:nvPr>
        </p:nvSpPr>
        <p:spPr/>
        <p:txBody>
          <a:bodyPr/>
          <a:lstStyle/>
          <a:p>
            <a:r>
              <a:rPr lang="en-US" dirty="0"/>
              <a:t>Status of NIS per Work Package</a:t>
            </a:r>
            <a:endParaRPr lang="en-ZA" dirty="0"/>
          </a:p>
        </p:txBody>
      </p:sp>
      <p:graphicFrame>
        <p:nvGraphicFramePr>
          <p:cNvPr id="6" name="Content Placeholder 5">
            <a:extLst>
              <a:ext uri="{FF2B5EF4-FFF2-40B4-BE49-F238E27FC236}">
                <a16:creationId xmlns:a16="http://schemas.microsoft.com/office/drawing/2014/main" xmlns="" id="{E97A2728-0DCA-4408-ABB4-DA909AD90415}"/>
              </a:ext>
            </a:extLst>
          </p:cNvPr>
          <p:cNvGraphicFramePr>
            <a:graphicFrameLocks noGrp="1"/>
          </p:cNvGraphicFramePr>
          <p:nvPr>
            <p:ph idx="1"/>
            <p:extLst>
              <p:ext uri="{D42A27DB-BD31-4B8C-83A1-F6EECF244321}">
                <p14:modId xmlns:p14="http://schemas.microsoft.com/office/powerpoint/2010/main" xmlns="" val="389510686"/>
              </p:ext>
            </p:extLst>
          </p:nvPr>
        </p:nvGraphicFramePr>
        <p:xfrm>
          <a:off x="193675" y="1009650"/>
          <a:ext cx="7991537" cy="4533766"/>
        </p:xfrm>
        <a:graphic>
          <a:graphicData uri="http://schemas.openxmlformats.org/drawingml/2006/table">
            <a:tbl>
              <a:tblPr firstRow="1" bandRow="1">
                <a:tableStyleId>{5C22544A-7EE6-4342-B048-85BDC9FD1C3A}</a:tableStyleId>
              </a:tblPr>
              <a:tblGrid>
                <a:gridCol w="4022218">
                  <a:extLst>
                    <a:ext uri="{9D8B030D-6E8A-4147-A177-3AD203B41FA5}">
                      <a16:colId xmlns:a16="http://schemas.microsoft.com/office/drawing/2014/main" xmlns="" val="3830949620"/>
                    </a:ext>
                  </a:extLst>
                </a:gridCol>
                <a:gridCol w="3969319">
                  <a:extLst>
                    <a:ext uri="{9D8B030D-6E8A-4147-A177-3AD203B41FA5}">
                      <a16:colId xmlns:a16="http://schemas.microsoft.com/office/drawing/2014/main" xmlns="" val="1043955182"/>
                    </a:ext>
                  </a:extLst>
                </a:gridCol>
              </a:tblGrid>
              <a:tr h="359084">
                <a:tc>
                  <a:txBody>
                    <a:bodyPr/>
                    <a:lstStyle/>
                    <a:p>
                      <a:r>
                        <a:rPr lang="en-US" dirty="0"/>
                        <a:t>Work package</a:t>
                      </a:r>
                      <a:endParaRPr lang="en-ZA" dirty="0"/>
                    </a:p>
                  </a:txBody>
                  <a:tcPr/>
                </a:tc>
                <a:tc>
                  <a:txBody>
                    <a:bodyPr/>
                    <a:lstStyle/>
                    <a:p>
                      <a:r>
                        <a:rPr lang="en-US" dirty="0"/>
                        <a:t>Current status </a:t>
                      </a:r>
                      <a:endParaRPr lang="en-ZA" dirty="0"/>
                    </a:p>
                  </a:txBody>
                  <a:tcPr/>
                </a:tc>
                <a:extLst>
                  <a:ext uri="{0D108BD9-81ED-4DB2-BD59-A6C34878D82A}">
                    <a16:rowId xmlns:a16="http://schemas.microsoft.com/office/drawing/2014/main" xmlns="" val="3318440859"/>
                  </a:ext>
                </a:extLst>
              </a:tr>
              <a:tr h="359084">
                <a:tc>
                  <a:txBody>
                    <a:bodyPr/>
                    <a:lstStyle/>
                    <a:p>
                      <a:r>
                        <a:rPr lang="en-US" dirty="0"/>
                        <a:t>WP 0: Stakeholder identification</a:t>
                      </a:r>
                      <a:endParaRPr lang="en-ZA" dirty="0"/>
                    </a:p>
                  </a:txBody>
                  <a:tcPr/>
                </a:tc>
                <a:tc>
                  <a:txBody>
                    <a:bodyPr/>
                    <a:lstStyle/>
                    <a:p>
                      <a:r>
                        <a:rPr lang="en-US" dirty="0"/>
                        <a:t>Completed</a:t>
                      </a:r>
                      <a:endParaRPr lang="en-ZA" dirty="0"/>
                    </a:p>
                  </a:txBody>
                  <a:tcPr/>
                </a:tc>
                <a:extLst>
                  <a:ext uri="{0D108BD9-81ED-4DB2-BD59-A6C34878D82A}">
                    <a16:rowId xmlns:a16="http://schemas.microsoft.com/office/drawing/2014/main" xmlns="" val="3171861810"/>
                  </a:ext>
                </a:extLst>
              </a:tr>
              <a:tr h="359084">
                <a:tc>
                  <a:txBody>
                    <a:bodyPr/>
                    <a:lstStyle/>
                    <a:p>
                      <a:r>
                        <a:rPr lang="en-US" dirty="0"/>
                        <a:t>WP 1: As Is architecture definition</a:t>
                      </a:r>
                      <a:endParaRPr lang="en-ZA" dirty="0"/>
                    </a:p>
                  </a:txBody>
                  <a:tcPr/>
                </a:tc>
                <a:tc>
                  <a:txBody>
                    <a:bodyPr/>
                    <a:lstStyle/>
                    <a:p>
                      <a:r>
                        <a:rPr lang="en-US" dirty="0"/>
                        <a:t>Completed</a:t>
                      </a:r>
                      <a:endParaRPr lang="en-ZA" dirty="0"/>
                    </a:p>
                  </a:txBody>
                  <a:tcPr/>
                </a:tc>
                <a:extLst>
                  <a:ext uri="{0D108BD9-81ED-4DB2-BD59-A6C34878D82A}">
                    <a16:rowId xmlns:a16="http://schemas.microsoft.com/office/drawing/2014/main" xmlns="" val="1031001583"/>
                  </a:ext>
                </a:extLst>
              </a:tr>
              <a:tr h="580561">
                <a:tc>
                  <a:txBody>
                    <a:bodyPr/>
                    <a:lstStyle/>
                    <a:p>
                      <a:r>
                        <a:rPr lang="en-US" dirty="0"/>
                        <a:t>WP 2: Business sand stakeholder requirement definition </a:t>
                      </a:r>
                      <a:endParaRPr lang="en-ZA" dirty="0"/>
                    </a:p>
                  </a:txBody>
                  <a:tcPr/>
                </a:tc>
                <a:tc>
                  <a:txBody>
                    <a:bodyPr/>
                    <a:lstStyle/>
                    <a:p>
                      <a:r>
                        <a:rPr lang="en-US" dirty="0"/>
                        <a:t>Delivered  </a:t>
                      </a:r>
                      <a:endParaRPr lang="en-ZA" dirty="0"/>
                    </a:p>
                  </a:txBody>
                  <a:tcPr/>
                </a:tc>
                <a:extLst>
                  <a:ext uri="{0D108BD9-81ED-4DB2-BD59-A6C34878D82A}">
                    <a16:rowId xmlns:a16="http://schemas.microsoft.com/office/drawing/2014/main" xmlns="" val="1993384346"/>
                  </a:ext>
                </a:extLst>
              </a:tr>
              <a:tr h="359084">
                <a:tc>
                  <a:txBody>
                    <a:bodyPr/>
                    <a:lstStyle/>
                    <a:p>
                      <a:r>
                        <a:rPr lang="en-US" dirty="0"/>
                        <a:t>WP 3: Research </a:t>
                      </a:r>
                      <a:endParaRPr lang="en-ZA" dirty="0"/>
                    </a:p>
                  </a:txBody>
                  <a:tcPr/>
                </a:tc>
                <a:tc>
                  <a:txBody>
                    <a:bodyPr/>
                    <a:lstStyle/>
                    <a:p>
                      <a:r>
                        <a:rPr lang="en-US" dirty="0"/>
                        <a:t>Completed</a:t>
                      </a:r>
                      <a:endParaRPr lang="en-ZA" dirty="0"/>
                    </a:p>
                  </a:txBody>
                  <a:tcPr/>
                </a:tc>
                <a:extLst>
                  <a:ext uri="{0D108BD9-81ED-4DB2-BD59-A6C34878D82A}">
                    <a16:rowId xmlns:a16="http://schemas.microsoft.com/office/drawing/2014/main" xmlns="" val="2169384524"/>
                  </a:ext>
                </a:extLst>
              </a:tr>
              <a:tr h="580561">
                <a:tc>
                  <a:txBody>
                    <a:bodyPr/>
                    <a:lstStyle/>
                    <a:p>
                      <a:r>
                        <a:rPr lang="en-US" dirty="0"/>
                        <a:t>WP 4: data cleanup recommendations report </a:t>
                      </a:r>
                      <a:endParaRPr lang="en-ZA" dirty="0"/>
                    </a:p>
                  </a:txBody>
                  <a:tcPr/>
                </a:tc>
                <a:tc>
                  <a:txBody>
                    <a:bodyPr/>
                    <a:lstStyle/>
                    <a:p>
                      <a:r>
                        <a:rPr lang="en-US" dirty="0">
                          <a:solidFill>
                            <a:srgbClr val="FF0000"/>
                          </a:solidFill>
                        </a:rPr>
                        <a:t>75% complete (In progress) </a:t>
                      </a:r>
                      <a:endParaRPr lang="en-ZA" dirty="0">
                        <a:solidFill>
                          <a:srgbClr val="FF0000"/>
                        </a:solidFill>
                      </a:endParaRPr>
                    </a:p>
                  </a:txBody>
                  <a:tcPr/>
                </a:tc>
                <a:extLst>
                  <a:ext uri="{0D108BD9-81ED-4DB2-BD59-A6C34878D82A}">
                    <a16:rowId xmlns:a16="http://schemas.microsoft.com/office/drawing/2014/main" xmlns="" val="661843875"/>
                  </a:ext>
                </a:extLst>
              </a:tr>
              <a:tr h="359084">
                <a:tc>
                  <a:txBody>
                    <a:bodyPr/>
                    <a:lstStyle/>
                    <a:p>
                      <a:r>
                        <a:rPr lang="en-US" dirty="0"/>
                        <a:t>WP 5.1: High level design </a:t>
                      </a:r>
                      <a:endParaRPr lang="en-ZA" dirty="0"/>
                    </a:p>
                  </a:txBody>
                  <a:tcPr/>
                </a:tc>
                <a:tc>
                  <a:txBody>
                    <a:bodyPr/>
                    <a:lstStyle/>
                    <a:p>
                      <a:r>
                        <a:rPr lang="en-US" dirty="0"/>
                        <a:t>Delivered</a:t>
                      </a:r>
                      <a:endParaRPr lang="en-ZA" dirty="0"/>
                    </a:p>
                  </a:txBody>
                  <a:tcPr/>
                </a:tc>
                <a:extLst>
                  <a:ext uri="{0D108BD9-81ED-4DB2-BD59-A6C34878D82A}">
                    <a16:rowId xmlns:a16="http://schemas.microsoft.com/office/drawing/2014/main" xmlns="" val="1671832861"/>
                  </a:ext>
                </a:extLst>
              </a:tr>
              <a:tr h="580561">
                <a:tc>
                  <a:txBody>
                    <a:bodyPr/>
                    <a:lstStyle/>
                    <a:p>
                      <a:r>
                        <a:rPr lang="en-US" dirty="0"/>
                        <a:t>WP 5.2: Technical design</a:t>
                      </a:r>
                      <a:endParaRPr lang="en-ZA" dirty="0"/>
                    </a:p>
                  </a:txBody>
                  <a:tcPr/>
                </a:tc>
                <a:tc>
                  <a:txBody>
                    <a:bodyPr/>
                    <a:lstStyle/>
                    <a:p>
                      <a:r>
                        <a:rPr lang="en-US" dirty="0"/>
                        <a:t>In progress. Planned  completion date: End of April 2019.</a:t>
                      </a:r>
                      <a:endParaRPr lang="en-ZA" dirty="0"/>
                    </a:p>
                  </a:txBody>
                  <a:tcPr/>
                </a:tc>
                <a:extLst>
                  <a:ext uri="{0D108BD9-81ED-4DB2-BD59-A6C34878D82A}">
                    <a16:rowId xmlns:a16="http://schemas.microsoft.com/office/drawing/2014/main" xmlns="" val="3970611520"/>
                  </a:ext>
                </a:extLst>
              </a:tr>
              <a:tr h="359084">
                <a:tc>
                  <a:txBody>
                    <a:bodyPr/>
                    <a:lstStyle/>
                    <a:p>
                      <a:r>
                        <a:rPr lang="en-US" dirty="0"/>
                        <a:t>WP 6: Procurement</a:t>
                      </a:r>
                      <a:endParaRPr lang="en-ZA" dirty="0"/>
                    </a:p>
                  </a:txBody>
                  <a:tcPr/>
                </a:tc>
                <a:tc>
                  <a:txBody>
                    <a:bodyPr/>
                    <a:lstStyle/>
                    <a:p>
                      <a:r>
                        <a:rPr lang="en-US" dirty="0"/>
                        <a:t>Future phase. To be determined</a:t>
                      </a:r>
                      <a:endParaRPr lang="en-ZA" dirty="0"/>
                    </a:p>
                  </a:txBody>
                  <a:tcPr/>
                </a:tc>
                <a:extLst>
                  <a:ext uri="{0D108BD9-81ED-4DB2-BD59-A6C34878D82A}">
                    <a16:rowId xmlns:a16="http://schemas.microsoft.com/office/drawing/2014/main" xmlns="" val="2052030643"/>
                  </a:ext>
                </a:extLst>
              </a:tr>
              <a:tr h="580561">
                <a:tc>
                  <a:txBody>
                    <a:bodyPr/>
                    <a:lstStyle/>
                    <a:p>
                      <a:r>
                        <a:rPr lang="en-US" dirty="0"/>
                        <a:t>WP 7: Implementation (verification of implementation) </a:t>
                      </a:r>
                      <a:endParaRPr lang="en-ZA" dirty="0"/>
                    </a:p>
                  </a:txBody>
                  <a:tcPr/>
                </a:tc>
                <a:tc>
                  <a:txBody>
                    <a:bodyPr/>
                    <a:lstStyle/>
                    <a:p>
                      <a:r>
                        <a:rPr lang="en-US" dirty="0"/>
                        <a:t>Future phase. To be determined</a:t>
                      </a:r>
                      <a:endParaRPr lang="en-ZA" dirty="0"/>
                    </a:p>
                  </a:txBody>
                  <a:tcPr/>
                </a:tc>
                <a:extLst>
                  <a:ext uri="{0D108BD9-81ED-4DB2-BD59-A6C34878D82A}">
                    <a16:rowId xmlns:a16="http://schemas.microsoft.com/office/drawing/2014/main" xmlns="" val="2125717455"/>
                  </a:ext>
                </a:extLst>
              </a:tr>
            </a:tbl>
          </a:graphicData>
        </a:graphic>
      </p:graphicFrame>
    </p:spTree>
    <p:extLst>
      <p:ext uri="{BB962C8B-B14F-4D97-AF65-F5344CB8AC3E}">
        <p14:creationId xmlns:p14="http://schemas.microsoft.com/office/powerpoint/2010/main" xmlns="" val="2323837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19104" y="2945544"/>
            <a:ext cx="5307528" cy="3110746"/>
          </a:xfrm>
        </p:spPr>
        <p:txBody>
          <a:bodyPr/>
          <a:lstStyle/>
          <a:p>
            <a:r>
              <a:rPr lang="en-ZA" dirty="0" smtClean="0"/>
              <a:t>Thank You</a:t>
            </a:r>
            <a:br>
              <a:rPr lang="en-ZA" dirty="0" smtClean="0"/>
            </a:br>
            <a:endParaRPr lang="en-GB" dirty="0"/>
          </a:p>
        </p:txBody>
      </p:sp>
    </p:spTree>
    <p:extLst>
      <p:ext uri="{BB962C8B-B14F-4D97-AF65-F5344CB8AC3E}">
        <p14:creationId xmlns:p14="http://schemas.microsoft.com/office/powerpoint/2010/main" xmlns="" val="100795055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Content Placeholder 5"/>
          <p:cNvSpPr>
            <a:spLocks noGrp="1"/>
          </p:cNvSpPr>
          <p:nvPr>
            <p:ph idx="1"/>
          </p:nvPr>
        </p:nvSpPr>
        <p:spPr>
          <a:xfrm>
            <a:off x="194400" y="163369"/>
            <a:ext cx="8748000" cy="6346613"/>
          </a:xfrm>
        </p:spPr>
        <p:txBody>
          <a:bodyPr>
            <a:normAutofit/>
          </a:bodyPr>
          <a:lstStyle/>
          <a:p>
            <a:pPr marL="0" indent="0">
              <a:buNone/>
            </a:pPr>
            <a:r>
              <a:rPr lang="en-US" sz="2200" b="1" dirty="0" smtClean="0">
                <a:solidFill>
                  <a:srgbClr val="0E1B8D"/>
                </a:solidFill>
                <a:cs typeface="Segoe UI Semibold" panose="020B0702040204020203" pitchFamily="34" charset="0"/>
              </a:rPr>
              <a:t>HANIS  Background</a:t>
            </a:r>
            <a:endParaRPr lang="en-US" sz="2200" b="1" dirty="0">
              <a:solidFill>
                <a:srgbClr val="0E1B8D"/>
              </a:solidFill>
              <a:cs typeface="Segoe UI Semibold" panose="020B0702040204020203" pitchFamily="34" charset="0"/>
            </a:endParaRPr>
          </a:p>
          <a:p>
            <a:endParaRPr lang="en-US" sz="1800" dirty="0">
              <a:solidFill>
                <a:prstClr val="black"/>
              </a:solidFill>
            </a:endParaRPr>
          </a:p>
          <a:p>
            <a:pPr>
              <a:defRPr/>
            </a:pPr>
            <a:r>
              <a:rPr lang="en-GB" sz="2000" dirty="0" smtClean="0"/>
              <a:t>The Department of Home Affairs is mandated to manage the official identity and status of persons.</a:t>
            </a:r>
          </a:p>
          <a:p>
            <a:pPr>
              <a:defRPr/>
            </a:pPr>
            <a:endParaRPr lang="en-GB" sz="2000" dirty="0" smtClean="0"/>
          </a:p>
          <a:p>
            <a:pPr>
              <a:defRPr/>
            </a:pPr>
            <a:r>
              <a:rPr lang="en-GB" sz="2000" dirty="0" smtClean="0"/>
              <a:t>The Department uses the National Population Register (NPR) largely as a civic register of citizens.</a:t>
            </a:r>
          </a:p>
          <a:p>
            <a:pPr>
              <a:defRPr/>
            </a:pPr>
            <a:endParaRPr lang="en-GB" sz="2000" dirty="0" smtClean="0"/>
          </a:p>
          <a:p>
            <a:pPr>
              <a:defRPr/>
            </a:pPr>
            <a:r>
              <a:rPr lang="en-GB" sz="2000" dirty="0" smtClean="0"/>
              <a:t>The NPR records biometric and biographic data  relating to birth, marriage, death, citizenship, and travel documents.</a:t>
            </a:r>
          </a:p>
          <a:p>
            <a:pPr>
              <a:defRPr/>
            </a:pPr>
            <a:endParaRPr lang="en-GB" sz="2000" dirty="0" smtClean="0"/>
          </a:p>
          <a:p>
            <a:pPr>
              <a:defRPr/>
            </a:pPr>
            <a:r>
              <a:rPr lang="en-GB" sz="2000" dirty="0" smtClean="0"/>
              <a:t>The biometric data in the NPR, namely, fingerprints and photos are captured using a Home Affairs National Identity System (HANIS).</a:t>
            </a:r>
          </a:p>
          <a:p>
            <a:pPr>
              <a:defRPr/>
            </a:pPr>
            <a:endParaRPr lang="en-GB" sz="2000" dirty="0"/>
          </a:p>
          <a:p>
            <a:pPr lvl="0">
              <a:lnSpc>
                <a:spcPct val="150000"/>
              </a:lnSpc>
            </a:pPr>
            <a:endParaRPr lang="en-GB" sz="1800" dirty="0"/>
          </a:p>
          <a:p>
            <a:pPr marL="0" indent="0">
              <a:buNone/>
            </a:pPr>
            <a:endParaRPr lang="en-US" dirty="0"/>
          </a:p>
        </p:txBody>
      </p:sp>
    </p:spTree>
    <p:extLst>
      <p:ext uri="{BB962C8B-B14F-4D97-AF65-F5344CB8AC3E}">
        <p14:creationId xmlns:p14="http://schemas.microsoft.com/office/powerpoint/2010/main" xmlns="" val="13704274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Content Placeholder 5"/>
          <p:cNvSpPr>
            <a:spLocks noGrp="1"/>
          </p:cNvSpPr>
          <p:nvPr>
            <p:ph idx="1"/>
          </p:nvPr>
        </p:nvSpPr>
        <p:spPr>
          <a:xfrm>
            <a:off x="194400" y="163369"/>
            <a:ext cx="8748000" cy="6346613"/>
          </a:xfrm>
        </p:spPr>
        <p:txBody>
          <a:bodyPr>
            <a:normAutofit/>
          </a:bodyPr>
          <a:lstStyle/>
          <a:p>
            <a:pPr marL="0" indent="0">
              <a:buNone/>
            </a:pPr>
            <a:r>
              <a:rPr lang="en-US" sz="2200" b="1" dirty="0" smtClean="0">
                <a:solidFill>
                  <a:srgbClr val="0E1B8D"/>
                </a:solidFill>
                <a:cs typeface="Segoe UI Semibold" panose="020B0702040204020203" pitchFamily="34" charset="0"/>
              </a:rPr>
              <a:t>HANIS Challenges</a:t>
            </a:r>
            <a:endParaRPr lang="en-US" sz="2200" b="1" dirty="0">
              <a:solidFill>
                <a:srgbClr val="0E1B8D"/>
              </a:solidFill>
              <a:cs typeface="Segoe UI Semibold" panose="020B0702040204020203" pitchFamily="34" charset="0"/>
            </a:endParaRPr>
          </a:p>
          <a:p>
            <a:endParaRPr lang="en-US" sz="1800" dirty="0">
              <a:solidFill>
                <a:prstClr val="black"/>
              </a:solidFill>
            </a:endParaRPr>
          </a:p>
          <a:p>
            <a:pPr>
              <a:defRPr/>
            </a:pPr>
            <a:r>
              <a:rPr lang="en-US" sz="2000" dirty="0" smtClean="0"/>
              <a:t>The Department cited the following challenges with the current HANIS:</a:t>
            </a:r>
          </a:p>
          <a:p>
            <a:pPr>
              <a:defRPr/>
            </a:pPr>
            <a:endParaRPr lang="en-US" sz="2000" dirty="0" smtClean="0"/>
          </a:p>
          <a:p>
            <a:pPr lvl="1">
              <a:defRPr/>
            </a:pPr>
            <a:r>
              <a:rPr lang="en-US" sz="1600" dirty="0" smtClean="0"/>
              <a:t>The </a:t>
            </a:r>
            <a:r>
              <a:rPr lang="en-US" sz="1600" dirty="0"/>
              <a:t>HANIS software </a:t>
            </a:r>
            <a:r>
              <a:rPr lang="en-US" sz="1600" dirty="0" smtClean="0"/>
              <a:t>could </a:t>
            </a:r>
            <a:r>
              <a:rPr lang="en-US" sz="1600" dirty="0"/>
              <a:t>run only on the specific (product locked) equipment and the system </a:t>
            </a:r>
            <a:r>
              <a:rPr lang="en-US" sz="1600" dirty="0" smtClean="0"/>
              <a:t>could </a:t>
            </a:r>
            <a:r>
              <a:rPr lang="en-US" sz="1600" dirty="0"/>
              <a:t>only be maintained by the contracted </a:t>
            </a:r>
            <a:r>
              <a:rPr lang="en-US" sz="1600" dirty="0" smtClean="0"/>
              <a:t>AFIS supplier</a:t>
            </a:r>
            <a:r>
              <a:rPr lang="en-US" sz="1600" dirty="0"/>
              <a:t>.</a:t>
            </a:r>
          </a:p>
          <a:p>
            <a:pPr lvl="1">
              <a:defRPr/>
            </a:pPr>
            <a:r>
              <a:rPr lang="en-US" sz="1600" dirty="0" smtClean="0"/>
              <a:t>The </a:t>
            </a:r>
            <a:r>
              <a:rPr lang="en-US" sz="1600" dirty="0"/>
              <a:t>HANIS system </a:t>
            </a:r>
            <a:r>
              <a:rPr lang="en-US" sz="1600" dirty="0" smtClean="0"/>
              <a:t>is </a:t>
            </a:r>
            <a:r>
              <a:rPr lang="en-US" sz="1600" dirty="0"/>
              <a:t>running on old equipment and software that needs to be upgraded urgently since it cannot be effectively maintained anymore. </a:t>
            </a:r>
          </a:p>
          <a:p>
            <a:pPr lvl="1">
              <a:defRPr/>
            </a:pPr>
            <a:r>
              <a:rPr lang="en-GB" sz="1600" dirty="0" smtClean="0"/>
              <a:t>The </a:t>
            </a:r>
            <a:r>
              <a:rPr lang="en-GB" sz="1600" dirty="0"/>
              <a:t>Department has assisted the SAPS with the ability to conduct 4-print searches which returns among others 10 fingerprints as they are on HANIS. </a:t>
            </a:r>
            <a:r>
              <a:rPr lang="en-GB" sz="1600" dirty="0" smtClean="0"/>
              <a:t>This meant that </a:t>
            </a:r>
            <a:r>
              <a:rPr lang="en-GB" sz="1600" dirty="0"/>
              <a:t>the </a:t>
            </a:r>
            <a:r>
              <a:rPr lang="en-GB" sz="1600" dirty="0" smtClean="0"/>
              <a:t>4-print search does </a:t>
            </a:r>
            <a:r>
              <a:rPr lang="en-GB" sz="1600" dirty="0"/>
              <a:t>not meet the total requirements and turnaround times of the SAPS</a:t>
            </a:r>
            <a:r>
              <a:rPr lang="en-GB" sz="1600" dirty="0" smtClean="0"/>
              <a:t>.</a:t>
            </a:r>
          </a:p>
          <a:p>
            <a:pPr fontAlgn="auto">
              <a:spcAft>
                <a:spcPts val="0"/>
              </a:spcAft>
              <a:defRPr/>
            </a:pPr>
            <a:r>
              <a:rPr lang="en-ZA" sz="2000" dirty="0"/>
              <a:t>Justice Crime Prevention and Security (JCPS) Cluster of which the Department of Home Affairs is a </a:t>
            </a:r>
            <a:r>
              <a:rPr lang="en-ZA" sz="2000" dirty="0" smtClean="0"/>
              <a:t>member, </a:t>
            </a:r>
            <a:r>
              <a:rPr lang="en-ZA" sz="2000" dirty="0"/>
              <a:t>has a responsibility to ensure that all the people of South Africa are and feel safe.</a:t>
            </a:r>
          </a:p>
          <a:p>
            <a:pPr fontAlgn="auto">
              <a:spcAft>
                <a:spcPts val="0"/>
              </a:spcAft>
              <a:defRPr/>
            </a:pPr>
            <a:endParaRPr lang="en-ZA" sz="2000" dirty="0"/>
          </a:p>
          <a:p>
            <a:pPr fontAlgn="auto">
              <a:spcAft>
                <a:spcPts val="0"/>
              </a:spcAft>
              <a:defRPr/>
            </a:pPr>
            <a:r>
              <a:rPr lang="en-ZA" sz="2000" dirty="0"/>
              <a:t>The success of this outcome is based on eradication of crime in the country and expedition of criminal cases as fast as possible with all available evidence. </a:t>
            </a:r>
            <a:r>
              <a:rPr lang="en-ZA" sz="2000" dirty="0" smtClean="0"/>
              <a:t>The </a:t>
            </a:r>
            <a:r>
              <a:rPr lang="en-ZA" sz="2000" dirty="0"/>
              <a:t>Department is thus required to give the JCPS access to its Biometric </a:t>
            </a:r>
            <a:r>
              <a:rPr lang="en-ZA" sz="2000" dirty="0" smtClean="0"/>
              <a:t>database.</a:t>
            </a:r>
            <a:endParaRPr lang="en-ZA" sz="2000" dirty="0"/>
          </a:p>
          <a:p>
            <a:pPr lvl="1">
              <a:defRPr/>
            </a:pPr>
            <a:endParaRPr lang="en-GB" sz="1600" dirty="0" smtClean="0"/>
          </a:p>
          <a:p>
            <a:pPr>
              <a:defRPr/>
            </a:pPr>
            <a:endParaRPr lang="en-GB" sz="2000" dirty="0"/>
          </a:p>
          <a:p>
            <a:pPr lvl="0">
              <a:lnSpc>
                <a:spcPct val="150000"/>
              </a:lnSpc>
            </a:pPr>
            <a:endParaRPr lang="en-GB" sz="1800" dirty="0"/>
          </a:p>
          <a:p>
            <a:pPr marL="0" indent="0">
              <a:buNone/>
            </a:pPr>
            <a:endParaRPr lang="en-US" dirty="0"/>
          </a:p>
        </p:txBody>
      </p:sp>
    </p:spTree>
    <p:extLst>
      <p:ext uri="{BB962C8B-B14F-4D97-AF65-F5344CB8AC3E}">
        <p14:creationId xmlns:p14="http://schemas.microsoft.com/office/powerpoint/2010/main" xmlns="" val="8723719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94400" y="163369"/>
            <a:ext cx="8748000" cy="6346613"/>
          </a:xfrm>
        </p:spPr>
        <p:txBody>
          <a:bodyPr>
            <a:normAutofit/>
          </a:bodyPr>
          <a:lstStyle/>
          <a:p>
            <a:pPr marL="0" indent="0">
              <a:buNone/>
            </a:pPr>
            <a:r>
              <a:rPr lang="en-US" sz="2200" b="1" dirty="0" smtClean="0">
                <a:solidFill>
                  <a:srgbClr val="0E1B8D"/>
                </a:solidFill>
                <a:cs typeface="Segoe UI Semibold" panose="020B0702040204020203" pitchFamily="34" charset="0"/>
              </a:rPr>
              <a:t>HANIS Challenges</a:t>
            </a:r>
            <a:endParaRPr lang="en-US" sz="2200" b="1" dirty="0">
              <a:solidFill>
                <a:srgbClr val="0E1B8D"/>
              </a:solidFill>
              <a:cs typeface="Segoe UI Semibold" panose="020B0702040204020203" pitchFamily="34" charset="0"/>
            </a:endParaRPr>
          </a:p>
          <a:p>
            <a:endParaRPr lang="en-US" sz="1800" dirty="0">
              <a:solidFill>
                <a:prstClr val="black"/>
              </a:solidFill>
            </a:endParaRPr>
          </a:p>
          <a:p>
            <a:pPr>
              <a:defRPr/>
            </a:pPr>
            <a:r>
              <a:rPr lang="en-US" sz="2000" dirty="0" smtClean="0"/>
              <a:t>To </a:t>
            </a:r>
            <a:r>
              <a:rPr lang="en-US" sz="2000" dirty="0"/>
              <a:t>achieve the system that is scalable and expandable in future, the </a:t>
            </a:r>
            <a:r>
              <a:rPr lang="en-US" sz="2000" dirty="0" smtClean="0"/>
              <a:t>Department </a:t>
            </a:r>
            <a:r>
              <a:rPr lang="en-US" sz="2000" dirty="0"/>
              <a:t>and IJS required a strategic partner to advise on the way forward on acquiring this specialized </a:t>
            </a:r>
            <a:r>
              <a:rPr lang="en-US" sz="2000" dirty="0" smtClean="0"/>
              <a:t>solution. This was done in </a:t>
            </a:r>
            <a:r>
              <a:rPr lang="en-US" sz="2000" dirty="0"/>
              <a:t>partnership with CSIR </a:t>
            </a:r>
            <a:r>
              <a:rPr lang="en-US" sz="2000" dirty="0" smtClean="0"/>
              <a:t>through </a:t>
            </a:r>
            <a:r>
              <a:rPr lang="en-US" sz="2000" dirty="0"/>
              <a:t>SITA. </a:t>
            </a:r>
            <a:endParaRPr lang="en-US" sz="2000" dirty="0" smtClean="0"/>
          </a:p>
          <a:p>
            <a:pPr>
              <a:defRPr/>
            </a:pPr>
            <a:endParaRPr lang="en-US" sz="2000" dirty="0" smtClean="0"/>
          </a:p>
          <a:p>
            <a:r>
              <a:rPr lang="en-US" sz="2000" dirty="0"/>
              <a:t>A request for service was sent to SITA that provided the background to the requirements for the initiation of the project. It further stipulated high-level requirements and expectations to be met</a:t>
            </a:r>
            <a:r>
              <a:rPr lang="en-US" sz="2000" dirty="0" smtClean="0"/>
              <a:t>.</a:t>
            </a:r>
          </a:p>
          <a:p>
            <a:endParaRPr lang="en-US" sz="2000" dirty="0"/>
          </a:p>
          <a:p>
            <a:r>
              <a:rPr lang="en-US" sz="2000" dirty="0" smtClean="0"/>
              <a:t>The </a:t>
            </a:r>
            <a:r>
              <a:rPr lang="en-US" sz="2000" dirty="0"/>
              <a:t>Request for Service that was received from the </a:t>
            </a:r>
            <a:r>
              <a:rPr lang="en-US" sz="2000" dirty="0" smtClean="0"/>
              <a:t>Department </a:t>
            </a:r>
            <a:r>
              <a:rPr lang="en-US" sz="2000" dirty="0"/>
              <a:t>can be summarized into the core sentence:</a:t>
            </a:r>
          </a:p>
          <a:p>
            <a:pPr marL="737857" lvl="3" indent="0" defTabSz="914400" fontAlgn="base">
              <a:spcBef>
                <a:spcPct val="30000"/>
              </a:spcBef>
              <a:spcAft>
                <a:spcPct val="0"/>
              </a:spcAft>
              <a:buNone/>
              <a:defRPr/>
            </a:pPr>
            <a:r>
              <a:rPr lang="en-US" sz="1900" dirty="0" smtClean="0"/>
              <a:t>“</a:t>
            </a:r>
            <a:r>
              <a:rPr lang="en-US" sz="1900" dirty="0"/>
              <a:t>Procure and provide for a solution of both hardware and software including associated licenses that come with the new infrastructure for a new multi-modal biometric system in preparation for the NIS</a:t>
            </a:r>
            <a:r>
              <a:rPr lang="en-US" sz="1900" dirty="0" smtClean="0"/>
              <a:t>.”</a:t>
            </a:r>
          </a:p>
          <a:p>
            <a:pPr marL="737857" lvl="3" indent="0" defTabSz="914400" fontAlgn="base">
              <a:spcBef>
                <a:spcPct val="30000"/>
              </a:spcBef>
              <a:spcAft>
                <a:spcPct val="0"/>
              </a:spcAft>
              <a:buNone/>
              <a:defRPr/>
            </a:pPr>
            <a:endParaRPr lang="en-US" sz="1900" dirty="0"/>
          </a:p>
          <a:p>
            <a:pPr>
              <a:defRPr/>
            </a:pPr>
            <a:r>
              <a:rPr lang="en-US" sz="2000" dirty="0" smtClean="0"/>
              <a:t>JCPS </a:t>
            </a:r>
            <a:r>
              <a:rPr lang="en-US" sz="2000" dirty="0"/>
              <a:t>Cluster considered funding the upgrade of </a:t>
            </a:r>
            <a:r>
              <a:rPr lang="en-US" sz="2000" dirty="0" smtClean="0"/>
              <a:t>HANIS </a:t>
            </a:r>
            <a:r>
              <a:rPr lang="en-US" sz="2000" dirty="0"/>
              <a:t>with an aim to cater for immediate SAPS requirements.</a:t>
            </a:r>
          </a:p>
          <a:p>
            <a:pPr>
              <a:defRPr/>
            </a:pPr>
            <a:endParaRPr lang="en-US" sz="2000" dirty="0"/>
          </a:p>
          <a:p>
            <a:pPr fontAlgn="auto">
              <a:spcAft>
                <a:spcPts val="0"/>
              </a:spcAft>
              <a:defRPr/>
            </a:pPr>
            <a:endParaRPr lang="en-ZA" sz="2000" dirty="0"/>
          </a:p>
          <a:p>
            <a:pPr lvl="0">
              <a:lnSpc>
                <a:spcPct val="150000"/>
              </a:lnSpc>
            </a:pPr>
            <a:endParaRPr lang="en-GB" sz="1800" dirty="0"/>
          </a:p>
          <a:p>
            <a:pPr marL="0" indent="0">
              <a:buNone/>
            </a:pPr>
            <a:endParaRPr lang="en-US" dirty="0"/>
          </a:p>
        </p:txBody>
      </p:sp>
    </p:spTree>
    <p:extLst>
      <p:ext uri="{BB962C8B-B14F-4D97-AF65-F5344CB8AC3E}">
        <p14:creationId xmlns:p14="http://schemas.microsoft.com/office/powerpoint/2010/main" xmlns="" val="2597361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Grp="1" noChangeAspect="1" noChangeArrowheads="1"/>
          </p:cNvPicPr>
          <p:nvPr>
            <p:ph idx="1"/>
          </p:nvPr>
        </p:nvPicPr>
        <p:blipFill>
          <a:blip r:embed="rId2" cstate="email">
            <a:extLst>
              <a:ext uri="{28A0092B-C50C-407E-A947-70E740481C1C}">
                <a14:useLocalDpi xmlns:a14="http://schemas.microsoft.com/office/drawing/2010/main" xmlns=""/>
              </a:ext>
            </a:extLst>
          </a:blip>
          <a:stretch>
            <a:fillRect/>
          </a:stretch>
        </p:blipFill>
        <p:spPr>
          <a:xfrm>
            <a:off x="359532" y="1560894"/>
            <a:ext cx="2916324" cy="4287577"/>
          </a:xfrm>
        </p:spPr>
      </p:pic>
      <p:sp>
        <p:nvSpPr>
          <p:cNvPr id="6" name="Title 1"/>
          <p:cNvSpPr txBox="1">
            <a:spLocks/>
          </p:cNvSpPr>
          <p:nvPr/>
        </p:nvSpPr>
        <p:spPr>
          <a:xfrm>
            <a:off x="3405470" y="2787134"/>
            <a:ext cx="5307528" cy="3110746"/>
          </a:xfrm>
          <a:prstGeom prst="rect">
            <a:avLst/>
          </a:prstGeom>
          <a:noFill/>
          <a:ln cmpd="sng">
            <a:noFill/>
          </a:ln>
        </p:spPr>
        <p:txBody>
          <a:bodyPr vert="horz" lIns="91440" tIns="45720" rIns="91440" bIns="45720" rtlCol="0" anchor="t" anchorCtr="0">
            <a:noAutofit/>
          </a:bodyPr>
          <a:lstStyle>
            <a:lvl1pPr algn="l" defTabSz="846625" rtl="0" eaLnBrk="1" latinLnBrk="0" hangingPunct="1">
              <a:spcBef>
                <a:spcPct val="0"/>
              </a:spcBef>
              <a:buNone/>
              <a:defRPr sz="2800" b="1" kern="1200">
                <a:solidFill>
                  <a:srgbClr val="0E1B8D"/>
                </a:solidFill>
                <a:latin typeface="+mj-lt"/>
                <a:ea typeface="+mj-ea"/>
                <a:cs typeface="Segoe UI Semibold" panose="020B0702040204020203" pitchFamily="34" charset="0"/>
              </a:defRPr>
            </a:lvl1pPr>
          </a:lstStyle>
          <a:p>
            <a:pPr algn="ctr"/>
            <a:r>
              <a:rPr lang="en-US" dirty="0" smtClean="0"/>
              <a:t>Automated Biometric Identification System (ABIS) </a:t>
            </a:r>
            <a:endParaRPr lang="en-US" dirty="0"/>
          </a:p>
        </p:txBody>
      </p:sp>
    </p:spTree>
    <p:extLst>
      <p:ext uri="{BB962C8B-B14F-4D97-AF65-F5344CB8AC3E}">
        <p14:creationId xmlns:p14="http://schemas.microsoft.com/office/powerpoint/2010/main" xmlns="" val="180537858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94400" y="163369"/>
            <a:ext cx="8748000" cy="6346613"/>
          </a:xfrm>
        </p:spPr>
        <p:txBody>
          <a:bodyPr>
            <a:normAutofit/>
          </a:bodyPr>
          <a:lstStyle/>
          <a:p>
            <a:pPr marL="0" indent="0">
              <a:buNone/>
            </a:pPr>
            <a:r>
              <a:rPr lang="en-US" sz="2200" b="1" dirty="0" smtClean="0">
                <a:solidFill>
                  <a:srgbClr val="0E1B8D"/>
                </a:solidFill>
                <a:cs typeface="Segoe UI Semibold" panose="020B0702040204020203" pitchFamily="34" charset="0"/>
              </a:rPr>
              <a:t>Need for ABIS</a:t>
            </a:r>
            <a:endParaRPr lang="en-US" sz="2200" b="1" dirty="0">
              <a:solidFill>
                <a:srgbClr val="0E1B8D"/>
              </a:solidFill>
              <a:cs typeface="Segoe UI Semibold" panose="020B0702040204020203" pitchFamily="34" charset="0"/>
            </a:endParaRPr>
          </a:p>
          <a:p>
            <a:endParaRPr lang="en-US" sz="2000" dirty="0" smtClean="0"/>
          </a:p>
          <a:p>
            <a:r>
              <a:rPr lang="en-US" sz="2000" dirty="0" smtClean="0"/>
              <a:t>To upgrade from HANIS, the Department was in need of a system that could:</a:t>
            </a:r>
          </a:p>
          <a:p>
            <a:pPr lvl="1"/>
            <a:r>
              <a:rPr lang="en-US" sz="1600" dirty="0" smtClean="0"/>
              <a:t>Consolidate </a:t>
            </a:r>
            <a:r>
              <a:rPr lang="en-US" sz="1600" dirty="0"/>
              <a:t>other </a:t>
            </a:r>
            <a:r>
              <a:rPr lang="en-US" sz="1600" dirty="0" smtClean="0"/>
              <a:t>Departmental </a:t>
            </a:r>
            <a:r>
              <a:rPr lang="en-US" sz="1600" dirty="0"/>
              <a:t>environments, e.g. National Immigration Information System (NIIS);</a:t>
            </a:r>
          </a:p>
          <a:p>
            <a:pPr lvl="1"/>
            <a:r>
              <a:rPr lang="en-US" sz="1600" dirty="0"/>
              <a:t>Multi-modal biometrics;</a:t>
            </a:r>
          </a:p>
          <a:p>
            <a:pPr lvl="1"/>
            <a:r>
              <a:rPr lang="en-US" sz="1600" dirty="0"/>
              <a:t>Consolidate databases into single platform;</a:t>
            </a:r>
          </a:p>
          <a:p>
            <a:pPr lvl="1"/>
            <a:r>
              <a:rPr lang="en-US" sz="1600" dirty="0"/>
              <a:t>Consolidate all standalone systems on standardized platform</a:t>
            </a:r>
            <a:r>
              <a:rPr lang="en-US" sz="1600" dirty="0" smtClean="0"/>
              <a:t>.</a:t>
            </a:r>
          </a:p>
          <a:p>
            <a:pPr lvl="1"/>
            <a:endParaRPr lang="en-US" sz="1600" dirty="0"/>
          </a:p>
          <a:p>
            <a:pPr lvl="0"/>
            <a:r>
              <a:rPr lang="en-GB" sz="2000" dirty="0"/>
              <a:t>The </a:t>
            </a:r>
            <a:r>
              <a:rPr lang="en-GB" sz="2000" dirty="0" smtClean="0"/>
              <a:t>Department </a:t>
            </a:r>
            <a:r>
              <a:rPr lang="en-GB" sz="2000" dirty="0"/>
              <a:t>of Home Affairs requested the assistance of SITA in acquiring a service provider for the provision of technology refresh/upgrade, consolidation of databases and procurement of new multi-modal biometrics identification system including related </a:t>
            </a:r>
            <a:r>
              <a:rPr lang="en-GB" sz="2000" dirty="0" smtClean="0"/>
              <a:t>software using a two-fold process:</a:t>
            </a:r>
            <a:endParaRPr lang="en-GB" sz="2000" dirty="0"/>
          </a:p>
          <a:p>
            <a:pPr lvl="1"/>
            <a:r>
              <a:rPr lang="en-GB" sz="1600" dirty="0"/>
              <a:t>(1) The </a:t>
            </a:r>
            <a:r>
              <a:rPr lang="en-GB" sz="1600" dirty="0" smtClean="0"/>
              <a:t>Request </a:t>
            </a:r>
            <a:r>
              <a:rPr lang="en-GB" sz="1600" dirty="0"/>
              <a:t>for Accreditation (RFA) – to qualify suppliers that have the ability to provide an ABIS system, </a:t>
            </a:r>
          </a:p>
          <a:p>
            <a:pPr lvl="1"/>
            <a:r>
              <a:rPr lang="en-GB" sz="1600" dirty="0"/>
              <a:t>(2)The request for proposal (RFP) – to recommend the preferred supplier</a:t>
            </a:r>
          </a:p>
          <a:p>
            <a:endParaRPr lang="en-US" dirty="0"/>
          </a:p>
          <a:p>
            <a:endParaRPr lang="en-US" sz="1800" dirty="0">
              <a:solidFill>
                <a:prstClr val="black"/>
              </a:solidFill>
            </a:endParaRPr>
          </a:p>
          <a:p>
            <a:pPr lvl="0">
              <a:lnSpc>
                <a:spcPct val="150000"/>
              </a:lnSpc>
            </a:pPr>
            <a:endParaRPr lang="en-GB" sz="1800" dirty="0"/>
          </a:p>
          <a:p>
            <a:pPr marL="0" indent="0">
              <a:buNone/>
            </a:pPr>
            <a:endParaRPr lang="en-US" dirty="0"/>
          </a:p>
        </p:txBody>
      </p:sp>
    </p:spTree>
    <p:extLst>
      <p:ext uri="{BB962C8B-B14F-4D97-AF65-F5344CB8AC3E}">
        <p14:creationId xmlns:p14="http://schemas.microsoft.com/office/powerpoint/2010/main" xmlns="" val="3191035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94400" y="163369"/>
            <a:ext cx="8748000" cy="6346613"/>
          </a:xfrm>
        </p:spPr>
        <p:txBody>
          <a:bodyPr>
            <a:normAutofit/>
          </a:bodyPr>
          <a:lstStyle/>
          <a:p>
            <a:pPr marL="0" indent="0">
              <a:buNone/>
            </a:pPr>
            <a:r>
              <a:rPr lang="en-US" sz="2200" b="1" dirty="0" smtClean="0">
                <a:solidFill>
                  <a:srgbClr val="0E1B8D"/>
                </a:solidFill>
                <a:cs typeface="Segoe UI Semibold" panose="020B0702040204020203" pitchFamily="34" charset="0"/>
              </a:rPr>
              <a:t>Method followed by SITA ……1 of 3</a:t>
            </a:r>
          </a:p>
          <a:p>
            <a:pPr marL="0" indent="0">
              <a:buNone/>
            </a:pPr>
            <a:endParaRPr lang="en-US" sz="2200" b="1" dirty="0">
              <a:solidFill>
                <a:srgbClr val="0E1B8D"/>
              </a:solidFill>
              <a:cs typeface="Segoe UI Semibold" panose="020B0702040204020203" pitchFamily="34" charset="0"/>
            </a:endParaRPr>
          </a:p>
          <a:p>
            <a:r>
              <a:rPr lang="en-US" sz="2000" dirty="0"/>
              <a:t>After the “As-Is”, User Requirements and Conceptual Design was completed, an action plan was developed to provide a high level action plan for implementing, operating and maintaining the future ABIS</a:t>
            </a:r>
            <a:r>
              <a:rPr lang="en-US" sz="2000" dirty="0" smtClean="0"/>
              <a:t>.</a:t>
            </a:r>
          </a:p>
          <a:p>
            <a:endParaRPr lang="en-US" sz="2000" dirty="0"/>
          </a:p>
          <a:p>
            <a:r>
              <a:rPr lang="en-US" sz="2000" dirty="0"/>
              <a:t>The action plan comprised the components of the ABIS, the external support components of ABIS that are needed to sustain the implementation and operational readiness of the ABIS, the activities or actions needed to be performed on each component and the sequencing of these activities during implementation and post implementation of the solution</a:t>
            </a:r>
            <a:r>
              <a:rPr lang="en-US" sz="2000" dirty="0" smtClean="0"/>
              <a:t>.</a:t>
            </a:r>
          </a:p>
          <a:p>
            <a:endParaRPr lang="en-US" sz="2000" dirty="0"/>
          </a:p>
          <a:p>
            <a:r>
              <a:rPr lang="en-US" sz="2000" dirty="0"/>
              <a:t>After the action plan, the supplier dependencies were investigated to indicate to the </a:t>
            </a:r>
            <a:r>
              <a:rPr lang="en-US" sz="2000" dirty="0" smtClean="0"/>
              <a:t>Department </a:t>
            </a:r>
            <a:r>
              <a:rPr lang="en-US" sz="2000" dirty="0"/>
              <a:t>the activities of the HANIS Refresh implementation that are dependent on the current service providers</a:t>
            </a:r>
            <a:r>
              <a:rPr lang="en-US" sz="2000" dirty="0" smtClean="0"/>
              <a:t>.</a:t>
            </a:r>
          </a:p>
          <a:p>
            <a:endParaRPr lang="en-US" sz="2000" dirty="0"/>
          </a:p>
          <a:p>
            <a:r>
              <a:rPr lang="en-US" sz="2000" dirty="0" smtClean="0"/>
              <a:t>The results of the investigation made SITA to recommend the following:</a:t>
            </a:r>
            <a:endParaRPr lang="en-US" sz="2000" dirty="0"/>
          </a:p>
        </p:txBody>
      </p:sp>
    </p:spTree>
    <p:extLst>
      <p:ext uri="{BB962C8B-B14F-4D97-AF65-F5344CB8AC3E}">
        <p14:creationId xmlns:p14="http://schemas.microsoft.com/office/powerpoint/2010/main" xmlns="" val="1815640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Content Placeholder 5"/>
          <p:cNvSpPr>
            <a:spLocks noGrp="1"/>
          </p:cNvSpPr>
          <p:nvPr>
            <p:ph idx="1"/>
          </p:nvPr>
        </p:nvSpPr>
        <p:spPr>
          <a:xfrm>
            <a:off x="194400" y="163369"/>
            <a:ext cx="8748000" cy="6346613"/>
          </a:xfrm>
        </p:spPr>
        <p:txBody>
          <a:bodyPr>
            <a:normAutofit fontScale="92500" lnSpcReduction="10000"/>
          </a:bodyPr>
          <a:lstStyle/>
          <a:p>
            <a:pPr marL="0" indent="0">
              <a:buNone/>
            </a:pPr>
            <a:r>
              <a:rPr lang="en-US" sz="2200" b="1" dirty="0">
                <a:solidFill>
                  <a:srgbClr val="0E1B8D"/>
                </a:solidFill>
                <a:cs typeface="Segoe UI Semibold" panose="020B0702040204020203" pitchFamily="34" charset="0"/>
              </a:rPr>
              <a:t>Method followed by SITA </a:t>
            </a:r>
            <a:r>
              <a:rPr lang="en-US" sz="2200" b="1" dirty="0" smtClean="0">
                <a:solidFill>
                  <a:srgbClr val="0E1B8D"/>
                </a:solidFill>
                <a:cs typeface="Segoe UI Semibold" panose="020B0702040204020203" pitchFamily="34" charset="0"/>
              </a:rPr>
              <a:t>……2 of 3</a:t>
            </a:r>
            <a:endParaRPr lang="en-US" sz="2200" b="1" dirty="0">
              <a:solidFill>
                <a:srgbClr val="0E1B8D"/>
              </a:solidFill>
              <a:cs typeface="Segoe UI Semibold" panose="020B0702040204020203" pitchFamily="34" charset="0"/>
            </a:endParaRPr>
          </a:p>
          <a:p>
            <a:endParaRPr lang="en-US" sz="1800" dirty="0">
              <a:solidFill>
                <a:prstClr val="black"/>
              </a:solidFill>
            </a:endParaRPr>
          </a:p>
          <a:p>
            <a:r>
              <a:rPr lang="en-US" dirty="0" smtClean="0"/>
              <a:t>Supplier </a:t>
            </a:r>
            <a:r>
              <a:rPr lang="en-US" dirty="0"/>
              <a:t>lock-in </a:t>
            </a:r>
            <a:r>
              <a:rPr lang="en-US" dirty="0" smtClean="0"/>
              <a:t>should be avoided.</a:t>
            </a:r>
            <a:endParaRPr lang="en-US" dirty="0"/>
          </a:p>
          <a:p>
            <a:r>
              <a:rPr lang="en-US" dirty="0"/>
              <a:t>A </a:t>
            </a:r>
            <a:r>
              <a:rPr lang="en-US" b="1" dirty="0"/>
              <a:t>mandatory</a:t>
            </a:r>
            <a:r>
              <a:rPr lang="en-US" dirty="0"/>
              <a:t> technical specification:</a:t>
            </a:r>
          </a:p>
          <a:p>
            <a:pPr lvl="1"/>
            <a:r>
              <a:rPr lang="en-US" dirty="0"/>
              <a:t>Biometric software should </a:t>
            </a:r>
            <a:r>
              <a:rPr lang="en-US" b="1" dirty="0"/>
              <a:t>not be dependent </a:t>
            </a:r>
            <a:r>
              <a:rPr lang="en-US" dirty="0"/>
              <a:t>on a specific supplier’s hardware solution</a:t>
            </a:r>
          </a:p>
          <a:p>
            <a:pPr lvl="1"/>
            <a:r>
              <a:rPr lang="en-US" dirty="0"/>
              <a:t>Hardware solution should be commercial-off-the-shelf (COTS) technology</a:t>
            </a:r>
          </a:p>
          <a:p>
            <a:r>
              <a:rPr lang="en-US" dirty="0"/>
              <a:t>Considerations</a:t>
            </a:r>
          </a:p>
          <a:p>
            <a:pPr lvl="1"/>
            <a:r>
              <a:rPr lang="en-US" dirty="0"/>
              <a:t>After 5 years a </a:t>
            </a:r>
            <a:r>
              <a:rPr lang="en-US" b="1" dirty="0"/>
              <a:t>hardware technology refresh </a:t>
            </a:r>
            <a:r>
              <a:rPr lang="en-US" dirty="0"/>
              <a:t>will be required because IT equipment have a limited useful life</a:t>
            </a:r>
          </a:p>
          <a:p>
            <a:pPr lvl="1"/>
            <a:r>
              <a:rPr lang="en-US" dirty="0"/>
              <a:t>It should be possible to replace the hardware with any new hardware meeting the </a:t>
            </a:r>
            <a:r>
              <a:rPr lang="en-US" b="1" dirty="0"/>
              <a:t>system </a:t>
            </a:r>
            <a:r>
              <a:rPr lang="en-US" b="1" dirty="0" smtClean="0"/>
              <a:t>specifications</a:t>
            </a:r>
          </a:p>
          <a:p>
            <a:r>
              <a:rPr lang="en-US" dirty="0"/>
              <a:t>To ensure that the </a:t>
            </a:r>
            <a:r>
              <a:rPr lang="en-US" dirty="0" smtClean="0"/>
              <a:t>ABIS </a:t>
            </a:r>
            <a:r>
              <a:rPr lang="en-US" dirty="0"/>
              <a:t>system has a high availability and high response it is required that the solution be hosted in an environment that compliments high availability. </a:t>
            </a:r>
          </a:p>
          <a:p>
            <a:endParaRPr lang="en-US" dirty="0"/>
          </a:p>
          <a:p>
            <a:r>
              <a:rPr lang="en-US" dirty="0" smtClean="0"/>
              <a:t>The </a:t>
            </a:r>
            <a:r>
              <a:rPr lang="en-US" dirty="0"/>
              <a:t>Department indicated that the minimum requirement is Tier 3 certification.</a:t>
            </a:r>
          </a:p>
          <a:p>
            <a:pPr lvl="1"/>
            <a:endParaRPr lang="en-US" b="1" dirty="0"/>
          </a:p>
          <a:p>
            <a:pPr>
              <a:defRPr/>
            </a:pPr>
            <a:endParaRPr lang="en-GB" sz="2000" dirty="0"/>
          </a:p>
          <a:p>
            <a:pPr lvl="0">
              <a:lnSpc>
                <a:spcPct val="150000"/>
              </a:lnSpc>
            </a:pPr>
            <a:endParaRPr lang="en-GB" sz="1800" dirty="0"/>
          </a:p>
          <a:p>
            <a:pPr marL="0" indent="0">
              <a:buNone/>
            </a:pPr>
            <a:endParaRPr lang="en-US" dirty="0"/>
          </a:p>
        </p:txBody>
      </p:sp>
    </p:spTree>
    <p:extLst>
      <p:ext uri="{BB962C8B-B14F-4D97-AF65-F5344CB8AC3E}">
        <p14:creationId xmlns:p14="http://schemas.microsoft.com/office/powerpoint/2010/main" xmlns="" val="5871902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1_SITA Presentation 2017 v5.4b">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ITA">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SITA Presentation 2017 v5.4b" id="{C2F33307-E84A-4149-B8A1-EA59A5B57E34}" vid="{33882605-D628-4ACF-947F-CF8D0C43EE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33871</TotalTime>
  <Words>2061</Words>
  <Application>Microsoft Office PowerPoint</Application>
  <PresentationFormat>On-screen Show (4:3)</PresentationFormat>
  <Paragraphs>246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1_SITA Presentation 2017 v5.4b</vt:lpstr>
      <vt:lpstr>Automated Biometric Identification  System (ABIS)  and  National Identification System (NIS) Project Status Report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Status of NIS per Work Package</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Pretoria</dc:creator>
  <cp:lastModifiedBy>PUMZA</cp:lastModifiedBy>
  <cp:revision>1002</cp:revision>
  <cp:lastPrinted>2018-02-06T09:02:12Z</cp:lastPrinted>
  <dcterms:created xsi:type="dcterms:W3CDTF">2016-09-16T11:34:44Z</dcterms:created>
  <dcterms:modified xsi:type="dcterms:W3CDTF">2019-03-08T12:03:54Z</dcterms:modified>
</cp:coreProperties>
</file>