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17"/>
  </p:notesMasterIdLst>
  <p:handoutMasterIdLst>
    <p:handoutMasterId r:id="rId18"/>
  </p:handoutMasterIdLst>
  <p:sldIdLst>
    <p:sldId id="725" r:id="rId3"/>
    <p:sldId id="726" r:id="rId4"/>
    <p:sldId id="762" r:id="rId5"/>
    <p:sldId id="763" r:id="rId6"/>
    <p:sldId id="751" r:id="rId7"/>
    <p:sldId id="757" r:id="rId8"/>
    <p:sldId id="764" r:id="rId9"/>
    <p:sldId id="759" r:id="rId10"/>
    <p:sldId id="765" r:id="rId11"/>
    <p:sldId id="766" r:id="rId12"/>
    <p:sldId id="767" r:id="rId13"/>
    <p:sldId id="760" r:id="rId14"/>
    <p:sldId id="761" r:id="rId15"/>
    <p:sldId id="755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3" autoAdjust="0"/>
  </p:normalViewPr>
  <p:slideViewPr>
    <p:cSldViewPr snapToGrid="0" snapToObjects="1"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2"/>
    </p:cViewPr>
  </p:sorterViewPr>
  <p:notesViewPr>
    <p:cSldViewPr snapToGrid="0" snapToObjects="1">
      <p:cViewPr varScale="1">
        <p:scale>
          <a:sx n="83" d="100"/>
          <a:sy n="83" d="100"/>
        </p:scale>
        <p:origin x="199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255A1-C199-4026-8657-02D9FBEC850F}" type="datetimeFigureOut">
              <a:rPr lang="en-ZA" smtClean="0"/>
              <a:pPr/>
              <a:t>2019/03/08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F978D-1465-47EE-ABE4-2AD07AF7F86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83655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DD0C3-E03F-457A-92B9-E993D26ED727}" type="datetimeFigureOut">
              <a:rPr lang="en-ZA" smtClean="0"/>
              <a:pPr/>
              <a:t>2019/03/08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0EF38-0415-43AC-B4EC-5FDADEC8ED1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0131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0EF38-0415-43AC-B4EC-5FDADEC8ED1E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5958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0EF38-0415-43AC-B4EC-5FDADEC8ED1E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4897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0EF38-0415-43AC-B4EC-5FDADEC8ED1E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0601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0EF38-0415-43AC-B4EC-5FDADEC8ED1E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7012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32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77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917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6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34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77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85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90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33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32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14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76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80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7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39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1"/>
          <p:cNvGraphicFramePr>
            <a:graphicFrameLocks/>
          </p:cNvGraphicFramePr>
          <p:nvPr/>
        </p:nvGraphicFramePr>
        <p:xfrm>
          <a:off x="-3175" y="0"/>
          <a:ext cx="166688" cy="158750"/>
        </p:xfrm>
        <a:graphic>
          <a:graphicData uri="http://schemas.openxmlformats.org/presentationml/2006/ole">
            <p:oleObj spid="_x0000_s4460" r:id="rId3" imgW="0" imgH="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 algn="r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25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45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044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40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893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253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753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847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 algn="r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pic>
        <p:nvPicPr>
          <p:cNvPr id="7" name="Picture 6" descr="2f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9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70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04660" y="6356350"/>
            <a:ext cx="2190750" cy="365125"/>
          </a:xfrm>
          <a:prstGeom prst="rect">
            <a:avLst/>
          </a:prstGeom>
        </p:spPr>
        <p:txBody>
          <a:bodyPr/>
          <a:lstStyle>
            <a:lvl1pPr marL="228600" indent="-228600" algn="r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2538E8B7-8BD9-9F48-9FB6-4E0DFEDB8449}" type="slidenum">
              <a:rPr lang="en-US" smtClean="0">
                <a:solidFill>
                  <a:prstClr val="black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49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6049" y="6386443"/>
            <a:ext cx="2895600" cy="365125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7313" y="4077401"/>
            <a:ext cx="6313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altLang="en-US" sz="1600" b="1" cap="all" dirty="0" smtClean="0">
                <a:latin typeface="Arial"/>
                <a:ea typeface="Arial"/>
                <a:cs typeface="Arial"/>
              </a:rPr>
              <a:t>PORTFOLIO COMMITTEE ON HOME AFFAIRS</a:t>
            </a:r>
          </a:p>
          <a:p>
            <a:pPr algn="ctr">
              <a:defRPr/>
            </a:pPr>
            <a:endParaRPr lang="en-ZA" altLang="en-US" sz="1600" b="1" cap="all" dirty="0" smtClean="0"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lang="en-ZA" altLang="en-US" sz="1600" b="1" cap="all" dirty="0" smtClean="0">
                <a:latin typeface="Arial"/>
                <a:ea typeface="Arial"/>
                <a:cs typeface="Arial"/>
              </a:rPr>
              <a:t>05 MARCH 2019</a:t>
            </a:r>
          </a:p>
          <a:p>
            <a:pPr algn="ctr">
              <a:defRPr/>
            </a:pPr>
            <a:endParaRPr lang="en-ZA" altLang="en-US" sz="1600" b="1" cap="all" dirty="0"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lang="en-ZA" altLang="en-US" sz="1600" b="1" cap="all" dirty="0" err="1" smtClean="0">
                <a:latin typeface="Arial"/>
                <a:ea typeface="Arial"/>
                <a:cs typeface="Arial"/>
              </a:rPr>
              <a:t>Thulani</a:t>
            </a:r>
            <a:r>
              <a:rPr lang="en-ZA" altLang="en-US" sz="1600" b="1" cap="all" dirty="0" smtClean="0">
                <a:latin typeface="Arial"/>
                <a:ea typeface="Arial"/>
                <a:cs typeface="Arial"/>
              </a:rPr>
              <a:t> </a:t>
            </a:r>
            <a:r>
              <a:rPr lang="en-ZA" altLang="en-US" sz="1600" b="1" cap="all" dirty="0" err="1" smtClean="0">
                <a:latin typeface="Arial"/>
                <a:ea typeface="Arial"/>
                <a:cs typeface="Arial"/>
              </a:rPr>
              <a:t>mavuso</a:t>
            </a:r>
            <a:r>
              <a:rPr lang="en-ZA" altLang="en-US" sz="1600" b="1" cap="all" dirty="0" smtClean="0">
                <a:latin typeface="Arial"/>
                <a:ea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en-ZA" altLang="en-US" sz="1600" b="1" cap="all" dirty="0" smtClean="0">
                <a:latin typeface="Arial"/>
                <a:ea typeface="Arial"/>
                <a:cs typeface="Arial"/>
              </a:rPr>
              <a:t>Acting director general</a:t>
            </a:r>
            <a:endParaRPr lang="en-US" altLang="en-US" sz="1600" b="1" cap="all" dirty="0">
              <a:latin typeface="Arial"/>
              <a:ea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9840" y="450026"/>
            <a:ext cx="6433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altLang="en-US" sz="2400" b="1" cap="all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</a:rPr>
              <a:t>HOME AFFAIRS IDENTIFICATION SYSTEM</a:t>
            </a:r>
          </a:p>
          <a:p>
            <a:pPr algn="ctr">
              <a:defRPr/>
            </a:pPr>
            <a:r>
              <a:rPr lang="en-ZA" altLang="en-US" sz="2400" b="1" cap="all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</a:rPr>
              <a:t>(</a:t>
            </a:r>
            <a:r>
              <a:rPr lang="en-ZA" altLang="en-US" sz="2400" b="1" cap="all" dirty="0" err="1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</a:rPr>
              <a:t>hanis</a:t>
            </a:r>
            <a:r>
              <a:rPr lang="en-ZA" altLang="en-US" sz="2400" b="1" cap="all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</a:rPr>
              <a:t>)</a:t>
            </a:r>
            <a:endParaRPr lang="en-US" altLang="en-US" sz="2400" b="1" cap="all" dirty="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9247" y="1189408"/>
            <a:ext cx="3098800" cy="2628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55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107505" y="65434"/>
            <a:ext cx="8901113" cy="642591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>
                <a:latin typeface="Arial" panose="020B0604020202020204" pitchFamily="34" charset="0"/>
              </a:rPr>
              <a:t>Procurement of ABIS (2/3)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54927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en-US" sz="2800" b="1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69900" y="549275"/>
            <a:ext cx="83486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708025"/>
            <a:ext cx="88820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sz="1250" dirty="0">
                <a:latin typeface="Arial" charset="0"/>
              </a:rPr>
              <a:t>.</a:t>
            </a: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5572" y="745380"/>
            <a:ext cx="8868427" cy="485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 8: Request for Proposals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specification to accredited bidders and Compulsory Tender Briefing was concluded by Monday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26 September 2016</a:t>
            </a:r>
            <a:r>
              <a:rPr lang="en-ZA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Tender evaluation completed in March 2017.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SITA internal procurement process and audit completed between April – June 2017.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same time, DHA appointed 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 Assurance and Audit body to quality assure the procurement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process.</a:t>
            </a:r>
            <a:endParaRPr lang="en-ZA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ZA" sz="2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9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107505" y="65434"/>
            <a:ext cx="8901113" cy="642591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>
                <a:latin typeface="Arial" panose="020B0604020202020204" pitchFamily="34" charset="0"/>
              </a:rPr>
              <a:t>Procurement of ABIS (3/3)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54927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en-US" sz="2800" b="1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69900" y="549275"/>
            <a:ext cx="83486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708025"/>
            <a:ext cx="88820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sz="1250" dirty="0">
                <a:latin typeface="Arial" charset="0"/>
              </a:rPr>
              <a:t>.</a:t>
            </a: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5676" y="720437"/>
            <a:ext cx="8818323" cy="485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ZA" sz="2000" b="1" kern="0" dirty="0" smtClean="0">
                <a:solidFill>
                  <a:srgbClr val="000000"/>
                </a:solidFill>
                <a:latin typeface="Arial" charset="0"/>
              </a:rPr>
              <a:t>Milestone 9: Bid Award Process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tender evaluation report and 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letter of recommendation to award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bidder was received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July 2017</a:t>
            </a:r>
            <a:r>
              <a:rPr lang="en-ZA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services of Gartner Technology professionals to review all the response documentation of EOH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Mthombo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order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and ascertain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their solution delivery and approach to deliver ABIS</a:t>
            </a:r>
            <a:r>
              <a:rPr lang="en-ZA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DHA approved the conditional award of the BID in August 2017.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The conditional award was subject to completion of the Contract and EOH sub-contractors obtaining a security clearance from SSA.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Contracting started and completed in 30 November 2018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EOH is contracted to deliver the system in two phases of 12 Months and support the system for another period of 3 years.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ZA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ZA" sz="2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4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60960" y="-7590"/>
            <a:ext cx="8901113" cy="556866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>
                <a:latin typeface="Arial" panose="020B0604020202020204" pitchFamily="34" charset="0"/>
              </a:rPr>
              <a:t>Progress Report 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54927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en-US" sz="2800" b="1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69900" y="549275"/>
            <a:ext cx="83486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708025"/>
            <a:ext cx="88820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sz="1250" dirty="0">
                <a:latin typeface="Arial" charset="0"/>
              </a:rPr>
              <a:t>.</a:t>
            </a: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0520" y="340812"/>
            <a:ext cx="8893479" cy="485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ABIS is planned to be delivered in two phases.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Phase one (1) which is a replacement of HANIS functionality was to be concluded in November 2018.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delayed due to unforeseen challenges of data migration. 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date all the archive files (+50 million files) are successfully migrated to a readable agreed upon format.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datacenters (tier three (3)) have been contracted by SITA to host the new system.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new Go live date for ABIS Phase 1 is May 2019.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Phase two (2) will commence in June 2019 to deliver other Biometric modalities.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ZA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ZA" sz="2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31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91440" y="68608"/>
            <a:ext cx="8901113" cy="639417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>
                <a:latin typeface="Arial" panose="020B0604020202020204" pitchFamily="34" charset="0"/>
              </a:rPr>
              <a:t>Continued Support of HANIS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54927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en-US" sz="2800" b="1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69900" y="549275"/>
            <a:ext cx="83486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708025"/>
            <a:ext cx="88820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sz="1250" dirty="0">
                <a:latin typeface="Arial" charset="0"/>
              </a:rPr>
              <a:t>.</a:t>
            </a: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50" y="687174"/>
            <a:ext cx="8830849" cy="485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HANIS system is still running all DHA production.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Marpless contract for support and maintenance ends at the end 18/19 FY.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Marpless communicated through their lawyers that they intend to wind down their business.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recommended a handover for continued support to their subcontractors NEC and Bytes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Proposal received by DHA from Sub-contractors to support the system for a period of 24 months.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of approval to appoint NEC and Bytes to continue support of the system is at National Treasury.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Contracting to be finalised before 1 April 2019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ZA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ZA" sz="2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2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107505" y="-10766"/>
            <a:ext cx="8901113" cy="560041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54927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en-US" sz="2800" b="1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69900" y="549275"/>
            <a:ext cx="83486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708025"/>
            <a:ext cx="88820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sz="1250" dirty="0">
                <a:latin typeface="Arial" charset="0"/>
              </a:rPr>
              <a:t>.</a:t>
            </a: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2181" y="4704735"/>
            <a:ext cx="269188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/>
              <a:t>Thank you </a:t>
            </a:r>
            <a:endParaRPr lang="en-ZA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5780" y="778614"/>
            <a:ext cx="8768219" cy="485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HANIS to continue to run DHA production until March 2021.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HANIS will run in parallel with ABIS from May 2019.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HANIS will be decommissioned once ABIS is in full production.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ZA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ZA" sz="2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11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2366" y="169429"/>
            <a:ext cx="8793043" cy="577331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105000"/>
              </a:lnSpc>
              <a:spcAft>
                <a:spcPts val="1800"/>
              </a:spcAft>
              <a:tabLst>
                <a:tab pos="1943100" algn="l"/>
              </a:tabLst>
            </a:pPr>
            <a:r>
              <a:rPr lang="en-ZA" sz="2800" b="1" dirty="0" smtClean="0">
                <a:latin typeface="+mn-lt"/>
                <a:cs typeface="Arial" panose="020B0604020202020204" pitchFamily="34" charset="0"/>
              </a:rPr>
              <a:t>Contents</a:t>
            </a:r>
            <a:endParaRPr lang="en-ZA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7904" y="1217464"/>
            <a:ext cx="8568191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  <a:tabLst>
                <a:tab pos="1943100" algn="l"/>
              </a:tabLst>
            </a:pPr>
            <a:r>
              <a:rPr lang="en-US" sz="2400" dirty="0" smtClean="0">
                <a:cs typeface="Arial" panose="020B0604020202020204" pitchFamily="34" charset="0"/>
              </a:rPr>
              <a:t>Background and History of the HANIS </a:t>
            </a:r>
          </a:p>
          <a:p>
            <a:pPr marL="457200" indent="-457200" algn="just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  <a:tabLst>
                <a:tab pos="1943100" algn="l"/>
              </a:tabLst>
            </a:pPr>
            <a:r>
              <a:rPr lang="en-US" sz="2400" dirty="0" smtClean="0">
                <a:cs typeface="Arial" panose="020B0604020202020204" pitchFamily="34" charset="0"/>
              </a:rPr>
              <a:t>Proposals of Technology Refresh </a:t>
            </a:r>
          </a:p>
          <a:p>
            <a:pPr marL="457200" indent="-457200" algn="just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  <a:tabLst>
                <a:tab pos="1943100" algn="l"/>
              </a:tabLst>
            </a:pPr>
            <a:r>
              <a:rPr lang="en-US" sz="2400" dirty="0" smtClean="0">
                <a:cs typeface="Arial" panose="020B0604020202020204" pitchFamily="34" charset="0"/>
              </a:rPr>
              <a:t>Maintenance and Best Effort Basis</a:t>
            </a:r>
          </a:p>
          <a:p>
            <a:pPr marL="457200" indent="-457200" algn="just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  <a:tabLst>
                <a:tab pos="1943100" algn="l"/>
              </a:tabLst>
            </a:pPr>
            <a:r>
              <a:rPr lang="en-US" sz="2400" dirty="0" smtClean="0">
                <a:cs typeface="Arial" panose="020B0604020202020204" pitchFamily="34" charset="0"/>
              </a:rPr>
              <a:t>Procurement of ABIS</a:t>
            </a:r>
          </a:p>
          <a:p>
            <a:pPr marL="457200" indent="-457200" algn="just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  <a:tabLst>
                <a:tab pos="1943100" algn="l"/>
              </a:tabLst>
            </a:pPr>
            <a:r>
              <a:rPr lang="en-US" sz="2400" dirty="0" smtClean="0">
                <a:cs typeface="Arial" panose="020B0604020202020204" pitchFamily="34" charset="0"/>
              </a:rPr>
              <a:t>Progress Report – Implementation of ABIS</a:t>
            </a:r>
          </a:p>
          <a:p>
            <a:pPr marL="457200" indent="-457200" algn="just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  <a:tabLst>
                <a:tab pos="1943100" algn="l"/>
              </a:tabLst>
            </a:pPr>
            <a:r>
              <a:rPr lang="en-US" sz="2400" dirty="0" smtClean="0">
                <a:cs typeface="Arial" panose="020B0604020202020204" pitchFamily="34" charset="0"/>
              </a:rPr>
              <a:t>Continued Support of HANIS</a:t>
            </a:r>
          </a:p>
          <a:p>
            <a:pPr marL="457200" indent="-457200" algn="just">
              <a:lnSpc>
                <a:spcPct val="105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  <a:tabLst>
                <a:tab pos="1943100" algn="l"/>
              </a:tabLst>
            </a:pPr>
            <a:r>
              <a:rPr lang="en-US" sz="2400" dirty="0" smtClean="0">
                <a:cs typeface="Arial" panose="020B0604020202020204" pitchFamily="34" charset="0"/>
              </a:rPr>
              <a:t>Summary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67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127000" y="140236"/>
            <a:ext cx="8901113" cy="567790"/>
          </a:xfrm>
          <a:solidFill>
            <a:srgbClr val="FFC0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/>
              <a:t>Background and History (1/3)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94551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/>
              <a:t>On 08 November 1999, the Department and Marpless entered into the Original Agreement for the supply of an automated </a:t>
            </a:r>
            <a:r>
              <a:rPr lang="en-GB" sz="2000" dirty="0" smtClean="0"/>
              <a:t>biometric </a:t>
            </a:r>
            <a:r>
              <a:rPr lang="en-GB" sz="2000" dirty="0"/>
              <a:t>national identification </a:t>
            </a:r>
            <a:r>
              <a:rPr lang="en-GB" sz="2000" dirty="0" smtClean="0"/>
              <a:t>system.</a:t>
            </a:r>
          </a:p>
          <a:p>
            <a:pPr lvl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/>
              <a:t>On 19 July 2007 </a:t>
            </a:r>
            <a:r>
              <a:rPr lang="en-GB" sz="2000" dirty="0" smtClean="0"/>
              <a:t>the </a:t>
            </a:r>
            <a:r>
              <a:rPr lang="en-GB" sz="2000" dirty="0"/>
              <a:t>Department </a:t>
            </a:r>
            <a:r>
              <a:rPr lang="en-GB" sz="2000" dirty="0" smtClean="0"/>
              <a:t>invited </a:t>
            </a:r>
            <a:r>
              <a:rPr lang="en-GB" sz="2000" dirty="0"/>
              <a:t>Marpless to </a:t>
            </a:r>
            <a:r>
              <a:rPr lang="en-GB" sz="2000" dirty="0" smtClean="0"/>
              <a:t>submit a proposal </a:t>
            </a:r>
            <a:r>
              <a:rPr lang="en-GB" sz="2000" dirty="0"/>
              <a:t>for the extension of the duration for provision of services in terms of the Original </a:t>
            </a:r>
            <a:r>
              <a:rPr lang="en-GB" sz="2000" dirty="0" smtClean="0"/>
              <a:t>Agreement.</a:t>
            </a: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/>
              <a:t>The main </a:t>
            </a:r>
            <a:r>
              <a:rPr lang="en-GB" sz="2000" dirty="0" smtClean="0"/>
              <a:t>contract was extended for five </a:t>
            </a:r>
            <a:r>
              <a:rPr lang="en-GB" sz="2000" dirty="0"/>
              <a:t>(5) years </a:t>
            </a:r>
            <a:r>
              <a:rPr lang="en-GB" sz="2000" dirty="0" smtClean="0"/>
              <a:t>with the inclusion of a </a:t>
            </a:r>
            <a:r>
              <a:rPr lang="en-GB" sz="2000" dirty="0"/>
              <a:t>Disaster Recovery Plan component for which the same terms and conditions would apply for a period of five (5) years from 1</a:t>
            </a:r>
            <a:r>
              <a:rPr lang="en-GB" sz="2000" baseline="30000" dirty="0"/>
              <a:t>st</a:t>
            </a:r>
            <a:r>
              <a:rPr lang="en-GB" sz="2000" dirty="0"/>
              <a:t> March </a:t>
            </a:r>
            <a:r>
              <a:rPr lang="en-GB" sz="2000" dirty="0" smtClean="0"/>
              <a:t>2007.</a:t>
            </a: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393699" y="1096327"/>
            <a:ext cx="8348663" cy="27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708025"/>
            <a:ext cx="88820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sz="1250" dirty="0">
                <a:latin typeface="Arial" charset="0"/>
              </a:rPr>
              <a:t>.</a:t>
            </a: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72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127000" y="140236"/>
            <a:ext cx="8901113" cy="567790"/>
          </a:xfrm>
          <a:solidFill>
            <a:srgbClr val="FFC0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/>
              <a:t> Background and History (2/3)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94551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dirty="0" smtClean="0"/>
              <a:t> </a:t>
            </a:r>
            <a:r>
              <a:rPr lang="en-GB" sz="2000" dirty="0"/>
              <a:t>Marpless was to provide </a:t>
            </a:r>
            <a:r>
              <a:rPr lang="en-GB" sz="2000" dirty="0" smtClean="0"/>
              <a:t>.</a:t>
            </a:r>
          </a:p>
          <a:p>
            <a:pPr marL="914400" lvl="1" indent="-457200" defTabSz="9144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GB" sz="2000" dirty="0"/>
              <a:t>Technology upgrade services, project management, system design, system development, installation, testing, system integration services as the context may </a:t>
            </a:r>
            <a:r>
              <a:rPr lang="en-GB" sz="2000" dirty="0" smtClean="0"/>
              <a:t>require (</a:t>
            </a:r>
            <a:r>
              <a:rPr lang="en-GB" sz="2000" dirty="0"/>
              <a:t>t</a:t>
            </a:r>
            <a:r>
              <a:rPr lang="en-GB" sz="2000" dirty="0" smtClean="0"/>
              <a:t>he </a:t>
            </a:r>
            <a:r>
              <a:rPr lang="en-GB" sz="2000" b="1" dirty="0"/>
              <a:t>“Project Services</a:t>
            </a:r>
            <a:r>
              <a:rPr lang="en-GB" sz="2000" b="1" dirty="0" smtClean="0"/>
              <a:t>”</a:t>
            </a:r>
            <a:r>
              <a:rPr lang="en-GB" sz="2000" dirty="0" smtClean="0"/>
              <a:t>)</a:t>
            </a:r>
          </a:p>
          <a:p>
            <a:pPr marL="914400" lvl="1" indent="-457200" defTabSz="914400">
              <a:lnSpc>
                <a:spcPct val="150000"/>
              </a:lnSpc>
              <a:buFont typeface="+mj-lt"/>
              <a:buAutoNum type="alphaLcParenR"/>
              <a:defRPr/>
            </a:pPr>
            <a:endParaRPr lang="en-GB" sz="2000" dirty="0" smtClean="0"/>
          </a:p>
          <a:p>
            <a:pPr marL="914400" lvl="1" indent="-457200" defTabSz="9144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GB" sz="2000" dirty="0"/>
              <a:t>Schedule, routine and periodic maintenance as well as corrective maintenance services (the </a:t>
            </a:r>
            <a:r>
              <a:rPr lang="en-GB" sz="2000" b="1" dirty="0"/>
              <a:t>“Maintenance Services</a:t>
            </a:r>
            <a:r>
              <a:rPr lang="en-GB" sz="2000" b="1" dirty="0" smtClean="0"/>
              <a:t>”</a:t>
            </a:r>
            <a:r>
              <a:rPr lang="en-GB" sz="2000" dirty="0" smtClean="0"/>
              <a:t>).</a:t>
            </a: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smtClean="0"/>
              <a:t>Maintenance </a:t>
            </a:r>
            <a:r>
              <a:rPr lang="en-GB" sz="2000" dirty="0"/>
              <a:t>and Support Agreement was extended on at least </a:t>
            </a:r>
            <a:r>
              <a:rPr lang="en-GB" sz="2000" dirty="0" smtClean="0"/>
              <a:t>eight </a:t>
            </a:r>
            <a:r>
              <a:rPr lang="en-GB" sz="2000" dirty="0"/>
              <a:t>(8) occasions since it was concluded. </a:t>
            </a: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393699" y="1096327"/>
            <a:ext cx="8348663" cy="27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708025"/>
            <a:ext cx="88820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sz="1250" dirty="0">
                <a:latin typeface="Arial" charset="0"/>
              </a:rPr>
              <a:t>.</a:t>
            </a: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5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127000" y="140235"/>
            <a:ext cx="8901113" cy="701521"/>
          </a:xfrm>
          <a:solidFill>
            <a:srgbClr val="FFC0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b="1" dirty="0" smtClean="0"/>
              <a:t>Background and History (3/3)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138747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/>
              <a:t>The last of these extensions is recorded in Reinstatement and Addendum </a:t>
            </a:r>
            <a:r>
              <a:rPr lang="en-GB" sz="2000" dirty="0" smtClean="0"/>
              <a:t>Agreement since 2016.</a:t>
            </a: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GB" sz="2000" kern="0" dirty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Marpless has two sub-contractors to support the HANIS and sub-systems. </a:t>
            </a:r>
          </a:p>
          <a:p>
            <a:pPr lvl="0" defTabSz="914400">
              <a:spcBef>
                <a:spcPts val="0"/>
              </a:spcBef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lvl="1" defTabSz="914400"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 The Automated Fingerprint Identification System (AFIS) developed and supported by NEC.</a:t>
            </a: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lvl="1" defTabSz="914400"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 Online Verification and </a:t>
            </a: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ub-systems is developed and supported by Bytes.</a:t>
            </a:r>
          </a:p>
          <a:p>
            <a:pPr marL="342900" lvl="0" indent="-342900" defTabSz="914400">
              <a:spcBef>
                <a:spcPts val="0"/>
              </a:spcBef>
              <a:buFont typeface="Wingdings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defTabSz="914400">
              <a:spcBef>
                <a:spcPts val="0"/>
              </a:spcBef>
              <a:buFont typeface="Wingdings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DHA required </a:t>
            </a: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HANIS upgrade of Software and Hardware which reached  end of </a:t>
            </a: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support </a:t>
            </a:r>
            <a:r>
              <a:rPr lang="en-ZA" sz="2000" kern="0" smtClean="0">
                <a:solidFill>
                  <a:srgbClr val="000000"/>
                </a:solidFill>
                <a:latin typeface="Arial" charset="0"/>
              </a:rPr>
              <a:t>in 2014.</a:t>
            </a: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spcBef>
                <a:spcPts val="0"/>
              </a:spcBef>
              <a:defRPr/>
            </a:pPr>
            <a:endParaRPr lang="en-ZA" sz="2400" kern="0" dirty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400" kern="0" dirty="0" smtClean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40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393699" y="1096327"/>
            <a:ext cx="8348663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20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20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20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20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20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20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20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sz="2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708025"/>
            <a:ext cx="88820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sz="1250" dirty="0">
                <a:latin typeface="Arial" charset="0"/>
              </a:rPr>
              <a:t>.</a:t>
            </a: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9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107505" y="65434"/>
            <a:ext cx="8901113" cy="648127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>
                <a:latin typeface="Arial" panose="020B0604020202020204" pitchFamily="34" charset="0"/>
              </a:rPr>
              <a:t> Tech Refresh Proposals  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54927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en-US" sz="2800" b="1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69900" y="549275"/>
            <a:ext cx="83486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255" y="1180465"/>
            <a:ext cx="83423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 Marpless sent </a:t>
            </a: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a Tech Refresh proposals </a:t>
            </a: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to DHA to a value </a:t>
            </a: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more than </a:t>
            </a: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R700m in year 2014. </a:t>
            </a: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DHA was </a:t>
            </a: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at the time not </a:t>
            </a: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funded on the baseline </a:t>
            </a: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for Technology  Refresh. </a:t>
            </a: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There was ongoing requirements for HANIS upgrade by Security </a:t>
            </a: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luster Departments.</a:t>
            </a: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 DHA secured funding for Technology </a:t>
            </a: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Refresh </a:t>
            </a: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from Integrated Justice System (IJS); a component of the SAPS budget in 2016.</a:t>
            </a: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 DHA had to follow a fair, transparent and competitive bidding process for the system upgrade.</a:t>
            </a: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 SITA appointed CSIR for requirements and specifications drafting</a:t>
            </a: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ZA" sz="2000" kern="0" dirty="0">
                <a:solidFill>
                  <a:srgbClr val="000000"/>
                </a:solidFill>
                <a:latin typeface="Arial" charset="0"/>
              </a:rPr>
              <a:t>Procurement was done through SITA</a:t>
            </a:r>
            <a:endParaRPr lang="en-ZA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82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54927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en-US" sz="2800" b="1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69900" y="549275"/>
            <a:ext cx="83486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906145"/>
            <a:ext cx="8882063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Reinstatement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Addendum Agreement </a:t>
            </a:r>
            <a:r>
              <a:rPr lang="en-ZA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From April 2016.</a:t>
            </a:r>
          </a:p>
          <a:p>
            <a:pPr lvl="1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has been in operation, without an upgrade (other than the technology refresh implemented in 2007) for approximately 12 </a:t>
            </a: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years.</a:t>
            </a:r>
          </a:p>
          <a:p>
            <a:pPr lvl="1" defTabSz="914400">
              <a:lnSpc>
                <a:spcPct val="150000"/>
              </a:lnSpc>
              <a:defRPr/>
            </a:pP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iven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current condition of the System,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Marpless could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guarantee the performance of the system and that it was becoming increasingly difficult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maintain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</a:p>
          <a:p>
            <a:pPr lvl="1" defTabSz="914400">
              <a:lnSpc>
                <a:spcPct val="150000"/>
              </a:lnSpc>
              <a:defRPr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Hence the introduction of Maintenance and Support on “ Best Efforts” basis.</a:t>
            </a: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107505" y="65434"/>
            <a:ext cx="8901113" cy="64259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>
                <a:latin typeface="Arial" panose="020B0604020202020204" pitchFamily="34" charset="0"/>
              </a:rPr>
              <a:t> Maintenance at best effort basis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6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107505" y="65434"/>
            <a:ext cx="8901113" cy="642591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>
                <a:latin typeface="Arial" panose="020B0604020202020204" pitchFamily="34" charset="0"/>
              </a:rPr>
              <a:t>Procurement of ABIS (1/4)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54927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en-US" sz="2800" b="1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69900" y="549275"/>
            <a:ext cx="83486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708025"/>
            <a:ext cx="88820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sz="1250" dirty="0">
                <a:latin typeface="Arial" charset="0"/>
              </a:rPr>
              <a:t>.</a:t>
            </a: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3046" y="523698"/>
            <a:ext cx="8880953" cy="48548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DHA, SITA and CSIR formulated a Project Plan in year 2015 and started with requirements setting.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Milestone 1: Project scoping and statement.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Milestone 2: Research studies on biometric trends.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Milestone 3: Business Requirements statements from DHA and IJS 			stakeholders.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Milestone 4: Analysis and design of the new Biometrics systems.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Milestone 5: Action Plan to guide implementation of the new solution.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Milestone 6: Analysis of current supplier dependencies; hardware tender specifications separate from software and services tender specifications.</a:t>
            </a:r>
          </a:p>
          <a:p>
            <a:pPr marL="457200" lvl="1" indent="0" defTabSz="914400">
              <a:spcBef>
                <a:spcPts val="0"/>
              </a:spcBef>
              <a:buFont typeface="Arial"/>
              <a:buNone/>
              <a:defRPr/>
            </a:pPr>
            <a:r>
              <a:rPr lang="en-ZA" sz="1600" kern="0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0" indent="0" defTabSz="914400">
              <a:spcBef>
                <a:spcPts val="0"/>
              </a:spcBef>
              <a:buFont typeface="Arial"/>
              <a:buNone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7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9"/>
          <p:cNvSpPr>
            <a:spLocks noGrp="1"/>
          </p:cNvSpPr>
          <p:nvPr>
            <p:ph idx="1"/>
          </p:nvPr>
        </p:nvSpPr>
        <p:spPr>
          <a:xfrm>
            <a:off x="107505" y="65434"/>
            <a:ext cx="8901113" cy="642591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ZA" altLang="en-US" sz="2800" b="1" dirty="0" smtClean="0">
                <a:latin typeface="Arial" panose="020B0604020202020204" pitchFamily="34" charset="0"/>
              </a:rPr>
              <a:t>Procurement of ABIS (1/3)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69900" y="549275"/>
            <a:ext cx="8348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en-US" sz="2800" b="1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469900" y="549275"/>
            <a:ext cx="83486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GB" altLang="en-US" b="1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708025"/>
            <a:ext cx="88820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sz="1250" dirty="0">
                <a:latin typeface="Arial" charset="0"/>
              </a:rPr>
              <a:t>.</a:t>
            </a: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  <a:p>
            <a:pPr algn="just">
              <a:defRPr/>
            </a:pPr>
            <a:endParaRPr lang="en-ZA" sz="12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5572" y="616585"/>
            <a:ext cx="8868427" cy="535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 7: Request for Accreditation - 2016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of Cross-functional Specification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en-ZA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Publication of the RFA from 22 April to 27 May 2016.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Compulsory tender briefing on 06 May and 69 companies attended.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SITA received 15 responses and evaluation done with SSA completing the vetting of all accredited bidders.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Recommended Bidders are submitted to DHA for approval.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DHA conducted quality assurance audit of the process before approval.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ZA" sz="2000" kern="0" dirty="0" smtClean="0">
                <a:solidFill>
                  <a:srgbClr val="000000"/>
                </a:solidFill>
                <a:latin typeface="Arial" charset="0"/>
              </a:rPr>
              <a:t>Four (4) Recommended Bidders are approved.</a:t>
            </a:r>
            <a:endParaRPr lang="en-ZA" sz="1600" kern="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defTabSz="914400">
              <a:spcBef>
                <a:spcPts val="0"/>
              </a:spcBef>
              <a:buFont typeface="Arial"/>
              <a:buNone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 smtClean="0">
              <a:solidFill>
                <a:srgbClr val="000000"/>
              </a:solidFill>
              <a:latin typeface="Arial" charset="0"/>
            </a:endParaRP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ZA" sz="2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2538E8B7-8BD9-9F48-9FB6-4E0DFEDB8449}" type="slidenum">
              <a:rPr lang="en-US" smtClean="0"/>
              <a:pPr marL="0" indent="0">
                <a:buFont typeface="+mj-lt"/>
                <a:buNone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8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5252</TotalTime>
  <Words>1137</Words>
  <Application>Microsoft Office PowerPoint</Application>
  <PresentationFormat>On-screen Show (4:3)</PresentationFormat>
  <Paragraphs>289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2_Office Theme</vt:lpstr>
      <vt:lpstr>Slide 1</vt:lpstr>
      <vt:lpstr>Contents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Zimele Ngxongo</dc:creator>
  <cp:lastModifiedBy>PUMZA</cp:lastModifiedBy>
  <cp:revision>452</cp:revision>
  <cp:lastPrinted>2019-02-20T11:25:50Z</cp:lastPrinted>
  <dcterms:created xsi:type="dcterms:W3CDTF">2017-04-09T15:34:02Z</dcterms:created>
  <dcterms:modified xsi:type="dcterms:W3CDTF">2019-03-08T12:08:24Z</dcterms:modified>
</cp:coreProperties>
</file>