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88" r:id="rId3"/>
  </p:sldMasterIdLst>
  <p:notesMasterIdLst>
    <p:notesMasterId r:id="rId51"/>
  </p:notesMasterIdLst>
  <p:handoutMasterIdLst>
    <p:handoutMasterId r:id="rId52"/>
  </p:handoutMasterIdLst>
  <p:sldIdLst>
    <p:sldId id="378" r:id="rId4"/>
    <p:sldId id="576" r:id="rId5"/>
    <p:sldId id="697" r:id="rId6"/>
    <p:sldId id="580" r:id="rId7"/>
    <p:sldId id="604" r:id="rId8"/>
    <p:sldId id="605" r:id="rId9"/>
    <p:sldId id="706" r:id="rId10"/>
    <p:sldId id="694" r:id="rId11"/>
    <p:sldId id="673" r:id="rId12"/>
    <p:sldId id="708" r:id="rId13"/>
    <p:sldId id="710" r:id="rId14"/>
    <p:sldId id="711" r:id="rId15"/>
    <p:sldId id="712" r:id="rId16"/>
    <p:sldId id="713" r:id="rId17"/>
    <p:sldId id="618" r:id="rId18"/>
    <p:sldId id="727" r:id="rId19"/>
    <p:sldId id="726" r:id="rId20"/>
    <p:sldId id="728" r:id="rId21"/>
    <p:sldId id="725" r:id="rId22"/>
    <p:sldId id="732" r:id="rId23"/>
    <p:sldId id="723" r:id="rId24"/>
    <p:sldId id="724" r:id="rId25"/>
    <p:sldId id="722" r:id="rId26"/>
    <p:sldId id="619" r:id="rId27"/>
    <p:sldId id="714" r:id="rId28"/>
    <p:sldId id="715" r:id="rId29"/>
    <p:sldId id="716" r:id="rId30"/>
    <p:sldId id="717" r:id="rId31"/>
    <p:sldId id="625" r:id="rId32"/>
    <p:sldId id="733" r:id="rId33"/>
    <p:sldId id="734" r:id="rId34"/>
    <p:sldId id="735" r:id="rId35"/>
    <p:sldId id="650" r:id="rId36"/>
    <p:sldId id="651" r:id="rId37"/>
    <p:sldId id="688" r:id="rId38"/>
    <p:sldId id="719" r:id="rId39"/>
    <p:sldId id="720" r:id="rId40"/>
    <p:sldId id="721" r:id="rId41"/>
    <p:sldId id="702" r:id="rId42"/>
    <p:sldId id="729" r:id="rId43"/>
    <p:sldId id="704" r:id="rId44"/>
    <p:sldId id="705" r:id="rId45"/>
    <p:sldId id="703" r:id="rId46"/>
    <p:sldId id="701" r:id="rId47"/>
    <p:sldId id="731" r:id="rId48"/>
    <p:sldId id="718" r:id="rId49"/>
    <p:sldId id="730" r:id="rId50"/>
  </p:sldIdLst>
  <p:sldSz cx="9144000" cy="6858000" type="screen4x3"/>
  <p:notesSz cx="6819900" cy="9918700"/>
  <p:defaultTextStyle>
    <a:defPPr>
      <a:defRPr lang="en-US"/>
    </a:defPPr>
    <a:lvl1pPr algn="l" rtl="0" eaLnBrk="0" fontAlgn="base" hangingPunct="0">
      <a:spcBef>
        <a:spcPct val="0"/>
      </a:spcBef>
      <a:spcAft>
        <a:spcPct val="0"/>
      </a:spcAft>
      <a:defRPr sz="2400" kern="1200">
        <a:solidFill>
          <a:srgbClr val="FF9966"/>
        </a:solidFill>
        <a:latin typeface="Arial" charset="0"/>
        <a:ea typeface="+mn-ea"/>
        <a:cs typeface="+mn-cs"/>
      </a:defRPr>
    </a:lvl1pPr>
    <a:lvl2pPr marL="457200" algn="l" rtl="0" eaLnBrk="0" fontAlgn="base" hangingPunct="0">
      <a:spcBef>
        <a:spcPct val="0"/>
      </a:spcBef>
      <a:spcAft>
        <a:spcPct val="0"/>
      </a:spcAft>
      <a:defRPr sz="2400" kern="1200">
        <a:solidFill>
          <a:srgbClr val="FF9966"/>
        </a:solidFill>
        <a:latin typeface="Arial" charset="0"/>
        <a:ea typeface="+mn-ea"/>
        <a:cs typeface="+mn-cs"/>
      </a:defRPr>
    </a:lvl2pPr>
    <a:lvl3pPr marL="914400" algn="l" rtl="0" eaLnBrk="0" fontAlgn="base" hangingPunct="0">
      <a:spcBef>
        <a:spcPct val="0"/>
      </a:spcBef>
      <a:spcAft>
        <a:spcPct val="0"/>
      </a:spcAft>
      <a:defRPr sz="2400" kern="1200">
        <a:solidFill>
          <a:srgbClr val="FF9966"/>
        </a:solidFill>
        <a:latin typeface="Arial" charset="0"/>
        <a:ea typeface="+mn-ea"/>
        <a:cs typeface="+mn-cs"/>
      </a:defRPr>
    </a:lvl3pPr>
    <a:lvl4pPr marL="1371600" algn="l" rtl="0" eaLnBrk="0" fontAlgn="base" hangingPunct="0">
      <a:spcBef>
        <a:spcPct val="0"/>
      </a:spcBef>
      <a:spcAft>
        <a:spcPct val="0"/>
      </a:spcAft>
      <a:defRPr sz="2400" kern="1200">
        <a:solidFill>
          <a:srgbClr val="FF9966"/>
        </a:solidFill>
        <a:latin typeface="Arial" charset="0"/>
        <a:ea typeface="+mn-ea"/>
        <a:cs typeface="+mn-cs"/>
      </a:defRPr>
    </a:lvl4pPr>
    <a:lvl5pPr marL="1828800" algn="l" rtl="0" eaLnBrk="0" fontAlgn="base" hangingPunct="0">
      <a:spcBef>
        <a:spcPct val="0"/>
      </a:spcBef>
      <a:spcAft>
        <a:spcPct val="0"/>
      </a:spcAft>
      <a:defRPr sz="2400" kern="1200">
        <a:solidFill>
          <a:srgbClr val="FF9966"/>
        </a:solidFill>
        <a:latin typeface="Arial" charset="0"/>
        <a:ea typeface="+mn-ea"/>
        <a:cs typeface="+mn-cs"/>
      </a:defRPr>
    </a:lvl5pPr>
    <a:lvl6pPr marL="2286000" algn="l" defTabSz="914400" rtl="0" eaLnBrk="1" latinLnBrk="0" hangingPunct="1">
      <a:defRPr sz="2400" kern="1200">
        <a:solidFill>
          <a:srgbClr val="FF9966"/>
        </a:solidFill>
        <a:latin typeface="Arial" charset="0"/>
        <a:ea typeface="+mn-ea"/>
        <a:cs typeface="+mn-cs"/>
      </a:defRPr>
    </a:lvl6pPr>
    <a:lvl7pPr marL="2743200" algn="l" defTabSz="914400" rtl="0" eaLnBrk="1" latinLnBrk="0" hangingPunct="1">
      <a:defRPr sz="2400" kern="1200">
        <a:solidFill>
          <a:srgbClr val="FF9966"/>
        </a:solidFill>
        <a:latin typeface="Arial" charset="0"/>
        <a:ea typeface="+mn-ea"/>
        <a:cs typeface="+mn-cs"/>
      </a:defRPr>
    </a:lvl7pPr>
    <a:lvl8pPr marL="3200400" algn="l" defTabSz="914400" rtl="0" eaLnBrk="1" latinLnBrk="0" hangingPunct="1">
      <a:defRPr sz="2400" kern="1200">
        <a:solidFill>
          <a:srgbClr val="FF9966"/>
        </a:solidFill>
        <a:latin typeface="Arial" charset="0"/>
        <a:ea typeface="+mn-ea"/>
        <a:cs typeface="+mn-cs"/>
      </a:defRPr>
    </a:lvl8pPr>
    <a:lvl9pPr marL="3657600" algn="l" defTabSz="914400" rtl="0" eaLnBrk="1" latinLnBrk="0" hangingPunct="1">
      <a:defRPr sz="2400" kern="1200">
        <a:solidFill>
          <a:srgbClr val="FF9966"/>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Mlumbi" initials="X"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B089"/>
    <a:srgbClr val="FF99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9467" autoAdjust="0"/>
  </p:normalViewPr>
  <p:slideViewPr>
    <p:cSldViewPr>
      <p:cViewPr varScale="1">
        <p:scale>
          <a:sx n="115" d="100"/>
          <a:sy n="115" d="100"/>
        </p:scale>
        <p:origin x="1506" y="14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67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TFTA Trade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0456522795761645E-2"/>
          <c:y val="1.5146205717251039E-2"/>
          <c:w val="0.91256816856226308"/>
          <c:h val="0.66362344691431785"/>
        </c:manualLayout>
      </c:layout>
      <c:barChart>
        <c:barDir val="col"/>
        <c:grouping val="clustered"/>
        <c:varyColors val="0"/>
        <c:ser>
          <c:idx val="0"/>
          <c:order val="0"/>
          <c:spPr>
            <a:solidFill>
              <a:schemeClr val="accent1"/>
            </a:solidFill>
            <a:ln>
              <a:noFill/>
            </a:ln>
            <a:effectLst/>
          </c:spPr>
          <c:invertIfNegative val="0"/>
          <c:cat>
            <c:strRef>
              <c:f>Sheet2!$C$4:$C$28</c:f>
              <c:strCache>
                <c:ptCount val="25"/>
                <c:pt idx="0">
                  <c:v>Botswana</c:v>
                </c:pt>
                <c:pt idx="1">
                  <c:v>Namibia</c:v>
                </c:pt>
                <c:pt idx="2">
                  <c:v>Mozambique</c:v>
                </c:pt>
                <c:pt idx="3">
                  <c:v>Zambia</c:v>
                </c:pt>
                <c:pt idx="4">
                  <c:v>Zimbabwe</c:v>
                </c:pt>
                <c:pt idx="5">
                  <c:v>Lesotho</c:v>
                </c:pt>
                <c:pt idx="6">
                  <c:v>Swaziland</c:v>
                </c:pt>
                <c:pt idx="7">
                  <c:v>Congo, Democratic Republic of the</c:v>
                </c:pt>
                <c:pt idx="8">
                  <c:v>Kenya</c:v>
                </c:pt>
                <c:pt idx="9">
                  <c:v>Angola</c:v>
                </c:pt>
                <c:pt idx="10">
                  <c:v>Tanzania, United Republic of</c:v>
                </c:pt>
                <c:pt idx="11">
                  <c:v>Malawi</c:v>
                </c:pt>
                <c:pt idx="12">
                  <c:v>Mauritius</c:v>
                </c:pt>
                <c:pt idx="13">
                  <c:v>Madagascar</c:v>
                </c:pt>
                <c:pt idx="14">
                  <c:v>Egypt</c:v>
                </c:pt>
                <c:pt idx="15">
                  <c:v>Uganda</c:v>
                </c:pt>
                <c:pt idx="16">
                  <c:v>Djibouti</c:v>
                </c:pt>
                <c:pt idx="17">
                  <c:v>Ethiopia</c:v>
                </c:pt>
                <c:pt idx="18">
                  <c:v>Seychelles</c:v>
                </c:pt>
                <c:pt idx="19">
                  <c:v>Sudan</c:v>
                </c:pt>
                <c:pt idx="20">
                  <c:v>Rwanda</c:v>
                </c:pt>
                <c:pt idx="21">
                  <c:v>Eritrea</c:v>
                </c:pt>
                <c:pt idx="22">
                  <c:v>Burundi</c:v>
                </c:pt>
                <c:pt idx="23">
                  <c:v>Comoros</c:v>
                </c:pt>
                <c:pt idx="24">
                  <c:v>South Sudan</c:v>
                </c:pt>
              </c:strCache>
            </c:strRef>
          </c:cat>
          <c:val>
            <c:numRef>
              <c:f>Sheet2!$D$4:$D$28</c:f>
              <c:numCache>
                <c:formatCode>General</c:formatCode>
                <c:ptCount val="25"/>
                <c:pt idx="0">
                  <c:v>4261503</c:v>
                </c:pt>
                <c:pt idx="1">
                  <c:v>4407171</c:v>
                </c:pt>
                <c:pt idx="2">
                  <c:v>3786170</c:v>
                </c:pt>
                <c:pt idx="3">
                  <c:v>2469222</c:v>
                </c:pt>
                <c:pt idx="4">
                  <c:v>2259926</c:v>
                </c:pt>
                <c:pt idx="5">
                  <c:v>1656832</c:v>
                </c:pt>
                <c:pt idx="6">
                  <c:v>2507519</c:v>
                </c:pt>
                <c:pt idx="7">
                  <c:v>974780</c:v>
                </c:pt>
                <c:pt idx="8">
                  <c:v>730494</c:v>
                </c:pt>
                <c:pt idx="9">
                  <c:v>1921034</c:v>
                </c:pt>
                <c:pt idx="10">
                  <c:v>485405</c:v>
                </c:pt>
                <c:pt idx="11">
                  <c:v>466066</c:v>
                </c:pt>
                <c:pt idx="12">
                  <c:v>577820</c:v>
                </c:pt>
                <c:pt idx="13">
                  <c:v>294448</c:v>
                </c:pt>
                <c:pt idx="14">
                  <c:v>314531</c:v>
                </c:pt>
                <c:pt idx="15">
                  <c:v>149508</c:v>
                </c:pt>
                <c:pt idx="16">
                  <c:v>93832</c:v>
                </c:pt>
                <c:pt idx="17">
                  <c:v>72596</c:v>
                </c:pt>
                <c:pt idx="18">
                  <c:v>64130</c:v>
                </c:pt>
                <c:pt idx="19">
                  <c:v>35240</c:v>
                </c:pt>
                <c:pt idx="20">
                  <c:v>29053</c:v>
                </c:pt>
                <c:pt idx="21">
                  <c:v>13380</c:v>
                </c:pt>
                <c:pt idx="22">
                  <c:v>4279</c:v>
                </c:pt>
                <c:pt idx="23">
                  <c:v>3974</c:v>
                </c:pt>
                <c:pt idx="24">
                  <c:v>351</c:v>
                </c:pt>
              </c:numCache>
            </c:numRef>
          </c:val>
          <c:extLst>
            <c:ext xmlns:c16="http://schemas.microsoft.com/office/drawing/2014/chart" uri="{C3380CC4-5D6E-409C-BE32-E72D297353CC}">
              <c16:uniqueId val="{00000000-E970-4B94-B438-8DAC4B00CDC3}"/>
            </c:ext>
          </c:extLst>
        </c:ser>
        <c:dLbls>
          <c:showLegendKey val="0"/>
          <c:showVal val="0"/>
          <c:showCatName val="0"/>
          <c:showSerName val="0"/>
          <c:showPercent val="0"/>
          <c:showBubbleSize val="0"/>
        </c:dLbls>
        <c:gapWidth val="219"/>
        <c:overlap val="-27"/>
        <c:axId val="47681920"/>
        <c:axId val="47683456"/>
      </c:barChart>
      <c:catAx>
        <c:axId val="4768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683456"/>
        <c:crosses val="autoZero"/>
        <c:auto val="1"/>
        <c:lblAlgn val="ctr"/>
        <c:lblOffset val="100"/>
        <c:noMultiLvlLbl val="0"/>
      </c:catAx>
      <c:valAx>
        <c:axId val="47683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681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C1C1B8-FC3E-4999-967E-7C9C85469F8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ZA"/>
        </a:p>
      </dgm:t>
    </dgm:pt>
    <dgm:pt modelId="{72C1FDA8-00F9-47C3-931D-5667D76D8FB0}">
      <dgm:prSet phldrT="[Text]"/>
      <dgm:spPr>
        <a:gradFill flip="none" rotWithShape="1">
          <a:gsLst>
            <a:gs pos="0">
              <a:schemeClr val="accent1">
                <a:lumMod val="90000"/>
              </a:schemeClr>
            </a:gs>
            <a:gs pos="48000">
              <a:schemeClr val="accent1">
                <a:lumMod val="75000"/>
              </a:schemeClr>
            </a:gs>
            <a:gs pos="100000">
              <a:schemeClr val="accent1">
                <a:shade val="100000"/>
                <a:satMod val="115000"/>
              </a:schemeClr>
            </a:gs>
          </a:gsLst>
          <a:path path="rect">
            <a:fillToRect l="100000" t="100000"/>
          </a:path>
          <a:tileRect r="-100000" b="-100000"/>
        </a:gradFill>
      </dgm:spPr>
      <dgm:t>
        <a:bodyPr/>
        <a:lstStyle/>
        <a:p>
          <a:r>
            <a:rPr lang="en-ZA" dirty="0" smtClean="0">
              <a:solidFill>
                <a:schemeClr val="tx1"/>
              </a:solidFill>
            </a:rPr>
            <a:t>Development integration</a:t>
          </a:r>
          <a:endParaRPr lang="en-ZA" dirty="0">
            <a:solidFill>
              <a:schemeClr val="tx1"/>
            </a:solidFill>
          </a:endParaRPr>
        </a:p>
      </dgm:t>
    </dgm:pt>
    <dgm:pt modelId="{BDC35586-5F1E-4DAB-A77C-D56F93B87B3E}" type="parTrans" cxnId="{C3BAB00E-CDA5-466A-90B2-50FD15DC03D1}">
      <dgm:prSet/>
      <dgm:spPr/>
      <dgm:t>
        <a:bodyPr/>
        <a:lstStyle/>
        <a:p>
          <a:endParaRPr lang="en-ZA"/>
        </a:p>
      </dgm:t>
    </dgm:pt>
    <dgm:pt modelId="{EE09478C-FCEA-4606-848B-501CB0A3C691}" type="sibTrans" cxnId="{C3BAB00E-CDA5-466A-90B2-50FD15DC03D1}">
      <dgm:prSet/>
      <dgm:spPr/>
      <dgm:t>
        <a:bodyPr/>
        <a:lstStyle/>
        <a:p>
          <a:endParaRPr lang="en-ZA"/>
        </a:p>
      </dgm:t>
    </dgm:pt>
    <dgm:pt modelId="{4C04E9BB-2071-49C0-AE4D-0563988C81A6}">
      <dgm:prSet phldrT="[Text]"/>
      <dgm:spPr>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dgm:spPr>
      <dgm:t>
        <a:bodyPr/>
        <a:lstStyle/>
        <a:p>
          <a:r>
            <a:rPr lang="en-ZA" dirty="0" smtClean="0">
              <a:solidFill>
                <a:schemeClr val="tx1"/>
              </a:solidFill>
            </a:rPr>
            <a:t>Market integration - FTAs</a:t>
          </a:r>
          <a:endParaRPr lang="en-ZA" dirty="0">
            <a:solidFill>
              <a:schemeClr val="tx1"/>
            </a:solidFill>
          </a:endParaRPr>
        </a:p>
      </dgm:t>
    </dgm:pt>
    <dgm:pt modelId="{A68597F6-4701-450B-A7FC-B91F43D3FC2B}" type="parTrans" cxnId="{4AFC90D7-D121-4DAE-91FD-9B4FC3774551}">
      <dgm:prSet/>
      <dgm:spPr/>
      <dgm:t>
        <a:bodyPr/>
        <a:lstStyle/>
        <a:p>
          <a:endParaRPr lang="en-ZA" dirty="0"/>
        </a:p>
      </dgm:t>
    </dgm:pt>
    <dgm:pt modelId="{97F0DD7F-D1C2-403E-8BD4-8C81E44C4BC8}" type="sibTrans" cxnId="{4AFC90D7-D121-4DAE-91FD-9B4FC3774551}">
      <dgm:prSet/>
      <dgm:spPr/>
      <dgm:t>
        <a:bodyPr/>
        <a:lstStyle/>
        <a:p>
          <a:endParaRPr lang="en-ZA"/>
        </a:p>
      </dgm:t>
    </dgm:pt>
    <dgm:pt modelId="{FB428556-36F8-4FC7-B4EA-4F4FE281FAE5}">
      <dgm:prSet phldrT="[Text]"/>
      <dgm:spPr>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dgm:spPr>
      <dgm:t>
        <a:bodyPr/>
        <a:lstStyle/>
        <a:p>
          <a:r>
            <a:rPr lang="en-ZA" dirty="0" smtClean="0">
              <a:solidFill>
                <a:schemeClr val="tx1"/>
              </a:solidFill>
            </a:rPr>
            <a:t>Industrial development</a:t>
          </a:r>
          <a:endParaRPr lang="en-ZA" dirty="0">
            <a:solidFill>
              <a:schemeClr val="tx1"/>
            </a:solidFill>
          </a:endParaRPr>
        </a:p>
      </dgm:t>
    </dgm:pt>
    <dgm:pt modelId="{750A414A-929C-4FFF-B3B8-D4BC2204A09E}" type="parTrans" cxnId="{A725B6F6-988B-44A1-A788-F669BC1562F2}">
      <dgm:prSet/>
      <dgm:spPr/>
      <dgm:t>
        <a:bodyPr/>
        <a:lstStyle/>
        <a:p>
          <a:endParaRPr lang="en-ZA" dirty="0"/>
        </a:p>
      </dgm:t>
    </dgm:pt>
    <dgm:pt modelId="{DBF4775E-B2F1-4A9E-ACF2-F727066FA826}" type="sibTrans" cxnId="{A725B6F6-988B-44A1-A788-F669BC1562F2}">
      <dgm:prSet/>
      <dgm:spPr/>
      <dgm:t>
        <a:bodyPr/>
        <a:lstStyle/>
        <a:p>
          <a:endParaRPr lang="en-ZA"/>
        </a:p>
      </dgm:t>
    </dgm:pt>
    <dgm:pt modelId="{B4A9C7D1-E2A2-4E55-9592-9A9166E749BC}">
      <dgm:prSet phldrT="[Text]"/>
      <dgm:spPr>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dgm:spPr>
      <dgm:t>
        <a:bodyPr/>
        <a:lstStyle/>
        <a:p>
          <a:r>
            <a:rPr lang="en-ZA" dirty="0" smtClean="0">
              <a:solidFill>
                <a:schemeClr val="tx1"/>
              </a:solidFill>
            </a:rPr>
            <a:t>Infrastructure development</a:t>
          </a:r>
          <a:endParaRPr lang="en-ZA" dirty="0">
            <a:solidFill>
              <a:schemeClr val="tx1"/>
            </a:solidFill>
          </a:endParaRPr>
        </a:p>
      </dgm:t>
    </dgm:pt>
    <dgm:pt modelId="{EF2B8FA3-B05D-4D4C-8816-9B14CE2B4EDE}" type="parTrans" cxnId="{6D756F68-1DF9-4955-B1D5-39C112AF62C4}">
      <dgm:prSet/>
      <dgm:spPr/>
      <dgm:t>
        <a:bodyPr/>
        <a:lstStyle/>
        <a:p>
          <a:endParaRPr lang="en-ZA" dirty="0"/>
        </a:p>
      </dgm:t>
    </dgm:pt>
    <dgm:pt modelId="{5EE2D736-45E4-4BF6-85A9-7CFA94158D5E}" type="sibTrans" cxnId="{6D756F68-1DF9-4955-B1D5-39C112AF62C4}">
      <dgm:prSet/>
      <dgm:spPr/>
      <dgm:t>
        <a:bodyPr/>
        <a:lstStyle/>
        <a:p>
          <a:endParaRPr lang="en-ZA"/>
        </a:p>
      </dgm:t>
    </dgm:pt>
    <dgm:pt modelId="{805F2567-59AF-44FA-A727-67E066BBF93F}" type="pres">
      <dgm:prSet presAssocID="{66C1C1B8-FC3E-4999-967E-7C9C85469F82}" presName="Name0" presStyleCnt="0">
        <dgm:presLayoutVars>
          <dgm:chPref val="1"/>
          <dgm:dir/>
          <dgm:animOne val="branch"/>
          <dgm:animLvl val="lvl"/>
          <dgm:resizeHandles val="exact"/>
        </dgm:presLayoutVars>
      </dgm:prSet>
      <dgm:spPr/>
      <dgm:t>
        <a:bodyPr/>
        <a:lstStyle/>
        <a:p>
          <a:endParaRPr lang="en-ZA"/>
        </a:p>
      </dgm:t>
    </dgm:pt>
    <dgm:pt modelId="{7B20A9E6-49F4-4DE3-B89D-70DF9D5E5AF3}" type="pres">
      <dgm:prSet presAssocID="{72C1FDA8-00F9-47C3-931D-5667D76D8FB0}" presName="root1" presStyleCnt="0"/>
      <dgm:spPr/>
      <dgm:t>
        <a:bodyPr/>
        <a:lstStyle/>
        <a:p>
          <a:endParaRPr lang="en-ZA"/>
        </a:p>
      </dgm:t>
    </dgm:pt>
    <dgm:pt modelId="{F61EA48E-B13E-49FC-9DD0-EE75FF96B674}" type="pres">
      <dgm:prSet presAssocID="{72C1FDA8-00F9-47C3-931D-5667D76D8FB0}" presName="LevelOneTextNode" presStyleLbl="node0" presStyleIdx="0" presStyleCnt="1">
        <dgm:presLayoutVars>
          <dgm:chPref val="3"/>
        </dgm:presLayoutVars>
      </dgm:prSet>
      <dgm:spPr/>
      <dgm:t>
        <a:bodyPr/>
        <a:lstStyle/>
        <a:p>
          <a:endParaRPr lang="en-ZA"/>
        </a:p>
      </dgm:t>
    </dgm:pt>
    <dgm:pt modelId="{21C48074-6536-4C3D-B048-FDF7FBBEF56F}" type="pres">
      <dgm:prSet presAssocID="{72C1FDA8-00F9-47C3-931D-5667D76D8FB0}" presName="level2hierChild" presStyleCnt="0"/>
      <dgm:spPr/>
      <dgm:t>
        <a:bodyPr/>
        <a:lstStyle/>
        <a:p>
          <a:endParaRPr lang="en-ZA"/>
        </a:p>
      </dgm:t>
    </dgm:pt>
    <dgm:pt modelId="{A99ADE54-62A9-4EA0-B4FB-9337877058A5}" type="pres">
      <dgm:prSet presAssocID="{A68597F6-4701-450B-A7FC-B91F43D3FC2B}" presName="conn2-1" presStyleLbl="parChTrans1D2" presStyleIdx="0" presStyleCnt="3"/>
      <dgm:spPr/>
      <dgm:t>
        <a:bodyPr/>
        <a:lstStyle/>
        <a:p>
          <a:endParaRPr lang="en-ZA"/>
        </a:p>
      </dgm:t>
    </dgm:pt>
    <dgm:pt modelId="{AA52D9F3-CD34-4CE0-AD3A-91D142A464CD}" type="pres">
      <dgm:prSet presAssocID="{A68597F6-4701-450B-A7FC-B91F43D3FC2B}" presName="connTx" presStyleLbl="parChTrans1D2" presStyleIdx="0" presStyleCnt="3"/>
      <dgm:spPr/>
      <dgm:t>
        <a:bodyPr/>
        <a:lstStyle/>
        <a:p>
          <a:endParaRPr lang="en-ZA"/>
        </a:p>
      </dgm:t>
    </dgm:pt>
    <dgm:pt modelId="{36E89F9A-A8E5-4C64-A759-16FCCA91DA11}" type="pres">
      <dgm:prSet presAssocID="{4C04E9BB-2071-49C0-AE4D-0563988C81A6}" presName="root2" presStyleCnt="0"/>
      <dgm:spPr/>
      <dgm:t>
        <a:bodyPr/>
        <a:lstStyle/>
        <a:p>
          <a:endParaRPr lang="en-ZA"/>
        </a:p>
      </dgm:t>
    </dgm:pt>
    <dgm:pt modelId="{0F7BCD53-6FBF-4FF9-85FD-04854EB0CA49}" type="pres">
      <dgm:prSet presAssocID="{4C04E9BB-2071-49C0-AE4D-0563988C81A6}" presName="LevelTwoTextNode" presStyleLbl="node2" presStyleIdx="0" presStyleCnt="3">
        <dgm:presLayoutVars>
          <dgm:chPref val="3"/>
        </dgm:presLayoutVars>
      </dgm:prSet>
      <dgm:spPr/>
      <dgm:t>
        <a:bodyPr/>
        <a:lstStyle/>
        <a:p>
          <a:endParaRPr lang="en-ZA"/>
        </a:p>
      </dgm:t>
    </dgm:pt>
    <dgm:pt modelId="{E813BD3F-2CD6-4D9C-B92B-687863846458}" type="pres">
      <dgm:prSet presAssocID="{4C04E9BB-2071-49C0-AE4D-0563988C81A6}" presName="level3hierChild" presStyleCnt="0"/>
      <dgm:spPr/>
      <dgm:t>
        <a:bodyPr/>
        <a:lstStyle/>
        <a:p>
          <a:endParaRPr lang="en-ZA"/>
        </a:p>
      </dgm:t>
    </dgm:pt>
    <dgm:pt modelId="{45D36DA8-35C1-40D8-9E3F-37A6F49BAA9D}" type="pres">
      <dgm:prSet presAssocID="{750A414A-929C-4FFF-B3B8-D4BC2204A09E}" presName="conn2-1" presStyleLbl="parChTrans1D2" presStyleIdx="1" presStyleCnt="3"/>
      <dgm:spPr/>
      <dgm:t>
        <a:bodyPr/>
        <a:lstStyle/>
        <a:p>
          <a:endParaRPr lang="en-ZA"/>
        </a:p>
      </dgm:t>
    </dgm:pt>
    <dgm:pt modelId="{9B464D7D-C3F5-448D-AC1C-DEB1DA80048E}" type="pres">
      <dgm:prSet presAssocID="{750A414A-929C-4FFF-B3B8-D4BC2204A09E}" presName="connTx" presStyleLbl="parChTrans1D2" presStyleIdx="1" presStyleCnt="3"/>
      <dgm:spPr/>
      <dgm:t>
        <a:bodyPr/>
        <a:lstStyle/>
        <a:p>
          <a:endParaRPr lang="en-ZA"/>
        </a:p>
      </dgm:t>
    </dgm:pt>
    <dgm:pt modelId="{54655280-333F-4349-BDCA-F21BD885ABBA}" type="pres">
      <dgm:prSet presAssocID="{FB428556-36F8-4FC7-B4EA-4F4FE281FAE5}" presName="root2" presStyleCnt="0"/>
      <dgm:spPr/>
      <dgm:t>
        <a:bodyPr/>
        <a:lstStyle/>
        <a:p>
          <a:endParaRPr lang="en-ZA"/>
        </a:p>
      </dgm:t>
    </dgm:pt>
    <dgm:pt modelId="{487CC9FA-1BAB-41D8-BB9A-BA76645B01F3}" type="pres">
      <dgm:prSet presAssocID="{FB428556-36F8-4FC7-B4EA-4F4FE281FAE5}" presName="LevelTwoTextNode" presStyleLbl="node2" presStyleIdx="1" presStyleCnt="3">
        <dgm:presLayoutVars>
          <dgm:chPref val="3"/>
        </dgm:presLayoutVars>
      </dgm:prSet>
      <dgm:spPr/>
      <dgm:t>
        <a:bodyPr/>
        <a:lstStyle/>
        <a:p>
          <a:endParaRPr lang="en-ZA"/>
        </a:p>
      </dgm:t>
    </dgm:pt>
    <dgm:pt modelId="{AB0BF616-C5EB-41E8-81AE-C083C77283B4}" type="pres">
      <dgm:prSet presAssocID="{FB428556-36F8-4FC7-B4EA-4F4FE281FAE5}" presName="level3hierChild" presStyleCnt="0"/>
      <dgm:spPr/>
      <dgm:t>
        <a:bodyPr/>
        <a:lstStyle/>
        <a:p>
          <a:endParaRPr lang="en-ZA"/>
        </a:p>
      </dgm:t>
    </dgm:pt>
    <dgm:pt modelId="{F0827F3F-E0E5-44ED-90C7-5C76A1CD0C37}" type="pres">
      <dgm:prSet presAssocID="{EF2B8FA3-B05D-4D4C-8816-9B14CE2B4EDE}" presName="conn2-1" presStyleLbl="parChTrans1D2" presStyleIdx="2" presStyleCnt="3"/>
      <dgm:spPr/>
      <dgm:t>
        <a:bodyPr/>
        <a:lstStyle/>
        <a:p>
          <a:endParaRPr lang="en-ZA"/>
        </a:p>
      </dgm:t>
    </dgm:pt>
    <dgm:pt modelId="{0A379CCD-2530-44AA-B380-8B8EFFA32BEC}" type="pres">
      <dgm:prSet presAssocID="{EF2B8FA3-B05D-4D4C-8816-9B14CE2B4EDE}" presName="connTx" presStyleLbl="parChTrans1D2" presStyleIdx="2" presStyleCnt="3"/>
      <dgm:spPr/>
      <dgm:t>
        <a:bodyPr/>
        <a:lstStyle/>
        <a:p>
          <a:endParaRPr lang="en-ZA"/>
        </a:p>
      </dgm:t>
    </dgm:pt>
    <dgm:pt modelId="{4E448B07-0270-400F-8744-A34903900B3B}" type="pres">
      <dgm:prSet presAssocID="{B4A9C7D1-E2A2-4E55-9592-9A9166E749BC}" presName="root2" presStyleCnt="0"/>
      <dgm:spPr/>
      <dgm:t>
        <a:bodyPr/>
        <a:lstStyle/>
        <a:p>
          <a:endParaRPr lang="en-ZA"/>
        </a:p>
      </dgm:t>
    </dgm:pt>
    <dgm:pt modelId="{6F5FD710-B160-4BA6-B0A5-1F6750D42B1E}" type="pres">
      <dgm:prSet presAssocID="{B4A9C7D1-E2A2-4E55-9592-9A9166E749BC}" presName="LevelTwoTextNode" presStyleLbl="node2" presStyleIdx="2" presStyleCnt="3">
        <dgm:presLayoutVars>
          <dgm:chPref val="3"/>
        </dgm:presLayoutVars>
      </dgm:prSet>
      <dgm:spPr/>
      <dgm:t>
        <a:bodyPr/>
        <a:lstStyle/>
        <a:p>
          <a:endParaRPr lang="en-ZA"/>
        </a:p>
      </dgm:t>
    </dgm:pt>
    <dgm:pt modelId="{A5CDE1BC-1362-44F7-A19D-687435AD9388}" type="pres">
      <dgm:prSet presAssocID="{B4A9C7D1-E2A2-4E55-9592-9A9166E749BC}" presName="level3hierChild" presStyleCnt="0"/>
      <dgm:spPr/>
      <dgm:t>
        <a:bodyPr/>
        <a:lstStyle/>
        <a:p>
          <a:endParaRPr lang="en-ZA"/>
        </a:p>
      </dgm:t>
    </dgm:pt>
  </dgm:ptLst>
  <dgm:cxnLst>
    <dgm:cxn modelId="{C3BAB00E-CDA5-466A-90B2-50FD15DC03D1}" srcId="{66C1C1B8-FC3E-4999-967E-7C9C85469F82}" destId="{72C1FDA8-00F9-47C3-931D-5667D76D8FB0}" srcOrd="0" destOrd="0" parTransId="{BDC35586-5F1E-4DAB-A77C-D56F93B87B3E}" sibTransId="{EE09478C-FCEA-4606-848B-501CB0A3C691}"/>
    <dgm:cxn modelId="{99B73B3F-31A1-45E5-90EA-6B6FB142FBBC}" type="presOf" srcId="{B4A9C7D1-E2A2-4E55-9592-9A9166E749BC}" destId="{6F5FD710-B160-4BA6-B0A5-1F6750D42B1E}" srcOrd="0" destOrd="0" presId="urn:microsoft.com/office/officeart/2008/layout/HorizontalMultiLevelHierarchy"/>
    <dgm:cxn modelId="{BEF65BAB-FB94-4F3E-AFBF-4BE83CE26948}" type="presOf" srcId="{750A414A-929C-4FFF-B3B8-D4BC2204A09E}" destId="{9B464D7D-C3F5-448D-AC1C-DEB1DA80048E}" srcOrd="1" destOrd="0" presId="urn:microsoft.com/office/officeart/2008/layout/HorizontalMultiLevelHierarchy"/>
    <dgm:cxn modelId="{7BAE0B75-C046-4BBB-AE25-3F238E65D5E3}" type="presOf" srcId="{EF2B8FA3-B05D-4D4C-8816-9B14CE2B4EDE}" destId="{0A379CCD-2530-44AA-B380-8B8EFFA32BEC}" srcOrd="1" destOrd="0" presId="urn:microsoft.com/office/officeart/2008/layout/HorizontalMultiLevelHierarchy"/>
    <dgm:cxn modelId="{C3B8F257-3686-4D89-9E44-96F7E4F2C9E0}" type="presOf" srcId="{4C04E9BB-2071-49C0-AE4D-0563988C81A6}" destId="{0F7BCD53-6FBF-4FF9-85FD-04854EB0CA49}" srcOrd="0" destOrd="0" presId="urn:microsoft.com/office/officeart/2008/layout/HorizontalMultiLevelHierarchy"/>
    <dgm:cxn modelId="{27D676BF-B19C-49CB-9601-7F53BB1968FA}" type="presOf" srcId="{66C1C1B8-FC3E-4999-967E-7C9C85469F82}" destId="{805F2567-59AF-44FA-A727-67E066BBF93F}" srcOrd="0" destOrd="0" presId="urn:microsoft.com/office/officeart/2008/layout/HorizontalMultiLevelHierarchy"/>
    <dgm:cxn modelId="{A725B6F6-988B-44A1-A788-F669BC1562F2}" srcId="{72C1FDA8-00F9-47C3-931D-5667D76D8FB0}" destId="{FB428556-36F8-4FC7-B4EA-4F4FE281FAE5}" srcOrd="1" destOrd="0" parTransId="{750A414A-929C-4FFF-B3B8-D4BC2204A09E}" sibTransId="{DBF4775E-B2F1-4A9E-ACF2-F727066FA826}"/>
    <dgm:cxn modelId="{32D22E98-F699-40D8-BDC0-AD80DC635F5F}" type="presOf" srcId="{A68597F6-4701-450B-A7FC-B91F43D3FC2B}" destId="{A99ADE54-62A9-4EA0-B4FB-9337877058A5}" srcOrd="0" destOrd="0" presId="urn:microsoft.com/office/officeart/2008/layout/HorizontalMultiLevelHierarchy"/>
    <dgm:cxn modelId="{6214D9DC-2A90-4BE3-8FF2-7ED3326652F5}" type="presOf" srcId="{FB428556-36F8-4FC7-B4EA-4F4FE281FAE5}" destId="{487CC9FA-1BAB-41D8-BB9A-BA76645B01F3}" srcOrd="0" destOrd="0" presId="urn:microsoft.com/office/officeart/2008/layout/HorizontalMultiLevelHierarchy"/>
    <dgm:cxn modelId="{24C175D3-547F-4FA3-9245-3F12D10515D5}" type="presOf" srcId="{A68597F6-4701-450B-A7FC-B91F43D3FC2B}" destId="{AA52D9F3-CD34-4CE0-AD3A-91D142A464CD}" srcOrd="1" destOrd="0" presId="urn:microsoft.com/office/officeart/2008/layout/HorizontalMultiLevelHierarchy"/>
    <dgm:cxn modelId="{2948E7C2-7DE0-47AF-8B5A-FB9B24AA6809}" type="presOf" srcId="{72C1FDA8-00F9-47C3-931D-5667D76D8FB0}" destId="{F61EA48E-B13E-49FC-9DD0-EE75FF96B674}" srcOrd="0" destOrd="0" presId="urn:microsoft.com/office/officeart/2008/layout/HorizontalMultiLevelHierarchy"/>
    <dgm:cxn modelId="{6D756F68-1DF9-4955-B1D5-39C112AF62C4}" srcId="{72C1FDA8-00F9-47C3-931D-5667D76D8FB0}" destId="{B4A9C7D1-E2A2-4E55-9592-9A9166E749BC}" srcOrd="2" destOrd="0" parTransId="{EF2B8FA3-B05D-4D4C-8816-9B14CE2B4EDE}" sibTransId="{5EE2D736-45E4-4BF6-85A9-7CFA94158D5E}"/>
    <dgm:cxn modelId="{A99E5F82-3702-46C1-A682-004D8F6F57AA}" type="presOf" srcId="{EF2B8FA3-B05D-4D4C-8816-9B14CE2B4EDE}" destId="{F0827F3F-E0E5-44ED-90C7-5C76A1CD0C37}" srcOrd="0" destOrd="0" presId="urn:microsoft.com/office/officeart/2008/layout/HorizontalMultiLevelHierarchy"/>
    <dgm:cxn modelId="{EAB78924-F806-44A0-A39F-C5E3FE30CBF4}" type="presOf" srcId="{750A414A-929C-4FFF-B3B8-D4BC2204A09E}" destId="{45D36DA8-35C1-40D8-9E3F-37A6F49BAA9D}" srcOrd="0" destOrd="0" presId="urn:microsoft.com/office/officeart/2008/layout/HorizontalMultiLevelHierarchy"/>
    <dgm:cxn modelId="{4AFC90D7-D121-4DAE-91FD-9B4FC3774551}" srcId="{72C1FDA8-00F9-47C3-931D-5667D76D8FB0}" destId="{4C04E9BB-2071-49C0-AE4D-0563988C81A6}" srcOrd="0" destOrd="0" parTransId="{A68597F6-4701-450B-A7FC-B91F43D3FC2B}" sibTransId="{97F0DD7F-D1C2-403E-8BD4-8C81E44C4BC8}"/>
    <dgm:cxn modelId="{0C081635-ADDD-4DF4-A78A-02FEBA8A080B}" type="presParOf" srcId="{805F2567-59AF-44FA-A727-67E066BBF93F}" destId="{7B20A9E6-49F4-4DE3-B89D-70DF9D5E5AF3}" srcOrd="0" destOrd="0" presId="urn:microsoft.com/office/officeart/2008/layout/HorizontalMultiLevelHierarchy"/>
    <dgm:cxn modelId="{AE97A609-B508-4B8D-8B2E-3B9C1C2915E5}" type="presParOf" srcId="{7B20A9E6-49F4-4DE3-B89D-70DF9D5E5AF3}" destId="{F61EA48E-B13E-49FC-9DD0-EE75FF96B674}" srcOrd="0" destOrd="0" presId="urn:microsoft.com/office/officeart/2008/layout/HorizontalMultiLevelHierarchy"/>
    <dgm:cxn modelId="{6F6F283B-0FCF-46FF-82D3-E3CA9EC12FDA}" type="presParOf" srcId="{7B20A9E6-49F4-4DE3-B89D-70DF9D5E5AF3}" destId="{21C48074-6536-4C3D-B048-FDF7FBBEF56F}" srcOrd="1" destOrd="0" presId="urn:microsoft.com/office/officeart/2008/layout/HorizontalMultiLevelHierarchy"/>
    <dgm:cxn modelId="{14B49399-78E3-4C74-B3FF-C0900FE5D56A}" type="presParOf" srcId="{21C48074-6536-4C3D-B048-FDF7FBBEF56F}" destId="{A99ADE54-62A9-4EA0-B4FB-9337877058A5}" srcOrd="0" destOrd="0" presId="urn:microsoft.com/office/officeart/2008/layout/HorizontalMultiLevelHierarchy"/>
    <dgm:cxn modelId="{5141898E-B5D2-4C35-AD05-F67239D221FE}" type="presParOf" srcId="{A99ADE54-62A9-4EA0-B4FB-9337877058A5}" destId="{AA52D9F3-CD34-4CE0-AD3A-91D142A464CD}" srcOrd="0" destOrd="0" presId="urn:microsoft.com/office/officeart/2008/layout/HorizontalMultiLevelHierarchy"/>
    <dgm:cxn modelId="{960F0E3C-690B-4B52-901D-CE8DF40B9B04}" type="presParOf" srcId="{21C48074-6536-4C3D-B048-FDF7FBBEF56F}" destId="{36E89F9A-A8E5-4C64-A759-16FCCA91DA11}" srcOrd="1" destOrd="0" presId="urn:microsoft.com/office/officeart/2008/layout/HorizontalMultiLevelHierarchy"/>
    <dgm:cxn modelId="{DEFB6937-F8BF-4D8B-AECF-B30FCC1B2010}" type="presParOf" srcId="{36E89F9A-A8E5-4C64-A759-16FCCA91DA11}" destId="{0F7BCD53-6FBF-4FF9-85FD-04854EB0CA49}" srcOrd="0" destOrd="0" presId="urn:microsoft.com/office/officeart/2008/layout/HorizontalMultiLevelHierarchy"/>
    <dgm:cxn modelId="{0948AF1A-9892-4D29-8E4A-56EA959F58CF}" type="presParOf" srcId="{36E89F9A-A8E5-4C64-A759-16FCCA91DA11}" destId="{E813BD3F-2CD6-4D9C-B92B-687863846458}" srcOrd="1" destOrd="0" presId="urn:microsoft.com/office/officeart/2008/layout/HorizontalMultiLevelHierarchy"/>
    <dgm:cxn modelId="{67972D2E-1152-4678-8224-01DEC7A17156}" type="presParOf" srcId="{21C48074-6536-4C3D-B048-FDF7FBBEF56F}" destId="{45D36DA8-35C1-40D8-9E3F-37A6F49BAA9D}" srcOrd="2" destOrd="0" presId="urn:microsoft.com/office/officeart/2008/layout/HorizontalMultiLevelHierarchy"/>
    <dgm:cxn modelId="{2819948E-F79B-4812-B8AF-744FFCA75C3C}" type="presParOf" srcId="{45D36DA8-35C1-40D8-9E3F-37A6F49BAA9D}" destId="{9B464D7D-C3F5-448D-AC1C-DEB1DA80048E}" srcOrd="0" destOrd="0" presId="urn:microsoft.com/office/officeart/2008/layout/HorizontalMultiLevelHierarchy"/>
    <dgm:cxn modelId="{FBC8A9A0-9B5C-4A2F-9CE1-59F3175D22BA}" type="presParOf" srcId="{21C48074-6536-4C3D-B048-FDF7FBBEF56F}" destId="{54655280-333F-4349-BDCA-F21BD885ABBA}" srcOrd="3" destOrd="0" presId="urn:microsoft.com/office/officeart/2008/layout/HorizontalMultiLevelHierarchy"/>
    <dgm:cxn modelId="{09B6F021-6884-4536-A452-1334F884D6E1}" type="presParOf" srcId="{54655280-333F-4349-BDCA-F21BD885ABBA}" destId="{487CC9FA-1BAB-41D8-BB9A-BA76645B01F3}" srcOrd="0" destOrd="0" presId="urn:microsoft.com/office/officeart/2008/layout/HorizontalMultiLevelHierarchy"/>
    <dgm:cxn modelId="{B9C569E0-FCD8-4E31-888F-EF3716A793A7}" type="presParOf" srcId="{54655280-333F-4349-BDCA-F21BD885ABBA}" destId="{AB0BF616-C5EB-41E8-81AE-C083C77283B4}" srcOrd="1" destOrd="0" presId="urn:microsoft.com/office/officeart/2008/layout/HorizontalMultiLevelHierarchy"/>
    <dgm:cxn modelId="{FBEDDD07-080B-4DD2-AC44-E610C3C6CB89}" type="presParOf" srcId="{21C48074-6536-4C3D-B048-FDF7FBBEF56F}" destId="{F0827F3F-E0E5-44ED-90C7-5C76A1CD0C37}" srcOrd="4" destOrd="0" presId="urn:microsoft.com/office/officeart/2008/layout/HorizontalMultiLevelHierarchy"/>
    <dgm:cxn modelId="{542CDE0C-69DF-409E-A990-88A890950F41}" type="presParOf" srcId="{F0827F3F-E0E5-44ED-90C7-5C76A1CD0C37}" destId="{0A379CCD-2530-44AA-B380-8B8EFFA32BEC}" srcOrd="0" destOrd="0" presId="urn:microsoft.com/office/officeart/2008/layout/HorizontalMultiLevelHierarchy"/>
    <dgm:cxn modelId="{5D8FA091-580C-4E8C-A977-FD689E985A81}" type="presParOf" srcId="{21C48074-6536-4C3D-B048-FDF7FBBEF56F}" destId="{4E448B07-0270-400F-8744-A34903900B3B}" srcOrd="5" destOrd="0" presId="urn:microsoft.com/office/officeart/2008/layout/HorizontalMultiLevelHierarchy"/>
    <dgm:cxn modelId="{FB9B3329-2F56-47E3-8C46-26EF04022C24}" type="presParOf" srcId="{4E448B07-0270-400F-8744-A34903900B3B}" destId="{6F5FD710-B160-4BA6-B0A5-1F6750D42B1E}" srcOrd="0" destOrd="0" presId="urn:microsoft.com/office/officeart/2008/layout/HorizontalMultiLevelHierarchy"/>
    <dgm:cxn modelId="{9AB9DC32-EB4C-4A60-96E8-3F343DDE4E05}" type="presParOf" srcId="{4E448B07-0270-400F-8744-A34903900B3B}" destId="{A5CDE1BC-1362-44F7-A19D-687435AD938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827F3F-E0E5-44ED-90C7-5C76A1CD0C37}">
      <dsp:nvSpPr>
        <dsp:cNvPr id="0" name=""/>
        <dsp:cNvSpPr/>
      </dsp:nvSpPr>
      <dsp:spPr>
        <a:xfrm>
          <a:off x="1958353" y="1953332"/>
          <a:ext cx="486926" cy="927832"/>
        </a:xfrm>
        <a:custGeom>
          <a:avLst/>
          <a:gdLst/>
          <a:ahLst/>
          <a:cxnLst/>
          <a:rect l="0" t="0" r="0" b="0"/>
          <a:pathLst>
            <a:path>
              <a:moveTo>
                <a:pt x="0" y="0"/>
              </a:moveTo>
              <a:lnTo>
                <a:pt x="243463" y="0"/>
              </a:lnTo>
              <a:lnTo>
                <a:pt x="243463" y="927832"/>
              </a:lnTo>
              <a:lnTo>
                <a:pt x="486926" y="9278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175620" y="2391052"/>
        <a:ext cx="52392" cy="52392"/>
      </dsp:txXfrm>
    </dsp:sp>
    <dsp:sp modelId="{45D36DA8-35C1-40D8-9E3F-37A6F49BAA9D}">
      <dsp:nvSpPr>
        <dsp:cNvPr id="0" name=""/>
        <dsp:cNvSpPr/>
      </dsp:nvSpPr>
      <dsp:spPr>
        <a:xfrm>
          <a:off x="1958353" y="1907612"/>
          <a:ext cx="486926" cy="91440"/>
        </a:xfrm>
        <a:custGeom>
          <a:avLst/>
          <a:gdLst/>
          <a:ahLst/>
          <a:cxnLst/>
          <a:rect l="0" t="0" r="0" b="0"/>
          <a:pathLst>
            <a:path>
              <a:moveTo>
                <a:pt x="0" y="45720"/>
              </a:moveTo>
              <a:lnTo>
                <a:pt x="486926"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189643" y="1941158"/>
        <a:ext cx="24346" cy="24346"/>
      </dsp:txXfrm>
    </dsp:sp>
    <dsp:sp modelId="{A99ADE54-62A9-4EA0-B4FB-9337877058A5}">
      <dsp:nvSpPr>
        <dsp:cNvPr id="0" name=""/>
        <dsp:cNvSpPr/>
      </dsp:nvSpPr>
      <dsp:spPr>
        <a:xfrm>
          <a:off x="1958353" y="1025499"/>
          <a:ext cx="486926" cy="927832"/>
        </a:xfrm>
        <a:custGeom>
          <a:avLst/>
          <a:gdLst/>
          <a:ahLst/>
          <a:cxnLst/>
          <a:rect l="0" t="0" r="0" b="0"/>
          <a:pathLst>
            <a:path>
              <a:moveTo>
                <a:pt x="0" y="927832"/>
              </a:moveTo>
              <a:lnTo>
                <a:pt x="243463" y="927832"/>
              </a:lnTo>
              <a:lnTo>
                <a:pt x="243463" y="0"/>
              </a:lnTo>
              <a:lnTo>
                <a:pt x="48692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175620" y="1463219"/>
        <a:ext cx="52392" cy="52392"/>
      </dsp:txXfrm>
    </dsp:sp>
    <dsp:sp modelId="{F61EA48E-B13E-49FC-9DD0-EE75FF96B674}">
      <dsp:nvSpPr>
        <dsp:cNvPr id="0" name=""/>
        <dsp:cNvSpPr/>
      </dsp:nvSpPr>
      <dsp:spPr>
        <a:xfrm rot="16200000">
          <a:off x="-366111" y="1582198"/>
          <a:ext cx="3906664" cy="742266"/>
        </a:xfrm>
        <a:prstGeom prst="rect">
          <a:avLst/>
        </a:prstGeom>
        <a:gradFill flip="none" rotWithShape="1">
          <a:gsLst>
            <a:gs pos="0">
              <a:schemeClr val="accent1">
                <a:lumMod val="90000"/>
              </a:schemeClr>
            </a:gs>
            <a:gs pos="48000">
              <a:schemeClr val="accent1">
                <a:lumMod val="75000"/>
              </a:schemeClr>
            </a:gs>
            <a:gs pos="100000">
              <a:schemeClr val="accent1">
                <a:shade val="100000"/>
                <a:satMod val="115000"/>
              </a:schemeClr>
            </a:gs>
          </a:gsLst>
          <a:path path="rect">
            <a:fillToRect l="100000" t="100000"/>
          </a:path>
          <a:tileRect r="-100000" b="-10000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ZA" sz="3000" kern="1200" dirty="0" smtClean="0">
              <a:solidFill>
                <a:schemeClr val="tx1"/>
              </a:solidFill>
            </a:rPr>
            <a:t>Development integration</a:t>
          </a:r>
          <a:endParaRPr lang="en-ZA" sz="3000" kern="1200" dirty="0">
            <a:solidFill>
              <a:schemeClr val="tx1"/>
            </a:solidFill>
          </a:endParaRPr>
        </a:p>
      </dsp:txBody>
      <dsp:txXfrm>
        <a:off x="-366111" y="1582198"/>
        <a:ext cx="3906664" cy="742266"/>
      </dsp:txXfrm>
    </dsp:sp>
    <dsp:sp modelId="{0F7BCD53-6FBF-4FF9-85FD-04854EB0CA49}">
      <dsp:nvSpPr>
        <dsp:cNvPr id="0" name=""/>
        <dsp:cNvSpPr/>
      </dsp:nvSpPr>
      <dsp:spPr>
        <a:xfrm>
          <a:off x="2445279" y="654366"/>
          <a:ext cx="2434633" cy="742266"/>
        </a:xfrm>
        <a:prstGeom prst="rect">
          <a:avLst/>
        </a:prstGeom>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ZA" sz="2500" kern="1200" dirty="0" smtClean="0">
              <a:solidFill>
                <a:schemeClr val="tx1"/>
              </a:solidFill>
            </a:rPr>
            <a:t>Market integration - FTAs</a:t>
          </a:r>
          <a:endParaRPr lang="en-ZA" sz="2500" kern="1200" dirty="0">
            <a:solidFill>
              <a:schemeClr val="tx1"/>
            </a:solidFill>
          </a:endParaRPr>
        </a:p>
      </dsp:txBody>
      <dsp:txXfrm>
        <a:off x="2445279" y="654366"/>
        <a:ext cx="2434633" cy="742266"/>
      </dsp:txXfrm>
    </dsp:sp>
    <dsp:sp modelId="{487CC9FA-1BAB-41D8-BB9A-BA76645B01F3}">
      <dsp:nvSpPr>
        <dsp:cNvPr id="0" name=""/>
        <dsp:cNvSpPr/>
      </dsp:nvSpPr>
      <dsp:spPr>
        <a:xfrm>
          <a:off x="2445279" y="1582198"/>
          <a:ext cx="2434633" cy="742266"/>
        </a:xfrm>
        <a:prstGeom prst="rect">
          <a:avLst/>
        </a:prstGeom>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ZA" sz="2500" kern="1200" dirty="0" smtClean="0">
              <a:solidFill>
                <a:schemeClr val="tx1"/>
              </a:solidFill>
            </a:rPr>
            <a:t>Industrial development</a:t>
          </a:r>
          <a:endParaRPr lang="en-ZA" sz="2500" kern="1200" dirty="0">
            <a:solidFill>
              <a:schemeClr val="tx1"/>
            </a:solidFill>
          </a:endParaRPr>
        </a:p>
      </dsp:txBody>
      <dsp:txXfrm>
        <a:off x="2445279" y="1582198"/>
        <a:ext cx="2434633" cy="742266"/>
      </dsp:txXfrm>
    </dsp:sp>
    <dsp:sp modelId="{6F5FD710-B160-4BA6-B0A5-1F6750D42B1E}">
      <dsp:nvSpPr>
        <dsp:cNvPr id="0" name=""/>
        <dsp:cNvSpPr/>
      </dsp:nvSpPr>
      <dsp:spPr>
        <a:xfrm>
          <a:off x="2445279" y="2510031"/>
          <a:ext cx="2434633" cy="742266"/>
        </a:xfrm>
        <a:prstGeom prst="rect">
          <a:avLst/>
        </a:prstGeom>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ZA" sz="2500" kern="1200" dirty="0" smtClean="0">
              <a:solidFill>
                <a:schemeClr val="tx1"/>
              </a:solidFill>
            </a:rPr>
            <a:t>Infrastructure development</a:t>
          </a:r>
          <a:endParaRPr lang="en-ZA" sz="2500" kern="1200" dirty="0">
            <a:solidFill>
              <a:schemeClr val="tx1"/>
            </a:solidFill>
          </a:endParaRPr>
        </a:p>
      </dsp:txBody>
      <dsp:txXfrm>
        <a:off x="2445279" y="2510031"/>
        <a:ext cx="2434633" cy="74226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55290" cy="496363"/>
          </a:xfrm>
          <a:prstGeom prst="rect">
            <a:avLst/>
          </a:prstGeom>
        </p:spPr>
        <p:txBody>
          <a:bodyPr vert="horz" lIns="92770" tIns="46384" rIns="92770" bIns="46384" rtlCol="0"/>
          <a:lstStyle>
            <a:lvl1pPr algn="l">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863034" y="2"/>
            <a:ext cx="2955290" cy="496363"/>
          </a:xfrm>
          <a:prstGeom prst="rect">
            <a:avLst/>
          </a:prstGeom>
        </p:spPr>
        <p:txBody>
          <a:bodyPr vert="horz" lIns="92770" tIns="46384" rIns="92770" bIns="46384" rtlCol="0"/>
          <a:lstStyle>
            <a:lvl1pPr algn="r">
              <a:defRPr sz="1200">
                <a:latin typeface="Arial" charset="0"/>
              </a:defRPr>
            </a:lvl1pPr>
          </a:lstStyle>
          <a:p>
            <a:pPr>
              <a:defRPr/>
            </a:pPr>
            <a:fld id="{37F75CEB-442D-4B59-A043-187A2BF31271}" type="datetimeFigureOut">
              <a:rPr lang="en-US"/>
              <a:pPr>
                <a:defRPr/>
              </a:pPr>
              <a:t>2/25/2019</a:t>
            </a:fld>
            <a:endParaRPr lang="en-US" dirty="0"/>
          </a:p>
        </p:txBody>
      </p:sp>
      <p:sp>
        <p:nvSpPr>
          <p:cNvPr id="4" name="Footer Placeholder 3"/>
          <p:cNvSpPr>
            <a:spLocks noGrp="1"/>
          </p:cNvSpPr>
          <p:nvPr>
            <p:ph type="ftr" sz="quarter" idx="2"/>
          </p:nvPr>
        </p:nvSpPr>
        <p:spPr>
          <a:xfrm>
            <a:off x="0" y="9420628"/>
            <a:ext cx="2955290" cy="496363"/>
          </a:xfrm>
          <a:prstGeom prst="rect">
            <a:avLst/>
          </a:prstGeom>
        </p:spPr>
        <p:txBody>
          <a:bodyPr vert="horz" lIns="92770" tIns="46384" rIns="92770" bIns="46384" rtlCol="0" anchor="b"/>
          <a:lstStyle>
            <a:lvl1pPr algn="l">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863034" y="9420628"/>
            <a:ext cx="2955290" cy="496363"/>
          </a:xfrm>
          <a:prstGeom prst="rect">
            <a:avLst/>
          </a:prstGeom>
        </p:spPr>
        <p:txBody>
          <a:bodyPr vert="horz" lIns="92770" tIns="46384" rIns="92770" bIns="46384" rtlCol="0" anchor="b"/>
          <a:lstStyle>
            <a:lvl1pPr algn="r">
              <a:defRPr sz="1200">
                <a:latin typeface="Arial" charset="0"/>
              </a:defRPr>
            </a:lvl1pPr>
          </a:lstStyle>
          <a:p>
            <a:pPr>
              <a:defRPr/>
            </a:pPr>
            <a:fld id="{8AFC2603-79EB-4211-8F23-CE0E02FE1758}" type="slidenum">
              <a:rPr lang="en-US"/>
              <a:pPr>
                <a:defRPr/>
              </a:pPr>
              <a:t>‹#›</a:t>
            </a:fld>
            <a:endParaRPr lang="en-US" dirty="0"/>
          </a:p>
        </p:txBody>
      </p:sp>
    </p:spTree>
    <p:extLst>
      <p:ext uri="{BB962C8B-B14F-4D97-AF65-F5344CB8AC3E}">
        <p14:creationId xmlns:p14="http://schemas.microsoft.com/office/powerpoint/2010/main" val="601996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2"/>
            <a:ext cx="2955290" cy="496363"/>
          </a:xfrm>
          <a:prstGeom prst="rect">
            <a:avLst/>
          </a:prstGeom>
          <a:noFill/>
          <a:ln w="9525">
            <a:noFill/>
            <a:miter lim="800000"/>
            <a:headEnd/>
            <a:tailEnd/>
          </a:ln>
          <a:effectLst/>
        </p:spPr>
        <p:txBody>
          <a:bodyPr vert="horz" wrap="square" lIns="92770" tIns="46384" rIns="92770" bIns="46384" numCol="1" anchor="t" anchorCtr="0" compatLnSpc="1">
            <a:prstTxWarp prst="textNoShape">
              <a:avLst/>
            </a:prstTxWarp>
          </a:bodyPr>
          <a:lstStyle>
            <a:lvl1pPr>
              <a:defRPr sz="1200">
                <a:solidFill>
                  <a:schemeClr val="tx1"/>
                </a:solidFill>
                <a:latin typeface="Times" charset="0"/>
              </a:defRPr>
            </a:lvl1pPr>
          </a:lstStyle>
          <a:p>
            <a:pPr>
              <a:defRPr/>
            </a:pPr>
            <a:endParaRPr lang="en-US" dirty="0"/>
          </a:p>
        </p:txBody>
      </p:sp>
      <p:sp>
        <p:nvSpPr>
          <p:cNvPr id="4099" name="Rectangle 3"/>
          <p:cNvSpPr>
            <a:spLocks noGrp="1" noChangeArrowheads="1"/>
          </p:cNvSpPr>
          <p:nvPr>
            <p:ph type="dt" idx="1"/>
          </p:nvPr>
        </p:nvSpPr>
        <p:spPr bwMode="auto">
          <a:xfrm>
            <a:off x="3864612" y="2"/>
            <a:ext cx="2955290" cy="496363"/>
          </a:xfrm>
          <a:prstGeom prst="rect">
            <a:avLst/>
          </a:prstGeom>
          <a:noFill/>
          <a:ln w="9525">
            <a:noFill/>
            <a:miter lim="800000"/>
            <a:headEnd/>
            <a:tailEnd/>
          </a:ln>
          <a:effectLst/>
        </p:spPr>
        <p:txBody>
          <a:bodyPr vert="horz" wrap="square" lIns="92770" tIns="46384" rIns="92770" bIns="46384" numCol="1" anchor="t" anchorCtr="0" compatLnSpc="1">
            <a:prstTxWarp prst="textNoShape">
              <a:avLst/>
            </a:prstTxWarp>
          </a:bodyPr>
          <a:lstStyle>
            <a:lvl1pPr algn="r">
              <a:defRPr sz="1200">
                <a:solidFill>
                  <a:schemeClr val="tx1"/>
                </a:solidFill>
                <a:latin typeface="Times" charset="0"/>
              </a:defRPr>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933450" y="744538"/>
            <a:ext cx="4954588" cy="37163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9320" y="4710313"/>
            <a:ext cx="5001260" cy="4463843"/>
          </a:xfrm>
          <a:prstGeom prst="rect">
            <a:avLst/>
          </a:prstGeom>
          <a:noFill/>
          <a:ln w="9525">
            <a:noFill/>
            <a:miter lim="800000"/>
            <a:headEnd/>
            <a:tailEnd/>
          </a:ln>
          <a:effectLst/>
        </p:spPr>
        <p:txBody>
          <a:bodyPr vert="horz" wrap="square" lIns="92770" tIns="46384" rIns="92770" bIns="463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22341"/>
            <a:ext cx="2955290" cy="496363"/>
          </a:xfrm>
          <a:prstGeom prst="rect">
            <a:avLst/>
          </a:prstGeom>
          <a:noFill/>
          <a:ln w="9525">
            <a:noFill/>
            <a:miter lim="800000"/>
            <a:headEnd/>
            <a:tailEnd/>
          </a:ln>
          <a:effectLst/>
        </p:spPr>
        <p:txBody>
          <a:bodyPr vert="horz" wrap="square" lIns="92770" tIns="46384" rIns="92770" bIns="46384" numCol="1" anchor="b" anchorCtr="0" compatLnSpc="1">
            <a:prstTxWarp prst="textNoShape">
              <a:avLst/>
            </a:prstTxWarp>
          </a:bodyPr>
          <a:lstStyle>
            <a:lvl1pPr>
              <a:defRPr sz="1200">
                <a:solidFill>
                  <a:schemeClr val="tx1"/>
                </a:solidFill>
                <a:latin typeface="Times" charset="0"/>
              </a:defRPr>
            </a:lvl1pPr>
          </a:lstStyle>
          <a:p>
            <a:pPr>
              <a:defRPr/>
            </a:pPr>
            <a:endParaRPr lang="en-US" dirty="0"/>
          </a:p>
        </p:txBody>
      </p:sp>
      <p:sp>
        <p:nvSpPr>
          <p:cNvPr id="4103" name="Rectangle 7"/>
          <p:cNvSpPr>
            <a:spLocks noGrp="1" noChangeArrowheads="1"/>
          </p:cNvSpPr>
          <p:nvPr>
            <p:ph type="sldNum" sz="quarter" idx="5"/>
          </p:nvPr>
        </p:nvSpPr>
        <p:spPr bwMode="auto">
          <a:xfrm>
            <a:off x="3864612" y="9422341"/>
            <a:ext cx="2955290" cy="496363"/>
          </a:xfrm>
          <a:prstGeom prst="rect">
            <a:avLst/>
          </a:prstGeom>
          <a:noFill/>
          <a:ln w="9525">
            <a:noFill/>
            <a:miter lim="800000"/>
            <a:headEnd/>
            <a:tailEnd/>
          </a:ln>
          <a:effectLst/>
        </p:spPr>
        <p:txBody>
          <a:bodyPr vert="horz" wrap="square" lIns="92770" tIns="46384" rIns="92770" bIns="46384" numCol="1" anchor="b" anchorCtr="0" compatLnSpc="1">
            <a:prstTxWarp prst="textNoShape">
              <a:avLst/>
            </a:prstTxWarp>
          </a:bodyPr>
          <a:lstStyle>
            <a:lvl1pPr algn="r">
              <a:defRPr sz="1200">
                <a:solidFill>
                  <a:schemeClr val="tx1"/>
                </a:solidFill>
                <a:latin typeface="Times" charset="0"/>
              </a:defRPr>
            </a:lvl1pPr>
          </a:lstStyle>
          <a:p>
            <a:pPr>
              <a:defRPr/>
            </a:pPr>
            <a:fld id="{490C9CFB-5008-42C6-BF0D-58B5CC461A68}" type="slidenum">
              <a:rPr lang="en-US"/>
              <a:pPr>
                <a:defRPr/>
              </a:pPr>
              <a:t>‹#›</a:t>
            </a:fld>
            <a:endParaRPr lang="en-US" dirty="0"/>
          </a:p>
        </p:txBody>
      </p:sp>
    </p:spTree>
    <p:extLst>
      <p:ext uri="{BB962C8B-B14F-4D97-AF65-F5344CB8AC3E}">
        <p14:creationId xmlns:p14="http://schemas.microsoft.com/office/powerpoint/2010/main" val="1102121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84" charset="0"/>
                <a:ea typeface="MS PGothic" pitchFamily="34" charset="-128"/>
              </a:defRPr>
            </a:lvl1pPr>
            <a:lvl2pPr marL="747179" indent="-287376" eaLnBrk="0" hangingPunct="0">
              <a:spcBef>
                <a:spcPct val="30000"/>
              </a:spcBef>
              <a:defRPr sz="1200">
                <a:solidFill>
                  <a:schemeClr val="tx1"/>
                </a:solidFill>
                <a:latin typeface="Times" pitchFamily="-84" charset="0"/>
                <a:ea typeface="MS PGothic" pitchFamily="34" charset="-128"/>
              </a:defRPr>
            </a:lvl2pPr>
            <a:lvl3pPr marL="1149507" indent="-229901" eaLnBrk="0" hangingPunct="0">
              <a:spcBef>
                <a:spcPct val="30000"/>
              </a:spcBef>
              <a:defRPr sz="1200">
                <a:solidFill>
                  <a:schemeClr val="tx1"/>
                </a:solidFill>
                <a:latin typeface="Times" pitchFamily="-84" charset="0"/>
                <a:ea typeface="MS PGothic" pitchFamily="34" charset="-128"/>
              </a:defRPr>
            </a:lvl3pPr>
            <a:lvl4pPr marL="1609309" indent="-229901" eaLnBrk="0" hangingPunct="0">
              <a:spcBef>
                <a:spcPct val="30000"/>
              </a:spcBef>
              <a:defRPr sz="1200">
                <a:solidFill>
                  <a:schemeClr val="tx1"/>
                </a:solidFill>
                <a:latin typeface="Times" pitchFamily="-84" charset="0"/>
                <a:ea typeface="MS PGothic" pitchFamily="34" charset="-128"/>
              </a:defRPr>
            </a:lvl4pPr>
            <a:lvl5pPr marL="2069112" indent="-229901" eaLnBrk="0" hangingPunct="0">
              <a:spcBef>
                <a:spcPct val="30000"/>
              </a:spcBef>
              <a:defRPr sz="1200">
                <a:solidFill>
                  <a:schemeClr val="tx1"/>
                </a:solidFill>
                <a:latin typeface="Times" pitchFamily="-84" charset="0"/>
                <a:ea typeface="MS PGothic" pitchFamily="34" charset="-128"/>
              </a:defRPr>
            </a:lvl5pPr>
            <a:lvl6pPr marL="2528916" indent="-229901" eaLnBrk="0" fontAlgn="base" hangingPunct="0">
              <a:spcBef>
                <a:spcPct val="30000"/>
              </a:spcBef>
              <a:spcAft>
                <a:spcPct val="0"/>
              </a:spcAft>
              <a:defRPr sz="1200">
                <a:solidFill>
                  <a:schemeClr val="tx1"/>
                </a:solidFill>
                <a:latin typeface="Times" pitchFamily="-84" charset="0"/>
                <a:ea typeface="MS PGothic" pitchFamily="34" charset="-128"/>
              </a:defRPr>
            </a:lvl6pPr>
            <a:lvl7pPr marL="2988718" indent="-229901" eaLnBrk="0" fontAlgn="base" hangingPunct="0">
              <a:spcBef>
                <a:spcPct val="30000"/>
              </a:spcBef>
              <a:spcAft>
                <a:spcPct val="0"/>
              </a:spcAft>
              <a:defRPr sz="1200">
                <a:solidFill>
                  <a:schemeClr val="tx1"/>
                </a:solidFill>
                <a:latin typeface="Times" pitchFamily="-84" charset="0"/>
                <a:ea typeface="MS PGothic" pitchFamily="34" charset="-128"/>
              </a:defRPr>
            </a:lvl7pPr>
            <a:lvl8pPr marL="3448521" indent="-229901" eaLnBrk="0" fontAlgn="base" hangingPunct="0">
              <a:spcBef>
                <a:spcPct val="30000"/>
              </a:spcBef>
              <a:spcAft>
                <a:spcPct val="0"/>
              </a:spcAft>
              <a:defRPr sz="1200">
                <a:solidFill>
                  <a:schemeClr val="tx1"/>
                </a:solidFill>
                <a:latin typeface="Times" pitchFamily="-84" charset="0"/>
                <a:ea typeface="MS PGothic" pitchFamily="34" charset="-128"/>
              </a:defRPr>
            </a:lvl8pPr>
            <a:lvl9pPr marL="3908323" indent="-229901" eaLnBrk="0" fontAlgn="base" hangingPunct="0">
              <a:spcBef>
                <a:spcPct val="30000"/>
              </a:spcBef>
              <a:spcAft>
                <a:spcPct val="0"/>
              </a:spcAft>
              <a:defRPr sz="1200">
                <a:solidFill>
                  <a:schemeClr val="tx1"/>
                </a:solidFill>
                <a:latin typeface="Times" pitchFamily="-84" charset="0"/>
                <a:ea typeface="MS PGothic" pitchFamily="34" charset="-128"/>
              </a:defRPr>
            </a:lvl9pPr>
          </a:lstStyle>
          <a:p>
            <a:pPr>
              <a:spcBef>
                <a:spcPct val="0"/>
              </a:spcBef>
            </a:pPr>
            <a:fld id="{33BD4F8A-0CC3-4A4F-BAA5-7BFF77311487}" type="slidenum">
              <a:rPr lang="en-US" altLang="en-US" smtClean="0">
                <a:solidFill>
                  <a:prstClr val="black"/>
                </a:solidFill>
              </a:rPr>
              <a:pPr>
                <a:spcBef>
                  <a:spcPct val="0"/>
                </a:spcBef>
              </a:pPr>
              <a:t>2</a:t>
            </a:fld>
            <a:endParaRPr lang="en-US" altLang="en-US" dirty="0" smtClean="0">
              <a:solidFill>
                <a:prstClr val="black"/>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Times" pitchFamily="-8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84" charset="0"/>
                <a:ea typeface="MS PGothic" pitchFamily="34" charset="-128"/>
              </a:defRPr>
            </a:lvl1pPr>
            <a:lvl2pPr marL="747179" indent="-287376" eaLnBrk="0" hangingPunct="0">
              <a:spcBef>
                <a:spcPct val="30000"/>
              </a:spcBef>
              <a:defRPr sz="1200">
                <a:solidFill>
                  <a:schemeClr val="tx1"/>
                </a:solidFill>
                <a:latin typeface="Times" pitchFamily="-84" charset="0"/>
                <a:ea typeface="MS PGothic" pitchFamily="34" charset="-128"/>
              </a:defRPr>
            </a:lvl2pPr>
            <a:lvl3pPr marL="1149507" indent="-229901" eaLnBrk="0" hangingPunct="0">
              <a:spcBef>
                <a:spcPct val="30000"/>
              </a:spcBef>
              <a:defRPr sz="1200">
                <a:solidFill>
                  <a:schemeClr val="tx1"/>
                </a:solidFill>
                <a:latin typeface="Times" pitchFamily="-84" charset="0"/>
                <a:ea typeface="MS PGothic" pitchFamily="34" charset="-128"/>
              </a:defRPr>
            </a:lvl3pPr>
            <a:lvl4pPr marL="1609309" indent="-229901" eaLnBrk="0" hangingPunct="0">
              <a:spcBef>
                <a:spcPct val="30000"/>
              </a:spcBef>
              <a:defRPr sz="1200">
                <a:solidFill>
                  <a:schemeClr val="tx1"/>
                </a:solidFill>
                <a:latin typeface="Times" pitchFamily="-84" charset="0"/>
                <a:ea typeface="MS PGothic" pitchFamily="34" charset="-128"/>
              </a:defRPr>
            </a:lvl4pPr>
            <a:lvl5pPr marL="2069112" indent="-229901" eaLnBrk="0" hangingPunct="0">
              <a:spcBef>
                <a:spcPct val="30000"/>
              </a:spcBef>
              <a:defRPr sz="1200">
                <a:solidFill>
                  <a:schemeClr val="tx1"/>
                </a:solidFill>
                <a:latin typeface="Times" pitchFamily="-84" charset="0"/>
                <a:ea typeface="MS PGothic" pitchFamily="34" charset="-128"/>
              </a:defRPr>
            </a:lvl5pPr>
            <a:lvl6pPr marL="2528916" indent="-229901" eaLnBrk="0" fontAlgn="base" hangingPunct="0">
              <a:spcBef>
                <a:spcPct val="30000"/>
              </a:spcBef>
              <a:spcAft>
                <a:spcPct val="0"/>
              </a:spcAft>
              <a:defRPr sz="1200">
                <a:solidFill>
                  <a:schemeClr val="tx1"/>
                </a:solidFill>
                <a:latin typeface="Times" pitchFamily="-84" charset="0"/>
                <a:ea typeface="MS PGothic" pitchFamily="34" charset="-128"/>
              </a:defRPr>
            </a:lvl6pPr>
            <a:lvl7pPr marL="2988718" indent="-229901" eaLnBrk="0" fontAlgn="base" hangingPunct="0">
              <a:spcBef>
                <a:spcPct val="30000"/>
              </a:spcBef>
              <a:spcAft>
                <a:spcPct val="0"/>
              </a:spcAft>
              <a:defRPr sz="1200">
                <a:solidFill>
                  <a:schemeClr val="tx1"/>
                </a:solidFill>
                <a:latin typeface="Times" pitchFamily="-84" charset="0"/>
                <a:ea typeface="MS PGothic" pitchFamily="34" charset="-128"/>
              </a:defRPr>
            </a:lvl7pPr>
            <a:lvl8pPr marL="3448521" indent="-229901" eaLnBrk="0" fontAlgn="base" hangingPunct="0">
              <a:spcBef>
                <a:spcPct val="30000"/>
              </a:spcBef>
              <a:spcAft>
                <a:spcPct val="0"/>
              </a:spcAft>
              <a:defRPr sz="1200">
                <a:solidFill>
                  <a:schemeClr val="tx1"/>
                </a:solidFill>
                <a:latin typeface="Times" pitchFamily="-84" charset="0"/>
                <a:ea typeface="MS PGothic" pitchFamily="34" charset="-128"/>
              </a:defRPr>
            </a:lvl8pPr>
            <a:lvl9pPr marL="3908323" indent="-229901" eaLnBrk="0" fontAlgn="base" hangingPunct="0">
              <a:spcBef>
                <a:spcPct val="30000"/>
              </a:spcBef>
              <a:spcAft>
                <a:spcPct val="0"/>
              </a:spcAft>
              <a:defRPr sz="1200">
                <a:solidFill>
                  <a:schemeClr val="tx1"/>
                </a:solidFill>
                <a:latin typeface="Times" pitchFamily="-84" charset="0"/>
                <a:ea typeface="MS PGothic" pitchFamily="34" charset="-128"/>
              </a:defRPr>
            </a:lvl9pPr>
          </a:lstStyle>
          <a:p>
            <a:pPr>
              <a:spcBef>
                <a:spcPct val="0"/>
              </a:spcBef>
            </a:pPr>
            <a:fld id="{33BD4F8A-0CC3-4A4F-BAA5-7BFF77311487}" type="slidenum">
              <a:rPr lang="en-US" altLang="en-US" smtClean="0">
                <a:solidFill>
                  <a:prstClr val="black"/>
                </a:solidFill>
              </a:rPr>
              <a:pPr>
                <a:spcBef>
                  <a:spcPct val="0"/>
                </a:spcBef>
              </a:pPr>
              <a:t>3</a:t>
            </a:fld>
            <a:endParaRPr lang="en-US" altLang="en-US" dirty="0" smtClean="0">
              <a:solidFill>
                <a:prstClr val="black"/>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Times" pitchFamily="-84" charset="0"/>
            </a:endParaRPr>
          </a:p>
        </p:txBody>
      </p:sp>
    </p:spTree>
    <p:extLst>
      <p:ext uri="{BB962C8B-B14F-4D97-AF65-F5344CB8AC3E}">
        <p14:creationId xmlns:p14="http://schemas.microsoft.com/office/powerpoint/2010/main" val="2638905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Africa Strategy: </a:t>
            </a:r>
            <a:r>
              <a:rPr lang="en-ZA" dirty="0" smtClean="0"/>
              <a:t>Broad strategic and policy framework to guide the dti’s support for Africa’s economic development.</a:t>
            </a:r>
            <a:r>
              <a:rPr lang="en-ZA" baseline="0" dirty="0" smtClean="0"/>
              <a:t> </a:t>
            </a:r>
            <a:endParaRPr lang="en-ZA" dirty="0" smtClean="0"/>
          </a:p>
          <a:p>
            <a:endParaRPr lang="en-ZA" dirty="0" smtClean="0"/>
          </a:p>
          <a:p>
            <a:r>
              <a:rPr lang="en-ZA" dirty="0" smtClean="0"/>
              <a:t>Seeks to consolidate partnerships with Africa bilaterally, regionally and multilaterally and coordinate SA stakeholders to:</a:t>
            </a:r>
          </a:p>
          <a:p>
            <a:r>
              <a:rPr lang="en-ZA" dirty="0" smtClean="0"/>
              <a:t> - Achieve Economic diversification;</a:t>
            </a:r>
          </a:p>
          <a:p>
            <a:r>
              <a:rPr lang="en-ZA" dirty="0" smtClean="0"/>
              <a:t> - Achieve Regional (Global) integration and cooperation;</a:t>
            </a:r>
          </a:p>
          <a:p>
            <a:r>
              <a:rPr lang="en-ZA" dirty="0" smtClean="0"/>
              <a:t> - Address supply-side constraints;</a:t>
            </a:r>
          </a:p>
          <a:p>
            <a:r>
              <a:rPr lang="en-ZA" dirty="0" smtClean="0"/>
              <a:t> - Develop cross-border infrastructure;</a:t>
            </a:r>
          </a:p>
          <a:p>
            <a:r>
              <a:rPr lang="en-ZA" dirty="0" smtClean="0"/>
              <a:t> - Provide technical assistance for human/institutional capacity-building;</a:t>
            </a:r>
          </a:p>
          <a:p>
            <a:r>
              <a:rPr lang="en-ZA" dirty="0" smtClean="0"/>
              <a:t> - Balance SA’s development imperatives and commercial objectives.</a:t>
            </a:r>
          </a:p>
          <a:p>
            <a:endParaRPr lang="en-ZA" dirty="0" smtClean="0"/>
          </a:p>
          <a:p>
            <a:r>
              <a:rPr lang="en-ZA" dirty="0" smtClean="0"/>
              <a:t>Also,</a:t>
            </a:r>
            <a:r>
              <a:rPr lang="en-ZA" baseline="0" dirty="0" smtClean="0"/>
              <a:t> aim to improve intra-Africa trade</a:t>
            </a:r>
            <a:endParaRPr lang="en-ZA" dirty="0" smtClean="0"/>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4</a:t>
            </a:fld>
            <a:endParaRPr lang="en-US" dirty="0"/>
          </a:p>
        </p:txBody>
      </p:sp>
    </p:spTree>
    <p:extLst>
      <p:ext uri="{BB962C8B-B14F-4D97-AF65-F5344CB8AC3E}">
        <p14:creationId xmlns:p14="http://schemas.microsoft.com/office/powerpoint/2010/main" val="4038347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smtClean="0"/>
          </a:p>
        </p:txBody>
      </p:sp>
      <p:sp>
        <p:nvSpPr>
          <p:cNvPr id="4" name="Slide Number Placeholder 3"/>
          <p:cNvSpPr>
            <a:spLocks noGrp="1"/>
          </p:cNvSpPr>
          <p:nvPr>
            <p:ph type="sldNum" sz="quarter" idx="10"/>
          </p:nvPr>
        </p:nvSpPr>
        <p:spPr/>
        <p:txBody>
          <a:bodyPr/>
          <a:lstStyle/>
          <a:p>
            <a:pPr defTabSz="927842">
              <a:defRPr/>
            </a:pPr>
            <a:fld id="{490C9CFB-5008-42C6-BF0D-58B5CC461A68}" type="slidenum">
              <a:rPr lang="en-US">
                <a:solidFill>
                  <a:srgbClr val="000000"/>
                </a:solidFill>
              </a:rPr>
              <a:pPr defTabSz="927842">
                <a:defRPr/>
              </a:pPr>
              <a:t>8</a:t>
            </a:fld>
            <a:endParaRPr lang="en-US" dirty="0">
              <a:solidFill>
                <a:srgbClr val="000000"/>
              </a:solidFill>
            </a:endParaRPr>
          </a:p>
        </p:txBody>
      </p:sp>
    </p:spTree>
    <p:extLst>
      <p:ext uri="{BB962C8B-B14F-4D97-AF65-F5344CB8AC3E}">
        <p14:creationId xmlns:p14="http://schemas.microsoft.com/office/powerpoint/2010/main" val="3678036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16</a:t>
            </a:fld>
            <a:endParaRPr lang="en-US" dirty="0"/>
          </a:p>
        </p:txBody>
      </p:sp>
    </p:spTree>
    <p:extLst>
      <p:ext uri="{BB962C8B-B14F-4D97-AF65-F5344CB8AC3E}">
        <p14:creationId xmlns:p14="http://schemas.microsoft.com/office/powerpoint/2010/main" val="1024470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18</a:t>
            </a:fld>
            <a:endParaRPr lang="en-US" dirty="0"/>
          </a:p>
        </p:txBody>
      </p:sp>
    </p:spTree>
    <p:extLst>
      <p:ext uri="{BB962C8B-B14F-4D97-AF65-F5344CB8AC3E}">
        <p14:creationId xmlns:p14="http://schemas.microsoft.com/office/powerpoint/2010/main" val="2383167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84" charset="0"/>
                <a:ea typeface="MS PGothic" pitchFamily="34" charset="-128"/>
              </a:defRPr>
            </a:lvl1pPr>
            <a:lvl2pPr marL="746517" indent="-287121" eaLnBrk="0" hangingPunct="0">
              <a:spcBef>
                <a:spcPct val="30000"/>
              </a:spcBef>
              <a:defRPr sz="1200">
                <a:solidFill>
                  <a:schemeClr val="tx1"/>
                </a:solidFill>
                <a:latin typeface="Times" pitchFamily="-84" charset="0"/>
                <a:ea typeface="MS PGothic" pitchFamily="34" charset="-128"/>
              </a:defRPr>
            </a:lvl2pPr>
            <a:lvl3pPr marL="1148487" indent="-229697" eaLnBrk="0" hangingPunct="0">
              <a:spcBef>
                <a:spcPct val="30000"/>
              </a:spcBef>
              <a:defRPr sz="1200">
                <a:solidFill>
                  <a:schemeClr val="tx1"/>
                </a:solidFill>
                <a:latin typeface="Times" pitchFamily="-84" charset="0"/>
                <a:ea typeface="MS PGothic" pitchFamily="34" charset="-128"/>
              </a:defRPr>
            </a:lvl3pPr>
            <a:lvl4pPr marL="1607882" indent="-229697" eaLnBrk="0" hangingPunct="0">
              <a:spcBef>
                <a:spcPct val="30000"/>
              </a:spcBef>
              <a:defRPr sz="1200">
                <a:solidFill>
                  <a:schemeClr val="tx1"/>
                </a:solidFill>
                <a:latin typeface="Times" pitchFamily="-84" charset="0"/>
                <a:ea typeface="MS PGothic" pitchFamily="34" charset="-128"/>
              </a:defRPr>
            </a:lvl4pPr>
            <a:lvl5pPr marL="2067277" indent="-229697" eaLnBrk="0" hangingPunct="0">
              <a:spcBef>
                <a:spcPct val="30000"/>
              </a:spcBef>
              <a:defRPr sz="1200">
                <a:solidFill>
                  <a:schemeClr val="tx1"/>
                </a:solidFill>
                <a:latin typeface="Times" pitchFamily="-84" charset="0"/>
                <a:ea typeface="MS PGothic" pitchFamily="34" charset="-128"/>
              </a:defRPr>
            </a:lvl5pPr>
            <a:lvl6pPr marL="2526672" indent="-229697" eaLnBrk="0" fontAlgn="base" hangingPunct="0">
              <a:spcBef>
                <a:spcPct val="30000"/>
              </a:spcBef>
              <a:spcAft>
                <a:spcPct val="0"/>
              </a:spcAft>
              <a:defRPr sz="1200">
                <a:solidFill>
                  <a:schemeClr val="tx1"/>
                </a:solidFill>
                <a:latin typeface="Times" pitchFamily="-84" charset="0"/>
                <a:ea typeface="MS PGothic" pitchFamily="34" charset="-128"/>
              </a:defRPr>
            </a:lvl6pPr>
            <a:lvl7pPr marL="2986067" indent="-229697" eaLnBrk="0" fontAlgn="base" hangingPunct="0">
              <a:spcBef>
                <a:spcPct val="30000"/>
              </a:spcBef>
              <a:spcAft>
                <a:spcPct val="0"/>
              </a:spcAft>
              <a:defRPr sz="1200">
                <a:solidFill>
                  <a:schemeClr val="tx1"/>
                </a:solidFill>
                <a:latin typeface="Times" pitchFamily="-84" charset="0"/>
                <a:ea typeface="MS PGothic" pitchFamily="34" charset="-128"/>
              </a:defRPr>
            </a:lvl7pPr>
            <a:lvl8pPr marL="3445462" indent="-229697" eaLnBrk="0" fontAlgn="base" hangingPunct="0">
              <a:spcBef>
                <a:spcPct val="30000"/>
              </a:spcBef>
              <a:spcAft>
                <a:spcPct val="0"/>
              </a:spcAft>
              <a:defRPr sz="1200">
                <a:solidFill>
                  <a:schemeClr val="tx1"/>
                </a:solidFill>
                <a:latin typeface="Times" pitchFamily="-84" charset="0"/>
                <a:ea typeface="MS PGothic" pitchFamily="34" charset="-128"/>
              </a:defRPr>
            </a:lvl8pPr>
            <a:lvl9pPr marL="3904857" indent="-229697" eaLnBrk="0" fontAlgn="base" hangingPunct="0">
              <a:spcBef>
                <a:spcPct val="30000"/>
              </a:spcBef>
              <a:spcAft>
                <a:spcPct val="0"/>
              </a:spcAft>
              <a:defRPr sz="1200">
                <a:solidFill>
                  <a:schemeClr val="tx1"/>
                </a:solidFill>
                <a:latin typeface="Times" pitchFamily="-84" charset="0"/>
                <a:ea typeface="MS PGothic" pitchFamily="34" charset="-128"/>
              </a:defRPr>
            </a:lvl9pPr>
          </a:lstStyle>
          <a:p>
            <a:pPr>
              <a:spcBef>
                <a:spcPct val="0"/>
              </a:spcBef>
            </a:pPr>
            <a:fld id="{33BD4F8A-0CC3-4A4F-BAA5-7BFF77311487}" type="slidenum">
              <a:rPr lang="en-US" altLang="en-US" smtClean="0">
                <a:solidFill>
                  <a:prstClr val="black"/>
                </a:solidFill>
              </a:rPr>
              <a:pPr>
                <a:spcBef>
                  <a:spcPct val="0"/>
                </a:spcBef>
              </a:pPr>
              <a:t>40</a:t>
            </a:fld>
            <a:endParaRPr lang="en-US" altLang="en-US" dirty="0" smtClean="0">
              <a:solidFill>
                <a:prstClr val="black"/>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Times" pitchFamily="-84" charset="0"/>
            </a:endParaRPr>
          </a:p>
        </p:txBody>
      </p:sp>
    </p:spTree>
    <p:extLst>
      <p:ext uri="{BB962C8B-B14F-4D97-AF65-F5344CB8AC3E}">
        <p14:creationId xmlns:p14="http://schemas.microsoft.com/office/powerpoint/2010/main" val="917633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490C9CFB-5008-42C6-BF0D-58B5CC461A68}" type="slidenum">
              <a:rPr lang="en-US" smtClean="0"/>
              <a:pPr>
                <a:defRPr/>
              </a:pPr>
              <a:t>47</a:t>
            </a:fld>
            <a:endParaRPr lang="en-US" dirty="0"/>
          </a:p>
        </p:txBody>
      </p:sp>
    </p:spTree>
    <p:extLst>
      <p:ext uri="{BB962C8B-B14F-4D97-AF65-F5344CB8AC3E}">
        <p14:creationId xmlns:p14="http://schemas.microsoft.com/office/powerpoint/2010/main" val="3266142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FE07EA-F60D-473C-877A-5AC7F029F7D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2F0B48-AD3F-4C36-81EB-076FC551C9F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658B481-8D0F-4619-A50B-75777738C3B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1AD45D0-9C75-422E-8546-4D63F3E43F3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94E3549-0987-45DB-84CE-C331DAB309A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D47D56-7E27-4F99-A3A4-962E7C716C9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833144-A93E-46C8-B6E5-A6606B58B96D}"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5458AC8-78E0-4A4B-8C0F-D216CA942DED}"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CEE809-A6EF-4920-9C23-229DB1313106}"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B96D1F5-3CD6-44CC-9B43-4D43E8875F1D}"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67D35FD-1587-438B-B183-212504B777D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D9BE6E-EB6B-4812-B53E-25E02459A99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CFCFC1B-B2F8-476F-A84F-D2C9A38D6B27}"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162CF8-8D1A-4368-A3BA-5D7450E06F11}"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716B009-01CA-4253-B1F5-F1010BEC8935}"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4A7E0F0-2A97-4216-A2DB-8FB2DBB7BDA2}"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F416282-CB54-4FD1-A6D8-AF76D7F9D536}"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FE07EA-F60D-473C-877A-5AC7F029F7D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687171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D9BE6E-EB6B-4812-B53E-25E02459A99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71618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93AD6E4-5457-41A1-941F-281D2D93ACC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371032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2FAEDD-4D2B-4245-BF79-BE49645824C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287567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3C38F7E-C3F2-4A20-BC59-151CDF48671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7404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3AD6E4-5457-41A1-941F-281D2D93ACC9}"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082FF8-641A-4E8B-A218-BC56BAA5055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430973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0F00FB0-9133-46A8-A1BD-8C0B3FD5E8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123742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59BB15-D765-4774-B737-E9A0BFCDEE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700825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9BDDED-DEDA-4E15-B14A-7333D2EE5BF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346924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2F0B48-AD3F-4C36-81EB-076FC551C9F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141585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58B481-8D0F-4619-A50B-75777738C3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525358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AD45D0-9C75-422E-8546-4D63F3E43F3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557524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94E3549-0987-45DB-84CE-C331DAB309A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7750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52FAEDD-4D2B-4245-BF79-BE49645824C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3C38F7E-C3F2-4A20-BC59-151CDF48671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8082FF8-641A-4E8B-A218-BC56BAA5055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0F00FB0-9133-46A8-A1BD-8C0B3FD5E8B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59BB15-D765-4774-B737-E9A0BFCDEEE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09BDDED-DEDA-4E15-B14A-7333D2EE5BF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Times"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Times"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charset="0"/>
              </a:defRPr>
            </a:lvl1pPr>
          </a:lstStyle>
          <a:p>
            <a:pPr>
              <a:defRPr/>
            </a:pPr>
            <a:fld id="{DD7B4C21-013F-4211-BD34-00BF978C313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1371600" y="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Times" charset="0"/>
              </a:defRPr>
            </a:lvl1pPr>
          </a:lstStyle>
          <a:p>
            <a:pPr>
              <a:defRPr/>
            </a:pPr>
            <a:endParaRPr lang="en-US" dirty="0"/>
          </a:p>
        </p:txBody>
      </p:sp>
      <p:sp>
        <p:nvSpPr>
          <p:cNvPr id="583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Times" charset="0"/>
              </a:defRPr>
            </a:lvl1pPr>
          </a:lstStyle>
          <a:p>
            <a:pPr>
              <a:defRPr/>
            </a:pPr>
            <a:endParaRPr lang="en-US" dirty="0"/>
          </a:p>
        </p:txBody>
      </p:sp>
      <p:sp>
        <p:nvSpPr>
          <p:cNvPr id="5837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charset="0"/>
              </a:defRPr>
            </a:lvl1pPr>
          </a:lstStyle>
          <a:p>
            <a:pPr>
              <a:defRPr/>
            </a:pPr>
            <a:fld id="{C0F8FE0A-DAC0-430E-B6C3-A1116EEC5AE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Black"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Black"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Black"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b="1">
          <a:solidFill>
            <a:schemeClr val="tx2"/>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b="1">
          <a:solidFill>
            <a:schemeClr val="tx2"/>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b="1">
          <a:solidFill>
            <a:schemeClr val="tx2"/>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b="1">
          <a:solidFill>
            <a:schemeClr val="tx2"/>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Times"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Times"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charset="0"/>
              </a:defRPr>
            </a:lvl1pPr>
          </a:lstStyle>
          <a:p>
            <a:pPr>
              <a:defRPr/>
            </a:pPr>
            <a:fld id="{DD7B4C21-013F-4211-BD34-00BF978C31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7646830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457200" y="533400"/>
            <a:ext cx="8229600" cy="1524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marL="0" indent="0" algn="ctr" eaLnBrk="1" hangingPunct="1">
              <a:spcBef>
                <a:spcPct val="0"/>
              </a:spcBef>
              <a:buNone/>
            </a:pPr>
            <a:r>
              <a:rPr lang="en-ZA" altLang="en-US" sz="4400" b="1" kern="1200" dirty="0" smtClean="0">
                <a:solidFill>
                  <a:srgbClr val="FF0000"/>
                </a:solidFill>
                <a:latin typeface="Arial Rounded MT Bold"/>
                <a:ea typeface="+mj-ea"/>
                <a:cs typeface="+mj-cs"/>
              </a:rPr>
              <a:t>Update on South </a:t>
            </a:r>
            <a:r>
              <a:rPr lang="en-ZA" altLang="en-US" sz="4400" b="1" kern="1200" dirty="0">
                <a:solidFill>
                  <a:srgbClr val="FF0000"/>
                </a:solidFill>
                <a:latin typeface="Arial Rounded MT Bold"/>
                <a:ea typeface="+mj-ea"/>
                <a:cs typeface="+mj-cs"/>
              </a:rPr>
              <a:t>Africa’s </a:t>
            </a:r>
            <a:r>
              <a:rPr lang="en-ZA" altLang="en-US" sz="4400" b="1" kern="1200">
                <a:solidFill>
                  <a:srgbClr val="FF0000"/>
                </a:solidFill>
                <a:latin typeface="Arial Rounded MT Bold"/>
                <a:ea typeface="+mj-ea"/>
                <a:cs typeface="+mj-cs"/>
              </a:rPr>
              <a:t>Trade </a:t>
            </a:r>
            <a:r>
              <a:rPr lang="en-ZA" altLang="en-US" sz="4400" b="1" kern="1200" smtClean="0">
                <a:solidFill>
                  <a:srgbClr val="FF0000"/>
                </a:solidFill>
                <a:latin typeface="Arial Rounded MT Bold"/>
                <a:ea typeface="+mj-ea"/>
                <a:cs typeface="+mj-cs"/>
              </a:rPr>
              <a:t>Agreements</a:t>
            </a:r>
            <a:endParaRPr lang="en-US" sz="4400" b="1" kern="1200" dirty="0">
              <a:solidFill>
                <a:srgbClr val="FF0000"/>
              </a:solidFill>
              <a:latin typeface="Arial Rounded MT Bold"/>
              <a:ea typeface="+mj-ea"/>
              <a:cs typeface="+mj-cs"/>
            </a:endParaRPr>
          </a:p>
        </p:txBody>
      </p:sp>
      <p:sp>
        <p:nvSpPr>
          <p:cNvPr id="2" name="TextBox 1"/>
          <p:cNvSpPr txBox="1"/>
          <p:nvPr/>
        </p:nvSpPr>
        <p:spPr>
          <a:xfrm>
            <a:off x="300681" y="2743200"/>
            <a:ext cx="8610600" cy="2677656"/>
          </a:xfrm>
          <a:prstGeom prst="rect">
            <a:avLst/>
          </a:prstGeom>
          <a:noFill/>
        </p:spPr>
        <p:txBody>
          <a:bodyPr wrap="square" rtlCol="0">
            <a:spAutoFit/>
          </a:bodyPr>
          <a:lstStyle/>
          <a:p>
            <a:pPr algn="ctr"/>
            <a:r>
              <a:rPr lang="en-ZA" b="1" dirty="0">
                <a:solidFill>
                  <a:schemeClr val="tx1"/>
                </a:solidFill>
              </a:rPr>
              <a:t>Presentation to the Parliamentary Portfolio Committee</a:t>
            </a:r>
          </a:p>
          <a:p>
            <a:pPr algn="ctr"/>
            <a:r>
              <a:rPr lang="en-ZA" b="1" dirty="0">
                <a:solidFill>
                  <a:schemeClr val="tx1"/>
                </a:solidFill>
              </a:rPr>
              <a:t>on Trade and Industry</a:t>
            </a:r>
          </a:p>
          <a:p>
            <a:pPr algn="ctr"/>
            <a:endParaRPr lang="en-ZA" b="1" dirty="0">
              <a:solidFill>
                <a:schemeClr val="tx1"/>
              </a:solidFill>
            </a:endParaRPr>
          </a:p>
          <a:p>
            <a:pPr algn="ctr"/>
            <a:r>
              <a:rPr lang="en-ZA" b="1" dirty="0" err="1" smtClean="0">
                <a:solidFill>
                  <a:schemeClr val="tx1"/>
                </a:solidFill>
              </a:rPr>
              <a:t>Xolelwa</a:t>
            </a:r>
            <a:r>
              <a:rPr lang="en-ZA" b="1" dirty="0" smtClean="0">
                <a:solidFill>
                  <a:schemeClr val="tx1"/>
                </a:solidFill>
              </a:rPr>
              <a:t> </a:t>
            </a:r>
            <a:r>
              <a:rPr lang="en-ZA" b="1" dirty="0" err="1" smtClean="0">
                <a:solidFill>
                  <a:schemeClr val="tx1"/>
                </a:solidFill>
              </a:rPr>
              <a:t>Mlumbi</a:t>
            </a:r>
            <a:r>
              <a:rPr lang="en-ZA" b="1" dirty="0" smtClean="0">
                <a:solidFill>
                  <a:schemeClr val="tx1"/>
                </a:solidFill>
              </a:rPr>
              <a:t>-Peter</a:t>
            </a:r>
            <a:r>
              <a:rPr lang="en-ZA" b="1" dirty="0">
                <a:solidFill>
                  <a:schemeClr val="tx1"/>
                </a:solidFill>
              </a:rPr>
              <a:t/>
            </a:r>
            <a:br>
              <a:rPr lang="en-ZA" b="1" dirty="0">
                <a:solidFill>
                  <a:schemeClr val="tx1"/>
                </a:solidFill>
              </a:rPr>
            </a:br>
            <a:r>
              <a:rPr lang="en-ZA" b="1" dirty="0" smtClean="0">
                <a:solidFill>
                  <a:schemeClr val="tx1"/>
                </a:solidFill>
              </a:rPr>
              <a:t>Deputy Director-General</a:t>
            </a:r>
            <a:endParaRPr lang="en-ZA" b="1" dirty="0">
              <a:solidFill>
                <a:schemeClr val="tx1"/>
              </a:solidFill>
            </a:endParaRPr>
          </a:p>
          <a:p>
            <a:pPr algn="ctr"/>
            <a:r>
              <a:rPr lang="en-ZA" b="1" dirty="0">
                <a:solidFill>
                  <a:schemeClr val="tx1"/>
                </a:solidFill>
              </a:rPr>
              <a:t>International Trade and Economic Development Division</a:t>
            </a:r>
          </a:p>
          <a:p>
            <a:pPr algn="ctr"/>
            <a:r>
              <a:rPr lang="en-ZA" b="1" dirty="0" smtClean="0">
                <a:solidFill>
                  <a:schemeClr val="tx1"/>
                </a:solidFill>
              </a:rPr>
              <a:t>27 February 2019</a:t>
            </a:r>
            <a:endParaRPr lang="en-ZA" b="1" dirty="0">
              <a:solidFill>
                <a:schemeClr val="tx1"/>
              </a:solidFill>
            </a:endParaRPr>
          </a:p>
        </p:txBody>
      </p:sp>
      <p:pic>
        <p:nvPicPr>
          <p:cNvPr id="4" name="Picture 3"/>
          <p:cNvPicPr>
            <a:picLocks noChangeAspect="1"/>
          </p:cNvPicPr>
          <p:nvPr/>
        </p:nvPicPr>
        <p:blipFill>
          <a:blip r:embed="rId3"/>
          <a:stretch>
            <a:fillRect/>
          </a:stretch>
        </p:blipFill>
        <p:spPr>
          <a:xfrm>
            <a:off x="7924800" y="5886483"/>
            <a:ext cx="914479" cy="79864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10834" y="267539"/>
            <a:ext cx="7439245" cy="520572"/>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84406" tIns="42203" rIns="84406" bIns="42203" numCol="1" anchor="ctr" anchorCtr="0" compatLnSpc="1">
            <a:prstTxWarp prst="textNoShape">
              <a:avLst/>
            </a:prstTxWarp>
            <a:normAutofit fontScale="90000"/>
          </a:bodyPr>
          <a:lstStyle/>
          <a:p>
            <a:pPr eaLnBrk="1" hangingPunct="1"/>
            <a:r>
              <a:rPr lang="en-GB" sz="2954" b="1" dirty="0">
                <a:solidFill>
                  <a:srgbClr val="FF0000"/>
                </a:solidFill>
                <a:latin typeface="Arial" charset="0"/>
              </a:rPr>
              <a:t>The </a:t>
            </a:r>
            <a:r>
              <a:rPr lang="en-GB" sz="2954" b="1" dirty="0" err="1">
                <a:solidFill>
                  <a:srgbClr val="FF0000"/>
                </a:solidFill>
                <a:latin typeface="Arial" charset="0"/>
              </a:rPr>
              <a:t>AfCFTA</a:t>
            </a:r>
            <a:r>
              <a:rPr lang="en-GB" sz="2954" b="1" dirty="0">
                <a:solidFill>
                  <a:srgbClr val="FF0000"/>
                </a:solidFill>
                <a:latin typeface="Arial" charset="0"/>
              </a:rPr>
              <a:t>: Boosting intra-Africa Trade </a:t>
            </a:r>
            <a:endParaRPr lang="en-GB" sz="2954" dirty="0">
              <a:solidFill>
                <a:srgbClr val="FF0000"/>
              </a:solidFill>
              <a:latin typeface="Arial Rounded MT Bold"/>
            </a:endParaRPr>
          </a:p>
        </p:txBody>
      </p:sp>
      <p:sp>
        <p:nvSpPr>
          <p:cNvPr id="8" name="Content Placeholder 2"/>
          <p:cNvSpPr>
            <a:spLocks noGrp="1"/>
          </p:cNvSpPr>
          <p:nvPr>
            <p:ph idx="1"/>
          </p:nvPr>
        </p:nvSpPr>
        <p:spPr>
          <a:xfrm>
            <a:off x="303278" y="788110"/>
            <a:ext cx="8747546" cy="5190064"/>
          </a:xfrm>
        </p:spPr>
        <p:txBody>
          <a:bodyPr>
            <a:noAutofit/>
          </a:bodyPr>
          <a:lstStyle/>
          <a:p>
            <a:pPr algn="just"/>
            <a:r>
              <a:rPr lang="en-ZA" sz="1846" dirty="0">
                <a:latin typeface="Arial" panose="020B0604020202020204" pitchFamily="34" charset="0"/>
                <a:cs typeface="Arial" panose="020B0604020202020204" pitchFamily="34" charset="0"/>
              </a:rPr>
              <a:t>According to UNECA, </a:t>
            </a:r>
            <a:r>
              <a:rPr lang="en-ZA" sz="1846" dirty="0" err="1">
                <a:latin typeface="Arial" panose="020B0604020202020204" pitchFamily="34" charset="0"/>
                <a:cs typeface="Arial" panose="020B0604020202020204" pitchFamily="34" charset="0"/>
              </a:rPr>
              <a:t>AfCFTA</a:t>
            </a:r>
            <a:r>
              <a:rPr lang="en-ZA" sz="1846" dirty="0">
                <a:latin typeface="Arial" panose="020B0604020202020204" pitchFamily="34" charset="0"/>
                <a:cs typeface="Arial" panose="020B0604020202020204" pitchFamily="34" charset="0"/>
              </a:rPr>
              <a:t> promises to unlock intra-Africa trade to grow by 52% by 2022. Africa’s share of world trade estimated to be at 3%.</a:t>
            </a:r>
            <a:endParaRPr lang="en-US" sz="1846" dirty="0">
              <a:latin typeface="Arial" panose="020B0604020202020204" pitchFamily="34" charset="0"/>
              <a:cs typeface="Arial" panose="020B0604020202020204" pitchFamily="34" charset="0"/>
            </a:endParaRPr>
          </a:p>
          <a:p>
            <a:pPr algn="just"/>
            <a:r>
              <a:rPr lang="en-US" sz="1846" dirty="0">
                <a:latin typeface="Arial" panose="020B0604020202020204" pitchFamily="34" charset="0"/>
                <a:cs typeface="Arial" panose="020B0604020202020204" pitchFamily="34" charset="0"/>
              </a:rPr>
              <a:t>In 2015 </a:t>
            </a:r>
            <a:r>
              <a:rPr lang="en-ZA" sz="1846" dirty="0">
                <a:latin typeface="Arial" panose="020B0604020202020204" pitchFamily="34" charset="0"/>
                <a:cs typeface="Arial" panose="020B0604020202020204" pitchFamily="34" charset="0"/>
              </a:rPr>
              <a:t>WTO provided a comparative analysis of intra-regional trade as follows: intra-Africa trade at 18%; intra-Asian trade at 52%; intra-North American trade at 50%; and intra-EU trade at 70%.</a:t>
            </a:r>
          </a:p>
          <a:p>
            <a:pPr marL="633062" lvl="1" algn="just">
              <a:buFont typeface="Wingdings" panose="05000000000000000000" pitchFamily="2" charset="2"/>
              <a:buChar char="q"/>
            </a:pPr>
            <a:endParaRPr lang="en-ZA" sz="1477" dirty="0">
              <a:latin typeface="Arial" panose="020B0604020202020204" pitchFamily="34" charset="0"/>
              <a:cs typeface="Arial" panose="020B0604020202020204" pitchFamily="34" charset="0"/>
            </a:endParaRPr>
          </a:p>
          <a:p>
            <a:pPr marL="369286" lvl="1" indent="0" algn="just">
              <a:buNone/>
            </a:pPr>
            <a:endParaRPr lang="en-US" sz="1477" dirty="0">
              <a:latin typeface="Arial" panose="020B0604020202020204" pitchFamily="34" charset="0"/>
              <a:cs typeface="Arial" panose="020B0604020202020204" pitchFamily="34" charset="0"/>
            </a:endParaRPr>
          </a:p>
          <a:p>
            <a:pPr marL="0" indent="0" algn="just">
              <a:buNone/>
            </a:pPr>
            <a:endParaRPr lang="en-US" sz="2215" b="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a:xfrm>
            <a:off x="3124200" y="6242235"/>
            <a:ext cx="2895600" cy="337038"/>
          </a:xfrm>
        </p:spPr>
        <p:txBody>
          <a:bodyPr/>
          <a:lstStyle/>
          <a:p>
            <a:fld id="{99548FA7-FBE4-4C1F-AD2A-EF6E226D7A9C}" type="slidenum">
              <a:rPr lang="en-US" smtClean="0"/>
              <a:t>10</a:t>
            </a:fld>
            <a:endParaRPr lang="en-US" dirty="0"/>
          </a:p>
        </p:txBody>
      </p:sp>
      <p:pic>
        <p:nvPicPr>
          <p:cNvPr id="7" name="Picture 6"/>
          <p:cNvPicPr>
            <a:picLocks noChangeAspect="1"/>
          </p:cNvPicPr>
          <p:nvPr/>
        </p:nvPicPr>
        <p:blipFill>
          <a:blip r:embed="rId2"/>
          <a:stretch>
            <a:fillRect/>
          </a:stretch>
        </p:blipFill>
        <p:spPr>
          <a:xfrm>
            <a:off x="303278" y="2386713"/>
            <a:ext cx="8747546" cy="3591461"/>
          </a:xfrm>
          <a:prstGeom prst="rect">
            <a:avLst/>
          </a:prstGeom>
        </p:spPr>
      </p:pic>
      <p:pic>
        <p:nvPicPr>
          <p:cNvPr id="6" name="Picture 5"/>
          <p:cNvPicPr>
            <a:picLocks noChangeAspect="1"/>
          </p:cNvPicPr>
          <p:nvPr/>
        </p:nvPicPr>
        <p:blipFill>
          <a:blip r:embed="rId3"/>
          <a:stretch>
            <a:fillRect/>
          </a:stretch>
        </p:blipFill>
        <p:spPr>
          <a:xfrm>
            <a:off x="7772400" y="5842912"/>
            <a:ext cx="914479" cy="798645"/>
          </a:xfrm>
          <a:prstGeom prst="rect">
            <a:avLst/>
          </a:prstGeom>
        </p:spPr>
      </p:pic>
    </p:spTree>
    <p:extLst>
      <p:ext uri="{BB962C8B-B14F-4D97-AF65-F5344CB8AC3E}">
        <p14:creationId xmlns:p14="http://schemas.microsoft.com/office/powerpoint/2010/main" val="3927776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03384" y="263769"/>
            <a:ext cx="7565225" cy="442501"/>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84406" tIns="42203" rIns="84406" bIns="42203" numCol="1" anchor="ctr" anchorCtr="0" compatLnSpc="1">
            <a:prstTxWarp prst="textNoShape">
              <a:avLst/>
            </a:prstTxWarp>
            <a:normAutofit fontScale="90000"/>
          </a:bodyPr>
          <a:lstStyle/>
          <a:p>
            <a:r>
              <a:rPr lang="en-ZA" sz="2954" b="1" dirty="0">
                <a:latin typeface="Arial" charset="0"/>
              </a:rPr>
              <a:t>The </a:t>
            </a:r>
            <a:r>
              <a:rPr lang="en-ZA" sz="2954" b="1" dirty="0" err="1">
                <a:latin typeface="Arial" charset="0"/>
              </a:rPr>
              <a:t>AfCFTA</a:t>
            </a:r>
            <a:r>
              <a:rPr lang="en-ZA" sz="2954" b="1" dirty="0">
                <a:latin typeface="Arial" charset="0"/>
              </a:rPr>
              <a:t>: Boosting intra-Africa Trade … </a:t>
            </a:r>
            <a:endParaRPr lang="en-GB" sz="2954" dirty="0">
              <a:solidFill>
                <a:schemeClr val="tx1"/>
              </a:solidFill>
              <a:latin typeface="Arial Rounded MT Bold"/>
            </a:endParaRPr>
          </a:p>
        </p:txBody>
      </p:sp>
      <p:sp>
        <p:nvSpPr>
          <p:cNvPr id="8" name="Content Placeholder 2"/>
          <p:cNvSpPr>
            <a:spLocks noGrp="1"/>
          </p:cNvSpPr>
          <p:nvPr>
            <p:ph idx="1"/>
          </p:nvPr>
        </p:nvSpPr>
        <p:spPr>
          <a:xfrm>
            <a:off x="242988" y="685189"/>
            <a:ext cx="8747546" cy="5608472"/>
          </a:xfrm>
        </p:spPr>
        <p:txBody>
          <a:bodyPr>
            <a:noAutofit/>
          </a:bodyPr>
          <a:lstStyle/>
          <a:p>
            <a:pPr algn="just"/>
            <a:r>
              <a:rPr lang="en-ZA" sz="1846" dirty="0">
                <a:latin typeface="Arial" panose="020B0604020202020204" pitchFamily="34" charset="0"/>
                <a:cs typeface="Arial" panose="020B0604020202020204" pitchFamily="34" charset="0"/>
              </a:rPr>
              <a:t>SA is the largest contributor to intra-Africa trade, accounting for over 24.9% percent, with its trade increasing by 8.6% to R478.8 billion in 2017.</a:t>
            </a:r>
          </a:p>
          <a:p>
            <a:pPr algn="just"/>
            <a:r>
              <a:rPr lang="en-ZA" sz="1846" dirty="0">
                <a:latin typeface="Arial" panose="020B0604020202020204" pitchFamily="34" charset="0"/>
                <a:cs typeface="Arial" panose="020B0604020202020204" pitchFamily="34" charset="0"/>
              </a:rPr>
              <a:t>SA exports are diversified with mineral products, machinery, chemicals and iron and steel products, accounting for over 50% of its total exports in 2017.</a:t>
            </a:r>
          </a:p>
          <a:p>
            <a:pPr algn="just"/>
            <a:r>
              <a:rPr lang="en-ZA" sz="1846" dirty="0">
                <a:latin typeface="Arial" panose="020B0604020202020204" pitchFamily="34" charset="0"/>
                <a:cs typeface="Arial" panose="020B0604020202020204" pitchFamily="34" charset="0"/>
              </a:rPr>
              <a:t>The top  African destinations in 2017 were Botswana, Namibia, Mozambique, Zambia and Zimbabwe</a:t>
            </a:r>
          </a:p>
          <a:p>
            <a:pPr algn="just"/>
            <a:endParaRPr lang="en-US" sz="1846" dirty="0">
              <a:latin typeface="Arial" panose="020B0604020202020204" pitchFamily="34" charset="0"/>
              <a:cs typeface="Arial" panose="020B0604020202020204" pitchFamily="34" charset="0"/>
            </a:endParaRPr>
          </a:p>
          <a:p>
            <a:pPr marL="0" indent="0" algn="just">
              <a:lnSpc>
                <a:spcPct val="150000"/>
              </a:lnSpc>
              <a:buNone/>
            </a:pPr>
            <a:endParaRPr lang="en-US" sz="2215" b="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a:xfrm>
            <a:off x="3124200" y="6242235"/>
            <a:ext cx="2895600" cy="337038"/>
          </a:xfrm>
        </p:spPr>
        <p:txBody>
          <a:bodyPr/>
          <a:lstStyle/>
          <a:p>
            <a:fld id="{99548FA7-FBE4-4C1F-AD2A-EF6E226D7A9C}" type="slidenum">
              <a:rPr lang="en-US" smtClean="0"/>
              <a:t>11</a:t>
            </a:fld>
            <a:endParaRPr lang="en-US" dirty="0"/>
          </a:p>
        </p:txBody>
      </p:sp>
      <p:pic>
        <p:nvPicPr>
          <p:cNvPr id="7" name="Picture 6"/>
          <p:cNvPicPr>
            <a:picLocks noChangeAspect="1"/>
          </p:cNvPicPr>
          <p:nvPr/>
        </p:nvPicPr>
        <p:blipFill>
          <a:blip r:embed="rId2"/>
          <a:stretch>
            <a:fillRect/>
          </a:stretch>
        </p:blipFill>
        <p:spPr>
          <a:xfrm>
            <a:off x="703384" y="2655277"/>
            <a:ext cx="8287149" cy="3040461"/>
          </a:xfrm>
          <a:prstGeom prst="rect">
            <a:avLst/>
          </a:prstGeom>
        </p:spPr>
      </p:pic>
      <p:pic>
        <p:nvPicPr>
          <p:cNvPr id="6" name="Picture 5"/>
          <p:cNvPicPr>
            <a:picLocks noChangeAspect="1"/>
          </p:cNvPicPr>
          <p:nvPr/>
        </p:nvPicPr>
        <p:blipFill>
          <a:blip r:embed="rId3"/>
          <a:stretch>
            <a:fillRect/>
          </a:stretch>
        </p:blipFill>
        <p:spPr>
          <a:xfrm>
            <a:off x="7924800" y="5842912"/>
            <a:ext cx="914479" cy="798645"/>
          </a:xfrm>
          <a:prstGeom prst="rect">
            <a:avLst/>
          </a:prstGeom>
        </p:spPr>
      </p:pic>
    </p:spTree>
    <p:extLst>
      <p:ext uri="{BB962C8B-B14F-4D97-AF65-F5344CB8AC3E}">
        <p14:creationId xmlns:p14="http://schemas.microsoft.com/office/powerpoint/2010/main" val="2868837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3769"/>
            <a:ext cx="9144000" cy="6465323"/>
          </a:xfrm>
          <a:prstGeom prst="rect">
            <a:avLst/>
          </a:prstGeom>
        </p:spPr>
      </p:pic>
      <p:sp>
        <p:nvSpPr>
          <p:cNvPr id="3" name="Title 1"/>
          <p:cNvSpPr>
            <a:spLocks noGrp="1"/>
          </p:cNvSpPr>
          <p:nvPr>
            <p:ph type="title"/>
          </p:nvPr>
        </p:nvSpPr>
        <p:spPr>
          <a:xfrm>
            <a:off x="838200" y="79888"/>
            <a:ext cx="7174523" cy="367761"/>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84406" tIns="42203" rIns="84406" bIns="42203" numCol="1" anchor="ctr" anchorCtr="0" compatLnSpc="1">
            <a:prstTxWarp prst="textNoShape">
              <a:avLst/>
            </a:prstTxWarp>
            <a:normAutofit fontScale="90000"/>
          </a:bodyPr>
          <a:lstStyle/>
          <a:p>
            <a:pPr eaLnBrk="1" hangingPunct="1"/>
            <a:r>
              <a:rPr lang="en-ZA" sz="2954" b="1" dirty="0">
                <a:latin typeface="Arial" charset="0"/>
              </a:rPr>
              <a:t>Legal Architecture of </a:t>
            </a:r>
            <a:r>
              <a:rPr lang="en-ZA" sz="2954" b="1" dirty="0" err="1">
                <a:latin typeface="Arial" charset="0"/>
              </a:rPr>
              <a:t>AfCFTA</a:t>
            </a:r>
            <a:r>
              <a:rPr lang="en-ZA" sz="2954" b="1" dirty="0">
                <a:latin typeface="Arial" charset="0"/>
              </a:rPr>
              <a:t>  (1)</a:t>
            </a:r>
          </a:p>
        </p:txBody>
      </p:sp>
      <p:sp>
        <p:nvSpPr>
          <p:cNvPr id="4" name="Content Placeholder 2"/>
          <p:cNvSpPr>
            <a:spLocks noGrp="1"/>
          </p:cNvSpPr>
          <p:nvPr>
            <p:ph idx="1"/>
          </p:nvPr>
        </p:nvSpPr>
        <p:spPr>
          <a:xfrm>
            <a:off x="358401" y="447649"/>
            <a:ext cx="8529822" cy="5800751"/>
          </a:xfrm>
        </p:spPr>
        <p:txBody>
          <a:bodyPr>
            <a:noAutofit/>
          </a:bodyPr>
          <a:lstStyle/>
          <a:p>
            <a:pPr algn="just">
              <a:spcBef>
                <a:spcPts val="0"/>
              </a:spcBef>
              <a:buFont typeface="Symbol" panose="05050102010706020507" pitchFamily="18" charset="2"/>
              <a:buChar char=""/>
            </a:pPr>
            <a:r>
              <a:rPr lang="en-US" sz="1846" b="1" dirty="0">
                <a:latin typeface="Arial" panose="020B0604020202020204" pitchFamily="34" charset="0"/>
                <a:ea typeface="Calibri" panose="020F0502020204030204" pitchFamily="34" charset="0"/>
                <a:cs typeface="Arial" panose="020B0604020202020204" pitchFamily="34" charset="0"/>
              </a:rPr>
              <a:t>Agreement Establishing the </a:t>
            </a:r>
            <a:r>
              <a:rPr lang="en-US" sz="1846" b="1" dirty="0" err="1">
                <a:latin typeface="Arial" panose="020B0604020202020204" pitchFamily="34" charset="0"/>
                <a:ea typeface="Calibri" panose="020F0502020204030204" pitchFamily="34" charset="0"/>
                <a:cs typeface="Arial" panose="020B0604020202020204" pitchFamily="34" charset="0"/>
              </a:rPr>
              <a:t>AfCTA</a:t>
            </a:r>
            <a:r>
              <a:rPr lang="en-US" sz="1846" dirty="0">
                <a:latin typeface="Arial" panose="020B0604020202020204" pitchFamily="34" charset="0"/>
                <a:ea typeface="Calibri" panose="020F0502020204030204" pitchFamily="34" charset="0"/>
                <a:cs typeface="Arial" panose="020B0604020202020204" pitchFamily="34" charset="0"/>
              </a:rPr>
              <a:t> – Framework Agreement and establishes a Secretariat. </a:t>
            </a:r>
          </a:p>
          <a:p>
            <a:pPr algn="just">
              <a:spcBef>
                <a:spcPts val="0"/>
              </a:spcBef>
              <a:buFont typeface="Symbol" panose="05050102010706020507" pitchFamily="18" charset="2"/>
              <a:buChar char=""/>
            </a:pPr>
            <a:endParaRPr lang="en-ZA" sz="1846" dirty="0">
              <a:latin typeface="Arial" panose="020B0604020202020204" pitchFamily="34" charset="0"/>
              <a:ea typeface="Calibri" panose="020F0502020204030204" pitchFamily="34" charset="0"/>
              <a:cs typeface="Arial" panose="020B0604020202020204" pitchFamily="34" charset="0"/>
            </a:endParaRPr>
          </a:p>
          <a:p>
            <a:pPr algn="just">
              <a:spcBef>
                <a:spcPts val="0"/>
              </a:spcBef>
              <a:buFont typeface="Symbol" panose="05050102010706020507" pitchFamily="18" charset="2"/>
              <a:buChar char=""/>
            </a:pPr>
            <a:r>
              <a:rPr lang="en-US" sz="1846" b="1" dirty="0">
                <a:latin typeface="Arial" panose="020B0604020202020204" pitchFamily="34" charset="0"/>
                <a:ea typeface="Calibri" panose="020F0502020204030204" pitchFamily="34" charset="0"/>
                <a:cs typeface="Arial" panose="020B0604020202020204" pitchFamily="34" charset="0"/>
              </a:rPr>
              <a:t>Protocol on Trade in Goods</a:t>
            </a:r>
            <a:r>
              <a:rPr lang="en-US" sz="1846" dirty="0">
                <a:latin typeface="Arial" panose="020B0604020202020204" pitchFamily="34" charset="0"/>
                <a:ea typeface="Calibri" panose="020F0502020204030204" pitchFamily="34" charset="0"/>
                <a:cs typeface="Arial" panose="020B0604020202020204" pitchFamily="34" charset="0"/>
              </a:rPr>
              <a:t> –gives effect to</a:t>
            </a:r>
            <a:r>
              <a:rPr lang="en-ZA" sz="1846" dirty="0">
                <a:latin typeface="Arial" panose="020B0604020202020204" pitchFamily="34" charset="0"/>
                <a:ea typeface="Calibri" panose="020F0502020204030204" pitchFamily="34" charset="0"/>
                <a:cs typeface="Arial" panose="020B0604020202020204" pitchFamily="34" charset="0"/>
              </a:rPr>
              <a:t>: </a:t>
            </a:r>
            <a:r>
              <a:rPr lang="en-US" sz="1846" dirty="0">
                <a:latin typeface="Arial" panose="020B0604020202020204" pitchFamily="34" charset="0"/>
                <a:ea typeface="Times New Roman" panose="02020603050405020304" pitchFamily="18" charset="0"/>
                <a:cs typeface="Arial" panose="020B0604020202020204" pitchFamily="34" charset="0"/>
              </a:rPr>
              <a:t>Schedule of Tariff Concessions</a:t>
            </a:r>
            <a:r>
              <a:rPr lang="en-ZA" sz="1846" dirty="0">
                <a:latin typeface="Arial" panose="020B0604020202020204" pitchFamily="34" charset="0"/>
                <a:ea typeface="Times New Roman" panose="02020603050405020304" pitchFamily="18" charset="0"/>
                <a:cs typeface="Arial" panose="020B0604020202020204" pitchFamily="34" charset="0"/>
              </a:rPr>
              <a:t>; </a:t>
            </a:r>
            <a:r>
              <a:rPr lang="en-US" sz="1846" dirty="0">
                <a:latin typeface="Arial" panose="020B0604020202020204" pitchFamily="34" charset="0"/>
                <a:ea typeface="Times New Roman" panose="02020603050405020304" pitchFamily="18" charset="0"/>
                <a:cs typeface="Arial" panose="020B0604020202020204" pitchFamily="34" charset="0"/>
              </a:rPr>
              <a:t>Rules of Origin, Customs Cooperation and Mutual Assistance</a:t>
            </a:r>
            <a:r>
              <a:rPr lang="en-ZA" sz="1846" dirty="0">
                <a:latin typeface="Arial" panose="020B0604020202020204" pitchFamily="34" charset="0"/>
                <a:ea typeface="Times New Roman" panose="02020603050405020304" pitchFamily="18" charset="0"/>
                <a:cs typeface="Arial" panose="020B0604020202020204" pitchFamily="34" charset="0"/>
              </a:rPr>
              <a:t>, </a:t>
            </a:r>
            <a:r>
              <a:rPr lang="en-US" sz="1846" dirty="0">
                <a:latin typeface="Arial" panose="020B0604020202020204" pitchFamily="34" charset="0"/>
                <a:ea typeface="Times New Roman" panose="02020603050405020304" pitchFamily="18" charset="0"/>
                <a:cs typeface="Arial" panose="020B0604020202020204" pitchFamily="34" charset="0"/>
              </a:rPr>
              <a:t>Trade Facilitation</a:t>
            </a:r>
            <a:r>
              <a:rPr lang="en-ZA" sz="1846" dirty="0">
                <a:latin typeface="Arial" panose="020B0604020202020204" pitchFamily="34" charset="0"/>
                <a:ea typeface="Times New Roman" panose="02020603050405020304" pitchFamily="18" charset="0"/>
                <a:cs typeface="Arial" panose="020B0604020202020204" pitchFamily="34" charset="0"/>
              </a:rPr>
              <a:t>, </a:t>
            </a:r>
            <a:r>
              <a:rPr lang="en-US" sz="1846" dirty="0">
                <a:latin typeface="Arial" panose="020B0604020202020204" pitchFamily="34" charset="0"/>
                <a:ea typeface="Times New Roman" panose="02020603050405020304" pitchFamily="18" charset="0"/>
                <a:cs typeface="Arial" panose="020B0604020202020204" pitchFamily="34" charset="0"/>
              </a:rPr>
              <a:t>Non-Tariff Barriers</a:t>
            </a:r>
            <a:r>
              <a:rPr lang="en-ZA" sz="1846" dirty="0">
                <a:latin typeface="Arial" panose="020B0604020202020204" pitchFamily="34" charset="0"/>
                <a:ea typeface="Times New Roman" panose="02020603050405020304" pitchFamily="18" charset="0"/>
                <a:cs typeface="Arial" panose="020B0604020202020204" pitchFamily="34" charset="0"/>
              </a:rPr>
              <a:t>, </a:t>
            </a:r>
            <a:r>
              <a:rPr lang="en-US" sz="1846" dirty="0">
                <a:latin typeface="Arial" panose="020B0604020202020204" pitchFamily="34" charset="0"/>
                <a:ea typeface="Times New Roman" panose="02020603050405020304" pitchFamily="18" charset="0"/>
                <a:cs typeface="Arial" panose="020B0604020202020204" pitchFamily="34" charset="0"/>
              </a:rPr>
              <a:t>Technical Barriers to Trade</a:t>
            </a:r>
            <a:r>
              <a:rPr lang="en-ZA" sz="1846" dirty="0">
                <a:latin typeface="Arial" panose="020B0604020202020204" pitchFamily="34" charset="0"/>
                <a:ea typeface="Times New Roman" panose="02020603050405020304" pitchFamily="18" charset="0"/>
                <a:cs typeface="Arial" panose="020B0604020202020204" pitchFamily="34" charset="0"/>
              </a:rPr>
              <a:t>, </a:t>
            </a:r>
            <a:r>
              <a:rPr lang="en-US" sz="1846" dirty="0">
                <a:latin typeface="Arial" panose="020B0604020202020204" pitchFamily="34" charset="0"/>
                <a:ea typeface="Times New Roman" panose="02020603050405020304" pitchFamily="18" charset="0"/>
                <a:cs typeface="Arial" panose="020B0604020202020204" pitchFamily="34" charset="0"/>
              </a:rPr>
              <a:t>Sanitary and </a:t>
            </a:r>
            <a:r>
              <a:rPr lang="en-US" sz="1846" dirty="0" err="1">
                <a:latin typeface="Arial" panose="020B0604020202020204" pitchFamily="34" charset="0"/>
                <a:ea typeface="Times New Roman" panose="02020603050405020304" pitchFamily="18" charset="0"/>
                <a:cs typeface="Arial" panose="020B0604020202020204" pitchFamily="34" charset="0"/>
              </a:rPr>
              <a:t>Phytosanitary</a:t>
            </a:r>
            <a:r>
              <a:rPr lang="en-US" sz="1846" dirty="0">
                <a:latin typeface="Arial" panose="020B0604020202020204" pitchFamily="34" charset="0"/>
                <a:ea typeface="Times New Roman" panose="02020603050405020304" pitchFamily="18" charset="0"/>
                <a:cs typeface="Arial" panose="020B0604020202020204" pitchFamily="34" charset="0"/>
              </a:rPr>
              <a:t> Measures</a:t>
            </a:r>
            <a:r>
              <a:rPr lang="en-ZA" sz="1846" dirty="0">
                <a:latin typeface="Arial" panose="020B0604020202020204" pitchFamily="34" charset="0"/>
                <a:ea typeface="Times New Roman" panose="02020603050405020304" pitchFamily="18" charset="0"/>
                <a:cs typeface="Arial" panose="020B0604020202020204" pitchFamily="34" charset="0"/>
              </a:rPr>
              <a:t>, </a:t>
            </a:r>
            <a:r>
              <a:rPr lang="en-US" sz="1846" dirty="0">
                <a:latin typeface="Arial" panose="020B0604020202020204" pitchFamily="34" charset="0"/>
                <a:ea typeface="Times New Roman" panose="02020603050405020304" pitchFamily="18" charset="0"/>
                <a:cs typeface="Arial" panose="020B0604020202020204" pitchFamily="34" charset="0"/>
              </a:rPr>
              <a:t>Transit</a:t>
            </a:r>
            <a:r>
              <a:rPr lang="en-ZA" sz="1846" dirty="0">
                <a:latin typeface="Arial" panose="020B0604020202020204" pitchFamily="34" charset="0"/>
                <a:ea typeface="Times New Roman" panose="02020603050405020304" pitchFamily="18" charset="0"/>
                <a:cs typeface="Arial" panose="020B0604020202020204" pitchFamily="34" charset="0"/>
              </a:rPr>
              <a:t> and </a:t>
            </a:r>
            <a:r>
              <a:rPr lang="en-US" sz="1846" dirty="0">
                <a:latin typeface="Arial" panose="020B0604020202020204" pitchFamily="34" charset="0"/>
                <a:ea typeface="Times New Roman" panose="02020603050405020304" pitchFamily="18" charset="0"/>
                <a:cs typeface="Arial" panose="020B0604020202020204" pitchFamily="34" charset="0"/>
              </a:rPr>
              <a:t>Trade Remedies.</a:t>
            </a:r>
          </a:p>
          <a:p>
            <a:pPr algn="just">
              <a:spcBef>
                <a:spcPts val="0"/>
              </a:spcBef>
              <a:buFont typeface="Symbol" panose="05050102010706020507" pitchFamily="18" charset="2"/>
              <a:buChar char=""/>
            </a:pPr>
            <a:endParaRPr lang="en-US" sz="1846" dirty="0">
              <a:latin typeface="Arial" panose="020B0604020202020204" pitchFamily="34" charset="0"/>
              <a:ea typeface="Times New Roman" panose="02020603050405020304" pitchFamily="18" charset="0"/>
              <a:cs typeface="Arial" panose="020B0604020202020204" pitchFamily="34" charset="0"/>
            </a:endParaRPr>
          </a:p>
          <a:p>
            <a:pPr algn="just">
              <a:spcBef>
                <a:spcPts val="0"/>
              </a:spcBef>
              <a:buFont typeface="Symbol" panose="05050102010706020507" pitchFamily="18" charset="2"/>
              <a:buChar char=""/>
            </a:pPr>
            <a:r>
              <a:rPr lang="en-ZA" sz="1846" b="1" dirty="0">
                <a:latin typeface="Arial" panose="020B0604020202020204" pitchFamily="34" charset="0"/>
                <a:ea typeface="Calibri" panose="020F0502020204030204" pitchFamily="34" charset="0"/>
                <a:cs typeface="Arial" panose="020B0604020202020204" pitchFamily="34" charset="0"/>
              </a:rPr>
              <a:t>Protocol on Trade in Services –</a:t>
            </a:r>
            <a:r>
              <a:rPr lang="en-ZA" sz="1846" dirty="0">
                <a:latin typeface="Arial" panose="020B0604020202020204" pitchFamily="34" charset="0"/>
                <a:ea typeface="Calibri" panose="020F0502020204030204" pitchFamily="34" charset="0"/>
                <a:cs typeface="Arial" panose="020B0604020202020204" pitchFamily="34" charset="0"/>
              </a:rPr>
              <a:t>includes provisions on general obligations and disciplines and progressive liberalisation of services. </a:t>
            </a:r>
          </a:p>
          <a:p>
            <a:pPr algn="just">
              <a:spcBef>
                <a:spcPts val="0"/>
              </a:spcBef>
              <a:buFont typeface="Symbol" panose="05050102010706020507" pitchFamily="18" charset="2"/>
              <a:buChar char=""/>
            </a:pPr>
            <a:endParaRPr lang="en-ZA" sz="1846" b="1" dirty="0">
              <a:latin typeface="Arial" panose="020B0604020202020204" pitchFamily="34" charset="0"/>
              <a:ea typeface="Calibri" panose="020F0502020204030204" pitchFamily="34" charset="0"/>
              <a:cs typeface="Arial" panose="020B0604020202020204" pitchFamily="34" charset="0"/>
            </a:endParaRPr>
          </a:p>
          <a:p>
            <a:pPr algn="just">
              <a:spcBef>
                <a:spcPts val="0"/>
              </a:spcBef>
              <a:buFont typeface="Symbol" panose="05050102010706020507" pitchFamily="18" charset="2"/>
              <a:buChar char=""/>
            </a:pPr>
            <a:r>
              <a:rPr lang="en-ZA" sz="1846" b="1" dirty="0">
                <a:latin typeface="Arial" panose="020B0604020202020204" pitchFamily="34" charset="0"/>
                <a:ea typeface="Calibri" panose="020F0502020204030204" pitchFamily="34" charset="0"/>
                <a:cs typeface="Arial" panose="020B0604020202020204" pitchFamily="34" charset="0"/>
              </a:rPr>
              <a:t>Protocol on Rules and Procedures for the Settlement of Disputes –</a:t>
            </a:r>
            <a:r>
              <a:rPr lang="en-ZA" sz="1846" dirty="0">
                <a:latin typeface="Arial" panose="020B0604020202020204" pitchFamily="34" charset="0"/>
                <a:ea typeface="Calibri" panose="020F0502020204030204" pitchFamily="34" charset="0"/>
                <a:cs typeface="Arial" panose="020B0604020202020204" pitchFamily="34" charset="0"/>
              </a:rPr>
              <a:t>establishes a Dispute Settlement Mechanism aligned to the WTO Dispute Settlement Body and entails schedule and Working Procedures of the Panel, Expert Review and Code of Conduct for Arbitrators and </a:t>
            </a:r>
            <a:r>
              <a:rPr lang="en-ZA" sz="1846" dirty="0" err="1">
                <a:latin typeface="Arial" panose="020B0604020202020204" pitchFamily="34" charset="0"/>
                <a:ea typeface="Calibri" panose="020F0502020204030204" pitchFamily="34" charset="0"/>
                <a:cs typeface="Arial" panose="020B0604020202020204" pitchFamily="34" charset="0"/>
              </a:rPr>
              <a:t>Panelists</a:t>
            </a:r>
            <a:r>
              <a:rPr lang="en-ZA" sz="1846" dirty="0">
                <a:latin typeface="Arial" panose="020B0604020202020204" pitchFamily="34" charset="0"/>
                <a:ea typeface="Calibri" panose="020F0502020204030204" pitchFamily="34" charset="0"/>
                <a:cs typeface="Arial" panose="020B0604020202020204" pitchFamily="34" charset="0"/>
              </a:rPr>
              <a:t>.</a:t>
            </a:r>
          </a:p>
          <a:p>
            <a:pPr algn="just">
              <a:spcBef>
                <a:spcPts val="0"/>
              </a:spcBef>
              <a:buFont typeface="Symbol" panose="05050102010706020507" pitchFamily="18" charset="2"/>
              <a:buChar char=""/>
            </a:pPr>
            <a:endParaRPr lang="en-ZA" sz="1846" b="1" dirty="0">
              <a:latin typeface="Arial" panose="020B0604020202020204" pitchFamily="34" charset="0"/>
              <a:ea typeface="Calibri" panose="020F0502020204030204" pitchFamily="34" charset="0"/>
              <a:cs typeface="Arial" panose="020B0604020202020204" pitchFamily="34" charset="0"/>
            </a:endParaRPr>
          </a:p>
          <a:p>
            <a:pPr algn="just">
              <a:spcBef>
                <a:spcPts val="0"/>
              </a:spcBef>
              <a:buFont typeface="Symbol" panose="05050102010706020507" pitchFamily="18" charset="2"/>
              <a:buChar char=""/>
            </a:pPr>
            <a:r>
              <a:rPr lang="en-ZA" sz="1846" b="1" dirty="0">
                <a:latin typeface="Arial" panose="020B0604020202020204" pitchFamily="34" charset="0"/>
                <a:ea typeface="Calibri" panose="020F0502020204030204" pitchFamily="34" charset="0"/>
                <a:cs typeface="Arial" panose="020B0604020202020204" pitchFamily="34" charset="0"/>
              </a:rPr>
              <a:t>Phase II </a:t>
            </a:r>
            <a:r>
              <a:rPr lang="en-ZA" sz="1846" dirty="0">
                <a:latin typeface="Arial" panose="020B0604020202020204" pitchFamily="34" charset="0"/>
                <a:ea typeface="Calibri" panose="020F0502020204030204" pitchFamily="34" charset="0"/>
                <a:cs typeface="Arial" panose="020B0604020202020204" pitchFamily="34" charset="0"/>
              </a:rPr>
              <a:t>negotiations include Competition, Intellectual Property and Investment. </a:t>
            </a:r>
            <a:endParaRPr lang="en-ZA" sz="1846" dirty="0" smtClean="0">
              <a:latin typeface="Arial" panose="020B0604020202020204" pitchFamily="34" charset="0"/>
              <a:ea typeface="Calibri" panose="020F0502020204030204" pitchFamily="34" charset="0"/>
              <a:cs typeface="Arial" panose="020B0604020202020204" pitchFamily="34" charset="0"/>
            </a:endParaRPr>
          </a:p>
          <a:p>
            <a:pPr marL="0" indent="0" algn="just">
              <a:spcBef>
                <a:spcPts val="0"/>
              </a:spcBef>
              <a:buNone/>
            </a:pPr>
            <a:endParaRPr lang="en-ZA" sz="1846" dirty="0" smtClean="0">
              <a:latin typeface="Arial" panose="020B0604020202020204" pitchFamily="34" charset="0"/>
              <a:ea typeface="Calibri" panose="020F0502020204030204" pitchFamily="34" charset="0"/>
              <a:cs typeface="Arial" panose="020B0604020202020204" pitchFamily="34" charset="0"/>
            </a:endParaRPr>
          </a:p>
          <a:p>
            <a:pPr algn="just">
              <a:spcBef>
                <a:spcPts val="0"/>
              </a:spcBef>
              <a:buFont typeface="Symbol" panose="05050102010706020507" pitchFamily="18" charset="2"/>
              <a:buChar char=""/>
            </a:pPr>
            <a:r>
              <a:rPr lang="en-ZA" sz="1846" dirty="0" smtClean="0">
                <a:latin typeface="Arial" panose="020B0604020202020204" pitchFamily="34" charset="0"/>
                <a:ea typeface="Calibri" panose="020F0502020204030204" pitchFamily="34" charset="0"/>
                <a:cs typeface="Arial" panose="020B0604020202020204" pitchFamily="34" charset="0"/>
              </a:rPr>
              <a:t>Decisions by the Assembly are legally binding.</a:t>
            </a:r>
            <a:endParaRPr lang="en-ZA" sz="1846" dirty="0">
              <a:latin typeface="Arial" panose="020B0604020202020204" pitchFamily="34" charset="0"/>
              <a:ea typeface="Calibri" panose="020F0502020204030204" pitchFamily="34" charset="0"/>
              <a:cs typeface="Arial" panose="020B0604020202020204" pitchFamily="34" charset="0"/>
            </a:endParaRPr>
          </a:p>
          <a:p>
            <a:pPr marL="0" indent="0" algn="just">
              <a:spcBef>
                <a:spcPts val="0"/>
              </a:spcBef>
              <a:buNone/>
            </a:pPr>
            <a:r>
              <a:rPr lang="en-ZA" sz="1846" dirty="0">
                <a:latin typeface="Arial" panose="020B0604020202020204" pitchFamily="34" charset="0"/>
                <a:ea typeface="Times New Roman" panose="02020603050405020304" pitchFamily="18" charset="0"/>
                <a:cs typeface="Arial" panose="020B0604020202020204" pitchFamily="34" charset="0"/>
              </a:rPr>
              <a:t>.</a:t>
            </a:r>
          </a:p>
          <a:p>
            <a:pPr marL="0" indent="0" algn="just">
              <a:spcBef>
                <a:spcPts val="0"/>
              </a:spcBef>
              <a:buNone/>
            </a:pPr>
            <a:endParaRPr lang="en-ZA" sz="1846" b="1" dirty="0">
              <a:latin typeface="Arial" panose="020B0604020202020204" pitchFamily="34" charset="0"/>
              <a:ea typeface="Times New Roman" panose="02020603050405020304" pitchFamily="18" charset="0"/>
              <a:cs typeface="Arial" panose="020B0604020202020204" pitchFamily="34" charset="0"/>
            </a:endParaRPr>
          </a:p>
          <a:p>
            <a:pPr algn="just">
              <a:spcBef>
                <a:spcPts val="0"/>
              </a:spcBef>
              <a:buFont typeface="Symbol" panose="05050102010706020507" pitchFamily="18" charset="2"/>
              <a:buChar char=""/>
            </a:pPr>
            <a:endParaRPr lang="en-ZA" sz="1846" dirty="0">
              <a:latin typeface="Arial" panose="020B0604020202020204" pitchFamily="34" charset="0"/>
              <a:ea typeface="Times New Roman" panose="02020603050405020304" pitchFamily="18" charset="0"/>
              <a:cs typeface="Arial" panose="020B0604020202020204" pitchFamily="34" charset="0"/>
            </a:endParaRPr>
          </a:p>
        </p:txBody>
      </p:sp>
      <p:sp>
        <p:nvSpPr>
          <p:cNvPr id="2" name="Footer Placeholder 1"/>
          <p:cNvSpPr>
            <a:spLocks noGrp="1"/>
          </p:cNvSpPr>
          <p:nvPr>
            <p:ph type="ftr" sz="quarter" idx="11"/>
          </p:nvPr>
        </p:nvSpPr>
        <p:spPr>
          <a:xfrm>
            <a:off x="3124200" y="6253342"/>
            <a:ext cx="2895600" cy="337038"/>
          </a:xfrm>
        </p:spPr>
        <p:txBody>
          <a:bodyPr/>
          <a:lstStyle/>
          <a:p>
            <a:fld id="{423E9E58-7EDA-4AA1-A8F0-3EFAD3428E2C}" type="slidenum">
              <a:rPr lang="en-US" smtClean="0"/>
              <a:t>12</a:t>
            </a:fld>
            <a:endParaRPr lang="en-US" dirty="0"/>
          </a:p>
        </p:txBody>
      </p:sp>
    </p:spTree>
    <p:extLst>
      <p:ext uri="{BB962C8B-B14F-4D97-AF65-F5344CB8AC3E}">
        <p14:creationId xmlns:p14="http://schemas.microsoft.com/office/powerpoint/2010/main" val="953438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3769"/>
            <a:ext cx="9144000" cy="6465323"/>
          </a:xfrm>
          <a:prstGeom prst="rect">
            <a:avLst/>
          </a:prstGeom>
        </p:spPr>
      </p:pic>
      <p:sp>
        <p:nvSpPr>
          <p:cNvPr id="3" name="Rectangle 2"/>
          <p:cNvSpPr>
            <a:spLocks noGrp="1" noChangeArrowheads="1"/>
          </p:cNvSpPr>
          <p:nvPr>
            <p:ph type="title"/>
          </p:nvPr>
        </p:nvSpPr>
        <p:spPr>
          <a:xfrm>
            <a:off x="562708" y="231797"/>
            <a:ext cx="7687804" cy="703385"/>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84406" tIns="42203" rIns="84406" bIns="42203" numCol="1" anchor="ctr" anchorCtr="0" compatLnSpc="1">
            <a:prstTxWarp prst="textNoShape">
              <a:avLst/>
            </a:prstTxWarp>
          </a:bodyPr>
          <a:lstStyle/>
          <a:p>
            <a:pPr eaLnBrk="1" hangingPunct="1"/>
            <a:r>
              <a:rPr lang="en-GB" sz="2954" b="1" dirty="0">
                <a:latin typeface="Arial" charset="0"/>
              </a:rPr>
              <a:t>Strategic Importance of </a:t>
            </a:r>
            <a:r>
              <a:rPr lang="en-GB" sz="2954" b="1" dirty="0" err="1">
                <a:latin typeface="Arial" charset="0"/>
              </a:rPr>
              <a:t>AfCFTA</a:t>
            </a:r>
            <a:r>
              <a:rPr lang="en-GB" sz="2954" b="1" dirty="0">
                <a:latin typeface="Arial" charset="0"/>
              </a:rPr>
              <a:t> to SA</a:t>
            </a:r>
            <a:endParaRPr lang="en-GB" sz="2954" dirty="0">
              <a:solidFill>
                <a:schemeClr val="tx1"/>
              </a:solidFill>
              <a:latin typeface="Arial Rounded MT Bold"/>
            </a:endParaRPr>
          </a:p>
        </p:txBody>
      </p:sp>
      <p:sp>
        <p:nvSpPr>
          <p:cNvPr id="4" name="Rectangle 3"/>
          <p:cNvSpPr txBox="1">
            <a:spLocks noChangeArrowheads="1"/>
          </p:cNvSpPr>
          <p:nvPr/>
        </p:nvSpPr>
        <p:spPr>
          <a:xfrm>
            <a:off x="281354" y="935182"/>
            <a:ext cx="8159262" cy="6081079"/>
          </a:xfrm>
          <a:prstGeom prst="rect">
            <a:avLst/>
          </a:prstGeom>
        </p:spPr>
        <p:txBody>
          <a:bodyPr vert="horz" lIns="84406" tIns="42203" rIns="84406" bIns="42203"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just"/>
            <a:r>
              <a:rPr lang="en-ZA" sz="2031" dirty="0" err="1">
                <a:latin typeface="Arial" panose="020B0604020202020204" pitchFamily="34" charset="0"/>
                <a:cs typeface="Arial" panose="020B0604020202020204" pitchFamily="34" charset="0"/>
              </a:rPr>
              <a:t>AfCFTA</a:t>
            </a:r>
            <a:r>
              <a:rPr lang="en-ZA" sz="2031" dirty="0">
                <a:latin typeface="Arial" panose="020B0604020202020204" pitchFamily="34" charset="0"/>
                <a:cs typeface="Arial" panose="020B0604020202020204" pitchFamily="34" charset="0"/>
              </a:rPr>
              <a:t> advances SA’s regional integration aspirations and Agenda 2063. </a:t>
            </a:r>
          </a:p>
          <a:p>
            <a:pPr lvl="0" algn="just"/>
            <a:r>
              <a:rPr lang="en-ZA" sz="2031" dirty="0">
                <a:latin typeface="Arial" panose="020B0604020202020204" pitchFamily="34" charset="0"/>
                <a:cs typeface="Arial" panose="020B0604020202020204" pitchFamily="34" charset="0"/>
              </a:rPr>
              <a:t>African market provides SA with alternative market for export of value added goods and services.</a:t>
            </a:r>
          </a:p>
          <a:p>
            <a:pPr lvl="0" algn="just"/>
            <a:r>
              <a:rPr lang="en-ZA" sz="2031" dirty="0">
                <a:latin typeface="Arial" panose="020B0604020202020204" pitchFamily="34" charset="0"/>
                <a:cs typeface="Arial" panose="020B0604020202020204" pitchFamily="34" charset="0"/>
              </a:rPr>
              <a:t>SA’s total trade with Africa amounted to R421 billion in 2017 (exports: R311 billion, imports: R109 billion). </a:t>
            </a:r>
          </a:p>
          <a:p>
            <a:pPr lvl="0" algn="just"/>
            <a:r>
              <a:rPr lang="en-ZA" sz="2031" dirty="0">
                <a:latin typeface="Arial" panose="020B0604020202020204" pitchFamily="34" charset="0"/>
                <a:cs typeface="Arial" panose="020B0604020202020204" pitchFamily="34" charset="0"/>
              </a:rPr>
              <a:t>SA had a trade surplus of R202 billion. </a:t>
            </a:r>
          </a:p>
          <a:p>
            <a:pPr lvl="0" algn="just"/>
            <a:r>
              <a:rPr lang="en-ZA" sz="2031" dirty="0">
                <a:latin typeface="Arial" panose="020B0604020202020204" pitchFamily="34" charset="0"/>
                <a:cs typeface="Arial" panose="020B0604020202020204" pitchFamily="34" charset="0"/>
              </a:rPr>
              <a:t>Manufactured goods amounted to 64% of SA exports to the Continent.</a:t>
            </a:r>
          </a:p>
          <a:p>
            <a:pPr lvl="0" algn="just"/>
            <a:r>
              <a:rPr lang="en-ZA" sz="2031" dirty="0">
                <a:latin typeface="Arial" panose="020B0604020202020204" pitchFamily="34" charset="0"/>
                <a:cs typeface="Arial" panose="020B0604020202020204" pitchFamily="34" charset="0"/>
              </a:rPr>
              <a:t>SA’s key export destination is East and Southern African region, primarily SADC. </a:t>
            </a:r>
          </a:p>
          <a:p>
            <a:pPr lvl="0" algn="just"/>
            <a:r>
              <a:rPr lang="en-ZA" sz="2031" dirty="0" err="1">
                <a:latin typeface="Arial" panose="020B0604020202020204" pitchFamily="34" charset="0"/>
                <a:cs typeface="Arial" panose="020B0604020202020204" pitchFamily="34" charset="0"/>
              </a:rPr>
              <a:t>AfCFTA</a:t>
            </a:r>
            <a:r>
              <a:rPr lang="en-ZA" sz="2031" dirty="0">
                <a:latin typeface="Arial" panose="020B0604020202020204" pitchFamily="34" charset="0"/>
                <a:cs typeface="Arial" panose="020B0604020202020204" pitchFamily="34" charset="0"/>
              </a:rPr>
              <a:t> presents an opportunity for expansion to new markets in West and North Africa.</a:t>
            </a:r>
          </a:p>
          <a:p>
            <a:pPr marL="0" indent="0" algn="just">
              <a:buNone/>
            </a:pPr>
            <a:endParaRPr lang="en-ZA" sz="2031" dirty="0">
              <a:latin typeface="Arial" panose="020B0604020202020204" pitchFamily="34" charset="0"/>
              <a:cs typeface="Arial" panose="020B0604020202020204" pitchFamily="34" charset="0"/>
            </a:endParaRPr>
          </a:p>
          <a:p>
            <a:pPr lvl="0" algn="just"/>
            <a:endParaRPr lang="en-ZA" sz="2031" dirty="0">
              <a:latin typeface="Arial" panose="020B0604020202020204" pitchFamily="34" charset="0"/>
              <a:cs typeface="Arial" panose="020B0604020202020204" pitchFamily="34" charset="0"/>
            </a:endParaRPr>
          </a:p>
          <a:p>
            <a:pPr marL="0" indent="0" algn="just">
              <a:spcBef>
                <a:spcPct val="0"/>
              </a:spcBef>
              <a:buNone/>
            </a:pPr>
            <a:endParaRPr lang="en-ZA" altLang="en-US" sz="203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a:xfrm>
            <a:off x="3124200" y="6319978"/>
            <a:ext cx="2895600" cy="337038"/>
          </a:xfrm>
        </p:spPr>
        <p:txBody>
          <a:bodyPr/>
          <a:lstStyle/>
          <a:p>
            <a:fld id="{05510372-C813-4EB1-B4DF-E547FE40C9E0}" type="slidenum">
              <a:rPr lang="en-US" smtClean="0"/>
              <a:t>13</a:t>
            </a:fld>
            <a:endParaRPr lang="en-US" dirty="0"/>
          </a:p>
        </p:txBody>
      </p:sp>
    </p:spTree>
    <p:extLst>
      <p:ext uri="{BB962C8B-B14F-4D97-AF65-F5344CB8AC3E}">
        <p14:creationId xmlns:p14="http://schemas.microsoft.com/office/powerpoint/2010/main" val="2238147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3769"/>
            <a:ext cx="9144000" cy="6465323"/>
          </a:xfrm>
          <a:prstGeom prst="rect">
            <a:avLst/>
          </a:prstGeom>
        </p:spPr>
      </p:pic>
      <p:sp>
        <p:nvSpPr>
          <p:cNvPr id="3" name="Rectangle 2"/>
          <p:cNvSpPr>
            <a:spLocks noGrp="1" noChangeArrowheads="1"/>
          </p:cNvSpPr>
          <p:nvPr>
            <p:ph type="title"/>
          </p:nvPr>
        </p:nvSpPr>
        <p:spPr>
          <a:xfrm>
            <a:off x="562708" y="263769"/>
            <a:ext cx="7687804" cy="422031"/>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84406" tIns="42203" rIns="84406" bIns="42203" numCol="1" anchor="ctr" anchorCtr="0" compatLnSpc="1">
            <a:prstTxWarp prst="textNoShape">
              <a:avLst/>
            </a:prstTxWarp>
            <a:normAutofit fontScale="90000"/>
          </a:bodyPr>
          <a:lstStyle/>
          <a:p>
            <a:pPr eaLnBrk="1" hangingPunct="1"/>
            <a:r>
              <a:rPr lang="en-GB" sz="2954" b="1" dirty="0">
                <a:latin typeface="Arial" charset="0"/>
              </a:rPr>
              <a:t>Benefits of the </a:t>
            </a:r>
            <a:r>
              <a:rPr lang="en-GB" sz="2954" b="1" dirty="0" err="1">
                <a:latin typeface="Arial" charset="0"/>
              </a:rPr>
              <a:t>AfCFTA</a:t>
            </a:r>
            <a:r>
              <a:rPr lang="en-GB" sz="2954" b="1" dirty="0">
                <a:latin typeface="Arial" charset="0"/>
              </a:rPr>
              <a:t> (1)</a:t>
            </a:r>
            <a:endParaRPr lang="en-GB" sz="2954" dirty="0">
              <a:solidFill>
                <a:schemeClr val="tx1"/>
              </a:solidFill>
              <a:latin typeface="Arial Rounded MT Bold"/>
            </a:endParaRPr>
          </a:p>
        </p:txBody>
      </p:sp>
      <p:sp>
        <p:nvSpPr>
          <p:cNvPr id="4" name="Rectangle 3"/>
          <p:cNvSpPr txBox="1">
            <a:spLocks noChangeArrowheads="1"/>
          </p:cNvSpPr>
          <p:nvPr/>
        </p:nvSpPr>
        <p:spPr>
          <a:xfrm>
            <a:off x="281354" y="685801"/>
            <a:ext cx="8670814" cy="5445370"/>
          </a:xfrm>
          <a:prstGeom prst="rect">
            <a:avLst/>
          </a:prstGeom>
        </p:spPr>
        <p:txBody>
          <a:bodyPr vert="horz" lIns="84406" tIns="42203" rIns="84406" bIns="42203"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just"/>
            <a:r>
              <a:rPr lang="en-US" sz="2215" dirty="0">
                <a:latin typeface="Arial" panose="020B0604020202020204" pitchFamily="34" charset="0"/>
                <a:cs typeface="Arial" panose="020B0604020202020204" pitchFamily="34" charset="0"/>
              </a:rPr>
              <a:t>Achieving larger economies of scale, a bigger market and improved prospects for the African continent to attract investment. </a:t>
            </a:r>
          </a:p>
          <a:p>
            <a:pPr lvl="0" algn="just"/>
            <a:r>
              <a:rPr lang="en-US" sz="2215" dirty="0">
                <a:latin typeface="Arial" panose="020B0604020202020204" pitchFamily="34" charset="0"/>
                <a:cs typeface="Arial" panose="020B0604020202020204" pitchFamily="34" charset="0"/>
              </a:rPr>
              <a:t>Boost intra-Africa trade and build an integrated market in Africa, that will see a market of over 1 billion people with a combined GDP of US$3.3 trillion. </a:t>
            </a:r>
          </a:p>
          <a:p>
            <a:pPr lvl="0" algn="just"/>
            <a:r>
              <a:rPr lang="en-US" sz="2215" dirty="0">
                <a:latin typeface="Arial" panose="020B0604020202020204" pitchFamily="34" charset="0"/>
                <a:cs typeface="Arial" panose="020B0604020202020204" pitchFamily="34" charset="0"/>
              </a:rPr>
              <a:t>New export opportunities for SA products in West Africa and North Africa.</a:t>
            </a:r>
            <a:endParaRPr lang="en-ZA" sz="2215" dirty="0">
              <a:latin typeface="Arial" panose="020B0604020202020204" pitchFamily="34" charset="0"/>
              <a:cs typeface="Arial" panose="020B0604020202020204" pitchFamily="34" charset="0"/>
            </a:endParaRPr>
          </a:p>
          <a:p>
            <a:pPr algn="just"/>
            <a:r>
              <a:rPr lang="en-US" sz="2215" dirty="0">
                <a:latin typeface="Arial" panose="020B0604020202020204" pitchFamily="34" charset="0"/>
                <a:cs typeface="Arial" panose="020B0604020202020204" pitchFamily="34" charset="0"/>
              </a:rPr>
              <a:t>The </a:t>
            </a:r>
            <a:r>
              <a:rPr lang="en-US" sz="2215" dirty="0" err="1">
                <a:latin typeface="Arial" panose="020B0604020202020204" pitchFamily="34" charset="0"/>
                <a:cs typeface="Arial" panose="020B0604020202020204" pitchFamily="34" charset="0"/>
              </a:rPr>
              <a:t>AfCFTA</a:t>
            </a:r>
            <a:r>
              <a:rPr lang="en-US" sz="2215" dirty="0">
                <a:latin typeface="Arial" panose="020B0604020202020204" pitchFamily="34" charset="0"/>
                <a:cs typeface="Arial" panose="020B0604020202020204" pitchFamily="34" charset="0"/>
              </a:rPr>
              <a:t> includes trade in services -  important for global trade. In SA, contribution of services trade to the GDP is in excess of 60%.  </a:t>
            </a:r>
          </a:p>
          <a:p>
            <a:pPr lvl="0" algn="just"/>
            <a:r>
              <a:rPr lang="en-ZA" sz="2215" dirty="0">
                <a:latin typeface="Arial" panose="020B0604020202020204" pitchFamily="34" charset="0"/>
                <a:cs typeface="Arial" panose="020B0604020202020204" pitchFamily="34" charset="0"/>
              </a:rPr>
              <a:t>Provides legal certainty and predictability of markets.</a:t>
            </a:r>
          </a:p>
          <a:p>
            <a:pPr lvl="0" algn="just"/>
            <a:r>
              <a:rPr lang="en-ZA" sz="2215" dirty="0">
                <a:latin typeface="Arial" panose="020B0604020202020204" pitchFamily="34" charset="0"/>
                <a:cs typeface="Arial" panose="020B0604020202020204" pitchFamily="34" charset="0"/>
              </a:rPr>
              <a:t>Encourages a rules based multilateral trading system.</a:t>
            </a:r>
          </a:p>
          <a:p>
            <a:pPr lvl="0" algn="just"/>
            <a:r>
              <a:rPr lang="en-ZA" sz="2215" dirty="0">
                <a:latin typeface="Arial" panose="020B0604020202020204" pitchFamily="34" charset="0"/>
                <a:cs typeface="Arial" panose="020B0604020202020204" pitchFamily="34" charset="0"/>
              </a:rPr>
              <a:t>Establishes a fair and impartial dispute resolution mechanism.</a:t>
            </a:r>
          </a:p>
          <a:p>
            <a:pPr lvl="0" algn="just"/>
            <a:r>
              <a:rPr lang="en-ZA" sz="2215" dirty="0">
                <a:latin typeface="Arial" panose="020B0604020202020204" pitchFamily="34" charset="0"/>
                <a:cs typeface="Arial" panose="020B0604020202020204" pitchFamily="34" charset="0"/>
              </a:rPr>
              <a:t>Boosts intra-Africa trade through: progressive elimination of tariffs; elimination of non-tariff barriers; facilitating cooperation on customs matters, trade facilitation and transit; enhanced cooperation in the areas of technical barriers to trade and sanitary and </a:t>
            </a:r>
            <a:r>
              <a:rPr lang="en-ZA" sz="2215" dirty="0" err="1">
                <a:latin typeface="Arial" panose="020B0604020202020204" pitchFamily="34" charset="0"/>
                <a:cs typeface="Arial" panose="020B0604020202020204" pitchFamily="34" charset="0"/>
              </a:rPr>
              <a:t>phytosanitary</a:t>
            </a:r>
            <a:r>
              <a:rPr lang="en-ZA" sz="2215" dirty="0">
                <a:latin typeface="Arial" panose="020B0604020202020204" pitchFamily="34" charset="0"/>
                <a:cs typeface="Arial" panose="020B0604020202020204" pitchFamily="34" charset="0"/>
              </a:rPr>
              <a:t> measures; </a:t>
            </a:r>
          </a:p>
          <a:p>
            <a:pPr lvl="0" algn="just"/>
            <a:r>
              <a:rPr lang="en-ZA" sz="2215" dirty="0">
                <a:latin typeface="Arial" panose="020B0604020202020204" pitchFamily="34" charset="0"/>
                <a:cs typeface="Arial" panose="020B0604020202020204" pitchFamily="34" charset="0"/>
              </a:rPr>
              <a:t>Stimulates Africa’s industrial development and employment creation. </a:t>
            </a:r>
          </a:p>
          <a:p>
            <a:pPr lvl="0" algn="just"/>
            <a:r>
              <a:rPr lang="en-US" sz="2215" dirty="0">
                <a:latin typeface="Arial" panose="020B0604020202020204" pitchFamily="34" charset="0"/>
                <a:cs typeface="Arial" panose="020B0604020202020204" pitchFamily="34" charset="0"/>
              </a:rPr>
              <a:t>Contributing to positive investor climate in Africa.</a:t>
            </a:r>
            <a:endParaRPr lang="en-ZA" sz="2215" dirty="0">
              <a:latin typeface="Arial" panose="020B0604020202020204" pitchFamily="34" charset="0"/>
              <a:cs typeface="Arial" panose="020B0604020202020204" pitchFamily="34" charset="0"/>
            </a:endParaRPr>
          </a:p>
          <a:p>
            <a:pPr algn="just"/>
            <a:endParaRPr lang="en-ZA" sz="2031" dirty="0">
              <a:latin typeface="Arial" panose="020B0604020202020204" pitchFamily="34" charset="0"/>
              <a:cs typeface="Arial" panose="020B0604020202020204" pitchFamily="34" charset="0"/>
            </a:endParaRPr>
          </a:p>
          <a:p>
            <a:pPr algn="just"/>
            <a:endParaRPr lang="en-ZA" sz="2031" dirty="0">
              <a:latin typeface="Arial" panose="020B0604020202020204" pitchFamily="34" charset="0"/>
              <a:cs typeface="Arial" panose="020B0604020202020204" pitchFamily="34" charset="0"/>
            </a:endParaRPr>
          </a:p>
          <a:p>
            <a:pPr marL="0" indent="0" algn="just">
              <a:spcBef>
                <a:spcPct val="0"/>
              </a:spcBef>
              <a:buNone/>
            </a:pPr>
            <a:endParaRPr lang="en-ZA" altLang="en-US" sz="203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a:xfrm>
            <a:off x="3124200" y="6319979"/>
            <a:ext cx="2895600" cy="337038"/>
          </a:xfrm>
        </p:spPr>
        <p:txBody>
          <a:bodyPr/>
          <a:lstStyle/>
          <a:p>
            <a:fld id="{BC78DE95-BD83-4869-9573-7A7C871500BC}" type="slidenum">
              <a:rPr lang="en-US" smtClean="0"/>
              <a:t>14</a:t>
            </a:fld>
            <a:endParaRPr lang="en-US" dirty="0"/>
          </a:p>
        </p:txBody>
      </p:sp>
    </p:spTree>
    <p:extLst>
      <p:ext uri="{BB962C8B-B14F-4D97-AF65-F5344CB8AC3E}">
        <p14:creationId xmlns:p14="http://schemas.microsoft.com/office/powerpoint/2010/main" val="4201178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47800"/>
            <a:ext cx="7772400" cy="2819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ZA" sz="3600" b="1" kern="1200" dirty="0" smtClean="0">
                <a:solidFill>
                  <a:srgbClr val="FF0000"/>
                </a:solidFill>
                <a:latin typeface="Arial Rounded MT Bold"/>
              </a:rPr>
              <a:t>SACU</a:t>
            </a:r>
            <a:endParaRPr lang="en-ZA" sz="3600" b="1" kern="1200" dirty="0">
              <a:solidFill>
                <a:srgbClr val="FF0000"/>
              </a:solidFill>
              <a:latin typeface="Arial Rounded MT Bold"/>
            </a:endParaRPr>
          </a:p>
        </p:txBody>
      </p:sp>
      <p:sp>
        <p:nvSpPr>
          <p:cNvPr id="3" name="Slide Number Placeholder 2"/>
          <p:cNvSpPr>
            <a:spLocks noGrp="1"/>
          </p:cNvSpPr>
          <p:nvPr>
            <p:ph type="sldNum" sz="quarter" idx="12"/>
          </p:nvPr>
        </p:nvSpPr>
        <p:spPr>
          <a:xfrm>
            <a:off x="4038600" y="6096000"/>
            <a:ext cx="1905000" cy="457200"/>
          </a:xfrm>
        </p:spPr>
        <p:txBody>
          <a:bodyPr/>
          <a:lstStyle/>
          <a:p>
            <a:pPr algn="ctr">
              <a:defRPr>
                <a:uFillTx/>
              </a:defRPr>
            </a:pPr>
            <a:fld id="{866D8389-901E-4473-88C7-B739CEB33C43}" type="slidenum">
              <a:rPr lang="en-US" smtClean="0"/>
              <a:pPr algn="ctr">
                <a:defRPr>
                  <a:uFillTx/>
                </a:defRPr>
              </a:pPr>
              <a:t>15</a:t>
            </a:fld>
            <a:endParaRPr lang="en-US" dirty="0"/>
          </a:p>
        </p:txBody>
      </p:sp>
      <p:pic>
        <p:nvPicPr>
          <p:cNvPr id="4" name="Picture 3"/>
          <p:cNvPicPr>
            <a:picLocks noChangeAspect="1"/>
          </p:cNvPicPr>
          <p:nvPr/>
        </p:nvPicPr>
        <p:blipFill>
          <a:blip r:embed="rId2"/>
          <a:stretch>
            <a:fillRect/>
          </a:stretch>
        </p:blipFill>
        <p:spPr>
          <a:xfrm>
            <a:off x="7924800" y="5768410"/>
            <a:ext cx="914479" cy="798645"/>
          </a:xfrm>
          <a:prstGeom prst="rect">
            <a:avLst/>
          </a:prstGeom>
        </p:spPr>
      </p:pic>
    </p:spTree>
    <p:extLst>
      <p:ext uri="{BB962C8B-B14F-4D97-AF65-F5344CB8AC3E}">
        <p14:creationId xmlns:p14="http://schemas.microsoft.com/office/powerpoint/2010/main" val="3515432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570"/>
            <a:ext cx="8439472" cy="88483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ZA" sz="2800" b="1" dirty="0" smtClean="0">
                <a:solidFill>
                  <a:srgbClr val="FF0000"/>
                </a:solidFill>
                <a:latin typeface="Arial Rounded MT Bold" panose="020F0704030504030204" pitchFamily="34" charset="0"/>
              </a:rPr>
              <a:t>Southern African Customs Union (SACU) Review</a:t>
            </a:r>
            <a:endParaRPr lang="en-ZA" sz="2800" b="1"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a:xfrm>
            <a:off x="228600" y="990600"/>
            <a:ext cx="8591872" cy="5410200"/>
          </a:xfrm>
        </p:spPr>
        <p:txBody>
          <a:bodyPr/>
          <a:lstStyle/>
          <a:p>
            <a:pPr marL="0" lvl="0" indent="-400050" algn="just">
              <a:spcBef>
                <a:spcPts val="0"/>
              </a:spcBef>
              <a:spcAft>
                <a:spcPts val="300"/>
              </a:spcAft>
            </a:pPr>
            <a:r>
              <a:rPr lang="en-US" altLang="en-US" sz="2200" dirty="0">
                <a:solidFill>
                  <a:srgbClr val="000000"/>
                </a:solidFill>
                <a:latin typeface="Arial" panose="020B0604020202020204" pitchFamily="34" charset="0"/>
                <a:cs typeface="Arial" panose="020B0604020202020204" pitchFamily="34" charset="0"/>
              </a:rPr>
              <a:t>SACU review </a:t>
            </a:r>
            <a:r>
              <a:rPr lang="en-US" altLang="en-US" sz="2200" dirty="0" smtClean="0">
                <a:solidFill>
                  <a:srgbClr val="000000"/>
                </a:solidFill>
                <a:latin typeface="Arial" panose="020B0604020202020204" pitchFamily="34" charset="0"/>
                <a:cs typeface="Arial" panose="020B0604020202020204" pitchFamily="34" charset="0"/>
              </a:rPr>
              <a:t>underway.</a:t>
            </a:r>
          </a:p>
          <a:p>
            <a:pPr marL="0" lvl="0" indent="-400050" algn="just">
              <a:spcBef>
                <a:spcPts val="0"/>
              </a:spcBef>
              <a:spcAft>
                <a:spcPts val="300"/>
              </a:spcAft>
            </a:pPr>
            <a:r>
              <a:rPr lang="en-US" altLang="en-US" sz="2200" dirty="0" smtClean="0">
                <a:solidFill>
                  <a:srgbClr val="000000"/>
                </a:solidFill>
                <a:latin typeface="Arial" panose="020B0604020202020204" pitchFamily="34" charset="0"/>
                <a:cs typeface="Arial" panose="020B0604020202020204" pitchFamily="34" charset="0"/>
              </a:rPr>
              <a:t>Key issues include:</a:t>
            </a:r>
          </a:p>
          <a:p>
            <a:pPr lvl="1" algn="just"/>
            <a:r>
              <a:rPr lang="en-ZA" sz="2000" dirty="0">
                <a:latin typeface="Arial" panose="020B0604020202020204" pitchFamily="34" charset="0"/>
                <a:cs typeface="Arial" panose="020B0604020202020204" pitchFamily="34" charset="0"/>
              </a:rPr>
              <a:t>reviewing the architecture on tariff setting and administration </a:t>
            </a:r>
          </a:p>
          <a:p>
            <a:pPr lvl="1" algn="just"/>
            <a:r>
              <a:rPr lang="en-ZA" sz="2000" dirty="0" err="1">
                <a:latin typeface="Arial" panose="020B0604020202020204" pitchFamily="34" charset="0"/>
                <a:cs typeface="Arial" panose="020B0604020202020204" pitchFamily="34" charset="0"/>
              </a:rPr>
              <a:t>i</a:t>
            </a:r>
            <a:r>
              <a:rPr lang="en-US" sz="2000" dirty="0" err="1" smtClean="0">
                <a:latin typeface="Arial" panose="020B0604020202020204" pitchFamily="34" charset="0"/>
                <a:cs typeface="Arial" panose="020B0604020202020204" pitchFamily="34" charset="0"/>
              </a:rPr>
              <a:t>dentify</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public policy interventions and tools to promote RVCs;</a:t>
            </a:r>
          </a:p>
          <a:p>
            <a:pPr lvl="1" algn="just"/>
            <a:r>
              <a:rPr lang="en-US" sz="2000" dirty="0">
                <a:latin typeface="Arial" panose="020B0604020202020204" pitchFamily="34" charset="0"/>
                <a:cs typeface="Arial" panose="020B0604020202020204" pitchFamily="34" charset="0"/>
              </a:rPr>
              <a:t>Strengthening cooperation on trade facilitation to improve border efficiencies and address behind the border issues such as SPS measures; </a:t>
            </a:r>
          </a:p>
          <a:p>
            <a:pPr lvl="1" algn="just"/>
            <a:r>
              <a:rPr lang="en-US" sz="2000" dirty="0">
                <a:latin typeface="Arial" panose="020B0604020202020204" pitchFamily="34" charset="0"/>
                <a:cs typeface="Arial" panose="020B0604020202020204" pitchFamily="34" charset="0"/>
              </a:rPr>
              <a:t>Exploring new ideas regarding the revenue sharing arrangement (RSA); </a:t>
            </a:r>
          </a:p>
          <a:p>
            <a:pPr lvl="1" algn="just"/>
            <a:r>
              <a:rPr lang="en-US" sz="2000" dirty="0">
                <a:latin typeface="Arial" panose="020B0604020202020204" pitchFamily="34" charset="0"/>
                <a:cs typeface="Arial" panose="020B0604020202020204" pitchFamily="34" charset="0"/>
              </a:rPr>
              <a:t>SA to continue to be the manager of the CRP)due to its advanced financial markets and it being the economic hub of the region. </a:t>
            </a:r>
          </a:p>
          <a:p>
            <a:pPr lvl="1" algn="just"/>
            <a:r>
              <a:rPr lang="en-US" sz="2000" dirty="0">
                <a:latin typeface="Arial" panose="020B0604020202020204" pitchFamily="34" charset="0"/>
                <a:cs typeface="Arial" panose="020B0604020202020204" pitchFamily="34" charset="0"/>
              </a:rPr>
              <a:t>Assessing the feasibility of establishing a regional financing mechanism (RFM) for </a:t>
            </a:r>
            <a:r>
              <a:rPr lang="en-US" sz="2000" dirty="0" smtClean="0">
                <a:latin typeface="Arial" panose="020B0604020202020204" pitchFamily="34" charset="0"/>
                <a:cs typeface="Arial" panose="020B0604020202020204" pitchFamily="34" charset="0"/>
              </a:rPr>
              <a:t>regional industrial and infrastructure projects.</a:t>
            </a:r>
            <a:endParaRPr lang="en-US" altLang="en-US" sz="2000" dirty="0" smtClean="0">
              <a:solidFill>
                <a:srgbClr val="000000"/>
              </a:solidFill>
              <a:latin typeface="Arial" panose="020B0604020202020204" pitchFamily="34" charset="0"/>
              <a:cs typeface="Arial" panose="020B0604020202020204" pitchFamily="34" charset="0"/>
            </a:endParaRPr>
          </a:p>
          <a:p>
            <a:pPr marL="0" lvl="0" indent="-400050" algn="just">
              <a:spcBef>
                <a:spcPts val="0"/>
              </a:spcBef>
              <a:spcAft>
                <a:spcPts val="300"/>
              </a:spcAft>
            </a:pPr>
            <a:endParaRPr lang="en-US" altLang="en-US" sz="200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3886200" y="6019800"/>
            <a:ext cx="1905000" cy="457200"/>
          </a:xfrm>
        </p:spPr>
        <p:txBody>
          <a:bodyPr/>
          <a:lstStyle/>
          <a:p>
            <a:pPr algn="ctr">
              <a:defRPr>
                <a:uFillTx/>
              </a:defRPr>
            </a:pPr>
            <a:fld id="{7EBEE5DE-754D-4309-B59E-BDB11852C935}" type="slidenum">
              <a:rPr lang="en-US" smtClean="0"/>
              <a:pPr algn="ctr">
                <a:defRPr>
                  <a:uFillTx/>
                </a:defRPr>
              </a:pPr>
              <a:t>16</a:t>
            </a:fld>
            <a:endParaRPr lang="en-US" dirty="0"/>
          </a:p>
        </p:txBody>
      </p:sp>
      <p:pic>
        <p:nvPicPr>
          <p:cNvPr id="5" name="Picture 4"/>
          <p:cNvPicPr>
            <a:picLocks noChangeAspect="1"/>
          </p:cNvPicPr>
          <p:nvPr/>
        </p:nvPicPr>
        <p:blipFill>
          <a:blip r:embed="rId3"/>
          <a:stretch>
            <a:fillRect/>
          </a:stretch>
        </p:blipFill>
        <p:spPr>
          <a:xfrm>
            <a:off x="7905993" y="5791200"/>
            <a:ext cx="914479" cy="798645"/>
          </a:xfrm>
          <a:prstGeom prst="rect">
            <a:avLst/>
          </a:prstGeom>
        </p:spPr>
      </p:pic>
    </p:spTree>
    <p:extLst>
      <p:ext uri="{BB962C8B-B14F-4D97-AF65-F5344CB8AC3E}">
        <p14:creationId xmlns:p14="http://schemas.microsoft.com/office/powerpoint/2010/main" val="1641032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47800"/>
            <a:ext cx="7772400" cy="2819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ZA" sz="3600" b="1" kern="1200" dirty="0" smtClean="0">
                <a:solidFill>
                  <a:srgbClr val="FF0000"/>
                </a:solidFill>
                <a:latin typeface="Arial Rounded MT Bold"/>
              </a:rPr>
              <a:t>SADC</a:t>
            </a:r>
            <a:endParaRPr lang="en-ZA" sz="3600" b="1" kern="1200" dirty="0">
              <a:solidFill>
                <a:srgbClr val="FF0000"/>
              </a:solidFill>
              <a:latin typeface="Arial Rounded MT Bold"/>
            </a:endParaRPr>
          </a:p>
        </p:txBody>
      </p:sp>
      <p:sp>
        <p:nvSpPr>
          <p:cNvPr id="3" name="Slide Number Placeholder 2"/>
          <p:cNvSpPr>
            <a:spLocks noGrp="1"/>
          </p:cNvSpPr>
          <p:nvPr>
            <p:ph type="sldNum" sz="quarter" idx="12"/>
          </p:nvPr>
        </p:nvSpPr>
        <p:spPr>
          <a:xfrm>
            <a:off x="3962400" y="6019800"/>
            <a:ext cx="1905000" cy="457200"/>
          </a:xfrm>
        </p:spPr>
        <p:txBody>
          <a:bodyPr/>
          <a:lstStyle/>
          <a:p>
            <a:pPr algn="ctr">
              <a:defRPr>
                <a:uFillTx/>
              </a:defRPr>
            </a:pPr>
            <a:fld id="{866D8389-901E-4473-88C7-B739CEB33C43}" type="slidenum">
              <a:rPr lang="en-US" smtClean="0"/>
              <a:pPr algn="ctr">
                <a:defRPr>
                  <a:uFillTx/>
                </a:defRPr>
              </a:pPr>
              <a:t>17</a:t>
            </a:fld>
            <a:endParaRPr lang="en-US" dirty="0"/>
          </a:p>
        </p:txBody>
      </p:sp>
      <p:pic>
        <p:nvPicPr>
          <p:cNvPr id="4" name="Picture 3"/>
          <p:cNvPicPr>
            <a:picLocks noChangeAspect="1"/>
          </p:cNvPicPr>
          <p:nvPr/>
        </p:nvPicPr>
        <p:blipFill>
          <a:blip r:embed="rId2"/>
          <a:stretch>
            <a:fillRect/>
          </a:stretch>
        </p:blipFill>
        <p:spPr>
          <a:xfrm>
            <a:off x="7998728" y="5791200"/>
            <a:ext cx="914479" cy="798645"/>
          </a:xfrm>
          <a:prstGeom prst="rect">
            <a:avLst/>
          </a:prstGeom>
        </p:spPr>
      </p:pic>
    </p:spTree>
    <p:extLst>
      <p:ext uri="{BB962C8B-B14F-4D97-AF65-F5344CB8AC3E}">
        <p14:creationId xmlns:p14="http://schemas.microsoft.com/office/powerpoint/2010/main" val="2838869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570"/>
            <a:ext cx="8439472" cy="88483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ZA" sz="2800" b="1" dirty="0" smtClean="0">
                <a:solidFill>
                  <a:srgbClr val="FF0000"/>
                </a:solidFill>
                <a:latin typeface="Arial Rounded MT Bold" panose="020F0704030504030204" pitchFamily="34" charset="0"/>
              </a:rPr>
              <a:t>Southern African Development Community (SADC)</a:t>
            </a:r>
            <a:endParaRPr lang="en-ZA" sz="2800" b="1"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a:xfrm>
            <a:off x="152400" y="914400"/>
            <a:ext cx="8668072" cy="5486400"/>
          </a:xfrm>
        </p:spPr>
        <p:txBody>
          <a:bodyPr/>
          <a:lstStyle/>
          <a:p>
            <a:pPr marL="742950" lvl="2" indent="-342900" algn="just"/>
            <a:r>
              <a:rPr lang="en-US" sz="2200" dirty="0">
                <a:latin typeface="Arial" pitchFamily="34" charset="0"/>
                <a:cs typeface="Arial" pitchFamily="34" charset="0"/>
              </a:rPr>
              <a:t>13 SADC MS have established a Free Trade Area (FTA) – </a:t>
            </a:r>
            <a:r>
              <a:rPr lang="en-US" sz="2200" dirty="0" smtClean="0">
                <a:latin typeface="Arial" pitchFamily="34" charset="0"/>
                <a:cs typeface="Arial" pitchFamily="34" charset="0"/>
              </a:rPr>
              <a:t>Angola</a:t>
            </a:r>
            <a:r>
              <a:rPr lang="en-US" sz="2200" dirty="0">
                <a:latin typeface="Arial" pitchFamily="34" charset="0"/>
                <a:cs typeface="Arial" pitchFamily="34" charset="0"/>
              </a:rPr>
              <a:t>, DRC and Comoros still to join the Trade Protocol. </a:t>
            </a:r>
            <a:endParaRPr lang="en-US" sz="2200" dirty="0" smtClean="0">
              <a:latin typeface="Arial" pitchFamily="34" charset="0"/>
              <a:cs typeface="Arial" pitchFamily="34" charset="0"/>
            </a:endParaRPr>
          </a:p>
          <a:p>
            <a:pPr marL="742950" lvl="2" indent="-342900" algn="just"/>
            <a:r>
              <a:rPr lang="en-US" sz="2200" dirty="0" smtClean="0">
                <a:latin typeface="Arial" pitchFamily="34" charset="0"/>
                <a:cs typeface="Arial" pitchFamily="34" charset="0"/>
              </a:rPr>
              <a:t>Focus is on consolidation of FTA, however a study being undertaken on readiness to establish a Customs Union.</a:t>
            </a:r>
          </a:p>
          <a:p>
            <a:pPr marL="742950" lvl="2" indent="-342900" algn="just"/>
            <a:r>
              <a:rPr lang="en-US" sz="2200" dirty="0" smtClean="0">
                <a:latin typeface="Arial" pitchFamily="34" charset="0"/>
                <a:cs typeface="Arial" pitchFamily="34" charset="0"/>
              </a:rPr>
              <a:t>Angola in the process of accession.</a:t>
            </a:r>
            <a:endParaRPr lang="en-US" sz="2200" dirty="0">
              <a:latin typeface="Arial" pitchFamily="34" charset="0"/>
              <a:cs typeface="Arial" pitchFamily="34" charset="0"/>
            </a:endParaRPr>
          </a:p>
          <a:p>
            <a:pPr marL="742950" lvl="2" indent="-342900" algn="just"/>
            <a:r>
              <a:rPr lang="en-US" sz="2200" dirty="0">
                <a:latin typeface="Arial" pitchFamily="34" charset="0"/>
                <a:cs typeface="Arial" pitchFamily="34" charset="0"/>
              </a:rPr>
              <a:t>Zimbabwe have applied for a </a:t>
            </a:r>
            <a:r>
              <a:rPr lang="en-ZA" sz="2200" dirty="0">
                <a:latin typeface="Arial" panose="020B0604020202020204" pitchFamily="34" charset="0"/>
                <a:cs typeface="Arial" panose="020B0604020202020204" pitchFamily="34" charset="0"/>
              </a:rPr>
              <a:t>special </a:t>
            </a:r>
            <a:r>
              <a:rPr lang="en-ZA" sz="2200" dirty="0" smtClean="0">
                <a:latin typeface="Arial" panose="020B0604020202020204" pitchFamily="34" charset="0"/>
                <a:cs typeface="Arial" panose="020B0604020202020204" pitchFamily="34" charset="0"/>
              </a:rPr>
              <a:t>dispensation</a:t>
            </a:r>
            <a:r>
              <a:rPr lang="en-ZA" sz="2200" dirty="0">
                <a:latin typeface="Arial" panose="020B0604020202020204" pitchFamily="34" charset="0"/>
                <a:cs typeface="Arial" panose="020B0604020202020204" pitchFamily="34" charset="0"/>
              </a:rPr>
              <a:t> </a:t>
            </a:r>
            <a:r>
              <a:rPr lang="en-ZA" sz="2200" dirty="0" smtClean="0">
                <a:latin typeface="Arial" panose="020B0604020202020204" pitchFamily="34" charset="0"/>
                <a:cs typeface="Arial" panose="020B0604020202020204" pitchFamily="34" charset="0"/>
              </a:rPr>
              <a:t>on 995 </a:t>
            </a:r>
            <a:r>
              <a:rPr lang="en-ZA" sz="2200" dirty="0">
                <a:latin typeface="Arial" panose="020B0604020202020204" pitchFamily="34" charset="0"/>
                <a:cs typeface="Arial" panose="020B0604020202020204" pitchFamily="34" charset="0"/>
              </a:rPr>
              <a:t>and the period of 8 years should be </a:t>
            </a:r>
            <a:r>
              <a:rPr lang="en-ZA" sz="2200" dirty="0" smtClean="0">
                <a:latin typeface="Arial" panose="020B0604020202020204" pitchFamily="34" charset="0"/>
                <a:cs typeface="Arial" panose="020B0604020202020204" pitchFamily="34" charset="0"/>
              </a:rPr>
              <a:t>reviewed</a:t>
            </a:r>
            <a:r>
              <a:rPr lang="en-ZA" sz="2200" dirty="0">
                <a:latin typeface="Arial" panose="020B0604020202020204" pitchFamily="34" charset="0"/>
                <a:cs typeface="Arial" panose="020B0604020202020204" pitchFamily="34" charset="0"/>
              </a:rPr>
              <a:t> </a:t>
            </a:r>
            <a:r>
              <a:rPr lang="en-ZA" sz="2200" dirty="0" smtClean="0">
                <a:latin typeface="Arial" panose="020B0604020202020204" pitchFamily="34" charset="0"/>
                <a:cs typeface="Arial" panose="020B0604020202020204" pitchFamily="34" charset="0"/>
              </a:rPr>
              <a:t>which is still to be discussed. CMT requested Zimbabwe to review request and emphasised the importance of regional trade.</a:t>
            </a:r>
            <a:endParaRPr lang="en-US" sz="2200" dirty="0">
              <a:latin typeface="Arial" pitchFamily="34" charset="0"/>
              <a:cs typeface="Arial" pitchFamily="34" charset="0"/>
            </a:endParaRPr>
          </a:p>
          <a:p>
            <a:pPr marL="742950" lvl="2" indent="-342900" algn="just"/>
            <a:r>
              <a:rPr lang="en-ZA" sz="2200" dirty="0">
                <a:latin typeface="Arial" pitchFamily="34" charset="0"/>
                <a:cs typeface="Arial" pitchFamily="34" charset="0"/>
              </a:rPr>
              <a:t>All 15 countries in SADC have signed the Services Protocol - negotiations in transport, financial, telecommunications and tourism finalised. Negotiations in energy and construction services still ongoing.</a:t>
            </a:r>
          </a:p>
          <a:p>
            <a:pPr marL="742950" lvl="2" indent="-342900" algn="just"/>
            <a:r>
              <a:rPr lang="en-ZA" sz="2200" dirty="0">
                <a:latin typeface="Arial" pitchFamily="34" charset="0"/>
                <a:cs typeface="Arial" pitchFamily="34" charset="0"/>
              </a:rPr>
              <a:t>Regional Industrial Development strategy approved</a:t>
            </a:r>
          </a:p>
          <a:p>
            <a:pPr marL="0" lvl="0" indent="-400050" algn="just">
              <a:spcBef>
                <a:spcPts val="0"/>
              </a:spcBef>
              <a:spcAft>
                <a:spcPts val="300"/>
              </a:spcAft>
            </a:pPr>
            <a:endParaRPr lang="en-US" altLang="en-US" sz="220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3533936" y="6096000"/>
            <a:ext cx="1905000" cy="457200"/>
          </a:xfrm>
        </p:spPr>
        <p:txBody>
          <a:bodyPr/>
          <a:lstStyle/>
          <a:p>
            <a:pPr algn="ctr">
              <a:defRPr>
                <a:uFillTx/>
              </a:defRPr>
            </a:pPr>
            <a:fld id="{7EBEE5DE-754D-4309-B59E-BDB11852C935}" type="slidenum">
              <a:rPr lang="en-US" smtClean="0"/>
              <a:pPr algn="ctr">
                <a:defRPr>
                  <a:uFillTx/>
                </a:defRPr>
              </a:pPr>
              <a:t>18</a:t>
            </a:fld>
            <a:endParaRPr lang="en-US" dirty="0"/>
          </a:p>
        </p:txBody>
      </p:sp>
      <p:pic>
        <p:nvPicPr>
          <p:cNvPr id="5" name="Picture 4"/>
          <p:cNvPicPr>
            <a:picLocks noChangeAspect="1"/>
          </p:cNvPicPr>
          <p:nvPr/>
        </p:nvPicPr>
        <p:blipFill>
          <a:blip r:embed="rId3"/>
          <a:stretch>
            <a:fillRect/>
          </a:stretch>
        </p:blipFill>
        <p:spPr>
          <a:xfrm>
            <a:off x="7848600" y="5785035"/>
            <a:ext cx="914479" cy="798645"/>
          </a:xfrm>
          <a:prstGeom prst="rect">
            <a:avLst/>
          </a:prstGeom>
        </p:spPr>
      </p:pic>
    </p:spTree>
    <p:extLst>
      <p:ext uri="{BB962C8B-B14F-4D97-AF65-F5344CB8AC3E}">
        <p14:creationId xmlns:p14="http://schemas.microsoft.com/office/powerpoint/2010/main" val="1483547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47800"/>
            <a:ext cx="7772400" cy="2819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ZA" sz="3600" b="1" kern="1200" dirty="0" smtClean="0">
                <a:solidFill>
                  <a:srgbClr val="FF0000"/>
                </a:solidFill>
                <a:latin typeface="Arial Rounded MT Bold"/>
              </a:rPr>
              <a:t>Tripartite Free Trade Agreement between COMESA, EAC and SADC</a:t>
            </a:r>
            <a:endParaRPr lang="en-ZA" sz="3600" b="1" kern="1200" dirty="0">
              <a:solidFill>
                <a:srgbClr val="FF0000"/>
              </a:solidFill>
              <a:latin typeface="Arial Rounded MT Bold"/>
            </a:endParaRPr>
          </a:p>
        </p:txBody>
      </p:sp>
      <p:sp>
        <p:nvSpPr>
          <p:cNvPr id="3" name="Slide Number Placeholder 2"/>
          <p:cNvSpPr>
            <a:spLocks noGrp="1"/>
          </p:cNvSpPr>
          <p:nvPr>
            <p:ph type="sldNum" sz="quarter" idx="12"/>
          </p:nvPr>
        </p:nvSpPr>
        <p:spPr>
          <a:xfrm>
            <a:off x="3886200" y="6019800"/>
            <a:ext cx="1905000" cy="457200"/>
          </a:xfrm>
        </p:spPr>
        <p:txBody>
          <a:bodyPr/>
          <a:lstStyle/>
          <a:p>
            <a:pPr algn="ctr">
              <a:defRPr>
                <a:uFillTx/>
              </a:defRPr>
            </a:pPr>
            <a:fld id="{866D8389-901E-4473-88C7-B739CEB33C43}" type="slidenum">
              <a:rPr lang="en-US" smtClean="0"/>
              <a:pPr algn="ctr">
                <a:defRPr>
                  <a:uFillTx/>
                </a:defRPr>
              </a:pPr>
              <a:t>19</a:t>
            </a:fld>
            <a:endParaRPr lang="en-US" dirty="0"/>
          </a:p>
        </p:txBody>
      </p:sp>
      <p:pic>
        <p:nvPicPr>
          <p:cNvPr id="4" name="Picture 3"/>
          <p:cNvPicPr>
            <a:picLocks noChangeAspect="1"/>
          </p:cNvPicPr>
          <p:nvPr/>
        </p:nvPicPr>
        <p:blipFill>
          <a:blip r:embed="rId2"/>
          <a:stretch>
            <a:fillRect/>
          </a:stretch>
        </p:blipFill>
        <p:spPr>
          <a:xfrm>
            <a:off x="7998728" y="5791200"/>
            <a:ext cx="914479" cy="798645"/>
          </a:xfrm>
          <a:prstGeom prst="rect">
            <a:avLst/>
          </a:prstGeom>
        </p:spPr>
      </p:pic>
    </p:spTree>
    <p:extLst>
      <p:ext uri="{BB962C8B-B14F-4D97-AF65-F5344CB8AC3E}">
        <p14:creationId xmlns:p14="http://schemas.microsoft.com/office/powerpoint/2010/main" val="2101927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xfrm>
            <a:off x="3733800" y="622792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lgn="ctr">
              <a:spcBef>
                <a:spcPct val="0"/>
              </a:spcBef>
              <a:buFontTx/>
              <a:buNone/>
            </a:pPr>
            <a:fld id="{35015E13-3A1C-4ED3-9155-357BAF60E23B}" type="slidenum">
              <a:rPr lang="en-US" altLang="en-US" sz="1400" smtClean="0">
                <a:solidFill>
                  <a:srgbClr val="000000"/>
                </a:solidFill>
              </a:rPr>
              <a:pPr algn="ctr">
                <a:spcBef>
                  <a:spcPct val="0"/>
                </a:spcBef>
                <a:buFontTx/>
                <a:buNone/>
              </a:pPr>
              <a:t>2</a:t>
            </a:fld>
            <a:endParaRPr lang="en-US" altLang="en-US" sz="1400" dirty="0" smtClean="0">
              <a:solidFill>
                <a:srgbClr val="000000"/>
              </a:solidFill>
            </a:endParaRPr>
          </a:p>
        </p:txBody>
      </p:sp>
      <p:sp>
        <p:nvSpPr>
          <p:cNvPr id="3076" name="Rectangle 3"/>
          <p:cNvSpPr>
            <a:spLocks noGrp="1" noChangeArrowheads="1"/>
          </p:cNvSpPr>
          <p:nvPr>
            <p:ph type="body" idx="1"/>
          </p:nvPr>
        </p:nvSpPr>
        <p:spPr>
          <a:xfrm>
            <a:off x="381000" y="665328"/>
            <a:ext cx="8305800" cy="4897272"/>
          </a:xfrm>
        </p:spPr>
        <p:txBody>
          <a:bodyPr/>
          <a:lstStyle/>
          <a:p>
            <a:pPr>
              <a:spcBef>
                <a:spcPct val="0"/>
              </a:spcBef>
            </a:pPr>
            <a:r>
              <a:rPr lang="en-US" altLang="en-US" sz="2400" dirty="0" smtClean="0">
                <a:latin typeface="Arial" pitchFamily="34" charset="0"/>
              </a:rPr>
              <a:t>SA </a:t>
            </a:r>
            <a:r>
              <a:rPr lang="en-US" altLang="en-US" sz="2400" dirty="0">
                <a:latin typeface="Arial" pitchFamily="34" charset="0"/>
              </a:rPr>
              <a:t>p</a:t>
            </a:r>
            <a:r>
              <a:rPr lang="en-US" altLang="en-US" sz="2400" dirty="0" smtClean="0">
                <a:latin typeface="Arial" pitchFamily="34" charset="0"/>
              </a:rPr>
              <a:t>olicy </a:t>
            </a:r>
            <a:r>
              <a:rPr lang="en-US" altLang="en-US" sz="2400" dirty="0">
                <a:latin typeface="Arial" pitchFamily="34" charset="0"/>
              </a:rPr>
              <a:t>c</a:t>
            </a:r>
            <a:r>
              <a:rPr lang="en-US" altLang="en-US" sz="2400" dirty="0" smtClean="0">
                <a:latin typeface="Arial" pitchFamily="34" charset="0"/>
              </a:rPr>
              <a:t>ontext and Trade Policy and Strategy Framework</a:t>
            </a:r>
          </a:p>
          <a:p>
            <a:pPr>
              <a:spcBef>
                <a:spcPct val="0"/>
              </a:spcBef>
            </a:pPr>
            <a:r>
              <a:rPr lang="en-US" altLang="en-US" sz="2400" dirty="0" smtClean="0">
                <a:latin typeface="Arial" pitchFamily="34" charset="0"/>
              </a:rPr>
              <a:t>African regional economic integration &amp; the Development Integration Approach</a:t>
            </a:r>
          </a:p>
          <a:p>
            <a:pPr>
              <a:spcBef>
                <a:spcPct val="0"/>
              </a:spcBef>
            </a:pPr>
            <a:r>
              <a:rPr lang="en-US" altLang="en-US" sz="2400" dirty="0" smtClean="0">
                <a:latin typeface="Arial" pitchFamily="34" charset="0"/>
              </a:rPr>
              <a:t>African Continental Free Trade Agreement (</a:t>
            </a:r>
            <a:r>
              <a:rPr lang="en-US" altLang="en-US" sz="2400" dirty="0" err="1" smtClean="0">
                <a:latin typeface="Arial" pitchFamily="34" charset="0"/>
              </a:rPr>
              <a:t>AfCFTA</a:t>
            </a:r>
            <a:r>
              <a:rPr lang="en-US" altLang="en-US" sz="2400" dirty="0" smtClean="0">
                <a:latin typeface="Arial" pitchFamily="34" charset="0"/>
              </a:rPr>
              <a:t>)</a:t>
            </a:r>
          </a:p>
          <a:p>
            <a:pPr>
              <a:spcBef>
                <a:spcPct val="0"/>
              </a:spcBef>
            </a:pPr>
            <a:r>
              <a:rPr lang="en-US" altLang="en-US" sz="2400" dirty="0" smtClean="0">
                <a:latin typeface="Arial" pitchFamily="34" charset="0"/>
              </a:rPr>
              <a:t>SADC</a:t>
            </a:r>
          </a:p>
          <a:p>
            <a:pPr>
              <a:spcBef>
                <a:spcPct val="0"/>
              </a:spcBef>
            </a:pPr>
            <a:r>
              <a:rPr lang="en-US" altLang="en-US" sz="2400" dirty="0" smtClean="0">
                <a:latin typeface="Arial" pitchFamily="34" charset="0"/>
              </a:rPr>
              <a:t>SACU</a:t>
            </a:r>
          </a:p>
          <a:p>
            <a:pPr>
              <a:spcBef>
                <a:spcPct val="0"/>
              </a:spcBef>
            </a:pPr>
            <a:r>
              <a:rPr lang="en-US" altLang="en-US" sz="2400" dirty="0" smtClean="0">
                <a:latin typeface="Arial" pitchFamily="34" charset="0"/>
              </a:rPr>
              <a:t>TFTA </a:t>
            </a:r>
          </a:p>
          <a:p>
            <a:pPr>
              <a:spcBef>
                <a:spcPct val="0"/>
              </a:spcBef>
            </a:pPr>
            <a:r>
              <a:rPr lang="en-US" altLang="en-US" sz="2400" dirty="0">
                <a:latin typeface="Arial" pitchFamily="34" charset="0"/>
              </a:rPr>
              <a:t>Trade agreements with </a:t>
            </a:r>
            <a:r>
              <a:rPr lang="en-US" altLang="en-US" sz="2400" dirty="0" smtClean="0">
                <a:latin typeface="Arial" pitchFamily="34" charset="0"/>
              </a:rPr>
              <a:t>Europe </a:t>
            </a:r>
          </a:p>
          <a:p>
            <a:pPr>
              <a:spcBef>
                <a:spcPct val="0"/>
              </a:spcBef>
            </a:pPr>
            <a:r>
              <a:rPr lang="en-US" altLang="en-US" sz="2400" dirty="0" smtClean="0">
                <a:latin typeface="Arial" pitchFamily="34" charset="0"/>
              </a:rPr>
              <a:t>Trade </a:t>
            </a:r>
            <a:r>
              <a:rPr lang="en-US" altLang="en-US" sz="2400" dirty="0">
                <a:latin typeface="Arial" pitchFamily="34" charset="0"/>
              </a:rPr>
              <a:t>agreements with BRICS countries </a:t>
            </a:r>
            <a:endParaRPr lang="en-US" altLang="en-US" sz="2400" dirty="0" smtClean="0">
              <a:latin typeface="Arial" pitchFamily="34" charset="0"/>
            </a:endParaRPr>
          </a:p>
          <a:p>
            <a:pPr>
              <a:spcBef>
                <a:spcPct val="0"/>
              </a:spcBef>
            </a:pPr>
            <a:r>
              <a:rPr lang="en-US" altLang="en-US" sz="2400" dirty="0" smtClean="0">
                <a:latin typeface="Arial" pitchFamily="34" charset="0"/>
              </a:rPr>
              <a:t>World Trade </a:t>
            </a:r>
            <a:r>
              <a:rPr lang="en-US" altLang="en-US" sz="2400" dirty="0" err="1" smtClean="0">
                <a:latin typeface="Arial" pitchFamily="34" charset="0"/>
              </a:rPr>
              <a:t>Organisation</a:t>
            </a:r>
            <a:r>
              <a:rPr lang="en-US" altLang="en-US" sz="2400" dirty="0" smtClean="0">
                <a:latin typeface="Arial" pitchFamily="34" charset="0"/>
              </a:rPr>
              <a:t> (WTO)</a:t>
            </a:r>
          </a:p>
          <a:p>
            <a:pPr>
              <a:spcBef>
                <a:spcPct val="0"/>
              </a:spcBef>
            </a:pPr>
            <a:r>
              <a:rPr lang="en-US" altLang="en-US" sz="2400" dirty="0" smtClean="0">
                <a:latin typeface="Arial" pitchFamily="34" charset="0"/>
              </a:rPr>
              <a:t>AGOA</a:t>
            </a:r>
            <a:endParaRPr lang="en-US" altLang="en-US" sz="2400" dirty="0">
              <a:latin typeface="Arial" pitchFamily="34" charset="0"/>
            </a:endParaRPr>
          </a:p>
          <a:p>
            <a:pPr marL="0" indent="0">
              <a:spcBef>
                <a:spcPct val="0"/>
              </a:spcBef>
              <a:buNone/>
            </a:pPr>
            <a:r>
              <a:rPr lang="en-US" altLang="en-US" sz="2400" dirty="0" smtClean="0">
                <a:latin typeface="Arial" pitchFamily="34" charset="0"/>
              </a:rPr>
              <a:t> </a:t>
            </a:r>
          </a:p>
          <a:p>
            <a:pPr marL="0" indent="0">
              <a:lnSpc>
                <a:spcPct val="114000"/>
              </a:lnSpc>
              <a:spcBef>
                <a:spcPct val="0"/>
              </a:spcBef>
              <a:buNone/>
            </a:pPr>
            <a:endParaRPr lang="en-US" altLang="en-US" sz="2200" dirty="0" smtClean="0">
              <a:latin typeface="Arial" pitchFamily="34" charset="0"/>
            </a:endParaRPr>
          </a:p>
        </p:txBody>
      </p:sp>
      <p:sp>
        <p:nvSpPr>
          <p:cNvPr id="5" name="Rectangle 2"/>
          <p:cNvSpPr txBox="1">
            <a:spLocks noChangeArrowheads="1"/>
          </p:cNvSpPr>
          <p:nvPr/>
        </p:nvSpPr>
        <p:spPr bwMode="auto">
          <a:xfrm>
            <a:off x="876300" y="0"/>
            <a:ext cx="7315200" cy="66532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dirty="0" smtClean="0">
                <a:solidFill>
                  <a:srgbClr val="FF0000"/>
                </a:solidFill>
                <a:latin typeface="Arial Rounded MT Bold"/>
              </a:rPr>
              <a:t>Outline of Presentation</a:t>
            </a:r>
            <a:endParaRPr lang="en-GB" sz="3200" dirty="0">
              <a:solidFill>
                <a:srgbClr val="FF0000"/>
              </a:solidFill>
              <a:latin typeface="Arial Rounded MT Bold"/>
            </a:endParaRPr>
          </a:p>
        </p:txBody>
      </p:sp>
      <p:pic>
        <p:nvPicPr>
          <p:cNvPr id="6" name="Picture 5"/>
          <p:cNvPicPr>
            <a:picLocks noChangeAspect="1"/>
          </p:cNvPicPr>
          <p:nvPr/>
        </p:nvPicPr>
        <p:blipFill>
          <a:blip r:embed="rId3"/>
          <a:stretch>
            <a:fillRect/>
          </a:stretch>
        </p:blipFill>
        <p:spPr>
          <a:xfrm>
            <a:off x="7924800" y="5886483"/>
            <a:ext cx="914479" cy="798645"/>
          </a:xfrm>
          <a:prstGeom prst="rect">
            <a:avLst/>
          </a:prstGeom>
        </p:spPr>
      </p:pic>
    </p:spTree>
    <p:extLst>
      <p:ext uri="{BB962C8B-B14F-4D97-AF65-F5344CB8AC3E}">
        <p14:creationId xmlns:p14="http://schemas.microsoft.com/office/powerpoint/2010/main" val="2488601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924800" cy="4876800"/>
          </a:xfrm>
        </p:spPr>
        <p:txBody>
          <a:bodyPr/>
          <a:lstStyle/>
          <a:p>
            <a:pPr algn="just"/>
            <a:r>
              <a:rPr lang="en-GB" sz="1800" dirty="0">
                <a:latin typeface="Arial"/>
                <a:cs typeface="Arial"/>
              </a:rPr>
              <a:t>T-FTA will combine markets of 26 countries with a population of nearly 625 million and a combined GDP of US$1.6 trillion. </a:t>
            </a:r>
          </a:p>
          <a:p>
            <a:pPr algn="just"/>
            <a:r>
              <a:rPr lang="en-GB" sz="1800" dirty="0">
                <a:latin typeface="Arial"/>
                <a:cs typeface="Arial"/>
              </a:rPr>
              <a:t>Phase I – trade in goods and Phase II</a:t>
            </a:r>
            <a:r>
              <a:rPr lang="en-US" sz="1800" dirty="0">
                <a:latin typeface="Arial"/>
                <a:cs typeface="Arial"/>
              </a:rPr>
              <a:t> - trade in services negotiations, cooperation on IPR, investment, competition policy. </a:t>
            </a:r>
          </a:p>
          <a:p>
            <a:pPr algn="just"/>
            <a:r>
              <a:rPr lang="en-US" sz="1800" dirty="0">
                <a:latin typeface="Arial"/>
                <a:cs typeface="Arial"/>
              </a:rPr>
              <a:t>Based on the development integration model.</a:t>
            </a:r>
          </a:p>
          <a:p>
            <a:pPr algn="just"/>
            <a:r>
              <a:rPr lang="en-US" sz="1800" dirty="0">
                <a:latin typeface="Arial"/>
                <a:cs typeface="Arial"/>
              </a:rPr>
              <a:t>Key focus is to unlock industrial development through the RVCs and promote intra-regional investments</a:t>
            </a:r>
          </a:p>
          <a:p>
            <a:pPr lvl="1" algn="just"/>
            <a:r>
              <a:rPr lang="en-US" sz="1800" dirty="0">
                <a:latin typeface="Arial"/>
                <a:cs typeface="Arial"/>
              </a:rPr>
              <a:t>Role of Trade Invest Africa (TIA)</a:t>
            </a:r>
          </a:p>
          <a:p>
            <a:pPr lvl="1" algn="just"/>
            <a:r>
              <a:rPr lang="en-US" sz="1800" dirty="0">
                <a:latin typeface="Arial"/>
                <a:cs typeface="Arial"/>
              </a:rPr>
              <a:t>Encourage SA companies to work with the region to develop RVC in key sectors such as autos and promote complementarities.</a:t>
            </a:r>
          </a:p>
          <a:p>
            <a:r>
              <a:rPr lang="en-US" sz="1800" dirty="0">
                <a:latin typeface="Arial"/>
                <a:cs typeface="Arial"/>
              </a:rPr>
              <a:t>The negotiations on the legal framework concluded</a:t>
            </a:r>
          </a:p>
          <a:p>
            <a:r>
              <a:rPr lang="en-US" sz="1800" dirty="0">
                <a:latin typeface="Arial"/>
                <a:cs typeface="Arial"/>
              </a:rPr>
              <a:t>Focus is on tariff negotiations. </a:t>
            </a:r>
          </a:p>
          <a:p>
            <a:r>
              <a:rPr lang="en-US" sz="1800" dirty="0">
                <a:latin typeface="Arial"/>
                <a:cs typeface="Arial"/>
              </a:rPr>
              <a:t>Modalities for tariff negotiations: 60% immediate liberalization, 25 % over 5 to 8years and 15 % sensitive but subject to negotiations.</a:t>
            </a:r>
          </a:p>
          <a:p>
            <a:endParaRPr lang="en-US" sz="1800" dirty="0">
              <a:latin typeface="Arial"/>
              <a:cs typeface="Arial"/>
            </a:endParaRPr>
          </a:p>
          <a:p>
            <a:endParaRPr lang="en-ZA" sz="1800" dirty="0"/>
          </a:p>
        </p:txBody>
      </p:sp>
      <p:sp>
        <p:nvSpPr>
          <p:cNvPr id="4" name="Slide Number Placeholder 3"/>
          <p:cNvSpPr>
            <a:spLocks noGrp="1"/>
          </p:cNvSpPr>
          <p:nvPr>
            <p:ph type="sldNum" sz="quarter" idx="12"/>
          </p:nvPr>
        </p:nvSpPr>
        <p:spPr>
          <a:xfrm>
            <a:off x="3581400" y="6019800"/>
            <a:ext cx="1905000" cy="457200"/>
          </a:xfrm>
        </p:spPr>
        <p:txBody>
          <a:bodyPr/>
          <a:lstStyle/>
          <a:p>
            <a:pPr algn="ctr">
              <a:defRPr/>
            </a:pPr>
            <a:fld id="{CDD9BE6E-EB6B-4812-B53E-25E02459A996}" type="slidenum">
              <a:rPr lang="en-US" smtClean="0"/>
              <a:pPr algn="ctr">
                <a:defRPr/>
              </a:pPr>
              <a:t>20</a:t>
            </a:fld>
            <a:endParaRPr lang="en-US" dirty="0"/>
          </a:p>
        </p:txBody>
      </p:sp>
      <p:sp>
        <p:nvSpPr>
          <p:cNvPr id="5" name="Title 1"/>
          <p:cNvSpPr>
            <a:spLocks noGrp="1"/>
          </p:cNvSpPr>
          <p:nvPr>
            <p:ph type="title"/>
          </p:nvPr>
        </p:nvSpPr>
        <p:spPr>
          <a:xfrm>
            <a:off x="685800" y="152400"/>
            <a:ext cx="7924800" cy="914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ZA" sz="3200" b="1" dirty="0" smtClean="0">
                <a:solidFill>
                  <a:srgbClr val="FF0000"/>
                </a:solidFill>
                <a:latin typeface="Arial" charset="0"/>
              </a:rPr>
              <a:t>Background to Tripartite Free Trade Area (TFTA)</a:t>
            </a:r>
            <a:endParaRPr lang="en-ZA" sz="3200" b="1" dirty="0">
              <a:solidFill>
                <a:srgbClr val="FF0000"/>
              </a:solidFill>
              <a:latin typeface="Arial" charset="0"/>
            </a:endParaRPr>
          </a:p>
        </p:txBody>
      </p:sp>
      <p:pic>
        <p:nvPicPr>
          <p:cNvPr id="6" name="Picture 5"/>
          <p:cNvPicPr>
            <a:picLocks noChangeAspect="1"/>
          </p:cNvPicPr>
          <p:nvPr/>
        </p:nvPicPr>
        <p:blipFill>
          <a:blip r:embed="rId2"/>
          <a:stretch>
            <a:fillRect/>
          </a:stretch>
        </p:blipFill>
        <p:spPr>
          <a:xfrm>
            <a:off x="7924760" y="5849077"/>
            <a:ext cx="914479" cy="798645"/>
          </a:xfrm>
          <a:prstGeom prst="rect">
            <a:avLst/>
          </a:prstGeom>
        </p:spPr>
      </p:pic>
    </p:spTree>
    <p:extLst>
      <p:ext uri="{BB962C8B-B14F-4D97-AF65-F5344CB8AC3E}">
        <p14:creationId xmlns:p14="http://schemas.microsoft.com/office/powerpoint/2010/main" val="2401712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599"/>
            <a:ext cx="8001000" cy="838200"/>
          </a:xfrm>
          <a:solidFill>
            <a:srgbClr val="FF9933"/>
          </a:solidFill>
        </p:spPr>
        <p:txBody>
          <a:bodyPr>
            <a:normAutofit fontScale="90000"/>
          </a:bodyPr>
          <a:lstStyle/>
          <a:p>
            <a:r>
              <a:rPr lang="en-US" sz="3200" dirty="0">
                <a:solidFill>
                  <a:srgbClr val="FF0000"/>
                </a:solidFill>
                <a:latin typeface="Arial" panose="020B0604020202020204" pitchFamily="34" charset="0"/>
                <a:cs typeface="Arial" panose="020B0604020202020204" pitchFamily="34" charset="0"/>
              </a:rPr>
              <a:t>SA’s Trade with TFTA countries </a:t>
            </a:r>
            <a:br>
              <a:rPr lang="en-US" sz="3200" dirty="0">
                <a:solidFill>
                  <a:srgbClr val="FF0000"/>
                </a:solidFill>
                <a:latin typeface="Arial" panose="020B0604020202020204" pitchFamily="34" charset="0"/>
                <a:cs typeface="Arial" panose="020B0604020202020204" pitchFamily="34" charset="0"/>
              </a:rPr>
            </a:br>
            <a:r>
              <a:rPr lang="en-US" sz="3200" dirty="0">
                <a:solidFill>
                  <a:srgbClr val="FF0000"/>
                </a:solidFill>
                <a:latin typeface="Arial" panose="020B0604020202020204" pitchFamily="34" charset="0"/>
                <a:cs typeface="Arial" panose="020B0604020202020204" pitchFamily="34" charset="0"/>
              </a:rPr>
              <a:t>figures in US$ 000</a:t>
            </a:r>
            <a:endParaRPr lang="en-ZA" sz="32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3886200" y="5943600"/>
            <a:ext cx="1905000" cy="457200"/>
          </a:xfrm>
        </p:spPr>
        <p:txBody>
          <a:bodyPr/>
          <a:lstStyle/>
          <a:p>
            <a:pPr algn="ctr"/>
            <a:fld id="{08E1A27E-51D2-364B-80C5-0F2292843484}" type="slidenum">
              <a:rPr lang="en-US" smtClean="0"/>
              <a:pPr algn="ctr"/>
              <a:t>21</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10889429"/>
              </p:ext>
            </p:extLst>
          </p:nvPr>
        </p:nvGraphicFramePr>
        <p:xfrm>
          <a:off x="457200" y="1447799"/>
          <a:ext cx="8229600" cy="4038601"/>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a:picLocks noChangeAspect="1"/>
          </p:cNvPicPr>
          <p:nvPr/>
        </p:nvPicPr>
        <p:blipFill>
          <a:blip r:embed="rId3"/>
          <a:stretch>
            <a:fillRect/>
          </a:stretch>
        </p:blipFill>
        <p:spPr>
          <a:xfrm>
            <a:off x="7924800" y="5772877"/>
            <a:ext cx="914479" cy="798645"/>
          </a:xfrm>
          <a:prstGeom prst="rect">
            <a:avLst/>
          </a:prstGeom>
        </p:spPr>
      </p:pic>
    </p:spTree>
    <p:extLst>
      <p:ext uri="{BB962C8B-B14F-4D97-AF65-F5344CB8AC3E}">
        <p14:creationId xmlns:p14="http://schemas.microsoft.com/office/powerpoint/2010/main" val="2106674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3769"/>
            <a:ext cx="9144000" cy="6465323"/>
          </a:xfrm>
          <a:prstGeom prst="rect">
            <a:avLst/>
          </a:prstGeom>
        </p:spPr>
      </p:pic>
      <p:sp>
        <p:nvSpPr>
          <p:cNvPr id="6" name="Title 1"/>
          <p:cNvSpPr>
            <a:spLocks noGrp="1"/>
          </p:cNvSpPr>
          <p:nvPr>
            <p:ph type="title"/>
          </p:nvPr>
        </p:nvSpPr>
        <p:spPr>
          <a:xfrm>
            <a:off x="457200" y="153319"/>
            <a:ext cx="8405446" cy="833537"/>
          </a:xfrm>
          <a:solidFill>
            <a:srgbClr val="FF9933"/>
          </a:solidFill>
        </p:spPr>
        <p:txBody>
          <a:bodyPr>
            <a:normAutofit/>
          </a:bodyPr>
          <a:lstStyle/>
          <a:p>
            <a:r>
              <a:rPr lang="en-US" sz="3200" b="1" dirty="0" smtClean="0">
                <a:solidFill>
                  <a:srgbClr val="FF0000"/>
                </a:solidFill>
                <a:latin typeface="Arial" panose="020B0604020202020204" pitchFamily="34" charset="0"/>
                <a:cs typeface="Arial" panose="020B0604020202020204" pitchFamily="34" charset="0"/>
              </a:rPr>
              <a:t>SA’s trade with the TFTA countries</a:t>
            </a:r>
            <a:endParaRPr lang="en-US" sz="3200" b="1" dirty="0">
              <a:solidFill>
                <a:srgbClr val="FF0000"/>
              </a:solidFill>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57200" y="1065565"/>
            <a:ext cx="8229600" cy="4780487"/>
          </a:xfrm>
        </p:spPr>
        <p:txBody>
          <a:bodyPr>
            <a:normAutofit/>
          </a:bodyPr>
          <a:lstStyle/>
          <a:p>
            <a:pPr algn="just"/>
            <a:r>
              <a:rPr lang="en-US" sz="2215" dirty="0">
                <a:latin typeface="Arial" panose="020B0604020202020204" pitchFamily="34" charset="0"/>
                <a:cs typeface="Arial" panose="020B0604020202020204" pitchFamily="34" charset="0"/>
              </a:rPr>
              <a:t>South Africa’s trade with TFTA countries represents about 16 % of SA’s trade with the world.</a:t>
            </a:r>
          </a:p>
          <a:p>
            <a:pPr algn="just"/>
            <a:r>
              <a:rPr lang="en-US" sz="2215" dirty="0">
                <a:latin typeface="Arial" panose="020B0604020202020204" pitchFamily="34" charset="0"/>
                <a:cs typeface="Arial" panose="020B0604020202020204" pitchFamily="34" charset="0"/>
              </a:rPr>
              <a:t>In 2017 total trade with TFTA countries was in the tune of US $ 27,6 billion.</a:t>
            </a:r>
          </a:p>
          <a:p>
            <a:pPr algn="just"/>
            <a:r>
              <a:rPr lang="en-US" sz="2215" dirty="0">
                <a:latin typeface="Arial" panose="020B0604020202020204" pitchFamily="34" charset="0"/>
                <a:cs typeface="Arial" panose="020B0604020202020204" pitchFamily="34" charset="0"/>
              </a:rPr>
              <a:t>A bulk of the trade is with SADC countries. After SADC, Egypt, Kenya, Ethiopia and Uganda feature as export destinations of potential.</a:t>
            </a:r>
          </a:p>
          <a:p>
            <a:pPr algn="just"/>
            <a:r>
              <a:rPr lang="en-US" sz="2215" dirty="0">
                <a:latin typeface="Arial" panose="020B0604020202020204" pitchFamily="34" charset="0"/>
                <a:cs typeface="Arial" panose="020B0604020202020204" pitchFamily="34" charset="0"/>
              </a:rPr>
              <a:t>South Africa exports to Kenya account for 3,3 % of TFTA exports. South Africa in turn receives about 2% of its TFTA imports from Egypt</a:t>
            </a:r>
            <a:r>
              <a:rPr lang="en-US" sz="2215" dirty="0" smtClean="0">
                <a:latin typeface="Arial" panose="020B0604020202020204" pitchFamily="34" charset="0"/>
                <a:cs typeface="Arial" panose="020B0604020202020204" pitchFamily="34" charset="0"/>
              </a:rPr>
              <a:t>.</a:t>
            </a:r>
          </a:p>
          <a:p>
            <a:pPr algn="just"/>
            <a:r>
              <a:rPr lang="en-US" sz="2215" dirty="0" smtClean="0">
                <a:latin typeface="Arial" panose="020B0604020202020204" pitchFamily="34" charset="0"/>
                <a:cs typeface="Arial" panose="020B0604020202020204" pitchFamily="34" charset="0"/>
              </a:rPr>
              <a:t>Focus is on conclusion of the agreement with the East African Community and continue negotiations with Egypt.</a:t>
            </a:r>
            <a:endParaRPr lang="en-US" sz="2215"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726872" y="6131171"/>
            <a:ext cx="2133600" cy="337038"/>
          </a:xfrm>
        </p:spPr>
        <p:txBody>
          <a:bodyPr/>
          <a:lstStyle/>
          <a:p>
            <a:pPr algn="ctr"/>
            <a:fld id="{08E1A27E-51D2-364B-80C5-0F2292843484}" type="slidenum">
              <a:rPr lang="en-US"/>
              <a:pPr algn="ctr"/>
              <a:t>22</a:t>
            </a:fld>
            <a:endParaRPr lang="en-US" dirty="0"/>
          </a:p>
        </p:txBody>
      </p:sp>
    </p:spTree>
    <p:extLst>
      <p:ext uri="{BB962C8B-B14F-4D97-AF65-F5344CB8AC3E}">
        <p14:creationId xmlns:p14="http://schemas.microsoft.com/office/powerpoint/2010/main" val="2187653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47800"/>
            <a:ext cx="7772400" cy="2819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ZA" sz="3600" b="1" kern="1200" dirty="0" smtClean="0">
                <a:solidFill>
                  <a:srgbClr val="FF0000"/>
                </a:solidFill>
                <a:latin typeface="Arial Rounded MT Bold"/>
              </a:rPr>
              <a:t>Trade Agreements with countries in Europe</a:t>
            </a:r>
            <a:endParaRPr lang="en-ZA" sz="3600" b="1" kern="1200" dirty="0">
              <a:solidFill>
                <a:srgbClr val="FF0000"/>
              </a:solidFill>
              <a:latin typeface="Arial Rounded MT Bold"/>
            </a:endParaRPr>
          </a:p>
        </p:txBody>
      </p:sp>
      <p:sp>
        <p:nvSpPr>
          <p:cNvPr id="3" name="Slide Number Placeholder 2"/>
          <p:cNvSpPr>
            <a:spLocks noGrp="1"/>
          </p:cNvSpPr>
          <p:nvPr>
            <p:ph type="sldNum" sz="quarter" idx="12"/>
          </p:nvPr>
        </p:nvSpPr>
        <p:spPr>
          <a:xfrm>
            <a:off x="3657600" y="6019800"/>
            <a:ext cx="1905000" cy="457200"/>
          </a:xfrm>
        </p:spPr>
        <p:txBody>
          <a:bodyPr/>
          <a:lstStyle/>
          <a:p>
            <a:pPr algn="ctr">
              <a:defRPr>
                <a:uFillTx/>
              </a:defRPr>
            </a:pPr>
            <a:fld id="{866D8389-901E-4473-88C7-B739CEB33C43}" type="slidenum">
              <a:rPr lang="en-US" smtClean="0"/>
              <a:pPr algn="ctr">
                <a:defRPr>
                  <a:uFillTx/>
                </a:defRPr>
              </a:pPr>
              <a:t>23</a:t>
            </a:fld>
            <a:endParaRPr lang="en-US" dirty="0"/>
          </a:p>
        </p:txBody>
      </p:sp>
      <p:pic>
        <p:nvPicPr>
          <p:cNvPr id="4" name="Picture 3"/>
          <p:cNvPicPr>
            <a:picLocks noChangeAspect="1"/>
          </p:cNvPicPr>
          <p:nvPr/>
        </p:nvPicPr>
        <p:blipFill>
          <a:blip r:embed="rId2"/>
          <a:stretch>
            <a:fillRect/>
          </a:stretch>
        </p:blipFill>
        <p:spPr>
          <a:xfrm>
            <a:off x="7924800" y="5849077"/>
            <a:ext cx="914479" cy="798645"/>
          </a:xfrm>
          <a:prstGeom prst="rect">
            <a:avLst/>
          </a:prstGeom>
        </p:spPr>
      </p:pic>
    </p:spTree>
    <p:extLst>
      <p:ext uri="{BB962C8B-B14F-4D97-AF65-F5344CB8AC3E}">
        <p14:creationId xmlns:p14="http://schemas.microsoft.com/office/powerpoint/2010/main" val="2251412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65760"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ZA" sz="3200" b="1" kern="1200" dirty="0">
                <a:solidFill>
                  <a:srgbClr val="FF0000"/>
                </a:solidFill>
                <a:latin typeface="Arial Rounded MT Bold"/>
              </a:rPr>
              <a:t>Economic Partnership Agreement (EPA) between the EU and SADC EPA Group</a:t>
            </a:r>
            <a:endParaRPr lang="en-ZA" sz="3200" b="1" dirty="0">
              <a:solidFill>
                <a:srgbClr val="FF0000"/>
              </a:solidFill>
              <a:latin typeface="Arial" charset="0"/>
            </a:endParaRPr>
          </a:p>
        </p:txBody>
      </p:sp>
      <p:sp>
        <p:nvSpPr>
          <p:cNvPr id="3" name="Content Placeholder 2"/>
          <p:cNvSpPr>
            <a:spLocks noGrp="1"/>
          </p:cNvSpPr>
          <p:nvPr>
            <p:ph idx="1"/>
          </p:nvPr>
        </p:nvSpPr>
        <p:spPr>
          <a:xfrm>
            <a:off x="395536" y="1066800"/>
            <a:ext cx="8496944" cy="4648200"/>
          </a:xfrm>
        </p:spPr>
        <p:txBody>
          <a:bodyPr/>
          <a:lstStyle/>
          <a:p>
            <a:pPr algn="just"/>
            <a:r>
              <a:rPr lang="en-US" sz="2000" dirty="0">
                <a:solidFill>
                  <a:srgbClr val="000000"/>
                </a:solidFill>
                <a:latin typeface="Arial" pitchFamily="34" charset="0"/>
                <a:cs typeface="Arial" pitchFamily="34" charset="0"/>
              </a:rPr>
              <a:t>SA decided to join the </a:t>
            </a:r>
            <a:r>
              <a:rPr lang="en-US" sz="2000" dirty="0">
                <a:latin typeface="Arial" panose="020B0604020202020204" pitchFamily="34" charset="0"/>
                <a:cs typeface="Arial" panose="020B0604020202020204" pitchFamily="34" charset="0"/>
              </a:rPr>
              <a:t>Economic Partnership Agreement (EPA) between the EU and the SADC EPA group (Botswana, Lesotho, Namibia, Mozambique, South Africa and </a:t>
            </a:r>
            <a:r>
              <a:rPr lang="en-US" sz="2000" dirty="0" err="1">
                <a:latin typeface="Arial" panose="020B0604020202020204" pitchFamily="34" charset="0"/>
                <a:cs typeface="Arial" panose="020B0604020202020204" pitchFamily="34" charset="0"/>
              </a:rPr>
              <a:t>Eswatini</a:t>
            </a:r>
            <a:r>
              <a:rPr lang="en-US" sz="2000" dirty="0">
                <a:latin typeface="Arial" panose="020B0604020202020204" pitchFamily="34" charset="0"/>
                <a:cs typeface="Arial" panose="020B0604020202020204" pitchFamily="34" charset="0"/>
              </a:rPr>
              <a:t>) </a:t>
            </a:r>
            <a:r>
              <a:rPr lang="en-US" sz="2000" dirty="0">
                <a:solidFill>
                  <a:srgbClr val="000000"/>
                </a:solidFill>
                <a:latin typeface="Arial" pitchFamily="34" charset="0"/>
                <a:cs typeface="Arial" pitchFamily="34" charset="0"/>
              </a:rPr>
              <a:t>to establish a regional agreement with the EU and to secure further market access especially in agriculture.</a:t>
            </a:r>
          </a:p>
          <a:p>
            <a:pPr lvl="0" algn="just"/>
            <a:r>
              <a:rPr lang="en-ZA" sz="2000" dirty="0">
                <a:solidFill>
                  <a:srgbClr val="000000"/>
                </a:solidFill>
                <a:latin typeface="Arial" pitchFamily="34" charset="0"/>
                <a:cs typeface="Arial" pitchFamily="34" charset="0"/>
              </a:rPr>
              <a:t>The EPA</a:t>
            </a:r>
            <a:r>
              <a:rPr lang="en-US" sz="2000" dirty="0">
                <a:latin typeface="Arial"/>
                <a:cs typeface="Arial"/>
              </a:rPr>
              <a:t> provisionally entered into force on 10 October 2016 between SACU and the EU, except for the new negotiated agriculture market access, which entered into force on 1 November 2016.</a:t>
            </a:r>
          </a:p>
          <a:p>
            <a:pPr lvl="0" algn="just"/>
            <a:r>
              <a:rPr lang="en-US" sz="2000" dirty="0">
                <a:latin typeface="Arial" panose="020B0604020202020204" pitchFamily="34" charset="0"/>
                <a:cs typeface="Arial" panose="020B0604020202020204" pitchFamily="34" charset="0"/>
              </a:rPr>
              <a:t>EPA replaced the trade chapter of Trade, Development and Cooperation Agreement (TDCA), </a:t>
            </a:r>
          </a:p>
          <a:p>
            <a:pPr lvl="0" algn="just"/>
            <a:r>
              <a:rPr lang="en-ZA" sz="2000" dirty="0">
                <a:latin typeface="Arial" panose="020B0604020202020204" pitchFamily="34" charset="0"/>
                <a:cs typeface="Arial" panose="020B0604020202020204" pitchFamily="34" charset="0"/>
              </a:rPr>
              <a:t>SA achieved its objectives and improved market access beyond that under the TDCA on fisheries products as well as 32 agricultural products</a:t>
            </a:r>
            <a:endParaRPr lang="en-US" sz="2000" dirty="0">
              <a:latin typeface="Arial" panose="020B0604020202020204" pitchFamily="34" charset="0"/>
              <a:cs typeface="Arial" panose="020B0604020202020204" pitchFamily="34" charset="0"/>
            </a:endParaRPr>
          </a:p>
          <a:p>
            <a:pPr lvl="0" algn="just"/>
            <a:endParaRPr lang="en-US" sz="2000" dirty="0">
              <a:solidFill>
                <a:srgbClr val="000000"/>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4038600" y="5943600"/>
            <a:ext cx="1905000" cy="457200"/>
          </a:xfrm>
        </p:spPr>
        <p:txBody>
          <a:bodyPr/>
          <a:lstStyle/>
          <a:p>
            <a:pPr algn="ctr">
              <a:defRPr>
                <a:uFillTx/>
              </a:defRPr>
            </a:pPr>
            <a:fld id="{7EBEE5DE-754D-4309-B59E-BDB11852C935}" type="slidenum">
              <a:rPr lang="en-US" smtClean="0"/>
              <a:pPr algn="ctr">
                <a:defRPr>
                  <a:uFillTx/>
                </a:defRPr>
              </a:pPr>
              <a:t>24</a:t>
            </a:fld>
            <a:endParaRPr lang="en-US" dirty="0"/>
          </a:p>
        </p:txBody>
      </p:sp>
      <p:pic>
        <p:nvPicPr>
          <p:cNvPr id="5" name="Picture 4"/>
          <p:cNvPicPr>
            <a:picLocks noChangeAspect="1"/>
          </p:cNvPicPr>
          <p:nvPr/>
        </p:nvPicPr>
        <p:blipFill>
          <a:blip r:embed="rId2"/>
          <a:stretch>
            <a:fillRect/>
          </a:stretch>
        </p:blipFill>
        <p:spPr>
          <a:xfrm>
            <a:off x="7848600" y="5772877"/>
            <a:ext cx="914479" cy="798645"/>
          </a:xfrm>
          <a:prstGeom prst="rect">
            <a:avLst/>
          </a:prstGeom>
        </p:spPr>
      </p:pic>
    </p:spTree>
    <p:extLst>
      <p:ext uri="{BB962C8B-B14F-4D97-AF65-F5344CB8AC3E}">
        <p14:creationId xmlns:p14="http://schemas.microsoft.com/office/powerpoint/2010/main" val="2772159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b="1" dirty="0">
                <a:solidFill>
                  <a:srgbClr val="FF0000"/>
                </a:solidFill>
                <a:latin typeface="Arial"/>
                <a:cs typeface="Arial"/>
              </a:rPr>
              <a:t>EPA Benefits for </a:t>
            </a:r>
            <a:r>
              <a:rPr lang="en-US" sz="3200" b="1" dirty="0" smtClean="0">
                <a:solidFill>
                  <a:srgbClr val="FF0000"/>
                </a:solidFill>
                <a:latin typeface="Arial"/>
                <a:cs typeface="Arial"/>
              </a:rPr>
              <a:t>SA</a:t>
            </a:r>
            <a:endParaRPr lang="en-ZA" sz="3200" b="1" dirty="0">
              <a:latin typeface="Arial" charset="0"/>
            </a:endParaRPr>
          </a:p>
        </p:txBody>
      </p:sp>
      <p:sp>
        <p:nvSpPr>
          <p:cNvPr id="3" name="Content Placeholder 2"/>
          <p:cNvSpPr>
            <a:spLocks noGrp="1"/>
          </p:cNvSpPr>
          <p:nvPr>
            <p:ph idx="1"/>
          </p:nvPr>
        </p:nvSpPr>
        <p:spPr>
          <a:xfrm>
            <a:off x="381000" y="533400"/>
            <a:ext cx="8458200" cy="4876800"/>
          </a:xfrm>
        </p:spPr>
        <p:txBody>
          <a:bodyPr/>
          <a:lstStyle/>
          <a:p>
            <a:pPr lvl="0" algn="just"/>
            <a:r>
              <a:rPr lang="en-ZA" sz="2000" dirty="0" smtClean="0">
                <a:solidFill>
                  <a:srgbClr val="000000"/>
                </a:solidFill>
                <a:latin typeface="Arial" panose="020B0604020202020204" pitchFamily="34" charset="0"/>
                <a:cs typeface="Arial" panose="020B0604020202020204" pitchFamily="34" charset="0"/>
              </a:rPr>
              <a:t>Improved </a:t>
            </a:r>
            <a:r>
              <a:rPr lang="en-ZA" sz="2000" dirty="0">
                <a:solidFill>
                  <a:srgbClr val="000000"/>
                </a:solidFill>
                <a:latin typeface="Arial" panose="020B0604020202020204" pitchFamily="34" charset="0"/>
                <a:cs typeface="Arial" panose="020B0604020202020204" pitchFamily="34" charset="0"/>
              </a:rPr>
              <a:t>market access for 32 agricultural products, with a significant improvement in our access to the EU market for wine (110 million litres duty free), sugar (</a:t>
            </a:r>
            <a:r>
              <a:rPr lang="en-ZA" sz="2000" dirty="0" smtClean="0">
                <a:solidFill>
                  <a:srgbClr val="000000"/>
                </a:solidFill>
                <a:latin typeface="Arial" panose="020B0604020202020204" pitchFamily="34" charset="0"/>
                <a:cs typeface="Arial" panose="020B0604020202020204" pitchFamily="34" charset="0"/>
              </a:rPr>
              <a:t>150 000 </a:t>
            </a:r>
            <a:r>
              <a:rPr lang="en-ZA" sz="2000" dirty="0">
                <a:solidFill>
                  <a:srgbClr val="000000"/>
                </a:solidFill>
                <a:latin typeface="Arial" panose="020B0604020202020204" pitchFamily="34" charset="0"/>
                <a:cs typeface="Arial" panose="020B0604020202020204" pitchFamily="34" charset="0"/>
              </a:rPr>
              <a:t>tons duty free) and ethanol (</a:t>
            </a:r>
            <a:r>
              <a:rPr lang="en-ZA" sz="2000" dirty="0" smtClean="0">
                <a:solidFill>
                  <a:srgbClr val="000000"/>
                </a:solidFill>
                <a:latin typeface="Arial" panose="020B0604020202020204" pitchFamily="34" charset="0"/>
                <a:cs typeface="Arial" panose="020B0604020202020204" pitchFamily="34" charset="0"/>
              </a:rPr>
              <a:t>80 000 </a:t>
            </a:r>
            <a:r>
              <a:rPr lang="en-ZA" sz="2000" dirty="0">
                <a:solidFill>
                  <a:srgbClr val="000000"/>
                </a:solidFill>
                <a:latin typeface="Arial" panose="020B0604020202020204" pitchFamily="34" charset="0"/>
                <a:cs typeface="Arial" panose="020B0604020202020204" pitchFamily="34" charset="0"/>
              </a:rPr>
              <a:t>tons duty free).</a:t>
            </a:r>
          </a:p>
          <a:p>
            <a:pPr lvl="0" algn="just"/>
            <a:r>
              <a:rPr lang="en-ZA" sz="2000" dirty="0">
                <a:solidFill>
                  <a:srgbClr val="000000"/>
                </a:solidFill>
                <a:latin typeface="Arial" panose="020B0604020202020204" pitchFamily="34" charset="0"/>
                <a:cs typeface="Arial" panose="020B0604020202020204" pitchFamily="34" charset="0"/>
              </a:rPr>
              <a:t>Improved access for our exports of flowers, some dairy, fruit and fruit products.</a:t>
            </a:r>
          </a:p>
          <a:p>
            <a:pPr lvl="0" algn="just"/>
            <a:r>
              <a:rPr lang="en-ZA" sz="2000" dirty="0">
                <a:solidFill>
                  <a:srgbClr val="000000"/>
                </a:solidFill>
                <a:latin typeface="Arial" panose="020B0604020202020204" pitchFamily="34" charset="0"/>
                <a:cs typeface="Arial" panose="020B0604020202020204" pitchFamily="34" charset="0"/>
              </a:rPr>
              <a:t>New market access for our fishery products.</a:t>
            </a:r>
          </a:p>
          <a:p>
            <a:pPr lvl="0" algn="just"/>
            <a:r>
              <a:rPr lang="en-ZA" sz="2000" dirty="0">
                <a:solidFill>
                  <a:srgbClr val="000000"/>
                </a:solidFill>
                <a:latin typeface="Arial" panose="020B0604020202020204" pitchFamily="34" charset="0"/>
                <a:cs typeface="Arial" panose="020B0604020202020204" pitchFamily="34" charset="0"/>
              </a:rPr>
              <a:t>The EPA rules of origin improve on the TDCA as they allow for extended </a:t>
            </a:r>
            <a:r>
              <a:rPr lang="en-ZA" sz="2000" dirty="0" err="1">
                <a:solidFill>
                  <a:srgbClr val="000000"/>
                </a:solidFill>
                <a:latin typeface="Arial" panose="020B0604020202020204" pitchFamily="34" charset="0"/>
                <a:cs typeface="Arial" panose="020B0604020202020204" pitchFamily="34" charset="0"/>
              </a:rPr>
              <a:t>cumulation</a:t>
            </a:r>
            <a:r>
              <a:rPr lang="en-ZA" sz="2000" dirty="0">
                <a:solidFill>
                  <a:srgbClr val="000000"/>
                </a:solidFill>
                <a:latin typeface="Arial" panose="020B0604020202020204" pitchFamily="34" charset="0"/>
                <a:cs typeface="Arial" panose="020B0604020202020204" pitchFamily="34" charset="0"/>
              </a:rPr>
              <a:t> that can facilitate intra-regional trade and industrialisation across the Southern and Eastern Africa in particular. </a:t>
            </a:r>
          </a:p>
          <a:p>
            <a:pPr algn="just"/>
            <a:r>
              <a:rPr lang="en-ZA" sz="2000" dirty="0">
                <a:solidFill>
                  <a:srgbClr val="000000"/>
                </a:solidFill>
                <a:latin typeface="Arial" panose="020B0604020202020204" pitchFamily="34" charset="0"/>
                <a:cs typeface="Arial" panose="020B0604020202020204" pitchFamily="34" charset="0"/>
              </a:rPr>
              <a:t>Several other restrictive trade rules under the TDCA, like on export taxes and standstill clause have been eased under the EPA and </a:t>
            </a:r>
            <a:r>
              <a:rPr lang="en-ZA" sz="2000" dirty="0">
                <a:latin typeface="Arial" pitchFamily="34" charset="0"/>
                <a:cs typeface="Arial" pitchFamily="34" charset="0"/>
              </a:rPr>
              <a:t>Automatic Specific Agricultural Safeguard agreed on list of products</a:t>
            </a:r>
          </a:p>
          <a:p>
            <a:pPr lvl="0" algn="just"/>
            <a:r>
              <a:rPr lang="en-ZA" sz="2000" dirty="0" smtClean="0">
                <a:solidFill>
                  <a:srgbClr val="000000"/>
                </a:solidFill>
                <a:latin typeface="Arial" panose="020B0604020202020204" pitchFamily="34" charset="0"/>
                <a:cs typeface="Arial" panose="020B0604020202020204" pitchFamily="34" charset="0"/>
              </a:rPr>
              <a:t>Protocol </a:t>
            </a:r>
            <a:r>
              <a:rPr lang="en-ZA" sz="2000" dirty="0">
                <a:solidFill>
                  <a:srgbClr val="000000"/>
                </a:solidFill>
                <a:latin typeface="Arial" panose="020B0604020202020204" pitchFamily="34" charset="0"/>
                <a:cs typeface="Arial" panose="020B0604020202020204" pitchFamily="34" charset="0"/>
              </a:rPr>
              <a:t>on Geographical Indications (GIs) that protects 102 South African wines and three agricultural product names (Rooibos, honey bush and </a:t>
            </a:r>
            <a:r>
              <a:rPr lang="en-ZA" sz="2000" dirty="0" err="1">
                <a:solidFill>
                  <a:srgbClr val="000000"/>
                </a:solidFill>
                <a:latin typeface="Arial" panose="020B0604020202020204" pitchFamily="34" charset="0"/>
                <a:cs typeface="Arial" panose="020B0604020202020204" pitchFamily="34" charset="0"/>
              </a:rPr>
              <a:t>karoo</a:t>
            </a:r>
            <a:r>
              <a:rPr lang="en-ZA" sz="2000" dirty="0">
                <a:solidFill>
                  <a:srgbClr val="000000"/>
                </a:solidFill>
                <a:latin typeface="Arial" panose="020B0604020202020204" pitchFamily="34" charset="0"/>
                <a:cs typeface="Arial" panose="020B0604020202020204" pitchFamily="34" charset="0"/>
              </a:rPr>
              <a:t> lamb).</a:t>
            </a:r>
            <a:endParaRPr lang="en-US" sz="2000" dirty="0">
              <a:latin typeface="Arial" panose="020B0604020202020204" pitchFamily="34" charset="0"/>
              <a:cs typeface="Arial" panose="020B0604020202020204" pitchFamily="34" charset="0"/>
            </a:endParaRPr>
          </a:p>
          <a:p>
            <a:endParaRPr lang="en-ZA" dirty="0"/>
          </a:p>
          <a:p>
            <a:pPr lvl="0"/>
            <a:endParaRPr lang="en-GB" sz="200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3505200" y="6019800"/>
            <a:ext cx="1905000" cy="457200"/>
          </a:xfrm>
        </p:spPr>
        <p:txBody>
          <a:bodyPr/>
          <a:lstStyle/>
          <a:p>
            <a:pPr algn="ctr">
              <a:defRPr>
                <a:uFillTx/>
              </a:defRPr>
            </a:pPr>
            <a:fld id="{7EBEE5DE-754D-4309-B59E-BDB11852C935}" type="slidenum">
              <a:rPr lang="en-US" smtClean="0"/>
              <a:pPr algn="ctr">
                <a:defRPr>
                  <a:uFillTx/>
                </a:defRPr>
              </a:pPr>
              <a:t>25</a:t>
            </a:fld>
            <a:endParaRPr lang="en-US" dirty="0"/>
          </a:p>
        </p:txBody>
      </p:sp>
      <p:pic>
        <p:nvPicPr>
          <p:cNvPr id="5" name="Picture 4"/>
          <p:cNvPicPr>
            <a:picLocks noChangeAspect="1"/>
          </p:cNvPicPr>
          <p:nvPr/>
        </p:nvPicPr>
        <p:blipFill>
          <a:blip r:embed="rId2"/>
          <a:stretch>
            <a:fillRect/>
          </a:stretch>
        </p:blipFill>
        <p:spPr>
          <a:xfrm>
            <a:off x="7772400" y="5791200"/>
            <a:ext cx="914479" cy="798645"/>
          </a:xfrm>
          <a:prstGeom prst="rect">
            <a:avLst/>
          </a:prstGeom>
        </p:spPr>
      </p:pic>
    </p:spTree>
    <p:extLst>
      <p:ext uri="{BB962C8B-B14F-4D97-AF65-F5344CB8AC3E}">
        <p14:creationId xmlns:p14="http://schemas.microsoft.com/office/powerpoint/2010/main" val="32345901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65760"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b="1" dirty="0" smtClean="0">
                <a:solidFill>
                  <a:srgbClr val="FF0000"/>
                </a:solidFill>
                <a:latin typeface="Arial" charset="0"/>
              </a:rPr>
              <a:t>SA- EU Trade Statistics</a:t>
            </a:r>
            <a:endParaRPr lang="en-ZA" sz="3200" b="1" dirty="0">
              <a:solidFill>
                <a:srgbClr val="FF0000"/>
              </a:solidFill>
              <a:latin typeface="Arial" charset="0"/>
            </a:endParaRPr>
          </a:p>
        </p:txBody>
      </p:sp>
      <p:sp>
        <p:nvSpPr>
          <p:cNvPr id="3" name="Content Placeholder 2"/>
          <p:cNvSpPr>
            <a:spLocks noGrp="1"/>
          </p:cNvSpPr>
          <p:nvPr>
            <p:ph idx="1"/>
          </p:nvPr>
        </p:nvSpPr>
        <p:spPr>
          <a:xfrm>
            <a:off x="395536" y="1066800"/>
            <a:ext cx="8496944" cy="4648200"/>
          </a:xfrm>
        </p:spPr>
        <p:txBody>
          <a:bodyPr/>
          <a:lstStyle/>
          <a:p>
            <a:pPr lvl="0" algn="just"/>
            <a:r>
              <a:rPr lang="en-US" sz="2000" dirty="0" smtClean="0">
                <a:solidFill>
                  <a:srgbClr val="000000"/>
                </a:solidFill>
                <a:latin typeface="Arial" pitchFamily="34" charset="0"/>
                <a:cs typeface="Arial" pitchFamily="34" charset="0"/>
              </a:rPr>
              <a:t>The </a:t>
            </a:r>
            <a:r>
              <a:rPr lang="en-US" sz="2000" dirty="0">
                <a:solidFill>
                  <a:srgbClr val="000000"/>
                </a:solidFill>
                <a:latin typeface="Arial" pitchFamily="34" charset="0"/>
                <a:cs typeface="Arial" pitchFamily="34" charset="0"/>
              </a:rPr>
              <a:t>EU as a block remains SA’s largest trading partner. </a:t>
            </a:r>
          </a:p>
          <a:p>
            <a:pPr lvl="0" algn="just"/>
            <a:r>
              <a:rPr lang="en-US" sz="2000" dirty="0">
                <a:latin typeface="Arial" panose="020B0604020202020204" pitchFamily="34" charset="0"/>
                <a:cs typeface="Arial" panose="020B0604020202020204" pitchFamily="34" charset="0"/>
              </a:rPr>
              <a:t>Total trade between SA and EU has been consistently increasing over the past years; recording an increase from R449 Billion in 2013 to R 600 Billion in 2017; an increase of 34%</a:t>
            </a:r>
            <a:r>
              <a:rPr lang="en-US" sz="2000" dirty="0" smtClean="0">
                <a:solidFill>
                  <a:srgbClr val="000000"/>
                </a:solidFill>
                <a:latin typeface="Arial" pitchFamily="34" charset="0"/>
                <a:cs typeface="Arial" pitchFamily="34" charset="0"/>
              </a:rPr>
              <a:t> </a:t>
            </a:r>
          </a:p>
          <a:p>
            <a:pPr lvl="0" algn="just"/>
            <a:r>
              <a:rPr lang="en-US" sz="2000" dirty="0">
                <a:latin typeface="Arial" panose="020B0604020202020204" pitchFamily="34" charset="0"/>
                <a:cs typeface="Arial" panose="020B0604020202020204" pitchFamily="34" charset="0"/>
              </a:rPr>
              <a:t>SA exports to EU increased from approximately R 167 Billion in 2013 to R 262 Billion in 2017, while imports increased from approximately R282 Billion to R 338 Billion in the same period </a:t>
            </a:r>
            <a:endParaRPr lang="en-US" sz="2000" dirty="0" smtClean="0">
              <a:latin typeface="Arial" panose="020B0604020202020204" pitchFamily="34" charset="0"/>
              <a:cs typeface="Arial" panose="020B0604020202020204" pitchFamily="34" charset="0"/>
            </a:endParaRPr>
          </a:p>
          <a:p>
            <a:pPr lvl="0" algn="just"/>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T</a:t>
            </a:r>
            <a:r>
              <a:rPr lang="en-US" sz="2000" dirty="0" smtClean="0">
                <a:latin typeface="Arial" panose="020B0604020202020204" pitchFamily="34" charset="0"/>
                <a:cs typeface="Arial" panose="020B0604020202020204" pitchFamily="34" charset="0"/>
              </a:rPr>
              <a:t>rade Balance remains in </a:t>
            </a:r>
            <a:r>
              <a:rPr lang="en-US" sz="2000" dirty="0" err="1" smtClean="0">
                <a:latin typeface="Arial" panose="020B0604020202020204" pitchFamily="34" charset="0"/>
                <a:cs typeface="Arial" panose="020B0604020202020204" pitchFamily="34" charset="0"/>
              </a:rPr>
              <a:t>favour</a:t>
            </a:r>
            <a:r>
              <a:rPr lang="en-US" sz="2000" dirty="0" smtClean="0">
                <a:latin typeface="Arial" panose="020B0604020202020204" pitchFamily="34" charset="0"/>
                <a:cs typeface="Arial" panose="020B0604020202020204" pitchFamily="34" charset="0"/>
              </a:rPr>
              <a:t> of the EU, though it </a:t>
            </a:r>
            <a:r>
              <a:rPr lang="en-US" sz="2000" dirty="0">
                <a:latin typeface="Arial" panose="020B0604020202020204" pitchFamily="34" charset="0"/>
                <a:cs typeface="Arial" panose="020B0604020202020204" pitchFamily="34" charset="0"/>
              </a:rPr>
              <a:t>has been declining over the past 5 years, recording a 35% decline from R115 Billion in 2013 to R76 Billion in 2017 </a:t>
            </a:r>
            <a:endParaRPr lang="en-US" sz="2000" dirty="0" smtClean="0">
              <a:latin typeface="Arial" panose="020B0604020202020204" pitchFamily="34" charset="0"/>
              <a:cs typeface="Arial" panose="020B0604020202020204" pitchFamily="34" charset="0"/>
            </a:endParaRPr>
          </a:p>
          <a:p>
            <a:pPr lvl="0" algn="just"/>
            <a:r>
              <a:rPr lang="en-US" sz="2000" dirty="0" smtClean="0">
                <a:latin typeface="Arial" panose="020B0604020202020204" pitchFamily="34" charset="0"/>
                <a:cs typeface="Arial" panose="020B0604020202020204" pitchFamily="34" charset="0"/>
              </a:rPr>
              <a:t>SA </a:t>
            </a:r>
            <a:r>
              <a:rPr lang="en-US" sz="2000" dirty="0">
                <a:latin typeface="Arial" panose="020B0604020202020204" pitchFamily="34" charset="0"/>
                <a:cs typeface="Arial" panose="020B0604020202020204" pitchFamily="34" charset="0"/>
              </a:rPr>
              <a:t>exports to the EU are led by vehicles which contributed 26% of </a:t>
            </a:r>
            <a:r>
              <a:rPr lang="en-US" sz="2000" dirty="0" smtClean="0">
                <a:latin typeface="Arial" panose="020B0604020202020204" pitchFamily="34" charset="0"/>
                <a:cs typeface="Arial" panose="020B0604020202020204" pitchFamily="34" charset="0"/>
              </a:rPr>
              <a:t>total </a:t>
            </a:r>
            <a:r>
              <a:rPr lang="en-US" sz="2000" dirty="0">
                <a:latin typeface="Arial" panose="020B0604020202020204" pitchFamily="34" charset="0"/>
                <a:cs typeface="Arial" panose="020B0604020202020204" pitchFamily="34" charset="0"/>
              </a:rPr>
              <a:t>exports to the EU in 2017</a:t>
            </a:r>
            <a:endParaRPr lang="en-GB" sz="2000" dirty="0" smtClean="0">
              <a:solidFill>
                <a:srgbClr val="000000"/>
              </a:solidFill>
              <a:latin typeface="Arial" pitchFamily="34" charset="0"/>
              <a:cs typeface="Arial" pitchFamily="34" charset="0"/>
            </a:endParaRPr>
          </a:p>
          <a:p>
            <a:pPr lvl="0" algn="just"/>
            <a:endParaRPr lang="en-US" sz="2000" dirty="0">
              <a:latin typeface="Arial"/>
              <a:cs typeface="Arial"/>
            </a:endParaRPr>
          </a:p>
          <a:p>
            <a:pPr lvl="0" algn="just"/>
            <a:endParaRPr lang="en-US" sz="2000" dirty="0">
              <a:solidFill>
                <a:srgbClr val="000000"/>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3505200" y="5943600"/>
            <a:ext cx="1905000" cy="457200"/>
          </a:xfrm>
        </p:spPr>
        <p:txBody>
          <a:bodyPr/>
          <a:lstStyle/>
          <a:p>
            <a:pPr algn="ctr">
              <a:defRPr>
                <a:uFillTx/>
              </a:defRPr>
            </a:pPr>
            <a:fld id="{7EBEE5DE-754D-4309-B59E-BDB11852C935}" type="slidenum">
              <a:rPr lang="en-US" smtClean="0"/>
              <a:pPr algn="ctr">
                <a:defRPr>
                  <a:uFillTx/>
                </a:defRPr>
              </a:pPr>
              <a:t>26</a:t>
            </a:fld>
            <a:endParaRPr lang="en-US" dirty="0"/>
          </a:p>
        </p:txBody>
      </p:sp>
      <p:pic>
        <p:nvPicPr>
          <p:cNvPr id="5" name="Picture 4"/>
          <p:cNvPicPr>
            <a:picLocks noChangeAspect="1"/>
          </p:cNvPicPr>
          <p:nvPr/>
        </p:nvPicPr>
        <p:blipFill>
          <a:blip r:embed="rId2"/>
          <a:stretch>
            <a:fillRect/>
          </a:stretch>
        </p:blipFill>
        <p:spPr>
          <a:xfrm>
            <a:off x="7924800" y="5791200"/>
            <a:ext cx="914479" cy="798645"/>
          </a:xfrm>
          <a:prstGeom prst="rect">
            <a:avLst/>
          </a:prstGeom>
        </p:spPr>
      </p:pic>
    </p:spTree>
    <p:extLst>
      <p:ext uri="{BB962C8B-B14F-4D97-AF65-F5344CB8AC3E}">
        <p14:creationId xmlns:p14="http://schemas.microsoft.com/office/powerpoint/2010/main" val="321941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b="1" dirty="0" smtClean="0">
                <a:solidFill>
                  <a:srgbClr val="FF0000"/>
                </a:solidFill>
                <a:latin typeface="Arial"/>
                <a:cs typeface="Arial"/>
              </a:rPr>
              <a:t>SA Trade under Exports quotas</a:t>
            </a:r>
            <a:endParaRPr lang="en-ZA" sz="3200" b="1" dirty="0">
              <a:latin typeface="Arial" charset="0"/>
            </a:endParaRPr>
          </a:p>
        </p:txBody>
      </p:sp>
      <p:sp>
        <p:nvSpPr>
          <p:cNvPr id="3" name="Content Placeholder 2"/>
          <p:cNvSpPr>
            <a:spLocks noGrp="1"/>
          </p:cNvSpPr>
          <p:nvPr>
            <p:ph idx="1"/>
          </p:nvPr>
        </p:nvSpPr>
        <p:spPr>
          <a:xfrm>
            <a:off x="381000" y="457200"/>
            <a:ext cx="8458200" cy="5105400"/>
          </a:xfrm>
        </p:spPr>
        <p:txBody>
          <a:bodyPr/>
          <a:lstStyle/>
          <a:p>
            <a:pPr lvl="0" algn="just"/>
            <a:endParaRPr lang="en-US" sz="2000" dirty="0" smtClean="0">
              <a:solidFill>
                <a:srgbClr val="000000"/>
              </a:solidFill>
              <a:latin typeface="Arial" panose="020B0604020202020204" pitchFamily="34" charset="0"/>
              <a:cs typeface="Arial" panose="020B0604020202020204" pitchFamily="34" charset="0"/>
            </a:endParaRPr>
          </a:p>
          <a:p>
            <a:pPr lvl="0" algn="just"/>
            <a:endParaRPr lang="en-US" sz="2000" dirty="0" smtClean="0">
              <a:solidFill>
                <a:srgbClr val="000000"/>
              </a:solidFill>
              <a:latin typeface="Arial" panose="020B0604020202020204" pitchFamily="34" charset="0"/>
              <a:cs typeface="Arial" panose="020B0604020202020204" pitchFamily="34" charset="0"/>
            </a:endParaRPr>
          </a:p>
          <a:p>
            <a:pPr lvl="0" algn="just"/>
            <a:endParaRPr lang="en-US" sz="2000" dirty="0" smtClean="0">
              <a:solidFill>
                <a:srgbClr val="000000"/>
              </a:solidFill>
              <a:latin typeface="Arial" panose="020B0604020202020204" pitchFamily="34" charset="0"/>
              <a:cs typeface="Arial" panose="020B0604020202020204" pitchFamily="34" charset="0"/>
            </a:endParaRPr>
          </a:p>
          <a:p>
            <a:pPr lvl="0" algn="just"/>
            <a:endParaRPr lang="en-US" sz="2000" dirty="0" smtClean="0">
              <a:solidFill>
                <a:srgbClr val="000000"/>
              </a:solidFill>
              <a:latin typeface="Arial" panose="020B0604020202020204" pitchFamily="34" charset="0"/>
              <a:cs typeface="Arial" panose="020B0604020202020204" pitchFamily="34" charset="0"/>
            </a:endParaRPr>
          </a:p>
          <a:p>
            <a:pPr lvl="0" algn="just"/>
            <a:endParaRPr lang="en-US" sz="2000" dirty="0" smtClean="0">
              <a:solidFill>
                <a:srgbClr val="000000"/>
              </a:solidFill>
              <a:latin typeface="Arial" panose="020B0604020202020204" pitchFamily="34" charset="0"/>
              <a:cs typeface="Arial" panose="020B0604020202020204" pitchFamily="34" charset="0"/>
            </a:endParaRPr>
          </a:p>
          <a:p>
            <a:pPr lvl="0" algn="just"/>
            <a:endParaRPr lang="en-ZA" sz="2000" dirty="0" smtClean="0">
              <a:solidFill>
                <a:srgbClr val="000000"/>
              </a:solidFill>
              <a:latin typeface="Arial" panose="020B0604020202020204" pitchFamily="34" charset="0"/>
              <a:cs typeface="Arial" panose="020B0604020202020204" pitchFamily="34" charset="0"/>
            </a:endParaRPr>
          </a:p>
          <a:p>
            <a:pPr lvl="0" algn="just"/>
            <a:endParaRPr lang="en-US" sz="2000" dirty="0" smtClean="0">
              <a:solidFill>
                <a:srgbClr val="000000"/>
              </a:solidFill>
              <a:latin typeface="Arial" panose="020B0604020202020204" pitchFamily="34" charset="0"/>
              <a:cs typeface="Arial" panose="020B0604020202020204" pitchFamily="34" charset="0"/>
            </a:endParaRPr>
          </a:p>
          <a:p>
            <a:pPr lvl="0" algn="just"/>
            <a:endParaRPr lang="en-US" sz="2000" dirty="0">
              <a:solidFill>
                <a:srgbClr val="000000"/>
              </a:solidFill>
              <a:latin typeface="Arial" panose="020B0604020202020204" pitchFamily="34" charset="0"/>
              <a:cs typeface="Arial" panose="020B0604020202020204" pitchFamily="34" charset="0"/>
            </a:endParaRPr>
          </a:p>
          <a:p>
            <a:pPr lvl="0" algn="just"/>
            <a:endParaRPr lang="en-US" sz="2000" dirty="0" smtClean="0">
              <a:solidFill>
                <a:srgbClr val="000000"/>
              </a:solidFill>
              <a:latin typeface="Arial" panose="020B0604020202020204" pitchFamily="34" charset="0"/>
              <a:cs typeface="Arial" panose="020B0604020202020204" pitchFamily="34" charset="0"/>
            </a:endParaRPr>
          </a:p>
          <a:p>
            <a:pPr lvl="0" algn="just"/>
            <a:r>
              <a:rPr lang="en-US" sz="2000" dirty="0" smtClean="0">
                <a:solidFill>
                  <a:srgbClr val="000000"/>
                </a:solidFill>
                <a:latin typeface="Arial" panose="020B0604020202020204" pitchFamily="34" charset="0"/>
                <a:cs typeface="Arial" panose="020B0604020202020204" pitchFamily="34" charset="0"/>
              </a:rPr>
              <a:t>SA’s industry benefits positively from wine and sugar quotas under EPA. Quota of raw sugar was fully utilized in 2018 </a:t>
            </a:r>
            <a:endParaRPr lang="en-ZA" sz="2000" dirty="0" smtClean="0">
              <a:solidFill>
                <a:srgbClr val="000000"/>
              </a:solidFill>
              <a:latin typeface="Arial" panose="020B0604020202020204" pitchFamily="34" charset="0"/>
              <a:cs typeface="Arial" panose="020B0604020202020204" pitchFamily="34" charset="0"/>
            </a:endParaRPr>
          </a:p>
          <a:p>
            <a:pPr algn="just"/>
            <a:r>
              <a:rPr lang="en-ZA" sz="2000" dirty="0" smtClean="0">
                <a:solidFill>
                  <a:srgbClr val="0000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South </a:t>
            </a:r>
            <a:r>
              <a:rPr lang="en-US" sz="2000" dirty="0" smtClean="0">
                <a:latin typeface="Arial" panose="020B0604020202020204" pitchFamily="34" charset="0"/>
                <a:cs typeface="Arial" panose="020B0604020202020204" pitchFamily="34" charset="0"/>
              </a:rPr>
              <a:t>African </a:t>
            </a:r>
            <a:r>
              <a:rPr lang="en-US" sz="2000" dirty="0">
                <a:latin typeface="Arial" panose="020B0604020202020204" pitchFamily="34" charset="0"/>
                <a:cs typeface="Arial" panose="020B0604020202020204" pitchFamily="34" charset="0"/>
              </a:rPr>
              <a:t>exports of some shrimps and prawns increased by 11,7% from </a:t>
            </a:r>
            <a:r>
              <a:rPr lang="en-US" sz="2000" dirty="0" smtClean="0">
                <a:latin typeface="Arial" panose="020B0604020202020204" pitchFamily="34" charset="0"/>
                <a:cs typeface="Arial" panose="020B0604020202020204" pitchFamily="34" charset="0"/>
              </a:rPr>
              <a:t>R 26 </a:t>
            </a:r>
            <a:r>
              <a:rPr lang="en-US" sz="2000" dirty="0">
                <a:latin typeface="Arial" panose="020B0604020202020204" pitchFamily="34" charset="0"/>
                <a:cs typeface="Arial" panose="020B0604020202020204" pitchFamily="34" charset="0"/>
              </a:rPr>
              <a:t>million </a:t>
            </a:r>
            <a:r>
              <a:rPr lang="en-US" sz="2000" dirty="0" smtClean="0">
                <a:latin typeface="Arial" panose="020B0604020202020204" pitchFamily="34" charset="0"/>
                <a:cs typeface="Arial" panose="020B0604020202020204" pitchFamily="34" charset="0"/>
              </a:rPr>
              <a:t>in 2016 to R 29 million in 2017</a:t>
            </a:r>
            <a:endParaRPr lang="en-ZA" sz="2000" dirty="0">
              <a:latin typeface="Arial" panose="020B0604020202020204" pitchFamily="34" charset="0"/>
              <a:cs typeface="Arial" panose="020B0604020202020204" pitchFamily="34" charset="0"/>
            </a:endParaRPr>
          </a:p>
          <a:p>
            <a:pPr lvl="0" algn="just"/>
            <a:endParaRPr lang="en-ZA" dirty="0" smtClean="0"/>
          </a:p>
          <a:p>
            <a:pPr lvl="0"/>
            <a:endParaRPr lang="en-GB" sz="200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3542581" y="5938838"/>
            <a:ext cx="1905000" cy="457200"/>
          </a:xfrm>
        </p:spPr>
        <p:txBody>
          <a:bodyPr/>
          <a:lstStyle/>
          <a:p>
            <a:pPr algn="ctr">
              <a:defRPr>
                <a:uFillTx/>
              </a:defRPr>
            </a:pPr>
            <a:fld id="{7EBEE5DE-754D-4309-B59E-BDB11852C935}" type="slidenum">
              <a:rPr lang="en-US" smtClean="0"/>
              <a:pPr algn="ctr">
                <a:defRPr>
                  <a:uFillTx/>
                </a:defRPr>
              </a:pPr>
              <a:t>27</a:t>
            </a:fld>
            <a:endParaRPr lang="en-US" dirty="0"/>
          </a:p>
        </p:txBody>
      </p:sp>
      <p:graphicFrame>
        <p:nvGraphicFramePr>
          <p:cNvPr id="7" name="Table 6"/>
          <p:cNvGraphicFramePr>
            <a:graphicFrameLocks noGrp="1"/>
          </p:cNvGraphicFramePr>
          <p:nvPr>
            <p:extLst/>
          </p:nvPr>
        </p:nvGraphicFramePr>
        <p:xfrm>
          <a:off x="685800" y="1066800"/>
          <a:ext cx="7618563" cy="2545915"/>
        </p:xfrm>
        <a:graphic>
          <a:graphicData uri="http://schemas.openxmlformats.org/drawingml/2006/table">
            <a:tbl>
              <a:tblPr firstRow="1" firstCol="1" bandRow="1" bandCol="1">
                <a:tableStyleId>{5C22544A-7EE6-4342-B048-85BDC9FD1C3A}</a:tableStyleId>
              </a:tblPr>
              <a:tblGrid>
                <a:gridCol w="1406827">
                  <a:extLst>
                    <a:ext uri="{9D8B030D-6E8A-4147-A177-3AD203B41FA5}">
                      <a16:colId xmlns:a16="http://schemas.microsoft.com/office/drawing/2014/main" val="1268737970"/>
                    </a:ext>
                  </a:extLst>
                </a:gridCol>
                <a:gridCol w="1488773">
                  <a:extLst>
                    <a:ext uri="{9D8B030D-6E8A-4147-A177-3AD203B41FA5}">
                      <a16:colId xmlns:a16="http://schemas.microsoft.com/office/drawing/2014/main" val="3545533062"/>
                    </a:ext>
                  </a:extLst>
                </a:gridCol>
                <a:gridCol w="2133600">
                  <a:extLst>
                    <a:ext uri="{9D8B030D-6E8A-4147-A177-3AD203B41FA5}">
                      <a16:colId xmlns:a16="http://schemas.microsoft.com/office/drawing/2014/main" val="3858810354"/>
                    </a:ext>
                  </a:extLst>
                </a:gridCol>
                <a:gridCol w="1295400">
                  <a:extLst>
                    <a:ext uri="{9D8B030D-6E8A-4147-A177-3AD203B41FA5}">
                      <a16:colId xmlns:a16="http://schemas.microsoft.com/office/drawing/2014/main" val="2001297831"/>
                    </a:ext>
                  </a:extLst>
                </a:gridCol>
                <a:gridCol w="1293963">
                  <a:extLst>
                    <a:ext uri="{9D8B030D-6E8A-4147-A177-3AD203B41FA5}">
                      <a16:colId xmlns:a16="http://schemas.microsoft.com/office/drawing/2014/main" val="3540218172"/>
                    </a:ext>
                  </a:extLst>
                </a:gridCol>
              </a:tblGrid>
              <a:tr h="1073731">
                <a:tc>
                  <a:txBody>
                    <a:bodyPr/>
                    <a:lstStyle/>
                    <a:p>
                      <a:pPr marL="270510" algn="just">
                        <a:lnSpc>
                          <a:spcPct val="115000"/>
                        </a:lnSpc>
                        <a:spcAft>
                          <a:spcPts val="0"/>
                        </a:spcAft>
                      </a:pPr>
                      <a:r>
                        <a:rPr lang="en-ZA" sz="1200" dirty="0" smtClean="0">
                          <a:solidFill>
                            <a:schemeClr val="tx1"/>
                          </a:solidFill>
                          <a:effectLst/>
                          <a:latin typeface="Arial" panose="020B0604020202020204" pitchFamily="34" charset="0"/>
                          <a:cs typeface="Arial" panose="020B0604020202020204" pitchFamily="34" charset="0"/>
                        </a:rPr>
                        <a:t>Product</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smtClean="0">
                          <a:solidFill>
                            <a:schemeClr val="tx1"/>
                          </a:solidFill>
                          <a:effectLst/>
                          <a:latin typeface="Arial" panose="020B0604020202020204" pitchFamily="34" charset="0"/>
                          <a:cs typeface="Arial" panose="020B0604020202020204" pitchFamily="34" charset="0"/>
                        </a:rPr>
                        <a:t>Treatment under the TDCA</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smtClean="0">
                          <a:solidFill>
                            <a:schemeClr val="tx1"/>
                          </a:solidFill>
                          <a:effectLst/>
                          <a:latin typeface="Arial" panose="020B0604020202020204" pitchFamily="34" charset="0"/>
                          <a:cs typeface="Arial" panose="020B0604020202020204" pitchFamily="34" charset="0"/>
                        </a:rPr>
                        <a:t>Treatment under the EPA</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smtClean="0">
                          <a:solidFill>
                            <a:schemeClr val="tx1"/>
                          </a:solidFill>
                          <a:effectLst/>
                          <a:latin typeface="Arial" panose="020B0604020202020204" pitchFamily="34" charset="0"/>
                          <a:cs typeface="Arial" panose="020B0604020202020204" pitchFamily="34" charset="0"/>
                        </a:rPr>
                        <a:t>Quota utilizations (2017)</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smtClean="0">
                          <a:solidFill>
                            <a:schemeClr val="tx1"/>
                          </a:solidFill>
                          <a:effectLst/>
                          <a:latin typeface="Arial" panose="020B0604020202020204" pitchFamily="34" charset="0"/>
                          <a:cs typeface="Arial" panose="020B0604020202020204" pitchFamily="34" charset="0"/>
                        </a:rPr>
                        <a:t>Quota utilizations</a:t>
                      </a:r>
                    </a:p>
                    <a:p>
                      <a:pPr marL="270510" algn="just">
                        <a:lnSpc>
                          <a:spcPct val="115000"/>
                        </a:lnSpc>
                        <a:spcAft>
                          <a:spcPts val="1000"/>
                        </a:spcAft>
                      </a:pPr>
                      <a:r>
                        <a:rPr lang="en-ZA" sz="1200" smtClean="0">
                          <a:solidFill>
                            <a:schemeClr val="tx1"/>
                          </a:solidFill>
                          <a:effectLst/>
                          <a:latin typeface="Arial" panose="020B0604020202020204" pitchFamily="34" charset="0"/>
                          <a:cs typeface="Arial" panose="020B0604020202020204" pitchFamily="34" charset="0"/>
                        </a:rPr>
                        <a:t>(2018)</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extLst>
                  <a:ext uri="{0D108BD9-81ED-4DB2-BD59-A6C34878D82A}">
                    <a16:rowId xmlns:a16="http://schemas.microsoft.com/office/drawing/2014/main" val="3921816259"/>
                  </a:ext>
                </a:extLst>
              </a:tr>
              <a:tr h="595577">
                <a:tc>
                  <a:txBody>
                    <a:bodyPr/>
                    <a:lstStyle/>
                    <a:p>
                      <a:pPr marL="270510" algn="just">
                        <a:lnSpc>
                          <a:spcPct val="115000"/>
                        </a:lnSpc>
                        <a:spcAft>
                          <a:spcPts val="0"/>
                        </a:spcAft>
                      </a:pPr>
                      <a:r>
                        <a:rPr lang="en-ZA" sz="1200" dirty="0" smtClean="0">
                          <a:solidFill>
                            <a:schemeClr val="tx1"/>
                          </a:solidFill>
                          <a:effectLst/>
                          <a:latin typeface="Arial" panose="020B0604020202020204" pitchFamily="34" charset="0"/>
                          <a:cs typeface="Arial" panose="020B0604020202020204" pitchFamily="34" charset="0"/>
                        </a:rPr>
                        <a:t>Wine (Bulk and bottled)</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dirty="0" smtClean="0">
                          <a:solidFill>
                            <a:schemeClr val="tx1"/>
                          </a:solidFill>
                          <a:effectLst/>
                          <a:latin typeface="Arial" panose="020B0604020202020204" pitchFamily="34" charset="0"/>
                          <a:cs typeface="Arial" panose="020B0604020202020204" pitchFamily="34" charset="0"/>
                        </a:rPr>
                        <a:t>50 million </a:t>
                      </a:r>
                      <a:r>
                        <a:rPr lang="en-ZA" sz="1200" dirty="0">
                          <a:solidFill>
                            <a:schemeClr val="tx1"/>
                          </a:solidFill>
                          <a:effectLst/>
                          <a:latin typeface="Arial" panose="020B0604020202020204" pitchFamily="34" charset="0"/>
                          <a:cs typeface="Arial" panose="020B0604020202020204" pitchFamily="34" charset="0"/>
                        </a:rPr>
                        <a:t>litre bottled </a:t>
                      </a:r>
                      <a:r>
                        <a:rPr lang="en-ZA" sz="1200" dirty="0" smtClean="0">
                          <a:solidFill>
                            <a:schemeClr val="tx1"/>
                          </a:solidFill>
                          <a:effectLst/>
                          <a:latin typeface="Arial" panose="020B0604020202020204" pitchFamily="34" charset="0"/>
                          <a:cs typeface="Arial" panose="020B0604020202020204" pitchFamily="34" charset="0"/>
                        </a:rPr>
                        <a:t>wine quota</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dirty="0" smtClean="0">
                          <a:solidFill>
                            <a:schemeClr val="tx1"/>
                          </a:solidFill>
                          <a:effectLst/>
                          <a:latin typeface="Arial" panose="020B0604020202020204" pitchFamily="34" charset="0"/>
                          <a:cs typeface="Arial" panose="020B0604020202020204" pitchFamily="34" charset="0"/>
                        </a:rPr>
                        <a:t>110 </a:t>
                      </a:r>
                      <a:r>
                        <a:rPr lang="en-ZA" sz="1200" dirty="0">
                          <a:solidFill>
                            <a:schemeClr val="tx1"/>
                          </a:solidFill>
                          <a:effectLst/>
                          <a:latin typeface="Arial" panose="020B0604020202020204" pitchFamily="34" charset="0"/>
                          <a:cs typeface="Arial" panose="020B0604020202020204" pitchFamily="34" charset="0"/>
                        </a:rPr>
                        <a:t>million </a:t>
                      </a:r>
                      <a:r>
                        <a:rPr lang="en-ZA" sz="1200" dirty="0" smtClean="0">
                          <a:solidFill>
                            <a:schemeClr val="tx1"/>
                          </a:solidFill>
                          <a:effectLst/>
                          <a:latin typeface="Arial" panose="020B0604020202020204" pitchFamily="34" charset="0"/>
                          <a:cs typeface="Arial" panose="020B0604020202020204" pitchFamily="34" charset="0"/>
                        </a:rPr>
                        <a:t>litres - bottled and bulk wine quota (0% in-quota</a:t>
                      </a:r>
                      <a:r>
                        <a:rPr lang="en-ZA" sz="1200" baseline="0" dirty="0" smtClean="0">
                          <a:solidFill>
                            <a:schemeClr val="tx1"/>
                          </a:solidFill>
                          <a:effectLst/>
                          <a:latin typeface="Arial" panose="020B0604020202020204" pitchFamily="34" charset="0"/>
                          <a:cs typeface="Arial" panose="020B0604020202020204" pitchFamily="34" charset="0"/>
                        </a:rPr>
                        <a:t> rate)</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a:solidFill>
                            <a:schemeClr val="tx1"/>
                          </a:solidFill>
                          <a:effectLst/>
                          <a:latin typeface="Arial" panose="020B0604020202020204" pitchFamily="34" charset="0"/>
                          <a:cs typeface="Arial" panose="020B0604020202020204" pitchFamily="34" charset="0"/>
                        </a:rPr>
                        <a:t>78%</a:t>
                      </a:r>
                      <a:endParaRPr lang="en-ZA" sz="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1000"/>
                        </a:spcAft>
                      </a:pPr>
                      <a:r>
                        <a:rPr lang="en-ZA" sz="1200" dirty="0">
                          <a:solidFill>
                            <a:schemeClr val="tx1"/>
                          </a:solidFill>
                          <a:effectLst/>
                          <a:latin typeface="Arial" panose="020B0604020202020204" pitchFamily="34" charset="0"/>
                          <a:cs typeface="Arial" panose="020B0604020202020204" pitchFamily="34" charset="0"/>
                        </a:rPr>
                        <a:t>90%</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extLst>
                  <a:ext uri="{0D108BD9-81ED-4DB2-BD59-A6C34878D82A}">
                    <a16:rowId xmlns:a16="http://schemas.microsoft.com/office/drawing/2014/main" val="3908462939"/>
                  </a:ext>
                </a:extLst>
              </a:tr>
              <a:tr h="375962">
                <a:tc>
                  <a:txBody>
                    <a:bodyPr/>
                    <a:lstStyle/>
                    <a:p>
                      <a:pPr marL="270510" algn="just">
                        <a:lnSpc>
                          <a:spcPct val="115000"/>
                        </a:lnSpc>
                        <a:spcAft>
                          <a:spcPts val="0"/>
                        </a:spcAft>
                      </a:pPr>
                      <a:r>
                        <a:rPr lang="en-ZA" sz="1200" dirty="0" smtClean="0">
                          <a:solidFill>
                            <a:schemeClr val="tx1"/>
                          </a:solidFill>
                          <a:effectLst/>
                          <a:latin typeface="Arial" panose="020B0604020202020204" pitchFamily="34" charset="0"/>
                          <a:cs typeface="Arial" panose="020B0604020202020204" pitchFamily="34" charset="0"/>
                        </a:rPr>
                        <a:t>Sugar (Raw and refined)</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a:solidFill>
                            <a:schemeClr val="tx1"/>
                          </a:solidFill>
                          <a:effectLst/>
                          <a:latin typeface="Arial" panose="020B0604020202020204" pitchFamily="34" charset="0"/>
                          <a:cs typeface="Arial" panose="020B0604020202020204" pitchFamily="34" charset="0"/>
                        </a:rPr>
                        <a:t>EUR33.9 – 41.9/100kg</a:t>
                      </a:r>
                      <a:endParaRPr lang="en-ZA" sz="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dirty="0" smtClean="0">
                          <a:solidFill>
                            <a:schemeClr val="tx1"/>
                          </a:solidFill>
                          <a:effectLst/>
                          <a:latin typeface="Arial" panose="020B0604020202020204" pitchFamily="34" charset="0"/>
                          <a:cs typeface="Arial" panose="020B0604020202020204" pitchFamily="34" charset="0"/>
                        </a:rPr>
                        <a:t>150 </a:t>
                      </a:r>
                      <a:r>
                        <a:rPr lang="en-ZA" sz="1200" dirty="0">
                          <a:solidFill>
                            <a:schemeClr val="tx1"/>
                          </a:solidFill>
                          <a:effectLst/>
                          <a:latin typeface="Arial" panose="020B0604020202020204" pitchFamily="34" charset="0"/>
                          <a:cs typeface="Arial" panose="020B0604020202020204" pitchFamily="34" charset="0"/>
                        </a:rPr>
                        <a:t>000 </a:t>
                      </a:r>
                      <a:r>
                        <a:rPr lang="en-ZA" sz="1200" dirty="0" smtClean="0">
                          <a:solidFill>
                            <a:schemeClr val="tx1"/>
                          </a:solidFill>
                          <a:effectLst/>
                          <a:latin typeface="Arial" panose="020B0604020202020204" pitchFamily="34" charset="0"/>
                          <a:cs typeface="Arial" panose="020B0604020202020204" pitchFamily="34" charset="0"/>
                        </a:rPr>
                        <a:t>tonnes quota (0% in-quota rate)</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dirty="0">
                          <a:solidFill>
                            <a:schemeClr val="tx1"/>
                          </a:solidFill>
                          <a:effectLst/>
                          <a:latin typeface="Arial" panose="020B0604020202020204" pitchFamily="34" charset="0"/>
                          <a:cs typeface="Arial" panose="020B0604020202020204" pitchFamily="34" charset="0"/>
                        </a:rPr>
                        <a:t>94%</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1000"/>
                        </a:spcAft>
                      </a:pPr>
                      <a:r>
                        <a:rPr lang="en-ZA" sz="1200" dirty="0">
                          <a:solidFill>
                            <a:schemeClr val="tx1"/>
                          </a:solidFill>
                          <a:effectLst/>
                          <a:latin typeface="Arial" panose="020B0604020202020204" pitchFamily="34" charset="0"/>
                          <a:cs typeface="Arial" panose="020B0604020202020204" pitchFamily="34" charset="0"/>
                        </a:rPr>
                        <a:t>99.81%</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extLst>
                  <a:ext uri="{0D108BD9-81ED-4DB2-BD59-A6C34878D82A}">
                    <a16:rowId xmlns:a16="http://schemas.microsoft.com/office/drawing/2014/main" val="1629304721"/>
                  </a:ext>
                </a:extLst>
              </a:tr>
              <a:tr h="375962">
                <a:tc>
                  <a:txBody>
                    <a:bodyPr/>
                    <a:lstStyle/>
                    <a:p>
                      <a:pPr marL="270510" algn="just">
                        <a:lnSpc>
                          <a:spcPct val="115000"/>
                        </a:lnSpc>
                        <a:spcAft>
                          <a:spcPts val="0"/>
                        </a:spcAft>
                      </a:pPr>
                      <a:r>
                        <a:rPr lang="en-ZA" sz="1200" dirty="0">
                          <a:solidFill>
                            <a:schemeClr val="tx1"/>
                          </a:solidFill>
                          <a:effectLst/>
                          <a:latin typeface="Arial" panose="020B0604020202020204" pitchFamily="34" charset="0"/>
                          <a:cs typeface="Arial" panose="020B0604020202020204" pitchFamily="34" charset="0"/>
                        </a:rPr>
                        <a:t>Ethanol</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dirty="0">
                          <a:solidFill>
                            <a:schemeClr val="tx1"/>
                          </a:solidFill>
                          <a:effectLst/>
                          <a:latin typeface="Arial" panose="020B0604020202020204" pitchFamily="34" charset="0"/>
                          <a:cs typeface="Arial" panose="020B0604020202020204" pitchFamily="34" charset="0"/>
                        </a:rPr>
                        <a:t>EUR 10.2 – 19.2 /hl</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dirty="0" smtClean="0">
                          <a:solidFill>
                            <a:schemeClr val="tx1"/>
                          </a:solidFill>
                          <a:effectLst/>
                          <a:latin typeface="Arial" panose="020B0604020202020204" pitchFamily="34" charset="0"/>
                          <a:cs typeface="Arial" panose="020B0604020202020204" pitchFamily="34" charset="0"/>
                        </a:rPr>
                        <a:t>80 </a:t>
                      </a:r>
                      <a:r>
                        <a:rPr lang="en-ZA" sz="1200" dirty="0">
                          <a:solidFill>
                            <a:schemeClr val="tx1"/>
                          </a:solidFill>
                          <a:effectLst/>
                          <a:latin typeface="Arial" panose="020B0604020202020204" pitchFamily="34" charset="0"/>
                          <a:cs typeface="Arial" panose="020B0604020202020204" pitchFamily="34" charset="0"/>
                        </a:rPr>
                        <a:t>000 </a:t>
                      </a:r>
                      <a:r>
                        <a:rPr lang="en-ZA" sz="1200" dirty="0" smtClean="0">
                          <a:solidFill>
                            <a:schemeClr val="tx1"/>
                          </a:solidFill>
                          <a:effectLst/>
                          <a:latin typeface="Arial" panose="020B0604020202020204" pitchFamily="34" charset="0"/>
                          <a:cs typeface="Arial" panose="020B0604020202020204" pitchFamily="34" charset="0"/>
                        </a:rPr>
                        <a:t>tonnes quota ()% in-quota</a:t>
                      </a:r>
                      <a:r>
                        <a:rPr lang="en-ZA" sz="1200" baseline="0" dirty="0" smtClean="0">
                          <a:solidFill>
                            <a:schemeClr val="tx1"/>
                          </a:solidFill>
                          <a:effectLst/>
                          <a:latin typeface="Arial" panose="020B0604020202020204" pitchFamily="34" charset="0"/>
                          <a:cs typeface="Arial" panose="020B0604020202020204" pitchFamily="34" charset="0"/>
                        </a:rPr>
                        <a:t> rate)</a:t>
                      </a:r>
                      <a:r>
                        <a:rPr lang="en-ZA" sz="1200" dirty="0" smtClean="0">
                          <a:solidFill>
                            <a:schemeClr val="tx1"/>
                          </a:solidFill>
                          <a:effectLst/>
                          <a:latin typeface="Arial" panose="020B0604020202020204" pitchFamily="34" charset="0"/>
                          <a:cs typeface="Arial" panose="020B0604020202020204" pitchFamily="34" charset="0"/>
                        </a:rPr>
                        <a:t> </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0"/>
                        </a:spcAft>
                      </a:pPr>
                      <a:r>
                        <a:rPr lang="en-ZA" sz="1200">
                          <a:solidFill>
                            <a:schemeClr val="tx1"/>
                          </a:solidFill>
                          <a:effectLst/>
                          <a:latin typeface="Arial" panose="020B0604020202020204" pitchFamily="34" charset="0"/>
                          <a:cs typeface="Arial" panose="020B0604020202020204" pitchFamily="34" charset="0"/>
                        </a:rPr>
                        <a:t>13.8%</a:t>
                      </a:r>
                      <a:endParaRPr lang="en-ZA" sz="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tc>
                  <a:txBody>
                    <a:bodyPr/>
                    <a:lstStyle/>
                    <a:p>
                      <a:pPr marL="270510" algn="just">
                        <a:lnSpc>
                          <a:spcPct val="115000"/>
                        </a:lnSpc>
                        <a:spcAft>
                          <a:spcPts val="1000"/>
                        </a:spcAft>
                      </a:pPr>
                      <a:r>
                        <a:rPr lang="en-ZA" sz="1200" dirty="0">
                          <a:solidFill>
                            <a:schemeClr val="tx1"/>
                          </a:solidFill>
                          <a:effectLst/>
                          <a:latin typeface="Arial" panose="020B0604020202020204" pitchFamily="34" charset="0"/>
                          <a:cs typeface="Arial" panose="020B0604020202020204" pitchFamily="34" charset="0"/>
                        </a:rPr>
                        <a:t>15.9%</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7921" marR="47921" marT="0" marB="0"/>
                </a:tc>
                <a:extLst>
                  <a:ext uri="{0D108BD9-81ED-4DB2-BD59-A6C34878D82A}">
                    <a16:rowId xmlns:a16="http://schemas.microsoft.com/office/drawing/2014/main" val="3987553311"/>
                  </a:ext>
                </a:extLst>
              </a:tr>
            </a:tbl>
          </a:graphicData>
        </a:graphic>
      </p:graphicFrame>
      <p:sp>
        <p:nvSpPr>
          <p:cNvPr id="8" name="Rectangle 1"/>
          <p:cNvSpPr>
            <a:spLocks noChangeArrowheads="1"/>
          </p:cNvSpPr>
          <p:nvPr/>
        </p:nvSpPr>
        <p:spPr bwMode="auto">
          <a:xfrm>
            <a:off x="2640013" y="12906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pic>
        <p:nvPicPr>
          <p:cNvPr id="9" name="Picture 8"/>
          <p:cNvPicPr>
            <a:picLocks noChangeAspect="1"/>
          </p:cNvPicPr>
          <p:nvPr/>
        </p:nvPicPr>
        <p:blipFill>
          <a:blip r:embed="rId2"/>
          <a:stretch>
            <a:fillRect/>
          </a:stretch>
        </p:blipFill>
        <p:spPr>
          <a:xfrm>
            <a:off x="7847123" y="5738897"/>
            <a:ext cx="914479" cy="798645"/>
          </a:xfrm>
          <a:prstGeom prst="rect">
            <a:avLst/>
          </a:prstGeom>
        </p:spPr>
      </p:pic>
    </p:spTree>
    <p:extLst>
      <p:ext uri="{BB962C8B-B14F-4D97-AF65-F5344CB8AC3E}">
        <p14:creationId xmlns:p14="http://schemas.microsoft.com/office/powerpoint/2010/main" val="387196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749" y="32657"/>
            <a:ext cx="7772400" cy="609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b="1" dirty="0" smtClean="0">
                <a:solidFill>
                  <a:srgbClr val="FF0000"/>
                </a:solidFill>
                <a:latin typeface="Arial" charset="0"/>
              </a:rPr>
              <a:t>State of play on EPA implementation</a:t>
            </a:r>
            <a:endParaRPr lang="en-ZA" sz="3200" b="1" dirty="0">
              <a:solidFill>
                <a:srgbClr val="FF0000"/>
              </a:solidFill>
              <a:latin typeface="Arial" charset="0"/>
            </a:endParaRPr>
          </a:p>
        </p:txBody>
      </p:sp>
      <p:sp>
        <p:nvSpPr>
          <p:cNvPr id="3" name="Content Placeholder 2"/>
          <p:cNvSpPr>
            <a:spLocks noGrp="1"/>
          </p:cNvSpPr>
          <p:nvPr>
            <p:ph idx="1"/>
          </p:nvPr>
        </p:nvSpPr>
        <p:spPr>
          <a:xfrm>
            <a:off x="381000" y="762000"/>
            <a:ext cx="8458200" cy="5486400"/>
          </a:xfrm>
        </p:spPr>
        <p:txBody>
          <a:bodyPr/>
          <a:lstStyle/>
          <a:p>
            <a:pPr algn="just"/>
            <a:r>
              <a:rPr lang="en-US" sz="1800" dirty="0" smtClean="0">
                <a:latin typeface="Arial" panose="020B0604020202020204" pitchFamily="34" charset="0"/>
                <a:cs typeface="Arial" panose="020B0604020202020204" pitchFamily="34" charset="0"/>
              </a:rPr>
              <a:t>EPA </a:t>
            </a:r>
            <a:r>
              <a:rPr lang="en-US" sz="1800" dirty="0">
                <a:latin typeface="Arial" panose="020B0604020202020204" pitchFamily="34" charset="0"/>
                <a:cs typeface="Arial" panose="020B0604020202020204" pitchFamily="34" charset="0"/>
              </a:rPr>
              <a:t>is in its 4</a:t>
            </a:r>
            <a:r>
              <a:rPr lang="en-US" sz="1800" baseline="30000" dirty="0">
                <a:latin typeface="Arial" panose="020B0604020202020204" pitchFamily="34" charset="0"/>
                <a:cs typeface="Arial" panose="020B0604020202020204" pitchFamily="34" charset="0"/>
              </a:rPr>
              <a:t>th</a:t>
            </a:r>
            <a:r>
              <a:rPr lang="en-US" sz="1800" dirty="0">
                <a:latin typeface="Arial" panose="020B0604020202020204" pitchFamily="34" charset="0"/>
                <a:cs typeface="Arial" panose="020B0604020202020204" pitchFamily="34" charset="0"/>
              </a:rPr>
              <a:t> year of implementation</a:t>
            </a:r>
          </a:p>
          <a:p>
            <a:pPr algn="just"/>
            <a:r>
              <a:rPr lang="en-US" sz="1800" dirty="0">
                <a:latin typeface="Arial" panose="020B0604020202020204" pitchFamily="34" charset="0"/>
                <a:cs typeface="Arial" panose="020B0604020202020204" pitchFamily="34" charset="0"/>
              </a:rPr>
              <a:t>About four tariff </a:t>
            </a:r>
            <a:r>
              <a:rPr lang="en-US" sz="1800" dirty="0" smtClean="0">
                <a:latin typeface="Arial" panose="020B0604020202020204" pitchFamily="34" charset="0"/>
                <a:cs typeface="Arial" panose="020B0604020202020204" pitchFamily="34" charset="0"/>
              </a:rPr>
              <a:t>reductions </a:t>
            </a:r>
            <a:r>
              <a:rPr lang="en-US" sz="1800" dirty="0">
                <a:latin typeface="Arial" panose="020B0604020202020204" pitchFamily="34" charset="0"/>
                <a:cs typeface="Arial" panose="020B0604020202020204" pitchFamily="34" charset="0"/>
              </a:rPr>
              <a:t>have taken place to date, </a:t>
            </a:r>
            <a:r>
              <a:rPr lang="en-US" sz="1800" dirty="0" smtClean="0">
                <a:latin typeface="Arial" panose="020B0604020202020204" pitchFamily="34" charset="0"/>
                <a:cs typeface="Arial" panose="020B0604020202020204" pitchFamily="34" charset="0"/>
              </a:rPr>
              <a:t>the first tariff reductions took </a:t>
            </a:r>
            <a:r>
              <a:rPr lang="en-US" sz="1800" dirty="0">
                <a:latin typeface="Arial" panose="020B0604020202020204" pitchFamily="34" charset="0"/>
                <a:cs typeface="Arial" panose="020B0604020202020204" pitchFamily="34" charset="0"/>
              </a:rPr>
              <a:t>place on upon entry into </a:t>
            </a:r>
            <a:r>
              <a:rPr lang="en-US" sz="1800" dirty="0" smtClean="0">
                <a:latin typeface="Arial" panose="020B0604020202020204" pitchFamily="34" charset="0"/>
                <a:cs typeface="Arial" panose="020B0604020202020204" pitchFamily="34" charset="0"/>
              </a:rPr>
              <a:t>force of the Agreement and </a:t>
            </a:r>
            <a:r>
              <a:rPr lang="en-US" sz="1800" dirty="0">
                <a:latin typeface="Arial" panose="020B0604020202020204" pitchFamily="34" charset="0"/>
                <a:cs typeface="Arial" panose="020B0604020202020204" pitchFamily="34" charset="0"/>
              </a:rPr>
              <a:t>the subsequent </a:t>
            </a:r>
            <a:r>
              <a:rPr lang="en-US" sz="1800" dirty="0" smtClean="0">
                <a:latin typeface="Arial" panose="020B0604020202020204" pitchFamily="34" charset="0"/>
                <a:cs typeface="Arial" panose="020B0604020202020204" pitchFamily="34" charset="0"/>
              </a:rPr>
              <a:t>reductions </a:t>
            </a:r>
            <a:r>
              <a:rPr lang="en-US" sz="1800" dirty="0">
                <a:latin typeface="Arial" panose="020B0604020202020204" pitchFamily="34" charset="0"/>
                <a:cs typeface="Arial" panose="020B0604020202020204" pitchFamily="34" charset="0"/>
              </a:rPr>
              <a:t>took place on the </a:t>
            </a:r>
            <a:r>
              <a:rPr lang="en-US" sz="1800" dirty="0" smtClean="0">
                <a:latin typeface="Arial" panose="020B0604020202020204" pitchFamily="34" charset="0"/>
                <a:cs typeface="Arial" panose="020B0604020202020204" pitchFamily="34" charset="0"/>
              </a:rPr>
              <a:t>1</a:t>
            </a:r>
            <a:r>
              <a:rPr lang="en-US" sz="1800" baseline="30000" dirty="0" smtClean="0">
                <a:latin typeface="Arial" panose="020B0604020202020204" pitchFamily="34" charset="0"/>
                <a:cs typeface="Arial" panose="020B0604020202020204" pitchFamily="34" charset="0"/>
              </a:rPr>
              <a:t>st </a:t>
            </a:r>
            <a:r>
              <a:rPr lang="en-US" sz="1800" dirty="0" smtClean="0">
                <a:latin typeface="Arial" panose="020B0604020202020204" pitchFamily="34" charset="0"/>
                <a:cs typeface="Arial" panose="020B0604020202020204" pitchFamily="34" charset="0"/>
              </a:rPr>
              <a:t>January </a:t>
            </a:r>
            <a:r>
              <a:rPr lang="en-US" sz="1800" dirty="0">
                <a:latin typeface="Arial" panose="020B0604020202020204" pitchFamily="34" charset="0"/>
                <a:cs typeface="Arial" panose="020B0604020202020204" pitchFamily="34" charset="0"/>
              </a:rPr>
              <a:t>every </a:t>
            </a:r>
            <a:r>
              <a:rPr lang="en-US" sz="1800" dirty="0" smtClean="0">
                <a:latin typeface="Arial" panose="020B0604020202020204" pitchFamily="34" charset="0"/>
                <a:cs typeface="Arial" panose="020B0604020202020204" pitchFamily="34" charset="0"/>
              </a:rPr>
              <a:t>year.</a:t>
            </a:r>
          </a:p>
          <a:p>
            <a:pPr lvl="0" algn="just"/>
            <a:r>
              <a:rPr lang="en-US" sz="1800" dirty="0" smtClean="0">
                <a:solidFill>
                  <a:srgbClr val="000000"/>
                </a:solidFill>
                <a:latin typeface="Arial" panose="020B0604020202020204" pitchFamily="34" charset="0"/>
                <a:cs typeface="Arial" panose="020B0604020202020204" pitchFamily="34" charset="0"/>
              </a:rPr>
              <a:t>As of 28 September 2018, Southern </a:t>
            </a:r>
            <a:r>
              <a:rPr lang="en-US" sz="1800" dirty="0">
                <a:solidFill>
                  <a:srgbClr val="000000"/>
                </a:solidFill>
                <a:latin typeface="Arial" panose="020B0604020202020204" pitchFamily="34" charset="0"/>
                <a:cs typeface="Arial" panose="020B0604020202020204" pitchFamily="34" charset="0"/>
              </a:rPr>
              <a:t>African Customs </a:t>
            </a:r>
            <a:r>
              <a:rPr lang="en-US" sz="1800" dirty="0" smtClean="0">
                <a:solidFill>
                  <a:srgbClr val="000000"/>
                </a:solidFill>
                <a:latin typeface="Arial" panose="020B0604020202020204" pitchFamily="34" charset="0"/>
                <a:cs typeface="Arial" panose="020B0604020202020204" pitchFamily="34" charset="0"/>
              </a:rPr>
              <a:t>Union introduced </a:t>
            </a:r>
            <a:r>
              <a:rPr lang="en-US" sz="1800" dirty="0">
                <a:solidFill>
                  <a:srgbClr val="000000"/>
                </a:solidFill>
                <a:latin typeface="Arial" panose="020B0604020202020204" pitchFamily="34" charset="0"/>
                <a:cs typeface="Arial" panose="020B0604020202020204" pitchFamily="34" charset="0"/>
              </a:rPr>
              <a:t>a bilateral safeguards </a:t>
            </a:r>
            <a:r>
              <a:rPr lang="en-US" sz="1800" dirty="0" smtClean="0">
                <a:solidFill>
                  <a:srgbClr val="000000"/>
                </a:solidFill>
                <a:latin typeface="Arial" panose="020B0604020202020204" pitchFamily="34" charset="0"/>
                <a:cs typeface="Arial" panose="020B0604020202020204" pitchFamily="34" charset="0"/>
              </a:rPr>
              <a:t>duty of </a:t>
            </a:r>
            <a:r>
              <a:rPr lang="en-US" sz="1800" dirty="0">
                <a:solidFill>
                  <a:srgbClr val="000000"/>
                </a:solidFill>
                <a:latin typeface="Arial" panose="020B0604020202020204" pitchFamily="34" charset="0"/>
                <a:cs typeface="Arial" panose="020B0604020202020204" pitchFamily="34" charset="0"/>
              </a:rPr>
              <a:t>35.5% </a:t>
            </a:r>
            <a:r>
              <a:rPr lang="en-US" sz="1800" dirty="0" smtClean="0">
                <a:solidFill>
                  <a:srgbClr val="000000"/>
                </a:solidFill>
                <a:latin typeface="Arial" panose="020B0604020202020204" pitchFamily="34" charset="0"/>
                <a:cs typeface="Arial" panose="020B0604020202020204" pitchFamily="34" charset="0"/>
              </a:rPr>
              <a:t>on bone- in chicken originating from the EU to be phased out over a period of 4 years</a:t>
            </a:r>
            <a:endParaRPr lang="en-ZA" sz="1800" dirty="0">
              <a:latin typeface="Arial" panose="020B0604020202020204" pitchFamily="34" charset="0"/>
              <a:cs typeface="Arial" panose="020B0604020202020204" pitchFamily="34" charset="0"/>
            </a:endParaRPr>
          </a:p>
          <a:p>
            <a:pPr lvl="0" algn="just"/>
            <a:r>
              <a:rPr lang="en-ZA" sz="1800" dirty="0" smtClean="0">
                <a:solidFill>
                  <a:srgbClr val="000000"/>
                </a:solidFill>
                <a:latin typeface="Arial" panose="020B0604020202020204" pitchFamily="34" charset="0"/>
                <a:cs typeface="Arial" panose="020B0604020202020204" pitchFamily="34" charset="0"/>
              </a:rPr>
              <a:t>The 1</a:t>
            </a:r>
            <a:r>
              <a:rPr lang="en-ZA" sz="1800" baseline="30000" dirty="0" smtClean="0">
                <a:solidFill>
                  <a:srgbClr val="000000"/>
                </a:solidFill>
                <a:latin typeface="Arial" panose="020B0604020202020204" pitchFamily="34" charset="0"/>
                <a:cs typeface="Arial" panose="020B0604020202020204" pitchFamily="34" charset="0"/>
              </a:rPr>
              <a:t>st</a:t>
            </a:r>
            <a:r>
              <a:rPr lang="en-ZA" sz="1800" dirty="0" smtClean="0">
                <a:solidFill>
                  <a:srgbClr val="000000"/>
                </a:solidFill>
                <a:latin typeface="Arial" panose="020B0604020202020204" pitchFamily="34" charset="0"/>
                <a:cs typeface="Arial" panose="020B0604020202020204" pitchFamily="34" charset="0"/>
              </a:rPr>
              <a:t> Joint Council is </a:t>
            </a:r>
            <a:r>
              <a:rPr lang="en-US" sz="1800" dirty="0" smtClean="0">
                <a:solidFill>
                  <a:srgbClr val="000000"/>
                </a:solidFill>
                <a:latin typeface="Arial" panose="020B0604020202020204" pitchFamily="34" charset="0"/>
                <a:cs typeface="Arial" panose="020B0604020202020204" pitchFamily="34" charset="0"/>
              </a:rPr>
              <a:t>responsible for implementation of the Agreement, supported by the Trade and Development Committee (TDC).</a:t>
            </a:r>
          </a:p>
          <a:p>
            <a:pPr algn="just"/>
            <a:r>
              <a:rPr lang="en-GB" sz="1800" dirty="0">
                <a:latin typeface="Arial" panose="020B0604020202020204" pitchFamily="34" charset="0"/>
                <a:cs typeface="Arial" panose="020B0604020202020204" pitchFamily="34" charset="0"/>
              </a:rPr>
              <a:t>The Joint Council adopted the ‘institutional framework’ for the EPA </a:t>
            </a:r>
            <a:r>
              <a:rPr lang="en-GB" sz="1800" dirty="0" smtClean="0">
                <a:latin typeface="Arial" panose="020B0604020202020204" pitchFamily="34" charset="0"/>
                <a:cs typeface="Arial" panose="020B0604020202020204" pitchFamily="34" charset="0"/>
              </a:rPr>
              <a:t>comprising the following: Rules </a:t>
            </a:r>
            <a:r>
              <a:rPr lang="en-GB" sz="1800" dirty="0">
                <a:latin typeface="Arial" panose="020B0604020202020204" pitchFamily="34" charset="0"/>
                <a:cs typeface="Arial" panose="020B0604020202020204" pitchFamily="34" charset="0"/>
              </a:rPr>
              <a:t>of Procedure for the Joint </a:t>
            </a:r>
            <a:r>
              <a:rPr lang="en-GB" sz="1800" dirty="0" smtClean="0">
                <a:latin typeface="Arial" panose="020B0604020202020204" pitchFamily="34" charset="0"/>
                <a:cs typeface="Arial" panose="020B0604020202020204" pitchFamily="34" charset="0"/>
              </a:rPr>
              <a:t>Council, TDC and Dispute Settlement and Dispute Avoidance. As well as the Code of Conduct of Arbitrators and Mediators</a:t>
            </a:r>
          </a:p>
          <a:p>
            <a:pPr algn="just"/>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Joint Council agreed to enhance </a:t>
            </a:r>
            <a:r>
              <a:rPr lang="en-GB" sz="1800" dirty="0" smtClean="0">
                <a:latin typeface="Arial" panose="020B0604020202020204" pitchFamily="34" charset="0"/>
                <a:cs typeface="Arial" panose="020B0604020202020204" pitchFamily="34" charset="0"/>
              </a:rPr>
              <a:t>dialogue </a:t>
            </a:r>
            <a:r>
              <a:rPr lang="en-GB" sz="1800" dirty="0">
                <a:latin typeface="Arial" panose="020B0604020202020204" pitchFamily="34" charset="0"/>
                <a:cs typeface="Arial" panose="020B0604020202020204" pitchFamily="34" charset="0"/>
              </a:rPr>
              <a:t>and development co-operation </a:t>
            </a:r>
            <a:r>
              <a:rPr lang="en-GB" sz="1800" dirty="0" smtClean="0">
                <a:latin typeface="Arial" panose="020B0604020202020204" pitchFamily="34" charset="0"/>
                <a:cs typeface="Arial" panose="020B0604020202020204" pitchFamily="34" charset="0"/>
              </a:rPr>
              <a:t>to </a:t>
            </a:r>
            <a:r>
              <a:rPr lang="en-GB" sz="1800" dirty="0">
                <a:latin typeface="Arial" panose="020B0604020202020204" pitchFamily="34" charset="0"/>
                <a:cs typeface="Arial" panose="020B0604020202020204" pitchFamily="34" charset="0"/>
              </a:rPr>
              <a:t>diversify the </a:t>
            </a:r>
            <a:r>
              <a:rPr lang="en-GB" sz="1800" dirty="0" smtClean="0">
                <a:latin typeface="Arial" panose="020B0604020202020204" pitchFamily="34" charset="0"/>
                <a:cs typeface="Arial" panose="020B0604020202020204" pitchFamily="34" charset="0"/>
              </a:rPr>
              <a:t>economy and export basket of </a:t>
            </a:r>
            <a:r>
              <a:rPr lang="en-GB" sz="1800" dirty="0">
                <a:latin typeface="Arial" panose="020B0604020202020204" pitchFamily="34" charset="0"/>
                <a:cs typeface="Arial" panose="020B0604020202020204" pitchFamily="34" charset="0"/>
              </a:rPr>
              <a:t>the SADC EPA </a:t>
            </a:r>
            <a:r>
              <a:rPr lang="en-GB" sz="1800" dirty="0" smtClean="0">
                <a:latin typeface="Arial" panose="020B0604020202020204" pitchFamily="34" charset="0"/>
                <a:cs typeface="Arial" panose="020B0604020202020204" pitchFamily="34" charset="0"/>
              </a:rPr>
              <a:t>States.</a:t>
            </a:r>
            <a:endParaRPr lang="en-ZA" sz="1800" dirty="0" smtClean="0">
              <a:solidFill>
                <a:srgbClr val="000000"/>
              </a:solidFill>
              <a:latin typeface="Arial" panose="020B0604020202020204" pitchFamily="34" charset="0"/>
              <a:cs typeface="Arial" panose="020B0604020202020204" pitchFamily="34" charset="0"/>
            </a:endParaRPr>
          </a:p>
          <a:p>
            <a:pPr marL="457200" lvl="1" indent="0" algn="just">
              <a:buNone/>
            </a:pPr>
            <a:endParaRPr lang="en-ZA" sz="1800" dirty="0">
              <a:latin typeface="Arial" panose="020B0604020202020204" pitchFamily="34" charset="0"/>
              <a:cs typeface="Arial" panose="020B0604020202020204" pitchFamily="34" charset="0"/>
            </a:endParaRPr>
          </a:p>
          <a:p>
            <a:pPr lvl="0" algn="just"/>
            <a:endParaRPr lang="en-ZA" dirty="0"/>
          </a:p>
          <a:p>
            <a:pPr lvl="0"/>
            <a:endParaRPr lang="en-GB" sz="200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3962400" y="6019800"/>
            <a:ext cx="1905000" cy="457200"/>
          </a:xfrm>
        </p:spPr>
        <p:txBody>
          <a:bodyPr/>
          <a:lstStyle/>
          <a:p>
            <a:pPr algn="ctr">
              <a:defRPr>
                <a:uFillTx/>
              </a:defRPr>
            </a:pPr>
            <a:fld id="{7EBEE5DE-754D-4309-B59E-BDB11852C935}" type="slidenum">
              <a:rPr lang="en-US" smtClean="0"/>
              <a:pPr algn="ctr">
                <a:defRPr>
                  <a:uFillTx/>
                </a:defRPr>
              </a:pPr>
              <a:t>28</a:t>
            </a:fld>
            <a:endParaRPr lang="en-US" dirty="0"/>
          </a:p>
        </p:txBody>
      </p:sp>
      <p:pic>
        <p:nvPicPr>
          <p:cNvPr id="5" name="Picture 4"/>
          <p:cNvPicPr>
            <a:picLocks noChangeAspect="1"/>
          </p:cNvPicPr>
          <p:nvPr/>
        </p:nvPicPr>
        <p:blipFill>
          <a:blip r:embed="rId2"/>
          <a:stretch>
            <a:fillRect/>
          </a:stretch>
        </p:blipFill>
        <p:spPr>
          <a:xfrm>
            <a:off x="7895626" y="5791200"/>
            <a:ext cx="914479" cy="798645"/>
          </a:xfrm>
          <a:prstGeom prst="rect">
            <a:avLst/>
          </a:prstGeom>
        </p:spPr>
      </p:pic>
    </p:spTree>
    <p:extLst>
      <p:ext uri="{BB962C8B-B14F-4D97-AF65-F5344CB8AC3E}">
        <p14:creationId xmlns:p14="http://schemas.microsoft.com/office/powerpoint/2010/main" val="3482593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1" y="152400"/>
            <a:ext cx="8153400" cy="914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a:solidFill>
                  <a:srgbClr val="FF0000"/>
                </a:solidFill>
                <a:latin typeface="Arial" charset="0"/>
              </a:rPr>
              <a:t>European Free Trade Association (</a:t>
            </a:r>
            <a:r>
              <a:rPr lang="en-US" sz="3200" b="1" dirty="0">
                <a:solidFill>
                  <a:srgbClr val="FF0000"/>
                </a:solidFill>
                <a:latin typeface="Arial" charset="0"/>
              </a:rPr>
              <a:t>EFTA) FTA</a:t>
            </a:r>
            <a:endParaRPr lang="en-ZA" sz="3200" b="1" dirty="0">
              <a:solidFill>
                <a:srgbClr val="FF0000"/>
              </a:solidFill>
              <a:latin typeface="Arial" charset="0"/>
            </a:endParaRPr>
          </a:p>
        </p:txBody>
      </p:sp>
      <p:sp>
        <p:nvSpPr>
          <p:cNvPr id="5" name="Content Placeholder 4"/>
          <p:cNvSpPr>
            <a:spLocks noGrp="1"/>
          </p:cNvSpPr>
          <p:nvPr>
            <p:ph idx="1"/>
          </p:nvPr>
        </p:nvSpPr>
        <p:spPr>
          <a:xfrm>
            <a:off x="251520" y="1219200"/>
            <a:ext cx="8568952" cy="4267200"/>
          </a:xfrm>
        </p:spPr>
        <p:txBody>
          <a:bodyPr/>
          <a:lstStyle/>
          <a:p>
            <a:pPr algn="just"/>
            <a:r>
              <a:rPr lang="en-GB" sz="2200" dirty="0">
                <a:latin typeface="Arial" pitchFamily="34" charset="0"/>
                <a:cs typeface="Arial" pitchFamily="34" charset="0"/>
              </a:rPr>
              <a:t>EFTA comprises of Iceland, Liechtenstein, Norway and Switzerland.</a:t>
            </a:r>
            <a:endParaRPr lang="en-US" sz="2200" dirty="0">
              <a:latin typeface="Arial" pitchFamily="34" charset="0"/>
              <a:cs typeface="Arial" pitchFamily="34" charset="0"/>
            </a:endParaRPr>
          </a:p>
          <a:p>
            <a:pPr algn="just"/>
            <a:r>
              <a:rPr lang="en-GB" sz="2200" dirty="0">
                <a:latin typeface="Arial" pitchFamily="34" charset="0"/>
                <a:cs typeface="Arial" pitchFamily="34" charset="0"/>
              </a:rPr>
              <a:t>The agreement was signed in 2006 and entered into force on the 1</a:t>
            </a:r>
            <a:r>
              <a:rPr lang="en-GB" sz="2200" baseline="30000" dirty="0">
                <a:latin typeface="Arial" pitchFamily="34" charset="0"/>
                <a:cs typeface="Arial" pitchFamily="34" charset="0"/>
              </a:rPr>
              <a:t>st</a:t>
            </a:r>
            <a:r>
              <a:rPr lang="en-GB" sz="2200" dirty="0">
                <a:latin typeface="Arial" pitchFamily="34" charset="0"/>
                <a:cs typeface="Arial" pitchFamily="34" charset="0"/>
              </a:rPr>
              <a:t> May 2008.</a:t>
            </a:r>
          </a:p>
          <a:p>
            <a:pPr algn="just"/>
            <a:r>
              <a:rPr lang="en-US" sz="2200" dirty="0">
                <a:latin typeface="Arial" pitchFamily="34" charset="0"/>
                <a:cs typeface="Arial" pitchFamily="34" charset="0"/>
              </a:rPr>
              <a:t>Bilateral agreements on basic agricultural products (within chapters 1 to 24, excluding processed agricultural products) are entered into with individual EFTA States. </a:t>
            </a:r>
          </a:p>
          <a:p>
            <a:pPr algn="just"/>
            <a:r>
              <a:rPr lang="en-US" sz="2200" dirty="0">
                <a:latin typeface="Arial" pitchFamily="34" charset="0"/>
                <a:cs typeface="Arial" pitchFamily="34" charset="0"/>
              </a:rPr>
              <a:t>The Agreement has been due for review since 2013. The review was launched in Geneva, Switzerland from 30 January to 02 February 2018.</a:t>
            </a:r>
          </a:p>
          <a:p>
            <a:pPr algn="just"/>
            <a:r>
              <a:rPr lang="en-US" sz="2200" dirty="0">
                <a:latin typeface="Arial" pitchFamily="34" charset="0"/>
                <a:cs typeface="Arial" pitchFamily="34" charset="0"/>
              </a:rPr>
              <a:t>The 4th Joint SACU-EFTA Review meeting will take place in March 2019 </a:t>
            </a:r>
          </a:p>
          <a:p>
            <a:pPr algn="just"/>
            <a:endParaRPr lang="en-ZA" sz="2000" dirty="0">
              <a:latin typeface="Arial" pitchFamily="34" charset="0"/>
              <a:cs typeface="Arial" pitchFamily="34" charset="0"/>
            </a:endParaRPr>
          </a:p>
        </p:txBody>
      </p:sp>
      <p:sp>
        <p:nvSpPr>
          <p:cNvPr id="3" name="Slide Number Placeholder 2"/>
          <p:cNvSpPr>
            <a:spLocks noGrp="1"/>
          </p:cNvSpPr>
          <p:nvPr>
            <p:ph type="sldNum" sz="quarter" idx="12"/>
          </p:nvPr>
        </p:nvSpPr>
        <p:spPr>
          <a:xfrm>
            <a:off x="3733801" y="5943600"/>
            <a:ext cx="1905000" cy="457200"/>
          </a:xfrm>
        </p:spPr>
        <p:txBody>
          <a:bodyPr/>
          <a:lstStyle/>
          <a:p>
            <a:pPr algn="ctr">
              <a:defRPr>
                <a:uFillTx/>
              </a:defRPr>
            </a:pPr>
            <a:fld id="{866D8389-901E-4473-88C7-B739CEB33C43}" type="slidenum">
              <a:rPr lang="en-US" smtClean="0"/>
              <a:pPr algn="ctr">
                <a:defRPr>
                  <a:uFillTx/>
                </a:defRPr>
              </a:pPr>
              <a:t>29</a:t>
            </a:fld>
            <a:endParaRPr lang="en-US" dirty="0"/>
          </a:p>
        </p:txBody>
      </p:sp>
      <p:pic>
        <p:nvPicPr>
          <p:cNvPr id="6" name="Picture 5"/>
          <p:cNvPicPr>
            <a:picLocks noChangeAspect="1"/>
          </p:cNvPicPr>
          <p:nvPr/>
        </p:nvPicPr>
        <p:blipFill>
          <a:blip r:embed="rId2"/>
          <a:stretch>
            <a:fillRect/>
          </a:stretch>
        </p:blipFill>
        <p:spPr>
          <a:xfrm>
            <a:off x="7849907" y="5772877"/>
            <a:ext cx="914479" cy="798645"/>
          </a:xfrm>
          <a:prstGeom prst="rect">
            <a:avLst/>
          </a:prstGeom>
        </p:spPr>
      </p:pic>
    </p:spTree>
    <p:extLst>
      <p:ext uri="{BB962C8B-B14F-4D97-AF65-F5344CB8AC3E}">
        <p14:creationId xmlns:p14="http://schemas.microsoft.com/office/powerpoint/2010/main" val="3795039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xfrm>
            <a:off x="3886200" y="617389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lgn="ctr">
              <a:spcBef>
                <a:spcPct val="0"/>
              </a:spcBef>
              <a:buFontTx/>
              <a:buNone/>
            </a:pPr>
            <a:fld id="{35015E13-3A1C-4ED3-9155-357BAF60E23B}" type="slidenum">
              <a:rPr lang="en-US" altLang="en-US" sz="1400" smtClean="0">
                <a:solidFill>
                  <a:srgbClr val="000000"/>
                </a:solidFill>
              </a:rPr>
              <a:pPr algn="ctr">
                <a:spcBef>
                  <a:spcPct val="0"/>
                </a:spcBef>
                <a:buFontTx/>
                <a:buNone/>
              </a:pPr>
              <a:t>3</a:t>
            </a:fld>
            <a:endParaRPr lang="en-US" altLang="en-US" sz="1400" dirty="0" smtClean="0">
              <a:solidFill>
                <a:srgbClr val="000000"/>
              </a:solidFill>
            </a:endParaRPr>
          </a:p>
        </p:txBody>
      </p:sp>
      <p:sp>
        <p:nvSpPr>
          <p:cNvPr id="3076" name="Rectangle 3"/>
          <p:cNvSpPr>
            <a:spLocks noGrp="1" noChangeArrowheads="1"/>
          </p:cNvSpPr>
          <p:nvPr>
            <p:ph type="body" idx="1"/>
          </p:nvPr>
        </p:nvSpPr>
        <p:spPr>
          <a:xfrm>
            <a:off x="228600" y="533400"/>
            <a:ext cx="8686800" cy="5105400"/>
          </a:xfrm>
        </p:spPr>
        <p:txBody>
          <a:bodyPr/>
          <a:lstStyle/>
          <a:p>
            <a:pPr algn="just">
              <a:lnSpc>
                <a:spcPct val="80000"/>
              </a:lnSpc>
              <a:spcBef>
                <a:spcPct val="0"/>
              </a:spcBef>
            </a:pPr>
            <a:r>
              <a:rPr lang="en-US" altLang="en-US" sz="2000" dirty="0" smtClean="0">
                <a:latin typeface="Arial" pitchFamily="34" charset="0"/>
              </a:rPr>
              <a:t>SA Government’s broad national development strategy aims to accelerate growth along a path that generates sustainable development and decent jobs to address apartheid legacies.</a:t>
            </a:r>
          </a:p>
          <a:p>
            <a:pPr algn="just">
              <a:lnSpc>
                <a:spcPct val="80000"/>
              </a:lnSpc>
              <a:spcBef>
                <a:spcPct val="0"/>
              </a:spcBef>
            </a:pPr>
            <a:endParaRPr lang="en-GB" altLang="en-US" sz="2000" dirty="0" smtClean="0">
              <a:latin typeface="Arial" pitchFamily="34" charset="0"/>
            </a:endParaRPr>
          </a:p>
          <a:p>
            <a:pPr algn="just">
              <a:lnSpc>
                <a:spcPct val="80000"/>
              </a:lnSpc>
              <a:spcBef>
                <a:spcPct val="0"/>
              </a:spcBef>
            </a:pPr>
            <a:r>
              <a:rPr lang="en-GB" altLang="en-US" sz="2000" dirty="0" smtClean="0">
                <a:latin typeface="Arial" pitchFamily="34" charset="0"/>
              </a:rPr>
              <a:t>Elaborated in the National Development Plan and New Growth Path.</a:t>
            </a:r>
          </a:p>
          <a:p>
            <a:pPr algn="just">
              <a:lnSpc>
                <a:spcPct val="80000"/>
              </a:lnSpc>
              <a:spcBef>
                <a:spcPct val="0"/>
              </a:spcBef>
            </a:pPr>
            <a:endParaRPr lang="en-GB" altLang="en-US" sz="2000" dirty="0" smtClean="0">
              <a:latin typeface="Arial" pitchFamily="34" charset="0"/>
            </a:endParaRPr>
          </a:p>
          <a:p>
            <a:pPr algn="just">
              <a:lnSpc>
                <a:spcPct val="80000"/>
              </a:lnSpc>
              <a:spcBef>
                <a:spcPct val="0"/>
              </a:spcBef>
            </a:pPr>
            <a:r>
              <a:rPr lang="en-GB" altLang="en-US" sz="2000" dirty="0" smtClean="0">
                <a:latin typeface="Arial" pitchFamily="34" charset="0"/>
              </a:rPr>
              <a:t>National Industrial Policy Framework (NIPF) and Industrial Policy Action Plan (IPAP) are central components of this strategy and seek to encourage and upgrade value-added, labour-absorbing industrial production.</a:t>
            </a:r>
          </a:p>
          <a:p>
            <a:pPr algn="just">
              <a:lnSpc>
                <a:spcPct val="80000"/>
              </a:lnSpc>
              <a:spcBef>
                <a:spcPct val="0"/>
              </a:spcBef>
            </a:pPr>
            <a:endParaRPr lang="en-GB" altLang="en-US" sz="2000" dirty="0">
              <a:latin typeface="Arial" pitchFamily="34" charset="0"/>
            </a:endParaRPr>
          </a:p>
          <a:p>
            <a:pPr algn="just">
              <a:lnSpc>
                <a:spcPct val="80000"/>
              </a:lnSpc>
              <a:spcBef>
                <a:spcPct val="0"/>
              </a:spcBef>
            </a:pPr>
            <a:r>
              <a:rPr lang="en-US" altLang="en-US" sz="2000" dirty="0">
                <a:latin typeface="Arial" panose="020B0604020202020204" pitchFamily="34" charset="0"/>
                <a:cs typeface="Arial" panose="020B0604020202020204" pitchFamily="34" charset="0"/>
              </a:rPr>
              <a:t>TPSF approved by Cabinet in </a:t>
            </a:r>
            <a:r>
              <a:rPr lang="en-US" altLang="en-US" sz="2000" dirty="0" smtClean="0">
                <a:latin typeface="Arial" panose="020B0604020202020204" pitchFamily="34" charset="0"/>
                <a:cs typeface="Arial" panose="020B0604020202020204" pitchFamily="34" charset="0"/>
              </a:rPr>
              <a:t>2012.</a:t>
            </a:r>
          </a:p>
          <a:p>
            <a:pPr lvl="1" algn="just">
              <a:lnSpc>
                <a:spcPct val="80000"/>
              </a:lnSpc>
              <a:spcBef>
                <a:spcPct val="0"/>
              </a:spcBef>
            </a:pPr>
            <a:r>
              <a:rPr lang="en-US" altLang="en-US" sz="1600" dirty="0" smtClean="0">
                <a:latin typeface="Arial" panose="020B0604020202020204" pitchFamily="34" charset="0"/>
                <a:cs typeface="Arial" panose="020B0604020202020204" pitchFamily="34" charset="0"/>
              </a:rPr>
              <a:t>Strategic approach to tariff reform - Trade </a:t>
            </a:r>
            <a:r>
              <a:rPr lang="en-US" altLang="en-US" sz="1600" dirty="0">
                <a:latin typeface="Arial" panose="020B0604020202020204" pitchFamily="34" charset="0"/>
                <a:cs typeface="Arial" panose="020B0604020202020204" pitchFamily="34" charset="0"/>
              </a:rPr>
              <a:t>policy is an instrument of industrial policy and calls for developmental tariff setting </a:t>
            </a:r>
            <a:r>
              <a:rPr lang="en-GB" sz="1600" dirty="0" smtClean="0">
                <a:latin typeface="Arial" panose="020B0604020202020204" pitchFamily="34" charset="0"/>
                <a:cs typeface="Arial" panose="020B0604020202020204" pitchFamily="34" charset="0"/>
              </a:rPr>
              <a:t>Strategic </a:t>
            </a:r>
            <a:r>
              <a:rPr lang="en-GB" sz="1600" dirty="0">
                <a:latin typeface="Arial" panose="020B0604020202020204" pitchFamily="34" charset="0"/>
                <a:cs typeface="Arial" panose="020B0604020202020204" pitchFamily="34" charset="0"/>
              </a:rPr>
              <a:t>approach to tariff </a:t>
            </a:r>
            <a:r>
              <a:rPr lang="en-GB" sz="1600" dirty="0" smtClean="0">
                <a:latin typeface="Arial" panose="020B0604020202020204" pitchFamily="34" charset="0"/>
                <a:cs typeface="Arial" panose="020B0604020202020204" pitchFamily="34" charset="0"/>
              </a:rPr>
              <a:t>reform.</a:t>
            </a:r>
          </a:p>
          <a:p>
            <a:pPr lvl="1" algn="just">
              <a:lnSpc>
                <a:spcPct val="80000"/>
              </a:lnSpc>
              <a:spcBef>
                <a:spcPct val="0"/>
              </a:spcBef>
            </a:pPr>
            <a:r>
              <a:rPr lang="en-GB" sz="1600" dirty="0" smtClean="0">
                <a:latin typeface="Arial" panose="020B0604020202020204" pitchFamily="34" charset="0"/>
                <a:cs typeface="Arial" panose="020B0604020202020204" pitchFamily="34" charset="0"/>
              </a:rPr>
              <a:t>An </a:t>
            </a:r>
            <a:r>
              <a:rPr lang="en-GB" sz="1600" dirty="0">
                <a:latin typeface="Arial" panose="020B0604020202020204" pitchFamily="34" charset="0"/>
                <a:cs typeface="Arial" panose="020B0604020202020204" pitchFamily="34" charset="0"/>
              </a:rPr>
              <a:t>evidence-based, case-by-case assessment will inform changes to tariffs (no a priori position) – vital role for ITAC </a:t>
            </a:r>
            <a:endParaRPr lang="en-GB" sz="1600" dirty="0" smtClean="0">
              <a:latin typeface="Arial" panose="020B0604020202020204" pitchFamily="34" charset="0"/>
              <a:cs typeface="Arial" panose="020B0604020202020204" pitchFamily="34" charset="0"/>
            </a:endParaRPr>
          </a:p>
          <a:p>
            <a:pPr lvl="1" algn="just">
              <a:lnSpc>
                <a:spcPct val="80000"/>
              </a:lnSpc>
              <a:spcBef>
                <a:spcPct val="0"/>
              </a:spcBef>
            </a:pPr>
            <a:r>
              <a:rPr lang="en-GB" sz="1600" dirty="0" smtClean="0">
                <a:latin typeface="Arial" panose="020B0604020202020204" pitchFamily="34" charset="0"/>
                <a:cs typeface="Arial" panose="020B0604020202020204" pitchFamily="34" charset="0"/>
              </a:rPr>
              <a:t>Implies</a:t>
            </a:r>
            <a:r>
              <a:rPr lang="en-GB" sz="1600" dirty="0">
                <a:latin typeface="Arial" panose="020B0604020202020204" pitchFamily="34" charset="0"/>
                <a:cs typeface="Arial" panose="020B0604020202020204" pitchFamily="34" charset="0"/>
              </a:rPr>
              <a:t>: </a:t>
            </a:r>
          </a:p>
          <a:p>
            <a:pPr lvl="2" algn="just" eaLnBrk="1" hangingPunct="1">
              <a:lnSpc>
                <a:spcPct val="90000"/>
              </a:lnSpc>
              <a:defRPr/>
            </a:pPr>
            <a:r>
              <a:rPr lang="en-GB" sz="1600" dirty="0">
                <a:latin typeface="Arial" panose="020B0604020202020204" pitchFamily="34" charset="0"/>
                <a:cs typeface="Arial" panose="020B0604020202020204" pitchFamily="34" charset="0"/>
              </a:rPr>
              <a:t>Reduce tariffs on mature </a:t>
            </a:r>
            <a:r>
              <a:rPr lang="en-GB" sz="1600" u="sng" dirty="0">
                <a:latin typeface="Arial" panose="020B0604020202020204" pitchFamily="34" charset="0"/>
                <a:cs typeface="Arial" panose="020B0604020202020204" pitchFamily="34" charset="0"/>
              </a:rPr>
              <a:t>upstream</a:t>
            </a:r>
            <a:r>
              <a:rPr lang="en-GB" sz="1600" dirty="0">
                <a:latin typeface="Arial" panose="020B0604020202020204" pitchFamily="34" charset="0"/>
                <a:cs typeface="Arial" panose="020B0604020202020204" pitchFamily="34" charset="0"/>
              </a:rPr>
              <a:t> input industries </a:t>
            </a:r>
            <a:r>
              <a:rPr lang="en-GB" sz="1600" dirty="0">
                <a:latin typeface="Arial" panose="020B0604020202020204" pitchFamily="34" charset="0"/>
                <a:cs typeface="Arial" panose="020B0604020202020204" pitchFamily="34" charset="0"/>
                <a:sym typeface="Wingdings" pitchFamily="2" charset="2"/>
              </a:rPr>
              <a:t> </a:t>
            </a:r>
            <a:r>
              <a:rPr lang="en-GB" sz="1600" dirty="0">
                <a:latin typeface="Arial" panose="020B0604020202020204" pitchFamily="34" charset="0"/>
                <a:cs typeface="Arial" panose="020B0604020202020204" pitchFamily="34" charset="0"/>
              </a:rPr>
              <a:t>lower the costs for downstream, labour creating manufacturing</a:t>
            </a:r>
          </a:p>
          <a:p>
            <a:pPr lvl="2" algn="just" eaLnBrk="1" hangingPunct="1">
              <a:lnSpc>
                <a:spcPct val="90000"/>
              </a:lnSpc>
              <a:defRPr/>
            </a:pPr>
            <a:r>
              <a:rPr lang="en-GB" sz="1600" dirty="0">
                <a:latin typeface="Arial" panose="020B0604020202020204" pitchFamily="34" charset="0"/>
                <a:cs typeface="Arial" panose="020B0604020202020204" pitchFamily="34" charset="0"/>
              </a:rPr>
              <a:t>Raise tariffs on </a:t>
            </a:r>
            <a:r>
              <a:rPr lang="en-GB" sz="1600" u="sng" dirty="0">
                <a:latin typeface="Arial" panose="020B0604020202020204" pitchFamily="34" charset="0"/>
                <a:cs typeface="Arial" panose="020B0604020202020204" pitchFamily="34" charset="0"/>
              </a:rPr>
              <a:t>downstream</a:t>
            </a:r>
            <a:r>
              <a:rPr lang="en-GB" sz="1600" dirty="0">
                <a:latin typeface="Arial" panose="020B0604020202020204" pitchFamily="34" charset="0"/>
                <a:cs typeface="Arial" panose="020B0604020202020204" pitchFamily="34" charset="0"/>
              </a:rPr>
              <a:t> industries with employment or value-addition potential </a:t>
            </a:r>
            <a:r>
              <a:rPr lang="en-GB" sz="1600" dirty="0">
                <a:latin typeface="Arial" panose="020B0604020202020204" pitchFamily="34" charset="0"/>
                <a:cs typeface="Arial" panose="020B0604020202020204" pitchFamily="34" charset="0"/>
                <a:sym typeface="Wingdings" pitchFamily="2" charset="2"/>
              </a:rPr>
              <a:t> </a:t>
            </a:r>
            <a:r>
              <a:rPr lang="en-GB" sz="1600" dirty="0">
                <a:latin typeface="Arial" panose="020B0604020202020204" pitchFamily="34" charset="0"/>
                <a:cs typeface="Arial" panose="020B0604020202020204" pitchFamily="34" charset="0"/>
              </a:rPr>
              <a:t>ensure sustainability and job creation (while observing international trade obligations</a:t>
            </a:r>
            <a:r>
              <a:rPr lang="en-GB" sz="1600" dirty="0" smtClean="0">
                <a:latin typeface="Arial" panose="020B0604020202020204" pitchFamily="34" charset="0"/>
                <a:cs typeface="Arial" panose="020B0604020202020204" pitchFamily="34" charset="0"/>
              </a:rPr>
              <a:t>)</a:t>
            </a:r>
          </a:p>
        </p:txBody>
      </p:sp>
      <p:sp>
        <p:nvSpPr>
          <p:cNvPr id="5" name="Rectangle 2"/>
          <p:cNvSpPr txBox="1">
            <a:spLocks noChangeArrowheads="1"/>
          </p:cNvSpPr>
          <p:nvPr/>
        </p:nvSpPr>
        <p:spPr bwMode="auto">
          <a:xfrm>
            <a:off x="838200" y="-27864"/>
            <a:ext cx="7315200" cy="561264"/>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dirty="0" smtClean="0">
                <a:solidFill>
                  <a:srgbClr val="FF0000"/>
                </a:solidFill>
                <a:latin typeface="Arial Rounded MT Bold"/>
              </a:rPr>
              <a:t>SA Policy Context</a:t>
            </a:r>
            <a:endParaRPr lang="en-GB" sz="3200" dirty="0">
              <a:solidFill>
                <a:srgbClr val="FF0000"/>
              </a:solidFill>
              <a:latin typeface="Arial Rounded MT Bold"/>
            </a:endParaRPr>
          </a:p>
        </p:txBody>
      </p:sp>
      <p:pic>
        <p:nvPicPr>
          <p:cNvPr id="2" name="Picture 1"/>
          <p:cNvPicPr>
            <a:picLocks noChangeAspect="1"/>
          </p:cNvPicPr>
          <p:nvPr/>
        </p:nvPicPr>
        <p:blipFill>
          <a:blip r:embed="rId3"/>
          <a:stretch>
            <a:fillRect/>
          </a:stretch>
        </p:blipFill>
        <p:spPr>
          <a:xfrm>
            <a:off x="7696160" y="5800741"/>
            <a:ext cx="914479" cy="798645"/>
          </a:xfrm>
          <a:prstGeom prst="rect">
            <a:avLst/>
          </a:prstGeom>
        </p:spPr>
      </p:pic>
    </p:spTree>
    <p:extLst>
      <p:ext uri="{BB962C8B-B14F-4D97-AF65-F5344CB8AC3E}">
        <p14:creationId xmlns:p14="http://schemas.microsoft.com/office/powerpoint/2010/main" val="2633402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1" y="152400"/>
            <a:ext cx="8153400"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charset="0"/>
              </a:rPr>
              <a:t>SA and EFTA Trade Relations</a:t>
            </a:r>
            <a:endParaRPr lang="en-ZA" sz="3200" b="1" dirty="0">
              <a:solidFill>
                <a:srgbClr val="FF0000"/>
              </a:solidFill>
              <a:latin typeface="Arial" charset="0"/>
            </a:endParaRPr>
          </a:p>
        </p:txBody>
      </p:sp>
      <p:sp>
        <p:nvSpPr>
          <p:cNvPr id="5" name="Content Placeholder 4"/>
          <p:cNvSpPr>
            <a:spLocks noGrp="1"/>
          </p:cNvSpPr>
          <p:nvPr>
            <p:ph idx="1"/>
          </p:nvPr>
        </p:nvSpPr>
        <p:spPr>
          <a:xfrm>
            <a:off x="251520" y="1219200"/>
            <a:ext cx="8568952" cy="4267200"/>
          </a:xfrm>
        </p:spPr>
        <p:txBody>
          <a:bodyPr/>
          <a:lstStyle/>
          <a:p>
            <a:pPr lvl="0">
              <a:lnSpc>
                <a:spcPct val="107000"/>
              </a:lnSpc>
              <a:spcBef>
                <a:spcPts val="0"/>
              </a:spcBef>
              <a:spcAft>
                <a:spcPts val="800"/>
              </a:spcAft>
              <a:buFont typeface="Times New Roman" panose="02020603050405020304" pitchFamily="18" charset="0"/>
              <a:buChar char="•"/>
              <a:tabLst>
                <a:tab pos="457200" algn="l"/>
              </a:tabLst>
            </a:pPr>
            <a:r>
              <a:rPr lang="en-US" sz="2000" dirty="0">
                <a:latin typeface="Arial" panose="020B0604020202020204" pitchFamily="34" charset="0"/>
                <a:cs typeface="Arial" pitchFamily="34" charset="0"/>
              </a:rPr>
              <a:t>SA’s  main exports are primary </a:t>
            </a:r>
            <a:r>
              <a:rPr lang="en-US" sz="2000" dirty="0" smtClean="0">
                <a:latin typeface="Arial" panose="020B0604020202020204" pitchFamily="34" charset="0"/>
                <a:cs typeface="Arial" pitchFamily="34" charset="0"/>
              </a:rPr>
              <a:t>products.</a:t>
            </a:r>
          </a:p>
          <a:p>
            <a:pPr lvl="0">
              <a:lnSpc>
                <a:spcPct val="107000"/>
              </a:lnSpc>
              <a:spcBef>
                <a:spcPts val="0"/>
              </a:spcBef>
              <a:spcAft>
                <a:spcPts val="800"/>
              </a:spcAft>
              <a:buFont typeface="Times New Roman" panose="02020603050405020304" pitchFamily="18" charset="0"/>
              <a:buChar char="•"/>
              <a:tabLst>
                <a:tab pos="457200" algn="l"/>
              </a:tabLst>
            </a:pPr>
            <a:r>
              <a:rPr lang="en-US" sz="2000" dirty="0" smtClean="0">
                <a:latin typeface="Arial" panose="020B0604020202020204" pitchFamily="34" charset="0"/>
                <a:cs typeface="Arial" pitchFamily="34" charset="0"/>
              </a:rPr>
              <a:t>The </a:t>
            </a:r>
            <a:r>
              <a:rPr lang="en-US" sz="2000" dirty="0">
                <a:latin typeface="Arial" panose="020B0604020202020204" pitchFamily="34" charset="0"/>
                <a:cs typeface="Arial" pitchFamily="34" charset="0"/>
              </a:rPr>
              <a:t>trade balance between South Africa and EFTA has consistently been in SA’s </a:t>
            </a:r>
            <a:r>
              <a:rPr lang="en-US" sz="2000" dirty="0" err="1">
                <a:latin typeface="Arial" pitchFamily="34" charset="0"/>
                <a:cs typeface="Arial" pitchFamily="34" charset="0"/>
              </a:rPr>
              <a:t>favour</a:t>
            </a:r>
            <a:endParaRPr lang="en-US" sz="2000" dirty="0">
              <a:latin typeface="Arial" pitchFamily="34" charset="0"/>
              <a:cs typeface="Arial" pitchFamily="34" charset="0"/>
            </a:endParaRPr>
          </a:p>
          <a:p>
            <a:pPr algn="just"/>
            <a:r>
              <a:rPr lang="en-US" sz="2000" dirty="0">
                <a:latin typeface="Arial" pitchFamily="34" charset="0"/>
                <a:cs typeface="Arial" pitchFamily="34" charset="0"/>
              </a:rPr>
              <a:t>Recently trade between South Africa and the EFTA has been fluctuating and this is attributed to the global financial crisis and other agreement been signed with other trading partners</a:t>
            </a:r>
            <a:r>
              <a:rPr lang="en-US" sz="2000" dirty="0" smtClean="0">
                <a:latin typeface="Arial" pitchFamily="34" charset="0"/>
                <a:cs typeface="Arial" pitchFamily="34" charset="0"/>
              </a:rPr>
              <a:t>.</a:t>
            </a:r>
          </a:p>
          <a:p>
            <a:pPr marL="0" indent="0" algn="just">
              <a:buNone/>
            </a:pPr>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Total </a:t>
            </a:r>
            <a:r>
              <a:rPr lang="en-US" sz="2000" dirty="0">
                <a:latin typeface="Arial" pitchFamily="34" charset="0"/>
                <a:cs typeface="Arial" pitchFamily="34" charset="0"/>
              </a:rPr>
              <a:t>trade between SA and EFTA has been fluctuating over the past </a:t>
            </a:r>
            <a:r>
              <a:rPr lang="en-US" sz="2000" dirty="0" smtClean="0">
                <a:latin typeface="Arial" pitchFamily="34" charset="0"/>
                <a:cs typeface="Arial" pitchFamily="34" charset="0"/>
              </a:rPr>
              <a:t>years but overall it increased from </a:t>
            </a:r>
            <a:r>
              <a:rPr lang="en-US" sz="2000" dirty="0">
                <a:latin typeface="Arial" pitchFamily="34" charset="0"/>
                <a:cs typeface="Arial" pitchFamily="34" charset="0"/>
              </a:rPr>
              <a:t>R11.02 Billion in 2007 to </a:t>
            </a:r>
            <a:r>
              <a:rPr lang="en-US" sz="2000" dirty="0" smtClean="0">
                <a:latin typeface="Arial" pitchFamily="34" charset="0"/>
                <a:cs typeface="Arial" pitchFamily="34" charset="0"/>
              </a:rPr>
              <a:t>R25.26 </a:t>
            </a:r>
            <a:r>
              <a:rPr lang="en-US" sz="2000" dirty="0">
                <a:latin typeface="Arial" pitchFamily="34" charset="0"/>
                <a:cs typeface="Arial" pitchFamily="34" charset="0"/>
              </a:rPr>
              <a:t>billion in 2017 (129% increase compared to 2007)</a:t>
            </a:r>
          </a:p>
          <a:p>
            <a:pPr algn="just"/>
            <a:endParaRPr lang="en-ZA" sz="2000" dirty="0">
              <a:latin typeface="Arial" pitchFamily="34" charset="0"/>
              <a:cs typeface="Arial" pitchFamily="34" charset="0"/>
            </a:endParaRPr>
          </a:p>
        </p:txBody>
      </p:sp>
      <p:sp>
        <p:nvSpPr>
          <p:cNvPr id="3" name="Slide Number Placeholder 2"/>
          <p:cNvSpPr>
            <a:spLocks noGrp="1"/>
          </p:cNvSpPr>
          <p:nvPr>
            <p:ph type="sldNum" sz="quarter" idx="12"/>
          </p:nvPr>
        </p:nvSpPr>
        <p:spPr>
          <a:xfrm>
            <a:off x="3352800" y="5943600"/>
            <a:ext cx="1905000" cy="457200"/>
          </a:xfrm>
        </p:spPr>
        <p:txBody>
          <a:bodyPr/>
          <a:lstStyle/>
          <a:p>
            <a:pPr algn="ctr">
              <a:defRPr>
                <a:uFillTx/>
              </a:defRPr>
            </a:pPr>
            <a:fld id="{866D8389-901E-4473-88C7-B739CEB33C43}" type="slidenum">
              <a:rPr lang="en-US" smtClean="0"/>
              <a:pPr algn="ctr">
                <a:defRPr>
                  <a:uFillTx/>
                </a:defRPr>
              </a:pPr>
              <a:t>30</a:t>
            </a:fld>
            <a:endParaRPr lang="en-US" dirty="0"/>
          </a:p>
        </p:txBody>
      </p:sp>
      <p:pic>
        <p:nvPicPr>
          <p:cNvPr id="6" name="Picture 5"/>
          <p:cNvPicPr>
            <a:picLocks noChangeAspect="1"/>
          </p:cNvPicPr>
          <p:nvPr/>
        </p:nvPicPr>
        <p:blipFill>
          <a:blip r:embed="rId2"/>
          <a:stretch>
            <a:fillRect/>
          </a:stretch>
        </p:blipFill>
        <p:spPr>
          <a:xfrm>
            <a:off x="7848522" y="5772877"/>
            <a:ext cx="914479" cy="798645"/>
          </a:xfrm>
          <a:prstGeom prst="rect">
            <a:avLst/>
          </a:prstGeom>
        </p:spPr>
      </p:pic>
    </p:spTree>
    <p:extLst>
      <p:ext uri="{BB962C8B-B14F-4D97-AF65-F5344CB8AC3E}">
        <p14:creationId xmlns:p14="http://schemas.microsoft.com/office/powerpoint/2010/main" val="4011429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1" y="152400"/>
            <a:ext cx="8153400" cy="762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charset="0"/>
              </a:rPr>
              <a:t>SA and EFTA Trade Relations cont.</a:t>
            </a:r>
            <a:endParaRPr lang="en-ZA" sz="3200" b="1" dirty="0">
              <a:solidFill>
                <a:srgbClr val="FF0000"/>
              </a:solidFill>
              <a:latin typeface="Arial" charset="0"/>
            </a:endParaRPr>
          </a:p>
        </p:txBody>
      </p:sp>
      <p:sp>
        <p:nvSpPr>
          <p:cNvPr id="5" name="Content Placeholder 4"/>
          <p:cNvSpPr>
            <a:spLocks noGrp="1"/>
          </p:cNvSpPr>
          <p:nvPr>
            <p:ph idx="1"/>
          </p:nvPr>
        </p:nvSpPr>
        <p:spPr>
          <a:xfrm>
            <a:off x="251520" y="990600"/>
            <a:ext cx="8568952" cy="4953000"/>
          </a:xfrm>
        </p:spPr>
        <p:txBody>
          <a:bodyPr/>
          <a:lstStyle/>
          <a:p>
            <a:pPr lvl="0">
              <a:lnSpc>
                <a:spcPct val="107000"/>
              </a:lnSpc>
              <a:spcBef>
                <a:spcPts val="0"/>
              </a:spcBef>
              <a:spcAft>
                <a:spcPts val="800"/>
              </a:spcAft>
              <a:buFont typeface="Times New Roman" panose="02020603050405020304" pitchFamily="18" charset="0"/>
              <a:buChar char="•"/>
              <a:tabLst>
                <a:tab pos="457200" algn="l"/>
              </a:tabLst>
            </a:pPr>
            <a:r>
              <a:rPr lang="en-US" sz="2000" dirty="0">
                <a:solidFill>
                  <a:schemeClr val="tx2"/>
                </a:solidFill>
                <a:latin typeface="Arial" panose="020B0604020202020204" pitchFamily="34" charset="0"/>
                <a:ea typeface="Calibri" panose="020F0502020204030204" pitchFamily="34" charset="0"/>
                <a:cs typeface="Arial" panose="020B0604020202020204" pitchFamily="34" charset="0"/>
              </a:rPr>
              <a:t>SA exports to EFTA increased from approximately R 9.9 billion in 2007 to R 13.89 billion in 2017, while imports increased from approximately R1.11 Billion to R </a:t>
            </a:r>
            <a:r>
              <a:rPr lang="en-US" sz="2000" dirty="0" smtClean="0">
                <a:solidFill>
                  <a:schemeClr val="tx2"/>
                </a:solidFill>
                <a:latin typeface="Arial" panose="020B0604020202020204" pitchFamily="34" charset="0"/>
                <a:ea typeface="Calibri" panose="020F0502020204030204" pitchFamily="34" charset="0"/>
                <a:cs typeface="Arial" panose="020B0604020202020204" pitchFamily="34" charset="0"/>
              </a:rPr>
              <a:t>11.37 Billion </a:t>
            </a:r>
            <a:r>
              <a:rPr lang="en-US" sz="2000" dirty="0">
                <a:solidFill>
                  <a:schemeClr val="tx2"/>
                </a:solidFill>
                <a:latin typeface="Arial" panose="020B0604020202020204" pitchFamily="34" charset="0"/>
                <a:ea typeface="Calibri" panose="020F0502020204030204" pitchFamily="34" charset="0"/>
                <a:cs typeface="Arial" panose="020B0604020202020204" pitchFamily="34" charset="0"/>
              </a:rPr>
              <a:t>in the same period.</a:t>
            </a:r>
          </a:p>
          <a:p>
            <a:pPr lvl="0">
              <a:lnSpc>
                <a:spcPct val="107000"/>
              </a:lnSpc>
              <a:spcBef>
                <a:spcPts val="0"/>
              </a:spcBef>
              <a:spcAft>
                <a:spcPts val="800"/>
              </a:spcAft>
              <a:buFont typeface="Times New Roman" panose="02020603050405020304" pitchFamily="18" charset="0"/>
              <a:buChar char="•"/>
              <a:tabLst>
                <a:tab pos="457200" algn="l"/>
              </a:tabLst>
            </a:pPr>
            <a:r>
              <a:rPr lang="en-US" sz="2000" dirty="0">
                <a:solidFill>
                  <a:schemeClr val="tx2"/>
                </a:solidFill>
                <a:latin typeface="Arial" panose="020B0604020202020204" pitchFamily="34" charset="0"/>
                <a:ea typeface="Calibri" panose="020F0502020204030204" pitchFamily="34" charset="0"/>
                <a:cs typeface="Arial" panose="020B0604020202020204" pitchFamily="34" charset="0"/>
              </a:rPr>
              <a:t>The Trade Balance remains in </a:t>
            </a:r>
            <a:r>
              <a:rPr lang="en-US" sz="2000" dirty="0" err="1">
                <a:solidFill>
                  <a:schemeClr val="tx2"/>
                </a:solidFill>
                <a:latin typeface="Arial" panose="020B0604020202020204" pitchFamily="34" charset="0"/>
                <a:ea typeface="Calibri" panose="020F0502020204030204" pitchFamily="34" charset="0"/>
                <a:cs typeface="Arial" panose="020B0604020202020204" pitchFamily="34" charset="0"/>
              </a:rPr>
              <a:t>favour</a:t>
            </a:r>
            <a:r>
              <a:rPr lang="en-US" sz="2000" dirty="0">
                <a:solidFill>
                  <a:schemeClr val="tx2"/>
                </a:solidFill>
                <a:latin typeface="Arial" panose="020B0604020202020204" pitchFamily="34" charset="0"/>
                <a:ea typeface="Calibri" panose="020F0502020204030204" pitchFamily="34" charset="0"/>
                <a:cs typeface="Arial" panose="020B0604020202020204" pitchFamily="34" charset="0"/>
              </a:rPr>
              <a:t> of </a:t>
            </a:r>
            <a:r>
              <a:rPr lang="en-US" sz="2000" dirty="0" smtClean="0">
                <a:solidFill>
                  <a:schemeClr val="tx2"/>
                </a:solidFill>
                <a:latin typeface="Arial" panose="020B0604020202020204" pitchFamily="34" charset="0"/>
                <a:ea typeface="Calibri" panose="020F0502020204030204" pitchFamily="34" charset="0"/>
                <a:cs typeface="Arial" panose="020B0604020202020204" pitchFamily="34" charset="0"/>
              </a:rPr>
              <a:t>South Africa, though </a:t>
            </a:r>
            <a:r>
              <a:rPr lang="en-US" sz="2000" dirty="0">
                <a:solidFill>
                  <a:schemeClr val="tx2"/>
                </a:solidFill>
                <a:latin typeface="Arial" panose="020B0604020202020204" pitchFamily="34" charset="0"/>
                <a:ea typeface="Calibri" panose="020F0502020204030204" pitchFamily="34" charset="0"/>
                <a:cs typeface="Arial" panose="020B0604020202020204" pitchFamily="34" charset="0"/>
              </a:rPr>
              <a:t>it has been declining over the past 5 </a:t>
            </a:r>
            <a:r>
              <a:rPr lang="en-US" sz="2000" dirty="0" smtClean="0">
                <a:solidFill>
                  <a:schemeClr val="tx2"/>
                </a:solidFill>
                <a:latin typeface="Arial" panose="020B0604020202020204" pitchFamily="34" charset="0"/>
                <a:ea typeface="Calibri" panose="020F0502020204030204" pitchFamily="34" charset="0"/>
                <a:cs typeface="Arial" panose="020B0604020202020204" pitchFamily="34" charset="0"/>
              </a:rPr>
              <a:t>years from R8.09 </a:t>
            </a:r>
            <a:r>
              <a:rPr lang="en-US" sz="2000" dirty="0">
                <a:solidFill>
                  <a:schemeClr val="tx2"/>
                </a:solidFill>
                <a:latin typeface="Arial" panose="020B0604020202020204" pitchFamily="34" charset="0"/>
                <a:ea typeface="Calibri" panose="020F0502020204030204" pitchFamily="34" charset="0"/>
                <a:cs typeface="Arial" panose="020B0604020202020204" pitchFamily="34" charset="0"/>
              </a:rPr>
              <a:t>Billion in 2007 to R 5.3 Billion in </a:t>
            </a:r>
            <a:r>
              <a:rPr lang="en-US" sz="2000" dirty="0" smtClean="0">
                <a:solidFill>
                  <a:schemeClr val="tx2"/>
                </a:solidFill>
                <a:latin typeface="Arial" panose="020B0604020202020204" pitchFamily="34" charset="0"/>
                <a:ea typeface="Calibri" panose="020F0502020204030204" pitchFamily="34" charset="0"/>
                <a:cs typeface="Arial" panose="020B0604020202020204" pitchFamily="34" charset="0"/>
              </a:rPr>
              <a:t>2017.</a:t>
            </a:r>
            <a:endParaRPr lang="en-US" sz="2000"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lvl="0">
              <a:lnSpc>
                <a:spcPct val="107000"/>
              </a:lnSpc>
              <a:spcBef>
                <a:spcPts val="0"/>
              </a:spcBef>
              <a:spcAft>
                <a:spcPts val="800"/>
              </a:spcAft>
              <a:buFont typeface="Times New Roman" panose="02020603050405020304" pitchFamily="18" charset="0"/>
              <a:buChar char="•"/>
              <a:tabLst>
                <a:tab pos="457200" algn="l"/>
              </a:tabLst>
            </a:pPr>
            <a:r>
              <a:rPr lang="en-US" sz="2000" dirty="0">
                <a:solidFill>
                  <a:schemeClr val="tx2"/>
                </a:solidFill>
                <a:latin typeface="Arial" panose="020B0604020202020204" pitchFamily="34" charset="0"/>
                <a:ea typeface="Calibri" panose="020F0502020204030204" pitchFamily="34" charset="0"/>
                <a:cs typeface="Arial" panose="020B0604020202020204" pitchFamily="34" charset="0"/>
              </a:rPr>
              <a:t>SA’s exports to EFTA amounted to 1.17% of the SA’s total exports to world</a:t>
            </a:r>
          </a:p>
          <a:p>
            <a:pPr lvl="0">
              <a:lnSpc>
                <a:spcPct val="107000"/>
              </a:lnSpc>
              <a:spcBef>
                <a:spcPts val="0"/>
              </a:spcBef>
              <a:spcAft>
                <a:spcPts val="800"/>
              </a:spcAft>
              <a:buFont typeface="Times New Roman" panose="02020603050405020304" pitchFamily="18" charset="0"/>
              <a:buChar char="•"/>
              <a:tabLst>
                <a:tab pos="457200" algn="l"/>
              </a:tabLst>
            </a:pPr>
            <a:r>
              <a:rPr lang="en-US" sz="2000" dirty="0">
                <a:solidFill>
                  <a:schemeClr val="tx2"/>
                </a:solidFill>
                <a:latin typeface="Arial" panose="020B0604020202020204" pitchFamily="34" charset="0"/>
                <a:ea typeface="Calibri" panose="020F0502020204030204" pitchFamily="34" charset="0"/>
                <a:cs typeface="Arial" panose="020B0604020202020204" pitchFamily="34" charset="0"/>
              </a:rPr>
              <a:t>SA’s imports  from EFTA amounted to 1.15% of the SA’s total exports to world</a:t>
            </a:r>
          </a:p>
          <a:p>
            <a:pPr lvl="0">
              <a:lnSpc>
                <a:spcPct val="107000"/>
              </a:lnSpc>
              <a:spcBef>
                <a:spcPts val="0"/>
              </a:spcBef>
              <a:spcAft>
                <a:spcPts val="800"/>
              </a:spcAft>
              <a:buFont typeface="Times New Roman" panose="02020603050405020304" pitchFamily="18" charset="0"/>
              <a:buChar char="•"/>
              <a:tabLst>
                <a:tab pos="457200" algn="l"/>
              </a:tabLst>
            </a:pPr>
            <a:r>
              <a:rPr lang="en-US" sz="2000" dirty="0" smtClean="0">
                <a:latin typeface="Arial" panose="020B0604020202020204" pitchFamily="34" charset="0"/>
                <a:ea typeface="Calibri" panose="020F0502020204030204" pitchFamily="34" charset="0"/>
                <a:cs typeface="Arial" panose="020B0604020202020204" pitchFamily="34" charset="0"/>
              </a:rPr>
              <a:t>On the positive side SA’s </a:t>
            </a:r>
            <a:r>
              <a:rPr lang="en-US" sz="2000" dirty="0">
                <a:latin typeface="Arial" panose="020B0604020202020204" pitchFamily="34" charset="0"/>
                <a:ea typeface="Calibri" panose="020F0502020204030204" pitchFamily="34" charset="0"/>
                <a:cs typeface="Arial" panose="020B0604020202020204" pitchFamily="34" charset="0"/>
              </a:rPr>
              <a:t>motor </a:t>
            </a:r>
            <a:r>
              <a:rPr lang="en-US" sz="2000" dirty="0" smtClean="0">
                <a:latin typeface="Arial" panose="020B0604020202020204" pitchFamily="34" charset="0"/>
                <a:ea typeface="Calibri" panose="020F0502020204030204" pitchFamily="34" charset="0"/>
                <a:cs typeface="Arial" panose="020B0604020202020204" pitchFamily="34" charset="0"/>
              </a:rPr>
              <a:t>vehicle </a:t>
            </a:r>
            <a:r>
              <a:rPr lang="en-US" sz="2000" dirty="0">
                <a:latin typeface="Arial" panose="020B0604020202020204" pitchFamily="34" charset="0"/>
                <a:ea typeface="Calibri" panose="020F0502020204030204" pitchFamily="34" charset="0"/>
                <a:cs typeface="Arial" panose="020B0604020202020204" pitchFamily="34" charset="0"/>
              </a:rPr>
              <a:t>exports increase by 26% from 2007 to </a:t>
            </a:r>
            <a:r>
              <a:rPr lang="en-US" sz="2000" dirty="0" smtClean="0">
                <a:latin typeface="Arial" panose="020B0604020202020204" pitchFamily="34" charset="0"/>
                <a:ea typeface="Calibri" panose="020F0502020204030204" pitchFamily="34" charset="0"/>
                <a:cs typeface="Arial" panose="020B0604020202020204" pitchFamily="34" charset="0"/>
              </a:rPr>
              <a:t>2017.</a:t>
            </a:r>
          </a:p>
          <a:p>
            <a:pPr lvl="0">
              <a:lnSpc>
                <a:spcPct val="107000"/>
              </a:lnSpc>
              <a:spcBef>
                <a:spcPts val="0"/>
              </a:spcBef>
              <a:spcAft>
                <a:spcPts val="800"/>
              </a:spcAft>
              <a:buFont typeface="Times New Roman" panose="02020603050405020304" pitchFamily="18" charset="0"/>
              <a:buChar char="•"/>
              <a:tabLst>
                <a:tab pos="457200" algn="l"/>
              </a:tabLst>
            </a:pPr>
            <a:endParaRPr lang="en-US" sz="2000"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algn="just"/>
            <a:endParaRPr lang="en-ZA" sz="2000" dirty="0">
              <a:latin typeface="Arial" pitchFamily="34" charset="0"/>
              <a:cs typeface="Arial" pitchFamily="34" charset="0"/>
            </a:endParaRPr>
          </a:p>
        </p:txBody>
      </p:sp>
      <p:sp>
        <p:nvSpPr>
          <p:cNvPr id="3" name="Slide Number Placeholder 2"/>
          <p:cNvSpPr>
            <a:spLocks noGrp="1"/>
          </p:cNvSpPr>
          <p:nvPr>
            <p:ph type="sldNum" sz="quarter" idx="12"/>
          </p:nvPr>
        </p:nvSpPr>
        <p:spPr>
          <a:xfrm>
            <a:off x="3733801" y="5949142"/>
            <a:ext cx="1905000" cy="457200"/>
          </a:xfrm>
        </p:spPr>
        <p:txBody>
          <a:bodyPr/>
          <a:lstStyle/>
          <a:p>
            <a:pPr algn="ctr">
              <a:defRPr>
                <a:uFillTx/>
              </a:defRPr>
            </a:pPr>
            <a:fld id="{866D8389-901E-4473-88C7-B739CEB33C43}" type="slidenum">
              <a:rPr lang="en-US" smtClean="0"/>
              <a:pPr algn="ctr">
                <a:defRPr>
                  <a:uFillTx/>
                </a:defRPr>
              </a:pPr>
              <a:t>31</a:t>
            </a:fld>
            <a:endParaRPr lang="en-US" dirty="0"/>
          </a:p>
        </p:txBody>
      </p:sp>
      <p:pic>
        <p:nvPicPr>
          <p:cNvPr id="6" name="Picture 5"/>
          <p:cNvPicPr>
            <a:picLocks noChangeAspect="1"/>
          </p:cNvPicPr>
          <p:nvPr/>
        </p:nvPicPr>
        <p:blipFill>
          <a:blip r:embed="rId2"/>
          <a:stretch>
            <a:fillRect/>
          </a:stretch>
        </p:blipFill>
        <p:spPr>
          <a:xfrm>
            <a:off x="7905993" y="5778419"/>
            <a:ext cx="914479" cy="798645"/>
          </a:xfrm>
          <a:prstGeom prst="rect">
            <a:avLst/>
          </a:prstGeom>
        </p:spPr>
      </p:pic>
    </p:spTree>
    <p:extLst>
      <p:ext uri="{BB962C8B-B14F-4D97-AF65-F5344CB8AC3E}">
        <p14:creationId xmlns:p14="http://schemas.microsoft.com/office/powerpoint/2010/main" val="3280124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1" y="152400"/>
            <a:ext cx="8153400" cy="533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charset="0"/>
              </a:rPr>
              <a:t>Way forward </a:t>
            </a:r>
            <a:endParaRPr lang="en-ZA" sz="3200" b="1" dirty="0">
              <a:solidFill>
                <a:srgbClr val="FF0000"/>
              </a:solidFill>
              <a:latin typeface="Arial" charset="0"/>
            </a:endParaRPr>
          </a:p>
        </p:txBody>
      </p:sp>
      <p:sp>
        <p:nvSpPr>
          <p:cNvPr id="5" name="Content Placeholder 4"/>
          <p:cNvSpPr>
            <a:spLocks noGrp="1"/>
          </p:cNvSpPr>
          <p:nvPr>
            <p:ph idx="1"/>
          </p:nvPr>
        </p:nvSpPr>
        <p:spPr>
          <a:xfrm>
            <a:off x="251520" y="838200"/>
            <a:ext cx="8568952" cy="5105400"/>
          </a:xfrm>
        </p:spPr>
        <p:txBody>
          <a:bodyPr/>
          <a:lstStyle/>
          <a:p>
            <a:pPr>
              <a:lnSpc>
                <a:spcPct val="107000"/>
              </a:lnSpc>
              <a:spcBef>
                <a:spcPts val="0"/>
              </a:spcBef>
              <a:spcAft>
                <a:spcPts val="800"/>
              </a:spcAft>
              <a:buFont typeface="Times New Roman" panose="02020603050405020304" pitchFamily="18" charset="0"/>
              <a:buChar char="•"/>
              <a:tabLst>
                <a:tab pos="457200" algn="l"/>
              </a:tabLst>
            </a:pPr>
            <a:r>
              <a:rPr lang="en-ZA" sz="2200" dirty="0" smtClean="0">
                <a:latin typeface="Arial" pitchFamily="34" charset="0"/>
                <a:cs typeface="Arial" pitchFamily="34" charset="0"/>
              </a:rPr>
              <a:t>The aim for SACU with the current review of the SACU-EFTA FTA is to improve access to EFTA for </a:t>
            </a:r>
            <a:r>
              <a:rPr lang="en-ZA" sz="2200" dirty="0">
                <a:latin typeface="Arial" pitchFamily="34" charset="0"/>
                <a:cs typeface="Arial" pitchFamily="34" charset="0"/>
              </a:rPr>
              <a:t>basic and processed agricultural products as DFQF treatment is already applied to all non-agricultural products.</a:t>
            </a:r>
          </a:p>
          <a:p>
            <a:pPr algn="just"/>
            <a:r>
              <a:rPr lang="en-US" sz="2200" dirty="0" smtClean="0">
                <a:latin typeface="Arial" panose="020B0604020202020204" pitchFamily="34" charset="0"/>
                <a:cs typeface="Arial" panose="020B0604020202020204" pitchFamily="34" charset="0"/>
              </a:rPr>
              <a:t>EFTA’s have made offers on </a:t>
            </a:r>
            <a:r>
              <a:rPr lang="en-US" sz="2200" dirty="0">
                <a:latin typeface="Arial" panose="020B0604020202020204" pitchFamily="34" charset="0"/>
                <a:cs typeface="Arial" panose="020B0604020202020204" pitchFamily="34" charset="0"/>
              </a:rPr>
              <a:t>the SACU Market access request list on some Processed Agricultural Products (PAPs) </a:t>
            </a:r>
            <a:r>
              <a:rPr lang="en-US" sz="2200" dirty="0" smtClean="0">
                <a:latin typeface="Arial" panose="020B0604020202020204" pitchFamily="34" charset="0"/>
                <a:cs typeface="Arial" panose="020B0604020202020204" pitchFamily="34" charset="0"/>
              </a:rPr>
              <a:t>e.g</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improvement in </a:t>
            </a:r>
            <a:r>
              <a:rPr lang="en-US" sz="2200" dirty="0" smtClean="0">
                <a:latin typeface="Arial" panose="020B0604020202020204" pitchFamily="34" charset="0"/>
                <a:cs typeface="Arial" panose="020B0604020202020204" pitchFamily="34" charset="0"/>
              </a:rPr>
              <a:t>goods covered under duty free and increases in partially elimination of duties. The individual EFTA countries have also made some additional market access in some basic agricultural products.</a:t>
            </a:r>
          </a:p>
          <a:p>
            <a:pPr algn="just"/>
            <a:r>
              <a:rPr lang="en-US" sz="2200" dirty="0" smtClean="0">
                <a:latin typeface="Arial" panose="020B0604020202020204" pitchFamily="34" charset="0"/>
                <a:cs typeface="Arial" panose="020B0604020202020204" pitchFamily="34" charset="0"/>
              </a:rPr>
              <a:t>Negotiations are still ongoing and SACU have submitted a list of priority products were increased market access have not yet been offered but will be needed to conclude negotiations successfully.</a:t>
            </a:r>
          </a:p>
          <a:p>
            <a:pPr marL="0" indent="0" algn="just">
              <a:buNone/>
            </a:pPr>
            <a:endParaRPr lang="en-US" sz="2000" dirty="0">
              <a:latin typeface="Arial" panose="020B0604020202020204" pitchFamily="34" charset="0"/>
              <a:cs typeface="Arial" panose="020B0604020202020204" pitchFamily="34" charset="0"/>
            </a:endParaRPr>
          </a:p>
          <a:p>
            <a:pPr lvl="0">
              <a:lnSpc>
                <a:spcPct val="107000"/>
              </a:lnSpc>
              <a:spcBef>
                <a:spcPts val="0"/>
              </a:spcBef>
              <a:spcAft>
                <a:spcPts val="800"/>
              </a:spcAft>
              <a:buFont typeface="Times New Roman" panose="02020603050405020304" pitchFamily="18" charset="0"/>
              <a:buChar char="•"/>
              <a:tabLst>
                <a:tab pos="457200" algn="l"/>
              </a:tabLst>
            </a:pPr>
            <a:endParaRPr lang="en-US" sz="2000"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algn="just"/>
            <a:endParaRPr lang="en-ZA" sz="2000" dirty="0">
              <a:latin typeface="Arial" pitchFamily="34" charset="0"/>
              <a:cs typeface="Arial" pitchFamily="34" charset="0"/>
            </a:endParaRPr>
          </a:p>
        </p:txBody>
      </p:sp>
      <p:sp>
        <p:nvSpPr>
          <p:cNvPr id="3" name="Slide Number Placeholder 2"/>
          <p:cNvSpPr>
            <a:spLocks noGrp="1"/>
          </p:cNvSpPr>
          <p:nvPr>
            <p:ph type="sldNum" sz="quarter" idx="12"/>
          </p:nvPr>
        </p:nvSpPr>
        <p:spPr>
          <a:xfrm>
            <a:off x="3583496" y="5943600"/>
            <a:ext cx="1905000" cy="457200"/>
          </a:xfrm>
        </p:spPr>
        <p:txBody>
          <a:bodyPr/>
          <a:lstStyle/>
          <a:p>
            <a:pPr algn="ctr">
              <a:defRPr>
                <a:uFillTx/>
              </a:defRPr>
            </a:pPr>
            <a:fld id="{866D8389-901E-4473-88C7-B739CEB33C43}" type="slidenum">
              <a:rPr lang="en-US" smtClean="0"/>
              <a:pPr algn="ctr">
                <a:defRPr>
                  <a:uFillTx/>
                </a:defRPr>
              </a:pPr>
              <a:t>32</a:t>
            </a:fld>
            <a:endParaRPr lang="en-US" dirty="0"/>
          </a:p>
        </p:txBody>
      </p:sp>
      <p:pic>
        <p:nvPicPr>
          <p:cNvPr id="6" name="Picture 5"/>
          <p:cNvPicPr>
            <a:picLocks noChangeAspect="1"/>
          </p:cNvPicPr>
          <p:nvPr/>
        </p:nvPicPr>
        <p:blipFill>
          <a:blip r:embed="rId2"/>
          <a:stretch>
            <a:fillRect/>
          </a:stretch>
        </p:blipFill>
        <p:spPr>
          <a:xfrm>
            <a:off x="7905993" y="5772877"/>
            <a:ext cx="914479" cy="798645"/>
          </a:xfrm>
          <a:prstGeom prst="rect">
            <a:avLst/>
          </a:prstGeom>
        </p:spPr>
      </p:pic>
    </p:spTree>
    <p:extLst>
      <p:ext uri="{BB962C8B-B14F-4D97-AF65-F5344CB8AC3E}">
        <p14:creationId xmlns:p14="http://schemas.microsoft.com/office/powerpoint/2010/main" val="34273494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1988840"/>
            <a:ext cx="7772400" cy="1800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kern="1200" dirty="0" smtClean="0">
                <a:solidFill>
                  <a:srgbClr val="FF0000"/>
                </a:solidFill>
                <a:latin typeface="Arial Rounded MT Bold"/>
              </a:rPr>
              <a:t>Trade Agreements </a:t>
            </a:r>
            <a:r>
              <a:rPr lang="en-GB" b="1" kern="1200" dirty="0">
                <a:solidFill>
                  <a:srgbClr val="FF0000"/>
                </a:solidFill>
                <a:latin typeface="Arial Rounded MT Bold"/>
              </a:rPr>
              <a:t>with BRICS countries</a:t>
            </a:r>
            <a:endParaRPr lang="en-ZA" b="1" kern="1200" dirty="0">
              <a:solidFill>
                <a:srgbClr val="FF0000"/>
              </a:solidFill>
              <a:latin typeface="Arial Rounded MT Bold"/>
            </a:endParaRPr>
          </a:p>
        </p:txBody>
      </p:sp>
      <p:sp>
        <p:nvSpPr>
          <p:cNvPr id="4" name="Slide Number Placeholder 3"/>
          <p:cNvSpPr>
            <a:spLocks noGrp="1"/>
          </p:cNvSpPr>
          <p:nvPr>
            <p:ph type="sldNum" sz="quarter" idx="12"/>
          </p:nvPr>
        </p:nvSpPr>
        <p:spPr>
          <a:xfrm>
            <a:off x="3619500" y="5943600"/>
            <a:ext cx="1905000" cy="457200"/>
          </a:xfrm>
        </p:spPr>
        <p:txBody>
          <a:bodyPr/>
          <a:lstStyle/>
          <a:p>
            <a:pPr algn="ctr">
              <a:defRPr>
                <a:uFillTx/>
              </a:defRPr>
            </a:pPr>
            <a:fld id="{7EBEE5DE-754D-4309-B59E-BDB11852C935}" type="slidenum">
              <a:rPr lang="en-US" smtClean="0"/>
              <a:pPr algn="ctr">
                <a:defRPr>
                  <a:uFillTx/>
                </a:defRPr>
              </a:pPr>
              <a:t>33</a:t>
            </a:fld>
            <a:endParaRPr lang="en-US" dirty="0"/>
          </a:p>
        </p:txBody>
      </p:sp>
      <p:pic>
        <p:nvPicPr>
          <p:cNvPr id="6" name="Picture 5"/>
          <p:cNvPicPr>
            <a:picLocks noChangeAspect="1"/>
          </p:cNvPicPr>
          <p:nvPr/>
        </p:nvPicPr>
        <p:blipFill>
          <a:blip r:embed="rId2"/>
          <a:stretch>
            <a:fillRect/>
          </a:stretch>
        </p:blipFill>
        <p:spPr>
          <a:xfrm>
            <a:off x="7924800" y="5772877"/>
            <a:ext cx="914479" cy="798645"/>
          </a:xfrm>
          <a:prstGeom prst="rect">
            <a:avLst/>
          </a:prstGeom>
        </p:spPr>
      </p:pic>
    </p:spTree>
    <p:extLst>
      <p:ext uri="{BB962C8B-B14F-4D97-AF65-F5344CB8AC3E}">
        <p14:creationId xmlns:p14="http://schemas.microsoft.com/office/powerpoint/2010/main" val="39886977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52400"/>
            <a:ext cx="8496944" cy="762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b="1" dirty="0">
                <a:solidFill>
                  <a:srgbClr val="FF0000"/>
                </a:solidFill>
                <a:latin typeface="Arial"/>
                <a:cs typeface="Arial"/>
              </a:rPr>
              <a:t>SACU-India </a:t>
            </a:r>
            <a:r>
              <a:rPr lang="en-US" sz="3200" b="1" dirty="0" smtClean="0">
                <a:solidFill>
                  <a:srgbClr val="FF0000"/>
                </a:solidFill>
                <a:latin typeface="Arial"/>
                <a:cs typeface="Arial"/>
              </a:rPr>
              <a:t>Preferential Trade Agreement (PTA) </a:t>
            </a:r>
            <a:endParaRPr lang="en-ZA" sz="3200" b="1" dirty="0">
              <a:solidFill>
                <a:srgbClr val="FF0000"/>
              </a:solidFill>
              <a:latin typeface="Arial" charset="0"/>
            </a:endParaRPr>
          </a:p>
        </p:txBody>
      </p:sp>
      <p:sp>
        <p:nvSpPr>
          <p:cNvPr id="5" name="Content Placeholder 4"/>
          <p:cNvSpPr>
            <a:spLocks noGrp="1"/>
          </p:cNvSpPr>
          <p:nvPr>
            <p:ph idx="1"/>
          </p:nvPr>
        </p:nvSpPr>
        <p:spPr>
          <a:xfrm>
            <a:off x="323528" y="1295400"/>
            <a:ext cx="8496944" cy="4800600"/>
          </a:xfrm>
        </p:spPr>
        <p:txBody>
          <a:bodyPr/>
          <a:lstStyle/>
          <a:p>
            <a:pPr algn="just"/>
            <a:r>
              <a:rPr lang="en-US" sz="2000" dirty="0">
                <a:latin typeface="Arial"/>
                <a:cs typeface="Arial"/>
              </a:rPr>
              <a:t>PTA can boost south-south trade in a targeted manner</a:t>
            </a:r>
            <a:r>
              <a:rPr lang="en-US" sz="2000" dirty="0" smtClean="0">
                <a:latin typeface="Arial"/>
                <a:cs typeface="Arial"/>
              </a:rPr>
              <a:t>.</a:t>
            </a:r>
          </a:p>
          <a:p>
            <a:pPr algn="just"/>
            <a:r>
              <a:rPr lang="en-US" sz="2000" dirty="0" smtClean="0">
                <a:latin typeface="Arial"/>
                <a:cs typeface="Arial"/>
              </a:rPr>
              <a:t>More </a:t>
            </a:r>
            <a:r>
              <a:rPr lang="en-US" sz="2000" dirty="0">
                <a:latin typeface="Arial"/>
                <a:cs typeface="Arial"/>
              </a:rPr>
              <a:t>focused approach to tariff preferences compared to FTA</a:t>
            </a:r>
            <a:r>
              <a:rPr lang="en-US" sz="2000" dirty="0" smtClean="0">
                <a:latin typeface="Arial"/>
                <a:cs typeface="Arial"/>
              </a:rPr>
              <a:t>.</a:t>
            </a:r>
          </a:p>
          <a:p>
            <a:pPr algn="just"/>
            <a:r>
              <a:rPr lang="en-US" sz="2000" dirty="0" smtClean="0">
                <a:latin typeface="Arial"/>
                <a:cs typeface="Arial"/>
              </a:rPr>
              <a:t>Also </a:t>
            </a:r>
            <a:r>
              <a:rPr lang="en-US" sz="2000" dirty="0">
                <a:latin typeface="Arial"/>
                <a:cs typeface="Arial"/>
              </a:rPr>
              <a:t>provides legal-institutional framework to manage trade</a:t>
            </a:r>
            <a:r>
              <a:rPr lang="en-US" sz="2000" dirty="0" smtClean="0">
                <a:latin typeface="Arial"/>
                <a:cs typeface="Arial"/>
              </a:rPr>
              <a:t>.</a:t>
            </a:r>
          </a:p>
          <a:p>
            <a:pPr algn="just"/>
            <a:r>
              <a:rPr lang="en-US" sz="2000" dirty="0" smtClean="0">
                <a:latin typeface="Arial"/>
                <a:cs typeface="Arial"/>
              </a:rPr>
              <a:t>India is now one of SA’s largest </a:t>
            </a:r>
            <a:r>
              <a:rPr lang="en-US" sz="2000" dirty="0">
                <a:latin typeface="Arial"/>
                <a:cs typeface="Arial"/>
              </a:rPr>
              <a:t>trade </a:t>
            </a:r>
            <a:r>
              <a:rPr lang="en-US" sz="2000" dirty="0" smtClean="0">
                <a:latin typeface="Arial"/>
                <a:cs typeface="Arial"/>
              </a:rPr>
              <a:t>partners with </a:t>
            </a:r>
            <a:r>
              <a:rPr lang="en-US" sz="2000" dirty="0">
                <a:latin typeface="Arial"/>
                <a:cs typeface="Arial"/>
              </a:rPr>
              <a:t>trade </a:t>
            </a:r>
            <a:r>
              <a:rPr lang="en-US" sz="2000" dirty="0" smtClean="0">
                <a:latin typeface="Arial"/>
                <a:cs typeface="Arial"/>
              </a:rPr>
              <a:t>in 2017 over R107 </a:t>
            </a:r>
            <a:r>
              <a:rPr lang="en-US" sz="2000" dirty="0">
                <a:latin typeface="Arial"/>
                <a:cs typeface="Arial"/>
              </a:rPr>
              <a:t>billion. </a:t>
            </a:r>
            <a:endParaRPr lang="en-US" sz="2000" dirty="0" smtClean="0">
              <a:latin typeface="Arial"/>
              <a:cs typeface="Arial"/>
            </a:endParaRPr>
          </a:p>
          <a:p>
            <a:pPr algn="just"/>
            <a:r>
              <a:rPr lang="en-US" sz="2000" dirty="0" smtClean="0">
                <a:latin typeface="Arial"/>
                <a:cs typeface="Arial"/>
              </a:rPr>
              <a:t>Difficulty </a:t>
            </a:r>
            <a:r>
              <a:rPr lang="en-US" sz="2000" dirty="0">
                <a:latin typeface="Arial"/>
                <a:cs typeface="Arial"/>
              </a:rPr>
              <a:t>in </a:t>
            </a:r>
            <a:r>
              <a:rPr lang="en-US" sz="2000" dirty="0" err="1">
                <a:latin typeface="Arial"/>
                <a:cs typeface="Arial"/>
              </a:rPr>
              <a:t>finalising</a:t>
            </a:r>
            <a:r>
              <a:rPr lang="en-US" sz="2000" dirty="0">
                <a:latin typeface="Arial"/>
                <a:cs typeface="Arial"/>
              </a:rPr>
              <a:t> SA/SACU offer - Concerns raised with negotiations include NTBs in the Indian market and requests by India in sensitive sectors like textiles and clothing</a:t>
            </a:r>
            <a:r>
              <a:rPr lang="en-US" sz="2000" dirty="0" smtClean="0">
                <a:latin typeface="Arial"/>
                <a:cs typeface="Arial"/>
              </a:rPr>
              <a:t>.</a:t>
            </a:r>
          </a:p>
          <a:p>
            <a:pPr algn="just"/>
            <a:r>
              <a:rPr lang="en-US" sz="2000" dirty="0" smtClean="0">
                <a:latin typeface="Arial"/>
                <a:cs typeface="Arial"/>
              </a:rPr>
              <a:t>Looking </a:t>
            </a:r>
            <a:r>
              <a:rPr lang="en-US" sz="2000" dirty="0">
                <a:latin typeface="Arial"/>
                <a:cs typeface="Arial"/>
              </a:rPr>
              <a:t>at reduced level of tariff exchange coverage and use the PTA as an incremental building block to enhanced trade in future</a:t>
            </a:r>
            <a:r>
              <a:rPr lang="en-US" sz="2000" dirty="0" smtClean="0">
                <a:latin typeface="Arial"/>
                <a:cs typeface="Arial"/>
              </a:rPr>
              <a:t>.</a:t>
            </a:r>
          </a:p>
          <a:p>
            <a:pPr algn="just"/>
            <a:endParaRPr lang="en-US" sz="2000" dirty="0">
              <a:latin typeface="Arial"/>
              <a:cs typeface="Arial"/>
            </a:endParaRPr>
          </a:p>
          <a:p>
            <a:pPr algn="just"/>
            <a:endParaRPr lang="en-US" sz="2000" dirty="0">
              <a:latin typeface="Arial"/>
              <a:cs typeface="Arial"/>
            </a:endParaRPr>
          </a:p>
        </p:txBody>
      </p:sp>
      <p:sp>
        <p:nvSpPr>
          <p:cNvPr id="3" name="Slide Number Placeholder 2"/>
          <p:cNvSpPr>
            <a:spLocks noGrp="1"/>
          </p:cNvSpPr>
          <p:nvPr>
            <p:ph type="sldNum" sz="quarter" idx="12"/>
          </p:nvPr>
        </p:nvSpPr>
        <p:spPr>
          <a:xfrm>
            <a:off x="3733800" y="6019800"/>
            <a:ext cx="1905000" cy="457200"/>
          </a:xfrm>
        </p:spPr>
        <p:txBody>
          <a:bodyPr/>
          <a:lstStyle/>
          <a:p>
            <a:pPr algn="ctr">
              <a:defRPr>
                <a:uFillTx/>
              </a:defRPr>
            </a:pPr>
            <a:fld id="{866D8389-901E-4473-88C7-B739CEB33C43}" type="slidenum">
              <a:rPr lang="en-US" smtClean="0"/>
              <a:pPr algn="ctr">
                <a:defRPr>
                  <a:uFillTx/>
                </a:defRPr>
              </a:pPr>
              <a:t>34</a:t>
            </a:fld>
            <a:endParaRPr lang="en-US" dirty="0"/>
          </a:p>
        </p:txBody>
      </p:sp>
      <p:pic>
        <p:nvPicPr>
          <p:cNvPr id="6" name="Picture 5"/>
          <p:cNvPicPr>
            <a:picLocks noChangeAspect="1"/>
          </p:cNvPicPr>
          <p:nvPr/>
        </p:nvPicPr>
        <p:blipFill>
          <a:blip r:embed="rId2"/>
          <a:stretch>
            <a:fillRect/>
          </a:stretch>
        </p:blipFill>
        <p:spPr>
          <a:xfrm>
            <a:off x="7905993" y="5849077"/>
            <a:ext cx="914479" cy="798645"/>
          </a:xfrm>
          <a:prstGeom prst="rect">
            <a:avLst/>
          </a:prstGeom>
        </p:spPr>
      </p:pic>
    </p:spTree>
    <p:extLst>
      <p:ext uri="{BB962C8B-B14F-4D97-AF65-F5344CB8AC3E}">
        <p14:creationId xmlns:p14="http://schemas.microsoft.com/office/powerpoint/2010/main" val="19875376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1948" y="152400"/>
            <a:ext cx="8496944" cy="990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a:solidFill>
                  <a:srgbClr val="FF0000"/>
                </a:solidFill>
                <a:latin typeface="Arial" pitchFamily="34" charset="0"/>
                <a:cs typeface="Arial" pitchFamily="34" charset="0"/>
              </a:rPr>
              <a:t>SACU – MERCOSUR Preferential Trade Agreement (PTA</a:t>
            </a:r>
            <a:r>
              <a:rPr lang="en-GB" sz="3200" b="1" dirty="0" smtClean="0">
                <a:solidFill>
                  <a:srgbClr val="FF0000"/>
                </a:solidFill>
                <a:latin typeface="Arial" pitchFamily="34" charset="0"/>
                <a:cs typeface="Arial" pitchFamily="34" charset="0"/>
              </a:rPr>
              <a:t>)</a:t>
            </a:r>
            <a:endParaRPr lang="en-ZA" sz="3200" b="1" dirty="0">
              <a:solidFill>
                <a:srgbClr val="FF0000"/>
              </a:solidFill>
              <a:latin typeface="Arial" charset="0"/>
            </a:endParaRPr>
          </a:p>
        </p:txBody>
      </p:sp>
      <p:sp>
        <p:nvSpPr>
          <p:cNvPr id="5" name="Content Placeholder 4"/>
          <p:cNvSpPr>
            <a:spLocks noGrp="1"/>
          </p:cNvSpPr>
          <p:nvPr>
            <p:ph idx="1"/>
          </p:nvPr>
        </p:nvSpPr>
        <p:spPr>
          <a:xfrm>
            <a:off x="323528" y="1143000"/>
            <a:ext cx="8496944" cy="4953000"/>
          </a:xfrm>
        </p:spPr>
        <p:txBody>
          <a:bodyPr/>
          <a:lstStyle/>
          <a:p>
            <a:pPr algn="just"/>
            <a:r>
              <a:rPr lang="en-GB" sz="2000" dirty="0" smtClean="0">
                <a:latin typeface="Arial" pitchFamily="34" charset="0"/>
                <a:cs typeface="Arial" pitchFamily="34" charset="0"/>
              </a:rPr>
              <a:t>MERCOSUR comprises </a:t>
            </a:r>
            <a:r>
              <a:rPr lang="en-GB" sz="2000" dirty="0">
                <a:latin typeface="Arial" pitchFamily="34" charset="0"/>
                <a:cs typeface="Arial" pitchFamily="34" charset="0"/>
              </a:rPr>
              <a:t>of Argentina, Brazil, Paraguay and Uruguay. Venezuela recently became a member of MERCOSUR but has been suspended since December 2016.</a:t>
            </a:r>
          </a:p>
          <a:p>
            <a:pPr algn="just"/>
            <a:r>
              <a:rPr lang="en-GB" sz="2000" dirty="0">
                <a:latin typeface="Arial" pitchFamily="34" charset="0"/>
                <a:cs typeface="Arial" pitchFamily="34" charset="0"/>
              </a:rPr>
              <a:t>The PTA is aimed at promoting trade between the two sides on </a:t>
            </a:r>
            <a:r>
              <a:rPr lang="en-GB" sz="2000" dirty="0" err="1">
                <a:latin typeface="Arial" pitchFamily="34" charset="0"/>
                <a:cs typeface="Arial" pitchFamily="34" charset="0"/>
              </a:rPr>
              <a:t>on</a:t>
            </a:r>
            <a:r>
              <a:rPr lang="en-GB" sz="2000" dirty="0">
                <a:latin typeface="Arial" pitchFamily="34" charset="0"/>
                <a:cs typeface="Arial" pitchFamily="34" charset="0"/>
              </a:rPr>
              <a:t> over 1000 tariff lines on both sides. </a:t>
            </a:r>
          </a:p>
          <a:p>
            <a:pPr algn="just"/>
            <a:r>
              <a:rPr lang="en-GB" sz="2000" dirty="0">
                <a:latin typeface="Arial" pitchFamily="34" charset="0"/>
                <a:cs typeface="Arial" pitchFamily="34" charset="0"/>
              </a:rPr>
              <a:t>The PTA was concluded and signed in 2008.</a:t>
            </a:r>
          </a:p>
          <a:p>
            <a:pPr algn="just"/>
            <a:r>
              <a:rPr lang="en-GB" sz="2000" dirty="0">
                <a:latin typeface="Arial" pitchFamily="34" charset="0"/>
                <a:cs typeface="Arial" pitchFamily="34" charset="0"/>
              </a:rPr>
              <a:t>PTA creates a legal basis for further integration and cooperation including through possible further exchanges of tariff preferences, as well as cooperation in a range of other areas.</a:t>
            </a:r>
          </a:p>
          <a:p>
            <a:pPr algn="just"/>
            <a:r>
              <a:rPr lang="en-GB" sz="2000" dirty="0">
                <a:latin typeface="Arial" pitchFamily="34" charset="0"/>
                <a:cs typeface="Arial" pitchFamily="34" charset="0"/>
              </a:rPr>
              <a:t>Offers preferential margins of between 10% and a 100%.</a:t>
            </a:r>
          </a:p>
          <a:p>
            <a:pPr algn="just"/>
            <a:r>
              <a:rPr lang="en-ZA" sz="2000" dirty="0">
                <a:latin typeface="Arial" pitchFamily="34" charset="0"/>
                <a:cs typeface="Arial" pitchFamily="34" charset="0"/>
              </a:rPr>
              <a:t>The PTA entered into force on 1 April 2016. South Africa implemented the agreement on 10 October 2016 retrospectively to 1 April 2016.</a:t>
            </a:r>
          </a:p>
          <a:p>
            <a:pPr algn="just"/>
            <a:r>
              <a:rPr lang="en-ZA" sz="2000" dirty="0">
                <a:latin typeface="Arial" pitchFamily="34" charset="0"/>
                <a:cs typeface="Arial" pitchFamily="34" charset="0"/>
              </a:rPr>
              <a:t>The First Joint SACU-MERCOSUR Committee meeting under the PTA </a:t>
            </a:r>
            <a:r>
              <a:rPr lang="en-ZA" sz="2000" dirty="0" smtClean="0">
                <a:latin typeface="Arial" pitchFamily="34" charset="0"/>
                <a:cs typeface="Arial" pitchFamily="34" charset="0"/>
              </a:rPr>
              <a:t>took place on </a:t>
            </a:r>
            <a:r>
              <a:rPr lang="en-ZA" sz="2000" dirty="0">
                <a:latin typeface="Arial" pitchFamily="34" charset="0"/>
                <a:cs typeface="Arial" pitchFamily="34" charset="0"/>
              </a:rPr>
              <a:t>23-24 May </a:t>
            </a:r>
            <a:r>
              <a:rPr lang="en-ZA" sz="2000" dirty="0" smtClean="0">
                <a:latin typeface="Arial" pitchFamily="34" charset="0"/>
                <a:cs typeface="Arial" pitchFamily="34" charset="0"/>
              </a:rPr>
              <a:t>2017 </a:t>
            </a:r>
            <a:r>
              <a:rPr lang="en-ZA" sz="2000" dirty="0">
                <a:latin typeface="Arial" pitchFamily="34" charset="0"/>
                <a:cs typeface="Arial" pitchFamily="34" charset="0"/>
              </a:rPr>
              <a:t>in South Africa.</a:t>
            </a:r>
            <a:endParaRPr lang="en-US" sz="2000" dirty="0"/>
          </a:p>
          <a:p>
            <a:pPr algn="just"/>
            <a:endParaRPr lang="en-US" sz="2000" dirty="0">
              <a:latin typeface="Arial"/>
              <a:cs typeface="Arial"/>
            </a:endParaRPr>
          </a:p>
        </p:txBody>
      </p:sp>
      <p:sp>
        <p:nvSpPr>
          <p:cNvPr id="3" name="Slide Number Placeholder 2"/>
          <p:cNvSpPr>
            <a:spLocks noGrp="1"/>
          </p:cNvSpPr>
          <p:nvPr>
            <p:ph type="sldNum" sz="quarter" idx="12"/>
          </p:nvPr>
        </p:nvSpPr>
        <p:spPr>
          <a:xfrm>
            <a:off x="3733800" y="6019800"/>
            <a:ext cx="1905000" cy="457200"/>
          </a:xfrm>
        </p:spPr>
        <p:txBody>
          <a:bodyPr/>
          <a:lstStyle/>
          <a:p>
            <a:pPr algn="ctr">
              <a:defRPr>
                <a:uFillTx/>
              </a:defRPr>
            </a:pPr>
            <a:fld id="{866D8389-901E-4473-88C7-B739CEB33C43}" type="slidenum">
              <a:rPr lang="en-US" smtClean="0"/>
              <a:pPr algn="ctr">
                <a:defRPr>
                  <a:uFillTx/>
                </a:defRPr>
              </a:pPr>
              <a:t>35</a:t>
            </a:fld>
            <a:endParaRPr lang="en-US" dirty="0"/>
          </a:p>
        </p:txBody>
      </p:sp>
      <p:pic>
        <p:nvPicPr>
          <p:cNvPr id="6" name="Picture 5"/>
          <p:cNvPicPr>
            <a:picLocks noChangeAspect="1"/>
          </p:cNvPicPr>
          <p:nvPr/>
        </p:nvPicPr>
        <p:blipFill>
          <a:blip r:embed="rId2"/>
          <a:stretch>
            <a:fillRect/>
          </a:stretch>
        </p:blipFill>
        <p:spPr>
          <a:xfrm>
            <a:off x="7904413" y="5791200"/>
            <a:ext cx="914479" cy="798645"/>
          </a:xfrm>
          <a:prstGeom prst="rect">
            <a:avLst/>
          </a:prstGeom>
        </p:spPr>
      </p:pic>
    </p:spTree>
    <p:extLst>
      <p:ext uri="{BB962C8B-B14F-4D97-AF65-F5344CB8AC3E}">
        <p14:creationId xmlns:p14="http://schemas.microsoft.com/office/powerpoint/2010/main" val="9686330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733800" y="6019800"/>
            <a:ext cx="1905000" cy="457200"/>
          </a:xfrm>
        </p:spPr>
        <p:txBody>
          <a:bodyPr/>
          <a:lstStyle/>
          <a:p>
            <a:pPr algn="ctr">
              <a:defRPr>
                <a:uFillTx/>
              </a:defRPr>
            </a:pPr>
            <a:fld id="{866D8389-901E-4473-88C7-B739CEB33C43}" type="slidenum">
              <a:rPr lang="en-US" smtClean="0"/>
              <a:pPr algn="ctr">
                <a:defRPr>
                  <a:uFillTx/>
                </a:defRPr>
              </a:pPr>
              <a:t>36</a:t>
            </a:fld>
            <a:endParaRPr lang="en-US" dirty="0"/>
          </a:p>
        </p:txBody>
      </p:sp>
      <p:sp>
        <p:nvSpPr>
          <p:cNvPr id="6" name="Title 3"/>
          <p:cNvSpPr>
            <a:spLocks noGrp="1"/>
          </p:cNvSpPr>
          <p:nvPr>
            <p:ph type="title"/>
          </p:nvPr>
        </p:nvSpPr>
        <p:spPr>
          <a:xfrm>
            <a:off x="322263" y="152400"/>
            <a:ext cx="8496300"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pitchFamily="34" charset="0"/>
                <a:cs typeface="Arial" pitchFamily="34" charset="0"/>
              </a:rPr>
              <a:t>Trade between SA and MERCOSUR countries</a:t>
            </a:r>
            <a:endParaRPr lang="en-ZA" sz="3200" b="1" dirty="0">
              <a:solidFill>
                <a:srgbClr val="FF0000"/>
              </a:solidFill>
              <a:latin typeface="Arial" charset="0"/>
            </a:endParaRPr>
          </a:p>
        </p:txBody>
      </p:sp>
      <p:pic>
        <p:nvPicPr>
          <p:cNvPr id="7" name="Content Placeholder 5"/>
          <p:cNvPicPr>
            <a:picLocks noGrp="1" noChangeAspect="1"/>
          </p:cNvPicPr>
          <p:nvPr>
            <p:ph idx="1"/>
          </p:nvPr>
        </p:nvPicPr>
        <p:blipFill rotWithShape="1">
          <a:blip r:embed="rId2"/>
          <a:srcRect b="11286"/>
          <a:stretch/>
        </p:blipFill>
        <p:spPr>
          <a:xfrm>
            <a:off x="838200" y="1371600"/>
            <a:ext cx="7315199" cy="3886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3"/>
          <a:stretch>
            <a:fillRect/>
          </a:stretch>
        </p:blipFill>
        <p:spPr>
          <a:xfrm>
            <a:off x="7772400" y="5849077"/>
            <a:ext cx="914479" cy="798645"/>
          </a:xfrm>
          <a:prstGeom prst="rect">
            <a:avLst/>
          </a:prstGeom>
        </p:spPr>
      </p:pic>
    </p:spTree>
    <p:extLst>
      <p:ext uri="{BB962C8B-B14F-4D97-AF65-F5344CB8AC3E}">
        <p14:creationId xmlns:p14="http://schemas.microsoft.com/office/powerpoint/2010/main" val="21592331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733800" y="5943600"/>
            <a:ext cx="1905000" cy="457200"/>
          </a:xfrm>
        </p:spPr>
        <p:txBody>
          <a:bodyPr/>
          <a:lstStyle/>
          <a:p>
            <a:pPr algn="ctr">
              <a:defRPr>
                <a:uFillTx/>
              </a:defRPr>
            </a:pPr>
            <a:fld id="{866D8389-901E-4473-88C7-B739CEB33C43}" type="slidenum">
              <a:rPr lang="en-US" smtClean="0"/>
              <a:pPr algn="ctr">
                <a:defRPr>
                  <a:uFillTx/>
                </a:defRPr>
              </a:pPr>
              <a:t>37</a:t>
            </a:fld>
            <a:endParaRPr lang="en-US" dirty="0"/>
          </a:p>
        </p:txBody>
      </p:sp>
      <p:sp>
        <p:nvSpPr>
          <p:cNvPr id="6" name="Title 3"/>
          <p:cNvSpPr>
            <a:spLocks noGrp="1"/>
          </p:cNvSpPr>
          <p:nvPr>
            <p:ph type="title"/>
          </p:nvPr>
        </p:nvSpPr>
        <p:spPr>
          <a:xfrm>
            <a:off x="322263" y="152400"/>
            <a:ext cx="8496300"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pitchFamily="34" charset="0"/>
                <a:cs typeface="Arial" pitchFamily="34" charset="0"/>
              </a:rPr>
              <a:t>Utilisation</a:t>
            </a:r>
            <a:endParaRPr lang="en-ZA" sz="3200" b="1" dirty="0">
              <a:solidFill>
                <a:srgbClr val="FF0000"/>
              </a:solidFill>
              <a:latin typeface="Arial" charset="0"/>
            </a:endParaRPr>
          </a:p>
        </p:txBody>
      </p:sp>
      <p:sp>
        <p:nvSpPr>
          <p:cNvPr id="8" name="Content Placeholder 2"/>
          <p:cNvSpPr>
            <a:spLocks noGrp="1"/>
          </p:cNvSpPr>
          <p:nvPr>
            <p:ph idx="1"/>
          </p:nvPr>
        </p:nvSpPr>
        <p:spPr>
          <a:xfrm>
            <a:off x="685800" y="1066800"/>
            <a:ext cx="7772400" cy="5029200"/>
          </a:xfrm>
        </p:spPr>
        <p:txBody>
          <a:bodyPr/>
          <a:lstStyle/>
          <a:p>
            <a:pPr defTabSz="457200">
              <a:buClr>
                <a:srgbClr val="800000"/>
              </a:buClr>
              <a:buFont typeface="Arial" charset="0"/>
              <a:buChar char="•"/>
            </a:pPr>
            <a:r>
              <a:rPr lang="en-ZA" sz="2000" dirty="0" smtClean="0">
                <a:latin typeface="Arial" pitchFamily="34" charset="0"/>
                <a:cs typeface="Arial" pitchFamily="34" charset="0"/>
              </a:rPr>
              <a:t>There </a:t>
            </a:r>
            <a:r>
              <a:rPr lang="en-ZA" sz="2000" dirty="0">
                <a:latin typeface="Arial" pitchFamily="34" charset="0"/>
                <a:cs typeface="Arial" pitchFamily="34" charset="0"/>
              </a:rPr>
              <a:t>has been varying annual growths to exports by sector, within the top 5 sectors as </a:t>
            </a:r>
            <a:r>
              <a:rPr lang="en-ZA" sz="2000" dirty="0" smtClean="0">
                <a:latin typeface="Arial" pitchFamily="34" charset="0"/>
                <a:cs typeface="Arial" pitchFamily="34" charset="0"/>
              </a:rPr>
              <a:t>follows</a:t>
            </a:r>
            <a:r>
              <a:rPr lang="en-ZA" sz="2000" dirty="0"/>
              <a:t>: </a:t>
            </a:r>
          </a:p>
          <a:p>
            <a:pPr defTabSz="457200">
              <a:buClr>
                <a:srgbClr val="800000"/>
              </a:buClr>
              <a:buFont typeface="Arial" charset="0"/>
              <a:buChar char="•"/>
            </a:pPr>
            <a:endParaRPr lang="en-ZA" sz="2000" dirty="0"/>
          </a:p>
          <a:p>
            <a:pPr defTabSz="457200">
              <a:buClr>
                <a:srgbClr val="800000"/>
              </a:buClr>
              <a:buFont typeface="Arial" charset="0"/>
              <a:buChar char="•"/>
            </a:pPr>
            <a:endParaRPr lang="en-ZA" sz="2000" dirty="0"/>
          </a:p>
          <a:p>
            <a:pPr defTabSz="457200">
              <a:buClr>
                <a:srgbClr val="800000"/>
              </a:buClr>
              <a:buFont typeface="Arial" charset="0"/>
              <a:buChar char="•"/>
            </a:pPr>
            <a:endParaRPr lang="en-ZA" sz="2000" dirty="0"/>
          </a:p>
          <a:p>
            <a:pPr defTabSz="457200">
              <a:buClr>
                <a:srgbClr val="800000"/>
              </a:buClr>
              <a:buFont typeface="Arial" charset="0"/>
              <a:buChar char="•"/>
            </a:pPr>
            <a:endParaRPr lang="en-ZA" sz="2000" dirty="0"/>
          </a:p>
          <a:p>
            <a:pPr defTabSz="457200">
              <a:buClr>
                <a:srgbClr val="800000"/>
              </a:buClr>
              <a:buFont typeface="Arial" charset="0"/>
              <a:buChar char="•"/>
            </a:pPr>
            <a:endParaRPr lang="en-ZA" sz="2000" dirty="0"/>
          </a:p>
          <a:p>
            <a:pPr defTabSz="457200">
              <a:buClr>
                <a:srgbClr val="800000"/>
              </a:buClr>
              <a:buFont typeface="Arial" charset="0"/>
              <a:buChar char="•"/>
            </a:pPr>
            <a:endParaRPr lang="en-ZA" sz="2000" dirty="0"/>
          </a:p>
          <a:p>
            <a:pPr defTabSz="457200">
              <a:buClr>
                <a:srgbClr val="800000"/>
              </a:buClr>
              <a:buFont typeface="Arial" charset="0"/>
              <a:buChar char="•"/>
            </a:pPr>
            <a:endParaRPr lang="en-ZA" sz="700" dirty="0"/>
          </a:p>
          <a:p>
            <a:pPr defTabSz="457200">
              <a:buClr>
                <a:srgbClr val="800000"/>
              </a:buClr>
              <a:buFont typeface="Arial" charset="0"/>
              <a:buChar char="•"/>
            </a:pPr>
            <a:endParaRPr lang="en-ZA" sz="2000" dirty="0" smtClean="0"/>
          </a:p>
          <a:p>
            <a:pPr defTabSz="457200">
              <a:buClr>
                <a:srgbClr val="800000"/>
              </a:buClr>
              <a:buFont typeface="Arial" charset="0"/>
              <a:buChar char="•"/>
            </a:pPr>
            <a:r>
              <a:rPr lang="en-ZA" sz="2000" dirty="0" smtClean="0"/>
              <a:t>In </a:t>
            </a:r>
            <a:r>
              <a:rPr lang="en-ZA" sz="2000" dirty="0"/>
              <a:t>addition, Iron and Mineral fuels sector products continue to be subjected to trade remedies in Brazil in the form of Anti-dumping (AD).</a:t>
            </a:r>
          </a:p>
          <a:p>
            <a:pPr defTabSz="457200">
              <a:buClr>
                <a:srgbClr val="800000"/>
              </a:buClr>
              <a:buFont typeface="Arial" charset="0"/>
              <a:buChar char="•"/>
            </a:pPr>
            <a:r>
              <a:rPr lang="en-ZA" sz="2000" dirty="0"/>
              <a:t>Currently, there is an AD review for Iron in Brazil.</a:t>
            </a:r>
          </a:p>
          <a:p>
            <a:endParaRPr lang="en-ZA" sz="2000" dirty="0">
              <a:latin typeface="Arial" pitchFamily="34" charset="0"/>
              <a:cs typeface="Arial" pitchFamily="34" charset="0"/>
            </a:endParaRPr>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1752600"/>
            <a:ext cx="7924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3"/>
          <a:stretch>
            <a:fillRect/>
          </a:stretch>
        </p:blipFill>
        <p:spPr>
          <a:xfrm>
            <a:off x="7904084" y="5772877"/>
            <a:ext cx="914479" cy="798645"/>
          </a:xfrm>
          <a:prstGeom prst="rect">
            <a:avLst/>
          </a:prstGeom>
        </p:spPr>
      </p:pic>
    </p:spTree>
    <p:extLst>
      <p:ext uri="{BB962C8B-B14F-4D97-AF65-F5344CB8AC3E}">
        <p14:creationId xmlns:p14="http://schemas.microsoft.com/office/powerpoint/2010/main" val="15191307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657600" y="6019800"/>
            <a:ext cx="1905000" cy="457200"/>
          </a:xfrm>
        </p:spPr>
        <p:txBody>
          <a:bodyPr/>
          <a:lstStyle/>
          <a:p>
            <a:pPr algn="ctr">
              <a:defRPr>
                <a:uFillTx/>
              </a:defRPr>
            </a:pPr>
            <a:fld id="{866D8389-901E-4473-88C7-B739CEB33C43}" type="slidenum">
              <a:rPr lang="en-US" smtClean="0"/>
              <a:pPr algn="ctr">
                <a:defRPr>
                  <a:uFillTx/>
                </a:defRPr>
              </a:pPr>
              <a:t>38</a:t>
            </a:fld>
            <a:endParaRPr lang="en-US" dirty="0"/>
          </a:p>
        </p:txBody>
      </p:sp>
      <p:sp>
        <p:nvSpPr>
          <p:cNvPr id="6" name="Title 3"/>
          <p:cNvSpPr>
            <a:spLocks noGrp="1"/>
          </p:cNvSpPr>
          <p:nvPr>
            <p:ph type="title"/>
          </p:nvPr>
        </p:nvSpPr>
        <p:spPr>
          <a:xfrm>
            <a:off x="322263" y="152400"/>
            <a:ext cx="8496300"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pitchFamily="34" charset="0"/>
                <a:cs typeface="Arial" pitchFamily="34" charset="0"/>
              </a:rPr>
              <a:t>Way forward </a:t>
            </a:r>
            <a:endParaRPr lang="en-ZA" sz="3200" b="1" dirty="0">
              <a:solidFill>
                <a:srgbClr val="FF0000"/>
              </a:solidFill>
              <a:latin typeface="Arial" charset="0"/>
            </a:endParaRPr>
          </a:p>
        </p:txBody>
      </p:sp>
      <p:sp>
        <p:nvSpPr>
          <p:cNvPr id="8" name="Content Placeholder 2"/>
          <p:cNvSpPr>
            <a:spLocks noGrp="1"/>
          </p:cNvSpPr>
          <p:nvPr>
            <p:ph idx="1"/>
          </p:nvPr>
        </p:nvSpPr>
        <p:spPr>
          <a:xfrm>
            <a:off x="685800" y="1066800"/>
            <a:ext cx="7772400" cy="5029200"/>
          </a:xfrm>
        </p:spPr>
        <p:txBody>
          <a:bodyPr/>
          <a:lstStyle/>
          <a:p>
            <a:pPr defTabSz="457200">
              <a:buClr>
                <a:srgbClr val="800000"/>
              </a:buClr>
              <a:buFont typeface="Arial" charset="0"/>
              <a:buChar char="•"/>
            </a:pPr>
            <a:r>
              <a:rPr lang="en-ZA" sz="2000" dirty="0">
                <a:latin typeface="Arial" panose="020B0604020202020204" pitchFamily="34" charset="0"/>
                <a:cs typeface="Arial" panose="020B0604020202020204" pitchFamily="34" charset="0"/>
              </a:rPr>
              <a:t>MERCOSUR to convene the 2</a:t>
            </a:r>
            <a:r>
              <a:rPr lang="en-ZA" sz="2000" baseline="30000" dirty="0">
                <a:latin typeface="Arial" panose="020B0604020202020204" pitchFamily="34" charset="0"/>
                <a:cs typeface="Arial" panose="020B0604020202020204" pitchFamily="34" charset="0"/>
              </a:rPr>
              <a:t>nd</a:t>
            </a:r>
            <a:r>
              <a:rPr lang="en-ZA" sz="2000" dirty="0">
                <a:latin typeface="Arial" panose="020B0604020202020204" pitchFamily="34" charset="0"/>
                <a:cs typeface="Arial" panose="020B0604020202020204" pitchFamily="34" charset="0"/>
              </a:rPr>
              <a:t> Joint Administration Committee (JAC)</a:t>
            </a:r>
          </a:p>
          <a:p>
            <a:pPr defTabSz="457200">
              <a:buClr>
                <a:srgbClr val="800000"/>
              </a:buClr>
              <a:buFont typeface="Arial" charset="0"/>
              <a:buChar char="•"/>
            </a:pPr>
            <a:r>
              <a:rPr lang="en-ZA" sz="2000" dirty="0">
                <a:latin typeface="Arial" panose="020B0604020202020204" pitchFamily="34" charset="0"/>
                <a:cs typeface="Arial" panose="020B0604020202020204" pitchFamily="34" charset="0"/>
              </a:rPr>
              <a:t>Increase bilateral and regional trade between South Africa / SACU and MERCUSOR respectively</a:t>
            </a:r>
          </a:p>
          <a:p>
            <a:pPr defTabSz="457200">
              <a:buClr>
                <a:srgbClr val="800000"/>
              </a:buClr>
              <a:buFont typeface="Arial" charset="0"/>
              <a:buChar char="•"/>
            </a:pPr>
            <a:r>
              <a:rPr lang="en-ZA" sz="2000" dirty="0">
                <a:latin typeface="Arial" panose="020B0604020202020204" pitchFamily="34" charset="0"/>
                <a:cs typeface="Arial" panose="020B0604020202020204" pitchFamily="34" charset="0"/>
              </a:rPr>
              <a:t>Foster diversification of trade baskets, i.e. increase of value added products.</a:t>
            </a:r>
          </a:p>
          <a:p>
            <a:pPr defTabSz="457200">
              <a:buClr>
                <a:srgbClr val="800000"/>
              </a:buClr>
              <a:buFont typeface="Arial" charset="0"/>
              <a:buChar char="•"/>
            </a:pPr>
            <a:r>
              <a:rPr lang="en-ZA" sz="2000" dirty="0">
                <a:latin typeface="Arial" panose="020B0604020202020204" pitchFamily="34" charset="0"/>
                <a:cs typeface="Arial" panose="020B0604020202020204" pitchFamily="34" charset="0"/>
              </a:rPr>
              <a:t>Participate in each other’s trade exhibitions / fairs</a:t>
            </a:r>
          </a:p>
          <a:p>
            <a:pPr defTabSz="457200">
              <a:buClr>
                <a:srgbClr val="800000"/>
              </a:buClr>
              <a:buFont typeface="Arial" charset="0"/>
              <a:buChar char="•"/>
            </a:pPr>
            <a:r>
              <a:rPr lang="en-ZA" sz="2000" dirty="0">
                <a:latin typeface="Arial" panose="020B0604020202020204" pitchFamily="34" charset="0"/>
                <a:cs typeface="Arial" panose="020B0604020202020204" pitchFamily="34" charset="0"/>
              </a:rPr>
              <a:t>Encourage outward selling missions of the private sector</a:t>
            </a:r>
          </a:p>
          <a:p>
            <a:pPr defTabSz="457200">
              <a:buClr>
                <a:srgbClr val="800000"/>
              </a:buClr>
              <a:buFont typeface="Arial" charset="0"/>
              <a:buChar char="•"/>
            </a:pPr>
            <a:r>
              <a:rPr lang="en-ZA" sz="2000" dirty="0">
                <a:latin typeface="Arial" panose="020B0604020202020204" pitchFamily="34" charset="0"/>
                <a:cs typeface="Arial" panose="020B0604020202020204" pitchFamily="34" charset="0"/>
              </a:rPr>
              <a:t>Host awareness workshops as envisaged by the inaugural JAC meeting to promote the PTA.</a:t>
            </a:r>
          </a:p>
          <a:p>
            <a:endParaRPr lang="en-ZA"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7904084" y="5772877"/>
            <a:ext cx="914479" cy="798645"/>
          </a:xfrm>
          <a:prstGeom prst="rect">
            <a:avLst/>
          </a:prstGeom>
        </p:spPr>
      </p:pic>
    </p:spTree>
    <p:extLst>
      <p:ext uri="{BB962C8B-B14F-4D97-AF65-F5344CB8AC3E}">
        <p14:creationId xmlns:p14="http://schemas.microsoft.com/office/powerpoint/2010/main" val="33641082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886200" y="6019800"/>
            <a:ext cx="1905000" cy="457200"/>
          </a:xfrm>
        </p:spPr>
        <p:txBody>
          <a:bodyPr/>
          <a:lstStyle/>
          <a:p>
            <a:pPr algn="ctr">
              <a:defRPr/>
            </a:pPr>
            <a:fld id="{68082FF8-641A-4E8B-A218-BC56BAA50554}" type="slidenum">
              <a:rPr lang="en-US" smtClean="0"/>
              <a:pPr algn="ctr">
                <a:defRPr/>
              </a:pPr>
              <a:t>39</a:t>
            </a:fld>
            <a:endParaRPr lang="en-US" dirty="0"/>
          </a:p>
        </p:txBody>
      </p:sp>
      <p:sp>
        <p:nvSpPr>
          <p:cNvPr id="4" name="Title 4"/>
          <p:cNvSpPr>
            <a:spLocks noGrp="1"/>
          </p:cNvSpPr>
          <p:nvPr>
            <p:ph type="title"/>
          </p:nvPr>
        </p:nvSpPr>
        <p:spPr>
          <a:xfrm>
            <a:off x="685800" y="1981200"/>
            <a:ext cx="7772400" cy="1752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kern="1200" dirty="0" smtClean="0">
                <a:solidFill>
                  <a:srgbClr val="FF0000"/>
                </a:solidFill>
                <a:latin typeface="Arial Rounded MT Bold"/>
              </a:rPr>
              <a:t>World Trade Organisation (WTO)</a:t>
            </a:r>
            <a:endParaRPr lang="en-ZA" sz="3600" b="1" kern="1200" dirty="0">
              <a:solidFill>
                <a:srgbClr val="FF0000"/>
              </a:solidFill>
              <a:latin typeface="Arial Rounded MT Bold"/>
            </a:endParaRPr>
          </a:p>
        </p:txBody>
      </p:sp>
      <p:pic>
        <p:nvPicPr>
          <p:cNvPr id="5" name="Picture 4"/>
          <p:cNvPicPr>
            <a:picLocks noChangeAspect="1"/>
          </p:cNvPicPr>
          <p:nvPr/>
        </p:nvPicPr>
        <p:blipFill>
          <a:blip r:embed="rId2"/>
          <a:stretch>
            <a:fillRect/>
          </a:stretch>
        </p:blipFill>
        <p:spPr>
          <a:xfrm>
            <a:off x="8000960" y="5678355"/>
            <a:ext cx="914479" cy="798645"/>
          </a:xfrm>
          <a:prstGeom prst="rect">
            <a:avLst/>
          </a:prstGeom>
        </p:spPr>
      </p:pic>
    </p:spTree>
    <p:extLst>
      <p:ext uri="{BB962C8B-B14F-4D97-AF65-F5344CB8AC3E}">
        <p14:creationId xmlns:p14="http://schemas.microsoft.com/office/powerpoint/2010/main" val="367990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3657600" y="6120938"/>
            <a:ext cx="1905000" cy="457200"/>
          </a:xfrm>
        </p:spPr>
        <p:txBody>
          <a:bodyPr/>
          <a:lstStyle/>
          <a:p>
            <a:pPr algn="ctr">
              <a:defRPr/>
            </a:pPr>
            <a:fld id="{0E86C31D-0B8F-4616-AE3B-85E663AD5BF6}" type="slidenum">
              <a:rPr lang="en-GB">
                <a:solidFill>
                  <a:srgbClr val="000000"/>
                </a:solidFill>
              </a:rPr>
              <a:pPr algn="ctr">
                <a:defRPr/>
              </a:pPr>
              <a:t>4</a:t>
            </a:fld>
            <a:endParaRPr lang="en-GB" dirty="0">
              <a:solidFill>
                <a:srgbClr val="000000"/>
              </a:solidFill>
            </a:endParaRPr>
          </a:p>
        </p:txBody>
      </p:sp>
      <p:sp>
        <p:nvSpPr>
          <p:cNvPr id="20482" name="Rectangle 2"/>
          <p:cNvSpPr>
            <a:spLocks noGrp="1" noChangeArrowheads="1"/>
          </p:cNvSpPr>
          <p:nvPr>
            <p:ph type="title"/>
          </p:nvPr>
        </p:nvSpPr>
        <p:spPr>
          <a:xfrm>
            <a:off x="609600" y="76200"/>
            <a:ext cx="7772400" cy="381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latin typeface="Arial" charset="0"/>
              </a:rPr>
              <a:t/>
            </a:r>
            <a:br>
              <a:rPr lang="en-GB" sz="3200" b="1" dirty="0" smtClean="0">
                <a:latin typeface="Arial" charset="0"/>
              </a:rPr>
            </a:br>
            <a:r>
              <a:rPr lang="en-GB" sz="3200" b="1" dirty="0" smtClean="0">
                <a:solidFill>
                  <a:srgbClr val="FF0000"/>
                </a:solidFill>
                <a:latin typeface="Arial" charset="0"/>
              </a:rPr>
              <a:t>Trade Strategy Priorities</a:t>
            </a:r>
            <a:r>
              <a:rPr lang="en-GB" sz="3200" b="1" dirty="0" smtClean="0">
                <a:latin typeface="Arial" charset="0"/>
              </a:rPr>
              <a:t/>
            </a:r>
            <a:br>
              <a:rPr lang="en-GB" sz="3200" b="1" dirty="0" smtClean="0">
                <a:latin typeface="Arial" charset="0"/>
              </a:rPr>
            </a:br>
            <a:endParaRPr lang="en-GB" sz="3200" dirty="0">
              <a:solidFill>
                <a:schemeClr val="tx1"/>
              </a:solidFill>
              <a:latin typeface="Arial Rounded MT Bold"/>
            </a:endParaRPr>
          </a:p>
        </p:txBody>
      </p:sp>
      <p:sp>
        <p:nvSpPr>
          <p:cNvPr id="20483" name="Rectangle 3"/>
          <p:cNvSpPr>
            <a:spLocks noGrp="1" noChangeArrowheads="1"/>
          </p:cNvSpPr>
          <p:nvPr>
            <p:ph type="body" idx="1"/>
          </p:nvPr>
        </p:nvSpPr>
        <p:spPr>
          <a:xfrm>
            <a:off x="457200" y="457200"/>
            <a:ext cx="8305800" cy="5715000"/>
          </a:xfrm>
        </p:spPr>
        <p:txBody>
          <a:bodyPr/>
          <a:lstStyle/>
          <a:p>
            <a:pPr algn="just">
              <a:spcBef>
                <a:spcPct val="0"/>
              </a:spcBef>
            </a:pPr>
            <a:r>
              <a:rPr lang="en-ZA" altLang="en-US" sz="2000" dirty="0" smtClean="0">
                <a:latin typeface="Arial" pitchFamily="34" charset="0"/>
              </a:rPr>
              <a:t>Priority is to focus </a:t>
            </a:r>
            <a:r>
              <a:rPr lang="en-ZA" altLang="en-US" sz="2000" dirty="0">
                <a:latin typeface="Arial" pitchFamily="34" charset="0"/>
              </a:rPr>
              <a:t>on African development, industrialisation and integration. </a:t>
            </a:r>
            <a:endParaRPr lang="en-ZA" altLang="en-US" sz="2000" dirty="0" smtClean="0">
              <a:latin typeface="Arial" pitchFamily="34" charset="0"/>
            </a:endParaRPr>
          </a:p>
          <a:p>
            <a:pPr marL="0" indent="0" algn="just">
              <a:spcBef>
                <a:spcPct val="0"/>
              </a:spcBef>
              <a:buNone/>
            </a:pPr>
            <a:endParaRPr lang="en-ZA" altLang="en-US" sz="2000" dirty="0">
              <a:latin typeface="Arial" pitchFamily="34" charset="0"/>
            </a:endParaRPr>
          </a:p>
          <a:p>
            <a:pPr algn="just">
              <a:spcBef>
                <a:spcPct val="0"/>
              </a:spcBef>
            </a:pPr>
            <a:r>
              <a:rPr lang="en-ZA" altLang="en-US" sz="2000" dirty="0">
                <a:latin typeface="Arial" pitchFamily="34" charset="0"/>
              </a:rPr>
              <a:t>Africa needs to shift its current consumption and commodity-driven growth path onto a more sustainable industrial development path</a:t>
            </a:r>
            <a:r>
              <a:rPr lang="en-ZA" altLang="en-US" sz="2000" dirty="0" smtClean="0">
                <a:latin typeface="Arial" pitchFamily="34" charset="0"/>
              </a:rPr>
              <a:t>.</a:t>
            </a:r>
          </a:p>
          <a:p>
            <a:pPr marL="0" indent="0" algn="just">
              <a:spcBef>
                <a:spcPct val="0"/>
              </a:spcBef>
              <a:buNone/>
            </a:pPr>
            <a:endParaRPr lang="en-ZA" altLang="en-US" sz="2000" dirty="0">
              <a:latin typeface="Arial" pitchFamily="34" charset="0"/>
            </a:endParaRPr>
          </a:p>
          <a:p>
            <a:pPr algn="just">
              <a:spcBef>
                <a:spcPct val="0"/>
              </a:spcBef>
            </a:pPr>
            <a:r>
              <a:rPr lang="en-ZA" altLang="en-US" sz="2000" dirty="0">
                <a:latin typeface="Arial" pitchFamily="34" charset="0"/>
              </a:rPr>
              <a:t>Pursue “development integration” in SACU, </a:t>
            </a:r>
            <a:r>
              <a:rPr lang="en-ZA" altLang="en-US" sz="2000" dirty="0" smtClean="0">
                <a:latin typeface="Arial" pitchFamily="34" charset="0"/>
              </a:rPr>
              <a:t>SADC, T-FTA and C-FTA: </a:t>
            </a:r>
            <a:r>
              <a:rPr lang="en-ZA" altLang="en-US" sz="2000" dirty="0">
                <a:latin typeface="Arial" pitchFamily="34" charset="0"/>
              </a:rPr>
              <a:t>market integration; industrialisation and regional value-chains; and infrastructure </a:t>
            </a:r>
            <a:r>
              <a:rPr lang="en-ZA" altLang="en-US" sz="2000" dirty="0" smtClean="0">
                <a:latin typeface="Arial" pitchFamily="34" charset="0"/>
              </a:rPr>
              <a:t>development.</a:t>
            </a:r>
          </a:p>
          <a:p>
            <a:pPr marL="0" indent="0" algn="just">
              <a:spcBef>
                <a:spcPct val="0"/>
              </a:spcBef>
              <a:buNone/>
            </a:pPr>
            <a:endParaRPr lang="en-ZA" altLang="en-US" sz="2000" dirty="0">
              <a:latin typeface="Arial" pitchFamily="34" charset="0"/>
            </a:endParaRPr>
          </a:p>
          <a:p>
            <a:pPr algn="just">
              <a:spcBef>
                <a:spcPct val="0"/>
              </a:spcBef>
            </a:pPr>
            <a:r>
              <a:rPr lang="en-ZA" altLang="en-US" sz="2000" dirty="0">
                <a:latin typeface="Arial" pitchFamily="34" charset="0"/>
              </a:rPr>
              <a:t>Maintain trade and investment relations with </a:t>
            </a:r>
            <a:r>
              <a:rPr lang="en-ZA" altLang="en-US" sz="2000" dirty="0" smtClean="0">
                <a:latin typeface="Arial" pitchFamily="34" charset="0"/>
              </a:rPr>
              <a:t>industrialised economies.</a:t>
            </a:r>
          </a:p>
          <a:p>
            <a:pPr marL="0" indent="0" algn="just">
              <a:spcBef>
                <a:spcPct val="0"/>
              </a:spcBef>
              <a:buNone/>
            </a:pPr>
            <a:endParaRPr lang="en-ZA" altLang="en-US" sz="2000" dirty="0" smtClean="0">
              <a:latin typeface="Arial" pitchFamily="34" charset="0"/>
            </a:endParaRPr>
          </a:p>
          <a:p>
            <a:pPr algn="just">
              <a:spcBef>
                <a:spcPct val="0"/>
              </a:spcBef>
            </a:pPr>
            <a:r>
              <a:rPr lang="en-ZA" altLang="en-US" sz="2000" dirty="0" smtClean="0">
                <a:latin typeface="Arial" pitchFamily="34" charset="0"/>
              </a:rPr>
              <a:t>Work to build industrial complementarities and shift structure of trade with dynamic economies of the South, e.g. BRICS.</a:t>
            </a:r>
          </a:p>
          <a:p>
            <a:pPr marL="0" indent="0" algn="just">
              <a:spcBef>
                <a:spcPct val="0"/>
              </a:spcBef>
              <a:buNone/>
            </a:pPr>
            <a:endParaRPr lang="en-ZA" altLang="en-US" sz="2000" dirty="0" smtClean="0">
              <a:latin typeface="Arial" pitchFamily="34" charset="0"/>
            </a:endParaRPr>
          </a:p>
          <a:p>
            <a:pPr algn="just">
              <a:spcBef>
                <a:spcPct val="0"/>
              </a:spcBef>
            </a:pPr>
            <a:r>
              <a:rPr lang="en-ZA" altLang="en-US" sz="2000" dirty="0" smtClean="0">
                <a:latin typeface="Arial" pitchFamily="34" charset="0"/>
              </a:rPr>
              <a:t>Work to ensure development-outcome at the WTO</a:t>
            </a:r>
            <a:endParaRPr lang="en-ZA" altLang="en-US" sz="2000" dirty="0">
              <a:latin typeface="Arial" pitchFamily="34" charset="0"/>
            </a:endParaRPr>
          </a:p>
        </p:txBody>
      </p:sp>
      <p:pic>
        <p:nvPicPr>
          <p:cNvPr id="5" name="Picture 4"/>
          <p:cNvPicPr>
            <a:picLocks noChangeAspect="1"/>
          </p:cNvPicPr>
          <p:nvPr/>
        </p:nvPicPr>
        <p:blipFill>
          <a:blip r:embed="rId3"/>
          <a:stretch>
            <a:fillRect/>
          </a:stretch>
        </p:blipFill>
        <p:spPr>
          <a:xfrm>
            <a:off x="7772400" y="5785035"/>
            <a:ext cx="914479" cy="798645"/>
          </a:xfrm>
          <a:prstGeom prst="rect">
            <a:avLst/>
          </a:prstGeom>
        </p:spPr>
      </p:pic>
    </p:spTree>
    <p:extLst>
      <p:ext uri="{BB962C8B-B14F-4D97-AF65-F5344CB8AC3E}">
        <p14:creationId xmlns:p14="http://schemas.microsoft.com/office/powerpoint/2010/main" val="350670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xfrm>
            <a:off x="3810000" y="60960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lgn="ctr">
              <a:spcBef>
                <a:spcPct val="0"/>
              </a:spcBef>
              <a:buFontTx/>
              <a:buNone/>
            </a:pPr>
            <a:fld id="{35015E13-3A1C-4ED3-9155-357BAF60E23B}" type="slidenum">
              <a:rPr lang="en-US" altLang="en-US" sz="1400" smtClean="0">
                <a:solidFill>
                  <a:srgbClr val="000000"/>
                </a:solidFill>
              </a:rPr>
              <a:pPr algn="ctr">
                <a:spcBef>
                  <a:spcPct val="0"/>
                </a:spcBef>
                <a:buFontTx/>
                <a:buNone/>
              </a:pPr>
              <a:t>40</a:t>
            </a:fld>
            <a:endParaRPr lang="en-US" altLang="en-US" sz="1400" dirty="0" smtClean="0">
              <a:solidFill>
                <a:srgbClr val="000000"/>
              </a:solidFill>
            </a:endParaRPr>
          </a:p>
        </p:txBody>
      </p:sp>
      <p:sp>
        <p:nvSpPr>
          <p:cNvPr id="3076" name="Rectangle 3"/>
          <p:cNvSpPr>
            <a:spLocks noGrp="1" noChangeArrowheads="1"/>
          </p:cNvSpPr>
          <p:nvPr>
            <p:ph type="body" idx="1"/>
          </p:nvPr>
        </p:nvSpPr>
        <p:spPr>
          <a:xfrm>
            <a:off x="228600" y="481578"/>
            <a:ext cx="8686800" cy="5766822"/>
          </a:xfrm>
        </p:spPr>
        <p:txBody>
          <a:bodyPr/>
          <a:lstStyle/>
          <a:p>
            <a:pPr algn="just"/>
            <a:r>
              <a:rPr lang="en-GB" sz="2100" dirty="0" smtClean="0">
                <a:latin typeface="Arial" panose="020B0604020202020204" pitchFamily="34" charset="0"/>
                <a:cs typeface="Arial" panose="020B0604020202020204" pitchFamily="34" charset="0"/>
              </a:rPr>
              <a:t>Disabling of AB in WTO accompanied calls for WTO reform and modernisation mainly driven by the US and now supported by EU and Japan.</a:t>
            </a:r>
          </a:p>
          <a:p>
            <a:pPr algn="just"/>
            <a:r>
              <a:rPr lang="en-GB" sz="2100" dirty="0" smtClean="0">
                <a:latin typeface="Arial" panose="020B0604020202020204" pitchFamily="34" charset="0"/>
                <a:cs typeface="Arial" panose="020B0604020202020204" pitchFamily="34" charset="0"/>
              </a:rPr>
              <a:t>Aims to update the WTO </a:t>
            </a:r>
            <a:r>
              <a:rPr lang="en-GB" sz="2100" dirty="0">
                <a:latin typeface="Arial" panose="020B0604020202020204" pitchFamily="34" charset="0"/>
                <a:cs typeface="Arial" panose="020B0604020202020204" pitchFamily="34" charset="0"/>
              </a:rPr>
              <a:t>rulebook </a:t>
            </a:r>
            <a:r>
              <a:rPr lang="en-GB" sz="2100" dirty="0" smtClean="0">
                <a:latin typeface="Arial" panose="020B0604020202020204" pitchFamily="34" charset="0"/>
                <a:cs typeface="Arial" panose="020B0604020202020204" pitchFamily="34" charset="0"/>
              </a:rPr>
              <a:t>to </a:t>
            </a:r>
            <a:r>
              <a:rPr lang="en-GB" sz="2100" dirty="0">
                <a:latin typeface="Arial" panose="020B0604020202020204" pitchFamily="34" charset="0"/>
                <a:cs typeface="Arial" panose="020B0604020202020204" pitchFamily="34" charset="0"/>
              </a:rPr>
              <a:t>‘fill in’ gaps to </a:t>
            </a:r>
            <a:r>
              <a:rPr lang="en-GB" sz="2100" dirty="0" smtClean="0">
                <a:latin typeface="Arial" panose="020B0604020202020204" pitchFamily="34" charset="0"/>
                <a:cs typeface="Arial" panose="020B0604020202020204" pitchFamily="34" charset="0"/>
              </a:rPr>
              <a:t>level the playing field.</a:t>
            </a:r>
          </a:p>
          <a:p>
            <a:pPr algn="just"/>
            <a:r>
              <a:rPr lang="en-GB" sz="2100" dirty="0" smtClean="0">
                <a:latin typeface="Arial" panose="020B0604020202020204" pitchFamily="34" charset="0"/>
                <a:cs typeface="Arial" panose="020B0604020202020204" pitchFamily="34" charset="0"/>
              </a:rPr>
              <a:t>Proposals mainly </a:t>
            </a:r>
            <a:r>
              <a:rPr lang="en-GB" sz="2100" dirty="0">
                <a:latin typeface="Arial" panose="020B0604020202020204" pitchFamily="34" charset="0"/>
                <a:cs typeface="Arial" panose="020B0604020202020204" pitchFamily="34" charset="0"/>
              </a:rPr>
              <a:t>cover six issues aimed at: </a:t>
            </a:r>
            <a:endParaRPr lang="en-GB" sz="2100" dirty="0" smtClean="0">
              <a:latin typeface="Arial" panose="020B0604020202020204" pitchFamily="34" charset="0"/>
              <a:cs typeface="Arial" panose="020B0604020202020204" pitchFamily="34" charset="0"/>
            </a:endParaRPr>
          </a:p>
          <a:p>
            <a:pPr lvl="1" algn="just"/>
            <a:r>
              <a:rPr lang="en-GB" sz="2100" dirty="0" smtClean="0">
                <a:latin typeface="Arial" panose="020B0604020202020204" pitchFamily="34" charset="0"/>
                <a:cs typeface="Arial" panose="020B0604020202020204" pitchFamily="34" charset="0"/>
              </a:rPr>
              <a:t>Narrowing </a:t>
            </a:r>
            <a:r>
              <a:rPr lang="en-GB" sz="2100" dirty="0">
                <a:latin typeface="Arial" panose="020B0604020202020204" pitchFamily="34" charset="0"/>
                <a:cs typeface="Arial" panose="020B0604020202020204" pitchFamily="34" charset="0"/>
              </a:rPr>
              <a:t>the scope and application of </a:t>
            </a:r>
            <a:r>
              <a:rPr lang="en-GB" sz="2100" dirty="0" smtClean="0">
                <a:latin typeface="Arial" panose="020B0604020202020204" pitchFamily="34" charset="0"/>
                <a:cs typeface="Arial" panose="020B0604020202020204" pitchFamily="34" charset="0"/>
              </a:rPr>
              <a:t>S&amp;DT- S&amp;DT will only be limited to time period but effectively same commitments; </a:t>
            </a:r>
            <a:endParaRPr lang="en-US" sz="2100" dirty="0">
              <a:latin typeface="Arial" panose="020B0604020202020204" pitchFamily="34" charset="0"/>
              <a:cs typeface="Arial" panose="020B0604020202020204" pitchFamily="34" charset="0"/>
            </a:endParaRPr>
          </a:p>
          <a:p>
            <a:pPr lvl="1" algn="just"/>
            <a:r>
              <a:rPr lang="en-GB" sz="2100" dirty="0">
                <a:latin typeface="Arial" panose="020B0604020202020204" pitchFamily="34" charset="0"/>
                <a:cs typeface="Arial" panose="020B0604020202020204" pitchFamily="34" charset="0"/>
              </a:rPr>
              <a:t>Adjusting the principle of consensus decision making; </a:t>
            </a:r>
            <a:endParaRPr lang="en-US" sz="2100" dirty="0">
              <a:latin typeface="Arial" panose="020B0604020202020204" pitchFamily="34" charset="0"/>
              <a:cs typeface="Arial" panose="020B0604020202020204" pitchFamily="34" charset="0"/>
            </a:endParaRPr>
          </a:p>
          <a:p>
            <a:pPr lvl="1" algn="just"/>
            <a:r>
              <a:rPr lang="en-GB" sz="2100" dirty="0">
                <a:latin typeface="Arial" panose="020B0604020202020204" pitchFamily="34" charset="0"/>
                <a:cs typeface="Arial" panose="020B0604020202020204" pitchFamily="34" charset="0"/>
              </a:rPr>
              <a:t>Regularising </a:t>
            </a:r>
            <a:r>
              <a:rPr lang="en-GB" sz="2100" dirty="0" err="1">
                <a:latin typeface="Arial" panose="020B0604020202020204" pitchFamily="34" charset="0"/>
                <a:cs typeface="Arial" panose="020B0604020202020204" pitchFamily="34" charset="0"/>
              </a:rPr>
              <a:t>plurilateral</a:t>
            </a:r>
            <a:r>
              <a:rPr lang="en-GB" sz="2100" dirty="0">
                <a:latin typeface="Arial" panose="020B0604020202020204" pitchFamily="34" charset="0"/>
                <a:cs typeface="Arial" panose="020B0604020202020204" pitchFamily="34" charset="0"/>
              </a:rPr>
              <a:t> agreements; </a:t>
            </a:r>
            <a:endParaRPr lang="en-US" sz="2100" dirty="0">
              <a:latin typeface="Arial" panose="020B0604020202020204" pitchFamily="34" charset="0"/>
              <a:cs typeface="Arial" panose="020B0604020202020204" pitchFamily="34" charset="0"/>
            </a:endParaRPr>
          </a:p>
          <a:p>
            <a:pPr lvl="1" algn="just"/>
            <a:r>
              <a:rPr lang="en-GB" sz="2100" dirty="0">
                <a:latin typeface="Arial" panose="020B0604020202020204" pitchFamily="34" charset="0"/>
                <a:cs typeface="Arial" panose="020B0604020202020204" pitchFamily="34" charset="0"/>
              </a:rPr>
              <a:t>Tightening rules on industrial subsidies, SOEs and IPRs; </a:t>
            </a:r>
            <a:endParaRPr lang="en-US" sz="2100" dirty="0">
              <a:latin typeface="Arial" panose="020B0604020202020204" pitchFamily="34" charset="0"/>
              <a:cs typeface="Arial" panose="020B0604020202020204" pitchFamily="34" charset="0"/>
            </a:endParaRPr>
          </a:p>
          <a:p>
            <a:pPr lvl="1" algn="just"/>
            <a:r>
              <a:rPr lang="en-GB" sz="2100" dirty="0">
                <a:latin typeface="Arial" panose="020B0604020202020204" pitchFamily="34" charset="0"/>
                <a:cs typeface="Arial" panose="020B0604020202020204" pitchFamily="34" charset="0"/>
              </a:rPr>
              <a:t>Strengthening rules on transparency and notification; and </a:t>
            </a:r>
            <a:endParaRPr lang="en-US" sz="2100" dirty="0">
              <a:latin typeface="Arial" panose="020B0604020202020204" pitchFamily="34" charset="0"/>
              <a:cs typeface="Arial" panose="020B0604020202020204" pitchFamily="34" charset="0"/>
            </a:endParaRPr>
          </a:p>
          <a:p>
            <a:pPr lvl="1" algn="just"/>
            <a:r>
              <a:rPr lang="en-GB" sz="2100" dirty="0">
                <a:latin typeface="Arial" panose="020B0604020202020204" pitchFamily="34" charset="0"/>
                <a:cs typeface="Arial" panose="020B0604020202020204" pitchFamily="34" charset="0"/>
              </a:rPr>
              <a:t>Enhancing the role of the Secretariat in negotiations. </a:t>
            </a:r>
            <a:endParaRPr lang="en-US" sz="2100" dirty="0">
              <a:latin typeface="Arial" panose="020B0604020202020204" pitchFamily="34" charset="0"/>
              <a:cs typeface="Arial" panose="020B0604020202020204" pitchFamily="34" charset="0"/>
            </a:endParaRPr>
          </a:p>
          <a:p>
            <a:pPr algn="just">
              <a:spcBef>
                <a:spcPct val="0"/>
              </a:spcBef>
            </a:pPr>
            <a:r>
              <a:rPr lang="en-US" sz="2100" dirty="0" smtClean="0">
                <a:latin typeface="Arial" panose="020B0604020202020204" pitchFamily="34" charset="0"/>
                <a:cs typeface="Arial" panose="020B0604020202020204" pitchFamily="34" charset="0"/>
              </a:rPr>
              <a:t>All these ultimately reduce/eliminate differentiation.</a:t>
            </a:r>
            <a:endParaRPr lang="en-US" sz="2400" dirty="0" smtClean="0">
              <a:latin typeface="Arial" panose="020B0604020202020204" pitchFamily="34" charset="0"/>
              <a:cs typeface="Arial" panose="020B0604020202020204" pitchFamily="34" charset="0"/>
            </a:endParaRPr>
          </a:p>
          <a:p>
            <a:pPr algn="just">
              <a:spcBef>
                <a:spcPct val="0"/>
              </a:spcBef>
            </a:pPr>
            <a:endParaRPr lang="en-US" sz="2400" dirty="0" smtClean="0">
              <a:latin typeface="Arial" panose="020B0604020202020204" pitchFamily="34" charset="0"/>
              <a:cs typeface="Arial" panose="020B0604020202020204" pitchFamily="34" charset="0"/>
            </a:endParaRPr>
          </a:p>
          <a:p>
            <a:pPr algn="just">
              <a:spcBef>
                <a:spcPct val="0"/>
              </a:spcBef>
            </a:pPr>
            <a:endParaRPr lang="en-US" sz="2400" dirty="0">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914400" y="-53560"/>
            <a:ext cx="7315200" cy="53513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eaLnBrk="1" hangingPunct="1"/>
            <a:r>
              <a:rPr lang="en-ZA" sz="3200" b="1" dirty="0" smtClean="0">
                <a:solidFill>
                  <a:srgbClr val="FF0000"/>
                </a:solidFill>
                <a:latin typeface="Arial Rounded MT Bold"/>
              </a:rPr>
              <a:t>WTO</a:t>
            </a:r>
            <a:endParaRPr lang="en-GB" sz="3200" b="1" dirty="0">
              <a:solidFill>
                <a:srgbClr val="FF0000"/>
              </a:solidFill>
              <a:latin typeface="Arial Rounded MT Bold"/>
            </a:endParaRPr>
          </a:p>
        </p:txBody>
      </p:sp>
      <p:pic>
        <p:nvPicPr>
          <p:cNvPr id="6" name="Picture 5"/>
          <p:cNvPicPr>
            <a:picLocks noChangeAspect="1"/>
          </p:cNvPicPr>
          <p:nvPr/>
        </p:nvPicPr>
        <p:blipFill>
          <a:blip r:embed="rId3"/>
          <a:stretch>
            <a:fillRect/>
          </a:stretch>
        </p:blipFill>
        <p:spPr>
          <a:xfrm>
            <a:off x="7924800" y="5849077"/>
            <a:ext cx="914479" cy="798645"/>
          </a:xfrm>
          <a:prstGeom prst="rect">
            <a:avLst/>
          </a:prstGeom>
        </p:spPr>
      </p:pic>
    </p:spTree>
    <p:extLst>
      <p:ext uri="{BB962C8B-B14F-4D97-AF65-F5344CB8AC3E}">
        <p14:creationId xmlns:p14="http://schemas.microsoft.com/office/powerpoint/2010/main" val="13646356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1948" y="152400"/>
            <a:ext cx="8496944"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pitchFamily="34" charset="0"/>
                <a:cs typeface="Arial" pitchFamily="34" charset="0"/>
              </a:rPr>
              <a:t>Africa Position</a:t>
            </a:r>
            <a:endParaRPr lang="en-ZA" sz="3200" b="1" dirty="0">
              <a:solidFill>
                <a:srgbClr val="FF0000"/>
              </a:solidFill>
              <a:latin typeface="Arial" charset="0"/>
            </a:endParaRPr>
          </a:p>
        </p:txBody>
      </p:sp>
      <p:sp>
        <p:nvSpPr>
          <p:cNvPr id="5" name="Content Placeholder 4"/>
          <p:cNvSpPr>
            <a:spLocks noGrp="1"/>
          </p:cNvSpPr>
          <p:nvPr>
            <p:ph idx="1"/>
          </p:nvPr>
        </p:nvSpPr>
        <p:spPr>
          <a:xfrm>
            <a:off x="323528" y="1066800"/>
            <a:ext cx="8496944" cy="5029200"/>
          </a:xfrm>
        </p:spPr>
        <p:txBody>
          <a:bodyPr/>
          <a:lstStyle/>
          <a:p>
            <a:pPr lvl="0" algn="just"/>
            <a:r>
              <a:rPr lang="en-ZA" sz="2000" b="1" dirty="0" smtClean="0">
                <a:latin typeface="Arial" panose="020B0604020202020204" pitchFamily="34" charset="0"/>
                <a:cs typeface="Arial" panose="020B0604020202020204" pitchFamily="34" charset="0"/>
              </a:rPr>
              <a:t>Principles</a:t>
            </a:r>
            <a:r>
              <a:rPr lang="en-US" sz="1800" b="1" dirty="0">
                <a:solidFill>
                  <a:srgbClr val="000000"/>
                </a:solidFill>
                <a:latin typeface="Arial" panose="020B0604020202020204" pitchFamily="34" charset="0"/>
                <a:ea typeface="Calibri" panose="020F0502020204030204" pitchFamily="34" charset="0"/>
              </a:rPr>
              <a:t>	</a:t>
            </a:r>
            <a:endParaRPr lang="en-US" sz="1800" dirty="0" smtClean="0">
              <a:solidFill>
                <a:srgbClr val="000000"/>
              </a:solidFill>
              <a:latin typeface="Arial" panose="020B0604020202020204" pitchFamily="34" charset="0"/>
              <a:ea typeface="Calibri" panose="020F0502020204030204" pitchFamily="34" charset="0"/>
            </a:endParaRPr>
          </a:p>
          <a:p>
            <a:pPr lvl="1" algn="just">
              <a:buFont typeface="Wingdings" panose="05000000000000000000" pitchFamily="2" charset="2"/>
              <a:buChar char="Ø"/>
              <a:defRPr/>
            </a:pPr>
            <a:r>
              <a:rPr lang="en-US" sz="1800" dirty="0" smtClean="0">
                <a:latin typeface="Arial" panose="020B0604020202020204" pitchFamily="34" charset="0"/>
                <a:cs typeface="Arial" panose="020B0604020202020204" pitchFamily="34" charset="0"/>
              </a:rPr>
              <a:t>developmental </a:t>
            </a:r>
            <a:r>
              <a:rPr lang="en-US" sz="1800" dirty="0">
                <a:latin typeface="Arial" panose="020B0604020202020204" pitchFamily="34" charset="0"/>
                <a:cs typeface="Arial" panose="020B0604020202020204" pitchFamily="34" charset="0"/>
              </a:rPr>
              <a:t>objectives and principles of the DDA, including special and differential treatment and less than full </a:t>
            </a:r>
            <a:r>
              <a:rPr lang="en-US" sz="1800" dirty="0" smtClean="0">
                <a:latin typeface="Arial" panose="020B0604020202020204" pitchFamily="34" charset="0"/>
                <a:cs typeface="Arial" panose="020B0604020202020204" pitchFamily="34" charset="0"/>
              </a:rPr>
              <a:t>reciprocity remain key;</a:t>
            </a:r>
            <a:endParaRPr lang="en-US" sz="1800" dirty="0">
              <a:latin typeface="Arial" panose="020B0604020202020204" pitchFamily="34" charset="0"/>
              <a:cs typeface="Arial" panose="020B0604020202020204" pitchFamily="34" charset="0"/>
            </a:endParaRPr>
          </a:p>
          <a:p>
            <a:pPr lvl="1" algn="just">
              <a:buFont typeface="Wingdings" panose="05000000000000000000" pitchFamily="2" charset="2"/>
              <a:buChar char="Ø"/>
              <a:defRPr/>
            </a:pPr>
            <a:r>
              <a:rPr lang="en-US" sz="1800" dirty="0" smtClean="0">
                <a:latin typeface="Arial" panose="020B0604020202020204" pitchFamily="34" charset="0"/>
                <a:cs typeface="Arial" panose="020B0604020202020204" pitchFamily="34" charset="0"/>
              </a:rPr>
              <a:t>development </a:t>
            </a:r>
            <a:r>
              <a:rPr lang="en-US" sz="1800" dirty="0">
                <a:latin typeface="Arial" panose="020B0604020202020204" pitchFamily="34" charset="0"/>
                <a:cs typeface="Arial" panose="020B0604020202020204" pitchFamily="34" charset="0"/>
              </a:rPr>
              <a:t>package must remain at the core of any negotiating </a:t>
            </a:r>
            <a:r>
              <a:rPr lang="en-US" sz="1800" dirty="0" smtClean="0">
                <a:latin typeface="Arial" panose="020B0604020202020204" pitchFamily="34" charset="0"/>
                <a:cs typeface="Arial" panose="020B0604020202020204" pitchFamily="34" charset="0"/>
              </a:rPr>
              <a:t>outcome;</a:t>
            </a:r>
          </a:p>
          <a:p>
            <a:pPr lvl="1" algn="jus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prioritize and conclude all unresolved issues in the </a:t>
            </a:r>
            <a:r>
              <a:rPr lang="en-US" sz="1800" dirty="0" smtClean="0">
                <a:latin typeface="Arial" panose="020B0604020202020204" pitchFamily="34" charset="0"/>
                <a:cs typeface="Arial" panose="020B0604020202020204" pitchFamily="34" charset="0"/>
              </a:rPr>
              <a:t>DDA.</a:t>
            </a:r>
          </a:p>
          <a:p>
            <a:pPr algn="just"/>
            <a:r>
              <a:rPr lang="en-US" sz="1800" b="1" dirty="0" smtClean="0">
                <a:latin typeface="Arial" pitchFamily="34" charset="0"/>
                <a:cs typeface="Arial" pitchFamily="34" charset="0"/>
              </a:rPr>
              <a:t>Agriculture</a:t>
            </a:r>
            <a:endParaRPr lang="en-US" sz="1400" b="1" dirty="0" smtClean="0">
              <a:latin typeface="Arial" pitchFamily="34" charset="0"/>
              <a:cs typeface="Arial" pitchFamily="34" charset="0"/>
            </a:endParaRPr>
          </a:p>
          <a:p>
            <a:pPr lvl="1" algn="just">
              <a:buFont typeface="Wingdings" panose="05000000000000000000" pitchFamily="2" charset="2"/>
              <a:buChar char="Ø"/>
              <a:defRPr/>
            </a:pPr>
            <a:r>
              <a:rPr lang="en-US" sz="1800" dirty="0" smtClean="0">
                <a:latin typeface="Arial" panose="020B0604020202020204" pitchFamily="34" charset="0"/>
                <a:cs typeface="Arial" panose="020B0604020202020204" pitchFamily="34" charset="0"/>
              </a:rPr>
              <a:t>Eliminate trade </a:t>
            </a:r>
            <a:r>
              <a:rPr lang="en-US" sz="1800" dirty="0">
                <a:latin typeface="Arial" panose="020B0604020202020204" pitchFamily="34" charset="0"/>
                <a:cs typeface="Arial" panose="020B0604020202020204" pitchFamily="34" charset="0"/>
              </a:rPr>
              <a:t>distorting domestic support that constrain Africa’s full potential in agricultural production and trade. </a:t>
            </a:r>
            <a:endParaRPr lang="en-US" sz="1800"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Ø"/>
              <a:defRPr/>
            </a:pPr>
            <a:r>
              <a:rPr lang="en-US" sz="1800" dirty="0" smtClean="0">
                <a:latin typeface="Arial" panose="020B0604020202020204" pitchFamily="34" charset="0"/>
                <a:cs typeface="Arial" panose="020B0604020202020204" pitchFamily="34" charset="0"/>
              </a:rPr>
              <a:t>Permanent </a:t>
            </a:r>
            <a:r>
              <a:rPr lang="en-US" sz="1800" dirty="0">
                <a:latin typeface="Arial" panose="020B0604020202020204" pitchFamily="34" charset="0"/>
                <a:cs typeface="Arial" panose="020B0604020202020204" pitchFamily="34" charset="0"/>
              </a:rPr>
              <a:t>Solution for Public </a:t>
            </a:r>
            <a:r>
              <a:rPr lang="en-US" sz="1800" dirty="0" smtClean="0">
                <a:latin typeface="Arial" panose="020B0604020202020204" pitchFamily="34" charset="0"/>
                <a:cs typeface="Arial" panose="020B0604020202020204" pitchFamily="34" charset="0"/>
              </a:rPr>
              <a:t>Stockholding which should include new </a:t>
            </a:r>
            <a:r>
              <a:rPr lang="en-US" sz="1800" dirty="0">
                <a:latin typeface="Arial" panose="020B0604020202020204" pitchFamily="34" charset="0"/>
                <a:cs typeface="Arial" panose="020B0604020202020204" pitchFamily="34" charset="0"/>
              </a:rPr>
              <a:t>programs. </a:t>
            </a:r>
            <a:endParaRPr lang="en-US" sz="1800"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Ø"/>
              <a:defRPr/>
            </a:pPr>
            <a:r>
              <a:rPr lang="en-US" sz="1800" dirty="0" smtClean="0">
                <a:latin typeface="Arial" panose="020B0604020202020204" pitchFamily="34" charset="0"/>
                <a:cs typeface="Arial" panose="020B0604020202020204" pitchFamily="34" charset="0"/>
              </a:rPr>
              <a:t>Special </a:t>
            </a:r>
            <a:r>
              <a:rPr lang="en-US" sz="1800" dirty="0">
                <a:latin typeface="Arial" panose="020B0604020202020204" pitchFamily="34" charset="0"/>
                <a:cs typeface="Arial" panose="020B0604020202020204" pitchFamily="34" charset="0"/>
              </a:rPr>
              <a:t>Safeguard Mechanism to </a:t>
            </a:r>
            <a:r>
              <a:rPr lang="en-US" sz="1800" dirty="0" smtClean="0">
                <a:latin typeface="Arial" panose="020B0604020202020204" pitchFamily="34" charset="0"/>
                <a:cs typeface="Arial" panose="020B0604020202020204" pitchFamily="34" charset="0"/>
              </a:rPr>
              <a:t>respond </a:t>
            </a:r>
            <a:r>
              <a:rPr lang="en-US" sz="1800" dirty="0">
                <a:latin typeface="Arial" panose="020B0604020202020204" pitchFamily="34" charset="0"/>
                <a:cs typeface="Arial" panose="020B0604020202020204" pitchFamily="34" charset="0"/>
              </a:rPr>
              <a:t>to </a:t>
            </a:r>
            <a:r>
              <a:rPr lang="en-US" sz="1800" dirty="0" smtClean="0">
                <a:latin typeface="Arial" panose="020B0604020202020204" pitchFamily="34" charset="0"/>
                <a:cs typeface="Arial" panose="020B0604020202020204" pitchFamily="34" charset="0"/>
              </a:rPr>
              <a:t>volatility </a:t>
            </a:r>
            <a:r>
              <a:rPr lang="en-US" sz="1800" dirty="0">
                <a:latin typeface="Arial" panose="020B0604020202020204" pitchFamily="34" charset="0"/>
                <a:cs typeface="Arial" panose="020B0604020202020204" pitchFamily="34" charset="0"/>
              </a:rPr>
              <a:t>in global agricultural commodity </a:t>
            </a:r>
            <a:r>
              <a:rPr lang="en-US" sz="1800" dirty="0" smtClean="0">
                <a:latin typeface="Arial" panose="020B0604020202020204" pitchFamily="34" charset="0"/>
                <a:cs typeface="Arial" panose="020B0604020202020204" pitchFamily="34" charset="0"/>
              </a:rPr>
              <a:t>markets</a:t>
            </a:r>
          </a:p>
          <a:p>
            <a:pPr lvl="0" algn="just"/>
            <a:r>
              <a:rPr lang="en-ZA" sz="2000" b="1" dirty="0">
                <a:latin typeface="Arial" panose="020B0604020202020204" pitchFamily="34" charset="0"/>
                <a:cs typeface="Arial" panose="020B0604020202020204" pitchFamily="34" charset="0"/>
              </a:rPr>
              <a:t>Cotton</a:t>
            </a:r>
            <a:r>
              <a:rPr lang="en-US" sz="1800" b="1" dirty="0">
                <a:solidFill>
                  <a:srgbClr val="000000"/>
                </a:solidFill>
                <a:latin typeface="Arial" panose="020B0604020202020204" pitchFamily="34" charset="0"/>
                <a:ea typeface="Calibri" panose="020F0502020204030204" pitchFamily="34" charset="0"/>
              </a:rPr>
              <a:t>	</a:t>
            </a:r>
            <a:endParaRPr lang="en-US" sz="1800" dirty="0">
              <a:solidFill>
                <a:srgbClr val="000000"/>
              </a:solidFill>
              <a:latin typeface="Arial" panose="020B0604020202020204" pitchFamily="34" charset="0"/>
              <a:ea typeface="Calibri" panose="020F0502020204030204" pitchFamily="34" charset="0"/>
            </a:endParaRPr>
          </a:p>
          <a:p>
            <a:pPr lvl="1" algn="just">
              <a:buFont typeface="Wingdings" panose="05000000000000000000" pitchFamily="2" charset="2"/>
              <a:buChar char="Ø"/>
              <a:defRPr/>
            </a:pPr>
            <a:r>
              <a:rPr lang="en-GB" sz="1800" dirty="0">
                <a:latin typeface="Arial" panose="020B0604020202020204" pitchFamily="34" charset="0"/>
                <a:cs typeface="Arial" panose="020B0604020202020204" pitchFamily="34" charset="0"/>
              </a:rPr>
              <a:t>Eliminate all trade distorting policies affecting the sector and fast track the resolution expeditiously by MC11.</a:t>
            </a:r>
            <a:endParaRPr lang="en-US" sz="1800" dirty="0">
              <a:latin typeface="Arial" panose="020B0604020202020204" pitchFamily="34" charset="0"/>
              <a:cs typeface="Arial" panose="020B0604020202020204" pitchFamily="34" charset="0"/>
            </a:endParaRPr>
          </a:p>
          <a:p>
            <a:pPr lvl="1" algn="just">
              <a:buFont typeface="Wingdings" panose="05000000000000000000" pitchFamily="2" charset="2"/>
              <a:buChar char="Ø"/>
              <a:defRPr/>
            </a:pPr>
            <a:endParaRPr lang="en-US" sz="1800" dirty="0" smtClean="0">
              <a:latin typeface="Arial" panose="020B0604020202020204" pitchFamily="34" charset="0"/>
              <a:cs typeface="Arial" panose="020B0604020202020204" pitchFamily="34" charset="0"/>
            </a:endParaRPr>
          </a:p>
          <a:p>
            <a:pPr marL="457200" lvl="1" indent="0" algn="ctr">
              <a:buNone/>
              <a:defRPr/>
            </a:pPr>
            <a:endParaRPr lang="en-US" sz="1800" dirty="0">
              <a:latin typeface="Arial" pitchFamily="34" charset="0"/>
              <a:cs typeface="Arial" pitchFamily="34" charset="0"/>
            </a:endParaRPr>
          </a:p>
        </p:txBody>
      </p:sp>
      <p:sp>
        <p:nvSpPr>
          <p:cNvPr id="3" name="Slide Number Placeholder 2"/>
          <p:cNvSpPr>
            <a:spLocks noGrp="1"/>
          </p:cNvSpPr>
          <p:nvPr>
            <p:ph type="sldNum" sz="quarter" idx="12"/>
          </p:nvPr>
        </p:nvSpPr>
        <p:spPr>
          <a:xfrm>
            <a:off x="3886200" y="6096000"/>
            <a:ext cx="1905000" cy="457200"/>
          </a:xfrm>
        </p:spPr>
        <p:txBody>
          <a:bodyPr/>
          <a:lstStyle/>
          <a:p>
            <a:pPr algn="ctr">
              <a:defRPr>
                <a:uFillTx/>
              </a:defRPr>
            </a:pPr>
            <a:fld id="{866D8389-901E-4473-88C7-B739CEB33C43}" type="slidenum">
              <a:rPr lang="en-US" smtClean="0"/>
              <a:pPr algn="ctr">
                <a:defRPr>
                  <a:uFillTx/>
                </a:defRPr>
              </a:pPr>
              <a:t>41</a:t>
            </a:fld>
            <a:endParaRPr lang="en-US" dirty="0"/>
          </a:p>
        </p:txBody>
      </p:sp>
      <p:pic>
        <p:nvPicPr>
          <p:cNvPr id="6" name="Picture 5"/>
          <p:cNvPicPr>
            <a:picLocks noChangeAspect="1"/>
          </p:cNvPicPr>
          <p:nvPr/>
        </p:nvPicPr>
        <p:blipFill>
          <a:blip r:embed="rId2"/>
          <a:stretch>
            <a:fillRect/>
          </a:stretch>
        </p:blipFill>
        <p:spPr>
          <a:xfrm>
            <a:off x="7772400" y="5772877"/>
            <a:ext cx="914479" cy="798645"/>
          </a:xfrm>
          <a:prstGeom prst="rect">
            <a:avLst/>
          </a:prstGeom>
        </p:spPr>
      </p:pic>
    </p:spTree>
    <p:extLst>
      <p:ext uri="{BB962C8B-B14F-4D97-AF65-F5344CB8AC3E}">
        <p14:creationId xmlns:p14="http://schemas.microsoft.com/office/powerpoint/2010/main" val="15986215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0"/>
            <a:ext cx="8496944" cy="533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pitchFamily="34" charset="0"/>
                <a:cs typeface="Arial" pitchFamily="34" charset="0"/>
              </a:rPr>
              <a:t>Africa Position</a:t>
            </a:r>
            <a:endParaRPr lang="en-ZA" sz="3200" b="1" dirty="0">
              <a:solidFill>
                <a:srgbClr val="FF0000"/>
              </a:solidFill>
              <a:latin typeface="Arial" charset="0"/>
            </a:endParaRPr>
          </a:p>
        </p:txBody>
      </p:sp>
      <p:sp>
        <p:nvSpPr>
          <p:cNvPr id="5" name="Content Placeholder 4"/>
          <p:cNvSpPr>
            <a:spLocks noGrp="1"/>
          </p:cNvSpPr>
          <p:nvPr>
            <p:ph idx="1"/>
          </p:nvPr>
        </p:nvSpPr>
        <p:spPr>
          <a:xfrm>
            <a:off x="323528" y="533400"/>
            <a:ext cx="8591872" cy="5943600"/>
          </a:xfrm>
        </p:spPr>
        <p:txBody>
          <a:bodyPr/>
          <a:lstStyle/>
          <a:p>
            <a:pPr lvl="0" algn="just"/>
            <a:r>
              <a:rPr lang="en-ZA" sz="2000" b="1" dirty="0" smtClean="0">
                <a:latin typeface="Arial" panose="020B0604020202020204" pitchFamily="34" charset="0"/>
                <a:cs typeface="Arial" panose="020B0604020202020204" pitchFamily="34" charset="0"/>
              </a:rPr>
              <a:t>Fisheries subsidies</a:t>
            </a:r>
            <a:r>
              <a:rPr lang="en-US" sz="1800" b="1" dirty="0" smtClean="0">
                <a:solidFill>
                  <a:srgbClr val="000000"/>
                </a:solidFill>
                <a:latin typeface="Arial" panose="020B0604020202020204" pitchFamily="34" charset="0"/>
                <a:ea typeface="Calibri" panose="020F0502020204030204" pitchFamily="34" charset="0"/>
              </a:rPr>
              <a:t>	</a:t>
            </a:r>
            <a:endParaRPr lang="en-US" sz="1800" dirty="0" smtClean="0">
              <a:solidFill>
                <a:srgbClr val="000000"/>
              </a:solidFill>
              <a:latin typeface="Arial" panose="020B0604020202020204" pitchFamily="34" charset="0"/>
              <a:ea typeface="Calibri" panose="020F0502020204030204" pitchFamily="34" charset="0"/>
            </a:endParaRPr>
          </a:p>
          <a:p>
            <a:pPr lvl="1" algn="just">
              <a:buFont typeface="Wingdings" panose="05000000000000000000" pitchFamily="2" charset="2"/>
              <a:buChar char="Ø"/>
              <a:defRPr/>
            </a:pPr>
            <a:r>
              <a:rPr lang="en-GB" sz="1800" dirty="0" smtClean="0">
                <a:latin typeface="Arial" panose="020B0604020202020204" pitchFamily="34" charset="0"/>
                <a:cs typeface="Arial" panose="020B0604020202020204" pitchFamily="34" charset="0"/>
              </a:rPr>
              <a:t>Calls for a </a:t>
            </a:r>
            <a:r>
              <a:rPr lang="en-US" sz="1800" dirty="0" smtClean="0">
                <a:latin typeface="Arial" panose="020B0604020202020204" pitchFamily="34" charset="0"/>
                <a:cs typeface="Arial" panose="020B0604020202020204" pitchFamily="34" charset="0"/>
              </a:rPr>
              <a:t>multilateral </a:t>
            </a:r>
            <a:r>
              <a:rPr lang="en-US" sz="1800" dirty="0">
                <a:latin typeface="Arial" panose="020B0604020202020204" pitchFamily="34" charset="0"/>
                <a:cs typeface="Arial" panose="020B0604020202020204" pitchFamily="34" charset="0"/>
              </a:rPr>
              <a:t>agreement to discipline certain forms of subsidies that contribute to overfishing and overcapacity as agreed in goal 14.6 of the 2030 Agenda </a:t>
            </a:r>
            <a:endParaRPr lang="en-US" sz="1800" dirty="0" smtClean="0">
              <a:latin typeface="Arial" panose="020B0604020202020204" pitchFamily="34" charset="0"/>
              <a:cs typeface="Arial" panose="020B0604020202020204" pitchFamily="34" charset="0"/>
            </a:endParaRPr>
          </a:p>
          <a:p>
            <a:pPr algn="just"/>
            <a:r>
              <a:rPr lang="en-US" sz="1800" b="1" dirty="0" smtClean="0">
                <a:latin typeface="Arial" pitchFamily="34" charset="0"/>
                <a:cs typeface="Arial" pitchFamily="34" charset="0"/>
              </a:rPr>
              <a:t>Special and Differential Treatment (S&amp;D)</a:t>
            </a:r>
            <a:endParaRPr lang="en-US" sz="1400" b="1" dirty="0" smtClean="0">
              <a:latin typeface="Arial" pitchFamily="34" charset="0"/>
              <a:cs typeface="Arial" pitchFamily="34" charset="0"/>
            </a:endParaRPr>
          </a:p>
          <a:p>
            <a:pPr lvl="1" algn="just">
              <a:buFont typeface="Wingdings" panose="05000000000000000000" pitchFamily="2" charset="2"/>
              <a:buChar char="Ø"/>
              <a:defRPr/>
            </a:pPr>
            <a:r>
              <a:rPr lang="en-US" sz="1800" dirty="0" smtClean="0">
                <a:latin typeface="Arial" panose="020B0604020202020204" pitchFamily="34" charset="0"/>
                <a:cs typeface="Arial" panose="020B0604020202020204" pitchFamily="34" charset="0"/>
              </a:rPr>
              <a:t>S&amp;D shall </a:t>
            </a:r>
            <a:r>
              <a:rPr lang="en-US" sz="1800" dirty="0">
                <a:latin typeface="Arial" panose="020B0604020202020204" pitchFamily="34" charset="0"/>
                <a:cs typeface="Arial" panose="020B0604020202020204" pitchFamily="34" charset="0"/>
              </a:rPr>
              <a:t>be an integral part of all WTO agreements and future multilateral outcomes and shall be embodied, </a:t>
            </a:r>
            <a:r>
              <a:rPr lang="en-US" sz="1800" dirty="0" smtClean="0">
                <a:latin typeface="Arial" panose="020B0604020202020204" pitchFamily="34" charset="0"/>
                <a:cs typeface="Arial" panose="020B0604020202020204" pitchFamily="34" charset="0"/>
              </a:rPr>
              <a:t>in the schedules and </a:t>
            </a:r>
            <a:r>
              <a:rPr lang="en-US" sz="1800" dirty="0">
                <a:latin typeface="Arial" panose="020B0604020202020204" pitchFamily="34" charset="0"/>
                <a:cs typeface="Arial" panose="020B0604020202020204" pitchFamily="34" charset="0"/>
              </a:rPr>
              <a:t>in the rules and disciplines, so as </a:t>
            </a:r>
            <a:r>
              <a:rPr lang="en-US" sz="1800" dirty="0" smtClean="0">
                <a:latin typeface="Arial" panose="020B0604020202020204" pitchFamily="34" charset="0"/>
                <a:cs typeface="Arial" panose="020B0604020202020204" pitchFamily="34" charset="0"/>
              </a:rPr>
              <a:t>to </a:t>
            </a:r>
            <a:r>
              <a:rPr lang="en-US" sz="1800" dirty="0">
                <a:latin typeface="Arial" panose="020B0604020202020204" pitchFamily="34" charset="0"/>
                <a:cs typeface="Arial" panose="020B0604020202020204" pitchFamily="34" charset="0"/>
              </a:rPr>
              <a:t>enable developing </a:t>
            </a:r>
            <a:r>
              <a:rPr lang="en-US" sz="1800" dirty="0" smtClean="0">
                <a:latin typeface="Arial" panose="020B0604020202020204" pitchFamily="34" charset="0"/>
                <a:cs typeface="Arial" panose="020B0604020202020204" pitchFamily="34" charset="0"/>
              </a:rPr>
              <a:t>countries to address </a:t>
            </a:r>
            <a:r>
              <a:rPr lang="en-US" sz="1800" dirty="0">
                <a:latin typeface="Arial" panose="020B0604020202020204" pitchFamily="34" charset="0"/>
                <a:cs typeface="Arial" panose="020B0604020202020204" pitchFamily="34" charset="0"/>
              </a:rPr>
              <a:t>their development needs in line with Africa’s industrial development priorities </a:t>
            </a:r>
            <a:r>
              <a:rPr lang="en-US" sz="1800" dirty="0" smtClean="0">
                <a:latin typeface="Arial" panose="020B0604020202020204" pitchFamily="34" charset="0"/>
                <a:cs typeface="Arial" panose="020B0604020202020204" pitchFamily="34" charset="0"/>
              </a:rPr>
              <a:t>and Agenda 2063;</a:t>
            </a:r>
          </a:p>
          <a:p>
            <a:pPr lvl="0" algn="just"/>
            <a:r>
              <a:rPr lang="en-ZA" sz="2000" b="1" dirty="0" smtClean="0">
                <a:latin typeface="Arial" panose="020B0604020202020204" pitchFamily="34" charset="0"/>
                <a:cs typeface="Arial" panose="020B0604020202020204" pitchFamily="34" charset="0"/>
              </a:rPr>
              <a:t>Services</a:t>
            </a:r>
            <a:r>
              <a:rPr lang="en-US" sz="1800" b="1" dirty="0">
                <a:solidFill>
                  <a:srgbClr val="000000"/>
                </a:solidFill>
                <a:latin typeface="Arial" panose="020B0604020202020204" pitchFamily="34" charset="0"/>
                <a:ea typeface="Calibri" panose="020F0502020204030204" pitchFamily="34" charset="0"/>
              </a:rPr>
              <a:t>	</a:t>
            </a:r>
            <a:endParaRPr lang="en-US" sz="1800" dirty="0">
              <a:solidFill>
                <a:srgbClr val="000000"/>
              </a:solidFill>
              <a:latin typeface="Arial" panose="020B0604020202020204" pitchFamily="34" charset="0"/>
              <a:ea typeface="Calibri" panose="020F0502020204030204" pitchFamily="34" charset="0"/>
            </a:endParaRPr>
          </a:p>
          <a:p>
            <a:pPr lvl="1" algn="just">
              <a:buFont typeface="Wingdings" panose="05000000000000000000" pitchFamily="2" charset="2"/>
              <a:buChar char="Ø"/>
              <a:defRPr/>
            </a:pPr>
            <a:r>
              <a:rPr lang="en-US" sz="1800" dirty="0" smtClean="0">
                <a:latin typeface="Arial" panose="020B0604020202020204" pitchFamily="34" charset="0"/>
                <a:cs typeface="Arial" panose="020B0604020202020204" pitchFamily="34" charset="0"/>
              </a:rPr>
              <a:t>Reaffirm</a:t>
            </a:r>
            <a:r>
              <a:rPr lang="en-US" sz="1800" b="1"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 flexibilities for developing countries as inscribed in the GATS, </a:t>
            </a:r>
            <a:r>
              <a:rPr lang="en-US" sz="1800" dirty="0" smtClean="0">
                <a:latin typeface="Arial" panose="020B0604020202020204" pitchFamily="34" charset="0"/>
                <a:cs typeface="Arial" panose="020B0604020202020204" pitchFamily="34" charset="0"/>
              </a:rPr>
              <a:t>Annex </a:t>
            </a:r>
            <a:r>
              <a:rPr lang="en-US" sz="1800" dirty="0">
                <a:latin typeface="Arial" panose="020B0604020202020204" pitchFamily="34" charset="0"/>
                <a:cs typeface="Arial" panose="020B0604020202020204" pitchFamily="34" charset="0"/>
              </a:rPr>
              <a:t>C of the Hong Kong Ministerial Declaration and the LDC </a:t>
            </a:r>
            <a:r>
              <a:rPr lang="en-US" sz="1800" dirty="0" smtClean="0">
                <a:latin typeface="Arial" panose="020B0604020202020204" pitchFamily="34" charset="0"/>
                <a:cs typeface="Arial" panose="020B0604020202020204" pitchFamily="34" charset="0"/>
              </a:rPr>
              <a:t>Modalities.</a:t>
            </a:r>
          </a:p>
          <a:p>
            <a:pPr lvl="1" algn="jus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any outcome on GATS Article VI.4 disciplines on domestic regulation does not involve implementation of new and/or onerous administrative requirements or requirements that intrude into the domestic-policy making processes</a:t>
            </a:r>
          </a:p>
          <a:p>
            <a:pPr lvl="1" algn="just">
              <a:buFont typeface="Wingdings" panose="05000000000000000000" pitchFamily="2" charset="2"/>
              <a:buChar char="Ø"/>
              <a:defRPr/>
            </a:pPr>
            <a:endParaRPr lang="en-US" sz="1800" dirty="0" smtClean="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962400" y="6025342"/>
            <a:ext cx="1905000" cy="457200"/>
          </a:xfrm>
        </p:spPr>
        <p:txBody>
          <a:bodyPr/>
          <a:lstStyle/>
          <a:p>
            <a:pPr algn="ctr">
              <a:defRPr>
                <a:uFillTx/>
              </a:defRPr>
            </a:pPr>
            <a:fld id="{866D8389-901E-4473-88C7-B739CEB33C43}" type="slidenum">
              <a:rPr lang="en-US" smtClean="0"/>
              <a:pPr algn="ctr">
                <a:defRPr>
                  <a:uFillTx/>
                </a:defRPr>
              </a:pPr>
              <a:t>42</a:t>
            </a:fld>
            <a:endParaRPr lang="en-US" dirty="0"/>
          </a:p>
        </p:txBody>
      </p:sp>
      <p:pic>
        <p:nvPicPr>
          <p:cNvPr id="6" name="Picture 5"/>
          <p:cNvPicPr>
            <a:picLocks noChangeAspect="1"/>
          </p:cNvPicPr>
          <p:nvPr/>
        </p:nvPicPr>
        <p:blipFill>
          <a:blip r:embed="rId2"/>
          <a:stretch>
            <a:fillRect/>
          </a:stretch>
        </p:blipFill>
        <p:spPr>
          <a:xfrm>
            <a:off x="7772400" y="5715000"/>
            <a:ext cx="914479" cy="798645"/>
          </a:xfrm>
          <a:prstGeom prst="rect">
            <a:avLst/>
          </a:prstGeom>
        </p:spPr>
      </p:pic>
    </p:spTree>
    <p:extLst>
      <p:ext uri="{BB962C8B-B14F-4D97-AF65-F5344CB8AC3E}">
        <p14:creationId xmlns:p14="http://schemas.microsoft.com/office/powerpoint/2010/main" val="22596368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0"/>
            <a:ext cx="8496944" cy="609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pitchFamily="34" charset="0"/>
                <a:cs typeface="Arial" pitchFamily="34" charset="0"/>
              </a:rPr>
              <a:t>Africa Position</a:t>
            </a:r>
            <a:endParaRPr lang="en-ZA" sz="3200" b="1" dirty="0">
              <a:solidFill>
                <a:srgbClr val="FF0000"/>
              </a:solidFill>
              <a:latin typeface="Arial" charset="0"/>
            </a:endParaRPr>
          </a:p>
        </p:txBody>
      </p:sp>
      <p:sp>
        <p:nvSpPr>
          <p:cNvPr id="5" name="Content Placeholder 4"/>
          <p:cNvSpPr>
            <a:spLocks noGrp="1"/>
          </p:cNvSpPr>
          <p:nvPr>
            <p:ph idx="1"/>
          </p:nvPr>
        </p:nvSpPr>
        <p:spPr>
          <a:xfrm>
            <a:off x="323528" y="609600"/>
            <a:ext cx="8496944" cy="5867400"/>
          </a:xfrm>
        </p:spPr>
        <p:txBody>
          <a:bodyPr/>
          <a:lstStyle/>
          <a:p>
            <a:pPr lvl="0" algn="just"/>
            <a:r>
              <a:rPr lang="en-ZA" sz="2000" b="1" dirty="0">
                <a:latin typeface="Arial" panose="020B0604020202020204" pitchFamily="34" charset="0"/>
                <a:cs typeface="Arial" panose="020B0604020202020204" pitchFamily="34" charset="0"/>
              </a:rPr>
              <a:t>LDCs</a:t>
            </a:r>
            <a:r>
              <a:rPr lang="en-US" sz="1800" b="1" dirty="0">
                <a:solidFill>
                  <a:srgbClr val="000000"/>
                </a:solidFill>
                <a:latin typeface="Arial" panose="020B0604020202020204" pitchFamily="34" charset="0"/>
                <a:ea typeface="Calibri" panose="020F0502020204030204" pitchFamily="34" charset="0"/>
              </a:rPr>
              <a:t>	</a:t>
            </a:r>
            <a:endParaRPr lang="en-US" sz="1800" dirty="0">
              <a:solidFill>
                <a:srgbClr val="000000"/>
              </a:solidFill>
              <a:latin typeface="Arial" panose="020B0604020202020204" pitchFamily="34" charset="0"/>
              <a:ea typeface="Calibri" panose="020F0502020204030204" pitchFamily="34" charset="0"/>
            </a:endParaRPr>
          </a:p>
          <a:p>
            <a:pPr lvl="1" algn="jus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priority attention to be accorded to LDC issues, including showing maximum flexibility to African LDCs undergoing </a:t>
            </a:r>
            <a:r>
              <a:rPr lang="en-US" sz="1800" dirty="0" smtClean="0">
                <a:latin typeface="Arial" panose="020B0604020202020204" pitchFamily="34" charset="0"/>
                <a:cs typeface="Arial" panose="020B0604020202020204" pitchFamily="34" charset="0"/>
              </a:rPr>
              <a:t>accession.</a:t>
            </a:r>
            <a:endParaRPr lang="en-US" sz="1800" dirty="0">
              <a:latin typeface="Arial" panose="020B0604020202020204" pitchFamily="34" charset="0"/>
              <a:cs typeface="Arial" panose="020B0604020202020204" pitchFamily="34" charset="0"/>
            </a:endParaRPr>
          </a:p>
          <a:p>
            <a:pPr lvl="0" algn="just"/>
            <a:r>
              <a:rPr lang="en-US" sz="2000" b="1" dirty="0" smtClean="0">
                <a:latin typeface="Arial" panose="020B0604020202020204" pitchFamily="34" charset="0"/>
                <a:cs typeface="Arial" panose="020B0604020202020204" pitchFamily="34" charset="0"/>
              </a:rPr>
              <a:t>Trade-Related </a:t>
            </a:r>
            <a:r>
              <a:rPr lang="en-US" sz="2000" b="1" dirty="0">
                <a:latin typeface="Arial" panose="020B0604020202020204" pitchFamily="34" charset="0"/>
                <a:cs typeface="Arial" panose="020B0604020202020204" pitchFamily="34" charset="0"/>
              </a:rPr>
              <a:t>Aspects of Intellectual Property Rights (TRIPS)</a:t>
            </a:r>
            <a:r>
              <a:rPr lang="en-US" sz="1800" b="1" dirty="0">
                <a:solidFill>
                  <a:srgbClr val="000000"/>
                </a:solidFill>
                <a:latin typeface="Arial" panose="020B0604020202020204" pitchFamily="34" charset="0"/>
                <a:ea typeface="Calibri" panose="020F0502020204030204" pitchFamily="34" charset="0"/>
              </a:rPr>
              <a:t>	</a:t>
            </a:r>
            <a:endParaRPr lang="en-US" sz="1800" dirty="0">
              <a:solidFill>
                <a:srgbClr val="000000"/>
              </a:solidFill>
              <a:latin typeface="Arial" panose="020B0604020202020204" pitchFamily="34" charset="0"/>
              <a:ea typeface="Calibri" panose="020F0502020204030204" pitchFamily="34" charset="0"/>
            </a:endParaRPr>
          </a:p>
          <a:p>
            <a:pPr lvl="1" algn="just">
              <a:buFont typeface="Wingdings" panose="05000000000000000000" pitchFamily="2" charset="2"/>
              <a:buChar char="Ø"/>
              <a:defRPr/>
            </a:pPr>
            <a:r>
              <a:rPr lang="en-US" sz="1800" dirty="0" smtClean="0">
                <a:latin typeface="Arial" panose="020B0604020202020204" pitchFamily="34" charset="0"/>
                <a:cs typeface="Arial" panose="020B0604020202020204" pitchFamily="34" charset="0"/>
              </a:rPr>
              <a:t>amend </a:t>
            </a:r>
            <a:r>
              <a:rPr lang="en-US" sz="1800" dirty="0">
                <a:latin typeface="Arial" panose="020B0604020202020204" pitchFamily="34" charset="0"/>
                <a:cs typeface="Arial" panose="020B0604020202020204" pitchFamily="34" charset="0"/>
              </a:rPr>
              <a:t>the TRIPs Agreement to ease access to affordable </a:t>
            </a:r>
            <a:r>
              <a:rPr lang="en-US" sz="1800" dirty="0" smtClean="0">
                <a:latin typeface="Arial" panose="020B0604020202020204" pitchFamily="34" charset="0"/>
                <a:cs typeface="Arial" panose="020B0604020202020204" pitchFamily="34" charset="0"/>
              </a:rPr>
              <a:t>medicines, introduce </a:t>
            </a:r>
            <a:r>
              <a:rPr lang="en-US" sz="1800" dirty="0">
                <a:latin typeface="Arial" panose="020B0604020202020204" pitchFamily="34" charset="0"/>
                <a:cs typeface="Arial" panose="020B0604020202020204" pitchFamily="34" charset="0"/>
              </a:rPr>
              <a:t>requirements for disclosure, prior informed consent and benefit sharing in respect of traditional knowledge so that the TRIPS Agreement and the Convention of Biological Diversity are mutually reinforcing</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lvl="0" algn="just"/>
            <a:r>
              <a:rPr lang="en-ZA" sz="2000" b="1" dirty="0" smtClean="0">
                <a:latin typeface="Arial" panose="020B0604020202020204" pitchFamily="34" charset="0"/>
                <a:cs typeface="Arial" panose="020B0604020202020204" pitchFamily="34" charset="0"/>
              </a:rPr>
              <a:t>Trade Facilitation Agreement (TFA)</a:t>
            </a:r>
            <a:r>
              <a:rPr lang="en-US" sz="1800" b="1" dirty="0">
                <a:solidFill>
                  <a:srgbClr val="000000"/>
                </a:solidFill>
                <a:latin typeface="Arial" panose="020B0604020202020204" pitchFamily="34" charset="0"/>
                <a:ea typeface="Calibri" panose="020F0502020204030204" pitchFamily="34" charset="0"/>
              </a:rPr>
              <a:t>	</a:t>
            </a:r>
            <a:endParaRPr lang="en-US" sz="1800" dirty="0">
              <a:solidFill>
                <a:srgbClr val="000000"/>
              </a:solidFill>
              <a:latin typeface="Arial" panose="020B0604020202020204" pitchFamily="34" charset="0"/>
              <a:ea typeface="Calibri" panose="020F0502020204030204" pitchFamily="34" charset="0"/>
            </a:endParaRPr>
          </a:p>
          <a:p>
            <a:pPr lvl="1" algn="just">
              <a:buFont typeface="Wingdings" panose="05000000000000000000" pitchFamily="2" charset="2"/>
              <a:buChar char="Ø"/>
              <a:defRPr/>
            </a:pPr>
            <a:r>
              <a:rPr lang="en-US" sz="1800" dirty="0" smtClean="0">
                <a:latin typeface="Arial" panose="020B0604020202020204" pitchFamily="34" charset="0"/>
                <a:cs typeface="Arial" panose="020B0604020202020204" pitchFamily="34" charset="0"/>
              </a:rPr>
              <a:t>call </a:t>
            </a:r>
            <a:r>
              <a:rPr lang="en-US" sz="1800" dirty="0">
                <a:latin typeface="Arial" panose="020B0604020202020204" pitchFamily="34" charset="0"/>
                <a:cs typeface="Arial" panose="020B0604020202020204" pitchFamily="34" charset="0"/>
              </a:rPr>
              <a:t>for the expansion of its scope to include both soft and hard infrastructure projects to facilitate </a:t>
            </a:r>
            <a:r>
              <a:rPr lang="en-US" sz="1800" dirty="0" smtClean="0">
                <a:latin typeface="Arial" panose="020B0604020202020204" pitchFamily="34" charset="0"/>
                <a:cs typeface="Arial" panose="020B0604020202020204" pitchFamily="34" charset="0"/>
              </a:rPr>
              <a:t>full </a:t>
            </a:r>
            <a:r>
              <a:rPr lang="en-US" sz="1800" dirty="0">
                <a:latin typeface="Arial" panose="020B0604020202020204" pitchFamily="34" charset="0"/>
                <a:cs typeface="Arial" panose="020B0604020202020204" pitchFamily="34" charset="0"/>
              </a:rPr>
              <a:t>implementation of the </a:t>
            </a:r>
            <a:r>
              <a:rPr lang="en-US" sz="1800" dirty="0" smtClean="0">
                <a:latin typeface="Arial" panose="020B0604020202020204" pitchFamily="34" charset="0"/>
                <a:cs typeface="Arial" panose="020B0604020202020204" pitchFamily="34" charset="0"/>
              </a:rPr>
              <a:t>Agreement.</a:t>
            </a:r>
          </a:p>
          <a:p>
            <a:pPr lvl="0" algn="just"/>
            <a:r>
              <a:rPr lang="en-ZA" sz="2000" b="1" dirty="0" smtClean="0">
                <a:latin typeface="Arial" panose="020B0604020202020204" pitchFamily="34" charset="0"/>
                <a:cs typeface="Arial" panose="020B0604020202020204" pitchFamily="34" charset="0"/>
              </a:rPr>
              <a:t>Aid for trade</a:t>
            </a:r>
            <a:r>
              <a:rPr lang="en-US" sz="1800" b="1" dirty="0">
                <a:solidFill>
                  <a:srgbClr val="000000"/>
                </a:solidFill>
                <a:latin typeface="Arial" panose="020B0604020202020204" pitchFamily="34" charset="0"/>
                <a:ea typeface="Calibri" panose="020F0502020204030204" pitchFamily="34" charset="0"/>
              </a:rPr>
              <a:t>	</a:t>
            </a:r>
            <a:endParaRPr lang="en-US" sz="1800" dirty="0">
              <a:solidFill>
                <a:srgbClr val="000000"/>
              </a:solidFill>
              <a:latin typeface="Arial" panose="020B0604020202020204" pitchFamily="34" charset="0"/>
              <a:ea typeface="Calibri" panose="020F0502020204030204" pitchFamily="34" charset="0"/>
            </a:endParaRPr>
          </a:p>
          <a:p>
            <a:pPr lvl="1" algn="just">
              <a:buFont typeface="Wingdings" panose="05000000000000000000" pitchFamily="2" charset="2"/>
              <a:buChar char="Ø"/>
              <a:defRPr/>
            </a:pPr>
            <a:r>
              <a:rPr lang="en-US" sz="1800" dirty="0">
                <a:latin typeface="Arial" panose="020B0604020202020204" pitchFamily="34" charset="0"/>
                <a:cs typeface="Arial" panose="020B0604020202020204" pitchFamily="34" charset="0"/>
              </a:rPr>
              <a:t>u</a:t>
            </a:r>
            <a:r>
              <a:rPr lang="en-US" sz="1800" dirty="0" smtClean="0">
                <a:latin typeface="Arial" panose="020B0604020202020204" pitchFamily="34" charset="0"/>
                <a:cs typeface="Arial" panose="020B0604020202020204" pitchFamily="34" charset="0"/>
              </a:rPr>
              <a:t>nderline the </a:t>
            </a:r>
            <a:r>
              <a:rPr lang="en-US" sz="1800" dirty="0">
                <a:latin typeface="Arial" panose="020B0604020202020204" pitchFamily="34" charset="0"/>
                <a:cs typeface="Arial" panose="020B0604020202020204" pitchFamily="34" charset="0"/>
              </a:rPr>
              <a:t>importance of Aid for Trade initiatives in trade-related capacity-building, overcoming supply-side constraints, infrastructure development, and facilitating integration of developing economies, in particular LDCs in regional and global </a:t>
            </a:r>
            <a:r>
              <a:rPr lang="en-US" sz="1800" dirty="0" smtClean="0">
                <a:latin typeface="Arial" panose="020B0604020202020204" pitchFamily="34" charset="0"/>
                <a:cs typeface="Arial" panose="020B0604020202020204" pitchFamily="34" charset="0"/>
              </a:rPr>
              <a:t>trade.</a:t>
            </a:r>
          </a:p>
        </p:txBody>
      </p:sp>
      <p:sp>
        <p:nvSpPr>
          <p:cNvPr id="3" name="Slide Number Placeholder 2"/>
          <p:cNvSpPr>
            <a:spLocks noGrp="1"/>
          </p:cNvSpPr>
          <p:nvPr>
            <p:ph type="sldNum" sz="quarter" idx="12"/>
          </p:nvPr>
        </p:nvSpPr>
        <p:spPr>
          <a:xfrm>
            <a:off x="3733800" y="6025342"/>
            <a:ext cx="1905000" cy="457200"/>
          </a:xfrm>
        </p:spPr>
        <p:txBody>
          <a:bodyPr/>
          <a:lstStyle/>
          <a:p>
            <a:pPr algn="ctr">
              <a:defRPr>
                <a:uFillTx/>
              </a:defRPr>
            </a:pPr>
            <a:fld id="{866D8389-901E-4473-88C7-B739CEB33C43}" type="slidenum">
              <a:rPr lang="en-US" smtClean="0"/>
              <a:pPr algn="ctr">
                <a:defRPr>
                  <a:uFillTx/>
                </a:defRPr>
              </a:pPr>
              <a:t>43</a:t>
            </a:fld>
            <a:endParaRPr lang="en-US" dirty="0"/>
          </a:p>
        </p:txBody>
      </p:sp>
      <p:pic>
        <p:nvPicPr>
          <p:cNvPr id="6" name="Picture 5"/>
          <p:cNvPicPr>
            <a:picLocks noChangeAspect="1"/>
          </p:cNvPicPr>
          <p:nvPr/>
        </p:nvPicPr>
        <p:blipFill>
          <a:blip r:embed="rId2"/>
          <a:stretch>
            <a:fillRect/>
          </a:stretch>
        </p:blipFill>
        <p:spPr>
          <a:xfrm>
            <a:off x="7908764" y="5854619"/>
            <a:ext cx="914479" cy="798645"/>
          </a:xfrm>
          <a:prstGeom prst="rect">
            <a:avLst/>
          </a:prstGeom>
        </p:spPr>
      </p:pic>
    </p:spTree>
    <p:extLst>
      <p:ext uri="{BB962C8B-B14F-4D97-AF65-F5344CB8AC3E}">
        <p14:creationId xmlns:p14="http://schemas.microsoft.com/office/powerpoint/2010/main" val="20529351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1948" y="152400"/>
            <a:ext cx="8496944" cy="990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pitchFamily="34" charset="0"/>
                <a:cs typeface="Arial" pitchFamily="34" charset="0"/>
              </a:rPr>
              <a:t>WTO cont.</a:t>
            </a:r>
            <a:endParaRPr lang="en-ZA" sz="3200" b="1" dirty="0">
              <a:solidFill>
                <a:srgbClr val="FF0000"/>
              </a:solidFill>
              <a:latin typeface="Arial" charset="0"/>
            </a:endParaRPr>
          </a:p>
        </p:txBody>
      </p:sp>
      <p:sp>
        <p:nvSpPr>
          <p:cNvPr id="5" name="Content Placeholder 4"/>
          <p:cNvSpPr>
            <a:spLocks noGrp="1"/>
          </p:cNvSpPr>
          <p:nvPr>
            <p:ph idx="1"/>
          </p:nvPr>
        </p:nvSpPr>
        <p:spPr>
          <a:xfrm>
            <a:off x="323528" y="1143000"/>
            <a:ext cx="8496944" cy="4953000"/>
          </a:xfrm>
        </p:spPr>
        <p:txBody>
          <a:bodyPr/>
          <a:lstStyle/>
          <a:p>
            <a:pPr lvl="0" algn="just"/>
            <a:r>
              <a:rPr lang="en-US" sz="2000" dirty="0" smtClean="0">
                <a:latin typeface="Arial" pitchFamily="34" charset="0"/>
                <a:cs typeface="Arial" pitchFamily="34" charset="0"/>
              </a:rPr>
              <a:t>SA </a:t>
            </a:r>
            <a:r>
              <a:rPr lang="en-US" sz="2000" dirty="0">
                <a:latin typeface="Arial" pitchFamily="34" charset="0"/>
                <a:cs typeface="Arial" pitchFamily="34" charset="0"/>
              </a:rPr>
              <a:t>Position:</a:t>
            </a:r>
          </a:p>
          <a:p>
            <a:pPr lvl="1" algn="just"/>
            <a:r>
              <a:rPr lang="en-US" sz="2000" dirty="0">
                <a:latin typeface="Arial" pitchFamily="34" charset="0"/>
                <a:cs typeface="Arial" pitchFamily="34" charset="0"/>
              </a:rPr>
              <a:t>Preserve the multilateral trading </a:t>
            </a:r>
            <a:r>
              <a:rPr lang="en-US" sz="2000" dirty="0" smtClean="0">
                <a:latin typeface="Arial" pitchFamily="34" charset="0"/>
                <a:cs typeface="Arial" pitchFamily="34" charset="0"/>
              </a:rPr>
              <a:t>system but that supports development more decisively</a:t>
            </a:r>
            <a:endParaRPr lang="en-US" sz="2000" dirty="0">
              <a:latin typeface="Arial" pitchFamily="34" charset="0"/>
              <a:cs typeface="Arial" pitchFamily="34" charset="0"/>
            </a:endParaRPr>
          </a:p>
          <a:p>
            <a:pPr lvl="1" algn="just"/>
            <a:r>
              <a:rPr lang="en-US" sz="2000" dirty="0">
                <a:latin typeface="Arial" pitchFamily="34" charset="0"/>
                <a:cs typeface="Arial" pitchFamily="34" charset="0"/>
              </a:rPr>
              <a:t>Continue to advocate for progress on the outstanding Doha issues.</a:t>
            </a:r>
          </a:p>
          <a:p>
            <a:pPr lvl="1" algn="just"/>
            <a:r>
              <a:rPr lang="en-US" sz="2000" dirty="0">
                <a:latin typeface="Arial" pitchFamily="34" charset="0"/>
                <a:cs typeface="Arial" pitchFamily="34" charset="0"/>
              </a:rPr>
              <a:t>Any package agreed must have clear developmental character and content and should ensure trade supports inclusive growth. </a:t>
            </a:r>
            <a:endParaRPr lang="en-US" sz="2000" dirty="0" smtClean="0">
              <a:latin typeface="Arial" pitchFamily="34" charset="0"/>
              <a:cs typeface="Arial" pitchFamily="34" charset="0"/>
            </a:endParaRPr>
          </a:p>
          <a:p>
            <a:pPr lvl="1" algn="just"/>
            <a:r>
              <a:rPr lang="en-US" sz="2000" dirty="0">
                <a:latin typeface="Arial" panose="020B0604020202020204" pitchFamily="34" charset="0"/>
                <a:cs typeface="Arial" panose="020B0604020202020204" pitchFamily="34" charset="0"/>
              </a:rPr>
              <a:t>F</a:t>
            </a:r>
            <a:r>
              <a:rPr lang="en-US" sz="2000" dirty="0" smtClean="0">
                <a:latin typeface="Arial" panose="020B0604020202020204" pitchFamily="34" charset="0"/>
                <a:cs typeface="Arial" panose="020B0604020202020204" pitchFamily="34" charset="0"/>
              </a:rPr>
              <a:t>ocus in e-commerce should be </a:t>
            </a:r>
            <a:r>
              <a:rPr lang="en-US" sz="2000" dirty="0">
                <a:latin typeface="Arial" panose="020B0604020202020204" pitchFamily="34" charset="0"/>
                <a:cs typeface="Arial" panose="020B0604020202020204" pitchFamily="34" charset="0"/>
              </a:rPr>
              <a:t>on cooperation, addressing the digital divide and exploring options for promoting digital industrial policy. The most we could agree to is a roll-over of the current e-commerce Work </a:t>
            </a:r>
            <a:r>
              <a:rPr lang="en-US" sz="2000" dirty="0" err="1">
                <a:latin typeface="Arial" panose="020B0604020202020204" pitchFamily="34" charset="0"/>
                <a:cs typeface="Arial" panose="020B0604020202020204" pitchFamily="34" charset="0"/>
              </a:rPr>
              <a:t>Programme</a:t>
            </a:r>
            <a:r>
              <a:rPr lang="en-US" sz="2000" dirty="0">
                <a:latin typeface="Arial" panose="020B0604020202020204" pitchFamily="34" charset="0"/>
                <a:cs typeface="Arial" panose="020B0604020202020204" pitchFamily="34" charset="0"/>
              </a:rPr>
              <a:t> and temporary moratorium on customs duties on electronic transmissions.</a:t>
            </a:r>
            <a:endParaRPr lang="en-ZA" sz="2000" dirty="0">
              <a:latin typeface="Arial" panose="020B0604020202020204" pitchFamily="34" charset="0"/>
              <a:cs typeface="Arial" panose="020B0604020202020204" pitchFamily="34" charset="0"/>
            </a:endParaRPr>
          </a:p>
          <a:p>
            <a:pPr lvl="1" algn="just"/>
            <a:r>
              <a:rPr lang="en-US" sz="2000" dirty="0" smtClean="0">
                <a:latin typeface="Arial" pitchFamily="34" charset="0"/>
                <a:cs typeface="Arial" pitchFamily="34" charset="0"/>
              </a:rPr>
              <a:t>We </a:t>
            </a:r>
            <a:r>
              <a:rPr lang="en-US" sz="2000" dirty="0">
                <a:latin typeface="Arial" pitchFamily="34" charset="0"/>
                <a:cs typeface="Arial" pitchFamily="34" charset="0"/>
              </a:rPr>
              <a:t>will need to calibrate expectations </a:t>
            </a:r>
            <a:r>
              <a:rPr lang="en-US" sz="2000">
                <a:latin typeface="Arial" pitchFamily="34" charset="0"/>
                <a:cs typeface="Arial" pitchFamily="34" charset="0"/>
              </a:rPr>
              <a:t>realistically </a:t>
            </a:r>
            <a:r>
              <a:rPr lang="en-US" sz="2000" smtClean="0">
                <a:latin typeface="Arial" pitchFamily="34" charset="0"/>
                <a:cs typeface="Arial" pitchFamily="34" charset="0"/>
              </a:rPr>
              <a:t>for MC12    </a:t>
            </a:r>
            <a:endParaRPr lang="en-ZA" sz="2000" b="1" dirty="0">
              <a:latin typeface="Arial" pitchFamily="34" charset="0"/>
              <a:cs typeface="Arial" pitchFamily="34" charset="0"/>
            </a:endParaRPr>
          </a:p>
          <a:p>
            <a:pPr algn="just"/>
            <a:endParaRPr lang="en-US" sz="2000" dirty="0"/>
          </a:p>
          <a:p>
            <a:pPr algn="just"/>
            <a:endParaRPr lang="en-US" sz="2000" dirty="0">
              <a:latin typeface="Arial"/>
              <a:cs typeface="Arial"/>
            </a:endParaRPr>
          </a:p>
        </p:txBody>
      </p:sp>
      <p:sp>
        <p:nvSpPr>
          <p:cNvPr id="3" name="Slide Number Placeholder 2"/>
          <p:cNvSpPr>
            <a:spLocks noGrp="1"/>
          </p:cNvSpPr>
          <p:nvPr>
            <p:ph type="sldNum" sz="quarter" idx="12"/>
          </p:nvPr>
        </p:nvSpPr>
        <p:spPr>
          <a:xfrm>
            <a:off x="3733800" y="6019800"/>
            <a:ext cx="1905000" cy="457200"/>
          </a:xfrm>
        </p:spPr>
        <p:txBody>
          <a:bodyPr/>
          <a:lstStyle/>
          <a:p>
            <a:pPr algn="ctr">
              <a:defRPr>
                <a:uFillTx/>
              </a:defRPr>
            </a:pPr>
            <a:fld id="{866D8389-901E-4473-88C7-B739CEB33C43}" type="slidenum">
              <a:rPr lang="en-US" smtClean="0"/>
              <a:pPr algn="ctr">
                <a:defRPr>
                  <a:uFillTx/>
                </a:defRPr>
              </a:pPr>
              <a:t>44</a:t>
            </a:fld>
            <a:endParaRPr lang="en-US" dirty="0"/>
          </a:p>
        </p:txBody>
      </p:sp>
      <p:pic>
        <p:nvPicPr>
          <p:cNvPr id="6" name="Picture 5"/>
          <p:cNvPicPr>
            <a:picLocks noChangeAspect="1"/>
          </p:cNvPicPr>
          <p:nvPr/>
        </p:nvPicPr>
        <p:blipFill>
          <a:blip r:embed="rId2"/>
          <a:stretch>
            <a:fillRect/>
          </a:stretch>
        </p:blipFill>
        <p:spPr>
          <a:xfrm>
            <a:off x="7872548" y="5849077"/>
            <a:ext cx="914479" cy="798645"/>
          </a:xfrm>
          <a:prstGeom prst="rect">
            <a:avLst/>
          </a:prstGeom>
        </p:spPr>
      </p:pic>
    </p:spTree>
    <p:extLst>
      <p:ext uri="{BB962C8B-B14F-4D97-AF65-F5344CB8AC3E}">
        <p14:creationId xmlns:p14="http://schemas.microsoft.com/office/powerpoint/2010/main" val="27592876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886200" y="6019800"/>
            <a:ext cx="1905000" cy="457200"/>
          </a:xfrm>
        </p:spPr>
        <p:txBody>
          <a:bodyPr/>
          <a:lstStyle/>
          <a:p>
            <a:pPr algn="ctr">
              <a:defRPr/>
            </a:pPr>
            <a:fld id="{68082FF8-641A-4E8B-A218-BC56BAA50554}" type="slidenum">
              <a:rPr lang="en-US" smtClean="0"/>
              <a:pPr algn="ctr">
                <a:defRPr/>
              </a:pPr>
              <a:t>45</a:t>
            </a:fld>
            <a:endParaRPr lang="en-US" dirty="0"/>
          </a:p>
        </p:txBody>
      </p:sp>
      <p:sp>
        <p:nvSpPr>
          <p:cNvPr id="4" name="Title 4"/>
          <p:cNvSpPr>
            <a:spLocks noGrp="1"/>
          </p:cNvSpPr>
          <p:nvPr>
            <p:ph type="title"/>
          </p:nvPr>
        </p:nvSpPr>
        <p:spPr>
          <a:xfrm>
            <a:off x="685800" y="1981200"/>
            <a:ext cx="7772400" cy="1752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kern="1200" dirty="0" smtClean="0">
                <a:solidFill>
                  <a:srgbClr val="FF0000"/>
                </a:solidFill>
                <a:latin typeface="Arial Rounded MT Bold"/>
              </a:rPr>
              <a:t>SA-US Trade Relations</a:t>
            </a:r>
            <a:endParaRPr lang="en-ZA" sz="3600" b="1" kern="1200" dirty="0">
              <a:solidFill>
                <a:srgbClr val="FF0000"/>
              </a:solidFill>
              <a:latin typeface="Arial Rounded MT Bold"/>
            </a:endParaRPr>
          </a:p>
        </p:txBody>
      </p:sp>
      <p:pic>
        <p:nvPicPr>
          <p:cNvPr id="5" name="Picture 4"/>
          <p:cNvPicPr>
            <a:picLocks noChangeAspect="1"/>
          </p:cNvPicPr>
          <p:nvPr/>
        </p:nvPicPr>
        <p:blipFill>
          <a:blip r:embed="rId2"/>
          <a:stretch>
            <a:fillRect/>
          </a:stretch>
        </p:blipFill>
        <p:spPr>
          <a:xfrm>
            <a:off x="7848600" y="5700522"/>
            <a:ext cx="914479" cy="798645"/>
          </a:xfrm>
          <a:prstGeom prst="rect">
            <a:avLst/>
          </a:prstGeom>
        </p:spPr>
      </p:pic>
    </p:spTree>
    <p:extLst>
      <p:ext uri="{BB962C8B-B14F-4D97-AF65-F5344CB8AC3E}">
        <p14:creationId xmlns:p14="http://schemas.microsoft.com/office/powerpoint/2010/main" val="36923435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09" y="0"/>
            <a:ext cx="8382000" cy="609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b="1" dirty="0" smtClean="0">
                <a:solidFill>
                  <a:srgbClr val="FF0000"/>
                </a:solidFill>
                <a:latin typeface="Arial" charset="0"/>
              </a:rPr>
              <a:t>SA-US trade relation</a:t>
            </a:r>
            <a:endParaRPr lang="en-ZA" sz="3200" b="1" dirty="0">
              <a:solidFill>
                <a:srgbClr val="FF0000"/>
              </a:solidFill>
              <a:latin typeface="Arial" charset="0"/>
            </a:endParaRPr>
          </a:p>
        </p:txBody>
      </p:sp>
      <p:sp>
        <p:nvSpPr>
          <p:cNvPr id="3" name="Content Placeholder 2"/>
          <p:cNvSpPr>
            <a:spLocks noGrp="1"/>
          </p:cNvSpPr>
          <p:nvPr>
            <p:ph idx="1"/>
          </p:nvPr>
        </p:nvSpPr>
        <p:spPr>
          <a:xfrm>
            <a:off x="381000" y="685800"/>
            <a:ext cx="8458200" cy="5105400"/>
          </a:xfrm>
        </p:spPr>
        <p:txBody>
          <a:bodyPr/>
          <a:lstStyle/>
          <a:p>
            <a:pPr algn="just"/>
            <a:r>
              <a:rPr lang="en-ZA" sz="2000" dirty="0">
                <a:latin typeface="Arial" panose="020B0604020202020204" pitchFamily="34" charset="0"/>
                <a:cs typeface="Arial" panose="020B0604020202020204" pitchFamily="34" charset="0"/>
              </a:rPr>
              <a:t>Trade is governed by AGOA which is a unilateral preferential agreement</a:t>
            </a:r>
            <a:r>
              <a:rPr lang="en-ZA" sz="2000" dirty="0" smtClean="0">
                <a:latin typeface="Arial" panose="020B0604020202020204" pitchFamily="34" charset="0"/>
                <a:cs typeface="Arial" panose="020B0604020202020204" pitchFamily="34" charset="0"/>
              </a:rPr>
              <a:t>.</a:t>
            </a:r>
          </a:p>
          <a:p>
            <a:pPr lvl="0" algn="just"/>
            <a:r>
              <a:rPr lang="en-ZA" sz="2000" dirty="0" smtClean="0">
                <a:latin typeface="Arial" panose="020B0604020202020204" pitchFamily="34" charset="0"/>
                <a:cs typeface="Arial" panose="020B0604020202020204" pitchFamily="34" charset="0"/>
              </a:rPr>
              <a:t>Total </a:t>
            </a:r>
            <a:r>
              <a:rPr lang="en-ZA" sz="2000" dirty="0">
                <a:latin typeface="Arial" panose="020B0604020202020204" pitchFamily="34" charset="0"/>
                <a:cs typeface="Arial" panose="020B0604020202020204" pitchFamily="34" charset="0"/>
              </a:rPr>
              <a:t>trade </a:t>
            </a:r>
            <a:r>
              <a:rPr lang="en-ZA" sz="2000" dirty="0" smtClean="0">
                <a:latin typeface="Arial" panose="020B0604020202020204" pitchFamily="34" charset="0"/>
                <a:cs typeface="Arial" panose="020B0604020202020204" pitchFamily="34" charset="0"/>
              </a:rPr>
              <a:t>between SA and US has </a:t>
            </a:r>
            <a:r>
              <a:rPr lang="en-ZA" sz="2000" dirty="0">
                <a:latin typeface="Arial" panose="020B0604020202020204" pitchFamily="34" charset="0"/>
                <a:cs typeface="Arial" panose="020B0604020202020204" pitchFamily="34" charset="0"/>
              </a:rPr>
              <a:t>increased from R129.9 billion in 2013 to R161.4 billion in 2017. </a:t>
            </a:r>
            <a:endParaRPr lang="en-US" sz="2000" dirty="0">
              <a:latin typeface="Arial" panose="020B0604020202020204" pitchFamily="34" charset="0"/>
              <a:cs typeface="Arial" panose="020B0604020202020204" pitchFamily="34" charset="0"/>
            </a:endParaRPr>
          </a:p>
          <a:p>
            <a:pPr lvl="0" algn="just"/>
            <a:r>
              <a:rPr lang="en-ZA" sz="2000" dirty="0">
                <a:latin typeface="Arial" panose="020B0604020202020204" pitchFamily="34" charset="0"/>
                <a:cs typeface="Arial" panose="020B0604020202020204" pitchFamily="34" charset="0"/>
              </a:rPr>
              <a:t>SA exports to the US grew from approximately R67 billion in 2013 to R88.6 billion in 2017. US exports grew from R63.0 billion to R72.8 billion in 2017. </a:t>
            </a:r>
          </a:p>
          <a:p>
            <a:pPr lvl="0" algn="just"/>
            <a:r>
              <a:rPr lang="en-ZA" sz="2000" dirty="0">
                <a:latin typeface="Arial" panose="020B0604020202020204" pitchFamily="34" charset="0"/>
                <a:cs typeface="Arial" panose="020B0604020202020204" pitchFamily="34" charset="0"/>
              </a:rPr>
              <a:t>US imposed Section 232 measures on the basis of national security provisions of the GATT – no jurisprudence in the WTO.</a:t>
            </a:r>
          </a:p>
          <a:p>
            <a:pPr lvl="0" algn="just"/>
            <a:r>
              <a:rPr lang="en-ZA" sz="2000" dirty="0">
                <a:latin typeface="Arial" panose="020B0604020202020204" pitchFamily="34" charset="0"/>
                <a:cs typeface="Arial" panose="020B0604020202020204" pitchFamily="34" charset="0"/>
              </a:rPr>
              <a:t>Section 232 duties affect SA exports of steel (25%), aluminium (10%), autos and components still subject to investigation.</a:t>
            </a:r>
          </a:p>
          <a:p>
            <a:pPr lvl="0" algn="just"/>
            <a:r>
              <a:rPr lang="en-ZA" sz="2000" dirty="0">
                <a:latin typeface="Arial" panose="020B0604020202020204" pitchFamily="34" charset="0"/>
                <a:cs typeface="Arial" panose="020B0604020202020204" pitchFamily="34" charset="0"/>
              </a:rPr>
              <a:t>Poultry TRQ of 65000 tons subject to SA still benefiting in AGOA based on the same terms - SAPA’s court case an important leverage.</a:t>
            </a:r>
          </a:p>
          <a:p>
            <a:pPr lvl="0" algn="just"/>
            <a:r>
              <a:rPr lang="en-ZA" sz="2000" dirty="0">
                <a:latin typeface="Arial" panose="020B0604020202020204" pitchFamily="34" charset="0"/>
                <a:cs typeface="Arial" panose="020B0604020202020204" pitchFamily="34" charset="0"/>
              </a:rPr>
              <a:t>US-Mexico-Canada Agreement (USMCA) an indication of a new trade agreement standard</a:t>
            </a:r>
            <a:r>
              <a:rPr lang="en-ZA" sz="2000"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a:xfrm>
            <a:off x="3704409" y="6019800"/>
            <a:ext cx="1905000" cy="457200"/>
          </a:xfrm>
        </p:spPr>
        <p:txBody>
          <a:bodyPr/>
          <a:lstStyle/>
          <a:p>
            <a:pPr algn="ctr">
              <a:defRPr>
                <a:uFillTx/>
              </a:defRPr>
            </a:pPr>
            <a:fld id="{7EBEE5DE-754D-4309-B59E-BDB11852C935}" type="slidenum">
              <a:rPr lang="en-US" smtClean="0"/>
              <a:pPr algn="ctr">
                <a:defRPr>
                  <a:uFillTx/>
                </a:defRPr>
              </a:pPr>
              <a:t>46</a:t>
            </a:fld>
            <a:endParaRPr lang="en-US" dirty="0"/>
          </a:p>
        </p:txBody>
      </p:sp>
      <p:pic>
        <p:nvPicPr>
          <p:cNvPr id="6" name="Picture 5"/>
          <p:cNvPicPr>
            <a:picLocks noChangeAspect="1"/>
          </p:cNvPicPr>
          <p:nvPr/>
        </p:nvPicPr>
        <p:blipFill>
          <a:blip r:embed="rId2"/>
          <a:stretch>
            <a:fillRect/>
          </a:stretch>
        </p:blipFill>
        <p:spPr>
          <a:xfrm>
            <a:off x="7933430" y="5791200"/>
            <a:ext cx="914479" cy="798645"/>
          </a:xfrm>
          <a:prstGeom prst="rect">
            <a:avLst/>
          </a:prstGeom>
        </p:spPr>
      </p:pic>
    </p:spTree>
    <p:extLst>
      <p:ext uri="{BB962C8B-B14F-4D97-AF65-F5344CB8AC3E}">
        <p14:creationId xmlns:p14="http://schemas.microsoft.com/office/powerpoint/2010/main" val="35713486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xfrm>
            <a:off x="3810000" y="6172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lgn="ctr">
              <a:spcBef>
                <a:spcPct val="0"/>
              </a:spcBef>
              <a:buFontTx/>
              <a:buNone/>
            </a:pPr>
            <a:fld id="{642AAB52-9B07-4DDD-8976-84D175C2F243}" type="slidenum">
              <a:rPr lang="en-US" altLang="en-US" sz="1400" smtClean="0"/>
              <a:pPr algn="ctr">
                <a:spcBef>
                  <a:spcPct val="0"/>
                </a:spcBef>
                <a:buFontTx/>
                <a:buNone/>
              </a:pPr>
              <a:t>47</a:t>
            </a:fld>
            <a:endParaRPr lang="en-US" altLang="en-US" sz="1400" dirty="0" smtClean="0"/>
          </a:p>
        </p:txBody>
      </p:sp>
      <p:sp>
        <p:nvSpPr>
          <p:cNvPr id="13316" name="Rectangle 3"/>
          <p:cNvSpPr>
            <a:spLocks noGrp="1" noChangeArrowheads="1"/>
          </p:cNvSpPr>
          <p:nvPr>
            <p:ph type="body" idx="1"/>
          </p:nvPr>
        </p:nvSpPr>
        <p:spPr>
          <a:xfrm>
            <a:off x="152399" y="533400"/>
            <a:ext cx="8763001" cy="5638800"/>
          </a:xfrm>
        </p:spPr>
        <p:txBody>
          <a:bodyPr/>
          <a:lstStyle/>
          <a:p>
            <a:pPr lvl="0" algn="just"/>
            <a:r>
              <a:rPr lang="en-US" sz="2200" dirty="0" smtClean="0">
                <a:latin typeface="Arial" panose="020B0604020202020204" pitchFamily="34" charset="0"/>
                <a:cs typeface="Arial" panose="020B0604020202020204" pitchFamily="34" charset="0"/>
              </a:rPr>
              <a:t>USMCA key provisions:</a:t>
            </a:r>
          </a:p>
          <a:p>
            <a:pPr lvl="1" algn="just"/>
            <a:r>
              <a:rPr lang="en-US" sz="1800" dirty="0" smtClean="0">
                <a:latin typeface="Arial" panose="020B0604020202020204" pitchFamily="34" charset="0"/>
                <a:cs typeface="Arial" panose="020B0604020202020204" pitchFamily="34" charset="0"/>
              </a:rPr>
              <a:t>Rebalances </a:t>
            </a:r>
            <a:r>
              <a:rPr lang="en-US" sz="1800" dirty="0">
                <a:latin typeface="Arial" panose="020B0604020202020204" pitchFamily="34" charset="0"/>
                <a:cs typeface="Arial" panose="020B0604020202020204" pitchFamily="34" charset="0"/>
              </a:rPr>
              <a:t>trade to support </a:t>
            </a:r>
            <a:r>
              <a:rPr lang="en-US" sz="1800" dirty="0" smtClean="0">
                <a:latin typeface="Arial" panose="020B0604020202020204" pitchFamily="34" charset="0"/>
                <a:cs typeface="Arial" panose="020B0604020202020204" pitchFamily="34" charset="0"/>
              </a:rPr>
              <a:t>manufacturing in USA;</a:t>
            </a:r>
          </a:p>
          <a:p>
            <a:pPr lvl="1" algn="just"/>
            <a:r>
              <a:rPr lang="en-US" sz="1800" dirty="0" smtClean="0">
                <a:latin typeface="Arial" panose="020B0604020202020204" pitchFamily="34" charset="0"/>
                <a:cs typeface="Arial" panose="020B0604020202020204" pitchFamily="34" charset="0"/>
              </a:rPr>
              <a:t>Strengthens </a:t>
            </a:r>
            <a:r>
              <a:rPr lang="en-US" sz="1800" dirty="0">
                <a:latin typeface="Arial" panose="020B0604020202020204" pitchFamily="34" charset="0"/>
                <a:cs typeface="Arial" panose="020B0604020202020204" pitchFamily="34" charset="0"/>
              </a:rPr>
              <a:t>product-specific rules </a:t>
            </a:r>
            <a:r>
              <a:rPr lang="en-US" sz="1800" dirty="0" smtClean="0">
                <a:latin typeface="Arial" panose="020B0604020202020204" pitchFamily="34" charset="0"/>
                <a:cs typeface="Arial" panose="020B0604020202020204" pitchFamily="34" charset="0"/>
              </a:rPr>
              <a:t>by </a:t>
            </a:r>
            <a:r>
              <a:rPr lang="en-US" sz="1800" dirty="0">
                <a:latin typeface="Arial" panose="020B0604020202020204" pitchFamily="34" charset="0"/>
                <a:cs typeface="Arial" panose="020B0604020202020204" pitchFamily="34" charset="0"/>
              </a:rPr>
              <a:t>requiring </a:t>
            </a:r>
            <a:r>
              <a:rPr lang="en-US" sz="1800" dirty="0" smtClean="0">
                <a:latin typeface="Arial" panose="020B0604020202020204" pitchFamily="34" charset="0"/>
                <a:cs typeface="Arial" panose="020B0604020202020204" pitchFamily="34" charset="0"/>
              </a:rPr>
              <a:t>75% </a:t>
            </a:r>
            <a:r>
              <a:rPr lang="en-US" sz="1800" dirty="0">
                <a:latin typeface="Arial" panose="020B0604020202020204" pitchFamily="34" charset="0"/>
                <a:cs typeface="Arial" panose="020B0604020202020204" pitchFamily="34" charset="0"/>
              </a:rPr>
              <a:t>percent of auto content be made in the US and </a:t>
            </a:r>
            <a:r>
              <a:rPr lang="en-US" sz="1800" dirty="0" smtClean="0">
                <a:latin typeface="Arial" panose="020B0604020202020204" pitchFamily="34" charset="0"/>
                <a:cs typeface="Arial" panose="020B0604020202020204" pitchFamily="34" charset="0"/>
              </a:rPr>
              <a:t>Mexico and stronger </a:t>
            </a:r>
            <a:r>
              <a:rPr lang="en-US" sz="1800" dirty="0">
                <a:latin typeface="Arial" panose="020B0604020202020204" pitchFamily="34" charset="0"/>
                <a:cs typeface="Arial" panose="020B0604020202020204" pitchFamily="34" charset="0"/>
              </a:rPr>
              <a:t>rules for other industrial products such as </a:t>
            </a:r>
            <a:r>
              <a:rPr lang="en-US" sz="1800" dirty="0" smtClean="0">
                <a:latin typeface="Arial" panose="020B0604020202020204" pitchFamily="34" charset="0"/>
                <a:cs typeface="Arial" panose="020B0604020202020204" pitchFamily="34" charset="0"/>
              </a:rPr>
              <a:t>chemicals;</a:t>
            </a:r>
          </a:p>
          <a:p>
            <a:pPr lvl="1" algn="just"/>
            <a:r>
              <a:rPr lang="en-US" sz="1800" dirty="0" smtClean="0">
                <a:latin typeface="Arial" panose="020B0604020202020204" pitchFamily="34" charset="0"/>
                <a:cs typeface="Arial" panose="020B0604020202020204" pitchFamily="34" charset="0"/>
              </a:rPr>
              <a:t>Re-shore </a:t>
            </a:r>
            <a:r>
              <a:rPr lang="en-US" sz="1800" dirty="0">
                <a:latin typeface="Arial" panose="020B0604020202020204" pitchFamily="34" charset="0"/>
                <a:cs typeface="Arial" panose="020B0604020202020204" pitchFamily="34" charset="0"/>
              </a:rPr>
              <a:t>vehicle and parts production in the </a:t>
            </a:r>
            <a:r>
              <a:rPr lang="en-US" sz="1800" dirty="0" smtClean="0">
                <a:latin typeface="Arial" panose="020B0604020202020204" pitchFamily="34" charset="0"/>
                <a:cs typeface="Arial" panose="020B0604020202020204" pitchFamily="34" charset="0"/>
              </a:rPr>
              <a:t>US;</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lvl="1" algn="just"/>
            <a:r>
              <a:rPr lang="en-US" sz="1800" dirty="0" smtClean="0">
                <a:latin typeface="Arial" panose="020B0604020202020204" pitchFamily="34" charset="0"/>
                <a:cs typeface="Arial" panose="020B0604020202020204" pitchFamily="34" charset="0"/>
              </a:rPr>
              <a:t>Creates </a:t>
            </a:r>
            <a:r>
              <a:rPr lang="en-US" sz="1800" dirty="0">
                <a:latin typeface="Arial" panose="020B0604020202020204" pitchFamily="34" charset="0"/>
                <a:cs typeface="Arial" panose="020B0604020202020204" pitchFamily="34" charset="0"/>
              </a:rPr>
              <a:t>new </a:t>
            </a:r>
            <a:r>
              <a:rPr lang="en-US" sz="1800" dirty="0" smtClean="0">
                <a:latin typeface="Arial" panose="020B0604020202020204" pitchFamily="34" charset="0"/>
                <a:cs typeface="Arial" panose="020B0604020202020204" pitchFamily="34" charset="0"/>
              </a:rPr>
              <a:t>labor </a:t>
            </a:r>
            <a:r>
              <a:rPr lang="en-US" sz="1800" dirty="0">
                <a:latin typeface="Arial" panose="020B0604020202020204" pitchFamily="34" charset="0"/>
                <a:cs typeface="Arial" panose="020B0604020202020204" pitchFamily="34" charset="0"/>
              </a:rPr>
              <a:t>value content rule requiring that </a:t>
            </a:r>
            <a:r>
              <a:rPr lang="en-US" sz="1800" dirty="0" smtClean="0">
                <a:latin typeface="Arial" panose="020B0604020202020204" pitchFamily="34" charset="0"/>
                <a:cs typeface="Arial" panose="020B0604020202020204" pitchFamily="34" charset="0"/>
              </a:rPr>
              <a:t>40-45% </a:t>
            </a:r>
            <a:r>
              <a:rPr lang="en-US" sz="1800" dirty="0">
                <a:latin typeface="Arial" panose="020B0604020202020204" pitchFamily="34" charset="0"/>
                <a:cs typeface="Arial" panose="020B0604020202020204" pitchFamily="34" charset="0"/>
              </a:rPr>
              <a:t>of auto content be made by workers earning at least $16 per hour. Prohibits the importation of goods produced by forced </a:t>
            </a:r>
            <a:r>
              <a:rPr lang="en-US" sz="1800" dirty="0" smtClean="0">
                <a:latin typeface="Arial" panose="020B0604020202020204" pitchFamily="34" charset="0"/>
                <a:cs typeface="Arial" panose="020B0604020202020204" pitchFamily="34" charset="0"/>
              </a:rPr>
              <a:t>labor;</a:t>
            </a:r>
          </a:p>
          <a:p>
            <a:pPr lvl="1" algn="just"/>
            <a:r>
              <a:rPr lang="en-US" sz="1800" dirty="0" smtClean="0">
                <a:latin typeface="Arial" panose="020B0604020202020204" pitchFamily="34" charset="0"/>
                <a:cs typeface="Arial" panose="020B0604020202020204" pitchFamily="34" charset="0"/>
              </a:rPr>
              <a:t>Establishes </a:t>
            </a:r>
            <a:r>
              <a:rPr lang="en-US" sz="1800" dirty="0">
                <a:latin typeface="Arial" panose="020B0604020202020204" pitchFamily="34" charset="0"/>
                <a:cs typeface="Arial" panose="020B0604020202020204" pitchFamily="34" charset="0"/>
              </a:rPr>
              <a:t>procedures that streamline certification and verification of rules of origin and that promote strong </a:t>
            </a:r>
            <a:r>
              <a:rPr lang="en-US" sz="1800" dirty="0" smtClean="0">
                <a:latin typeface="Arial" panose="020B0604020202020204" pitchFamily="34" charset="0"/>
                <a:cs typeface="Arial" panose="020B0604020202020204" pitchFamily="34" charset="0"/>
              </a:rPr>
              <a:t>enforcement -new </a:t>
            </a:r>
            <a:r>
              <a:rPr lang="en-US" sz="1800" dirty="0">
                <a:latin typeface="Arial" panose="020B0604020202020204" pitchFamily="34" charset="0"/>
                <a:cs typeface="Arial" panose="020B0604020202020204" pitchFamily="34" charset="0"/>
              </a:rPr>
              <a:t>cooperation and enforcement provisions that help to prevent duty </a:t>
            </a:r>
            <a:r>
              <a:rPr lang="en-US" sz="1800" dirty="0" smtClean="0">
                <a:latin typeface="Arial" panose="020B0604020202020204" pitchFamily="34" charset="0"/>
                <a:cs typeface="Arial" panose="020B0604020202020204" pitchFamily="34" charset="0"/>
              </a:rPr>
              <a:t>evasion</a:t>
            </a:r>
            <a:r>
              <a:rPr lang="en-US" sz="1800" dirty="0">
                <a:latin typeface="Arial" panose="020B0604020202020204" pitchFamily="34" charset="0"/>
                <a:cs typeface="Arial" panose="020B0604020202020204" pitchFamily="34" charset="0"/>
              </a:rPr>
              <a:t>;</a:t>
            </a:r>
            <a:endParaRPr lang="en-US" sz="1800" dirty="0" smtClean="0">
              <a:latin typeface="Arial" panose="020B0604020202020204" pitchFamily="34" charset="0"/>
              <a:cs typeface="Arial" panose="020B0604020202020204" pitchFamily="34" charset="0"/>
            </a:endParaRPr>
          </a:p>
          <a:p>
            <a:pPr lvl="1" algn="just"/>
            <a:r>
              <a:rPr lang="en-US" sz="1800" dirty="0">
                <a:latin typeface="Arial" panose="020B0604020202020204" pitchFamily="34" charset="0"/>
                <a:cs typeface="Arial" panose="020B0604020202020204" pitchFamily="34" charset="0"/>
              </a:rPr>
              <a:t>ISDS will be eliminated between Canada and the </a:t>
            </a:r>
            <a:r>
              <a:rPr lang="en-US" sz="1800" dirty="0" smtClean="0">
                <a:latin typeface="Arial" panose="020B0604020202020204" pitchFamily="34" charset="0"/>
                <a:cs typeface="Arial" panose="020B0604020202020204" pitchFamily="34" charset="0"/>
              </a:rPr>
              <a:t>US, </a:t>
            </a:r>
            <a:r>
              <a:rPr lang="en-US" sz="1800" dirty="0">
                <a:latin typeface="Arial" panose="020B0604020202020204" pitchFamily="34" charset="0"/>
                <a:cs typeface="Arial" panose="020B0604020202020204" pitchFamily="34" charset="0"/>
              </a:rPr>
              <a:t>and scaled back between Mexico and the </a:t>
            </a:r>
            <a:r>
              <a:rPr lang="en-US" sz="1800" dirty="0" smtClean="0">
                <a:latin typeface="Arial" panose="020B0604020202020204" pitchFamily="34" charset="0"/>
                <a:cs typeface="Arial" panose="020B0604020202020204" pitchFamily="34" charset="0"/>
              </a:rPr>
              <a:t>U.S to only claims related to direct expropriation, </a:t>
            </a:r>
            <a:r>
              <a:rPr lang="en-US" sz="1800" dirty="0">
                <a:latin typeface="Arial" panose="020B0604020202020204" pitchFamily="34" charset="0"/>
                <a:cs typeface="Arial" panose="020B0604020202020204" pitchFamily="34" charset="0"/>
              </a:rPr>
              <a:t>post-establishment national </a:t>
            </a:r>
            <a:r>
              <a:rPr lang="en-US" sz="1800" dirty="0" smtClean="0">
                <a:latin typeface="Arial" panose="020B0604020202020204" pitchFamily="34" charset="0"/>
                <a:cs typeface="Arial" panose="020B0604020202020204" pitchFamily="34" charset="0"/>
              </a:rPr>
              <a:t>treatment and </a:t>
            </a:r>
            <a:r>
              <a:rPr lang="en-US" sz="1800" dirty="0">
                <a:latin typeface="Arial" panose="020B0604020202020204" pitchFamily="34" charset="0"/>
                <a:cs typeface="Arial" panose="020B0604020202020204" pitchFamily="34" charset="0"/>
              </a:rPr>
              <a:t>investors must also first try to resolve the disputes through </a:t>
            </a:r>
            <a:r>
              <a:rPr lang="en-US" sz="1800" dirty="0" smtClean="0">
                <a:latin typeface="Arial" panose="020B0604020202020204" pitchFamily="34" charset="0"/>
                <a:cs typeface="Arial" panose="020B0604020202020204" pitchFamily="34" charset="0"/>
              </a:rPr>
              <a:t>domestic courts;</a:t>
            </a:r>
          </a:p>
          <a:p>
            <a:pPr lvl="1" algn="just"/>
            <a:r>
              <a:rPr lang="en-US" sz="1800" dirty="0">
                <a:latin typeface="Arial" panose="020B0604020202020204" pitchFamily="34" charset="0"/>
                <a:cs typeface="Arial" panose="020B0604020202020204" pitchFamily="34" charset="0"/>
              </a:rPr>
              <a:t>Prohibits use of export subsidies and WTO special agriculture </a:t>
            </a:r>
            <a:r>
              <a:rPr lang="en-US" sz="1800" dirty="0" smtClean="0">
                <a:latin typeface="Arial" panose="020B0604020202020204" pitchFamily="34" charset="0"/>
                <a:cs typeface="Arial" panose="020B0604020202020204" pitchFamily="34" charset="0"/>
              </a:rPr>
              <a:t>safeguard</a:t>
            </a:r>
            <a:r>
              <a:rPr lang="en-US" sz="1800" dirty="0">
                <a:latin typeface="Arial" panose="020B0604020202020204" pitchFamily="34" charset="0"/>
                <a:cs typeface="Arial" panose="020B0604020202020204" pitchFamily="34" charset="0"/>
              </a:rPr>
              <a:t>;</a:t>
            </a:r>
            <a:endParaRPr lang="en-US" sz="1800" dirty="0" smtClean="0">
              <a:latin typeface="Arial" panose="020B0604020202020204" pitchFamily="34" charset="0"/>
              <a:cs typeface="Arial" panose="020B0604020202020204" pitchFamily="34" charset="0"/>
            </a:endParaRPr>
          </a:p>
          <a:p>
            <a:pPr lvl="1" algn="just"/>
            <a:r>
              <a:rPr lang="en-US" sz="1800" dirty="0" smtClean="0">
                <a:latin typeface="Arial" panose="020B0604020202020204" pitchFamily="34" charset="0"/>
                <a:cs typeface="Arial" panose="020B0604020202020204" pitchFamily="34" charset="0"/>
              </a:rPr>
              <a:t>Includes issues such as IP, services, digital trade, environment, </a:t>
            </a:r>
            <a:r>
              <a:rPr lang="en-US" sz="1800" dirty="0" err="1" smtClean="0">
                <a:latin typeface="Arial" panose="020B0604020202020204" pitchFamily="34" charset="0"/>
                <a:cs typeface="Arial" panose="020B0604020202020204" pitchFamily="34" charset="0"/>
              </a:rPr>
              <a:t>labour</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
        <p:nvSpPr>
          <p:cNvPr id="6" name="Rectangle 2"/>
          <p:cNvSpPr>
            <a:spLocks noGrp="1" noChangeArrowheads="1"/>
          </p:cNvSpPr>
          <p:nvPr>
            <p:ph type="title"/>
          </p:nvPr>
        </p:nvSpPr>
        <p:spPr>
          <a:xfrm>
            <a:off x="380999" y="0"/>
            <a:ext cx="8305800" cy="533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Rounded MT Bold" panose="020F0704030504030204" pitchFamily="34" charset="0"/>
              </a:rPr>
              <a:t>SA-US trade relations</a:t>
            </a:r>
            <a:endParaRPr lang="en-GB" sz="3200" dirty="0">
              <a:solidFill>
                <a:srgbClr val="FF0000"/>
              </a:solidFill>
              <a:latin typeface="Arial Rounded MT Bold" panose="020F0704030504030204" pitchFamily="34" charset="0"/>
            </a:endParaRPr>
          </a:p>
        </p:txBody>
      </p:sp>
      <p:pic>
        <p:nvPicPr>
          <p:cNvPr id="5" name="Picture 4"/>
          <p:cNvPicPr>
            <a:picLocks noChangeAspect="1"/>
          </p:cNvPicPr>
          <p:nvPr/>
        </p:nvPicPr>
        <p:blipFill>
          <a:blip r:embed="rId3"/>
          <a:stretch>
            <a:fillRect/>
          </a:stretch>
        </p:blipFill>
        <p:spPr>
          <a:xfrm>
            <a:off x="7971826" y="5906955"/>
            <a:ext cx="914479" cy="798645"/>
          </a:xfrm>
          <a:prstGeom prst="rect">
            <a:avLst/>
          </a:prstGeom>
        </p:spPr>
      </p:pic>
    </p:spTree>
    <p:extLst>
      <p:ext uri="{BB962C8B-B14F-4D97-AF65-F5344CB8AC3E}">
        <p14:creationId xmlns:p14="http://schemas.microsoft.com/office/powerpoint/2010/main" val="3338769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1988840"/>
            <a:ext cx="7772400" cy="1800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kern="1200" dirty="0">
                <a:solidFill>
                  <a:srgbClr val="FF0000"/>
                </a:solidFill>
                <a:latin typeface="Arial Rounded MT Bold"/>
              </a:rPr>
              <a:t>Regional Economic Integration in Africa (REI)</a:t>
            </a:r>
            <a:endParaRPr lang="en-ZA" b="1" kern="1200" dirty="0">
              <a:solidFill>
                <a:srgbClr val="FF0000"/>
              </a:solidFill>
              <a:latin typeface="Arial Rounded MT Bold"/>
            </a:endParaRPr>
          </a:p>
        </p:txBody>
      </p:sp>
      <p:sp>
        <p:nvSpPr>
          <p:cNvPr id="4" name="Slide Number Placeholder 3"/>
          <p:cNvSpPr>
            <a:spLocks noGrp="1"/>
          </p:cNvSpPr>
          <p:nvPr>
            <p:ph type="sldNum" sz="quarter" idx="12"/>
          </p:nvPr>
        </p:nvSpPr>
        <p:spPr>
          <a:xfrm>
            <a:off x="3886200" y="6096000"/>
            <a:ext cx="1905000" cy="457200"/>
          </a:xfrm>
        </p:spPr>
        <p:txBody>
          <a:bodyPr/>
          <a:lstStyle/>
          <a:p>
            <a:pPr algn="ctr">
              <a:defRPr>
                <a:uFillTx/>
              </a:defRPr>
            </a:pPr>
            <a:fld id="{7EBEE5DE-754D-4309-B59E-BDB11852C935}" type="slidenum">
              <a:rPr lang="en-US" smtClean="0"/>
              <a:pPr algn="ctr">
                <a:defRPr>
                  <a:uFillTx/>
                </a:defRPr>
              </a:pPr>
              <a:t>5</a:t>
            </a:fld>
            <a:endParaRPr lang="en-US" dirty="0"/>
          </a:p>
        </p:txBody>
      </p:sp>
      <p:pic>
        <p:nvPicPr>
          <p:cNvPr id="6" name="Picture 5"/>
          <p:cNvPicPr>
            <a:picLocks noChangeAspect="1"/>
          </p:cNvPicPr>
          <p:nvPr/>
        </p:nvPicPr>
        <p:blipFill>
          <a:blip r:embed="rId2"/>
          <a:stretch>
            <a:fillRect/>
          </a:stretch>
        </p:blipFill>
        <p:spPr>
          <a:xfrm>
            <a:off x="7848600" y="5867400"/>
            <a:ext cx="914479" cy="798645"/>
          </a:xfrm>
          <a:prstGeom prst="rect">
            <a:avLst/>
          </a:prstGeom>
        </p:spPr>
      </p:pic>
    </p:spTree>
    <p:extLst>
      <p:ext uri="{BB962C8B-B14F-4D97-AF65-F5344CB8AC3E}">
        <p14:creationId xmlns:p14="http://schemas.microsoft.com/office/powerpoint/2010/main" val="1725152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xfrm>
            <a:off x="3733800" y="6096001"/>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MS PGothic" pitchFamily="34" charset="-128"/>
              </a:defRPr>
            </a:lvl1pPr>
            <a:lvl2pPr marL="742950" indent="-285750" eaLnBrk="0" hangingPunct="0">
              <a:defRPr sz="2400">
                <a:solidFill>
                  <a:schemeClr val="tx1"/>
                </a:solidFill>
                <a:latin typeface="Times" pitchFamily="18" charset="0"/>
                <a:ea typeface="MS PGothic" pitchFamily="34" charset="-128"/>
              </a:defRPr>
            </a:lvl2pPr>
            <a:lvl3pPr marL="1143000" indent="-228600" eaLnBrk="0" hangingPunct="0">
              <a:defRPr sz="2400">
                <a:solidFill>
                  <a:schemeClr val="tx1"/>
                </a:solidFill>
                <a:latin typeface="Times" pitchFamily="18" charset="0"/>
                <a:ea typeface="MS PGothic" pitchFamily="34" charset="-128"/>
              </a:defRPr>
            </a:lvl3pPr>
            <a:lvl4pPr marL="1600200" indent="-228600" eaLnBrk="0" hangingPunct="0">
              <a:defRPr sz="2400">
                <a:solidFill>
                  <a:schemeClr val="tx1"/>
                </a:solidFill>
                <a:latin typeface="Times" pitchFamily="18" charset="0"/>
                <a:ea typeface="MS PGothic" pitchFamily="34" charset="-128"/>
              </a:defRPr>
            </a:lvl4pPr>
            <a:lvl5pPr marL="2057400" indent="-228600" eaLnBrk="0" hangingPunct="0">
              <a:defRPr sz="2400">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MS PGothic" pitchFamily="34" charset="-128"/>
              </a:defRPr>
            </a:lvl9pPr>
          </a:lstStyle>
          <a:p>
            <a:pPr algn="ctr"/>
            <a:fld id="{83FD4CCA-816E-45A5-8D25-10489CFAD3F5}" type="slidenum">
              <a:rPr lang="en-US" sz="1400" smtClean="0"/>
              <a:pPr algn="ctr"/>
              <a:t>6</a:t>
            </a:fld>
            <a:endParaRPr lang="en-US" sz="1400" dirty="0" smtClean="0"/>
          </a:p>
        </p:txBody>
      </p:sp>
      <p:sp>
        <p:nvSpPr>
          <p:cNvPr id="17411" name="Rectangle 2"/>
          <p:cNvSpPr>
            <a:spLocks noGrp="1" noChangeArrowheads="1"/>
          </p:cNvSpPr>
          <p:nvPr>
            <p:ph type="title"/>
          </p:nvPr>
        </p:nvSpPr>
        <p:spPr>
          <a:xfrm>
            <a:off x="428624" y="76199"/>
            <a:ext cx="8334375" cy="533401"/>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sz="3200" b="1" dirty="0">
                <a:solidFill>
                  <a:srgbClr val="FF0000"/>
                </a:solidFill>
                <a:latin typeface="Arial" charset="0"/>
              </a:rPr>
              <a:t>Approach to REI</a:t>
            </a:r>
          </a:p>
        </p:txBody>
      </p:sp>
      <p:sp>
        <p:nvSpPr>
          <p:cNvPr id="14340" name="Rectangle 3"/>
          <p:cNvSpPr>
            <a:spLocks noGrp="1" noChangeArrowheads="1"/>
          </p:cNvSpPr>
          <p:nvPr>
            <p:ph type="body" idx="1"/>
          </p:nvPr>
        </p:nvSpPr>
        <p:spPr>
          <a:xfrm>
            <a:off x="323528" y="685801"/>
            <a:ext cx="8568952" cy="5791199"/>
          </a:xfrm>
        </p:spPr>
        <p:txBody>
          <a:bodyPr/>
          <a:lstStyle/>
          <a:p>
            <a:pPr algn="just" eaLnBrk="1" hangingPunct="1">
              <a:lnSpc>
                <a:spcPct val="80000"/>
              </a:lnSpc>
              <a:defRPr/>
            </a:pPr>
            <a:r>
              <a:rPr lang="en-ZA" altLang="en-US" sz="2000" dirty="0" smtClean="0">
                <a:latin typeface="Arial" charset="0"/>
                <a:cs typeface="Arial" charset="0"/>
              </a:rPr>
              <a:t>SA </a:t>
            </a:r>
            <a:r>
              <a:rPr lang="en-ZA" altLang="en-US" sz="2000" dirty="0">
                <a:latin typeface="Arial" charset="0"/>
                <a:cs typeface="Arial" charset="0"/>
              </a:rPr>
              <a:t>advocates a developmental integration approach in all African regional economic integration </a:t>
            </a:r>
            <a:r>
              <a:rPr lang="en-ZA" altLang="en-US" sz="2000" dirty="0" smtClean="0">
                <a:latin typeface="Arial" charset="0"/>
                <a:cs typeface="Arial" charset="0"/>
              </a:rPr>
              <a:t>initiatives.</a:t>
            </a:r>
          </a:p>
          <a:p>
            <a:pPr algn="just" eaLnBrk="1" hangingPunct="1">
              <a:lnSpc>
                <a:spcPct val="80000"/>
              </a:lnSpc>
              <a:defRPr/>
            </a:pPr>
            <a:r>
              <a:rPr lang="en-ZA" altLang="en-US" sz="2000" dirty="0" smtClean="0">
                <a:latin typeface="Arial" charset="0"/>
                <a:cs typeface="Arial" charset="0"/>
              </a:rPr>
              <a:t>Informed </a:t>
            </a:r>
            <a:r>
              <a:rPr lang="en-ZA" altLang="en-US" sz="2000" dirty="0">
                <a:latin typeface="Arial" charset="0"/>
                <a:cs typeface="Arial" charset="0"/>
              </a:rPr>
              <a:t>by the realization that trade integration alone does not bring sufficient economic benefit, and </a:t>
            </a:r>
            <a:r>
              <a:rPr lang="en-ZA" altLang="en-US" sz="2000" dirty="0" smtClean="0">
                <a:latin typeface="Arial" charset="0"/>
                <a:cs typeface="Arial" charset="0"/>
              </a:rPr>
              <a:t>therefore attempts to address </a:t>
            </a:r>
            <a:r>
              <a:rPr lang="en-ZA" altLang="en-US" sz="2000" dirty="0">
                <a:latin typeface="Arial" charset="0"/>
                <a:cs typeface="Arial" charset="0"/>
              </a:rPr>
              <a:t>industrial capacity and infrastructure </a:t>
            </a:r>
            <a:r>
              <a:rPr lang="en-ZA" altLang="en-US" sz="2000" dirty="0" smtClean="0">
                <a:latin typeface="Arial" charset="0"/>
                <a:cs typeface="Arial" charset="0"/>
              </a:rPr>
              <a:t>development.</a:t>
            </a:r>
            <a:endParaRPr lang="en-ZA" altLang="en-US" sz="2000" dirty="0">
              <a:latin typeface="Arial" charset="0"/>
              <a:cs typeface="Arial" charset="0"/>
            </a:endParaRPr>
          </a:p>
        </p:txBody>
      </p:sp>
      <p:graphicFrame>
        <p:nvGraphicFramePr>
          <p:cNvPr id="4" name="Diagram 3"/>
          <p:cNvGraphicFramePr/>
          <p:nvPr>
            <p:extLst>
              <p:ext uri="{D42A27DB-BD31-4B8C-83A1-F6EECF244321}">
                <p14:modId xmlns:p14="http://schemas.microsoft.com/office/powerpoint/2010/main" val="2072315143"/>
              </p:ext>
            </p:extLst>
          </p:nvPr>
        </p:nvGraphicFramePr>
        <p:xfrm>
          <a:off x="1409700" y="2124022"/>
          <a:ext cx="6096000" cy="390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stretch>
            <a:fillRect/>
          </a:stretch>
        </p:blipFill>
        <p:spPr>
          <a:xfrm>
            <a:off x="7848520" y="5785036"/>
            <a:ext cx="914479" cy="798645"/>
          </a:xfrm>
          <a:prstGeom prst="rect">
            <a:avLst/>
          </a:prstGeom>
        </p:spPr>
      </p:pic>
    </p:spTree>
    <p:extLst>
      <p:ext uri="{BB962C8B-B14F-4D97-AF65-F5344CB8AC3E}">
        <p14:creationId xmlns:p14="http://schemas.microsoft.com/office/powerpoint/2010/main" val="426434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772400" cy="4876800"/>
          </a:xfrm>
        </p:spPr>
        <p:txBody>
          <a:bodyPr/>
          <a:lstStyle/>
          <a:p>
            <a:pPr algn="just">
              <a:spcBef>
                <a:spcPct val="0"/>
              </a:spcBef>
            </a:pPr>
            <a:r>
              <a:rPr lang="en-ZA" altLang="en-US" sz="2000" dirty="0">
                <a:latin typeface="Arial" pitchFamily="34" charset="0"/>
              </a:rPr>
              <a:t>Africa is the </a:t>
            </a:r>
            <a:r>
              <a:rPr lang="en-ZA" altLang="en-US" sz="2000" dirty="0" err="1">
                <a:latin typeface="Arial" pitchFamily="34" charset="0"/>
              </a:rPr>
              <a:t>centerpiece</a:t>
            </a:r>
            <a:r>
              <a:rPr lang="en-ZA" altLang="en-US" sz="2000" dirty="0">
                <a:latin typeface="Arial" pitchFamily="34" charset="0"/>
              </a:rPr>
              <a:t> of South Africa’s (SA’s) global economic strategy. As part of this strategy, SA has consistently championed the development integration agenda in Southern African Customs Union (SACU), the Southern African Development Community (SADC) the Tripartite Free Trade Area (T-FTA) and the African Continental Free Trade Area (</a:t>
            </a:r>
            <a:r>
              <a:rPr lang="en-ZA" altLang="en-US" sz="2000" dirty="0" err="1">
                <a:latin typeface="Arial" pitchFamily="34" charset="0"/>
              </a:rPr>
              <a:t>AfCFTA</a:t>
            </a:r>
            <a:r>
              <a:rPr lang="en-ZA" altLang="en-US" sz="2000" dirty="0">
                <a:latin typeface="Arial" pitchFamily="34" charset="0"/>
              </a:rPr>
              <a:t>). </a:t>
            </a:r>
          </a:p>
          <a:p>
            <a:pPr algn="just">
              <a:spcBef>
                <a:spcPct val="0"/>
              </a:spcBef>
            </a:pPr>
            <a:endParaRPr lang="en-ZA" altLang="en-US" sz="2000" dirty="0">
              <a:latin typeface="Arial" pitchFamily="34" charset="0"/>
            </a:endParaRPr>
          </a:p>
          <a:p>
            <a:pPr algn="just">
              <a:spcBef>
                <a:spcPct val="0"/>
              </a:spcBef>
            </a:pPr>
            <a:r>
              <a:rPr lang="en-ZA" altLang="en-US" sz="2000" b="1" dirty="0">
                <a:latin typeface="Arial" pitchFamily="34" charset="0"/>
              </a:rPr>
              <a:t>The development integration agenda </a:t>
            </a:r>
            <a:r>
              <a:rPr lang="en-ZA" altLang="en-US" sz="2000" dirty="0">
                <a:latin typeface="Arial" pitchFamily="34" charset="0"/>
              </a:rPr>
              <a:t>combines market integration, infrastructure development and industrialisation. </a:t>
            </a:r>
          </a:p>
          <a:p>
            <a:endParaRPr lang="en-ZA" dirty="0"/>
          </a:p>
        </p:txBody>
      </p:sp>
      <p:sp>
        <p:nvSpPr>
          <p:cNvPr id="4" name="Slide Number Placeholder 3"/>
          <p:cNvSpPr>
            <a:spLocks noGrp="1"/>
          </p:cNvSpPr>
          <p:nvPr>
            <p:ph type="sldNum" sz="quarter" idx="12"/>
          </p:nvPr>
        </p:nvSpPr>
        <p:spPr>
          <a:xfrm>
            <a:off x="3810000" y="6096000"/>
            <a:ext cx="1905000" cy="457200"/>
          </a:xfrm>
        </p:spPr>
        <p:txBody>
          <a:bodyPr/>
          <a:lstStyle/>
          <a:p>
            <a:pPr algn="ctr">
              <a:defRPr/>
            </a:pPr>
            <a:fld id="{CDD9BE6E-EB6B-4812-B53E-25E02459A996}" type="slidenum">
              <a:rPr lang="en-US" smtClean="0"/>
              <a:pPr algn="ctr">
                <a:defRPr/>
              </a:pPr>
              <a:t>7</a:t>
            </a:fld>
            <a:endParaRPr lang="en-US" dirty="0"/>
          </a:p>
        </p:txBody>
      </p:sp>
      <p:sp>
        <p:nvSpPr>
          <p:cNvPr id="5" name="Rectangle 2"/>
          <p:cNvSpPr>
            <a:spLocks noGrp="1" noChangeArrowheads="1"/>
          </p:cNvSpPr>
          <p:nvPr>
            <p:ph type="title"/>
          </p:nvPr>
        </p:nvSpPr>
        <p:spPr>
          <a:xfrm>
            <a:off x="685800" y="304800"/>
            <a:ext cx="7772400" cy="609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charset="0"/>
              </a:rPr>
              <a:t>SA Strategy for Africa</a:t>
            </a:r>
            <a:endParaRPr lang="en-GB" sz="3200" dirty="0">
              <a:solidFill>
                <a:srgbClr val="FF0000"/>
              </a:solidFill>
              <a:latin typeface="Arial Rounded MT Bold"/>
            </a:endParaRPr>
          </a:p>
        </p:txBody>
      </p:sp>
      <p:pic>
        <p:nvPicPr>
          <p:cNvPr id="6" name="Picture 5"/>
          <p:cNvPicPr>
            <a:picLocks noChangeAspect="1"/>
          </p:cNvPicPr>
          <p:nvPr/>
        </p:nvPicPr>
        <p:blipFill>
          <a:blip r:embed="rId2"/>
          <a:stretch>
            <a:fillRect/>
          </a:stretch>
        </p:blipFill>
        <p:spPr>
          <a:xfrm>
            <a:off x="7902554" y="5791200"/>
            <a:ext cx="914479" cy="798645"/>
          </a:xfrm>
          <a:prstGeom prst="rect">
            <a:avLst/>
          </a:prstGeom>
        </p:spPr>
      </p:pic>
    </p:spTree>
    <p:extLst>
      <p:ext uri="{BB962C8B-B14F-4D97-AF65-F5344CB8AC3E}">
        <p14:creationId xmlns:p14="http://schemas.microsoft.com/office/powerpoint/2010/main" val="4112902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3845791" y="6019800"/>
            <a:ext cx="1905000" cy="457200"/>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0E86C31D-0B8F-4616-AE3B-85E663AD5BF6}" type="slidenum">
              <a:rPr kumimoji="0" lang="en-GB" sz="1400" b="0" i="0" u="none" strike="noStrike" kern="1200" cap="none" spc="0" normalizeH="0" baseline="0" noProof="0">
                <a:ln>
                  <a:noFill/>
                </a:ln>
                <a:solidFill>
                  <a:srgbClr val="000000"/>
                </a:solidFill>
                <a:effectLst/>
                <a:uLnTx/>
                <a:uFillTx/>
                <a:latin typeface="Times"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en-GB" sz="1400" b="0" i="0" u="none" strike="noStrike" kern="1200" cap="none" spc="0" normalizeH="0" baseline="0" noProof="0" dirty="0">
              <a:ln>
                <a:noFill/>
              </a:ln>
              <a:solidFill>
                <a:srgbClr val="000000"/>
              </a:solidFill>
              <a:effectLst/>
              <a:uLnTx/>
              <a:uFillTx/>
              <a:latin typeface="Times" charset="0"/>
              <a:ea typeface="+mn-ea"/>
              <a:cs typeface="+mn-cs"/>
            </a:endParaRPr>
          </a:p>
        </p:txBody>
      </p:sp>
      <p:sp>
        <p:nvSpPr>
          <p:cNvPr id="20482" name="Rectangle 2"/>
          <p:cNvSpPr>
            <a:spLocks noGrp="1" noChangeArrowheads="1"/>
          </p:cNvSpPr>
          <p:nvPr>
            <p:ph type="title"/>
          </p:nvPr>
        </p:nvSpPr>
        <p:spPr>
          <a:xfrm>
            <a:off x="609600" y="2286000"/>
            <a:ext cx="7772400" cy="1371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b="1" dirty="0" smtClean="0">
                <a:solidFill>
                  <a:srgbClr val="FF0000"/>
                </a:solidFill>
                <a:latin typeface="Arial" charset="0"/>
              </a:rPr>
              <a:t>African Continental FTA (</a:t>
            </a:r>
            <a:r>
              <a:rPr lang="en-GB" sz="3200" b="1" dirty="0" err="1" smtClean="0">
                <a:solidFill>
                  <a:srgbClr val="FF0000"/>
                </a:solidFill>
                <a:latin typeface="Arial" charset="0"/>
              </a:rPr>
              <a:t>AfCFTA</a:t>
            </a:r>
            <a:r>
              <a:rPr lang="en-GB" sz="3200" b="1" dirty="0" smtClean="0">
                <a:solidFill>
                  <a:srgbClr val="FF0000"/>
                </a:solidFill>
                <a:latin typeface="Arial" charset="0"/>
              </a:rPr>
              <a:t>)</a:t>
            </a:r>
            <a:endParaRPr lang="en-GB" sz="3200" dirty="0">
              <a:solidFill>
                <a:srgbClr val="FF0000"/>
              </a:solidFill>
              <a:latin typeface="Arial Rounded MT Bold"/>
            </a:endParaRPr>
          </a:p>
        </p:txBody>
      </p:sp>
      <p:sp>
        <p:nvSpPr>
          <p:cNvPr id="20483" name="Rectangle 3"/>
          <p:cNvSpPr>
            <a:spLocks noGrp="1" noChangeArrowheads="1"/>
          </p:cNvSpPr>
          <p:nvPr>
            <p:ph type="body" idx="1"/>
          </p:nvPr>
        </p:nvSpPr>
        <p:spPr>
          <a:xfrm>
            <a:off x="607291" y="2286000"/>
            <a:ext cx="8382000" cy="5029200"/>
          </a:xfrm>
        </p:spPr>
        <p:txBody>
          <a:bodyPr/>
          <a:lstStyle/>
          <a:p>
            <a:pPr algn="just">
              <a:lnSpc>
                <a:spcPct val="130000"/>
              </a:lnSpc>
              <a:spcBef>
                <a:spcPts val="0"/>
              </a:spcBef>
              <a:spcAft>
                <a:spcPts val="0"/>
              </a:spcAft>
              <a:tabLst>
                <a:tab pos="720090" algn="l"/>
              </a:tabLst>
            </a:pPr>
            <a:endParaRPr lang="en-US" sz="1800" dirty="0" smtClean="0">
              <a:latin typeface="Arial" panose="020B0604020202020204" pitchFamily="34" charset="0"/>
              <a:ea typeface="Calibri" panose="020F0502020204030204" pitchFamily="34" charset="0"/>
              <a:cs typeface="Times New Roman" panose="02020603050405020304" pitchFamily="18" charset="0"/>
            </a:endParaRPr>
          </a:p>
          <a:p>
            <a:pPr marL="720090" algn="just">
              <a:lnSpc>
                <a:spcPct val="130000"/>
              </a:lnSpc>
              <a:spcBef>
                <a:spcPts val="0"/>
              </a:spcBef>
              <a:spcAft>
                <a:spcPts val="0"/>
              </a:spcAft>
              <a:buFont typeface="Arial" panose="020B0604020202020204" pitchFamily="34" charset="0"/>
              <a:buChar char="•"/>
              <a:tabLst>
                <a:tab pos="720090" algn="l"/>
              </a:tabLst>
            </a:pPr>
            <a:endParaRPr lang="en-ZA" sz="1800" dirty="0">
              <a:latin typeface="Arial" pitchFamily="34" charset="0"/>
            </a:endParaRPr>
          </a:p>
          <a:p>
            <a:pPr marL="0" indent="0">
              <a:buNone/>
            </a:pPr>
            <a:endParaRPr lang="en-US" sz="2400" b="1" dirty="0">
              <a:latin typeface="Arial"/>
              <a:cs typeface="Arial"/>
            </a:endParaRPr>
          </a:p>
          <a:p>
            <a:pPr algn="just">
              <a:spcBef>
                <a:spcPct val="0"/>
              </a:spcBef>
            </a:pPr>
            <a:endParaRPr lang="en-US" altLang="en-US" sz="1800" dirty="0" smtClean="0">
              <a:latin typeface="Arial" pitchFamily="34" charset="0"/>
            </a:endParaRPr>
          </a:p>
          <a:p>
            <a:pPr algn="just">
              <a:spcBef>
                <a:spcPct val="0"/>
              </a:spcBef>
            </a:pPr>
            <a:endParaRPr lang="en-US" altLang="en-US" sz="2200" dirty="0">
              <a:latin typeface="Arial" pitchFamily="34" charset="0"/>
            </a:endParaRPr>
          </a:p>
          <a:p>
            <a:pPr algn="just">
              <a:spcBef>
                <a:spcPct val="0"/>
              </a:spcBef>
            </a:pPr>
            <a:endParaRPr lang="en-US" altLang="en-US" sz="2200" dirty="0" smtClean="0">
              <a:latin typeface="Arial" pitchFamily="34" charset="0"/>
            </a:endParaRPr>
          </a:p>
          <a:p>
            <a:pPr algn="just">
              <a:spcBef>
                <a:spcPct val="0"/>
              </a:spcBef>
            </a:pPr>
            <a:endParaRPr lang="en-ZA" altLang="en-US" sz="2200" dirty="0" smtClean="0">
              <a:latin typeface="Arial" pitchFamily="34" charset="0"/>
            </a:endParaRPr>
          </a:p>
        </p:txBody>
      </p:sp>
      <p:pic>
        <p:nvPicPr>
          <p:cNvPr id="5" name="Picture 4"/>
          <p:cNvPicPr>
            <a:picLocks noChangeAspect="1"/>
          </p:cNvPicPr>
          <p:nvPr/>
        </p:nvPicPr>
        <p:blipFill>
          <a:blip r:embed="rId3"/>
          <a:stretch>
            <a:fillRect/>
          </a:stretch>
        </p:blipFill>
        <p:spPr>
          <a:xfrm>
            <a:off x="7924760" y="5715000"/>
            <a:ext cx="914479" cy="798645"/>
          </a:xfrm>
          <a:prstGeom prst="rect">
            <a:avLst/>
          </a:prstGeom>
        </p:spPr>
      </p:pic>
    </p:spTree>
    <p:extLst>
      <p:ext uri="{BB962C8B-B14F-4D97-AF65-F5344CB8AC3E}">
        <p14:creationId xmlns:p14="http://schemas.microsoft.com/office/powerpoint/2010/main" val="1781342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533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ZA" sz="3200" b="1" dirty="0" smtClean="0">
                <a:solidFill>
                  <a:srgbClr val="FF0000"/>
                </a:solidFill>
                <a:latin typeface="Arial" panose="020B0604020202020204" pitchFamily="34" charset="0"/>
                <a:cs typeface="Arial" panose="020B0604020202020204" pitchFamily="34" charset="0"/>
              </a:rPr>
              <a:t>Background to </a:t>
            </a:r>
            <a:r>
              <a:rPr lang="en-ZA" sz="3200" b="1" dirty="0" err="1" smtClean="0">
                <a:solidFill>
                  <a:srgbClr val="FF0000"/>
                </a:solidFill>
                <a:latin typeface="Arial" panose="020B0604020202020204" pitchFamily="34" charset="0"/>
                <a:cs typeface="Arial" panose="020B0604020202020204" pitchFamily="34" charset="0"/>
              </a:rPr>
              <a:t>AfCFTA</a:t>
            </a:r>
            <a:endParaRPr lang="en-ZA" sz="3200" b="1" dirty="0">
              <a:solidFill>
                <a:srgbClr val="FF0000"/>
              </a:solidFill>
              <a:latin typeface="Arial" charset="0"/>
            </a:endParaRPr>
          </a:p>
        </p:txBody>
      </p:sp>
      <p:sp>
        <p:nvSpPr>
          <p:cNvPr id="3" name="Content Placeholder 2"/>
          <p:cNvSpPr>
            <a:spLocks noGrp="1"/>
          </p:cNvSpPr>
          <p:nvPr>
            <p:ph idx="1"/>
          </p:nvPr>
        </p:nvSpPr>
        <p:spPr>
          <a:xfrm>
            <a:off x="457200" y="685800"/>
            <a:ext cx="8305800" cy="5486400"/>
          </a:xfrm>
        </p:spPr>
        <p:txBody>
          <a:bodyPr/>
          <a:lstStyle/>
          <a:p>
            <a:pPr algn="just"/>
            <a:r>
              <a:rPr lang="en-ZA" sz="1800" dirty="0">
                <a:latin typeface="Arial" panose="020B0604020202020204" pitchFamily="34" charset="0"/>
                <a:cs typeface="Arial" panose="020B0604020202020204" pitchFamily="34" charset="0"/>
              </a:rPr>
              <a:t>T</a:t>
            </a:r>
            <a:r>
              <a:rPr lang="en-US" sz="1800" dirty="0">
                <a:latin typeface="Arial" panose="020B0604020202020204" pitchFamily="34" charset="0"/>
                <a:cs typeface="Arial" panose="020B0604020202020204" pitchFamily="34" charset="0"/>
              </a:rPr>
              <a:t>he AU Assembly launched the </a:t>
            </a:r>
            <a:r>
              <a:rPr lang="en-US" sz="1800" dirty="0" err="1">
                <a:latin typeface="Arial" panose="020B0604020202020204" pitchFamily="34" charset="0"/>
                <a:cs typeface="Arial" panose="020B0604020202020204" pitchFamily="34" charset="0"/>
              </a:rPr>
              <a:t>AfCFTA</a:t>
            </a:r>
            <a:r>
              <a:rPr lang="en-US" sz="1800" dirty="0">
                <a:latin typeface="Arial" panose="020B0604020202020204" pitchFamily="34" charset="0"/>
                <a:cs typeface="Arial" panose="020B0604020202020204" pitchFamily="34" charset="0"/>
              </a:rPr>
              <a:t> negotiations in June 2015. </a:t>
            </a:r>
          </a:p>
          <a:p>
            <a:pPr lvl="0" algn="just"/>
            <a:r>
              <a:rPr lang="en-ZA" sz="1800" dirty="0">
                <a:latin typeface="Arial" panose="020B0604020202020204" pitchFamily="34" charset="0"/>
                <a:cs typeface="Arial" panose="020B0604020202020204" pitchFamily="34" charset="0"/>
              </a:rPr>
              <a:t>Phase I of the </a:t>
            </a:r>
            <a:r>
              <a:rPr lang="en-ZA" sz="1800" dirty="0" err="1">
                <a:latin typeface="Arial" panose="020B0604020202020204" pitchFamily="34" charset="0"/>
                <a:cs typeface="Arial" panose="020B0604020202020204" pitchFamily="34" charset="0"/>
              </a:rPr>
              <a:t>AfCFTA</a:t>
            </a:r>
            <a:r>
              <a:rPr lang="en-ZA" sz="1800" dirty="0">
                <a:latin typeface="Arial" panose="020B0604020202020204" pitchFamily="34" charset="0"/>
                <a:cs typeface="Arial" panose="020B0604020202020204" pitchFamily="34" charset="0"/>
              </a:rPr>
              <a:t> negotiations includes the Protocol on Trade in Goods and the Protocol on Trade in Services; Phase II includes  Competition, Intellectual Property and Investment. </a:t>
            </a:r>
            <a:r>
              <a:rPr lang="en-US" sz="1800" dirty="0">
                <a:latin typeface="Arial" panose="020B0604020202020204" pitchFamily="34" charset="0"/>
                <a:cs typeface="Arial" panose="020B0604020202020204" pitchFamily="34" charset="0"/>
              </a:rPr>
              <a:t> </a:t>
            </a:r>
          </a:p>
          <a:p>
            <a:pPr lvl="0" algn="just">
              <a:defRPr/>
            </a:pPr>
            <a:r>
              <a:rPr lang="en-ZA" sz="1800" dirty="0">
                <a:solidFill>
                  <a:prstClr val="black"/>
                </a:solidFill>
                <a:latin typeface="Arial" pitchFamily="34" charset="0"/>
                <a:cs typeface="Arial" pitchFamily="34" charset="0"/>
              </a:rPr>
              <a:t>The </a:t>
            </a:r>
            <a:r>
              <a:rPr lang="en-ZA" sz="1800" dirty="0" err="1">
                <a:solidFill>
                  <a:prstClr val="black"/>
                </a:solidFill>
                <a:latin typeface="Arial" pitchFamily="34" charset="0"/>
                <a:cs typeface="Arial" pitchFamily="34" charset="0"/>
              </a:rPr>
              <a:t>AfCFTA</a:t>
            </a:r>
            <a:r>
              <a:rPr lang="en-ZA" sz="1800" dirty="0">
                <a:solidFill>
                  <a:prstClr val="black"/>
                </a:solidFill>
                <a:latin typeface="Arial" pitchFamily="34" charset="0"/>
                <a:cs typeface="Arial" pitchFamily="34" charset="0"/>
              </a:rPr>
              <a:t> was launched during an Extra-Ordinary Summit in March 2018.</a:t>
            </a:r>
          </a:p>
          <a:p>
            <a:pPr lvl="0" algn="just">
              <a:defRPr/>
            </a:pPr>
            <a:r>
              <a:rPr lang="en-US" sz="1800" dirty="0">
                <a:latin typeface="Arial" panose="020B0604020202020204" pitchFamily="34" charset="0"/>
                <a:cs typeface="Arial" panose="020B0604020202020204" pitchFamily="34" charset="0"/>
              </a:rPr>
              <a:t>Creates a single market for goods and services in Africa. </a:t>
            </a:r>
          </a:p>
          <a:p>
            <a:pPr algn="just"/>
            <a:r>
              <a:rPr lang="en-US" sz="1800" dirty="0">
                <a:latin typeface="Arial" panose="020B0604020202020204" pitchFamily="34" charset="0"/>
                <a:cs typeface="Arial" panose="020B0604020202020204" pitchFamily="34" charset="0"/>
              </a:rPr>
              <a:t>Expedite continental integration and enhances intra-Africa trade and investment.</a:t>
            </a:r>
          </a:p>
          <a:p>
            <a:pPr algn="just"/>
            <a:r>
              <a:rPr lang="en-US" sz="1800" dirty="0" err="1">
                <a:latin typeface="Arial" panose="020B0604020202020204" pitchFamily="34" charset="0"/>
                <a:cs typeface="Arial" panose="020B0604020202020204" pitchFamily="34" charset="0"/>
              </a:rPr>
              <a:t>Harmonises</a:t>
            </a:r>
            <a:r>
              <a:rPr lang="en-US" sz="1800" dirty="0">
                <a:latin typeface="Arial" panose="020B0604020202020204" pitchFamily="34" charset="0"/>
                <a:cs typeface="Arial" panose="020B0604020202020204" pitchFamily="34" charset="0"/>
              </a:rPr>
              <a:t> trade regimes and establishes a single rule book for trade and investment through progressive </a:t>
            </a:r>
            <a:r>
              <a:rPr lang="en-US" sz="1800" dirty="0" err="1">
                <a:latin typeface="Arial" panose="020B0604020202020204" pitchFamily="34" charset="0"/>
                <a:cs typeface="Arial" panose="020B0604020202020204" pitchFamily="34" charset="0"/>
              </a:rPr>
              <a:t>liberalisation</a:t>
            </a:r>
            <a:r>
              <a:rPr lang="en-US" sz="1800" dirty="0">
                <a:latin typeface="Arial" panose="020B0604020202020204" pitchFamily="34" charset="0"/>
                <a:cs typeface="Arial" panose="020B0604020202020204" pitchFamily="34" charset="0"/>
              </a:rPr>
              <a:t> of tariffs and reducing barriers to services trade.</a:t>
            </a:r>
          </a:p>
          <a:p>
            <a:pPr algn="just"/>
            <a:r>
              <a:rPr lang="en-US" sz="1800" dirty="0">
                <a:latin typeface="Arial" panose="020B0604020202020204" pitchFamily="34" charset="0"/>
                <a:cs typeface="Arial" panose="020B0604020202020204" pitchFamily="34" charset="0"/>
              </a:rPr>
              <a:t>Based on development integration and recognizes different levels of development, i.e. need for Special &amp; Differential Treatment, Flexibilities. </a:t>
            </a:r>
          </a:p>
          <a:p>
            <a:pPr algn="just"/>
            <a:r>
              <a:rPr lang="en-US" sz="1800" dirty="0">
                <a:latin typeface="Arial" panose="020B0604020202020204" pitchFamily="34" charset="0"/>
                <a:cs typeface="Arial" panose="020B0604020202020204" pitchFamily="34" charset="0"/>
              </a:rPr>
              <a:t>Preservation of the </a:t>
            </a:r>
            <a:r>
              <a:rPr lang="en-US" sz="1800" i="1" dirty="0">
                <a:latin typeface="Arial" panose="020B0604020202020204" pitchFamily="34" charset="0"/>
                <a:cs typeface="Arial" panose="020B0604020202020204" pitchFamily="34" charset="0"/>
              </a:rPr>
              <a:t>acquis</a:t>
            </a:r>
            <a:r>
              <a:rPr lang="en-US" sz="1800" dirty="0">
                <a:latin typeface="Arial" panose="020B0604020202020204" pitchFamily="34" charset="0"/>
                <a:cs typeface="Arial" panose="020B0604020202020204" pitchFamily="34" charset="0"/>
              </a:rPr>
              <a:t> – RECs and TFTA as building blocs. Negotiations will be amongst Member States/Regions that currently do not have preferential arrangements amongst themselves. </a:t>
            </a:r>
          </a:p>
          <a:p>
            <a:pPr algn="just"/>
            <a:r>
              <a:rPr lang="en-US" sz="1800" dirty="0">
                <a:latin typeface="Arial" panose="020B0604020202020204" pitchFamily="34" charset="0"/>
                <a:cs typeface="Arial" panose="020B0604020202020204" pitchFamily="34" charset="0"/>
              </a:rPr>
              <a:t>Key principles : reciprocity and variable geometry</a:t>
            </a:r>
            <a:endParaRPr lang="en-ZA" sz="1800" dirty="0">
              <a:latin typeface="Arial" panose="020B0604020202020204" pitchFamily="34" charset="0"/>
              <a:cs typeface="Arial" panose="020B0604020202020204" pitchFamily="34" charset="0"/>
            </a:endParaRPr>
          </a:p>
          <a:p>
            <a:pPr>
              <a:lnSpc>
                <a:spcPct val="150000"/>
              </a:lnSpc>
            </a:pPr>
            <a:endParaRPr lang="en-Z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3657600" y="6118167"/>
            <a:ext cx="1905000" cy="457200"/>
          </a:xfrm>
        </p:spPr>
        <p:txBody>
          <a:bodyPr/>
          <a:lstStyle/>
          <a:p>
            <a:pPr algn="ctr">
              <a:defRPr>
                <a:uFillTx/>
              </a:defRPr>
            </a:pPr>
            <a:fld id="{7EBEE5DE-754D-4309-B59E-BDB11852C935}" type="slidenum">
              <a:rPr lang="en-US" smtClean="0"/>
              <a:pPr algn="ctr">
                <a:defRPr>
                  <a:uFillTx/>
                </a:defRPr>
              </a:pPr>
              <a:t>9</a:t>
            </a:fld>
            <a:endParaRPr lang="en-US" dirty="0"/>
          </a:p>
        </p:txBody>
      </p:sp>
      <p:pic>
        <p:nvPicPr>
          <p:cNvPr id="5" name="Picture 4"/>
          <p:cNvPicPr>
            <a:picLocks noChangeAspect="1"/>
          </p:cNvPicPr>
          <p:nvPr/>
        </p:nvPicPr>
        <p:blipFill>
          <a:blip r:embed="rId2"/>
          <a:stretch>
            <a:fillRect/>
          </a:stretch>
        </p:blipFill>
        <p:spPr>
          <a:xfrm>
            <a:off x="7962821" y="5772877"/>
            <a:ext cx="914479" cy="798645"/>
          </a:xfrm>
          <a:prstGeom prst="rect">
            <a:avLst/>
          </a:prstGeom>
        </p:spPr>
      </p:pic>
    </p:spTree>
    <p:extLst>
      <p:ext uri="{BB962C8B-B14F-4D97-AF65-F5344CB8AC3E}">
        <p14:creationId xmlns:p14="http://schemas.microsoft.com/office/powerpoint/2010/main" val="3783399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ti template">
  <a:themeElements>
    <a:clrScheme name="">
      <a:dk1>
        <a:srgbClr val="000000"/>
      </a:dk1>
      <a:lt1>
        <a:srgbClr val="FFFFFF"/>
      </a:lt1>
      <a:dk2>
        <a:srgbClr val="FF66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ti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lnDef>
  </a:objectDefaults>
  <a:extraClrSchemeLst>
    <a:extraClrScheme>
      <a:clrScheme name="1_dti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ti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ti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ti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ti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ti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ti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ti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ti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ti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ti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ti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FF9966"/>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10201</TotalTime>
  <Words>3794</Words>
  <Application>Microsoft Office PowerPoint</Application>
  <PresentationFormat>On-screen Show (4:3)</PresentationFormat>
  <Paragraphs>401</Paragraphs>
  <Slides>47</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47</vt:i4>
      </vt:variant>
    </vt:vector>
  </HeadingPairs>
  <TitlesOfParts>
    <vt:vector size="59" baseType="lpstr">
      <vt:lpstr>MS PGothic</vt:lpstr>
      <vt:lpstr>Arial</vt:lpstr>
      <vt:lpstr>Arial Black</vt:lpstr>
      <vt:lpstr>Arial Rounded MT Bold</vt:lpstr>
      <vt:lpstr>Calibri</vt:lpstr>
      <vt:lpstr>Symbol</vt:lpstr>
      <vt:lpstr>Times</vt:lpstr>
      <vt:lpstr>Times New Roman</vt:lpstr>
      <vt:lpstr>Wingdings</vt:lpstr>
      <vt:lpstr>Blank Presentation</vt:lpstr>
      <vt:lpstr>1_dti template</vt:lpstr>
      <vt:lpstr>2_Blank Presentation</vt:lpstr>
      <vt:lpstr>PowerPoint Presentation</vt:lpstr>
      <vt:lpstr>PowerPoint Presentation</vt:lpstr>
      <vt:lpstr>PowerPoint Presentation</vt:lpstr>
      <vt:lpstr> Trade Strategy Priorities </vt:lpstr>
      <vt:lpstr>Regional Economic Integration in Africa (REI)</vt:lpstr>
      <vt:lpstr>Approach to REI</vt:lpstr>
      <vt:lpstr>SA Strategy for Africa</vt:lpstr>
      <vt:lpstr>African Continental FTA (AfCFTA)</vt:lpstr>
      <vt:lpstr>Background to AfCFTA</vt:lpstr>
      <vt:lpstr>The AfCFTA: Boosting intra-Africa Trade </vt:lpstr>
      <vt:lpstr>The AfCFTA: Boosting intra-Africa Trade … </vt:lpstr>
      <vt:lpstr>Legal Architecture of AfCFTA  (1)</vt:lpstr>
      <vt:lpstr>Strategic Importance of AfCFTA to SA</vt:lpstr>
      <vt:lpstr>Benefits of the AfCFTA (1)</vt:lpstr>
      <vt:lpstr>SACU</vt:lpstr>
      <vt:lpstr>Southern African Customs Union (SACU) Review</vt:lpstr>
      <vt:lpstr>SADC</vt:lpstr>
      <vt:lpstr>Southern African Development Community (SADC)</vt:lpstr>
      <vt:lpstr>Tripartite Free Trade Agreement between COMESA, EAC and SADC</vt:lpstr>
      <vt:lpstr>Background to Tripartite Free Trade Area (TFTA)</vt:lpstr>
      <vt:lpstr>SA’s Trade with TFTA countries  figures in US$ 000</vt:lpstr>
      <vt:lpstr>SA’s trade with the TFTA countries</vt:lpstr>
      <vt:lpstr>Trade Agreements with countries in Europe</vt:lpstr>
      <vt:lpstr>Economic Partnership Agreement (EPA) between the EU and SADC EPA Group</vt:lpstr>
      <vt:lpstr>EPA Benefits for SA</vt:lpstr>
      <vt:lpstr>SA- EU Trade Statistics</vt:lpstr>
      <vt:lpstr>SA Trade under Exports quotas</vt:lpstr>
      <vt:lpstr>State of play on EPA implementation</vt:lpstr>
      <vt:lpstr>European Free Trade Association (EFTA) FTA</vt:lpstr>
      <vt:lpstr>SA and EFTA Trade Relations</vt:lpstr>
      <vt:lpstr>SA and EFTA Trade Relations cont.</vt:lpstr>
      <vt:lpstr>Way forward </vt:lpstr>
      <vt:lpstr>Trade Agreements with BRICS countries</vt:lpstr>
      <vt:lpstr>SACU-India Preferential Trade Agreement (PTA) </vt:lpstr>
      <vt:lpstr>SACU – MERCOSUR Preferential Trade Agreement (PTA)</vt:lpstr>
      <vt:lpstr>Trade between SA and MERCOSUR countries</vt:lpstr>
      <vt:lpstr>Utilisation</vt:lpstr>
      <vt:lpstr>Way forward </vt:lpstr>
      <vt:lpstr>World Trade Organisation (WTO)</vt:lpstr>
      <vt:lpstr>PowerPoint Presentation</vt:lpstr>
      <vt:lpstr>Africa Position</vt:lpstr>
      <vt:lpstr>Africa Position</vt:lpstr>
      <vt:lpstr>Africa Position</vt:lpstr>
      <vt:lpstr>WTO cont.</vt:lpstr>
      <vt:lpstr>SA-US Trade Relations</vt:lpstr>
      <vt:lpstr>SA-US trade relation</vt:lpstr>
      <vt:lpstr>SA-US trade relations</vt:lpstr>
    </vt:vector>
  </TitlesOfParts>
  <Company>the dti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Singh</dc:creator>
  <cp:lastModifiedBy>Emcy Garner</cp:lastModifiedBy>
  <cp:revision>655</cp:revision>
  <cp:lastPrinted>2017-09-19T12:19:19Z</cp:lastPrinted>
  <dcterms:created xsi:type="dcterms:W3CDTF">2008-10-17T08:05:44Z</dcterms:created>
  <dcterms:modified xsi:type="dcterms:W3CDTF">2019-02-25T07:06:26Z</dcterms:modified>
</cp:coreProperties>
</file>