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100"/>
  </p:notesMasterIdLst>
  <p:handoutMasterIdLst>
    <p:handoutMasterId r:id="rId101"/>
  </p:handoutMasterIdLst>
  <p:sldIdLst>
    <p:sldId id="279" r:id="rId3"/>
    <p:sldId id="259" r:id="rId4"/>
    <p:sldId id="296" r:id="rId5"/>
    <p:sldId id="706" r:id="rId6"/>
    <p:sldId id="707" r:id="rId7"/>
    <p:sldId id="710" r:id="rId8"/>
    <p:sldId id="711" r:id="rId9"/>
    <p:sldId id="406" r:id="rId10"/>
    <p:sldId id="457" r:id="rId11"/>
    <p:sldId id="458" r:id="rId12"/>
    <p:sldId id="597" r:id="rId13"/>
    <p:sldId id="596" r:id="rId14"/>
    <p:sldId id="595" r:id="rId15"/>
    <p:sldId id="659" r:id="rId16"/>
    <p:sldId id="716" r:id="rId17"/>
    <p:sldId id="592" r:id="rId18"/>
    <p:sldId id="687" r:id="rId19"/>
    <p:sldId id="661" r:id="rId20"/>
    <p:sldId id="591" r:id="rId21"/>
    <p:sldId id="701" r:id="rId22"/>
    <p:sldId id="589" r:id="rId23"/>
    <p:sldId id="599" r:id="rId24"/>
    <p:sldId id="665" r:id="rId25"/>
    <p:sldId id="666" r:id="rId26"/>
    <p:sldId id="717" r:id="rId27"/>
    <p:sldId id="688" r:id="rId28"/>
    <p:sldId id="437" r:id="rId29"/>
    <p:sldId id="667" r:id="rId30"/>
    <p:sldId id="712" r:id="rId31"/>
    <p:sldId id="668" r:id="rId32"/>
    <p:sldId id="610" r:id="rId33"/>
    <p:sldId id="609" r:id="rId34"/>
    <p:sldId id="608" r:id="rId35"/>
    <p:sldId id="613" r:id="rId36"/>
    <p:sldId id="670" r:id="rId37"/>
    <p:sldId id="615" r:id="rId38"/>
    <p:sldId id="689" r:id="rId39"/>
    <p:sldId id="713" r:id="rId40"/>
    <p:sldId id="714" r:id="rId41"/>
    <p:sldId id="419" r:id="rId42"/>
    <p:sldId id="616" r:id="rId43"/>
    <p:sldId id="672" r:id="rId44"/>
    <p:sldId id="619" r:id="rId45"/>
    <p:sldId id="617" r:id="rId46"/>
    <p:sldId id="691" r:id="rId47"/>
    <p:sldId id="674" r:id="rId48"/>
    <p:sldId id="618" r:id="rId49"/>
    <p:sldId id="693" r:id="rId50"/>
    <p:sldId id="620" r:id="rId51"/>
    <p:sldId id="715" r:id="rId52"/>
    <p:sldId id="695" r:id="rId53"/>
    <p:sldId id="696" r:id="rId54"/>
    <p:sldId id="621" r:id="rId55"/>
    <p:sldId id="675" r:id="rId56"/>
    <p:sldId id="622" r:id="rId57"/>
    <p:sldId id="676" r:id="rId58"/>
    <p:sldId id="623" r:id="rId59"/>
    <p:sldId id="702" r:id="rId60"/>
    <p:sldId id="624" r:id="rId61"/>
    <p:sldId id="625" r:id="rId62"/>
    <p:sldId id="655" r:id="rId63"/>
    <p:sldId id="656" r:id="rId64"/>
    <p:sldId id="657" r:id="rId65"/>
    <p:sldId id="658" r:id="rId66"/>
    <p:sldId id="626" r:id="rId67"/>
    <p:sldId id="627" r:id="rId68"/>
    <p:sldId id="677" r:id="rId69"/>
    <p:sldId id="628" r:id="rId70"/>
    <p:sldId id="645" r:id="rId71"/>
    <p:sldId id="678" r:id="rId72"/>
    <p:sldId id="629" r:id="rId73"/>
    <p:sldId id="646" r:id="rId74"/>
    <p:sldId id="697" r:id="rId75"/>
    <p:sldId id="630" r:id="rId76"/>
    <p:sldId id="647" r:id="rId77"/>
    <p:sldId id="648" r:id="rId78"/>
    <p:sldId id="698" r:id="rId79"/>
    <p:sldId id="631" r:id="rId80"/>
    <p:sldId id="649" r:id="rId81"/>
    <p:sldId id="535" r:id="rId82"/>
    <p:sldId id="632" r:id="rId83"/>
    <p:sldId id="653" r:id="rId84"/>
    <p:sldId id="699" r:id="rId85"/>
    <p:sldId id="633" r:id="rId86"/>
    <p:sldId id="700" r:id="rId87"/>
    <p:sldId id="685" r:id="rId88"/>
    <p:sldId id="634" r:id="rId89"/>
    <p:sldId id="635" r:id="rId90"/>
    <p:sldId id="636" r:id="rId91"/>
    <p:sldId id="481" r:id="rId92"/>
    <p:sldId id="482" r:id="rId93"/>
    <p:sldId id="483" r:id="rId94"/>
    <p:sldId id="484" r:id="rId95"/>
    <p:sldId id="708" r:id="rId96"/>
    <p:sldId id="709" r:id="rId97"/>
    <p:sldId id="436" r:id="rId98"/>
    <p:sldId id="350" r:id="rId9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vanNiekerk" initials="P" lastIdx="33" clrIdx="0">
    <p:extLst>
      <p:ext uri="{19B8F6BF-5375-455C-9EA6-DF929625EA0E}">
        <p15:presenceInfo xmlns:p15="http://schemas.microsoft.com/office/powerpoint/2012/main" userId="PvanNiekerk" providerId="None"/>
      </p:ext>
    </p:extLst>
  </p:cmAuthor>
  <p:cmAuthor id="2" name="TMqikiqwa" initials="T" lastIdx="6" clrIdx="1">
    <p:extLst>
      <p:ext uri="{19B8F6BF-5375-455C-9EA6-DF929625EA0E}">
        <p15:presenceInfo xmlns:p15="http://schemas.microsoft.com/office/powerpoint/2012/main" userId="TMqikiqwa" providerId="None"/>
      </p:ext>
    </p:extLst>
  </p:cmAuthor>
  <p:cmAuthor id="3" name="P van Niekerk" initials="PvN" lastIdx="70" clrIdx="2">
    <p:extLst>
      <p:ext uri="{19B8F6BF-5375-455C-9EA6-DF929625EA0E}">
        <p15:presenceInfo xmlns:p15="http://schemas.microsoft.com/office/powerpoint/2012/main" userId="P van Niekerk" providerId="None"/>
      </p:ext>
    </p:extLst>
  </p:cmAuthor>
  <p:cmAuthor id="4" name="Itumeleng Rabotapi" initials="IR" lastIdx="46" clrIdx="3">
    <p:extLst>
      <p:ext uri="{19B8F6BF-5375-455C-9EA6-DF929625EA0E}">
        <p15:presenceInfo xmlns:p15="http://schemas.microsoft.com/office/powerpoint/2012/main" userId="Itumeleng Rabotapi" providerId="None"/>
      </p:ext>
    </p:extLst>
  </p:cmAuthor>
  <p:cmAuthor id="5" name="Mramphele" initials="M" lastIdx="7" clrIdx="4">
    <p:extLst>
      <p:ext uri="{19B8F6BF-5375-455C-9EA6-DF929625EA0E}">
        <p15:presenceInfo xmlns:p15="http://schemas.microsoft.com/office/powerpoint/2012/main" userId="Mramphe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6500"/>
    <a:srgbClr val="FF4000"/>
    <a:srgbClr val="F26522"/>
    <a:srgbClr val="F1995D"/>
    <a:srgbClr val="876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94660"/>
  </p:normalViewPr>
  <p:slideViewPr>
    <p:cSldViewPr snapToGrid="0">
      <p:cViewPr varScale="1">
        <p:scale>
          <a:sx n="52" d="100"/>
          <a:sy n="52" d="100"/>
        </p:scale>
        <p:origin x="490" y="48"/>
      </p:cViewPr>
      <p:guideLst/>
    </p:cSldViewPr>
  </p:slideViewPr>
  <p:notesTextViewPr>
    <p:cViewPr>
      <p:scale>
        <a:sx n="1" d="1"/>
        <a:sy n="1" d="1"/>
      </p:scale>
      <p:origin x="0" y="0"/>
    </p:cViewPr>
  </p:notesTextViewPr>
  <p:sorterViewPr>
    <p:cViewPr>
      <p:scale>
        <a:sx n="68" d="100"/>
        <a:sy n="68" d="100"/>
      </p:scale>
      <p:origin x="0" y="-66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Mqikiqwa\Desktop\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Mqikiqwa\Desktop\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Narrow" panose="020B0606020202030204" pitchFamily="34" charset="0"/>
                <a:ea typeface="+mn-ea"/>
                <a:cs typeface="+mn-cs"/>
              </a:defRPr>
            </a:pPr>
            <a:r>
              <a:rPr lang="en-US" sz="1800" b="1" i="0" baseline="0">
                <a:solidFill>
                  <a:schemeClr val="tx1"/>
                </a:solidFill>
                <a:effectLst/>
                <a:latin typeface="Arial Narrow" panose="020B0606020202030204" pitchFamily="34" charset="0"/>
              </a:rPr>
              <a:t>2018/19 Quarterly Performance Overview – Quarter 2</a:t>
            </a:r>
            <a:endParaRPr lang="en-ZA">
              <a:solidFill>
                <a:schemeClr val="tx1"/>
              </a:solidFill>
              <a:effectLst/>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Narrow" panose="020B0606020202030204" pitchFamily="34"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0470232416162552E-2"/>
          <c:y val="0.10346578702753069"/>
          <c:w val="0.83905953516767484"/>
          <c:h val="0.68118579064853513"/>
        </c:manualLayout>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9C0-4972-B3A2-A0C0717DEB32}"/>
              </c:ext>
            </c:extLst>
          </c:dPt>
          <c:dPt>
            <c:idx val="1"/>
            <c:bubble3D val="0"/>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9C0-4972-B3A2-A0C0717DEB32}"/>
              </c:ext>
            </c:extLst>
          </c:dPt>
          <c:dPt>
            <c:idx val="2"/>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59C0-4972-B3A2-A0C0717DEB32}"/>
              </c:ext>
            </c:extLst>
          </c:dPt>
          <c:dPt>
            <c:idx val="3"/>
            <c:bubble3D val="0"/>
            <c:spPr>
              <a:solidFill>
                <a:schemeClr val="accent2">
                  <a:lumMod val="5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59C0-4972-B3A2-A0C0717DEB32}"/>
              </c:ext>
            </c:extLst>
          </c:dPt>
          <c:dLbls>
            <c:dLbl>
              <c:idx val="0"/>
              <c:layout>
                <c:manualLayout>
                  <c:x val="-4.8256849837977976E-2"/>
                  <c:y val="-0.3245978808292100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9C0-4972-B3A2-A0C0717DEB32}"/>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59C0-4972-B3A2-A0C0717DEB3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Sheet1!$A$29:$D$29</c:f>
              <c:strCache>
                <c:ptCount val="4"/>
                <c:pt idx="0">
                  <c:v>Achieved</c:v>
                </c:pt>
                <c:pt idx="1">
                  <c:v>Not achieved; intervention required</c:v>
                </c:pt>
                <c:pt idx="2">
                  <c:v>Not Achieved; However significant work done</c:v>
                </c:pt>
                <c:pt idx="3">
                  <c:v>Insufficient information to express opinion</c:v>
                </c:pt>
              </c:strCache>
            </c:strRef>
          </c:cat>
          <c:val>
            <c:numRef>
              <c:f>Sheet1!$A$30:$D$30</c:f>
              <c:numCache>
                <c:formatCode>0.00%</c:formatCode>
                <c:ptCount val="4"/>
                <c:pt idx="0">
                  <c:v>0.8666666666666667</c:v>
                </c:pt>
                <c:pt idx="1">
                  <c:v>6.6666666666666666E-2</c:v>
                </c:pt>
                <c:pt idx="2">
                  <c:v>6.6666666666666666E-2</c:v>
                </c:pt>
                <c:pt idx="3">
                  <c:v>0</c:v>
                </c:pt>
              </c:numCache>
            </c:numRef>
          </c:val>
          <c:extLst xmlns:c16r2="http://schemas.microsoft.com/office/drawing/2015/06/chart">
            <c:ext xmlns:c16="http://schemas.microsoft.com/office/drawing/2014/chart" uri="{C3380CC4-5D6E-409C-BE32-E72D297353CC}">
              <c16:uniqueId val="{00000008-59C0-4972-B3A2-A0C0717DEB32}"/>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58094032847938304"/>
          <c:y val="0.7955561702832693"/>
          <c:w val="0.36905956218099362"/>
          <c:h val="0.185822793223897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Narrow" panose="020B0606020202030204" pitchFamily="34" charset="0"/>
                <a:ea typeface="+mn-ea"/>
                <a:cs typeface="+mn-cs"/>
              </a:defRPr>
            </a:pPr>
            <a:r>
              <a:rPr lang="en-US" sz="1800" b="1" i="0" baseline="0" dirty="0">
                <a:effectLst/>
              </a:rPr>
              <a:t>2018/19 Quarterly Performance Overview – Quarter 3</a:t>
            </a:r>
            <a:endParaRPr lang="en-ZA"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Narrow" panose="020B0606020202030204" pitchFamily="34"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778017155357396E-2"/>
          <c:y val="0.12837399599247565"/>
          <c:w val="0.83641185729732481"/>
          <c:h val="0.62374147897918586"/>
        </c:manualLayout>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C67-48C4-BE40-2C8D3F24C0D9}"/>
              </c:ext>
            </c:extLst>
          </c:dPt>
          <c:dPt>
            <c:idx val="1"/>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C67-48C4-BE40-2C8D3F24C0D9}"/>
              </c:ext>
            </c:extLst>
          </c:dPt>
          <c:dPt>
            <c:idx val="2"/>
            <c:bubble3D val="0"/>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C67-48C4-BE40-2C8D3F24C0D9}"/>
              </c:ext>
            </c:extLst>
          </c:dPt>
          <c:dPt>
            <c:idx val="3"/>
            <c:bubble3D val="0"/>
            <c:spPr>
              <a:solidFill>
                <a:schemeClr val="accent2">
                  <a:lumMod val="5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C67-48C4-BE40-2C8D3F24C0D9}"/>
              </c:ext>
            </c:extLst>
          </c:dPt>
          <c:dLbls>
            <c:dLbl>
              <c:idx val="0"/>
              <c:layout>
                <c:manualLayout>
                  <c:x val="-0.1885762064333073"/>
                  <c:y val="-0.214005538079507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67-48C4-BE40-2C8D3F24C0D9}"/>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1C67-48C4-BE40-2C8D3F24C0D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'Quarter 3'!$A$1:$D$1</c:f>
              <c:strCache>
                <c:ptCount val="4"/>
                <c:pt idx="0">
                  <c:v>Achieved</c:v>
                </c:pt>
                <c:pt idx="1">
                  <c:v>Not Achieved; However significant work done</c:v>
                </c:pt>
                <c:pt idx="2">
                  <c:v>Not achieved; intervention required</c:v>
                </c:pt>
                <c:pt idx="3">
                  <c:v>Insufficient information to express opinion</c:v>
                </c:pt>
              </c:strCache>
            </c:strRef>
          </c:cat>
          <c:val>
            <c:numRef>
              <c:f>'Quarter 3'!$A$2:$D$2</c:f>
              <c:numCache>
                <c:formatCode>0.00%</c:formatCode>
                <c:ptCount val="4"/>
                <c:pt idx="0">
                  <c:v>0.71084337349397586</c:v>
                </c:pt>
                <c:pt idx="1">
                  <c:v>0.18072289156626506</c:v>
                </c:pt>
                <c:pt idx="2">
                  <c:v>0.10843373493975904</c:v>
                </c:pt>
                <c:pt idx="3">
                  <c:v>0</c:v>
                </c:pt>
              </c:numCache>
            </c:numRef>
          </c:val>
          <c:extLst xmlns:c16r2="http://schemas.microsoft.com/office/drawing/2015/06/chart">
            <c:ext xmlns:c16="http://schemas.microsoft.com/office/drawing/2014/chart" uri="{C3380CC4-5D6E-409C-BE32-E72D297353CC}">
              <c16:uniqueId val="{00000008-1C67-48C4-BE40-2C8D3F24C0D9}"/>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55330398836439898"/>
          <c:y val="0.75794706263032663"/>
          <c:w val="0.40572584602495643"/>
          <c:h val="0.221195169981951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Arial Narrow" panose="020B0606020202030204" pitchFamily="34" charset="0"/>
                <a:ea typeface="+mn-ea"/>
                <a:cs typeface="+mn-cs"/>
              </a:defRPr>
            </a:pPr>
            <a:r>
              <a:rPr lang="en-US" sz="1600" b="1" u="none">
                <a:solidFill>
                  <a:schemeClr val="tx1"/>
                </a:solidFill>
                <a:latin typeface="Arial Narrow" panose="020B0606020202030204" pitchFamily="34" charset="0"/>
              </a:rPr>
              <a:t>GRAPH1: DOMESTIC &amp; INTERNATIONAL TOURISTS COMPLAINTS</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GRAPH1</c:v>
                </c:pt>
              </c:strCache>
            </c:strRef>
          </c:tx>
          <c:spPr>
            <a:solidFill>
              <a:srgbClr val="4AA2A6"/>
            </a:solidFill>
            <a:ln>
              <a:noFill/>
            </a:ln>
            <a:effectLst/>
          </c:spPr>
          <c:invertIfNegative val="0"/>
          <c:dLbls>
            <c:dLbl>
              <c:idx val="0"/>
              <c:layout>
                <c:manualLayout>
                  <c:x val="2.2403943093984541E-3"/>
                  <c:y val="2.5534631343759974E-2"/>
                </c:manualLayout>
              </c:layout>
              <c:tx>
                <c:rich>
                  <a:bodyPr/>
                  <a:lstStyle/>
                  <a:p>
                    <a:r>
                      <a:rPr lang="en-US"/>
                      <a:t>55.56%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CC9-41CD-8026-B6E685CDB10C}"/>
                </c:ext>
                <c:ext xmlns:c15="http://schemas.microsoft.com/office/drawing/2012/chart" uri="{CE6537A1-D6FC-4f65-9D91-7224C49458BB}">
                  <c15:layout/>
                </c:ext>
              </c:extLst>
            </c:dLbl>
            <c:dLbl>
              <c:idx val="1"/>
              <c:tx>
                <c:rich>
                  <a:bodyPr/>
                  <a:lstStyle/>
                  <a:p>
                    <a:r>
                      <a:rPr lang="en-US"/>
                      <a:t>12.5%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CC9-41CD-8026-B6E685CDB10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10 DOMESTIC TOURISTS</c:v>
                </c:pt>
                <c:pt idx="1">
                  <c:v>8 INTERNATIONAL TOURISTS</c:v>
                </c:pt>
              </c:strCache>
            </c:strRef>
          </c:cat>
          <c:val>
            <c:numRef>
              <c:f>Sheet1!$B$2:$B$3</c:f>
              <c:numCache>
                <c:formatCode>General</c:formatCode>
                <c:ptCount val="2"/>
                <c:pt idx="0">
                  <c:v>10</c:v>
                </c:pt>
              </c:numCache>
            </c:numRef>
          </c:val>
          <c:extLst xmlns:c16r2="http://schemas.microsoft.com/office/drawing/2015/06/chart">
            <c:ext xmlns:c16="http://schemas.microsoft.com/office/drawing/2014/chart" uri="{C3380CC4-5D6E-409C-BE32-E72D297353CC}">
              <c16:uniqueId val="{00000002-FCC9-41CD-8026-B6E685CDB10C}"/>
            </c:ext>
          </c:extLst>
        </c:ser>
        <c:ser>
          <c:idx val="1"/>
          <c:order val="1"/>
          <c:tx>
            <c:strRef>
              <c:f>Sheet1!$C$1</c:f>
              <c:strCache>
                <c:ptCount val="1"/>
                <c:pt idx="0">
                  <c:v>GRAPH2</c:v>
                </c:pt>
              </c:strCache>
            </c:strRef>
          </c:tx>
          <c:spPr>
            <a:solidFill>
              <a:schemeClr val="accent2"/>
            </a:solidFill>
            <a:ln>
              <a:noFill/>
            </a:ln>
            <a:effectLst/>
          </c:spPr>
          <c:invertIfNegative val="0"/>
          <c:dLbls>
            <c:dLbl>
              <c:idx val="1"/>
              <c:layout>
                <c:manualLayout>
                  <c:x val="6.7211829281951978E-3"/>
                  <c:y val="1.9150973507819982E-2"/>
                </c:manualLayout>
              </c:layout>
              <c:tx>
                <c:rich>
                  <a:bodyPr/>
                  <a:lstStyle/>
                  <a:p>
                    <a:r>
                      <a:rPr lang="en-US"/>
                      <a:t>44.44%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CC9-41CD-8026-B6E685CDB1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10 DOMESTIC TOURISTS</c:v>
                </c:pt>
                <c:pt idx="1">
                  <c:v>8 INTERNATIONAL TOURISTS</c:v>
                </c:pt>
              </c:strCache>
            </c:strRef>
          </c:cat>
          <c:val>
            <c:numRef>
              <c:f>Sheet1!$C$2:$C$3</c:f>
              <c:numCache>
                <c:formatCode>General</c:formatCode>
                <c:ptCount val="2"/>
                <c:pt idx="1">
                  <c:v>8</c:v>
                </c:pt>
              </c:numCache>
            </c:numRef>
          </c:val>
          <c:extLst xmlns:c16r2="http://schemas.microsoft.com/office/drawing/2015/06/chart">
            <c:ext xmlns:c16="http://schemas.microsoft.com/office/drawing/2014/chart" uri="{C3380CC4-5D6E-409C-BE32-E72D297353CC}">
              <c16:uniqueId val="{00000004-FCC9-41CD-8026-B6E685CDB10C}"/>
            </c:ext>
          </c:extLst>
        </c:ser>
        <c:dLbls>
          <c:showLegendKey val="0"/>
          <c:showVal val="0"/>
          <c:showCatName val="0"/>
          <c:showSerName val="0"/>
          <c:showPercent val="0"/>
          <c:showBubbleSize val="0"/>
        </c:dLbls>
        <c:gapWidth val="296"/>
        <c:overlap val="85"/>
        <c:axId val="204634384"/>
        <c:axId val="204634944"/>
      </c:barChart>
      <c:catAx>
        <c:axId val="20463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204634944"/>
        <c:crosses val="autoZero"/>
        <c:auto val="1"/>
        <c:lblAlgn val="ctr"/>
        <c:lblOffset val="100"/>
        <c:noMultiLvlLbl val="0"/>
      </c:catAx>
      <c:valAx>
        <c:axId val="204634944"/>
        <c:scaling>
          <c:orientation val="minMax"/>
          <c:max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4634384"/>
        <c:crosses val="autoZero"/>
        <c:crossBetween val="between"/>
      </c:valAx>
      <c:spPr>
        <a:noFill/>
        <a:ln>
          <a:noFill/>
        </a:ln>
        <a:effectLst/>
      </c:spPr>
    </c:plotArea>
    <c:plotVisOnly val="1"/>
    <c:dispBlanksAs val="gap"/>
    <c:showDLblsOverMax val="0"/>
  </c:chart>
  <c:spPr>
    <a:solidFill>
      <a:schemeClr val="bg1"/>
    </a:solidFill>
    <a:ln w="28575" cap="flat" cmpd="sng" algn="ctr">
      <a:solidFill>
        <a:srgbClr val="FFC000"/>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Arial Narrow" panose="020B0606020202030204" pitchFamily="34" charset="0"/>
                <a:ea typeface="+mn-ea"/>
                <a:cs typeface="+mn-cs"/>
              </a:defRPr>
            </a:pPr>
            <a:r>
              <a:rPr lang="en-US" sz="1600" b="1" i="0" u="none" baseline="0">
                <a:solidFill>
                  <a:schemeClr val="tx1"/>
                </a:solidFill>
                <a:latin typeface="Arial Narrow" panose="020B0606020202030204" pitchFamily="34" charset="0"/>
              </a:rPr>
              <a:t>GRAPH 2: NATURE OF COMPLAINTS</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9CB2-433D-AB7B-81C6237A5966}"/>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9CB2-433D-AB7B-81C6237A5966}"/>
              </c:ext>
            </c:extLst>
          </c:dPt>
          <c:dPt>
            <c:idx val="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5-9CB2-433D-AB7B-81C6237A5966}"/>
              </c:ext>
            </c:extLst>
          </c:dPt>
          <c:dLbls>
            <c:dLbl>
              <c:idx val="0"/>
              <c:layout>
                <c:manualLayout>
                  <c:x val="-2.0324968456262516E-17"/>
                  <c:y val="3.0287733467945482E-2"/>
                </c:manualLayout>
              </c:layout>
              <c:tx>
                <c:rich>
                  <a:bodyPr/>
                  <a:lstStyle/>
                  <a:p>
                    <a:r>
                      <a:rPr lang="en-US"/>
                      <a:t>50.00%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CB2-433D-AB7B-81C6237A5966}"/>
                </c:ext>
                <c:ext xmlns:c15="http://schemas.microsoft.com/office/drawing/2012/chart" uri="{CE6537A1-D6FC-4f65-9D91-7224C49458BB}">
                  <c15:layout/>
                </c:ext>
              </c:extLst>
            </c:dLbl>
            <c:dLbl>
              <c:idx val="1"/>
              <c:tx>
                <c:rich>
                  <a:bodyPr/>
                  <a:lstStyle/>
                  <a:p>
                    <a:r>
                      <a:rPr lang="en-US"/>
                      <a:t>25%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CB2-433D-AB7B-81C6237A5966}"/>
                </c:ext>
                <c:ext xmlns:c15="http://schemas.microsoft.com/office/drawing/2012/chart" uri="{CE6537A1-D6FC-4f65-9D91-7224C49458BB}"/>
              </c:extLst>
            </c:dLbl>
            <c:dLbl>
              <c:idx val="2"/>
              <c:tx>
                <c:rich>
                  <a:bodyPr/>
                  <a:lstStyle/>
                  <a:p>
                    <a:r>
                      <a:rPr lang="en-US"/>
                      <a:t>25%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CB2-433D-AB7B-81C6237A5966}"/>
                </c:ext>
                <c:ext xmlns:c15="http://schemas.microsoft.com/office/drawing/2012/chart" uri="{CE6537A1-D6FC-4f65-9D91-7224C49458BB}"/>
              </c:extLst>
            </c:dLbl>
            <c:dLbl>
              <c:idx val="3"/>
              <c:tx>
                <c:rich>
                  <a:bodyPr/>
                  <a:lstStyle/>
                  <a:p>
                    <a:r>
                      <a:rPr lang="en-US"/>
                      <a:t>12.5%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CB2-433D-AB7B-81C6237A596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9 REFUND</c:v>
                </c:pt>
                <c:pt idx="1">
                  <c:v>6 POOR SERVICE</c:v>
                </c:pt>
                <c:pt idx="2">
                  <c:v>1 THEFT</c:v>
                </c:pt>
                <c:pt idx="3">
                  <c:v>1 INTIMIDATION</c:v>
                </c:pt>
                <c:pt idx="4">
                  <c:v>1 HIGH CONSERVATION FEES</c:v>
                </c:pt>
              </c:strCache>
            </c:strRef>
          </c:cat>
          <c:val>
            <c:numRef>
              <c:f>Sheet1!$B$2:$B$6</c:f>
              <c:numCache>
                <c:formatCode>General</c:formatCode>
                <c:ptCount val="5"/>
                <c:pt idx="0">
                  <c:v>9</c:v>
                </c:pt>
              </c:numCache>
            </c:numRef>
          </c:val>
          <c:extLst xmlns:c16r2="http://schemas.microsoft.com/office/drawing/2015/06/chart">
            <c:ext xmlns:c16="http://schemas.microsoft.com/office/drawing/2014/chart" uri="{C3380CC4-5D6E-409C-BE32-E72D297353CC}">
              <c16:uniqueId val="{00000007-9CB2-433D-AB7B-81C6237A5966}"/>
            </c:ext>
          </c:extLst>
        </c:ser>
        <c:ser>
          <c:idx val="1"/>
          <c:order val="1"/>
          <c:tx>
            <c:strRef>
              <c:f>Sheet1!$C$1</c:f>
              <c:strCache>
                <c:ptCount val="1"/>
                <c:pt idx="0">
                  <c:v>Series 2</c:v>
                </c:pt>
              </c:strCache>
            </c:strRef>
          </c:tx>
          <c:spPr>
            <a:solidFill>
              <a:schemeClr val="accent2"/>
            </a:solidFill>
            <a:ln>
              <a:noFill/>
            </a:ln>
            <a:effectLst/>
          </c:spPr>
          <c:invertIfNegative val="0"/>
          <c:dLbls>
            <c:dLbl>
              <c:idx val="1"/>
              <c:layout>
                <c:manualLayout>
                  <c:x val="0"/>
                  <c:y val="2.0191822311963654E-2"/>
                </c:manualLayout>
              </c:layout>
              <c:tx>
                <c:rich>
                  <a:bodyPr/>
                  <a:lstStyle/>
                  <a:p>
                    <a:r>
                      <a:rPr lang="en-US"/>
                      <a:t>33.33%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CB2-433D-AB7B-81C6237A596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9 REFUND</c:v>
                </c:pt>
                <c:pt idx="1">
                  <c:v>6 POOR SERVICE</c:v>
                </c:pt>
                <c:pt idx="2">
                  <c:v>1 THEFT</c:v>
                </c:pt>
                <c:pt idx="3">
                  <c:v>1 INTIMIDATION</c:v>
                </c:pt>
                <c:pt idx="4">
                  <c:v>1 HIGH CONSERVATION FEES</c:v>
                </c:pt>
              </c:strCache>
            </c:strRef>
          </c:cat>
          <c:val>
            <c:numRef>
              <c:f>Sheet1!$C$2:$C$6</c:f>
              <c:numCache>
                <c:formatCode>General</c:formatCode>
                <c:ptCount val="5"/>
                <c:pt idx="1">
                  <c:v>6</c:v>
                </c:pt>
              </c:numCache>
            </c:numRef>
          </c:val>
          <c:extLst xmlns:c16r2="http://schemas.microsoft.com/office/drawing/2015/06/chart">
            <c:ext xmlns:c16="http://schemas.microsoft.com/office/drawing/2014/chart" uri="{C3380CC4-5D6E-409C-BE32-E72D297353CC}">
              <c16:uniqueId val="{00000009-9CB2-433D-AB7B-81C6237A5966}"/>
            </c:ext>
          </c:extLst>
        </c:ser>
        <c:ser>
          <c:idx val="2"/>
          <c:order val="2"/>
          <c:tx>
            <c:strRef>
              <c:f>Sheet1!$D$1</c:f>
              <c:strCache>
                <c:ptCount val="1"/>
                <c:pt idx="0">
                  <c:v>Series 3</c:v>
                </c:pt>
              </c:strCache>
            </c:strRef>
          </c:tx>
          <c:spPr>
            <a:solidFill>
              <a:schemeClr val="accent3"/>
            </a:solidFill>
            <a:ln>
              <a:noFill/>
            </a:ln>
            <a:effectLst/>
          </c:spPr>
          <c:invertIfNegative val="0"/>
          <c:dLbls>
            <c:dLbl>
              <c:idx val="2"/>
              <c:layout>
                <c:manualLayout>
                  <c:x val="0"/>
                  <c:y val="3.0287733467945482E-2"/>
                </c:manualLayout>
              </c:layout>
              <c:tx>
                <c:rich>
                  <a:bodyPr/>
                  <a:lstStyle/>
                  <a:p>
                    <a:r>
                      <a:rPr lang="en-US"/>
                      <a:t>5.56%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CB2-433D-AB7B-81C6237A596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9 REFUND</c:v>
                </c:pt>
                <c:pt idx="1">
                  <c:v>6 POOR SERVICE</c:v>
                </c:pt>
                <c:pt idx="2">
                  <c:v>1 THEFT</c:v>
                </c:pt>
                <c:pt idx="3">
                  <c:v>1 INTIMIDATION</c:v>
                </c:pt>
                <c:pt idx="4">
                  <c:v>1 HIGH CONSERVATION FEES</c:v>
                </c:pt>
              </c:strCache>
            </c:strRef>
          </c:cat>
          <c:val>
            <c:numRef>
              <c:f>Sheet1!$D$2:$D$6</c:f>
              <c:numCache>
                <c:formatCode>General</c:formatCode>
                <c:ptCount val="5"/>
                <c:pt idx="2">
                  <c:v>1</c:v>
                </c:pt>
              </c:numCache>
            </c:numRef>
          </c:val>
          <c:extLst xmlns:c16r2="http://schemas.microsoft.com/office/drawing/2015/06/chart">
            <c:ext xmlns:c16="http://schemas.microsoft.com/office/drawing/2014/chart" uri="{C3380CC4-5D6E-409C-BE32-E72D297353CC}">
              <c16:uniqueId val="{0000000B-9CB2-433D-AB7B-81C6237A5966}"/>
            </c:ext>
          </c:extLst>
        </c:ser>
        <c:ser>
          <c:idx val="3"/>
          <c:order val="3"/>
          <c:tx>
            <c:strRef>
              <c:f>Sheet1!$E$1</c:f>
              <c:strCache>
                <c:ptCount val="1"/>
                <c:pt idx="0">
                  <c:v>Series 4</c:v>
                </c:pt>
              </c:strCache>
            </c:strRef>
          </c:tx>
          <c:spPr>
            <a:solidFill>
              <a:schemeClr val="accent4"/>
            </a:solidFill>
            <a:ln>
              <a:noFill/>
            </a:ln>
            <a:effectLst/>
          </c:spPr>
          <c:invertIfNegative val="0"/>
          <c:dLbls>
            <c:dLbl>
              <c:idx val="3"/>
              <c:layout>
                <c:manualLayout>
                  <c:x val="8.1299873825050065E-17"/>
                  <c:y val="3.0287733467945482E-2"/>
                </c:manualLayout>
              </c:layout>
              <c:tx>
                <c:rich>
                  <a:bodyPr/>
                  <a:lstStyle/>
                  <a:p>
                    <a:r>
                      <a:rPr lang="en-US"/>
                      <a:t>5.56%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CB2-433D-AB7B-81C6237A596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9 REFUND</c:v>
                </c:pt>
                <c:pt idx="1">
                  <c:v>6 POOR SERVICE</c:v>
                </c:pt>
                <c:pt idx="2">
                  <c:v>1 THEFT</c:v>
                </c:pt>
                <c:pt idx="3">
                  <c:v>1 INTIMIDATION</c:v>
                </c:pt>
                <c:pt idx="4">
                  <c:v>1 HIGH CONSERVATION FEES</c:v>
                </c:pt>
              </c:strCache>
            </c:strRef>
          </c:cat>
          <c:val>
            <c:numRef>
              <c:f>Sheet1!$E$2:$E$6</c:f>
              <c:numCache>
                <c:formatCode>General</c:formatCode>
                <c:ptCount val="5"/>
                <c:pt idx="3">
                  <c:v>1</c:v>
                </c:pt>
              </c:numCache>
            </c:numRef>
          </c:val>
          <c:extLst xmlns:c16r2="http://schemas.microsoft.com/office/drawing/2015/06/chart">
            <c:ext xmlns:c16="http://schemas.microsoft.com/office/drawing/2014/chart" uri="{C3380CC4-5D6E-409C-BE32-E72D297353CC}">
              <c16:uniqueId val="{0000000D-9CB2-433D-AB7B-81C6237A5966}"/>
            </c:ext>
          </c:extLst>
        </c:ser>
        <c:ser>
          <c:idx val="4"/>
          <c:order val="4"/>
          <c:tx>
            <c:strRef>
              <c:f>Sheet1!$F$1</c:f>
              <c:strCache>
                <c:ptCount val="1"/>
                <c:pt idx="0">
                  <c:v>Series 5</c:v>
                </c:pt>
              </c:strCache>
            </c:strRef>
          </c:tx>
          <c:spPr>
            <a:solidFill>
              <a:schemeClr val="accent5"/>
            </a:solidFill>
            <a:ln>
              <a:noFill/>
            </a:ln>
            <a:effectLst/>
          </c:spPr>
          <c:invertIfNegative val="0"/>
          <c:dPt>
            <c:idx val="4"/>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F-9CB2-433D-AB7B-81C6237A5966}"/>
              </c:ext>
            </c:extLst>
          </c:dPt>
          <c:dLbls>
            <c:dLbl>
              <c:idx val="4"/>
              <c:layout>
                <c:manualLayout>
                  <c:x val="-1.6259974765010013E-16"/>
                  <c:y val="3.0287733467945482E-2"/>
                </c:manualLayout>
              </c:layout>
              <c:tx>
                <c:rich>
                  <a:bodyPr/>
                  <a:lstStyle/>
                  <a:p>
                    <a:r>
                      <a:rPr lang="en-US"/>
                      <a:t>5.56%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9CB2-433D-AB7B-81C6237A596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9 REFUND</c:v>
                </c:pt>
                <c:pt idx="1">
                  <c:v>6 POOR SERVICE</c:v>
                </c:pt>
                <c:pt idx="2">
                  <c:v>1 THEFT</c:v>
                </c:pt>
                <c:pt idx="3">
                  <c:v>1 INTIMIDATION</c:v>
                </c:pt>
                <c:pt idx="4">
                  <c:v>1 HIGH CONSERVATION FEES</c:v>
                </c:pt>
              </c:strCache>
            </c:strRef>
          </c:cat>
          <c:val>
            <c:numRef>
              <c:f>Sheet1!$F$2:$F$6</c:f>
              <c:numCache>
                <c:formatCode>General</c:formatCode>
                <c:ptCount val="5"/>
                <c:pt idx="4">
                  <c:v>1</c:v>
                </c:pt>
              </c:numCache>
            </c:numRef>
          </c:val>
          <c:extLst xmlns:c16r2="http://schemas.microsoft.com/office/drawing/2015/06/chart">
            <c:ext xmlns:c16="http://schemas.microsoft.com/office/drawing/2014/chart" uri="{C3380CC4-5D6E-409C-BE32-E72D297353CC}">
              <c16:uniqueId val="{00000010-9CB2-433D-AB7B-81C6237A5966}"/>
            </c:ext>
          </c:extLst>
        </c:ser>
        <c:ser>
          <c:idx val="5"/>
          <c:order val="5"/>
          <c:tx>
            <c:strRef>
              <c:f>Sheet1!$G$1</c:f>
              <c:strCache>
                <c:ptCount val="1"/>
                <c:pt idx="0">
                  <c:v>Series 6</c:v>
                </c:pt>
              </c:strCache>
            </c:strRef>
          </c:tx>
          <c:spPr>
            <a:solidFill>
              <a:schemeClr val="accent6"/>
            </a:solidFill>
            <a:ln>
              <a:noFill/>
            </a:ln>
            <a:effectLst/>
          </c:spPr>
          <c:invertIfNegative val="0"/>
          <c:dLbls>
            <c:dLbl>
              <c:idx val="5"/>
              <c:tx>
                <c:rich>
                  <a:bodyPr/>
                  <a:lstStyle/>
                  <a:p>
                    <a:r>
                      <a:rPr lang="en-US"/>
                      <a:t>8.33%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9CB2-433D-AB7B-81C6237A596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9 REFUND</c:v>
                </c:pt>
                <c:pt idx="1">
                  <c:v>6 POOR SERVICE</c:v>
                </c:pt>
                <c:pt idx="2">
                  <c:v>1 THEFT</c:v>
                </c:pt>
                <c:pt idx="3">
                  <c:v>1 INTIMIDATION</c:v>
                </c:pt>
                <c:pt idx="4">
                  <c:v>1 HIGH CONSERVATION FEES</c:v>
                </c:pt>
              </c:strCache>
            </c:strRef>
          </c:cat>
          <c:val>
            <c:numRef>
              <c:f>Sheet1!$G$2:$G$6</c:f>
              <c:numCache>
                <c:formatCode>General</c:formatCode>
                <c:ptCount val="5"/>
              </c:numCache>
            </c:numRef>
          </c:val>
          <c:extLst xmlns:c16r2="http://schemas.microsoft.com/office/drawing/2015/06/chart">
            <c:ext xmlns:c16="http://schemas.microsoft.com/office/drawing/2014/chart" uri="{C3380CC4-5D6E-409C-BE32-E72D297353CC}">
              <c16:uniqueId val="{00000012-9CB2-433D-AB7B-81C6237A5966}"/>
            </c:ext>
          </c:extLst>
        </c:ser>
        <c:dLbls>
          <c:showLegendKey val="0"/>
          <c:showVal val="0"/>
          <c:showCatName val="0"/>
          <c:showSerName val="0"/>
          <c:showPercent val="0"/>
          <c:showBubbleSize val="0"/>
        </c:dLbls>
        <c:gapWidth val="135"/>
        <c:overlap val="100"/>
        <c:axId val="211990752"/>
        <c:axId val="211991312"/>
      </c:barChart>
      <c:catAx>
        <c:axId val="21199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Narrow" panose="020B0606020202030204" pitchFamily="34" charset="0"/>
                <a:ea typeface="+mn-ea"/>
                <a:cs typeface="+mn-cs"/>
              </a:defRPr>
            </a:pPr>
            <a:endParaRPr lang="en-US"/>
          </a:p>
        </c:txPr>
        <c:crossAx val="211991312"/>
        <c:crosses val="autoZero"/>
        <c:auto val="1"/>
        <c:lblAlgn val="ctr"/>
        <c:lblOffset val="100"/>
        <c:noMultiLvlLbl val="0"/>
      </c:catAx>
      <c:valAx>
        <c:axId val="211991312"/>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11990752"/>
        <c:crosses val="autoZero"/>
        <c:crossBetween val="between"/>
        <c:majorUnit val="2"/>
      </c:valAx>
      <c:spPr>
        <a:noFill/>
        <a:ln>
          <a:noFill/>
        </a:ln>
        <a:effectLst/>
      </c:spPr>
    </c:plotArea>
    <c:plotVisOnly val="1"/>
    <c:dispBlanksAs val="gap"/>
    <c:showDLblsOverMax val="0"/>
  </c:chart>
  <c:spPr>
    <a:solidFill>
      <a:schemeClr val="bg1"/>
    </a:solidFill>
    <a:ln w="28575" cap="flat" cmpd="sng" algn="ctr">
      <a:solidFill>
        <a:schemeClr val="accent1">
          <a:lumMod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3.0192761230932981E-3"/>
                  <c:y val="2.039774812221741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Arial Narrow" panose="020B0606020202030204" pitchFamily="34" charset="0"/>
                        <a:ea typeface="+mn-ea"/>
                        <a:cs typeface="+mn-cs"/>
                      </a:defRPr>
                    </a:pPr>
                    <a:r>
                      <a:rPr lang="en-US" sz="1600" dirty="0">
                        <a:solidFill>
                          <a:schemeClr val="tx1"/>
                        </a:solidFill>
                        <a:latin typeface="Arial Narrow" panose="020B0606020202030204" pitchFamily="34" charset="0"/>
                      </a:rPr>
                      <a:t>27,78%</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C99-459D-93A1-C625D42D0BF3}"/>
                </c:ext>
                <c:ext xmlns:c15="http://schemas.microsoft.com/office/drawing/2012/chart" uri="{CE6537A1-D6FC-4f65-9D91-7224C49458BB}">
                  <c15:layout>
                    <c:manualLayout>
                      <c:w val="0.11917275286241391"/>
                      <c:h val="9.5746209525788856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3 KZN</c:v>
                </c:pt>
                <c:pt idx="3">
                  <c:v>3 EASTERN CAPE</c:v>
                </c:pt>
                <c:pt idx="4">
                  <c:v>1 LIMPOPO</c:v>
                </c:pt>
                <c:pt idx="5">
                  <c:v>1 N. WEST</c:v>
                </c:pt>
                <c:pt idx="6">
                  <c:v>1 MPUMALANGA</c:v>
                </c:pt>
                <c:pt idx="7">
                  <c:v>0 FREE STATE</c:v>
                </c:pt>
                <c:pt idx="8">
                  <c:v>0 NORTHERN CAPE</c:v>
                </c:pt>
              </c:strCache>
            </c:strRef>
          </c:cat>
          <c:val>
            <c:numRef>
              <c:f>Sheet1!$B$2:$B$10</c:f>
              <c:numCache>
                <c:formatCode>General</c:formatCode>
                <c:ptCount val="9"/>
                <c:pt idx="0">
                  <c:v>5</c:v>
                </c:pt>
              </c:numCache>
            </c:numRef>
          </c:val>
          <c:extLst xmlns:c16r2="http://schemas.microsoft.com/office/drawing/2015/06/chart">
            <c:ext xmlns:c16="http://schemas.microsoft.com/office/drawing/2014/chart" uri="{C3380CC4-5D6E-409C-BE32-E72D297353CC}">
              <c16:uniqueId val="{00000001-3C99-459D-93A1-C625D42D0BF3}"/>
            </c:ext>
          </c:extLst>
        </c:ser>
        <c:ser>
          <c:idx val="1"/>
          <c:order val="1"/>
          <c:tx>
            <c:strRef>
              <c:f>Sheet1!$C$1</c:f>
              <c:strCache>
                <c:ptCount val="1"/>
                <c:pt idx="0">
                  <c:v>Series 2</c:v>
                </c:pt>
              </c:strCache>
            </c:strRef>
          </c:tx>
          <c:spPr>
            <a:solidFill>
              <a:schemeClr val="accent2"/>
            </a:solidFill>
            <a:ln>
              <a:noFill/>
            </a:ln>
            <a:effectLst/>
          </c:spPr>
          <c:invertIfNegative val="0"/>
          <c:dLbls>
            <c:dLbl>
              <c:idx val="1"/>
              <c:layout>
                <c:manualLayout>
                  <c:x val="2.4154589371980675E-3"/>
                  <c:y val="1.0310349642628669E-2"/>
                </c:manualLayout>
              </c:layout>
              <c:tx>
                <c:rich>
                  <a:bodyPr/>
                  <a:lstStyle/>
                  <a:p>
                    <a:r>
                      <a:rPr lang="en-US" sz="2000" b="1" dirty="0">
                        <a:latin typeface="Arial Narrow" panose="020B0606020202030204" pitchFamily="34" charset="0"/>
                      </a:rPr>
                      <a:t>22,22%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C99-459D-93A1-C625D42D0BF3}"/>
                </c:ext>
                <c:ext xmlns:c15="http://schemas.microsoft.com/office/drawing/2012/chart" uri="{CE6537A1-D6FC-4f65-9D91-7224C49458BB}">
                  <c15:layout/>
                </c:ext>
              </c:extLst>
            </c:dLbl>
            <c:dLbl>
              <c:idx val="2"/>
              <c:layout>
                <c:manualLayout>
                  <c:x val="6.038647342995169E-3"/>
                  <c:y val="9.2149764729185946E-3"/>
                </c:manualLayout>
              </c:layout>
              <c:tx>
                <c:rich>
                  <a:bodyPr/>
                  <a:lstStyle/>
                  <a:p>
                    <a:r>
                      <a:rPr lang="en-US" sz="1200" dirty="0">
                        <a:solidFill>
                          <a:schemeClr val="tx1"/>
                        </a:solidFill>
                        <a:latin typeface="+mn-lt"/>
                      </a:rPr>
                      <a:t>16,67%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C99-459D-93A1-C625D42D0BF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3 KZN</c:v>
                </c:pt>
                <c:pt idx="3">
                  <c:v>3 EASTERN CAPE</c:v>
                </c:pt>
                <c:pt idx="4">
                  <c:v>1 LIMPOPO</c:v>
                </c:pt>
                <c:pt idx="5">
                  <c:v>1 N. WEST</c:v>
                </c:pt>
                <c:pt idx="6">
                  <c:v>1 MPUMALANGA</c:v>
                </c:pt>
                <c:pt idx="7">
                  <c:v>0 FREE STATE</c:v>
                </c:pt>
                <c:pt idx="8">
                  <c:v>0 NORTHERN CAPE</c:v>
                </c:pt>
              </c:strCache>
            </c:strRef>
          </c:cat>
          <c:val>
            <c:numRef>
              <c:f>Sheet1!$C$2:$C$10</c:f>
              <c:numCache>
                <c:formatCode>General</c:formatCode>
                <c:ptCount val="9"/>
                <c:pt idx="1">
                  <c:v>4</c:v>
                </c:pt>
              </c:numCache>
            </c:numRef>
          </c:val>
          <c:extLst xmlns:c16r2="http://schemas.microsoft.com/office/drawing/2015/06/chart">
            <c:ext xmlns:c16="http://schemas.microsoft.com/office/drawing/2014/chart" uri="{C3380CC4-5D6E-409C-BE32-E72D297353CC}">
              <c16:uniqueId val="{00000004-3C99-459D-93A1-C625D42D0BF3}"/>
            </c:ext>
          </c:extLst>
        </c:ser>
        <c:ser>
          <c:idx val="2"/>
          <c:order val="2"/>
          <c:tx>
            <c:strRef>
              <c:f>Sheet1!$D$1</c:f>
              <c:strCache>
                <c:ptCount val="1"/>
                <c:pt idx="0">
                  <c:v>Series 3</c:v>
                </c:pt>
              </c:strCache>
            </c:strRef>
          </c:tx>
          <c:spPr>
            <a:solidFill>
              <a:schemeClr val="accent3"/>
            </a:solidFill>
            <a:ln>
              <a:noFill/>
            </a:ln>
            <a:effectLst/>
          </c:spPr>
          <c:invertIfNegative val="0"/>
          <c:dLbls>
            <c:dLbl>
              <c:idx val="1"/>
              <c:layout>
                <c:manualLayout>
                  <c:x val="-6.0386473429952132E-3"/>
                  <c:y val="1.8043111874600171E-2"/>
                </c:manualLayout>
              </c:layout>
              <c:tx>
                <c:rich>
                  <a:bodyPr/>
                  <a:lstStyle/>
                  <a:p>
                    <a:r>
                      <a:rPr lang="en-US" dirty="0">
                        <a:latin typeface="+mn-lt"/>
                      </a:rPr>
                      <a:t>22,22%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C99-459D-93A1-C625D42D0BF3}"/>
                </c:ext>
                <c:ext xmlns:c15="http://schemas.microsoft.com/office/drawing/2012/chart" uri="{CE6537A1-D6FC-4f65-9D91-7224C49458BB}"/>
              </c:extLst>
            </c:dLbl>
            <c:dLbl>
              <c:idx val="2"/>
              <c:layout/>
              <c:tx>
                <c:rich>
                  <a:bodyPr/>
                  <a:lstStyle/>
                  <a:p>
                    <a:r>
                      <a:rPr lang="en-US" sz="2000" b="1">
                        <a:latin typeface="Arial Narrow" panose="020B0606020202030204" pitchFamily="34" charset="0"/>
                      </a:rPr>
                      <a:t>16,67%</a:t>
                    </a:r>
                    <a:endParaRPr lang="en-US" sz="2000" b="1" dirty="0">
                      <a:latin typeface="Arial Narrow" panose="020B0606020202030204" pitchFamily="34" charset="0"/>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C99-459D-93A1-C625D42D0BF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3 KZN</c:v>
                </c:pt>
                <c:pt idx="3">
                  <c:v>3 EASTERN CAPE</c:v>
                </c:pt>
                <c:pt idx="4">
                  <c:v>1 LIMPOPO</c:v>
                </c:pt>
                <c:pt idx="5">
                  <c:v>1 N. WEST</c:v>
                </c:pt>
                <c:pt idx="6">
                  <c:v>1 MPUMALANGA</c:v>
                </c:pt>
                <c:pt idx="7">
                  <c:v>0 FREE STATE</c:v>
                </c:pt>
                <c:pt idx="8">
                  <c:v>0 NORTHERN CAPE</c:v>
                </c:pt>
              </c:strCache>
            </c:strRef>
          </c:cat>
          <c:val>
            <c:numRef>
              <c:f>Sheet1!$D$2:$D$10</c:f>
              <c:numCache>
                <c:formatCode>General</c:formatCode>
                <c:ptCount val="9"/>
                <c:pt idx="2">
                  <c:v>3</c:v>
                </c:pt>
              </c:numCache>
            </c:numRef>
          </c:val>
          <c:extLst xmlns:c16r2="http://schemas.microsoft.com/office/drawing/2015/06/chart">
            <c:ext xmlns:c16="http://schemas.microsoft.com/office/drawing/2014/chart" uri="{C3380CC4-5D6E-409C-BE32-E72D297353CC}">
              <c16:uniqueId val="{00000007-3C99-459D-93A1-C625D42D0BF3}"/>
            </c:ext>
          </c:extLst>
        </c:ser>
        <c:ser>
          <c:idx val="3"/>
          <c:order val="3"/>
          <c:tx>
            <c:strRef>
              <c:f>Sheet1!$E$1</c:f>
              <c:strCache>
                <c:ptCount val="1"/>
                <c:pt idx="0">
                  <c:v>Series 4</c:v>
                </c:pt>
              </c:strCache>
            </c:strRef>
          </c:tx>
          <c:spPr>
            <a:solidFill>
              <a:schemeClr val="accent4"/>
            </a:solidFill>
            <a:ln>
              <a:noFill/>
            </a:ln>
            <a:effectLst/>
          </c:spPr>
          <c:invertIfNegative val="0"/>
          <c:dLbls>
            <c:dLbl>
              <c:idx val="3"/>
              <c:layout>
                <c:manualLayout>
                  <c:x val="1.2077294685990338E-3"/>
                  <c:y val="2.5775874106571434E-3"/>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r>
                      <a:rPr lang="en-US" sz="1600" dirty="0">
                        <a:solidFill>
                          <a:schemeClr val="tx1"/>
                        </a:solidFill>
                        <a:latin typeface="Arial Narrow" panose="020B0606020202030204" pitchFamily="34" charset="0"/>
                      </a:rPr>
                      <a:t>16,67%</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C99-459D-93A1-C625D42D0BF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3 KZN</c:v>
                </c:pt>
                <c:pt idx="3">
                  <c:v>3 EASTERN CAPE</c:v>
                </c:pt>
                <c:pt idx="4">
                  <c:v>1 LIMPOPO</c:v>
                </c:pt>
                <c:pt idx="5">
                  <c:v>1 N. WEST</c:v>
                </c:pt>
                <c:pt idx="6">
                  <c:v>1 MPUMALANGA</c:v>
                </c:pt>
                <c:pt idx="7">
                  <c:v>0 FREE STATE</c:v>
                </c:pt>
                <c:pt idx="8">
                  <c:v>0 NORTHERN CAPE</c:v>
                </c:pt>
              </c:strCache>
            </c:strRef>
          </c:cat>
          <c:val>
            <c:numRef>
              <c:f>Sheet1!$E$2:$E$10</c:f>
              <c:numCache>
                <c:formatCode>General</c:formatCode>
                <c:ptCount val="9"/>
                <c:pt idx="3">
                  <c:v>3</c:v>
                </c:pt>
              </c:numCache>
            </c:numRef>
          </c:val>
          <c:extLst xmlns:c16r2="http://schemas.microsoft.com/office/drawing/2015/06/chart">
            <c:ext xmlns:c16="http://schemas.microsoft.com/office/drawing/2014/chart" uri="{C3380CC4-5D6E-409C-BE32-E72D297353CC}">
              <c16:uniqueId val="{00000009-3C99-459D-93A1-C625D42D0BF3}"/>
            </c:ext>
          </c:extLst>
        </c:ser>
        <c:ser>
          <c:idx val="4"/>
          <c:order val="4"/>
          <c:tx>
            <c:strRef>
              <c:f>Sheet1!$F$1</c:f>
              <c:strCache>
                <c:ptCount val="1"/>
                <c:pt idx="0">
                  <c:v>Series 5</c:v>
                </c:pt>
              </c:strCache>
            </c:strRef>
          </c:tx>
          <c:spPr>
            <a:solidFill>
              <a:schemeClr val="accent5"/>
            </a:solidFill>
            <a:ln>
              <a:noFill/>
            </a:ln>
            <a:effectLst/>
          </c:spPr>
          <c:invertIfNegative val="0"/>
          <c:dLbls>
            <c:dLbl>
              <c:idx val="3"/>
              <c:layout>
                <c:manualLayout>
                  <c:x val="1.3285024154589372E-2"/>
                  <c:y val="-0.1838744772297624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C99-459D-93A1-C625D42D0BF3}"/>
                </c:ext>
                <c:ext xmlns:c15="http://schemas.microsoft.com/office/drawing/2012/chart" uri="{CE6537A1-D6FC-4f65-9D91-7224C49458BB}"/>
              </c:extLst>
            </c:dLbl>
            <c:dLbl>
              <c:idx val="4"/>
              <c:layout>
                <c:manualLayout>
                  <c:x val="3.6231884057971015E-3"/>
                  <c:y val="8.6071123552085814E-3"/>
                </c:manualLayout>
              </c:layout>
              <c:tx>
                <c:rich>
                  <a:bodyPr/>
                  <a:lstStyle/>
                  <a:p>
                    <a:r>
                      <a:rPr lang="en-US" dirty="0">
                        <a:latin typeface="Arial Narrow" panose="020B0606020202030204" pitchFamily="34" charset="0"/>
                      </a:rPr>
                      <a:t>5,56%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3C99-459D-93A1-C625D42D0BF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3 KZN</c:v>
                </c:pt>
                <c:pt idx="3">
                  <c:v>3 EASTERN CAPE</c:v>
                </c:pt>
                <c:pt idx="4">
                  <c:v>1 LIMPOPO</c:v>
                </c:pt>
                <c:pt idx="5">
                  <c:v>1 N. WEST</c:v>
                </c:pt>
                <c:pt idx="6">
                  <c:v>1 MPUMALANGA</c:v>
                </c:pt>
                <c:pt idx="7">
                  <c:v>0 FREE STATE</c:v>
                </c:pt>
                <c:pt idx="8">
                  <c:v>0 NORTHERN CAPE</c:v>
                </c:pt>
              </c:strCache>
            </c:strRef>
          </c:cat>
          <c:val>
            <c:numRef>
              <c:f>Sheet1!$F$2:$F$10</c:f>
              <c:numCache>
                <c:formatCode>General</c:formatCode>
                <c:ptCount val="9"/>
                <c:pt idx="4">
                  <c:v>1</c:v>
                </c:pt>
              </c:numCache>
            </c:numRef>
          </c:val>
          <c:extLst xmlns:c16r2="http://schemas.microsoft.com/office/drawing/2015/06/chart">
            <c:ext xmlns:c16="http://schemas.microsoft.com/office/drawing/2014/chart" uri="{C3380CC4-5D6E-409C-BE32-E72D297353CC}">
              <c16:uniqueId val="{0000000C-3C99-459D-93A1-C625D42D0BF3}"/>
            </c:ext>
          </c:extLst>
        </c:ser>
        <c:ser>
          <c:idx val="5"/>
          <c:order val="5"/>
          <c:tx>
            <c:strRef>
              <c:f>Sheet1!$G$1</c:f>
              <c:strCache>
                <c:ptCount val="1"/>
                <c:pt idx="0">
                  <c:v>Series 6</c:v>
                </c:pt>
              </c:strCache>
            </c:strRef>
          </c:tx>
          <c:spPr>
            <a:solidFill>
              <a:schemeClr val="accent6"/>
            </a:solidFill>
            <a:ln>
              <a:noFill/>
            </a:ln>
            <a:effectLst/>
          </c:spPr>
          <c:invertIfNegative val="0"/>
          <c:dLbls>
            <c:dLbl>
              <c:idx val="4"/>
              <c:layout>
                <c:manualLayout>
                  <c:x val="3.6231884057971015E-3"/>
                  <c:y val="-0.1255016273155521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3C99-459D-93A1-C625D42D0BF3}"/>
                </c:ext>
                <c:ext xmlns:c15="http://schemas.microsoft.com/office/drawing/2012/chart" uri="{CE6537A1-D6FC-4f65-9D91-7224C49458BB}"/>
              </c:extLst>
            </c:dLbl>
            <c:dLbl>
              <c:idx val="5"/>
              <c:layout>
                <c:manualLayout>
                  <c:x val="2.415458937197979E-3"/>
                  <c:y val="-9.4510446598018795E-17"/>
                </c:manualLayout>
              </c:layout>
              <c:tx>
                <c:rich>
                  <a:bodyPr/>
                  <a:lstStyle/>
                  <a:p>
                    <a:r>
                      <a:rPr lang="en-US" dirty="0">
                        <a:latin typeface="Arial Narrow" panose="020B0606020202030204" pitchFamily="34" charset="0"/>
                      </a:rPr>
                      <a:t>5,56%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3C99-459D-93A1-C625D42D0BF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3 KZN</c:v>
                </c:pt>
                <c:pt idx="3">
                  <c:v>3 EASTERN CAPE</c:v>
                </c:pt>
                <c:pt idx="4">
                  <c:v>1 LIMPOPO</c:v>
                </c:pt>
                <c:pt idx="5">
                  <c:v>1 N. WEST</c:v>
                </c:pt>
                <c:pt idx="6">
                  <c:v>1 MPUMALANGA</c:v>
                </c:pt>
                <c:pt idx="7">
                  <c:v>0 FREE STATE</c:v>
                </c:pt>
                <c:pt idx="8">
                  <c:v>0 NORTHERN CAPE</c:v>
                </c:pt>
              </c:strCache>
            </c:strRef>
          </c:cat>
          <c:val>
            <c:numRef>
              <c:f>Sheet1!$G$2:$G$10</c:f>
              <c:numCache>
                <c:formatCode>General</c:formatCode>
                <c:ptCount val="9"/>
                <c:pt idx="5">
                  <c:v>1</c:v>
                </c:pt>
              </c:numCache>
            </c:numRef>
          </c:val>
          <c:extLst xmlns:c16r2="http://schemas.microsoft.com/office/drawing/2015/06/chart">
            <c:ext xmlns:c16="http://schemas.microsoft.com/office/drawing/2014/chart" uri="{C3380CC4-5D6E-409C-BE32-E72D297353CC}">
              <c16:uniqueId val="{0000000F-3C99-459D-93A1-C625D42D0BF3}"/>
            </c:ext>
          </c:extLst>
        </c:ser>
        <c:ser>
          <c:idx val="6"/>
          <c:order val="6"/>
          <c:tx>
            <c:strRef>
              <c:f>Sheet1!$H$1</c:f>
              <c:strCache>
                <c:ptCount val="1"/>
                <c:pt idx="0">
                  <c:v>Series 7</c:v>
                </c:pt>
              </c:strCache>
            </c:strRef>
          </c:tx>
          <c:spPr>
            <a:solidFill>
              <a:schemeClr val="accent1">
                <a:lumMod val="60000"/>
              </a:schemeClr>
            </a:solidFill>
            <a:ln>
              <a:noFill/>
            </a:ln>
            <a:effectLst/>
          </c:spPr>
          <c:invertIfNegative val="0"/>
          <c:dLbls>
            <c:dLbl>
              <c:idx val="5"/>
              <c:layout>
                <c:manualLayout>
                  <c:x val="4.830917874396135E-3"/>
                  <c:y val="-0.1255016273155521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3C99-459D-93A1-C625D42D0BF3}"/>
                </c:ext>
                <c:ext xmlns:c15="http://schemas.microsoft.com/office/drawing/2012/chart" uri="{CE6537A1-D6FC-4f65-9D91-7224C49458BB}"/>
              </c:extLst>
            </c:dLbl>
            <c:dLbl>
              <c:idx val="6"/>
              <c:layout>
                <c:manualLayout>
                  <c:x val="1.2077294685990338E-3"/>
                  <c:y val="1.0310349642628574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r>
                      <a:rPr lang="en-US" sz="1600" dirty="0">
                        <a:solidFill>
                          <a:schemeClr val="tx1"/>
                        </a:solidFill>
                        <a:latin typeface="Arial Narrow" panose="020B0606020202030204" pitchFamily="34" charset="0"/>
                      </a:rPr>
                      <a:t>5,56%</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3C99-459D-93A1-C625D42D0BF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3 KZN</c:v>
                </c:pt>
                <c:pt idx="3">
                  <c:v>3 EASTERN CAPE</c:v>
                </c:pt>
                <c:pt idx="4">
                  <c:v>1 LIMPOPO</c:v>
                </c:pt>
                <c:pt idx="5">
                  <c:v>1 N. WEST</c:v>
                </c:pt>
                <c:pt idx="6">
                  <c:v>1 MPUMALANGA</c:v>
                </c:pt>
                <c:pt idx="7">
                  <c:v>0 FREE STATE</c:v>
                </c:pt>
                <c:pt idx="8">
                  <c:v>0 NORTHERN CAPE</c:v>
                </c:pt>
              </c:strCache>
            </c:strRef>
          </c:cat>
          <c:val>
            <c:numRef>
              <c:f>Sheet1!$H$2:$H$10</c:f>
              <c:numCache>
                <c:formatCode>General</c:formatCode>
                <c:ptCount val="9"/>
                <c:pt idx="6">
                  <c:v>1</c:v>
                </c:pt>
              </c:numCache>
            </c:numRef>
          </c:val>
          <c:extLst xmlns:c16r2="http://schemas.microsoft.com/office/drawing/2015/06/chart">
            <c:ext xmlns:c16="http://schemas.microsoft.com/office/drawing/2014/chart" uri="{C3380CC4-5D6E-409C-BE32-E72D297353CC}">
              <c16:uniqueId val="{00000012-3C99-459D-93A1-C625D42D0BF3}"/>
            </c:ext>
          </c:extLst>
        </c:ser>
        <c:ser>
          <c:idx val="7"/>
          <c:order val="7"/>
          <c:tx>
            <c:strRef>
              <c:f>Sheet1!$I$1</c:f>
              <c:strCache>
                <c:ptCount val="1"/>
                <c:pt idx="0">
                  <c:v>Series 8</c:v>
                </c:pt>
              </c:strCache>
            </c:strRef>
          </c:tx>
          <c:spPr>
            <a:solidFill>
              <a:schemeClr val="accent2">
                <a:lumMod val="60000"/>
              </a:schemeClr>
            </a:solidFill>
            <a:ln>
              <a:noFill/>
            </a:ln>
            <a:effectLst/>
          </c:spPr>
          <c:invertIfNegative val="0"/>
          <c:dLbls>
            <c:dLbl>
              <c:idx val="6"/>
              <c:layout>
                <c:manualLayout>
                  <c:x val="8.4541062801932361E-3"/>
                  <c:y val="-0.2626778246139463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3C99-459D-93A1-C625D42D0BF3}"/>
                </c:ext>
                <c:ext xmlns:c15="http://schemas.microsoft.com/office/drawing/2012/chart" uri="{CE6537A1-D6FC-4f65-9D91-7224C49458BB}"/>
              </c:extLst>
            </c:dLbl>
            <c:dLbl>
              <c:idx val="7"/>
              <c:layout>
                <c:manualLayout>
                  <c:x val="-1.2077294685992109E-3"/>
                  <c:y val="7.7327622319715008E-3"/>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fld id="{C769E755-25B4-47EE-B3AA-FC430A61F378}" type="VALUE">
                      <a:rPr lang="en-US" sz="1600" smtClean="0">
                        <a:solidFill>
                          <a:schemeClr val="tx1"/>
                        </a:solidFill>
                        <a:latin typeface="Arial Narrow" panose="020B0606020202030204" pitchFamily="34" charset="0"/>
                      </a:rPr>
                      <a:pPr>
                        <a:defRPr sz="1600" b="1">
                          <a:solidFill>
                            <a:schemeClr val="tx1"/>
                          </a:solidFill>
                          <a:latin typeface="Arial Narrow" panose="020B0606020202030204" pitchFamily="34" charset="0"/>
                        </a:defRPr>
                      </a:pPr>
                      <a:t>[VALUE]</a:t>
                    </a:fld>
                    <a:r>
                      <a:rPr lang="en-US" sz="1600" dirty="0">
                        <a:solidFill>
                          <a:schemeClr val="tx1"/>
                        </a:solidFill>
                        <a:latin typeface="Arial Narrow" panose="020B0606020202030204"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3C99-459D-93A1-C625D42D0BF3}"/>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3 KZN</c:v>
                </c:pt>
                <c:pt idx="3">
                  <c:v>3 EASTERN CAPE</c:v>
                </c:pt>
                <c:pt idx="4">
                  <c:v>1 LIMPOPO</c:v>
                </c:pt>
                <c:pt idx="5">
                  <c:v>1 N. WEST</c:v>
                </c:pt>
                <c:pt idx="6">
                  <c:v>1 MPUMALANGA</c:v>
                </c:pt>
                <c:pt idx="7">
                  <c:v>0 FREE STATE</c:v>
                </c:pt>
                <c:pt idx="8">
                  <c:v>0 NORTHERN CAPE</c:v>
                </c:pt>
              </c:strCache>
            </c:strRef>
          </c:cat>
          <c:val>
            <c:numRef>
              <c:f>Sheet1!$I$2:$I$10</c:f>
              <c:numCache>
                <c:formatCode>General</c:formatCode>
                <c:ptCount val="9"/>
                <c:pt idx="7">
                  <c:v>0</c:v>
                </c:pt>
              </c:numCache>
            </c:numRef>
          </c:val>
          <c:extLst xmlns:c16r2="http://schemas.microsoft.com/office/drawing/2015/06/chart">
            <c:ext xmlns:c16="http://schemas.microsoft.com/office/drawing/2014/chart" uri="{C3380CC4-5D6E-409C-BE32-E72D297353CC}">
              <c16:uniqueId val="{00000015-3C99-459D-93A1-C625D42D0BF3}"/>
            </c:ext>
          </c:extLst>
        </c:ser>
        <c:ser>
          <c:idx val="8"/>
          <c:order val="8"/>
          <c:tx>
            <c:strRef>
              <c:f>Sheet1!$J$1</c:f>
              <c:strCache>
                <c:ptCount val="1"/>
                <c:pt idx="0">
                  <c:v>Series 9</c:v>
                </c:pt>
              </c:strCache>
            </c:strRef>
          </c:tx>
          <c:spPr>
            <a:solidFill>
              <a:schemeClr val="accent3">
                <a:lumMod val="60000"/>
              </a:schemeClr>
            </a:solidFill>
            <a:ln>
              <a:noFill/>
            </a:ln>
            <a:effectLst/>
          </c:spPr>
          <c:invertIfNegative val="0"/>
          <c:dLbls>
            <c:dLbl>
              <c:idx val="7"/>
              <c:layout>
                <c:manualLayout>
                  <c:x val="3.6231884057971015E-3"/>
                  <c:y val="-0.1284202698112626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3C99-459D-93A1-C625D42D0BF3}"/>
                </c:ext>
                <c:ext xmlns:c15="http://schemas.microsoft.com/office/drawing/2012/chart" uri="{CE6537A1-D6FC-4f65-9D91-7224C49458BB}"/>
              </c:extLst>
            </c:dLbl>
            <c:dLbl>
              <c:idx val="8"/>
              <c:layout>
                <c:manualLayout>
                  <c:x val="-2.0531400966183576E-2"/>
                  <c:y val="2.5775874106571672E-3"/>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fld id="{4123436D-9A63-4C59-9B54-76D45F6CFCDE}" type="VALUE">
                      <a:rPr lang="en-US" sz="1600" smtClean="0">
                        <a:solidFill>
                          <a:schemeClr val="tx1"/>
                        </a:solidFill>
                        <a:latin typeface="Arial Narrow" panose="020B0606020202030204" pitchFamily="34" charset="0"/>
                      </a:rPr>
                      <a:pPr>
                        <a:defRPr sz="1600" b="1">
                          <a:solidFill>
                            <a:schemeClr val="tx1"/>
                          </a:solidFill>
                          <a:latin typeface="Arial Narrow" panose="020B0606020202030204" pitchFamily="34" charset="0"/>
                        </a:defRPr>
                      </a:pPr>
                      <a:t>[VALUE]</a:t>
                    </a:fld>
                    <a:r>
                      <a:rPr lang="en-US" sz="1600" dirty="0">
                        <a:solidFill>
                          <a:schemeClr val="tx1"/>
                        </a:solidFill>
                        <a:latin typeface="Arial Narrow" panose="020B0606020202030204"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3C99-459D-93A1-C625D42D0BF3}"/>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3 KZN</c:v>
                </c:pt>
                <c:pt idx="3">
                  <c:v>3 EASTERN CAPE</c:v>
                </c:pt>
                <c:pt idx="4">
                  <c:v>1 LIMPOPO</c:v>
                </c:pt>
                <c:pt idx="5">
                  <c:v>1 N. WEST</c:v>
                </c:pt>
                <c:pt idx="6">
                  <c:v>1 MPUMALANGA</c:v>
                </c:pt>
                <c:pt idx="7">
                  <c:v>0 FREE STATE</c:v>
                </c:pt>
                <c:pt idx="8">
                  <c:v>0 NORTHERN CAPE</c:v>
                </c:pt>
              </c:strCache>
            </c:strRef>
          </c:cat>
          <c:val>
            <c:numRef>
              <c:f>Sheet1!$J$2:$J$10</c:f>
              <c:numCache>
                <c:formatCode>General</c:formatCode>
                <c:ptCount val="9"/>
                <c:pt idx="8">
                  <c:v>0</c:v>
                </c:pt>
              </c:numCache>
            </c:numRef>
          </c:val>
          <c:extLst xmlns:c16r2="http://schemas.microsoft.com/office/drawing/2015/06/chart">
            <c:ext xmlns:c16="http://schemas.microsoft.com/office/drawing/2014/chart" uri="{C3380CC4-5D6E-409C-BE32-E72D297353CC}">
              <c16:uniqueId val="{00000018-3C99-459D-93A1-C625D42D0BF3}"/>
            </c:ext>
          </c:extLst>
        </c:ser>
        <c:ser>
          <c:idx val="9"/>
          <c:order val="9"/>
          <c:tx>
            <c:strRef>
              <c:f>Sheet1!$K$1</c:f>
              <c:strCache>
                <c:ptCount val="1"/>
                <c:pt idx="0">
                  <c:v>Series 10</c:v>
                </c:pt>
              </c:strCache>
            </c:strRef>
          </c:tx>
          <c:spPr>
            <a:solidFill>
              <a:schemeClr val="accent4">
                <a:lumMod val="60000"/>
              </a:schemeClr>
            </a:solidFill>
            <a:ln>
              <a:noFill/>
            </a:ln>
            <a:effectLst/>
          </c:spPr>
          <c:invertIfNegative val="0"/>
          <c:cat>
            <c:strRef>
              <c:f>Sheet1!$A$2:$A$10</c:f>
              <c:strCache>
                <c:ptCount val="9"/>
                <c:pt idx="0">
                  <c:v>5 WESTERN CAPE</c:v>
                </c:pt>
                <c:pt idx="1">
                  <c:v>4 GAUTENG</c:v>
                </c:pt>
                <c:pt idx="2">
                  <c:v>3 KZN</c:v>
                </c:pt>
                <c:pt idx="3">
                  <c:v>3 EASTERN CAPE</c:v>
                </c:pt>
                <c:pt idx="4">
                  <c:v>1 LIMPOPO</c:v>
                </c:pt>
                <c:pt idx="5">
                  <c:v>1 N. WEST</c:v>
                </c:pt>
                <c:pt idx="6">
                  <c:v>1 MPUMALANGA</c:v>
                </c:pt>
                <c:pt idx="7">
                  <c:v>0 FREE STATE</c:v>
                </c:pt>
                <c:pt idx="8">
                  <c:v>0 NORTHERN CAPE</c:v>
                </c:pt>
              </c:strCache>
            </c:strRef>
          </c:cat>
          <c:val>
            <c:numRef>
              <c:f>Sheet1!$K$2:$K$10</c:f>
              <c:numCache>
                <c:formatCode>General</c:formatCode>
                <c:ptCount val="9"/>
              </c:numCache>
            </c:numRef>
          </c:val>
          <c:extLst xmlns:c16r2="http://schemas.microsoft.com/office/drawing/2015/06/chart">
            <c:ext xmlns:c16="http://schemas.microsoft.com/office/drawing/2014/chart" uri="{C3380CC4-5D6E-409C-BE32-E72D297353CC}">
              <c16:uniqueId val="{00000019-3C99-459D-93A1-C625D42D0BF3}"/>
            </c:ext>
          </c:extLst>
        </c:ser>
        <c:ser>
          <c:idx val="10"/>
          <c:order val="10"/>
          <c:tx>
            <c:strRef>
              <c:f>Sheet1!$L$1</c:f>
              <c:strCache>
                <c:ptCount val="1"/>
                <c:pt idx="0">
                  <c:v>Series 11</c:v>
                </c:pt>
              </c:strCache>
            </c:strRef>
          </c:tx>
          <c:spPr>
            <a:solidFill>
              <a:schemeClr val="accent5">
                <a:lumMod val="60000"/>
              </a:schemeClr>
            </a:solidFill>
            <a:ln>
              <a:noFill/>
            </a:ln>
            <a:effectLst/>
          </c:spPr>
          <c:invertIfNegative val="0"/>
          <c:cat>
            <c:strRef>
              <c:f>Sheet1!$A$2:$A$10</c:f>
              <c:strCache>
                <c:ptCount val="9"/>
                <c:pt idx="0">
                  <c:v>5 WESTERN CAPE</c:v>
                </c:pt>
                <c:pt idx="1">
                  <c:v>4 GAUTENG</c:v>
                </c:pt>
                <c:pt idx="2">
                  <c:v>3 KZN</c:v>
                </c:pt>
                <c:pt idx="3">
                  <c:v>3 EASTERN CAPE</c:v>
                </c:pt>
                <c:pt idx="4">
                  <c:v>1 LIMPOPO</c:v>
                </c:pt>
                <c:pt idx="5">
                  <c:v>1 N. WEST</c:v>
                </c:pt>
                <c:pt idx="6">
                  <c:v>1 MPUMALANGA</c:v>
                </c:pt>
                <c:pt idx="7">
                  <c:v>0 FREE STATE</c:v>
                </c:pt>
                <c:pt idx="8">
                  <c:v>0 NORTHERN CAPE</c:v>
                </c:pt>
              </c:strCache>
            </c:strRef>
          </c:cat>
          <c:val>
            <c:numRef>
              <c:f>Sheet1!$L$2:$L$10</c:f>
              <c:numCache>
                <c:formatCode>General</c:formatCode>
                <c:ptCount val="9"/>
              </c:numCache>
            </c:numRef>
          </c:val>
          <c:extLst xmlns:c16r2="http://schemas.microsoft.com/office/drawing/2015/06/chart">
            <c:ext xmlns:c16="http://schemas.microsoft.com/office/drawing/2014/chart" uri="{C3380CC4-5D6E-409C-BE32-E72D297353CC}">
              <c16:uniqueId val="{0000001A-3C99-459D-93A1-C625D42D0BF3}"/>
            </c:ext>
          </c:extLst>
        </c:ser>
        <c:dLbls>
          <c:showLegendKey val="0"/>
          <c:showVal val="0"/>
          <c:showCatName val="0"/>
          <c:showSerName val="0"/>
          <c:showPercent val="0"/>
          <c:showBubbleSize val="0"/>
        </c:dLbls>
        <c:gapWidth val="74"/>
        <c:overlap val="100"/>
        <c:axId val="212412400"/>
        <c:axId val="212407920"/>
      </c:barChart>
      <c:catAx>
        <c:axId val="2124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212407920"/>
        <c:crosses val="autoZero"/>
        <c:auto val="1"/>
        <c:lblAlgn val="ctr"/>
        <c:lblOffset val="100"/>
        <c:noMultiLvlLbl val="0"/>
      </c:catAx>
      <c:valAx>
        <c:axId val="212407920"/>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1300" b="1" i="0" u="none" strike="noStrike" kern="1200" baseline="0">
                <a:solidFill>
                  <a:schemeClr val="tx1"/>
                </a:solidFill>
                <a:latin typeface="Arial" panose="020B0604020202020204" pitchFamily="34" charset="0"/>
                <a:ea typeface="+mn-ea"/>
                <a:cs typeface="+mn-cs"/>
              </a:defRPr>
            </a:pPr>
            <a:endParaRPr lang="en-US"/>
          </a:p>
        </c:txPr>
        <c:crossAx val="212412400"/>
        <c:crosses val="autoZero"/>
        <c:crossBetween val="between"/>
        <c:majorUnit val="1"/>
      </c:valAx>
      <c:spPr>
        <a:solidFill>
          <a:schemeClr val="bg1"/>
        </a:solidFill>
        <a:ln w="57150">
          <a:solidFill>
            <a:schemeClr val="tx1"/>
          </a:solidFill>
        </a:ln>
        <a:effectLst/>
        <a:sp3d contourW="15875">
          <a:contourClr>
            <a:schemeClr val="tx1"/>
          </a:contourClr>
        </a:sp3d>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518677013199438E-2"/>
          <c:y val="3.2995368321192244E-2"/>
          <c:w val="0.94715765148921605"/>
          <c:h val="0.88030141533477746"/>
        </c:manualLayout>
      </c:layout>
      <c:barChart>
        <c:barDir val="col"/>
        <c:grouping val="clustered"/>
        <c:varyColors val="0"/>
        <c:ser>
          <c:idx val="0"/>
          <c:order val="0"/>
          <c:tx>
            <c:strRef>
              <c:f>Sheet1!$B$1</c:f>
              <c:strCache>
                <c:ptCount val="1"/>
                <c:pt idx="0">
                  <c:v>Series 1</c:v>
                </c:pt>
              </c:strCache>
            </c:strRef>
          </c:tx>
          <c:spPr>
            <a:solidFill>
              <a:srgbClr val="0070C0"/>
            </a:solidFill>
            <a:ln>
              <a:noFill/>
            </a:ln>
            <a:effectLst/>
          </c:spPr>
          <c:invertIfNegative val="0"/>
          <c:dLbls>
            <c:dLbl>
              <c:idx val="0"/>
              <c:layout/>
              <c:tx>
                <c:rich>
                  <a:bodyPr/>
                  <a:lstStyle/>
                  <a:p>
                    <a:r>
                      <a:rPr lang="en-US" sz="2000" dirty="0">
                        <a:latin typeface="Arial Narrow" panose="020B0606020202030204" pitchFamily="34" charset="0"/>
                      </a:rPr>
                      <a:t>77,78%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7A1-4C9D-AB28-8BCEFF75DE6D}"/>
                </c:ext>
                <c:ext xmlns:c15="http://schemas.microsoft.com/office/drawing/2012/chart" uri="{CE6537A1-D6FC-4f65-9D91-7224C49458BB}">
                  <c15:layout/>
                </c:ext>
              </c:extLst>
            </c:dLbl>
            <c:dLbl>
              <c:idx val="1"/>
              <c:layout>
                <c:manualLayout>
                  <c:x val="2.4154589371980567E-3"/>
                  <c:y val="5.837284991421136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7A1-4C9D-AB28-8BCEFF75DE6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14 IN-PROGRESS</c:v>
                </c:pt>
                <c:pt idx="1">
                  <c:v>4 RESOLVED</c:v>
                </c:pt>
              </c:strCache>
            </c:strRef>
          </c:cat>
          <c:val>
            <c:numRef>
              <c:f>Sheet1!$B$2:$B$3</c:f>
              <c:numCache>
                <c:formatCode>General</c:formatCode>
                <c:ptCount val="2"/>
                <c:pt idx="0">
                  <c:v>14</c:v>
                </c:pt>
              </c:numCache>
            </c:numRef>
          </c:val>
          <c:extLst xmlns:c16r2="http://schemas.microsoft.com/office/drawing/2015/06/chart">
            <c:ext xmlns:c16="http://schemas.microsoft.com/office/drawing/2014/chart" uri="{C3380CC4-5D6E-409C-BE32-E72D297353CC}">
              <c16:uniqueId val="{00000002-F7A1-4C9D-AB28-8BCEFF75DE6D}"/>
            </c:ext>
          </c:extLst>
        </c:ser>
        <c:ser>
          <c:idx val="1"/>
          <c:order val="1"/>
          <c:tx>
            <c:strRef>
              <c:f>Sheet1!$C$1</c:f>
              <c:strCache>
                <c:ptCount val="1"/>
                <c:pt idx="0">
                  <c:v>Series 2</c:v>
                </c:pt>
              </c:strCache>
            </c:strRef>
          </c:tx>
          <c:spPr>
            <a:solidFill>
              <a:schemeClr val="accent2"/>
            </a:solidFill>
            <a:ln>
              <a:noFill/>
            </a:ln>
            <a:effectLst/>
          </c:spPr>
          <c:invertIfNegative val="0"/>
          <c:dLbls>
            <c:dLbl>
              <c:idx val="1"/>
              <c:layout/>
              <c:tx>
                <c:rich>
                  <a:bodyPr/>
                  <a:lstStyle/>
                  <a:p>
                    <a:r>
                      <a:rPr lang="en-US" dirty="0">
                        <a:latin typeface="Arial Narrow" panose="020B0606020202030204" pitchFamily="34" charset="0"/>
                      </a:rPr>
                      <a:t>22,22%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7A1-4C9D-AB28-8BCEFF75DE6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14 IN-PROGRESS</c:v>
                </c:pt>
                <c:pt idx="1">
                  <c:v>4 RESOLVED</c:v>
                </c:pt>
              </c:strCache>
            </c:strRef>
          </c:cat>
          <c:val>
            <c:numRef>
              <c:f>Sheet1!$C$2:$C$3</c:f>
              <c:numCache>
                <c:formatCode>General</c:formatCode>
                <c:ptCount val="2"/>
                <c:pt idx="1">
                  <c:v>4</c:v>
                </c:pt>
              </c:numCache>
            </c:numRef>
          </c:val>
          <c:extLst xmlns:c16r2="http://schemas.microsoft.com/office/drawing/2015/06/chart">
            <c:ext xmlns:c16="http://schemas.microsoft.com/office/drawing/2014/chart" uri="{C3380CC4-5D6E-409C-BE32-E72D297353CC}">
              <c16:uniqueId val="{00000004-F7A1-4C9D-AB28-8BCEFF75DE6D}"/>
            </c:ext>
          </c:extLst>
        </c:ser>
        <c:ser>
          <c:idx val="2"/>
          <c:order val="2"/>
          <c:tx>
            <c:strRef>
              <c:f>Sheet1!$D$1</c:f>
              <c:strCache>
                <c:ptCount val="1"/>
                <c:pt idx="0">
                  <c:v>Series 3</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14 IN-PROGRESS</c:v>
                </c:pt>
                <c:pt idx="1">
                  <c:v>4 RESOLVED</c:v>
                </c:pt>
              </c:strCache>
            </c:strRef>
          </c:cat>
          <c:val>
            <c:numRef>
              <c:f>Sheet1!$D$2:$D$3</c:f>
              <c:numCache>
                <c:formatCode>General</c:formatCode>
                <c:ptCount val="2"/>
              </c:numCache>
            </c:numRef>
          </c:val>
          <c:extLst xmlns:c16r2="http://schemas.microsoft.com/office/drawing/2015/06/chart">
            <c:ext xmlns:c16="http://schemas.microsoft.com/office/drawing/2014/chart" uri="{C3380CC4-5D6E-409C-BE32-E72D297353CC}">
              <c16:uniqueId val="{00000005-F7A1-4C9D-AB28-8BCEFF75DE6D}"/>
            </c:ext>
          </c:extLst>
        </c:ser>
        <c:ser>
          <c:idx val="3"/>
          <c:order val="3"/>
          <c:tx>
            <c:strRef>
              <c:f>Sheet1!$E$1</c:f>
              <c:strCache>
                <c:ptCount val="1"/>
                <c:pt idx="0">
                  <c:v>Series 4</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14 IN-PROGRESS</c:v>
                </c:pt>
                <c:pt idx="1">
                  <c:v>4 RESOLVED</c:v>
                </c:pt>
              </c:strCache>
            </c:strRef>
          </c:cat>
          <c:val>
            <c:numRef>
              <c:f>Sheet1!$E$2:$E$3</c:f>
              <c:numCache>
                <c:formatCode>General</c:formatCode>
                <c:ptCount val="2"/>
              </c:numCache>
            </c:numRef>
          </c:val>
          <c:extLst xmlns:c16r2="http://schemas.microsoft.com/office/drawing/2015/06/chart">
            <c:ext xmlns:c16="http://schemas.microsoft.com/office/drawing/2014/chart" uri="{C3380CC4-5D6E-409C-BE32-E72D297353CC}">
              <c16:uniqueId val="{00000006-F7A1-4C9D-AB28-8BCEFF75DE6D}"/>
            </c:ext>
          </c:extLst>
        </c:ser>
        <c:ser>
          <c:idx val="4"/>
          <c:order val="4"/>
          <c:tx>
            <c:strRef>
              <c:f>Sheet1!$F$1</c:f>
              <c:strCache>
                <c:ptCount val="1"/>
                <c:pt idx="0">
                  <c:v>Series 5</c:v>
                </c:pt>
              </c:strCache>
            </c:strRef>
          </c:tx>
          <c:spPr>
            <a:solidFill>
              <a:schemeClr val="accent5"/>
            </a:solidFill>
            <a:ln>
              <a:noFill/>
            </a:ln>
            <a:effectLst/>
          </c:spPr>
          <c:invertIfNegative val="0"/>
          <c:cat>
            <c:strRef>
              <c:f>Sheet1!$A$2:$A$3</c:f>
              <c:strCache>
                <c:ptCount val="2"/>
                <c:pt idx="0">
                  <c:v>14 IN-PROGRESS</c:v>
                </c:pt>
                <c:pt idx="1">
                  <c:v>4 RESOLVED</c:v>
                </c:pt>
              </c:strCache>
            </c:strRef>
          </c:cat>
          <c:val>
            <c:numRef>
              <c:f>Sheet1!$F$2:$F$3</c:f>
              <c:numCache>
                <c:formatCode>General</c:formatCode>
                <c:ptCount val="2"/>
              </c:numCache>
            </c:numRef>
          </c:val>
          <c:extLst xmlns:c16r2="http://schemas.microsoft.com/office/drawing/2015/06/chart">
            <c:ext xmlns:c16="http://schemas.microsoft.com/office/drawing/2014/chart" uri="{C3380CC4-5D6E-409C-BE32-E72D297353CC}">
              <c16:uniqueId val="{00000007-F7A1-4C9D-AB28-8BCEFF75DE6D}"/>
            </c:ext>
          </c:extLst>
        </c:ser>
        <c:ser>
          <c:idx val="5"/>
          <c:order val="5"/>
          <c:tx>
            <c:strRef>
              <c:f>Sheet1!$G$1</c:f>
              <c:strCache>
                <c:ptCount val="1"/>
                <c:pt idx="0">
                  <c:v>Series 6</c:v>
                </c:pt>
              </c:strCache>
            </c:strRef>
          </c:tx>
          <c:spPr>
            <a:solidFill>
              <a:schemeClr val="accent6"/>
            </a:solidFill>
            <a:ln>
              <a:noFill/>
            </a:ln>
            <a:effectLst/>
          </c:spPr>
          <c:invertIfNegative val="0"/>
          <c:cat>
            <c:strRef>
              <c:f>Sheet1!$A$2:$A$3</c:f>
              <c:strCache>
                <c:ptCount val="2"/>
                <c:pt idx="0">
                  <c:v>14 IN-PROGRESS</c:v>
                </c:pt>
                <c:pt idx="1">
                  <c:v>4 RESOLVED</c:v>
                </c:pt>
              </c:strCache>
            </c:strRef>
          </c:cat>
          <c:val>
            <c:numRef>
              <c:f>Sheet1!$G$2:$G$3</c:f>
              <c:numCache>
                <c:formatCode>General</c:formatCode>
                <c:ptCount val="2"/>
              </c:numCache>
            </c:numRef>
          </c:val>
          <c:extLst xmlns:c16r2="http://schemas.microsoft.com/office/drawing/2015/06/chart">
            <c:ext xmlns:c16="http://schemas.microsoft.com/office/drawing/2014/chart" uri="{C3380CC4-5D6E-409C-BE32-E72D297353CC}">
              <c16:uniqueId val="{00000008-F7A1-4C9D-AB28-8BCEFF75DE6D}"/>
            </c:ext>
          </c:extLst>
        </c:ser>
        <c:ser>
          <c:idx val="6"/>
          <c:order val="6"/>
          <c:tx>
            <c:strRef>
              <c:f>Sheet1!$H$1</c:f>
              <c:strCache>
                <c:ptCount val="1"/>
                <c:pt idx="0">
                  <c:v>Series 7</c:v>
                </c:pt>
              </c:strCache>
            </c:strRef>
          </c:tx>
          <c:spPr>
            <a:solidFill>
              <a:schemeClr val="accent1">
                <a:lumMod val="60000"/>
              </a:schemeClr>
            </a:solidFill>
            <a:ln>
              <a:noFill/>
            </a:ln>
            <a:effectLst/>
          </c:spPr>
          <c:invertIfNegative val="0"/>
          <c:cat>
            <c:strRef>
              <c:f>Sheet1!$A$2:$A$3</c:f>
              <c:strCache>
                <c:ptCount val="2"/>
                <c:pt idx="0">
                  <c:v>14 IN-PROGRESS</c:v>
                </c:pt>
                <c:pt idx="1">
                  <c:v>4 RESOLVED</c:v>
                </c:pt>
              </c:strCache>
            </c:strRef>
          </c:cat>
          <c:val>
            <c:numRef>
              <c:f>Sheet1!$H$2:$H$3</c:f>
              <c:numCache>
                <c:formatCode>General</c:formatCode>
                <c:ptCount val="2"/>
              </c:numCache>
            </c:numRef>
          </c:val>
          <c:extLst xmlns:c16r2="http://schemas.microsoft.com/office/drawing/2015/06/chart">
            <c:ext xmlns:c16="http://schemas.microsoft.com/office/drawing/2014/chart" uri="{C3380CC4-5D6E-409C-BE32-E72D297353CC}">
              <c16:uniqueId val="{00000009-F7A1-4C9D-AB28-8BCEFF75DE6D}"/>
            </c:ext>
          </c:extLst>
        </c:ser>
        <c:dLbls>
          <c:showLegendKey val="0"/>
          <c:showVal val="0"/>
          <c:showCatName val="0"/>
          <c:showSerName val="0"/>
          <c:showPercent val="0"/>
          <c:showBubbleSize val="0"/>
        </c:dLbls>
        <c:gapWidth val="256"/>
        <c:overlap val="100"/>
        <c:axId val="214687568"/>
        <c:axId val="214693168"/>
      </c:barChart>
      <c:catAx>
        <c:axId val="214687568"/>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Arial Narrow" panose="020B0606020202030204" pitchFamily="34" charset="0"/>
                <a:ea typeface="+mn-ea"/>
                <a:cs typeface="+mn-cs"/>
              </a:defRPr>
            </a:pPr>
            <a:endParaRPr lang="en-US"/>
          </a:p>
        </c:txPr>
        <c:crossAx val="214693168"/>
        <c:crosses val="autoZero"/>
        <c:auto val="1"/>
        <c:lblAlgn val="ctr"/>
        <c:lblOffset val="100"/>
        <c:noMultiLvlLbl val="0"/>
      </c:catAx>
      <c:valAx>
        <c:axId val="214693168"/>
        <c:scaling>
          <c:orientation val="minMax"/>
          <c:max val="16"/>
        </c:scaling>
        <c:delete val="0"/>
        <c:axPos val="l"/>
        <c:majorGridlines>
          <c:spPr>
            <a:ln w="19050" cap="flat" cmpd="sng" algn="ctr">
              <a:solidFill>
                <a:schemeClr val="bg2">
                  <a:lumMod val="90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14687568"/>
        <c:crosses val="autoZero"/>
        <c:crossBetween val="between"/>
      </c:valAx>
      <c:spPr>
        <a:noFill/>
        <a:ln w="47625">
          <a:solidFill>
            <a:srgbClr val="FF0000"/>
          </a:solidFill>
        </a:ln>
        <a:effectLst/>
      </c:spPr>
    </c:plotArea>
    <c:plotVisOnly val="1"/>
    <c:dispBlanksAs val="gap"/>
    <c:showDLblsOverMax val="0"/>
  </c:chart>
  <c:spPr>
    <a:solidFill>
      <a:schemeClr val="bg1"/>
    </a:solidFill>
    <a:ln w="3810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604" cy="46639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160" y="0"/>
            <a:ext cx="3038604" cy="466390"/>
          </a:xfrm>
          <a:prstGeom prst="rect">
            <a:avLst/>
          </a:prstGeom>
        </p:spPr>
        <p:txBody>
          <a:bodyPr vert="horz" lIns="91440" tIns="45720" rIns="91440" bIns="45720" rtlCol="0"/>
          <a:lstStyle>
            <a:lvl1pPr algn="r">
              <a:defRPr sz="1200"/>
            </a:lvl1pPr>
          </a:lstStyle>
          <a:p>
            <a:fld id="{2E977D7D-3C05-451C-8AB8-7460922E2CCD}" type="datetimeFigureOut">
              <a:rPr lang="en-ZA" smtClean="0"/>
              <a:t>2019/02/24</a:t>
            </a:fld>
            <a:endParaRPr lang="en-ZA"/>
          </a:p>
        </p:txBody>
      </p:sp>
      <p:sp>
        <p:nvSpPr>
          <p:cNvPr id="4" name="Footer Placeholder 3"/>
          <p:cNvSpPr>
            <a:spLocks noGrp="1"/>
          </p:cNvSpPr>
          <p:nvPr>
            <p:ph type="ftr" sz="quarter" idx="2"/>
          </p:nvPr>
        </p:nvSpPr>
        <p:spPr>
          <a:xfrm>
            <a:off x="2" y="8830010"/>
            <a:ext cx="3038604" cy="46639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160" y="8830010"/>
            <a:ext cx="3038604" cy="466390"/>
          </a:xfrm>
          <a:prstGeom prst="rect">
            <a:avLst/>
          </a:prstGeom>
        </p:spPr>
        <p:txBody>
          <a:bodyPr vert="horz" lIns="91440" tIns="45720" rIns="91440" bIns="45720" rtlCol="0" anchor="b"/>
          <a:lstStyle>
            <a:lvl1pPr algn="r">
              <a:defRPr sz="1200"/>
            </a:lvl1pPr>
          </a:lstStyle>
          <a:p>
            <a:fld id="{B43726ED-32F9-4F4F-8791-9F43B497CC33}" type="slidenum">
              <a:rPr lang="en-ZA" smtClean="0"/>
              <a:t>‹#›</a:t>
            </a:fld>
            <a:endParaRPr lang="en-ZA"/>
          </a:p>
        </p:txBody>
      </p:sp>
    </p:spTree>
    <p:extLst>
      <p:ext uri="{BB962C8B-B14F-4D97-AF65-F5344CB8AC3E}">
        <p14:creationId xmlns:p14="http://schemas.microsoft.com/office/powerpoint/2010/main" val="90192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43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970939" y="2"/>
            <a:ext cx="3037840" cy="466435"/>
          </a:xfrm>
          <a:prstGeom prst="rect">
            <a:avLst/>
          </a:prstGeom>
        </p:spPr>
        <p:txBody>
          <a:bodyPr vert="horz" lIns="91440" tIns="45720" rIns="91440" bIns="45720" rtlCol="0"/>
          <a:lstStyle>
            <a:lvl1pPr algn="r">
              <a:defRPr sz="1200"/>
            </a:lvl1pPr>
          </a:lstStyle>
          <a:p>
            <a:fld id="{63597F0C-5600-4E51-AFA2-926859C0B40D}" type="datetimeFigureOut">
              <a:rPr lang="en-ZA" smtClean="0"/>
              <a:t>2019/02/24</a:t>
            </a:fld>
            <a:endParaRPr lang="en-ZA" dirty="0"/>
          </a:p>
        </p:txBody>
      </p:sp>
      <p:sp>
        <p:nvSpPr>
          <p:cNvPr id="4" name="Slide Image Placeholder 3"/>
          <p:cNvSpPr>
            <a:spLocks noGrp="1" noRot="1" noChangeAspect="1"/>
          </p:cNvSpPr>
          <p:nvPr>
            <p:ph type="sldImg" idx="2"/>
          </p:nvPr>
        </p:nvSpPr>
        <p:spPr>
          <a:xfrm>
            <a:off x="1414463" y="1163638"/>
            <a:ext cx="4181475" cy="3135312"/>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701041" y="4473897"/>
            <a:ext cx="5608320" cy="36604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8829972"/>
            <a:ext cx="3037840" cy="466434"/>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9" y="8829972"/>
            <a:ext cx="3037840" cy="466434"/>
          </a:xfrm>
          <a:prstGeom prst="rect">
            <a:avLst/>
          </a:prstGeom>
        </p:spPr>
        <p:txBody>
          <a:bodyPr vert="horz" lIns="91440" tIns="45720" rIns="91440" bIns="45720" rtlCol="0" anchor="b"/>
          <a:lstStyle>
            <a:lvl1pPr algn="r">
              <a:defRPr sz="1200"/>
            </a:lvl1pPr>
          </a:lstStyle>
          <a:p>
            <a:fld id="{06402EDC-0BE1-4820-B591-570EC25993C5}" type="slidenum">
              <a:rPr lang="en-ZA" smtClean="0"/>
              <a:t>‹#›</a:t>
            </a:fld>
            <a:endParaRPr lang="en-ZA" dirty="0"/>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4152570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02EDC-0BE1-4820-B591-570EC25993C5}" type="slidenum">
              <a:rPr lang="en-ZA" smtClean="0"/>
              <a:t>51</a:t>
            </a:fld>
            <a:endParaRPr lang="en-ZA" dirty="0"/>
          </a:p>
        </p:txBody>
      </p:sp>
    </p:spTree>
    <p:extLst>
      <p:ext uri="{BB962C8B-B14F-4D97-AF65-F5344CB8AC3E}">
        <p14:creationId xmlns:p14="http://schemas.microsoft.com/office/powerpoint/2010/main" val="272810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3</a:t>
            </a:fld>
            <a:endParaRPr lang="en-ZA" dirty="0"/>
          </a:p>
        </p:txBody>
      </p:sp>
    </p:spTree>
    <p:extLst>
      <p:ext uri="{BB962C8B-B14F-4D97-AF65-F5344CB8AC3E}">
        <p14:creationId xmlns:p14="http://schemas.microsoft.com/office/powerpoint/2010/main" val="25793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02EDC-0BE1-4820-B591-570EC25993C5}" type="slidenum">
              <a:rPr lang="en-ZA" smtClean="0"/>
              <a:t>4</a:t>
            </a:fld>
            <a:endParaRPr lang="en-ZA" dirty="0"/>
          </a:p>
        </p:txBody>
      </p:sp>
    </p:spTree>
    <p:extLst>
      <p:ext uri="{BB962C8B-B14F-4D97-AF65-F5344CB8AC3E}">
        <p14:creationId xmlns:p14="http://schemas.microsoft.com/office/powerpoint/2010/main" val="336990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02EDC-0BE1-4820-B591-570EC25993C5}" type="slidenum">
              <a:rPr lang="en-ZA" smtClean="0"/>
              <a:t>5</a:t>
            </a:fld>
            <a:endParaRPr lang="en-ZA" dirty="0"/>
          </a:p>
        </p:txBody>
      </p:sp>
    </p:spTree>
    <p:extLst>
      <p:ext uri="{BB962C8B-B14F-4D97-AF65-F5344CB8AC3E}">
        <p14:creationId xmlns:p14="http://schemas.microsoft.com/office/powerpoint/2010/main" val="188328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8</a:t>
            </a:fld>
            <a:endParaRPr lang="en-ZA" dirty="0">
              <a:solidFill>
                <a:prstClr val="black"/>
              </a:solidFill>
            </a:endParaRPr>
          </a:p>
        </p:txBody>
      </p:sp>
    </p:spTree>
    <p:extLst>
      <p:ext uri="{BB962C8B-B14F-4D97-AF65-F5344CB8AC3E}">
        <p14:creationId xmlns:p14="http://schemas.microsoft.com/office/powerpoint/2010/main" val="284246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02EDC-0BE1-4820-B591-570EC25993C5}" type="slidenum">
              <a:rPr lang="en-ZA" smtClean="0"/>
              <a:t>10</a:t>
            </a:fld>
            <a:endParaRPr lang="en-ZA" dirty="0"/>
          </a:p>
        </p:txBody>
      </p:sp>
    </p:spTree>
    <p:extLst>
      <p:ext uri="{BB962C8B-B14F-4D97-AF65-F5344CB8AC3E}">
        <p14:creationId xmlns:p14="http://schemas.microsoft.com/office/powerpoint/2010/main" val="2162939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02EDC-0BE1-4820-B591-570EC25993C5}" type="slidenum">
              <a:rPr lang="en-ZA" smtClean="0"/>
              <a:t>24</a:t>
            </a:fld>
            <a:endParaRPr lang="en-ZA" dirty="0"/>
          </a:p>
        </p:txBody>
      </p:sp>
    </p:spTree>
    <p:extLst>
      <p:ext uri="{BB962C8B-B14F-4D97-AF65-F5344CB8AC3E}">
        <p14:creationId xmlns:p14="http://schemas.microsoft.com/office/powerpoint/2010/main" val="93016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02EDC-0BE1-4820-B591-570EC25993C5}" type="slidenum">
              <a:rPr lang="en-ZA" smtClean="0"/>
              <a:t>47</a:t>
            </a:fld>
            <a:endParaRPr lang="en-ZA" dirty="0"/>
          </a:p>
        </p:txBody>
      </p:sp>
    </p:spTree>
    <p:extLst>
      <p:ext uri="{BB962C8B-B14F-4D97-AF65-F5344CB8AC3E}">
        <p14:creationId xmlns:p14="http://schemas.microsoft.com/office/powerpoint/2010/main" val="193790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02EDC-0BE1-4820-B591-570EC25993C5}" type="slidenum">
              <a:rPr lang="en-ZA" smtClean="0"/>
              <a:t>50</a:t>
            </a:fld>
            <a:endParaRPr lang="en-ZA" dirty="0"/>
          </a:p>
        </p:txBody>
      </p:sp>
    </p:spTree>
    <p:extLst>
      <p:ext uri="{BB962C8B-B14F-4D97-AF65-F5344CB8AC3E}">
        <p14:creationId xmlns:p14="http://schemas.microsoft.com/office/powerpoint/2010/main" val="115522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2018-19 Q 2 (Actual) &amp; Q 3 (Preliminary) Performance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t>2018-19 Q 2 (Actual) &amp; Q 3 (Preliminary) Performance </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t>2018-19 Q 2 (Actual) &amp; Q 3 (Preliminary) Performance </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21167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US" sz="900" i="1" smtClean="0">
                <a:solidFill>
                  <a:prstClr val="white">
                    <a:lumMod val="65000"/>
                  </a:prstClr>
                </a:solidFill>
                <a:latin typeface="Arial" panose="020B0604020202020204" pitchFamily="34" charset="0"/>
                <a:cs typeface="Arial" panose="020B0604020202020204" pitchFamily="34" charset="0"/>
              </a:rPr>
              <a:t>2018-19 Q 2 (Actual) &amp; Q 3 (Preliminary) Performance </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34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US" sz="900" i="1" smtClean="0">
                <a:solidFill>
                  <a:prstClr val="white">
                    <a:lumMod val="65000"/>
                  </a:prstClr>
                </a:solidFill>
                <a:latin typeface="Arial" panose="020B0604020202020204" pitchFamily="34" charset="0"/>
                <a:cs typeface="Arial" panose="020B0604020202020204" pitchFamily="34" charset="0"/>
              </a:rPr>
              <a:t>2018-19 Q 2 (Actual) &amp; Q 3 (Preliminary) Performance </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19775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US" sz="900" i="1" smtClean="0">
                <a:solidFill>
                  <a:prstClr val="white">
                    <a:lumMod val="65000"/>
                  </a:prstClr>
                </a:solidFill>
                <a:latin typeface="Arial" panose="020B0604020202020204" pitchFamily="34" charset="0"/>
                <a:cs typeface="Arial" panose="020B0604020202020204" pitchFamily="34" charset="0"/>
              </a:rPr>
              <a:t>2018-19 Q 2 (Actual) &amp; Q 3 (Preliminary) Performance </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822644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solidFill>
                  <a:prstClr val="black"/>
                </a:solidFill>
              </a:rPr>
              <a:t>2018-19 Q 2 (Actual) &amp; Q 3 (Preliminary) Performance </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664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smtClean="0">
                <a:solidFill>
                  <a:prstClr val="black"/>
                </a:solidFill>
              </a:rPr>
              <a:t>2018-19 Q 2 (Actual) &amp; Q 3 (Preliminary) Performance </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49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smtClean="0">
                <a:solidFill>
                  <a:prstClr val="black"/>
                </a:solidFill>
              </a:rPr>
              <a:t>2018-19 Q 2 (Actual) &amp; Q 3 (Preliminary) Performance </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70643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smtClean="0">
                <a:solidFill>
                  <a:prstClr val="black"/>
                </a:solidFill>
              </a:rPr>
              <a:t>2018-19 Q 2 (Actual) &amp; Q 3 (Preliminary) Performance </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22666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solidFill>
                  <a:prstClr val="black"/>
                </a:solidFill>
              </a:rPr>
              <a:t>2018-19 Q 2 (Actual) &amp; Q 3 (Preliminary) Performance </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7628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2018-19 Q 2 (Actual) &amp; Q 3 (Preliminary) Performance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solidFill>
                  <a:prstClr val="black"/>
                </a:solidFill>
              </a:rPr>
              <a:t>2018-19 Q 2 (Actual) &amp; Q 3 (Preliminary) Performance </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08677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solidFill>
                  <a:prstClr val="black"/>
                </a:solidFill>
              </a:rPr>
              <a:t>2018-19 Q 2 (Actual) &amp; Q 3 (Preliminary) Performance </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5660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solidFill>
                  <a:prstClr val="black"/>
                </a:solidFill>
              </a:rPr>
              <a:t>2018-19 Q 2 (Actual) &amp; Q 3 (Preliminary) Performance </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9253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2018-19 Q 2 (Actual) &amp; Q 3 (Preliminary) Performance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t>2018-19 Q 2 (Actual) &amp; Q 3 (Preliminary) Performance </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54374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smtClean="0"/>
              <a:t>2018-19 Q 2 (Actual) &amp; Q 3 (Preliminary) Performance </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3633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smtClean="0"/>
              <a:t>2018-19 Q 2 (Actual) &amp; Q 3 (Preliminary) Performance </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546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smtClean="0"/>
              <a:t>2018-19 Q 2 (Actual) &amp; Q 3 (Preliminary) Performance </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t>2018-19 Q 2 (Actual) &amp; Q 3 (Preliminary) Performance </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t>2018-19 Q 2 (Actual) &amp; Q 3 (Preliminary) Performance </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2018-19 Q 2 (Actual) &amp; Q 3 (Preliminary) Performance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US" sz="900" i="1" smtClean="0">
                <a:solidFill>
                  <a:prstClr val="white">
                    <a:lumMod val="65000"/>
                  </a:prstClr>
                </a:solidFill>
                <a:latin typeface="Arial" panose="020B0604020202020204" pitchFamily="34" charset="0"/>
                <a:cs typeface="Arial" panose="020B0604020202020204" pitchFamily="34" charset="0"/>
              </a:rPr>
              <a:t>2018-19 Q 2 (Actual) &amp; Q 3 (Preliminary) Performance </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961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739588" y="2794690"/>
            <a:ext cx="7772400" cy="6612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ZA" b="1" dirty="0">
              <a:latin typeface="Arial Narrow" panose="020B0606020202030204" pitchFamily="34" charset="0"/>
              <a:cs typeface="Arial" panose="020B0604020202020204" pitchFamily="34" charset="0"/>
            </a:endParaRPr>
          </a:p>
        </p:txBody>
      </p:sp>
      <p:sp>
        <p:nvSpPr>
          <p:cNvPr id="5" name="Subtitle 2"/>
          <p:cNvSpPr txBox="1">
            <a:spLocks/>
          </p:cNvSpPr>
          <p:nvPr/>
        </p:nvSpPr>
        <p:spPr bwMode="auto">
          <a:xfrm>
            <a:off x="162233" y="0"/>
            <a:ext cx="8760542" cy="430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US" sz="4300" b="1" dirty="0">
                <a:solidFill>
                  <a:schemeClr val="tx1"/>
                </a:solidFill>
                <a:latin typeface="Arial Narrow" pitchFamily="34" charset="0"/>
              </a:rPr>
              <a:t>Briefing to the Portfolio Committee</a:t>
            </a:r>
          </a:p>
          <a:p>
            <a:r>
              <a:rPr lang="en-US" sz="4300" b="1" dirty="0">
                <a:solidFill>
                  <a:schemeClr val="tx1"/>
                </a:solidFill>
                <a:latin typeface="Arial Narrow" pitchFamily="34" charset="0"/>
              </a:rPr>
              <a:t> on Tourism</a:t>
            </a:r>
            <a:br>
              <a:rPr lang="en-US" sz="4300" b="1" dirty="0">
                <a:solidFill>
                  <a:schemeClr val="tx1"/>
                </a:solidFill>
                <a:latin typeface="Arial Narrow" pitchFamily="34" charset="0"/>
              </a:rPr>
            </a:br>
            <a:r>
              <a:rPr lang="en-US" sz="4300" b="1" dirty="0">
                <a:solidFill>
                  <a:schemeClr val="tx1"/>
                </a:solidFill>
                <a:latin typeface="Arial Narrow" pitchFamily="34" charset="0"/>
              </a:rPr>
              <a:t/>
            </a:r>
            <a:br>
              <a:rPr lang="en-US" sz="4300" b="1" dirty="0">
                <a:solidFill>
                  <a:schemeClr val="tx1"/>
                </a:solidFill>
                <a:latin typeface="Arial Narrow" pitchFamily="34" charset="0"/>
              </a:rPr>
            </a:br>
            <a:r>
              <a:rPr lang="en-US" sz="4300" b="1" dirty="0">
                <a:solidFill>
                  <a:schemeClr val="tx1"/>
                </a:solidFill>
                <a:latin typeface="Arial Narrow" pitchFamily="34" charset="0"/>
              </a:rPr>
              <a:t>on the 2</a:t>
            </a:r>
            <a:r>
              <a:rPr lang="en-US" sz="4300" b="1" baseline="30000" dirty="0">
                <a:solidFill>
                  <a:schemeClr val="tx1"/>
                </a:solidFill>
                <a:latin typeface="Arial Narrow" pitchFamily="34" charset="0"/>
              </a:rPr>
              <a:t>nd</a:t>
            </a:r>
            <a:r>
              <a:rPr lang="en-US" sz="4300" b="1" dirty="0">
                <a:solidFill>
                  <a:schemeClr val="tx1"/>
                </a:solidFill>
                <a:latin typeface="Arial Narrow" pitchFamily="34" charset="0"/>
              </a:rPr>
              <a:t> (Actual) and 3</a:t>
            </a:r>
            <a:r>
              <a:rPr lang="en-US" sz="4300" b="1" baseline="30000" dirty="0">
                <a:solidFill>
                  <a:schemeClr val="tx1"/>
                </a:solidFill>
                <a:latin typeface="Arial Narrow" pitchFamily="34" charset="0"/>
              </a:rPr>
              <a:t>rd</a:t>
            </a:r>
            <a:r>
              <a:rPr lang="en-US" sz="4300" b="1" dirty="0">
                <a:solidFill>
                  <a:schemeClr val="tx1"/>
                </a:solidFill>
                <a:latin typeface="Arial Narrow" pitchFamily="34" charset="0"/>
              </a:rPr>
              <a:t> </a:t>
            </a:r>
            <a:r>
              <a:rPr lang="en-US" sz="4300" b="1" dirty="0">
                <a:solidFill>
                  <a:prstClr val="black"/>
                </a:solidFill>
                <a:latin typeface="Arial Narrow" pitchFamily="34" charset="0"/>
              </a:rPr>
              <a:t>(Preliminary)</a:t>
            </a:r>
          </a:p>
          <a:p>
            <a:pPr lvl="0"/>
            <a:r>
              <a:rPr lang="en-US" sz="4300" b="1" dirty="0">
                <a:solidFill>
                  <a:schemeClr val="tx1"/>
                </a:solidFill>
                <a:latin typeface="Arial Narrow" pitchFamily="34" charset="0"/>
              </a:rPr>
              <a:t> Quarterly Performance Reports of 2018/19  </a:t>
            </a:r>
          </a:p>
          <a:p>
            <a:pPr lvl="0"/>
            <a:endParaRPr lang="en-US" sz="2200" b="1" dirty="0" smtClean="0">
              <a:solidFill>
                <a:prstClr val="black"/>
              </a:solidFill>
              <a:latin typeface="Arial Narrow" pitchFamily="34" charset="0"/>
            </a:endParaRPr>
          </a:p>
          <a:p>
            <a:pPr lvl="0"/>
            <a:r>
              <a:rPr lang="en-US" sz="4300" b="1" dirty="0" smtClean="0">
                <a:solidFill>
                  <a:schemeClr val="tx1"/>
                </a:solidFill>
                <a:latin typeface="Arial Narrow" pitchFamily="34" charset="0"/>
              </a:rPr>
              <a:t>27  </a:t>
            </a:r>
            <a:r>
              <a:rPr lang="en-US" sz="4300" b="1" dirty="0">
                <a:solidFill>
                  <a:schemeClr val="tx1"/>
                </a:solidFill>
                <a:latin typeface="Arial Narrow" pitchFamily="34" charset="0"/>
              </a:rPr>
              <a:t>February </a:t>
            </a:r>
            <a:r>
              <a:rPr lang="en-US" sz="4300" b="1" dirty="0" smtClean="0">
                <a:solidFill>
                  <a:schemeClr val="tx1"/>
                </a:solidFill>
                <a:latin typeface="Arial Narrow" pitchFamily="34" charset="0"/>
              </a:rPr>
              <a:t>2019</a:t>
            </a:r>
            <a:endParaRPr lang="en-US" sz="4300" b="1" dirty="0">
              <a:solidFill>
                <a:schemeClr val="tx1"/>
              </a:solidFill>
              <a:latin typeface="Arial Narrow" pitchFamily="34" charset="0"/>
            </a:endParaRPr>
          </a:p>
          <a:p>
            <a:pPr eaLnBrk="1" fontAlgn="auto" hangingPunct="1">
              <a:spcAft>
                <a:spcPts val="0"/>
              </a:spcAft>
              <a:defRPr/>
            </a:pPr>
            <a:endParaRPr lang="en-ZA" dirty="0">
              <a:solidFill>
                <a:sysClr val="windowText" lastClr="000000"/>
              </a:solidFill>
              <a:latin typeface="Arial Narrow" pitchFamily="34" charset="0"/>
            </a:endParaRPr>
          </a:p>
        </p:txBody>
      </p:sp>
    </p:spTree>
    <p:extLst>
      <p:ext uri="{BB962C8B-B14F-4D97-AF65-F5344CB8AC3E}">
        <p14:creationId xmlns:p14="http://schemas.microsoft.com/office/powerpoint/2010/main" val="330040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818001098"/>
              </p:ext>
            </p:extLst>
          </p:nvPr>
        </p:nvGraphicFramePr>
        <p:xfrm>
          <a:off x="328532" y="224005"/>
          <a:ext cx="8532006" cy="5661421"/>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1441953">
                  <a:extLst>
                    <a:ext uri="{9D8B030D-6E8A-4147-A177-3AD203B41FA5}">
                      <a16:colId xmlns:a16="http://schemas.microsoft.com/office/drawing/2014/main" xmlns="" val="20001"/>
                    </a:ext>
                  </a:extLst>
                </a:gridCol>
                <a:gridCol w="1642188">
                  <a:extLst>
                    <a:ext uri="{9D8B030D-6E8A-4147-A177-3AD203B41FA5}">
                      <a16:colId xmlns:a16="http://schemas.microsoft.com/office/drawing/2014/main" xmlns="" val="1269820793"/>
                    </a:ext>
                  </a:extLst>
                </a:gridCol>
                <a:gridCol w="1623526">
                  <a:extLst>
                    <a:ext uri="{9D8B030D-6E8A-4147-A177-3AD203B41FA5}">
                      <a16:colId xmlns:a16="http://schemas.microsoft.com/office/drawing/2014/main" xmlns="" val="3138616777"/>
                    </a:ext>
                  </a:extLst>
                </a:gridCol>
                <a:gridCol w="2077183">
                  <a:extLst>
                    <a:ext uri="{9D8B030D-6E8A-4147-A177-3AD203B41FA5}">
                      <a16:colId xmlns:a16="http://schemas.microsoft.com/office/drawing/2014/main" xmlns="" val="1721851047"/>
                    </a:ext>
                  </a:extLst>
                </a:gridCol>
              </a:tblGrid>
              <a:tr h="597089">
                <a:tc gridSpan="5">
                  <a:txBody>
                    <a:bodyPr/>
                    <a:lstStyle/>
                    <a:p>
                      <a:r>
                        <a:rPr lang="en-ZA" sz="1500" b="1" kern="1200" dirty="0">
                          <a:latin typeface="Arial Narrow" panose="020B0606020202030204" pitchFamily="34" charset="0"/>
                        </a:rPr>
                        <a:t>Strategic objective: </a:t>
                      </a:r>
                      <a:r>
                        <a:rPr lang="en-ZA" sz="1500" b="1" kern="1200" dirty="0">
                          <a:solidFill>
                            <a:schemeClr val="tx1"/>
                          </a:solidFill>
                          <a:latin typeface="Arial Narrow" pitchFamily="34" charset="0"/>
                          <a:ea typeface="+mn-ea"/>
                          <a:cs typeface="+mn-cs"/>
                        </a:rPr>
                        <a:t>To create an enabling legislative and regulatory environment for tourism development and growth.</a:t>
                      </a:r>
                      <a:endParaRPr lang="en-US" sz="1500" b="1" kern="1200" dirty="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500" b="1" dirty="0">
                          <a:latin typeface="Arial Narrow" panose="020B0606020202030204" pitchFamily="34" charset="0"/>
                        </a:rPr>
                        <a:t>Key</a:t>
                      </a:r>
                      <a:r>
                        <a:rPr lang="en-US" sz="1500" b="1" baseline="0" dirty="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latin typeface="Arial Narrow" panose="020B0606020202030204" pitchFamily="34" charset="0"/>
                          <a:ea typeface="+mn-ea"/>
                          <a:cs typeface="+mn-cs"/>
                        </a:rPr>
                        <a:t>Quarter 2 Performance – </a:t>
                      </a:r>
                      <a:r>
                        <a:rPr lang="en-ZA" sz="1500" b="1" kern="1200" dirty="0">
                          <a:solidFill>
                            <a:schemeClr val="dk1"/>
                          </a:solidFill>
                          <a:latin typeface="Arial Narrow" panose="020B0606020202030204" pitchFamily="34" charset="0"/>
                          <a:ea typeface="+mn-ea"/>
                          <a:cs typeface="+mn-cs"/>
                        </a:rPr>
                        <a:t>Actual </a:t>
                      </a:r>
                      <a:r>
                        <a:rPr lang="en-US" sz="15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Targets</a:t>
                      </a:r>
                      <a:endParaRPr lang="en-US" sz="1500" b="1" dirty="0">
                        <a:solidFill>
                          <a:schemeClr val="tx1"/>
                        </a:solidFill>
                        <a:latin typeface="Arial Narrow"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01832">
                <a:tc rowSpan="2">
                  <a:txBody>
                    <a:bodyPr/>
                    <a:lstStyle/>
                    <a:p>
                      <a:pPr marL="342900" indent="-342900" algn="just" fontAlgn="t">
                        <a:buFont typeface="+mj-lt"/>
                        <a:buAutoNum type="arabicPeriod"/>
                        <a:tabLst>
                          <a:tab pos="0" algn="l"/>
                        </a:tabLst>
                      </a:pPr>
                      <a:r>
                        <a:rPr lang="en-ZA" sz="1500" b="0" i="0" u="none" strike="noStrike" dirty="0">
                          <a:solidFill>
                            <a:srgbClr val="000000"/>
                          </a:solidFill>
                          <a:latin typeface="Arial Narrow" panose="020B0606020202030204" pitchFamily="34" charset="0"/>
                        </a:rPr>
                        <a:t>Number of policy development initiatives undertaken.</a:t>
                      </a:r>
                      <a:endParaRPr lang="en-US" sz="1500" b="0" i="0" u="none" strike="noStrike" dirty="0">
                        <a:solidFill>
                          <a:srgbClr val="000000"/>
                        </a:solidFill>
                        <a:latin typeface="Arial Narrow" panose="020B0606020202030204" pitchFamily="34" charset="0"/>
                      </a:endParaRPr>
                    </a:p>
                  </a:txBody>
                  <a:tcPr marL="86400" marR="86400" marT="0" marB="0">
                    <a:solidFill>
                      <a:schemeClr val="bg1"/>
                    </a:solidFill>
                  </a:tcPr>
                </a:tc>
                <a:tc gridSpan="4">
                  <a:txBody>
                    <a:bodyPr/>
                    <a:lstStyle/>
                    <a:p>
                      <a:pPr algn="just" fontAlgn="t"/>
                      <a:r>
                        <a:rPr lang="en-ZA" sz="1500" b="1" i="0" u="none" strike="noStrike" dirty="0">
                          <a:solidFill>
                            <a:srgbClr val="000000"/>
                          </a:solidFill>
                          <a:effectLst/>
                          <a:latin typeface="Arial Narrow" panose="020B0606020202030204" pitchFamily="34" charset="0"/>
                        </a:rPr>
                        <a:t>Two tourism facilitation initiatives:</a:t>
                      </a: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3508790">
                <a:tc vMerge="1">
                  <a:txBody>
                    <a:bodyPr/>
                    <a:lstStyle/>
                    <a:p>
                      <a:endParaRPr lang="en-ZA"/>
                    </a:p>
                  </a:txBody>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Quarterly analysis reports on airlift developed to inform stakeholder engagements.</a:t>
                      </a:r>
                      <a:endParaRPr kumimoji="0" lang="en-US" sz="15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85725" marR="86400" marT="9525" marB="0">
                    <a:solidFill>
                      <a:schemeClr val="bg1"/>
                    </a:solidFill>
                  </a:tcPr>
                </a:tc>
                <a:tc>
                  <a:txBody>
                    <a:bodyPr/>
                    <a:lstStyle/>
                    <a:p>
                      <a:pPr algn="just" fontAlgn="t"/>
                      <a:r>
                        <a:rPr lang="en-ZA" sz="1500" b="0" i="0" u="none" strike="noStrike" kern="1200" dirty="0">
                          <a:solidFill>
                            <a:schemeClr val="tx1"/>
                          </a:solidFill>
                          <a:effectLst/>
                          <a:latin typeface="Arial Narrow" panose="020B0606020202030204" pitchFamily="34" charset="0"/>
                          <a:ea typeface="+mn-ea"/>
                          <a:cs typeface="+mn-cs"/>
                        </a:rPr>
                        <a:t>Analysis report on airlift developed to inform stakeholder engagements was developed.</a:t>
                      </a:r>
                    </a:p>
                    <a:p>
                      <a:pPr algn="just" fontAlgn="t"/>
                      <a:endParaRPr lang="en-ZA" sz="15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tc>
                  <a:txBody>
                    <a:bodyPr/>
                    <a:lstStyle/>
                    <a:p>
                      <a:pPr algn="just"/>
                      <a:r>
                        <a:rPr lang="en-ZA" sz="1500" b="0" i="0" u="none" strike="noStrike" kern="1200" dirty="0">
                          <a:solidFill>
                            <a:schemeClr val="tx1"/>
                          </a:solidFill>
                          <a:effectLst/>
                          <a:latin typeface="Arial Narrow" panose="020B0606020202030204" pitchFamily="34" charset="0"/>
                          <a:ea typeface="+mn-ea"/>
                          <a:cs typeface="+mn-cs"/>
                        </a:rPr>
                        <a:t>Analysis report on airlift developed to inform stakeholder engagements.</a:t>
                      </a:r>
                    </a:p>
                  </a:txBody>
                  <a:tcPr marR="90000" marT="7620" marB="0">
                    <a:solidFill>
                      <a:schemeClr val="bg1"/>
                    </a:solidFill>
                  </a:tcPr>
                </a:tc>
                <a:tc>
                  <a:txBody>
                    <a:bodyPr/>
                    <a:lstStyle/>
                    <a:p>
                      <a:pPr marL="0" algn="just" defTabSz="914400" rtl="0" eaLnBrk="1" latinLnBrk="0" hangingPunct="1"/>
                      <a:r>
                        <a:rPr lang="en-ZA" sz="1500" b="0" i="0" u="none" strike="noStrike" kern="1200" dirty="0">
                          <a:solidFill>
                            <a:schemeClr val="tx1"/>
                          </a:solidFill>
                          <a:effectLst/>
                          <a:latin typeface="Arial Narrow" panose="020B0606020202030204" pitchFamily="34" charset="0"/>
                          <a:ea typeface="+mn-ea"/>
                          <a:cs typeface="+mn-cs"/>
                        </a:rPr>
                        <a:t>Analysis report on airlift to inform stakeholder engagements was developed.</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dirty="0">
                          <a:solidFill>
                            <a:schemeClr val="tx1"/>
                          </a:solidFill>
                          <a:effectLst/>
                          <a:latin typeface="Arial Narrow" panose="020B0606020202030204" pitchFamily="34" charset="0"/>
                          <a:ea typeface="+mn-ea"/>
                          <a:cs typeface="+mn-cs"/>
                        </a:rPr>
                        <a:t>The report examines the state of airlift in Europe including its relationship with South Africa’s tourism priority markets in Europe. The focus is on airlift trends, routes, factors affecting aviation, arrivals, best practices on aviation and</a:t>
                      </a:r>
                      <a:r>
                        <a:rPr lang="en-ZA" sz="1500" b="0" i="0" u="none" strike="noStrike" kern="1200" baseline="0" dirty="0">
                          <a:solidFill>
                            <a:schemeClr val="tx1"/>
                          </a:solidFill>
                          <a:effectLst/>
                          <a:latin typeface="Arial Narrow" panose="020B0606020202030204" pitchFamily="34" charset="0"/>
                          <a:ea typeface="+mn-ea"/>
                          <a:cs typeface="+mn-cs"/>
                        </a:rPr>
                        <a:t> </a:t>
                      </a:r>
                      <a:r>
                        <a:rPr lang="en-ZA" sz="1500" b="0" i="0" u="none" strike="noStrike" kern="1200" dirty="0">
                          <a:solidFill>
                            <a:schemeClr val="tx1"/>
                          </a:solidFill>
                          <a:effectLst/>
                          <a:latin typeface="Arial Narrow" panose="020B0606020202030204" pitchFamily="34" charset="0"/>
                          <a:ea typeface="+mn-ea"/>
                          <a:cs typeface="+mn-cs"/>
                        </a:rPr>
                        <a:t>bilateral air service agreements, etc.</a:t>
                      </a:r>
                    </a:p>
                    <a:p>
                      <a:pPr marL="0" algn="just" defTabSz="914400" rtl="0" eaLnBrk="1" latinLnBrk="0" hangingPunct="1"/>
                      <a:endParaRPr lang="en-ZA" sz="15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54933463"/>
                  </a:ext>
                </a:extLst>
              </a:tr>
            </a:tbl>
          </a:graphicData>
        </a:graphic>
      </p:graphicFrame>
      <p:sp>
        <p:nvSpPr>
          <p:cNvPr id="13" name="Footer Placeholder 1"/>
          <p:cNvSpPr>
            <a:spLocks noGrp="1"/>
          </p:cNvSpPr>
          <p:nvPr>
            <p:ph type="ftr" sz="quarter" idx="11"/>
          </p:nvPr>
        </p:nvSpPr>
        <p:spPr>
          <a:xfrm>
            <a:off x="328533" y="5991227"/>
            <a:ext cx="2922668" cy="261791"/>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96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60631321"/>
              </p:ext>
            </p:extLst>
          </p:nvPr>
        </p:nvGraphicFramePr>
        <p:xfrm>
          <a:off x="302501" y="219410"/>
          <a:ext cx="8539211" cy="5478541"/>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1385969">
                  <a:extLst>
                    <a:ext uri="{9D8B030D-6E8A-4147-A177-3AD203B41FA5}">
                      <a16:colId xmlns:a16="http://schemas.microsoft.com/office/drawing/2014/main" xmlns="" val="20001"/>
                    </a:ext>
                  </a:extLst>
                </a:gridCol>
                <a:gridCol w="1565582">
                  <a:extLst>
                    <a:ext uri="{9D8B030D-6E8A-4147-A177-3AD203B41FA5}">
                      <a16:colId xmlns:a16="http://schemas.microsoft.com/office/drawing/2014/main" xmlns="" val="1046581149"/>
                    </a:ext>
                  </a:extLst>
                </a:gridCol>
                <a:gridCol w="1749697">
                  <a:extLst>
                    <a:ext uri="{9D8B030D-6E8A-4147-A177-3AD203B41FA5}">
                      <a16:colId xmlns:a16="http://schemas.microsoft.com/office/drawing/2014/main" xmlns="" val="3288445952"/>
                    </a:ext>
                  </a:extLst>
                </a:gridCol>
                <a:gridCol w="2090807"/>
              </a:tblGrid>
              <a:tr h="597089">
                <a:tc gridSpan="5">
                  <a:txBody>
                    <a:bodyPr/>
                    <a:lstStyle/>
                    <a:p>
                      <a:r>
                        <a:rPr lang="en-ZA" sz="1600" b="1" kern="1200" dirty="0">
                          <a:latin typeface="Arial Narrow" panose="020B0606020202030204" pitchFamily="34" charset="0"/>
                        </a:rPr>
                        <a:t>Strategic objective: </a:t>
                      </a:r>
                      <a:r>
                        <a:rPr lang="en-ZA" sz="1600" b="1" kern="1200" dirty="0">
                          <a:solidFill>
                            <a:schemeClr val="tx1"/>
                          </a:solidFill>
                          <a:latin typeface="Arial Narrow" pitchFamily="34" charset="0"/>
                          <a:ea typeface="+mn-ea"/>
                          <a:cs typeface="+mn-cs"/>
                        </a:rPr>
                        <a:t>To create an enabling legislative and regulatory environment for tourism development and growth.</a:t>
                      </a:r>
                      <a:endParaRPr lang="en-US" sz="1600" b="1" kern="1200" dirty="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01832">
                <a:tc rowSpan="2">
                  <a:txBody>
                    <a:bodyPr/>
                    <a:lstStyle/>
                    <a:p>
                      <a:pPr marL="342900" indent="-342900" algn="just" fontAlgn="t">
                        <a:buFont typeface="+mj-lt"/>
                        <a:buAutoNum type="arabicPeriod"/>
                        <a:tabLst>
                          <a:tab pos="0" algn="l"/>
                        </a:tabLst>
                      </a:pPr>
                      <a:r>
                        <a:rPr lang="en-ZA" sz="1600" b="0" i="0" u="none" strike="noStrike" dirty="0">
                          <a:solidFill>
                            <a:srgbClr val="000000"/>
                          </a:solidFill>
                          <a:latin typeface="Arial Narrow" panose="020B0606020202030204" pitchFamily="34" charset="0"/>
                        </a:rPr>
                        <a:t>Number of policy development initiatives undertaken.</a:t>
                      </a:r>
                      <a:endParaRPr lang="en-US" sz="1600" b="0" i="0" u="none" strike="noStrike" dirty="0">
                        <a:solidFill>
                          <a:srgbClr val="000000"/>
                        </a:solidFill>
                        <a:latin typeface="Arial Narrow" panose="020B0606020202030204" pitchFamily="34" charset="0"/>
                      </a:endParaRPr>
                    </a:p>
                  </a:txBody>
                  <a:tcPr marL="86400" marR="86400" marT="0" marB="0">
                    <a:solidFill>
                      <a:schemeClr val="bg1"/>
                    </a:solidFill>
                  </a:tcPr>
                </a:tc>
                <a:tc gridSpan="4">
                  <a:txBody>
                    <a:bodyPr/>
                    <a:lstStyle/>
                    <a:p>
                      <a:pPr algn="just" fontAlgn="t"/>
                      <a:r>
                        <a:rPr lang="en-ZA" sz="1600" b="1" i="0" u="none" strike="noStrike" dirty="0">
                          <a:solidFill>
                            <a:srgbClr val="000000"/>
                          </a:solidFill>
                          <a:effectLst/>
                          <a:latin typeface="Arial Narrow" panose="020B0606020202030204" pitchFamily="34" charset="0"/>
                        </a:rPr>
                        <a:t>Two tourism facilitation initiatives … continued:</a:t>
                      </a: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xmlns="" val="10003"/>
                  </a:ext>
                </a:extLst>
              </a:tr>
              <a:tr h="3256482">
                <a:tc vMerge="1">
                  <a:txBody>
                    <a:bodyPr/>
                    <a:lstStyle/>
                    <a:p>
                      <a:endParaRPr lang="en-ZA"/>
                    </a:p>
                  </a:txBody>
                  <a:tcPr/>
                </a:tc>
                <a:tc>
                  <a:txBody>
                    <a:bodyPr/>
                    <a:lstStyle/>
                    <a:p>
                      <a:pPr algn="just" fontAlgn="t"/>
                      <a:r>
                        <a:rPr lang="en-ZA" sz="1600" b="0" i="0" u="none" strike="noStrike" dirty="0">
                          <a:solidFill>
                            <a:srgbClr val="000000"/>
                          </a:solidFill>
                          <a:effectLst/>
                          <a:latin typeface="Arial Narrow" panose="020B0606020202030204" pitchFamily="34" charset="0"/>
                        </a:rPr>
                        <a:t>Quarterly analysis reports on visa requirements developed to inform stakeholder engagements.</a:t>
                      </a:r>
                      <a:endParaRPr lang="en-US" sz="1600" b="0" i="0" u="none" strike="noStrike" dirty="0">
                        <a:solidFill>
                          <a:srgbClr val="000000"/>
                        </a:solidFill>
                        <a:effectLst/>
                        <a:latin typeface="Arial Narrow" panose="020B0606020202030204" pitchFamily="34" charset="0"/>
                      </a:endParaRPr>
                    </a:p>
                  </a:txBody>
                  <a:tcPr marL="85725" marR="86400" marT="9525" marB="0">
                    <a:solidFill>
                      <a:schemeClr val="bg1"/>
                    </a:solidFill>
                  </a:tcPr>
                </a:tc>
                <a:tc>
                  <a:txBody>
                    <a:bodyPr/>
                    <a:lstStyle/>
                    <a:p>
                      <a:pPr marL="0" algn="just" defTabSz="914400" rtl="0" eaLnBrk="1" latinLnBrk="0" hangingPunct="1"/>
                      <a:r>
                        <a:rPr lang="en-ZA" sz="1600" b="0" i="0" u="none" strike="noStrike" kern="1200" dirty="0">
                          <a:solidFill>
                            <a:schemeClr val="tx1"/>
                          </a:solidFill>
                          <a:effectLst/>
                          <a:latin typeface="Arial Narrow" panose="020B0606020202030204" pitchFamily="34" charset="0"/>
                          <a:ea typeface="+mn-ea"/>
                          <a:cs typeface="+mn-cs"/>
                        </a:rPr>
                        <a:t>Analysis report on visa requirements to inform stakeholder engagements was developed.</a:t>
                      </a:r>
                    </a:p>
                    <a:p>
                      <a:pPr algn="just"/>
                      <a:endParaRPr lang="en-ZA" sz="16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tc>
                  <a:txBody>
                    <a:bodyPr/>
                    <a:lstStyle/>
                    <a:p>
                      <a:pPr marL="0" algn="just" defTabSz="914400" rtl="0" eaLnBrk="1" latinLnBrk="0" hangingPunct="1"/>
                      <a:r>
                        <a:rPr lang="en-ZA" sz="1600" b="0" i="0" u="none" strike="noStrike" kern="1200" dirty="0">
                          <a:solidFill>
                            <a:schemeClr val="tx1"/>
                          </a:solidFill>
                          <a:effectLst/>
                          <a:latin typeface="Arial Narrow" panose="020B0606020202030204" pitchFamily="34" charset="0"/>
                          <a:ea typeface="+mn-ea"/>
                          <a:cs typeface="+mn-cs"/>
                        </a:rPr>
                        <a:t>Analysis report on visa requirements developed to inform stakeholder  engagements.</a:t>
                      </a:r>
                    </a:p>
                  </a:txBody>
                  <a:tcPr marR="90000" marT="7620" marB="0">
                    <a:solidFill>
                      <a:schemeClr val="bg1"/>
                    </a:solidFill>
                  </a:tcPr>
                </a:tc>
                <a:tc>
                  <a:txBody>
                    <a:bodyPr/>
                    <a:lstStyle/>
                    <a:p>
                      <a:pPr marL="0" algn="just" defTabSz="914400" rtl="0" eaLnBrk="1" latinLnBrk="0" hangingPunct="1"/>
                      <a:r>
                        <a:rPr lang="en-ZA" sz="1600" b="0" i="0" u="none" strike="noStrike" kern="1200" dirty="0">
                          <a:solidFill>
                            <a:schemeClr val="tx1"/>
                          </a:solidFill>
                          <a:effectLst/>
                          <a:latin typeface="Arial Narrow" panose="020B0606020202030204" pitchFamily="34" charset="0"/>
                          <a:ea typeface="+mn-ea"/>
                          <a:cs typeface="+mn-cs"/>
                        </a:rPr>
                        <a:t>Analysis report on visa requirements to inform stakeholder engagements was developed.</a:t>
                      </a:r>
                    </a:p>
                    <a:p>
                      <a:pPr marL="0" algn="just" defTabSz="914400" rtl="0" eaLnBrk="1" latinLnBrk="0" hangingPunct="1"/>
                      <a:r>
                        <a:rPr lang="en-ZA" sz="1600" b="0" i="0" u="none" strike="noStrike" kern="1200" dirty="0">
                          <a:solidFill>
                            <a:schemeClr val="tx1"/>
                          </a:solidFill>
                          <a:effectLst/>
                          <a:latin typeface="Arial Narrow" panose="020B0606020202030204" pitchFamily="34" charset="0"/>
                          <a:ea typeface="+mn-ea"/>
                          <a:cs typeface="+mn-cs"/>
                        </a:rPr>
                        <a:t>The report examines Europe’s visa trends, visa facilitation measures, barriers to travel, Visa regime in relation to South African tourism markets in Europe, electronic visa in Europe and visa fees, etc</a:t>
                      </a:r>
                      <a:r>
                        <a:rPr lang="en-ZA" sz="1600" b="0" i="0" u="none" strike="noStrike" kern="1200" dirty="0">
                          <a:solidFill>
                            <a:srgbClr val="FF0000"/>
                          </a:solidFill>
                          <a:effectLst/>
                          <a:latin typeface="Arial Narrow" panose="020B0606020202030204" pitchFamily="34" charset="0"/>
                          <a:ea typeface="+mn-ea"/>
                          <a:cs typeface="+mn-cs"/>
                        </a:rPr>
                        <a:t>.</a:t>
                      </a:r>
                      <a:endParaRPr lang="en-ZA" sz="16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54933463"/>
                  </a:ext>
                </a:extLst>
              </a:tr>
            </a:tbl>
          </a:graphicData>
        </a:graphic>
      </p:graphicFrame>
      <p:sp>
        <p:nvSpPr>
          <p:cNvPr id="13" name="Footer Placeholder 1"/>
          <p:cNvSpPr>
            <a:spLocks noGrp="1"/>
          </p:cNvSpPr>
          <p:nvPr>
            <p:ph type="ftr" sz="quarter" idx="11"/>
          </p:nvPr>
        </p:nvSpPr>
        <p:spPr>
          <a:xfrm>
            <a:off x="328532" y="5991226"/>
            <a:ext cx="3282886"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22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037245162"/>
              </p:ext>
            </p:extLst>
          </p:nvPr>
        </p:nvGraphicFramePr>
        <p:xfrm>
          <a:off x="328532" y="224005"/>
          <a:ext cx="8532006" cy="5469817"/>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1441953">
                  <a:extLst>
                    <a:ext uri="{9D8B030D-6E8A-4147-A177-3AD203B41FA5}">
                      <a16:colId xmlns:a16="http://schemas.microsoft.com/office/drawing/2014/main" xmlns="" val="20001"/>
                    </a:ext>
                  </a:extLst>
                </a:gridCol>
                <a:gridCol w="2090057">
                  <a:extLst>
                    <a:ext uri="{9D8B030D-6E8A-4147-A177-3AD203B41FA5}">
                      <a16:colId xmlns:a16="http://schemas.microsoft.com/office/drawing/2014/main" xmlns="" val="2186915014"/>
                    </a:ext>
                  </a:extLst>
                </a:gridCol>
                <a:gridCol w="1519118">
                  <a:extLst>
                    <a:ext uri="{9D8B030D-6E8A-4147-A177-3AD203B41FA5}">
                      <a16:colId xmlns:a16="http://schemas.microsoft.com/office/drawing/2014/main" xmlns="" val="2168552632"/>
                    </a:ext>
                  </a:extLst>
                </a:gridCol>
                <a:gridCol w="1733722">
                  <a:extLst>
                    <a:ext uri="{9D8B030D-6E8A-4147-A177-3AD203B41FA5}">
                      <a16:colId xmlns:a16="http://schemas.microsoft.com/office/drawing/2014/main" xmlns="" val="1951387386"/>
                    </a:ext>
                  </a:extLst>
                </a:gridCol>
              </a:tblGrid>
              <a:tr h="597089">
                <a:tc gridSpan="5">
                  <a:txBody>
                    <a:bodyPr/>
                    <a:lstStyle/>
                    <a:p>
                      <a:r>
                        <a:rPr lang="en-ZA" sz="1500" b="1" kern="1200" dirty="0">
                          <a:latin typeface="Arial Narrow" panose="020B0606020202030204" pitchFamily="34" charset="0"/>
                        </a:rPr>
                        <a:t>Strategic objective: </a:t>
                      </a:r>
                      <a:r>
                        <a:rPr lang="en-ZA" sz="1500" b="1" kern="1200" dirty="0">
                          <a:solidFill>
                            <a:schemeClr val="tx1"/>
                          </a:solidFill>
                          <a:latin typeface="Arial Narrow" pitchFamily="34" charset="0"/>
                          <a:ea typeface="+mn-ea"/>
                          <a:cs typeface="+mn-cs"/>
                        </a:rPr>
                        <a:t>To create an enabling legislative and regulatory environment for tourism development and growth.</a:t>
                      </a:r>
                      <a:endParaRPr lang="en-US" sz="1500" b="1" kern="1200" dirty="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500" b="1" dirty="0">
                          <a:latin typeface="Arial Narrow" panose="020B0606020202030204" pitchFamily="34" charset="0"/>
                        </a:rPr>
                        <a:t>Key</a:t>
                      </a:r>
                      <a:r>
                        <a:rPr lang="en-US" sz="1500" b="1" baseline="0" dirty="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latin typeface="Arial Narrow" panose="020B0606020202030204" pitchFamily="34" charset="0"/>
                          <a:ea typeface="+mn-ea"/>
                          <a:cs typeface="+mn-cs"/>
                        </a:rPr>
                        <a:t>Quarter 2 Performance – </a:t>
                      </a:r>
                      <a:r>
                        <a:rPr lang="en-ZA" sz="1500" b="1" kern="1200" dirty="0">
                          <a:solidFill>
                            <a:schemeClr val="dk1"/>
                          </a:solidFill>
                          <a:latin typeface="Arial Narrow" panose="020B0606020202030204" pitchFamily="34" charset="0"/>
                          <a:ea typeface="+mn-ea"/>
                          <a:cs typeface="+mn-cs"/>
                        </a:rPr>
                        <a:t>Actual </a:t>
                      </a:r>
                      <a:r>
                        <a:rPr lang="en-US" sz="15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Targets</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01832">
                <a:tc rowSpan="5">
                  <a:txBody>
                    <a:bodyPr/>
                    <a:lstStyle/>
                    <a:p>
                      <a:pPr marL="342900" indent="-342900" algn="just" fontAlgn="t">
                        <a:buFont typeface="+mj-lt"/>
                        <a:buAutoNum type="arabicPeriod" startAt="2"/>
                        <a:tabLst>
                          <a:tab pos="0" algn="l"/>
                        </a:tabLst>
                      </a:pPr>
                      <a:r>
                        <a:rPr lang="en-ZA" sz="1500" b="0" i="0" u="none" strike="noStrike" kern="1200" dirty="0">
                          <a:solidFill>
                            <a:schemeClr val="tx1"/>
                          </a:solidFill>
                          <a:effectLst/>
                          <a:latin typeface="Arial Narrow" panose="020B0606020202030204" pitchFamily="34" charset="0"/>
                          <a:ea typeface="+mn-ea"/>
                          <a:cs typeface="+mn-cs"/>
                        </a:rPr>
                        <a:t>Number of information dissemination platforms hosted.</a:t>
                      </a:r>
                      <a:endParaRPr lang="en-US" sz="1500" b="0" i="0" u="none" strike="noStrike" kern="1200" dirty="0">
                        <a:solidFill>
                          <a:schemeClr val="tx1"/>
                        </a:solidFill>
                        <a:effectLst/>
                        <a:latin typeface="Arial Narrow" panose="020B0606020202030204" pitchFamily="34" charset="0"/>
                        <a:ea typeface="+mn-ea"/>
                        <a:cs typeface="+mn-cs"/>
                      </a:endParaRPr>
                    </a:p>
                  </a:txBody>
                  <a:tcPr marL="86400" marR="86400" marT="0" marB="0">
                    <a:solidFill>
                      <a:schemeClr val="bg1"/>
                    </a:solidFill>
                  </a:tcPr>
                </a:tc>
                <a:tc gridSpan="4">
                  <a:txBody>
                    <a:bodyPr/>
                    <a:lstStyle/>
                    <a:p>
                      <a:pPr marL="0" indent="0" algn="just" defTabSz="914400" rtl="0" eaLnBrk="1" fontAlgn="t" latinLnBrk="0" hangingPunct="1">
                        <a:buFont typeface="Arial" panose="020B0604020202020204" pitchFamily="34" charset="0"/>
                        <a:buNone/>
                      </a:pPr>
                      <a:r>
                        <a:rPr lang="en-ZA" sz="1500" b="1" i="0" u="none" strike="noStrike" kern="1200" dirty="0">
                          <a:solidFill>
                            <a:srgbClr val="000000"/>
                          </a:solidFill>
                          <a:effectLst/>
                          <a:latin typeface="Arial Narrow" panose="020B0606020202030204" pitchFamily="34" charset="0"/>
                          <a:ea typeface="+mn-ea"/>
                          <a:cs typeface="+mn-cs"/>
                        </a:rPr>
                        <a:t>Two platforms hosted: </a:t>
                      </a: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812243">
                <a:tc vMerge="1">
                  <a:txBody>
                    <a:bodyPr/>
                    <a:lstStyle/>
                    <a:p>
                      <a:endParaRPr lang="en-ZA"/>
                    </a:p>
                  </a:txBody>
                  <a:tcPr/>
                </a:tc>
                <a:tc rowSpan="2">
                  <a:txBody>
                    <a:bodyPr/>
                    <a:lstStyle/>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ZA" sz="15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Tourism Public Lecture hosted.</a:t>
                      </a:r>
                      <a:endParaRPr kumimoji="0" lang="en-US" sz="15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85725" marR="86400" marT="9525" marB="0">
                    <a:solidFill>
                      <a:schemeClr val="bg1"/>
                    </a:solidFill>
                  </a:tcPr>
                </a:tc>
                <a:tc>
                  <a:txBody>
                    <a:bodyPr/>
                    <a:lstStyle/>
                    <a:p>
                      <a:pPr marL="0" algn="just" defTabSz="914400" rtl="0" eaLnBrk="1" latinLnBrk="0" hangingPunct="1"/>
                      <a:r>
                        <a:rPr lang="en-ZA" sz="1500" b="0" i="0" u="none" strike="noStrike" kern="1200" dirty="0">
                          <a:solidFill>
                            <a:schemeClr val="tx1"/>
                          </a:solidFill>
                          <a:effectLst/>
                          <a:latin typeface="Arial Narrow" panose="020B0606020202030204" pitchFamily="34" charset="0"/>
                          <a:ea typeface="+mn-ea"/>
                          <a:cs typeface="+mn-cs"/>
                        </a:rPr>
                        <a:t>Planning for the Tourism Public Lecture was completed.</a:t>
                      </a:r>
                    </a:p>
                  </a:txBody>
                  <a:tcPr marR="90000" marT="7620" marB="0">
                    <a:solidFill>
                      <a:schemeClr val="bg1"/>
                    </a:solidFill>
                  </a:tcPr>
                </a:tc>
                <a:tc rowSpan="2">
                  <a:txBody>
                    <a:bodyPr/>
                    <a:lstStyle/>
                    <a:p>
                      <a:pPr algn="just"/>
                      <a:r>
                        <a:rPr lang="en-ZA" sz="1500" b="0" i="0" u="none" strike="noStrike" kern="1200" dirty="0">
                          <a:solidFill>
                            <a:schemeClr val="tx1"/>
                          </a:solidFill>
                          <a:effectLst/>
                          <a:latin typeface="Arial Narrow" panose="020B0606020202030204" pitchFamily="34" charset="0"/>
                          <a:ea typeface="+mn-ea"/>
                          <a:cs typeface="+mn-cs"/>
                        </a:rPr>
                        <a:t>Proceedings report for the Tourism Public</a:t>
                      </a:r>
                    </a:p>
                    <a:p>
                      <a:pPr algn="just"/>
                      <a:r>
                        <a:rPr lang="en-ZA" sz="1500" b="0" i="0" u="none" strike="noStrike" kern="1200" dirty="0">
                          <a:solidFill>
                            <a:schemeClr val="tx1"/>
                          </a:solidFill>
                          <a:effectLst/>
                          <a:latin typeface="Arial Narrow" panose="020B0606020202030204" pitchFamily="34" charset="0"/>
                          <a:ea typeface="+mn-ea"/>
                          <a:cs typeface="+mn-cs"/>
                        </a:rPr>
                        <a:t>Lecture developed.</a:t>
                      </a:r>
                    </a:p>
                  </a:txBody>
                  <a:tcPr marR="90000" marT="7620" marB="0">
                    <a:solidFill>
                      <a:schemeClr val="bg1"/>
                    </a:solidFill>
                  </a:tcPr>
                </a:tc>
                <a:tc rowSpan="2">
                  <a:txBody>
                    <a:bodyPr/>
                    <a:lstStyle/>
                    <a:p>
                      <a:pPr algn="just"/>
                      <a:r>
                        <a:rPr lang="en-ZA" sz="1500" b="0" i="0" u="none" strike="noStrike" kern="1200" dirty="0">
                          <a:solidFill>
                            <a:schemeClr val="tx1"/>
                          </a:solidFill>
                          <a:effectLst/>
                          <a:latin typeface="Arial Narrow" panose="020B0606020202030204" pitchFamily="34" charset="0"/>
                          <a:ea typeface="+mn-ea"/>
                          <a:cs typeface="+mn-cs"/>
                        </a:rPr>
                        <a:t>Proceedings report for the Tourism Public Lecture was developed.</a:t>
                      </a:r>
                    </a:p>
                  </a:txBody>
                  <a:tcPr marR="90000" marT="7620" marB="0">
                    <a:solidFill>
                      <a:schemeClr val="bg1"/>
                    </a:solidFill>
                  </a:tcPr>
                </a:tc>
                <a:extLst>
                  <a:ext uri="{0D108BD9-81ED-4DB2-BD59-A6C34878D82A}">
                    <a16:rowId xmlns:a16="http://schemas.microsoft.com/office/drawing/2014/main" xmlns="" val="54933463"/>
                  </a:ext>
                </a:extLst>
              </a:tr>
              <a:tr h="774441">
                <a:tc vMerge="1">
                  <a:txBody>
                    <a:bodyPr/>
                    <a:lstStyle/>
                    <a:p>
                      <a:endParaRPr lang="en-ZA"/>
                    </a:p>
                  </a:txBody>
                  <a:tcPr/>
                </a:tc>
                <a:tc vMerge="1">
                  <a:txBody>
                    <a:bodyPr/>
                    <a:lstStyle/>
                    <a:p>
                      <a:endParaRPr lang="en-ZA"/>
                    </a:p>
                  </a:txBody>
                  <a:tcPr/>
                </a:tc>
                <a:tc>
                  <a:txBody>
                    <a:bodyPr/>
                    <a:lstStyle/>
                    <a:p>
                      <a:pPr marL="0" algn="just" defTabSz="914400" rtl="0" eaLnBrk="1" latinLnBrk="0" hangingPunct="1"/>
                      <a:r>
                        <a:rPr lang="en-ZA" sz="1500" b="0" i="0" u="none" strike="noStrike" kern="1200" dirty="0">
                          <a:solidFill>
                            <a:schemeClr val="tx1"/>
                          </a:solidFill>
                          <a:effectLst/>
                          <a:latin typeface="Arial Narrow" panose="020B0606020202030204" pitchFamily="34" charset="0"/>
                          <a:ea typeface="+mn-ea"/>
                          <a:cs typeface="+mn-cs"/>
                        </a:rPr>
                        <a:t>Tourism Public Lecture was hosted on 18 September 2018 in Mthatha.	</a:t>
                      </a:r>
                    </a:p>
                  </a:txBody>
                  <a:tcPr marR="90000" marT="7620" marB="0">
                    <a:solidFill>
                      <a:schemeClr val="bg1"/>
                    </a:solidFill>
                  </a:tcPr>
                </a:tc>
                <a:tc vMerge="1">
                  <a:txBody>
                    <a:bodyPr/>
                    <a:lstStyle/>
                    <a:p>
                      <a:pPr algn="just"/>
                      <a:endParaRPr lang="en-ZA" sz="14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tc vMerge="1">
                  <a:txBody>
                    <a:bodyPr/>
                    <a:lstStyle/>
                    <a:p>
                      <a:endParaRPr lang="en-ZA" dirty="0"/>
                    </a:p>
                  </a:txBody>
                  <a:tcPr marR="90000" marT="7620" marB="0">
                    <a:solidFill>
                      <a:schemeClr val="bg1"/>
                    </a:solidFill>
                  </a:tcPr>
                </a:tc>
                <a:extLst>
                  <a:ext uri="{0D108BD9-81ED-4DB2-BD59-A6C34878D82A}">
                    <a16:rowId xmlns:a16="http://schemas.microsoft.com/office/drawing/2014/main" xmlns="" val="2970329825"/>
                  </a:ext>
                </a:extLst>
              </a:tr>
              <a:tr h="714598">
                <a:tc vMerge="1">
                  <a:txBody>
                    <a:bodyPr/>
                    <a:lstStyle/>
                    <a:p>
                      <a:endParaRPr lang="en-ZA"/>
                    </a:p>
                  </a:txBody>
                  <a:tcPr/>
                </a:tc>
                <a:tc rowSpan="2">
                  <a:txBody>
                    <a:bodyPr/>
                    <a:lstStyle/>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1500" b="0" i="0" u="none" strike="noStrike" kern="1200" dirty="0">
                          <a:solidFill>
                            <a:srgbClr val="000000"/>
                          </a:solidFill>
                          <a:effectLst/>
                          <a:latin typeface="Arial Narrow" panose="020B0606020202030204" pitchFamily="34" charset="0"/>
                          <a:ea typeface="+mn-ea"/>
                          <a:cs typeface="+mn-cs"/>
                        </a:rPr>
                        <a:t>Tourism Research Seminar hosted.</a:t>
                      </a:r>
                      <a:endParaRPr lang="en-ZA" sz="1500" b="0" i="0" u="none" strike="noStrike" kern="1200" dirty="0">
                        <a:solidFill>
                          <a:srgbClr val="000000"/>
                        </a:solidFill>
                        <a:effectLst/>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85725" marR="86400" marT="9525" marB="0">
                    <a:solidFill>
                      <a:schemeClr val="bg1"/>
                    </a:solidFill>
                  </a:tcPr>
                </a:tc>
                <a:tc>
                  <a:txBody>
                    <a:bodyPr/>
                    <a:lstStyle/>
                    <a:p>
                      <a:pPr algn="just"/>
                      <a:r>
                        <a:rPr lang="en-ZA" sz="1500" b="0" i="0" u="none" strike="noStrike" kern="1200" dirty="0">
                          <a:solidFill>
                            <a:srgbClr val="000000"/>
                          </a:solidFill>
                          <a:effectLst/>
                          <a:latin typeface="Arial Narrow" panose="020B0606020202030204" pitchFamily="34" charset="0"/>
                          <a:ea typeface="+mn-ea"/>
                          <a:cs typeface="+mn-cs"/>
                        </a:rPr>
                        <a:t>Concept document on the 2018/19 Tourism Research Seminar was developed.</a:t>
                      </a:r>
                    </a:p>
                    <a:p>
                      <a:pPr algn="just"/>
                      <a:endParaRPr lang="en-ZA" sz="15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rowSpan="2">
                  <a:txBody>
                    <a:bodyPr/>
                    <a:lstStyle/>
                    <a:p>
                      <a:pPr algn="just"/>
                      <a:r>
                        <a:rPr lang="en-ZA" sz="1500" b="0" i="0" u="none" strike="noStrike" kern="1200" dirty="0">
                          <a:solidFill>
                            <a:srgbClr val="000000"/>
                          </a:solidFill>
                          <a:effectLst/>
                          <a:latin typeface="Arial Narrow" panose="020B0606020202030204" pitchFamily="34" charset="0"/>
                          <a:ea typeface="+mn-ea"/>
                          <a:cs typeface="+mn-cs"/>
                        </a:rPr>
                        <a:t>Implementation plan for the 2018/19 Tourism Research Seminar executed.</a:t>
                      </a:r>
                    </a:p>
                  </a:txBody>
                  <a:tcPr marR="90000" marT="7620" marB="0">
                    <a:solidFill>
                      <a:schemeClr val="bg1"/>
                    </a:solidFill>
                  </a:tcPr>
                </a:tc>
                <a:tc rowSpan="2">
                  <a:txBody>
                    <a:bodyPr/>
                    <a:lstStyle/>
                    <a:p>
                      <a:pPr algn="just"/>
                      <a:r>
                        <a:rPr lang="en-ZA" sz="1500" b="0" i="0" u="none" strike="noStrike" kern="1200" dirty="0">
                          <a:solidFill>
                            <a:srgbClr val="000000"/>
                          </a:solidFill>
                          <a:effectLst/>
                          <a:latin typeface="Arial Narrow" panose="020B0606020202030204" pitchFamily="34" charset="0"/>
                          <a:ea typeface="+mn-ea"/>
                          <a:cs typeface="+mn-cs"/>
                        </a:rPr>
                        <a:t>Implementation plan for the 2018/19 Tourism Research Seminar including logistical arrangements was executed.</a:t>
                      </a:r>
                    </a:p>
                  </a:txBody>
                  <a:tcPr marR="90000" marT="7620" marB="0">
                    <a:solidFill>
                      <a:schemeClr val="bg1"/>
                    </a:solidFill>
                  </a:tcPr>
                </a:tc>
                <a:extLst>
                  <a:ext uri="{0D108BD9-81ED-4DB2-BD59-A6C34878D82A}">
                    <a16:rowId xmlns:a16="http://schemas.microsoft.com/office/drawing/2014/main" xmlns="" val="2878920323"/>
                  </a:ext>
                </a:extLst>
              </a:tr>
              <a:tr h="964912">
                <a:tc vMerge="1">
                  <a:txBody>
                    <a:bodyPr/>
                    <a:lstStyle/>
                    <a:p>
                      <a:endParaRPr lang="en-ZA"/>
                    </a:p>
                  </a:txBody>
                  <a:tcPr/>
                </a:tc>
                <a:tc vMerge="1">
                  <a:txBody>
                    <a:bodyPr/>
                    <a:lstStyle/>
                    <a:p>
                      <a:endParaRPr lang="en-ZA"/>
                    </a:p>
                  </a:txBody>
                  <a:tcPr/>
                </a:tc>
                <a:tc>
                  <a:txBody>
                    <a:bodyPr/>
                    <a:lstStyle/>
                    <a:p>
                      <a:pPr algn="just"/>
                      <a:r>
                        <a:rPr lang="en-ZA" sz="1500" b="0" i="0" u="none" strike="noStrike" kern="1200" dirty="0">
                          <a:solidFill>
                            <a:srgbClr val="000000"/>
                          </a:solidFill>
                          <a:effectLst/>
                          <a:latin typeface="Arial Narrow" panose="020B0606020202030204" pitchFamily="34" charset="0"/>
                          <a:ea typeface="+mn-ea"/>
                          <a:cs typeface="+mn-cs"/>
                        </a:rPr>
                        <a:t>Implementation plan for the 2018/19 Tourism Research Seminar developed.</a:t>
                      </a:r>
                    </a:p>
                  </a:txBody>
                  <a:tcPr marR="90000" marT="7620" marB="0">
                    <a:solidFill>
                      <a:schemeClr val="bg1"/>
                    </a:solidFill>
                  </a:tcPr>
                </a:tc>
                <a:tc vMerge="1">
                  <a:txBody>
                    <a:bodyPr/>
                    <a:lstStyle/>
                    <a:p>
                      <a:pPr algn="just"/>
                      <a:endParaRPr lang="en-ZA" sz="1500" b="0" i="0" u="none" strike="noStrike" kern="1200" dirty="0">
                        <a:solidFill>
                          <a:srgbClr val="000000"/>
                        </a:solidFill>
                        <a:effectLst/>
                        <a:latin typeface="Arial Narrow" panose="020B0606020202030204" pitchFamily="34" charset="0"/>
                        <a:ea typeface="+mn-ea"/>
                        <a:cs typeface="+mn-cs"/>
                      </a:endParaRPr>
                    </a:p>
                  </a:txBody>
                  <a:tcPr marR="90000" marT="7620" marB="0"/>
                </a:tc>
                <a:tc vMerge="1">
                  <a:txBody>
                    <a:bodyPr/>
                    <a:lstStyle/>
                    <a:p>
                      <a:endParaRPr lang="en-ZA" dirty="0"/>
                    </a:p>
                  </a:txBody>
                  <a:tcPr marR="90000" marT="7620" marB="0"/>
                </a:tc>
                <a:extLst>
                  <a:ext uri="{0D108BD9-81ED-4DB2-BD59-A6C34878D82A}">
                    <a16:rowId xmlns:a16="http://schemas.microsoft.com/office/drawing/2014/main" xmlns="" val="23530157"/>
                  </a:ext>
                </a:extLst>
              </a:tr>
            </a:tbl>
          </a:graphicData>
        </a:graphic>
      </p:graphicFrame>
      <p:sp>
        <p:nvSpPr>
          <p:cNvPr id="13" name="Footer Placeholder 1"/>
          <p:cNvSpPr>
            <a:spLocks noGrp="1"/>
          </p:cNvSpPr>
          <p:nvPr>
            <p:ph type="ftr" sz="quarter" idx="11"/>
          </p:nvPr>
        </p:nvSpPr>
        <p:spPr>
          <a:xfrm>
            <a:off x="328532" y="5991226"/>
            <a:ext cx="3144341"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6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74716219"/>
              </p:ext>
            </p:extLst>
          </p:nvPr>
        </p:nvGraphicFramePr>
        <p:xfrm>
          <a:off x="328532" y="387950"/>
          <a:ext cx="8532006" cy="5612972"/>
        </p:xfrm>
        <a:graphic>
          <a:graphicData uri="http://schemas.openxmlformats.org/drawingml/2006/table">
            <a:tbl>
              <a:tblPr>
                <a:tableStyleId>{8A107856-5554-42FB-B03E-39F5DBC370BA}</a:tableStyleId>
              </a:tblPr>
              <a:tblGrid>
                <a:gridCol w="1537590">
                  <a:extLst>
                    <a:ext uri="{9D8B030D-6E8A-4147-A177-3AD203B41FA5}">
                      <a16:colId xmlns:a16="http://schemas.microsoft.com/office/drawing/2014/main" xmlns="" val="20000"/>
                    </a:ext>
                  </a:extLst>
                </a:gridCol>
                <a:gridCol w="1548882">
                  <a:extLst>
                    <a:ext uri="{9D8B030D-6E8A-4147-A177-3AD203B41FA5}">
                      <a16:colId xmlns:a16="http://schemas.microsoft.com/office/drawing/2014/main" xmlns="" val="20001"/>
                    </a:ext>
                  </a:extLst>
                </a:gridCol>
                <a:gridCol w="1718971">
                  <a:extLst>
                    <a:ext uri="{9D8B030D-6E8A-4147-A177-3AD203B41FA5}">
                      <a16:colId xmlns:a16="http://schemas.microsoft.com/office/drawing/2014/main" xmlns="" val="4053108218"/>
                    </a:ext>
                  </a:extLst>
                </a:gridCol>
                <a:gridCol w="1602727"/>
                <a:gridCol w="140348">
                  <a:extLst>
                    <a:ext uri="{9D8B030D-6E8A-4147-A177-3AD203B41FA5}">
                      <a16:colId xmlns:a16="http://schemas.microsoft.com/office/drawing/2014/main" xmlns="" val="2740650793"/>
                    </a:ext>
                  </a:extLst>
                </a:gridCol>
                <a:gridCol w="1983488"/>
              </a:tblGrid>
              <a:tr h="363824">
                <a:tc gridSpan="6">
                  <a:txBody>
                    <a:bodyPr/>
                    <a:lstStyle/>
                    <a:p>
                      <a:r>
                        <a:rPr lang="en-ZA" sz="1600" b="1" kern="1200" dirty="0">
                          <a:latin typeface="Arial Narrow" panose="020B0606020202030204" pitchFamily="34" charset="0"/>
                        </a:rPr>
                        <a:t>Strategic objective: </a:t>
                      </a:r>
                      <a:r>
                        <a:rPr lang="en-ZA" sz="1600" b="1" kern="1200" dirty="0">
                          <a:solidFill>
                            <a:schemeClr val="tx1"/>
                          </a:solidFill>
                          <a:latin typeface="Arial Narrow" pitchFamily="34" charset="0"/>
                          <a:ea typeface="+mn-ea"/>
                          <a:cs typeface="+mn-cs"/>
                        </a:rPr>
                        <a:t>To create an enabling legislative and regulatory environment for tourism development and growth.</a:t>
                      </a:r>
                      <a:endParaRPr lang="en-US" sz="1600" b="1" kern="1200" dirty="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xmlns="" val="10002"/>
                  </a:ext>
                </a:extLst>
              </a:tr>
              <a:tr h="301832">
                <a:tc rowSpan="2">
                  <a:txBody>
                    <a:bodyPr/>
                    <a:lstStyle/>
                    <a:p>
                      <a:pPr marL="342900" indent="-342900" algn="just" defTabSz="914400" rtl="0" eaLnBrk="1" fontAlgn="t" latinLnBrk="0" hangingPunct="1">
                        <a:lnSpc>
                          <a:spcPct val="100000"/>
                        </a:lnSpc>
                        <a:buFont typeface="+mj-lt"/>
                        <a:buAutoNum type="arabicPeriod" startAt="3"/>
                        <a:tabLst>
                          <a:tab pos="0" algn="l"/>
                        </a:tabLst>
                      </a:pPr>
                      <a:r>
                        <a:rPr kumimoji="0" lang="en-ZA" sz="1600" b="0" i="0" u="none" strike="noStrike" kern="1200" cap="none" spc="0" normalizeH="0" baseline="0" dirty="0">
                          <a:ln>
                            <a:noFill/>
                          </a:ln>
                          <a:solidFill>
                            <a:srgbClr val="000000"/>
                          </a:solidFill>
                          <a:effectLst/>
                          <a:uLnTx/>
                          <a:uFillTx/>
                          <a:latin typeface="Arial Narrow" panose="020B0606020202030204" pitchFamily="34" charset="0"/>
                          <a:ea typeface="+mn-ea"/>
                          <a:cs typeface="+mn-cs"/>
                        </a:rPr>
                        <a:t>Number of monitoring and evaluation reports  developed.</a:t>
                      </a:r>
                    </a:p>
                  </a:txBody>
                  <a:tcPr marL="86400" marR="86400" marT="0" marB="0">
                    <a:solidFill>
                      <a:schemeClr val="bg1"/>
                    </a:solidFill>
                  </a:tcPr>
                </a:tc>
                <a:tc gridSpan="5">
                  <a:txBody>
                    <a:bodyPr/>
                    <a:lstStyle/>
                    <a:p>
                      <a:pPr algn="just" fontAlgn="t">
                        <a:lnSpc>
                          <a:spcPct val="100000"/>
                        </a:lnSpc>
                      </a:pPr>
                      <a:r>
                        <a:rPr lang="en-ZA" sz="1600" b="1" i="0" u="none" strike="noStrike" dirty="0">
                          <a:solidFill>
                            <a:srgbClr val="000000"/>
                          </a:solidFill>
                          <a:latin typeface="Arial Narrow" panose="020B0606020202030204" pitchFamily="34" charset="0"/>
                        </a:rPr>
                        <a:t>Twenty-two reports:</a:t>
                      </a:r>
                    </a:p>
                  </a:txBody>
                  <a:tcPr marL="85725" marR="86400" marT="9525" marB="0">
                    <a:solidFill>
                      <a:schemeClr val="bg1"/>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xmlns="" val="10003"/>
                  </a:ext>
                </a:extLst>
              </a:tr>
              <a:tr h="3309978">
                <a:tc vMerge="1">
                  <a:txBody>
                    <a:bodyPr/>
                    <a:lstStyle/>
                    <a:p>
                      <a:endParaRPr lang="en-ZA"/>
                    </a:p>
                  </a:txBody>
                  <a:tcPr/>
                </a:tc>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a:tabLst/>
                        <a:defRPr/>
                      </a:pPr>
                      <a:r>
                        <a:rPr kumimoji="0" lang="en-ZA"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2017/18 NTSS Implementation Report developed.</a:t>
                      </a:r>
                      <a:endPar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86400" marR="864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latin typeface="Arial Narrow" panose="020B0606020202030204" pitchFamily="34" charset="0"/>
                          <a:ea typeface="+mn-ea"/>
                          <a:cs typeface="+mn-cs"/>
                        </a:rPr>
                        <a:t>Data for drafting of the NTSS Implementation Report collected and the development of the report was initiated.	</a:t>
                      </a:r>
                    </a:p>
                  </a:txBody>
                  <a:tcPr marR="90000" marT="7620" marB="0">
                    <a:solidFill>
                      <a:schemeClr val="bg1"/>
                    </a:solidFill>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latin typeface="Arial Narrow" panose="020B0606020202030204" pitchFamily="34" charset="0"/>
                          <a:ea typeface="+mn-ea"/>
                          <a:cs typeface="+mn-cs"/>
                        </a:rPr>
                        <a:t>Consultation on the draft NTSS Implementation Report.</a:t>
                      </a:r>
                    </a:p>
                  </a:txBody>
                  <a:tcPr marR="90000" marT="7620" marB="0">
                    <a:solidFill>
                      <a:schemeClr val="bg1"/>
                    </a:solidFill>
                  </a:tcPr>
                </a:tc>
                <a:tc hMerge="1">
                  <a:txBody>
                    <a:bodyPr/>
                    <a:lstStyle/>
                    <a:p>
                      <a:pPr marL="0" marR="0" indent="0" algn="just" defTabSz="914400" rtl="0" eaLnBrk="1" fontAlgn="t" latinLnBrk="0" hangingPunct="1">
                        <a:lnSpc>
                          <a:spcPct val="100000"/>
                        </a:lnSpc>
                        <a:spcBef>
                          <a:spcPts val="0"/>
                        </a:spcBef>
                        <a:spcAft>
                          <a:spcPts val="0"/>
                        </a:spcAft>
                        <a:buClrTx/>
                        <a:buSzTx/>
                        <a:buFontTx/>
                        <a:buNone/>
                        <a:tabLst/>
                        <a:defRPr/>
                      </a:pPr>
                      <a:endParaRPr lang="en-ZA" sz="1600" b="0" i="0" u="none" strike="noStrike" kern="1200" dirty="0">
                        <a:solidFill>
                          <a:srgbClr val="000000"/>
                        </a:solidFill>
                        <a:latin typeface="Arial Narrow" panose="020B0606020202030204" pitchFamily="34" charset="0"/>
                        <a:ea typeface="+mn-ea"/>
                        <a:cs typeface="+mn-cs"/>
                      </a:endParaRP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latin typeface="Arial Narrow" panose="020B0606020202030204" pitchFamily="34" charset="0"/>
                          <a:ea typeface="+mn-ea"/>
                          <a:cs typeface="+mn-cs"/>
                        </a:rPr>
                        <a:t>Consultation on the draft NTSS Implementation Report was conducted. The Draft 2017/18 NTSS Annual Implementation Report was sent to </a:t>
                      </a:r>
                      <a:r>
                        <a:rPr lang="en-ZA" sz="1600" b="0" i="0" u="none" strike="noStrike" kern="1200" dirty="0" smtClean="0">
                          <a:solidFill>
                            <a:srgbClr val="000000"/>
                          </a:solidFill>
                          <a:latin typeface="Arial Narrow" panose="020B0606020202030204" pitchFamily="34" charset="0"/>
                          <a:ea typeface="+mn-ea"/>
                          <a:cs typeface="+mn-cs"/>
                        </a:rPr>
                        <a:t>internal </a:t>
                      </a:r>
                      <a:r>
                        <a:rPr lang="en-ZA" sz="1600" b="0" i="0" u="none" strike="noStrike" kern="1200" dirty="0">
                          <a:solidFill>
                            <a:srgbClr val="000000"/>
                          </a:solidFill>
                          <a:latin typeface="Arial Narrow" panose="020B0606020202030204" pitchFamily="34" charset="0"/>
                          <a:ea typeface="+mn-ea"/>
                          <a:cs typeface="+mn-cs"/>
                        </a:rPr>
                        <a:t>and </a:t>
                      </a:r>
                      <a:r>
                        <a:rPr lang="en-ZA" sz="1600" b="0" i="0" u="none" strike="noStrike" kern="1200" dirty="0" smtClean="0">
                          <a:solidFill>
                            <a:srgbClr val="000000"/>
                          </a:solidFill>
                          <a:latin typeface="Arial Narrow" panose="020B0606020202030204" pitchFamily="34" charset="0"/>
                          <a:ea typeface="+mn-ea"/>
                          <a:cs typeface="+mn-cs"/>
                        </a:rPr>
                        <a:t>external </a:t>
                      </a:r>
                      <a:r>
                        <a:rPr lang="en-ZA" sz="1600" b="0" i="0" u="none" strike="noStrike" kern="1200" dirty="0">
                          <a:solidFill>
                            <a:srgbClr val="000000"/>
                          </a:solidFill>
                          <a:latin typeface="Arial Narrow" panose="020B0606020202030204" pitchFamily="34" charset="0"/>
                          <a:ea typeface="+mn-ea"/>
                          <a:cs typeface="+mn-cs"/>
                        </a:rPr>
                        <a:t>stakeholders.</a:t>
                      </a:r>
                    </a:p>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baseline="0" dirty="0">
                          <a:solidFill>
                            <a:srgbClr val="000000"/>
                          </a:solidFill>
                          <a:latin typeface="Arial Narrow" panose="020B0606020202030204" pitchFamily="34" charset="0"/>
                          <a:ea typeface="+mn-ea"/>
                          <a:cs typeface="+mn-cs"/>
                        </a:rPr>
                        <a:t>S</a:t>
                      </a:r>
                      <a:r>
                        <a:rPr lang="en-ZA" sz="1600" b="0" i="0" u="none" strike="noStrike" kern="1200" dirty="0">
                          <a:solidFill>
                            <a:srgbClr val="000000"/>
                          </a:solidFill>
                          <a:latin typeface="Arial Narrow" panose="020B0606020202030204" pitchFamily="34" charset="0"/>
                          <a:ea typeface="+mn-ea"/>
                          <a:cs typeface="+mn-cs"/>
                        </a:rPr>
                        <a:t>ome inputs have been received and integrated into the draft report whilst others are still being analysed for integration.</a:t>
                      </a:r>
                    </a:p>
                  </a:txBody>
                  <a:tcPr marR="90000" marT="7620" marB="0">
                    <a:solidFill>
                      <a:schemeClr val="bg1"/>
                    </a:solidFill>
                  </a:tcPr>
                </a:tc>
                <a:extLst>
                  <a:ext uri="{0D108BD9-81ED-4DB2-BD59-A6C34878D82A}">
                    <a16:rowId xmlns:a16="http://schemas.microsoft.com/office/drawing/2014/main" xmlns="" val="54933463"/>
                  </a:ext>
                </a:extLst>
              </a:tr>
            </a:tbl>
          </a:graphicData>
        </a:graphic>
      </p:graphicFrame>
      <p:sp>
        <p:nvSpPr>
          <p:cNvPr id="13" name="Footer Placeholder 1"/>
          <p:cNvSpPr>
            <a:spLocks noGrp="1"/>
          </p:cNvSpPr>
          <p:nvPr>
            <p:ph type="ftr" sz="quarter" idx="11"/>
          </p:nvPr>
        </p:nvSpPr>
        <p:spPr>
          <a:xfrm>
            <a:off x="328532" y="5898863"/>
            <a:ext cx="3172050"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10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87525026"/>
              </p:ext>
            </p:extLst>
          </p:nvPr>
        </p:nvGraphicFramePr>
        <p:xfrm>
          <a:off x="319296" y="224005"/>
          <a:ext cx="8591439" cy="5294784"/>
        </p:xfrm>
        <a:graphic>
          <a:graphicData uri="http://schemas.openxmlformats.org/drawingml/2006/table">
            <a:tbl>
              <a:tblPr>
                <a:tableStyleId>{8A107856-5554-42FB-B03E-39F5DBC370BA}</a:tableStyleId>
              </a:tblPr>
              <a:tblGrid>
                <a:gridCol w="1711213">
                  <a:extLst>
                    <a:ext uri="{9D8B030D-6E8A-4147-A177-3AD203B41FA5}">
                      <a16:colId xmlns:a16="http://schemas.microsoft.com/office/drawing/2014/main" xmlns="" val="20000"/>
                    </a:ext>
                  </a:extLst>
                </a:gridCol>
                <a:gridCol w="1630255">
                  <a:extLst>
                    <a:ext uri="{9D8B030D-6E8A-4147-A177-3AD203B41FA5}">
                      <a16:colId xmlns:a16="http://schemas.microsoft.com/office/drawing/2014/main" xmlns="" val="20001"/>
                    </a:ext>
                  </a:extLst>
                </a:gridCol>
                <a:gridCol w="1740779">
                  <a:extLst>
                    <a:ext uri="{9D8B030D-6E8A-4147-A177-3AD203B41FA5}">
                      <a16:colId xmlns:a16="http://schemas.microsoft.com/office/drawing/2014/main" xmlns="" val="272413107"/>
                    </a:ext>
                  </a:extLst>
                </a:gridCol>
                <a:gridCol w="1611834">
                  <a:extLst>
                    <a:ext uri="{9D8B030D-6E8A-4147-A177-3AD203B41FA5}">
                      <a16:colId xmlns:a16="http://schemas.microsoft.com/office/drawing/2014/main" xmlns="" val="3241823964"/>
                    </a:ext>
                  </a:extLst>
                </a:gridCol>
                <a:gridCol w="1897358">
                  <a:extLst>
                    <a:ext uri="{9D8B030D-6E8A-4147-A177-3AD203B41FA5}">
                      <a16:colId xmlns:a16="http://schemas.microsoft.com/office/drawing/2014/main" xmlns="" val="2336975147"/>
                    </a:ext>
                  </a:extLst>
                </a:gridCol>
              </a:tblGrid>
              <a:tr h="363824">
                <a:tc gridSpan="5">
                  <a:txBody>
                    <a:bodyPr/>
                    <a:lstStyle/>
                    <a:p>
                      <a:r>
                        <a:rPr lang="en-ZA" sz="1500" b="1" kern="1200" dirty="0">
                          <a:latin typeface="Arial Narrow" panose="020B0606020202030204" pitchFamily="34" charset="0"/>
                        </a:rPr>
                        <a:t>Strategic objective: </a:t>
                      </a:r>
                      <a:r>
                        <a:rPr lang="en-ZA" sz="1500" b="1" kern="1200" dirty="0">
                          <a:solidFill>
                            <a:schemeClr val="tx1"/>
                          </a:solidFill>
                          <a:latin typeface="Arial Narrow" pitchFamily="34" charset="0"/>
                          <a:ea typeface="+mn-ea"/>
                          <a:cs typeface="+mn-cs"/>
                        </a:rPr>
                        <a:t>To create an enabling legislative and regulatory environment for tourism development and growth.</a:t>
                      </a:r>
                      <a:endParaRPr lang="en-US" sz="1500" b="1" kern="1200" dirty="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500" b="1" dirty="0">
                          <a:latin typeface="Arial Narrow" panose="020B0606020202030204" pitchFamily="34" charset="0"/>
                        </a:rPr>
                        <a:t>Key</a:t>
                      </a:r>
                      <a:r>
                        <a:rPr lang="en-US" sz="1500" b="1" baseline="0" dirty="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latin typeface="Arial Narrow" panose="020B0606020202030204" pitchFamily="34" charset="0"/>
                          <a:ea typeface="+mn-ea"/>
                          <a:cs typeface="+mn-cs"/>
                        </a:rPr>
                        <a:t>Quarter 2 Performance – </a:t>
                      </a:r>
                      <a:r>
                        <a:rPr lang="en-ZA" sz="1500" b="1" kern="1200" dirty="0">
                          <a:solidFill>
                            <a:schemeClr val="dk1"/>
                          </a:solidFill>
                          <a:latin typeface="Arial Narrow" panose="020B0606020202030204" pitchFamily="34" charset="0"/>
                          <a:ea typeface="+mn-ea"/>
                          <a:cs typeface="+mn-cs"/>
                        </a:rPr>
                        <a:t>Actual </a:t>
                      </a:r>
                      <a:r>
                        <a:rPr lang="en-US" sz="15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Targets</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41543">
                <a:tc rowSpan="3">
                  <a:txBody>
                    <a:bodyPr/>
                    <a:lstStyle/>
                    <a:p>
                      <a:pPr marL="342900" indent="-342900" algn="just" defTabSz="914400" rtl="0" eaLnBrk="1" fontAlgn="t" latinLnBrk="0" hangingPunct="1">
                        <a:lnSpc>
                          <a:spcPct val="100000"/>
                        </a:lnSpc>
                        <a:buFont typeface="+mj-lt"/>
                        <a:buAutoNum type="arabicPeriod" startAt="3"/>
                        <a:tabLst>
                          <a:tab pos="0" algn="l"/>
                        </a:tabLst>
                      </a:pPr>
                      <a:r>
                        <a:rPr kumimoji="0" lang="en-ZA" sz="1500" b="0" i="0" u="none" strike="noStrike" kern="1200" cap="none" spc="0" normalizeH="0" baseline="0" dirty="0">
                          <a:ln>
                            <a:noFill/>
                          </a:ln>
                          <a:solidFill>
                            <a:srgbClr val="000000"/>
                          </a:solidFill>
                          <a:effectLst/>
                          <a:uLnTx/>
                          <a:uFillTx/>
                          <a:latin typeface="Arial Narrow" panose="020B0606020202030204" pitchFamily="34" charset="0"/>
                          <a:ea typeface="+mn-ea"/>
                          <a:cs typeface="+mn-cs"/>
                        </a:rPr>
                        <a:t>Number of monitoring and evaluation reports  developed.</a:t>
                      </a:r>
                    </a:p>
                  </a:txBody>
                  <a:tcPr marL="86400" marR="86400" marT="0" marB="0">
                    <a:solidFill>
                      <a:schemeClr val="bg1"/>
                    </a:solidFill>
                  </a:tcPr>
                </a:tc>
                <a:tc gridSpan="4">
                  <a:txBody>
                    <a:bodyPr/>
                    <a:lstStyle/>
                    <a:p>
                      <a:pPr algn="just" fontAlgn="t">
                        <a:lnSpc>
                          <a:spcPct val="100000"/>
                        </a:lnSpc>
                      </a:pPr>
                      <a:r>
                        <a:rPr lang="en-ZA" sz="1500" b="1" i="0" u="none" strike="noStrike" dirty="0">
                          <a:solidFill>
                            <a:srgbClr val="000000"/>
                          </a:solidFill>
                          <a:latin typeface="Arial Narrow" panose="020B0606020202030204" pitchFamily="34" charset="0"/>
                        </a:rPr>
                        <a:t>Twenty-two reports:</a:t>
                      </a: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1257654">
                <a:tc vMerge="1">
                  <a:txBody>
                    <a:bodyPr/>
                    <a:lstStyle/>
                    <a:p>
                      <a:endParaRPr lang="en-ZA"/>
                    </a:p>
                  </a:txBody>
                  <a:tcPr/>
                </a:tc>
                <a:tc>
                  <a:txBody>
                    <a:bodyPr/>
                    <a:lstStyle/>
                    <a:p>
                      <a:pPr marL="342900" indent="-342900" algn="just" fontAlgn="t">
                        <a:lnSpc>
                          <a:spcPct val="100000"/>
                        </a:lnSpc>
                        <a:buFont typeface="+mj-lt"/>
                        <a:buAutoNum type="arabicPeriod" startAt="2"/>
                      </a:pPr>
                      <a:r>
                        <a:rPr lang="en-US" sz="1500" b="0" i="0" u="none" strike="noStrike" dirty="0">
                          <a:solidFill>
                            <a:srgbClr val="000000"/>
                          </a:solidFill>
                          <a:effectLst/>
                          <a:latin typeface="Arial Narrow" panose="020B0606020202030204" pitchFamily="34" charset="0"/>
                        </a:rPr>
                        <a:t>Draft 2017/18 STR.</a:t>
                      </a:r>
                      <a:endParaRPr lang="en-ZA" sz="1500" b="0" i="0" u="none" strike="noStrike" dirty="0">
                        <a:solidFill>
                          <a:srgbClr val="000000"/>
                        </a:solidFill>
                        <a:effectLst/>
                        <a:latin typeface="Arial Narrow" panose="020B0606020202030204" pitchFamily="34" charset="0"/>
                      </a:endParaRPr>
                    </a:p>
                  </a:txBody>
                  <a:tcPr marL="86400" marR="86400" marT="9525"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dirty="0">
                          <a:solidFill>
                            <a:srgbClr val="000000"/>
                          </a:solidFill>
                          <a:latin typeface="Arial Narrow" panose="020B0606020202030204" pitchFamily="34" charset="0"/>
                          <a:ea typeface="+mn-ea"/>
                          <a:cs typeface="+mn-cs"/>
                        </a:rPr>
                        <a:t>Consultations on the reviewed 2017/18 STR framework were undertaken and report developed.</a:t>
                      </a:r>
                    </a:p>
                  </a:txBody>
                  <a:tcPr marR="90000" marT="762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dirty="0">
                          <a:solidFill>
                            <a:srgbClr val="000000"/>
                          </a:solidFill>
                          <a:latin typeface="Arial Narrow" panose="020B0606020202030204" pitchFamily="34" charset="0"/>
                          <a:ea typeface="+mn-ea"/>
                          <a:cs typeface="+mn-cs"/>
                        </a:rPr>
                        <a:t>Data collection for 2017/18 STR.</a:t>
                      </a:r>
                    </a:p>
                  </a:txBody>
                  <a:tcPr marR="90000" marT="762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dirty="0">
                          <a:solidFill>
                            <a:srgbClr val="000000"/>
                          </a:solidFill>
                          <a:latin typeface="Arial Narrow" panose="020B0606020202030204" pitchFamily="34" charset="0"/>
                          <a:ea typeface="+mn-ea"/>
                          <a:cs typeface="+mn-cs"/>
                        </a:rPr>
                        <a:t>Data collection for 2017/18 STR was conducted.</a:t>
                      </a:r>
                    </a:p>
                  </a:txBody>
                  <a:tcPr marR="90000" marT="7620" marB="0">
                    <a:solidFill>
                      <a:schemeClr val="bg1"/>
                    </a:solidFill>
                  </a:tcPr>
                </a:tc>
                <a:extLst>
                  <a:ext uri="{0D108BD9-81ED-4DB2-BD59-A6C34878D82A}">
                    <a16:rowId xmlns:a16="http://schemas.microsoft.com/office/drawing/2014/main" xmlns="" val="3635147208"/>
                  </a:ext>
                </a:extLst>
              </a:tr>
              <a:tr h="2141107">
                <a:tc vMerge="1">
                  <a:txBody>
                    <a:bodyPr/>
                    <a:lstStyle/>
                    <a:p>
                      <a:endParaRPr lang="en-ZA"/>
                    </a:p>
                  </a:txBody>
                  <a:tcPr/>
                </a:tc>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3"/>
                        <a:tabLst/>
                        <a:defRPr/>
                      </a:pPr>
                      <a:r>
                        <a:rPr kumimoji="0" lang="en-ZA" sz="15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Quarterly Tourism Fact Sheets developed.</a:t>
                      </a:r>
                    </a:p>
                  </a:txBody>
                  <a:tcPr marL="86400" marR="864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i="0" u="none" strike="noStrike" kern="1200" dirty="0">
                          <a:solidFill>
                            <a:schemeClr val="tx1"/>
                          </a:solidFill>
                          <a:latin typeface="Arial Narrow" panose="020B0606020202030204" pitchFamily="34" charset="0"/>
                          <a:ea typeface="+mn-ea"/>
                          <a:cs typeface="+mn-cs"/>
                        </a:rPr>
                        <a:t>Quarterly Tourism Fact sheet was developed.</a:t>
                      </a:r>
                    </a:p>
                    <a:p>
                      <a:pPr algn="just" fontAlgn="t"/>
                      <a:endParaRPr lang="en-ZA" sz="1500" b="0" i="0" u="none" strike="noStrike" kern="1200" dirty="0">
                        <a:solidFill>
                          <a:srgbClr val="000000"/>
                        </a:solidFill>
                        <a:latin typeface="Arial Narrow" panose="020B0606020202030204" pitchFamily="34" charset="0"/>
                        <a:ea typeface="+mn-ea"/>
                        <a:cs typeface="+mn-cs"/>
                      </a:endParaRP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i="0" u="none" strike="noStrike" kern="1200" dirty="0">
                          <a:solidFill>
                            <a:srgbClr val="000000"/>
                          </a:solidFill>
                          <a:latin typeface="Arial Narrow" panose="020B0606020202030204" pitchFamily="34" charset="0"/>
                          <a:ea typeface="+mn-ea"/>
                          <a:cs typeface="+mn-cs"/>
                        </a:rPr>
                        <a:t>Quarterly Tourism Fact Sheet updated.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i="0" u="none" strike="noStrike" kern="1200" dirty="0">
                          <a:solidFill>
                            <a:schemeClr val="tx1"/>
                          </a:solidFill>
                          <a:latin typeface="Arial Narrow" panose="020B0606020202030204" pitchFamily="34" charset="0"/>
                          <a:ea typeface="+mn-ea"/>
                          <a:cs typeface="+mn-cs"/>
                        </a:rPr>
                        <a:t>Quarterly Tourism Fact Sheet was developed.</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500" b="0" i="0" u="none" strike="noStrike" kern="1200" dirty="0">
                        <a:solidFill>
                          <a:schemeClr val="tx1"/>
                        </a:solidFill>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500" b="0" i="0" u="none" strike="noStrike" kern="1200" dirty="0">
                          <a:solidFill>
                            <a:schemeClr val="tx1"/>
                          </a:solidFill>
                          <a:latin typeface="Arial Narrow" panose="020B0606020202030204" pitchFamily="34" charset="0"/>
                          <a:ea typeface="+mn-ea"/>
                          <a:cs typeface="+mn-cs"/>
                        </a:rPr>
                        <a:t>The</a:t>
                      </a:r>
                      <a:r>
                        <a:rPr lang="en-ZA" sz="1500" b="0" i="0" u="none" strike="noStrike" kern="1200" baseline="0" dirty="0">
                          <a:solidFill>
                            <a:schemeClr val="tx1"/>
                          </a:solidFill>
                          <a:latin typeface="Arial Narrow" panose="020B0606020202030204" pitchFamily="34" charset="0"/>
                          <a:ea typeface="+mn-ea"/>
                          <a:cs typeface="+mn-cs"/>
                        </a:rPr>
                        <a:t> </a:t>
                      </a:r>
                      <a:r>
                        <a:rPr lang="en-ZA" sz="1500" b="0" i="0" u="none" strike="noStrike" kern="1200" dirty="0">
                          <a:solidFill>
                            <a:schemeClr val="tx1"/>
                          </a:solidFill>
                          <a:latin typeface="Arial Narrow" panose="020B0606020202030204" pitchFamily="34" charset="0"/>
                          <a:ea typeface="+mn-ea"/>
                          <a:cs typeface="+mn-cs"/>
                        </a:rPr>
                        <a:t>Quarterly Tourism Fact Sheets provides statistics of</a:t>
                      </a:r>
                      <a:r>
                        <a:rPr lang="en-ZA" sz="1500" b="0" i="0" u="none" strike="noStrike" kern="1200" baseline="0" dirty="0">
                          <a:solidFill>
                            <a:schemeClr val="tx1"/>
                          </a:solidFill>
                          <a:latin typeface="Arial Narrow" panose="020B0606020202030204" pitchFamily="34" charset="0"/>
                          <a:ea typeface="+mn-ea"/>
                          <a:cs typeface="+mn-cs"/>
                        </a:rPr>
                        <a:t> tourist arrivals for the period from July 2018 to September 2018.</a:t>
                      </a:r>
                      <a:r>
                        <a:rPr lang="en-ZA" sz="1500" b="0" i="0" u="none" strike="noStrike" kern="1200" dirty="0">
                          <a:solidFill>
                            <a:schemeClr val="tx1"/>
                          </a:solidFill>
                          <a:latin typeface="Arial Narrow" panose="020B0606020202030204" pitchFamily="34" charset="0"/>
                          <a:ea typeface="+mn-ea"/>
                          <a:cs typeface="+mn-cs"/>
                        </a:rPr>
                        <a:t> </a:t>
                      </a:r>
                    </a:p>
                  </a:txBody>
                  <a:tcPr marR="90000" marT="7620" marB="0">
                    <a:solidFill>
                      <a:schemeClr val="bg1"/>
                    </a:solidFill>
                  </a:tcPr>
                </a:tc>
                <a:extLst>
                  <a:ext uri="{0D108BD9-81ED-4DB2-BD59-A6C34878D82A}">
                    <a16:rowId xmlns:a16="http://schemas.microsoft.com/office/drawing/2014/main" xmlns="" val="3606979507"/>
                  </a:ext>
                </a:extLst>
              </a:tr>
            </a:tbl>
          </a:graphicData>
        </a:graphic>
      </p:graphicFrame>
      <p:sp>
        <p:nvSpPr>
          <p:cNvPr id="13" name="Footer Placeholder 1"/>
          <p:cNvSpPr>
            <a:spLocks noGrp="1"/>
          </p:cNvSpPr>
          <p:nvPr>
            <p:ph type="ftr" sz="quarter" idx="11"/>
          </p:nvPr>
        </p:nvSpPr>
        <p:spPr>
          <a:xfrm>
            <a:off x="319296" y="5755007"/>
            <a:ext cx="3162813"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53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407725117"/>
              </p:ext>
            </p:extLst>
          </p:nvPr>
        </p:nvGraphicFramePr>
        <p:xfrm>
          <a:off x="328532" y="224009"/>
          <a:ext cx="8555540" cy="5488459"/>
        </p:xfrm>
        <a:graphic>
          <a:graphicData uri="http://schemas.openxmlformats.org/drawingml/2006/table">
            <a:tbl>
              <a:tblPr>
                <a:tableStyleId>{8A107856-5554-42FB-B03E-39F5DBC370BA}</a:tableStyleId>
              </a:tblPr>
              <a:tblGrid>
                <a:gridCol w="1195468">
                  <a:extLst>
                    <a:ext uri="{9D8B030D-6E8A-4147-A177-3AD203B41FA5}">
                      <a16:colId xmlns:a16="http://schemas.microsoft.com/office/drawing/2014/main" xmlns="" val="20000"/>
                    </a:ext>
                  </a:extLst>
                </a:gridCol>
                <a:gridCol w="1343025">
                  <a:extLst>
                    <a:ext uri="{9D8B030D-6E8A-4147-A177-3AD203B41FA5}">
                      <a16:colId xmlns:a16="http://schemas.microsoft.com/office/drawing/2014/main" xmlns="" val="20001"/>
                    </a:ext>
                  </a:extLst>
                </a:gridCol>
                <a:gridCol w="2414102">
                  <a:extLst>
                    <a:ext uri="{9D8B030D-6E8A-4147-A177-3AD203B41FA5}">
                      <a16:colId xmlns:a16="http://schemas.microsoft.com/office/drawing/2014/main" xmlns="" val="20002"/>
                    </a:ext>
                  </a:extLst>
                </a:gridCol>
                <a:gridCol w="195748">
                  <a:extLst>
                    <a:ext uri="{9D8B030D-6E8A-4147-A177-3AD203B41FA5}">
                      <a16:colId xmlns:a16="http://schemas.microsoft.com/office/drawing/2014/main" xmlns="" val="2946511639"/>
                    </a:ext>
                  </a:extLst>
                </a:gridCol>
                <a:gridCol w="1362464">
                  <a:extLst>
                    <a:ext uri="{9D8B030D-6E8A-4147-A177-3AD203B41FA5}">
                      <a16:colId xmlns:a16="http://schemas.microsoft.com/office/drawing/2014/main" xmlns="" val="20004"/>
                    </a:ext>
                  </a:extLst>
                </a:gridCol>
                <a:gridCol w="2044733">
                  <a:extLst>
                    <a:ext uri="{9D8B030D-6E8A-4147-A177-3AD203B41FA5}">
                      <a16:colId xmlns:a16="http://schemas.microsoft.com/office/drawing/2014/main" xmlns="" val="1060413732"/>
                    </a:ext>
                  </a:extLst>
                </a:gridCol>
              </a:tblGrid>
              <a:tr h="507255">
                <a:tc gridSpan="6">
                  <a:txBody>
                    <a:bodyPr/>
                    <a:lstStyle/>
                    <a:p>
                      <a:r>
                        <a:rPr lang="en-ZA" sz="1500" b="1" kern="1200" dirty="0">
                          <a:latin typeface="Arial Narrow" panose="020B0606020202030204" pitchFamily="34" charset="0"/>
                        </a:rPr>
                        <a:t>Strategic objective: </a:t>
                      </a:r>
                      <a:r>
                        <a:rPr lang="en-ZA" sz="1500" b="1" kern="1200" dirty="0">
                          <a:solidFill>
                            <a:schemeClr val="tx1"/>
                          </a:solidFill>
                          <a:latin typeface="Arial Narrow" pitchFamily="34" charset="0"/>
                          <a:ea typeface="+mn-ea"/>
                          <a:cs typeface="+mn-cs"/>
                        </a:rPr>
                        <a:t>To create an enabling legislative and regulatory environment for tourism development and growth.</a:t>
                      </a:r>
                      <a:endParaRPr lang="en-US" sz="1500" b="1" kern="1200" dirty="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11249">
                <a:tc rowSpan="2">
                  <a:txBody>
                    <a:bodyPr/>
                    <a:lstStyle/>
                    <a:p>
                      <a:pPr algn="ctr">
                        <a:lnSpc>
                          <a:spcPct val="100000"/>
                        </a:lnSpc>
                      </a:pPr>
                      <a:r>
                        <a:rPr lang="en-US" sz="1500" b="1" dirty="0">
                          <a:latin typeface="Arial Narrow" panose="020B0606020202030204" pitchFamily="34" charset="0"/>
                        </a:rPr>
                        <a:t>Key</a:t>
                      </a:r>
                      <a:r>
                        <a:rPr lang="en-US" sz="1500" b="1" baseline="0" dirty="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1"/>
                  </a:ext>
                </a:extLst>
              </a:tr>
              <a:tr h="755890">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latin typeface="Arial Narrow" panose="020B0606020202030204" pitchFamily="34" charset="0"/>
                          <a:ea typeface="+mn-ea"/>
                          <a:cs typeface="+mn-cs"/>
                        </a:rPr>
                        <a:t>Quarter 2 Performance – </a:t>
                      </a:r>
                      <a:r>
                        <a:rPr lang="en-ZA" sz="1500" b="1" kern="1200" dirty="0">
                          <a:solidFill>
                            <a:schemeClr val="dk1"/>
                          </a:solidFill>
                          <a:latin typeface="Arial Narrow" panose="020B0606020202030204" pitchFamily="34" charset="0"/>
                          <a:ea typeface="+mn-ea"/>
                          <a:cs typeface="+mn-cs"/>
                        </a:rPr>
                        <a:t>Actual </a:t>
                      </a:r>
                      <a:r>
                        <a:rPr lang="en-US" sz="15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Targets</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56421">
                <a:tc rowSpan="4">
                  <a:txBody>
                    <a:bodyPr/>
                    <a:lstStyle/>
                    <a:p>
                      <a:pPr marL="114300" indent="-114300" algn="just" defTabSz="914400" rtl="0" eaLnBrk="1" fontAlgn="t" latinLnBrk="0" hangingPunct="1">
                        <a:lnSpc>
                          <a:spcPct val="100000"/>
                        </a:lnSpc>
                        <a:buFont typeface="+mj-lt"/>
                        <a:buAutoNum type="arabicPeriod" startAt="3"/>
                        <a:tabLst>
                          <a:tab pos="0" algn="l"/>
                        </a:tabLst>
                      </a:pPr>
                      <a:r>
                        <a:rPr kumimoji="0" lang="en-ZA" sz="1500" b="0" i="0" u="none" strike="noStrike" kern="1200" cap="none" spc="0" normalizeH="0" baseline="0" dirty="0">
                          <a:ln>
                            <a:noFill/>
                          </a:ln>
                          <a:solidFill>
                            <a:srgbClr val="000000"/>
                          </a:solidFill>
                          <a:effectLst/>
                          <a:uLnTx/>
                          <a:uFillTx/>
                          <a:latin typeface="Arial Narrow" panose="020B0606020202030204" pitchFamily="34" charset="0"/>
                          <a:ea typeface="+mn-ea"/>
                          <a:cs typeface="+mn-cs"/>
                        </a:rPr>
                        <a:t>Number of monitoring and evaluation reports  developed.</a:t>
                      </a:r>
                    </a:p>
                  </a:txBody>
                  <a:tcPr marL="86400" marR="86400" marT="0" marB="0">
                    <a:solidFill>
                      <a:schemeClr val="bg1"/>
                    </a:solidFill>
                  </a:tcPr>
                </a:tc>
                <a:tc gridSpan="5">
                  <a:txBody>
                    <a:bodyPr/>
                    <a:lstStyle/>
                    <a:p>
                      <a:pPr algn="just" fontAlgn="t"/>
                      <a:r>
                        <a:rPr lang="en-ZA" sz="1500" b="1" i="0" u="none" strike="noStrike" dirty="0">
                          <a:solidFill>
                            <a:srgbClr val="000000"/>
                          </a:solidFill>
                          <a:latin typeface="Arial Narrow" panose="020B0606020202030204" pitchFamily="34" charset="0"/>
                        </a:rPr>
                        <a:t>Twenty-two reports … continued:</a:t>
                      </a:r>
                    </a:p>
                  </a:txBody>
                  <a:tcPr marL="85725" marR="86400" marT="9525" marB="0">
                    <a:solidFill>
                      <a:schemeClr val="bg1"/>
                    </a:solidFill>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3"/>
                  </a:ext>
                </a:extLst>
              </a:tr>
              <a:tr h="1341333">
                <a:tc vMerge="1">
                  <a:txBody>
                    <a:bodyPr/>
                    <a:lstStyle/>
                    <a:p>
                      <a:endParaRPr lang="en-ZA"/>
                    </a:p>
                  </a:txBody>
                  <a:tcPr/>
                </a:tc>
                <a:tc>
                  <a:txBody>
                    <a:bodyPr/>
                    <a:lstStyle/>
                    <a:p>
                      <a:pPr marL="171450" indent="-171450" algn="just" fontAlgn="t">
                        <a:buFont typeface="+mj-lt"/>
                        <a:buAutoNum type="arabicPeriod" startAt="4"/>
                      </a:pPr>
                      <a:r>
                        <a:rPr lang="en-ZA" sz="1500" b="0" i="0" u="none" strike="noStrike" dirty="0">
                          <a:solidFill>
                            <a:srgbClr val="000000"/>
                          </a:solidFill>
                          <a:effectLst/>
                          <a:latin typeface="Arial Narrow" panose="020B0606020202030204" pitchFamily="34" charset="0"/>
                        </a:rPr>
                        <a:t>Monthly reports on the analysis of tourist arrivals developed. </a:t>
                      </a:r>
                      <a:endParaRPr lang="en-US" sz="1500" b="0" i="0" u="none" strike="noStrike" kern="1200" dirty="0">
                        <a:solidFill>
                          <a:srgbClr val="000000"/>
                        </a:solidFill>
                        <a:effectLst/>
                        <a:latin typeface="Arial Narrow" panose="020B0606020202030204" pitchFamily="34" charset="0"/>
                        <a:ea typeface="+mn-ea"/>
                        <a:cs typeface="+mn-cs"/>
                      </a:endParaRPr>
                    </a:p>
                  </a:txBody>
                  <a:tcPr marL="86400" marR="86400" marT="9525" marB="0">
                    <a:solidFill>
                      <a:schemeClr val="bg1"/>
                    </a:solidFill>
                  </a:tcPr>
                </a:tc>
                <a:tc gridSpan="2">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i="0" u="none" strike="noStrike" kern="1200" dirty="0">
                          <a:solidFill>
                            <a:srgbClr val="000000"/>
                          </a:solidFill>
                          <a:latin typeface="Arial Narrow" panose="020B0606020202030204" pitchFamily="34" charset="0"/>
                          <a:ea typeface="+mn-ea"/>
                          <a:cs typeface="+mn-cs"/>
                        </a:rPr>
                        <a:t>Monthly reports on the analysis of tourist arrivals were developed.</a:t>
                      </a:r>
                    </a:p>
                  </a:txBody>
                  <a:tcPr marR="90000" marT="7620" marB="0">
                    <a:solidFill>
                      <a:schemeClr val="bg1"/>
                    </a:solidFill>
                  </a:tcPr>
                </a:tc>
                <a:tc hMerge="1">
                  <a:txBody>
                    <a:bodyPr/>
                    <a:lstStyle/>
                    <a:p>
                      <a:pPr marL="0" marR="0" indent="0" algn="just" defTabSz="914400" rtl="0" eaLnBrk="1" fontAlgn="t" latinLnBrk="0" hangingPunct="1">
                        <a:lnSpc>
                          <a:spcPct val="100000"/>
                        </a:lnSpc>
                        <a:spcBef>
                          <a:spcPts val="0"/>
                        </a:spcBef>
                        <a:spcAft>
                          <a:spcPts val="0"/>
                        </a:spcAft>
                        <a:buClrTx/>
                        <a:buSzTx/>
                        <a:buFontTx/>
                        <a:buNone/>
                        <a:tabLst/>
                        <a:defRPr/>
                      </a:pPr>
                      <a:endParaRPr lang="en-ZA" sz="1500" b="0" i="0" u="none" strike="noStrike" kern="1200" dirty="0">
                        <a:solidFill>
                          <a:srgbClr val="000000"/>
                        </a:solidFill>
                        <a:latin typeface="Arial Narrow" panose="020B0606020202030204" pitchFamily="34" charset="0"/>
                        <a:ea typeface="+mn-ea"/>
                        <a:cs typeface="+mn-cs"/>
                      </a:endParaRP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i="0" u="none" strike="noStrike" kern="1200" dirty="0">
                          <a:solidFill>
                            <a:srgbClr val="000000"/>
                          </a:solidFill>
                          <a:latin typeface="Arial Narrow" panose="020B0606020202030204" pitchFamily="34" charset="0"/>
                          <a:ea typeface="+mn-ea"/>
                          <a:cs typeface="+mn-cs"/>
                        </a:rPr>
                        <a:t>Monthly reports on the analysis of tourist arrivals developed.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i="0" u="none" strike="noStrike" kern="1200" dirty="0">
                          <a:solidFill>
                            <a:srgbClr val="000000"/>
                          </a:solidFill>
                          <a:latin typeface="Arial Narrow" panose="020B0606020202030204" pitchFamily="34" charset="0"/>
                          <a:ea typeface="+mn-ea"/>
                          <a:cs typeface="+mn-cs"/>
                        </a:rPr>
                        <a:t>Monthly reports on the analysis of tourist arrivals developed.</a:t>
                      </a:r>
                      <a:r>
                        <a:rPr lang="en-ZA" sz="1500" b="0" i="0" u="none" strike="noStrike" kern="1200" baseline="0" dirty="0">
                          <a:solidFill>
                            <a:schemeClr val="dk1"/>
                          </a:solidFill>
                          <a:latin typeface="+mn-lt"/>
                          <a:ea typeface="+mn-ea"/>
                          <a:cs typeface="+mn-cs"/>
                        </a:rPr>
                        <a:t>	</a:t>
                      </a:r>
                    </a:p>
                    <a:p>
                      <a:pPr marL="0" marR="0" indent="0" algn="just" defTabSz="914400" rtl="0" eaLnBrk="1" fontAlgn="t" latinLnBrk="0" hangingPunct="1">
                        <a:lnSpc>
                          <a:spcPct val="100000"/>
                        </a:lnSpc>
                        <a:spcBef>
                          <a:spcPts val="0"/>
                        </a:spcBef>
                        <a:spcAft>
                          <a:spcPts val="0"/>
                        </a:spcAft>
                        <a:buClrTx/>
                        <a:buSzTx/>
                        <a:buFontTx/>
                        <a:buNone/>
                        <a:tabLst/>
                        <a:defRPr/>
                      </a:pPr>
                      <a:r>
                        <a:rPr lang="en-ZA" sz="1500" b="0" i="0" u="none" strike="noStrike" kern="1200" dirty="0">
                          <a:solidFill>
                            <a:srgbClr val="000000"/>
                          </a:solidFill>
                          <a:latin typeface="Arial Narrow" panose="020B0606020202030204" pitchFamily="34" charset="0"/>
                          <a:ea typeface="+mn-ea"/>
                          <a:cs typeface="+mn-cs"/>
                        </a:rPr>
                        <a:t>These reports provide trend analysis of tourist arrivals on monthly basis</a:t>
                      </a:r>
                    </a:p>
                  </a:txBody>
                  <a:tcPr marR="90000" marT="7620" marB="0">
                    <a:solidFill>
                      <a:schemeClr val="bg1"/>
                    </a:solidFill>
                  </a:tcPr>
                </a:tc>
                <a:extLst>
                  <a:ext uri="{0D108BD9-81ED-4DB2-BD59-A6C34878D82A}">
                    <a16:rowId xmlns:a16="http://schemas.microsoft.com/office/drawing/2014/main" xmlns="" val="54933463"/>
                  </a:ext>
                </a:extLst>
              </a:tr>
              <a:tr h="1119013">
                <a:tc vMerge="1">
                  <a:txBody>
                    <a:bodyPr/>
                    <a:lstStyle/>
                    <a:p>
                      <a:endParaRPr lang="en-ZA"/>
                    </a:p>
                  </a:txBody>
                  <a:tcPr/>
                </a:tc>
                <a:tc rowSpan="2">
                  <a:txBody>
                    <a:bodyPr/>
                    <a:lstStyle/>
                    <a:p>
                      <a:pPr marL="171450" marR="0" lvl="0" indent="-171450" algn="just" defTabSz="914400" rtl="0" eaLnBrk="1" fontAlgn="t" latinLnBrk="0" hangingPunct="1">
                        <a:lnSpc>
                          <a:spcPct val="100000"/>
                        </a:lnSpc>
                        <a:spcBef>
                          <a:spcPts val="0"/>
                        </a:spcBef>
                        <a:spcAft>
                          <a:spcPts val="0"/>
                        </a:spcAft>
                        <a:buClrTx/>
                        <a:buSzTx/>
                        <a:buFont typeface="+mj-lt"/>
                        <a:buAutoNum type="arabicPeriod" startAt="5"/>
                        <a:tabLst/>
                        <a:defRPr/>
                      </a:pPr>
                      <a:r>
                        <a:rPr kumimoji="0" lang="en-ZA" sz="15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Report on the implementation of the monitoring plan for capacity-building projects.</a:t>
                      </a:r>
                    </a:p>
                  </a:txBody>
                  <a:tcPr marL="86400" marR="86400" marT="9525" marB="0">
                    <a:solidFill>
                      <a:schemeClr val="bg1"/>
                    </a:solidFill>
                  </a:tcPr>
                </a:tc>
                <a:tc gridSpan="2">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1" i="0" u="none" strike="noStrike" kern="1200" dirty="0">
                          <a:solidFill>
                            <a:schemeClr val="tx1"/>
                          </a:solidFill>
                          <a:effectLst/>
                          <a:latin typeface="Arial Narrow" panose="020B0606020202030204" pitchFamily="34" charset="0"/>
                          <a:ea typeface="+mn-ea"/>
                          <a:cs typeface="+mn-cs"/>
                        </a:rPr>
                        <a:t>Monitoring tools </a:t>
                      </a:r>
                      <a:r>
                        <a:rPr lang="en-ZA" sz="1500" b="0" i="0" u="none" strike="noStrike" kern="1200" dirty="0">
                          <a:solidFill>
                            <a:schemeClr val="tx1"/>
                          </a:solidFill>
                          <a:effectLst/>
                          <a:latin typeface="Arial Narrow" panose="020B0606020202030204" pitchFamily="34" charset="0"/>
                          <a:ea typeface="+mn-ea"/>
                          <a:cs typeface="+mn-cs"/>
                        </a:rPr>
                        <a:t>for capacity-building projects were developed and consulted.</a:t>
                      </a:r>
                    </a:p>
                  </a:txBody>
                  <a:tcPr marR="90000" marT="7620" marB="0">
                    <a:solidFill>
                      <a:schemeClr val="bg1"/>
                    </a:solidFill>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5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dirty="0">
                          <a:solidFill>
                            <a:schemeClr val="tx1"/>
                          </a:solidFill>
                          <a:effectLst/>
                          <a:latin typeface="Arial Narrow" panose="020B0606020202030204" pitchFamily="34" charset="0"/>
                          <a:ea typeface="+mn-ea"/>
                          <a:cs typeface="+mn-cs"/>
                        </a:rPr>
                        <a:t>Report on the monitoring for capacity building projects in the nodes (Coastal</a:t>
                      </a:r>
                      <a:r>
                        <a:rPr lang="en-ZA" sz="1500" b="0" i="0" u="none" strike="noStrike" kern="1200" baseline="0" dirty="0">
                          <a:solidFill>
                            <a:schemeClr val="tx1"/>
                          </a:solidFill>
                          <a:effectLst/>
                          <a:latin typeface="Arial Narrow" panose="020B0606020202030204" pitchFamily="34" charset="0"/>
                          <a:ea typeface="+mn-ea"/>
                          <a:cs typeface="+mn-cs"/>
                        </a:rPr>
                        <a:t> and Marine Tourism  and </a:t>
                      </a:r>
                      <a:r>
                        <a:rPr lang="en-ZA" sz="1500" b="0" i="0" u="none" strike="noStrike" kern="1200" baseline="0" dirty="0" err="1">
                          <a:solidFill>
                            <a:schemeClr val="tx1"/>
                          </a:solidFill>
                          <a:effectLst/>
                          <a:latin typeface="Arial Narrow" panose="020B0606020202030204" pitchFamily="34" charset="0"/>
                          <a:ea typeface="+mn-ea"/>
                          <a:cs typeface="+mn-cs"/>
                        </a:rPr>
                        <a:t>Pilanesberg-Madikwe</a:t>
                      </a:r>
                      <a:r>
                        <a:rPr lang="en-ZA" sz="1500" b="0" i="0" u="none" strike="noStrike" kern="1200" baseline="0" dirty="0">
                          <a:solidFill>
                            <a:schemeClr val="tx1"/>
                          </a:solidFill>
                          <a:effectLst/>
                          <a:latin typeface="Arial Narrow" panose="020B0606020202030204" pitchFamily="34" charset="0"/>
                          <a:ea typeface="+mn-ea"/>
                          <a:cs typeface="+mn-cs"/>
                        </a:rPr>
                        <a:t> nodes)</a:t>
                      </a:r>
                      <a:endParaRPr lang="en-ZA" sz="15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tc rowSpan="2">
                  <a:txBody>
                    <a:bodyPr/>
                    <a:lstStyle/>
                    <a:p>
                      <a:pPr algn="just"/>
                      <a:r>
                        <a:rPr lang="en-ZA" sz="1500" b="0" i="0" u="none" strike="noStrike" kern="1200" dirty="0">
                          <a:solidFill>
                            <a:schemeClr val="tx1"/>
                          </a:solidFill>
                          <a:effectLst/>
                          <a:latin typeface="Arial Narrow" panose="020B0606020202030204" pitchFamily="34" charset="0"/>
                          <a:ea typeface="+mn-ea"/>
                          <a:cs typeface="+mn-cs"/>
                        </a:rPr>
                        <a:t>Report on the monitoring for capacity-building projects in the nodes was developed.</a:t>
                      </a:r>
                    </a:p>
                  </a:txBody>
                  <a:tcPr marR="90000" marT="7620" marB="0">
                    <a:solidFill>
                      <a:schemeClr val="bg1"/>
                    </a:solidFill>
                  </a:tcPr>
                </a:tc>
                <a:extLst>
                  <a:ext uri="{0D108BD9-81ED-4DB2-BD59-A6C34878D82A}">
                    <a16:rowId xmlns:a16="http://schemas.microsoft.com/office/drawing/2014/main" xmlns="" val="3635147208"/>
                  </a:ext>
                </a:extLst>
              </a:tr>
              <a:tr h="1119013">
                <a:tc vMerge="1">
                  <a:txBody>
                    <a:bodyPr/>
                    <a:lstStyle/>
                    <a:p>
                      <a:endParaRPr lang="en-ZA"/>
                    </a:p>
                  </a:txBody>
                  <a:tcPr/>
                </a:tc>
                <a:tc vMerge="1">
                  <a:txBody>
                    <a:bodyPr/>
                    <a:lstStyle/>
                    <a:p>
                      <a:endParaRPr lang="en-ZA"/>
                    </a:p>
                  </a:txBody>
                  <a:tcPr/>
                </a:tc>
                <a:tc gridSpan="2">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1" i="0" u="none" strike="noStrike" kern="1200" dirty="0">
                          <a:solidFill>
                            <a:schemeClr val="tx1"/>
                          </a:solidFill>
                          <a:effectLst/>
                          <a:latin typeface="Arial Narrow" panose="020B0606020202030204" pitchFamily="34" charset="0"/>
                          <a:ea typeface="+mn-ea"/>
                          <a:cs typeface="+mn-cs"/>
                        </a:rPr>
                        <a:t>Monitoring plan </a:t>
                      </a:r>
                      <a:r>
                        <a:rPr lang="en-ZA" sz="1500" b="0" i="0" u="none" strike="noStrike" kern="1200" dirty="0">
                          <a:solidFill>
                            <a:schemeClr val="tx1"/>
                          </a:solidFill>
                          <a:effectLst/>
                          <a:latin typeface="Arial Narrow" panose="020B0606020202030204" pitchFamily="34" charset="0"/>
                          <a:ea typeface="+mn-ea"/>
                          <a:cs typeface="+mn-cs"/>
                        </a:rPr>
                        <a:t>for capacity-building projects in the nodes (Coastal and Marine Tourism and </a:t>
                      </a:r>
                      <a:r>
                        <a:rPr lang="en-ZA" sz="1500" b="0" i="0" u="none" strike="noStrike" kern="1200" dirty="0" err="1">
                          <a:solidFill>
                            <a:schemeClr val="tx1"/>
                          </a:solidFill>
                          <a:effectLst/>
                          <a:latin typeface="Arial Narrow" panose="020B0606020202030204" pitchFamily="34" charset="0"/>
                          <a:ea typeface="+mn-ea"/>
                          <a:cs typeface="+mn-cs"/>
                        </a:rPr>
                        <a:t>Pilanesberg-</a:t>
                      </a:r>
                      <a:r>
                        <a:rPr lang="en-ZA" sz="1500" b="0" i="0" u="none" strike="noStrike" kern="1200" baseline="0" dirty="0" err="1">
                          <a:solidFill>
                            <a:schemeClr val="tx1"/>
                          </a:solidFill>
                          <a:effectLst/>
                          <a:latin typeface="Arial Narrow" panose="020B0606020202030204" pitchFamily="34" charset="0"/>
                          <a:ea typeface="+mn-ea"/>
                          <a:cs typeface="+mn-cs"/>
                        </a:rPr>
                        <a:t>Madikwe</a:t>
                      </a:r>
                      <a:r>
                        <a:rPr lang="en-ZA" sz="1500" b="0" i="0" u="none" strike="noStrike" kern="1200" baseline="0" dirty="0">
                          <a:solidFill>
                            <a:schemeClr val="tx1"/>
                          </a:solidFill>
                          <a:effectLst/>
                          <a:latin typeface="Arial Narrow" panose="020B0606020202030204" pitchFamily="34" charset="0"/>
                          <a:ea typeface="+mn-ea"/>
                          <a:cs typeface="+mn-cs"/>
                        </a:rPr>
                        <a:t> nodes)</a:t>
                      </a:r>
                      <a:r>
                        <a:rPr lang="en-ZA" sz="1500" b="0" i="0" u="none" strike="noStrike" kern="1200" dirty="0">
                          <a:solidFill>
                            <a:schemeClr val="tx1"/>
                          </a:solidFill>
                          <a:effectLst/>
                          <a:latin typeface="Arial Narrow" panose="020B0606020202030204" pitchFamily="34" charset="0"/>
                          <a:ea typeface="+mn-ea"/>
                          <a:cs typeface="+mn-cs"/>
                        </a:rPr>
                        <a:t> developed and consulted.</a:t>
                      </a:r>
                    </a:p>
                  </a:txBody>
                  <a:tcPr marR="90000" marT="7620" marB="0">
                    <a:solidFill>
                      <a:schemeClr val="bg1"/>
                    </a:solidFill>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5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tc vMerge="1">
                  <a:txBody>
                    <a:bodyPr/>
                    <a:lstStyle/>
                    <a:p>
                      <a:endParaRPr lang="en-US"/>
                    </a:p>
                  </a:txBody>
                  <a:tcPr/>
                </a:tc>
                <a:tc vMerge="1">
                  <a:txBody>
                    <a:bodyPr/>
                    <a:lstStyle/>
                    <a:p>
                      <a:pPr algn="just"/>
                      <a:endParaRPr lang="en-ZA" sz="15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2074598972"/>
                  </a:ext>
                </a:extLst>
              </a:tr>
            </a:tbl>
          </a:graphicData>
        </a:graphic>
      </p:graphicFrame>
      <p:sp>
        <p:nvSpPr>
          <p:cNvPr id="13" name="Footer Placeholder 1"/>
          <p:cNvSpPr>
            <a:spLocks noGrp="1"/>
          </p:cNvSpPr>
          <p:nvPr>
            <p:ph type="ftr" sz="quarter" idx="11"/>
          </p:nvPr>
        </p:nvSpPr>
        <p:spPr>
          <a:xfrm>
            <a:off x="328532" y="5878325"/>
            <a:ext cx="3310595"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141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329303048"/>
              </p:ext>
            </p:extLst>
          </p:nvPr>
        </p:nvGraphicFramePr>
        <p:xfrm>
          <a:off x="328532" y="224005"/>
          <a:ext cx="8532006" cy="5432821"/>
        </p:xfrm>
        <a:graphic>
          <a:graphicData uri="http://schemas.openxmlformats.org/drawingml/2006/table">
            <a:tbl>
              <a:tblPr>
                <a:tableStyleId>{8A107856-5554-42FB-B03E-39F5DBC370BA}</a:tableStyleId>
              </a:tblPr>
              <a:tblGrid>
                <a:gridCol w="1612235">
                  <a:extLst>
                    <a:ext uri="{9D8B030D-6E8A-4147-A177-3AD203B41FA5}">
                      <a16:colId xmlns:a16="http://schemas.microsoft.com/office/drawing/2014/main" xmlns="" val="20000"/>
                    </a:ext>
                  </a:extLst>
                </a:gridCol>
                <a:gridCol w="1754155">
                  <a:extLst>
                    <a:ext uri="{9D8B030D-6E8A-4147-A177-3AD203B41FA5}">
                      <a16:colId xmlns:a16="http://schemas.microsoft.com/office/drawing/2014/main" xmlns="" val="20001"/>
                    </a:ext>
                  </a:extLst>
                </a:gridCol>
                <a:gridCol w="1754156">
                  <a:extLst>
                    <a:ext uri="{9D8B030D-6E8A-4147-A177-3AD203B41FA5}">
                      <a16:colId xmlns:a16="http://schemas.microsoft.com/office/drawing/2014/main" xmlns="" val="20003"/>
                    </a:ext>
                  </a:extLst>
                </a:gridCol>
                <a:gridCol w="1548881">
                  <a:extLst>
                    <a:ext uri="{9D8B030D-6E8A-4147-A177-3AD203B41FA5}">
                      <a16:colId xmlns:a16="http://schemas.microsoft.com/office/drawing/2014/main" xmlns="" val="2689968503"/>
                    </a:ext>
                  </a:extLst>
                </a:gridCol>
                <a:gridCol w="1862579">
                  <a:extLst>
                    <a:ext uri="{9D8B030D-6E8A-4147-A177-3AD203B41FA5}">
                      <a16:colId xmlns:a16="http://schemas.microsoft.com/office/drawing/2014/main" xmlns="" val="3138212936"/>
                    </a:ext>
                  </a:extLst>
                </a:gridCol>
              </a:tblGrid>
              <a:tr h="597089">
                <a:tc gridSpan="5">
                  <a:txBody>
                    <a:bodyPr/>
                    <a:lstStyle/>
                    <a:p>
                      <a:r>
                        <a:rPr lang="en-ZA" sz="1500" b="1" kern="1200" dirty="0">
                          <a:latin typeface="Arial Narrow" panose="020B0606020202030204" pitchFamily="34" charset="0"/>
                        </a:rPr>
                        <a:t>Strategic objective: </a:t>
                      </a:r>
                      <a:r>
                        <a:rPr lang="en-ZA" sz="1500" b="1" kern="1200" dirty="0">
                          <a:solidFill>
                            <a:schemeClr val="tx1"/>
                          </a:solidFill>
                          <a:latin typeface="Arial Narrow" pitchFamily="34" charset="0"/>
                          <a:ea typeface="+mn-ea"/>
                          <a:cs typeface="+mn-cs"/>
                        </a:rPr>
                        <a:t>To create an enabling legislative and regulatory environment for tourism development and growth.</a:t>
                      </a:r>
                      <a:endParaRPr lang="en-US" sz="1500" b="1" kern="1200" dirty="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500" b="1" dirty="0">
                          <a:latin typeface="Arial Narrow" panose="020B0606020202030204" pitchFamily="34" charset="0"/>
                        </a:rPr>
                        <a:t>Key</a:t>
                      </a:r>
                      <a:r>
                        <a:rPr lang="en-US" sz="1500" b="1" baseline="0" dirty="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latin typeface="Arial Narrow" panose="020B0606020202030204" pitchFamily="34" charset="0"/>
                          <a:ea typeface="+mn-ea"/>
                          <a:cs typeface="+mn-cs"/>
                        </a:rPr>
                        <a:t>Quarter 2 Performance – </a:t>
                      </a:r>
                      <a:r>
                        <a:rPr lang="en-ZA" sz="1500" b="1" kern="1200" dirty="0">
                          <a:solidFill>
                            <a:schemeClr val="dk1"/>
                          </a:solidFill>
                          <a:latin typeface="Arial Narrow" panose="020B0606020202030204" pitchFamily="34" charset="0"/>
                          <a:ea typeface="+mn-ea"/>
                          <a:cs typeface="+mn-cs"/>
                        </a:rPr>
                        <a:t>Actual </a:t>
                      </a:r>
                      <a:r>
                        <a:rPr lang="en-US" sz="15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Targets</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01832">
                <a:tc rowSpan="3">
                  <a:txBody>
                    <a:bodyPr/>
                    <a:lstStyle/>
                    <a:p>
                      <a:pPr marL="342900" indent="-342900" algn="just" defTabSz="914400" rtl="0" eaLnBrk="1" fontAlgn="t" latinLnBrk="0" hangingPunct="1">
                        <a:lnSpc>
                          <a:spcPct val="100000"/>
                        </a:lnSpc>
                        <a:buFont typeface="+mj-lt"/>
                        <a:buAutoNum type="arabicPeriod" startAt="3"/>
                        <a:tabLst>
                          <a:tab pos="0" algn="l"/>
                        </a:tabLst>
                      </a:pPr>
                      <a:r>
                        <a:rPr kumimoji="0" lang="en-ZA" sz="1500" b="0" i="0" u="none" strike="noStrike" kern="1200" cap="none" spc="0" normalizeH="0" baseline="0" dirty="0">
                          <a:ln>
                            <a:noFill/>
                          </a:ln>
                          <a:solidFill>
                            <a:srgbClr val="000000"/>
                          </a:solidFill>
                          <a:effectLst/>
                          <a:uLnTx/>
                          <a:uFillTx/>
                          <a:latin typeface="Arial Narrow" panose="020B0606020202030204" pitchFamily="34" charset="0"/>
                          <a:ea typeface="+mn-ea"/>
                          <a:cs typeface="+mn-cs"/>
                        </a:rPr>
                        <a:t>Number of monitoring and evaluation reports  developed.</a:t>
                      </a:r>
                    </a:p>
                  </a:txBody>
                  <a:tcPr marL="86400" marR="86400" marT="0" marB="0">
                    <a:solidFill>
                      <a:schemeClr val="bg1"/>
                    </a:solidFill>
                  </a:tcPr>
                </a:tc>
                <a:tc gridSpan="4">
                  <a:txBody>
                    <a:bodyPr/>
                    <a:lstStyle/>
                    <a:p>
                      <a:pPr algn="just" fontAlgn="t"/>
                      <a:r>
                        <a:rPr lang="en-ZA" sz="1500" b="1" i="0" u="none" strike="noStrike" dirty="0">
                          <a:solidFill>
                            <a:srgbClr val="000000"/>
                          </a:solidFill>
                          <a:latin typeface="Arial Narrow" panose="020B0606020202030204" pitchFamily="34" charset="0"/>
                        </a:rPr>
                        <a:t>Twenty-two reports … continued:</a:t>
                      </a:r>
                    </a:p>
                  </a:txBody>
                  <a:tcPr marL="85725" marR="86400" marT="9525" marB="0">
                    <a:solidFill>
                      <a:schemeClr val="bg1"/>
                    </a:solidFill>
                  </a:tcPr>
                </a:tc>
                <a:tc hMerge="1">
                  <a:txBody>
                    <a:bodyPr/>
                    <a:lstStyle/>
                    <a:p>
                      <a:pPr marL="0" marR="0" indent="0" algn="just" defTabSz="914400" rtl="0" eaLnBrk="1" fontAlgn="t" latinLnBrk="0" hangingPunct="1">
                        <a:lnSpc>
                          <a:spcPct val="100000"/>
                        </a:lnSpc>
                        <a:spcBef>
                          <a:spcPts val="0"/>
                        </a:spcBef>
                        <a:spcAft>
                          <a:spcPts val="0"/>
                        </a:spcAft>
                        <a:buClrTx/>
                        <a:buSzTx/>
                        <a:buFontTx/>
                        <a:buNone/>
                        <a:tabLst/>
                        <a:defRPr/>
                      </a:pPr>
                      <a:endParaRPr lang="en-ZA" sz="15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629985">
                <a:tc vMerge="1">
                  <a:txBody>
                    <a:bodyPr/>
                    <a:lstStyle/>
                    <a:p>
                      <a:endParaRPr lang="en-ZA"/>
                    </a:p>
                  </a:txBody>
                  <a:tcPr/>
                </a:tc>
                <a:tc rowSpan="2">
                  <a:txBody>
                    <a:bodyPr/>
                    <a:lstStyle/>
                    <a:p>
                      <a:pPr marL="342900" indent="-342900" algn="just" fontAlgn="t">
                        <a:buFont typeface="+mj-lt"/>
                        <a:buAutoNum type="arabicPeriod" startAt="6"/>
                      </a:pPr>
                      <a:r>
                        <a:rPr lang="en-ZA" sz="1500" b="0" i="0" u="none" strike="noStrike" dirty="0">
                          <a:solidFill>
                            <a:srgbClr val="000000"/>
                          </a:solidFill>
                          <a:effectLst/>
                          <a:latin typeface="Arial Narrow" panose="020B0606020202030204" pitchFamily="34" charset="0"/>
                        </a:rPr>
                        <a:t>Impact evaluation report on departmental capacity-building programmes commenced.</a:t>
                      </a:r>
                    </a:p>
                  </a:txBody>
                  <a:tcPr marL="86400" marR="86400" marT="762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dirty="0">
                          <a:solidFill>
                            <a:srgbClr val="000000"/>
                          </a:solidFill>
                          <a:effectLst/>
                          <a:latin typeface="Arial Narrow" panose="020B0606020202030204" pitchFamily="34" charset="0"/>
                          <a:ea typeface="+mn-ea"/>
                          <a:cs typeface="+mn-cs"/>
                        </a:rPr>
                        <a:t>Data collection tools were developed.</a:t>
                      </a:r>
                    </a:p>
                  </a:txBody>
                  <a:tcPr marR="90000" marT="7620" marB="0">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effectLst/>
                          <a:latin typeface="Arial Narrow" panose="020B0606020202030204" pitchFamily="34" charset="0"/>
                          <a:ea typeface="+mn-ea"/>
                          <a:cs typeface="+mn-cs"/>
                        </a:rPr>
                        <a:t>Data collection continued. </a:t>
                      </a:r>
                    </a:p>
                  </a:txBody>
                  <a:tcPr marR="90000" marT="7620" marB="0">
                    <a:solidFill>
                      <a:schemeClr val="bg1"/>
                    </a:solidFill>
                  </a:tcPr>
                </a:tc>
                <a:tc rowSpan="2">
                  <a:txBody>
                    <a:bodyPr/>
                    <a:lstStyle/>
                    <a:p>
                      <a:pPr algn="just"/>
                      <a:r>
                        <a:rPr lang="en-ZA" sz="1500" b="0" i="0" u="none" strike="noStrike" kern="1200" dirty="0">
                          <a:solidFill>
                            <a:schemeClr val="tx1"/>
                          </a:solidFill>
                          <a:effectLst/>
                          <a:latin typeface="Arial Narrow" panose="020B0606020202030204" pitchFamily="34" charset="0"/>
                          <a:ea typeface="+mn-ea"/>
                          <a:cs typeface="+mn-cs"/>
                        </a:rPr>
                        <a:t>Data collection has not yet commenced since the process of appointing the service provider was not finalised. </a:t>
                      </a:r>
                    </a:p>
                    <a:p>
                      <a:pPr algn="just"/>
                      <a:endParaRPr lang="en-ZA" sz="1500" b="0" i="0" u="none" strike="noStrike" kern="1200" dirty="0">
                        <a:solidFill>
                          <a:schemeClr val="tx1"/>
                        </a:solidFill>
                        <a:effectLst/>
                        <a:latin typeface="Arial Narrow" panose="020B0606020202030204" pitchFamily="34" charset="0"/>
                        <a:ea typeface="+mn-ea"/>
                        <a:cs typeface="+mn-cs"/>
                      </a:endParaRPr>
                    </a:p>
                    <a:p>
                      <a:pPr algn="just"/>
                      <a:r>
                        <a:rPr lang="en-ZA" sz="1500" b="1" i="0" u="none" strike="noStrike" kern="1200" dirty="0">
                          <a:solidFill>
                            <a:schemeClr val="tx1"/>
                          </a:solidFill>
                          <a:effectLst/>
                          <a:latin typeface="Arial Narrow" panose="020B0606020202030204" pitchFamily="34" charset="0"/>
                          <a:ea typeface="+mn-ea"/>
                          <a:cs typeface="+mn-cs"/>
                        </a:rPr>
                        <a:t>Reason for variance:</a:t>
                      </a:r>
                    </a:p>
                    <a:p>
                      <a:pPr algn="just"/>
                      <a:r>
                        <a:rPr lang="en-ZA" sz="1500" b="0" i="0" u="none" strike="noStrike" kern="1200" dirty="0">
                          <a:solidFill>
                            <a:schemeClr val="tx1"/>
                          </a:solidFill>
                          <a:effectLst/>
                          <a:latin typeface="Arial Narrow" panose="020B0606020202030204" pitchFamily="34" charset="0"/>
                          <a:ea typeface="+mn-ea"/>
                          <a:cs typeface="+mn-cs"/>
                        </a:rPr>
                        <a:t>A suitable service provider to conduct the evaluation that includes data collection has not yet been appointed due to delays in processes.</a:t>
                      </a:r>
                    </a:p>
                    <a:p>
                      <a:pPr algn="just"/>
                      <a:endParaRPr lang="en-ZA" sz="15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54933463"/>
                  </a:ext>
                </a:extLst>
              </a:tr>
              <a:tr h="1287624">
                <a:tc vMerge="1">
                  <a:txBody>
                    <a:bodyPr/>
                    <a:lstStyle/>
                    <a:p>
                      <a:endParaRPr lang="en-ZA"/>
                    </a:p>
                  </a:txBody>
                  <a:tcPr/>
                </a:tc>
                <a:tc vMerge="1">
                  <a:txBody>
                    <a:bodyPr/>
                    <a:lstStyle/>
                    <a:p>
                      <a:endParaRPr lang="en-ZA"/>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effectLst/>
                          <a:latin typeface="Arial Narrow" panose="020B0606020202030204" pitchFamily="34" charset="0"/>
                          <a:ea typeface="+mn-ea"/>
                          <a:cs typeface="+mn-cs"/>
                        </a:rPr>
                        <a:t>Data collection has not commenced.</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500" b="0" i="0" u="none" strike="noStrike" kern="1200" baseline="0" dirty="0">
                        <a:solidFill>
                          <a:schemeClr val="tx1"/>
                        </a:solidFill>
                        <a:effectLst/>
                        <a:latin typeface="Arial Narrow" panose="020B0606020202030204"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a:solidFill>
                            <a:schemeClr val="tx1"/>
                          </a:solidFill>
                          <a:effectLst/>
                          <a:latin typeface="Arial Narrow" panose="020B0606020202030204" pitchFamily="34" charset="0"/>
                          <a:ea typeface="+mn-ea"/>
                          <a:cs typeface="+mn-cs"/>
                        </a:rPr>
                        <a:t>Reason for variance:</a:t>
                      </a:r>
                    </a:p>
                    <a:p>
                      <a:pPr marL="0" marR="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effectLst/>
                          <a:latin typeface="Arial Narrow" panose="020B0606020202030204" pitchFamily="34" charset="0"/>
                          <a:ea typeface="+mn-ea"/>
                          <a:cs typeface="+mn-cs"/>
                        </a:rPr>
                        <a:t>Data collection has not yet commenced due to delays in the appointment of a suitable service provider.</a:t>
                      </a:r>
                    </a:p>
                  </a:txBody>
                  <a:tcPr marR="90000" marT="7620" marB="0">
                    <a:solidFill>
                      <a:schemeClr val="bg1"/>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6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vMerge="1">
                  <a:txBody>
                    <a:bodyPr/>
                    <a:lstStyle/>
                    <a:p>
                      <a:endParaRPr lang="en-ZA"/>
                    </a:p>
                  </a:txBody>
                  <a:tcPr>
                    <a:solidFill>
                      <a:schemeClr val="bg1"/>
                    </a:solidFill>
                  </a:tcPr>
                </a:tc>
                <a:extLst>
                  <a:ext uri="{0D108BD9-81ED-4DB2-BD59-A6C34878D82A}">
                    <a16:rowId xmlns:a16="http://schemas.microsoft.com/office/drawing/2014/main" xmlns="" val="2022824446"/>
                  </a:ext>
                </a:extLst>
              </a:tr>
            </a:tbl>
          </a:graphicData>
        </a:graphic>
      </p:graphicFrame>
      <p:sp>
        <p:nvSpPr>
          <p:cNvPr id="13" name="Footer Placeholder 1"/>
          <p:cNvSpPr>
            <a:spLocks noGrp="1"/>
          </p:cNvSpPr>
          <p:nvPr>
            <p:ph type="ftr" sz="quarter" idx="11"/>
          </p:nvPr>
        </p:nvSpPr>
        <p:spPr>
          <a:xfrm>
            <a:off x="328532" y="5889626"/>
            <a:ext cx="3199759"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453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812284851"/>
              </p:ext>
            </p:extLst>
          </p:nvPr>
        </p:nvGraphicFramePr>
        <p:xfrm>
          <a:off x="328532" y="224006"/>
          <a:ext cx="8601101" cy="5410628"/>
        </p:xfrm>
        <a:graphic>
          <a:graphicData uri="http://schemas.openxmlformats.org/drawingml/2006/table">
            <a:tbl>
              <a:tblPr>
                <a:tableStyleId>{8A107856-5554-42FB-B03E-39F5DBC370BA}</a:tableStyleId>
              </a:tblPr>
              <a:tblGrid>
                <a:gridCol w="1279551">
                  <a:extLst>
                    <a:ext uri="{9D8B030D-6E8A-4147-A177-3AD203B41FA5}">
                      <a16:colId xmlns:a16="http://schemas.microsoft.com/office/drawing/2014/main" xmlns="" val="20000"/>
                    </a:ext>
                  </a:extLst>
                </a:gridCol>
                <a:gridCol w="1471448">
                  <a:extLst>
                    <a:ext uri="{9D8B030D-6E8A-4147-A177-3AD203B41FA5}">
                      <a16:colId xmlns:a16="http://schemas.microsoft.com/office/drawing/2014/main" xmlns="" val="20001"/>
                    </a:ext>
                  </a:extLst>
                </a:gridCol>
                <a:gridCol w="2154621">
                  <a:extLst>
                    <a:ext uri="{9D8B030D-6E8A-4147-A177-3AD203B41FA5}">
                      <a16:colId xmlns:a16="http://schemas.microsoft.com/office/drawing/2014/main" xmlns="" val="20002"/>
                    </a:ext>
                  </a:extLst>
                </a:gridCol>
                <a:gridCol w="1314132">
                  <a:extLst>
                    <a:ext uri="{9D8B030D-6E8A-4147-A177-3AD203B41FA5}">
                      <a16:colId xmlns:a16="http://schemas.microsoft.com/office/drawing/2014/main" xmlns="" val="20003"/>
                    </a:ext>
                  </a:extLst>
                </a:gridCol>
                <a:gridCol w="2381349"/>
              </a:tblGrid>
              <a:tr h="259363">
                <a:tc gridSpan="5">
                  <a:txBody>
                    <a:bodyPr/>
                    <a:lstStyle/>
                    <a:p>
                      <a:r>
                        <a:rPr lang="en-ZA" sz="1400" b="1" kern="1200" dirty="0">
                          <a:latin typeface="Arial Narrow" panose="020B0606020202030204" pitchFamily="34" charset="0"/>
                        </a:rPr>
                        <a:t>Strategic objective: </a:t>
                      </a:r>
                      <a:r>
                        <a:rPr lang="en-ZA" sz="1400" b="1" kern="1200" dirty="0">
                          <a:solidFill>
                            <a:schemeClr val="tx1"/>
                          </a:solidFill>
                          <a:latin typeface="Arial Narrow" pitchFamily="34" charset="0"/>
                          <a:ea typeface="+mn-ea"/>
                          <a:cs typeface="+mn-cs"/>
                        </a:rPr>
                        <a:t>To create an enabling legislative and regulatory environment for tourism development and growth.</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8501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684040">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08418">
                <a:tc rowSpan="2">
                  <a:txBody>
                    <a:bodyPr/>
                    <a:lstStyle/>
                    <a:p>
                      <a:pPr marL="168275" indent="-168275" algn="just" defTabSz="914400" rtl="0" eaLnBrk="1" fontAlgn="t" latinLnBrk="0" hangingPunct="1">
                        <a:lnSpc>
                          <a:spcPct val="100000"/>
                        </a:lnSpc>
                        <a:buFont typeface="+mj-lt"/>
                        <a:buAutoNum type="arabicPeriod" startAt="3"/>
                        <a:tabLst>
                          <a:tab pos="0" algn="l"/>
                        </a:tabLst>
                      </a:pPr>
                      <a:r>
                        <a:rPr kumimoji="0" lang="en-ZA" sz="1600" b="0" i="0" u="none" strike="noStrike" kern="1200" cap="none" spc="0" normalizeH="0" baseline="0" dirty="0">
                          <a:ln>
                            <a:noFill/>
                          </a:ln>
                          <a:solidFill>
                            <a:srgbClr val="000000"/>
                          </a:solidFill>
                          <a:effectLst/>
                          <a:uLnTx/>
                          <a:uFillTx/>
                          <a:latin typeface="Arial Narrow" panose="020B0606020202030204" pitchFamily="34" charset="0"/>
                          <a:ea typeface="+mn-ea"/>
                          <a:cs typeface="+mn-cs"/>
                        </a:rPr>
                        <a:t>Number of monitoring and evaluation reports  developed.</a:t>
                      </a:r>
                    </a:p>
                  </a:txBody>
                  <a:tcPr marL="86400" marR="86400" marT="0" marB="0">
                    <a:solidFill>
                      <a:schemeClr val="bg1"/>
                    </a:solidFill>
                  </a:tcPr>
                </a:tc>
                <a:tc gridSpan="4">
                  <a:txBody>
                    <a:bodyPr/>
                    <a:lstStyle/>
                    <a:p>
                      <a:pPr algn="just" fontAlgn="t"/>
                      <a:r>
                        <a:rPr lang="en-ZA" sz="1600" b="1" i="0" u="none" strike="noStrike" dirty="0">
                          <a:solidFill>
                            <a:srgbClr val="000000"/>
                          </a:solidFill>
                          <a:latin typeface="Arial Narrow" panose="020B0606020202030204" pitchFamily="34" charset="0"/>
                        </a:rPr>
                        <a:t>Twenty-two reports … continued:</a:t>
                      </a:r>
                    </a:p>
                  </a:txBody>
                  <a:tcPr marL="85725" marR="86400" marT="9525"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3797847">
                <a:tc vMerge="1">
                  <a:txBody>
                    <a:bodyPr/>
                    <a:lstStyle/>
                    <a:p>
                      <a:endParaRPr lang="en-ZA"/>
                    </a:p>
                  </a:txBody>
                  <a:tcPr/>
                </a:tc>
                <a:tc>
                  <a:txBody>
                    <a:bodyPr/>
                    <a:lstStyle/>
                    <a:p>
                      <a:pPr marL="115888" indent="-115888" algn="just" fontAlgn="t">
                        <a:buFont typeface="+mj-lt"/>
                        <a:buAutoNum type="arabicPeriod" startAt="6"/>
                      </a:pPr>
                      <a:r>
                        <a:rPr lang="en-ZA" sz="1600" b="0" i="0" u="none" strike="noStrike" dirty="0">
                          <a:solidFill>
                            <a:srgbClr val="000000"/>
                          </a:solidFill>
                          <a:effectLst/>
                          <a:latin typeface="Arial Narrow" panose="020B0606020202030204" pitchFamily="34" charset="0"/>
                        </a:rPr>
                        <a:t>Impact evaluation report on departmental capacity-building programmes commenced.</a:t>
                      </a:r>
                    </a:p>
                  </a:txBody>
                  <a:tcPr marL="86400" marR="86400" marT="762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i="0" u="none" strike="noStrike" kern="1200" baseline="0" dirty="0">
                          <a:solidFill>
                            <a:schemeClr val="tx1"/>
                          </a:solidFill>
                          <a:effectLst/>
                          <a:latin typeface="Arial Narrow" panose="020B0606020202030204" pitchFamily="34" charset="0"/>
                          <a:ea typeface="+mn-ea"/>
                          <a:cs typeface="+mn-cs"/>
                        </a:rPr>
                        <a:t>Corrective Measure:</a:t>
                      </a:r>
                    </a:p>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a:solidFill>
                            <a:schemeClr val="tx1"/>
                          </a:solidFill>
                          <a:effectLst/>
                          <a:latin typeface="Arial Narrow" panose="020B0606020202030204" pitchFamily="34" charset="0"/>
                          <a:ea typeface="+mn-ea"/>
                          <a:cs typeface="+mn-cs"/>
                        </a:rPr>
                        <a:t>The Department will speed up the process of appointing the Service Provider in Quarter </a:t>
                      </a:r>
                      <a:r>
                        <a:rPr lang="en-ZA" sz="1600" b="0" i="0" u="none" strike="noStrike" kern="1200" baseline="0" dirty="0" smtClean="0">
                          <a:solidFill>
                            <a:schemeClr val="tx1"/>
                          </a:solidFill>
                          <a:effectLst/>
                          <a:latin typeface="Arial Narrow" panose="020B0606020202030204" pitchFamily="34" charset="0"/>
                          <a:ea typeface="+mn-ea"/>
                          <a:cs typeface="+mn-cs"/>
                        </a:rPr>
                        <a:t>three </a:t>
                      </a:r>
                      <a:r>
                        <a:rPr lang="en-ZA" sz="1600" b="0" i="0" u="none" strike="noStrike" kern="1200" baseline="0" dirty="0">
                          <a:solidFill>
                            <a:schemeClr val="tx1"/>
                          </a:solidFill>
                          <a:effectLst/>
                          <a:latin typeface="Arial Narrow" panose="020B0606020202030204" pitchFamily="34" charset="0"/>
                          <a:ea typeface="+mn-ea"/>
                          <a:cs typeface="+mn-cs"/>
                        </a:rPr>
                        <a:t>of 2018/19 financial year. </a:t>
                      </a:r>
                    </a:p>
                  </a:txBody>
                  <a:tcPr marR="90000" marT="762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a:solidFill>
                            <a:schemeClr val="tx1"/>
                          </a:solidFill>
                          <a:effectLst/>
                          <a:latin typeface="Arial Narrow" panose="020B0606020202030204" pitchFamily="34" charset="0"/>
                          <a:ea typeface="+mn-ea"/>
                          <a:cs typeface="+mn-cs"/>
                        </a:rPr>
                        <a:t>Data collection continued.</a:t>
                      </a:r>
                    </a:p>
                  </a:txBody>
                  <a:tcPr marR="90000" marT="7620" marB="0">
                    <a:solidFill>
                      <a:schemeClr val="bg1"/>
                    </a:solidFill>
                  </a:tcPr>
                </a:tc>
                <a:tc>
                  <a:txBody>
                    <a:bodyPr/>
                    <a:lstStyle/>
                    <a:p>
                      <a:pPr algn="just"/>
                      <a:r>
                        <a:rPr lang="en-ZA" sz="1600" b="1" i="0" u="none" strike="noStrike" kern="1200" baseline="0" dirty="0" err="1" smtClean="0">
                          <a:solidFill>
                            <a:schemeClr val="tx1"/>
                          </a:solidFill>
                          <a:effectLst/>
                          <a:latin typeface="Arial Narrow" panose="020B0606020202030204" pitchFamily="34" charset="0"/>
                          <a:ea typeface="+mn-ea"/>
                          <a:cs typeface="+mn-cs"/>
                        </a:rPr>
                        <a:t>Cont</a:t>
                      </a:r>
                      <a:r>
                        <a:rPr lang="en-ZA" sz="1600" b="1" i="0" u="none" strike="noStrike" kern="1200" baseline="0" dirty="0" smtClean="0">
                          <a:solidFill>
                            <a:schemeClr val="tx1"/>
                          </a:solidFill>
                          <a:effectLst/>
                          <a:latin typeface="Arial Narrow" panose="020B0606020202030204" pitchFamily="34" charset="0"/>
                          <a:ea typeface="+mn-ea"/>
                          <a:cs typeface="+mn-cs"/>
                        </a:rPr>
                        <a:t>….</a:t>
                      </a:r>
                    </a:p>
                    <a:p>
                      <a:pPr algn="just"/>
                      <a:r>
                        <a:rPr lang="en-ZA" sz="1600" b="1" i="0" u="none" strike="noStrike" kern="1200" baseline="0" dirty="0" smtClean="0">
                          <a:solidFill>
                            <a:schemeClr val="tx1"/>
                          </a:solidFill>
                          <a:effectLst/>
                          <a:latin typeface="Arial Narrow" panose="020B0606020202030204" pitchFamily="34" charset="0"/>
                          <a:ea typeface="+mn-ea"/>
                          <a:cs typeface="+mn-cs"/>
                        </a:rPr>
                        <a:t>Corrective </a:t>
                      </a:r>
                      <a:r>
                        <a:rPr lang="en-ZA" sz="1600" b="1" i="0" u="none" strike="noStrike" kern="1200" baseline="0" dirty="0">
                          <a:solidFill>
                            <a:schemeClr val="tx1"/>
                          </a:solidFill>
                          <a:effectLst/>
                          <a:latin typeface="Arial Narrow" panose="020B0606020202030204" pitchFamily="34" charset="0"/>
                          <a:ea typeface="+mn-ea"/>
                          <a:cs typeface="+mn-cs"/>
                        </a:rPr>
                        <a:t>measure:</a:t>
                      </a:r>
                    </a:p>
                    <a:p>
                      <a:pPr algn="just"/>
                      <a:r>
                        <a:rPr lang="en-ZA" sz="1600" b="0" i="0" u="none" strike="noStrike" kern="1200" baseline="0" dirty="0">
                          <a:solidFill>
                            <a:schemeClr val="tx1"/>
                          </a:solidFill>
                          <a:effectLst/>
                          <a:latin typeface="Arial Narrow" panose="020B0606020202030204" pitchFamily="34" charset="0"/>
                          <a:ea typeface="+mn-ea"/>
                          <a:cs typeface="+mn-cs"/>
                        </a:rPr>
                        <a:t>The Departmental Evaluation Committee met on 4 and 5  December 2018 to make a recommendation for the appointment of a service provider.</a:t>
                      </a:r>
                    </a:p>
                    <a:p>
                      <a:pPr algn="just"/>
                      <a:r>
                        <a:rPr lang="en-ZA" sz="1600" b="0" i="0" u="none" strike="noStrike" kern="1200" baseline="0" dirty="0">
                          <a:solidFill>
                            <a:schemeClr val="tx1"/>
                          </a:solidFill>
                          <a:effectLst/>
                          <a:latin typeface="Arial Narrow" panose="020B0606020202030204" pitchFamily="34" charset="0"/>
                          <a:ea typeface="+mn-ea"/>
                          <a:cs typeface="+mn-cs"/>
                        </a:rPr>
                        <a:t> The recommendation will be presented to the Departmental Bid Evaluation Committee for approval in January 2019.  Thereafter, the service provider will commence with the evaluation. </a:t>
                      </a:r>
                    </a:p>
                  </a:txBody>
                  <a:tcPr marR="90000" marT="7620" marB="0">
                    <a:solidFill>
                      <a:schemeClr val="bg1"/>
                    </a:solidFill>
                  </a:tcPr>
                </a:tc>
                <a:extLst>
                  <a:ext uri="{0D108BD9-81ED-4DB2-BD59-A6C34878D82A}">
                    <a16:rowId xmlns:a16="http://schemas.microsoft.com/office/drawing/2014/main" xmlns="" val="3635147208"/>
                  </a:ext>
                </a:extLst>
              </a:tr>
            </a:tbl>
          </a:graphicData>
        </a:graphic>
      </p:graphicFrame>
      <p:sp>
        <p:nvSpPr>
          <p:cNvPr id="13" name="Footer Placeholder 1"/>
          <p:cNvSpPr>
            <a:spLocks noGrp="1"/>
          </p:cNvSpPr>
          <p:nvPr>
            <p:ph type="ftr" sz="quarter" idx="11"/>
          </p:nvPr>
        </p:nvSpPr>
        <p:spPr>
          <a:xfrm>
            <a:off x="328532" y="5897630"/>
            <a:ext cx="3033504"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809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31381094"/>
              </p:ext>
            </p:extLst>
          </p:nvPr>
        </p:nvGraphicFramePr>
        <p:xfrm>
          <a:off x="328532" y="224005"/>
          <a:ext cx="8546209" cy="4921616"/>
        </p:xfrm>
        <a:graphic>
          <a:graphicData uri="http://schemas.openxmlformats.org/drawingml/2006/table">
            <a:tbl>
              <a:tblPr>
                <a:tableStyleId>{8A107856-5554-42FB-B03E-39F5DBC370BA}</a:tableStyleId>
              </a:tblPr>
              <a:tblGrid>
                <a:gridCol w="1542309">
                  <a:extLst>
                    <a:ext uri="{9D8B030D-6E8A-4147-A177-3AD203B41FA5}">
                      <a16:colId xmlns:a16="http://schemas.microsoft.com/office/drawing/2014/main" xmlns="" val="20000"/>
                    </a:ext>
                  </a:extLst>
                </a:gridCol>
                <a:gridCol w="1639614">
                  <a:extLst>
                    <a:ext uri="{9D8B030D-6E8A-4147-A177-3AD203B41FA5}">
                      <a16:colId xmlns:a16="http://schemas.microsoft.com/office/drawing/2014/main" xmlns="" val="20001"/>
                    </a:ext>
                  </a:extLst>
                </a:gridCol>
                <a:gridCol w="2377161">
                  <a:extLst>
                    <a:ext uri="{9D8B030D-6E8A-4147-A177-3AD203B41FA5}">
                      <a16:colId xmlns:a16="http://schemas.microsoft.com/office/drawing/2014/main" xmlns="" val="20002"/>
                    </a:ext>
                  </a:extLst>
                </a:gridCol>
                <a:gridCol w="1446245">
                  <a:extLst>
                    <a:ext uri="{9D8B030D-6E8A-4147-A177-3AD203B41FA5}">
                      <a16:colId xmlns:a16="http://schemas.microsoft.com/office/drawing/2014/main" xmlns="" val="2801063224"/>
                    </a:ext>
                  </a:extLst>
                </a:gridCol>
                <a:gridCol w="1540880">
                  <a:extLst>
                    <a:ext uri="{9D8B030D-6E8A-4147-A177-3AD203B41FA5}">
                      <a16:colId xmlns:a16="http://schemas.microsoft.com/office/drawing/2014/main" xmlns="" val="988785598"/>
                    </a:ext>
                  </a:extLst>
                </a:gridCol>
              </a:tblGrid>
              <a:tr h="410477">
                <a:tc gridSpan="5">
                  <a:txBody>
                    <a:bodyPr/>
                    <a:lstStyle/>
                    <a:p>
                      <a:r>
                        <a:rPr lang="en-ZA" sz="1300" b="1" kern="1200" dirty="0">
                          <a:latin typeface="Arial Narrow" panose="020B0606020202030204" pitchFamily="34" charset="0"/>
                        </a:rPr>
                        <a:t>Strategic objective: </a:t>
                      </a:r>
                      <a:r>
                        <a:rPr lang="en-ZA" sz="1300" b="1" kern="1200" dirty="0">
                          <a:solidFill>
                            <a:schemeClr val="tx1"/>
                          </a:solidFill>
                          <a:latin typeface="Arial Narrow" pitchFamily="34" charset="0"/>
                          <a:ea typeface="+mn-ea"/>
                          <a:cs typeface="+mn-cs"/>
                        </a:rPr>
                        <a:t>To create an enabling legislative and regulatory environment for tourism development and growth.</a:t>
                      </a:r>
                      <a:endParaRPr lang="en-US" sz="1300" b="1" kern="1200" dirty="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300" b="1" dirty="0">
                          <a:latin typeface="Arial Narrow" panose="020B0606020202030204" pitchFamily="34" charset="0"/>
                        </a:rPr>
                        <a:t>Key</a:t>
                      </a:r>
                      <a:r>
                        <a:rPr lang="en-US" sz="1300" b="1" baseline="0" dirty="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Arial Narrow" panose="020B0606020202030204" pitchFamily="34" charset="0"/>
                          <a:ea typeface="+mn-ea"/>
                          <a:cs typeface="+mn-cs"/>
                        </a:rPr>
                        <a:t>Quarter 2 Performance – </a:t>
                      </a:r>
                      <a:r>
                        <a:rPr lang="en-ZA" sz="1300" b="1" kern="1200" dirty="0">
                          <a:solidFill>
                            <a:schemeClr val="dk1"/>
                          </a:solidFill>
                          <a:latin typeface="Arial Narrow" panose="020B0606020202030204" pitchFamily="34" charset="0"/>
                          <a:ea typeface="+mn-ea"/>
                          <a:cs typeface="+mn-cs"/>
                        </a:rPr>
                        <a:t>Actual </a:t>
                      </a:r>
                      <a:r>
                        <a:rPr lang="en-US" sz="13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Targets</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Performance – </a:t>
                      </a:r>
                      <a:r>
                        <a:rPr lang="en-ZA" sz="1300" b="1" i="0" dirty="0">
                          <a:latin typeface="Arial Narrow" panose="020B0606020202030204" pitchFamily="34" charset="0"/>
                        </a:rPr>
                        <a:t>Preliminary </a:t>
                      </a:r>
                      <a:r>
                        <a:rPr lang="en-US" sz="1300" b="1" dirty="0">
                          <a:latin typeface="Arial Narrow" panose="020B0606020202030204" pitchFamily="34" charset="0"/>
                        </a:rPr>
                        <a:t>Data </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01832">
                <a:tc rowSpan="3">
                  <a:txBody>
                    <a:bodyPr/>
                    <a:lstStyle/>
                    <a:p>
                      <a:pPr marL="168275" indent="-168275" algn="just" defTabSz="914400" rtl="0" eaLnBrk="1" fontAlgn="t" latinLnBrk="0" hangingPunct="1">
                        <a:lnSpc>
                          <a:spcPct val="100000"/>
                        </a:lnSpc>
                        <a:buFont typeface="+mj-lt"/>
                        <a:buAutoNum type="arabicPeriod" startAt="3"/>
                        <a:tabLst>
                          <a:tab pos="0" algn="l"/>
                        </a:tabLst>
                      </a:pPr>
                      <a:r>
                        <a:rPr kumimoji="0" lang="en-ZA" sz="1400" b="0" i="0" u="none" strike="noStrike" kern="1200" cap="none" spc="0" normalizeH="0" baseline="0" dirty="0">
                          <a:ln>
                            <a:noFill/>
                          </a:ln>
                          <a:solidFill>
                            <a:srgbClr val="000000"/>
                          </a:solidFill>
                          <a:effectLst/>
                          <a:uLnTx/>
                          <a:uFillTx/>
                          <a:latin typeface="Arial Narrow" panose="020B0606020202030204" pitchFamily="34" charset="0"/>
                          <a:ea typeface="+mn-ea"/>
                          <a:cs typeface="+mn-cs"/>
                        </a:rPr>
                        <a:t>Number of monitoring and evaluation reports  developed.</a:t>
                      </a:r>
                    </a:p>
                  </a:txBody>
                  <a:tcPr marL="86400" marR="86400" marT="0" marB="0">
                    <a:solidFill>
                      <a:schemeClr val="bg1"/>
                    </a:solidFill>
                  </a:tcPr>
                </a:tc>
                <a:tc gridSpan="4">
                  <a:txBody>
                    <a:bodyPr/>
                    <a:lstStyle/>
                    <a:p>
                      <a:pPr algn="just" fontAlgn="t"/>
                      <a:r>
                        <a:rPr lang="en-ZA" sz="1400" b="1" i="0" u="none" strike="noStrike" dirty="0">
                          <a:solidFill>
                            <a:srgbClr val="000000"/>
                          </a:solidFill>
                          <a:latin typeface="Arial Narrow" panose="020B0606020202030204" pitchFamily="34" charset="0"/>
                        </a:rPr>
                        <a:t>Twenty-two reports … continued:</a:t>
                      </a:r>
                    </a:p>
                  </a:txBody>
                  <a:tcPr marL="85725" marR="86400" marT="9525" marB="0">
                    <a:solidFill>
                      <a:schemeClr val="bg1"/>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1494354">
                <a:tc vMerge="1">
                  <a:txBody>
                    <a:bodyPr/>
                    <a:lstStyle/>
                    <a:p>
                      <a:endParaRPr lang="en-ZA"/>
                    </a:p>
                  </a:txBody>
                  <a:tcPr/>
                </a:tc>
                <a:tc rowSpan="2">
                  <a:txBody>
                    <a:bodyPr/>
                    <a:lstStyle/>
                    <a:p>
                      <a:pPr marL="342900" indent="-342900" algn="just">
                        <a:buFont typeface="+mj-lt"/>
                        <a:buAutoNum type="arabicPeriod" startAt="7"/>
                      </a:pPr>
                      <a:r>
                        <a:rPr lang="en-ZA" sz="1400" b="0" i="0" u="none" strike="noStrike" kern="1200" dirty="0">
                          <a:solidFill>
                            <a:schemeClr val="tx1"/>
                          </a:solidFill>
                          <a:effectLst/>
                          <a:latin typeface="Arial Narrow" panose="020B0606020202030204" pitchFamily="34" charset="0"/>
                          <a:ea typeface="+mn-ea"/>
                          <a:cs typeface="+mn-cs"/>
                        </a:rPr>
                        <a:t>Report on the implementation of the monitoring plan for infrastructure projects.</a:t>
                      </a:r>
                    </a:p>
                  </a:txBody>
                  <a:tcPr marL="86400" marR="864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1" i="0" u="none" strike="noStrike" kern="1200" dirty="0">
                          <a:solidFill>
                            <a:schemeClr val="tx1"/>
                          </a:solidFill>
                          <a:effectLst/>
                          <a:latin typeface="Arial Narrow" panose="020B0606020202030204" pitchFamily="34" charset="0"/>
                          <a:ea typeface="+mn-ea"/>
                          <a:cs typeface="+mn-cs"/>
                        </a:rPr>
                        <a:t>Monitoring tools </a:t>
                      </a:r>
                      <a:r>
                        <a:rPr lang="en-ZA" sz="1400" b="0" i="0" u="none" strike="noStrike" kern="1200" dirty="0">
                          <a:solidFill>
                            <a:schemeClr val="tx1"/>
                          </a:solidFill>
                          <a:effectLst/>
                          <a:latin typeface="Arial Narrow" panose="020B0606020202030204" pitchFamily="34" charset="0"/>
                          <a:ea typeface="+mn-ea"/>
                          <a:cs typeface="+mn-cs"/>
                        </a:rPr>
                        <a:t>for infrastructure projects were developed and consulted internally with the Directorates: Tourism Programmes and Product Development on 12 and 13 September 2018 respectively.</a:t>
                      </a:r>
                    </a:p>
                  </a:txBody>
                  <a:tcPr marR="90000" marT="7620" marB="0">
                    <a:solidFill>
                      <a:schemeClr val="bg1"/>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rial Narrow" panose="020B0606020202030204" pitchFamily="34" charset="0"/>
                          <a:ea typeface="+mn-ea"/>
                          <a:cs typeface="+mn-cs"/>
                        </a:rPr>
                        <a:t>Report on the monitoring for infrastructure projects.</a:t>
                      </a:r>
                    </a:p>
                  </a:txBody>
                  <a:tcPr marR="90000" marT="7620" marB="0">
                    <a:solidFill>
                      <a:schemeClr val="bg1"/>
                    </a:solidFill>
                  </a:tcPr>
                </a:tc>
                <a:tc rowSpan="2">
                  <a:txBody>
                    <a:bodyPr/>
                    <a:lstStyle/>
                    <a:p>
                      <a:pPr algn="just"/>
                      <a:r>
                        <a:rPr lang="en-ZA" sz="1400" b="0" i="0" u="none" strike="noStrike" kern="1200" dirty="0">
                          <a:solidFill>
                            <a:schemeClr val="tx1"/>
                          </a:solidFill>
                          <a:effectLst/>
                          <a:latin typeface="Arial Narrow" panose="020B0606020202030204" pitchFamily="34" charset="0"/>
                          <a:ea typeface="+mn-ea"/>
                          <a:cs typeface="+mn-cs"/>
                        </a:rPr>
                        <a:t>Report on the monitoring for *infrastructure projects was developed.</a:t>
                      </a:r>
                    </a:p>
                    <a:p>
                      <a:pPr algn="just"/>
                      <a:endParaRPr lang="en-ZA" sz="1400" b="0" i="0" u="none" strike="noStrike" kern="1200" dirty="0">
                        <a:solidFill>
                          <a:schemeClr val="tx1"/>
                        </a:solidFill>
                        <a:effectLst/>
                        <a:latin typeface="Arial Narrow" panose="020B0606020202030204" pitchFamily="34" charset="0"/>
                        <a:ea typeface="+mn-ea"/>
                        <a:cs typeface="+mn-cs"/>
                      </a:endParaRPr>
                    </a:p>
                    <a:p>
                      <a:pPr algn="just"/>
                      <a:r>
                        <a:rPr lang="en-ZA" sz="1400" b="0" i="0" u="none" strike="noStrike" kern="1200" dirty="0">
                          <a:solidFill>
                            <a:schemeClr val="tx1"/>
                          </a:solidFill>
                          <a:effectLst/>
                          <a:latin typeface="Arial Narrow" panose="020B0606020202030204" pitchFamily="34" charset="0"/>
                          <a:ea typeface="+mn-ea"/>
                          <a:cs typeface="+mn-cs"/>
                        </a:rPr>
                        <a:t>The report focuses on the background of the projects, the monitoring process and the findings. </a:t>
                      </a:r>
                    </a:p>
                  </a:txBody>
                  <a:tcPr marR="90000" marT="7620" marB="0">
                    <a:solidFill>
                      <a:schemeClr val="bg1"/>
                    </a:solidFill>
                  </a:tcPr>
                </a:tc>
                <a:extLst>
                  <a:ext uri="{0D108BD9-81ED-4DB2-BD59-A6C34878D82A}">
                    <a16:rowId xmlns:a16="http://schemas.microsoft.com/office/drawing/2014/main" xmlns="" val="3635147208"/>
                  </a:ext>
                </a:extLst>
              </a:tr>
              <a:tr h="1278294">
                <a:tc vMerge="1">
                  <a:txBody>
                    <a:bodyPr/>
                    <a:lstStyle/>
                    <a:p>
                      <a:endParaRPr lang="en-ZA"/>
                    </a:p>
                  </a:txBody>
                  <a:tcPr/>
                </a:tc>
                <a:tc vMerge="1">
                  <a:txBody>
                    <a:bodyPr/>
                    <a:lstStyle/>
                    <a:p>
                      <a:endParaRPr lang="en-ZA"/>
                    </a:p>
                  </a:txBody>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1" i="0" u="none" strike="noStrike" kern="1200" dirty="0">
                          <a:solidFill>
                            <a:schemeClr val="tx1"/>
                          </a:solidFill>
                          <a:effectLst/>
                          <a:latin typeface="Arial Narrow" panose="020B0606020202030204" pitchFamily="34" charset="0"/>
                          <a:ea typeface="+mn-ea"/>
                          <a:cs typeface="+mn-cs"/>
                        </a:rPr>
                        <a:t>Monitoring plan </a:t>
                      </a:r>
                      <a:r>
                        <a:rPr lang="en-ZA" sz="1400" b="0" i="0" u="none" strike="noStrike" kern="1200" dirty="0">
                          <a:solidFill>
                            <a:schemeClr val="tx1"/>
                          </a:solidFill>
                          <a:effectLst/>
                          <a:latin typeface="Arial Narrow" panose="020B0606020202030204" pitchFamily="34" charset="0"/>
                          <a:ea typeface="+mn-ea"/>
                          <a:cs typeface="+mn-cs"/>
                        </a:rPr>
                        <a:t>for infrastructure projects developed and consulted internally with the Directorates: Tourism Programmes and Product Development on 12 and 13 September 2018 respectively.</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831161109"/>
                  </a:ext>
                </a:extLst>
              </a:tr>
            </a:tbl>
          </a:graphicData>
        </a:graphic>
      </p:graphicFrame>
      <p:sp>
        <p:nvSpPr>
          <p:cNvPr id="13" name="Footer Placeholder 1"/>
          <p:cNvSpPr>
            <a:spLocks noGrp="1"/>
          </p:cNvSpPr>
          <p:nvPr>
            <p:ph type="ftr" sz="quarter" idx="11"/>
          </p:nvPr>
        </p:nvSpPr>
        <p:spPr>
          <a:xfrm>
            <a:off x="328532" y="5991226"/>
            <a:ext cx="3301359"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6" name="Rectangle 5"/>
          <p:cNvSpPr/>
          <p:nvPr/>
        </p:nvSpPr>
        <p:spPr>
          <a:xfrm>
            <a:off x="328532" y="5231521"/>
            <a:ext cx="8532007" cy="454612"/>
          </a:xfrm>
          <a:prstGeom prst="rect">
            <a:avLst/>
          </a:prstGeom>
        </p:spPr>
        <p:txBody>
          <a:bodyPr wrap="square">
            <a:spAutoFit/>
          </a:bodyPr>
          <a:lstStyle/>
          <a:p>
            <a:pPr algn="just">
              <a:lnSpc>
                <a:spcPct val="107000"/>
              </a:lnSpc>
              <a:spcAft>
                <a:spcPts val="800"/>
              </a:spcAft>
            </a:pPr>
            <a:r>
              <a:rPr lang="en-ZA" sz="1100" dirty="0">
                <a:latin typeface="Arial Narrow" panose="020B0606020202030204" pitchFamily="34" charset="0"/>
              </a:rPr>
              <a:t>*Five Infrastructure Projects were identified for monitoring from the Branch: Destination Development. These include Oaks Information Centre (Limpopo), Phiphidi Waterfall (Limpopo), Platfontein Lodge (Northern Cape), Agulhas Project (Western Cape) and Tsitsikamma Big Tree (Eastern Cape). </a:t>
            </a: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053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490529327"/>
              </p:ext>
            </p:extLst>
          </p:nvPr>
        </p:nvGraphicFramePr>
        <p:xfrm>
          <a:off x="328532" y="224005"/>
          <a:ext cx="8569744" cy="5361865"/>
        </p:xfrm>
        <a:graphic>
          <a:graphicData uri="http://schemas.openxmlformats.org/drawingml/2006/table">
            <a:tbl>
              <a:tblPr>
                <a:tableStyleId>{8A107856-5554-42FB-B03E-39F5DBC370BA}</a:tableStyleId>
              </a:tblPr>
              <a:tblGrid>
                <a:gridCol w="1602905">
                  <a:extLst>
                    <a:ext uri="{9D8B030D-6E8A-4147-A177-3AD203B41FA5}">
                      <a16:colId xmlns:a16="http://schemas.microsoft.com/office/drawing/2014/main" xmlns="" val="20000"/>
                    </a:ext>
                  </a:extLst>
                </a:gridCol>
                <a:gridCol w="1716832">
                  <a:extLst>
                    <a:ext uri="{9D8B030D-6E8A-4147-A177-3AD203B41FA5}">
                      <a16:colId xmlns:a16="http://schemas.microsoft.com/office/drawing/2014/main" xmlns="" val="20001"/>
                    </a:ext>
                  </a:extLst>
                </a:gridCol>
                <a:gridCol w="1558213">
                  <a:extLst>
                    <a:ext uri="{9D8B030D-6E8A-4147-A177-3AD203B41FA5}">
                      <a16:colId xmlns:a16="http://schemas.microsoft.com/office/drawing/2014/main" xmlns="" val="1006180040"/>
                    </a:ext>
                  </a:extLst>
                </a:gridCol>
                <a:gridCol w="1539551">
                  <a:extLst>
                    <a:ext uri="{9D8B030D-6E8A-4147-A177-3AD203B41FA5}">
                      <a16:colId xmlns:a16="http://schemas.microsoft.com/office/drawing/2014/main" xmlns="" val="1658384044"/>
                    </a:ext>
                  </a:extLst>
                </a:gridCol>
                <a:gridCol w="2152243">
                  <a:extLst>
                    <a:ext uri="{9D8B030D-6E8A-4147-A177-3AD203B41FA5}">
                      <a16:colId xmlns:a16="http://schemas.microsoft.com/office/drawing/2014/main" xmlns="" val="1963112790"/>
                    </a:ext>
                  </a:extLst>
                </a:gridCol>
              </a:tblGrid>
              <a:tr h="475938">
                <a:tc gridSpan="5">
                  <a:txBody>
                    <a:bodyPr/>
                    <a:lstStyle/>
                    <a:p>
                      <a:r>
                        <a:rPr lang="en-ZA" sz="1600" b="1" i="0" u="none" strike="noStrike" kern="1200" dirty="0">
                          <a:solidFill>
                            <a:schemeClr val="tx1"/>
                          </a:solidFill>
                          <a:effectLst/>
                          <a:latin typeface="Arial Narrow" panose="020B0606020202030204" pitchFamily="34" charset="0"/>
                          <a:ea typeface="+mn-ea"/>
                          <a:cs typeface="+mn-cs"/>
                        </a:rPr>
                        <a:t>Strategic objective: To create an enabling legislative and regulatory environment for tourism development and growth.</a:t>
                      </a:r>
                      <a:endParaRPr lang="en-US" sz="1600" b="1" i="0" u="none" strike="noStrike" kern="1200" dirty="0">
                        <a:solidFill>
                          <a:schemeClr val="tx1"/>
                        </a:solidFill>
                        <a:effectLst/>
                        <a:latin typeface="Arial Narrow" panose="020B0606020202030204"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27208">
                <a:tc rowSpan="2">
                  <a:txBody>
                    <a:bodyPr/>
                    <a:lstStyle/>
                    <a:p>
                      <a:pPr algn="ctr">
                        <a:lnSpc>
                          <a:spcPct val="100000"/>
                        </a:lnSpc>
                      </a:pPr>
                      <a:r>
                        <a:rPr lang="en-US" sz="1600" b="1" i="0" u="none" strike="noStrike" kern="1200" dirty="0">
                          <a:solidFill>
                            <a:schemeClr val="tx1"/>
                          </a:solidFill>
                          <a:effectLst/>
                          <a:latin typeface="Arial Narrow" panose="020B0606020202030204" pitchFamily="34" charset="0"/>
                          <a:ea typeface="+mn-ea"/>
                          <a:cs typeface="+mn-cs"/>
                        </a:rPr>
                        <a:t>Key Performance Indicator</a:t>
                      </a: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i="0" u="none" strike="noStrike" kern="1200" dirty="0">
                          <a:solidFill>
                            <a:schemeClr val="tx1"/>
                          </a:solidFill>
                          <a:effectLst/>
                          <a:latin typeface="Arial Narrow" panose="020B0606020202030204" pitchFamily="34" charset="0"/>
                          <a:ea typeface="+mn-ea"/>
                          <a:cs typeface="+mn-cs"/>
                        </a:rPr>
                        <a:t>Annual Target</a:t>
                      </a: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kern="1200" noProof="0" dirty="0">
                          <a:solidFill>
                            <a:schemeClr val="tx1"/>
                          </a:solidFill>
                          <a:effectLst/>
                          <a:latin typeface="Arial Narrow" panose="020B0606020202030204" pitchFamily="34" charset="0"/>
                          <a:ea typeface="+mn-ea"/>
                          <a:cs typeface="+mn-cs"/>
                        </a:rPr>
                        <a:t>Quarterly Targets</a:t>
                      </a: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803146">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94565">
                <a:tc rowSpan="2">
                  <a:txBody>
                    <a:bodyPr/>
                    <a:lstStyle/>
                    <a:p>
                      <a:pPr marL="342900" indent="-342900" algn="just" defTabSz="914400" rtl="0" eaLnBrk="1" fontAlgn="t" latinLnBrk="0" hangingPunct="1">
                        <a:lnSpc>
                          <a:spcPct val="100000"/>
                        </a:lnSpc>
                        <a:buFont typeface="+mj-lt"/>
                        <a:buAutoNum type="arabicPeriod" startAt="3"/>
                        <a:tabLst>
                          <a:tab pos="0" algn="l"/>
                        </a:tabLst>
                      </a:pPr>
                      <a:r>
                        <a:rPr lang="en-ZA" sz="1600" b="0" i="0" u="none" strike="noStrike" kern="1200" dirty="0">
                          <a:solidFill>
                            <a:schemeClr val="tx1"/>
                          </a:solidFill>
                          <a:effectLst/>
                          <a:latin typeface="Arial Narrow" panose="020B0606020202030204" pitchFamily="34" charset="0"/>
                          <a:ea typeface="+mn-ea"/>
                          <a:cs typeface="+mn-cs"/>
                        </a:rPr>
                        <a:t>Number of monitoring and evaluation reports  developed.</a:t>
                      </a:r>
                    </a:p>
                  </a:txBody>
                  <a:tcPr marL="86400" marR="86400" marT="0" marB="0">
                    <a:solidFill>
                      <a:schemeClr val="bg1"/>
                    </a:solidFill>
                  </a:tcPr>
                </a:tc>
                <a:tc gridSpan="4">
                  <a:txBody>
                    <a:bodyPr/>
                    <a:lstStyle/>
                    <a:p>
                      <a:pPr algn="just" fontAlgn="t"/>
                      <a:r>
                        <a:rPr lang="en-ZA" sz="1600" b="1" i="0" u="none" strike="noStrike" kern="1200" dirty="0">
                          <a:solidFill>
                            <a:schemeClr val="tx1"/>
                          </a:solidFill>
                          <a:effectLst/>
                          <a:latin typeface="Arial Narrow" panose="020B0606020202030204" pitchFamily="34" charset="0"/>
                          <a:ea typeface="+mn-ea"/>
                          <a:cs typeface="+mn-cs"/>
                        </a:rPr>
                        <a:t>Twenty-two reports … continued:</a:t>
                      </a: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3416956">
                <a:tc vMerge="1">
                  <a:txBody>
                    <a:bodyPr/>
                    <a:lstStyle/>
                    <a:p>
                      <a:endParaRPr lang="en-ZA"/>
                    </a:p>
                  </a:txBody>
                  <a:tcPr/>
                </a:tc>
                <a:tc>
                  <a:txBody>
                    <a:bodyPr/>
                    <a:lstStyle/>
                    <a:p>
                      <a:pPr marL="342900" indent="-342900" algn="just" fontAlgn="t">
                        <a:buFont typeface="+mj-lt"/>
                        <a:buAutoNum type="arabicPeriod" startAt="8"/>
                      </a:pPr>
                      <a:r>
                        <a:rPr lang="en-ZA" sz="1600" b="0" i="0" u="none" strike="noStrike" dirty="0">
                          <a:solidFill>
                            <a:srgbClr val="000000"/>
                          </a:solidFill>
                          <a:effectLst/>
                          <a:latin typeface="Arial Narrow" panose="020B0606020202030204" pitchFamily="34" charset="0"/>
                        </a:rPr>
                        <a:t>Annual report on the implementation of signed bilateral agreements.</a:t>
                      </a:r>
                    </a:p>
                  </a:txBody>
                  <a:tcPr marL="86400" marR="864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effectLst/>
                          <a:latin typeface="Arial Narrow" panose="020B0606020202030204" pitchFamily="34" charset="0"/>
                          <a:ea typeface="+mn-ea"/>
                          <a:cs typeface="+mn-cs"/>
                        </a:rPr>
                        <a:t>Quarterly Report on the implementation of signed bilateral agreements was developed.</a:t>
                      </a:r>
                    </a:p>
                  </a:txBody>
                  <a:tcPr marR="90000" marT="762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effectLst/>
                          <a:latin typeface="Arial Narrow" panose="020B0606020202030204" pitchFamily="34" charset="0"/>
                          <a:ea typeface="+mn-ea"/>
                          <a:cs typeface="+mn-cs"/>
                        </a:rPr>
                        <a:t>Report on the implementation of signed bilateral agreements developed.</a:t>
                      </a:r>
                    </a:p>
                  </a:txBody>
                  <a:tcPr marR="90000" marT="7620" marB="0">
                    <a:solidFill>
                      <a:schemeClr val="bg1"/>
                    </a:solidFill>
                  </a:tcPr>
                </a:tc>
                <a:tc>
                  <a:txBody>
                    <a:bodyPr/>
                    <a:lstStyle/>
                    <a:p>
                      <a:pPr algn="just"/>
                      <a:r>
                        <a:rPr lang="en-ZA" sz="1600" b="0" i="0" u="none" strike="noStrike" kern="1200" dirty="0">
                          <a:solidFill>
                            <a:schemeClr val="tx1"/>
                          </a:solidFill>
                          <a:effectLst/>
                          <a:latin typeface="Arial Narrow" panose="020B0606020202030204" pitchFamily="34" charset="0"/>
                          <a:ea typeface="+mn-ea"/>
                          <a:cs typeface="+mn-cs"/>
                        </a:rPr>
                        <a:t>Report on the monitoring of the implementation of signed bilateral agreements was developed.</a:t>
                      </a:r>
                    </a:p>
                    <a:p>
                      <a:pPr algn="just"/>
                      <a:endParaRPr lang="en-ZA" sz="1600" b="0" i="0" u="none" strike="noStrike" kern="1200" dirty="0">
                        <a:solidFill>
                          <a:schemeClr val="tx1"/>
                        </a:solidFill>
                        <a:effectLst/>
                        <a:latin typeface="Arial Narrow" panose="020B0606020202030204"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effectLst/>
                          <a:latin typeface="Arial Narrow" panose="020B0606020202030204" pitchFamily="34" charset="0"/>
                          <a:ea typeface="+mn-ea"/>
                          <a:cs typeface="+mn-cs"/>
                        </a:rPr>
                        <a:t>The</a:t>
                      </a:r>
                      <a:r>
                        <a:rPr lang="en-ZA" sz="1600" b="0" i="0" u="none" strike="noStrike" kern="1200" baseline="0" dirty="0">
                          <a:solidFill>
                            <a:schemeClr val="tx1"/>
                          </a:solidFill>
                          <a:effectLst/>
                          <a:latin typeface="Arial Narrow" panose="020B0606020202030204" pitchFamily="34" charset="0"/>
                          <a:ea typeface="+mn-ea"/>
                          <a:cs typeface="+mn-cs"/>
                        </a:rPr>
                        <a:t> </a:t>
                      </a:r>
                      <a:r>
                        <a:rPr lang="en-ZA" sz="1600" b="0" i="0" u="none" strike="noStrike" kern="1200" dirty="0">
                          <a:solidFill>
                            <a:schemeClr val="tx1"/>
                          </a:solidFill>
                          <a:effectLst/>
                          <a:latin typeface="Arial Narrow" panose="020B0606020202030204" pitchFamily="34" charset="0"/>
                          <a:ea typeface="+mn-ea"/>
                          <a:cs typeface="+mn-cs"/>
                        </a:rPr>
                        <a:t>report focuses only on those countries where an Agreement or Memorandum of Understanding was signed as well as the countries with which negotiations are underway.</a:t>
                      </a:r>
                    </a:p>
                  </a:txBody>
                  <a:tcPr marR="90000" marT="7620" marB="0">
                    <a:solidFill>
                      <a:schemeClr val="bg1"/>
                    </a:solidFill>
                  </a:tcPr>
                </a:tc>
                <a:extLst>
                  <a:ext uri="{0D108BD9-81ED-4DB2-BD59-A6C34878D82A}">
                    <a16:rowId xmlns:a16="http://schemas.microsoft.com/office/drawing/2014/main" xmlns="" val="54933463"/>
                  </a:ext>
                </a:extLst>
              </a:tr>
            </a:tbl>
          </a:graphicData>
        </a:graphic>
      </p:graphicFrame>
      <p:sp>
        <p:nvSpPr>
          <p:cNvPr id="13" name="Footer Placeholder 1"/>
          <p:cNvSpPr>
            <a:spLocks noGrp="1"/>
          </p:cNvSpPr>
          <p:nvPr>
            <p:ph type="ftr" sz="quarter" idx="11"/>
          </p:nvPr>
        </p:nvSpPr>
        <p:spPr>
          <a:xfrm>
            <a:off x="328532" y="5991226"/>
            <a:ext cx="3190523"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76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2" name="Rectangle 1"/>
          <p:cNvSpPr/>
          <p:nvPr/>
        </p:nvSpPr>
        <p:spPr>
          <a:xfrm>
            <a:off x="727032" y="162260"/>
            <a:ext cx="7465782" cy="523220"/>
          </a:xfrm>
          <a:prstGeom prst="rect">
            <a:avLst/>
          </a:prstGeom>
        </p:spPr>
        <p:txBody>
          <a:bodyPr wrap="square">
            <a:spAutoFit/>
          </a:bodyPr>
          <a:lstStyle/>
          <a:p>
            <a:pPr algn="ctr"/>
            <a:r>
              <a:rPr lang="en-US" sz="2800" b="1" dirty="0">
                <a:latin typeface="Arial Narrow" pitchFamily="34" charset="0"/>
              </a:rPr>
              <a:t>Contents</a:t>
            </a:r>
            <a:endParaRPr lang="en-US" sz="1600" dirty="0">
              <a:latin typeface="Arial Narrow" pitchFamily="34" charset="0"/>
            </a:endParaRPr>
          </a:p>
        </p:txBody>
      </p:sp>
      <p:sp>
        <p:nvSpPr>
          <p:cNvPr id="12" name="Content Placeholder 2"/>
          <p:cNvSpPr>
            <a:spLocks noGrp="1"/>
          </p:cNvSpPr>
          <p:nvPr>
            <p:ph idx="1"/>
          </p:nvPr>
        </p:nvSpPr>
        <p:spPr>
          <a:xfrm>
            <a:off x="572568" y="742950"/>
            <a:ext cx="8306512" cy="5244001"/>
          </a:xfrm>
        </p:spPr>
        <p:txBody>
          <a:bodyPr>
            <a:noAutofit/>
          </a:bodyPr>
          <a:lstStyle/>
          <a:p>
            <a:pPr marL="514350" indent="-514350" algn="just">
              <a:lnSpc>
                <a:spcPct val="150000"/>
              </a:lnSpc>
              <a:buFont typeface="+mj-lt"/>
              <a:buAutoNum type="arabicPeriod"/>
            </a:pPr>
            <a:r>
              <a:rPr lang="en-US" sz="2000" dirty="0">
                <a:latin typeface="Arial Narrow" pitchFamily="34" charset="0"/>
              </a:rPr>
              <a:t>Performance Overview. </a:t>
            </a:r>
          </a:p>
          <a:p>
            <a:pPr marL="514350" indent="-514350" algn="just">
              <a:lnSpc>
                <a:spcPct val="150000"/>
              </a:lnSpc>
              <a:buFont typeface="+mj-lt"/>
              <a:buAutoNum type="arabicPeriod"/>
            </a:pPr>
            <a:r>
              <a:rPr lang="en-US" sz="2000" dirty="0">
                <a:latin typeface="Arial Narrow" pitchFamily="34" charset="0"/>
              </a:rPr>
              <a:t>Programme Performance Information.</a:t>
            </a:r>
          </a:p>
          <a:p>
            <a:pPr marL="0" indent="0">
              <a:buNone/>
            </a:pPr>
            <a:r>
              <a:rPr lang="en-US" sz="2000" dirty="0">
                <a:solidFill>
                  <a:prstClr val="black"/>
                </a:solidFill>
                <a:latin typeface="Arial Narrow" pitchFamily="34" charset="0"/>
              </a:rPr>
              <a:t>2.2   </a:t>
            </a:r>
            <a:r>
              <a:rPr lang="en-US" sz="2000" dirty="0" err="1">
                <a:solidFill>
                  <a:prstClr val="black"/>
                </a:solidFill>
                <a:latin typeface="Arial Narrow" pitchFamily="34" charset="0"/>
              </a:rPr>
              <a:t>Programme</a:t>
            </a:r>
            <a:r>
              <a:rPr lang="en-US" sz="2000" dirty="0">
                <a:solidFill>
                  <a:prstClr val="black"/>
                </a:solidFill>
                <a:latin typeface="Arial Narrow" pitchFamily="34" charset="0"/>
              </a:rPr>
              <a:t> 2: </a:t>
            </a:r>
            <a:r>
              <a:rPr lang="en-ZA" sz="2000" dirty="0">
                <a:solidFill>
                  <a:prstClr val="black"/>
                </a:solidFill>
                <a:latin typeface="Arial Narrow" pitchFamily="34" charset="0"/>
              </a:rPr>
              <a:t>Tourism Research, Policy and International Relations</a:t>
            </a:r>
            <a:r>
              <a:rPr lang="en-US" sz="2000" dirty="0">
                <a:solidFill>
                  <a:prstClr val="black"/>
                </a:solidFill>
                <a:latin typeface="Arial Narrow" pitchFamily="34" charset="0"/>
              </a:rPr>
              <a:t> (TRP&amp;IR).</a:t>
            </a:r>
          </a:p>
          <a:p>
            <a:pPr marL="0" indent="0">
              <a:buNone/>
            </a:pPr>
            <a:r>
              <a:rPr lang="en-US" sz="2000" dirty="0">
                <a:solidFill>
                  <a:prstClr val="black"/>
                </a:solidFill>
                <a:latin typeface="Arial Narrow" pitchFamily="34" charset="0"/>
              </a:rPr>
              <a:t>2.3   </a:t>
            </a:r>
            <a:r>
              <a:rPr lang="en-US" sz="2000" dirty="0" err="1">
                <a:solidFill>
                  <a:prstClr val="black"/>
                </a:solidFill>
                <a:latin typeface="Arial Narrow" pitchFamily="34" charset="0"/>
              </a:rPr>
              <a:t>Programme</a:t>
            </a:r>
            <a:r>
              <a:rPr lang="en-US" sz="2000" dirty="0">
                <a:solidFill>
                  <a:prstClr val="black"/>
                </a:solidFill>
                <a:latin typeface="Arial Narrow" pitchFamily="34" charset="0"/>
              </a:rPr>
              <a:t> 3: Destination Development (DD).</a:t>
            </a:r>
          </a:p>
          <a:p>
            <a:pPr marL="0" indent="0">
              <a:buNone/>
            </a:pPr>
            <a:r>
              <a:rPr lang="en-US" sz="2000" dirty="0">
                <a:solidFill>
                  <a:prstClr val="black"/>
                </a:solidFill>
                <a:latin typeface="Arial Narrow" pitchFamily="34" charset="0"/>
              </a:rPr>
              <a:t>2.4   </a:t>
            </a:r>
            <a:r>
              <a:rPr lang="en-US" sz="2000" dirty="0" err="1">
                <a:solidFill>
                  <a:prstClr val="black"/>
                </a:solidFill>
                <a:latin typeface="Arial Narrow" pitchFamily="34" charset="0"/>
              </a:rPr>
              <a:t>Programme</a:t>
            </a:r>
            <a:r>
              <a:rPr lang="en-US" sz="2000" dirty="0">
                <a:solidFill>
                  <a:prstClr val="black"/>
                </a:solidFill>
                <a:latin typeface="Arial Narrow" pitchFamily="34" charset="0"/>
              </a:rPr>
              <a:t> 4: Tourism Sector Support Services (TSSS).</a:t>
            </a:r>
          </a:p>
          <a:p>
            <a:pPr marL="0" indent="0">
              <a:buNone/>
            </a:pPr>
            <a:r>
              <a:rPr lang="en-US" sz="2000" dirty="0">
                <a:solidFill>
                  <a:prstClr val="black"/>
                </a:solidFill>
                <a:latin typeface="Arial Narrow" pitchFamily="34" charset="0"/>
              </a:rPr>
              <a:t>2.1  </a:t>
            </a:r>
            <a:r>
              <a:rPr lang="en-US" sz="2000" dirty="0" err="1">
                <a:solidFill>
                  <a:prstClr val="black"/>
                </a:solidFill>
                <a:latin typeface="Arial Narrow" pitchFamily="34" charset="0"/>
              </a:rPr>
              <a:t>Programme</a:t>
            </a:r>
            <a:r>
              <a:rPr lang="en-US" sz="2000" dirty="0">
                <a:solidFill>
                  <a:prstClr val="black"/>
                </a:solidFill>
                <a:latin typeface="Arial Narrow" pitchFamily="34" charset="0"/>
              </a:rPr>
              <a:t> 1: Corporate Management (CM). </a:t>
            </a:r>
            <a:endParaRPr lang="en-US" sz="2000" strike="sngStrike" dirty="0">
              <a:solidFill>
                <a:prstClr val="black"/>
              </a:solidFill>
              <a:latin typeface="Arial Narrow" pitchFamily="34" charset="0"/>
            </a:endParaRPr>
          </a:p>
          <a:p>
            <a:pPr marL="514350" indent="-514350" algn="just">
              <a:lnSpc>
                <a:spcPct val="150000"/>
              </a:lnSpc>
              <a:buFont typeface="+mj-lt"/>
              <a:buAutoNum type="arabicPeriod" startAt="3"/>
            </a:pPr>
            <a:r>
              <a:rPr lang="en-US" sz="2000" dirty="0">
                <a:solidFill>
                  <a:prstClr val="black"/>
                </a:solidFill>
                <a:latin typeface="Arial Narrow" pitchFamily="34" charset="0"/>
              </a:rPr>
              <a:t>Human Resource Information</a:t>
            </a:r>
            <a:r>
              <a:rPr lang="en-US" sz="2000" dirty="0">
                <a:latin typeface="Arial Narrow" pitchFamily="34" charset="0"/>
              </a:rPr>
              <a:t>.</a:t>
            </a:r>
          </a:p>
          <a:p>
            <a:pPr marL="514350" indent="-514350" algn="just">
              <a:lnSpc>
                <a:spcPct val="150000"/>
              </a:lnSpc>
              <a:buFont typeface="+mj-lt"/>
              <a:buAutoNum type="arabicPeriod" startAt="3"/>
            </a:pPr>
            <a:r>
              <a:rPr lang="en-US" sz="2000" dirty="0">
                <a:solidFill>
                  <a:prstClr val="black"/>
                </a:solidFill>
                <a:latin typeface="Arial Narrow" pitchFamily="34" charset="0"/>
              </a:rPr>
              <a:t>Financial Information.</a:t>
            </a:r>
          </a:p>
          <a:p>
            <a:pPr marL="514350" indent="-514350" algn="just">
              <a:lnSpc>
                <a:spcPct val="150000"/>
              </a:lnSpc>
              <a:buFont typeface="+mj-lt"/>
              <a:buAutoNum type="arabicPeriod" startAt="3"/>
            </a:pPr>
            <a:r>
              <a:rPr lang="en-US" sz="2000" dirty="0">
                <a:solidFill>
                  <a:prstClr val="black"/>
                </a:solidFill>
                <a:latin typeface="Arial Narrow" pitchFamily="34" charset="0"/>
              </a:rPr>
              <a:t>Acronyms</a:t>
            </a:r>
          </a:p>
          <a:p>
            <a:pPr marL="457200" indent="-457200" algn="just">
              <a:lnSpc>
                <a:spcPct val="160000"/>
              </a:lnSpc>
              <a:buFont typeface="+mj-lt"/>
              <a:buAutoNum type="arabicPeriod" startAt="3"/>
            </a:pPr>
            <a:endParaRPr lang="en-US" sz="2000" dirty="0">
              <a:latin typeface="Arial Narrow" pitchFamily="34" charset="0"/>
            </a:endParaRPr>
          </a:p>
          <a:p>
            <a:pPr marL="0" indent="0" algn="just">
              <a:lnSpc>
                <a:spcPct val="160000"/>
              </a:lnSpc>
              <a:buNone/>
            </a:pPr>
            <a:endParaRPr lang="en-US" sz="2000" dirty="0">
              <a:latin typeface="Arial Narrow" pitchFamily="34" charset="0"/>
            </a:endParaRPr>
          </a:p>
          <a:p>
            <a:pPr marL="0" indent="0" algn="just">
              <a:lnSpc>
                <a:spcPct val="160000"/>
              </a:lnSpc>
              <a:buNone/>
            </a:pPr>
            <a:endParaRPr lang="en-US" sz="2000" dirty="0">
              <a:latin typeface="Arial Narrow" pitchFamily="34" charset="0"/>
            </a:endParaRPr>
          </a:p>
          <a:p>
            <a:pPr marL="0" indent="0" algn="just">
              <a:lnSpc>
                <a:spcPct val="160000"/>
              </a:lnSpc>
              <a:buNone/>
            </a:pPr>
            <a:endParaRPr lang="en-US" sz="2000" dirty="0">
              <a:latin typeface="Arial Narrow" pitchFamily="34" charset="0"/>
            </a:endParaRPr>
          </a:p>
          <a:p>
            <a:pPr marL="457200" lvl="1" indent="0" algn="just">
              <a:buNone/>
            </a:pPr>
            <a:endParaRPr lang="en-US" dirty="0">
              <a:latin typeface="Arial Narrow" pitchFamily="34" charset="0"/>
            </a:endParaRPr>
          </a:p>
          <a:p>
            <a:pPr marL="0" indent="0">
              <a:buNone/>
            </a:pPr>
            <a:endParaRPr lang="en-US" sz="2000" dirty="0">
              <a:latin typeface="Arial Narrow" pitchFamily="34" charset="0"/>
            </a:endParaRPr>
          </a:p>
        </p:txBody>
      </p:sp>
      <p:sp>
        <p:nvSpPr>
          <p:cNvPr id="13" name="Footer Placeholder 1"/>
          <p:cNvSpPr>
            <a:spLocks noGrp="1"/>
          </p:cNvSpPr>
          <p:nvPr>
            <p:ph type="ftr" sz="quarter" idx="11"/>
          </p:nvPr>
        </p:nvSpPr>
        <p:spPr>
          <a:xfrm>
            <a:off x="727032" y="5991226"/>
            <a:ext cx="5527589"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9176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281012007"/>
              </p:ext>
            </p:extLst>
          </p:nvPr>
        </p:nvGraphicFramePr>
        <p:xfrm>
          <a:off x="328532" y="133351"/>
          <a:ext cx="8536879" cy="5622517"/>
        </p:xfrm>
        <a:graphic>
          <a:graphicData uri="http://schemas.openxmlformats.org/drawingml/2006/table">
            <a:tbl>
              <a:tblPr>
                <a:tableStyleId>{8A107856-5554-42FB-B03E-39F5DBC370BA}</a:tableStyleId>
              </a:tblPr>
              <a:tblGrid>
                <a:gridCol w="1347868">
                  <a:extLst>
                    <a:ext uri="{9D8B030D-6E8A-4147-A177-3AD203B41FA5}">
                      <a16:colId xmlns:a16="http://schemas.microsoft.com/office/drawing/2014/main" xmlns="" val="20000"/>
                    </a:ext>
                  </a:extLst>
                </a:gridCol>
                <a:gridCol w="1628775">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2131236">
                  <a:extLst>
                    <a:ext uri="{9D8B030D-6E8A-4147-A177-3AD203B41FA5}">
                      <a16:colId xmlns:a16="http://schemas.microsoft.com/office/drawing/2014/main" xmlns="" val="20004"/>
                    </a:ext>
                  </a:extLst>
                </a:gridCol>
              </a:tblGrid>
              <a:tr h="473377">
                <a:tc gridSpan="5">
                  <a:txBody>
                    <a:bodyPr/>
                    <a:lstStyle/>
                    <a:p>
                      <a:r>
                        <a:rPr lang="en-ZA" sz="1600" b="1" i="0" u="none" strike="noStrike" kern="1200" dirty="0">
                          <a:solidFill>
                            <a:schemeClr val="tx1"/>
                          </a:solidFill>
                          <a:effectLst/>
                          <a:latin typeface="Arial Narrow" panose="020B0606020202030204" pitchFamily="34" charset="0"/>
                          <a:ea typeface="+mn-ea"/>
                          <a:cs typeface="+mn-cs"/>
                        </a:rPr>
                        <a:t>Strategic objective: To create an enabling legislative and regulatory environment for tourism development and growth.</a:t>
                      </a:r>
                      <a:endParaRPr lang="en-US" sz="1600" b="1" i="0" u="none" strike="noStrike" kern="1200" dirty="0">
                        <a:solidFill>
                          <a:schemeClr val="tx1"/>
                        </a:solidFill>
                        <a:effectLst/>
                        <a:latin typeface="Arial Narrow" panose="020B0606020202030204"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5952">
                <a:tc rowSpan="2">
                  <a:txBody>
                    <a:bodyPr/>
                    <a:lstStyle/>
                    <a:p>
                      <a:pPr algn="ctr">
                        <a:lnSpc>
                          <a:spcPct val="100000"/>
                        </a:lnSpc>
                      </a:pPr>
                      <a:r>
                        <a:rPr lang="en-US" sz="1500" b="1" i="0" u="none" strike="noStrike" kern="1200" dirty="0">
                          <a:solidFill>
                            <a:schemeClr val="tx1"/>
                          </a:solidFill>
                          <a:effectLst/>
                          <a:latin typeface="Arial Narrow" panose="020B0606020202030204" pitchFamily="34" charset="0"/>
                          <a:ea typeface="+mn-ea"/>
                          <a:cs typeface="+mn-cs"/>
                        </a:rPr>
                        <a:t>Key Performance Indicator</a:t>
                      </a: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i="0" u="none" strike="noStrike" kern="1200" dirty="0">
                          <a:solidFill>
                            <a:schemeClr val="tx1"/>
                          </a:solidFill>
                          <a:effectLst/>
                          <a:latin typeface="Arial Narrow" panose="020B0606020202030204" pitchFamily="34" charset="0"/>
                          <a:ea typeface="+mn-ea"/>
                          <a:cs typeface="+mn-cs"/>
                        </a:rPr>
                        <a:t>Annual Target</a:t>
                      </a: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noProof="0" dirty="0">
                          <a:solidFill>
                            <a:schemeClr val="tx1"/>
                          </a:solidFill>
                          <a:effectLst/>
                          <a:latin typeface="Arial Narrow" panose="020B0606020202030204" pitchFamily="34" charset="0"/>
                          <a:ea typeface="+mn-ea"/>
                          <a:cs typeface="+mn-cs"/>
                        </a:rPr>
                        <a:t>Quarterly Targets</a:t>
                      </a: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710066">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latin typeface="Arial Narrow" panose="020B0606020202030204" pitchFamily="34" charset="0"/>
                          <a:ea typeface="+mn-ea"/>
                          <a:cs typeface="+mn-cs"/>
                        </a:rPr>
                        <a:t>Quarter 2 Performance – </a:t>
                      </a:r>
                      <a:r>
                        <a:rPr lang="en-ZA" sz="1500" b="1" kern="1200" dirty="0">
                          <a:solidFill>
                            <a:schemeClr val="dk1"/>
                          </a:solidFill>
                          <a:latin typeface="Arial Narrow" panose="020B0606020202030204" pitchFamily="34" charset="0"/>
                          <a:ea typeface="+mn-ea"/>
                          <a:cs typeface="+mn-cs"/>
                        </a:rPr>
                        <a:t>Actual </a:t>
                      </a:r>
                      <a:r>
                        <a:rPr lang="en-US" sz="15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Targets</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28890">
                <a:tc rowSpan="3">
                  <a:txBody>
                    <a:bodyPr/>
                    <a:lstStyle/>
                    <a:p>
                      <a:pPr marL="171450" marR="0" lvl="0" indent="-171450" algn="just" defTabSz="914400" rtl="0" eaLnBrk="1" fontAlgn="t" latinLnBrk="0" hangingPunct="1">
                        <a:lnSpc>
                          <a:spcPct val="100000"/>
                        </a:lnSpc>
                        <a:spcBef>
                          <a:spcPts val="0"/>
                        </a:spcBef>
                        <a:spcAft>
                          <a:spcPts val="0"/>
                        </a:spcAft>
                        <a:buClrTx/>
                        <a:buSzTx/>
                        <a:buFont typeface="+mj-lt"/>
                        <a:buAutoNum type="arabicPeriod" startAt="4"/>
                        <a:tabLst/>
                        <a:defRPr/>
                      </a:pPr>
                      <a:r>
                        <a:rPr kumimoji="0" lang="en-ZA"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Number of information systems developed and maintained</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
                      </a:r>
                    </a:p>
                  </a:txBody>
                  <a:tcPr marL="86400" marR="86400" marT="0" marB="0">
                    <a:solidFill>
                      <a:schemeClr val="bg1"/>
                    </a:solidFill>
                  </a:tcPr>
                </a:tc>
                <a:tc gridSpan="4">
                  <a:txBody>
                    <a:bodyPr/>
                    <a:lstStyle/>
                    <a:p>
                      <a:pPr marL="0" marR="0" indent="0" algn="just" defTabSz="914400" rtl="0" eaLnBrk="1" fontAlgn="t" latinLnBrk="0" hangingPunct="1">
                        <a:lnSpc>
                          <a:spcPct val="100000"/>
                        </a:lnSpc>
                        <a:spcBef>
                          <a:spcPts val="0"/>
                        </a:spcBef>
                        <a:spcAft>
                          <a:spcPts val="0"/>
                        </a:spcAft>
                        <a:buClrTx/>
                        <a:buSzTx/>
                        <a:buFont typeface="+mj-lt"/>
                        <a:buNone/>
                        <a:tabLst/>
                        <a:defRPr/>
                      </a:pPr>
                      <a:r>
                        <a:rPr lang="en-ZA" sz="1600" b="1" i="0" u="none" strike="noStrike" kern="1200" dirty="0">
                          <a:solidFill>
                            <a:schemeClr val="tx1"/>
                          </a:solidFill>
                          <a:effectLst/>
                          <a:latin typeface="Arial Narrow" panose="020B0606020202030204" pitchFamily="34" charset="0"/>
                          <a:ea typeface="+mn-ea"/>
                          <a:cs typeface="+mn-cs"/>
                        </a:rPr>
                        <a:t>Three information systems:</a:t>
                      </a:r>
                    </a:p>
                  </a:txBody>
                  <a:tcPr marL="86400" marR="86400" marT="762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96509305"/>
                  </a:ext>
                </a:extLst>
              </a:tr>
              <a:tr h="2260757">
                <a:tc vMerge="1">
                  <a:txBody>
                    <a:bodyPr/>
                    <a:lstStyle/>
                    <a:p>
                      <a:endParaRPr lang="en-ZA"/>
                    </a:p>
                  </a:txBody>
                  <a:tcPr/>
                </a:tc>
                <a:tc>
                  <a:txBody>
                    <a:bodyPr/>
                    <a:lstStyle/>
                    <a:p>
                      <a:pPr marL="171450" marR="0" lvl="0" indent="-171450" algn="just" defTabSz="914400" rtl="0" eaLnBrk="1" fontAlgn="t" latinLnBrk="0" hangingPunct="1">
                        <a:lnSpc>
                          <a:spcPct val="100000"/>
                        </a:lnSpc>
                        <a:spcBef>
                          <a:spcPts val="0"/>
                        </a:spcBef>
                        <a:spcAft>
                          <a:spcPts val="0"/>
                        </a:spcAft>
                        <a:buClrTx/>
                        <a:buSzTx/>
                        <a:buFont typeface="+mj-lt"/>
                        <a:buAutoNum type="arabicPeriod"/>
                        <a:tabLst/>
                        <a:defRPr/>
                      </a:pPr>
                      <a:r>
                        <a:rPr kumimoji="0" lang="en-ZA" sz="15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Development of the NTIMS: supply side database prioritised.</a:t>
                      </a:r>
                    </a:p>
                  </a:txBody>
                  <a:tcPr marL="85725" marR="86400" marT="9525"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kern="1200" dirty="0">
                          <a:solidFill>
                            <a:schemeClr val="tx1"/>
                          </a:solidFill>
                          <a:latin typeface="Arial Narrow" panose="020B0606020202030204" pitchFamily="34" charset="0"/>
                          <a:ea typeface="+mn-ea"/>
                          <a:cs typeface="+mn-cs"/>
                        </a:rPr>
                        <a:t>Design of the NTIMS was finalised.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kern="1200" dirty="0">
                          <a:solidFill>
                            <a:schemeClr val="tx1"/>
                          </a:solidFill>
                          <a:latin typeface="Arial Narrow" panose="020B0606020202030204" pitchFamily="34" charset="0"/>
                          <a:ea typeface="+mn-ea"/>
                          <a:cs typeface="+mn-cs"/>
                        </a:rPr>
                        <a:t>Development of the NTIMS initiated.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kern="1200" dirty="0">
                          <a:solidFill>
                            <a:schemeClr val="tx1"/>
                          </a:solidFill>
                          <a:latin typeface="Arial Narrow" panose="020B0606020202030204" pitchFamily="34" charset="0"/>
                          <a:ea typeface="+mn-ea"/>
                          <a:cs typeface="+mn-cs"/>
                        </a:rPr>
                        <a:t>Development of the NTIMS was initiated.</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500" kern="1200" dirty="0">
                        <a:solidFill>
                          <a:schemeClr val="tx1"/>
                        </a:solidFill>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500" kern="1200" dirty="0">
                          <a:solidFill>
                            <a:schemeClr val="tx1"/>
                          </a:solidFill>
                          <a:latin typeface="Arial Narrow" panose="020B0606020202030204" pitchFamily="34" charset="0"/>
                          <a:ea typeface="+mn-ea"/>
                          <a:cs typeface="+mn-cs"/>
                        </a:rPr>
                        <a:t>The service</a:t>
                      </a:r>
                      <a:r>
                        <a:rPr lang="en-ZA" sz="1500" kern="1200" baseline="0" dirty="0">
                          <a:solidFill>
                            <a:schemeClr val="tx1"/>
                          </a:solidFill>
                          <a:latin typeface="Arial Narrow" panose="020B0606020202030204" pitchFamily="34" charset="0"/>
                          <a:ea typeface="+mn-ea"/>
                          <a:cs typeface="+mn-cs"/>
                        </a:rPr>
                        <a:t> provider to design, develop and test the NTIMS has been appointed.</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500" kern="1200" baseline="0" dirty="0">
                          <a:solidFill>
                            <a:schemeClr val="tx1"/>
                          </a:solidFill>
                          <a:latin typeface="Arial Narrow" panose="020B0606020202030204" pitchFamily="34" charset="0"/>
                          <a:ea typeface="+mn-ea"/>
                          <a:cs typeface="+mn-cs"/>
                        </a:rPr>
                        <a:t>This system will enable the department to quantify the supply side of the South African Tourism Sector.</a:t>
                      </a:r>
                      <a:endParaRPr lang="en-ZA" sz="1500" kern="1200" dirty="0">
                        <a:solidFill>
                          <a:schemeClr val="tx1"/>
                        </a:solidFill>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1682575860"/>
                  </a:ext>
                </a:extLst>
              </a:tr>
              <a:tr h="1200535">
                <a:tc vMerge="1">
                  <a:txBody>
                    <a:bodyPr/>
                    <a:lstStyle/>
                    <a:p>
                      <a:endParaRPr lang="en-ZA"/>
                    </a:p>
                  </a:txBody>
                  <a:tcPr/>
                </a:tc>
                <a:tc>
                  <a:txBody>
                    <a:bodyPr/>
                    <a:lstStyle/>
                    <a:p>
                      <a:pPr marL="171450" marR="0" lvl="0" indent="-171450" algn="just" defTabSz="914400" rtl="0" eaLnBrk="1" fontAlgn="t" latinLnBrk="0" hangingPunct="1">
                        <a:lnSpc>
                          <a:spcPct val="100000"/>
                        </a:lnSpc>
                        <a:spcBef>
                          <a:spcPts val="0"/>
                        </a:spcBef>
                        <a:spcAft>
                          <a:spcPts val="0"/>
                        </a:spcAft>
                        <a:buClrTx/>
                        <a:buSzTx/>
                        <a:buFont typeface="+mj-lt"/>
                        <a:buAutoNum type="arabicPeriod" startAt="2"/>
                        <a:tabLst/>
                        <a:defRPr/>
                      </a:pPr>
                      <a:r>
                        <a:rPr kumimoji="0" lang="en-ZA" sz="15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Development of database of black-owned products and services.</a:t>
                      </a:r>
                    </a:p>
                  </a:txBody>
                  <a:tcPr marL="85725" marR="86400" marT="9525" marB="0">
                    <a:solidFill>
                      <a:schemeClr val="bg1"/>
                    </a:solidFill>
                  </a:tcPr>
                </a:tc>
                <a:tc>
                  <a:txBody>
                    <a:bodyPr/>
                    <a:lstStyle/>
                    <a:p>
                      <a:pPr algn="just"/>
                      <a:r>
                        <a:rPr lang="en-ZA" sz="1500" kern="1200" dirty="0">
                          <a:solidFill>
                            <a:schemeClr val="tx1"/>
                          </a:solidFill>
                          <a:latin typeface="Arial Narrow" panose="020B0606020202030204" pitchFamily="34" charset="0"/>
                          <a:ea typeface="+mn-ea"/>
                          <a:cs typeface="+mn-cs"/>
                        </a:rPr>
                        <a:t>Design of database of black-owned products and services was finalised.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kern="1200" dirty="0">
                          <a:solidFill>
                            <a:schemeClr val="tx1"/>
                          </a:solidFill>
                          <a:latin typeface="Arial Narrow" panose="020B0606020202030204" pitchFamily="34" charset="0"/>
                          <a:ea typeface="+mn-ea"/>
                          <a:cs typeface="+mn-cs"/>
                        </a:rPr>
                        <a:t>Development of database of black owned products and services initiated.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kern="1200" dirty="0">
                          <a:solidFill>
                            <a:schemeClr val="tx1"/>
                          </a:solidFill>
                          <a:latin typeface="Arial Narrow" panose="020B0606020202030204" pitchFamily="34" charset="0"/>
                          <a:ea typeface="+mn-ea"/>
                          <a:cs typeface="+mn-cs"/>
                        </a:rPr>
                        <a:t>Development of database of black owned products and services was initiated.</a:t>
                      </a:r>
                    </a:p>
                  </a:txBody>
                  <a:tcPr marR="90000" marT="7620" marB="0">
                    <a:solidFill>
                      <a:schemeClr val="bg1"/>
                    </a:solidFill>
                  </a:tcPr>
                </a:tc>
                <a:extLst>
                  <a:ext uri="{0D108BD9-81ED-4DB2-BD59-A6C34878D82A}">
                    <a16:rowId xmlns:a16="http://schemas.microsoft.com/office/drawing/2014/main" xmlns="" val="4071121813"/>
                  </a:ext>
                </a:extLst>
              </a:tr>
            </a:tbl>
          </a:graphicData>
        </a:graphic>
      </p:graphicFrame>
      <p:sp>
        <p:nvSpPr>
          <p:cNvPr id="13" name="Footer Placeholder 1"/>
          <p:cNvSpPr>
            <a:spLocks noGrp="1"/>
          </p:cNvSpPr>
          <p:nvPr>
            <p:ph type="ftr" sz="quarter" idx="11"/>
          </p:nvPr>
        </p:nvSpPr>
        <p:spPr>
          <a:xfrm>
            <a:off x="328532" y="5991226"/>
            <a:ext cx="3116632"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338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398828817"/>
              </p:ext>
            </p:extLst>
          </p:nvPr>
        </p:nvGraphicFramePr>
        <p:xfrm>
          <a:off x="328532" y="224005"/>
          <a:ext cx="8532006" cy="5514322"/>
        </p:xfrm>
        <a:graphic>
          <a:graphicData uri="http://schemas.openxmlformats.org/drawingml/2006/table">
            <a:tbl>
              <a:tblPr>
                <a:tableStyleId>{8A107856-5554-42FB-B03E-39F5DBC370BA}</a:tableStyleId>
              </a:tblPr>
              <a:tblGrid>
                <a:gridCol w="1593574">
                  <a:extLst>
                    <a:ext uri="{9D8B030D-6E8A-4147-A177-3AD203B41FA5}">
                      <a16:colId xmlns:a16="http://schemas.microsoft.com/office/drawing/2014/main" xmlns="" val="20000"/>
                    </a:ext>
                  </a:extLst>
                </a:gridCol>
                <a:gridCol w="1632857">
                  <a:extLst>
                    <a:ext uri="{9D8B030D-6E8A-4147-A177-3AD203B41FA5}">
                      <a16:colId xmlns:a16="http://schemas.microsoft.com/office/drawing/2014/main" xmlns="" val="20001"/>
                    </a:ext>
                  </a:extLst>
                </a:gridCol>
                <a:gridCol w="1604866">
                  <a:extLst>
                    <a:ext uri="{9D8B030D-6E8A-4147-A177-3AD203B41FA5}">
                      <a16:colId xmlns:a16="http://schemas.microsoft.com/office/drawing/2014/main" xmlns="" val="2496087577"/>
                    </a:ext>
                  </a:extLst>
                </a:gridCol>
                <a:gridCol w="1502228">
                  <a:extLst>
                    <a:ext uri="{9D8B030D-6E8A-4147-A177-3AD203B41FA5}">
                      <a16:colId xmlns:a16="http://schemas.microsoft.com/office/drawing/2014/main" xmlns="" val="343588848"/>
                    </a:ext>
                  </a:extLst>
                </a:gridCol>
                <a:gridCol w="2198481">
                  <a:extLst>
                    <a:ext uri="{9D8B030D-6E8A-4147-A177-3AD203B41FA5}">
                      <a16:colId xmlns:a16="http://schemas.microsoft.com/office/drawing/2014/main" xmlns="" val="2834756913"/>
                    </a:ext>
                  </a:extLst>
                </a:gridCol>
              </a:tblGrid>
              <a:tr h="597089">
                <a:tc gridSpan="5">
                  <a:txBody>
                    <a:bodyPr/>
                    <a:lstStyle/>
                    <a:p>
                      <a:r>
                        <a:rPr lang="en-ZA" sz="1500" b="1" kern="1200" dirty="0">
                          <a:latin typeface="Arial Narrow" panose="020B0606020202030204" pitchFamily="34" charset="0"/>
                        </a:rPr>
                        <a:t>Strategic objective: </a:t>
                      </a:r>
                      <a:r>
                        <a:rPr lang="en-ZA" sz="1500" b="1" kern="1200" dirty="0">
                          <a:solidFill>
                            <a:schemeClr val="tx1"/>
                          </a:solidFill>
                          <a:latin typeface="Arial Narrow" pitchFamily="34" charset="0"/>
                          <a:ea typeface="+mn-ea"/>
                          <a:cs typeface="+mn-cs"/>
                        </a:rPr>
                        <a:t>To create an enabling legislative and regulatory environment for tourism development and growth.</a:t>
                      </a:r>
                      <a:endParaRPr lang="en-US" sz="1500" b="1" kern="1200" dirty="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500" b="1" dirty="0">
                          <a:latin typeface="Arial Narrow" panose="020B0606020202030204" pitchFamily="34" charset="0"/>
                        </a:rPr>
                        <a:t>Key</a:t>
                      </a:r>
                      <a:r>
                        <a:rPr lang="en-US" sz="1500" b="1" baseline="0" dirty="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latin typeface="Arial Narrow" panose="020B0606020202030204" pitchFamily="34" charset="0"/>
                          <a:ea typeface="+mn-ea"/>
                          <a:cs typeface="+mn-cs"/>
                        </a:rPr>
                        <a:t>Quarter 2 Performance – </a:t>
                      </a:r>
                      <a:r>
                        <a:rPr lang="en-ZA" sz="1500" b="1" kern="1200" dirty="0">
                          <a:solidFill>
                            <a:schemeClr val="dk1"/>
                          </a:solidFill>
                          <a:latin typeface="Arial Narrow" panose="020B0606020202030204" pitchFamily="34" charset="0"/>
                          <a:ea typeface="+mn-ea"/>
                          <a:cs typeface="+mn-cs"/>
                        </a:rPr>
                        <a:t>Actual </a:t>
                      </a:r>
                      <a:r>
                        <a:rPr lang="en-US" sz="15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Targets</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01832">
                <a:tc rowSpan="2">
                  <a:txBody>
                    <a:bodyPr/>
                    <a:lstStyle/>
                    <a:p>
                      <a:pPr marL="342900" indent="-342900" algn="just" fontAlgn="t">
                        <a:buFont typeface="+mj-lt"/>
                        <a:buAutoNum type="arabicPeriod" startAt="4"/>
                      </a:pPr>
                      <a:r>
                        <a:rPr lang="en-ZA" sz="1500" b="0" i="0" u="none" strike="noStrike" dirty="0">
                          <a:solidFill>
                            <a:srgbClr val="000000"/>
                          </a:solidFill>
                          <a:latin typeface="Arial Narrow"/>
                        </a:rPr>
                        <a:t>Number of information systems developed and maintained</a:t>
                      </a:r>
                      <a:r>
                        <a:rPr lang="en-US" sz="1500" b="0" i="0" u="none" strike="noStrike" dirty="0">
                          <a:solidFill>
                            <a:srgbClr val="000000"/>
                          </a:solidFill>
                          <a:latin typeface="Arial Narrow"/>
                        </a:rPr>
                        <a:t>.</a:t>
                      </a:r>
                    </a:p>
                  </a:txBody>
                  <a:tcPr marL="86400" marR="86400" marT="0" marB="0">
                    <a:solidFill>
                      <a:schemeClr val="bg1"/>
                    </a:solidFill>
                  </a:tcPr>
                </a:tc>
                <a:tc gridSpan="4">
                  <a:txBody>
                    <a:bodyPr/>
                    <a:lstStyle/>
                    <a:p>
                      <a:pPr marL="0" indent="0" algn="just" defTabSz="914400" rtl="0" eaLnBrk="1" fontAlgn="t" latinLnBrk="0" hangingPunct="1">
                        <a:buFont typeface="Arial" panose="020B0604020202020204" pitchFamily="34" charset="0"/>
                        <a:buNone/>
                      </a:pPr>
                      <a:r>
                        <a:rPr lang="en-ZA" sz="1500" b="1" i="0" u="none" strike="noStrike" kern="1200" dirty="0">
                          <a:solidFill>
                            <a:schemeClr val="tx1"/>
                          </a:solidFill>
                          <a:effectLst/>
                          <a:latin typeface="Arial Narrow" panose="020B0606020202030204" pitchFamily="34" charset="0"/>
                          <a:ea typeface="+mn-ea"/>
                          <a:cs typeface="+mn-cs"/>
                        </a:rPr>
                        <a:t>Three information systems… continued:</a:t>
                      </a: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3518121">
                <a:tc vMerge="1">
                  <a:txBody>
                    <a:bodyPr/>
                    <a:lstStyle/>
                    <a:p>
                      <a:endParaRPr lang="en-ZA"/>
                    </a:p>
                  </a:txBody>
                  <a:tcPr/>
                </a:tc>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3"/>
                        <a:tabLst/>
                        <a:defRPr/>
                      </a:pPr>
                      <a:r>
                        <a:rPr kumimoji="0" lang="en-ZA" sz="15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Development of a biometric time and attendance system for tourism EPWP projects.</a:t>
                      </a:r>
                    </a:p>
                  </a:txBody>
                  <a:tcPr marL="85725" marR="86400" marT="9525"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kern="1200" dirty="0">
                          <a:solidFill>
                            <a:schemeClr val="tx1"/>
                          </a:solidFill>
                          <a:latin typeface="Arial Narrow" panose="020B0606020202030204" pitchFamily="34" charset="0"/>
                          <a:ea typeface="+mn-ea"/>
                          <a:cs typeface="+mn-cs"/>
                        </a:rPr>
                        <a:t>Design of a biometric time and attendance system for tourism EPWP projects was finalised.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kern="1200" dirty="0">
                          <a:solidFill>
                            <a:schemeClr val="tx1"/>
                          </a:solidFill>
                          <a:latin typeface="Arial Narrow" panose="020B0606020202030204" pitchFamily="34" charset="0"/>
                          <a:ea typeface="+mn-ea"/>
                          <a:cs typeface="+mn-cs"/>
                        </a:rPr>
                        <a:t>Development of a biometric time and attendance system for tourism EPWP projects initiated.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kern="1200" dirty="0">
                          <a:solidFill>
                            <a:schemeClr val="tx1"/>
                          </a:solidFill>
                          <a:latin typeface="Arial Narrow" panose="020B0606020202030204" pitchFamily="34" charset="0"/>
                          <a:ea typeface="+mn-ea"/>
                          <a:cs typeface="+mn-cs"/>
                        </a:rPr>
                        <a:t>Development of a biometric time and attendance system for tourism EPWP projects was initiated.</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500" kern="1200" dirty="0">
                        <a:solidFill>
                          <a:schemeClr val="tx1"/>
                        </a:solidFill>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ZA" sz="1500" kern="1200" dirty="0">
                          <a:solidFill>
                            <a:schemeClr val="tx1"/>
                          </a:solidFill>
                          <a:latin typeface="Arial Narrow" panose="020B0606020202030204" pitchFamily="34" charset="0"/>
                          <a:ea typeface="+mn-ea"/>
                          <a:cs typeface="+mn-cs"/>
                        </a:rPr>
                        <a:t>The objectives of the system include among others:</a:t>
                      </a:r>
                    </a:p>
                    <a:p>
                      <a:pPr marL="285750" marR="0" lvl="0" indent="-285750" algn="just" defTabSz="914400" rtl="0" eaLnBrk="1" fontAlgn="t" latinLnBrk="0" hangingPunct="1">
                        <a:lnSpc>
                          <a:spcPct val="100000"/>
                        </a:lnSpc>
                        <a:spcBef>
                          <a:spcPts val="0"/>
                        </a:spcBef>
                        <a:spcAft>
                          <a:spcPts val="0"/>
                        </a:spcAft>
                        <a:buClrTx/>
                        <a:buSzTx/>
                        <a:buFontTx/>
                        <a:buChar char="-"/>
                        <a:tabLst/>
                        <a:defRPr/>
                      </a:pPr>
                      <a:r>
                        <a:rPr lang="en-ZA" sz="1500" kern="1200" dirty="0">
                          <a:solidFill>
                            <a:schemeClr val="tx1"/>
                          </a:solidFill>
                          <a:latin typeface="Arial Narrow" panose="020B0606020202030204" pitchFamily="34" charset="0"/>
                          <a:ea typeface="+mn-ea"/>
                          <a:cs typeface="+mn-cs"/>
                        </a:rPr>
                        <a:t>Accurate attendance reports for all EPWP participants, </a:t>
                      </a:r>
                    </a:p>
                    <a:p>
                      <a:pPr marL="285750" marR="0" lvl="0" indent="-285750" algn="just" defTabSz="914400" rtl="0" eaLnBrk="1" fontAlgn="t" latinLnBrk="0" hangingPunct="1">
                        <a:lnSpc>
                          <a:spcPct val="100000"/>
                        </a:lnSpc>
                        <a:spcBef>
                          <a:spcPts val="0"/>
                        </a:spcBef>
                        <a:spcAft>
                          <a:spcPts val="0"/>
                        </a:spcAft>
                        <a:buClrTx/>
                        <a:buSzTx/>
                        <a:buFontTx/>
                        <a:buChar char="-"/>
                        <a:tabLst/>
                        <a:defRPr/>
                      </a:pPr>
                      <a:r>
                        <a:rPr lang="en-US" sz="1500" kern="1200" dirty="0">
                          <a:solidFill>
                            <a:schemeClr val="tx1"/>
                          </a:solidFill>
                          <a:latin typeface="Arial Narrow" panose="020B0606020202030204" pitchFamily="34" charset="0"/>
                          <a:ea typeface="+mn-ea"/>
                          <a:cs typeface="+mn-cs"/>
                        </a:rPr>
                        <a:t>Increase efficiency and reduce turnaround times in the payment of stipends</a:t>
                      </a:r>
                      <a:endParaRPr lang="en-ZA" sz="1500" kern="1200" dirty="0">
                        <a:solidFill>
                          <a:schemeClr val="tx1"/>
                        </a:solidFill>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endParaRPr lang="en-ZA" sz="1500" kern="1200" dirty="0">
                        <a:solidFill>
                          <a:schemeClr val="tx1"/>
                        </a:solidFill>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54933463"/>
                  </a:ext>
                </a:extLst>
              </a:tr>
            </a:tbl>
          </a:graphicData>
        </a:graphic>
      </p:graphicFrame>
      <p:sp>
        <p:nvSpPr>
          <p:cNvPr id="13" name="Footer Placeholder 1"/>
          <p:cNvSpPr>
            <a:spLocks noGrp="1"/>
          </p:cNvSpPr>
          <p:nvPr>
            <p:ph type="ftr" sz="quarter" idx="11"/>
          </p:nvPr>
        </p:nvSpPr>
        <p:spPr>
          <a:xfrm>
            <a:off x="328532" y="5991226"/>
            <a:ext cx="3042741"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080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67772443"/>
              </p:ext>
            </p:extLst>
          </p:nvPr>
        </p:nvGraphicFramePr>
        <p:xfrm>
          <a:off x="328532" y="224005"/>
          <a:ext cx="8532006" cy="5072206"/>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1619234">
                  <a:extLst>
                    <a:ext uri="{9D8B030D-6E8A-4147-A177-3AD203B41FA5}">
                      <a16:colId xmlns:a16="http://schemas.microsoft.com/office/drawing/2014/main" xmlns="" val="20001"/>
                    </a:ext>
                  </a:extLst>
                </a:gridCol>
                <a:gridCol w="1763486">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259715933"/>
                    </a:ext>
                  </a:extLst>
                </a:gridCol>
                <a:gridCol w="1573330">
                  <a:extLst>
                    <a:ext uri="{9D8B030D-6E8A-4147-A177-3AD203B41FA5}">
                      <a16:colId xmlns:a16="http://schemas.microsoft.com/office/drawing/2014/main" xmlns="" val="3896753070"/>
                    </a:ext>
                  </a:extLst>
                </a:gridCol>
              </a:tblGrid>
              <a:tr h="597089">
                <a:tc gridSpan="5">
                  <a:txBody>
                    <a:bodyPr/>
                    <a:lstStyle/>
                    <a:p>
                      <a:r>
                        <a:rPr lang="en-ZA" sz="1600" b="1" kern="1200" dirty="0">
                          <a:latin typeface="Arial Narrow" panose="020B0606020202030204" pitchFamily="34" charset="0"/>
                        </a:rPr>
                        <a:t>Strategic objective: </a:t>
                      </a:r>
                      <a:r>
                        <a:rPr lang="en-ZA" sz="1600" b="1" kern="1200" dirty="0">
                          <a:solidFill>
                            <a:schemeClr val="tx1"/>
                          </a:solidFill>
                          <a:latin typeface="Arial Narrow" pitchFamily="34" charset="0"/>
                          <a:ea typeface="+mn-ea"/>
                          <a:cs typeface="+mn-cs"/>
                        </a:rPr>
                        <a:t>To create an enabling legislative and regulatory environment for tourism development and growth.</a:t>
                      </a:r>
                      <a:endParaRPr lang="en-US" sz="1600" b="1" kern="1200" dirty="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01832">
                <a:tc rowSpan="3">
                  <a:txBody>
                    <a:bodyPr/>
                    <a:lstStyle/>
                    <a:p>
                      <a:pPr marL="342900" indent="-342900" algn="just" fontAlgn="t">
                        <a:buFont typeface="+mj-lt"/>
                        <a:buAutoNum type="arabicPeriod" startAt="5"/>
                      </a:pPr>
                      <a:r>
                        <a:rPr lang="en-ZA" sz="1600" b="0" i="0" u="none" strike="noStrike" dirty="0">
                          <a:solidFill>
                            <a:srgbClr val="000000"/>
                          </a:solidFill>
                          <a:latin typeface="Arial Narrow"/>
                        </a:rPr>
                        <a:t>Number of initiatives facilitated in multilateral fora and bilateral cooperation and regional integration.</a:t>
                      </a:r>
                      <a:endParaRPr lang="en-US" sz="1600" b="0" i="0" u="none" strike="noStrike" dirty="0">
                        <a:solidFill>
                          <a:srgbClr val="000000"/>
                        </a:solidFill>
                        <a:latin typeface="Arial Narrow"/>
                      </a:endParaRPr>
                    </a:p>
                  </a:txBody>
                  <a:tcPr marL="86400" marR="86400" marT="0" marB="0">
                    <a:solidFill>
                      <a:schemeClr val="bg1"/>
                    </a:solidFill>
                  </a:tcPr>
                </a:tc>
                <a:tc gridSpan="4">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600" b="1" i="0" u="none" strike="noStrike" kern="1200" dirty="0">
                          <a:solidFill>
                            <a:srgbClr val="000000"/>
                          </a:solidFill>
                          <a:effectLst/>
                          <a:latin typeface="Arial Narrow" panose="020B0606020202030204" pitchFamily="34" charset="0"/>
                          <a:ea typeface="+mn-ea"/>
                          <a:cs typeface="+mn-cs"/>
                        </a:rPr>
                        <a:t>Five initiatives:</a:t>
                      </a:r>
                    </a:p>
                  </a:txBody>
                  <a:tcPr marL="85725" marR="86400" marT="9525" marB="0">
                    <a:solidFill>
                      <a:schemeClr val="bg1"/>
                    </a:solidFill>
                  </a:tcPr>
                </a:tc>
                <a:tc hMerge="1">
                  <a:txBody>
                    <a:bodyPr/>
                    <a:lstStyle/>
                    <a:p>
                      <a:pPr marL="0" marR="0" indent="0" algn="just" defTabSz="914400" rtl="0" eaLnBrk="1" fontAlgn="t" latinLnBrk="0" hangingPunct="1">
                        <a:lnSpc>
                          <a:spcPct val="100000"/>
                        </a:lnSpc>
                        <a:spcBef>
                          <a:spcPts val="0"/>
                        </a:spcBef>
                        <a:spcAft>
                          <a:spcPts val="0"/>
                        </a:spcAft>
                        <a:buClrTx/>
                        <a:buSzTx/>
                        <a:buFontTx/>
                        <a:buNone/>
                        <a:tabLst/>
                        <a:defRPr/>
                      </a:pPr>
                      <a:endParaRPr lang="en-ZA" sz="15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1544385">
                <a:tc vMerge="1">
                  <a:txBody>
                    <a:bodyPr/>
                    <a:lstStyle/>
                    <a:p>
                      <a:endParaRPr lang="en-ZA"/>
                    </a:p>
                  </a:txBody>
                  <a:tcPr/>
                </a:tc>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a:tabLst/>
                        <a:defRPr/>
                      </a:pPr>
                      <a:r>
                        <a:rPr kumimoji="0" lang="en-ZA"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Hosting of IORA Workshop on Coastal and Marine Tourism.</a:t>
                      </a:r>
                    </a:p>
                  </a:txBody>
                  <a:tcPr marL="85725" marR="86400" marT="9525"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effectLst/>
                          <a:latin typeface="Arial Narrow" panose="020B0606020202030204" pitchFamily="34" charset="0"/>
                          <a:ea typeface="+mn-ea"/>
                          <a:cs typeface="+mn-cs"/>
                        </a:rPr>
                        <a:t>Report on IORA Workshop on Coastal and Marine Tourism was developed.</a:t>
                      </a:r>
                    </a:p>
                  </a:txBody>
                  <a:tcPr marR="90000" marT="7620" marB="0">
                    <a:solidFill>
                      <a:schemeClr val="bg1"/>
                    </a:solidFill>
                  </a:tcPr>
                </a:tc>
                <a:tc>
                  <a:txBody>
                    <a:bodyPr/>
                    <a:lstStyle/>
                    <a:p>
                      <a:pPr algn="just"/>
                      <a:r>
                        <a:rPr lang="en-ZA" sz="1600" b="0" i="0" u="none" strike="noStrike" kern="1200" dirty="0">
                          <a:solidFill>
                            <a:srgbClr val="000000"/>
                          </a:solidFill>
                          <a:effectLst/>
                          <a:latin typeface="Arial Narrow" panose="020B0606020202030204" pitchFamily="34" charset="0"/>
                          <a:ea typeface="+mn-ea"/>
                          <a:cs typeface="+mn-cs"/>
                        </a:rPr>
                        <a:t>No target during the period under review.</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effectLst/>
                          <a:latin typeface="Arial Narrow" panose="020B0606020202030204" pitchFamily="34" charset="0"/>
                          <a:ea typeface="+mn-ea"/>
                          <a:cs typeface="+mn-cs"/>
                        </a:rPr>
                        <a:t>No target during the period under review,</a:t>
                      </a:r>
                      <a:r>
                        <a:rPr lang="en-ZA" sz="1600" b="0" i="0" u="none" strike="noStrike" kern="1200" baseline="0" dirty="0">
                          <a:solidFill>
                            <a:srgbClr val="000000"/>
                          </a:solidFill>
                          <a:effectLst/>
                          <a:latin typeface="Arial Narrow" panose="020B0606020202030204" pitchFamily="34" charset="0"/>
                          <a:ea typeface="+mn-ea"/>
                          <a:cs typeface="+mn-cs"/>
                        </a:rPr>
                        <a:t> and therefore, no progress to report.</a:t>
                      </a:r>
                      <a:endParaRPr lang="en-ZA" sz="1600" b="0" i="0" u="none" strike="noStrike" kern="1200" dirty="0">
                        <a:solidFill>
                          <a:srgbClr val="000000"/>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endParaRPr lang="en-ZA" sz="16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54933463"/>
                  </a:ext>
                </a:extLst>
              </a:tr>
              <a:tr h="1156996">
                <a:tc vMerge="1">
                  <a:txBody>
                    <a:bodyPr/>
                    <a:lstStyle/>
                    <a:p>
                      <a:endParaRPr lang="en-ZA"/>
                    </a:p>
                  </a:txBody>
                  <a:tcPr/>
                </a:tc>
                <a:tc>
                  <a:txBody>
                    <a:bodyPr/>
                    <a:lstStyle/>
                    <a:p>
                      <a:pPr marL="342900" indent="-342900" algn="just" defTabSz="914400" rtl="0" eaLnBrk="1" fontAlgn="t" latinLnBrk="0" hangingPunct="1">
                        <a:buFont typeface="+mj-lt"/>
                        <a:buAutoNum type="arabicPeriod" startAt="2"/>
                      </a:pPr>
                      <a:r>
                        <a:rPr lang="en-ZA" sz="1600" b="0" i="0" u="none" strike="noStrike" kern="1200" dirty="0">
                          <a:solidFill>
                            <a:srgbClr val="000000"/>
                          </a:solidFill>
                          <a:effectLst/>
                          <a:latin typeface="Arial Narrow" panose="020B0606020202030204" pitchFamily="34" charset="0"/>
                          <a:ea typeface="+mn-ea"/>
                          <a:cs typeface="+mn-cs"/>
                        </a:rPr>
                        <a:t>Hosting of IORA Tourism Experts Meeting.</a:t>
                      </a:r>
                    </a:p>
                  </a:txBody>
                  <a:tcPr marL="85725" marR="86400" marT="9525"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effectLst/>
                          <a:latin typeface="Arial Narrow" panose="020B0606020202030204" pitchFamily="34" charset="0"/>
                          <a:ea typeface="+mn-ea"/>
                          <a:cs typeface="+mn-cs"/>
                        </a:rPr>
                        <a:t>IORA Tourism Experts Report was developed.</a:t>
                      </a:r>
                    </a:p>
                  </a:txBody>
                  <a:tcPr marR="90000" marT="762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No target during the period under review.</a:t>
                      </a:r>
                    </a:p>
                  </a:txBody>
                  <a:tcPr marR="90000" marT="762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No target during the period under review, and therefore, no progress to report.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3539945485"/>
                  </a:ext>
                </a:extLst>
              </a:tr>
            </a:tbl>
          </a:graphicData>
        </a:graphic>
      </p:graphicFrame>
      <p:sp>
        <p:nvSpPr>
          <p:cNvPr id="13" name="Footer Placeholder 1"/>
          <p:cNvSpPr>
            <a:spLocks noGrp="1"/>
          </p:cNvSpPr>
          <p:nvPr>
            <p:ph type="ftr" sz="quarter" idx="11"/>
          </p:nvPr>
        </p:nvSpPr>
        <p:spPr>
          <a:xfrm>
            <a:off x="328532" y="5843444"/>
            <a:ext cx="3042741"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516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767030175"/>
              </p:ext>
            </p:extLst>
          </p:nvPr>
        </p:nvGraphicFramePr>
        <p:xfrm>
          <a:off x="302501" y="141975"/>
          <a:ext cx="8597734" cy="5753999"/>
        </p:xfrm>
        <a:graphic>
          <a:graphicData uri="http://schemas.openxmlformats.org/drawingml/2006/table">
            <a:tbl>
              <a:tblPr>
                <a:tableStyleId>{8A107856-5554-42FB-B03E-39F5DBC370BA}</a:tableStyleId>
              </a:tblPr>
              <a:tblGrid>
                <a:gridCol w="1640227">
                  <a:extLst>
                    <a:ext uri="{9D8B030D-6E8A-4147-A177-3AD203B41FA5}">
                      <a16:colId xmlns:a16="http://schemas.microsoft.com/office/drawing/2014/main" xmlns="" val="20000"/>
                    </a:ext>
                  </a:extLst>
                </a:gridCol>
                <a:gridCol w="1763486">
                  <a:extLst>
                    <a:ext uri="{9D8B030D-6E8A-4147-A177-3AD203B41FA5}">
                      <a16:colId xmlns:a16="http://schemas.microsoft.com/office/drawing/2014/main" xmlns="" val="20001"/>
                    </a:ext>
                  </a:extLst>
                </a:gridCol>
                <a:gridCol w="1604865">
                  <a:extLst>
                    <a:ext uri="{9D8B030D-6E8A-4147-A177-3AD203B41FA5}">
                      <a16:colId xmlns:a16="http://schemas.microsoft.com/office/drawing/2014/main" xmlns="" val="2814633861"/>
                    </a:ext>
                  </a:extLst>
                </a:gridCol>
                <a:gridCol w="1450703">
                  <a:extLst>
                    <a:ext uri="{9D8B030D-6E8A-4147-A177-3AD203B41FA5}">
                      <a16:colId xmlns:a16="http://schemas.microsoft.com/office/drawing/2014/main" xmlns="" val="264196174"/>
                    </a:ext>
                  </a:extLst>
                </a:gridCol>
                <a:gridCol w="2138453">
                  <a:extLst>
                    <a:ext uri="{9D8B030D-6E8A-4147-A177-3AD203B41FA5}">
                      <a16:colId xmlns:a16="http://schemas.microsoft.com/office/drawing/2014/main" xmlns="" val="3305746823"/>
                    </a:ext>
                  </a:extLst>
                </a:gridCol>
              </a:tblGrid>
              <a:tr h="577188">
                <a:tc gridSpan="5">
                  <a:txBody>
                    <a:bodyPr/>
                    <a:lstStyle/>
                    <a:p>
                      <a:r>
                        <a:rPr lang="en-ZA" sz="1600" b="1" kern="1200" dirty="0">
                          <a:latin typeface="Arial Narrow" panose="020B0606020202030204" pitchFamily="34" charset="0"/>
                        </a:rPr>
                        <a:t>Strategic objective: </a:t>
                      </a:r>
                      <a:r>
                        <a:rPr lang="en-ZA" sz="1600" b="1" kern="1200" dirty="0">
                          <a:solidFill>
                            <a:schemeClr val="tx1"/>
                          </a:solidFill>
                          <a:latin typeface="Arial Narrow" pitchFamily="34" charset="0"/>
                          <a:ea typeface="+mn-ea"/>
                          <a:cs typeface="+mn-cs"/>
                        </a:rPr>
                        <a:t>To create an enabling legislative and regulatory environment for tourism development and growth.</a:t>
                      </a:r>
                      <a:endParaRPr lang="en-US" sz="1600" b="1" kern="1200" dirty="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35848">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795531">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91772">
                <a:tc rowSpan="3">
                  <a:txBody>
                    <a:bodyPr/>
                    <a:lstStyle/>
                    <a:p>
                      <a:pPr marL="342900" indent="-342900" algn="just" fontAlgn="t">
                        <a:buFont typeface="+mj-lt"/>
                        <a:buAutoNum type="arabicPeriod" startAt="5"/>
                      </a:pPr>
                      <a:r>
                        <a:rPr lang="en-ZA" sz="1600" b="0" i="0" u="none" strike="noStrike" dirty="0">
                          <a:solidFill>
                            <a:srgbClr val="000000"/>
                          </a:solidFill>
                          <a:latin typeface="Arial Narrow"/>
                        </a:rPr>
                        <a:t>Number of initiatives facilitated in multilateral fora and bilateral cooperation and regional integration.</a:t>
                      </a:r>
                      <a:endParaRPr lang="en-US" sz="1600" b="0" i="0" u="none" strike="noStrike" dirty="0">
                        <a:solidFill>
                          <a:srgbClr val="000000"/>
                        </a:solidFill>
                        <a:latin typeface="Arial Narrow"/>
                      </a:endParaRPr>
                    </a:p>
                  </a:txBody>
                  <a:tcPr marL="86400" marR="86400" marT="0" marB="0">
                    <a:solidFill>
                      <a:schemeClr val="bg1"/>
                    </a:solidFill>
                  </a:tcPr>
                </a:tc>
                <a:tc gridSpan="4">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600" b="1" i="0" u="none" strike="noStrike" kern="1200" dirty="0">
                          <a:solidFill>
                            <a:srgbClr val="000000"/>
                          </a:solidFill>
                          <a:effectLst/>
                          <a:latin typeface="Arial Narrow" panose="020B0606020202030204" pitchFamily="34" charset="0"/>
                          <a:ea typeface="+mn-ea"/>
                          <a:cs typeface="+mn-cs"/>
                        </a:rPr>
                        <a:t>Five initiatives … continued:</a:t>
                      </a: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1303500">
                <a:tc vMerge="1">
                  <a:txBody>
                    <a:bodyPr/>
                    <a:lstStyle/>
                    <a:p>
                      <a:endParaRPr lang="en-ZA"/>
                    </a:p>
                  </a:txBody>
                  <a:tcPr/>
                </a:tc>
                <a:tc>
                  <a:txBody>
                    <a:bodyPr/>
                    <a:lstStyle/>
                    <a:p>
                      <a:pPr marL="342900" marR="0" indent="-342900" algn="just" defTabSz="914400" rtl="0" eaLnBrk="1" fontAlgn="t" latinLnBrk="0" hangingPunct="1">
                        <a:lnSpc>
                          <a:spcPct val="100000"/>
                        </a:lnSpc>
                        <a:spcBef>
                          <a:spcPts val="0"/>
                        </a:spcBef>
                        <a:spcAft>
                          <a:spcPts val="0"/>
                        </a:spcAft>
                        <a:buClrTx/>
                        <a:buSzTx/>
                        <a:buFont typeface="+mj-lt"/>
                        <a:buAutoNum type="arabicPeriod" startAt="3"/>
                        <a:tabLst/>
                        <a:defRPr/>
                      </a:pPr>
                      <a:r>
                        <a:rPr lang="en-ZA" sz="1600" dirty="0">
                          <a:latin typeface="Arial Narrow" panose="020B0606020202030204" pitchFamily="34" charset="0"/>
                        </a:rPr>
                        <a:t>Hosting of the IORA Tourism Ministers’ Meeting.</a:t>
                      </a:r>
                    </a:p>
                  </a:txBody>
                  <a:tcPr marL="85725" marR="86400" marT="9525"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kern="1200" dirty="0">
                          <a:solidFill>
                            <a:schemeClr val="tx1"/>
                          </a:solidFill>
                          <a:latin typeface="Arial Narrow" panose="020B0606020202030204" pitchFamily="34" charset="0"/>
                          <a:ea typeface="+mn-ea"/>
                          <a:cs typeface="+mn-cs"/>
                        </a:rPr>
                        <a:t>Preparation for the hosting of the IORA Tourism Ministers' Meeting was done.	</a:t>
                      </a:r>
                    </a:p>
                  </a:txBody>
                  <a:tcPr marR="90000" marT="7620" marB="0">
                    <a:solidFill>
                      <a:schemeClr val="bg1"/>
                    </a:solidFill>
                  </a:tcPr>
                </a:tc>
                <a:tc>
                  <a:txBody>
                    <a:bodyPr/>
                    <a:lstStyle/>
                    <a:p>
                      <a:pPr algn="just"/>
                      <a:r>
                        <a:rPr lang="en-ZA" sz="1600" kern="1200" dirty="0">
                          <a:solidFill>
                            <a:schemeClr val="dk1"/>
                          </a:solidFill>
                          <a:latin typeface="Arial Narrow" panose="020B0606020202030204" pitchFamily="34" charset="0"/>
                          <a:ea typeface="+mn-ea"/>
                          <a:cs typeface="+mn-cs"/>
                        </a:rPr>
                        <a:t>Hosting of the IORA Tourism Ministers’ Meeting</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kern="1200" dirty="0">
                          <a:solidFill>
                            <a:schemeClr val="tx1"/>
                          </a:solidFill>
                          <a:latin typeface="Arial Narrow" panose="020B0606020202030204" pitchFamily="34" charset="0"/>
                          <a:ea typeface="+mn-ea"/>
                          <a:cs typeface="+mn-cs"/>
                        </a:rPr>
                        <a:t>IORA Tourism Ministers' Meeting was hosted on 21-23 October 2018 in Port Elizabeth.</a:t>
                      </a:r>
                    </a:p>
                  </a:txBody>
                  <a:tcPr marR="90000" marT="7620" marB="0">
                    <a:solidFill>
                      <a:schemeClr val="bg1"/>
                    </a:solidFill>
                  </a:tcPr>
                </a:tc>
                <a:extLst>
                  <a:ext uri="{0D108BD9-81ED-4DB2-BD59-A6C34878D82A}">
                    <a16:rowId xmlns:a16="http://schemas.microsoft.com/office/drawing/2014/main" xmlns="" val="54933463"/>
                  </a:ext>
                </a:extLst>
              </a:tr>
              <a:tr h="2450160">
                <a:tc vMerge="1">
                  <a:txBody>
                    <a:bodyPr/>
                    <a:lstStyle/>
                    <a:p>
                      <a:endParaRPr lang="en-ZA"/>
                    </a:p>
                  </a:txBody>
                  <a:tcPr/>
                </a:tc>
                <a:tc>
                  <a:txBody>
                    <a:bodyPr/>
                    <a:lstStyle/>
                    <a:p>
                      <a:pPr marL="342900" indent="-342900" algn="just" defTabSz="914400" rtl="0" eaLnBrk="1" latinLnBrk="0" hangingPunct="1">
                        <a:buFont typeface="+mj-lt"/>
                        <a:buAutoNum type="arabicPeriod" startAt="4"/>
                      </a:pPr>
                      <a:r>
                        <a:rPr lang="en-ZA" sz="1600" kern="1200" dirty="0">
                          <a:solidFill>
                            <a:schemeClr val="tx1"/>
                          </a:solidFill>
                          <a:latin typeface="Arial Narrow" panose="020B0606020202030204" pitchFamily="34" charset="0"/>
                          <a:ea typeface="+mn-ea"/>
                          <a:cs typeface="+mn-cs"/>
                        </a:rPr>
                        <a:t>Sharing of Best Practices Workshop targeted at African countries with whom SA signed tourism agreements.</a:t>
                      </a:r>
                    </a:p>
                  </a:txBody>
                  <a:tcPr marL="85725" marR="86400" marT="9525"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kern="1200" dirty="0">
                          <a:solidFill>
                            <a:schemeClr val="tx1"/>
                          </a:solidFill>
                          <a:latin typeface="Arial Narrow" panose="020B0606020202030204" pitchFamily="34" charset="0"/>
                          <a:ea typeface="+mn-ea"/>
                          <a:cs typeface="+mn-cs"/>
                        </a:rPr>
                        <a:t>Concept document for the sharing of Best Practices Workshop 2019 was developed.</a:t>
                      </a:r>
                    </a:p>
                  </a:txBody>
                  <a:tcPr marR="90000" marT="7620" marB="0">
                    <a:solidFill>
                      <a:schemeClr val="bg1"/>
                    </a:solidFill>
                  </a:tcPr>
                </a:tc>
                <a:tc>
                  <a:txBody>
                    <a:bodyPr/>
                    <a:lstStyle/>
                    <a:p>
                      <a:pPr algn="just"/>
                      <a:r>
                        <a:rPr lang="en-ZA" sz="1600" kern="1200" dirty="0">
                          <a:solidFill>
                            <a:schemeClr val="dk1"/>
                          </a:solidFill>
                          <a:latin typeface="Arial Narrow" panose="020B0606020202030204" pitchFamily="34" charset="0"/>
                          <a:ea typeface="+mn-ea"/>
                          <a:cs typeface="+mn-cs"/>
                        </a:rPr>
                        <a:t>Project and  Implementation plan for the hosting of the sharing of Best Practices Workshop 2019 developed.</a:t>
                      </a:r>
                    </a:p>
                  </a:txBody>
                  <a:tcPr marR="90000" marT="7620" marB="0">
                    <a:solidFill>
                      <a:schemeClr val="bg1"/>
                    </a:solidFill>
                  </a:tcPr>
                </a:tc>
                <a:tc>
                  <a:txBody>
                    <a:bodyPr/>
                    <a:lstStyle/>
                    <a:p>
                      <a:pPr algn="just"/>
                      <a:r>
                        <a:rPr lang="en-ZA" sz="1600" kern="1200" dirty="0">
                          <a:solidFill>
                            <a:schemeClr val="tx1"/>
                          </a:solidFill>
                          <a:latin typeface="Arial Narrow" panose="020B0606020202030204" pitchFamily="34" charset="0"/>
                          <a:ea typeface="+mn-ea"/>
                          <a:cs typeface="+mn-cs"/>
                        </a:rPr>
                        <a:t>Project and Implementation Plan for the hosting of the sharing of Best Practices Workshop 2019 was developed.</a:t>
                      </a:r>
                    </a:p>
                    <a:p>
                      <a:pPr algn="just"/>
                      <a:endParaRPr lang="en-ZA" sz="1600" kern="1200" dirty="0">
                        <a:solidFill>
                          <a:schemeClr val="tx1"/>
                        </a:solidFill>
                        <a:latin typeface="Arial Narrow" panose="020B0606020202030204" pitchFamily="34" charset="0"/>
                        <a:ea typeface="+mn-ea"/>
                        <a:cs typeface="+mn-cs"/>
                      </a:endParaRPr>
                    </a:p>
                    <a:p>
                      <a:pPr algn="just"/>
                      <a:r>
                        <a:rPr lang="en-ZA" sz="1600" kern="1200" dirty="0">
                          <a:solidFill>
                            <a:schemeClr val="tx1"/>
                          </a:solidFill>
                          <a:latin typeface="Arial Narrow" panose="020B0606020202030204" pitchFamily="34" charset="0"/>
                          <a:ea typeface="+mn-ea"/>
                          <a:cs typeface="+mn-cs"/>
                        </a:rPr>
                        <a:t>The Workshop</a:t>
                      </a:r>
                      <a:r>
                        <a:rPr lang="en-ZA" sz="1600" kern="1200" baseline="0" dirty="0">
                          <a:solidFill>
                            <a:schemeClr val="tx1"/>
                          </a:solidFill>
                          <a:latin typeface="Arial Narrow" panose="020B0606020202030204" pitchFamily="34" charset="0"/>
                          <a:ea typeface="+mn-ea"/>
                          <a:cs typeface="+mn-cs"/>
                        </a:rPr>
                        <a:t> will be held on 18-23 February 2019 in Durban.</a:t>
                      </a:r>
                      <a:r>
                        <a:rPr lang="en-ZA" sz="1600" kern="1200" dirty="0">
                          <a:solidFill>
                            <a:schemeClr val="tx1"/>
                          </a:solidFill>
                          <a:latin typeface="Arial Narrow" panose="020B0606020202030204" pitchFamily="34" charset="0"/>
                          <a:ea typeface="+mn-ea"/>
                          <a:cs typeface="+mn-cs"/>
                        </a:rPr>
                        <a:t>	</a:t>
                      </a:r>
                    </a:p>
                  </a:txBody>
                  <a:tcPr marR="90000" marT="7620" marB="0">
                    <a:solidFill>
                      <a:schemeClr val="bg1"/>
                    </a:solidFill>
                  </a:tcPr>
                </a:tc>
                <a:extLst>
                  <a:ext uri="{0D108BD9-81ED-4DB2-BD59-A6C34878D82A}">
                    <a16:rowId xmlns:a16="http://schemas.microsoft.com/office/drawing/2014/main" xmlns="" val="4182013944"/>
                  </a:ext>
                </a:extLst>
              </a:tr>
            </a:tbl>
          </a:graphicData>
        </a:graphic>
      </p:graphicFrame>
      <p:sp>
        <p:nvSpPr>
          <p:cNvPr id="13" name="Footer Placeholder 1"/>
          <p:cNvSpPr>
            <a:spLocks noGrp="1"/>
          </p:cNvSpPr>
          <p:nvPr>
            <p:ph type="ftr" sz="quarter" idx="11"/>
          </p:nvPr>
        </p:nvSpPr>
        <p:spPr>
          <a:xfrm>
            <a:off x="302501" y="5872220"/>
            <a:ext cx="2996559"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182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701448330"/>
              </p:ext>
            </p:extLst>
          </p:nvPr>
        </p:nvGraphicFramePr>
        <p:xfrm>
          <a:off x="328532" y="224005"/>
          <a:ext cx="8532006" cy="5532983"/>
        </p:xfrm>
        <a:graphic>
          <a:graphicData uri="http://schemas.openxmlformats.org/drawingml/2006/table">
            <a:tbl>
              <a:tblPr>
                <a:tableStyleId>{8A107856-5554-42FB-B03E-39F5DBC370BA}</a:tableStyleId>
              </a:tblPr>
              <a:tblGrid>
                <a:gridCol w="1686880">
                  <a:extLst>
                    <a:ext uri="{9D8B030D-6E8A-4147-A177-3AD203B41FA5}">
                      <a16:colId xmlns:a16="http://schemas.microsoft.com/office/drawing/2014/main" xmlns="" val="20000"/>
                    </a:ext>
                  </a:extLst>
                </a:gridCol>
                <a:gridCol w="1688841">
                  <a:extLst>
                    <a:ext uri="{9D8B030D-6E8A-4147-A177-3AD203B41FA5}">
                      <a16:colId xmlns:a16="http://schemas.microsoft.com/office/drawing/2014/main" xmlns="" val="20001"/>
                    </a:ext>
                  </a:extLst>
                </a:gridCol>
                <a:gridCol w="1744825">
                  <a:extLst>
                    <a:ext uri="{9D8B030D-6E8A-4147-A177-3AD203B41FA5}">
                      <a16:colId xmlns:a16="http://schemas.microsoft.com/office/drawing/2014/main" xmlns="" val="459398732"/>
                    </a:ext>
                  </a:extLst>
                </a:gridCol>
                <a:gridCol w="1483567">
                  <a:extLst>
                    <a:ext uri="{9D8B030D-6E8A-4147-A177-3AD203B41FA5}">
                      <a16:colId xmlns:a16="http://schemas.microsoft.com/office/drawing/2014/main" xmlns="" val="1570304201"/>
                    </a:ext>
                  </a:extLst>
                </a:gridCol>
                <a:gridCol w="1927893">
                  <a:extLst>
                    <a:ext uri="{9D8B030D-6E8A-4147-A177-3AD203B41FA5}">
                      <a16:colId xmlns:a16="http://schemas.microsoft.com/office/drawing/2014/main" xmlns="" val="3268241359"/>
                    </a:ext>
                  </a:extLst>
                </a:gridCol>
              </a:tblGrid>
              <a:tr h="597089">
                <a:tc gridSpan="5">
                  <a:txBody>
                    <a:bodyPr/>
                    <a:lstStyle/>
                    <a:p>
                      <a:r>
                        <a:rPr lang="en-ZA" sz="1600" b="1" kern="1200" dirty="0">
                          <a:latin typeface="Arial Narrow" panose="020B0606020202030204" pitchFamily="34" charset="0"/>
                        </a:rPr>
                        <a:t>Strategic objective: </a:t>
                      </a:r>
                      <a:r>
                        <a:rPr lang="en-ZA" sz="1600" b="1" kern="1200" dirty="0">
                          <a:solidFill>
                            <a:schemeClr val="tx1"/>
                          </a:solidFill>
                          <a:latin typeface="Arial Narrow" pitchFamily="34" charset="0"/>
                          <a:ea typeface="+mn-ea"/>
                          <a:cs typeface="+mn-cs"/>
                        </a:rPr>
                        <a:t>To create an enabling legislative and regulatory environment for tourism development and growth.</a:t>
                      </a:r>
                      <a:endParaRPr lang="en-US" sz="1600" b="1" kern="1200" dirty="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01832">
                <a:tc rowSpan="2">
                  <a:txBody>
                    <a:bodyPr/>
                    <a:lstStyle/>
                    <a:p>
                      <a:pPr marL="342900" indent="-342900" algn="just" fontAlgn="t">
                        <a:buFont typeface="+mj-lt"/>
                        <a:buAutoNum type="arabicPeriod" startAt="5"/>
                      </a:pPr>
                      <a:r>
                        <a:rPr lang="en-ZA" sz="1600" b="0" i="0" u="none" strike="noStrike" dirty="0">
                          <a:solidFill>
                            <a:srgbClr val="000000"/>
                          </a:solidFill>
                          <a:latin typeface="Arial Narrow"/>
                        </a:rPr>
                        <a:t>Number of initiatives facilitated in multilateral fora and bilateral cooperation and regional integration.</a:t>
                      </a:r>
                      <a:endParaRPr lang="en-US" sz="1600" b="0" i="0" u="none" strike="noStrike" dirty="0">
                        <a:solidFill>
                          <a:srgbClr val="000000"/>
                        </a:solidFill>
                        <a:latin typeface="Arial Narrow"/>
                      </a:endParaRPr>
                    </a:p>
                  </a:txBody>
                  <a:tcPr marL="86400" marR="86400" marT="0" marB="0">
                    <a:solidFill>
                      <a:schemeClr val="bg1"/>
                    </a:solidFill>
                  </a:tcPr>
                </a:tc>
                <a:tc gridSpan="4">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600" b="1" i="0" u="none" strike="noStrike" kern="1200" dirty="0">
                          <a:solidFill>
                            <a:srgbClr val="000000"/>
                          </a:solidFill>
                          <a:effectLst/>
                          <a:latin typeface="Arial Narrow" panose="020B0606020202030204" pitchFamily="34" charset="0"/>
                          <a:ea typeface="+mn-ea"/>
                          <a:cs typeface="+mn-cs"/>
                        </a:rPr>
                        <a:t>Five initiatives … continued:</a:t>
                      </a: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3475822">
                <a:tc vMerge="1">
                  <a:txBody>
                    <a:bodyPr/>
                    <a:lstStyle/>
                    <a:p>
                      <a:endParaRPr lang="en-ZA"/>
                    </a:p>
                  </a:txBody>
                  <a:tcPr/>
                </a:tc>
                <a:tc>
                  <a:txBody>
                    <a:bodyPr/>
                    <a:lstStyle/>
                    <a:p>
                      <a:pPr marL="342900" indent="-342900" algn="just">
                        <a:buFont typeface="+mj-lt"/>
                        <a:buAutoNum type="arabicPeriod" startAt="5"/>
                      </a:pPr>
                      <a:r>
                        <a:rPr lang="en-ZA" sz="1600" kern="1200" dirty="0">
                          <a:solidFill>
                            <a:schemeClr val="tx1"/>
                          </a:solidFill>
                          <a:latin typeface="Arial Narrow" panose="020B0606020202030204" pitchFamily="34" charset="0"/>
                          <a:ea typeface="+mn-ea"/>
                          <a:cs typeface="+mn-cs"/>
                        </a:rPr>
                        <a:t>Indaba Ministerial Session hosted.</a:t>
                      </a:r>
                    </a:p>
                  </a:txBody>
                  <a:tcPr marL="85725" marR="86400" marT="9525"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kern="1200" dirty="0">
                          <a:solidFill>
                            <a:schemeClr val="tx1"/>
                          </a:solidFill>
                          <a:latin typeface="Arial Narrow" panose="020B0606020202030204" pitchFamily="34" charset="0"/>
                          <a:ea typeface="+mn-ea"/>
                          <a:cs typeface="+mn-cs"/>
                        </a:rPr>
                        <a:t>Draft Proposal for the Ministerial Session 2019 was developed. </a:t>
                      </a:r>
                    </a:p>
                  </a:txBody>
                  <a:tcPr marR="90000" marT="762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1"/>
                          </a:solidFill>
                          <a:latin typeface="Arial Narrow" panose="020B0606020202030204" pitchFamily="34" charset="0"/>
                          <a:ea typeface="+mn-ea"/>
                          <a:cs typeface="+mn-cs"/>
                        </a:rPr>
                        <a:t>Implementation plan for the Indaba Ministerial session 2019 developed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kern="1200" dirty="0">
                          <a:solidFill>
                            <a:schemeClr val="tx1"/>
                          </a:solidFill>
                          <a:latin typeface="Arial Narrow" panose="020B0606020202030204" pitchFamily="34" charset="0"/>
                          <a:ea typeface="+mn-ea"/>
                          <a:cs typeface="+mn-cs"/>
                        </a:rPr>
                        <a:t>Implementation Plan for the Indaba Ministerial Session 2019 was developed.</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600" kern="1200" dirty="0">
                        <a:solidFill>
                          <a:schemeClr val="tx1"/>
                        </a:solidFill>
                        <a:latin typeface="Arial Narrow" panose="020B0606020202030204" pitchFamily="34" charset="0"/>
                        <a:ea typeface="+mn-ea"/>
                        <a:cs typeface="+mn-cs"/>
                      </a:endParaRPr>
                    </a:p>
                    <a:p>
                      <a:pPr algn="just"/>
                      <a:r>
                        <a:rPr lang="en-ZA" sz="1600" kern="1200" dirty="0">
                          <a:solidFill>
                            <a:schemeClr val="tx1"/>
                          </a:solidFill>
                          <a:latin typeface="Arial Narrow" panose="020B0606020202030204" pitchFamily="34" charset="0"/>
                          <a:ea typeface="+mn-ea"/>
                          <a:cs typeface="+mn-cs"/>
                        </a:rPr>
                        <a:t>The Indaba Ministerial Session will be held during the Tourism Indaba on 6 May 2019 at</a:t>
                      </a:r>
                      <a:r>
                        <a:rPr lang="en-ZA" sz="1600" kern="1200" baseline="0" dirty="0">
                          <a:solidFill>
                            <a:schemeClr val="tx1"/>
                          </a:solidFill>
                          <a:latin typeface="Arial Narrow" panose="020B0606020202030204" pitchFamily="34" charset="0"/>
                          <a:ea typeface="+mn-ea"/>
                          <a:cs typeface="+mn-cs"/>
                        </a:rPr>
                        <a:t> the </a:t>
                      </a:r>
                      <a:r>
                        <a:rPr lang="en-ZA" sz="1600" kern="1200" dirty="0">
                          <a:solidFill>
                            <a:schemeClr val="tx1"/>
                          </a:solidFill>
                          <a:latin typeface="Arial Narrow" panose="020B0606020202030204" pitchFamily="34" charset="0"/>
                          <a:ea typeface="+mn-ea"/>
                          <a:cs typeface="+mn-cs"/>
                        </a:rPr>
                        <a:t>Inkosi Albert Luthuli International Convention Centre in Durban, KwaZulu-Natal.</a:t>
                      </a:r>
                    </a:p>
                  </a:txBody>
                  <a:tcPr marR="90000" marT="7620" marB="0">
                    <a:solidFill>
                      <a:schemeClr val="bg1"/>
                    </a:solidFill>
                  </a:tcPr>
                </a:tc>
                <a:extLst>
                  <a:ext uri="{0D108BD9-81ED-4DB2-BD59-A6C34878D82A}">
                    <a16:rowId xmlns:a16="http://schemas.microsoft.com/office/drawing/2014/main" xmlns="" val="54933463"/>
                  </a:ext>
                </a:extLst>
              </a:tr>
            </a:tbl>
          </a:graphicData>
        </a:graphic>
      </p:graphicFrame>
      <p:sp>
        <p:nvSpPr>
          <p:cNvPr id="13" name="Footer Placeholder 1"/>
          <p:cNvSpPr>
            <a:spLocks noGrp="1"/>
          </p:cNvSpPr>
          <p:nvPr>
            <p:ph type="ftr" sz="quarter" idx="11"/>
          </p:nvPr>
        </p:nvSpPr>
        <p:spPr>
          <a:xfrm>
            <a:off x="328532" y="5991226"/>
            <a:ext cx="2978086"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690543706"/>
              </p:ext>
            </p:extLst>
          </p:nvPr>
        </p:nvGraphicFramePr>
        <p:xfrm>
          <a:off x="216565" y="239564"/>
          <a:ext cx="8666178" cy="5406224"/>
        </p:xfrm>
        <a:graphic>
          <a:graphicData uri="http://schemas.openxmlformats.org/drawingml/2006/table">
            <a:tbl>
              <a:tblPr>
                <a:tableStyleId>{8A107856-5554-42FB-B03E-39F5DBC370BA}</a:tableStyleId>
              </a:tblPr>
              <a:tblGrid>
                <a:gridCol w="1231235">
                  <a:extLst>
                    <a:ext uri="{9D8B030D-6E8A-4147-A177-3AD203B41FA5}">
                      <a16:colId xmlns:a16="http://schemas.microsoft.com/office/drawing/2014/main" xmlns="" val="20000"/>
                    </a:ext>
                  </a:extLst>
                </a:gridCol>
                <a:gridCol w="952500">
                  <a:extLst>
                    <a:ext uri="{9D8B030D-6E8A-4147-A177-3AD203B41FA5}">
                      <a16:colId xmlns:a16="http://schemas.microsoft.com/office/drawing/2014/main" xmlns="" val="20001"/>
                    </a:ext>
                  </a:extLst>
                </a:gridCol>
                <a:gridCol w="2703545">
                  <a:extLst>
                    <a:ext uri="{9D8B030D-6E8A-4147-A177-3AD203B41FA5}">
                      <a16:colId xmlns:a16="http://schemas.microsoft.com/office/drawing/2014/main" xmlns="" val="20003"/>
                    </a:ext>
                  </a:extLst>
                </a:gridCol>
                <a:gridCol w="1408922">
                  <a:extLst>
                    <a:ext uri="{9D8B030D-6E8A-4147-A177-3AD203B41FA5}">
                      <a16:colId xmlns:a16="http://schemas.microsoft.com/office/drawing/2014/main" xmlns="" val="20004"/>
                    </a:ext>
                  </a:extLst>
                </a:gridCol>
                <a:gridCol w="2369976">
                  <a:extLst>
                    <a:ext uri="{9D8B030D-6E8A-4147-A177-3AD203B41FA5}">
                      <a16:colId xmlns:a16="http://schemas.microsoft.com/office/drawing/2014/main" xmlns="" val="1951387386"/>
                    </a:ext>
                  </a:extLst>
                </a:gridCol>
              </a:tblGrid>
              <a:tr h="302339">
                <a:tc gridSpan="5">
                  <a:txBody>
                    <a:bodyPr/>
                    <a:lstStyle/>
                    <a:p>
                      <a:pPr algn="just"/>
                      <a:r>
                        <a:rPr kumimoji="0" lang="en-ZA" sz="1400" b="1" i="0" u="none" strike="noStrike" kern="1200" cap="none" spc="0" normalizeH="0" baseline="0" noProof="0" dirty="0">
                          <a:ln>
                            <a:noFill/>
                          </a:ln>
                          <a:solidFill>
                            <a:prstClr val="black"/>
                          </a:solidFill>
                          <a:effectLst/>
                          <a:uLnTx/>
                          <a:uFillTx/>
                          <a:latin typeface="Arial Narrow" pitchFamily="34" charset="0"/>
                          <a:ea typeface="+mn-ea"/>
                          <a:cs typeface="+mn-cs"/>
                        </a:rPr>
                        <a:t>Strategic objective: </a:t>
                      </a:r>
                      <a:r>
                        <a:rPr lang="en-ZA" sz="1400" b="1" kern="1200" dirty="0">
                          <a:solidFill>
                            <a:schemeClr val="tx1"/>
                          </a:solidFill>
                          <a:latin typeface="Arial Narrow" pitchFamily="34" charset="0"/>
                          <a:ea typeface="+mn-ea"/>
                          <a:cs typeface="+mn-cs"/>
                        </a:rPr>
                        <a:t>To facilitate tourism capacity-building programmes.</a:t>
                      </a:r>
                      <a:endParaRPr lang="en-GB" sz="1400" b="1" kern="1200" dirty="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93470">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493929">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4280925">
                <a:tc>
                  <a:txBody>
                    <a:bodyPr/>
                    <a:lstStyle/>
                    <a:p>
                      <a:pPr marL="171450" indent="-171450" algn="just" fontAlgn="t">
                        <a:buFont typeface="+mj-lt"/>
                        <a:buAutoNum type="arabicPeriod" startAt="6"/>
                      </a:pPr>
                      <a:r>
                        <a:rPr lang="en-ZA" sz="1400" b="0" i="0" u="none" strike="noStrike" dirty="0">
                          <a:solidFill>
                            <a:srgbClr val="000000"/>
                          </a:solidFill>
                          <a:latin typeface="Arial Narrow"/>
                        </a:rPr>
                        <a:t>Number of capacity-building programmes implemented.</a:t>
                      </a:r>
                      <a:endParaRPr lang="en-US" sz="1400" b="0" i="0" u="none" strike="noStrike" dirty="0">
                        <a:solidFill>
                          <a:srgbClr val="000000"/>
                        </a:solidFill>
                        <a:latin typeface="Arial Narrow"/>
                      </a:endParaRPr>
                    </a:p>
                  </a:txBody>
                  <a:tcPr marL="86400" marR="86400" marT="0" marB="0">
                    <a:solidFill>
                      <a:schemeClr val="bg1"/>
                    </a:solidFill>
                  </a:tcPr>
                </a:tc>
                <a:tc>
                  <a:txBody>
                    <a:bodyPr/>
                    <a:lstStyle/>
                    <a:p>
                      <a:pPr algn="just"/>
                      <a:r>
                        <a:rPr lang="en-ZA" sz="1400" dirty="0">
                          <a:latin typeface="Arial Narrow" panose="020B0606020202030204" pitchFamily="34" charset="0"/>
                        </a:rPr>
                        <a:t>600 trained youth placed for the NTIMS data collection.</a:t>
                      </a:r>
                    </a:p>
                  </a:txBody>
                  <a:tcPr marL="85725" marR="86400" marT="9525"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kern="1200" dirty="0">
                          <a:solidFill>
                            <a:schemeClr val="tx1"/>
                          </a:solidFill>
                          <a:latin typeface="Arial Narrow" panose="020B0606020202030204" pitchFamily="34" charset="0"/>
                          <a:ea typeface="+mn-ea"/>
                          <a:cs typeface="+mn-cs"/>
                        </a:rPr>
                        <a:t>Data collection and verification for NTIMS did not continue, however, significant work was conducted through the following:</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kern="1200" dirty="0">
                        <a:solidFill>
                          <a:schemeClr val="tx1"/>
                        </a:solidFill>
                        <a:latin typeface="Arial Narrow" panose="020B0606020202030204" pitchFamily="34" charset="0"/>
                        <a:ea typeface="+mn-ea"/>
                        <a:cs typeface="+mn-cs"/>
                      </a:endParaRPr>
                    </a:p>
                    <a:p>
                      <a:pPr marL="171450" marR="0" lvl="0" indent="-171450" algn="just" defTabSz="914400" rtl="0" eaLnBrk="1" fontAlgn="t" latinLnBrk="0" hangingPunct="1">
                        <a:lnSpc>
                          <a:spcPct val="100000"/>
                        </a:lnSpc>
                        <a:spcBef>
                          <a:spcPts val="0"/>
                        </a:spcBef>
                        <a:spcAft>
                          <a:spcPts val="0"/>
                        </a:spcAft>
                        <a:buClrTx/>
                        <a:buSzTx/>
                        <a:buFontTx/>
                        <a:buChar char="•"/>
                        <a:tabLst/>
                        <a:defRPr/>
                      </a:pPr>
                      <a:r>
                        <a:rPr kumimoji="0" lang="en-ZA" sz="1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The scientific data collection methodology and phases were approved.</a:t>
                      </a:r>
                    </a:p>
                    <a:p>
                      <a:pPr marL="171450" marR="0" lvl="0" indent="-171450" algn="just" defTabSz="914400" rtl="0" eaLnBrk="1" fontAlgn="t" latinLnBrk="0" hangingPunct="1">
                        <a:lnSpc>
                          <a:spcPct val="100000"/>
                        </a:lnSpc>
                        <a:spcBef>
                          <a:spcPts val="0"/>
                        </a:spcBef>
                        <a:spcAft>
                          <a:spcPts val="0"/>
                        </a:spcAft>
                        <a:buClrTx/>
                        <a:buSzTx/>
                        <a:buFontTx/>
                        <a:buChar char="•"/>
                        <a:tabLst/>
                        <a:defRPr/>
                      </a:pPr>
                      <a:r>
                        <a:rPr kumimoji="0" lang="en-ZA" sz="1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463 suitable candidates were recruited for the data collection and their security vetting has commenced. </a:t>
                      </a:r>
                    </a:p>
                    <a:p>
                      <a:pPr marL="171450" marR="0" lvl="0" indent="-171450" algn="just" defTabSz="914400" rtl="0" eaLnBrk="1" fontAlgn="t" latinLnBrk="0" hangingPunct="1">
                        <a:lnSpc>
                          <a:spcPct val="100000"/>
                        </a:lnSpc>
                        <a:spcBef>
                          <a:spcPts val="0"/>
                        </a:spcBef>
                        <a:spcAft>
                          <a:spcPts val="0"/>
                        </a:spcAft>
                        <a:buClrTx/>
                        <a:buSzTx/>
                        <a:buFontTx/>
                        <a:buChar char="•"/>
                        <a:tabLst/>
                        <a:defRPr/>
                      </a:pPr>
                      <a:r>
                        <a:rPr kumimoji="0" lang="en-ZA" sz="1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The NTIMS Regulations were gazetted for public comments. </a:t>
                      </a:r>
                    </a:p>
                    <a:p>
                      <a:pPr marL="171450" marR="0" lvl="0" indent="-171450" algn="just" defTabSz="914400" rtl="0" eaLnBrk="1" fontAlgn="t" latinLnBrk="0" hangingPunct="1">
                        <a:lnSpc>
                          <a:spcPct val="100000"/>
                        </a:lnSpc>
                        <a:spcBef>
                          <a:spcPts val="0"/>
                        </a:spcBef>
                        <a:spcAft>
                          <a:spcPts val="0"/>
                        </a:spcAft>
                        <a:buClrTx/>
                        <a:buSzTx/>
                        <a:buFontTx/>
                        <a:buChar char="•"/>
                        <a:tabLst/>
                        <a:defRPr/>
                      </a:pPr>
                      <a:r>
                        <a:rPr kumimoji="0" lang="en-ZA" sz="1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Terms of Reference to appoint the service providers to manage the implementation of the project as per EPWP framework were approved and advertised</a:t>
                      </a:r>
                      <a:r>
                        <a:rPr kumimoji="0" lang="en-ZA"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a:t>
                      </a:r>
                      <a:endParaRPr lang="en-ZA" sz="1400" kern="1200" dirty="0">
                        <a:solidFill>
                          <a:schemeClr val="tx1"/>
                        </a:solidFill>
                        <a:latin typeface="Arial Narrow" panose="020B0606020202030204" pitchFamily="34" charset="0"/>
                        <a:ea typeface="+mn-ea"/>
                        <a:cs typeface="+mn-cs"/>
                      </a:endParaRP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kern="1200" dirty="0">
                          <a:solidFill>
                            <a:schemeClr val="tx1"/>
                          </a:solidFill>
                          <a:latin typeface="Arial Narrow" panose="020B0606020202030204" pitchFamily="34" charset="0"/>
                          <a:ea typeface="+mn-ea"/>
                          <a:cs typeface="+mn-cs"/>
                        </a:rPr>
                        <a:t>Data collection and verification for NTIMS continued.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kern="1200" dirty="0">
                          <a:solidFill>
                            <a:schemeClr val="tx1"/>
                          </a:solidFill>
                          <a:latin typeface="Arial Narrow" panose="020B0606020202030204" pitchFamily="34" charset="0"/>
                          <a:ea typeface="+mn-ea"/>
                          <a:cs typeface="+mn-cs"/>
                        </a:rPr>
                        <a:t>Data collection and verification for NTIMS did not continue</a:t>
                      </a:r>
                      <a:r>
                        <a:rPr lang="en-ZA" sz="1400" kern="1200" dirty="0" smtClean="0">
                          <a:solidFill>
                            <a:schemeClr val="tx1"/>
                          </a:solidFill>
                          <a:latin typeface="Arial Narrow" panose="020B0606020202030204" pitchFamily="34" charset="0"/>
                          <a:ea typeface="+mn-ea"/>
                          <a:cs typeface="+mn-cs"/>
                        </a:rPr>
                        <a:t>.</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kern="1200" dirty="0">
                        <a:solidFill>
                          <a:schemeClr val="tx1"/>
                        </a:solidFill>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400" kern="1200" dirty="0">
                          <a:solidFill>
                            <a:schemeClr val="tx1"/>
                          </a:solidFill>
                          <a:latin typeface="Arial Narrow" panose="020B0606020202030204" pitchFamily="34" charset="0"/>
                          <a:ea typeface="+mn-ea"/>
                          <a:cs typeface="+mn-cs"/>
                        </a:rPr>
                        <a:t>However, significant work was done towards data collection and verification for the NTIMS as follows:  </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tx1"/>
                          </a:solidFill>
                          <a:latin typeface="Arial Narrow" panose="020B0606020202030204" pitchFamily="34" charset="0"/>
                          <a:ea typeface="+mn-ea"/>
                          <a:cs typeface="+mn-cs"/>
                        </a:rPr>
                        <a:t>Two service providers were appointed to manage the data collection projects in three provinces, namely Eastern Cape, Free State and Northern Cape.</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tx1"/>
                          </a:solidFill>
                          <a:latin typeface="Arial Narrow" panose="020B0606020202030204" pitchFamily="34" charset="0"/>
                          <a:ea typeface="+mn-ea"/>
                          <a:cs typeface="+mn-cs"/>
                        </a:rPr>
                        <a:t>Received public comments on NTIMS Regulations were processed.</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tx1"/>
                          </a:solidFill>
                          <a:latin typeface="Arial Narrow" panose="020B0606020202030204" pitchFamily="34" charset="0"/>
                          <a:ea typeface="+mn-ea"/>
                          <a:cs typeface="+mn-cs"/>
                        </a:rPr>
                        <a:t>490 youth were recruited as data collectors and were forwarded to the security unit for security vetting. </a:t>
                      </a:r>
                    </a:p>
                  </a:txBody>
                  <a:tcPr marR="90000" marT="7620" marB="0">
                    <a:solidFill>
                      <a:schemeClr val="bg1"/>
                    </a:solidFill>
                  </a:tcPr>
                </a:tc>
                <a:extLst>
                  <a:ext uri="{0D108BD9-81ED-4DB2-BD59-A6C34878D82A}">
                    <a16:rowId xmlns:a16="http://schemas.microsoft.com/office/drawing/2014/main" xmlns="" val="54933463"/>
                  </a:ext>
                </a:extLst>
              </a:tr>
            </a:tbl>
          </a:graphicData>
        </a:graphic>
      </p:graphicFrame>
      <p:sp>
        <p:nvSpPr>
          <p:cNvPr id="13" name="Footer Placeholder 1"/>
          <p:cNvSpPr>
            <a:spLocks noGrp="1"/>
          </p:cNvSpPr>
          <p:nvPr>
            <p:ph type="ftr" sz="quarter" idx="11"/>
          </p:nvPr>
        </p:nvSpPr>
        <p:spPr>
          <a:xfrm>
            <a:off x="216565" y="5894204"/>
            <a:ext cx="3015032"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8875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36518836"/>
              </p:ext>
            </p:extLst>
          </p:nvPr>
        </p:nvGraphicFramePr>
        <p:xfrm>
          <a:off x="216565" y="146488"/>
          <a:ext cx="8666178" cy="5685145"/>
        </p:xfrm>
        <a:graphic>
          <a:graphicData uri="http://schemas.openxmlformats.org/drawingml/2006/table">
            <a:tbl>
              <a:tblPr>
                <a:tableStyleId>{8A107856-5554-42FB-B03E-39F5DBC370BA}</a:tableStyleId>
              </a:tblPr>
              <a:tblGrid>
                <a:gridCol w="1170801">
                  <a:extLst>
                    <a:ext uri="{9D8B030D-6E8A-4147-A177-3AD203B41FA5}">
                      <a16:colId xmlns:a16="http://schemas.microsoft.com/office/drawing/2014/main" xmlns="" val="20000"/>
                    </a:ext>
                  </a:extLst>
                </a:gridCol>
                <a:gridCol w="1303282">
                  <a:extLst>
                    <a:ext uri="{9D8B030D-6E8A-4147-A177-3AD203B41FA5}">
                      <a16:colId xmlns:a16="http://schemas.microsoft.com/office/drawing/2014/main" xmlns="" val="20001"/>
                    </a:ext>
                  </a:extLst>
                </a:gridCol>
                <a:gridCol w="1502980">
                  <a:extLst>
                    <a:ext uri="{9D8B030D-6E8A-4147-A177-3AD203B41FA5}">
                      <a16:colId xmlns:a16="http://schemas.microsoft.com/office/drawing/2014/main" xmlns="" val="20003"/>
                    </a:ext>
                  </a:extLst>
                </a:gridCol>
                <a:gridCol w="1282262">
                  <a:extLst>
                    <a:ext uri="{9D8B030D-6E8A-4147-A177-3AD203B41FA5}">
                      <a16:colId xmlns:a16="http://schemas.microsoft.com/office/drawing/2014/main" xmlns="" val="20004"/>
                    </a:ext>
                  </a:extLst>
                </a:gridCol>
                <a:gridCol w="3406853">
                  <a:extLst>
                    <a:ext uri="{9D8B030D-6E8A-4147-A177-3AD203B41FA5}">
                      <a16:colId xmlns:a16="http://schemas.microsoft.com/office/drawing/2014/main" xmlns="" val="1951387386"/>
                    </a:ext>
                  </a:extLst>
                </a:gridCol>
              </a:tblGrid>
              <a:tr h="317171">
                <a:tc gridSpan="5">
                  <a:txBody>
                    <a:bodyPr/>
                    <a:lstStyle/>
                    <a:p>
                      <a:pPr algn="just"/>
                      <a:r>
                        <a:rPr kumimoji="0" lang="en-ZA" sz="1400" b="1" i="0" u="none" strike="noStrike" kern="1200" cap="none" spc="0" normalizeH="0" baseline="0" noProof="0" dirty="0">
                          <a:ln>
                            <a:noFill/>
                          </a:ln>
                          <a:solidFill>
                            <a:prstClr val="black"/>
                          </a:solidFill>
                          <a:effectLst/>
                          <a:uLnTx/>
                          <a:uFillTx/>
                          <a:latin typeface="Arial Narrow" pitchFamily="34" charset="0"/>
                          <a:ea typeface="+mn-ea"/>
                          <a:cs typeface="+mn-cs"/>
                        </a:rPr>
                        <a:t>Strategic objective: </a:t>
                      </a:r>
                      <a:r>
                        <a:rPr lang="en-ZA" sz="1400" b="1" kern="1200" dirty="0">
                          <a:solidFill>
                            <a:schemeClr val="tx1"/>
                          </a:solidFill>
                          <a:latin typeface="Arial Narrow" pitchFamily="34" charset="0"/>
                          <a:ea typeface="+mn-ea"/>
                          <a:cs typeface="+mn-cs"/>
                        </a:rPr>
                        <a:t>To facilitate tourism capacity-building programmes.</a:t>
                      </a:r>
                      <a:endParaRPr lang="en-GB" sz="1400" b="1" kern="1200" dirty="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4328587">
                <a:tc>
                  <a:txBody>
                    <a:bodyPr/>
                    <a:lstStyle/>
                    <a:p>
                      <a:pPr marL="115888" indent="-115888" algn="just" fontAlgn="t">
                        <a:buFont typeface="+mj-lt"/>
                        <a:buAutoNum type="arabicPeriod" startAt="6"/>
                      </a:pPr>
                      <a:r>
                        <a:rPr lang="en-ZA" sz="1400" b="0" i="0" u="none" strike="noStrike" dirty="0">
                          <a:solidFill>
                            <a:srgbClr val="000000"/>
                          </a:solidFill>
                          <a:latin typeface="Arial Narrow"/>
                        </a:rPr>
                        <a:t>Number of capacity-building programmes implemented</a:t>
                      </a:r>
                      <a:endParaRPr lang="en-US" sz="1400" b="0" i="0" u="none" strike="noStrike" dirty="0">
                        <a:solidFill>
                          <a:srgbClr val="000000"/>
                        </a:solidFill>
                        <a:latin typeface="Arial Narrow"/>
                      </a:endParaRPr>
                    </a:p>
                  </a:txBody>
                  <a:tcPr marL="86400" marR="86400" marT="0" marB="0">
                    <a:solidFill>
                      <a:schemeClr val="bg1"/>
                    </a:solidFill>
                  </a:tcPr>
                </a:tc>
                <a:tc>
                  <a:txBody>
                    <a:bodyPr/>
                    <a:lstStyle/>
                    <a:p>
                      <a:pPr algn="just"/>
                      <a:r>
                        <a:rPr lang="en-ZA" sz="1400" dirty="0">
                          <a:latin typeface="Arial Narrow" panose="020B0606020202030204" pitchFamily="34" charset="0"/>
                        </a:rPr>
                        <a:t>600 trained youth placed for the NTIMS data collection.</a:t>
                      </a:r>
                    </a:p>
                  </a:txBody>
                  <a:tcPr marL="85725" marR="86400" marT="9525"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kern="1200" dirty="0">
                          <a:solidFill>
                            <a:schemeClr val="dk1"/>
                          </a:solidFill>
                          <a:latin typeface="Arial Narrow" panose="020B0606020202030204" pitchFamily="34" charset="0"/>
                          <a:ea typeface="+mn-ea"/>
                          <a:cs typeface="+mn-cs"/>
                        </a:rPr>
                        <a:t>Data collection and verification for NTIMS did not continue, however, significant work was conducted.</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kern="1200" dirty="0">
                        <a:solidFill>
                          <a:schemeClr val="dk1"/>
                        </a:solidFill>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kern="1200" dirty="0">
                        <a:solidFill>
                          <a:schemeClr val="dk1"/>
                        </a:solidFill>
                        <a:latin typeface="Arial Narrow" panose="020B0606020202030204" pitchFamily="34" charset="0"/>
                        <a:ea typeface="+mn-ea"/>
                        <a:cs typeface="+mn-cs"/>
                      </a:endParaRP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kern="1200" dirty="0">
                          <a:solidFill>
                            <a:schemeClr val="dk1"/>
                          </a:solidFill>
                          <a:latin typeface="Arial Narrow" panose="020B0606020202030204" pitchFamily="34" charset="0"/>
                          <a:ea typeface="+mn-ea"/>
                          <a:cs typeface="+mn-cs"/>
                        </a:rPr>
                        <a:t>Data collection and verification for NTIMS continued</a:t>
                      </a:r>
                      <a:r>
                        <a:rPr lang="en-ZA" sz="1400" b="1" kern="1200" baseline="0" dirty="0">
                          <a:solidFill>
                            <a:schemeClr val="dk1"/>
                          </a:solidFill>
                          <a:latin typeface="Arial Narrow" panose="020B0606020202030204" pitchFamily="34" charset="0"/>
                          <a:ea typeface="+mn-ea"/>
                          <a:cs typeface="+mn-cs"/>
                        </a:rPr>
                        <a:t>.</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1" kern="1200" baseline="0" dirty="0">
                        <a:solidFill>
                          <a:schemeClr val="dk1"/>
                        </a:solidFill>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1" kern="1200" baseline="0" dirty="0">
                        <a:solidFill>
                          <a:schemeClr val="dk1"/>
                        </a:solidFill>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1" kern="1200" baseline="0" dirty="0">
                        <a:solidFill>
                          <a:schemeClr val="dk1"/>
                        </a:solidFill>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1" kern="1200" dirty="0">
                        <a:solidFill>
                          <a:schemeClr val="dk1"/>
                        </a:solidFill>
                        <a:latin typeface="Arial Narrow" panose="020B0606020202030204" pitchFamily="34" charset="0"/>
                        <a:ea typeface="+mn-ea"/>
                        <a:cs typeface="+mn-cs"/>
                      </a:endParaRPr>
                    </a:p>
                  </a:txBody>
                  <a:tcPr marR="90000" marT="7620" marB="0">
                    <a:solidFill>
                      <a:schemeClr val="bg1"/>
                    </a:solidFill>
                  </a:tcPr>
                </a:tc>
                <a:tc>
                  <a:txBody>
                    <a:bodyPr/>
                    <a:lstStyle/>
                    <a:p>
                      <a:pPr algn="just"/>
                      <a:r>
                        <a:rPr lang="en-ZA" sz="1400" b="1" i="0" u="none" strike="noStrike" kern="1200" dirty="0" err="1" smtClean="0">
                          <a:solidFill>
                            <a:schemeClr val="tx1"/>
                          </a:solidFill>
                          <a:effectLst/>
                          <a:latin typeface="Arial Narrow" panose="020B0606020202030204" pitchFamily="34" charset="0"/>
                          <a:ea typeface="+mn-ea"/>
                          <a:cs typeface="+mn-cs"/>
                        </a:rPr>
                        <a:t>Cont</a:t>
                      </a:r>
                      <a:r>
                        <a:rPr lang="en-ZA" sz="1400" b="1" i="0" u="none" strike="noStrike" kern="1200" dirty="0" smtClean="0">
                          <a:solidFill>
                            <a:schemeClr val="tx1"/>
                          </a:solidFill>
                          <a:effectLst/>
                          <a:latin typeface="Arial Narrow" panose="020B0606020202030204" pitchFamily="34" charset="0"/>
                          <a:ea typeface="+mn-ea"/>
                          <a:cs typeface="+mn-cs"/>
                        </a:rPr>
                        <a:t>… </a:t>
                      </a:r>
                      <a:r>
                        <a:rPr lang="en-ZA" sz="1400" b="1" i="0" u="none" strike="noStrike" kern="1200" dirty="0">
                          <a:solidFill>
                            <a:schemeClr val="tx1"/>
                          </a:solidFill>
                          <a:effectLst/>
                          <a:latin typeface="Arial Narrow" panose="020B0606020202030204" pitchFamily="34" charset="0"/>
                          <a:ea typeface="+mn-ea"/>
                          <a:cs typeface="+mn-cs"/>
                        </a:rPr>
                        <a:t>Reason for variance:</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kern="1200" dirty="0">
                          <a:solidFill>
                            <a:schemeClr val="dk1"/>
                          </a:solidFill>
                          <a:latin typeface="Arial Narrow" panose="020B0606020202030204" pitchFamily="34" charset="0"/>
                          <a:ea typeface="+mn-ea"/>
                          <a:cs typeface="+mn-cs"/>
                        </a:rPr>
                        <a:t>Data collection and verification for NTIMS was delayed by appointment of service providers to </a:t>
                      </a:r>
                      <a:r>
                        <a:rPr lang="en-ZA" sz="1400" b="0" kern="1200" dirty="0">
                          <a:solidFill>
                            <a:schemeClr val="dk1"/>
                          </a:solidFill>
                          <a:latin typeface="Arial Narrow" panose="020B0606020202030204" pitchFamily="34" charset="0"/>
                          <a:ea typeface="+mn-ea"/>
                          <a:cs typeface="+mn-cs"/>
                        </a:rPr>
                        <a:t>manage the project and administer the payment of stipends </a:t>
                      </a:r>
                      <a:r>
                        <a:rPr lang="en-ZA" sz="1400" kern="1200" dirty="0">
                          <a:solidFill>
                            <a:schemeClr val="dk1"/>
                          </a:solidFill>
                          <a:latin typeface="Arial Narrow" panose="020B0606020202030204" pitchFamily="34" charset="0"/>
                          <a:ea typeface="+mn-ea"/>
                          <a:cs typeface="+mn-cs"/>
                        </a:rPr>
                        <a:t>to youth as per EPWP framework.</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kern="1200" dirty="0">
                        <a:solidFill>
                          <a:schemeClr val="dk1"/>
                        </a:solidFill>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400" b="1" kern="1200" dirty="0">
                          <a:solidFill>
                            <a:schemeClr val="dk1"/>
                          </a:solidFill>
                          <a:latin typeface="Arial Narrow" panose="020B0606020202030204" pitchFamily="34" charset="0"/>
                          <a:ea typeface="+mn-ea"/>
                          <a:cs typeface="+mn-cs"/>
                        </a:rPr>
                        <a:t>Corrective</a:t>
                      </a:r>
                      <a:r>
                        <a:rPr lang="en-ZA" sz="1400" b="1" kern="1200" baseline="0" dirty="0">
                          <a:solidFill>
                            <a:schemeClr val="dk1"/>
                          </a:solidFill>
                          <a:latin typeface="Arial Narrow" panose="020B0606020202030204" pitchFamily="34" charset="0"/>
                          <a:ea typeface="+mn-ea"/>
                          <a:cs typeface="+mn-cs"/>
                        </a:rPr>
                        <a:t> measure:</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kern="1200" dirty="0">
                          <a:solidFill>
                            <a:schemeClr val="dk1"/>
                          </a:solidFill>
                          <a:latin typeface="Arial Narrow" panose="020B0606020202030204" pitchFamily="34" charset="0"/>
                          <a:ea typeface="+mn-ea"/>
                          <a:cs typeface="+mn-cs"/>
                        </a:rPr>
                        <a:t>The Department </a:t>
                      </a:r>
                      <a:r>
                        <a:rPr lang="en-ZA" sz="1400" b="0" kern="1200" dirty="0">
                          <a:solidFill>
                            <a:schemeClr val="dk1"/>
                          </a:solidFill>
                          <a:latin typeface="Arial Narrow" panose="020B0606020202030204" pitchFamily="34" charset="0"/>
                          <a:ea typeface="+mn-ea"/>
                          <a:cs typeface="+mn-cs"/>
                        </a:rPr>
                        <a:t>will finalise data </a:t>
                      </a:r>
                      <a:r>
                        <a:rPr lang="en-ZA" sz="1400" kern="1200" dirty="0">
                          <a:solidFill>
                            <a:schemeClr val="dk1"/>
                          </a:solidFill>
                          <a:latin typeface="Arial Narrow" panose="020B0606020202030204" pitchFamily="34" charset="0"/>
                          <a:ea typeface="+mn-ea"/>
                          <a:cs typeface="+mn-cs"/>
                        </a:rPr>
                        <a:t>collection tools and methodologies.</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kern="1200" dirty="0">
                          <a:solidFill>
                            <a:schemeClr val="dk1"/>
                          </a:solidFill>
                          <a:latin typeface="Arial Narrow" panose="020B0606020202030204" pitchFamily="34" charset="0"/>
                          <a:ea typeface="+mn-ea"/>
                          <a:cs typeface="+mn-cs"/>
                        </a:rPr>
                        <a:t> Training of youth on mobile device operation and methodology is planned for January / February 2019. </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kern="1200" dirty="0">
                          <a:solidFill>
                            <a:schemeClr val="dk1"/>
                          </a:solidFill>
                          <a:latin typeface="Arial Narrow" panose="020B0606020202030204" pitchFamily="34" charset="0"/>
                          <a:ea typeface="+mn-ea"/>
                          <a:cs typeface="+mn-cs"/>
                        </a:rPr>
                        <a:t>The security vetting and final physical placement of youth in municipalities will be fast tracked. </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kern="1200" dirty="0">
                          <a:solidFill>
                            <a:schemeClr val="dk1"/>
                          </a:solidFill>
                          <a:latin typeface="Arial Narrow" panose="020B0606020202030204" pitchFamily="34" charset="0"/>
                          <a:ea typeface="+mn-ea"/>
                          <a:cs typeface="+mn-cs"/>
                        </a:rPr>
                        <a:t> It is anticipated that data collection will be conducted from February 2019 in Eastern Cape, Free State and Northern Cape where service providers have been appointed to manage the project.</a:t>
                      </a:r>
                    </a:p>
                  </a:txBody>
                  <a:tcPr marR="90000" marT="7620" marB="0">
                    <a:solidFill>
                      <a:schemeClr val="bg1"/>
                    </a:solidFill>
                  </a:tcPr>
                </a:tc>
                <a:extLst>
                  <a:ext uri="{0D108BD9-81ED-4DB2-BD59-A6C34878D82A}">
                    <a16:rowId xmlns:a16="http://schemas.microsoft.com/office/drawing/2014/main" xmlns="" val="54933463"/>
                  </a:ext>
                </a:extLst>
              </a:tr>
            </a:tbl>
          </a:graphicData>
        </a:graphic>
      </p:graphicFrame>
      <p:sp>
        <p:nvSpPr>
          <p:cNvPr id="13" name="Footer Placeholder 1"/>
          <p:cNvSpPr>
            <a:spLocks noGrp="1"/>
          </p:cNvSpPr>
          <p:nvPr>
            <p:ph type="ftr" sz="quarter" idx="11"/>
          </p:nvPr>
        </p:nvSpPr>
        <p:spPr>
          <a:xfrm>
            <a:off x="328532" y="5991226"/>
            <a:ext cx="3135104"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688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398247" y="5991226"/>
            <a:ext cx="4184822"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4" name="Rectangle 3"/>
          <p:cNvSpPr/>
          <p:nvPr/>
        </p:nvSpPr>
        <p:spPr>
          <a:xfrm>
            <a:off x="162370" y="1533951"/>
            <a:ext cx="8785077" cy="1938992"/>
          </a:xfrm>
          <a:prstGeom prst="rect">
            <a:avLst/>
          </a:prstGeom>
          <a:noFill/>
        </p:spPr>
        <p:txBody>
          <a:bodyPr wrap="square">
            <a:spAutoFit/>
          </a:bodyPr>
          <a:lstStyle/>
          <a:p>
            <a:pPr algn="ctr" eaLnBrk="0" hangingPunct="0">
              <a:defRPr/>
            </a:pPr>
            <a:r>
              <a:rPr lang="en-US" sz="4000" b="1" kern="0" dirty="0">
                <a:solidFill>
                  <a:prstClr val="black"/>
                </a:solidFill>
                <a:latin typeface="Arial Narrow" pitchFamily="34" charset="0"/>
              </a:rPr>
              <a:t>2.3	PROGRAMME 3</a:t>
            </a:r>
          </a:p>
          <a:p>
            <a:pPr algn="ctr" eaLnBrk="0" hangingPunct="0">
              <a:defRPr/>
            </a:pPr>
            <a:endParaRPr lang="en-US" sz="4000" b="1" kern="0" dirty="0">
              <a:solidFill>
                <a:prstClr val="black"/>
              </a:solidFill>
              <a:latin typeface="Arial Narrow" pitchFamily="34" charset="0"/>
            </a:endParaRPr>
          </a:p>
          <a:p>
            <a:pPr algn="ctr" eaLnBrk="0" hangingPunct="0">
              <a:defRPr/>
            </a:pPr>
            <a:r>
              <a:rPr lang="en-ZA" sz="4000" b="1" dirty="0">
                <a:solidFill>
                  <a:prstClr val="black"/>
                </a:solidFill>
                <a:latin typeface="Arial Narrow" pitchFamily="34" charset="0"/>
              </a:rPr>
              <a:t>DESTINATION DEVELOPMENT</a:t>
            </a: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597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753570067"/>
              </p:ext>
            </p:extLst>
          </p:nvPr>
        </p:nvGraphicFramePr>
        <p:xfrm>
          <a:off x="293170" y="224005"/>
          <a:ext cx="8672019" cy="4527920"/>
        </p:xfrm>
        <a:graphic>
          <a:graphicData uri="http://schemas.openxmlformats.org/drawingml/2006/table">
            <a:tbl>
              <a:tblPr>
                <a:tableStyleId>{8A107856-5554-42FB-B03E-39F5DBC370BA}</a:tableStyleId>
              </a:tblPr>
              <a:tblGrid>
                <a:gridCol w="1509599">
                  <a:extLst>
                    <a:ext uri="{9D8B030D-6E8A-4147-A177-3AD203B41FA5}">
                      <a16:colId xmlns:a16="http://schemas.microsoft.com/office/drawing/2014/main" xmlns="" val="20000"/>
                    </a:ext>
                  </a:extLst>
                </a:gridCol>
                <a:gridCol w="1780186">
                  <a:extLst>
                    <a:ext uri="{9D8B030D-6E8A-4147-A177-3AD203B41FA5}">
                      <a16:colId xmlns:a16="http://schemas.microsoft.com/office/drawing/2014/main" xmlns="" val="20001"/>
                    </a:ext>
                  </a:extLst>
                </a:gridCol>
                <a:gridCol w="1770095">
                  <a:extLst>
                    <a:ext uri="{9D8B030D-6E8A-4147-A177-3AD203B41FA5}">
                      <a16:colId xmlns:a16="http://schemas.microsoft.com/office/drawing/2014/main" xmlns="" val="713894399"/>
                    </a:ext>
                  </a:extLst>
                </a:gridCol>
                <a:gridCol w="1695450">
                  <a:extLst>
                    <a:ext uri="{9D8B030D-6E8A-4147-A177-3AD203B41FA5}">
                      <a16:colId xmlns:a16="http://schemas.microsoft.com/office/drawing/2014/main" xmlns="" val="20003"/>
                    </a:ext>
                  </a:extLst>
                </a:gridCol>
                <a:gridCol w="116840">
                  <a:extLst>
                    <a:ext uri="{9D8B030D-6E8A-4147-A177-3AD203B41FA5}">
                      <a16:colId xmlns:a16="http://schemas.microsoft.com/office/drawing/2014/main" xmlns="" val="20004"/>
                    </a:ext>
                  </a:extLst>
                </a:gridCol>
                <a:gridCol w="1799849">
                  <a:extLst>
                    <a:ext uri="{9D8B030D-6E8A-4147-A177-3AD203B41FA5}">
                      <a16:colId xmlns:a16="http://schemas.microsoft.com/office/drawing/2014/main" xmlns="" val="20005"/>
                    </a:ext>
                  </a:extLst>
                </a:gridCol>
              </a:tblGrid>
              <a:tr h="317171">
                <a:tc gridSpan="6">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latin typeface="Arial Narrow" pitchFamily="34" charset="0"/>
                          <a:ea typeface="+mn-ea"/>
                          <a:cs typeface="+mn-cs"/>
                        </a:rPr>
                        <a:t>Strategic objective: </a:t>
                      </a:r>
                      <a:r>
                        <a:rPr lang="en-US" sz="1600" b="1" kern="1200" dirty="0">
                          <a:solidFill>
                            <a:schemeClr val="tx1"/>
                          </a:solidFill>
                          <a:latin typeface="Arial Narrow" pitchFamily="34" charset="0"/>
                          <a:ea typeface="+mn-ea"/>
                          <a:cs typeface="+mn-cs"/>
                        </a:rPr>
                        <a:t>To diversify and enhance tourism offerings.</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62649">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ZA" sz="1600" b="0" i="0" u="none" strike="noStrike" kern="1200" baseline="0" dirty="0">
                          <a:solidFill>
                            <a:schemeClr val="dk1"/>
                          </a:solidFill>
                          <a:latin typeface="Arial Narrow" panose="020B0606020202030204" pitchFamily="34" charset="0"/>
                          <a:ea typeface=""/>
                          <a:cs typeface=""/>
                        </a:rPr>
                        <a:t>Number of destination planning initiatives undertaken.</a:t>
                      </a:r>
                      <a:endParaRPr lang="en-US" sz="1600" b="0" i="0" u="none" strike="noStrike" kern="1200" baseline="0" dirty="0">
                        <a:solidFill>
                          <a:schemeClr val="dk1"/>
                        </a:solidFill>
                        <a:latin typeface="Arial Narrow" panose="020B0606020202030204" pitchFamily="34" charset="0"/>
                        <a:ea typeface=""/>
                        <a:cs typeface=""/>
                      </a:endParaRPr>
                    </a:p>
                  </a:txBody>
                  <a:tcPr marL="86400" marR="86400" marT="0" marB="0">
                    <a:solidFill>
                      <a:schemeClr val="bg1"/>
                    </a:solidFill>
                  </a:tcPr>
                </a:tc>
                <a:tc gridSpan="5">
                  <a:txBody>
                    <a:bodyPr/>
                    <a:lstStyle/>
                    <a:p>
                      <a:pPr algn="just">
                        <a:spcAft>
                          <a:spcPts val="0"/>
                        </a:spcAft>
                      </a:pPr>
                      <a:r>
                        <a:rPr lang="en-ZA" sz="1600" b="1" dirty="0">
                          <a:effectLst/>
                          <a:latin typeface="Arial Narrow" panose="020B0606020202030204" pitchFamily="34" charset="0"/>
                          <a:ea typeface="Times New Roman" panose="02020603050405020304" pitchFamily="18" charset="0"/>
                          <a:cs typeface="Times New Roman" panose="02020603050405020304" pitchFamily="18" charset="0"/>
                        </a:rPr>
                        <a:t>11 destination planning initiatives developed:</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85725" marR="86400" marT="9525" marB="0">
                    <a:solidFill>
                      <a:schemeClr val="bg1"/>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4933463"/>
                  </a:ext>
                </a:extLst>
              </a:tr>
              <a:tr h="2488590">
                <a:tc vMerge="1">
                  <a:txBody>
                    <a:bodyPr/>
                    <a:lstStyle/>
                    <a:p>
                      <a:endParaRPr lang="en-ZA"/>
                    </a:p>
                  </a:txBody>
                  <a:tcPr/>
                </a:tc>
                <a:tc>
                  <a:txBody>
                    <a:bodyPr/>
                    <a:lstStyle/>
                    <a:p>
                      <a:pPr marL="173038" marR="0" lvl="0" indent="-173038"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
                          <a:cs typeface=""/>
                        </a:rPr>
                        <a:t>Two facilitation sessions hosted in each of the nine provinces, as a platform to implement the manual as a planning tool.</a:t>
                      </a:r>
                      <a:endPar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ea typeface=""/>
                        <a:cs typeface=""/>
                      </a:endParaRPr>
                    </a:p>
                  </a:txBody>
                  <a:tcPr marL="85725" marR="86400" marT="9525" marB="0">
                    <a:solidFill>
                      <a:schemeClr val="bg1"/>
                    </a:solidFill>
                  </a:tcPr>
                </a:tc>
                <a:tc>
                  <a:txBody>
                    <a:bodyPr/>
                    <a:lstStyle/>
                    <a:p>
                      <a:pPr algn="just"/>
                      <a:r>
                        <a:rPr lang="en-ZA" sz="1600" b="0" i="0" u="none" strike="noStrike" kern="1200" baseline="0" dirty="0">
                          <a:solidFill>
                            <a:schemeClr val="dk1"/>
                          </a:solidFill>
                          <a:latin typeface="Arial Narrow" panose="020B0606020202030204" pitchFamily="34" charset="0"/>
                          <a:ea typeface=""/>
                          <a:cs typeface=""/>
                        </a:rPr>
                        <a:t>Facilitation of Provincial sessions hosted (as a platform to facilitate the implementation of the manual as a planning tool) conducted. </a:t>
                      </a:r>
                      <a:r>
                        <a:rPr lang="en-ZA" sz="1600" b="0" i="0" u="none" strike="noStrike" kern="1200" baseline="0" dirty="0">
                          <a:solidFill>
                            <a:schemeClr val="dk1"/>
                          </a:solidFill>
                          <a:latin typeface="+mn-lt"/>
                          <a:ea typeface="+mn-ea"/>
                          <a:cs typeface="+mn-cs"/>
                        </a:rPr>
                        <a:t>	</a:t>
                      </a:r>
                    </a:p>
                  </a:txBody>
                  <a:tcPr marR="90000" marT="7620" marB="0">
                    <a:solidFill>
                      <a:schemeClr val="bg1"/>
                    </a:solidFill>
                  </a:tcPr>
                </a:tc>
                <a:tc>
                  <a:txBody>
                    <a:bodyPr/>
                    <a:lstStyle/>
                    <a:p>
                      <a:pPr algn="just"/>
                      <a:r>
                        <a:rPr lang="en-ZA" sz="1600" b="0" i="0" u="none" strike="noStrike" kern="1200" baseline="0" dirty="0">
                          <a:solidFill>
                            <a:schemeClr val="dk1"/>
                          </a:solidFill>
                          <a:latin typeface="Arial Narrow" panose="020B0606020202030204" pitchFamily="34" charset="0"/>
                          <a:ea typeface=""/>
                          <a:cs typeface=""/>
                        </a:rPr>
                        <a:t>Review of practical implementation</a:t>
                      </a:r>
                    </a:p>
                    <a:p>
                      <a:pPr algn="just"/>
                      <a:r>
                        <a:rPr lang="en-ZA" sz="1600" b="0" i="0" u="none" strike="noStrike" kern="1200" baseline="0" dirty="0">
                          <a:solidFill>
                            <a:schemeClr val="dk1"/>
                          </a:solidFill>
                          <a:latin typeface="Arial Narrow" panose="020B0606020202030204" pitchFamily="34" charset="0"/>
                          <a:ea typeface=""/>
                          <a:cs typeface=""/>
                        </a:rPr>
                        <a:t>exercises allocated at provincial facilitation sessions.</a:t>
                      </a:r>
                    </a:p>
                  </a:txBody>
                  <a:tcPr marR="90000" marT="7620" marB="0">
                    <a:solidFill>
                      <a:schemeClr val="bg1"/>
                    </a:solidFill>
                  </a:tcPr>
                </a:tc>
                <a:tc gridSpan="2">
                  <a:txBody>
                    <a:bodyPr/>
                    <a:lstStyle/>
                    <a:p>
                      <a:pPr algn="just"/>
                      <a:r>
                        <a:rPr lang="en-ZA" sz="1600" b="0" i="0" u="none" strike="noStrike" kern="1200" baseline="0" dirty="0">
                          <a:solidFill>
                            <a:schemeClr val="dk1"/>
                          </a:solidFill>
                          <a:latin typeface="Arial Narrow" panose="020B0606020202030204" pitchFamily="34" charset="0"/>
                          <a:ea typeface=""/>
                          <a:cs typeface=""/>
                        </a:rPr>
                        <a:t>Two facilitation sessions were conducted in each of the nine provinces.</a:t>
                      </a:r>
                    </a:p>
                    <a:p>
                      <a:pPr algn="just"/>
                      <a:r>
                        <a:rPr lang="en-ZA" sz="1600" b="0" i="0" u="none" strike="noStrike" kern="1200" baseline="0" dirty="0">
                          <a:solidFill>
                            <a:schemeClr val="dk1"/>
                          </a:solidFill>
                          <a:latin typeface="Arial Narrow" panose="020B0606020202030204" pitchFamily="34" charset="0"/>
                          <a:ea typeface=""/>
                          <a:cs typeface=""/>
                        </a:rPr>
                        <a:t>The review of practical implementation exercises were allocated at the first provincial facilitation sessions conducted.</a:t>
                      </a:r>
                    </a:p>
                    <a:p>
                      <a:pPr algn="just"/>
                      <a:endParaRPr lang="en-ZA" sz="1600" b="0" i="0" u="none" strike="noStrike" kern="1200" baseline="0" dirty="0">
                        <a:solidFill>
                          <a:schemeClr val="dk1"/>
                        </a:solidFill>
                        <a:latin typeface="Arial Narrow" panose="020B0606020202030204" pitchFamily="34" charset="0"/>
                        <a:ea typeface=""/>
                        <a:cs typeface=""/>
                      </a:endParaRPr>
                    </a:p>
                  </a:txBody>
                  <a:tcPr marR="90000" marT="7620" marB="0">
                    <a:solidFill>
                      <a:schemeClr val="bg1"/>
                    </a:solidFill>
                  </a:tcPr>
                </a:tc>
                <a:tc hMerge="1">
                  <a:txBody>
                    <a:bodyPr/>
                    <a:lstStyle/>
                    <a:p>
                      <a:pPr algn="just"/>
                      <a:endParaRPr lang="en-ZA" sz="1600" b="0" i="0" u="none" strike="noStrike" kern="1200" baseline="0" dirty="0">
                        <a:solidFill>
                          <a:schemeClr val="dk1"/>
                        </a:solidFill>
                        <a:latin typeface="Arial Narrow" panose="020B0606020202030204" pitchFamily="34" charset="0"/>
                        <a:ea typeface=""/>
                        <a:cs typeface=""/>
                      </a:endParaRPr>
                    </a:p>
                  </a:txBody>
                  <a:tcPr marR="90000" marT="7620" marB="0">
                    <a:solidFill>
                      <a:schemeClr val="bg1"/>
                    </a:solidFill>
                  </a:tcPr>
                </a:tc>
                <a:extLst>
                  <a:ext uri="{0D108BD9-81ED-4DB2-BD59-A6C34878D82A}">
                    <a16:rowId xmlns:a16="http://schemas.microsoft.com/office/drawing/2014/main" xmlns="" val="247229918"/>
                  </a:ext>
                </a:extLst>
              </a:tr>
            </a:tbl>
          </a:graphicData>
        </a:graphic>
      </p:graphicFrame>
      <p:sp>
        <p:nvSpPr>
          <p:cNvPr id="13" name="Footer Placeholder 1"/>
          <p:cNvSpPr>
            <a:spLocks noGrp="1"/>
          </p:cNvSpPr>
          <p:nvPr>
            <p:ph type="ftr" sz="quarter" idx="11"/>
          </p:nvPr>
        </p:nvSpPr>
        <p:spPr>
          <a:xfrm>
            <a:off x="328532" y="5991226"/>
            <a:ext cx="3005795"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751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nvPr>
        </p:nvGraphicFramePr>
        <p:xfrm>
          <a:off x="328532" y="289320"/>
          <a:ext cx="8532006" cy="3873377"/>
        </p:xfrm>
        <a:graphic>
          <a:graphicData uri="http://schemas.openxmlformats.org/drawingml/2006/table">
            <a:tbl>
              <a:tblPr>
                <a:tableStyleId>{8A107856-5554-42FB-B03E-39F5DBC370BA}</a:tableStyleId>
              </a:tblPr>
              <a:tblGrid>
                <a:gridCol w="1517685">
                  <a:extLst>
                    <a:ext uri="{9D8B030D-6E8A-4147-A177-3AD203B41FA5}">
                      <a16:colId xmlns:a16="http://schemas.microsoft.com/office/drawing/2014/main" xmlns="" val="20000"/>
                    </a:ext>
                  </a:extLst>
                </a:gridCol>
                <a:gridCol w="1558834">
                  <a:extLst>
                    <a:ext uri="{9D8B030D-6E8A-4147-A177-3AD203B41FA5}">
                      <a16:colId xmlns:a16="http://schemas.microsoft.com/office/drawing/2014/main" xmlns="" val="20001"/>
                    </a:ext>
                  </a:extLst>
                </a:gridCol>
                <a:gridCol w="1811383">
                  <a:extLst>
                    <a:ext uri="{9D8B030D-6E8A-4147-A177-3AD203B41FA5}">
                      <a16:colId xmlns:a16="http://schemas.microsoft.com/office/drawing/2014/main" xmlns="" val="930124297"/>
                    </a:ext>
                  </a:extLst>
                </a:gridCol>
                <a:gridCol w="1837509">
                  <a:extLst>
                    <a:ext uri="{9D8B030D-6E8A-4147-A177-3AD203B41FA5}">
                      <a16:colId xmlns:a16="http://schemas.microsoft.com/office/drawing/2014/main" xmlns="" val="3755265628"/>
                    </a:ext>
                  </a:extLst>
                </a:gridCol>
                <a:gridCol w="1806595">
                  <a:extLst>
                    <a:ext uri="{9D8B030D-6E8A-4147-A177-3AD203B41FA5}">
                      <a16:colId xmlns:a16="http://schemas.microsoft.com/office/drawing/2014/main" xmlns="" val="3239704915"/>
                    </a:ext>
                  </a:extLst>
                </a:gridCol>
              </a:tblGrid>
              <a:tr h="382485">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latin typeface="Arial Narrow" pitchFamily="34" charset="0"/>
                          <a:ea typeface="+mn-ea"/>
                          <a:cs typeface="+mn-cs"/>
                        </a:rPr>
                        <a:t>Strategic objective: </a:t>
                      </a:r>
                      <a:r>
                        <a:rPr lang="en-US" sz="1600" b="1" kern="1200" dirty="0">
                          <a:solidFill>
                            <a:schemeClr val="tx1"/>
                          </a:solidFill>
                          <a:latin typeface="Arial Narrow" pitchFamily="34" charset="0"/>
                          <a:ea typeface="+mn-ea"/>
                          <a:cs typeface="+mn-cs"/>
                        </a:rPr>
                        <a:t>To diversify and enhance tourism offerings.</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49898">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ZA" sz="1600" b="0" i="0" u="none" strike="noStrike" kern="1200" baseline="0" dirty="0">
                          <a:solidFill>
                            <a:schemeClr val="dk1"/>
                          </a:solidFill>
                          <a:latin typeface="Arial Narrow" panose="020B0606020202030204" pitchFamily="34" charset="0"/>
                          <a:ea typeface=""/>
                          <a:cs typeface=""/>
                        </a:rPr>
                        <a:t>Number of destination planning initiatives undertaken.</a:t>
                      </a:r>
                      <a:endParaRPr lang="en-US" sz="1600" b="0" i="0" u="none" strike="noStrike" kern="1200" baseline="0" dirty="0">
                        <a:solidFill>
                          <a:schemeClr val="dk1"/>
                        </a:solidFill>
                        <a:latin typeface="Arial Narrow" panose="020B0606020202030204" pitchFamily="34" charset="0"/>
                        <a:ea typeface=""/>
                        <a:cs typeface=""/>
                      </a:endParaRPr>
                    </a:p>
                  </a:txBody>
                  <a:tcPr marL="86400" marR="86400" marT="0" marB="0">
                    <a:solidFill>
                      <a:schemeClr val="bg1"/>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11 destination planning initiatives developed … continued:</a:t>
                      </a:r>
                      <a:endParaRPr kumimoji="0" lang="en-ZA"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4933463"/>
                  </a:ext>
                </a:extLst>
              </a:tr>
              <a:tr h="1982754">
                <a:tc vMerge="1">
                  <a:txBody>
                    <a:bodyPr/>
                    <a:lstStyle/>
                    <a:p>
                      <a:endParaRPr lang="en-ZA"/>
                    </a:p>
                  </a:txBody>
                  <a:tcPr/>
                </a:tc>
                <a:tc>
                  <a:txBody>
                    <a:bodyPr/>
                    <a:lstStyle/>
                    <a:p>
                      <a:pPr marL="342900" lvl="0" indent="-342900" algn="just">
                        <a:spcAft>
                          <a:spcPts val="0"/>
                        </a:spcAft>
                        <a:buFont typeface="+mj-lt"/>
                        <a:buAutoNum type="arabicPeriod" startAt="2"/>
                      </a:pPr>
                      <a:r>
                        <a:rPr lang="en-ZA" sz="1600" b="0" i="0" u="none" strike="noStrike" kern="1200" baseline="0" dirty="0">
                          <a:solidFill>
                            <a:schemeClr val="dk1"/>
                          </a:solidFill>
                          <a:latin typeface="Arial Narrow" panose="020B0606020202030204" pitchFamily="34" charset="0"/>
                          <a:ea typeface=""/>
                          <a:cs typeface=""/>
                        </a:rPr>
                        <a:t>Township (Khayelitsha) precinct plan developed.</a:t>
                      </a:r>
                    </a:p>
                    <a:p>
                      <a:pPr marL="342900" lvl="0" indent="-342900" algn="just">
                        <a:spcAft>
                          <a:spcPts val="0"/>
                        </a:spcAft>
                        <a:buFont typeface="+mj-lt"/>
                        <a:buAutoNum type="arabicPeriod" startAt="2"/>
                      </a:pPr>
                      <a:r>
                        <a:rPr lang="en-ZA" sz="1600" b="0" i="0" u="none" strike="noStrike" kern="1200" baseline="0" dirty="0">
                          <a:solidFill>
                            <a:schemeClr val="dk1"/>
                          </a:solidFill>
                          <a:latin typeface="Arial Narrow" panose="020B0606020202030204" pitchFamily="34" charset="0"/>
                          <a:ea typeface=""/>
                          <a:cs typeface=""/>
                        </a:rPr>
                        <a:t>Karoo region precinct plan developed.</a:t>
                      </a:r>
                    </a:p>
                  </a:txBody>
                  <a:tcPr marL="68580" marR="68580" marT="0" marB="0">
                    <a:solidFill>
                      <a:schemeClr val="bg1"/>
                    </a:solidFill>
                  </a:tcPr>
                </a:tc>
                <a:tc>
                  <a:txBody>
                    <a:bodyPr/>
                    <a:lstStyle/>
                    <a:p>
                      <a:pPr algn="just"/>
                      <a:r>
                        <a:rPr kumimoji="0" lang="en-ZA" sz="1600" u="none" strike="noStrike" kern="1200" cap="none" spc="0" normalizeH="0" baseline="0" dirty="0">
                          <a:ln>
                            <a:noFill/>
                          </a:ln>
                          <a:solidFill>
                            <a:schemeClr val="tx1"/>
                          </a:solidFill>
                          <a:effectLst/>
                          <a:uLnTx/>
                          <a:uFillTx/>
                          <a:latin typeface="Arial Narrow" panose="020B0606020202030204" pitchFamily="34" charset="0"/>
                          <a:ea typeface="+mn-ea"/>
                          <a:cs typeface="+mn-cs"/>
                        </a:rPr>
                        <a:t>Precinct concepts for both Karoo region and Khayelitsha were completed.</a:t>
                      </a:r>
                    </a:p>
                  </a:txBody>
                  <a:tcPr marL="86409" marR="86400" marT="0" marB="0">
                    <a:solidFill>
                      <a:schemeClr val="bg1"/>
                    </a:solidFill>
                  </a:tcPr>
                </a:tc>
                <a:tc>
                  <a:txBody>
                    <a:bodyPr/>
                    <a:lstStyle/>
                    <a:p>
                      <a:pPr algn="just"/>
                      <a:r>
                        <a:rPr kumimoji="0" lang="en-ZA" sz="1600" u="none" strike="noStrike" kern="1200" cap="none" spc="0" normalizeH="0" baseline="0" dirty="0">
                          <a:ln>
                            <a:noFill/>
                          </a:ln>
                          <a:solidFill>
                            <a:schemeClr val="tx1"/>
                          </a:solidFill>
                          <a:effectLst/>
                          <a:uLnTx/>
                          <a:uFillTx/>
                          <a:latin typeface="Arial Narrow" panose="020B0606020202030204" pitchFamily="34" charset="0"/>
                          <a:ea typeface="+mn-ea"/>
                          <a:cs typeface="+mn-cs"/>
                        </a:rPr>
                        <a:t>Stakeholder consultations on precinct concept for two sites (Karoo region and Township Khayelitsha) completed.</a:t>
                      </a:r>
                    </a:p>
                  </a:txBody>
                  <a:tcPr marR="90000" marT="7620" marB="0">
                    <a:solidFill>
                      <a:schemeClr val="bg1"/>
                    </a:solidFill>
                  </a:tcPr>
                </a:tc>
                <a:tc>
                  <a:txBody>
                    <a:bodyPr/>
                    <a:lstStyle/>
                    <a:p>
                      <a:pPr algn="just"/>
                      <a:r>
                        <a:rPr kumimoji="0" lang="en-ZA" sz="1600" u="none" strike="noStrike" kern="1200" cap="none" spc="0" normalizeH="0" baseline="0" dirty="0">
                          <a:ln>
                            <a:noFill/>
                          </a:ln>
                          <a:solidFill>
                            <a:schemeClr val="tx1"/>
                          </a:solidFill>
                          <a:effectLst/>
                          <a:uLnTx/>
                          <a:uFillTx/>
                          <a:latin typeface="Arial Narrow" panose="020B0606020202030204" pitchFamily="34" charset="0"/>
                          <a:ea typeface="+mn-ea"/>
                          <a:cs typeface="+mn-cs"/>
                        </a:rPr>
                        <a:t>Stakeholder consultations on precinct concept for both Karoo region and Khayelitsha were completed.</a:t>
                      </a:r>
                    </a:p>
                  </a:txBody>
                  <a:tcPr marR="90000" marT="7620" marB="0">
                    <a:solidFill>
                      <a:schemeClr val="bg1"/>
                    </a:solidFill>
                  </a:tcPr>
                </a:tc>
                <a:extLst>
                  <a:ext uri="{0D108BD9-81ED-4DB2-BD59-A6C34878D82A}">
                    <a16:rowId xmlns:a16="http://schemas.microsoft.com/office/drawing/2014/main" xmlns="" val="247229918"/>
                  </a:ext>
                </a:extLst>
              </a:tr>
            </a:tbl>
          </a:graphicData>
        </a:graphic>
      </p:graphicFrame>
      <p:sp>
        <p:nvSpPr>
          <p:cNvPr id="13" name="Footer Placeholder 1"/>
          <p:cNvSpPr>
            <a:spLocks noGrp="1"/>
          </p:cNvSpPr>
          <p:nvPr>
            <p:ph type="ftr" sz="quarter" idx="11"/>
          </p:nvPr>
        </p:nvSpPr>
        <p:spPr>
          <a:xfrm>
            <a:off x="328532" y="5991226"/>
            <a:ext cx="3042741"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88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1095632" y="1066800"/>
            <a:ext cx="7591168" cy="3892378"/>
          </a:xfrm>
        </p:spPr>
        <p:txBody>
          <a:bodyPr>
            <a:noAutofit/>
          </a:bodyPr>
          <a:lstStyle/>
          <a:p>
            <a:pPr marL="0" indent="0" algn="just">
              <a:lnSpc>
                <a:spcPct val="160000"/>
              </a:lnSpc>
              <a:buNone/>
            </a:pPr>
            <a:endParaRPr lang="en-US" sz="2800" dirty="0">
              <a:latin typeface="Arial Narrow" pitchFamily="34" charset="0"/>
            </a:endParaRPr>
          </a:p>
          <a:p>
            <a:pPr marL="457200" lvl="1" indent="0" algn="just">
              <a:buNone/>
            </a:pPr>
            <a:endParaRPr lang="en-US" dirty="0">
              <a:latin typeface="Arial Narrow" pitchFamily="34" charset="0"/>
            </a:endParaRPr>
          </a:p>
          <a:p>
            <a:pPr marL="0" indent="0">
              <a:buNone/>
            </a:pPr>
            <a:endParaRPr lang="en-US" sz="2800" dirty="0">
              <a:latin typeface="Arial Narrow" pitchFamily="34" charset="0"/>
            </a:endParaRPr>
          </a:p>
          <a:p>
            <a:endParaRPr lang="en-US" sz="2800" dirty="0">
              <a:latin typeface="Arial Narrow" pitchFamily="34" charset="0"/>
            </a:endParaRPr>
          </a:p>
          <a:p>
            <a:endParaRPr lang="en-US" sz="2800" dirty="0">
              <a:latin typeface="Arial Narrow" pitchFamily="34" charset="0"/>
            </a:endParaRPr>
          </a:p>
        </p:txBody>
      </p:sp>
      <p:sp>
        <p:nvSpPr>
          <p:cNvPr id="4" name="Title 1"/>
          <p:cNvSpPr txBox="1">
            <a:spLocks/>
          </p:cNvSpPr>
          <p:nvPr/>
        </p:nvSpPr>
        <p:spPr>
          <a:xfrm>
            <a:off x="514865" y="1813632"/>
            <a:ext cx="8171935" cy="2398713"/>
          </a:xfrm>
          <a:prstGeom prst="rect">
            <a:avLst/>
          </a:prstGeom>
          <a:solidFill>
            <a:schemeClr val="accent2">
              <a:lumMod val="40000"/>
              <a:lumOff val="60000"/>
            </a:schemeClr>
          </a:solidFill>
          <a:ln>
            <a:solidFill>
              <a:schemeClr val="accent6">
                <a:lumMod val="75000"/>
              </a:schemeClr>
            </a:solidFill>
          </a:ln>
        </p:spPr>
        <p:txBody>
          <a:bodyPr/>
          <a:lstStyle/>
          <a:p>
            <a:pPr algn="ctr">
              <a:defRPr/>
            </a:pPr>
            <a:endParaRPr lang="en-US" sz="4000" b="1" dirty="0">
              <a:solidFill>
                <a:prstClr val="black"/>
              </a:solidFill>
              <a:latin typeface="Arial Narrow" pitchFamily="34" charset="0"/>
              <a:ea typeface="+mj-ea"/>
              <a:cs typeface="+mj-cs"/>
            </a:endParaRPr>
          </a:p>
          <a:p>
            <a:pPr algn="ctr">
              <a:defRPr/>
            </a:pPr>
            <a:r>
              <a:rPr lang="en-US" sz="5400" b="1" dirty="0">
                <a:solidFill>
                  <a:prstClr val="black"/>
                </a:solidFill>
                <a:latin typeface="Arial Narrow" pitchFamily="34" charset="0"/>
                <a:ea typeface="+mj-ea"/>
                <a:cs typeface="+mj-cs"/>
              </a:rPr>
              <a:t> 1.	Performance Overview</a:t>
            </a:r>
          </a:p>
        </p:txBody>
      </p:sp>
      <p:sp>
        <p:nvSpPr>
          <p:cNvPr id="5" name="Footer Placeholder 1"/>
          <p:cNvSpPr>
            <a:spLocks noGrp="1"/>
          </p:cNvSpPr>
          <p:nvPr>
            <p:ph type="ftr" sz="quarter" idx="11"/>
          </p:nvPr>
        </p:nvSpPr>
        <p:spPr>
          <a:xfrm>
            <a:off x="660400" y="5895032"/>
            <a:ext cx="5526216"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774066778"/>
              </p:ext>
            </p:extLst>
          </p:nvPr>
        </p:nvGraphicFramePr>
        <p:xfrm>
          <a:off x="328532" y="224005"/>
          <a:ext cx="8532006" cy="5179268"/>
        </p:xfrm>
        <a:graphic>
          <a:graphicData uri="http://schemas.openxmlformats.org/drawingml/2006/table">
            <a:tbl>
              <a:tblPr>
                <a:tableStyleId>{8A107856-5554-42FB-B03E-39F5DBC370BA}</a:tableStyleId>
              </a:tblPr>
              <a:tblGrid>
                <a:gridCol w="1630897">
                  <a:extLst>
                    <a:ext uri="{9D8B030D-6E8A-4147-A177-3AD203B41FA5}">
                      <a16:colId xmlns:a16="http://schemas.microsoft.com/office/drawing/2014/main" xmlns="" val="20000"/>
                    </a:ext>
                  </a:extLst>
                </a:gridCol>
                <a:gridCol w="1968759">
                  <a:extLst>
                    <a:ext uri="{9D8B030D-6E8A-4147-A177-3AD203B41FA5}">
                      <a16:colId xmlns:a16="http://schemas.microsoft.com/office/drawing/2014/main" xmlns="" val="20001"/>
                    </a:ext>
                  </a:extLst>
                </a:gridCol>
                <a:gridCol w="1632857">
                  <a:extLst>
                    <a:ext uri="{9D8B030D-6E8A-4147-A177-3AD203B41FA5}">
                      <a16:colId xmlns:a16="http://schemas.microsoft.com/office/drawing/2014/main" xmlns="" val="319038777"/>
                    </a:ext>
                  </a:extLst>
                </a:gridCol>
                <a:gridCol w="1565771">
                  <a:extLst>
                    <a:ext uri="{9D8B030D-6E8A-4147-A177-3AD203B41FA5}">
                      <a16:colId xmlns:a16="http://schemas.microsoft.com/office/drawing/2014/main" xmlns="" val="1316987524"/>
                    </a:ext>
                  </a:extLst>
                </a:gridCol>
                <a:gridCol w="1733722">
                  <a:extLst>
                    <a:ext uri="{9D8B030D-6E8A-4147-A177-3AD203B41FA5}">
                      <a16:colId xmlns:a16="http://schemas.microsoft.com/office/drawing/2014/main" xmlns="" val="1951387386"/>
                    </a:ext>
                  </a:extLst>
                </a:gridCol>
              </a:tblGrid>
              <a:tr h="413868">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tx1"/>
                          </a:solidFill>
                          <a:latin typeface="Arial Narrow" pitchFamily="34" charset="0"/>
                          <a:ea typeface="+mn-ea"/>
                          <a:cs typeface="+mn-cs"/>
                        </a:rPr>
                        <a:t>Strategic objective: </a:t>
                      </a:r>
                      <a:r>
                        <a:rPr lang="en-US" sz="1400" b="1" kern="1200" dirty="0">
                          <a:solidFill>
                            <a:schemeClr val="tx1"/>
                          </a:solidFill>
                          <a:latin typeface="Arial Narrow" pitchFamily="34" charset="0"/>
                          <a:ea typeface="+mn-ea"/>
                          <a:cs typeface="+mn-cs"/>
                        </a:rPr>
                        <a:t>To diversify and enhance tourism offerings.</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3312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89048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78607">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ZA" sz="1400" b="0" i="0" u="none" strike="noStrike" kern="1200" baseline="0" dirty="0">
                          <a:solidFill>
                            <a:schemeClr val="dk1"/>
                          </a:solidFill>
                          <a:latin typeface="Arial Narrow" panose="020B0606020202030204" pitchFamily="34" charset="0"/>
                          <a:ea typeface=""/>
                          <a:cs typeface=""/>
                        </a:rPr>
                        <a:t>Number of destination planning initiatives undertaken.</a:t>
                      </a:r>
                      <a:endParaRPr lang="en-US" sz="1400" b="0" i="0" u="none" strike="noStrike" kern="1200" baseline="0" dirty="0">
                        <a:solidFill>
                          <a:schemeClr val="dk1"/>
                        </a:solidFill>
                        <a:latin typeface="Arial Narrow" panose="020B0606020202030204" pitchFamily="34" charset="0"/>
                        <a:ea typeface=""/>
                        <a:cs typeface=""/>
                      </a:endParaRPr>
                    </a:p>
                  </a:txBody>
                  <a:tcPr marL="86400" marR="86400" marT="0" marB="0">
                    <a:solidFill>
                      <a:schemeClr val="bg1"/>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11 destination planning initiatives developed … continued:</a:t>
                      </a:r>
                      <a:endParaRPr kumimoji="0" lang="en-ZA" sz="14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pPr algn="just" fontAlgn="t"/>
                      <a:endParaRPr lang="en-ZA" sz="15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54933463"/>
                  </a:ext>
                </a:extLst>
              </a:tr>
              <a:tr h="3163182">
                <a:tc vMerge="1">
                  <a:txBody>
                    <a:bodyPr/>
                    <a:lstStyle/>
                    <a:p>
                      <a:endParaRPr lang="en-ZA"/>
                    </a:p>
                  </a:txBody>
                  <a:tcPr/>
                </a:tc>
                <a:tc>
                  <a:txBody>
                    <a:bodyPr/>
                    <a:lstStyle/>
                    <a:p>
                      <a:pPr marL="342900" lvl="0" indent="-342900" algn="just">
                        <a:spcAft>
                          <a:spcPts val="0"/>
                        </a:spcAft>
                        <a:buFont typeface="+mj-lt"/>
                        <a:buAutoNum type="arabicPeriod" startAt="4"/>
                      </a:pPr>
                      <a:r>
                        <a:rPr lang="en-US" sz="1400" b="0" i="0" u="none" strike="noStrike" kern="1200" baseline="0" dirty="0">
                          <a:solidFill>
                            <a:schemeClr val="dk1"/>
                          </a:solidFill>
                          <a:latin typeface="Arial Narrow" panose="020B0606020202030204" pitchFamily="34" charset="0"/>
                          <a:ea typeface=""/>
                          <a:cs typeface=""/>
                        </a:rPr>
                        <a:t>Sutherland to Carnarvon/SKA and masterplan developed.</a:t>
                      </a:r>
                    </a:p>
                    <a:p>
                      <a:pPr marL="342900" lvl="0" indent="-342900" algn="just">
                        <a:spcAft>
                          <a:spcPts val="0"/>
                        </a:spcAft>
                        <a:buFont typeface="+mj-lt"/>
                        <a:buAutoNum type="arabicPeriod" startAt="4"/>
                      </a:pPr>
                      <a:r>
                        <a:rPr lang="en-US" sz="1400" b="0" i="0" u="none" strike="noStrike" kern="1200" baseline="0" dirty="0">
                          <a:solidFill>
                            <a:schemeClr val="dk1"/>
                          </a:solidFill>
                          <a:latin typeface="Arial Narrow" panose="020B0606020202030204" pitchFamily="34" charset="0"/>
                          <a:ea typeface=""/>
                          <a:cs typeface=""/>
                        </a:rPr>
                        <a:t>Hondeklip Baai to Port Nolloth masterplan developed.</a:t>
                      </a:r>
                    </a:p>
                    <a:p>
                      <a:pPr marL="342900" lvl="0" indent="-342900" algn="just">
                        <a:spcAft>
                          <a:spcPts val="0"/>
                        </a:spcAft>
                        <a:buFont typeface="+mj-lt"/>
                        <a:buAutoNum type="arabicPeriod" startAt="4"/>
                      </a:pPr>
                      <a:r>
                        <a:rPr lang="en-US" sz="1400" b="0" i="0" u="none" strike="noStrike" kern="1200" baseline="0" dirty="0">
                          <a:solidFill>
                            <a:schemeClr val="dk1"/>
                          </a:solidFill>
                          <a:latin typeface="Arial Narrow" panose="020B0606020202030204" pitchFamily="34" charset="0"/>
                          <a:ea typeface=""/>
                          <a:cs typeface=""/>
                        </a:rPr>
                        <a:t>Port St Johns to Coffee Bay draft masterplan developed.</a:t>
                      </a:r>
                    </a:p>
                    <a:p>
                      <a:pPr marL="342900" lvl="0" indent="-342900" algn="just">
                        <a:spcAft>
                          <a:spcPts val="0"/>
                        </a:spcAft>
                        <a:buFont typeface="+mj-lt"/>
                        <a:buAutoNum type="arabicPeriod" startAt="4"/>
                      </a:pPr>
                      <a:r>
                        <a:rPr lang="en-US" sz="1400" b="0" i="0" u="none" strike="noStrike" kern="1200" baseline="0" dirty="0">
                          <a:solidFill>
                            <a:schemeClr val="dk1"/>
                          </a:solidFill>
                          <a:latin typeface="Arial Narrow" panose="020B0606020202030204" pitchFamily="34" charset="0"/>
                          <a:ea typeface=""/>
                          <a:cs typeface=""/>
                        </a:rPr>
                        <a:t>Orange River Mouth draft masterplan developed.</a:t>
                      </a:r>
                      <a:endParaRPr lang="en-ZA" sz="1400" b="0" i="0" u="none" strike="noStrike" kern="1200" baseline="0" dirty="0">
                        <a:solidFill>
                          <a:schemeClr val="dk1"/>
                        </a:solidFill>
                        <a:latin typeface="Arial Narrow" panose="020B0606020202030204" pitchFamily="34" charset="0"/>
                        <a:ea typeface=""/>
                        <a:cs typeface=""/>
                      </a:endParaRPr>
                    </a:p>
                  </a:txBody>
                  <a:tcPr marL="68580" marR="68580" marT="0" marB="0">
                    <a:solidFill>
                      <a:schemeClr val="bg1"/>
                    </a:solidFill>
                  </a:tcPr>
                </a:tc>
                <a:tc>
                  <a:txBody>
                    <a:bodyPr/>
                    <a:lstStyle/>
                    <a:p>
                      <a:pPr algn="just"/>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Master plan frameworks were completed for:</a:t>
                      </a:r>
                    </a:p>
                    <a:p>
                      <a:pPr algn="just"/>
                      <a:endPar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p>
                      <a:pPr marL="342900" indent="-342900" algn="just">
                        <a:buFont typeface="+mj-lt"/>
                        <a:buAutoNum type="arabicPeriod"/>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Sutherland to Carnarvon/SKA;</a:t>
                      </a:r>
                    </a:p>
                    <a:p>
                      <a:pPr marL="342900" indent="-342900" algn="just">
                        <a:buFont typeface="+mj-lt"/>
                        <a:buAutoNum type="arabicPeriod"/>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Hondeklipbaai to Port Nolloth;</a:t>
                      </a:r>
                    </a:p>
                    <a:p>
                      <a:pPr marL="342900" indent="-342900" algn="just">
                        <a:buFont typeface="+mj-lt"/>
                        <a:buAutoNum type="arabicPeriod"/>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Port St Johns to Coffee Bay;</a:t>
                      </a:r>
                    </a:p>
                    <a:p>
                      <a:pPr marL="342900" indent="-342900" algn="just">
                        <a:buFont typeface="+mj-lt"/>
                        <a:buAutoNum type="arabicPeriod"/>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Orange River Mouth.</a:t>
                      </a:r>
                    </a:p>
                  </a:txBody>
                  <a:tcPr marL="86409" marR="86400" marT="0" marB="0">
                    <a:solidFill>
                      <a:schemeClr val="bg1"/>
                    </a:solidFill>
                  </a:tcPr>
                </a:tc>
                <a:tc>
                  <a:txBody>
                    <a:bodyPr/>
                    <a:lstStyle/>
                    <a:p>
                      <a:pPr algn="just"/>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Stakeholder consultation sessions completed for the master plan frameworks for:</a:t>
                      </a:r>
                    </a:p>
                    <a:p>
                      <a:pPr algn="just"/>
                      <a:endPar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p>
                      <a:pPr marL="342900" indent="-342900" algn="just">
                        <a:buFont typeface="+mj-lt"/>
                        <a:buAutoNum type="arabicPeriod"/>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Sutherland to Carnarvon/SKA</a:t>
                      </a:r>
                    </a:p>
                    <a:p>
                      <a:pPr marL="342900" indent="-342900" algn="just">
                        <a:buFont typeface="+mj-lt"/>
                        <a:buAutoNum type="arabicPeriod"/>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Hondeklip Baai to Port </a:t>
                      </a:r>
                      <a:r>
                        <a:rPr kumimoji="0" lang="en-ZA" sz="1400" u="none" strike="noStrike" kern="1200" cap="none" spc="0" normalizeH="0" baseline="0" dirty="0" err="1">
                          <a:ln>
                            <a:noFill/>
                          </a:ln>
                          <a:solidFill>
                            <a:schemeClr val="tx1"/>
                          </a:solidFill>
                          <a:effectLst/>
                          <a:uLnTx/>
                          <a:uFillTx/>
                          <a:latin typeface="Arial Narrow" panose="020B0606020202030204" pitchFamily="34" charset="0"/>
                          <a:ea typeface="+mn-ea"/>
                          <a:cs typeface="+mn-cs"/>
                        </a:rPr>
                        <a:t>Nolloth</a:t>
                      </a:r>
                      <a:endPar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p>
                      <a:pPr marL="342900" indent="-342900" algn="just">
                        <a:buFont typeface="+mj-lt"/>
                        <a:buAutoNum type="arabicPeriod"/>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Port St Johns to Coffee Bay</a:t>
                      </a:r>
                    </a:p>
                    <a:p>
                      <a:pPr marL="342900" indent="-342900" algn="just">
                        <a:buFont typeface="+mj-lt"/>
                        <a:buAutoNum type="arabicPeriod"/>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Orange River Mouth</a:t>
                      </a:r>
                    </a:p>
                  </a:txBody>
                  <a:tcPr marR="90000" marT="7620" marB="0">
                    <a:solidFill>
                      <a:schemeClr val="bg1"/>
                    </a:solidFill>
                  </a:tcPr>
                </a:tc>
                <a:tc>
                  <a:txBody>
                    <a:bodyPr/>
                    <a:lstStyle/>
                    <a:p>
                      <a:pPr algn="just"/>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Stakeholder consultation sessions for the master plan frameworks were completed for:</a:t>
                      </a:r>
                    </a:p>
                    <a:p>
                      <a:pPr algn="just"/>
                      <a:endPar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p>
                      <a:pPr marL="342900" indent="-342900" algn="just">
                        <a:buFont typeface="+mj-lt"/>
                        <a:buAutoNum type="arabicPeriod"/>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Sutherland to Carnarvon/SKA</a:t>
                      </a:r>
                    </a:p>
                    <a:p>
                      <a:pPr marL="342900" indent="-342900" algn="just">
                        <a:buFont typeface="+mj-lt"/>
                        <a:buAutoNum type="arabicPeriod"/>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Hondeklip Baai to Port Nolloth</a:t>
                      </a:r>
                    </a:p>
                    <a:p>
                      <a:pPr marL="342900" indent="-342900" algn="just">
                        <a:buFont typeface="+mj-lt"/>
                        <a:buAutoNum type="arabicPeriod"/>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Port St Johns to Coffee Bay</a:t>
                      </a:r>
                    </a:p>
                    <a:p>
                      <a:pPr marL="342900" indent="-342900" algn="just">
                        <a:buFont typeface="+mj-lt"/>
                        <a:buAutoNum type="arabicPeriod"/>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Orange River Mouth</a:t>
                      </a:r>
                    </a:p>
                  </a:txBody>
                  <a:tcPr marR="90000" marT="7620" marB="0">
                    <a:solidFill>
                      <a:schemeClr val="bg1"/>
                    </a:solidFill>
                  </a:tcPr>
                </a:tc>
                <a:extLst>
                  <a:ext uri="{0D108BD9-81ED-4DB2-BD59-A6C34878D82A}">
                    <a16:rowId xmlns:a16="http://schemas.microsoft.com/office/drawing/2014/main" xmlns="" val="247229918"/>
                  </a:ext>
                </a:extLst>
              </a:tr>
            </a:tbl>
          </a:graphicData>
        </a:graphic>
      </p:graphicFrame>
      <p:sp>
        <p:nvSpPr>
          <p:cNvPr id="13" name="Footer Placeholder 1"/>
          <p:cNvSpPr>
            <a:spLocks noGrp="1"/>
          </p:cNvSpPr>
          <p:nvPr>
            <p:ph type="ftr" sz="quarter" idx="11"/>
          </p:nvPr>
        </p:nvSpPr>
        <p:spPr>
          <a:xfrm>
            <a:off x="328532" y="5697249"/>
            <a:ext cx="2996559"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3395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666751756"/>
              </p:ext>
            </p:extLst>
          </p:nvPr>
        </p:nvGraphicFramePr>
        <p:xfrm>
          <a:off x="328532" y="224006"/>
          <a:ext cx="8547981" cy="5594698"/>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1889822">
                  <a:extLst>
                    <a:ext uri="{9D8B030D-6E8A-4147-A177-3AD203B41FA5}">
                      <a16:colId xmlns:a16="http://schemas.microsoft.com/office/drawing/2014/main" xmlns="" val="20001"/>
                    </a:ext>
                  </a:extLst>
                </a:gridCol>
                <a:gridCol w="1614196">
                  <a:extLst>
                    <a:ext uri="{9D8B030D-6E8A-4147-A177-3AD203B41FA5}">
                      <a16:colId xmlns:a16="http://schemas.microsoft.com/office/drawing/2014/main" xmlns="" val="691480627"/>
                    </a:ext>
                  </a:extLst>
                </a:gridCol>
                <a:gridCol w="1632255">
                  <a:extLst>
                    <a:ext uri="{9D8B030D-6E8A-4147-A177-3AD203B41FA5}">
                      <a16:colId xmlns:a16="http://schemas.microsoft.com/office/drawing/2014/main" xmlns="" val="1256052566"/>
                    </a:ext>
                  </a:extLst>
                </a:gridCol>
                <a:gridCol w="1664552"/>
              </a:tblGrid>
              <a:tr h="338866">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tx1"/>
                          </a:solidFill>
                          <a:latin typeface="Arial Narrow" pitchFamily="34" charset="0"/>
                          <a:ea typeface="+mn-ea"/>
                          <a:cs typeface="+mn-cs"/>
                        </a:rPr>
                        <a:t>Strategic objective: </a:t>
                      </a:r>
                      <a:r>
                        <a:rPr lang="en-US" sz="1400" b="1" kern="1200" dirty="0">
                          <a:solidFill>
                            <a:schemeClr val="tx1"/>
                          </a:solidFill>
                          <a:latin typeface="Arial Narrow" pitchFamily="34" charset="0"/>
                          <a:ea typeface="+mn-ea"/>
                          <a:cs typeface="+mn-cs"/>
                        </a:rPr>
                        <a:t>To diversify and enhance tourism offerings.</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xmlns="" val="10000"/>
                  </a:ext>
                </a:extLst>
              </a:tr>
              <a:tr h="305233">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xmlns="" val="10001"/>
                  </a:ext>
                </a:extLst>
              </a:tr>
              <a:tr h="784885">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09994">
                <a:tc rowSpan="3">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ZA" sz="1400" b="0" i="0" u="none" strike="noStrike" kern="1200" baseline="0" dirty="0">
                          <a:solidFill>
                            <a:schemeClr val="dk1"/>
                          </a:solidFill>
                          <a:latin typeface="Arial Narrow" panose="020B0606020202030204" pitchFamily="34" charset="0"/>
                          <a:ea typeface=""/>
                          <a:cs typeface=""/>
                        </a:rPr>
                        <a:t>Number of destination planning initiatives undertaken.</a:t>
                      </a:r>
                      <a:endParaRPr lang="en-US" sz="1400" b="0" i="0" u="none" strike="noStrike" kern="1200" baseline="0" dirty="0">
                        <a:solidFill>
                          <a:schemeClr val="dk1"/>
                        </a:solidFill>
                        <a:latin typeface="Arial Narrow" panose="020B0606020202030204" pitchFamily="34" charset="0"/>
                        <a:ea typeface=""/>
                        <a:cs typeface=""/>
                      </a:endParaRPr>
                    </a:p>
                  </a:txBody>
                  <a:tcPr marL="86400" marR="86400" marT="0" marB="0">
                    <a:solidFill>
                      <a:schemeClr val="bg1"/>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11 destination planning initiatives developed … continued:</a:t>
                      </a:r>
                      <a:endParaRPr kumimoji="0" lang="en-ZA" sz="14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xmlns="" val="54933463"/>
                  </a:ext>
                </a:extLst>
              </a:tr>
              <a:tr h="2073111">
                <a:tc vMerge="1">
                  <a:txBody>
                    <a:bodyPr/>
                    <a:lstStyle/>
                    <a:p>
                      <a:endParaRPr lang="en-ZA"/>
                    </a:p>
                  </a:txBody>
                  <a:tcPr/>
                </a:tc>
                <a:tc>
                  <a:txBody>
                    <a:bodyPr/>
                    <a:lstStyle/>
                    <a:p>
                      <a:pPr marL="342900" lvl="0" indent="-342900" algn="just">
                        <a:spcAft>
                          <a:spcPts val="0"/>
                        </a:spcAft>
                        <a:buFont typeface="+mj-lt"/>
                        <a:buAutoNum type="arabicPeriod" startAt="8"/>
                      </a:pPr>
                      <a:r>
                        <a:rPr lang="en-ZA" sz="1400" b="0" i="0" u="none" strike="noStrike" kern="1200" baseline="0" dirty="0">
                          <a:solidFill>
                            <a:schemeClr val="dk1"/>
                          </a:solidFill>
                          <a:latin typeface="Arial Narrow" panose="020B0606020202030204" pitchFamily="34" charset="0"/>
                          <a:ea typeface=""/>
                          <a:cs typeface=""/>
                        </a:rPr>
                        <a:t>Kleinzee Beach Precinct Development concept developed.</a:t>
                      </a:r>
                    </a:p>
                    <a:p>
                      <a:pPr marL="342900" lvl="0" indent="-342900" algn="just">
                        <a:spcAft>
                          <a:spcPts val="0"/>
                        </a:spcAft>
                        <a:buFont typeface="+mj-lt"/>
                        <a:buAutoNum type="arabicPeriod" startAt="8"/>
                      </a:pPr>
                      <a:r>
                        <a:rPr lang="en-ZA" sz="1400" b="0" i="0" u="none" strike="noStrike" kern="1200" baseline="0" dirty="0">
                          <a:solidFill>
                            <a:schemeClr val="dk1"/>
                          </a:solidFill>
                          <a:latin typeface="Arial Narrow" panose="020B0606020202030204" pitchFamily="34" charset="0"/>
                          <a:ea typeface=""/>
                          <a:cs typeface=""/>
                        </a:rPr>
                        <a:t>Hondeklip Baai and McDougalls Bay Campsites concept developed.</a:t>
                      </a:r>
                    </a:p>
                  </a:txBody>
                  <a:tcPr marL="68580" marR="68580" marT="0" marB="0">
                    <a:solidFill>
                      <a:schemeClr val="bg1"/>
                    </a:solidFill>
                  </a:tcPr>
                </a:tc>
                <a:tc>
                  <a:txBody>
                    <a:bodyPr/>
                    <a:lstStyle/>
                    <a:p>
                      <a:pPr algn="just"/>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
                          <a:cs typeface=""/>
                        </a:rPr>
                        <a:t>Two concept frameworks for Kleinzee Beach Development and Hondeklipbaai and McDougalls Bay Campsites were completed.</a:t>
                      </a:r>
                    </a:p>
                  </a:txBody>
                  <a:tcPr marR="90000" marT="7620" marB="0">
                    <a:solidFill>
                      <a:schemeClr val="bg1"/>
                    </a:solidFill>
                  </a:tcPr>
                </a:tc>
                <a:tc>
                  <a:txBody>
                    <a:bodyPr/>
                    <a:lstStyle/>
                    <a:p>
                      <a:pPr marL="0" marR="0" lvl="0" indent="0" algn="just" defTabSz="914400" rtl="0" eaLnBrk="1" fontAlgn="t" latinLnBrk="0" hangingPunct="1">
                        <a:lnSpc>
                          <a:spcPct val="100000"/>
                        </a:lnSpc>
                        <a:spcBef>
                          <a:spcPts val="95"/>
                        </a:spcBef>
                        <a:spcAft>
                          <a:spcPts val="95"/>
                        </a:spcAft>
                        <a:buClrTx/>
                        <a:buSzTx/>
                        <a:buFontTx/>
                        <a:buNone/>
                        <a:tabLst/>
                        <a:defRPr/>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
                          <a:cs typeface=""/>
                        </a:rPr>
                        <a:t>Stakeholder consultations with CMT partners on concept frameworks completed.</a:t>
                      </a:r>
                    </a:p>
                  </a:txBody>
                  <a:tcPr marR="90000" marT="7620" marB="0">
                    <a:solidFill>
                      <a:schemeClr val="bg1"/>
                    </a:solidFill>
                  </a:tcPr>
                </a:tc>
                <a:tc>
                  <a:txBody>
                    <a:bodyPr/>
                    <a:lstStyle/>
                    <a:p>
                      <a:pPr algn="just"/>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
                          <a:cs typeface=""/>
                        </a:rPr>
                        <a:t>Stakeholder consultations sessions on concept frameworks for Kleinzee Beach Development </a:t>
                      </a:r>
                      <a:r>
                        <a:rPr kumimoji="0" lang="en-ZA" sz="1400" u="none" strike="noStrike" kern="1200" cap="none" spc="0" normalizeH="0" baseline="0" dirty="0" smtClean="0">
                          <a:ln>
                            <a:noFill/>
                          </a:ln>
                          <a:solidFill>
                            <a:schemeClr val="tx1"/>
                          </a:solidFill>
                          <a:effectLst/>
                          <a:uLnTx/>
                          <a:uFillTx/>
                          <a:latin typeface="Arial Narrow" panose="020B0606020202030204" pitchFamily="34" charset="0"/>
                          <a:ea typeface=""/>
                          <a:cs typeface=""/>
                        </a:rPr>
                        <a:t>as well as </a:t>
                      </a: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
                          <a:cs typeface=""/>
                        </a:rPr>
                        <a:t>Hondeklipbaai and McDougalls Bay Campsites were completed.</a:t>
                      </a:r>
                    </a:p>
                  </a:txBody>
                  <a:tcPr marR="90000" marT="7620" marB="0">
                    <a:solidFill>
                      <a:schemeClr val="bg1"/>
                    </a:solidFill>
                  </a:tcPr>
                </a:tc>
                <a:extLst>
                  <a:ext uri="{0D108BD9-81ED-4DB2-BD59-A6C34878D82A}">
                    <a16:rowId xmlns:a16="http://schemas.microsoft.com/office/drawing/2014/main" xmlns="" val="247229918"/>
                  </a:ext>
                </a:extLst>
              </a:tr>
              <a:tr h="1533433">
                <a:tc vMerge="1">
                  <a:txBody>
                    <a:bodyPr/>
                    <a:lstStyle/>
                    <a:p>
                      <a:endParaRPr lang="en-ZA"/>
                    </a:p>
                  </a:txBody>
                  <a:tcPr/>
                </a:tc>
                <a:tc>
                  <a:txBody>
                    <a:bodyPr/>
                    <a:lstStyle/>
                    <a:p>
                      <a:pPr marL="342900" lvl="0" indent="-342900" algn="just">
                        <a:spcAft>
                          <a:spcPts val="0"/>
                        </a:spcAft>
                        <a:buFont typeface="+mj-lt"/>
                        <a:buAutoNum type="arabicPeriod" startAt="10"/>
                      </a:pPr>
                      <a:r>
                        <a:rPr lang="en-ZA" sz="1400" b="0" i="0" u="none" strike="noStrike" kern="1200" baseline="0" dirty="0">
                          <a:solidFill>
                            <a:schemeClr val="dk1"/>
                          </a:solidFill>
                          <a:latin typeface="Arial Narrow" panose="020B0606020202030204" pitchFamily="34" charset="0"/>
                          <a:ea typeface=""/>
                          <a:cs typeface=""/>
                        </a:rPr>
                        <a:t>Develop and promote a pipeline of prioritised tourism investment projects and opportunities.</a:t>
                      </a:r>
                    </a:p>
                  </a:txBody>
                  <a:tcPr marL="68580" marR="68580" marT="0" marB="0">
                    <a:solidFill>
                      <a:schemeClr val="bg1"/>
                    </a:solidFill>
                  </a:tcPr>
                </a:tc>
                <a:tc>
                  <a:txBody>
                    <a:bodyPr/>
                    <a:lstStyle/>
                    <a:p>
                      <a:pPr algn="just"/>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
                          <a:cs typeface=""/>
                        </a:rPr>
                        <a:t>A report on preparation or attendance at promotion platforms outlined in the concept has been finalised.</a:t>
                      </a:r>
                    </a:p>
                    <a:p>
                      <a:pPr algn="just"/>
                      <a:endParaRPr kumimoji="0" lang="en-ZA" sz="1400" u="none" strike="noStrike" kern="1200" cap="none" spc="0" normalizeH="0" baseline="0" dirty="0">
                        <a:ln>
                          <a:noFill/>
                        </a:ln>
                        <a:solidFill>
                          <a:schemeClr val="tx1"/>
                        </a:solidFill>
                        <a:effectLst/>
                        <a:uLnTx/>
                        <a:uFillTx/>
                        <a:latin typeface="Arial Narrow" panose="020B0606020202030204" pitchFamily="34" charset="0"/>
                        <a:ea typeface=""/>
                        <a:cs typeface=""/>
                      </a:endParaRPr>
                    </a:p>
                  </a:txBody>
                  <a:tcPr marR="90000" marT="7620" marB="0">
                    <a:solidFill>
                      <a:schemeClr val="bg1"/>
                    </a:solidFill>
                  </a:tcPr>
                </a:tc>
                <a:tc>
                  <a:txBody>
                    <a:bodyPr/>
                    <a:lstStyle/>
                    <a:p>
                      <a:pPr marL="0" marR="0" lvl="0" indent="0" algn="just" defTabSz="914400" rtl="0" eaLnBrk="1" fontAlgn="t" latinLnBrk="0" hangingPunct="1">
                        <a:lnSpc>
                          <a:spcPct val="100000"/>
                        </a:lnSpc>
                        <a:spcBef>
                          <a:spcPts val="95"/>
                        </a:spcBef>
                        <a:spcAft>
                          <a:spcPts val="95"/>
                        </a:spcAft>
                        <a:buClrTx/>
                        <a:buSzTx/>
                        <a:buFontTx/>
                        <a:buNone/>
                        <a:tabLst/>
                        <a:defRPr/>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
                          <a:cs typeface=""/>
                        </a:rPr>
                        <a:t>Report on preparation or attendance at</a:t>
                      </a:r>
                    </a:p>
                    <a:p>
                      <a:pPr marL="0" marR="0" lvl="0" indent="0" algn="just" defTabSz="914400" rtl="0" eaLnBrk="1" fontAlgn="t" latinLnBrk="0" hangingPunct="1">
                        <a:lnSpc>
                          <a:spcPct val="100000"/>
                        </a:lnSpc>
                        <a:spcBef>
                          <a:spcPts val="95"/>
                        </a:spcBef>
                        <a:spcAft>
                          <a:spcPts val="95"/>
                        </a:spcAft>
                        <a:buClrTx/>
                        <a:buSzTx/>
                        <a:buFontTx/>
                        <a:buNone/>
                        <a:tabLst/>
                        <a:defRPr/>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
                          <a:cs typeface=""/>
                        </a:rPr>
                        <a:t>promotion platforms outlined in the concept.</a:t>
                      </a:r>
                    </a:p>
                  </a:txBody>
                  <a:tcPr marR="90000" marT="7620" marB="0">
                    <a:solidFill>
                      <a:schemeClr val="bg1"/>
                    </a:solidFill>
                  </a:tcPr>
                </a:tc>
                <a:tc>
                  <a:txBody>
                    <a:bodyPr/>
                    <a:lstStyle/>
                    <a:p>
                      <a:pPr algn="just"/>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
                          <a:cs typeface=""/>
                        </a:rPr>
                        <a:t>A report on preparation or attendance at promotion platforms outlined in the concept was finalised.</a:t>
                      </a:r>
                    </a:p>
                  </a:txBody>
                  <a:tcPr marR="90000" marT="7620" marB="0">
                    <a:solidFill>
                      <a:schemeClr val="bg1"/>
                    </a:solidFill>
                  </a:tcPr>
                </a:tc>
                <a:extLst>
                  <a:ext uri="{0D108BD9-81ED-4DB2-BD59-A6C34878D82A}">
                    <a16:rowId xmlns:a16="http://schemas.microsoft.com/office/drawing/2014/main" xmlns="" val="1151837919"/>
                  </a:ext>
                </a:extLst>
              </a:tr>
            </a:tbl>
          </a:graphicData>
        </a:graphic>
      </p:graphicFrame>
      <p:sp>
        <p:nvSpPr>
          <p:cNvPr id="13" name="Footer Placeholder 1"/>
          <p:cNvSpPr>
            <a:spLocks noGrp="1"/>
          </p:cNvSpPr>
          <p:nvPr>
            <p:ph type="ftr" sz="quarter" idx="11"/>
          </p:nvPr>
        </p:nvSpPr>
        <p:spPr>
          <a:xfrm>
            <a:off x="328532" y="5870910"/>
            <a:ext cx="3005795"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651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261597562"/>
              </p:ext>
            </p:extLst>
          </p:nvPr>
        </p:nvGraphicFramePr>
        <p:xfrm>
          <a:off x="328532" y="224005"/>
          <a:ext cx="8555540" cy="5661788"/>
        </p:xfrm>
        <a:graphic>
          <a:graphicData uri="http://schemas.openxmlformats.org/drawingml/2006/table">
            <a:tbl>
              <a:tblPr>
                <a:tableStyleId>{8A107856-5554-42FB-B03E-39F5DBC370BA}</a:tableStyleId>
              </a:tblPr>
              <a:tblGrid>
                <a:gridCol w="1319293">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851155"/>
                <a:gridCol w="1446244">
                  <a:extLst>
                    <a:ext uri="{9D8B030D-6E8A-4147-A177-3AD203B41FA5}">
                      <a16:colId xmlns:a16="http://schemas.microsoft.com/office/drawing/2014/main" xmlns="" val="3541648649"/>
                    </a:ext>
                  </a:extLst>
                </a:gridCol>
                <a:gridCol w="2567248">
                  <a:extLst>
                    <a:ext uri="{9D8B030D-6E8A-4147-A177-3AD203B41FA5}">
                      <a16:colId xmlns:a16="http://schemas.microsoft.com/office/drawing/2014/main" xmlns="" val="299641506"/>
                    </a:ext>
                  </a:extLst>
                </a:gridCol>
              </a:tblGrid>
              <a:tr h="326431">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b="1" kern="1200" dirty="0">
                          <a:solidFill>
                            <a:schemeClr val="tx1"/>
                          </a:solidFill>
                          <a:latin typeface="Arial Narrow" pitchFamily="34" charset="0"/>
                          <a:ea typeface="+mn-ea"/>
                          <a:cs typeface="+mn-cs"/>
                        </a:rPr>
                        <a:t>Strategic objective: </a:t>
                      </a:r>
                      <a:r>
                        <a:rPr lang="en-US" sz="1300" b="1" kern="1200" dirty="0">
                          <a:solidFill>
                            <a:schemeClr val="tx1"/>
                          </a:solidFill>
                          <a:latin typeface="Arial Narrow" pitchFamily="34" charset="0"/>
                          <a:ea typeface="+mn-ea"/>
                          <a:cs typeface="+mn-cs"/>
                        </a:rPr>
                        <a:t>To diversify and enhance tourism offerings.</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94909">
                <a:tc rowSpan="2">
                  <a:txBody>
                    <a:bodyPr/>
                    <a:lstStyle/>
                    <a:p>
                      <a:pPr algn="ctr">
                        <a:lnSpc>
                          <a:spcPct val="100000"/>
                        </a:lnSpc>
                      </a:pPr>
                      <a:r>
                        <a:rPr lang="en-US" sz="1300" b="1" dirty="0">
                          <a:latin typeface="Arial Narrow" panose="020B0606020202030204" pitchFamily="34" charset="0"/>
                        </a:rPr>
                        <a:t>Key</a:t>
                      </a:r>
                      <a:r>
                        <a:rPr lang="en-US" sz="1300" b="1" baseline="0" dirty="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698469">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Arial Narrow" panose="020B0606020202030204" pitchFamily="34" charset="0"/>
                          <a:ea typeface="+mn-ea"/>
                          <a:cs typeface="+mn-cs"/>
                        </a:rPr>
                        <a:t>Quarter 2 Performance – </a:t>
                      </a:r>
                      <a:r>
                        <a:rPr lang="en-ZA" sz="1300" b="1" kern="1200" dirty="0">
                          <a:solidFill>
                            <a:schemeClr val="dk1"/>
                          </a:solidFill>
                          <a:latin typeface="Arial Narrow" panose="020B0606020202030204" pitchFamily="34" charset="0"/>
                          <a:ea typeface="+mn-ea"/>
                          <a:cs typeface="+mn-cs"/>
                        </a:rPr>
                        <a:t>Actual </a:t>
                      </a:r>
                      <a:r>
                        <a:rPr lang="en-US" sz="13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Targets</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Performance – </a:t>
                      </a:r>
                      <a:r>
                        <a:rPr lang="en-ZA" sz="1300" b="1" i="0" dirty="0">
                          <a:latin typeface="Arial Narrow" panose="020B0606020202030204" pitchFamily="34" charset="0"/>
                        </a:rPr>
                        <a:t>Preliminary </a:t>
                      </a:r>
                      <a:r>
                        <a:rPr lang="en-US" sz="1300" b="1" dirty="0">
                          <a:latin typeface="Arial Narrow" panose="020B0606020202030204" pitchFamily="34" charset="0"/>
                        </a:rPr>
                        <a:t>Data </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98620">
                <a:tc rowSpan="2">
                  <a:txBody>
                    <a:bodyPr/>
                    <a:lstStyle/>
                    <a:p>
                      <a:pPr marL="171450" marR="0" lvl="0" indent="-171450" algn="just" defTabSz="914400" rtl="0" eaLnBrk="1" fontAlgn="auto" latinLnBrk="0" hangingPunct="1">
                        <a:lnSpc>
                          <a:spcPct val="100000"/>
                        </a:lnSpc>
                        <a:spcBef>
                          <a:spcPts val="0"/>
                        </a:spcBef>
                        <a:spcAft>
                          <a:spcPts val="0"/>
                        </a:spcAft>
                        <a:buClrTx/>
                        <a:buSzTx/>
                        <a:buFont typeface="+mj-lt"/>
                        <a:buAutoNum type="arabicPeriod"/>
                        <a:tabLst/>
                        <a:defRPr/>
                      </a:pPr>
                      <a:r>
                        <a:rPr lang="en-ZA" sz="1300" b="0" i="0" u="none" strike="noStrike" kern="1200" baseline="0" dirty="0">
                          <a:solidFill>
                            <a:schemeClr val="dk1"/>
                          </a:solidFill>
                          <a:latin typeface="Arial Narrow" panose="020B0606020202030204" pitchFamily="34" charset="0"/>
                          <a:ea typeface=""/>
                          <a:cs typeface=""/>
                        </a:rPr>
                        <a:t>Number of destination planning initiatives undertaken.</a:t>
                      </a:r>
                      <a:endParaRPr lang="en-US" sz="1300" b="0" i="0" u="none" strike="noStrike" kern="1200" baseline="0" dirty="0">
                        <a:solidFill>
                          <a:schemeClr val="dk1"/>
                        </a:solidFill>
                        <a:latin typeface="Arial Narrow" panose="020B0606020202030204" pitchFamily="34" charset="0"/>
                        <a:ea typeface=""/>
                        <a:cs typeface=""/>
                      </a:endParaRPr>
                    </a:p>
                  </a:txBody>
                  <a:tcPr marL="86400" marR="86400" marT="0" marB="0">
                    <a:solidFill>
                      <a:schemeClr val="bg1"/>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11 destination planning initiatives developed … continued:</a:t>
                      </a:r>
                      <a:endParaRPr kumimoji="0" lang="en-ZA" sz="13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a:txBody>
                  <a:tcPr marL="85725" marR="86400" marT="9525" marB="0">
                    <a:solidFill>
                      <a:schemeClr val="bg1"/>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4933463"/>
                  </a:ext>
                </a:extLst>
              </a:tr>
              <a:tr h="4043359">
                <a:tc vMerge="1">
                  <a:txBody>
                    <a:bodyPr/>
                    <a:lstStyle/>
                    <a:p>
                      <a:endParaRPr lang="en-ZA"/>
                    </a:p>
                  </a:txBody>
                  <a:tcPr/>
                </a:tc>
                <a:tc>
                  <a:txBody>
                    <a:bodyPr/>
                    <a:lstStyle/>
                    <a:p>
                      <a:pPr marL="171450" lvl="0" indent="-171450" algn="just">
                        <a:spcAft>
                          <a:spcPts val="0"/>
                        </a:spcAft>
                        <a:buFont typeface="+mj-lt"/>
                        <a:buAutoNum type="arabicPeriod" startAt="11"/>
                      </a:pPr>
                      <a:r>
                        <a:rPr lang="en-ZA" sz="1300" b="0" i="0" u="none" strike="noStrike" kern="1200" baseline="0" dirty="0">
                          <a:solidFill>
                            <a:schemeClr val="dk1"/>
                          </a:solidFill>
                          <a:latin typeface="Arial Narrow" panose="020B0606020202030204" pitchFamily="34" charset="0"/>
                          <a:ea typeface=""/>
                          <a:cs typeface=""/>
                        </a:rPr>
                        <a:t>Develop an ownership and operational model for the budget resorts.</a:t>
                      </a:r>
                    </a:p>
                  </a:txBody>
                  <a:tcPr marL="85725" marR="86400" marT="9525"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baseline="0" dirty="0">
                          <a:solidFill>
                            <a:schemeClr val="dk1"/>
                          </a:solidFill>
                          <a:latin typeface="Arial Narrow" panose="020B0606020202030204" pitchFamily="34" charset="0"/>
                          <a:ea typeface=""/>
                          <a:cs typeface=""/>
                        </a:rPr>
                        <a:t>Framework for the ownership and operational model for budget resorts was completed.</a:t>
                      </a:r>
                    </a:p>
                  </a:txBody>
                  <a:tcPr marR="90000" marT="7620" marB="0">
                    <a:solidFill>
                      <a:schemeClr val="bg1"/>
                    </a:solidFill>
                  </a:tcPr>
                </a:tc>
                <a:tc>
                  <a:txBody>
                    <a:bodyPr/>
                    <a:lstStyle/>
                    <a:p>
                      <a:pPr algn="just"/>
                      <a:r>
                        <a:rPr lang="en-ZA" sz="1300" b="0" i="0" u="none" strike="noStrike" kern="1200" baseline="0" dirty="0">
                          <a:solidFill>
                            <a:schemeClr val="dk1"/>
                          </a:solidFill>
                          <a:latin typeface="Arial Narrow" panose="020B0606020202030204" pitchFamily="34" charset="0"/>
                          <a:ea typeface=""/>
                          <a:cs typeface=""/>
                        </a:rPr>
                        <a:t>Stakeholder consultations on the draft ownership and operational model for budget resorts.</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baseline="0" dirty="0">
                          <a:solidFill>
                            <a:schemeClr val="dk1"/>
                          </a:solidFill>
                          <a:latin typeface="Arial Narrow" panose="020B0606020202030204" pitchFamily="34" charset="0"/>
                          <a:ea typeface=""/>
                          <a:cs typeface=""/>
                        </a:rPr>
                        <a:t>Stakeholder consultations on the draft ownership and operational model for budget resorts were not conducted. However, a situational analysis report on model frameworks for budget resort initiatives has been completed.</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300" b="0" i="0" u="none" strike="noStrike" kern="1200" baseline="0" dirty="0">
                        <a:solidFill>
                          <a:schemeClr val="dk1"/>
                        </a:solidFill>
                        <a:latin typeface="Arial Narrow" panose="020B0606020202030204" pitchFamily="34" charset="0"/>
                        <a:ea typeface=""/>
                        <a:cs typeface=""/>
                      </a:endParaRPr>
                    </a:p>
                    <a:p>
                      <a:pPr algn="just"/>
                      <a:r>
                        <a:rPr lang="en-ZA" sz="1300" b="1" i="0" u="none" strike="noStrike" kern="1200" dirty="0">
                          <a:solidFill>
                            <a:schemeClr val="tx1"/>
                          </a:solidFill>
                          <a:effectLst/>
                          <a:latin typeface="Arial Narrow" panose="020B0606020202030204" pitchFamily="34" charset="0"/>
                          <a:ea typeface="+mn-ea"/>
                          <a:cs typeface="+mn-cs"/>
                        </a:rPr>
                        <a:t>Reason for variance:</a:t>
                      </a:r>
                    </a:p>
                    <a:p>
                      <a:pPr marL="0" marR="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baseline="0" dirty="0">
                          <a:solidFill>
                            <a:schemeClr val="dk1"/>
                          </a:solidFill>
                          <a:latin typeface="Arial Narrow" panose="020B0606020202030204" pitchFamily="34" charset="0"/>
                          <a:ea typeface=""/>
                          <a:cs typeface=""/>
                        </a:rPr>
                        <a:t>The  appointment of the service provider was delayed due to the need for broadening of the scope from only budget resorts </a:t>
                      </a:r>
                      <a:r>
                        <a:rPr lang="en-ZA" sz="1300" b="0" i="0" u="none" strike="noStrike" kern="1200" baseline="0" dirty="0">
                          <a:solidFill>
                            <a:schemeClr val="tx1"/>
                          </a:solidFill>
                          <a:latin typeface="Arial Narrow" panose="020B0606020202030204" pitchFamily="34" charset="0"/>
                          <a:ea typeface=""/>
                          <a:cs typeface=""/>
                        </a:rPr>
                        <a:t>to accommodation related establishments.</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300" b="0" i="0" u="none" strike="noStrike" kern="1200" baseline="0" dirty="0">
                        <a:solidFill>
                          <a:schemeClr val="dk1"/>
                        </a:solidFill>
                        <a:latin typeface="Arial Narrow" panose="020B0606020202030204" pitchFamily="34" charset="0"/>
                        <a:ea typeface=""/>
                        <a:cs typeface=""/>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300" b="1" i="0" u="none" strike="noStrike" kern="1200" baseline="0" dirty="0">
                          <a:solidFill>
                            <a:schemeClr val="dk1"/>
                          </a:solidFill>
                          <a:latin typeface="Arial Narrow" panose="020B0606020202030204" pitchFamily="34" charset="0"/>
                          <a:ea typeface=""/>
                          <a:cs typeface=""/>
                        </a:rPr>
                        <a:t>Corrective measure:</a:t>
                      </a:r>
                    </a:p>
                    <a:p>
                      <a:pPr marL="0" marR="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baseline="0" dirty="0">
                          <a:solidFill>
                            <a:schemeClr val="dk1"/>
                          </a:solidFill>
                          <a:latin typeface="Arial Narrow" panose="020B0606020202030204" pitchFamily="34" charset="0"/>
                          <a:ea typeface=""/>
                          <a:cs typeface=""/>
                        </a:rPr>
                        <a:t>Stakeholder consultations report expected to be completed by end February 2019 on the draft ownership and operational model for budget resorts.</a:t>
                      </a:r>
                    </a:p>
                  </a:txBody>
                  <a:tcPr marR="90000" marT="7620" marB="0">
                    <a:solidFill>
                      <a:schemeClr val="bg1"/>
                    </a:solidFill>
                  </a:tcPr>
                </a:tc>
                <a:extLst>
                  <a:ext uri="{0D108BD9-81ED-4DB2-BD59-A6C34878D82A}">
                    <a16:rowId xmlns:a16="http://schemas.microsoft.com/office/drawing/2014/main" xmlns="" val="247229918"/>
                  </a:ext>
                </a:extLst>
              </a:tr>
            </a:tbl>
          </a:graphicData>
        </a:graphic>
      </p:graphicFrame>
      <p:sp>
        <p:nvSpPr>
          <p:cNvPr id="13" name="Footer Placeholder 1"/>
          <p:cNvSpPr>
            <a:spLocks noGrp="1"/>
          </p:cNvSpPr>
          <p:nvPr>
            <p:ph type="ftr" sz="quarter" idx="11"/>
          </p:nvPr>
        </p:nvSpPr>
        <p:spPr>
          <a:xfrm>
            <a:off x="328532" y="5991226"/>
            <a:ext cx="2996559"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338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670807927"/>
              </p:ext>
            </p:extLst>
          </p:nvPr>
        </p:nvGraphicFramePr>
        <p:xfrm>
          <a:off x="328532" y="224005"/>
          <a:ext cx="8532006" cy="5619870"/>
        </p:xfrm>
        <a:graphic>
          <a:graphicData uri="http://schemas.openxmlformats.org/drawingml/2006/table">
            <a:tbl>
              <a:tblPr>
                <a:tableStyleId>{8A107856-5554-42FB-B03E-39F5DBC370BA}</a:tableStyleId>
              </a:tblPr>
              <a:tblGrid>
                <a:gridCol w="1366918">
                  <a:extLst>
                    <a:ext uri="{9D8B030D-6E8A-4147-A177-3AD203B41FA5}">
                      <a16:colId xmlns:a16="http://schemas.microsoft.com/office/drawing/2014/main" xmlns="" val="20000"/>
                    </a:ext>
                  </a:extLst>
                </a:gridCol>
                <a:gridCol w="1552575">
                  <a:extLst>
                    <a:ext uri="{9D8B030D-6E8A-4147-A177-3AD203B41FA5}">
                      <a16:colId xmlns:a16="http://schemas.microsoft.com/office/drawing/2014/main" xmlns="" val="20001"/>
                    </a:ext>
                  </a:extLst>
                </a:gridCol>
                <a:gridCol w="1838325">
                  <a:extLst>
                    <a:ext uri="{9D8B030D-6E8A-4147-A177-3AD203B41FA5}">
                      <a16:colId xmlns:a16="http://schemas.microsoft.com/office/drawing/2014/main" xmlns="" val="20002"/>
                    </a:ext>
                  </a:extLst>
                </a:gridCol>
                <a:gridCol w="1657350">
                  <a:extLst>
                    <a:ext uri="{9D8B030D-6E8A-4147-A177-3AD203B41FA5}">
                      <a16:colId xmlns:a16="http://schemas.microsoft.com/office/drawing/2014/main" xmlns="" val="20003"/>
                    </a:ext>
                  </a:extLst>
                </a:gridCol>
                <a:gridCol w="2116838">
                  <a:extLst>
                    <a:ext uri="{9D8B030D-6E8A-4147-A177-3AD203B41FA5}">
                      <a16:colId xmlns:a16="http://schemas.microsoft.com/office/drawing/2014/main" xmlns="" val="20004"/>
                    </a:ext>
                  </a:extLst>
                </a:gridCol>
              </a:tblGrid>
              <a:tr h="382485">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tx1"/>
                          </a:solidFill>
                          <a:latin typeface="Arial Narrow" pitchFamily="34" charset="0"/>
                          <a:ea typeface="+mn-ea"/>
                          <a:cs typeface="+mn-cs"/>
                        </a:rPr>
                        <a:t>Strategic objective: </a:t>
                      </a:r>
                      <a:r>
                        <a:rPr lang="en-US" sz="1400" b="1" kern="1200" dirty="0">
                          <a:solidFill>
                            <a:schemeClr val="tx1"/>
                          </a:solidFill>
                          <a:latin typeface="Arial Narrow" pitchFamily="34" charset="0"/>
                          <a:ea typeface="+mn-ea"/>
                          <a:cs typeface="+mn-cs"/>
                        </a:rPr>
                        <a:t>To diversify and enhance tourism offerings.</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49898">
                <a:tc rowSpan="2">
                  <a:txBody>
                    <a:bodyPr/>
                    <a:lstStyle/>
                    <a:p>
                      <a:pPr marL="171450" marR="0" lvl="0" indent="-171450" algn="just" defTabSz="914400" rtl="0" eaLnBrk="1" fontAlgn="auto" latinLnBrk="0" hangingPunct="1">
                        <a:lnSpc>
                          <a:spcPct val="100000"/>
                        </a:lnSpc>
                        <a:spcBef>
                          <a:spcPts val="0"/>
                        </a:spcBef>
                        <a:spcAft>
                          <a:spcPts val="0"/>
                        </a:spcAft>
                        <a:buClrTx/>
                        <a:buSzTx/>
                        <a:buFont typeface="+mj-lt"/>
                        <a:buAutoNum type="arabicPeriod" startAt="2"/>
                        <a:tabLst/>
                        <a:defRPr/>
                      </a:pPr>
                      <a:r>
                        <a:rPr lang="en-GB" sz="1400" b="0" kern="1200" dirty="0">
                          <a:solidFill>
                            <a:schemeClr val="tx1"/>
                          </a:solidFill>
                          <a:latin typeface="Arial Narrow" pitchFamily="34" charset="0"/>
                          <a:ea typeface="+mn-ea"/>
                          <a:cs typeface="+mn-cs"/>
                        </a:rPr>
                        <a:t>Number of destination enhancement initiatives supported.</a:t>
                      </a:r>
                      <a:endParaRPr lang="en-US" sz="1400" b="0" kern="1200" dirty="0">
                        <a:solidFill>
                          <a:schemeClr val="tx1"/>
                        </a:solidFill>
                        <a:latin typeface="Arial Narrow" pitchFamily="34" charset="0"/>
                        <a:ea typeface="+mn-ea"/>
                        <a:cs typeface="+mn-cs"/>
                      </a:endParaRPr>
                    </a:p>
                  </a:txBody>
                  <a:tcPr marL="86400" marR="86400" marT="0" marB="0">
                    <a:solidFill>
                      <a:schemeClr val="bg1"/>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Narrow" pitchFamily="34" charset="0"/>
                          <a:ea typeface="+mn-ea"/>
                          <a:cs typeface="+mn-cs"/>
                        </a:rPr>
                        <a:t>Eight destination enhancement projects supported, namely:</a:t>
                      </a:r>
                    </a:p>
                  </a:txBody>
                  <a:tcPr marL="85725" marR="86400" marT="9525"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4933463"/>
                  </a:ext>
                </a:extLst>
              </a:tr>
              <a:tr h="3722646">
                <a:tc vMerge="1">
                  <a:txBody>
                    <a:bodyPr/>
                    <a:lstStyle/>
                    <a:p>
                      <a:endParaRPr lang="en-ZA"/>
                    </a:p>
                  </a:txBody>
                  <a:tcPr/>
                </a:tc>
                <a:tc>
                  <a:txBody>
                    <a:bodyPr/>
                    <a:lstStyle/>
                    <a:p>
                      <a:pPr marL="171450" lvl="0" indent="-171450" algn="just">
                        <a:spcAft>
                          <a:spcPts val="0"/>
                        </a:spcAft>
                        <a:buFont typeface="+mj-lt"/>
                        <a:buAutoNum type="arabicPeriod"/>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Shangoni Gate.</a:t>
                      </a:r>
                    </a:p>
                    <a:p>
                      <a:pPr marL="171450" lvl="0" indent="-171450" algn="just">
                        <a:spcAft>
                          <a:spcPts val="0"/>
                        </a:spcAft>
                        <a:buFont typeface="+mj-lt"/>
                        <a:buAutoNum type="arabicPeriod"/>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Phalaborwa Wild Activity Hub.</a:t>
                      </a:r>
                    </a:p>
                  </a:txBody>
                  <a:tcPr marL="85725" marR="86400" marT="9525"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Due to delays in appointing team of professionals, an internal architect was utilised to develop detailed plans and drawings for Shangoni gate. Detailed plans and drawings for Phalaborwa have been completed.</a:t>
                      </a:r>
                    </a:p>
                    <a:p>
                      <a:pPr marL="0" marR="0" indent="0" algn="just" defTabSz="914400" rtl="0" eaLnBrk="1" fontAlgn="t" latinLnBrk="0" hangingPunct="1">
                        <a:lnSpc>
                          <a:spcPct val="100000"/>
                        </a:lnSpc>
                        <a:spcBef>
                          <a:spcPts val="0"/>
                        </a:spcBef>
                        <a:spcAft>
                          <a:spcPts val="0"/>
                        </a:spcAft>
                        <a:buClrTx/>
                        <a:buSzTx/>
                        <a:buFontTx/>
                        <a:buNone/>
                        <a:tabLst/>
                        <a:defRPr/>
                      </a:pPr>
                      <a:endPar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kumimoji="0" lang="en-ZA" sz="1400" b="1" u="none" strike="noStrike" kern="1200" cap="none" spc="0" normalizeH="0" baseline="0" dirty="0">
                          <a:ln>
                            <a:noFill/>
                          </a:ln>
                          <a:solidFill>
                            <a:schemeClr val="tx1"/>
                          </a:solidFill>
                          <a:effectLst/>
                          <a:uLnTx/>
                          <a:uFillTx/>
                          <a:latin typeface="Arial Narrow" panose="020B0606020202030204" pitchFamily="34" charset="0"/>
                          <a:ea typeface="+mn-ea"/>
                          <a:cs typeface="+mn-cs"/>
                        </a:rPr>
                        <a:t>Corrective Measure:</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There has been communication with the Chief Executive Officer of SANParks requesting his intervention to assist with these delays.</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Detailed Design Documentation completed for Shangoni Gate and Phalaborwa Wild Activity Hub.</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kumimoji="0" lang="en-ZA" sz="1400" b="0" u="none" strike="noStrike" kern="1200" cap="none" spc="0" normalizeH="0" baseline="0" dirty="0">
                          <a:ln>
                            <a:noFill/>
                          </a:ln>
                          <a:solidFill>
                            <a:schemeClr val="tx1"/>
                          </a:solidFill>
                          <a:effectLst/>
                          <a:uLnTx/>
                          <a:uFillTx/>
                          <a:latin typeface="Arial Narrow" panose="020B0606020202030204" pitchFamily="34" charset="0"/>
                          <a:ea typeface="+mn-ea"/>
                          <a:cs typeface="+mn-cs"/>
                        </a:rPr>
                        <a:t>Detailed drawings and plans for Phalaborwa Wild Activity Hub have been completed.</a:t>
                      </a:r>
                    </a:p>
                    <a:p>
                      <a:pPr marL="0" marR="0" indent="0" algn="just" defTabSz="914400" rtl="0" eaLnBrk="1" fontAlgn="t" latinLnBrk="0" hangingPunct="1">
                        <a:lnSpc>
                          <a:spcPct val="100000"/>
                        </a:lnSpc>
                        <a:spcBef>
                          <a:spcPts val="0"/>
                        </a:spcBef>
                        <a:spcAft>
                          <a:spcPts val="0"/>
                        </a:spcAft>
                        <a:buClrTx/>
                        <a:buSzTx/>
                        <a:buFontTx/>
                        <a:buNone/>
                        <a:tabLst/>
                        <a:defRPr/>
                      </a:pPr>
                      <a:endParaRPr kumimoji="0" lang="en-ZA" sz="1400" b="1"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400" b="1" i="0" u="none" strike="noStrike" kern="1200" dirty="0">
                          <a:solidFill>
                            <a:schemeClr val="tx1"/>
                          </a:solidFill>
                          <a:effectLst/>
                          <a:latin typeface="Arial Narrow" panose="020B0606020202030204" pitchFamily="34" charset="0"/>
                          <a:ea typeface="+mn-ea"/>
                          <a:cs typeface="+mn-cs"/>
                        </a:rPr>
                        <a:t>Reason variance:</a:t>
                      </a:r>
                    </a:p>
                    <a:p>
                      <a:pPr marL="0" marR="0" indent="0" algn="just" defTabSz="914400" rtl="0" eaLnBrk="1" fontAlgn="t" latinLnBrk="0" hangingPunct="1">
                        <a:lnSpc>
                          <a:spcPct val="100000"/>
                        </a:lnSpc>
                        <a:spcBef>
                          <a:spcPts val="0"/>
                        </a:spcBef>
                        <a:spcAft>
                          <a:spcPts val="0"/>
                        </a:spcAft>
                        <a:buClrTx/>
                        <a:buSzTx/>
                        <a:buFontTx/>
                        <a:buNone/>
                        <a:tabLst/>
                        <a:defRPr/>
                      </a:pPr>
                      <a:r>
                        <a:rPr kumimoji="0" lang="en-ZA" sz="1400" b="0" u="none" strike="noStrike" kern="1200" cap="none" spc="0" normalizeH="0" baseline="0" dirty="0">
                          <a:ln>
                            <a:noFill/>
                          </a:ln>
                          <a:solidFill>
                            <a:schemeClr val="tx1"/>
                          </a:solidFill>
                          <a:effectLst/>
                          <a:uLnTx/>
                          <a:uFillTx/>
                          <a:latin typeface="Arial Narrow" panose="020B0606020202030204" pitchFamily="34" charset="0"/>
                          <a:ea typeface="+mn-ea"/>
                          <a:cs typeface="+mn-cs"/>
                        </a:rPr>
                        <a:t>There was a delay in finalising the drawings for Shangoni Gate which was due to the delay of </a:t>
                      </a:r>
                      <a:r>
                        <a:rPr kumimoji="0" lang="en-ZA" sz="1400" b="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the appointment </a:t>
                      </a:r>
                      <a:r>
                        <a:rPr kumimoji="0" lang="en-ZA" sz="1400" b="0" u="none" strike="noStrike" kern="1200" cap="none" spc="0" normalizeH="0" baseline="0" dirty="0">
                          <a:ln>
                            <a:noFill/>
                          </a:ln>
                          <a:solidFill>
                            <a:schemeClr val="tx1"/>
                          </a:solidFill>
                          <a:effectLst/>
                          <a:uLnTx/>
                          <a:uFillTx/>
                          <a:latin typeface="Arial Narrow" panose="020B0606020202030204" pitchFamily="34" charset="0"/>
                          <a:ea typeface="+mn-ea"/>
                          <a:cs typeface="+mn-cs"/>
                        </a:rPr>
                        <a:t>of </a:t>
                      </a:r>
                      <a:r>
                        <a:rPr kumimoji="0" lang="en-ZA" sz="1400" b="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an </a:t>
                      </a:r>
                      <a:r>
                        <a:rPr kumimoji="0" lang="en-ZA" sz="1400" b="0" u="none" strike="noStrike" kern="1200" cap="none" spc="0" normalizeH="0" baseline="0" dirty="0">
                          <a:ln>
                            <a:noFill/>
                          </a:ln>
                          <a:solidFill>
                            <a:schemeClr val="tx1"/>
                          </a:solidFill>
                          <a:effectLst/>
                          <a:uLnTx/>
                          <a:uFillTx/>
                          <a:latin typeface="Arial Narrow" panose="020B0606020202030204" pitchFamily="34" charset="0"/>
                          <a:ea typeface="+mn-ea"/>
                          <a:cs typeface="+mn-cs"/>
                        </a:rPr>
                        <a:t>architect. The anticipated supply chain process for appointment should be finalised by 30 January 2019.</a:t>
                      </a:r>
                    </a:p>
                    <a:p>
                      <a:pPr marL="0" marR="0" indent="0" algn="just" defTabSz="914400" rtl="0" eaLnBrk="1" fontAlgn="t" latinLnBrk="0" hangingPunct="1">
                        <a:lnSpc>
                          <a:spcPct val="100000"/>
                        </a:lnSpc>
                        <a:spcBef>
                          <a:spcPts val="0"/>
                        </a:spcBef>
                        <a:spcAft>
                          <a:spcPts val="0"/>
                        </a:spcAft>
                        <a:buClrTx/>
                        <a:buSzTx/>
                        <a:buFontTx/>
                        <a:buNone/>
                        <a:tabLst/>
                        <a:defRPr/>
                      </a:pPr>
                      <a:r>
                        <a:rPr kumimoji="0" lang="en-ZA" sz="1400" b="1" u="none" strike="noStrike" kern="1200" cap="none" spc="0" normalizeH="0" baseline="0" dirty="0">
                          <a:ln>
                            <a:noFill/>
                          </a:ln>
                          <a:solidFill>
                            <a:schemeClr val="tx1"/>
                          </a:solidFill>
                          <a:effectLst/>
                          <a:uLnTx/>
                          <a:uFillTx/>
                          <a:latin typeface="Arial Narrow" panose="020B0606020202030204" pitchFamily="34" charset="0"/>
                          <a:ea typeface="+mn-ea"/>
                          <a:cs typeface="+mn-cs"/>
                        </a:rPr>
                        <a:t>Corrective measure:</a:t>
                      </a:r>
                    </a:p>
                    <a:p>
                      <a:pPr marL="0" marR="0" indent="0" algn="just" defTabSz="914400" rtl="0" eaLnBrk="1" fontAlgn="t" latinLnBrk="0" hangingPunct="1">
                        <a:lnSpc>
                          <a:spcPct val="100000"/>
                        </a:lnSpc>
                        <a:spcBef>
                          <a:spcPts val="0"/>
                        </a:spcBef>
                        <a:spcAft>
                          <a:spcPts val="0"/>
                        </a:spcAft>
                        <a:buClrTx/>
                        <a:buSzTx/>
                        <a:buFontTx/>
                        <a:buNone/>
                        <a:tabLst/>
                        <a:defRPr/>
                      </a:pP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The details drawings and plans for </a:t>
                      </a:r>
                      <a:r>
                        <a:rPr kumimoji="0" lang="en-ZA" sz="1400" u="none" strike="noStrike" kern="1200" cap="none" spc="0" normalizeH="0" baseline="0" dirty="0" err="1">
                          <a:ln>
                            <a:noFill/>
                          </a:ln>
                          <a:solidFill>
                            <a:schemeClr val="tx1"/>
                          </a:solidFill>
                          <a:effectLst/>
                          <a:uLnTx/>
                          <a:uFillTx/>
                          <a:latin typeface="Arial Narrow" panose="020B0606020202030204" pitchFamily="34" charset="0"/>
                          <a:ea typeface="+mn-ea"/>
                          <a:cs typeface="+mn-cs"/>
                        </a:rPr>
                        <a:t>Shangoni</a:t>
                      </a:r>
                      <a:r>
                        <a:rPr kumimoji="0" lang="en-ZA" sz="1400" u="none" strike="noStrike" kern="1200" cap="none" spc="0" normalizeH="0" baseline="0" dirty="0">
                          <a:ln>
                            <a:noFill/>
                          </a:ln>
                          <a:solidFill>
                            <a:schemeClr val="tx1"/>
                          </a:solidFill>
                          <a:effectLst/>
                          <a:uLnTx/>
                          <a:uFillTx/>
                          <a:latin typeface="Arial Narrow" panose="020B0606020202030204" pitchFamily="34" charset="0"/>
                          <a:ea typeface="+mn-ea"/>
                          <a:cs typeface="+mn-cs"/>
                        </a:rPr>
                        <a:t> Gate to be completed in January 2019.</a:t>
                      </a:r>
                      <a:endParaRPr kumimoji="0" lang="en-ZA" sz="1400" b="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247229918"/>
                  </a:ext>
                </a:extLst>
              </a:tr>
            </a:tbl>
          </a:graphicData>
        </a:graphic>
      </p:graphicFrame>
      <p:sp>
        <p:nvSpPr>
          <p:cNvPr id="13" name="Footer Placeholder 1"/>
          <p:cNvSpPr>
            <a:spLocks noGrp="1"/>
          </p:cNvSpPr>
          <p:nvPr>
            <p:ph type="ftr" sz="quarter" idx="11"/>
          </p:nvPr>
        </p:nvSpPr>
        <p:spPr>
          <a:xfrm>
            <a:off x="328532" y="5991226"/>
            <a:ext cx="3042741"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158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658096196"/>
              </p:ext>
            </p:extLst>
          </p:nvPr>
        </p:nvGraphicFramePr>
        <p:xfrm>
          <a:off x="328532" y="224005"/>
          <a:ext cx="8532006" cy="5150428"/>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2076434">
                  <a:extLst>
                    <a:ext uri="{9D8B030D-6E8A-4147-A177-3AD203B41FA5}">
                      <a16:colId xmlns:a16="http://schemas.microsoft.com/office/drawing/2014/main" xmlns="" val="20001"/>
                    </a:ext>
                  </a:extLst>
                </a:gridCol>
                <a:gridCol w="1483568">
                  <a:extLst>
                    <a:ext uri="{9D8B030D-6E8A-4147-A177-3AD203B41FA5}">
                      <a16:colId xmlns:a16="http://schemas.microsoft.com/office/drawing/2014/main" xmlns="" val="262386485"/>
                    </a:ext>
                  </a:extLst>
                </a:gridCol>
                <a:gridCol w="1491126">
                  <a:extLst>
                    <a:ext uri="{9D8B030D-6E8A-4147-A177-3AD203B41FA5}">
                      <a16:colId xmlns:a16="http://schemas.microsoft.com/office/drawing/2014/main" xmlns="" val="718250598"/>
                    </a:ext>
                  </a:extLst>
                </a:gridCol>
                <a:gridCol w="1733722">
                  <a:extLst>
                    <a:ext uri="{9D8B030D-6E8A-4147-A177-3AD203B41FA5}">
                      <a16:colId xmlns:a16="http://schemas.microsoft.com/office/drawing/2014/main" xmlns="" val="1951387386"/>
                    </a:ext>
                  </a:extLst>
                </a:gridCol>
              </a:tblGrid>
              <a:tr h="382485">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latin typeface="Arial Narrow" pitchFamily="34" charset="0"/>
                          <a:ea typeface="+mn-ea"/>
                          <a:cs typeface="+mn-cs"/>
                        </a:rPr>
                        <a:t>Strategic objective: </a:t>
                      </a:r>
                      <a:r>
                        <a:rPr lang="en-US" sz="1600" b="1" kern="1200" dirty="0">
                          <a:solidFill>
                            <a:schemeClr val="tx1"/>
                          </a:solidFill>
                          <a:latin typeface="Arial Narrow" pitchFamily="34" charset="0"/>
                          <a:ea typeface="+mn-ea"/>
                          <a:cs typeface="+mn-cs"/>
                        </a:rPr>
                        <a:t>To diversify and enhance tourism offerings.</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49898">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GB" sz="1600" b="0" kern="1200" dirty="0">
                          <a:solidFill>
                            <a:schemeClr val="tx1"/>
                          </a:solidFill>
                          <a:latin typeface="Arial Narrow" pitchFamily="34" charset="0"/>
                          <a:ea typeface="+mn-ea"/>
                          <a:cs typeface="+mn-cs"/>
                        </a:rPr>
                        <a:t>Number of destination enhancement initiatives supported.</a:t>
                      </a:r>
                      <a:endParaRPr lang="en-US" sz="1600" b="0" kern="1200" dirty="0">
                        <a:solidFill>
                          <a:schemeClr val="tx1"/>
                        </a:solidFill>
                        <a:latin typeface="Arial Narrow" pitchFamily="34" charset="0"/>
                        <a:ea typeface="+mn-ea"/>
                        <a:cs typeface="+mn-cs"/>
                      </a:endParaRPr>
                    </a:p>
                  </a:txBody>
                  <a:tcPr marL="86400" marR="86400" marT="0" marB="0">
                    <a:solidFill>
                      <a:schemeClr val="bg1"/>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Narrow" pitchFamily="34" charset="0"/>
                          <a:ea typeface="+mn-ea"/>
                          <a:cs typeface="+mn-cs"/>
                        </a:rPr>
                        <a:t>Eight destination enhancement projects supported, namely …..continued</a:t>
                      </a:r>
                      <a:r>
                        <a:rPr kumimoji="0" lang="en-ZA" sz="1600" b="1" i="0" u="none" strike="noStrike" kern="1200" cap="none" spc="0" normalizeH="0" baseline="0" noProof="0" dirty="0">
                          <a:ln>
                            <a:noFill/>
                          </a:ln>
                          <a:solidFill>
                            <a:prstClr val="black"/>
                          </a:solidFill>
                          <a:effectLst/>
                          <a:uLnTx/>
                          <a:uFillTx/>
                          <a:latin typeface="Arial Narrow" pitchFamily="34" charset="0"/>
                          <a:ea typeface="+mn-ea"/>
                          <a:cs typeface="+mn-cs"/>
                        </a:rPr>
                        <a:t>:</a:t>
                      </a: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pPr algn="just" fontAlgn="t"/>
                      <a:endParaRPr lang="en-ZA" sz="15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54933463"/>
                  </a:ext>
                </a:extLst>
              </a:tr>
              <a:tr h="3259805">
                <a:tc vMerge="1">
                  <a:txBody>
                    <a:bodyPr/>
                    <a:lstStyle/>
                    <a:p>
                      <a:endParaRPr lang="en-ZA"/>
                    </a:p>
                  </a:txBody>
                  <a:tcPr/>
                </a:tc>
                <a:tc>
                  <a:txBody>
                    <a:bodyPr/>
                    <a:lstStyle/>
                    <a:p>
                      <a:pPr algn="just">
                        <a:spcAft>
                          <a:spcPts val="0"/>
                        </a:spcAft>
                      </a:pPr>
                      <a:r>
                        <a:rPr lang="en-ZA" sz="1600" b="1" dirty="0">
                          <a:effectLst/>
                          <a:latin typeface="Arial Narrow" panose="020B0606020202030204" pitchFamily="34" charset="0"/>
                          <a:ea typeface="Calibri" panose="020F0502020204030204" pitchFamily="34" charset="0"/>
                          <a:cs typeface="MyriadPro-Regular"/>
                        </a:rPr>
                        <a:t>UA projects at:</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startAt="3"/>
                      </a:pPr>
                      <a:r>
                        <a:rPr lang="en-ZA" sz="1600" dirty="0">
                          <a:effectLst/>
                          <a:latin typeface="Arial Narrow" panose="020B0606020202030204" pitchFamily="34" charset="0"/>
                          <a:ea typeface="Calibri" panose="020F0502020204030204" pitchFamily="34" charset="0"/>
                          <a:cs typeface="MyriadPro-Regular"/>
                        </a:rPr>
                        <a:t>Blyde River Canyon Tourism Sites in Mpumalanga.</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startAt="3"/>
                      </a:pPr>
                      <a:r>
                        <a:rPr lang="en-ZA" sz="1600" dirty="0">
                          <a:effectLst/>
                          <a:latin typeface="Arial Narrow" panose="020B0606020202030204" pitchFamily="34" charset="0"/>
                          <a:ea typeface="Calibri" panose="020F0502020204030204" pitchFamily="34" charset="0"/>
                          <a:cs typeface="MyriadPro-Regular"/>
                        </a:rPr>
                        <a:t>Hilltop Rest Camp at Hluhluwe Game Reserve in KZN. </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startAt="3"/>
                      </a:pPr>
                      <a:r>
                        <a:rPr lang="en-ZA" sz="1600" dirty="0">
                          <a:effectLst/>
                          <a:latin typeface="Arial Narrow" panose="020B0606020202030204" pitchFamily="34" charset="0"/>
                          <a:ea typeface="Calibri" panose="020F0502020204030204" pitchFamily="34" charset="0"/>
                          <a:cs typeface="MyriadPro-Regular"/>
                        </a:rPr>
                        <a:t>Gariep Dam Nature Reserve in Free State and,</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startAt="3"/>
                      </a:pPr>
                      <a:r>
                        <a:rPr lang="en-ZA" sz="1600" dirty="0">
                          <a:effectLst/>
                          <a:latin typeface="Arial Narrow" panose="020B0606020202030204" pitchFamily="34" charset="0"/>
                          <a:ea typeface="Calibri" panose="020F0502020204030204" pitchFamily="34" charset="0"/>
                          <a:cs typeface="MyriadPro-Regular"/>
                        </a:rPr>
                        <a:t>Dwesa Cwebe Nature Reserve in Eastern Cape.  </a:t>
                      </a: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kern="1200" dirty="0">
                          <a:solidFill>
                            <a:schemeClr val="dk1"/>
                          </a:solidFill>
                          <a:effectLst/>
                          <a:latin typeface="Arial Narrow" panose="020B0606020202030204" pitchFamily="34" charset="0"/>
                          <a:ea typeface="Calibri" panose="020F0502020204030204" pitchFamily="34" charset="0"/>
                          <a:cs typeface="MyriadPro-Regular"/>
                        </a:rPr>
                        <a:t>Strategic briefing was done after the appointment of the </a:t>
                      </a:r>
                      <a:r>
                        <a:rPr lang="en-ZA" sz="1600" kern="1200" dirty="0">
                          <a:solidFill>
                            <a:schemeClr val="tx1"/>
                          </a:solidFill>
                          <a:effectLst/>
                          <a:latin typeface="Arial Narrow" panose="020B0606020202030204" pitchFamily="34" charset="0"/>
                          <a:ea typeface="Calibri" panose="020F0502020204030204" pitchFamily="34" charset="0"/>
                          <a:cs typeface="MyriadPro-Regular"/>
                        </a:rPr>
                        <a:t>service provider </a:t>
                      </a:r>
                      <a:r>
                        <a:rPr lang="en-ZA" sz="1600" kern="1200" dirty="0">
                          <a:solidFill>
                            <a:schemeClr val="dk1"/>
                          </a:solidFill>
                          <a:effectLst/>
                          <a:latin typeface="Arial Narrow" panose="020B0606020202030204" pitchFamily="34" charset="0"/>
                          <a:ea typeface="Calibri" panose="020F0502020204030204" pitchFamily="34" charset="0"/>
                          <a:cs typeface="MyriadPro-Regular"/>
                        </a:rPr>
                        <a:t>to develop detailed drawings and plans for all four UA projects.</a:t>
                      </a:r>
                    </a:p>
                  </a:txBody>
                  <a:tcPr marR="90000" marT="762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Arial Narrow" panose="020B0606020202030204" pitchFamily="34" charset="0"/>
                          <a:ea typeface="Calibri" panose="020F0502020204030204" pitchFamily="34" charset="0"/>
                          <a:cs typeface="MyriadPro-Regular"/>
                        </a:rPr>
                        <a:t>Concept Report completed for the four UA projects.</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kern="1200" dirty="0">
                          <a:solidFill>
                            <a:schemeClr val="tx1"/>
                          </a:solidFill>
                          <a:effectLst/>
                          <a:latin typeface="Arial Narrow" panose="020B0606020202030204" pitchFamily="34" charset="0"/>
                          <a:ea typeface="Calibri" panose="020F0502020204030204" pitchFamily="34" charset="0"/>
                          <a:cs typeface="MyriadPro-Regular"/>
                        </a:rPr>
                        <a:t>Concept Report completed for the four UA projects.</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600" kern="1200" dirty="0">
                        <a:solidFill>
                          <a:schemeClr val="tx1"/>
                        </a:solidFill>
                        <a:effectLst/>
                        <a:latin typeface="Arial Narrow" panose="020B0606020202030204" pitchFamily="34" charset="0"/>
                        <a:ea typeface="Calibri" panose="020F0502020204030204" pitchFamily="34" charset="0"/>
                        <a:cs typeface="MyriadPro-Regular"/>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600" kern="1200" dirty="0">
                          <a:solidFill>
                            <a:schemeClr val="tx1"/>
                          </a:solidFill>
                          <a:effectLst/>
                          <a:latin typeface="Arial Narrow" panose="020B0606020202030204" pitchFamily="34" charset="0"/>
                          <a:ea typeface="Calibri" panose="020F0502020204030204" pitchFamily="34" charset="0"/>
                          <a:cs typeface="MyriadPro-Regular"/>
                        </a:rPr>
                        <a:t>Detailed plans, drawing and Bill of quantities have also been completed.</a:t>
                      </a:r>
                    </a:p>
                  </a:txBody>
                  <a:tcPr marR="90000" marT="7620" marB="0">
                    <a:solidFill>
                      <a:schemeClr val="bg1"/>
                    </a:solidFill>
                  </a:tcPr>
                </a:tc>
                <a:extLst>
                  <a:ext uri="{0D108BD9-81ED-4DB2-BD59-A6C34878D82A}">
                    <a16:rowId xmlns:a16="http://schemas.microsoft.com/office/drawing/2014/main" xmlns="" val="247229918"/>
                  </a:ext>
                </a:extLst>
              </a:tr>
            </a:tbl>
          </a:graphicData>
        </a:graphic>
      </p:graphicFrame>
      <p:sp>
        <p:nvSpPr>
          <p:cNvPr id="13" name="Footer Placeholder 1"/>
          <p:cNvSpPr>
            <a:spLocks noGrp="1"/>
          </p:cNvSpPr>
          <p:nvPr>
            <p:ph type="ftr" sz="quarter" idx="11"/>
          </p:nvPr>
        </p:nvSpPr>
        <p:spPr>
          <a:xfrm>
            <a:off x="328532" y="5741844"/>
            <a:ext cx="2950377"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538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901412256"/>
              </p:ext>
            </p:extLst>
          </p:nvPr>
        </p:nvGraphicFramePr>
        <p:xfrm>
          <a:off x="328532" y="224005"/>
          <a:ext cx="8532006" cy="5197081"/>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1619234">
                  <a:extLst>
                    <a:ext uri="{9D8B030D-6E8A-4147-A177-3AD203B41FA5}">
                      <a16:colId xmlns:a16="http://schemas.microsoft.com/office/drawing/2014/main" xmlns="" val="20001"/>
                    </a:ext>
                  </a:extLst>
                </a:gridCol>
                <a:gridCol w="1838131">
                  <a:extLst>
                    <a:ext uri="{9D8B030D-6E8A-4147-A177-3AD203B41FA5}">
                      <a16:colId xmlns:a16="http://schemas.microsoft.com/office/drawing/2014/main" xmlns="" val="20003"/>
                    </a:ext>
                  </a:extLst>
                </a:gridCol>
                <a:gridCol w="1593763">
                  <a:extLst>
                    <a:ext uri="{9D8B030D-6E8A-4147-A177-3AD203B41FA5}">
                      <a16:colId xmlns:a16="http://schemas.microsoft.com/office/drawing/2014/main" xmlns="" val="20004"/>
                    </a:ext>
                  </a:extLst>
                </a:gridCol>
                <a:gridCol w="1733722">
                  <a:extLst>
                    <a:ext uri="{9D8B030D-6E8A-4147-A177-3AD203B41FA5}">
                      <a16:colId xmlns:a16="http://schemas.microsoft.com/office/drawing/2014/main" xmlns="" val="1951387386"/>
                    </a:ext>
                  </a:extLst>
                </a:gridCol>
              </a:tblGrid>
              <a:tr h="382485">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latin typeface="Arial Narrow" pitchFamily="34" charset="0"/>
                          <a:ea typeface="+mn-ea"/>
                          <a:cs typeface="+mn-cs"/>
                        </a:rPr>
                        <a:t>Strategic objective: </a:t>
                      </a:r>
                      <a:r>
                        <a:rPr lang="en-US" sz="1600" b="1" kern="1200" dirty="0">
                          <a:solidFill>
                            <a:schemeClr val="tx1"/>
                          </a:solidFill>
                          <a:latin typeface="Arial Narrow" pitchFamily="34" charset="0"/>
                          <a:ea typeface="+mn-ea"/>
                          <a:cs typeface="+mn-cs"/>
                        </a:rPr>
                        <a:t>To diversify and enhance tourism offerings.</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49898">
                <a:tc rowSpan="4">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GB" sz="1600" b="0" kern="1200" dirty="0">
                          <a:solidFill>
                            <a:schemeClr val="tx1"/>
                          </a:solidFill>
                          <a:latin typeface="Arial Narrow" pitchFamily="34" charset="0"/>
                          <a:ea typeface="+mn-ea"/>
                          <a:cs typeface="+mn-cs"/>
                        </a:rPr>
                        <a:t>Number of destination enhancement initiatives supported.</a:t>
                      </a:r>
                      <a:endParaRPr lang="en-US" sz="1600" b="0" kern="1200" dirty="0">
                        <a:solidFill>
                          <a:schemeClr val="tx1"/>
                        </a:solidFill>
                        <a:latin typeface="Arial Narrow" pitchFamily="34" charset="0"/>
                        <a:ea typeface="+mn-ea"/>
                        <a:cs typeface="+mn-cs"/>
                      </a:endParaRPr>
                    </a:p>
                  </a:txBody>
                  <a:tcPr marL="86400" marR="86400" marT="0" marB="0">
                    <a:solidFill>
                      <a:schemeClr val="bg1"/>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Narrow" pitchFamily="34" charset="0"/>
                          <a:ea typeface="+mn-ea"/>
                          <a:cs typeface="+mn-cs"/>
                        </a:rPr>
                        <a:t>Eight destination enhancement projects supported, namely …..continued:</a:t>
                      </a:r>
                    </a:p>
                  </a:txBody>
                  <a:tcPr marL="85725" marR="86400" marT="9525" marB="0">
                    <a:solidFill>
                      <a:schemeClr val="bg1"/>
                    </a:solidFill>
                  </a:tcPr>
                </a:tc>
                <a:tc hMerge="1">
                  <a:txBody>
                    <a:bodyPr/>
                    <a:lstStyle/>
                    <a:p>
                      <a:pPr marL="0" marR="0" indent="0" algn="just" defTabSz="914400" rtl="0" eaLnBrk="1" fontAlgn="t" latinLnBrk="0" hangingPunct="1">
                        <a:lnSpc>
                          <a:spcPct val="100000"/>
                        </a:lnSpc>
                        <a:spcBef>
                          <a:spcPts val="0"/>
                        </a:spcBef>
                        <a:spcAft>
                          <a:spcPts val="0"/>
                        </a:spcAft>
                        <a:buClrTx/>
                        <a:buSzTx/>
                        <a:buFontTx/>
                        <a:buNone/>
                        <a:tabLst/>
                        <a:defRPr/>
                      </a:pPr>
                      <a:endParaRPr lang="en-ZA" sz="15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hMerge="1">
                  <a:txBody>
                    <a:bodyPr/>
                    <a:lstStyle/>
                    <a:p>
                      <a:pPr algn="just" fontAlgn="t"/>
                      <a:endParaRPr lang="en-ZA" sz="15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tc hMerge="1">
                  <a:txBody>
                    <a:bodyPr/>
                    <a:lstStyle/>
                    <a:p>
                      <a:pPr algn="just" fontAlgn="t"/>
                      <a:endParaRPr lang="en-ZA" sz="15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54933463"/>
                  </a:ext>
                </a:extLst>
              </a:tr>
              <a:tr h="1337699">
                <a:tc vMerge="1">
                  <a:txBody>
                    <a:bodyPr/>
                    <a:lstStyle/>
                    <a:p>
                      <a:endParaRPr lang="en-ZA"/>
                    </a:p>
                  </a:txBody>
                  <a:tcPr/>
                </a:tc>
                <a:tc>
                  <a:txBody>
                    <a:bodyPr/>
                    <a:lstStyle/>
                    <a:p>
                      <a:pPr marL="342900" lvl="0" indent="-342900" algn="just">
                        <a:spcAft>
                          <a:spcPts val="0"/>
                        </a:spcAft>
                        <a:buFont typeface="+mj-lt"/>
                        <a:buAutoNum type="arabicPeriod" startAt="7"/>
                      </a:pPr>
                      <a:r>
                        <a:rPr lang="en-ZA" sz="1600" b="0" kern="1200" dirty="0">
                          <a:solidFill>
                            <a:schemeClr val="tx1"/>
                          </a:solidFill>
                          <a:latin typeface="Arial Narrow" pitchFamily="34" charset="0"/>
                          <a:ea typeface=""/>
                          <a:cs typeface=""/>
                        </a:rPr>
                        <a:t>Dinosaur Interpretation Centre.</a:t>
                      </a:r>
                    </a:p>
                    <a:p>
                      <a:pPr algn="just">
                        <a:spcAft>
                          <a:spcPts val="0"/>
                        </a:spcAft>
                      </a:pPr>
                      <a:r>
                        <a:rPr lang="en-ZA" sz="1600" b="0" kern="1200" dirty="0">
                          <a:solidFill>
                            <a:schemeClr val="tx1"/>
                          </a:solidFill>
                          <a:latin typeface="Arial Narrow" pitchFamily="34" charset="0"/>
                          <a:ea typeface=""/>
                          <a:cs typeface=""/>
                        </a:rPr>
                        <a:t> </a:t>
                      </a: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kern="1200" dirty="0">
                          <a:solidFill>
                            <a:schemeClr val="tx1"/>
                          </a:solidFill>
                          <a:effectLst/>
                          <a:latin typeface="Arial Narrow" panose="020B0606020202030204" pitchFamily="34" charset="0"/>
                          <a:ea typeface="Calibri" panose="020F0502020204030204" pitchFamily="34" charset="0"/>
                          <a:cs typeface="MyriadPro-Regular"/>
                        </a:rPr>
                        <a:t>Construction works has commenced and is in progress for the Dinosaur Interpretive Centre.	</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kern="1200" dirty="0">
                          <a:solidFill>
                            <a:schemeClr val="dk1"/>
                          </a:solidFill>
                          <a:effectLst/>
                          <a:latin typeface="Arial Narrow" panose="020B0606020202030204" pitchFamily="34" charset="0"/>
                          <a:ea typeface="Calibri" panose="020F0502020204030204" pitchFamily="34" charset="0"/>
                          <a:cs typeface="MyriadPro-Regular"/>
                        </a:rPr>
                        <a:t>Construction works continues for the Dinosaur Interpretation Centre.</a:t>
                      </a:r>
                    </a:p>
                  </a:txBody>
                  <a:tcPr marR="90000" marT="7620" marB="0">
                    <a:solidFill>
                      <a:schemeClr val="bg1"/>
                    </a:solidFill>
                  </a:tcPr>
                </a:tc>
                <a:tc>
                  <a:txBody>
                    <a:bodyPr/>
                    <a:lstStyle/>
                    <a:p>
                      <a:pPr algn="just" fontAlgn="t"/>
                      <a:r>
                        <a:rPr lang="en-ZA" sz="1600" kern="1200" dirty="0">
                          <a:solidFill>
                            <a:schemeClr val="dk1"/>
                          </a:solidFill>
                          <a:effectLst/>
                          <a:latin typeface="Arial Narrow" panose="020B0606020202030204" pitchFamily="34" charset="0"/>
                          <a:ea typeface="Calibri" panose="020F0502020204030204" pitchFamily="34" charset="0"/>
                          <a:cs typeface="MyriadPro-Regular"/>
                        </a:rPr>
                        <a:t>Progress report on construction works for the Dinosaur Interpretation Centre was developed.</a:t>
                      </a:r>
                    </a:p>
                  </a:txBody>
                  <a:tcPr marR="90000" marT="0" marB="0">
                    <a:solidFill>
                      <a:schemeClr val="bg1"/>
                    </a:solidFill>
                  </a:tcPr>
                </a:tc>
                <a:extLst>
                  <a:ext uri="{0D108BD9-81ED-4DB2-BD59-A6C34878D82A}">
                    <a16:rowId xmlns:a16="http://schemas.microsoft.com/office/drawing/2014/main" xmlns="" val="247229918"/>
                  </a:ext>
                </a:extLst>
              </a:tr>
              <a:tr h="877077">
                <a:tc vMerge="1">
                  <a:txBody>
                    <a:bodyPr/>
                    <a:lstStyle/>
                    <a:p>
                      <a:endParaRPr lang="en-ZA"/>
                    </a:p>
                  </a:txBody>
                  <a:tcPr/>
                </a:tc>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8"/>
                        <a:tabLst/>
                        <a:defRPr/>
                      </a:pPr>
                      <a:r>
                        <a:rPr kumimoji="0" lang="en-ZA" sz="1600" b="0" i="0" u="none" strike="noStrike" kern="1200" cap="none" spc="0" normalizeH="0" baseline="0" noProof="0" dirty="0">
                          <a:ln>
                            <a:noFill/>
                          </a:ln>
                          <a:solidFill>
                            <a:prstClr val="black"/>
                          </a:solidFill>
                          <a:effectLst/>
                          <a:uLnTx/>
                          <a:uFillTx/>
                          <a:latin typeface="Arial Narrow" pitchFamily="34" charset="0"/>
                          <a:ea typeface=""/>
                          <a:cs typeface=""/>
                        </a:rPr>
                        <a:t>Leopard Trail and Interpretation Centre at Baviaanskloof WHS.</a:t>
                      </a: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kern="1200" dirty="0">
                          <a:solidFill>
                            <a:schemeClr val="tx1"/>
                          </a:solidFill>
                          <a:latin typeface="Arial Narrow" panose="020B0606020202030204" pitchFamily="34" charset="0"/>
                          <a:ea typeface=""/>
                          <a:cs typeface=""/>
                        </a:rPr>
                        <a:t>Concept Report was finalised for the Leopard Trail.</a:t>
                      </a:r>
                    </a:p>
                  </a:txBody>
                  <a:tcPr marR="90000" marT="762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1"/>
                          </a:solidFill>
                          <a:latin typeface="Arial Narrow" panose="020B0606020202030204" pitchFamily="34" charset="0"/>
                          <a:ea typeface=""/>
                          <a:cs typeface=""/>
                        </a:rPr>
                        <a:t>Detailed Designs completed for the Leopard Trail.</a:t>
                      </a:r>
                    </a:p>
                  </a:txBody>
                  <a:tcPr marR="90000" marT="7620" marB="0">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Detailed Designs for the Leopard Trail were completed.</a:t>
                      </a:r>
                    </a:p>
                  </a:txBody>
                  <a:tcPr marR="90000" marT="0" marB="0">
                    <a:solidFill>
                      <a:schemeClr val="bg1"/>
                    </a:solidFill>
                  </a:tcPr>
                </a:tc>
                <a:extLst>
                  <a:ext uri="{0D108BD9-81ED-4DB2-BD59-A6C34878D82A}">
                    <a16:rowId xmlns:a16="http://schemas.microsoft.com/office/drawing/2014/main" xmlns="" val="3079035286"/>
                  </a:ext>
                </a:extLst>
              </a:tr>
              <a:tr h="1091682">
                <a:tc vMerge="1">
                  <a:txBody>
                    <a:bodyPr/>
                    <a:lstStyle/>
                    <a:p>
                      <a:endParaRPr lang="en-ZA"/>
                    </a:p>
                  </a:txBody>
                  <a:tcPr/>
                </a:tc>
                <a:tc vMerge="1">
                  <a:txBody>
                    <a:bodyPr/>
                    <a:lstStyle/>
                    <a:p>
                      <a:pPr algn="just">
                        <a:spcAft>
                          <a:spcPts val="0"/>
                        </a:spcAft>
                      </a:pPr>
                      <a:endParaRPr lang="en-ZA" sz="1600" b="0" kern="1200" dirty="0">
                        <a:solidFill>
                          <a:schemeClr val="tx1"/>
                        </a:solidFill>
                        <a:latin typeface="Arial Narrow" pitchFamily="34" charset="0"/>
                        <a:ea typeface=""/>
                        <a:cs typeface=""/>
                      </a:endParaRP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kern="1200" dirty="0">
                          <a:solidFill>
                            <a:schemeClr val="tx1"/>
                          </a:solidFill>
                          <a:latin typeface="Arial Narrow" panose="020B0606020202030204" pitchFamily="34" charset="0"/>
                          <a:ea typeface=""/>
                          <a:cs typeface=""/>
                        </a:rPr>
                        <a:t>Strategic Brief has been finalised for the Interpretive Centre.</a:t>
                      </a:r>
                    </a:p>
                  </a:txBody>
                  <a:tcPr marR="90000" marT="762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1"/>
                          </a:solidFill>
                          <a:latin typeface="Arial Narrow" panose="020B0606020202030204" pitchFamily="34" charset="0"/>
                          <a:ea typeface=""/>
                          <a:cs typeface=""/>
                        </a:rPr>
                        <a:t>Concept Report finalised for the Interpretation Centre.</a:t>
                      </a:r>
                    </a:p>
                  </a:txBody>
                  <a:tcPr marR="90000" marT="7620" marB="0">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Concept Report for the Interpretation Centre was finalised.</a:t>
                      </a:r>
                    </a:p>
                  </a:txBody>
                  <a:tcPr marR="90000" marT="0" marB="0">
                    <a:solidFill>
                      <a:schemeClr val="bg1"/>
                    </a:solidFill>
                  </a:tcPr>
                </a:tc>
                <a:extLst>
                  <a:ext uri="{0D108BD9-81ED-4DB2-BD59-A6C34878D82A}">
                    <a16:rowId xmlns:a16="http://schemas.microsoft.com/office/drawing/2014/main" xmlns="" val="1190491560"/>
                  </a:ext>
                </a:extLst>
              </a:tr>
            </a:tbl>
          </a:graphicData>
        </a:graphic>
      </p:graphicFrame>
      <p:sp>
        <p:nvSpPr>
          <p:cNvPr id="13" name="Footer Placeholder 1"/>
          <p:cNvSpPr>
            <a:spLocks noGrp="1"/>
          </p:cNvSpPr>
          <p:nvPr>
            <p:ph type="ftr" sz="quarter" idx="11"/>
          </p:nvPr>
        </p:nvSpPr>
        <p:spPr>
          <a:xfrm>
            <a:off x="328532" y="5991226"/>
            <a:ext cx="3079686"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776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800171961"/>
              </p:ext>
            </p:extLst>
          </p:nvPr>
        </p:nvGraphicFramePr>
        <p:xfrm>
          <a:off x="328532" y="224005"/>
          <a:ext cx="8532006" cy="4572863"/>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2076434">
                  <a:extLst>
                    <a:ext uri="{9D8B030D-6E8A-4147-A177-3AD203B41FA5}">
                      <a16:colId xmlns:a16="http://schemas.microsoft.com/office/drawing/2014/main" xmlns="" val="20001"/>
                    </a:ext>
                  </a:extLst>
                </a:gridCol>
                <a:gridCol w="1390262">
                  <a:extLst>
                    <a:ext uri="{9D8B030D-6E8A-4147-A177-3AD203B41FA5}">
                      <a16:colId xmlns:a16="http://schemas.microsoft.com/office/drawing/2014/main" xmlns="" val="262386485"/>
                    </a:ext>
                  </a:extLst>
                </a:gridCol>
                <a:gridCol w="1584432">
                  <a:extLst>
                    <a:ext uri="{9D8B030D-6E8A-4147-A177-3AD203B41FA5}">
                      <a16:colId xmlns:a16="http://schemas.microsoft.com/office/drawing/2014/main" xmlns="" val="3341103771"/>
                    </a:ext>
                  </a:extLst>
                </a:gridCol>
                <a:gridCol w="1733722">
                  <a:extLst>
                    <a:ext uri="{9D8B030D-6E8A-4147-A177-3AD203B41FA5}">
                      <a16:colId xmlns:a16="http://schemas.microsoft.com/office/drawing/2014/main" xmlns="" val="1951387386"/>
                    </a:ext>
                  </a:extLst>
                </a:gridCol>
              </a:tblGrid>
              <a:tr h="382485">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latin typeface="Arial Narrow" pitchFamily="34" charset="0"/>
                          <a:ea typeface="+mn-ea"/>
                          <a:cs typeface="+mn-cs"/>
                        </a:rPr>
                        <a:t>Strategic objective: </a:t>
                      </a:r>
                      <a:r>
                        <a:rPr lang="en-US" sz="1600" b="1" kern="1200" dirty="0">
                          <a:solidFill>
                            <a:schemeClr val="tx1"/>
                          </a:solidFill>
                          <a:latin typeface="Arial Narrow" pitchFamily="34" charset="0"/>
                          <a:ea typeface="+mn-ea"/>
                          <a:cs typeface="+mn-cs"/>
                        </a:rPr>
                        <a:t>To diversify and enhance tourism offerings.</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49898">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GB" sz="1600" b="0" kern="1200" dirty="0">
                          <a:solidFill>
                            <a:schemeClr val="tx1"/>
                          </a:solidFill>
                          <a:latin typeface="Arial Narrow" pitchFamily="34" charset="0"/>
                          <a:ea typeface="+mn-ea"/>
                          <a:cs typeface="+mn-cs"/>
                        </a:rPr>
                        <a:t>Number of destination enhancement initiatives supported.</a:t>
                      </a:r>
                      <a:endParaRPr lang="en-US" sz="1600" b="0" kern="1200" dirty="0">
                        <a:solidFill>
                          <a:schemeClr val="tx1"/>
                        </a:solidFill>
                        <a:latin typeface="Arial Narrow" pitchFamily="34" charset="0"/>
                        <a:ea typeface="+mn-ea"/>
                        <a:cs typeface="+mn-cs"/>
                      </a:endParaRPr>
                    </a:p>
                  </a:txBody>
                  <a:tcPr marL="86400" marR="86400" marT="0" marB="0">
                    <a:solidFill>
                      <a:schemeClr val="bg1"/>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Narrow" pitchFamily="34" charset="0"/>
                          <a:ea typeface=""/>
                          <a:cs typeface=""/>
                        </a:rPr>
                        <a:t>Interpretative signage implemented in six national iconic sites: </a:t>
                      </a: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pPr algn="just" fontAlgn="t"/>
                      <a:endParaRPr lang="en-ZA" sz="15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54933463"/>
                  </a:ext>
                </a:extLst>
              </a:tr>
              <a:tr h="2184339">
                <a:tc vMerge="1">
                  <a:txBody>
                    <a:bodyPr/>
                    <a:lstStyle/>
                    <a:p>
                      <a:endParaRPr lang="en-ZA"/>
                    </a:p>
                  </a:txBody>
                  <a:tcPr/>
                </a:tc>
                <a:tc>
                  <a:txBody>
                    <a:bodyPr/>
                    <a:lstStyle/>
                    <a:p>
                      <a:pPr marL="342900" lvl="0" indent="-342900" algn="just">
                        <a:spcAft>
                          <a:spcPts val="0"/>
                        </a:spcAft>
                        <a:buFont typeface="+mj-lt"/>
                        <a:buAutoNum type="arabicPeriod"/>
                      </a:pPr>
                      <a:r>
                        <a:rPr lang="en-ZA" sz="1600" b="0" kern="1200" dirty="0">
                          <a:solidFill>
                            <a:schemeClr val="tx1"/>
                          </a:solidFill>
                          <a:latin typeface="Arial Narrow" pitchFamily="34" charset="0"/>
                          <a:ea typeface=""/>
                          <a:cs typeface=""/>
                        </a:rPr>
                        <a:t>Hluhluwe Nature Reserve</a:t>
                      </a:r>
                    </a:p>
                    <a:p>
                      <a:pPr marL="342900" lvl="0" indent="-342900" algn="just">
                        <a:spcAft>
                          <a:spcPts val="0"/>
                        </a:spcAft>
                        <a:buFont typeface="+mj-lt"/>
                        <a:buAutoNum type="arabicPeriod"/>
                      </a:pPr>
                      <a:r>
                        <a:rPr lang="en-ZA" sz="1600" b="0" kern="1200" dirty="0">
                          <a:solidFill>
                            <a:schemeClr val="tx1"/>
                          </a:solidFill>
                          <a:latin typeface="Arial Narrow" pitchFamily="34" charset="0"/>
                          <a:ea typeface=""/>
                          <a:cs typeface=""/>
                        </a:rPr>
                        <a:t>Mkambati Nature Reserve </a:t>
                      </a:r>
                    </a:p>
                    <a:p>
                      <a:pPr marL="342900" lvl="0" indent="-342900" algn="just">
                        <a:spcAft>
                          <a:spcPts val="0"/>
                        </a:spcAft>
                        <a:buFont typeface="+mj-lt"/>
                        <a:buAutoNum type="arabicPeriod"/>
                      </a:pPr>
                      <a:r>
                        <a:rPr lang="en-ZA" sz="1600" b="0" kern="1200" dirty="0">
                          <a:solidFill>
                            <a:schemeClr val="tx1"/>
                          </a:solidFill>
                          <a:latin typeface="Arial Narrow" pitchFamily="34" charset="0"/>
                          <a:ea typeface=""/>
                          <a:cs typeface=""/>
                        </a:rPr>
                        <a:t>Dwesa Cwebe Nature Reserve</a:t>
                      </a:r>
                    </a:p>
                    <a:p>
                      <a:pPr marL="342900" lvl="0" indent="-342900" algn="just">
                        <a:spcAft>
                          <a:spcPts val="0"/>
                        </a:spcAft>
                        <a:buFont typeface="+mj-lt"/>
                        <a:buAutoNum type="arabicPeriod"/>
                      </a:pPr>
                      <a:r>
                        <a:rPr lang="en-ZA" sz="1600" b="0" kern="1200" dirty="0">
                          <a:solidFill>
                            <a:schemeClr val="tx1"/>
                          </a:solidFill>
                          <a:latin typeface="Arial Narrow" pitchFamily="34" charset="0"/>
                          <a:ea typeface=""/>
                          <a:cs typeface=""/>
                        </a:rPr>
                        <a:t>Tsitsikamma National Park</a:t>
                      </a:r>
                    </a:p>
                    <a:p>
                      <a:pPr marL="342900" lvl="0" indent="-342900" algn="just">
                        <a:spcAft>
                          <a:spcPts val="0"/>
                        </a:spcAft>
                        <a:buFont typeface="+mj-lt"/>
                        <a:buAutoNum type="arabicPeriod"/>
                      </a:pPr>
                      <a:r>
                        <a:rPr lang="en-ZA" sz="1600" b="0" kern="1200" dirty="0">
                          <a:solidFill>
                            <a:schemeClr val="tx1"/>
                          </a:solidFill>
                          <a:latin typeface="Arial Narrow" pitchFamily="34" charset="0"/>
                          <a:ea typeface=""/>
                          <a:cs typeface=""/>
                        </a:rPr>
                        <a:t>Blyde River Canyon</a:t>
                      </a:r>
                    </a:p>
                    <a:p>
                      <a:pPr marL="342900" lvl="0" indent="-342900" algn="just">
                        <a:spcAft>
                          <a:spcPts val="0"/>
                        </a:spcAft>
                        <a:buFont typeface="+mj-lt"/>
                        <a:buAutoNum type="arabicPeriod"/>
                      </a:pPr>
                      <a:r>
                        <a:rPr lang="en-ZA" sz="1600" b="0" kern="1200" dirty="0">
                          <a:solidFill>
                            <a:schemeClr val="tx1"/>
                          </a:solidFill>
                          <a:latin typeface="Arial Narrow" pitchFamily="34" charset="0"/>
                          <a:ea typeface=""/>
                          <a:cs typeface=""/>
                        </a:rPr>
                        <a:t>SKA Karoo Node</a:t>
                      </a:r>
                    </a:p>
                    <a:p>
                      <a:pPr marL="0" lvl="0" indent="0" algn="just">
                        <a:spcAft>
                          <a:spcPts val="0"/>
                        </a:spcAft>
                        <a:buFont typeface="+mj-lt"/>
                        <a:buNone/>
                      </a:pPr>
                      <a:endParaRPr lang="en-ZA" sz="1600" b="0" kern="1200" dirty="0">
                        <a:solidFill>
                          <a:schemeClr val="tx1"/>
                        </a:solidFill>
                        <a:latin typeface="Arial Narrow" pitchFamily="34" charset="0"/>
                        <a:ea typeface=""/>
                        <a:cs typeface=""/>
                      </a:endParaRPr>
                    </a:p>
                  </a:txBody>
                  <a:tcPr marL="68580" marR="68580" marT="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kern="1200" dirty="0">
                          <a:solidFill>
                            <a:schemeClr val="tx1"/>
                          </a:solidFill>
                          <a:latin typeface="Arial Narrow" pitchFamily="34" charset="0"/>
                          <a:ea typeface=""/>
                          <a:cs typeface=""/>
                        </a:rPr>
                        <a:t>Quarterly report on the implementation of interpretative signage in six national iconic sites as per agreements was completed.</a:t>
                      </a:r>
                    </a:p>
                  </a:txBody>
                  <a:tcPr marR="90000" marT="762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kern="1200" dirty="0">
                          <a:solidFill>
                            <a:schemeClr val="tx1"/>
                          </a:solidFill>
                          <a:latin typeface="Arial Narrow" pitchFamily="34" charset="0"/>
                          <a:ea typeface=""/>
                          <a:cs typeface=""/>
                        </a:rPr>
                        <a:t>Quarterly report on the implementation of interpretative signage in six national iconic sites as per agreements completed.</a:t>
                      </a:r>
                    </a:p>
                  </a:txBody>
                  <a:tcPr marR="90000" marT="7620" marB="0">
                    <a:solidFill>
                      <a:schemeClr val="bg1"/>
                    </a:solidFill>
                  </a:tcPr>
                </a:tc>
                <a:tc>
                  <a:txBody>
                    <a:bodyPr/>
                    <a:lstStyle/>
                    <a:p>
                      <a:pPr algn="just" fontAlgn="t"/>
                      <a:r>
                        <a:rPr lang="en-ZA" sz="1600" b="0" kern="1200" dirty="0">
                          <a:solidFill>
                            <a:schemeClr val="tx1"/>
                          </a:solidFill>
                          <a:latin typeface="Arial Narrow" pitchFamily="34" charset="0"/>
                          <a:ea typeface=""/>
                          <a:cs typeface=""/>
                        </a:rPr>
                        <a:t>Quarterly report on the implementation of interpretative signage in six national iconic sites as per agreements was completed.</a:t>
                      </a:r>
                    </a:p>
                  </a:txBody>
                  <a:tcPr marR="90000" marT="0" marB="0">
                    <a:solidFill>
                      <a:schemeClr val="bg1"/>
                    </a:solidFill>
                  </a:tcPr>
                </a:tc>
                <a:extLst>
                  <a:ext uri="{0D108BD9-81ED-4DB2-BD59-A6C34878D82A}">
                    <a16:rowId xmlns:a16="http://schemas.microsoft.com/office/drawing/2014/main" xmlns="" val="247229918"/>
                  </a:ext>
                </a:extLst>
              </a:tr>
            </a:tbl>
          </a:graphicData>
        </a:graphic>
      </p:graphicFrame>
      <p:sp>
        <p:nvSpPr>
          <p:cNvPr id="13" name="Footer Placeholder 1"/>
          <p:cNvSpPr>
            <a:spLocks noGrp="1"/>
          </p:cNvSpPr>
          <p:nvPr>
            <p:ph type="ftr" sz="quarter" idx="11"/>
          </p:nvPr>
        </p:nvSpPr>
        <p:spPr>
          <a:xfrm>
            <a:off x="328532" y="5991226"/>
            <a:ext cx="2987323"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407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239244711"/>
              </p:ext>
            </p:extLst>
          </p:nvPr>
        </p:nvGraphicFramePr>
        <p:xfrm>
          <a:off x="328532" y="224005"/>
          <a:ext cx="8532006" cy="5047791"/>
        </p:xfrm>
        <a:graphic>
          <a:graphicData uri="http://schemas.openxmlformats.org/drawingml/2006/table">
            <a:tbl>
              <a:tblPr>
                <a:tableStyleId>{8A107856-5554-42FB-B03E-39F5DBC370BA}</a:tableStyleId>
              </a:tblPr>
              <a:tblGrid>
                <a:gridCol w="1528260">
                  <a:extLst>
                    <a:ext uri="{9D8B030D-6E8A-4147-A177-3AD203B41FA5}">
                      <a16:colId xmlns:a16="http://schemas.microsoft.com/office/drawing/2014/main" xmlns="" val="20000"/>
                    </a:ext>
                  </a:extLst>
                </a:gridCol>
                <a:gridCol w="1492898">
                  <a:extLst>
                    <a:ext uri="{9D8B030D-6E8A-4147-A177-3AD203B41FA5}">
                      <a16:colId xmlns:a16="http://schemas.microsoft.com/office/drawing/2014/main" xmlns="" val="20001"/>
                    </a:ext>
                  </a:extLst>
                </a:gridCol>
                <a:gridCol w="1744824">
                  <a:extLst>
                    <a:ext uri="{9D8B030D-6E8A-4147-A177-3AD203B41FA5}">
                      <a16:colId xmlns:a16="http://schemas.microsoft.com/office/drawing/2014/main" xmlns="" val="145319546"/>
                    </a:ext>
                  </a:extLst>
                </a:gridCol>
                <a:gridCol w="1614196">
                  <a:extLst>
                    <a:ext uri="{9D8B030D-6E8A-4147-A177-3AD203B41FA5}">
                      <a16:colId xmlns:a16="http://schemas.microsoft.com/office/drawing/2014/main" xmlns="" val="4260821137"/>
                    </a:ext>
                  </a:extLst>
                </a:gridCol>
                <a:gridCol w="2151828">
                  <a:extLst>
                    <a:ext uri="{9D8B030D-6E8A-4147-A177-3AD203B41FA5}">
                      <a16:colId xmlns:a16="http://schemas.microsoft.com/office/drawing/2014/main" xmlns="" val="1211206058"/>
                    </a:ext>
                  </a:extLst>
                </a:gridCol>
              </a:tblGrid>
              <a:tr h="382485">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tx1"/>
                          </a:solidFill>
                          <a:latin typeface="Arial Narrow" pitchFamily="34" charset="0"/>
                          <a:ea typeface="+mn-ea"/>
                          <a:cs typeface="+mn-cs"/>
                        </a:rPr>
                        <a:t>Strategic objective: </a:t>
                      </a:r>
                      <a:r>
                        <a:rPr lang="en-US" sz="1400" b="1" kern="1200" dirty="0">
                          <a:solidFill>
                            <a:schemeClr val="tx1"/>
                          </a:solidFill>
                          <a:latin typeface="Arial Narrow" pitchFamily="34" charset="0"/>
                          <a:ea typeface="+mn-ea"/>
                          <a:cs typeface="+mn-cs"/>
                        </a:rPr>
                        <a:t>To diversify and enhance tourism offerings.</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49898">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GB" sz="1400" b="0" kern="1200" dirty="0">
                          <a:solidFill>
                            <a:schemeClr val="tx1"/>
                          </a:solidFill>
                          <a:latin typeface="Arial Narrow" pitchFamily="34" charset="0"/>
                          <a:ea typeface="+mn-ea"/>
                          <a:cs typeface="+mn-cs"/>
                        </a:rPr>
                        <a:t>Number of destination enhancement initiatives supported.</a:t>
                      </a:r>
                      <a:endParaRPr lang="en-US" sz="1400" b="0" kern="1200" dirty="0">
                        <a:solidFill>
                          <a:schemeClr val="tx1"/>
                        </a:solidFill>
                        <a:latin typeface="Arial Narrow" pitchFamily="34" charset="0"/>
                        <a:ea typeface="+mn-ea"/>
                        <a:cs typeface="+mn-cs"/>
                      </a:endParaRPr>
                    </a:p>
                  </a:txBody>
                  <a:tcPr marL="86400" marR="86400" marT="0" marB="0">
                    <a:solidFill>
                      <a:schemeClr val="bg1"/>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Narrow" pitchFamily="34" charset="0"/>
                          <a:ea typeface=""/>
                          <a:cs typeface=""/>
                        </a:rPr>
                        <a:t>Interpretative signage implemented in six national iconic sites: ….continued.</a:t>
                      </a: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4933463"/>
                  </a:ext>
                </a:extLst>
              </a:tr>
              <a:tr h="3276021">
                <a:tc vMerge="1">
                  <a:txBody>
                    <a:bodyPr/>
                    <a:lstStyle/>
                    <a:p>
                      <a:endParaRPr lang="en-ZA"/>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GB" sz="1400" b="0" kern="1200" dirty="0">
                          <a:solidFill>
                            <a:schemeClr val="tx1"/>
                          </a:solidFill>
                          <a:latin typeface="Arial Narrow" pitchFamily="34" charset="0"/>
                          <a:ea typeface=""/>
                          <a:cs typeface=""/>
                        </a:rPr>
                        <a:t>One route development supported: Indi-Atlantic Route.</a:t>
                      </a:r>
                      <a:endParaRPr lang="en-ZA" sz="1400" b="0" kern="1200" dirty="0">
                        <a:solidFill>
                          <a:schemeClr val="tx1"/>
                        </a:solidFill>
                        <a:latin typeface="Arial Narrow" pitchFamily="34" charset="0"/>
                        <a:ea typeface=""/>
                        <a:cs typeface=""/>
                      </a:endParaRPr>
                    </a:p>
                  </a:txBody>
                  <a:tcPr marL="68580" marR="68580" marT="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Narrow" panose="020B0606020202030204" pitchFamily="34" charset="0"/>
                          <a:ea typeface="+mn-ea"/>
                          <a:cs typeface="+mn-cs"/>
                        </a:rPr>
                        <a:t>Support measures for Marketing and Promotion of the Indi-Atlantic Route were identified.</a:t>
                      </a:r>
                    </a:p>
                  </a:txBody>
                  <a:tcPr marR="90000" marT="0" marB="0">
                    <a:solidFill>
                      <a:schemeClr val="bg1"/>
                    </a:solidFill>
                  </a:tcPr>
                </a:tc>
                <a:tc>
                  <a:txBody>
                    <a:bodyPr/>
                    <a:lstStyle/>
                    <a:p>
                      <a:pPr algn="just" fontAlgn="t"/>
                      <a:r>
                        <a:rPr lang="en-ZA" sz="1400" b="0" i="0" u="none" strike="noStrike" dirty="0">
                          <a:solidFill>
                            <a:srgbClr val="000000"/>
                          </a:solidFill>
                          <a:effectLst/>
                          <a:latin typeface="Arial Narrow" panose="020B0606020202030204" pitchFamily="34" charset="0"/>
                        </a:rPr>
                        <a:t>Four consultations with key stakeholders and their implementation roles identified.</a:t>
                      </a:r>
                    </a:p>
                  </a:txBody>
                  <a:tcPr marR="90000" marT="0" marB="0">
                    <a:solidFill>
                      <a:schemeClr val="bg1"/>
                    </a:solidFill>
                  </a:tcPr>
                </a:tc>
                <a:tc>
                  <a:txBody>
                    <a:bodyPr/>
                    <a:lstStyle/>
                    <a:p>
                      <a:pPr algn="just" fontAlgn="t"/>
                      <a:r>
                        <a:rPr lang="en-ZA" sz="1400" b="0" i="0" u="none" strike="noStrike" dirty="0">
                          <a:solidFill>
                            <a:srgbClr val="000000"/>
                          </a:solidFill>
                          <a:effectLst/>
                          <a:latin typeface="Arial Narrow" panose="020B0606020202030204" pitchFamily="34" charset="0"/>
                        </a:rPr>
                        <a:t>Three consultations with key stakeholders were conducted and their implementation roles identified.  (EC,KZN and WC)</a:t>
                      </a:r>
                    </a:p>
                    <a:p>
                      <a:pPr algn="just" fontAlgn="t"/>
                      <a:endParaRPr lang="en-ZA" sz="1400" b="0" i="0" u="none" strike="noStrike" dirty="0">
                        <a:solidFill>
                          <a:srgbClr val="000000"/>
                        </a:solidFill>
                        <a:effectLst/>
                        <a:latin typeface="Arial Narrow" panose="020B0606020202030204" pitchFamily="34" charset="0"/>
                      </a:endParaRPr>
                    </a:p>
                    <a:p>
                      <a:pPr algn="just" fontAlgn="t"/>
                      <a:r>
                        <a:rPr lang="en-ZA" sz="1400" b="1" i="0" u="none" strike="noStrike" dirty="0">
                          <a:solidFill>
                            <a:srgbClr val="000000"/>
                          </a:solidFill>
                          <a:effectLst/>
                          <a:latin typeface="Arial Narrow" panose="020B0606020202030204" pitchFamily="34" charset="0"/>
                        </a:rPr>
                        <a:t>Reason variance:</a:t>
                      </a:r>
                    </a:p>
                    <a:p>
                      <a:pPr algn="just" fontAlgn="t"/>
                      <a:r>
                        <a:rPr lang="en-ZA" sz="1400" b="0" i="0" u="none" strike="noStrike" dirty="0">
                          <a:solidFill>
                            <a:srgbClr val="000000"/>
                          </a:solidFill>
                          <a:effectLst/>
                          <a:latin typeface="Arial Narrow" panose="020B0606020202030204" pitchFamily="34" charset="0"/>
                        </a:rPr>
                        <a:t>Unavailability of the fourth stakeholder during the period under review.</a:t>
                      </a:r>
                    </a:p>
                    <a:p>
                      <a:pPr algn="just" fontAlgn="t"/>
                      <a:endParaRPr lang="en-ZA" sz="1400" b="0" i="0" u="none" strike="noStrike" dirty="0">
                        <a:solidFill>
                          <a:srgbClr val="000000"/>
                        </a:solidFill>
                        <a:effectLst/>
                        <a:latin typeface="Arial Narrow" panose="020B0606020202030204" pitchFamily="34" charset="0"/>
                      </a:endParaRPr>
                    </a:p>
                    <a:p>
                      <a:pPr algn="just" fontAlgn="t"/>
                      <a:r>
                        <a:rPr lang="en-ZA" sz="1400" b="1" i="0" u="none" strike="noStrike" dirty="0">
                          <a:solidFill>
                            <a:srgbClr val="000000"/>
                          </a:solidFill>
                          <a:effectLst/>
                          <a:latin typeface="Arial Narrow" panose="020B0606020202030204" pitchFamily="34" charset="0"/>
                        </a:rPr>
                        <a:t>Corrective measure:</a:t>
                      </a:r>
                    </a:p>
                    <a:p>
                      <a:pPr algn="just" fontAlgn="t"/>
                      <a:r>
                        <a:rPr lang="en-ZA" sz="1400" b="0" i="0" u="none" strike="noStrike" dirty="0">
                          <a:solidFill>
                            <a:srgbClr val="000000"/>
                          </a:solidFill>
                          <a:effectLst/>
                          <a:latin typeface="Arial Narrow" panose="020B0606020202030204" pitchFamily="34" charset="0"/>
                        </a:rPr>
                        <a:t>Meeting for the Orange River Mouth Project (Northern</a:t>
                      </a:r>
                      <a:r>
                        <a:rPr lang="en-ZA" sz="1400" b="0" i="0" u="none" strike="noStrike" baseline="0" dirty="0">
                          <a:solidFill>
                            <a:srgbClr val="000000"/>
                          </a:solidFill>
                          <a:effectLst/>
                          <a:latin typeface="Arial Narrow" panose="020B0606020202030204" pitchFamily="34" charset="0"/>
                        </a:rPr>
                        <a:t> Cape)</a:t>
                      </a:r>
                      <a:r>
                        <a:rPr lang="en-ZA" sz="1400" b="0" i="0" u="none" strike="noStrike" dirty="0">
                          <a:solidFill>
                            <a:srgbClr val="000000"/>
                          </a:solidFill>
                          <a:effectLst/>
                          <a:latin typeface="Arial Narrow" panose="020B0606020202030204" pitchFamily="34" charset="0"/>
                        </a:rPr>
                        <a:t> set for 4 February 2019.</a:t>
                      </a:r>
                    </a:p>
                  </a:txBody>
                  <a:tcPr marR="90000" marT="0" marB="0">
                    <a:solidFill>
                      <a:schemeClr val="bg1"/>
                    </a:solidFill>
                  </a:tcPr>
                </a:tc>
                <a:extLst>
                  <a:ext uri="{0D108BD9-81ED-4DB2-BD59-A6C34878D82A}">
                    <a16:rowId xmlns:a16="http://schemas.microsoft.com/office/drawing/2014/main" xmlns="" val="247229918"/>
                  </a:ext>
                </a:extLst>
              </a:tr>
            </a:tbl>
          </a:graphicData>
        </a:graphic>
      </p:graphicFrame>
      <p:sp>
        <p:nvSpPr>
          <p:cNvPr id="13" name="Footer Placeholder 1"/>
          <p:cNvSpPr>
            <a:spLocks noGrp="1"/>
          </p:cNvSpPr>
          <p:nvPr>
            <p:ph type="ftr" sz="quarter" idx="11"/>
          </p:nvPr>
        </p:nvSpPr>
        <p:spPr>
          <a:xfrm>
            <a:off x="328532" y="5843445"/>
            <a:ext cx="3015032"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019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285614388"/>
              </p:ext>
            </p:extLst>
          </p:nvPr>
        </p:nvGraphicFramePr>
        <p:xfrm>
          <a:off x="328532" y="224005"/>
          <a:ext cx="8532006" cy="5366898"/>
        </p:xfrm>
        <a:graphic>
          <a:graphicData uri="http://schemas.openxmlformats.org/drawingml/2006/table">
            <a:tbl>
              <a:tblPr>
                <a:tableStyleId>{8A107856-5554-42FB-B03E-39F5DBC370BA}</a:tableStyleId>
              </a:tblPr>
              <a:tblGrid>
                <a:gridCol w="1537590">
                  <a:extLst>
                    <a:ext uri="{9D8B030D-6E8A-4147-A177-3AD203B41FA5}">
                      <a16:colId xmlns:a16="http://schemas.microsoft.com/office/drawing/2014/main" xmlns="" val="20000"/>
                    </a:ext>
                  </a:extLst>
                </a:gridCol>
                <a:gridCol w="1567543">
                  <a:extLst>
                    <a:ext uri="{9D8B030D-6E8A-4147-A177-3AD203B41FA5}">
                      <a16:colId xmlns:a16="http://schemas.microsoft.com/office/drawing/2014/main" xmlns="" val="20001"/>
                    </a:ext>
                  </a:extLst>
                </a:gridCol>
                <a:gridCol w="1735494">
                  <a:extLst>
                    <a:ext uri="{9D8B030D-6E8A-4147-A177-3AD203B41FA5}">
                      <a16:colId xmlns:a16="http://schemas.microsoft.com/office/drawing/2014/main" xmlns="" val="961530787"/>
                    </a:ext>
                  </a:extLst>
                </a:gridCol>
                <a:gridCol w="1520890">
                  <a:extLst>
                    <a:ext uri="{9D8B030D-6E8A-4147-A177-3AD203B41FA5}">
                      <a16:colId xmlns:a16="http://schemas.microsoft.com/office/drawing/2014/main" xmlns="" val="2354175298"/>
                    </a:ext>
                  </a:extLst>
                </a:gridCol>
                <a:gridCol w="2170489">
                  <a:extLst>
                    <a:ext uri="{9D8B030D-6E8A-4147-A177-3AD203B41FA5}">
                      <a16:colId xmlns:a16="http://schemas.microsoft.com/office/drawing/2014/main" xmlns="" val="3500857082"/>
                    </a:ext>
                  </a:extLst>
                </a:gridCol>
              </a:tblGrid>
              <a:tr h="382485">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b="1" kern="1200" dirty="0">
                          <a:solidFill>
                            <a:schemeClr val="tx1"/>
                          </a:solidFill>
                          <a:latin typeface="Arial Narrow" pitchFamily="34" charset="0"/>
                          <a:ea typeface="+mn-ea"/>
                          <a:cs typeface="+mn-cs"/>
                        </a:rPr>
                        <a:t>Strategic objective: </a:t>
                      </a:r>
                      <a:r>
                        <a:rPr lang="en-US" sz="1300" b="1" kern="1200" dirty="0">
                          <a:solidFill>
                            <a:schemeClr val="tx1"/>
                          </a:solidFill>
                          <a:latin typeface="Arial Narrow" pitchFamily="34" charset="0"/>
                          <a:ea typeface="+mn-ea"/>
                          <a:cs typeface="+mn-cs"/>
                        </a:rPr>
                        <a:t>To diversify and enhance tourism offerings.</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300" b="1" dirty="0">
                          <a:latin typeface="Arial Narrow" panose="020B0606020202030204" pitchFamily="34" charset="0"/>
                        </a:rPr>
                        <a:t>Key</a:t>
                      </a:r>
                      <a:r>
                        <a:rPr lang="en-US" sz="1300" b="1" baseline="0" dirty="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Arial Narrow" panose="020B0606020202030204" pitchFamily="34" charset="0"/>
                          <a:ea typeface="+mn-ea"/>
                          <a:cs typeface="+mn-cs"/>
                        </a:rPr>
                        <a:t>Quarter 2 Performance – </a:t>
                      </a:r>
                      <a:r>
                        <a:rPr lang="en-ZA" sz="1300" b="1" kern="1200" dirty="0">
                          <a:solidFill>
                            <a:schemeClr val="dk1"/>
                          </a:solidFill>
                          <a:latin typeface="Arial Narrow" panose="020B0606020202030204" pitchFamily="34" charset="0"/>
                          <a:ea typeface="+mn-ea"/>
                          <a:cs typeface="+mn-cs"/>
                        </a:rPr>
                        <a:t>Actual </a:t>
                      </a:r>
                      <a:r>
                        <a:rPr lang="en-US" sz="13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Targets</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Performance – </a:t>
                      </a:r>
                      <a:r>
                        <a:rPr lang="en-ZA" sz="1300" b="1" i="0" dirty="0">
                          <a:latin typeface="Arial Narrow" panose="020B0606020202030204" pitchFamily="34" charset="0"/>
                        </a:rPr>
                        <a:t>Preliminary </a:t>
                      </a:r>
                      <a:r>
                        <a:rPr lang="en-US" sz="1300" b="1" dirty="0">
                          <a:latin typeface="Arial Narrow" panose="020B0606020202030204" pitchFamily="34" charset="0"/>
                        </a:rPr>
                        <a:t>Data </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49898">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GB" sz="1300" b="0" kern="1200" dirty="0">
                          <a:solidFill>
                            <a:schemeClr val="tx1"/>
                          </a:solidFill>
                          <a:latin typeface="Arial Narrow" pitchFamily="34" charset="0"/>
                          <a:ea typeface="+mn-ea"/>
                          <a:cs typeface="+mn-cs"/>
                        </a:rPr>
                        <a:t>Number of destination enhancement initiatives supported.</a:t>
                      </a:r>
                      <a:endParaRPr lang="en-US" sz="1300" b="0" kern="1200" dirty="0">
                        <a:solidFill>
                          <a:schemeClr val="tx1"/>
                        </a:solidFill>
                        <a:latin typeface="Arial Narrow" pitchFamily="34" charset="0"/>
                        <a:ea typeface="+mn-ea"/>
                        <a:cs typeface="+mn-cs"/>
                      </a:endParaRPr>
                    </a:p>
                  </a:txBody>
                  <a:tcPr marL="86400" marR="86400" marT="0" marB="0">
                    <a:solidFill>
                      <a:schemeClr val="bg1"/>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Arial Narrow" pitchFamily="34" charset="0"/>
                          <a:ea typeface=""/>
                          <a:cs typeface=""/>
                        </a:rPr>
                        <a:t>Interpretative signage implemented in six national iconic sites: …..continued</a:t>
                      </a: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4933463"/>
                  </a:ext>
                </a:extLst>
              </a:tr>
              <a:tr h="3838968">
                <a:tc vMerge="1">
                  <a:txBody>
                    <a:bodyPr/>
                    <a:lstStyle/>
                    <a:p>
                      <a:endParaRPr lang="en-ZA"/>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GB" sz="1300" b="0" kern="1200" dirty="0">
                          <a:solidFill>
                            <a:schemeClr val="tx1"/>
                          </a:solidFill>
                          <a:latin typeface="Arial Narrow" pitchFamily="34" charset="0"/>
                          <a:ea typeface=""/>
                          <a:cs typeface=""/>
                        </a:rPr>
                        <a:t>One route development supported: Indi-Atlantic Route.</a:t>
                      </a:r>
                      <a:endParaRPr lang="en-ZA" sz="1300" b="0" kern="1200" dirty="0">
                        <a:solidFill>
                          <a:schemeClr val="tx1"/>
                        </a:solidFill>
                        <a:latin typeface="Arial Narrow" pitchFamily="34" charset="0"/>
                        <a:ea typeface=""/>
                        <a:cs typeface=""/>
                      </a:endParaRPr>
                    </a:p>
                  </a:txBody>
                  <a:tcPr marL="68580" marR="68580" marT="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kern="1200" dirty="0">
                          <a:solidFill>
                            <a:srgbClr val="000000"/>
                          </a:solidFill>
                          <a:effectLst/>
                          <a:latin typeface="Arial Narrow" panose="020B0606020202030204" pitchFamily="34" charset="0"/>
                          <a:ea typeface="+mn-ea"/>
                          <a:cs typeface="+mn-cs"/>
                        </a:rPr>
                        <a:t>Support measures for Marketing and Promotion of the Indi-Atlantic Route were identified.</a:t>
                      </a:r>
                    </a:p>
                  </a:txBody>
                  <a:tcPr marR="90000" marT="0" marB="0">
                    <a:solidFill>
                      <a:schemeClr val="bg1"/>
                    </a:solidFill>
                  </a:tcPr>
                </a:tc>
                <a:tc>
                  <a:txBody>
                    <a:bodyPr/>
                    <a:lstStyle/>
                    <a:p>
                      <a:pPr algn="just" fontAlgn="t"/>
                      <a:r>
                        <a:rPr lang="en-ZA" sz="1300" b="0" i="0" u="none" strike="noStrike" dirty="0">
                          <a:solidFill>
                            <a:srgbClr val="000000"/>
                          </a:solidFill>
                          <a:effectLst/>
                          <a:latin typeface="Arial Narrow" panose="020B0606020202030204" pitchFamily="34" charset="0"/>
                        </a:rPr>
                        <a:t>Memoranda of Understanding (MoUs) with implementing stakeholders finalised.</a:t>
                      </a:r>
                    </a:p>
                  </a:txBody>
                  <a:tcPr marR="90000" marT="0" marB="0">
                    <a:solidFill>
                      <a:schemeClr val="bg1"/>
                    </a:solidFill>
                  </a:tcPr>
                </a:tc>
                <a:tc>
                  <a:txBody>
                    <a:bodyPr/>
                    <a:lstStyle/>
                    <a:p>
                      <a:pPr algn="just" fontAlgn="t"/>
                      <a:r>
                        <a:rPr lang="en-ZA" sz="1300" b="0" i="0" u="none" strike="noStrike" dirty="0">
                          <a:solidFill>
                            <a:srgbClr val="000000"/>
                          </a:solidFill>
                          <a:effectLst/>
                          <a:latin typeface="Arial Narrow" panose="020B0606020202030204" pitchFamily="34" charset="0"/>
                        </a:rPr>
                        <a:t>Memoranda of Understanding (MoUs) with implementing stakeholders not</a:t>
                      </a:r>
                      <a:r>
                        <a:rPr lang="en-ZA" sz="1300" b="0" i="0" u="none" strike="noStrike" baseline="0" dirty="0">
                          <a:solidFill>
                            <a:srgbClr val="000000"/>
                          </a:solidFill>
                          <a:effectLst/>
                          <a:latin typeface="Arial Narrow" panose="020B0606020202030204" pitchFamily="34" charset="0"/>
                        </a:rPr>
                        <a:t> </a:t>
                      </a:r>
                      <a:r>
                        <a:rPr lang="en-ZA" sz="1300" b="0" i="0" u="none" strike="noStrike" dirty="0">
                          <a:solidFill>
                            <a:srgbClr val="000000"/>
                          </a:solidFill>
                          <a:effectLst/>
                          <a:latin typeface="Arial Narrow" panose="020B0606020202030204" pitchFamily="34" charset="0"/>
                        </a:rPr>
                        <a:t>finalised. However, a draft Addendum to the Coega Master Agreement on the implementation of various projects was done.</a:t>
                      </a:r>
                    </a:p>
                    <a:p>
                      <a:pPr algn="just" fontAlgn="t"/>
                      <a:endParaRPr lang="en-ZA" sz="1300" b="0" i="0" u="none" strike="noStrike" dirty="0">
                        <a:solidFill>
                          <a:srgbClr val="000000"/>
                        </a:solidFill>
                        <a:effectLst/>
                        <a:latin typeface="Arial Narrow" panose="020B0606020202030204" pitchFamily="34" charset="0"/>
                      </a:endParaRPr>
                    </a:p>
                    <a:p>
                      <a:pPr algn="just" fontAlgn="t"/>
                      <a:r>
                        <a:rPr lang="en-ZA" sz="1300" b="1" i="0" u="none" strike="noStrike" dirty="0">
                          <a:solidFill>
                            <a:srgbClr val="000000"/>
                          </a:solidFill>
                          <a:effectLst/>
                          <a:latin typeface="Arial Narrow" panose="020B0606020202030204" pitchFamily="34" charset="0"/>
                        </a:rPr>
                        <a:t>Reason variance:</a:t>
                      </a:r>
                    </a:p>
                    <a:p>
                      <a:pPr algn="just" fontAlgn="t"/>
                      <a:r>
                        <a:rPr lang="en-ZA" sz="1300" b="0" i="0" u="none" strike="noStrike" dirty="0">
                          <a:solidFill>
                            <a:srgbClr val="000000"/>
                          </a:solidFill>
                          <a:effectLst/>
                          <a:latin typeface="Arial Narrow" panose="020B0606020202030204" pitchFamily="34" charset="0"/>
                        </a:rPr>
                        <a:t>The extension of the submission of the Indi-Atlantic final report from the service provider affected the finalisation of the MoUs. </a:t>
                      </a:r>
                    </a:p>
                    <a:p>
                      <a:pPr algn="just" fontAlgn="t"/>
                      <a:endParaRPr lang="en-ZA" sz="1300" b="0" i="0" u="none" strike="noStrike" dirty="0">
                        <a:solidFill>
                          <a:srgbClr val="000000"/>
                        </a:solidFill>
                        <a:effectLst/>
                        <a:latin typeface="Arial Narrow" panose="020B0606020202030204" pitchFamily="34" charset="0"/>
                      </a:endParaRPr>
                    </a:p>
                    <a:p>
                      <a:pPr algn="just" fontAlgn="t"/>
                      <a:r>
                        <a:rPr lang="en-ZA" sz="1300" b="1" i="0" u="none" strike="noStrike" dirty="0">
                          <a:solidFill>
                            <a:srgbClr val="000000"/>
                          </a:solidFill>
                          <a:effectLst/>
                          <a:latin typeface="Arial Narrow" panose="020B0606020202030204" pitchFamily="34" charset="0"/>
                        </a:rPr>
                        <a:t>Corrective measure:</a:t>
                      </a:r>
                    </a:p>
                    <a:p>
                      <a:pPr algn="just" fontAlgn="t"/>
                      <a:r>
                        <a:rPr lang="en-ZA" sz="1300" b="0" i="0" u="none" strike="noStrike" dirty="0">
                          <a:solidFill>
                            <a:srgbClr val="000000"/>
                          </a:solidFill>
                          <a:effectLst/>
                          <a:latin typeface="Arial Narrow" panose="020B0606020202030204" pitchFamily="34" charset="0"/>
                        </a:rPr>
                        <a:t>The process of finalising the MoUs will be fast tracked in the fourth quarter. </a:t>
                      </a:r>
                    </a:p>
                  </a:txBody>
                  <a:tcPr marR="90000" marT="0" marB="0">
                    <a:solidFill>
                      <a:schemeClr val="bg1"/>
                    </a:solidFill>
                  </a:tcPr>
                </a:tc>
                <a:extLst>
                  <a:ext uri="{0D108BD9-81ED-4DB2-BD59-A6C34878D82A}">
                    <a16:rowId xmlns:a16="http://schemas.microsoft.com/office/drawing/2014/main" xmlns="" val="247229918"/>
                  </a:ext>
                </a:extLst>
              </a:tr>
            </a:tbl>
          </a:graphicData>
        </a:graphic>
      </p:graphicFrame>
      <p:sp>
        <p:nvSpPr>
          <p:cNvPr id="13" name="Footer Placeholder 1"/>
          <p:cNvSpPr>
            <a:spLocks noGrp="1"/>
          </p:cNvSpPr>
          <p:nvPr>
            <p:ph type="ftr" sz="quarter" idx="11"/>
          </p:nvPr>
        </p:nvSpPr>
        <p:spPr>
          <a:xfrm>
            <a:off x="328532" y="5926571"/>
            <a:ext cx="2968850"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494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096209059"/>
              </p:ext>
            </p:extLst>
          </p:nvPr>
        </p:nvGraphicFramePr>
        <p:xfrm>
          <a:off x="328532" y="224005"/>
          <a:ext cx="8532006" cy="5557364"/>
        </p:xfrm>
        <a:graphic>
          <a:graphicData uri="http://schemas.openxmlformats.org/drawingml/2006/table">
            <a:tbl>
              <a:tblPr>
                <a:tableStyleId>{8A107856-5554-42FB-B03E-39F5DBC370BA}</a:tableStyleId>
              </a:tblPr>
              <a:tblGrid>
                <a:gridCol w="1565582">
                  <a:extLst>
                    <a:ext uri="{9D8B030D-6E8A-4147-A177-3AD203B41FA5}">
                      <a16:colId xmlns:a16="http://schemas.microsoft.com/office/drawing/2014/main" xmlns="" val="20000"/>
                    </a:ext>
                  </a:extLst>
                </a:gridCol>
                <a:gridCol w="1436915">
                  <a:extLst>
                    <a:ext uri="{9D8B030D-6E8A-4147-A177-3AD203B41FA5}">
                      <a16:colId xmlns:a16="http://schemas.microsoft.com/office/drawing/2014/main" xmlns="" val="20001"/>
                    </a:ext>
                  </a:extLst>
                </a:gridCol>
                <a:gridCol w="1847461">
                  <a:extLst>
                    <a:ext uri="{9D8B030D-6E8A-4147-A177-3AD203B41FA5}">
                      <a16:colId xmlns:a16="http://schemas.microsoft.com/office/drawing/2014/main" xmlns="" val="20003"/>
                    </a:ext>
                  </a:extLst>
                </a:gridCol>
                <a:gridCol w="1133820">
                  <a:extLst>
                    <a:ext uri="{9D8B030D-6E8A-4147-A177-3AD203B41FA5}">
                      <a16:colId xmlns:a16="http://schemas.microsoft.com/office/drawing/2014/main" xmlns="" val="20004"/>
                    </a:ext>
                  </a:extLst>
                </a:gridCol>
                <a:gridCol w="2548228">
                  <a:extLst>
                    <a:ext uri="{9D8B030D-6E8A-4147-A177-3AD203B41FA5}">
                      <a16:colId xmlns:a16="http://schemas.microsoft.com/office/drawing/2014/main" xmlns="" val="1951387386"/>
                    </a:ext>
                  </a:extLst>
                </a:gridCol>
              </a:tblGrid>
              <a:tr h="384682">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b="1" kern="1200" dirty="0">
                          <a:solidFill>
                            <a:schemeClr val="tx1"/>
                          </a:solidFill>
                          <a:latin typeface="Arial Narrow" pitchFamily="34" charset="0"/>
                          <a:ea typeface="+mn-ea"/>
                          <a:cs typeface="+mn-cs"/>
                        </a:rPr>
                        <a:t>Strategic objective: </a:t>
                      </a:r>
                      <a:r>
                        <a:rPr lang="en-US" sz="1300" b="1" kern="1200" dirty="0">
                          <a:solidFill>
                            <a:schemeClr val="tx1"/>
                          </a:solidFill>
                          <a:latin typeface="Arial Narrow" pitchFamily="34" charset="0"/>
                          <a:ea typeface="+mn-ea"/>
                          <a:cs typeface="+mn-cs"/>
                        </a:rPr>
                        <a:t>To create employment opportunities by implementing tourism projects.</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9635">
                <a:tc rowSpan="2">
                  <a:txBody>
                    <a:bodyPr/>
                    <a:lstStyle/>
                    <a:p>
                      <a:pPr algn="ctr">
                        <a:lnSpc>
                          <a:spcPct val="100000"/>
                        </a:lnSpc>
                      </a:pPr>
                      <a:r>
                        <a:rPr lang="en-US" sz="1300" b="1" dirty="0">
                          <a:latin typeface="Arial Narrow" panose="020B0606020202030204" pitchFamily="34" charset="0"/>
                        </a:rPr>
                        <a:t>Key</a:t>
                      </a:r>
                      <a:r>
                        <a:rPr lang="en-US" sz="1300" b="1" baseline="0" dirty="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563675">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Arial Narrow" panose="020B0606020202030204" pitchFamily="34" charset="0"/>
                          <a:ea typeface="+mn-ea"/>
                          <a:cs typeface="+mn-cs"/>
                        </a:rPr>
                        <a:t>Quarter 2 Performance – </a:t>
                      </a:r>
                      <a:r>
                        <a:rPr lang="en-ZA" sz="1300" b="1" kern="1200" dirty="0">
                          <a:solidFill>
                            <a:schemeClr val="dk1"/>
                          </a:solidFill>
                          <a:latin typeface="Arial Narrow" panose="020B0606020202030204" pitchFamily="34" charset="0"/>
                          <a:ea typeface="+mn-ea"/>
                          <a:cs typeface="+mn-cs"/>
                        </a:rPr>
                        <a:t>Actual </a:t>
                      </a:r>
                      <a:r>
                        <a:rPr lang="en-US" sz="13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Targets</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Performance – </a:t>
                      </a:r>
                      <a:r>
                        <a:rPr lang="en-ZA" sz="1300" b="1" i="0" dirty="0">
                          <a:latin typeface="Arial Narrow" panose="020B0606020202030204" pitchFamily="34" charset="0"/>
                        </a:rPr>
                        <a:t>Preliminary </a:t>
                      </a:r>
                      <a:r>
                        <a:rPr lang="en-US" sz="1300" b="1" dirty="0">
                          <a:latin typeface="Arial Narrow" panose="020B0606020202030204" pitchFamily="34" charset="0"/>
                        </a:rPr>
                        <a:t>Data </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429937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n-ZA" sz="1400" b="0" i="0" u="none" strike="noStrike" kern="1200" baseline="0" dirty="0">
                          <a:solidFill>
                            <a:schemeClr val="dk1"/>
                          </a:solidFill>
                          <a:latin typeface="Arial Narrow" panose="020B0606020202030204" pitchFamily="34" charset="0"/>
                          <a:ea typeface=""/>
                          <a:cs typeface=""/>
                        </a:rPr>
                        <a:t>Number of FTEs jobs created through Working for Tourism projects on the EPWP.</a:t>
                      </a:r>
                      <a:endParaRPr lang="en-US" sz="1400" b="0" i="0" u="none" strike="noStrike" kern="1200" baseline="0" dirty="0">
                        <a:solidFill>
                          <a:schemeClr val="dk1"/>
                        </a:solidFill>
                        <a:latin typeface="Arial Narrow" panose="020B0606020202030204" pitchFamily="34" charset="0"/>
                        <a:ea typeface=""/>
                        <a:cs typeface=""/>
                      </a:endParaRPr>
                    </a:p>
                  </a:txBody>
                  <a:tcPr marL="86409" marR="86400" marT="45713" marB="45713" horzOverflow="overflow">
                    <a:solidFill>
                      <a:schemeClr val="bg1"/>
                    </a:solidFill>
                  </a:tcPr>
                </a:tc>
                <a:tc>
                  <a:txBody>
                    <a:bodyPr/>
                    <a:lstStyle/>
                    <a:p>
                      <a:pPr algn="just">
                        <a:spcBef>
                          <a:spcPts val="600"/>
                        </a:spcBef>
                        <a:spcAft>
                          <a:spcPts val="0"/>
                        </a:spcAft>
                      </a:pPr>
                      <a:r>
                        <a:rPr lang="en-ZA" sz="1400" b="0" i="0" u="none" strike="noStrike" kern="1200" baseline="0" dirty="0">
                          <a:solidFill>
                            <a:schemeClr val="dk1"/>
                          </a:solidFill>
                          <a:latin typeface="Arial Narrow" panose="020B0606020202030204" pitchFamily="34" charset="0"/>
                          <a:ea typeface=""/>
                          <a:cs typeface=""/>
                        </a:rPr>
                        <a:t>6 355 FTE jobs created through the Working for Tourism Programme.</a:t>
                      </a: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dk1"/>
                          </a:solidFill>
                          <a:latin typeface="Arial Narrow" panose="020B0606020202030204" pitchFamily="34" charset="0"/>
                          <a:ea typeface=""/>
                          <a:cs typeface=""/>
                        </a:rPr>
                        <a:t>700 </a:t>
                      </a:r>
                      <a:r>
                        <a:rPr lang="en-ZA" sz="1400" b="0" i="0" u="none" strike="noStrike" kern="1200" baseline="0" dirty="0">
                          <a:solidFill>
                            <a:schemeClr val="dk1"/>
                          </a:solidFill>
                          <a:latin typeface="Arial Narrow" panose="020B0606020202030204" pitchFamily="34" charset="0"/>
                          <a:ea typeface=""/>
                          <a:cs typeface=""/>
                        </a:rPr>
                        <a:t>FTE jobs were created through the Working for Tourism Programme.</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Arial Narrow" panose="020B0606020202030204" pitchFamily="34" charset="0"/>
                          <a:ea typeface=""/>
                          <a:cs typeface=""/>
                        </a:rPr>
                        <a:t>	</a:t>
                      </a:r>
                    </a:p>
                    <a:p>
                      <a:pPr algn="just" fontAlgn="t"/>
                      <a:r>
                        <a:rPr lang="en-ZA" sz="1400" b="1" i="0" u="none" strike="noStrike" kern="1200" baseline="0" dirty="0">
                          <a:solidFill>
                            <a:schemeClr val="dk1"/>
                          </a:solidFill>
                          <a:latin typeface="Arial Narrow" panose="020B0606020202030204" pitchFamily="34" charset="0"/>
                          <a:ea typeface=""/>
                          <a:cs typeface=""/>
                        </a:rPr>
                        <a:t>Reason for variance:</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Arial Narrow" panose="020B0606020202030204" pitchFamily="34" charset="0"/>
                          <a:ea typeface=""/>
                          <a:cs typeface=""/>
                        </a:rPr>
                        <a:t>Majority of the projects which were planned to start in quarter 2, did not mainly because of the procurement challenges. A few of the projects were not awarded and had to be re-advertised.</a:t>
                      </a:r>
                      <a:endParaRPr lang="en-ZA" sz="1400" b="0" i="0" u="none" strike="noStrike" kern="1200" baseline="0" dirty="0">
                        <a:solidFill>
                          <a:schemeClr val="dk1"/>
                        </a:solidFill>
                        <a:latin typeface="+mn-lt"/>
                        <a:ea typeface="+mn-ea"/>
                        <a:cs typeface="+mn-cs"/>
                      </a:endParaRPr>
                    </a:p>
                  </a:txBody>
                  <a:tcPr marR="90000" marT="7620" marB="0">
                    <a:solidFill>
                      <a:schemeClr val="bg1"/>
                    </a:solidFill>
                  </a:tcPr>
                </a:tc>
                <a:tc>
                  <a:txBody>
                    <a:bodyPr/>
                    <a:lstStyle/>
                    <a:p>
                      <a:pPr algn="just" fontAlgn="t"/>
                      <a:endParaRPr lang="en-ZA" sz="1400" b="0" i="0" u="none" strike="noStrike" kern="1200" baseline="0" dirty="0" smtClean="0">
                        <a:solidFill>
                          <a:schemeClr val="dk1"/>
                        </a:solidFill>
                        <a:latin typeface="Arial Narrow" panose="020B0606020202030204" pitchFamily="34" charset="0"/>
                        <a:ea typeface=""/>
                        <a:cs typeface=""/>
                      </a:endParaRPr>
                    </a:p>
                    <a:p>
                      <a:pPr algn="ctr" fontAlgn="t"/>
                      <a:r>
                        <a:rPr lang="en-ZA" sz="1400" b="0" i="0" u="none" strike="noStrike" kern="1200" baseline="0" dirty="0" smtClean="0">
                          <a:solidFill>
                            <a:schemeClr val="dk1"/>
                          </a:solidFill>
                          <a:latin typeface="Arial Narrow" panose="020B0606020202030204" pitchFamily="34" charset="0"/>
                          <a:ea typeface=""/>
                          <a:cs typeface=""/>
                        </a:rPr>
                        <a:t>2 </a:t>
                      </a:r>
                      <a:r>
                        <a:rPr lang="en-ZA" sz="1400" b="0" i="0" u="none" strike="noStrike" kern="1200" baseline="0" dirty="0">
                          <a:solidFill>
                            <a:schemeClr val="dk1"/>
                          </a:solidFill>
                          <a:latin typeface="Arial Narrow" panose="020B0606020202030204" pitchFamily="34" charset="0"/>
                          <a:ea typeface=""/>
                          <a:cs typeface=""/>
                        </a:rPr>
                        <a:t>300</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dk1"/>
                          </a:solidFill>
                          <a:latin typeface="Arial Narrow" panose="020B0606020202030204" pitchFamily="34" charset="0"/>
                          <a:ea typeface=""/>
                          <a:cs typeface=""/>
                        </a:rPr>
                        <a:t>919 </a:t>
                      </a:r>
                      <a:r>
                        <a:rPr lang="en-ZA" sz="1400" b="0" i="0" u="none" strike="noStrike" kern="1200" baseline="0" dirty="0">
                          <a:solidFill>
                            <a:schemeClr val="dk1"/>
                          </a:solidFill>
                          <a:latin typeface="Arial Narrow" panose="020B0606020202030204" pitchFamily="34" charset="0"/>
                          <a:ea typeface=""/>
                          <a:cs typeface=""/>
                        </a:rPr>
                        <a:t>FTE jobs were created through the Working for Tourism Programme.</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i="0" u="none" strike="noStrike" kern="1200" baseline="0" dirty="0">
                        <a:solidFill>
                          <a:schemeClr val="dk1"/>
                        </a:solidFill>
                        <a:latin typeface="Arial Narrow" panose="020B0606020202030204" pitchFamily="34" charset="0"/>
                        <a:ea typeface=""/>
                        <a:cs typeface=""/>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Arial Narrow" panose="020B0606020202030204" pitchFamily="34" charset="0"/>
                        </a:rPr>
                        <a:t>Reason for variance:</a:t>
                      </a:r>
                    </a:p>
                    <a:p>
                      <a:pPr algn="just" fontAlgn="t"/>
                      <a:r>
                        <a:rPr lang="en-ZA" sz="1400" b="0" i="0" u="none" strike="noStrike" kern="1200" baseline="0" dirty="0">
                          <a:solidFill>
                            <a:schemeClr val="dk1"/>
                          </a:solidFill>
                          <a:latin typeface="Arial Narrow" panose="020B0606020202030204" pitchFamily="34" charset="0"/>
                          <a:ea typeface=""/>
                          <a:cs typeface=""/>
                        </a:rPr>
                        <a:t>Majority of the projects which were planned to start in the past two quarters have not started in quarter three, mainly because of the procurement challenges. A few of the projects were not awarded and had to be re-advertised.</a:t>
                      </a:r>
                    </a:p>
                    <a:p>
                      <a:pPr algn="just" fontAlgn="t"/>
                      <a:endParaRPr lang="en-ZA" sz="1400" b="0" i="0" u="none" strike="noStrike" kern="1200" baseline="0" dirty="0">
                        <a:solidFill>
                          <a:schemeClr val="dk1"/>
                        </a:solidFill>
                        <a:latin typeface="Arial Narrow" panose="020B0606020202030204" pitchFamily="34" charset="0"/>
                        <a:ea typeface=""/>
                        <a:cs typeface=""/>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Arial Narrow" panose="020B0606020202030204" pitchFamily="34" charset="0"/>
                        </a:rPr>
                        <a:t>Corrective measure:</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Arial Narrow" panose="020B0606020202030204" pitchFamily="34" charset="0"/>
                          <a:ea typeface=""/>
                          <a:cs typeface=""/>
                        </a:rPr>
                        <a:t>The responsible unit will fast-track the procurement of their respective projects which are funded through the EPWP funds. There is high probability that the annual FTE jobs target will not be achieved. </a:t>
                      </a:r>
                    </a:p>
                  </a:txBody>
                  <a:tcPr marR="90000" marT="7620" marB="0">
                    <a:solidFill>
                      <a:schemeClr val="bg1"/>
                    </a:solidFill>
                  </a:tcPr>
                </a:tc>
                <a:extLst>
                  <a:ext uri="{0D108BD9-81ED-4DB2-BD59-A6C34878D82A}">
                    <a16:rowId xmlns:a16="http://schemas.microsoft.com/office/drawing/2014/main" xmlns="" val="247229918"/>
                  </a:ext>
                </a:extLst>
              </a:tr>
            </a:tbl>
          </a:graphicData>
        </a:graphic>
      </p:graphicFrame>
      <p:sp>
        <p:nvSpPr>
          <p:cNvPr id="13" name="Footer Placeholder 1"/>
          <p:cNvSpPr>
            <a:spLocks noGrp="1"/>
          </p:cNvSpPr>
          <p:nvPr>
            <p:ph type="ftr" sz="quarter" idx="11"/>
          </p:nvPr>
        </p:nvSpPr>
        <p:spPr>
          <a:xfrm>
            <a:off x="328532" y="5991226"/>
            <a:ext cx="2959613"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65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2" name="Rectangle 1"/>
          <p:cNvSpPr/>
          <p:nvPr/>
        </p:nvSpPr>
        <p:spPr>
          <a:xfrm>
            <a:off x="741406" y="358039"/>
            <a:ext cx="7465782" cy="338554"/>
          </a:xfrm>
          <a:prstGeom prst="rect">
            <a:avLst/>
          </a:prstGeom>
        </p:spPr>
        <p:txBody>
          <a:bodyPr wrap="square">
            <a:spAutoFit/>
          </a:bodyPr>
          <a:lstStyle/>
          <a:p>
            <a:pPr algn="ctr"/>
            <a:r>
              <a:rPr lang="en-US" sz="1600" b="1" kern="0" dirty="0">
                <a:solidFill>
                  <a:prstClr val="black"/>
                </a:solidFill>
                <a:latin typeface="Arial Narrow" pitchFamily="34" charset="0"/>
              </a:rPr>
              <a:t>2018/19 Quarter 2 Performance (Actual)  </a:t>
            </a:r>
            <a:endParaRPr lang="en-US" sz="1600" dirty="0">
              <a:latin typeface="Arial Narrow" pitchFamily="34" charset="0"/>
            </a:endParaRPr>
          </a:p>
        </p:txBody>
      </p:sp>
      <p:sp>
        <p:nvSpPr>
          <p:cNvPr id="8" name="Footer Placeholder 1"/>
          <p:cNvSpPr>
            <a:spLocks noGrp="1"/>
          </p:cNvSpPr>
          <p:nvPr>
            <p:ph type="ftr" sz="quarter" idx="11"/>
          </p:nvPr>
        </p:nvSpPr>
        <p:spPr>
          <a:xfrm>
            <a:off x="871708" y="5911507"/>
            <a:ext cx="5323146"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graphicFrame>
        <p:nvGraphicFramePr>
          <p:cNvPr id="9" name="Content Placeholder 5"/>
          <p:cNvGraphicFramePr>
            <a:graphicFrameLocks/>
          </p:cNvGraphicFramePr>
          <p:nvPr>
            <p:extLst/>
          </p:nvPr>
        </p:nvGraphicFramePr>
        <p:xfrm>
          <a:off x="871708" y="1043206"/>
          <a:ext cx="7464983" cy="4302866"/>
        </p:xfrm>
        <a:graphic>
          <a:graphicData uri="http://schemas.openxmlformats.org/drawingml/2006/table">
            <a:tbl>
              <a:tblPr firstRow="1" bandRow="1">
                <a:tableStyleId>{5C22544A-7EE6-4342-B048-85BDC9FD1C3A}</a:tableStyleId>
              </a:tblPr>
              <a:tblGrid>
                <a:gridCol w="1492996">
                  <a:extLst>
                    <a:ext uri="{9D8B030D-6E8A-4147-A177-3AD203B41FA5}">
                      <a16:colId xmlns:a16="http://schemas.microsoft.com/office/drawing/2014/main" xmlns="" val="20000"/>
                    </a:ext>
                  </a:extLst>
                </a:gridCol>
                <a:gridCol w="1547675">
                  <a:extLst>
                    <a:ext uri="{9D8B030D-6E8A-4147-A177-3AD203B41FA5}">
                      <a16:colId xmlns:a16="http://schemas.microsoft.com/office/drawing/2014/main" xmlns="" val="20001"/>
                    </a:ext>
                  </a:extLst>
                </a:gridCol>
                <a:gridCol w="1520336">
                  <a:extLst>
                    <a:ext uri="{9D8B030D-6E8A-4147-A177-3AD203B41FA5}">
                      <a16:colId xmlns:a16="http://schemas.microsoft.com/office/drawing/2014/main" xmlns="" val="20002"/>
                    </a:ext>
                  </a:extLst>
                </a:gridCol>
                <a:gridCol w="1520336">
                  <a:extLst>
                    <a:ext uri="{9D8B030D-6E8A-4147-A177-3AD203B41FA5}">
                      <a16:colId xmlns:a16="http://schemas.microsoft.com/office/drawing/2014/main" xmlns="" val="20003"/>
                    </a:ext>
                  </a:extLst>
                </a:gridCol>
                <a:gridCol w="1383640">
                  <a:extLst>
                    <a:ext uri="{9D8B030D-6E8A-4147-A177-3AD203B41FA5}">
                      <a16:colId xmlns:a16="http://schemas.microsoft.com/office/drawing/2014/main" xmlns="" val="20004"/>
                    </a:ext>
                  </a:extLst>
                </a:gridCol>
              </a:tblGrid>
              <a:tr h="94503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Arial Narrow" pitchFamily="34" charset="0"/>
                        </a:rPr>
                        <a:t>Branches</a:t>
                      </a: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Arial Narrow" pitchFamily="34" charset="0"/>
                        </a:rPr>
                        <a:t>Achieved</a:t>
                      </a: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Arial Narrow" pitchFamily="34" charset="0"/>
                        </a:rPr>
                        <a:t>Not  achieved; sig</a:t>
                      </a:r>
                      <a:r>
                        <a:rPr lang="en-US" sz="1400" baseline="0" dirty="0">
                          <a:solidFill>
                            <a:schemeClr val="tx1"/>
                          </a:solidFill>
                          <a:latin typeface="Arial Narrow" pitchFamily="34" charset="0"/>
                        </a:rPr>
                        <a:t>nificant work done</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Arial Narrow" pitchFamily="34" charset="0"/>
                        </a:rPr>
                        <a:t>Not achieved; intervention required</a:t>
                      </a: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Arial Narrow" pitchFamily="34" charset="0"/>
                        </a:rPr>
                        <a:t>Insufficient information  to express opinion</a:t>
                      </a: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49778">
                <a:tc vMerge="1">
                  <a:txBody>
                    <a:bodyPr/>
                    <a:lstStyle/>
                    <a:p>
                      <a:pPr algn="just"/>
                      <a:endParaRPr lang="en-US" sz="1400" dirty="0">
                        <a:solidFill>
                          <a:schemeClr val="tx2"/>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300"/>
                    </a:solidFill>
                  </a:tcPr>
                </a:tc>
                <a:extLst>
                  <a:ext uri="{0D108BD9-81ED-4DB2-BD59-A6C34878D82A}">
                    <a16:rowId xmlns:a16="http://schemas.microsoft.com/office/drawing/2014/main" xmlns="" val="10001"/>
                  </a:ext>
                </a:extLst>
              </a:tr>
              <a:tr h="5545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prstClr val="black"/>
                          </a:solidFill>
                          <a:latin typeface="Arial Narrow" pitchFamily="34" charset="0"/>
                        </a:rPr>
                        <a:t>Corporate Management </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94.12% (16 of 17)</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5.88% (1 of 17)</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Narrow" pitchFamily="34" charset="0"/>
                          <a:ea typeface="+mn-ea"/>
                          <a:cs typeface="+mn-cs"/>
                        </a:rPr>
                        <a:t>0.00% (0 of 17)</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0.00% (0 of 17)</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6553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ZA" sz="1400" b="1" dirty="0">
                          <a:solidFill>
                            <a:prstClr val="black"/>
                          </a:solidFill>
                          <a:latin typeface="Arial Narrow" pitchFamily="34" charset="0"/>
                        </a:rPr>
                        <a:t>Tourism Research, Policy and International Relations</a:t>
                      </a:r>
                      <a:r>
                        <a:rPr lang="en-US" sz="1400" b="1" dirty="0">
                          <a:solidFill>
                            <a:prstClr val="black"/>
                          </a:solidFill>
                          <a:latin typeface="Arial Narrow" pitchFamily="34" charset="0"/>
                        </a:rPr>
                        <a:t> </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92.31% (24 of 26)</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3.85% (1 of 26)</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3.85% (1 of 26)</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0.00% (0 of 26)</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6217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prstClr val="black"/>
                          </a:solidFill>
                          <a:latin typeface="Arial Narrow" pitchFamily="34" charset="0"/>
                        </a:rPr>
                        <a:t>Destination Development</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78.57% (11 of 14)</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7.14% (1 of 14)</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14.29% (2 of 14)</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0.00% (0 of 14)</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r h="5606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Arial Narrow" pitchFamily="34" charset="0"/>
                        </a:rPr>
                        <a:t>Tourism</a:t>
                      </a:r>
                      <a:r>
                        <a:rPr lang="en-US" sz="1400" b="1" baseline="0" dirty="0">
                          <a:solidFill>
                            <a:schemeClr val="tx1"/>
                          </a:solidFill>
                          <a:latin typeface="Arial Narrow" pitchFamily="34" charset="0"/>
                        </a:rPr>
                        <a:t> Sector</a:t>
                      </a:r>
                      <a:r>
                        <a:rPr lang="en-US" sz="1400" b="1" dirty="0">
                          <a:solidFill>
                            <a:schemeClr val="tx1"/>
                          </a:solidFill>
                          <a:latin typeface="Arial Narrow" pitchFamily="34" charset="0"/>
                        </a:rPr>
                        <a:t>  Support Services</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81.82% (27 of 33)</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9.09% (3 of 33)</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9.09% (3 of 33)</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0.00% (0 of 33)</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3262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Arial Narrow" pitchFamily="34" charset="0"/>
                        </a:rPr>
                        <a:t>Total</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Arial Narrow" pitchFamily="34" charset="0"/>
                        </a:rPr>
                        <a:t>86.67% (78 of</a:t>
                      </a:r>
                      <a:r>
                        <a:rPr lang="en-US" sz="1400" b="1" baseline="0" dirty="0">
                          <a:solidFill>
                            <a:schemeClr val="tx1"/>
                          </a:solidFill>
                          <a:latin typeface="Arial Narrow" pitchFamily="34" charset="0"/>
                        </a:rPr>
                        <a:t> 90)</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Arial Narrow" pitchFamily="34" charset="0"/>
                        </a:rPr>
                        <a:t>6.67% (6 o</a:t>
                      </a:r>
                      <a:r>
                        <a:rPr lang="en-US" sz="1400" b="1" baseline="0" dirty="0">
                          <a:solidFill>
                            <a:schemeClr val="tx1"/>
                          </a:solidFill>
                          <a:latin typeface="Arial Narrow" pitchFamily="34" charset="0"/>
                        </a:rPr>
                        <a:t>f 90)</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baseline="0" dirty="0">
                          <a:solidFill>
                            <a:schemeClr val="tx1"/>
                          </a:solidFill>
                          <a:latin typeface="Arial Narrow" pitchFamily="34" charset="0"/>
                        </a:rPr>
                        <a:t> 6.67% </a:t>
                      </a:r>
                      <a:r>
                        <a:rPr lang="en-US" sz="1400" b="1" dirty="0">
                          <a:solidFill>
                            <a:schemeClr val="tx1"/>
                          </a:solidFill>
                          <a:latin typeface="Arial Narrow" pitchFamily="34" charset="0"/>
                        </a:rPr>
                        <a:t>(6 of </a:t>
                      </a:r>
                      <a:r>
                        <a:rPr lang="en-US" sz="1400" b="1" baseline="0" dirty="0">
                          <a:solidFill>
                            <a:schemeClr val="tx1"/>
                          </a:solidFill>
                          <a:latin typeface="Arial Narrow" pitchFamily="34" charset="0"/>
                        </a:rPr>
                        <a:t>90</a:t>
                      </a:r>
                      <a:r>
                        <a:rPr lang="en-US" sz="1400" b="1" dirty="0">
                          <a:solidFill>
                            <a:schemeClr val="tx1"/>
                          </a:solidFill>
                          <a:latin typeface="Arial Narrow" pitchFamily="34" charset="0"/>
                        </a:rPr>
                        <a:t>)</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Arial Narrow" pitchFamily="34" charset="0"/>
                        </a:rPr>
                        <a:t>0.00% (0 of </a:t>
                      </a:r>
                      <a:r>
                        <a:rPr lang="en-US" sz="1400" b="1" baseline="0" dirty="0">
                          <a:solidFill>
                            <a:schemeClr val="tx1"/>
                          </a:solidFill>
                          <a:latin typeface="Arial Narrow" pitchFamily="34" charset="0"/>
                        </a:rPr>
                        <a:t>90</a:t>
                      </a:r>
                      <a:r>
                        <a:rPr lang="en-US" sz="1400" b="1" dirty="0">
                          <a:solidFill>
                            <a:schemeClr val="tx1"/>
                          </a:solidFill>
                          <a:latin typeface="Arial Narrow" pitchFamily="34" charset="0"/>
                        </a:rPr>
                        <a:t>)</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109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761242" y="5991226"/>
            <a:ext cx="3108793"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Rectangle 1"/>
          <p:cNvSpPr/>
          <p:nvPr/>
        </p:nvSpPr>
        <p:spPr>
          <a:xfrm>
            <a:off x="401651" y="1781086"/>
            <a:ext cx="8453591" cy="1938992"/>
          </a:xfrm>
          <a:prstGeom prst="rect">
            <a:avLst/>
          </a:prstGeom>
        </p:spPr>
        <p:txBody>
          <a:bodyPr wrap="square">
            <a:spAutoFit/>
          </a:bodyPr>
          <a:lstStyle/>
          <a:p>
            <a:pPr algn="ctr" eaLnBrk="0" hangingPunct="0">
              <a:defRPr/>
            </a:pPr>
            <a:r>
              <a:rPr lang="en-US" sz="4000" b="1" kern="0" dirty="0">
                <a:solidFill>
                  <a:prstClr val="black"/>
                </a:solidFill>
                <a:latin typeface="Arial Narrow" pitchFamily="34" charset="0"/>
              </a:rPr>
              <a:t>2.4	PROGRAMME 4</a:t>
            </a:r>
          </a:p>
          <a:p>
            <a:pPr algn="ctr" eaLnBrk="0" hangingPunct="0">
              <a:defRPr/>
            </a:pPr>
            <a:endParaRPr lang="en-US" sz="4000" b="1" kern="0" dirty="0">
              <a:solidFill>
                <a:prstClr val="black"/>
              </a:solidFill>
              <a:latin typeface="Arial Narrow" pitchFamily="34" charset="0"/>
            </a:endParaRPr>
          </a:p>
          <a:p>
            <a:pPr algn="ctr" eaLnBrk="0" hangingPunct="0">
              <a:defRPr/>
            </a:pPr>
            <a:r>
              <a:rPr lang="en-US" sz="4000" b="1" kern="0" dirty="0">
                <a:solidFill>
                  <a:prstClr val="black"/>
                </a:solidFill>
                <a:latin typeface="Arial Narrow" pitchFamily="34" charset="0"/>
              </a:rPr>
              <a:t>TOURISM SECTOR SUPPORT SERVICES </a:t>
            </a:r>
          </a:p>
        </p:txBody>
      </p:sp>
      <p:sp>
        <p:nvSpPr>
          <p:cNvPr id="4" name="Slide Number Placeholder 3"/>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642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073972165"/>
              </p:ext>
            </p:extLst>
          </p:nvPr>
        </p:nvGraphicFramePr>
        <p:xfrm>
          <a:off x="328532" y="224005"/>
          <a:ext cx="8536878" cy="4982477"/>
        </p:xfrm>
        <a:graphic>
          <a:graphicData uri="http://schemas.openxmlformats.org/drawingml/2006/table">
            <a:tbl>
              <a:tblPr>
                <a:tableStyleId>{8A107856-5554-42FB-B03E-39F5DBC370BA}</a:tableStyleId>
              </a:tblPr>
              <a:tblGrid>
                <a:gridCol w="1658888">
                  <a:extLst>
                    <a:ext uri="{9D8B030D-6E8A-4147-A177-3AD203B41FA5}">
                      <a16:colId xmlns:a16="http://schemas.microsoft.com/office/drawing/2014/main" xmlns="" val="20000"/>
                    </a:ext>
                  </a:extLst>
                </a:gridCol>
                <a:gridCol w="1558213">
                  <a:extLst>
                    <a:ext uri="{9D8B030D-6E8A-4147-A177-3AD203B41FA5}">
                      <a16:colId xmlns:a16="http://schemas.microsoft.com/office/drawing/2014/main" xmlns="" val="20001"/>
                    </a:ext>
                  </a:extLst>
                </a:gridCol>
                <a:gridCol w="1698171">
                  <a:extLst>
                    <a:ext uri="{9D8B030D-6E8A-4147-A177-3AD203B41FA5}">
                      <a16:colId xmlns:a16="http://schemas.microsoft.com/office/drawing/2014/main" xmlns="" val="746041403"/>
                    </a:ext>
                  </a:extLst>
                </a:gridCol>
                <a:gridCol w="1455576">
                  <a:extLst>
                    <a:ext uri="{9D8B030D-6E8A-4147-A177-3AD203B41FA5}">
                      <a16:colId xmlns:a16="http://schemas.microsoft.com/office/drawing/2014/main" xmlns="" val="674619716"/>
                    </a:ext>
                  </a:extLst>
                </a:gridCol>
                <a:gridCol w="2166030">
                  <a:extLst>
                    <a:ext uri="{9D8B030D-6E8A-4147-A177-3AD203B41FA5}">
                      <a16:colId xmlns:a16="http://schemas.microsoft.com/office/drawing/2014/main" xmlns="" val="1793882460"/>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Narrow"/>
                        </a:rPr>
                        <a:t>Strategic objective: </a:t>
                      </a:r>
                      <a:r>
                        <a:rPr kumimoji="0" lang="en-ZA" sz="1300" b="1" i="0" u="none" strike="noStrike" kern="1200" cap="none" spc="0" normalizeH="0" baseline="0" noProof="0" dirty="0">
                          <a:ln>
                            <a:noFill/>
                          </a:ln>
                          <a:solidFill>
                            <a:srgbClr val="000000"/>
                          </a:solidFill>
                          <a:effectLst/>
                          <a:uLnTx/>
                          <a:uFillTx/>
                          <a:latin typeface="Arial Narrow"/>
                        </a:rPr>
                        <a:t>To accelerate the transformation of the tourism sector.</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300" b="1" dirty="0">
                          <a:latin typeface="Arial Narrow" panose="020B0606020202030204" pitchFamily="34" charset="0"/>
                        </a:rPr>
                        <a:t>Key</a:t>
                      </a:r>
                      <a:r>
                        <a:rPr lang="en-US" sz="1300" b="1" baseline="0" dirty="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Arial Narrow" panose="020B0606020202030204" pitchFamily="34" charset="0"/>
                          <a:ea typeface="+mn-ea"/>
                          <a:cs typeface="+mn-cs"/>
                        </a:rPr>
                        <a:t>Quarter 2 Performance – </a:t>
                      </a:r>
                      <a:r>
                        <a:rPr lang="en-ZA" sz="1300" b="1" kern="1200" dirty="0">
                          <a:solidFill>
                            <a:schemeClr val="dk1"/>
                          </a:solidFill>
                          <a:latin typeface="Arial Narrow" panose="020B0606020202030204" pitchFamily="34" charset="0"/>
                          <a:ea typeface="+mn-ea"/>
                          <a:cs typeface="+mn-cs"/>
                        </a:rPr>
                        <a:t>Actual </a:t>
                      </a:r>
                      <a:r>
                        <a:rPr lang="en-US" sz="13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Targets</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Performance – </a:t>
                      </a:r>
                      <a:r>
                        <a:rPr lang="en-ZA" sz="1300" b="1" i="0" dirty="0">
                          <a:latin typeface="Arial Narrow" panose="020B0606020202030204" pitchFamily="34" charset="0"/>
                        </a:rPr>
                        <a:t>Preliminary </a:t>
                      </a:r>
                      <a:r>
                        <a:rPr lang="en-US" sz="1300" b="1" dirty="0">
                          <a:latin typeface="Arial Narrow" panose="020B0606020202030204" pitchFamily="34" charset="0"/>
                        </a:rPr>
                        <a:t>Data </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12575">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marR="0" lvl="0" indent="-342900" algn="just" defTabSz="914400" rtl="0" eaLnBrk="1" fontAlgn="auto" latinLnBrk="0" hangingPunct="1">
                        <a:lnSpc>
                          <a:spcPct val="115000"/>
                        </a:lnSpc>
                        <a:spcBef>
                          <a:spcPts val="0"/>
                        </a:spcBef>
                        <a:spcAft>
                          <a:spcPts val="0"/>
                        </a:spcAft>
                        <a:buClrTx/>
                        <a:buSzTx/>
                        <a:buFont typeface="+mj-lt"/>
                        <a:buAutoNum type="arabicPeriod"/>
                        <a:tabLst/>
                        <a:defRPr/>
                      </a:pPr>
                      <a:r>
                        <a:rPr lang="en-GB" sz="1300" b="0" kern="1200" dirty="0">
                          <a:solidFill>
                            <a:schemeClr val="tx1"/>
                          </a:solidFill>
                          <a:latin typeface="Arial Narrow" pitchFamily="34" charset="0"/>
                          <a:ea typeface=""/>
                          <a:cs typeface=""/>
                        </a:rPr>
                        <a:t>Number of initiatives supported to promote B-BBEE implementation.</a:t>
                      </a:r>
                      <a:endParaRPr lang="en-ZA" sz="1300" b="0" kern="1200" dirty="0">
                        <a:solidFill>
                          <a:schemeClr val="tx1"/>
                        </a:solidFill>
                        <a:latin typeface="Arial Narrow" pitchFamily="34" charset="0"/>
                        <a:ea typeface=""/>
                        <a:cs typeface=""/>
                      </a:endParaRPr>
                    </a:p>
                  </a:txBody>
                  <a:tcPr marL="86409" marR="86400" marT="45713" marB="45713" horzOverflow="overflow">
                    <a:solidFill>
                      <a:schemeClr val="bg1"/>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Arial Narrow" pitchFamily="34" charset="0"/>
                          <a:ea typeface="+mn-ea"/>
                          <a:cs typeface="+mn-cs"/>
                        </a:rPr>
                        <a:t>Three initiatives supported to promote B-BBEE implementation:</a:t>
                      </a:r>
                      <a:endParaRPr kumimoji="0" lang="en-ZA" sz="1300" b="1" i="0" u="none" strike="noStrike" kern="1200" cap="none" spc="0" normalizeH="0" baseline="0" noProof="0" dirty="0">
                        <a:ln>
                          <a:noFill/>
                        </a:ln>
                        <a:solidFill>
                          <a:prstClr val="black"/>
                        </a:solidFill>
                        <a:effectLst/>
                        <a:uLnTx/>
                        <a:uFillTx/>
                        <a:latin typeface="Arial Narrow" pitchFamily="34" charset="0"/>
                        <a:ea typeface="+mn-ea"/>
                        <a:cs typeface="+mn-cs"/>
                      </a:endParaRPr>
                    </a:p>
                  </a:txBody>
                  <a:tcPr marL="68580" marR="68580" marT="0"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7229918"/>
                  </a:ext>
                </a:extLst>
              </a:tr>
              <a:tr h="3491870">
                <a:tc vMerge="1">
                  <a:txBody>
                    <a:bodyPr/>
                    <a:lstStyle/>
                    <a:p>
                      <a:endParaRPr lang="en-ZA"/>
                    </a:p>
                  </a:txBody>
                  <a:tcPr/>
                </a:tc>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a:tabLst/>
                        <a:defRPr/>
                      </a:pPr>
                      <a:r>
                        <a:rPr lang="en-GB" sz="1300" b="0" kern="1200" dirty="0">
                          <a:solidFill>
                            <a:schemeClr val="tx1"/>
                          </a:solidFill>
                          <a:latin typeface="Arial Narrow" pitchFamily="34" charset="0"/>
                          <a:ea typeface="+mn-ea"/>
                          <a:cs typeface="+mn-cs"/>
                        </a:rPr>
                        <a:t>Monitoring of the implementation of the amended Tourism B-BBEE Sector Code.</a:t>
                      </a:r>
                      <a:r>
                        <a:rPr lang="en-ZA" sz="1300" b="0" i="0" u="none" strike="noStrike" dirty="0">
                          <a:solidFill>
                            <a:srgbClr val="000000"/>
                          </a:solidFill>
                          <a:effectLst/>
                          <a:latin typeface="Arial Narrow" panose="020B0606020202030204" pitchFamily="34" charset="0"/>
                        </a:rPr>
                        <a:t>                                                                                                                                                                                                                                                                                                                                                                     </a:t>
                      </a:r>
                    </a:p>
                  </a:txBody>
                  <a:tcPr marL="86400" marR="86400" marT="7620" marB="0">
                    <a:solidFill>
                      <a:schemeClr val="bg1"/>
                    </a:solidFill>
                  </a:tcPr>
                </a:tc>
                <a:tc>
                  <a:txBody>
                    <a:bodyPr/>
                    <a:lstStyle/>
                    <a:p>
                      <a:pPr algn="just"/>
                      <a:r>
                        <a:rPr lang="en-ZA" sz="1300" b="0" kern="1200" dirty="0">
                          <a:solidFill>
                            <a:schemeClr val="tx1"/>
                          </a:solidFill>
                          <a:latin typeface="Arial Narrow" pitchFamily="34" charset="0"/>
                          <a:ea typeface="+mn-ea"/>
                          <a:cs typeface="+mn-cs"/>
                        </a:rPr>
                        <a:t>Data collection on the implementation of the amended Tourism B-BBEE Sector Code has commenced and is</a:t>
                      </a:r>
                      <a:r>
                        <a:rPr lang="en-ZA" sz="1300" b="0" kern="1200" baseline="0" dirty="0">
                          <a:solidFill>
                            <a:schemeClr val="tx1"/>
                          </a:solidFill>
                          <a:latin typeface="Arial Narrow" pitchFamily="34" charset="0"/>
                          <a:ea typeface="+mn-ea"/>
                          <a:cs typeface="+mn-cs"/>
                        </a:rPr>
                        <a:t> still in progress</a:t>
                      </a:r>
                      <a:r>
                        <a:rPr lang="en-ZA" sz="1300" b="0" kern="1200" dirty="0">
                          <a:solidFill>
                            <a:schemeClr val="tx1"/>
                          </a:solidFill>
                          <a:latin typeface="Arial Narrow" pitchFamily="34" charset="0"/>
                          <a:ea typeface="+mn-ea"/>
                          <a:cs typeface="+mn-cs"/>
                        </a:rPr>
                        <a:t>.</a:t>
                      </a:r>
                    </a:p>
                  </a:txBody>
                  <a:tcPr marL="90000" marR="90000" marT="7620" marB="0">
                    <a:solidFill>
                      <a:schemeClr val="bg1"/>
                    </a:solidFill>
                  </a:tcPr>
                </a:tc>
                <a:tc>
                  <a:txBody>
                    <a:bodyPr/>
                    <a:lstStyle/>
                    <a:p>
                      <a:pPr algn="just"/>
                      <a:r>
                        <a:rPr lang="en-ZA" sz="1300" b="0" i="0" u="none" strike="noStrike" kern="1200" baseline="0" dirty="0">
                          <a:solidFill>
                            <a:schemeClr val="dk1"/>
                          </a:solidFill>
                          <a:latin typeface="Arial Narrow" panose="020B0606020202030204" pitchFamily="34" charset="0"/>
                          <a:ea typeface=""/>
                          <a:cs typeface=""/>
                        </a:rPr>
                        <a:t>Draft monitoring report on the implementation of the amended Tourism</a:t>
                      </a:r>
                    </a:p>
                    <a:p>
                      <a:pPr algn="just"/>
                      <a:r>
                        <a:rPr lang="en-ZA" sz="1300" b="0" i="0" u="none" strike="noStrike" kern="1200" baseline="0" dirty="0">
                          <a:solidFill>
                            <a:schemeClr val="dk1"/>
                          </a:solidFill>
                          <a:latin typeface="Arial Narrow" panose="020B0606020202030204" pitchFamily="34" charset="0"/>
                          <a:ea typeface=""/>
                          <a:cs typeface=""/>
                        </a:rPr>
                        <a:t>B-BBEE Sector Code developed.</a:t>
                      </a:r>
                    </a:p>
                  </a:txBody>
                  <a:tcPr marR="90000" marT="7620" marB="0">
                    <a:solidFill>
                      <a:schemeClr val="bg1"/>
                    </a:solidFill>
                  </a:tcPr>
                </a:tc>
                <a:tc>
                  <a:txBody>
                    <a:bodyPr/>
                    <a:lstStyle/>
                    <a:p>
                      <a:pPr algn="just"/>
                      <a:r>
                        <a:rPr lang="en-ZA" sz="1300" b="0" i="0" u="none" strike="noStrike" kern="1200" baseline="0" dirty="0">
                          <a:solidFill>
                            <a:schemeClr val="dk1"/>
                          </a:solidFill>
                          <a:latin typeface="Arial Narrow" panose="020B0606020202030204" pitchFamily="34" charset="0"/>
                          <a:ea typeface=""/>
                          <a:cs typeface=""/>
                        </a:rPr>
                        <a:t>Draft monitoring report on the implementation of the amended Tourism B-BBEE Sector Code was not developed as data collection is still being conducted from tourism enterprises.</a:t>
                      </a:r>
                    </a:p>
                    <a:p>
                      <a:pPr algn="just"/>
                      <a:endParaRPr lang="en-ZA" sz="1300" b="0" i="0" u="none" strike="noStrike" kern="1200" baseline="0" dirty="0">
                        <a:solidFill>
                          <a:schemeClr val="dk1"/>
                        </a:solidFill>
                        <a:latin typeface="Arial Narrow" panose="020B0606020202030204" pitchFamily="34" charset="0"/>
                        <a:ea typeface=""/>
                        <a:cs typeface=""/>
                      </a:endParaRPr>
                    </a:p>
                    <a:p>
                      <a:pPr algn="just"/>
                      <a:r>
                        <a:rPr lang="en-ZA" sz="1300" b="1" i="0" u="none" strike="noStrike" kern="1200" dirty="0">
                          <a:solidFill>
                            <a:schemeClr val="tx1"/>
                          </a:solidFill>
                          <a:effectLst/>
                          <a:latin typeface="Arial Narrow" panose="020B0606020202030204" pitchFamily="34" charset="0"/>
                          <a:ea typeface="+mn-ea"/>
                          <a:cs typeface="+mn-cs"/>
                        </a:rPr>
                        <a:t>Reason for variance:</a:t>
                      </a:r>
                    </a:p>
                    <a:p>
                      <a:pPr algn="just"/>
                      <a:r>
                        <a:rPr lang="en-ZA" sz="1300" b="0" i="0" u="none" strike="noStrike" kern="1200" baseline="0" dirty="0">
                          <a:solidFill>
                            <a:schemeClr val="dk1"/>
                          </a:solidFill>
                          <a:latin typeface="Arial Narrow" panose="020B0606020202030204" pitchFamily="34" charset="0"/>
                          <a:ea typeface=""/>
                          <a:cs typeface=""/>
                        </a:rPr>
                        <a:t>The anticipated low response rate in December 2018 led to a decision not to close data collection process from enterprises.</a:t>
                      </a:r>
                    </a:p>
                    <a:p>
                      <a:pPr algn="just"/>
                      <a:endParaRPr lang="en-ZA" sz="1300" b="0" i="0" u="none" strike="noStrike" kern="1200" baseline="0" dirty="0">
                        <a:solidFill>
                          <a:schemeClr val="dk1"/>
                        </a:solidFill>
                        <a:latin typeface="Arial Narrow" panose="020B0606020202030204" pitchFamily="34" charset="0"/>
                        <a:ea typeface=""/>
                        <a:cs typeface=""/>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1" i="0" u="none" strike="noStrike" kern="1200" baseline="0" dirty="0">
                          <a:solidFill>
                            <a:schemeClr val="dk1"/>
                          </a:solidFill>
                          <a:latin typeface="Arial Narrow" panose="020B0606020202030204" pitchFamily="34" charset="0"/>
                          <a:ea typeface=""/>
                          <a:cs typeface=""/>
                        </a:rPr>
                        <a:t>Corrective measure:</a:t>
                      </a:r>
                    </a:p>
                    <a:p>
                      <a:pPr marL="0" indent="0" algn="just">
                        <a:buFont typeface="Arial" panose="020B0604020202020204" pitchFamily="34" charset="0"/>
                        <a:buNone/>
                      </a:pPr>
                      <a:r>
                        <a:rPr lang="en-ZA" sz="1300" b="0" i="0" u="none" strike="noStrike" kern="1200" baseline="0" dirty="0">
                          <a:solidFill>
                            <a:schemeClr val="dk1"/>
                          </a:solidFill>
                          <a:latin typeface="Arial Narrow" panose="020B0606020202030204" pitchFamily="34" charset="0"/>
                          <a:ea typeface=""/>
                          <a:cs typeface=""/>
                        </a:rPr>
                        <a:t>The completion date has been deferred to February 2019.</a:t>
                      </a: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991226"/>
            <a:ext cx="2941141"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900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554117516"/>
              </p:ext>
            </p:extLst>
          </p:nvPr>
        </p:nvGraphicFramePr>
        <p:xfrm>
          <a:off x="328532" y="224005"/>
          <a:ext cx="8532006" cy="4759475"/>
        </p:xfrm>
        <a:graphic>
          <a:graphicData uri="http://schemas.openxmlformats.org/drawingml/2006/table">
            <a:tbl>
              <a:tblPr>
                <a:tableStyleId>{8A107856-5554-42FB-B03E-39F5DBC370BA}</a:tableStyleId>
              </a:tblPr>
              <a:tblGrid>
                <a:gridCol w="1705541">
                  <a:extLst>
                    <a:ext uri="{9D8B030D-6E8A-4147-A177-3AD203B41FA5}">
                      <a16:colId xmlns:a16="http://schemas.microsoft.com/office/drawing/2014/main" xmlns="" val="20000"/>
                    </a:ext>
                  </a:extLst>
                </a:gridCol>
                <a:gridCol w="1660849">
                  <a:extLst>
                    <a:ext uri="{9D8B030D-6E8A-4147-A177-3AD203B41FA5}">
                      <a16:colId xmlns:a16="http://schemas.microsoft.com/office/drawing/2014/main" xmlns="" val="20001"/>
                    </a:ext>
                  </a:extLst>
                </a:gridCol>
                <a:gridCol w="2062066">
                  <a:extLst>
                    <a:ext uri="{9D8B030D-6E8A-4147-A177-3AD203B41FA5}">
                      <a16:colId xmlns:a16="http://schemas.microsoft.com/office/drawing/2014/main" xmlns="" val="2328111221"/>
                    </a:ext>
                  </a:extLst>
                </a:gridCol>
                <a:gridCol w="1492898">
                  <a:extLst>
                    <a:ext uri="{9D8B030D-6E8A-4147-A177-3AD203B41FA5}">
                      <a16:colId xmlns:a16="http://schemas.microsoft.com/office/drawing/2014/main" xmlns="" val="2708311724"/>
                    </a:ext>
                  </a:extLst>
                </a:gridCol>
                <a:gridCol w="1610652">
                  <a:extLst>
                    <a:ext uri="{9D8B030D-6E8A-4147-A177-3AD203B41FA5}">
                      <a16:colId xmlns:a16="http://schemas.microsoft.com/office/drawing/2014/main" xmlns="" val="2565902789"/>
                    </a:ext>
                  </a:extLst>
                </a:gridCol>
              </a:tblGrid>
              <a:tr h="317171">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rPr>
                        <a:t>Strategic objective: </a:t>
                      </a:r>
                      <a:r>
                        <a:rPr kumimoji="0" lang="en-ZA" sz="1600" b="1" i="0" u="none" strike="noStrike" kern="1200" cap="none" spc="0" normalizeH="0" baseline="0" noProof="0" dirty="0">
                          <a:ln>
                            <a:noFill/>
                          </a:ln>
                          <a:solidFill>
                            <a:srgbClr val="000000"/>
                          </a:solidFill>
                          <a:effectLst/>
                          <a:uLnTx/>
                          <a:uFillTx/>
                          <a:latin typeface="Arial Narrow"/>
                        </a:rPr>
                        <a:t>To accelerate the transformation of the tourism sector.</a:t>
                      </a:r>
                      <a:endParaRPr kumimoji="0" lang="en-US" sz="16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12575">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marR="0" lvl="0" indent="-342900" algn="just" defTabSz="914400" rtl="0" eaLnBrk="1" fontAlgn="auto" latinLnBrk="0" hangingPunct="1">
                        <a:lnSpc>
                          <a:spcPct val="115000"/>
                        </a:lnSpc>
                        <a:spcBef>
                          <a:spcPts val="0"/>
                        </a:spcBef>
                        <a:spcAft>
                          <a:spcPts val="0"/>
                        </a:spcAft>
                        <a:buClrTx/>
                        <a:buSzTx/>
                        <a:buFont typeface="+mj-lt"/>
                        <a:buAutoNum type="arabicPeriod"/>
                        <a:tabLst/>
                        <a:defRPr/>
                      </a:pPr>
                      <a:r>
                        <a:rPr lang="en-GB" sz="1600" b="0" kern="1200" dirty="0">
                          <a:solidFill>
                            <a:schemeClr val="tx1"/>
                          </a:solidFill>
                          <a:latin typeface="Arial Narrow" pitchFamily="34" charset="0"/>
                          <a:ea typeface=""/>
                          <a:cs typeface=""/>
                        </a:rPr>
                        <a:t>Number of initiatives supported to promote B-BBEE implementation.</a:t>
                      </a:r>
                      <a:endParaRPr lang="en-ZA" sz="1600" b="0" kern="1200" dirty="0">
                        <a:solidFill>
                          <a:schemeClr val="tx1"/>
                        </a:solidFill>
                        <a:latin typeface="Arial Narrow" pitchFamily="34" charset="0"/>
                        <a:ea typeface=""/>
                        <a:cs typeface=""/>
                      </a:endParaRPr>
                    </a:p>
                  </a:txBody>
                  <a:tcPr marL="86409" marR="86400" marT="45713" marB="45713" horzOverflow="overflow">
                    <a:solidFill>
                      <a:schemeClr val="bg1"/>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Narrow" pitchFamily="34" charset="0"/>
                          <a:ea typeface="+mn-ea"/>
                          <a:cs typeface="+mn-cs"/>
                        </a:rPr>
                        <a:t>Three initiatives supported to promote B-BBEE implementation:</a:t>
                      </a:r>
                      <a:endParaRPr kumimoji="0" lang="en-ZA" sz="1600" b="1" i="0" u="none" strike="noStrike" kern="1200" cap="none" spc="0" normalizeH="0" baseline="0" noProof="0" dirty="0">
                        <a:ln>
                          <a:noFill/>
                        </a:ln>
                        <a:solidFill>
                          <a:prstClr val="black"/>
                        </a:solidFill>
                        <a:effectLst/>
                        <a:uLnTx/>
                        <a:uFillTx/>
                        <a:latin typeface="Arial Narrow" pitchFamily="34" charset="0"/>
                        <a:ea typeface="+mn-ea"/>
                        <a:cs typeface="+mn-cs"/>
                      </a:endParaRPr>
                    </a:p>
                  </a:txBody>
                  <a:tcPr marL="68580" marR="68580" marT="0"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7229918"/>
                  </a:ext>
                </a:extLst>
              </a:tr>
              <a:tr h="3017209">
                <a:tc vMerge="1">
                  <a:txBody>
                    <a:bodyPr/>
                    <a:lstStyle/>
                    <a:p>
                      <a:endParaRPr lang="en-ZA"/>
                    </a:p>
                  </a:txBody>
                  <a:tcPr/>
                </a:tc>
                <a:tc>
                  <a:txBody>
                    <a:bodyPr/>
                    <a:lstStyle/>
                    <a:p>
                      <a:pPr marL="342900" indent="-342900" algn="just">
                        <a:spcAft>
                          <a:spcPts val="0"/>
                        </a:spcAft>
                        <a:buFont typeface="+mj-lt"/>
                        <a:buAutoNum type="arabicPeriod" startAt="2"/>
                      </a:pPr>
                      <a:r>
                        <a:rPr lang="en-ZA" sz="1600" b="0" kern="1200" dirty="0">
                          <a:solidFill>
                            <a:schemeClr val="tx1"/>
                          </a:solidFill>
                          <a:latin typeface="Arial Narrow" pitchFamily="34" charset="0"/>
                          <a:ea typeface="+mn-ea"/>
                          <a:cs typeface="+mn-cs"/>
                        </a:rPr>
                        <a:t>Secretariat services to the Tourism B-BBEE Charter Council provided.</a:t>
                      </a:r>
                    </a:p>
                  </a:txBody>
                  <a:tcPr marL="68580" marR="68580" marT="0" marB="0">
                    <a:solidFill>
                      <a:schemeClr val="bg1"/>
                    </a:solidFill>
                  </a:tcPr>
                </a:tc>
                <a:tc>
                  <a:txBody>
                    <a:bodyPr/>
                    <a:lstStyle/>
                    <a:p>
                      <a:pPr algn="just"/>
                      <a:r>
                        <a:rPr lang="en-ZA" sz="1600" b="0" kern="1200" dirty="0">
                          <a:solidFill>
                            <a:schemeClr val="tx1"/>
                          </a:solidFill>
                          <a:latin typeface="Arial Narrow" pitchFamily="34" charset="0"/>
                          <a:ea typeface="+mn-ea"/>
                          <a:cs typeface="+mn-cs"/>
                        </a:rPr>
                        <a:t>One quarterly meeting was facilitated on 29 August 2018 for briefing of the Parliamentary Portfolio Committee on Tourism on the state of transformation in the tourism sector.</a:t>
                      </a:r>
                    </a:p>
                  </a:txBody>
                  <a:tcPr marL="90000" marR="90000" marT="7620" marB="0">
                    <a:solidFill>
                      <a:schemeClr val="bg1"/>
                    </a:solidFill>
                  </a:tcPr>
                </a:tc>
                <a:tc>
                  <a:txBody>
                    <a:bodyPr/>
                    <a:lstStyle/>
                    <a:p>
                      <a:pPr algn="just"/>
                      <a:r>
                        <a:rPr lang="en-ZA" sz="1600" b="0" kern="1200" dirty="0">
                          <a:solidFill>
                            <a:schemeClr val="tx1"/>
                          </a:solidFill>
                          <a:latin typeface="Arial Narrow" pitchFamily="34" charset="0"/>
                          <a:ea typeface="+mn-ea"/>
                          <a:cs typeface="+mn-cs"/>
                        </a:rPr>
                        <a:t>One quarterly Council meeting facilitated.</a:t>
                      </a:r>
                    </a:p>
                  </a:txBody>
                  <a:tcPr marR="90000" marT="7620" marB="0">
                    <a:solidFill>
                      <a:schemeClr val="bg1"/>
                    </a:solidFill>
                  </a:tcPr>
                </a:tc>
                <a:tc>
                  <a:txBody>
                    <a:bodyPr/>
                    <a:lstStyle/>
                    <a:p>
                      <a:pPr algn="just"/>
                      <a:r>
                        <a:rPr lang="en-ZA" sz="1600" b="0" kern="1200" dirty="0">
                          <a:solidFill>
                            <a:schemeClr val="tx1"/>
                          </a:solidFill>
                          <a:latin typeface="Arial Narrow" pitchFamily="34" charset="0"/>
                          <a:ea typeface="+mn-ea"/>
                          <a:cs typeface="+mn-cs"/>
                        </a:rPr>
                        <a:t>One quarterly Council</a:t>
                      </a:r>
                      <a:r>
                        <a:rPr lang="en-ZA" sz="1600" b="0" kern="1200" baseline="0" dirty="0">
                          <a:solidFill>
                            <a:schemeClr val="tx1"/>
                          </a:solidFill>
                          <a:latin typeface="Arial Narrow" pitchFamily="34" charset="0"/>
                          <a:ea typeface="+mn-ea"/>
                          <a:cs typeface="+mn-cs"/>
                        </a:rPr>
                        <a:t> </a:t>
                      </a:r>
                      <a:r>
                        <a:rPr lang="en-ZA" sz="1600" b="0" kern="1200" dirty="0">
                          <a:solidFill>
                            <a:schemeClr val="tx1"/>
                          </a:solidFill>
                          <a:latin typeface="Arial Narrow" pitchFamily="34" charset="0"/>
                          <a:ea typeface="+mn-ea"/>
                          <a:cs typeface="+mn-cs"/>
                        </a:rPr>
                        <a:t>meeting was held on 4 December 2018.</a:t>
                      </a: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852681"/>
            <a:ext cx="3005795"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9261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376720227"/>
              </p:ext>
            </p:extLst>
          </p:nvPr>
        </p:nvGraphicFramePr>
        <p:xfrm>
          <a:off x="328532" y="224005"/>
          <a:ext cx="8567605" cy="5739923"/>
        </p:xfrm>
        <a:graphic>
          <a:graphicData uri="http://schemas.openxmlformats.org/drawingml/2006/table">
            <a:tbl>
              <a:tblPr>
                <a:tableStyleId>{8A107856-5554-42FB-B03E-39F5DBC370BA}</a:tableStyleId>
              </a:tblPr>
              <a:tblGrid>
                <a:gridCol w="1347868">
                  <a:extLst>
                    <a:ext uri="{9D8B030D-6E8A-4147-A177-3AD203B41FA5}">
                      <a16:colId xmlns:a16="http://schemas.microsoft.com/office/drawing/2014/main" xmlns="" val="20000"/>
                    </a:ext>
                  </a:extLst>
                </a:gridCol>
                <a:gridCol w="1314450">
                  <a:extLst>
                    <a:ext uri="{9D8B030D-6E8A-4147-A177-3AD203B41FA5}">
                      <a16:colId xmlns:a16="http://schemas.microsoft.com/office/drawing/2014/main" xmlns="" val="20001"/>
                    </a:ext>
                  </a:extLst>
                </a:gridCol>
                <a:gridCol w="1762125">
                  <a:extLst>
                    <a:ext uri="{9D8B030D-6E8A-4147-A177-3AD203B41FA5}">
                      <a16:colId xmlns:a16="http://schemas.microsoft.com/office/drawing/2014/main" xmlns="" val="20002"/>
                    </a:ext>
                  </a:extLst>
                </a:gridCol>
                <a:gridCol w="116840">
                  <a:extLst>
                    <a:ext uri="{9D8B030D-6E8A-4147-A177-3AD203B41FA5}">
                      <a16:colId xmlns:a16="http://schemas.microsoft.com/office/drawing/2014/main" xmlns="" val="20003"/>
                    </a:ext>
                  </a:extLst>
                </a:gridCol>
                <a:gridCol w="1045210">
                  <a:extLst>
                    <a:ext uri="{9D8B030D-6E8A-4147-A177-3AD203B41FA5}">
                      <a16:colId xmlns:a16="http://schemas.microsoft.com/office/drawing/2014/main" xmlns="" val="20004"/>
                    </a:ext>
                  </a:extLst>
                </a:gridCol>
                <a:gridCol w="2981112">
                  <a:extLst>
                    <a:ext uri="{9D8B030D-6E8A-4147-A177-3AD203B41FA5}">
                      <a16:colId xmlns:a16="http://schemas.microsoft.com/office/drawing/2014/main" xmlns="" val="20005"/>
                    </a:ext>
                  </a:extLst>
                </a:gridCol>
              </a:tblGrid>
              <a:tr h="326501">
                <a:tc gridSpan="6">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a:rPr>
                        <a:t>Strategic objective: </a:t>
                      </a:r>
                      <a:r>
                        <a:rPr kumimoji="0" lang="en-ZA" sz="1400" b="1" i="0" u="none" strike="noStrike" kern="1200" cap="none" spc="0" normalizeH="0" baseline="0" noProof="0" dirty="0">
                          <a:ln>
                            <a:noFill/>
                          </a:ln>
                          <a:solidFill>
                            <a:srgbClr val="000000"/>
                          </a:solidFill>
                          <a:effectLst/>
                          <a:uLnTx/>
                          <a:uFillTx/>
                          <a:latin typeface="Arial Narrow"/>
                        </a:rPr>
                        <a:t>To accelerate the transformation of the tourism sector.</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12575">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1450" marR="0" lvl="0" indent="-171450" algn="just" defTabSz="914400" rtl="0" eaLnBrk="1" fontAlgn="auto" latinLnBrk="0" hangingPunct="1">
                        <a:lnSpc>
                          <a:spcPct val="115000"/>
                        </a:lnSpc>
                        <a:spcBef>
                          <a:spcPts val="0"/>
                        </a:spcBef>
                        <a:spcAft>
                          <a:spcPts val="0"/>
                        </a:spcAft>
                        <a:buClrTx/>
                        <a:buSzTx/>
                        <a:buFont typeface="+mj-lt"/>
                        <a:buAutoNum type="arabicPeriod"/>
                        <a:tabLst/>
                        <a:defRPr/>
                      </a:pPr>
                      <a:r>
                        <a:rPr lang="en-GB" sz="1400" b="0" kern="1200" dirty="0">
                          <a:solidFill>
                            <a:schemeClr val="tx1"/>
                          </a:solidFill>
                          <a:latin typeface="Arial Narrow" pitchFamily="34" charset="0"/>
                          <a:ea typeface=""/>
                          <a:cs typeface=""/>
                        </a:rPr>
                        <a:t>Number of initiatives supported to promote</a:t>
                      </a:r>
                    </a:p>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n-GB" sz="1400" b="0" kern="1200" dirty="0">
                          <a:solidFill>
                            <a:schemeClr val="tx1"/>
                          </a:solidFill>
                          <a:latin typeface="Arial Narrow" pitchFamily="34" charset="0"/>
                          <a:ea typeface=""/>
                          <a:cs typeface=""/>
                        </a:rPr>
                        <a:t>    B-BBEE implementation.</a:t>
                      </a:r>
                      <a:endParaRPr lang="en-ZA" sz="1400" b="0" kern="1200" dirty="0">
                        <a:solidFill>
                          <a:schemeClr val="tx1"/>
                        </a:solidFill>
                        <a:latin typeface="Arial Narrow" pitchFamily="34" charset="0"/>
                        <a:ea typeface=""/>
                        <a:cs typeface=""/>
                      </a:endParaRPr>
                    </a:p>
                  </a:txBody>
                  <a:tcPr marL="86409" marR="86400" marT="45713" marB="45713" horzOverflow="overflow">
                    <a:solidFill>
                      <a:schemeClr val="bg1"/>
                    </a:solidFill>
                  </a:tcPr>
                </a:tc>
                <a:tc gridSpan="5">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Narrow" pitchFamily="34" charset="0"/>
                          <a:ea typeface="+mn-ea"/>
                          <a:cs typeface="+mn-cs"/>
                        </a:rPr>
                        <a:t>Three initiatives supported to promote B-BBEE implementation … continued:</a:t>
                      </a:r>
                      <a:endParaRPr kumimoji="0" lang="en-ZA" sz="1400" b="1" i="0" u="none" strike="noStrike" kern="1200" cap="none" spc="0" normalizeH="0" baseline="0" noProof="0" dirty="0">
                        <a:ln>
                          <a:noFill/>
                        </a:ln>
                        <a:solidFill>
                          <a:prstClr val="black"/>
                        </a:solidFill>
                        <a:effectLst/>
                        <a:uLnTx/>
                        <a:uFillTx/>
                        <a:latin typeface="Arial Narrow" pitchFamily="34" charset="0"/>
                        <a:ea typeface="+mn-ea"/>
                        <a:cs typeface="+mn-cs"/>
                      </a:endParaRPr>
                    </a:p>
                  </a:txBody>
                  <a:tcPr marL="68580" marR="68580" marT="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7229918"/>
                  </a:ext>
                </a:extLst>
              </a:tr>
              <a:tr h="3937251">
                <a:tc vMerge="1">
                  <a:txBody>
                    <a:bodyPr/>
                    <a:lstStyle/>
                    <a:p>
                      <a:endParaRPr lang="en-ZA"/>
                    </a:p>
                  </a:txBody>
                  <a:tcPr/>
                </a:tc>
                <a:tc>
                  <a:txBody>
                    <a:bodyPr/>
                    <a:lstStyle/>
                    <a:p>
                      <a:pPr marL="171450" indent="-171450" algn="just">
                        <a:spcAft>
                          <a:spcPts val="0"/>
                        </a:spcAft>
                        <a:buFont typeface="+mj-lt"/>
                        <a:buAutoNum type="arabicPeriod" startAt="3"/>
                      </a:pPr>
                      <a:r>
                        <a:rPr lang="en-GB" sz="1400" b="0" kern="1200" dirty="0">
                          <a:solidFill>
                            <a:schemeClr val="tx1"/>
                          </a:solidFill>
                          <a:latin typeface="Arial Narrow" pitchFamily="34" charset="0"/>
                          <a:ea typeface="+mn-ea"/>
                          <a:cs typeface="+mn-cs"/>
                        </a:rPr>
                        <a:t>Women in Tourism empowerment initiatives conducted.</a:t>
                      </a:r>
                      <a:endParaRPr lang="en-ZA" sz="1400" b="0" kern="1200" dirty="0">
                        <a:solidFill>
                          <a:schemeClr val="tx1"/>
                        </a:solidFill>
                        <a:latin typeface="Arial Narrow" pitchFamily="34" charset="0"/>
                        <a:ea typeface="+mn-ea"/>
                        <a:cs typeface="+mn-cs"/>
                      </a:endParaRPr>
                    </a:p>
                  </a:txBody>
                  <a:tcPr marL="86400" marR="86400" marT="7620" marB="0">
                    <a:solidFill>
                      <a:schemeClr val="bg1"/>
                    </a:solidFill>
                  </a:tcPr>
                </a:tc>
                <a:tc gridSpan="2">
                  <a:txBody>
                    <a:bodyPr/>
                    <a:lstStyle/>
                    <a:p>
                      <a:pPr algn="just"/>
                      <a:r>
                        <a:rPr lang="en-ZA" sz="1400" b="0" kern="1200" baseline="0" dirty="0">
                          <a:solidFill>
                            <a:schemeClr val="tx1"/>
                          </a:solidFill>
                          <a:latin typeface="Arial Narrow" pitchFamily="34" charset="0"/>
                          <a:ea typeface="+mn-ea"/>
                          <a:cs typeface="+mn-cs"/>
                        </a:rPr>
                        <a:t>Women’s Month sessions to create awareness on empowerment opportunities were not hosted, however, Women In Tourism launched the following Women provincial chapters:</a:t>
                      </a:r>
                    </a:p>
                    <a:p>
                      <a:pPr marL="285750" indent="-285750" algn="just">
                        <a:buFont typeface="Arial" panose="020B0604020202020204" pitchFamily="34" charset="0"/>
                        <a:buChar char="•"/>
                      </a:pPr>
                      <a:r>
                        <a:rPr lang="en-ZA" sz="1400" b="0" kern="1200" baseline="0" dirty="0">
                          <a:solidFill>
                            <a:schemeClr val="tx1"/>
                          </a:solidFill>
                          <a:latin typeface="Arial Narrow" pitchFamily="34" charset="0"/>
                          <a:ea typeface="+mn-ea"/>
                          <a:cs typeface="+mn-cs"/>
                        </a:rPr>
                        <a:t>8 August 2018 in Western Cape;</a:t>
                      </a:r>
                    </a:p>
                    <a:p>
                      <a:pPr marL="285750" indent="-285750" algn="just">
                        <a:buFont typeface="Arial" panose="020B0604020202020204" pitchFamily="34" charset="0"/>
                        <a:buChar char="•"/>
                      </a:pPr>
                      <a:r>
                        <a:rPr lang="en-ZA" sz="1400" b="0" kern="1200" baseline="0" dirty="0">
                          <a:solidFill>
                            <a:schemeClr val="tx1"/>
                          </a:solidFill>
                          <a:latin typeface="Arial Narrow" pitchFamily="34" charset="0"/>
                          <a:ea typeface="+mn-ea"/>
                          <a:cs typeface="+mn-cs"/>
                        </a:rPr>
                        <a:t>14 September 2018 in Mpumalanga. </a:t>
                      </a:r>
                    </a:p>
                    <a:p>
                      <a:pPr marL="0" indent="0" algn="just">
                        <a:buFont typeface="Arial" panose="020B0604020202020204" pitchFamily="34" charset="0"/>
                        <a:buNone/>
                      </a:pPr>
                      <a:r>
                        <a:rPr lang="en-ZA" sz="1400" b="0" kern="1200" baseline="0" dirty="0">
                          <a:solidFill>
                            <a:schemeClr val="tx1"/>
                          </a:solidFill>
                          <a:latin typeface="Arial Narrow" pitchFamily="34" charset="0"/>
                          <a:ea typeface="+mn-ea"/>
                          <a:cs typeface="+mn-cs"/>
                        </a:rPr>
                        <a:t>Workshops were supported in the North West province on 31 August and Mpumalanga on 14 September 2018.</a:t>
                      </a:r>
                      <a:endParaRPr lang="en-ZA" sz="1400" b="0" i="0" u="none" strike="noStrike" kern="1200" baseline="0" dirty="0">
                        <a:solidFill>
                          <a:schemeClr val="dk1"/>
                        </a:solidFill>
                        <a:latin typeface="+mn-lt"/>
                        <a:ea typeface="+mn-ea"/>
                        <a:cs typeface="+mn-cs"/>
                      </a:endParaRPr>
                    </a:p>
                  </a:txBody>
                  <a:tcPr marR="90000" marT="7620" marB="0">
                    <a:solidFill>
                      <a:schemeClr val="bg1"/>
                    </a:solidFill>
                  </a:tcPr>
                </a:tc>
                <a:tc hMerge="1">
                  <a:txBody>
                    <a:bodyPr/>
                    <a:lstStyle/>
                    <a:p>
                      <a:endParaRPr lang="en-ZA" sz="1400" b="0" kern="1200" baseline="0" dirty="0">
                        <a:solidFill>
                          <a:schemeClr val="tx1"/>
                        </a:solidFill>
                        <a:latin typeface="Arial Narrow" pitchFamily="34" charset="0"/>
                        <a:ea typeface="+mn-ea"/>
                        <a:cs typeface="+mn-cs"/>
                      </a:endParaRPr>
                    </a:p>
                  </a:txBody>
                  <a:tcPr marR="90000" marT="7620" marB="0">
                    <a:solidFill>
                      <a:schemeClr val="bg1"/>
                    </a:solidFill>
                  </a:tcPr>
                </a:tc>
                <a:tc>
                  <a:txBody>
                    <a:bodyPr/>
                    <a:lstStyle/>
                    <a:p>
                      <a:r>
                        <a:rPr lang="en-ZA" sz="1400" b="0" kern="1200" baseline="0" dirty="0">
                          <a:solidFill>
                            <a:schemeClr val="tx1"/>
                          </a:solidFill>
                          <a:latin typeface="Arial Narrow" pitchFamily="34" charset="0"/>
                          <a:ea typeface="+mn-ea"/>
                          <a:cs typeface="+mn-cs"/>
                        </a:rPr>
                        <a:t>Women in Tourism Annual conference hosted.</a:t>
                      </a:r>
                    </a:p>
                  </a:txBody>
                  <a:tcPr marR="90000" marT="7620" marB="0">
                    <a:solidFill>
                      <a:schemeClr val="bg1"/>
                    </a:solidFill>
                  </a:tcPr>
                </a:tc>
                <a:tc>
                  <a:txBody>
                    <a:bodyPr/>
                    <a:lstStyle/>
                    <a:p>
                      <a:pPr algn="just"/>
                      <a:r>
                        <a:rPr lang="en-ZA" sz="1400" b="0" kern="1200" baseline="0" dirty="0">
                          <a:solidFill>
                            <a:schemeClr val="tx1"/>
                          </a:solidFill>
                          <a:latin typeface="Arial Narrow" pitchFamily="34" charset="0"/>
                          <a:ea typeface="+mn-ea"/>
                          <a:cs typeface="+mn-cs"/>
                        </a:rPr>
                        <a:t>Women in Tourism (WiT) Annual conference was not hosted, however, preparations for its hosting were at an advanced stage.</a:t>
                      </a:r>
                    </a:p>
                    <a:p>
                      <a:pPr algn="just"/>
                      <a:endParaRPr lang="en-ZA" sz="1400" b="0" kern="1200" baseline="0" dirty="0">
                        <a:solidFill>
                          <a:schemeClr val="tx1"/>
                        </a:solidFill>
                        <a:latin typeface="Arial Narrow" pitchFamily="34" charset="0"/>
                        <a:ea typeface="+mn-ea"/>
                        <a:cs typeface="+mn-cs"/>
                      </a:endParaRPr>
                    </a:p>
                    <a:p>
                      <a:pPr algn="just"/>
                      <a:r>
                        <a:rPr lang="en-ZA" sz="1400" b="1" i="0" u="none" strike="noStrike" kern="1200" dirty="0">
                          <a:solidFill>
                            <a:schemeClr val="tx1"/>
                          </a:solidFill>
                          <a:effectLst/>
                          <a:latin typeface="Arial Narrow" panose="020B0606020202030204" pitchFamily="34" charset="0"/>
                          <a:ea typeface="+mn-ea"/>
                          <a:cs typeface="+mn-cs"/>
                        </a:rPr>
                        <a:t>Reason variance:</a:t>
                      </a:r>
                    </a:p>
                    <a:p>
                      <a:pPr algn="just"/>
                      <a:r>
                        <a:rPr lang="en-ZA" sz="1400" b="0" kern="1200" baseline="0" dirty="0">
                          <a:solidFill>
                            <a:schemeClr val="tx1"/>
                          </a:solidFill>
                          <a:latin typeface="Arial Narrow" pitchFamily="34" charset="0"/>
                          <a:ea typeface="+mn-ea"/>
                          <a:cs typeface="+mn-cs"/>
                        </a:rPr>
                        <a:t>The </a:t>
                      </a:r>
                      <a:r>
                        <a:rPr lang="en-ZA" sz="1400" b="0" kern="1200" baseline="0" dirty="0" err="1">
                          <a:solidFill>
                            <a:schemeClr val="tx1"/>
                          </a:solidFill>
                          <a:latin typeface="Arial Narrow" pitchFamily="34" charset="0"/>
                          <a:ea typeface="+mn-ea"/>
                          <a:cs typeface="+mn-cs"/>
                        </a:rPr>
                        <a:t>WiT</a:t>
                      </a:r>
                      <a:r>
                        <a:rPr lang="en-ZA" sz="1400" b="0" kern="1200" baseline="0" dirty="0">
                          <a:solidFill>
                            <a:schemeClr val="tx1"/>
                          </a:solidFill>
                          <a:latin typeface="Arial Narrow" pitchFamily="34" charset="0"/>
                          <a:ea typeface="+mn-ea"/>
                          <a:cs typeface="+mn-cs"/>
                        </a:rPr>
                        <a:t> Annual Conference was scheduled for 5-6 December 2018. Preparations for the conference were at an advanced stage when it had to be re-scheduled due to clashes with </a:t>
                      </a:r>
                      <a:r>
                        <a:rPr lang="en-ZA" sz="1400" b="0" kern="1200" baseline="0" dirty="0" smtClean="0">
                          <a:solidFill>
                            <a:schemeClr val="tx1"/>
                          </a:solidFill>
                          <a:latin typeface="Arial Narrow" pitchFamily="34" charset="0"/>
                          <a:ea typeface="+mn-ea"/>
                          <a:cs typeface="+mn-cs"/>
                        </a:rPr>
                        <a:t>the Parliamentary </a:t>
                      </a:r>
                      <a:r>
                        <a:rPr lang="en-ZA" sz="1400" b="0" kern="1200" baseline="0" dirty="0">
                          <a:solidFill>
                            <a:schemeClr val="tx1"/>
                          </a:solidFill>
                          <a:latin typeface="Arial Narrow" pitchFamily="34" charset="0"/>
                          <a:ea typeface="+mn-ea"/>
                          <a:cs typeface="+mn-cs"/>
                        </a:rPr>
                        <a:t>programme </a:t>
                      </a:r>
                      <a:r>
                        <a:rPr lang="en-ZA" sz="1400" b="0" kern="1200" baseline="0" dirty="0" smtClean="0">
                          <a:solidFill>
                            <a:schemeClr val="tx1"/>
                          </a:solidFill>
                          <a:latin typeface="Arial Narrow" pitchFamily="34" charset="0"/>
                          <a:ea typeface="+mn-ea"/>
                          <a:cs typeface="+mn-cs"/>
                        </a:rPr>
                        <a:t>that affected </a:t>
                      </a:r>
                      <a:r>
                        <a:rPr lang="en-ZA" sz="1400" b="0" kern="1200" baseline="0" dirty="0">
                          <a:solidFill>
                            <a:schemeClr val="tx1"/>
                          </a:solidFill>
                          <a:latin typeface="Arial Narrow" pitchFamily="34" charset="0"/>
                          <a:ea typeface="+mn-ea"/>
                          <a:cs typeface="+mn-cs"/>
                        </a:rPr>
                        <a:t>the </a:t>
                      </a:r>
                      <a:r>
                        <a:rPr lang="en-ZA" sz="1400" b="0" kern="1200" baseline="0" dirty="0" smtClean="0">
                          <a:solidFill>
                            <a:schemeClr val="tx1"/>
                          </a:solidFill>
                          <a:latin typeface="Arial Narrow" pitchFamily="34" charset="0"/>
                          <a:ea typeface="+mn-ea"/>
                          <a:cs typeface="+mn-cs"/>
                        </a:rPr>
                        <a:t>programme </a:t>
                      </a:r>
                      <a:r>
                        <a:rPr lang="en-ZA" sz="1400" b="0" kern="1200" baseline="0" dirty="0">
                          <a:solidFill>
                            <a:schemeClr val="tx1"/>
                          </a:solidFill>
                          <a:latin typeface="Arial Narrow" pitchFamily="34" charset="0"/>
                          <a:ea typeface="+mn-ea"/>
                          <a:cs typeface="+mn-cs"/>
                        </a:rPr>
                        <a:t>of the Deputy Minister.</a:t>
                      </a:r>
                    </a:p>
                    <a:p>
                      <a:pPr algn="just"/>
                      <a:endParaRPr lang="en-ZA" sz="1400" b="0" kern="1200" baseline="0" dirty="0">
                        <a:solidFill>
                          <a:schemeClr val="tx1"/>
                        </a:solidFill>
                        <a:latin typeface="Arial Narrow" pitchFamily="34" charset="0"/>
                        <a:ea typeface="+mn-ea"/>
                        <a:cs typeface="+mn-cs"/>
                      </a:endParaRPr>
                    </a:p>
                    <a:p>
                      <a:pPr algn="just"/>
                      <a:r>
                        <a:rPr lang="en-ZA" sz="1400" b="1" kern="1200" baseline="0" dirty="0">
                          <a:solidFill>
                            <a:schemeClr val="tx1"/>
                          </a:solidFill>
                          <a:latin typeface="Arial Narrow" pitchFamily="34" charset="0"/>
                          <a:ea typeface="+mn-ea"/>
                          <a:cs typeface="+mn-cs"/>
                        </a:rPr>
                        <a:t>Corrective measure:</a:t>
                      </a:r>
                    </a:p>
                    <a:p>
                      <a:pPr algn="just"/>
                      <a:r>
                        <a:rPr lang="en-ZA" sz="1400" b="0" kern="1200" baseline="0" dirty="0">
                          <a:solidFill>
                            <a:schemeClr val="tx1"/>
                          </a:solidFill>
                          <a:latin typeface="Arial Narrow" pitchFamily="34" charset="0"/>
                          <a:ea typeface="+mn-ea"/>
                          <a:cs typeface="+mn-cs"/>
                        </a:rPr>
                        <a:t>The Women in Tourism Annual conference will be hosted in quarter  four on 23-24 January 2019 in Rustenburg, North West province.</a:t>
                      </a: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6046644"/>
            <a:ext cx="3070450"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234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720841271"/>
              </p:ext>
            </p:extLst>
          </p:nvPr>
        </p:nvGraphicFramePr>
        <p:xfrm>
          <a:off x="328532" y="224005"/>
          <a:ext cx="8563340" cy="5582547"/>
        </p:xfrm>
        <a:graphic>
          <a:graphicData uri="http://schemas.openxmlformats.org/drawingml/2006/table">
            <a:tbl>
              <a:tblPr>
                <a:tableStyleId>{8A107856-5554-42FB-B03E-39F5DBC370BA}</a:tableStyleId>
              </a:tblPr>
              <a:tblGrid>
                <a:gridCol w="1385968">
                  <a:extLst>
                    <a:ext uri="{9D8B030D-6E8A-4147-A177-3AD203B41FA5}">
                      <a16:colId xmlns:a16="http://schemas.microsoft.com/office/drawing/2014/main" xmlns="" val="20000"/>
                    </a:ext>
                  </a:extLst>
                </a:gridCol>
                <a:gridCol w="1476375">
                  <a:extLst>
                    <a:ext uri="{9D8B030D-6E8A-4147-A177-3AD203B41FA5}">
                      <a16:colId xmlns:a16="http://schemas.microsoft.com/office/drawing/2014/main" xmlns="" val="20001"/>
                    </a:ext>
                  </a:extLst>
                </a:gridCol>
                <a:gridCol w="1475718">
                  <a:extLst>
                    <a:ext uri="{9D8B030D-6E8A-4147-A177-3AD203B41FA5}">
                      <a16:colId xmlns:a16="http://schemas.microsoft.com/office/drawing/2014/main" xmlns="" val="20002"/>
                    </a:ext>
                  </a:extLst>
                </a:gridCol>
                <a:gridCol w="1355835">
                  <a:extLst>
                    <a:ext uri="{9D8B030D-6E8A-4147-A177-3AD203B41FA5}">
                      <a16:colId xmlns:a16="http://schemas.microsoft.com/office/drawing/2014/main" xmlns="" val="20003"/>
                    </a:ext>
                  </a:extLst>
                </a:gridCol>
                <a:gridCol w="2869444">
                  <a:extLst>
                    <a:ext uri="{9D8B030D-6E8A-4147-A177-3AD203B41FA5}">
                      <a16:colId xmlns:a16="http://schemas.microsoft.com/office/drawing/2014/main" xmlns="" val="20004"/>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a:rPr>
                        <a:t>Strategic objective: </a:t>
                      </a:r>
                      <a:r>
                        <a:rPr kumimoji="0" lang="en-ZA" sz="1400" b="1" i="0" u="none" strike="noStrike" kern="1200" cap="none" spc="0" normalizeH="0" baseline="0" noProof="0" dirty="0">
                          <a:ln>
                            <a:noFill/>
                          </a:ln>
                          <a:solidFill>
                            <a:srgbClr val="000000"/>
                          </a:solidFill>
                          <a:effectLst/>
                          <a:uLnTx/>
                          <a:uFillTx/>
                          <a:latin typeface="Arial Narrow"/>
                        </a:rPr>
                        <a:t>To accelerate the transformation of the tourism sector.</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12575">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14300" indent="-114300" algn="l">
                        <a:buFont typeface="+mj-lt"/>
                        <a:buAutoNum type="arabicPeriod" startAt="2"/>
                      </a:pPr>
                      <a:r>
                        <a:rPr lang="en-ZA" sz="1400" b="0" i="0" u="none" strike="noStrike" kern="1200" dirty="0">
                          <a:solidFill>
                            <a:srgbClr val="000000"/>
                          </a:solidFill>
                          <a:effectLst/>
                          <a:latin typeface="Arial Narrow" panose="020B0606020202030204" pitchFamily="34" charset="0"/>
                          <a:ea typeface=""/>
                          <a:cs typeface=""/>
                        </a:rPr>
                        <a:t>Number of initiatives supported to stimulate domestic tourism.</a:t>
                      </a:r>
                      <a:endParaRPr lang="en-US" sz="1400" b="0" i="0" u="none" strike="noStrike" kern="1200" dirty="0">
                        <a:solidFill>
                          <a:srgbClr val="000000"/>
                        </a:solidFill>
                        <a:effectLst/>
                        <a:latin typeface="Arial Narrow" panose="020B0606020202030204" pitchFamily="34" charset="0"/>
                        <a:ea typeface=""/>
                        <a:cs typeface=""/>
                      </a:endParaRPr>
                    </a:p>
                  </a:txBody>
                  <a:tcPr marL="86409" marR="86400" marT="45713" marB="45713" horzOverflow="overflow">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Narrow" pitchFamily="34" charset="0"/>
                          <a:ea typeface="+mn-ea"/>
                          <a:cs typeface="+mn-cs"/>
                        </a:rPr>
                        <a:t>Three (3) domestic tourism initiatives supported:</a:t>
                      </a:r>
                    </a:p>
                  </a:txBody>
                  <a:tcPr marL="68580" marR="68580" marT="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7229918"/>
                  </a:ext>
                </a:extLst>
              </a:tr>
              <a:tr h="3304013">
                <a:tc vMerge="1">
                  <a:txBody>
                    <a:bodyPr/>
                    <a:lstStyle/>
                    <a:p>
                      <a:endParaRPr lang="en-ZA"/>
                    </a:p>
                  </a:txBody>
                  <a:tcPr/>
                </a:tc>
                <a:tc>
                  <a:txBody>
                    <a:bodyPr/>
                    <a:lstStyle/>
                    <a:p>
                      <a:pPr marL="111125" indent="-111125" algn="just" fontAlgn="t">
                        <a:buFont typeface="+mj-lt"/>
                        <a:buAutoNum type="arabicPeriod"/>
                      </a:pPr>
                      <a:r>
                        <a:rPr lang="en-ZA" sz="1400" b="0" kern="1200" dirty="0">
                          <a:solidFill>
                            <a:schemeClr val="tx1"/>
                          </a:solidFill>
                          <a:latin typeface="Arial Narrow" pitchFamily="34" charset="0"/>
                          <a:ea typeface="+mn-ea"/>
                          <a:cs typeface="+mn-cs"/>
                        </a:rPr>
                        <a:t>Framework for supporting tour operators to facilitate domestic tourism developed.</a:t>
                      </a:r>
                    </a:p>
                  </a:txBody>
                  <a:tcPr marL="86400" marR="86400" marT="7620" marB="0">
                    <a:solidFill>
                      <a:schemeClr val="bg1"/>
                    </a:solidFill>
                  </a:tcPr>
                </a:tc>
                <a:tc>
                  <a:txBody>
                    <a:bodyPr/>
                    <a:lstStyle/>
                    <a:p>
                      <a:pPr marL="0" algn="just" defTabSz="914400" rtl="0" eaLnBrk="1" latinLnBrk="0" hangingPunct="1"/>
                      <a:r>
                        <a:rPr lang="en-ZA" sz="1400" b="0" i="0" u="none" strike="noStrike" kern="1200" dirty="0">
                          <a:solidFill>
                            <a:schemeClr val="tx1"/>
                          </a:solidFill>
                          <a:latin typeface="Arial Narrow"/>
                          <a:ea typeface="+mn-ea"/>
                          <a:cs typeface="+mn-cs"/>
                        </a:rPr>
                        <a:t>Two information workshops were held for the finalisation of the domestic Tourism framework, as follows:</a:t>
                      </a:r>
                    </a:p>
                    <a:p>
                      <a:pPr marL="285750" indent="-285750" algn="just" defTabSz="914400" rtl="0" eaLnBrk="1" latinLnBrk="0" hangingPunct="1">
                        <a:buFont typeface="Arial" panose="020B0604020202020204" pitchFamily="34" charset="0"/>
                        <a:buChar char="•"/>
                      </a:pPr>
                      <a:r>
                        <a:rPr lang="en-ZA" sz="1400" b="0" i="0" u="none" strike="noStrike" kern="1200" dirty="0">
                          <a:solidFill>
                            <a:schemeClr val="tx1"/>
                          </a:solidFill>
                          <a:latin typeface="Arial Narrow"/>
                          <a:ea typeface="+mn-ea"/>
                          <a:cs typeface="+mn-cs"/>
                        </a:rPr>
                        <a:t>27 July 2018 in KwaZulu-Natal;</a:t>
                      </a:r>
                    </a:p>
                    <a:p>
                      <a:pPr marL="285750" indent="-285750" algn="just" defTabSz="914400" rtl="0" eaLnBrk="1" latinLnBrk="0" hangingPunct="1">
                        <a:buFont typeface="Arial" panose="020B0604020202020204" pitchFamily="34" charset="0"/>
                        <a:buChar char="•"/>
                      </a:pPr>
                      <a:r>
                        <a:rPr lang="en-ZA" sz="1400" b="0" i="0" u="none" strike="noStrike" kern="1200" dirty="0">
                          <a:solidFill>
                            <a:schemeClr val="tx1"/>
                          </a:solidFill>
                          <a:latin typeface="Arial Narrow"/>
                          <a:ea typeface="+mn-ea"/>
                          <a:cs typeface="+mn-cs"/>
                        </a:rPr>
                        <a:t>23 August 2018 in North West</a:t>
                      </a:r>
                    </a:p>
                    <a:p>
                      <a:pPr marL="0" indent="0" algn="just" defTabSz="914400" rtl="0" eaLnBrk="1" latinLnBrk="0" hangingPunct="1">
                        <a:buFont typeface="Arial" panose="020B0604020202020204" pitchFamily="34" charset="0"/>
                        <a:buNone/>
                      </a:pPr>
                      <a:r>
                        <a:rPr lang="en-ZA" sz="1400" b="0" i="0" u="none" strike="noStrike" kern="1200" dirty="0">
                          <a:solidFill>
                            <a:schemeClr val="tx1"/>
                          </a:solidFill>
                          <a:latin typeface="Arial Narrow"/>
                          <a:ea typeface="+mn-ea"/>
                          <a:cs typeface="+mn-cs"/>
                        </a:rPr>
                        <a:t>One workshop was held during quarter </a:t>
                      </a:r>
                      <a:r>
                        <a:rPr lang="en-ZA" sz="1400" b="0" i="0" u="none" strike="noStrike" kern="1200" dirty="0" smtClean="0">
                          <a:solidFill>
                            <a:schemeClr val="tx1"/>
                          </a:solidFill>
                          <a:latin typeface="Arial Narrow"/>
                          <a:ea typeface="+mn-ea"/>
                          <a:cs typeface="+mn-cs"/>
                        </a:rPr>
                        <a:t>One </a:t>
                      </a:r>
                      <a:r>
                        <a:rPr lang="en-ZA" sz="1400" b="0" i="0" u="none" strike="noStrike" kern="1200" dirty="0">
                          <a:solidFill>
                            <a:schemeClr val="tx1"/>
                          </a:solidFill>
                          <a:latin typeface="Arial Narrow"/>
                          <a:ea typeface="+mn-ea"/>
                          <a:cs typeface="+mn-cs"/>
                        </a:rPr>
                        <a:t>in Mpumalanga (Bushbuckridge).</a:t>
                      </a:r>
                    </a:p>
                  </a:txBody>
                  <a:tcPr marR="90000" marT="7620" marB="0">
                    <a:solidFill>
                      <a:schemeClr val="bg1"/>
                    </a:solidFill>
                  </a:tcPr>
                </a:tc>
                <a:tc>
                  <a:txBody>
                    <a:bodyPr/>
                    <a:lstStyle/>
                    <a:p>
                      <a:pPr algn="just"/>
                      <a:r>
                        <a:rPr lang="en-ZA" sz="1400" b="0" i="0" u="none" strike="noStrike" kern="1200" dirty="0">
                          <a:solidFill>
                            <a:schemeClr val="tx1"/>
                          </a:solidFill>
                          <a:latin typeface="Arial Narrow"/>
                          <a:ea typeface="+mn-ea"/>
                          <a:cs typeface="+mn-cs"/>
                        </a:rPr>
                        <a:t>Piloting of the domestic Tourism Scheme in one node and one township.</a:t>
                      </a:r>
                    </a:p>
                  </a:txBody>
                  <a:tcPr marR="90000" marT="7620" marB="0">
                    <a:solidFill>
                      <a:schemeClr val="bg1"/>
                    </a:solidFill>
                  </a:tcPr>
                </a:tc>
                <a:tc>
                  <a:txBody>
                    <a:bodyPr/>
                    <a:lstStyle/>
                    <a:p>
                      <a:pPr marL="0" algn="just" defTabSz="914400" rtl="0" eaLnBrk="1" latinLnBrk="0" hangingPunct="1"/>
                      <a:r>
                        <a:rPr lang="en-ZA" sz="1400" b="0" i="0" u="none" strike="noStrike" kern="1200" dirty="0">
                          <a:solidFill>
                            <a:schemeClr val="tx1"/>
                          </a:solidFill>
                          <a:latin typeface="Arial Narrow"/>
                          <a:ea typeface="+mn-ea"/>
                          <a:cs typeface="+mn-cs"/>
                        </a:rPr>
                        <a:t>Piloting of the domestic Tourism Scheme in one node and one township was not undertaken.</a:t>
                      </a:r>
                    </a:p>
                    <a:p>
                      <a:pPr marL="0" algn="just" defTabSz="914400" rtl="0" eaLnBrk="1" latinLnBrk="0" hangingPunct="1"/>
                      <a:endParaRPr lang="en-ZA" sz="1400" b="0" i="0" u="none" strike="noStrike" kern="1200" dirty="0">
                        <a:solidFill>
                          <a:schemeClr val="tx1"/>
                        </a:solidFill>
                        <a:latin typeface="Arial Narrow"/>
                        <a:ea typeface="+mn-ea"/>
                        <a:cs typeface="+mn-cs"/>
                      </a:endParaRPr>
                    </a:p>
                    <a:p>
                      <a:pPr algn="just"/>
                      <a:r>
                        <a:rPr lang="en-ZA" sz="1400" b="1" i="0" u="none" strike="noStrike" kern="1200" dirty="0">
                          <a:solidFill>
                            <a:schemeClr val="tx1"/>
                          </a:solidFill>
                          <a:effectLst/>
                          <a:latin typeface="Arial Narrow" panose="020B0606020202030204" pitchFamily="34" charset="0"/>
                          <a:ea typeface="+mn-ea"/>
                          <a:cs typeface="+mn-cs"/>
                        </a:rPr>
                        <a:t>Reason variance:</a:t>
                      </a:r>
                    </a:p>
                    <a:p>
                      <a:pPr marL="0" algn="just" defTabSz="914400" rtl="0" eaLnBrk="1" latinLnBrk="0" hangingPunct="1"/>
                      <a:r>
                        <a:rPr lang="en-ZA" sz="1400" b="0" i="0" u="none" strike="noStrike" kern="1200" dirty="0">
                          <a:solidFill>
                            <a:schemeClr val="tx1"/>
                          </a:solidFill>
                          <a:latin typeface="Arial Narrow"/>
                          <a:ea typeface="+mn-ea"/>
                          <a:cs typeface="+mn-cs"/>
                        </a:rPr>
                        <a:t>Piloting of the Domestic Tourism Scheme in one node and one township could not take place in quarter three due to delays in stakeholder consultations which was a quarter two deliverable but was only done in quarter three.</a:t>
                      </a:r>
                    </a:p>
                    <a:p>
                      <a:pPr marL="0" algn="just" defTabSz="914400" rtl="0" eaLnBrk="1" latinLnBrk="0" hangingPunct="1"/>
                      <a:endParaRPr lang="en-ZA" sz="1400" b="1" i="0" u="none" strike="noStrike" kern="1200" dirty="0">
                        <a:solidFill>
                          <a:schemeClr val="tx1"/>
                        </a:solidFill>
                        <a:latin typeface="Arial Narrow"/>
                        <a:ea typeface="+mn-ea"/>
                        <a:cs typeface="+mn-cs"/>
                      </a:endParaRPr>
                    </a:p>
                    <a:p>
                      <a:pPr marL="0" algn="just" defTabSz="914400" rtl="0" eaLnBrk="1" latinLnBrk="0" hangingPunct="1"/>
                      <a:r>
                        <a:rPr lang="en-ZA" sz="1400" b="1" i="0" u="none" strike="noStrike" kern="1200" dirty="0">
                          <a:solidFill>
                            <a:schemeClr val="tx1"/>
                          </a:solidFill>
                          <a:latin typeface="Arial Narrow"/>
                          <a:ea typeface="+mn-ea"/>
                          <a:cs typeface="+mn-cs"/>
                        </a:rPr>
                        <a:t>Corrective measure:</a:t>
                      </a:r>
                      <a:endParaRPr lang="en-ZA" sz="1400" b="0" i="0" u="none" strike="noStrike" kern="1200" dirty="0">
                        <a:solidFill>
                          <a:srgbClr val="FF0000"/>
                        </a:solidFill>
                        <a:latin typeface="Arial Narrow"/>
                        <a:ea typeface="+mn-ea"/>
                        <a:cs typeface="+mn-cs"/>
                      </a:endParaRPr>
                    </a:p>
                    <a:p>
                      <a:pPr algn="just"/>
                      <a:r>
                        <a:rPr lang="en-ZA" sz="1400" b="0" i="0" u="none" strike="noStrike" kern="1200" baseline="0" dirty="0">
                          <a:solidFill>
                            <a:schemeClr val="tx1"/>
                          </a:solidFill>
                          <a:latin typeface="Arial Narrow"/>
                          <a:ea typeface="+mn-ea"/>
                          <a:cs typeface="+mn-cs"/>
                        </a:rPr>
                        <a:t>Piloting of the domestic Tourism Scheme in one node and one township will be conducted in quarter four. The inputs received from the stakeholder consultations will inform the piloting.</a:t>
                      </a:r>
                      <a:endParaRPr lang="en-ZA" sz="1400" b="0" i="0" u="none" strike="noStrike" kern="1200" baseline="0" dirty="0">
                        <a:solidFill>
                          <a:schemeClr val="dk1"/>
                        </a:solidFill>
                        <a:latin typeface="+mn-lt"/>
                        <a:ea typeface="+mn-ea"/>
                        <a:cs typeface="+mn-cs"/>
                      </a:endParaRP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991226"/>
            <a:ext cx="3033504"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786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083032426"/>
              </p:ext>
            </p:extLst>
          </p:nvPr>
        </p:nvGraphicFramePr>
        <p:xfrm>
          <a:off x="328532" y="349396"/>
          <a:ext cx="8536878" cy="4601073"/>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1619234">
                  <a:extLst>
                    <a:ext uri="{9D8B030D-6E8A-4147-A177-3AD203B41FA5}">
                      <a16:colId xmlns:a16="http://schemas.microsoft.com/office/drawing/2014/main" xmlns="" val="20001"/>
                    </a:ext>
                  </a:extLst>
                </a:gridCol>
                <a:gridCol w="1651519">
                  <a:extLst>
                    <a:ext uri="{9D8B030D-6E8A-4147-A177-3AD203B41FA5}">
                      <a16:colId xmlns:a16="http://schemas.microsoft.com/office/drawing/2014/main" xmlns="" val="20003"/>
                    </a:ext>
                  </a:extLst>
                </a:gridCol>
                <a:gridCol w="1660849">
                  <a:extLst>
                    <a:ext uri="{9D8B030D-6E8A-4147-A177-3AD203B41FA5}">
                      <a16:colId xmlns:a16="http://schemas.microsoft.com/office/drawing/2014/main" xmlns="" val="4282947991"/>
                    </a:ext>
                  </a:extLst>
                </a:gridCol>
                <a:gridCol w="1858120">
                  <a:extLst>
                    <a:ext uri="{9D8B030D-6E8A-4147-A177-3AD203B41FA5}">
                      <a16:colId xmlns:a16="http://schemas.microsoft.com/office/drawing/2014/main" xmlns="" val="4067876901"/>
                    </a:ext>
                  </a:extLst>
                </a:gridCol>
              </a:tblGrid>
              <a:tr h="608345">
                <a:tc gridSpan="5">
                  <a:txBody>
                    <a:bodyPr/>
                    <a:lstStyle/>
                    <a:p>
                      <a:pPr marL="0" marR="0" lvl="0" indent="0" algn="just" defTabSz="914400" rtl="0" eaLnBrk="1" fontAlgn="ctr" latinLnBrk="0" hangingPunct="1">
                        <a:lnSpc>
                          <a:spcPct val="100000"/>
                        </a:lnSpc>
                        <a:spcBef>
                          <a:spcPts val="60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a:rPr>
                        <a:t>Strategic objective: </a:t>
                      </a:r>
                      <a:r>
                        <a:rPr kumimoji="0" lang="en-ZA" sz="1800" b="1" i="0" u="none" strike="noStrike" kern="1200" cap="none" spc="0" normalizeH="0" baseline="0" noProof="0" dirty="0">
                          <a:ln>
                            <a:noFill/>
                          </a:ln>
                          <a:solidFill>
                            <a:srgbClr val="000000"/>
                          </a:solidFill>
                          <a:effectLst/>
                          <a:uLnTx/>
                          <a:uFillTx/>
                          <a:latin typeface="Arial Narrow"/>
                        </a:rPr>
                        <a:t>To accelerate the transformation of the tourism sector.</a:t>
                      </a:r>
                    </a:p>
                    <a:p>
                      <a:pPr marL="0" marR="0" lvl="0" indent="0" algn="just" defTabSz="914400" rtl="0" eaLnBrk="1" fontAlgn="ctr"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9034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746606">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03531">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startAt="2"/>
                      </a:pPr>
                      <a:r>
                        <a:rPr lang="en-ZA" sz="1600" b="0" i="0" u="none" strike="noStrike" kern="1200" dirty="0">
                          <a:solidFill>
                            <a:srgbClr val="000000"/>
                          </a:solidFill>
                          <a:effectLst/>
                          <a:latin typeface="Arial Narrow" panose="020B0606020202030204" pitchFamily="34" charset="0"/>
                          <a:ea typeface=""/>
                          <a:cs typeface=""/>
                        </a:rPr>
                        <a:t>Number of initiatives supported to stimulate domestic tourism.</a:t>
                      </a:r>
                      <a:endParaRPr lang="en-US" sz="1600" b="0" i="0" u="none" strike="noStrike" kern="1200" dirty="0">
                        <a:solidFill>
                          <a:srgbClr val="000000"/>
                        </a:solidFill>
                        <a:effectLst/>
                        <a:latin typeface="Arial Narrow" panose="020B0606020202030204" pitchFamily="34" charset="0"/>
                        <a:ea typeface=""/>
                        <a:cs typeface=""/>
                      </a:endParaRPr>
                    </a:p>
                  </a:txBody>
                  <a:tcPr marL="86409" marR="86400" marT="45713" marB="45713" horzOverflow="overflow">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Narrow" pitchFamily="34" charset="0"/>
                          <a:ea typeface="+mn-ea"/>
                          <a:cs typeface="+mn-cs"/>
                        </a:rPr>
                        <a:t>Three (3) domestic tourism initiatives supported:</a:t>
                      </a:r>
                    </a:p>
                  </a:txBody>
                  <a:tcPr marL="68580" marR="68580" marT="0" marB="0">
                    <a:solidFill>
                      <a:schemeClr val="bg1"/>
                    </a:solidFill>
                  </a:tcPr>
                </a:tc>
                <a:tc hMerge="1">
                  <a:txBody>
                    <a:bodyPr/>
                    <a:lstStyle/>
                    <a:p>
                      <a:pPr marL="0" marR="0" indent="0" algn="just" defTabSz="914400" rtl="0" eaLnBrk="1" fontAlgn="t" latinLnBrk="0" hangingPunct="1">
                        <a:lnSpc>
                          <a:spcPct val="100000"/>
                        </a:lnSpc>
                        <a:spcBef>
                          <a:spcPts val="0"/>
                        </a:spcBef>
                        <a:spcAft>
                          <a:spcPts val="0"/>
                        </a:spcAft>
                        <a:buClrTx/>
                        <a:buSzTx/>
                        <a:buFontTx/>
                        <a:buNone/>
                        <a:tabLst/>
                        <a:defRPr/>
                      </a:pPr>
                      <a:endParaRPr lang="en-ZA" sz="15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7229918"/>
                  </a:ext>
                </a:extLst>
              </a:tr>
              <a:tr h="2483982">
                <a:tc vMerge="1">
                  <a:txBody>
                    <a:bodyPr/>
                    <a:lstStyle/>
                    <a:p>
                      <a:endParaRPr lang="en-ZA"/>
                    </a:p>
                  </a:txBody>
                  <a:tcPr/>
                </a:tc>
                <a:tc>
                  <a:txBody>
                    <a:bodyPr/>
                    <a:lstStyle/>
                    <a:p>
                      <a:pPr marL="342900" indent="-342900" algn="just" fontAlgn="t">
                        <a:buFont typeface="+mj-lt"/>
                        <a:buAutoNum type="arabicPeriod" startAt="2"/>
                      </a:pPr>
                      <a:r>
                        <a:rPr lang="en-ZA" sz="1600" b="0" kern="1200" dirty="0">
                          <a:solidFill>
                            <a:schemeClr val="tx1"/>
                          </a:solidFill>
                          <a:latin typeface="Arial Narrow" pitchFamily="34" charset="0"/>
                          <a:ea typeface="+mn-ea"/>
                          <a:cs typeface="+mn-cs"/>
                        </a:rPr>
                        <a:t>One Domestic Tourism Scheme developed.</a:t>
                      </a:r>
                    </a:p>
                  </a:txBody>
                  <a:tcPr marL="86400" marR="864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baseline="0" dirty="0">
                          <a:solidFill>
                            <a:schemeClr val="tx1"/>
                          </a:solidFill>
                          <a:latin typeface="Arial Narrow"/>
                          <a:ea typeface="+mn-ea"/>
                          <a:cs typeface="+mn-cs"/>
                        </a:rPr>
                        <a:t>Consultation with stakeholders was conducted on 27 November 2018 in Sandton.</a:t>
                      </a:r>
                      <a:endParaRPr lang="en-ZA" sz="1600" b="0" i="0" u="none" strike="noStrike" kern="1200" baseline="0" dirty="0">
                        <a:solidFill>
                          <a:schemeClr val="dk1"/>
                        </a:solidFill>
                        <a:latin typeface="+mn-lt"/>
                        <a:ea typeface="+mn-ea"/>
                        <a:cs typeface="+mn-cs"/>
                      </a:endParaRPr>
                    </a:p>
                  </a:txBody>
                  <a:tcPr marR="90000" marT="7620" marB="0">
                    <a:solidFill>
                      <a:schemeClr val="bg1"/>
                    </a:solidFill>
                  </a:tcPr>
                </a:tc>
                <a:tc>
                  <a:txBody>
                    <a:bodyPr/>
                    <a:lstStyle/>
                    <a:p>
                      <a:pPr algn="just" fontAlgn="t"/>
                      <a:r>
                        <a:rPr lang="en-ZA" sz="1600" b="0" i="0" u="none" strike="noStrike" kern="1200" baseline="0" dirty="0">
                          <a:solidFill>
                            <a:schemeClr val="tx1"/>
                          </a:solidFill>
                          <a:latin typeface="Arial Narrow"/>
                          <a:ea typeface="+mn-ea"/>
                          <a:cs typeface="+mn-cs"/>
                        </a:rPr>
                        <a:t>Inputs from consultations with stakeholders</a:t>
                      </a:r>
                    </a:p>
                    <a:p>
                      <a:pPr algn="just" fontAlgn="t"/>
                      <a:r>
                        <a:rPr lang="en-ZA" sz="1600" b="0" i="0" u="none" strike="noStrike" kern="1200" baseline="0" dirty="0">
                          <a:solidFill>
                            <a:schemeClr val="tx1"/>
                          </a:solidFill>
                          <a:latin typeface="Arial Narrow"/>
                          <a:ea typeface="+mn-ea"/>
                          <a:cs typeface="+mn-cs"/>
                        </a:rPr>
                        <a:t>consolidated.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baseline="0" dirty="0">
                          <a:solidFill>
                            <a:schemeClr val="tx1"/>
                          </a:solidFill>
                          <a:latin typeface="Arial Narrow"/>
                          <a:ea typeface="+mn-ea"/>
                          <a:cs typeface="+mn-cs"/>
                        </a:rPr>
                        <a:t>Inputs from consultations with stakeholders</a:t>
                      </a:r>
                    </a:p>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baseline="0" dirty="0">
                          <a:solidFill>
                            <a:schemeClr val="tx1"/>
                          </a:solidFill>
                          <a:latin typeface="Arial Narrow"/>
                          <a:ea typeface="+mn-ea"/>
                          <a:cs typeface="+mn-cs"/>
                        </a:rPr>
                        <a:t>were consolidated.</a:t>
                      </a: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991226"/>
            <a:ext cx="3005795"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611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098194383"/>
              </p:ext>
            </p:extLst>
          </p:nvPr>
        </p:nvGraphicFramePr>
        <p:xfrm>
          <a:off x="328532" y="224005"/>
          <a:ext cx="8537647" cy="5110928"/>
        </p:xfrm>
        <a:graphic>
          <a:graphicData uri="http://schemas.openxmlformats.org/drawingml/2006/table">
            <a:tbl>
              <a:tblPr>
                <a:tableStyleId>{8A107856-5554-42FB-B03E-39F5DBC370BA}</a:tableStyleId>
              </a:tblPr>
              <a:tblGrid>
                <a:gridCol w="1378970">
                  <a:extLst>
                    <a:ext uri="{9D8B030D-6E8A-4147-A177-3AD203B41FA5}">
                      <a16:colId xmlns:a16="http://schemas.microsoft.com/office/drawing/2014/main" xmlns="" val="20000"/>
                    </a:ext>
                  </a:extLst>
                </a:gridCol>
                <a:gridCol w="1558212">
                  <a:extLst>
                    <a:ext uri="{9D8B030D-6E8A-4147-A177-3AD203B41FA5}">
                      <a16:colId xmlns:a16="http://schemas.microsoft.com/office/drawing/2014/main" xmlns="" val="20001"/>
                    </a:ext>
                  </a:extLst>
                </a:gridCol>
                <a:gridCol w="2043404">
                  <a:extLst>
                    <a:ext uri="{9D8B030D-6E8A-4147-A177-3AD203B41FA5}">
                      <a16:colId xmlns:a16="http://schemas.microsoft.com/office/drawing/2014/main" xmlns="" val="3462973164"/>
                    </a:ext>
                  </a:extLst>
                </a:gridCol>
                <a:gridCol w="1348857">
                  <a:extLst>
                    <a:ext uri="{9D8B030D-6E8A-4147-A177-3AD203B41FA5}">
                      <a16:colId xmlns:a16="http://schemas.microsoft.com/office/drawing/2014/main" xmlns="" val="1506811902"/>
                    </a:ext>
                  </a:extLst>
                </a:gridCol>
                <a:gridCol w="116840">
                  <a:extLst>
                    <a:ext uri="{9D8B030D-6E8A-4147-A177-3AD203B41FA5}">
                      <a16:colId xmlns:a16="http://schemas.microsoft.com/office/drawing/2014/main" xmlns="" val="20004"/>
                    </a:ext>
                  </a:extLst>
                </a:gridCol>
                <a:gridCol w="2091364">
                  <a:extLst>
                    <a:ext uri="{9D8B030D-6E8A-4147-A177-3AD203B41FA5}">
                      <a16:colId xmlns:a16="http://schemas.microsoft.com/office/drawing/2014/main" xmlns="" val="20005"/>
                    </a:ext>
                  </a:extLst>
                </a:gridCol>
              </a:tblGrid>
              <a:tr h="382485">
                <a:tc gridSpan="6">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rPr>
                        <a:t>Strategic objective: </a:t>
                      </a:r>
                      <a:r>
                        <a:rPr kumimoji="0" lang="en-ZA" sz="1600" b="1" i="0" u="none" strike="noStrike" kern="1200" cap="none" spc="0" normalizeH="0" baseline="0" noProof="0" dirty="0">
                          <a:ln>
                            <a:noFill/>
                          </a:ln>
                          <a:solidFill>
                            <a:srgbClr val="000000"/>
                          </a:solidFill>
                          <a:effectLst/>
                          <a:uLnTx/>
                          <a:uFillTx/>
                          <a:latin typeface="Arial Narrow"/>
                        </a:rPr>
                        <a:t>To accelerate the transformation of the tourism sector.</a:t>
                      </a:r>
                      <a:endParaRPr kumimoji="0" lang="en-US" sz="16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xmlns="" val="10002"/>
                  </a:ext>
                </a:extLst>
              </a:tr>
              <a:tr h="312575">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startAt="2"/>
                      </a:pPr>
                      <a:r>
                        <a:rPr lang="en-ZA" sz="1600" b="0" i="0" u="none" strike="noStrike" kern="1200" dirty="0">
                          <a:solidFill>
                            <a:srgbClr val="000000"/>
                          </a:solidFill>
                          <a:effectLst/>
                          <a:latin typeface="Arial Narrow" panose="020B0606020202030204" pitchFamily="34" charset="0"/>
                          <a:ea typeface=""/>
                          <a:cs typeface=""/>
                        </a:rPr>
                        <a:t>Number of initiatives supported to stimulate domestic tourism.</a:t>
                      </a:r>
                      <a:endParaRPr lang="en-US" sz="1600" b="0" i="0" u="none" strike="noStrike" kern="1200" dirty="0">
                        <a:solidFill>
                          <a:srgbClr val="000000"/>
                        </a:solidFill>
                        <a:effectLst/>
                        <a:latin typeface="Arial Narrow" panose="020B0606020202030204" pitchFamily="34" charset="0"/>
                        <a:ea typeface=""/>
                        <a:cs typeface=""/>
                      </a:endParaRPr>
                    </a:p>
                  </a:txBody>
                  <a:tcPr marL="86409" marR="86400" marT="45713" marB="45713" horzOverflow="overflow">
                    <a:solidFill>
                      <a:schemeClr val="bg1"/>
                    </a:solidFill>
                  </a:tcPr>
                </a:tc>
                <a:tc gridSpan="5">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Narrow" pitchFamily="34" charset="0"/>
                          <a:ea typeface="+mn-ea"/>
                          <a:cs typeface="+mn-cs"/>
                        </a:rPr>
                        <a:t>Three (3) domestic tourism initiatives supported… continued:</a:t>
                      </a:r>
                    </a:p>
                  </a:txBody>
                  <a:tcPr marL="68580" marR="68580" marT="0"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7229918"/>
                  </a:ext>
                </a:extLst>
              </a:tr>
              <a:tr h="3501468">
                <a:tc vMerge="1">
                  <a:txBody>
                    <a:bodyPr/>
                    <a:lstStyle/>
                    <a:p>
                      <a:endParaRPr lang="en-ZA"/>
                    </a:p>
                  </a:txBody>
                  <a:tcPr/>
                </a:tc>
                <a:tc>
                  <a:txBody>
                    <a:bodyPr/>
                    <a:lstStyle/>
                    <a:p>
                      <a:pPr marL="111125" marR="0" lvl="0" indent="-111125" algn="just" defTabSz="914400" rtl="0" eaLnBrk="1" fontAlgn="t" latinLnBrk="0" hangingPunct="1">
                        <a:lnSpc>
                          <a:spcPct val="100000"/>
                        </a:lnSpc>
                        <a:spcBef>
                          <a:spcPts val="0"/>
                        </a:spcBef>
                        <a:spcAft>
                          <a:spcPts val="0"/>
                        </a:spcAft>
                        <a:buClrTx/>
                        <a:buSzTx/>
                        <a:buFont typeface="+mj-lt"/>
                        <a:buAutoNum type="arabicPeriod" startAt="3"/>
                        <a:tabLst/>
                        <a:defRPr/>
                      </a:pPr>
                      <a:r>
                        <a:rPr lang="en-ZA" sz="1600" b="0" kern="1200" dirty="0">
                          <a:solidFill>
                            <a:schemeClr val="tx1"/>
                          </a:solidFill>
                          <a:latin typeface="Arial Narrow" pitchFamily="34" charset="0"/>
                          <a:ea typeface="+mn-ea"/>
                          <a:cs typeface="+mn-cs"/>
                        </a:rPr>
                        <a:t>Tours for designated groups supported (youth, the elderly and people with disabilities). </a:t>
                      </a:r>
                    </a:p>
                  </a:txBody>
                  <a:tcPr marL="86400" marR="864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latin typeface="Arial Narrow"/>
                          <a:ea typeface="+mn-ea"/>
                          <a:cs typeface="+mn-cs"/>
                        </a:rPr>
                        <a:t>The Nelson Mandela Youth Summit was hosted on 11 July 2018 in Cape Town and included a tourism day on 12 July 2018. 320 youth participated.</a:t>
                      </a:r>
                    </a:p>
                  </a:txBody>
                  <a:tcPr marL="86399" marR="86399" marT="46792" marB="46792">
                    <a:solidFill>
                      <a:schemeClr val="bg1"/>
                    </a:solidFill>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latin typeface="Arial Narrow"/>
                          <a:ea typeface="+mn-ea"/>
                          <a:cs typeface="+mn-cs"/>
                        </a:rPr>
                        <a:t>One event supported for the designated groups.</a:t>
                      </a:r>
                    </a:p>
                  </a:txBody>
                  <a:tcPr marR="90000" marT="7620" marB="0">
                    <a:solidFill>
                      <a:schemeClr val="bg1"/>
                    </a:solidFill>
                  </a:tcPr>
                </a:tc>
                <a:tc hMerge="1">
                  <a:txBody>
                    <a:bodyPr/>
                    <a:lstStyle/>
                    <a:p>
                      <a:endParaRPr lang="en-US"/>
                    </a:p>
                  </a:txBody>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latin typeface="Arial Narrow"/>
                          <a:ea typeface="+mn-ea"/>
                          <a:cs typeface="+mn-cs"/>
                        </a:rPr>
                        <a:t>Four tours for designated groups were undertaken (One</a:t>
                      </a:r>
                      <a:r>
                        <a:rPr lang="en-ZA" sz="1600" b="0" i="0" u="none" strike="noStrike" kern="1200" baseline="0" dirty="0">
                          <a:solidFill>
                            <a:schemeClr val="tx1"/>
                          </a:solidFill>
                          <a:latin typeface="Arial Narrow"/>
                          <a:ea typeface="+mn-ea"/>
                          <a:cs typeface="+mn-cs"/>
                        </a:rPr>
                        <a:t> </a:t>
                      </a:r>
                      <a:r>
                        <a:rPr lang="en-ZA" sz="1600" b="0" i="0" u="none" strike="noStrike" kern="1200" baseline="0" dirty="0" smtClean="0">
                          <a:solidFill>
                            <a:schemeClr val="tx1"/>
                          </a:solidFill>
                          <a:latin typeface="Arial Narrow"/>
                          <a:ea typeface="+mn-ea"/>
                          <a:cs typeface="+mn-cs"/>
                        </a:rPr>
                        <a:t> for </a:t>
                      </a:r>
                      <a:r>
                        <a:rPr lang="en-ZA" sz="1600" b="0" i="0" u="none" strike="noStrike" kern="1200" dirty="0" smtClean="0">
                          <a:solidFill>
                            <a:schemeClr val="tx1"/>
                          </a:solidFill>
                          <a:latin typeface="Arial Narrow"/>
                          <a:ea typeface="+mn-ea"/>
                          <a:cs typeface="+mn-cs"/>
                        </a:rPr>
                        <a:t>people </a:t>
                      </a:r>
                      <a:r>
                        <a:rPr lang="en-ZA" sz="1600" b="0" i="0" u="none" strike="noStrike" kern="1200" dirty="0">
                          <a:solidFill>
                            <a:schemeClr val="tx1"/>
                          </a:solidFill>
                          <a:latin typeface="Arial Narrow"/>
                          <a:ea typeface="+mn-ea"/>
                          <a:cs typeface="+mn-cs"/>
                        </a:rPr>
                        <a:t>living with disabilities and three for elderly people).</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600" b="0" i="0" u="none" strike="noStrike" kern="1200" dirty="0">
                        <a:solidFill>
                          <a:schemeClr val="tx1"/>
                        </a:solidFill>
                        <a:latin typeface="Arial Narrow"/>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ZA" sz="1600" b="1" i="0" u="none" strike="noStrike" kern="1200" dirty="0">
                          <a:solidFill>
                            <a:schemeClr val="tx1"/>
                          </a:solidFill>
                          <a:latin typeface="Arial Narrow"/>
                          <a:ea typeface="+mn-ea"/>
                          <a:cs typeface="+mn-cs"/>
                        </a:rPr>
                        <a:t>Reason for variance:</a:t>
                      </a:r>
                    </a:p>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latin typeface="Arial Narrow"/>
                          <a:ea typeface="+mn-ea"/>
                          <a:cs typeface="+mn-cs"/>
                        </a:rPr>
                        <a:t>The four tours for designated groups were sub activities in support of the target (one event).</a:t>
                      </a: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991226"/>
            <a:ext cx="2950377"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450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925473755"/>
              </p:ext>
            </p:extLst>
          </p:nvPr>
        </p:nvGraphicFramePr>
        <p:xfrm>
          <a:off x="328532" y="224006"/>
          <a:ext cx="8532006" cy="5350713"/>
        </p:xfrm>
        <a:graphic>
          <a:graphicData uri="http://schemas.openxmlformats.org/drawingml/2006/table">
            <a:tbl>
              <a:tblPr>
                <a:tableStyleId>{8A107856-5554-42FB-B03E-39F5DBC370BA}</a:tableStyleId>
              </a:tblPr>
              <a:tblGrid>
                <a:gridCol w="1300243">
                  <a:extLst>
                    <a:ext uri="{9D8B030D-6E8A-4147-A177-3AD203B41FA5}">
                      <a16:colId xmlns:a16="http://schemas.microsoft.com/office/drawing/2014/main" xmlns="" val="20000"/>
                    </a:ext>
                  </a:extLst>
                </a:gridCol>
                <a:gridCol w="1333500">
                  <a:extLst>
                    <a:ext uri="{9D8B030D-6E8A-4147-A177-3AD203B41FA5}">
                      <a16:colId xmlns:a16="http://schemas.microsoft.com/office/drawing/2014/main" xmlns="" val="20001"/>
                    </a:ext>
                  </a:extLst>
                </a:gridCol>
                <a:gridCol w="1552575">
                  <a:extLst>
                    <a:ext uri="{9D8B030D-6E8A-4147-A177-3AD203B41FA5}">
                      <a16:colId xmlns:a16="http://schemas.microsoft.com/office/drawing/2014/main" xmlns="" val="20003"/>
                    </a:ext>
                  </a:extLst>
                </a:gridCol>
                <a:gridCol w="1562100">
                  <a:extLst>
                    <a:ext uri="{9D8B030D-6E8A-4147-A177-3AD203B41FA5}">
                      <a16:colId xmlns:a16="http://schemas.microsoft.com/office/drawing/2014/main" xmlns="" val="20004"/>
                    </a:ext>
                  </a:extLst>
                </a:gridCol>
                <a:gridCol w="2783588">
                  <a:extLst>
                    <a:ext uri="{9D8B030D-6E8A-4147-A177-3AD203B41FA5}">
                      <a16:colId xmlns:a16="http://schemas.microsoft.com/office/drawing/2014/main" xmlns="" val="1951387386"/>
                    </a:ext>
                  </a:extLst>
                </a:gridCol>
              </a:tblGrid>
              <a:tr h="369626">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a:rPr>
                        <a:t>Strategic objective: </a:t>
                      </a:r>
                      <a:r>
                        <a:rPr kumimoji="0" lang="en-ZA" sz="14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66676">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3364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8876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lvl="0" indent="-171450" algn="just">
                        <a:lnSpc>
                          <a:spcPct val="115000"/>
                        </a:lnSpc>
                        <a:spcAft>
                          <a:spcPts val="0"/>
                        </a:spcAft>
                        <a:buFont typeface="+mj-lt"/>
                        <a:buAutoNum type="arabicPeriod" startAt="3"/>
                      </a:pPr>
                      <a:r>
                        <a:rPr lang="en-ZA" sz="1500" b="0" kern="1200" dirty="0">
                          <a:solidFill>
                            <a:schemeClr val="tx1"/>
                          </a:solidFill>
                          <a:latin typeface="Arial Narrow" pitchFamily="34" charset="0"/>
                          <a:ea typeface="+mn-ea"/>
                          <a:cs typeface="+mn-cs"/>
                        </a:rPr>
                        <a:t>Number of enterprises supported for development</a:t>
                      </a:r>
                      <a:endParaRPr lang="en-US" sz="1500" b="0" kern="1200" dirty="0">
                        <a:solidFill>
                          <a:schemeClr val="tx1"/>
                        </a:solidFill>
                        <a:latin typeface="Arial Narrow" pitchFamily="34" charset="0"/>
                        <a:ea typeface="+mn-ea"/>
                        <a:cs typeface="+mn-cs"/>
                      </a:endParaRPr>
                    </a:p>
                  </a:txBody>
                  <a:tcPr marL="86400" marR="86400" marT="0" marB="0">
                    <a:solidFill>
                      <a:schemeClr val="bg1"/>
                    </a:solidFill>
                  </a:tcPr>
                </a:tc>
                <a:tc>
                  <a:txBody>
                    <a:bodyPr/>
                    <a:lstStyle/>
                    <a:p>
                      <a:pPr algn="just" fontAlgn="t"/>
                      <a:r>
                        <a:rPr lang="en-ZA" sz="1500" b="0" kern="1200" dirty="0">
                          <a:solidFill>
                            <a:schemeClr val="tx1"/>
                          </a:solidFill>
                          <a:latin typeface="Arial Narrow" pitchFamily="34" charset="0"/>
                          <a:ea typeface="+mn-ea"/>
                          <a:cs typeface="+mn-cs"/>
                        </a:rPr>
                        <a:t>Non-financial business development support provided to 400 SMMEs.</a:t>
                      </a:r>
                    </a:p>
                  </a:txBody>
                  <a:tcPr marL="86400" marR="864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Support offered to 277 enterprises through EMPRETEC business management training conducted in partnership with SEDA, mentorship and coaching sessions, information sharing and general business advisory services.	</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Enterprise Support Programme implemented in line with needs analysis of 400 SMMEs.</a:t>
                      </a:r>
                    </a:p>
                  </a:txBody>
                  <a:tcPr marR="90000" marT="7620" marB="0">
                    <a:solidFill>
                      <a:schemeClr val="bg1"/>
                    </a:solidFill>
                  </a:tcPr>
                </a:tc>
                <a:tc>
                  <a:txBody>
                    <a:bodyPr/>
                    <a:lstStyle/>
                    <a:p>
                      <a:pPr algn="just"/>
                      <a:r>
                        <a:rPr lang="en-ZA" sz="1400" b="0" i="0" u="none" strike="noStrike" kern="1200" dirty="0">
                          <a:solidFill>
                            <a:schemeClr val="tx1"/>
                          </a:solidFill>
                          <a:effectLst/>
                          <a:latin typeface="Arial Narrow" panose="020B0606020202030204" pitchFamily="34" charset="0"/>
                          <a:ea typeface="+mn-ea"/>
                          <a:cs typeface="+mn-cs"/>
                        </a:rPr>
                        <a:t>Target  of 400 not achieved.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370 SMME’s supported with non – financial business development support as follows: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p>
                      <a:pPr algn="just" fontAlgn="t"/>
                      <a:r>
                        <a:rPr kumimoji="0" lang="en-ZA" sz="15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Enterprise Support Programme was implemented through provision of support to 93 SMMEs as follows:</a:t>
                      </a:r>
                    </a:p>
                    <a:p>
                      <a:pPr algn="just" fontAlgn="t"/>
                      <a:endParaRPr kumimoji="0" lang="en-ZA" sz="1500" b="0" i="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p>
                      <a:pPr marL="285750" indent="-285750" algn="just" fontAlgn="t">
                        <a:buFont typeface="Arial" panose="020B0604020202020204" pitchFamily="34" charset="0"/>
                        <a:buChar char="•"/>
                      </a:pPr>
                      <a:r>
                        <a:rPr kumimoji="0" lang="en-ZA" sz="15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Business advisory services (25);</a:t>
                      </a:r>
                    </a:p>
                    <a:p>
                      <a:pPr marL="285750" indent="-285750" algn="just" fontAlgn="t">
                        <a:buFont typeface="Arial" panose="020B0604020202020204" pitchFamily="34" charset="0"/>
                        <a:buChar char="•"/>
                      </a:pPr>
                      <a:r>
                        <a:rPr kumimoji="0" lang="en-ZA" sz="15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Business management training / EMPRETEC programme through SEDA (41);  and </a:t>
                      </a:r>
                    </a:p>
                    <a:p>
                      <a:pPr marL="285750" indent="-285750" algn="just" fontAlgn="t">
                        <a:buFont typeface="Arial" panose="020B0604020202020204" pitchFamily="34" charset="0"/>
                        <a:buChar char="•"/>
                      </a:pPr>
                      <a:r>
                        <a:rPr kumimoji="0" lang="en-ZA" sz="15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Awareness information sharing services (27). </a:t>
                      </a: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764719"/>
            <a:ext cx="3061213"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343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736640614"/>
              </p:ext>
            </p:extLst>
          </p:nvPr>
        </p:nvGraphicFramePr>
        <p:xfrm>
          <a:off x="328532" y="224005"/>
          <a:ext cx="8532006" cy="5374362"/>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1619234">
                  <a:extLst>
                    <a:ext uri="{9D8B030D-6E8A-4147-A177-3AD203B41FA5}">
                      <a16:colId xmlns:a16="http://schemas.microsoft.com/office/drawing/2014/main" xmlns="" val="20001"/>
                    </a:ext>
                  </a:extLst>
                </a:gridCol>
                <a:gridCol w="1698172">
                  <a:extLst>
                    <a:ext uri="{9D8B030D-6E8A-4147-A177-3AD203B41FA5}">
                      <a16:colId xmlns:a16="http://schemas.microsoft.com/office/drawing/2014/main" xmlns="" val="20003"/>
                    </a:ext>
                  </a:extLst>
                </a:gridCol>
                <a:gridCol w="1576873">
                  <a:extLst>
                    <a:ext uri="{9D8B030D-6E8A-4147-A177-3AD203B41FA5}">
                      <a16:colId xmlns:a16="http://schemas.microsoft.com/office/drawing/2014/main" xmlns="" val="20004"/>
                    </a:ext>
                  </a:extLst>
                </a:gridCol>
                <a:gridCol w="1890571">
                  <a:extLst>
                    <a:ext uri="{9D8B030D-6E8A-4147-A177-3AD203B41FA5}">
                      <a16:colId xmlns:a16="http://schemas.microsoft.com/office/drawing/2014/main" xmlns="" val="1951387386"/>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rPr>
                        <a:t>Strategic objective: </a:t>
                      </a:r>
                      <a:r>
                        <a:rPr kumimoji="0" lang="en-ZA" sz="16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6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7284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lvl="0" indent="-342900" algn="just">
                        <a:lnSpc>
                          <a:spcPct val="115000"/>
                        </a:lnSpc>
                        <a:spcAft>
                          <a:spcPts val="0"/>
                        </a:spcAft>
                        <a:buFont typeface="+mj-lt"/>
                        <a:buAutoNum type="arabicPeriod" startAt="3"/>
                      </a:pPr>
                      <a:r>
                        <a:rPr lang="en-ZA" sz="1600" b="0" kern="1200" dirty="0">
                          <a:solidFill>
                            <a:schemeClr val="tx1"/>
                          </a:solidFill>
                          <a:latin typeface="Arial Narrow" pitchFamily="34" charset="0"/>
                          <a:ea typeface="+mn-ea"/>
                          <a:cs typeface="+mn-cs"/>
                        </a:rPr>
                        <a:t>Number of enterprises supported for development</a:t>
                      </a:r>
                      <a:endParaRPr lang="en-US" sz="1600" b="0" kern="1200" dirty="0">
                        <a:solidFill>
                          <a:schemeClr val="tx1"/>
                        </a:solidFill>
                        <a:latin typeface="Arial Narrow" pitchFamily="34" charset="0"/>
                        <a:ea typeface="+mn-ea"/>
                        <a:cs typeface="+mn-cs"/>
                      </a:endParaRPr>
                    </a:p>
                  </a:txBody>
                  <a:tcPr marL="86400" marR="86400" marT="0" marB="0">
                    <a:solidFill>
                      <a:schemeClr val="bg1"/>
                    </a:solidFill>
                  </a:tcPr>
                </a:tc>
                <a:tc>
                  <a:txBody>
                    <a:bodyPr/>
                    <a:lstStyle/>
                    <a:p>
                      <a:pPr algn="just" fontAlgn="t"/>
                      <a:r>
                        <a:rPr lang="en-ZA" sz="1600" b="0" kern="1200" dirty="0">
                          <a:solidFill>
                            <a:schemeClr val="tx1"/>
                          </a:solidFill>
                          <a:latin typeface="Arial Narrow" pitchFamily="34" charset="0"/>
                          <a:ea typeface="+mn-ea"/>
                          <a:cs typeface="+mn-cs"/>
                        </a:rPr>
                        <a:t>Non-financial business development support provided to 400 SMMEs.</a:t>
                      </a:r>
                    </a:p>
                  </a:txBody>
                  <a:tcPr marL="86400" marR="864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Support offered to 277 enterprises through EMPRETEC business management training conducted in partnership with SEDA, mentorship and coaching sessions, information sharing and general business advisory services.	</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Enterprise Support Programme implemented in line with needs analysis of 400 SMMEs.</a:t>
                      </a:r>
                    </a:p>
                  </a:txBody>
                  <a:tcPr marR="90000" marT="7620" marB="0">
                    <a:solidFill>
                      <a:schemeClr val="bg1"/>
                    </a:solidFill>
                  </a:tcPr>
                </a:tc>
                <a:tc>
                  <a:txBody>
                    <a:bodyPr/>
                    <a:lstStyle/>
                    <a:p>
                      <a:pPr algn="just"/>
                      <a:r>
                        <a:rPr lang="en-ZA" sz="1600" b="1" i="0" u="none" strike="noStrike" kern="1200" dirty="0" err="1" smtClean="0">
                          <a:solidFill>
                            <a:schemeClr val="tx1"/>
                          </a:solidFill>
                          <a:effectLst/>
                          <a:latin typeface="Arial Narrow" panose="020B0606020202030204" pitchFamily="34" charset="0"/>
                          <a:ea typeface="+mn-ea"/>
                          <a:cs typeface="+mn-cs"/>
                        </a:rPr>
                        <a:t>Cont</a:t>
                      </a:r>
                      <a:r>
                        <a:rPr lang="en-ZA" sz="1600" b="1" i="0" u="none" strike="noStrike" kern="1200" dirty="0" smtClean="0">
                          <a:solidFill>
                            <a:schemeClr val="tx1"/>
                          </a:solidFill>
                          <a:effectLst/>
                          <a:latin typeface="Arial Narrow" panose="020B0606020202030204" pitchFamily="34" charset="0"/>
                          <a:ea typeface="+mn-ea"/>
                          <a:cs typeface="+mn-cs"/>
                        </a:rPr>
                        <a:t>……</a:t>
                      </a:r>
                    </a:p>
                    <a:p>
                      <a:pPr algn="just"/>
                      <a:endParaRPr lang="en-ZA" sz="1600" b="1" i="0" u="none" strike="noStrike" kern="1200" dirty="0" smtClean="0">
                        <a:solidFill>
                          <a:schemeClr val="tx1"/>
                        </a:solidFill>
                        <a:effectLst/>
                        <a:latin typeface="Arial Narrow" panose="020B0606020202030204" pitchFamily="34" charset="0"/>
                        <a:ea typeface="+mn-ea"/>
                        <a:cs typeface="+mn-cs"/>
                      </a:endParaRPr>
                    </a:p>
                    <a:p>
                      <a:pPr algn="just"/>
                      <a:r>
                        <a:rPr lang="en-ZA" sz="1600" b="1" i="0" u="none" strike="noStrike" kern="1200" dirty="0" smtClean="0">
                          <a:solidFill>
                            <a:schemeClr val="tx1"/>
                          </a:solidFill>
                          <a:effectLst/>
                          <a:latin typeface="Arial Narrow" panose="020B0606020202030204" pitchFamily="34" charset="0"/>
                          <a:ea typeface="+mn-ea"/>
                          <a:cs typeface="+mn-cs"/>
                        </a:rPr>
                        <a:t>Reason </a:t>
                      </a:r>
                      <a:r>
                        <a:rPr lang="en-ZA" sz="1600" b="1" i="0" u="none" strike="noStrike" kern="1200" dirty="0">
                          <a:solidFill>
                            <a:schemeClr val="tx1"/>
                          </a:solidFill>
                          <a:effectLst/>
                          <a:latin typeface="Arial Narrow" panose="020B0606020202030204" pitchFamily="34" charset="0"/>
                          <a:ea typeface="+mn-ea"/>
                          <a:cs typeface="+mn-cs"/>
                        </a:rPr>
                        <a:t>variance</a:t>
                      </a:r>
                      <a:r>
                        <a:rPr lang="en-ZA" sz="1600" b="1" i="0" u="none" strike="noStrike" kern="1200" dirty="0" smtClean="0">
                          <a:solidFill>
                            <a:schemeClr val="tx1"/>
                          </a:solidFill>
                          <a:effectLst/>
                          <a:latin typeface="Arial Narrow" panose="020B0606020202030204" pitchFamily="34" charset="0"/>
                          <a:ea typeface="+mn-ea"/>
                          <a:cs typeface="+mn-cs"/>
                        </a:rPr>
                        <a:t>:</a:t>
                      </a:r>
                    </a:p>
                    <a:p>
                      <a:pPr algn="just"/>
                      <a:r>
                        <a:rPr lang="en-ZA" sz="1600" b="0" i="0" u="none" strike="noStrike" kern="1200" dirty="0" smtClean="0">
                          <a:solidFill>
                            <a:schemeClr val="tx1"/>
                          </a:solidFill>
                          <a:effectLst/>
                          <a:latin typeface="Arial Narrow" panose="020B0606020202030204" pitchFamily="34" charset="0"/>
                          <a:ea typeface="+mn-ea"/>
                          <a:cs typeface="+mn-cs"/>
                        </a:rPr>
                        <a:t>SMMEs did confirm</a:t>
                      </a:r>
                      <a:r>
                        <a:rPr lang="en-ZA" sz="1600" b="0" i="0" u="none" strike="noStrike" kern="1200" baseline="0" dirty="0" smtClean="0">
                          <a:solidFill>
                            <a:schemeClr val="tx1"/>
                          </a:solidFill>
                          <a:effectLst/>
                          <a:latin typeface="Arial Narrow" panose="020B0606020202030204" pitchFamily="34" charset="0"/>
                          <a:ea typeface="+mn-ea"/>
                          <a:cs typeface="+mn-cs"/>
                        </a:rPr>
                        <a:t> attendance but did not attend  the training sessions.</a:t>
                      </a:r>
                      <a:endParaRPr lang="en-ZA" sz="1600" b="0" i="0" u="none" strike="noStrike" kern="1200" dirty="0">
                        <a:solidFill>
                          <a:schemeClr val="tx1"/>
                        </a:solidFill>
                        <a:effectLst/>
                        <a:latin typeface="Arial Narrow" panose="020B0606020202030204" pitchFamily="34" charset="0"/>
                        <a:ea typeface="+mn-ea"/>
                        <a:cs typeface="+mn-cs"/>
                      </a:endParaRPr>
                    </a:p>
                    <a:p>
                      <a:pPr marL="0" indent="0" algn="just" fontAlgn="t">
                        <a:buFont typeface="Arial" panose="020B0604020202020204" pitchFamily="34" charset="0"/>
                        <a:buNone/>
                      </a:pPr>
                      <a:endParaRPr kumimoji="0" lang="en-ZA" sz="1600" b="0" i="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p>
                      <a:pPr marL="0" indent="0" algn="just" fontAlgn="t">
                        <a:buFont typeface="Arial" panose="020B0604020202020204" pitchFamily="34" charset="0"/>
                        <a:buNone/>
                      </a:pPr>
                      <a:r>
                        <a:rPr kumimoji="0" lang="en-ZA" sz="1600" b="1" i="0" u="none" strike="noStrike" kern="1200" cap="none" spc="0" normalizeH="0" baseline="0" dirty="0">
                          <a:ln>
                            <a:noFill/>
                          </a:ln>
                          <a:solidFill>
                            <a:schemeClr val="tx1"/>
                          </a:solidFill>
                          <a:effectLst/>
                          <a:uLnTx/>
                          <a:uFillTx/>
                          <a:latin typeface="Arial Narrow" panose="020B0606020202030204" pitchFamily="34" charset="0"/>
                          <a:ea typeface="+mn-ea"/>
                          <a:cs typeface="+mn-cs"/>
                        </a:rPr>
                        <a:t>Corrective measure</a:t>
                      </a:r>
                      <a:r>
                        <a:rPr kumimoji="0" lang="en-ZA" sz="16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a:t>
                      </a:r>
                    </a:p>
                    <a:p>
                      <a:pPr marL="0" indent="0" algn="just" fontAlgn="t">
                        <a:buFont typeface="Arial" panose="020B0604020202020204" pitchFamily="34" charset="0"/>
                        <a:buNone/>
                      </a:pPr>
                      <a:r>
                        <a:rPr kumimoji="0" lang="en-ZA" sz="16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To continue following up with the remaining 30 SMMEs in </a:t>
                      </a:r>
                      <a:r>
                        <a:rPr kumimoji="0" lang="en-ZA" sz="16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quarter </a:t>
                      </a:r>
                      <a:r>
                        <a:rPr kumimoji="0" lang="en-ZA" sz="16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four.</a:t>
                      </a:r>
                      <a:endParaRPr kumimoji="0" lang="en-ZA" sz="1600" b="0" i="0" u="none" strike="noStrike" kern="1200" cap="none" spc="0" normalizeH="0" baseline="0" dirty="0">
                        <a:ln>
                          <a:noFill/>
                        </a:ln>
                        <a:solidFill>
                          <a:srgbClr val="0070C0"/>
                        </a:solidFill>
                        <a:effectLst/>
                        <a:uLnTx/>
                        <a:uFillTx/>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991226"/>
            <a:ext cx="2987323"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662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674493640"/>
              </p:ext>
            </p:extLst>
          </p:nvPr>
        </p:nvGraphicFramePr>
        <p:xfrm>
          <a:off x="141920" y="224005"/>
          <a:ext cx="8740823" cy="5402354"/>
        </p:xfrm>
        <a:graphic>
          <a:graphicData uri="http://schemas.openxmlformats.org/drawingml/2006/table">
            <a:tbl>
              <a:tblPr>
                <a:tableStyleId>{8A107856-5554-42FB-B03E-39F5DBC370BA}</a:tableStyleId>
              </a:tblPr>
              <a:tblGrid>
                <a:gridCol w="1556252">
                  <a:extLst>
                    <a:ext uri="{9D8B030D-6E8A-4147-A177-3AD203B41FA5}">
                      <a16:colId xmlns:a16="http://schemas.microsoft.com/office/drawing/2014/main" xmlns="" val="20000"/>
                    </a:ext>
                  </a:extLst>
                </a:gridCol>
                <a:gridCol w="1436914">
                  <a:extLst>
                    <a:ext uri="{9D8B030D-6E8A-4147-A177-3AD203B41FA5}">
                      <a16:colId xmlns:a16="http://schemas.microsoft.com/office/drawing/2014/main" xmlns="" val="20001"/>
                    </a:ext>
                  </a:extLst>
                </a:gridCol>
                <a:gridCol w="1446245">
                  <a:extLst>
                    <a:ext uri="{9D8B030D-6E8A-4147-A177-3AD203B41FA5}">
                      <a16:colId xmlns:a16="http://schemas.microsoft.com/office/drawing/2014/main" xmlns="" val="20003"/>
                    </a:ext>
                  </a:extLst>
                </a:gridCol>
                <a:gridCol w="1604865">
                  <a:extLst>
                    <a:ext uri="{9D8B030D-6E8A-4147-A177-3AD203B41FA5}">
                      <a16:colId xmlns:a16="http://schemas.microsoft.com/office/drawing/2014/main" xmlns="" val="20004"/>
                    </a:ext>
                  </a:extLst>
                </a:gridCol>
                <a:gridCol w="2696547">
                  <a:extLst>
                    <a:ext uri="{9D8B030D-6E8A-4147-A177-3AD203B41FA5}">
                      <a16:colId xmlns:a16="http://schemas.microsoft.com/office/drawing/2014/main" xmlns="" val="1951387386"/>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a:rPr>
                        <a:t>Strategic objective: </a:t>
                      </a:r>
                      <a:r>
                        <a:rPr kumimoji="0" lang="en-ZA" sz="14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936247">
                <a:tc>
                  <a:txBody>
                    <a:bodyPr/>
                    <a:lstStyle/>
                    <a:p>
                      <a:pPr marL="342900" lvl="0" indent="-342900" algn="just">
                        <a:lnSpc>
                          <a:spcPct val="115000"/>
                        </a:lnSpc>
                        <a:spcAft>
                          <a:spcPts val="0"/>
                        </a:spcAft>
                        <a:buFont typeface="+mj-lt"/>
                        <a:buAutoNum type="arabicPeriod" startAt="4"/>
                      </a:pPr>
                      <a:r>
                        <a:rPr lang="en-ZA" sz="1600" kern="1200" dirty="0">
                          <a:solidFill>
                            <a:schemeClr val="tx1"/>
                          </a:solidFill>
                          <a:latin typeface="Arial Narrow" pitchFamily="34" charset="0"/>
                          <a:ea typeface="+mn-ea"/>
                          <a:cs typeface="+mn-cs"/>
                        </a:rPr>
                        <a:t>Number of Incubators implemented.</a:t>
                      </a:r>
                      <a:endParaRPr lang="en-US" sz="1600" dirty="0">
                        <a:solidFill>
                          <a:schemeClr val="tx1"/>
                        </a:solidFill>
                        <a:latin typeface="Arial Narrow" pitchFamily="34" charset="0"/>
                        <a:ea typeface="Calibri"/>
                        <a:cs typeface="Times New Roman"/>
                      </a:endParaRPr>
                    </a:p>
                  </a:txBody>
                  <a:tcPr marL="86396" marR="86396" marT="0" marB="0">
                    <a:solidFill>
                      <a:schemeClr val="bg1"/>
                    </a:solidFill>
                  </a:tcPr>
                </a:tc>
                <a:tc>
                  <a:txBody>
                    <a:bodyPr/>
                    <a:lstStyle/>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tx1"/>
                          </a:solidFill>
                          <a:latin typeface="Arial Narrow" pitchFamily="34" charset="0"/>
                          <a:ea typeface="+mn-ea"/>
                          <a:cs typeface="+mn-cs"/>
                        </a:rPr>
                        <a:t>Three</a:t>
                      </a:r>
                      <a:r>
                        <a:rPr lang="en-ZA" sz="1600" b="0" kern="1200" baseline="0" dirty="0">
                          <a:solidFill>
                            <a:schemeClr val="tx1"/>
                          </a:solidFill>
                          <a:latin typeface="Arial Narrow" pitchFamily="34" charset="0"/>
                          <a:ea typeface="+mn-ea"/>
                          <a:cs typeface="+mn-cs"/>
                        </a:rPr>
                        <a:t> </a:t>
                      </a:r>
                      <a:r>
                        <a:rPr lang="en-ZA" sz="1600" b="0" kern="1200" dirty="0">
                          <a:solidFill>
                            <a:schemeClr val="tx1"/>
                          </a:solidFill>
                          <a:latin typeface="Arial Narrow" pitchFamily="34" charset="0"/>
                          <a:ea typeface="+mn-ea"/>
                          <a:cs typeface="+mn-cs"/>
                        </a:rPr>
                        <a:t>existing incubators supported</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tx1"/>
                          </a:solidFill>
                          <a:latin typeface="Arial Narrow" pitchFamily="34" charset="0"/>
                          <a:ea typeface="+mn-ea"/>
                          <a:cs typeface="+mn-cs"/>
                        </a:rPr>
                        <a:t>Two new incubator established</a:t>
                      </a:r>
                    </a:p>
                  </a:txBody>
                  <a:tcPr marL="86400" marR="864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effectLst/>
                          <a:latin typeface="Arial Narrow" panose="020B0606020202030204" pitchFamily="34" charset="0"/>
                          <a:ea typeface="+mn-ea"/>
                          <a:cs typeface="+mn-cs"/>
                        </a:rPr>
                        <a:t>Support to the existing incubators was provided.</a:t>
                      </a:r>
                    </a:p>
                  </a:txBody>
                  <a:tcPr marR="90000" marT="7620" marB="0">
                    <a:solidFill>
                      <a:schemeClr val="bg1"/>
                    </a:solidFill>
                  </a:tcPr>
                </a:tc>
                <a:tc>
                  <a:txBody>
                    <a:bodyPr/>
                    <a:lstStyle/>
                    <a:p>
                      <a:pPr marL="114300" marR="0" indent="-11430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600" b="0" i="0" u="none" strike="noStrike" kern="1200" dirty="0">
                          <a:solidFill>
                            <a:srgbClr val="000000"/>
                          </a:solidFill>
                          <a:effectLst/>
                          <a:latin typeface="Arial Narrow" panose="020B0606020202030204" pitchFamily="34" charset="0"/>
                          <a:ea typeface="+mn-ea"/>
                          <a:cs typeface="+mn-cs"/>
                        </a:rPr>
                        <a:t>Support the existing incubators</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600" b="0" i="0" u="none" strike="noStrike" kern="1200" dirty="0" smtClean="0">
                          <a:solidFill>
                            <a:schemeClr val="tx1"/>
                          </a:solidFill>
                          <a:effectLst/>
                          <a:latin typeface="Arial Narrow" panose="020B0606020202030204" pitchFamily="34" charset="0"/>
                          <a:ea typeface="+mn-ea"/>
                          <a:cs typeface="+mn-cs"/>
                        </a:rPr>
                        <a:t>Continued support </a:t>
                      </a:r>
                      <a:r>
                        <a:rPr lang="en-ZA" sz="1600" b="0" i="0" u="none" strike="noStrike" kern="1200" dirty="0">
                          <a:solidFill>
                            <a:schemeClr val="tx1"/>
                          </a:solidFill>
                          <a:effectLst/>
                          <a:latin typeface="Arial Narrow" panose="020B0606020202030204" pitchFamily="34" charset="0"/>
                          <a:ea typeface="+mn-ea"/>
                          <a:cs typeface="+mn-cs"/>
                        </a:rPr>
                        <a:t>was </a:t>
                      </a:r>
                      <a:r>
                        <a:rPr lang="en-ZA" sz="1600" b="0" i="0" u="none" strike="noStrike" kern="1200" dirty="0" smtClean="0">
                          <a:solidFill>
                            <a:schemeClr val="tx1"/>
                          </a:solidFill>
                          <a:effectLst/>
                          <a:latin typeface="Arial Narrow" panose="020B0606020202030204" pitchFamily="34" charset="0"/>
                          <a:ea typeface="+mn-ea"/>
                          <a:cs typeface="+mn-cs"/>
                        </a:rPr>
                        <a:t>provided by the appointed Service Provider </a:t>
                      </a:r>
                      <a:r>
                        <a:rPr lang="en-ZA" sz="1600" b="0" i="0" u="none" strike="noStrike" kern="1200" dirty="0">
                          <a:solidFill>
                            <a:schemeClr val="tx1"/>
                          </a:solidFill>
                          <a:effectLst/>
                          <a:latin typeface="Arial Narrow" panose="020B0606020202030204" pitchFamily="34" charset="0"/>
                          <a:ea typeface="+mn-ea"/>
                          <a:cs typeface="+mn-cs"/>
                        </a:rPr>
                        <a:t>for Pilanesberg Tourism </a:t>
                      </a:r>
                      <a:r>
                        <a:rPr lang="en-ZA" sz="1600" b="0" i="0" u="none" strike="noStrike" kern="1200" dirty="0" smtClean="0">
                          <a:solidFill>
                            <a:schemeClr val="tx1"/>
                          </a:solidFill>
                          <a:effectLst/>
                          <a:latin typeface="Arial Narrow" panose="020B0606020202030204" pitchFamily="34" charset="0"/>
                          <a:ea typeface="+mn-ea"/>
                          <a:cs typeface="+mn-cs"/>
                        </a:rPr>
                        <a:t>Incubator.</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600" b="0" i="0" u="none" strike="noStrike" kern="1200" dirty="0" smtClean="0">
                        <a:solidFill>
                          <a:schemeClr val="tx1"/>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600" b="1" i="0" u="none" strike="noStrike" kern="1200" dirty="0" smtClean="0">
                          <a:solidFill>
                            <a:schemeClr val="tx1"/>
                          </a:solidFill>
                          <a:effectLst/>
                          <a:latin typeface="Arial Narrow" panose="020B0606020202030204" pitchFamily="34" charset="0"/>
                          <a:ea typeface="+mn-ea"/>
                          <a:cs typeface="+mn-cs"/>
                        </a:rPr>
                        <a:t>Variance:</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600" b="0" i="0" u="none" strike="noStrike" kern="1200" dirty="0" smtClean="0">
                          <a:solidFill>
                            <a:schemeClr val="tx1"/>
                          </a:solidFill>
                          <a:effectLst/>
                          <a:latin typeface="Arial Narrow" panose="020B0606020202030204" pitchFamily="34" charset="0"/>
                          <a:ea typeface="+mn-ea"/>
                          <a:cs typeface="+mn-cs"/>
                        </a:rPr>
                        <a:t>Awaiting </a:t>
                      </a:r>
                      <a:r>
                        <a:rPr lang="en-ZA" sz="1600" b="0" i="0" u="none" strike="noStrike" kern="1200" dirty="0">
                          <a:solidFill>
                            <a:schemeClr val="tx1"/>
                          </a:solidFill>
                          <a:effectLst/>
                          <a:latin typeface="Arial Narrow" panose="020B0606020202030204" pitchFamily="34" charset="0"/>
                          <a:ea typeface="+mn-ea"/>
                          <a:cs typeface="+mn-cs"/>
                        </a:rPr>
                        <a:t>appointment of service </a:t>
                      </a:r>
                      <a:r>
                        <a:rPr lang="en-ZA" sz="1600" b="0" i="0" u="none" strike="noStrike" kern="1200" dirty="0" smtClean="0">
                          <a:solidFill>
                            <a:schemeClr val="tx1"/>
                          </a:solidFill>
                          <a:effectLst/>
                          <a:latin typeface="Arial Narrow" panose="020B0606020202030204" pitchFamily="34" charset="0"/>
                          <a:ea typeface="+mn-ea"/>
                          <a:cs typeface="+mn-cs"/>
                        </a:rPr>
                        <a:t>providers</a:t>
                      </a:r>
                      <a:r>
                        <a:rPr lang="en-ZA" sz="1600" b="0" i="0" u="none" strike="noStrike" kern="1200" baseline="0" dirty="0" smtClean="0">
                          <a:solidFill>
                            <a:schemeClr val="tx1"/>
                          </a:solidFill>
                          <a:effectLst/>
                          <a:latin typeface="Arial Narrow" panose="020B0606020202030204" pitchFamily="34" charset="0"/>
                          <a:ea typeface="+mn-ea"/>
                          <a:cs typeface="+mn-cs"/>
                        </a:rPr>
                        <a:t> for </a:t>
                      </a:r>
                      <a:r>
                        <a:rPr lang="en-ZA" sz="1600" b="0" i="0" u="none" strike="noStrike" kern="1200" baseline="0" dirty="0" err="1" smtClean="0">
                          <a:solidFill>
                            <a:schemeClr val="tx1"/>
                          </a:solidFill>
                          <a:effectLst/>
                          <a:latin typeface="Arial Narrow" panose="020B0606020202030204" pitchFamily="34" charset="0"/>
                          <a:ea typeface="+mn-ea"/>
                          <a:cs typeface="+mn-cs"/>
                        </a:rPr>
                        <a:t>Mier</a:t>
                      </a:r>
                      <a:r>
                        <a:rPr lang="en-ZA" sz="1600" b="0" i="0" u="none" strike="noStrike" kern="1200" baseline="0" dirty="0" smtClean="0">
                          <a:solidFill>
                            <a:schemeClr val="tx1"/>
                          </a:solidFill>
                          <a:effectLst/>
                          <a:latin typeface="Arial Narrow" panose="020B0606020202030204" pitchFamily="34" charset="0"/>
                          <a:ea typeface="+mn-ea"/>
                          <a:cs typeface="+mn-cs"/>
                        </a:rPr>
                        <a:t>, Phalaborwa and </a:t>
                      </a:r>
                      <a:r>
                        <a:rPr lang="en-ZA" sz="1600" b="0" i="0" u="none" strike="noStrike" kern="1200" baseline="0" dirty="0" err="1" smtClean="0">
                          <a:solidFill>
                            <a:schemeClr val="tx1"/>
                          </a:solidFill>
                          <a:effectLst/>
                          <a:latin typeface="Arial Narrow" panose="020B0606020202030204" pitchFamily="34" charset="0"/>
                          <a:ea typeface="+mn-ea"/>
                          <a:cs typeface="+mn-cs"/>
                        </a:rPr>
                        <a:t>Manyeleti</a:t>
                      </a:r>
                      <a:r>
                        <a:rPr lang="en-ZA" sz="1600" b="0" i="0" u="none" strike="noStrike" kern="1200" baseline="0" dirty="0" smtClean="0">
                          <a:solidFill>
                            <a:schemeClr val="tx1"/>
                          </a:solidFill>
                          <a:effectLst/>
                          <a:latin typeface="Arial Narrow" panose="020B0606020202030204" pitchFamily="34" charset="0"/>
                          <a:ea typeface="+mn-ea"/>
                          <a:cs typeface="+mn-cs"/>
                        </a:rPr>
                        <a:t>.</a:t>
                      </a:r>
                      <a:r>
                        <a:rPr lang="en-ZA" sz="1600" b="0" i="0" u="none" strike="noStrike" kern="1200" dirty="0" smtClean="0">
                          <a:solidFill>
                            <a:schemeClr val="tx1"/>
                          </a:solidFill>
                          <a:effectLst/>
                          <a:latin typeface="Arial Narrow" panose="020B0606020202030204" pitchFamily="34" charset="0"/>
                          <a:ea typeface="+mn-ea"/>
                          <a:cs typeface="+mn-cs"/>
                        </a:rPr>
                        <a:t> </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600" b="0" i="0" u="none" strike="noStrike" kern="1200" dirty="0">
                        <a:solidFill>
                          <a:schemeClr val="tx1"/>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600" b="1" i="0" u="none" strike="noStrike" kern="1200" dirty="0" smtClean="0">
                          <a:solidFill>
                            <a:schemeClr val="tx1"/>
                          </a:solidFill>
                          <a:effectLst/>
                          <a:latin typeface="Arial Narrow" panose="020B0606020202030204" pitchFamily="34" charset="0"/>
                          <a:ea typeface="+mn-ea"/>
                          <a:cs typeface="+mn-cs"/>
                        </a:rPr>
                        <a:t>Corrective measure</a:t>
                      </a:r>
                      <a:endParaRPr lang="en-ZA" sz="1600" b="1" i="0" u="none" strike="noStrike" kern="1200" dirty="0">
                        <a:solidFill>
                          <a:schemeClr val="tx1"/>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smtClean="0">
                          <a:solidFill>
                            <a:schemeClr val="tx1"/>
                          </a:solidFill>
                          <a:effectLst/>
                          <a:latin typeface="Arial Narrow" panose="020B0606020202030204" pitchFamily="34" charset="0"/>
                          <a:ea typeface="+mn-ea"/>
                          <a:cs typeface="+mn-cs"/>
                        </a:rPr>
                        <a:t>Support for </a:t>
                      </a:r>
                      <a:r>
                        <a:rPr lang="en-ZA" sz="1600" b="0" i="0" u="none" strike="noStrike" kern="1200" dirty="0" err="1" smtClean="0">
                          <a:solidFill>
                            <a:schemeClr val="tx1"/>
                          </a:solidFill>
                          <a:effectLst/>
                          <a:latin typeface="Arial Narrow" panose="020B0606020202030204" pitchFamily="34" charset="0"/>
                          <a:ea typeface="+mn-ea"/>
                          <a:cs typeface="+mn-cs"/>
                        </a:rPr>
                        <a:t>Mier</a:t>
                      </a:r>
                      <a:r>
                        <a:rPr lang="en-ZA" sz="1600" b="0" i="0" u="none" strike="noStrike" kern="1200" dirty="0" smtClean="0">
                          <a:solidFill>
                            <a:schemeClr val="tx1"/>
                          </a:solidFill>
                          <a:effectLst/>
                          <a:latin typeface="Arial Narrow" panose="020B0606020202030204" pitchFamily="34" charset="0"/>
                          <a:ea typeface="+mn-ea"/>
                          <a:cs typeface="+mn-cs"/>
                        </a:rPr>
                        <a:t>, Phalaborwa and </a:t>
                      </a:r>
                      <a:r>
                        <a:rPr lang="en-ZA" sz="1600" b="0" i="0" u="none" strike="noStrike" kern="1200" dirty="0" err="1" smtClean="0">
                          <a:solidFill>
                            <a:schemeClr val="tx1"/>
                          </a:solidFill>
                          <a:effectLst/>
                          <a:latin typeface="Arial Narrow" panose="020B0606020202030204" pitchFamily="34" charset="0"/>
                          <a:ea typeface="+mn-ea"/>
                          <a:cs typeface="+mn-cs"/>
                        </a:rPr>
                        <a:t>Manyeleti</a:t>
                      </a:r>
                      <a:r>
                        <a:rPr lang="en-ZA" sz="1600" b="0" i="0" u="none" strike="noStrike" kern="1200" baseline="0" dirty="0" smtClean="0">
                          <a:solidFill>
                            <a:schemeClr val="tx1"/>
                          </a:solidFill>
                          <a:effectLst/>
                          <a:latin typeface="Arial Narrow" panose="020B0606020202030204" pitchFamily="34" charset="0"/>
                          <a:ea typeface="+mn-ea"/>
                          <a:cs typeface="+mn-cs"/>
                        </a:rPr>
                        <a:t>  were done through SEDA while waiting for the appointment of service </a:t>
                      </a:r>
                      <a:r>
                        <a:rPr lang="en-ZA" sz="1600" b="0" i="0" u="none" strike="noStrike" kern="1200" baseline="0" dirty="0" smtClean="0">
                          <a:solidFill>
                            <a:schemeClr val="tx1"/>
                          </a:solidFill>
                          <a:effectLst/>
                          <a:latin typeface="Arial Narrow" panose="020B0606020202030204" pitchFamily="34" charset="0"/>
                          <a:ea typeface="+mn-ea"/>
                          <a:cs typeface="+mn-cs"/>
                        </a:rPr>
                        <a:t>providers.</a:t>
                      </a:r>
                      <a:endParaRPr lang="en-ZA" sz="16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991226"/>
            <a:ext cx="3033504"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38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78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sz="1400" b="1" i="0" u="none" strike="noStrike" kern="1200" spc="0" baseline="0">
                <a:solidFill>
                  <a:prstClr val="black"/>
                </a:solidFill>
                <a:latin typeface="Arial Narrow" panose="020B0606020202030204" pitchFamily="34" charset="0"/>
                <a:ea typeface="+mn-ea"/>
                <a:cs typeface="+mn-cs"/>
              </a:defRPr>
            </a:pPr>
            <a:endParaRPr lang="en-US" sz="2800" b="1" dirty="0">
              <a:latin typeface="Arial Narrow" panose="020B0606020202030204" pitchFamily="34" charset="0"/>
            </a:endParaRPr>
          </a:p>
        </p:txBody>
      </p:sp>
      <p:sp>
        <p:nvSpPr>
          <p:cNvPr id="2" name="Rectangle 1"/>
          <p:cNvSpPr/>
          <p:nvPr/>
        </p:nvSpPr>
        <p:spPr>
          <a:xfrm>
            <a:off x="741406" y="358039"/>
            <a:ext cx="7465782" cy="523220"/>
          </a:xfrm>
          <a:prstGeom prst="rect">
            <a:avLst/>
          </a:prstGeom>
        </p:spPr>
        <p:txBody>
          <a:bodyPr wrap="square">
            <a:spAutoFit/>
          </a:bodyPr>
          <a:lstStyle/>
          <a:p>
            <a:pPr algn="ctr"/>
            <a:r>
              <a:rPr lang="en-US" sz="2800" b="1" kern="0" dirty="0">
                <a:latin typeface="Arial Narrow" pitchFamily="34" charset="0"/>
              </a:rPr>
              <a:t>Summary of Overall Performance</a:t>
            </a:r>
            <a:endParaRPr lang="en-US" sz="2800" dirty="0">
              <a:latin typeface="Arial Narrow" pitchFamily="34" charset="0"/>
            </a:endParaRPr>
          </a:p>
        </p:txBody>
      </p:sp>
      <p:sp>
        <p:nvSpPr>
          <p:cNvPr id="6" name="Footer Placeholder 1"/>
          <p:cNvSpPr>
            <a:spLocks noGrp="1"/>
          </p:cNvSpPr>
          <p:nvPr>
            <p:ph type="ftr" sz="quarter" idx="11"/>
          </p:nvPr>
        </p:nvSpPr>
        <p:spPr>
          <a:xfrm>
            <a:off x="1175656" y="5862080"/>
            <a:ext cx="3497943"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52436989"/>
              </p:ext>
            </p:extLst>
          </p:nvPr>
        </p:nvGraphicFramePr>
        <p:xfrm>
          <a:off x="741405" y="1013253"/>
          <a:ext cx="7773943" cy="47168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4027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969045901"/>
              </p:ext>
            </p:extLst>
          </p:nvPr>
        </p:nvGraphicFramePr>
        <p:xfrm>
          <a:off x="207234" y="176531"/>
          <a:ext cx="8532006" cy="5619007"/>
        </p:xfrm>
        <a:graphic>
          <a:graphicData uri="http://schemas.openxmlformats.org/drawingml/2006/table">
            <a:tbl>
              <a:tblPr>
                <a:tableStyleId>{8A107856-5554-42FB-B03E-39F5DBC370BA}</a:tableStyleId>
              </a:tblPr>
              <a:tblGrid>
                <a:gridCol w="1192941">
                  <a:extLst>
                    <a:ext uri="{9D8B030D-6E8A-4147-A177-3AD203B41FA5}">
                      <a16:colId xmlns:a16="http://schemas.microsoft.com/office/drawing/2014/main" xmlns="" val="20000"/>
                    </a:ext>
                  </a:extLst>
                </a:gridCol>
                <a:gridCol w="1314450">
                  <a:extLst>
                    <a:ext uri="{9D8B030D-6E8A-4147-A177-3AD203B41FA5}">
                      <a16:colId xmlns:a16="http://schemas.microsoft.com/office/drawing/2014/main" xmlns="" val="20001"/>
                    </a:ext>
                  </a:extLst>
                </a:gridCol>
                <a:gridCol w="1327986">
                  <a:extLst>
                    <a:ext uri="{9D8B030D-6E8A-4147-A177-3AD203B41FA5}">
                      <a16:colId xmlns:a16="http://schemas.microsoft.com/office/drawing/2014/main" xmlns="" val="20003"/>
                    </a:ext>
                  </a:extLst>
                </a:gridCol>
                <a:gridCol w="1720515">
                  <a:extLst>
                    <a:ext uri="{9D8B030D-6E8A-4147-A177-3AD203B41FA5}">
                      <a16:colId xmlns:a16="http://schemas.microsoft.com/office/drawing/2014/main" xmlns="" val="20004"/>
                    </a:ext>
                  </a:extLst>
                </a:gridCol>
                <a:gridCol w="2976114">
                  <a:extLst>
                    <a:ext uri="{9D8B030D-6E8A-4147-A177-3AD203B41FA5}">
                      <a16:colId xmlns:a16="http://schemas.microsoft.com/office/drawing/2014/main" xmlns="" val="1951387386"/>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a:rPr>
                        <a:t>Strategic objective: </a:t>
                      </a:r>
                      <a:r>
                        <a:rPr kumimoji="0" lang="en-ZA" sz="14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79136">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955729">
                <a:tc>
                  <a:txBody>
                    <a:bodyPr/>
                    <a:lstStyle/>
                    <a:p>
                      <a:pPr marL="114300" lvl="0" indent="-114300" algn="just">
                        <a:lnSpc>
                          <a:spcPct val="115000"/>
                        </a:lnSpc>
                        <a:spcAft>
                          <a:spcPts val="0"/>
                        </a:spcAft>
                        <a:buFont typeface="+mj-lt"/>
                        <a:buAutoNum type="arabicPeriod" startAt="4"/>
                      </a:pPr>
                      <a:r>
                        <a:rPr lang="en-ZA" sz="1400" kern="1200" dirty="0">
                          <a:solidFill>
                            <a:schemeClr val="tx1"/>
                          </a:solidFill>
                          <a:latin typeface="Arial Narrow" pitchFamily="34" charset="0"/>
                          <a:ea typeface="+mn-ea"/>
                          <a:cs typeface="+mn-cs"/>
                        </a:rPr>
                        <a:t>Number of Incubators implemented.</a:t>
                      </a:r>
                      <a:endParaRPr lang="en-US" sz="1400" dirty="0">
                        <a:solidFill>
                          <a:schemeClr val="tx1"/>
                        </a:solidFill>
                        <a:latin typeface="Arial Narrow" pitchFamily="34" charset="0"/>
                        <a:ea typeface="Calibri"/>
                        <a:cs typeface="Times New Roman"/>
                      </a:endParaRPr>
                    </a:p>
                  </a:txBody>
                  <a:tcPr marL="86396" marR="86396" marT="0" marB="0">
                    <a:solidFill>
                      <a:schemeClr val="bg1"/>
                    </a:solidFill>
                  </a:tcPr>
                </a:tc>
                <a:tc>
                  <a:txBody>
                    <a:bodyPr/>
                    <a:lstStyle/>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latin typeface="Arial Narrow" pitchFamily="34" charset="0"/>
                          <a:ea typeface="+mn-ea"/>
                          <a:cs typeface="+mn-cs"/>
                        </a:rPr>
                        <a:t>Three</a:t>
                      </a:r>
                      <a:r>
                        <a:rPr lang="en-ZA" sz="1400" b="0" kern="1200" baseline="0" dirty="0">
                          <a:solidFill>
                            <a:schemeClr val="tx1"/>
                          </a:solidFill>
                          <a:latin typeface="Arial Narrow" pitchFamily="34" charset="0"/>
                          <a:ea typeface="+mn-ea"/>
                          <a:cs typeface="+mn-cs"/>
                        </a:rPr>
                        <a:t> </a:t>
                      </a:r>
                      <a:r>
                        <a:rPr lang="en-ZA" sz="1400" b="0" kern="1200" dirty="0">
                          <a:solidFill>
                            <a:schemeClr val="tx1"/>
                          </a:solidFill>
                          <a:latin typeface="Arial Narrow" pitchFamily="34" charset="0"/>
                          <a:ea typeface="+mn-ea"/>
                          <a:cs typeface="+mn-cs"/>
                        </a:rPr>
                        <a:t>existing incubators supported</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latin typeface="Arial Narrow" pitchFamily="34" charset="0"/>
                          <a:ea typeface="+mn-ea"/>
                          <a:cs typeface="+mn-cs"/>
                        </a:rPr>
                        <a:t>Two new incubator established</a:t>
                      </a:r>
                    </a:p>
                  </a:txBody>
                  <a:tcPr marL="86400" marR="86400" marT="7620" marB="0">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Narrow" panose="020B0606020202030204" pitchFamily="34" charset="0"/>
                          <a:ea typeface="+mn-ea"/>
                          <a:cs typeface="+mn-cs"/>
                        </a:rPr>
                        <a:t>Support to the existing incubators was provided.</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a:txBody>
                    <a:bodyPr/>
                    <a:lstStyle/>
                    <a:p>
                      <a:pPr marL="114300" marR="0" indent="-11430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i="0" u="none" strike="noStrike" kern="1200" dirty="0">
                          <a:solidFill>
                            <a:srgbClr val="000000"/>
                          </a:solidFill>
                          <a:effectLst/>
                          <a:latin typeface="Arial Narrow" panose="020B0606020202030204" pitchFamily="34" charset="0"/>
                          <a:ea typeface="+mn-ea"/>
                          <a:cs typeface="+mn-cs"/>
                        </a:rPr>
                        <a:t>Select 100 beneficiaries at two incubation hubs.</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a:solidFill>
                          <a:srgbClr val="000000"/>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effectLst/>
                          <a:latin typeface="Arial Narrow" panose="020B0606020202030204" pitchFamily="34" charset="0"/>
                          <a:ea typeface="+mn-ea"/>
                          <a:cs typeface="+mn-cs"/>
                        </a:rPr>
                        <a:t>At </a:t>
                      </a:r>
                      <a:r>
                        <a:rPr lang="en-ZA" sz="1600" b="0" i="0" u="none" strike="noStrike" kern="1200" dirty="0" smtClean="0">
                          <a:solidFill>
                            <a:schemeClr val="tx1"/>
                          </a:solidFill>
                          <a:effectLst/>
                          <a:latin typeface="Arial Narrow" panose="020B0606020202030204" pitchFamily="34" charset="0"/>
                          <a:ea typeface="+mn-ea"/>
                          <a:cs typeface="+mn-cs"/>
                        </a:rPr>
                        <a:t>one incubator (</a:t>
                      </a:r>
                      <a:r>
                        <a:rPr lang="en-ZA" sz="1600" b="0" i="0" u="none" strike="noStrike" kern="1200" dirty="0" err="1" smtClean="0">
                          <a:solidFill>
                            <a:schemeClr val="tx1"/>
                          </a:solidFill>
                          <a:effectLst/>
                          <a:latin typeface="Arial Narrow" panose="020B0606020202030204" pitchFamily="34" charset="0"/>
                          <a:ea typeface="+mn-ea"/>
                          <a:cs typeface="+mn-cs"/>
                        </a:rPr>
                        <a:t>Phalabora</a:t>
                      </a:r>
                      <a:r>
                        <a:rPr lang="en-ZA" sz="1600" b="0" i="0" u="none" strike="noStrike" kern="1200" dirty="0" smtClean="0">
                          <a:solidFill>
                            <a:schemeClr val="tx1"/>
                          </a:solidFill>
                          <a:effectLst/>
                          <a:latin typeface="Arial Narrow" panose="020B0606020202030204" pitchFamily="34" charset="0"/>
                          <a:ea typeface="+mn-ea"/>
                          <a:cs typeface="+mn-cs"/>
                        </a:rPr>
                        <a:t>)  </a:t>
                      </a:r>
                      <a:r>
                        <a:rPr lang="en-ZA" sz="1600" b="0" i="0" u="none" strike="noStrike" kern="1200" dirty="0">
                          <a:solidFill>
                            <a:schemeClr val="tx1"/>
                          </a:solidFill>
                          <a:effectLst/>
                          <a:latin typeface="Arial Narrow" panose="020B0606020202030204" pitchFamily="34" charset="0"/>
                          <a:ea typeface="+mn-ea"/>
                          <a:cs typeface="+mn-cs"/>
                        </a:rPr>
                        <a:t>50 beneficiaries </a:t>
                      </a:r>
                      <a:r>
                        <a:rPr lang="en-ZA" sz="1600" b="0" i="0" u="none" strike="noStrike" kern="1200" dirty="0" smtClean="0">
                          <a:solidFill>
                            <a:schemeClr val="tx1"/>
                          </a:solidFill>
                          <a:effectLst/>
                          <a:latin typeface="Arial Narrow" panose="020B0606020202030204" pitchFamily="34" charset="0"/>
                          <a:ea typeface="+mn-ea"/>
                          <a:cs typeface="+mn-cs"/>
                        </a:rPr>
                        <a:t>were </a:t>
                      </a:r>
                      <a:r>
                        <a:rPr lang="en-ZA" sz="1600" b="0" i="0" u="none" strike="noStrike" kern="1200" dirty="0">
                          <a:solidFill>
                            <a:schemeClr val="tx1"/>
                          </a:solidFill>
                          <a:effectLst/>
                          <a:latin typeface="Arial Narrow" panose="020B0606020202030204" pitchFamily="34" charset="0"/>
                          <a:ea typeface="+mn-ea"/>
                          <a:cs typeface="+mn-cs"/>
                        </a:rPr>
                        <a:t>selected, however, at the </a:t>
                      </a:r>
                      <a:r>
                        <a:rPr lang="en-ZA" sz="1600" b="0" i="0" u="none" strike="noStrike" kern="1200" dirty="0" err="1">
                          <a:solidFill>
                            <a:schemeClr val="tx1"/>
                          </a:solidFill>
                          <a:effectLst/>
                          <a:latin typeface="Arial Narrow" panose="020B0606020202030204" pitchFamily="34" charset="0"/>
                          <a:ea typeface="+mn-ea"/>
                          <a:cs typeface="+mn-cs"/>
                        </a:rPr>
                        <a:t>Mier</a:t>
                      </a:r>
                      <a:r>
                        <a:rPr lang="en-ZA" sz="1600" b="0" i="0" u="none" strike="noStrike" kern="1200" dirty="0">
                          <a:solidFill>
                            <a:schemeClr val="tx1"/>
                          </a:solidFill>
                          <a:effectLst/>
                          <a:latin typeface="Arial Narrow" panose="020B0606020202030204" pitchFamily="34" charset="0"/>
                          <a:ea typeface="+mn-ea"/>
                          <a:cs typeface="+mn-cs"/>
                        </a:rPr>
                        <a:t> Incubator the selection of the  targeted 50 beneficiaries </a:t>
                      </a:r>
                      <a:r>
                        <a:rPr lang="en-ZA" sz="1600" b="0" i="0" u="none" strike="noStrike" kern="1200" dirty="0" smtClean="0">
                          <a:solidFill>
                            <a:schemeClr val="tx1"/>
                          </a:solidFill>
                          <a:effectLst/>
                          <a:latin typeface="Arial Narrow" panose="020B0606020202030204" pitchFamily="34" charset="0"/>
                          <a:ea typeface="+mn-ea"/>
                          <a:cs typeface="+mn-cs"/>
                        </a:rPr>
                        <a:t>have</a:t>
                      </a:r>
                      <a:r>
                        <a:rPr lang="en-ZA" sz="1600" b="0" i="0" u="none" strike="noStrike" kern="1200" baseline="0" dirty="0" smtClean="0">
                          <a:solidFill>
                            <a:schemeClr val="tx1"/>
                          </a:solidFill>
                          <a:effectLst/>
                          <a:latin typeface="Arial Narrow" panose="020B0606020202030204" pitchFamily="34" charset="0"/>
                          <a:ea typeface="+mn-ea"/>
                          <a:cs typeface="+mn-cs"/>
                        </a:rPr>
                        <a:t> </a:t>
                      </a:r>
                      <a:r>
                        <a:rPr lang="en-ZA" sz="1600" b="0" i="0" u="none" strike="noStrike" kern="1200" dirty="0" smtClean="0">
                          <a:solidFill>
                            <a:schemeClr val="tx1"/>
                          </a:solidFill>
                          <a:effectLst/>
                          <a:latin typeface="Arial Narrow" panose="020B0606020202030204" pitchFamily="34" charset="0"/>
                          <a:ea typeface="+mn-ea"/>
                          <a:cs typeface="+mn-cs"/>
                        </a:rPr>
                        <a:t>been </a:t>
                      </a:r>
                      <a:r>
                        <a:rPr lang="en-ZA" sz="1600" b="0" i="0" u="none" strike="noStrike" kern="1200" dirty="0">
                          <a:solidFill>
                            <a:schemeClr val="tx1"/>
                          </a:solidFill>
                          <a:effectLst/>
                          <a:latin typeface="Arial Narrow" panose="020B0606020202030204" pitchFamily="34" charset="0"/>
                          <a:ea typeface="+mn-ea"/>
                          <a:cs typeface="+mn-cs"/>
                        </a:rPr>
                        <a:t>a challenge. </a:t>
                      </a:r>
                      <a:endParaRPr lang="en-ZA" sz="1600" b="0" i="0" u="none" strike="noStrike" kern="1200" dirty="0" smtClean="0">
                        <a:solidFill>
                          <a:schemeClr val="tx1"/>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endParaRPr lang="en-ZA" sz="1600" b="0" i="0" u="none" strike="noStrike" kern="1200" dirty="0">
                        <a:solidFill>
                          <a:schemeClr val="tx1"/>
                        </a:solidFill>
                        <a:effectLst/>
                        <a:latin typeface="Arial Narrow" panose="020B0606020202030204" pitchFamily="34" charset="0"/>
                        <a:ea typeface="+mn-ea"/>
                        <a:cs typeface="+mn-cs"/>
                      </a:endParaRPr>
                    </a:p>
                    <a:p>
                      <a:pPr algn="just"/>
                      <a:r>
                        <a:rPr lang="en-ZA" sz="1600" b="1" i="0" u="none" strike="noStrike" kern="1200" dirty="0">
                          <a:solidFill>
                            <a:schemeClr val="tx1"/>
                          </a:solidFill>
                          <a:effectLst/>
                          <a:latin typeface="Arial Narrow" panose="020B0606020202030204" pitchFamily="34" charset="0"/>
                          <a:ea typeface="+mn-ea"/>
                          <a:cs typeface="+mn-cs"/>
                        </a:rPr>
                        <a:t>Reason variance:</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smtClean="0">
                          <a:solidFill>
                            <a:schemeClr val="tx1"/>
                          </a:solidFill>
                          <a:effectLst/>
                          <a:latin typeface="Arial Narrow" panose="020B0606020202030204" pitchFamily="34" charset="0"/>
                          <a:ea typeface="+mn-ea"/>
                          <a:cs typeface="+mn-cs"/>
                        </a:rPr>
                        <a:t>Due to the size and remoteness of the area,</a:t>
                      </a:r>
                      <a:r>
                        <a:rPr lang="en-ZA" sz="1600" b="0" i="0" u="none" strike="noStrike" kern="1200" baseline="0" dirty="0" smtClean="0">
                          <a:solidFill>
                            <a:schemeClr val="tx1"/>
                          </a:solidFill>
                          <a:effectLst/>
                          <a:latin typeface="Arial Narrow" panose="020B0606020202030204" pitchFamily="34" charset="0"/>
                          <a:ea typeface="+mn-ea"/>
                          <a:cs typeface="+mn-cs"/>
                        </a:rPr>
                        <a:t> c</a:t>
                      </a:r>
                      <a:r>
                        <a:rPr lang="en-ZA" sz="1600" b="0" i="0" u="none" strike="noStrike" kern="1200" dirty="0" smtClean="0">
                          <a:solidFill>
                            <a:schemeClr val="tx1"/>
                          </a:solidFill>
                          <a:effectLst/>
                          <a:latin typeface="Arial Narrow" panose="020B0606020202030204" pitchFamily="34" charset="0"/>
                          <a:ea typeface="+mn-ea"/>
                          <a:cs typeface="+mn-cs"/>
                        </a:rPr>
                        <a:t>hallenges were experienced  </a:t>
                      </a:r>
                      <a:r>
                        <a:rPr lang="en-ZA" sz="1600" b="0" i="0" u="none" strike="noStrike" kern="1200" dirty="0">
                          <a:solidFill>
                            <a:schemeClr val="tx1"/>
                          </a:solidFill>
                          <a:effectLst/>
                          <a:latin typeface="Arial Narrow" panose="020B0606020202030204" pitchFamily="34" charset="0"/>
                          <a:ea typeface="+mn-ea"/>
                          <a:cs typeface="+mn-cs"/>
                        </a:rPr>
                        <a:t>in identifying </a:t>
                      </a:r>
                      <a:r>
                        <a:rPr lang="en-ZA" sz="1600" b="0" i="0" u="none" strike="noStrike" kern="1200" dirty="0" smtClean="0">
                          <a:solidFill>
                            <a:schemeClr val="tx1"/>
                          </a:solidFill>
                          <a:effectLst/>
                          <a:latin typeface="Arial Narrow" panose="020B0606020202030204" pitchFamily="34" charset="0"/>
                          <a:ea typeface="+mn-ea"/>
                          <a:cs typeface="+mn-cs"/>
                        </a:rPr>
                        <a:t>50 tourism businesses  beneficiaries.</a:t>
                      </a:r>
                      <a:endParaRPr lang="en-ZA" sz="1600" b="0" i="0" u="none" strike="noStrike" kern="1200" dirty="0">
                        <a:solidFill>
                          <a:schemeClr val="tx1"/>
                        </a:solidFill>
                        <a:effectLst/>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600" b="1" i="0" u="none" strike="noStrike" kern="1200" dirty="0">
                        <a:solidFill>
                          <a:schemeClr val="tx1"/>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600" b="1" i="0" u="none" strike="noStrike" kern="1200" dirty="0">
                          <a:solidFill>
                            <a:schemeClr val="tx1"/>
                          </a:solidFill>
                          <a:effectLst/>
                          <a:latin typeface="Arial Narrow" panose="020B0606020202030204" pitchFamily="34" charset="0"/>
                          <a:ea typeface="+mn-ea"/>
                          <a:cs typeface="+mn-cs"/>
                        </a:rPr>
                        <a:t>Corrective measure:</a:t>
                      </a:r>
                    </a:p>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smtClean="0">
                          <a:solidFill>
                            <a:schemeClr val="tx1"/>
                          </a:solidFill>
                          <a:effectLst/>
                          <a:latin typeface="Arial Narrow" panose="020B0606020202030204" pitchFamily="34" charset="0"/>
                          <a:ea typeface="+mn-ea"/>
                          <a:cs typeface="+mn-cs"/>
                        </a:rPr>
                        <a:t>The</a:t>
                      </a:r>
                      <a:r>
                        <a:rPr lang="en-ZA" sz="1600" b="0" i="0" u="none" strike="noStrike" kern="1200" baseline="0" dirty="0" smtClean="0">
                          <a:solidFill>
                            <a:schemeClr val="tx1"/>
                          </a:solidFill>
                          <a:effectLst/>
                          <a:latin typeface="Arial Narrow" panose="020B0606020202030204" pitchFamily="34" charset="0"/>
                          <a:ea typeface="+mn-ea"/>
                          <a:cs typeface="+mn-cs"/>
                        </a:rPr>
                        <a:t> department</a:t>
                      </a:r>
                      <a:r>
                        <a:rPr lang="en-ZA" sz="1600" b="0" i="0" u="none" strike="noStrike" kern="1200" dirty="0" smtClean="0">
                          <a:solidFill>
                            <a:schemeClr val="tx1"/>
                          </a:solidFill>
                          <a:effectLst/>
                          <a:latin typeface="Arial Narrow" panose="020B0606020202030204" pitchFamily="34" charset="0"/>
                          <a:ea typeface="+mn-ea"/>
                          <a:cs typeface="+mn-cs"/>
                        </a:rPr>
                        <a:t> is</a:t>
                      </a:r>
                      <a:r>
                        <a:rPr lang="en-ZA" sz="1600" b="0" i="0" u="none" strike="noStrike" kern="1200" baseline="0" dirty="0" smtClean="0">
                          <a:solidFill>
                            <a:schemeClr val="tx1"/>
                          </a:solidFill>
                          <a:effectLst/>
                          <a:latin typeface="Arial Narrow" panose="020B0606020202030204" pitchFamily="34" charset="0"/>
                          <a:ea typeface="+mn-ea"/>
                          <a:cs typeface="+mn-cs"/>
                        </a:rPr>
                        <a:t> </a:t>
                      </a:r>
                      <a:r>
                        <a:rPr lang="en-ZA" sz="1600" b="0" i="0" u="none" strike="noStrike" kern="1200" dirty="0" smtClean="0">
                          <a:solidFill>
                            <a:schemeClr val="tx1"/>
                          </a:solidFill>
                          <a:effectLst/>
                          <a:latin typeface="Arial Narrow" panose="020B0606020202030204" pitchFamily="34" charset="0"/>
                          <a:ea typeface="+mn-ea"/>
                          <a:cs typeface="+mn-cs"/>
                        </a:rPr>
                        <a:t> </a:t>
                      </a:r>
                      <a:r>
                        <a:rPr lang="en-ZA" sz="1600" b="0" i="0" u="none" strike="noStrike" kern="1200" dirty="0">
                          <a:solidFill>
                            <a:schemeClr val="tx1"/>
                          </a:solidFill>
                          <a:effectLst/>
                          <a:latin typeface="Arial Narrow" panose="020B0606020202030204" pitchFamily="34" charset="0"/>
                          <a:ea typeface="+mn-ea"/>
                          <a:cs typeface="+mn-cs"/>
                        </a:rPr>
                        <a:t>working with </a:t>
                      </a:r>
                      <a:r>
                        <a:rPr lang="en-ZA" sz="1600" b="0" i="0" u="none" strike="noStrike" kern="1200" dirty="0" smtClean="0">
                          <a:solidFill>
                            <a:schemeClr val="tx1"/>
                          </a:solidFill>
                          <a:effectLst/>
                          <a:latin typeface="Arial Narrow" panose="020B0606020202030204" pitchFamily="34" charset="0"/>
                          <a:ea typeface="+mn-ea"/>
                          <a:cs typeface="+mn-cs"/>
                        </a:rPr>
                        <a:t>province</a:t>
                      </a:r>
                      <a:r>
                        <a:rPr lang="en-ZA" sz="1600" b="0" i="0" u="none" strike="noStrike" kern="1200" baseline="0" dirty="0" smtClean="0">
                          <a:solidFill>
                            <a:schemeClr val="tx1"/>
                          </a:solidFill>
                          <a:effectLst/>
                          <a:latin typeface="Arial Narrow" panose="020B0606020202030204" pitchFamily="34" charset="0"/>
                          <a:ea typeface="+mn-ea"/>
                          <a:cs typeface="+mn-cs"/>
                        </a:rPr>
                        <a:t> and </a:t>
                      </a:r>
                      <a:r>
                        <a:rPr lang="en-ZA" sz="1600" b="0" i="0" u="none" strike="noStrike" kern="1200" dirty="0" smtClean="0">
                          <a:solidFill>
                            <a:schemeClr val="tx1"/>
                          </a:solidFill>
                          <a:effectLst/>
                          <a:latin typeface="Arial Narrow" panose="020B0606020202030204" pitchFamily="34" charset="0"/>
                          <a:ea typeface="+mn-ea"/>
                          <a:cs typeface="+mn-cs"/>
                        </a:rPr>
                        <a:t>local </a:t>
                      </a:r>
                      <a:r>
                        <a:rPr lang="en-ZA" sz="1600" b="0" i="0" u="none" strike="noStrike" kern="1200" dirty="0">
                          <a:solidFill>
                            <a:schemeClr val="tx1"/>
                          </a:solidFill>
                          <a:effectLst/>
                          <a:latin typeface="Arial Narrow" panose="020B0606020202030204" pitchFamily="34" charset="0"/>
                          <a:ea typeface="+mn-ea"/>
                          <a:cs typeface="+mn-cs"/>
                        </a:rPr>
                        <a:t>authorities to identify additional beneficiaries where possible.</a:t>
                      </a:r>
                      <a:endParaRPr lang="en-ZA" sz="1600" b="0" i="0" u="none" strike="noStrike" kern="1200" baseline="0" dirty="0">
                        <a:solidFill>
                          <a:schemeClr val="tx1"/>
                        </a:solidFill>
                        <a:latin typeface="+mn-lt"/>
                        <a:ea typeface="+mn-ea"/>
                        <a:cs typeface="+mn-cs"/>
                      </a:endParaRP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991226"/>
            <a:ext cx="3005795"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694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43495755"/>
              </p:ext>
            </p:extLst>
          </p:nvPr>
        </p:nvGraphicFramePr>
        <p:xfrm>
          <a:off x="328532" y="224005"/>
          <a:ext cx="8532006" cy="5311140"/>
        </p:xfrm>
        <a:graphic>
          <a:graphicData uri="http://schemas.openxmlformats.org/drawingml/2006/table">
            <a:tbl>
              <a:tblPr>
                <a:tableStyleId>{8A107856-5554-42FB-B03E-39F5DBC370BA}</a:tableStyleId>
              </a:tblPr>
              <a:tblGrid>
                <a:gridCol w="1428079">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407694">
                  <a:extLst>
                    <a:ext uri="{9D8B030D-6E8A-4147-A177-3AD203B41FA5}">
                      <a16:colId xmlns:a16="http://schemas.microsoft.com/office/drawing/2014/main" xmlns="" val="20003"/>
                    </a:ext>
                  </a:extLst>
                </a:gridCol>
                <a:gridCol w="1359569">
                  <a:extLst>
                    <a:ext uri="{9D8B030D-6E8A-4147-A177-3AD203B41FA5}">
                      <a16:colId xmlns:a16="http://schemas.microsoft.com/office/drawing/2014/main" xmlns="" val="20004"/>
                    </a:ext>
                  </a:extLst>
                </a:gridCol>
                <a:gridCol w="2965064">
                  <a:extLst>
                    <a:ext uri="{9D8B030D-6E8A-4147-A177-3AD203B41FA5}">
                      <a16:colId xmlns:a16="http://schemas.microsoft.com/office/drawing/2014/main" xmlns="" val="1951387386"/>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rPr>
                        <a:t>Strategic objective: </a:t>
                      </a:r>
                      <a:r>
                        <a:rPr kumimoji="0" lang="en-ZA" sz="16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6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476516">
                <a:tc>
                  <a:txBody>
                    <a:bodyPr/>
                    <a:lstStyle/>
                    <a:p>
                      <a:pPr marL="168275" lvl="0" indent="-168275" algn="just">
                        <a:lnSpc>
                          <a:spcPct val="115000"/>
                        </a:lnSpc>
                        <a:spcAft>
                          <a:spcPts val="0"/>
                        </a:spcAft>
                        <a:buFont typeface="+mj-lt"/>
                        <a:buAutoNum type="arabicPeriod" startAt="4"/>
                      </a:pPr>
                      <a:r>
                        <a:rPr lang="en-ZA" sz="1600" kern="1200" dirty="0">
                          <a:solidFill>
                            <a:schemeClr val="tx1"/>
                          </a:solidFill>
                          <a:latin typeface="Arial Narrow" pitchFamily="34" charset="0"/>
                          <a:ea typeface="+mn-ea"/>
                          <a:cs typeface="+mn-cs"/>
                        </a:rPr>
                        <a:t>Number of Incubators implemented.</a:t>
                      </a:r>
                      <a:endParaRPr lang="en-US" sz="1600" dirty="0">
                        <a:solidFill>
                          <a:schemeClr val="tx1"/>
                        </a:solidFill>
                        <a:latin typeface="Arial Narrow" pitchFamily="34" charset="0"/>
                        <a:ea typeface="Calibri"/>
                        <a:cs typeface="Times New Roman"/>
                      </a:endParaRPr>
                    </a:p>
                  </a:txBody>
                  <a:tcPr marL="86396" marR="86396" marT="0" marB="0">
                    <a:solidFill>
                      <a:schemeClr val="bg1"/>
                    </a:solidFill>
                  </a:tcPr>
                </a:tc>
                <a:tc>
                  <a:txBody>
                    <a:bodyPr/>
                    <a:lstStyle/>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tx1"/>
                          </a:solidFill>
                          <a:latin typeface="Arial Narrow" pitchFamily="34" charset="0"/>
                          <a:ea typeface="+mn-ea"/>
                          <a:cs typeface="+mn-cs"/>
                        </a:rPr>
                        <a:t>Three</a:t>
                      </a:r>
                      <a:r>
                        <a:rPr lang="en-ZA" sz="1600" b="0" kern="1200" baseline="0" dirty="0">
                          <a:solidFill>
                            <a:schemeClr val="tx1"/>
                          </a:solidFill>
                          <a:latin typeface="Arial Narrow" pitchFamily="34" charset="0"/>
                          <a:ea typeface="+mn-ea"/>
                          <a:cs typeface="+mn-cs"/>
                        </a:rPr>
                        <a:t> </a:t>
                      </a:r>
                      <a:r>
                        <a:rPr lang="en-ZA" sz="1600" b="0" kern="1200" dirty="0">
                          <a:solidFill>
                            <a:schemeClr val="tx1"/>
                          </a:solidFill>
                          <a:latin typeface="Arial Narrow" pitchFamily="34" charset="0"/>
                          <a:ea typeface="+mn-ea"/>
                          <a:cs typeface="+mn-cs"/>
                        </a:rPr>
                        <a:t>existing incubators supported</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tx1"/>
                          </a:solidFill>
                          <a:latin typeface="Arial Narrow" pitchFamily="34" charset="0"/>
                          <a:ea typeface="+mn-ea"/>
                          <a:cs typeface="+mn-cs"/>
                        </a:rPr>
                        <a:t>Two new incubator established</a:t>
                      </a:r>
                    </a:p>
                  </a:txBody>
                  <a:tcPr marL="86400" marR="86400" marT="7620" marB="0">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effectLst/>
                          <a:latin typeface="Arial Narrow" panose="020B0606020202030204" pitchFamily="34" charset="0"/>
                          <a:ea typeface="+mn-ea"/>
                          <a:cs typeface="+mn-cs"/>
                        </a:rPr>
                        <a:t>Support to the existing incubators was provided.</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6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a:txBody>
                    <a:bodyPr/>
                    <a:lstStyle/>
                    <a:p>
                      <a:pPr marL="114300" marR="0" indent="-11430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600" b="0" i="0" u="none" strike="noStrike" kern="1200" dirty="0">
                          <a:solidFill>
                            <a:srgbClr val="000000"/>
                          </a:solidFill>
                          <a:effectLst/>
                          <a:latin typeface="Arial Narrow" panose="020B0606020202030204" pitchFamily="34" charset="0"/>
                          <a:ea typeface="+mn-ea"/>
                          <a:cs typeface="+mn-cs"/>
                        </a:rPr>
                        <a:t>Conduct needs analysis with the 100 incubates</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effectLst/>
                          <a:latin typeface="Arial Narrow" panose="020B0606020202030204" pitchFamily="34" charset="0"/>
                          <a:ea typeface="+mn-ea"/>
                          <a:cs typeface="+mn-cs"/>
                        </a:rPr>
                        <a:t>Needs analysis for the beneficiaries was </a:t>
                      </a:r>
                      <a:r>
                        <a:rPr lang="en-ZA" sz="1600" b="0" i="0" u="none" strike="noStrike" kern="1200" dirty="0" smtClean="0">
                          <a:solidFill>
                            <a:schemeClr val="tx1"/>
                          </a:solidFill>
                          <a:effectLst/>
                          <a:latin typeface="Arial Narrow" panose="020B0606020202030204" pitchFamily="34" charset="0"/>
                          <a:ea typeface="+mn-ea"/>
                          <a:cs typeface="+mn-cs"/>
                        </a:rPr>
                        <a:t>conducted. </a:t>
                      </a:r>
                      <a:r>
                        <a:rPr lang="en-ZA" sz="1600" b="0" i="0" u="none" strike="noStrike" kern="1200" dirty="0">
                          <a:solidFill>
                            <a:schemeClr val="tx1"/>
                          </a:solidFill>
                          <a:effectLst/>
                          <a:latin typeface="Arial Narrow" panose="020B0606020202030204" pitchFamily="34" charset="0"/>
                          <a:ea typeface="+mn-ea"/>
                          <a:cs typeface="+mn-cs"/>
                        </a:rPr>
                        <a:t>H</a:t>
                      </a:r>
                      <a:r>
                        <a:rPr lang="en-ZA" sz="1600" b="0" i="0" u="none" strike="noStrike" kern="1200" dirty="0" smtClean="0">
                          <a:solidFill>
                            <a:schemeClr val="tx1"/>
                          </a:solidFill>
                          <a:effectLst/>
                          <a:latin typeface="Arial Narrow" panose="020B0606020202030204" pitchFamily="34" charset="0"/>
                          <a:ea typeface="+mn-ea"/>
                          <a:cs typeface="+mn-cs"/>
                        </a:rPr>
                        <a:t>owever</a:t>
                      </a:r>
                      <a:r>
                        <a:rPr lang="en-ZA" sz="1600" b="0" i="0" u="none" strike="noStrike" kern="1200" dirty="0">
                          <a:solidFill>
                            <a:schemeClr val="tx1"/>
                          </a:solidFill>
                          <a:effectLst/>
                          <a:latin typeface="Arial Narrow" panose="020B0606020202030204" pitchFamily="34" charset="0"/>
                          <a:ea typeface="+mn-ea"/>
                          <a:cs typeface="+mn-cs"/>
                        </a:rPr>
                        <a:t>, at the </a:t>
                      </a:r>
                      <a:r>
                        <a:rPr lang="en-ZA" sz="1600" b="0" i="0" u="none" strike="noStrike" kern="1200" dirty="0" err="1">
                          <a:solidFill>
                            <a:schemeClr val="tx1"/>
                          </a:solidFill>
                          <a:effectLst/>
                          <a:latin typeface="Arial Narrow" panose="020B0606020202030204" pitchFamily="34" charset="0"/>
                          <a:ea typeface="+mn-ea"/>
                          <a:cs typeface="+mn-cs"/>
                        </a:rPr>
                        <a:t>Mier</a:t>
                      </a:r>
                      <a:r>
                        <a:rPr lang="en-ZA" sz="1600" b="0" i="0" u="none" strike="noStrike" kern="1200" dirty="0">
                          <a:solidFill>
                            <a:schemeClr val="tx1"/>
                          </a:solidFill>
                          <a:effectLst/>
                          <a:latin typeface="Arial Narrow" panose="020B0606020202030204" pitchFamily="34" charset="0"/>
                          <a:ea typeface="+mn-ea"/>
                          <a:cs typeface="+mn-cs"/>
                        </a:rPr>
                        <a:t> Incubator the selection of the  targeted 50 beneficiaries </a:t>
                      </a:r>
                      <a:r>
                        <a:rPr lang="en-ZA" sz="1600" b="0" i="0" u="none" strike="noStrike" kern="1200" dirty="0" smtClean="0">
                          <a:solidFill>
                            <a:schemeClr val="tx1"/>
                          </a:solidFill>
                          <a:effectLst/>
                          <a:latin typeface="Arial Narrow" panose="020B0606020202030204" pitchFamily="34" charset="0"/>
                          <a:ea typeface="+mn-ea"/>
                          <a:cs typeface="+mn-cs"/>
                        </a:rPr>
                        <a:t>have </a:t>
                      </a:r>
                      <a:r>
                        <a:rPr lang="en-ZA" sz="1600" b="0" i="0" u="none" strike="noStrike" kern="1200" dirty="0">
                          <a:solidFill>
                            <a:schemeClr val="tx1"/>
                          </a:solidFill>
                          <a:effectLst/>
                          <a:latin typeface="Arial Narrow" panose="020B0606020202030204" pitchFamily="34" charset="0"/>
                          <a:ea typeface="+mn-ea"/>
                          <a:cs typeface="+mn-cs"/>
                        </a:rPr>
                        <a:t>been a challenge. </a:t>
                      </a:r>
                    </a:p>
                    <a:p>
                      <a:pPr algn="just"/>
                      <a:r>
                        <a:rPr lang="en-ZA" sz="1600" b="1" i="0" u="none" strike="noStrike" kern="1200" dirty="0">
                          <a:solidFill>
                            <a:schemeClr val="tx1"/>
                          </a:solidFill>
                          <a:effectLst/>
                          <a:latin typeface="Arial Narrow" panose="020B0606020202030204" pitchFamily="34" charset="0"/>
                          <a:ea typeface="+mn-ea"/>
                          <a:cs typeface="+mn-cs"/>
                        </a:rPr>
                        <a:t>Reason variance:</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effectLst/>
                          <a:latin typeface="Arial Narrow" panose="020B0606020202030204" pitchFamily="34" charset="0"/>
                          <a:ea typeface="+mn-ea"/>
                          <a:cs typeface="+mn-cs"/>
                        </a:rPr>
                        <a:t>Challenges in identifying 50 beneficiaries related to tourism businesses due to size and remoteness of the area.</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600" b="1" i="0" u="none" strike="noStrike" kern="1200" dirty="0">
                        <a:solidFill>
                          <a:schemeClr val="tx1"/>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600" b="1" i="0" u="none" strike="noStrike" kern="1200" dirty="0">
                          <a:solidFill>
                            <a:schemeClr val="tx1"/>
                          </a:solidFill>
                          <a:effectLst/>
                          <a:latin typeface="Arial Narrow" panose="020B0606020202030204" pitchFamily="34" charset="0"/>
                          <a:ea typeface="+mn-ea"/>
                          <a:cs typeface="+mn-cs"/>
                        </a:rPr>
                        <a:t>Corrective measure:</a:t>
                      </a:r>
                    </a:p>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smtClean="0">
                          <a:solidFill>
                            <a:schemeClr val="tx1"/>
                          </a:solidFill>
                          <a:effectLst/>
                          <a:latin typeface="Arial Narrow" panose="020B0606020202030204" pitchFamily="34" charset="0"/>
                          <a:ea typeface="+mn-ea"/>
                          <a:cs typeface="+mn-cs"/>
                        </a:rPr>
                        <a:t>The</a:t>
                      </a:r>
                      <a:r>
                        <a:rPr lang="en-ZA" sz="1600" b="0" i="0" u="none" strike="noStrike" kern="1200" baseline="0" dirty="0" smtClean="0">
                          <a:solidFill>
                            <a:schemeClr val="tx1"/>
                          </a:solidFill>
                          <a:effectLst/>
                          <a:latin typeface="Arial Narrow" panose="020B0606020202030204" pitchFamily="34" charset="0"/>
                          <a:ea typeface="+mn-ea"/>
                          <a:cs typeface="+mn-cs"/>
                        </a:rPr>
                        <a:t> department is </a:t>
                      </a:r>
                      <a:r>
                        <a:rPr lang="en-ZA" sz="1600" b="0" i="0" u="none" strike="noStrike" kern="1200" dirty="0" smtClean="0">
                          <a:solidFill>
                            <a:schemeClr val="tx1"/>
                          </a:solidFill>
                          <a:effectLst/>
                          <a:latin typeface="Arial Narrow" panose="020B0606020202030204" pitchFamily="34" charset="0"/>
                          <a:ea typeface="+mn-ea"/>
                          <a:cs typeface="+mn-cs"/>
                        </a:rPr>
                        <a:t>working with the province and</a:t>
                      </a:r>
                      <a:r>
                        <a:rPr lang="en-ZA" sz="1600" b="0" i="0" u="none" strike="noStrike" kern="1200" baseline="0" dirty="0" smtClean="0">
                          <a:solidFill>
                            <a:schemeClr val="tx1"/>
                          </a:solidFill>
                          <a:effectLst/>
                          <a:latin typeface="Arial Narrow" panose="020B0606020202030204" pitchFamily="34" charset="0"/>
                          <a:ea typeface="+mn-ea"/>
                          <a:cs typeface="+mn-cs"/>
                        </a:rPr>
                        <a:t> </a:t>
                      </a:r>
                      <a:r>
                        <a:rPr lang="en-ZA" sz="1600" b="0" i="0" u="none" strike="noStrike" kern="1200" dirty="0" smtClean="0">
                          <a:solidFill>
                            <a:schemeClr val="tx1"/>
                          </a:solidFill>
                          <a:effectLst/>
                          <a:latin typeface="Arial Narrow" panose="020B0606020202030204" pitchFamily="34" charset="0"/>
                          <a:ea typeface="+mn-ea"/>
                          <a:cs typeface="+mn-cs"/>
                        </a:rPr>
                        <a:t>local </a:t>
                      </a:r>
                      <a:r>
                        <a:rPr lang="en-ZA" sz="1600" b="0" i="0" u="none" strike="noStrike" kern="1200" dirty="0">
                          <a:solidFill>
                            <a:schemeClr val="tx1"/>
                          </a:solidFill>
                          <a:effectLst/>
                          <a:latin typeface="Arial Narrow" panose="020B0606020202030204" pitchFamily="34" charset="0"/>
                          <a:ea typeface="+mn-ea"/>
                          <a:cs typeface="+mn-cs"/>
                        </a:rPr>
                        <a:t>authorities to identify additional beneficiaries.</a:t>
                      </a:r>
                      <a:endParaRPr lang="en-ZA" sz="1600" b="0" i="0" u="none" strike="noStrike" kern="1200" baseline="0" dirty="0">
                        <a:solidFill>
                          <a:schemeClr val="tx1"/>
                        </a:solidFill>
                        <a:latin typeface="+mn-lt"/>
                        <a:ea typeface="+mn-ea"/>
                        <a:cs typeface="+mn-cs"/>
                      </a:endParaRP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991226"/>
            <a:ext cx="2968850"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576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471818927"/>
              </p:ext>
            </p:extLst>
          </p:nvPr>
        </p:nvGraphicFramePr>
        <p:xfrm>
          <a:off x="328532" y="158691"/>
          <a:ext cx="8470235" cy="5493964"/>
        </p:xfrm>
        <a:graphic>
          <a:graphicData uri="http://schemas.openxmlformats.org/drawingml/2006/table">
            <a:tbl>
              <a:tblPr>
                <a:tableStyleId>{8A107856-5554-42FB-B03E-39F5DBC370BA}</a:tableStyleId>
              </a:tblPr>
              <a:tblGrid>
                <a:gridCol w="1556252">
                  <a:extLst>
                    <a:ext uri="{9D8B030D-6E8A-4147-A177-3AD203B41FA5}">
                      <a16:colId xmlns:a16="http://schemas.microsoft.com/office/drawing/2014/main" xmlns="" val="20000"/>
                    </a:ext>
                  </a:extLst>
                </a:gridCol>
                <a:gridCol w="1436914">
                  <a:extLst>
                    <a:ext uri="{9D8B030D-6E8A-4147-A177-3AD203B41FA5}">
                      <a16:colId xmlns:a16="http://schemas.microsoft.com/office/drawing/2014/main" xmlns="" val="20001"/>
                    </a:ext>
                  </a:extLst>
                </a:gridCol>
                <a:gridCol w="1427584">
                  <a:extLst>
                    <a:ext uri="{9D8B030D-6E8A-4147-A177-3AD203B41FA5}">
                      <a16:colId xmlns:a16="http://schemas.microsoft.com/office/drawing/2014/main" xmlns="" val="20003"/>
                    </a:ext>
                  </a:extLst>
                </a:gridCol>
                <a:gridCol w="1520889">
                  <a:extLst>
                    <a:ext uri="{9D8B030D-6E8A-4147-A177-3AD203B41FA5}">
                      <a16:colId xmlns:a16="http://schemas.microsoft.com/office/drawing/2014/main" xmlns="" val="20004"/>
                    </a:ext>
                  </a:extLst>
                </a:gridCol>
                <a:gridCol w="2528596">
                  <a:extLst>
                    <a:ext uri="{9D8B030D-6E8A-4147-A177-3AD203B41FA5}">
                      <a16:colId xmlns:a16="http://schemas.microsoft.com/office/drawing/2014/main" xmlns="" val="1951387386"/>
                    </a:ext>
                  </a:extLst>
                </a:gridCol>
              </a:tblGrid>
              <a:tr h="55183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Narrow"/>
                        </a:rPr>
                        <a:t>Strategic objective: </a:t>
                      </a:r>
                      <a:r>
                        <a:rPr kumimoji="0" lang="en-ZA" sz="15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5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32111">
                <a:tc rowSpan="2">
                  <a:txBody>
                    <a:bodyPr/>
                    <a:lstStyle/>
                    <a:p>
                      <a:pPr algn="ctr">
                        <a:lnSpc>
                          <a:spcPct val="100000"/>
                        </a:lnSpc>
                      </a:pPr>
                      <a:r>
                        <a:rPr lang="en-US" sz="1500" b="1" dirty="0">
                          <a:latin typeface="Arial Narrow" panose="020B0606020202030204" pitchFamily="34" charset="0"/>
                        </a:rPr>
                        <a:t>Key</a:t>
                      </a:r>
                      <a:r>
                        <a:rPr lang="en-US" sz="1500" b="1" baseline="0" dirty="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806556">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latin typeface="Arial Narrow" panose="020B0606020202030204" pitchFamily="34" charset="0"/>
                          <a:ea typeface="+mn-ea"/>
                          <a:cs typeface="+mn-cs"/>
                        </a:rPr>
                        <a:t>Quarter 2 Performance – </a:t>
                      </a:r>
                      <a:r>
                        <a:rPr lang="en-ZA" sz="1500" b="1" kern="1200" dirty="0">
                          <a:solidFill>
                            <a:schemeClr val="dk1"/>
                          </a:solidFill>
                          <a:latin typeface="Arial Narrow" panose="020B0606020202030204" pitchFamily="34" charset="0"/>
                          <a:ea typeface="+mn-ea"/>
                          <a:cs typeface="+mn-cs"/>
                        </a:rPr>
                        <a:t>Actual </a:t>
                      </a:r>
                      <a:r>
                        <a:rPr lang="en-US" sz="15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Targets</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803465">
                <a:tc>
                  <a:txBody>
                    <a:bodyPr/>
                    <a:lstStyle/>
                    <a:p>
                      <a:pPr marL="342900" lvl="0" indent="-342900" algn="just">
                        <a:lnSpc>
                          <a:spcPct val="115000"/>
                        </a:lnSpc>
                        <a:spcAft>
                          <a:spcPts val="0"/>
                        </a:spcAft>
                        <a:buFont typeface="+mj-lt"/>
                        <a:buAutoNum type="arabicPeriod" startAt="4"/>
                      </a:pPr>
                      <a:r>
                        <a:rPr lang="en-ZA" sz="1500" kern="1200" dirty="0">
                          <a:solidFill>
                            <a:schemeClr val="tx1"/>
                          </a:solidFill>
                          <a:latin typeface="Arial Narrow" pitchFamily="34" charset="0"/>
                          <a:ea typeface="+mn-ea"/>
                          <a:cs typeface="+mn-cs"/>
                        </a:rPr>
                        <a:t>Number of Incubators implemented.</a:t>
                      </a:r>
                      <a:endParaRPr lang="en-US" sz="1500" dirty="0">
                        <a:solidFill>
                          <a:schemeClr val="tx1"/>
                        </a:solidFill>
                        <a:latin typeface="Arial Narrow" pitchFamily="34" charset="0"/>
                        <a:ea typeface="Calibri"/>
                        <a:cs typeface="Times New Roman"/>
                      </a:endParaRPr>
                    </a:p>
                  </a:txBody>
                  <a:tcPr marL="86396" marR="86396" marT="0" marB="0">
                    <a:solidFill>
                      <a:schemeClr val="bg1"/>
                    </a:solidFill>
                  </a:tcPr>
                </a:tc>
                <a:tc>
                  <a:txBody>
                    <a:bodyPr/>
                    <a:lstStyle/>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a:solidFill>
                            <a:schemeClr val="tx1"/>
                          </a:solidFill>
                          <a:latin typeface="Arial Narrow" pitchFamily="34" charset="0"/>
                          <a:ea typeface="+mn-ea"/>
                          <a:cs typeface="+mn-cs"/>
                        </a:rPr>
                        <a:t>Three</a:t>
                      </a:r>
                      <a:r>
                        <a:rPr lang="en-ZA" sz="1500" b="0" kern="1200" baseline="0" dirty="0">
                          <a:solidFill>
                            <a:schemeClr val="tx1"/>
                          </a:solidFill>
                          <a:latin typeface="Arial Narrow" pitchFamily="34" charset="0"/>
                          <a:ea typeface="+mn-ea"/>
                          <a:cs typeface="+mn-cs"/>
                        </a:rPr>
                        <a:t> </a:t>
                      </a:r>
                      <a:r>
                        <a:rPr lang="en-ZA" sz="1500" b="0" kern="1200" dirty="0">
                          <a:solidFill>
                            <a:schemeClr val="tx1"/>
                          </a:solidFill>
                          <a:latin typeface="Arial Narrow" pitchFamily="34" charset="0"/>
                          <a:ea typeface="+mn-ea"/>
                          <a:cs typeface="+mn-cs"/>
                        </a:rPr>
                        <a:t>existing incubators supported</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a:solidFill>
                            <a:schemeClr val="tx1"/>
                          </a:solidFill>
                          <a:latin typeface="Arial Narrow" pitchFamily="34" charset="0"/>
                          <a:ea typeface="+mn-ea"/>
                          <a:cs typeface="+mn-cs"/>
                        </a:rPr>
                        <a:t>Two new incubator established</a:t>
                      </a:r>
                    </a:p>
                  </a:txBody>
                  <a:tcPr marL="86400" marR="86400" marT="7620" marB="0">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effectLst/>
                          <a:latin typeface="Arial Narrow" panose="020B0606020202030204" pitchFamily="34" charset="0"/>
                          <a:ea typeface="+mn-ea"/>
                          <a:cs typeface="+mn-cs"/>
                        </a:rPr>
                        <a:t>Support to the existing incubators was provided.</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5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a:txBody>
                    <a:bodyPr/>
                    <a:lstStyle/>
                    <a:p>
                      <a:pPr marL="114300" indent="-114300" algn="just">
                        <a:buFont typeface="Arial" panose="020B0604020202020204" pitchFamily="34" charset="0"/>
                        <a:buChar char="•"/>
                      </a:pPr>
                      <a:r>
                        <a:rPr lang="en-ZA" sz="1500" b="0" i="0" u="none" strike="noStrike" kern="1200" dirty="0">
                          <a:solidFill>
                            <a:srgbClr val="000000"/>
                          </a:solidFill>
                          <a:effectLst/>
                          <a:latin typeface="Arial Narrow" panose="020B0606020202030204" pitchFamily="34" charset="0"/>
                          <a:ea typeface="+mn-ea"/>
                          <a:cs typeface="+mn-cs"/>
                        </a:rPr>
                        <a:t>Develop three-year incubation plan for each business typology in the cluster</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i="0" u="none" strike="noStrike" kern="1200" dirty="0">
                          <a:solidFill>
                            <a:schemeClr val="tx1"/>
                          </a:solidFill>
                          <a:effectLst/>
                          <a:latin typeface="Arial Narrow" panose="020B0606020202030204" pitchFamily="34" charset="0"/>
                          <a:ea typeface="+mn-ea"/>
                          <a:cs typeface="+mn-cs"/>
                        </a:rPr>
                        <a:t>Three-year incubation plan for each business typology in the cluster was not developed as  service providers to carry this out have </a:t>
                      </a:r>
                      <a:r>
                        <a:rPr lang="en-ZA" sz="1500" b="0" i="0" u="none" strike="noStrike" kern="1200" dirty="0" smtClean="0">
                          <a:solidFill>
                            <a:schemeClr val="tx1"/>
                          </a:solidFill>
                          <a:effectLst/>
                          <a:latin typeface="Arial Narrow" panose="020B0606020202030204" pitchFamily="34" charset="0"/>
                          <a:ea typeface="+mn-ea"/>
                          <a:cs typeface="+mn-cs"/>
                        </a:rPr>
                        <a:t>not </a:t>
                      </a:r>
                      <a:r>
                        <a:rPr lang="en-ZA" sz="1500" b="0" i="0" u="none" strike="noStrike" kern="1200" dirty="0">
                          <a:solidFill>
                            <a:schemeClr val="tx1"/>
                          </a:solidFill>
                          <a:effectLst/>
                          <a:latin typeface="Arial Narrow" panose="020B0606020202030204" pitchFamily="34" charset="0"/>
                          <a:ea typeface="+mn-ea"/>
                          <a:cs typeface="+mn-cs"/>
                        </a:rPr>
                        <a:t>been appointed. </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500" b="0" i="0" u="none" strike="noStrike" kern="1200" dirty="0">
                        <a:solidFill>
                          <a:schemeClr val="tx1"/>
                        </a:solidFill>
                        <a:effectLst/>
                        <a:latin typeface="Arial Narrow" panose="020B0606020202030204" pitchFamily="34" charset="0"/>
                        <a:ea typeface="+mn-ea"/>
                        <a:cs typeface="+mn-cs"/>
                      </a:endParaRPr>
                    </a:p>
                    <a:p>
                      <a:pPr algn="just"/>
                      <a:r>
                        <a:rPr lang="en-ZA" sz="1500" b="1" i="0" u="none" strike="noStrike" kern="1200" dirty="0">
                          <a:solidFill>
                            <a:schemeClr val="tx1"/>
                          </a:solidFill>
                          <a:effectLst/>
                          <a:latin typeface="Arial Narrow" panose="020B0606020202030204" pitchFamily="34" charset="0"/>
                          <a:ea typeface="+mn-ea"/>
                          <a:cs typeface="+mn-cs"/>
                        </a:rPr>
                        <a:t>Reason for variance:</a:t>
                      </a:r>
                    </a:p>
                    <a:p>
                      <a:pPr algn="just"/>
                      <a:r>
                        <a:rPr lang="en-ZA" sz="1500" b="0" i="0" u="none" strike="noStrike" kern="1200" dirty="0">
                          <a:solidFill>
                            <a:schemeClr val="tx1"/>
                          </a:solidFill>
                          <a:effectLst/>
                          <a:latin typeface="Arial Narrow" panose="020B0606020202030204" pitchFamily="34" charset="0"/>
                          <a:ea typeface="+mn-ea"/>
                          <a:cs typeface="+mn-cs"/>
                        </a:rPr>
                        <a:t>Delays in finalising the expanded service provider panel. </a:t>
                      </a:r>
                    </a:p>
                    <a:p>
                      <a:pPr algn="just"/>
                      <a:endParaRPr lang="en-ZA" sz="1500" b="1" i="0" u="none" strike="noStrike" kern="1200" dirty="0">
                        <a:solidFill>
                          <a:schemeClr val="tx1"/>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500" b="1" i="0" u="none" strike="noStrike" kern="1200" dirty="0">
                          <a:solidFill>
                            <a:schemeClr val="tx1"/>
                          </a:solidFill>
                          <a:effectLst/>
                          <a:latin typeface="Arial Narrow" panose="020B0606020202030204" pitchFamily="34" charset="0"/>
                          <a:ea typeface="+mn-ea"/>
                          <a:cs typeface="+mn-cs"/>
                        </a:rPr>
                        <a:t>Corrective measure:</a:t>
                      </a:r>
                    </a:p>
                    <a:p>
                      <a:pPr algn="just"/>
                      <a:r>
                        <a:rPr lang="en-ZA" sz="1500" b="0" i="0" u="none" strike="noStrike" kern="1200" dirty="0">
                          <a:solidFill>
                            <a:schemeClr val="tx1"/>
                          </a:solidFill>
                          <a:effectLst/>
                          <a:latin typeface="Arial Narrow" panose="020B0606020202030204" pitchFamily="34" charset="0"/>
                          <a:ea typeface="+mn-ea"/>
                          <a:cs typeface="+mn-cs"/>
                        </a:rPr>
                        <a:t>The service provider </a:t>
                      </a:r>
                      <a:r>
                        <a:rPr lang="en-ZA" sz="1500" b="0" i="0" u="none" strike="noStrike" kern="1200" dirty="0" smtClean="0">
                          <a:solidFill>
                            <a:schemeClr val="tx1"/>
                          </a:solidFill>
                          <a:effectLst/>
                          <a:latin typeface="Arial Narrow" panose="020B0606020202030204" pitchFamily="34" charset="0"/>
                          <a:ea typeface="+mn-ea"/>
                          <a:cs typeface="+mn-cs"/>
                        </a:rPr>
                        <a:t>panel </a:t>
                      </a:r>
                      <a:r>
                        <a:rPr lang="en-ZA" sz="1500" b="0" i="0" u="none" strike="noStrike" kern="1200" dirty="0">
                          <a:solidFill>
                            <a:schemeClr val="tx1"/>
                          </a:solidFill>
                          <a:effectLst/>
                          <a:latin typeface="Arial Narrow" panose="020B0606020202030204" pitchFamily="34" charset="0"/>
                          <a:ea typeface="+mn-ea"/>
                          <a:cs typeface="+mn-cs"/>
                        </a:rPr>
                        <a:t>has been finalised and appointments will be done in quarter four.</a:t>
                      </a:r>
                    </a:p>
                    <a:p>
                      <a:pPr algn="just"/>
                      <a:r>
                        <a:rPr lang="en-ZA" sz="1500" b="0" i="0" u="none" strike="noStrike" kern="1200" dirty="0">
                          <a:solidFill>
                            <a:schemeClr val="tx1"/>
                          </a:solidFill>
                          <a:effectLst/>
                          <a:latin typeface="Arial Narrow" panose="020B0606020202030204" pitchFamily="34" charset="0"/>
                          <a:ea typeface="+mn-ea"/>
                          <a:cs typeface="+mn-cs"/>
                        </a:rPr>
                        <a:t>The  incubation plan</a:t>
                      </a:r>
                      <a:r>
                        <a:rPr lang="en-ZA" sz="1500" b="0" i="0" u="none" strike="noStrike" kern="1200" baseline="0" dirty="0">
                          <a:solidFill>
                            <a:schemeClr val="tx1"/>
                          </a:solidFill>
                          <a:effectLst/>
                          <a:latin typeface="Arial Narrow" panose="020B0606020202030204" pitchFamily="34" charset="0"/>
                          <a:ea typeface="+mn-ea"/>
                          <a:cs typeface="+mn-cs"/>
                        </a:rPr>
                        <a:t> will </a:t>
                      </a:r>
                      <a:r>
                        <a:rPr lang="en-ZA" sz="1500" b="0" i="0" u="none" strike="noStrike" kern="1200" dirty="0">
                          <a:solidFill>
                            <a:schemeClr val="tx1"/>
                          </a:solidFill>
                          <a:effectLst/>
                          <a:latin typeface="Arial Narrow" panose="020B0606020202030204" pitchFamily="34" charset="0"/>
                          <a:ea typeface="+mn-ea"/>
                          <a:cs typeface="+mn-cs"/>
                        </a:rPr>
                        <a:t>be finalised in quarter four.</a:t>
                      </a:r>
                      <a:endParaRPr lang="en-ZA" sz="1500" b="0" i="0" u="none" strike="noStrike" kern="1200" baseline="0" dirty="0">
                        <a:solidFill>
                          <a:schemeClr val="tx1"/>
                        </a:solidFill>
                        <a:latin typeface="+mn-lt"/>
                        <a:ea typeface="+mn-ea"/>
                        <a:cs typeface="+mn-cs"/>
                      </a:endParaRP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991226"/>
            <a:ext cx="3061213"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205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287155393"/>
              </p:ext>
            </p:extLst>
          </p:nvPr>
        </p:nvGraphicFramePr>
        <p:xfrm>
          <a:off x="328532" y="224005"/>
          <a:ext cx="8532006" cy="4973146"/>
        </p:xfrm>
        <a:graphic>
          <a:graphicData uri="http://schemas.openxmlformats.org/drawingml/2006/table">
            <a:tbl>
              <a:tblPr>
                <a:tableStyleId>{8A107856-5554-42FB-B03E-39F5DBC370BA}</a:tableStyleId>
              </a:tblPr>
              <a:tblGrid>
                <a:gridCol w="1565582">
                  <a:extLst>
                    <a:ext uri="{9D8B030D-6E8A-4147-A177-3AD203B41FA5}">
                      <a16:colId xmlns:a16="http://schemas.microsoft.com/office/drawing/2014/main" xmlns="" val="20000"/>
                    </a:ext>
                  </a:extLst>
                </a:gridCol>
                <a:gridCol w="1894115">
                  <a:extLst>
                    <a:ext uri="{9D8B030D-6E8A-4147-A177-3AD203B41FA5}">
                      <a16:colId xmlns:a16="http://schemas.microsoft.com/office/drawing/2014/main" xmlns="" val="20001"/>
                    </a:ext>
                  </a:extLst>
                </a:gridCol>
                <a:gridCol w="1586204">
                  <a:extLst>
                    <a:ext uri="{9D8B030D-6E8A-4147-A177-3AD203B41FA5}">
                      <a16:colId xmlns:a16="http://schemas.microsoft.com/office/drawing/2014/main" xmlns="" val="20003"/>
                    </a:ext>
                  </a:extLst>
                </a:gridCol>
                <a:gridCol w="1511559">
                  <a:extLst>
                    <a:ext uri="{9D8B030D-6E8A-4147-A177-3AD203B41FA5}">
                      <a16:colId xmlns:a16="http://schemas.microsoft.com/office/drawing/2014/main" xmlns="" val="20004"/>
                    </a:ext>
                  </a:extLst>
                </a:gridCol>
                <a:gridCol w="1974546">
                  <a:extLst>
                    <a:ext uri="{9D8B030D-6E8A-4147-A177-3AD203B41FA5}">
                      <a16:colId xmlns:a16="http://schemas.microsoft.com/office/drawing/2014/main" xmlns="" val="1951387386"/>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a:rPr>
                        <a:t>Strategic objective: </a:t>
                      </a:r>
                      <a:r>
                        <a:rPr kumimoji="0" lang="en-ZA" sz="14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400" b="1" baseline="0" dirty="0">
                          <a:latin typeface="Arial Narrow" panose="020B0606020202030204" pitchFamily="34" charset="0"/>
                        </a:rPr>
                        <a:t>Key Performance Indicator</a:t>
                      </a:r>
                      <a:endParaRPr lang="en-US" sz="1400" b="1" baseline="0"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baseline="0" dirty="0">
                          <a:latin typeface="Arial Narrow" panose="020B0606020202030204" pitchFamily="34" charset="0"/>
                        </a:rPr>
                        <a:t>Annual Target</a:t>
                      </a:r>
                      <a:endParaRPr lang="en-US" sz="1400" b="1" baseline="0"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5070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5"/>
                        <a:tabLst>
                          <a:tab pos="266700" algn="l"/>
                        </a:tabLst>
                        <a:defRPr/>
                      </a:pPr>
                      <a:r>
                        <a:rPr lang="en-GB" sz="1400" b="0" kern="1200" baseline="0" dirty="0">
                          <a:solidFill>
                            <a:schemeClr val="tx1"/>
                          </a:solidFill>
                          <a:latin typeface="Arial Narrow" pitchFamily="34" charset="0"/>
                          <a:ea typeface="+mn-ea"/>
                          <a:cs typeface="+mn-cs"/>
                        </a:rPr>
                        <a:t>Number of incentivised programme implemented</a:t>
                      </a:r>
                      <a:r>
                        <a:rPr lang="en-US" sz="1400" b="0" kern="1200" baseline="0" dirty="0">
                          <a:solidFill>
                            <a:schemeClr val="tx1"/>
                          </a:solidFill>
                          <a:latin typeface="Arial Narrow" pitchFamily="34" charset="0"/>
                          <a:ea typeface="+mn-ea"/>
                          <a:cs typeface="+mn-cs"/>
                        </a:rPr>
                        <a:t>.</a:t>
                      </a:r>
                      <a:endParaRPr lang="en-ZA" sz="1400" b="0" kern="1200" baseline="0" dirty="0">
                        <a:solidFill>
                          <a:schemeClr val="tx1"/>
                        </a:solidFill>
                        <a:latin typeface="Arial Narrow" pitchFamily="34" charset="0"/>
                        <a:ea typeface="+mn-ea"/>
                        <a:cs typeface="+mn-cs"/>
                      </a:endParaRPr>
                    </a:p>
                  </a:txBody>
                  <a:tcPr marL="86403" marR="86403" marT="0" marB="0">
                    <a:solidFill>
                      <a:schemeClr val="bg1"/>
                    </a:solidFill>
                  </a:tcPr>
                </a:tc>
                <a:tc>
                  <a:txBody>
                    <a:bodyPr/>
                    <a:lstStyle/>
                    <a:p>
                      <a:pPr marL="0" indent="0" algn="l" fontAlgn="t">
                        <a:buFont typeface="+mj-lt"/>
                        <a:buNone/>
                      </a:pPr>
                      <a:r>
                        <a:rPr lang="en-ZA" sz="1400" b="1" i="0" u="none" strike="noStrike" baseline="0" dirty="0">
                          <a:solidFill>
                            <a:srgbClr val="000000"/>
                          </a:solidFill>
                          <a:effectLst/>
                          <a:latin typeface="Arial Narrow" panose="020B0606020202030204" pitchFamily="34" charset="0"/>
                        </a:rPr>
                        <a:t>Four incentive programmes supported with funding:</a:t>
                      </a:r>
                    </a:p>
                    <a:p>
                      <a:pPr marL="342900" lvl="0" indent="-342900">
                        <a:buFont typeface="+mj-lt"/>
                        <a:buAutoNum type="arabicPeriod"/>
                      </a:pPr>
                      <a:r>
                        <a:rPr lang="en-GB" sz="1400" b="0" kern="1200" baseline="0" dirty="0">
                          <a:solidFill>
                            <a:schemeClr val="tx1"/>
                          </a:solidFill>
                          <a:latin typeface="Arial Narrow" pitchFamily="34" charset="0"/>
                          <a:ea typeface="+mn-ea"/>
                          <a:cs typeface="+mn-cs"/>
                        </a:rPr>
                        <a:t>Market Access Support Programme.</a:t>
                      </a:r>
                      <a:endParaRPr lang="en-ZA" sz="1400" b="0" kern="1200" baseline="0" dirty="0">
                        <a:solidFill>
                          <a:schemeClr val="tx1"/>
                        </a:solidFill>
                        <a:latin typeface="Arial Narrow" pitchFamily="34" charset="0"/>
                        <a:ea typeface="+mn-ea"/>
                        <a:cs typeface="+mn-cs"/>
                      </a:endParaRPr>
                    </a:p>
                    <a:p>
                      <a:pPr marL="342900" indent="-342900" algn="l" fontAlgn="t">
                        <a:buFont typeface="+mj-lt"/>
                        <a:buAutoNum type="arabicPeriod"/>
                      </a:pPr>
                      <a:r>
                        <a:rPr lang="en-ZA" sz="1400" b="0" i="0" u="none" strike="noStrike" baseline="0" dirty="0">
                          <a:solidFill>
                            <a:srgbClr val="000000"/>
                          </a:solidFill>
                          <a:effectLst/>
                          <a:latin typeface="Arial Narrow" panose="020B0606020202030204" pitchFamily="34" charset="0"/>
                        </a:rPr>
                        <a:t>Tourism grading </a:t>
                      </a:r>
                      <a:r>
                        <a:rPr lang="en-GB" sz="1400" b="0" kern="1200" baseline="0" dirty="0">
                          <a:solidFill>
                            <a:schemeClr val="tx1"/>
                          </a:solidFill>
                          <a:latin typeface="Arial Narrow" pitchFamily="34" charset="0"/>
                          <a:ea typeface="+mn-ea"/>
                          <a:cs typeface="+mn-cs"/>
                        </a:rPr>
                        <a:t>Support Programme</a:t>
                      </a:r>
                      <a:endParaRPr lang="en-ZA" sz="1400" b="0" i="0" u="none" strike="noStrike" baseline="0" dirty="0">
                        <a:solidFill>
                          <a:srgbClr val="000000"/>
                        </a:solidFill>
                        <a:effectLst/>
                        <a:latin typeface="Arial Narrow" panose="020B0606020202030204" pitchFamily="34" charset="0"/>
                      </a:endParaRPr>
                    </a:p>
                    <a:p>
                      <a:pPr marL="342900" indent="-342900" algn="l" fontAlgn="t">
                        <a:buFont typeface="+mj-lt"/>
                        <a:buAutoNum type="arabicPeriod"/>
                      </a:pPr>
                      <a:r>
                        <a:rPr lang="en-ZA" sz="1400" b="0" i="0" u="none" strike="noStrike" baseline="0" dirty="0">
                          <a:solidFill>
                            <a:srgbClr val="000000"/>
                          </a:solidFill>
                          <a:effectLst/>
                          <a:latin typeface="Arial Narrow" panose="020B0606020202030204" pitchFamily="34" charset="0"/>
                        </a:rPr>
                        <a:t>Energy Efficiency (Green Tourism Incentive Programme)</a:t>
                      </a:r>
                    </a:p>
                    <a:p>
                      <a:pPr marL="342900" indent="-342900" algn="l" fontAlgn="t">
                        <a:buFont typeface="+mj-lt"/>
                        <a:buAutoNum type="arabicPeriod"/>
                      </a:pPr>
                      <a:r>
                        <a:rPr lang="en-ZA" sz="1400" b="0" i="0" u="none" strike="noStrike" baseline="0" dirty="0">
                          <a:solidFill>
                            <a:srgbClr val="000000"/>
                          </a:solidFill>
                          <a:effectLst/>
                          <a:latin typeface="Arial Narrow" panose="020B0606020202030204" pitchFamily="34" charset="0"/>
                        </a:rPr>
                        <a:t>Sector Transformation (Tourism Transformation Fund)</a:t>
                      </a:r>
                    </a:p>
                  </a:txBody>
                  <a:tcPr marL="86400" marR="864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400" b="0" kern="1200" baseline="0" dirty="0">
                          <a:solidFill>
                            <a:schemeClr val="tx1"/>
                          </a:solidFill>
                          <a:latin typeface="Arial Narrow" pitchFamily="34" charset="0"/>
                          <a:ea typeface="+mn-ea"/>
                          <a:cs typeface="+mn-cs"/>
                        </a:rPr>
                        <a:t>55 applications were approved for the Market Access support programme.</a:t>
                      </a:r>
                    </a:p>
                  </a:txBody>
                  <a:tcPr marL="85725" marR="864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baseline="0" dirty="0">
                          <a:solidFill>
                            <a:schemeClr val="tx1"/>
                          </a:solidFill>
                          <a:latin typeface="Arial Narrow" pitchFamily="34" charset="0"/>
                          <a:ea typeface="+mn-ea"/>
                          <a:cs typeface="+mn-cs"/>
                        </a:rPr>
                        <a:t>Approve applications of the tourism enterprises for Market Access support</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baseline="0" dirty="0">
                          <a:solidFill>
                            <a:schemeClr val="tx1"/>
                          </a:solidFill>
                          <a:latin typeface="Arial Narrow" pitchFamily="34" charset="0"/>
                          <a:ea typeface="+mn-ea"/>
                          <a:cs typeface="+mn-cs"/>
                        </a:rPr>
                        <a:t>Programme.</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400" b="0" kern="1200" baseline="0" dirty="0">
                          <a:solidFill>
                            <a:schemeClr val="tx1"/>
                          </a:solidFill>
                          <a:latin typeface="Arial Narrow" pitchFamily="34" charset="0"/>
                          <a:ea typeface="+mn-ea"/>
                          <a:cs typeface="+mn-cs"/>
                        </a:rPr>
                        <a:t>37 applications were approved for the Market Access support programme at  the following platforms:</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400" b="0" kern="1200" baseline="0" dirty="0">
                        <a:solidFill>
                          <a:schemeClr val="tx1"/>
                        </a:solidFill>
                        <a:latin typeface="Arial Narrow" pitchFamily="34" charset="0"/>
                        <a:ea typeface="+mn-ea"/>
                        <a:cs typeface="+mn-cs"/>
                      </a:endParaRP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baseline="0" dirty="0">
                          <a:solidFill>
                            <a:schemeClr val="tx1"/>
                          </a:solidFill>
                          <a:latin typeface="Arial Narrow" pitchFamily="34" charset="0"/>
                          <a:ea typeface="+mn-ea"/>
                          <a:cs typeface="+mn-cs"/>
                        </a:rPr>
                        <a:t>International Tourismus Börse (ITB) Berlin;( March)</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baseline="0" dirty="0">
                          <a:solidFill>
                            <a:schemeClr val="tx1"/>
                          </a:solidFill>
                          <a:latin typeface="Arial Narrow" pitchFamily="34" charset="0"/>
                          <a:ea typeface="+mn-ea"/>
                          <a:cs typeface="+mn-cs"/>
                        </a:rPr>
                        <a:t>Moscow International Travel and Tourism (MITT); and  (March)</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baseline="0" dirty="0">
                          <a:solidFill>
                            <a:schemeClr val="tx1"/>
                          </a:solidFill>
                          <a:latin typeface="Arial Narrow" pitchFamily="34" charset="0"/>
                          <a:ea typeface="+mn-ea"/>
                          <a:cs typeface="+mn-cs"/>
                        </a:rPr>
                        <a:t>East Mediterranean International Tourism and Travel Expo. (Feb)</a:t>
                      </a: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991226"/>
            <a:ext cx="3015032"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119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686400384"/>
              </p:ext>
            </p:extLst>
          </p:nvPr>
        </p:nvGraphicFramePr>
        <p:xfrm>
          <a:off x="328532" y="380999"/>
          <a:ext cx="8532006" cy="4916685"/>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1908483">
                  <a:extLst>
                    <a:ext uri="{9D8B030D-6E8A-4147-A177-3AD203B41FA5}">
                      <a16:colId xmlns:a16="http://schemas.microsoft.com/office/drawing/2014/main" xmlns="" val="20001"/>
                    </a:ext>
                  </a:extLst>
                </a:gridCol>
                <a:gridCol w="1726164">
                  <a:extLst>
                    <a:ext uri="{9D8B030D-6E8A-4147-A177-3AD203B41FA5}">
                      <a16:colId xmlns:a16="http://schemas.microsoft.com/office/drawing/2014/main" xmlns="" val="20003"/>
                    </a:ext>
                  </a:extLst>
                </a:gridCol>
                <a:gridCol w="1416481">
                  <a:extLst>
                    <a:ext uri="{9D8B030D-6E8A-4147-A177-3AD203B41FA5}">
                      <a16:colId xmlns:a16="http://schemas.microsoft.com/office/drawing/2014/main" xmlns="" val="20004"/>
                    </a:ext>
                  </a:extLst>
                </a:gridCol>
                <a:gridCol w="1733722">
                  <a:extLst>
                    <a:ext uri="{9D8B030D-6E8A-4147-A177-3AD203B41FA5}">
                      <a16:colId xmlns:a16="http://schemas.microsoft.com/office/drawing/2014/main" xmlns="" val="1951387386"/>
                    </a:ext>
                  </a:extLst>
                </a:gridCol>
              </a:tblGrid>
              <a:tr h="413404">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a:rPr>
                        <a:t>Strategic objective: </a:t>
                      </a:r>
                      <a:r>
                        <a:rPr kumimoji="0" lang="en-ZA" sz="14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98260">
                <a:tc rowSpan="2">
                  <a:txBody>
                    <a:bodyPr/>
                    <a:lstStyle/>
                    <a:p>
                      <a:pPr algn="ctr">
                        <a:lnSpc>
                          <a:spcPct val="100000"/>
                        </a:lnSpc>
                      </a:pPr>
                      <a:r>
                        <a:rPr lang="en-US" sz="1400" b="1" baseline="0" dirty="0">
                          <a:latin typeface="Arial Narrow" panose="020B0606020202030204" pitchFamily="34" charset="0"/>
                        </a:rPr>
                        <a:t>Key Performance Indicator</a:t>
                      </a:r>
                      <a:endParaRPr lang="en-US" sz="1400" b="1" baseline="0"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baseline="0" dirty="0">
                          <a:latin typeface="Arial Narrow" panose="020B0606020202030204" pitchFamily="34" charset="0"/>
                        </a:rPr>
                        <a:t>Annual Target</a:t>
                      </a:r>
                      <a:endParaRPr lang="en-US" sz="1400" b="1" baseline="0"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708693">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920792">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5"/>
                        <a:tabLst>
                          <a:tab pos="266700" algn="l"/>
                        </a:tabLst>
                        <a:defRPr/>
                      </a:pPr>
                      <a:r>
                        <a:rPr lang="en-GB" sz="1400" b="0" kern="1200" baseline="0" dirty="0">
                          <a:solidFill>
                            <a:schemeClr val="tx1"/>
                          </a:solidFill>
                          <a:latin typeface="Arial Narrow" pitchFamily="34" charset="0"/>
                          <a:ea typeface="+mn-ea"/>
                          <a:cs typeface="+mn-cs"/>
                        </a:rPr>
                        <a:t>Number of incentivised programme implemented</a:t>
                      </a:r>
                      <a:r>
                        <a:rPr lang="en-US" sz="1400" b="0" kern="1200" baseline="0" dirty="0">
                          <a:solidFill>
                            <a:schemeClr val="tx1"/>
                          </a:solidFill>
                          <a:latin typeface="Arial Narrow" pitchFamily="34" charset="0"/>
                          <a:ea typeface="+mn-ea"/>
                          <a:cs typeface="+mn-cs"/>
                        </a:rPr>
                        <a:t>.</a:t>
                      </a:r>
                      <a:endParaRPr lang="en-ZA" sz="1400" b="0" kern="1200" baseline="0" dirty="0">
                        <a:solidFill>
                          <a:schemeClr val="tx1"/>
                        </a:solidFill>
                        <a:latin typeface="Arial Narrow" pitchFamily="34" charset="0"/>
                        <a:ea typeface="+mn-ea"/>
                        <a:cs typeface="+mn-cs"/>
                      </a:endParaRPr>
                    </a:p>
                  </a:txBody>
                  <a:tcPr marL="86403" marR="86403" marT="0" marB="0">
                    <a:solidFill>
                      <a:schemeClr val="bg1"/>
                    </a:solidFill>
                  </a:tcPr>
                </a:tc>
                <a:tc rowSpan="3">
                  <a:txBody>
                    <a:bodyPr/>
                    <a:lstStyle/>
                    <a:p>
                      <a:pPr marL="0" indent="0" algn="just" fontAlgn="t">
                        <a:buFont typeface="+mj-lt"/>
                        <a:buNone/>
                      </a:pPr>
                      <a:r>
                        <a:rPr lang="en-ZA" sz="1400" b="1" i="0" u="none" strike="noStrike" baseline="0" dirty="0">
                          <a:solidFill>
                            <a:srgbClr val="000000"/>
                          </a:solidFill>
                          <a:effectLst/>
                          <a:latin typeface="Arial Narrow" panose="020B0606020202030204" pitchFamily="34" charset="0"/>
                        </a:rPr>
                        <a:t>Four incentive programmes supported with funding:</a:t>
                      </a:r>
                    </a:p>
                    <a:p>
                      <a:pPr marL="342900" lvl="0" indent="-342900" algn="just">
                        <a:buFont typeface="+mj-lt"/>
                        <a:buAutoNum type="arabicPeriod"/>
                      </a:pPr>
                      <a:r>
                        <a:rPr lang="en-GB" sz="1400" b="0" kern="1200" baseline="0" dirty="0">
                          <a:solidFill>
                            <a:schemeClr val="tx1"/>
                          </a:solidFill>
                          <a:latin typeface="Arial Narrow" pitchFamily="34" charset="0"/>
                          <a:ea typeface="+mn-ea"/>
                          <a:cs typeface="+mn-cs"/>
                        </a:rPr>
                        <a:t>Market Access Support Programme.</a:t>
                      </a:r>
                      <a:endParaRPr lang="en-ZA" sz="1400" b="0" kern="1200" baseline="0" dirty="0">
                        <a:solidFill>
                          <a:schemeClr val="tx1"/>
                        </a:solidFill>
                        <a:latin typeface="Arial Narrow" pitchFamily="34" charset="0"/>
                        <a:ea typeface="+mn-ea"/>
                        <a:cs typeface="+mn-cs"/>
                      </a:endParaRPr>
                    </a:p>
                    <a:p>
                      <a:pPr marL="342900" indent="-342900" algn="just" fontAlgn="t">
                        <a:buFont typeface="+mj-lt"/>
                        <a:buAutoNum type="arabicPeriod"/>
                      </a:pPr>
                      <a:r>
                        <a:rPr lang="en-ZA" sz="1400" b="0" i="0" u="none" strike="noStrike" baseline="0" dirty="0">
                          <a:solidFill>
                            <a:srgbClr val="000000"/>
                          </a:solidFill>
                          <a:effectLst/>
                          <a:latin typeface="Arial Narrow" panose="020B0606020202030204" pitchFamily="34" charset="0"/>
                        </a:rPr>
                        <a:t>Tourism grading </a:t>
                      </a:r>
                      <a:r>
                        <a:rPr lang="en-GB" sz="1400" b="0" kern="1200" baseline="0" dirty="0">
                          <a:solidFill>
                            <a:schemeClr val="tx1"/>
                          </a:solidFill>
                          <a:latin typeface="Arial Narrow" pitchFamily="34" charset="0"/>
                          <a:ea typeface="+mn-ea"/>
                          <a:cs typeface="+mn-cs"/>
                        </a:rPr>
                        <a:t>Support Programme</a:t>
                      </a:r>
                      <a:endParaRPr lang="en-ZA" sz="1400" b="0" i="0" u="none" strike="noStrike" baseline="0" dirty="0">
                        <a:solidFill>
                          <a:srgbClr val="000000"/>
                        </a:solidFill>
                        <a:effectLst/>
                        <a:latin typeface="Arial Narrow" panose="020B0606020202030204" pitchFamily="34" charset="0"/>
                      </a:endParaRPr>
                    </a:p>
                    <a:p>
                      <a:pPr marL="342900" indent="-342900" algn="just" fontAlgn="t">
                        <a:buFont typeface="+mj-lt"/>
                        <a:buAutoNum type="arabicPeriod"/>
                      </a:pPr>
                      <a:r>
                        <a:rPr lang="en-ZA" sz="1400" b="0" i="0" u="none" strike="noStrike" baseline="0" dirty="0">
                          <a:solidFill>
                            <a:srgbClr val="000000"/>
                          </a:solidFill>
                          <a:effectLst/>
                          <a:latin typeface="Arial Narrow" panose="020B0606020202030204" pitchFamily="34" charset="0"/>
                        </a:rPr>
                        <a:t>Energy Efficiency (Green Tourism Incentive Programme).</a:t>
                      </a:r>
                    </a:p>
                    <a:p>
                      <a:pPr marL="342900" indent="-342900" algn="just" fontAlgn="t">
                        <a:buFont typeface="+mj-lt"/>
                        <a:buAutoNum type="arabicPeriod"/>
                      </a:pPr>
                      <a:r>
                        <a:rPr lang="en-ZA" sz="1400" b="0" i="0" u="none" strike="noStrike" baseline="0" dirty="0">
                          <a:solidFill>
                            <a:srgbClr val="000000"/>
                          </a:solidFill>
                          <a:effectLst/>
                          <a:latin typeface="Arial Narrow" panose="020B0606020202030204" pitchFamily="34" charset="0"/>
                        </a:rPr>
                        <a:t>Sector Transformation (Tourism Transformation Fund)</a:t>
                      </a:r>
                    </a:p>
                  </a:txBody>
                  <a:tcPr marL="86400" marR="864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baseline="0" dirty="0">
                          <a:solidFill>
                            <a:srgbClr val="000000"/>
                          </a:solidFill>
                          <a:effectLst/>
                          <a:latin typeface="Arial Narrow" panose="020B0606020202030204" pitchFamily="34" charset="0"/>
                          <a:ea typeface="+mn-ea"/>
                          <a:cs typeface="+mn-cs"/>
                        </a:rPr>
                        <a:t>Tourism Grading discounts were approved to 546 businesses.</a:t>
                      </a:r>
                    </a:p>
                  </a:txBody>
                  <a:tcPr marR="90000" marT="7620" marB="0">
                    <a:solidFill>
                      <a:schemeClr val="bg1"/>
                    </a:solidFill>
                  </a:tcPr>
                </a:tc>
                <a:tc>
                  <a:txBody>
                    <a:bodyPr/>
                    <a:lstStyle/>
                    <a:p>
                      <a:pPr algn="just" fontAlgn="t"/>
                      <a:r>
                        <a:rPr lang="en-ZA" sz="1400" b="0" i="0" u="none" strike="noStrike" kern="1200" baseline="0" dirty="0">
                          <a:solidFill>
                            <a:srgbClr val="000000"/>
                          </a:solidFill>
                          <a:effectLst/>
                          <a:latin typeface="Arial Narrow" panose="020B0606020202030204" pitchFamily="34" charset="0"/>
                          <a:ea typeface="+mn-ea"/>
                          <a:cs typeface="+mn-cs"/>
                        </a:rPr>
                        <a:t>Tourism Grading discounts approved</a:t>
                      </a:r>
                    </a:p>
                  </a:txBody>
                  <a:tcPr marR="900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baseline="0" dirty="0">
                          <a:solidFill>
                            <a:srgbClr val="000000"/>
                          </a:solidFill>
                          <a:effectLst/>
                          <a:latin typeface="Arial Narrow" panose="020B0606020202030204" pitchFamily="34" charset="0"/>
                          <a:ea typeface="+mn-ea"/>
                          <a:cs typeface="+mn-cs"/>
                        </a:rPr>
                        <a:t>Tourism Grading discounts were approved to 522 enterprises.</a:t>
                      </a:r>
                    </a:p>
                  </a:txBody>
                  <a:tcPr marR="90000" marT="0" marB="0">
                    <a:solidFill>
                      <a:schemeClr val="bg1"/>
                    </a:solidFill>
                  </a:tcPr>
                </a:tc>
                <a:extLst>
                  <a:ext uri="{0D108BD9-81ED-4DB2-BD59-A6C34878D82A}">
                    <a16:rowId xmlns:a16="http://schemas.microsoft.com/office/drawing/2014/main" xmlns="" val="3168154046"/>
                  </a:ext>
                </a:extLst>
              </a:tr>
              <a:tr h="1138970">
                <a:tc vMerge="1">
                  <a:txBody>
                    <a:bodyPr/>
                    <a:lstStyle/>
                    <a:p>
                      <a:endParaRPr lang="en-ZA"/>
                    </a:p>
                  </a:txBody>
                  <a:tcPr/>
                </a:tc>
                <a:tc vMerge="1">
                  <a:txBody>
                    <a:bodyPr/>
                    <a:lstStyle/>
                    <a:p>
                      <a:endParaRPr lang="en-ZA"/>
                    </a:p>
                  </a:txBody>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baseline="0" dirty="0">
                          <a:solidFill>
                            <a:srgbClr val="000000"/>
                          </a:solidFill>
                          <a:effectLst/>
                          <a:latin typeface="Arial Narrow" panose="020B0606020202030204" pitchFamily="34" charset="0"/>
                          <a:ea typeface="+mn-ea"/>
                          <a:cs typeface="+mn-cs"/>
                        </a:rPr>
                        <a:t>Four projects were approved for funding through the Green Tourism Incentive Programme (GTIP).</a:t>
                      </a:r>
                    </a:p>
                  </a:txBody>
                  <a:tcPr marR="90000" marT="7620" marB="0">
                    <a:solidFill>
                      <a:schemeClr val="bg1"/>
                    </a:solidFill>
                  </a:tcPr>
                </a:tc>
                <a:tc>
                  <a:txBody>
                    <a:bodyPr/>
                    <a:lstStyle/>
                    <a:p>
                      <a:pPr algn="just" fontAlgn="t"/>
                      <a:r>
                        <a:rPr lang="en-ZA" sz="1400" b="0" i="0" u="none" strike="noStrike" kern="1200" baseline="0" dirty="0">
                          <a:solidFill>
                            <a:srgbClr val="000000"/>
                          </a:solidFill>
                          <a:effectLst/>
                          <a:latin typeface="Arial Narrow" panose="020B0606020202030204" pitchFamily="34" charset="0"/>
                          <a:ea typeface="+mn-ea"/>
                          <a:cs typeface="+mn-cs"/>
                        </a:rPr>
                        <a:t>Enterprise and projects approved through GTIP</a:t>
                      </a:r>
                    </a:p>
                  </a:txBody>
                  <a:tcPr marR="900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baseline="0" dirty="0">
                          <a:solidFill>
                            <a:srgbClr val="000000"/>
                          </a:solidFill>
                          <a:effectLst/>
                          <a:latin typeface="Arial Narrow" panose="020B0606020202030204" pitchFamily="34" charset="0"/>
                          <a:ea typeface="+mn-ea"/>
                          <a:cs typeface="+mn-cs"/>
                        </a:rPr>
                        <a:t>Four projects were approved for funding through the Green Tourism Incentive Programme (GTIP).</a:t>
                      </a:r>
                    </a:p>
                  </a:txBody>
                  <a:tcPr marR="90000" marT="0" marB="0">
                    <a:solidFill>
                      <a:schemeClr val="bg1"/>
                    </a:solidFill>
                  </a:tcPr>
                </a:tc>
                <a:extLst>
                  <a:ext uri="{0D108BD9-81ED-4DB2-BD59-A6C34878D82A}">
                    <a16:rowId xmlns:a16="http://schemas.microsoft.com/office/drawing/2014/main" xmlns="" val="1693699687"/>
                  </a:ext>
                </a:extLst>
              </a:tr>
              <a:tr h="1393883">
                <a:tc vMerge="1">
                  <a:txBody>
                    <a:bodyPr/>
                    <a:lstStyle/>
                    <a:p>
                      <a:endParaRPr lang="en-ZA"/>
                    </a:p>
                  </a:txBody>
                  <a:tcPr/>
                </a:tc>
                <a:tc vMerge="1">
                  <a:txBody>
                    <a:bodyPr/>
                    <a:lstStyle/>
                    <a:p>
                      <a:endParaRPr lang="en-ZA"/>
                    </a:p>
                  </a:txBody>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baseline="0" dirty="0">
                          <a:solidFill>
                            <a:srgbClr val="000000"/>
                          </a:solidFill>
                          <a:effectLst/>
                          <a:latin typeface="Arial Narrow" panose="020B0606020202030204" pitchFamily="34" charset="0"/>
                          <a:ea typeface="+mn-ea"/>
                          <a:cs typeface="+mn-cs"/>
                        </a:rPr>
                        <a:t>Three  projects were approved for funding through the Tourism Transformation Fund (TTF).</a:t>
                      </a:r>
                    </a:p>
                  </a:txBody>
                  <a:tcPr marR="90000" marT="7620" marB="0">
                    <a:solidFill>
                      <a:schemeClr val="bg1"/>
                    </a:solidFill>
                  </a:tcPr>
                </a:tc>
                <a:tc>
                  <a:txBody>
                    <a:bodyPr/>
                    <a:lstStyle/>
                    <a:p>
                      <a:pPr algn="just" fontAlgn="t"/>
                      <a:r>
                        <a:rPr lang="en-ZA" sz="1400" b="0" i="0" u="none" strike="noStrike" kern="1200" baseline="0" dirty="0">
                          <a:solidFill>
                            <a:srgbClr val="000000"/>
                          </a:solidFill>
                          <a:effectLst/>
                          <a:latin typeface="Arial Narrow" panose="020B0606020202030204" pitchFamily="34" charset="0"/>
                          <a:ea typeface="+mn-ea"/>
                          <a:cs typeface="+mn-cs"/>
                        </a:rPr>
                        <a:t>Enterprise and projects approved through TTF</a:t>
                      </a:r>
                    </a:p>
                  </a:txBody>
                  <a:tcPr marR="900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baseline="0" dirty="0">
                          <a:solidFill>
                            <a:srgbClr val="000000"/>
                          </a:solidFill>
                          <a:effectLst/>
                          <a:latin typeface="Arial Narrow" panose="020B0606020202030204" pitchFamily="34" charset="0"/>
                          <a:ea typeface="+mn-ea"/>
                          <a:cs typeface="+mn-cs"/>
                        </a:rPr>
                        <a:t>Two  projects were approved for funding through the Tourism Transformation Fund (TTF).</a:t>
                      </a:r>
                    </a:p>
                  </a:txBody>
                  <a:tcPr marR="90000" marT="0" marB="0">
                    <a:solidFill>
                      <a:schemeClr val="bg1"/>
                    </a:solidFill>
                  </a:tcPr>
                </a:tc>
                <a:extLst>
                  <a:ext uri="{0D108BD9-81ED-4DB2-BD59-A6C34878D82A}">
                    <a16:rowId xmlns:a16="http://schemas.microsoft.com/office/drawing/2014/main" xmlns="" val="985784950"/>
                  </a:ext>
                </a:extLst>
              </a:tr>
            </a:tbl>
          </a:graphicData>
        </a:graphic>
      </p:graphicFrame>
      <p:sp>
        <p:nvSpPr>
          <p:cNvPr id="13" name="Footer Placeholder 1"/>
          <p:cNvSpPr>
            <a:spLocks noGrp="1"/>
          </p:cNvSpPr>
          <p:nvPr>
            <p:ph type="ftr" sz="quarter" idx="11"/>
          </p:nvPr>
        </p:nvSpPr>
        <p:spPr>
          <a:xfrm>
            <a:off x="328532" y="5991226"/>
            <a:ext cx="3024268"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292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891165576"/>
              </p:ext>
            </p:extLst>
          </p:nvPr>
        </p:nvGraphicFramePr>
        <p:xfrm>
          <a:off x="328532" y="452606"/>
          <a:ext cx="8532006" cy="5313145"/>
        </p:xfrm>
        <a:graphic>
          <a:graphicData uri="http://schemas.openxmlformats.org/drawingml/2006/table">
            <a:tbl>
              <a:tblPr>
                <a:tableStyleId>{8A107856-5554-42FB-B03E-39F5DBC370BA}</a:tableStyleId>
              </a:tblPr>
              <a:tblGrid>
                <a:gridCol w="1426696">
                  <a:extLst>
                    <a:ext uri="{9D8B030D-6E8A-4147-A177-3AD203B41FA5}">
                      <a16:colId xmlns:a16="http://schemas.microsoft.com/office/drawing/2014/main" xmlns="" val="20000"/>
                    </a:ext>
                  </a:extLst>
                </a:gridCol>
                <a:gridCol w="1464222">
                  <a:extLst>
                    <a:ext uri="{9D8B030D-6E8A-4147-A177-3AD203B41FA5}">
                      <a16:colId xmlns:a16="http://schemas.microsoft.com/office/drawing/2014/main" xmlns="" val="20001"/>
                    </a:ext>
                  </a:extLst>
                </a:gridCol>
                <a:gridCol w="1352550">
                  <a:extLst>
                    <a:ext uri="{9D8B030D-6E8A-4147-A177-3AD203B41FA5}">
                      <a16:colId xmlns:a16="http://schemas.microsoft.com/office/drawing/2014/main" xmlns="" val="20003"/>
                    </a:ext>
                  </a:extLst>
                </a:gridCol>
                <a:gridCol w="1092200">
                  <a:extLst>
                    <a:ext uri="{9D8B030D-6E8A-4147-A177-3AD203B41FA5}">
                      <a16:colId xmlns:a16="http://schemas.microsoft.com/office/drawing/2014/main" xmlns="" val="20004"/>
                    </a:ext>
                  </a:extLst>
                </a:gridCol>
                <a:gridCol w="3196338">
                  <a:extLst>
                    <a:ext uri="{9D8B030D-6E8A-4147-A177-3AD203B41FA5}">
                      <a16:colId xmlns:a16="http://schemas.microsoft.com/office/drawing/2014/main" xmlns="" val="1951387386"/>
                    </a:ext>
                  </a:extLst>
                </a:gridCol>
              </a:tblGrid>
              <a:tr h="45873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rPr>
                        <a:t>Strategic objective: </a:t>
                      </a:r>
                      <a:r>
                        <a:rPr kumimoji="0" lang="en-ZA" sz="16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6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72372">
                <a:tc rowSpan="2">
                  <a:txBody>
                    <a:bodyPr/>
                    <a:lstStyle/>
                    <a:p>
                      <a:pPr algn="ctr">
                        <a:lnSpc>
                          <a:spcPct val="100000"/>
                        </a:lnSpc>
                      </a:pPr>
                      <a:r>
                        <a:rPr lang="en-US" sz="1300" b="1" dirty="0">
                          <a:latin typeface="Arial Narrow" panose="020B0606020202030204" pitchFamily="34" charset="0"/>
                        </a:rPr>
                        <a:t>Key</a:t>
                      </a:r>
                      <a:r>
                        <a:rPr lang="en-US" sz="1300" b="1" baseline="0" dirty="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45091">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Arial Narrow" panose="020B0606020202030204" pitchFamily="34" charset="0"/>
                          <a:ea typeface="+mn-ea"/>
                          <a:cs typeface="+mn-cs"/>
                        </a:rPr>
                        <a:t>Quarter 2 Performance – </a:t>
                      </a:r>
                      <a:r>
                        <a:rPr lang="en-ZA" sz="1300" b="1" kern="1200" dirty="0">
                          <a:solidFill>
                            <a:schemeClr val="dk1"/>
                          </a:solidFill>
                          <a:latin typeface="Arial Narrow" panose="020B0606020202030204" pitchFamily="34" charset="0"/>
                          <a:ea typeface="+mn-ea"/>
                          <a:cs typeface="+mn-cs"/>
                        </a:rPr>
                        <a:t>Actual </a:t>
                      </a:r>
                      <a:r>
                        <a:rPr lang="en-US" sz="13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Targets</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Performance – </a:t>
                      </a:r>
                      <a:r>
                        <a:rPr lang="en-ZA" sz="1300" b="1" i="0" dirty="0">
                          <a:latin typeface="Arial Narrow" panose="020B0606020202030204" pitchFamily="34" charset="0"/>
                        </a:rPr>
                        <a:t>Preliminary </a:t>
                      </a:r>
                      <a:r>
                        <a:rPr lang="en-US" sz="1300" b="1" dirty="0">
                          <a:latin typeface="Arial Narrow" panose="020B0606020202030204" pitchFamily="34" charset="0"/>
                        </a:rPr>
                        <a:t>Data </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8501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68275" marR="0" indent="-165100" algn="just" defTabSz="914400" rtl="0" eaLnBrk="1" fontAlgn="auto" latinLnBrk="0" hangingPunct="1">
                        <a:lnSpc>
                          <a:spcPct val="100000"/>
                        </a:lnSpc>
                        <a:spcBef>
                          <a:spcPts val="0"/>
                        </a:spcBef>
                        <a:spcAft>
                          <a:spcPts val="0"/>
                        </a:spcAft>
                        <a:buClrTx/>
                        <a:buSzTx/>
                        <a:buFont typeface="+mj-lt"/>
                        <a:buAutoNum type="arabicPeriod" startAt="6"/>
                        <a:tabLst>
                          <a:tab pos="168275" algn="l"/>
                        </a:tabLst>
                        <a:defRPr/>
                      </a:pPr>
                      <a:r>
                        <a:rPr lang="en-US" sz="1400" b="0" kern="1200" dirty="0">
                          <a:solidFill>
                            <a:schemeClr val="tx1"/>
                          </a:solidFill>
                          <a:latin typeface="Arial Narrow" pitchFamily="34" charset="0"/>
                          <a:ea typeface="+mn-ea"/>
                          <a:cs typeface="+mn-cs"/>
                        </a:rPr>
                        <a:t>Number of community tourism enterprises supported to enter the tourism value chain.</a:t>
                      </a:r>
                    </a:p>
                  </a:txBody>
                  <a:tcPr marL="86403" marR="86403" marT="0" marB="0">
                    <a:solidFill>
                      <a:schemeClr val="bg1"/>
                    </a:solidFill>
                  </a:tcPr>
                </a:tc>
                <a:tc>
                  <a:txBody>
                    <a:bodyPr/>
                    <a:lstStyle/>
                    <a:p>
                      <a:pPr algn="just">
                        <a:spcAft>
                          <a:spcPts val="0"/>
                        </a:spcAft>
                      </a:pPr>
                      <a:r>
                        <a:rPr lang="en-ZA" sz="1400" b="0" kern="1200" dirty="0">
                          <a:solidFill>
                            <a:schemeClr val="tx1"/>
                          </a:solidFill>
                          <a:latin typeface="Arial Narrow" pitchFamily="34" charset="0"/>
                          <a:ea typeface="+mn-ea"/>
                          <a:cs typeface="+mn-cs"/>
                        </a:rPr>
                        <a:t>Community tourism enterprises developed to enter the tourism value chain in five communities: </a:t>
                      </a:r>
                    </a:p>
                    <a:p>
                      <a:pPr marL="342900" lvl="0" indent="-342900" algn="just">
                        <a:buFont typeface="+mj-lt"/>
                        <a:buAutoNum type="arabicPeriod"/>
                      </a:pPr>
                      <a:r>
                        <a:rPr lang="en-GB" sz="1400" b="0" kern="1200" dirty="0">
                          <a:solidFill>
                            <a:schemeClr val="tx1"/>
                          </a:solidFill>
                          <a:latin typeface="Arial Narrow" pitchFamily="34" charset="0"/>
                          <a:ea typeface="+mn-ea"/>
                          <a:cs typeface="+mn-cs"/>
                        </a:rPr>
                        <a:t>Free State – Witsieshoek</a:t>
                      </a:r>
                      <a:endParaRPr lang="en-ZA" sz="1400" b="0" kern="1200" dirty="0">
                        <a:solidFill>
                          <a:schemeClr val="tx1"/>
                        </a:solidFill>
                        <a:latin typeface="Arial Narrow" pitchFamily="34" charset="0"/>
                        <a:ea typeface="+mn-ea"/>
                        <a:cs typeface="+mn-cs"/>
                      </a:endParaRPr>
                    </a:p>
                    <a:p>
                      <a:pPr marL="342900" lvl="0" indent="-342900" algn="just">
                        <a:buFont typeface="+mj-lt"/>
                        <a:buAutoNum type="arabicPeriod"/>
                      </a:pPr>
                      <a:r>
                        <a:rPr lang="en-GB" sz="1400" b="0" kern="1200" dirty="0">
                          <a:solidFill>
                            <a:schemeClr val="tx1"/>
                          </a:solidFill>
                          <a:latin typeface="Arial Narrow" pitchFamily="34" charset="0"/>
                          <a:ea typeface="+mn-ea"/>
                          <a:cs typeface="+mn-cs"/>
                        </a:rPr>
                        <a:t>KwaZulu- Natal – Khula Village</a:t>
                      </a:r>
                      <a:endParaRPr lang="en-ZA" sz="1400" b="0" kern="1200" dirty="0">
                        <a:solidFill>
                          <a:schemeClr val="tx1"/>
                        </a:solidFill>
                        <a:latin typeface="Arial Narrow" pitchFamily="34" charset="0"/>
                        <a:ea typeface="+mn-ea"/>
                        <a:cs typeface="+mn-cs"/>
                      </a:endParaRPr>
                    </a:p>
                    <a:p>
                      <a:pPr marL="342900" lvl="0" indent="-342900" algn="just">
                        <a:buFont typeface="+mj-lt"/>
                        <a:buAutoNum type="arabicPeriod"/>
                      </a:pPr>
                      <a:r>
                        <a:rPr lang="en-GB" sz="1400" b="0" kern="1200" dirty="0">
                          <a:solidFill>
                            <a:schemeClr val="tx1"/>
                          </a:solidFill>
                          <a:latin typeface="Arial Narrow" pitchFamily="34" charset="0"/>
                          <a:ea typeface="+mn-ea"/>
                          <a:cs typeface="+mn-cs"/>
                        </a:rPr>
                        <a:t>KwaZulu-Natal – eMazizini</a:t>
                      </a:r>
                      <a:endParaRPr lang="en-ZA" sz="1400" b="0" kern="1200" dirty="0">
                        <a:solidFill>
                          <a:schemeClr val="tx1"/>
                        </a:solidFill>
                        <a:latin typeface="Arial Narrow" pitchFamily="34" charset="0"/>
                        <a:ea typeface="+mn-ea"/>
                        <a:cs typeface="+mn-cs"/>
                      </a:endParaRPr>
                    </a:p>
                    <a:p>
                      <a:pPr marL="342900" lvl="0" indent="-342900" algn="just">
                        <a:buFont typeface="+mj-lt"/>
                        <a:buAutoNum type="arabicPeriod"/>
                      </a:pPr>
                      <a:r>
                        <a:rPr lang="en-GB" sz="1400" b="0" kern="1200" dirty="0">
                          <a:solidFill>
                            <a:schemeClr val="tx1"/>
                          </a:solidFill>
                          <a:latin typeface="Arial Narrow" pitchFamily="34" charset="0"/>
                          <a:ea typeface="+mn-ea"/>
                          <a:cs typeface="+mn-cs"/>
                        </a:rPr>
                        <a:t>North West – Rampampa</a:t>
                      </a:r>
                      <a:endParaRPr lang="en-ZA" sz="1400" b="0" kern="1200" dirty="0">
                        <a:solidFill>
                          <a:schemeClr val="tx1"/>
                        </a:solidFill>
                        <a:latin typeface="Arial Narrow" pitchFamily="34" charset="0"/>
                        <a:ea typeface="+mn-ea"/>
                        <a:cs typeface="+mn-cs"/>
                      </a:endParaRPr>
                    </a:p>
                    <a:p>
                      <a:pPr marL="342900" lvl="0" indent="-342900" algn="just">
                        <a:buFont typeface="+mj-lt"/>
                        <a:buAutoNum type="arabicPeriod"/>
                      </a:pPr>
                      <a:r>
                        <a:rPr lang="en-GB" sz="1400" b="0" kern="1200" dirty="0">
                          <a:solidFill>
                            <a:schemeClr val="tx1"/>
                          </a:solidFill>
                          <a:latin typeface="Arial Narrow" pitchFamily="34" charset="0"/>
                          <a:ea typeface="+mn-ea"/>
                          <a:cs typeface="+mn-cs"/>
                        </a:rPr>
                        <a:t>Gauteng – Vilakazi.</a:t>
                      </a:r>
                      <a:endParaRPr lang="en-ZA" sz="1400" b="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Narrow" panose="020B0606020202030204" pitchFamily="34" charset="0"/>
                          <a:ea typeface="+mn-ea"/>
                          <a:cs typeface="+mn-cs"/>
                        </a:rPr>
                        <a:t>Community tourism enterprises to enter the tourism value chain in five communities were not developed as the Department has no financial resources to support the community enterprises beyond the feasibility studies and development of business plans.</a:t>
                      </a:r>
                    </a:p>
                  </a:txBody>
                  <a:tcPr marL="86400" marR="864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Narrow" panose="020B0606020202030204" pitchFamily="34" charset="0"/>
                          <a:ea typeface="+mn-ea"/>
                          <a:cs typeface="+mn-cs"/>
                        </a:rPr>
                        <a:t>Community tourism enterprises developed to enter the tourism value chain in five communities.</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dirty="0" smtClean="0">
                          <a:solidFill>
                            <a:schemeClr val="tx1"/>
                          </a:solidFill>
                          <a:effectLst/>
                          <a:latin typeface="Arial Narrow" panose="020B0606020202030204" pitchFamily="34" charset="0"/>
                          <a:ea typeface="+mn-ea"/>
                          <a:cs typeface="+mn-cs"/>
                        </a:rPr>
                        <a:t>10 Feasibility </a:t>
                      </a:r>
                      <a:r>
                        <a:rPr lang="en-ZA" sz="1400" b="0" i="0" u="none" strike="noStrike" kern="1200" dirty="0">
                          <a:solidFill>
                            <a:schemeClr val="tx1"/>
                          </a:solidFill>
                          <a:effectLst/>
                          <a:latin typeface="Arial Narrow" panose="020B0606020202030204" pitchFamily="34" charset="0"/>
                          <a:ea typeface="+mn-ea"/>
                          <a:cs typeface="+mn-cs"/>
                        </a:rPr>
                        <a:t>studies </a:t>
                      </a:r>
                      <a:r>
                        <a:rPr lang="en-ZA" sz="1400" b="0" i="0" u="none" strike="noStrike" kern="1200" dirty="0" smtClean="0">
                          <a:solidFill>
                            <a:schemeClr val="tx1"/>
                          </a:solidFill>
                          <a:effectLst/>
                          <a:latin typeface="Arial Narrow" panose="020B0606020202030204" pitchFamily="34" charset="0"/>
                          <a:ea typeface="+mn-ea"/>
                          <a:cs typeface="+mn-cs"/>
                        </a:rPr>
                        <a:t>and </a:t>
                      </a:r>
                      <a:r>
                        <a:rPr lang="en-ZA" sz="1400" b="0" i="0" u="none" strike="noStrike" kern="1200" dirty="0">
                          <a:solidFill>
                            <a:schemeClr val="tx1"/>
                          </a:solidFill>
                          <a:effectLst/>
                          <a:latin typeface="Arial Narrow" panose="020B0606020202030204" pitchFamily="34" charset="0"/>
                          <a:ea typeface="+mn-ea"/>
                          <a:cs typeface="+mn-cs"/>
                        </a:rPr>
                        <a:t>business plans completed</a:t>
                      </a:r>
                      <a:r>
                        <a:rPr lang="en-ZA" sz="1400" b="0" i="0" u="none" strike="noStrike" kern="1200" dirty="0" smtClean="0">
                          <a:solidFill>
                            <a:schemeClr val="tx1"/>
                          </a:solidFill>
                          <a:effectLst/>
                          <a:latin typeface="Arial Narrow" panose="020B060602020203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b="0" i="0" u="none" strike="noStrike" kern="1200" dirty="0">
                        <a:solidFill>
                          <a:schemeClr val="tx1"/>
                        </a:solidFill>
                        <a:effectLst/>
                        <a:latin typeface="Arial Narrow" panose="020B0606020202030204" pitchFamily="34" charset="0"/>
                        <a:ea typeface="+mn-ea"/>
                        <a:cs typeface="+mn-cs"/>
                      </a:endParaRPr>
                    </a:p>
                    <a:p>
                      <a:pPr algn="just"/>
                      <a:r>
                        <a:rPr lang="en-ZA" sz="1400" b="1" i="0" u="none" strike="noStrike" kern="1200" dirty="0">
                          <a:solidFill>
                            <a:schemeClr val="tx1"/>
                          </a:solidFill>
                          <a:effectLst/>
                          <a:latin typeface="Arial Narrow" panose="020B0606020202030204" pitchFamily="34" charset="0"/>
                          <a:ea typeface="+mn-ea"/>
                          <a:cs typeface="+mn-cs"/>
                        </a:rPr>
                        <a:t>Reason for variance</a:t>
                      </a:r>
                      <a:r>
                        <a:rPr lang="en-ZA" sz="1400" b="1" i="0" u="none" strike="noStrike" kern="1200" dirty="0" smtClean="0">
                          <a:solidFill>
                            <a:schemeClr val="tx1"/>
                          </a:solidFill>
                          <a:effectLst/>
                          <a:latin typeface="Arial Narrow" panose="020B0606020202030204" pitchFamily="34" charset="0"/>
                          <a:ea typeface="+mn-ea"/>
                          <a:cs typeface="+mn-cs"/>
                        </a:rPr>
                        <a:t>:</a:t>
                      </a:r>
                    </a:p>
                    <a:p>
                      <a:pPr algn="just"/>
                      <a:r>
                        <a:rPr lang="en-ZA" sz="1400" b="0" i="0" u="none" strike="noStrike" kern="1200" dirty="0" smtClean="0">
                          <a:solidFill>
                            <a:schemeClr val="tx1"/>
                          </a:solidFill>
                          <a:effectLst/>
                          <a:latin typeface="Arial Narrow" panose="020B0606020202030204" pitchFamily="34" charset="0"/>
                          <a:ea typeface="+mn-ea"/>
                          <a:cs typeface="+mn-cs"/>
                        </a:rPr>
                        <a:t>A</a:t>
                      </a:r>
                      <a:r>
                        <a:rPr lang="en-ZA" sz="1400" b="0" i="0" u="none" strike="noStrike" kern="1200" baseline="0" dirty="0" smtClean="0">
                          <a:solidFill>
                            <a:schemeClr val="tx1"/>
                          </a:solidFill>
                          <a:effectLst/>
                          <a:latin typeface="Arial Narrow" panose="020B0606020202030204" pitchFamily="34" charset="0"/>
                          <a:ea typeface="+mn-ea"/>
                          <a:cs typeface="+mn-cs"/>
                        </a:rPr>
                        <a:t>n additional five feasibility studies were done in Communities.</a:t>
                      </a:r>
                    </a:p>
                    <a:p>
                      <a:pPr algn="just"/>
                      <a:r>
                        <a:rPr lang="en-ZA" sz="1400" b="0" i="0" u="none" strike="noStrike" kern="1200" baseline="0" dirty="0" smtClean="0">
                          <a:solidFill>
                            <a:schemeClr val="tx1"/>
                          </a:solidFill>
                          <a:effectLst/>
                          <a:latin typeface="Arial Narrow" panose="020B0606020202030204" pitchFamily="34" charset="0"/>
                          <a:ea typeface="+mn-ea"/>
                          <a:cs typeface="+mn-cs"/>
                        </a:rPr>
                        <a:t>WC: </a:t>
                      </a:r>
                      <a:r>
                        <a:rPr lang="en-ZA" sz="1400" b="0" i="0" u="none" strike="noStrike" kern="1200" baseline="0" dirty="0" smtClean="0">
                          <a:solidFill>
                            <a:schemeClr val="tx1"/>
                          </a:solidFill>
                          <a:effectLst/>
                          <a:latin typeface="Arial Narrow" panose="020B0606020202030204" pitchFamily="34" charset="0"/>
                          <a:ea typeface="+mn-ea"/>
                          <a:cs typeface="+mn-cs"/>
                        </a:rPr>
                        <a:t> </a:t>
                      </a:r>
                      <a:r>
                        <a:rPr lang="en-ZA" sz="1400" b="0" i="0" u="none" strike="noStrike" kern="1200" baseline="0" dirty="0" err="1" smtClean="0">
                          <a:solidFill>
                            <a:schemeClr val="tx1"/>
                          </a:solidFill>
                          <a:effectLst/>
                          <a:latin typeface="Arial Narrow" panose="020B0606020202030204" pitchFamily="34" charset="0"/>
                          <a:ea typeface="+mn-ea"/>
                          <a:cs typeface="+mn-cs"/>
                        </a:rPr>
                        <a:t>Citrusdal</a:t>
                      </a:r>
                      <a:r>
                        <a:rPr lang="en-ZA" sz="1400" b="0" i="0" u="none" strike="noStrike" kern="1200" baseline="0" dirty="0" smtClean="0">
                          <a:solidFill>
                            <a:schemeClr val="tx1"/>
                          </a:solidFill>
                          <a:effectLst/>
                          <a:latin typeface="Arial Narrow" panose="020B0606020202030204" pitchFamily="34" charset="0"/>
                          <a:ea typeface="+mn-ea"/>
                          <a:cs typeface="+mn-cs"/>
                        </a:rPr>
                        <a:t>,</a:t>
                      </a:r>
                    </a:p>
                    <a:p>
                      <a:pPr algn="just"/>
                      <a:r>
                        <a:rPr lang="en-ZA" sz="1400" b="0" i="0" u="none" strike="noStrike" kern="1200" baseline="0" dirty="0" smtClean="0">
                          <a:solidFill>
                            <a:schemeClr val="tx1"/>
                          </a:solidFill>
                          <a:effectLst/>
                          <a:latin typeface="Arial Narrow" panose="020B0606020202030204" pitchFamily="34" charset="0"/>
                          <a:ea typeface="+mn-ea"/>
                          <a:cs typeface="+mn-cs"/>
                        </a:rPr>
                        <a:t>EC: </a:t>
                      </a:r>
                      <a:r>
                        <a:rPr lang="en-ZA" sz="1400" b="0" i="0" u="none" strike="noStrike" kern="1200" baseline="0" dirty="0" smtClean="0">
                          <a:solidFill>
                            <a:schemeClr val="tx1"/>
                          </a:solidFill>
                          <a:effectLst/>
                          <a:latin typeface="Arial Narrow" panose="020B0606020202030204" pitchFamily="34" charset="0"/>
                          <a:ea typeface="+mn-ea"/>
                          <a:cs typeface="+mn-cs"/>
                        </a:rPr>
                        <a:t>  Port </a:t>
                      </a:r>
                      <a:r>
                        <a:rPr lang="en-ZA" sz="1400" b="0" i="0" u="none" strike="noStrike" kern="1200" baseline="0" dirty="0" smtClean="0">
                          <a:solidFill>
                            <a:schemeClr val="tx1"/>
                          </a:solidFill>
                          <a:effectLst/>
                          <a:latin typeface="Arial Narrow" panose="020B0606020202030204" pitchFamily="34" charset="0"/>
                          <a:ea typeface="+mn-ea"/>
                          <a:cs typeface="+mn-cs"/>
                        </a:rPr>
                        <a:t>St Johns,</a:t>
                      </a:r>
                    </a:p>
                    <a:p>
                      <a:pPr algn="just"/>
                      <a:r>
                        <a:rPr lang="en-ZA" sz="1400" b="0" i="0" u="none" strike="noStrike" kern="1200" baseline="0" dirty="0" smtClean="0">
                          <a:solidFill>
                            <a:schemeClr val="tx1"/>
                          </a:solidFill>
                          <a:effectLst/>
                          <a:latin typeface="Arial Narrow" panose="020B0606020202030204" pitchFamily="34" charset="0"/>
                          <a:ea typeface="+mn-ea"/>
                          <a:cs typeface="+mn-cs"/>
                        </a:rPr>
                        <a:t>LP: </a:t>
                      </a:r>
                      <a:r>
                        <a:rPr lang="en-ZA" sz="1400" b="0" i="0" u="none" strike="noStrike" kern="1200" baseline="0" dirty="0" smtClean="0">
                          <a:solidFill>
                            <a:schemeClr val="tx1"/>
                          </a:solidFill>
                          <a:effectLst/>
                          <a:latin typeface="Arial Narrow" panose="020B0606020202030204" pitchFamily="34" charset="0"/>
                          <a:ea typeface="+mn-ea"/>
                          <a:cs typeface="+mn-cs"/>
                        </a:rPr>
                        <a:t>   </a:t>
                      </a:r>
                      <a:r>
                        <a:rPr lang="en-ZA" sz="1400" b="0" i="0" u="none" strike="noStrike" kern="1200" baseline="0" dirty="0" err="1" smtClean="0">
                          <a:solidFill>
                            <a:schemeClr val="tx1"/>
                          </a:solidFill>
                          <a:effectLst/>
                          <a:latin typeface="Arial Narrow" panose="020B0606020202030204" pitchFamily="34" charset="0"/>
                          <a:ea typeface="+mn-ea"/>
                          <a:cs typeface="+mn-cs"/>
                        </a:rPr>
                        <a:t>Elim</a:t>
                      </a:r>
                      <a:r>
                        <a:rPr lang="en-ZA" sz="1400" b="0" i="0" u="none" strike="noStrike" kern="1200" baseline="0" dirty="0" smtClean="0">
                          <a:solidFill>
                            <a:schemeClr val="tx1"/>
                          </a:solidFill>
                          <a:effectLst/>
                          <a:latin typeface="Arial Narrow" panose="020B0606020202030204" pitchFamily="34" charset="0"/>
                          <a:ea typeface="+mn-ea"/>
                          <a:cs typeface="+mn-cs"/>
                        </a:rPr>
                        <a:t>, </a:t>
                      </a:r>
                    </a:p>
                    <a:p>
                      <a:pPr algn="just"/>
                      <a:r>
                        <a:rPr lang="en-ZA" sz="1400" b="0" i="0" u="none" strike="noStrike" kern="1200" baseline="0" dirty="0" smtClean="0">
                          <a:solidFill>
                            <a:schemeClr val="tx1"/>
                          </a:solidFill>
                          <a:effectLst/>
                          <a:latin typeface="Arial Narrow" panose="020B0606020202030204" pitchFamily="34" charset="0"/>
                          <a:ea typeface="+mn-ea"/>
                          <a:cs typeface="+mn-cs"/>
                        </a:rPr>
                        <a:t>KZN: </a:t>
                      </a:r>
                      <a:r>
                        <a:rPr lang="en-ZA" sz="1400" b="0" i="0" u="none" strike="noStrike" kern="1200" baseline="0" dirty="0" err="1" smtClean="0">
                          <a:solidFill>
                            <a:schemeClr val="tx1"/>
                          </a:solidFill>
                          <a:effectLst/>
                          <a:latin typeface="Arial Narrow" panose="020B0606020202030204" pitchFamily="34" charset="0"/>
                          <a:ea typeface="+mn-ea"/>
                          <a:cs typeface="+mn-cs"/>
                        </a:rPr>
                        <a:t>Kosi</a:t>
                      </a:r>
                      <a:r>
                        <a:rPr lang="en-ZA" sz="1400" b="0" i="0" u="none" strike="noStrike" kern="1200" baseline="0" dirty="0" smtClean="0">
                          <a:solidFill>
                            <a:schemeClr val="tx1"/>
                          </a:solidFill>
                          <a:effectLst/>
                          <a:latin typeface="Arial Narrow" panose="020B0606020202030204" pitchFamily="34" charset="0"/>
                          <a:ea typeface="+mn-ea"/>
                          <a:cs typeface="+mn-cs"/>
                        </a:rPr>
                        <a:t> Bay and</a:t>
                      </a:r>
                    </a:p>
                    <a:p>
                      <a:pPr algn="just"/>
                      <a:r>
                        <a:rPr lang="en-ZA" sz="1400" b="0" i="0" u="none" strike="noStrike" kern="1200" baseline="0" dirty="0" smtClean="0">
                          <a:solidFill>
                            <a:schemeClr val="tx1"/>
                          </a:solidFill>
                          <a:effectLst/>
                          <a:latin typeface="Arial Narrow" panose="020B0606020202030204" pitchFamily="34" charset="0"/>
                          <a:ea typeface="+mn-ea"/>
                          <a:cs typeface="+mn-cs"/>
                        </a:rPr>
                        <a:t>NC: </a:t>
                      </a:r>
                      <a:r>
                        <a:rPr lang="en-ZA" sz="1400" b="0" i="0" u="none" strike="noStrike" kern="1200" baseline="0" dirty="0" smtClean="0">
                          <a:solidFill>
                            <a:schemeClr val="tx1"/>
                          </a:solidFill>
                          <a:effectLst/>
                          <a:latin typeface="Arial Narrow" panose="020B0606020202030204" pitchFamily="34" charset="0"/>
                          <a:ea typeface="+mn-ea"/>
                          <a:cs typeface="+mn-cs"/>
                        </a:rPr>
                        <a:t>  </a:t>
                      </a:r>
                      <a:r>
                        <a:rPr lang="en-ZA" sz="1400" b="0" i="0" u="none" strike="noStrike" kern="1200" baseline="0" dirty="0" err="1" smtClean="0">
                          <a:solidFill>
                            <a:schemeClr val="tx1"/>
                          </a:solidFill>
                          <a:effectLst/>
                          <a:latin typeface="Arial Narrow" panose="020B0606020202030204" pitchFamily="34" charset="0"/>
                          <a:ea typeface="+mn-ea"/>
                          <a:cs typeface="+mn-cs"/>
                        </a:rPr>
                        <a:t>Colesburg</a:t>
                      </a:r>
                      <a:r>
                        <a:rPr lang="en-ZA" sz="1400" b="0" i="0" u="none" strike="noStrike" kern="1200" baseline="0" dirty="0" smtClean="0">
                          <a:solidFill>
                            <a:schemeClr val="tx1"/>
                          </a:solidFill>
                          <a:effectLst/>
                          <a:latin typeface="Arial Narrow" panose="020B0606020202030204" pitchFamily="34" charset="0"/>
                          <a:ea typeface="+mn-ea"/>
                          <a:cs typeface="+mn-cs"/>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tx1"/>
                          </a:solidFill>
                          <a:latin typeface="+mn-lt"/>
                          <a:ea typeface="+mn-ea"/>
                          <a:cs typeface="+mn-cs"/>
                        </a:rPr>
                        <a:t>	</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1" i="0" u="none" strike="noStrike" kern="1200" dirty="0">
                          <a:solidFill>
                            <a:schemeClr val="tx1"/>
                          </a:solidFill>
                          <a:effectLst/>
                          <a:latin typeface="Arial Narrow" panose="020B0606020202030204" pitchFamily="34" charset="0"/>
                          <a:ea typeface="+mn-ea"/>
                          <a:cs typeface="+mn-cs"/>
                        </a:rPr>
                        <a:t>Corrective measure</a:t>
                      </a:r>
                      <a:r>
                        <a:rPr lang="en-ZA" sz="1400" b="1" i="0" u="none" strike="noStrike" kern="1200" dirty="0" smtClean="0">
                          <a:solidFill>
                            <a:schemeClr val="tx1"/>
                          </a:solidFill>
                          <a:effectLst/>
                          <a:latin typeface="Arial Narrow" panose="020B0606020202030204" pitchFamily="34" charset="0"/>
                          <a:ea typeface="+mn-ea"/>
                          <a:cs typeface="+mn-cs"/>
                        </a:rPr>
                        <a:t>:.</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smtClean="0">
                          <a:solidFill>
                            <a:schemeClr val="tx1"/>
                          </a:solidFill>
                          <a:effectLst/>
                          <a:latin typeface="Arial Narrow" panose="020B0606020202030204" pitchFamily="34" charset="0"/>
                          <a:ea typeface="+mn-ea"/>
                          <a:cs typeface="+mn-cs"/>
                        </a:rPr>
                        <a:t>Implementation</a:t>
                      </a:r>
                      <a:r>
                        <a:rPr lang="en-ZA" sz="1400" b="0" i="0" u="none" strike="noStrike" kern="1200" baseline="0" dirty="0" smtClean="0">
                          <a:solidFill>
                            <a:schemeClr val="tx1"/>
                          </a:solidFill>
                          <a:effectLst/>
                          <a:latin typeface="Arial Narrow" panose="020B0606020202030204" pitchFamily="34" charset="0"/>
                          <a:ea typeface="+mn-ea"/>
                          <a:cs typeface="+mn-cs"/>
                        </a:rPr>
                        <a:t> will be done in the next financial year after the prioritisation of areas to be developed in the five communities as per annual target.</a:t>
                      </a:r>
                      <a:r>
                        <a:rPr lang="en-ZA" sz="1400" b="0" i="0" u="none" strike="noStrike" kern="1200" baseline="0" dirty="0" smtClean="0">
                          <a:solidFill>
                            <a:schemeClr val="tx1"/>
                          </a:solidFill>
                          <a:latin typeface="+mn-lt"/>
                          <a:ea typeface="+mn-ea"/>
                          <a:cs typeface="+mn-cs"/>
                        </a:rPr>
                        <a:t>	</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991226"/>
            <a:ext cx="3125868"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046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566854527"/>
              </p:ext>
            </p:extLst>
          </p:nvPr>
        </p:nvGraphicFramePr>
        <p:xfrm>
          <a:off x="328532" y="224005"/>
          <a:ext cx="8532006" cy="5131766"/>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1955136">
                  <a:extLst>
                    <a:ext uri="{9D8B030D-6E8A-4147-A177-3AD203B41FA5}">
                      <a16:colId xmlns:a16="http://schemas.microsoft.com/office/drawing/2014/main" xmlns="" val="20001"/>
                    </a:ext>
                  </a:extLst>
                </a:gridCol>
                <a:gridCol w="1614196">
                  <a:extLst>
                    <a:ext uri="{9D8B030D-6E8A-4147-A177-3AD203B41FA5}">
                      <a16:colId xmlns:a16="http://schemas.microsoft.com/office/drawing/2014/main" xmlns="" val="20003"/>
                    </a:ext>
                  </a:extLst>
                </a:gridCol>
                <a:gridCol w="1492898">
                  <a:extLst>
                    <a:ext uri="{9D8B030D-6E8A-4147-A177-3AD203B41FA5}">
                      <a16:colId xmlns:a16="http://schemas.microsoft.com/office/drawing/2014/main" xmlns="" val="20004"/>
                    </a:ext>
                  </a:extLst>
                </a:gridCol>
                <a:gridCol w="1722620">
                  <a:extLst>
                    <a:ext uri="{9D8B030D-6E8A-4147-A177-3AD203B41FA5}">
                      <a16:colId xmlns:a16="http://schemas.microsoft.com/office/drawing/2014/main" xmlns="" val="1951387386"/>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rPr>
                        <a:t>Strategic objective: </a:t>
                      </a:r>
                      <a:r>
                        <a:rPr kumimoji="0" lang="en-ZA" sz="16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6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4858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6"/>
                        <a:tabLst>
                          <a:tab pos="266700" algn="l"/>
                        </a:tabLst>
                        <a:defRPr/>
                      </a:pPr>
                      <a:r>
                        <a:rPr lang="en-US" sz="1600" b="0" kern="1200" dirty="0">
                          <a:solidFill>
                            <a:schemeClr val="tx1"/>
                          </a:solidFill>
                          <a:latin typeface="Arial Narrow" pitchFamily="34" charset="0"/>
                          <a:ea typeface="+mn-ea"/>
                          <a:cs typeface="+mn-cs"/>
                        </a:rPr>
                        <a:t>Number of community tourism enterprises supported to enter the tourism value chain.</a:t>
                      </a:r>
                    </a:p>
                  </a:txBody>
                  <a:tcPr marL="86403" marR="86403" marT="0" marB="0">
                    <a:solidFill>
                      <a:schemeClr val="bg1"/>
                    </a:solidFill>
                  </a:tcPr>
                </a:tc>
                <a:tc>
                  <a:txBody>
                    <a:bodyPr/>
                    <a:lstStyle/>
                    <a:p>
                      <a:pPr algn="just">
                        <a:spcAft>
                          <a:spcPts val="0"/>
                        </a:spcAft>
                      </a:pPr>
                      <a:r>
                        <a:rPr lang="en-ZA" sz="1600" b="0" kern="1200" dirty="0">
                          <a:solidFill>
                            <a:schemeClr val="tx1"/>
                          </a:solidFill>
                          <a:latin typeface="Arial Narrow" pitchFamily="34" charset="0"/>
                          <a:ea typeface="+mn-ea"/>
                          <a:cs typeface="+mn-cs"/>
                        </a:rPr>
                        <a:t>Community tourism enterprises developed to enter the tourism value chain in five communities: </a:t>
                      </a:r>
                    </a:p>
                    <a:p>
                      <a:pPr marL="342900" lvl="0" indent="-342900" algn="just">
                        <a:buFont typeface="+mj-lt"/>
                        <a:buAutoNum type="arabicPeriod"/>
                      </a:pPr>
                      <a:r>
                        <a:rPr lang="en-GB" sz="1600" b="0" kern="1200" dirty="0">
                          <a:solidFill>
                            <a:schemeClr val="tx1"/>
                          </a:solidFill>
                          <a:latin typeface="Arial Narrow" pitchFamily="34" charset="0"/>
                          <a:ea typeface="+mn-ea"/>
                          <a:cs typeface="+mn-cs"/>
                        </a:rPr>
                        <a:t>Free State – Witsieshoek</a:t>
                      </a:r>
                      <a:endParaRPr lang="en-ZA" sz="1600" b="0" kern="1200" dirty="0">
                        <a:solidFill>
                          <a:schemeClr val="tx1"/>
                        </a:solidFill>
                        <a:latin typeface="Arial Narrow" pitchFamily="34" charset="0"/>
                        <a:ea typeface="+mn-ea"/>
                        <a:cs typeface="+mn-cs"/>
                      </a:endParaRPr>
                    </a:p>
                    <a:p>
                      <a:pPr marL="342900" lvl="0" indent="-342900" algn="just">
                        <a:buFont typeface="+mj-lt"/>
                        <a:buAutoNum type="arabicPeriod"/>
                      </a:pPr>
                      <a:r>
                        <a:rPr lang="en-GB" sz="1600" b="0" kern="1200" dirty="0">
                          <a:solidFill>
                            <a:schemeClr val="tx1"/>
                          </a:solidFill>
                          <a:latin typeface="Arial Narrow" pitchFamily="34" charset="0"/>
                          <a:ea typeface="+mn-ea"/>
                          <a:cs typeface="+mn-cs"/>
                        </a:rPr>
                        <a:t>KwaZulu- Natal – Khula Village</a:t>
                      </a:r>
                      <a:endParaRPr lang="en-ZA" sz="1600" b="0" kern="1200" dirty="0">
                        <a:solidFill>
                          <a:schemeClr val="tx1"/>
                        </a:solidFill>
                        <a:latin typeface="Arial Narrow" pitchFamily="34" charset="0"/>
                        <a:ea typeface="+mn-ea"/>
                        <a:cs typeface="+mn-cs"/>
                      </a:endParaRPr>
                    </a:p>
                    <a:p>
                      <a:pPr marL="342900" lvl="0" indent="-342900" algn="just">
                        <a:buFont typeface="+mj-lt"/>
                        <a:buAutoNum type="arabicPeriod"/>
                      </a:pPr>
                      <a:r>
                        <a:rPr lang="en-GB" sz="1600" b="0" kern="1200" dirty="0">
                          <a:solidFill>
                            <a:schemeClr val="tx1"/>
                          </a:solidFill>
                          <a:latin typeface="Arial Narrow" pitchFamily="34" charset="0"/>
                          <a:ea typeface="+mn-ea"/>
                          <a:cs typeface="+mn-cs"/>
                        </a:rPr>
                        <a:t>KwaZulu-Natal – eMazizini</a:t>
                      </a:r>
                      <a:endParaRPr lang="en-ZA" sz="1600" b="0" kern="1200" dirty="0">
                        <a:solidFill>
                          <a:schemeClr val="tx1"/>
                        </a:solidFill>
                        <a:latin typeface="Arial Narrow" pitchFamily="34" charset="0"/>
                        <a:ea typeface="+mn-ea"/>
                        <a:cs typeface="+mn-cs"/>
                      </a:endParaRPr>
                    </a:p>
                    <a:p>
                      <a:pPr marL="342900" lvl="0" indent="-342900" algn="just">
                        <a:buFont typeface="+mj-lt"/>
                        <a:buAutoNum type="arabicPeriod"/>
                      </a:pPr>
                      <a:r>
                        <a:rPr lang="en-GB" sz="1600" b="0" kern="1200" dirty="0">
                          <a:solidFill>
                            <a:schemeClr val="tx1"/>
                          </a:solidFill>
                          <a:latin typeface="Arial Narrow" pitchFamily="34" charset="0"/>
                          <a:ea typeface="+mn-ea"/>
                          <a:cs typeface="+mn-cs"/>
                        </a:rPr>
                        <a:t>North West – Rampampa</a:t>
                      </a:r>
                      <a:endParaRPr lang="en-ZA" sz="1600" b="0" kern="1200" dirty="0">
                        <a:solidFill>
                          <a:schemeClr val="tx1"/>
                        </a:solidFill>
                        <a:latin typeface="Arial Narrow" pitchFamily="34" charset="0"/>
                        <a:ea typeface="+mn-ea"/>
                        <a:cs typeface="+mn-cs"/>
                      </a:endParaRPr>
                    </a:p>
                    <a:p>
                      <a:pPr marL="342900" lvl="0" indent="-342900" algn="just">
                        <a:buFont typeface="+mj-lt"/>
                        <a:buAutoNum type="arabicPeriod"/>
                      </a:pPr>
                      <a:r>
                        <a:rPr lang="en-GB" sz="1600" b="0" kern="1200" dirty="0">
                          <a:solidFill>
                            <a:schemeClr val="tx1"/>
                          </a:solidFill>
                          <a:latin typeface="Arial Narrow" pitchFamily="34" charset="0"/>
                          <a:ea typeface="+mn-ea"/>
                          <a:cs typeface="+mn-cs"/>
                        </a:rPr>
                        <a:t>Gauteng – Vilakazi.</a:t>
                      </a:r>
                      <a:endParaRPr lang="en-ZA" sz="1600" b="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en-ZA" sz="1600" b="0" kern="1200" dirty="0">
                          <a:solidFill>
                            <a:schemeClr val="tx1"/>
                          </a:solidFill>
                          <a:latin typeface="Arial Narrow" pitchFamily="34" charset="0"/>
                          <a:ea typeface="+mn-ea"/>
                          <a:cs typeface="+mn-cs"/>
                        </a:rPr>
                        <a:t>Progress report was developed.</a:t>
                      </a:r>
                    </a:p>
                    <a:p>
                      <a:pPr algn="just"/>
                      <a:endParaRPr lang="en-ZA" sz="1600" b="0" kern="1200" dirty="0">
                        <a:solidFill>
                          <a:schemeClr val="tx1"/>
                        </a:solidFill>
                        <a:latin typeface="Arial Narrow" pitchFamily="34" charset="0"/>
                        <a:ea typeface="+mn-ea"/>
                        <a:cs typeface="+mn-cs"/>
                      </a:endParaRPr>
                    </a:p>
                    <a:p>
                      <a:pPr algn="just"/>
                      <a:r>
                        <a:rPr lang="en-ZA" sz="1600" b="0" kern="1200" dirty="0">
                          <a:solidFill>
                            <a:schemeClr val="tx1"/>
                          </a:solidFill>
                          <a:latin typeface="Arial Narrow" pitchFamily="34" charset="0"/>
                          <a:ea typeface="+mn-ea"/>
                          <a:cs typeface="+mn-cs"/>
                        </a:rPr>
                        <a:t> </a:t>
                      </a:r>
                    </a:p>
                  </a:txBody>
                  <a:tcPr marL="86400" marR="864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kern="1200" dirty="0">
                          <a:solidFill>
                            <a:schemeClr val="tx1"/>
                          </a:solidFill>
                          <a:latin typeface="Arial Narrow" pitchFamily="34" charset="0"/>
                          <a:ea typeface="+mn-ea"/>
                          <a:cs typeface="+mn-cs"/>
                        </a:rPr>
                        <a:t>Progress report</a:t>
                      </a:r>
                    </a:p>
                  </a:txBody>
                  <a:tcPr marR="90000" marT="7620" marB="0">
                    <a:solidFill>
                      <a:schemeClr val="bg1"/>
                    </a:solidFill>
                  </a:tcPr>
                </a:tc>
                <a:tc>
                  <a:txBody>
                    <a:bodyPr/>
                    <a:lstStyle/>
                    <a:p>
                      <a:pPr algn="just"/>
                      <a:r>
                        <a:rPr lang="en-ZA" sz="1600" b="0" kern="1200" dirty="0">
                          <a:solidFill>
                            <a:schemeClr val="tx1"/>
                          </a:solidFill>
                          <a:latin typeface="Arial Narrow" pitchFamily="34" charset="0"/>
                          <a:ea typeface="+mn-ea"/>
                          <a:cs typeface="+mn-cs"/>
                        </a:rPr>
                        <a:t>Progress report was developed.</a:t>
                      </a:r>
                    </a:p>
                    <a:p>
                      <a:pPr algn="just"/>
                      <a:endParaRPr lang="en-ZA" sz="1600" b="0" kern="1200" dirty="0">
                        <a:solidFill>
                          <a:schemeClr val="tx1"/>
                        </a:solidFill>
                        <a:latin typeface="Arial Narrow" pitchFamily="34" charset="0"/>
                        <a:ea typeface="+mn-ea"/>
                        <a:cs typeface="+mn-cs"/>
                      </a:endParaRPr>
                    </a:p>
                    <a:p>
                      <a:pPr algn="just"/>
                      <a:r>
                        <a:rPr lang="en-ZA" sz="1600" b="0" kern="1200" dirty="0">
                          <a:solidFill>
                            <a:schemeClr val="tx1"/>
                          </a:solidFill>
                          <a:latin typeface="Arial Narrow" pitchFamily="34" charset="0"/>
                          <a:ea typeface="+mn-ea"/>
                          <a:cs typeface="+mn-cs"/>
                        </a:rPr>
                        <a:t>The report reflects  progress made in the development and support</a:t>
                      </a:r>
                      <a:r>
                        <a:rPr lang="en-ZA" sz="1600" b="0" kern="1200" baseline="0" dirty="0">
                          <a:solidFill>
                            <a:schemeClr val="tx1"/>
                          </a:solidFill>
                          <a:latin typeface="Arial Narrow" pitchFamily="34" charset="0"/>
                          <a:ea typeface="+mn-ea"/>
                          <a:cs typeface="+mn-cs"/>
                        </a:rPr>
                        <a:t> of five community enterprises to enter the tourism value chain project.</a:t>
                      </a:r>
                      <a:endParaRPr lang="en-ZA" sz="1600" b="0" kern="1200" dirty="0">
                        <a:solidFill>
                          <a:schemeClr val="tx1"/>
                        </a:solidFill>
                        <a:latin typeface="Arial Narrow"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824971"/>
            <a:ext cx="3061213"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303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705209483"/>
              </p:ext>
            </p:extLst>
          </p:nvPr>
        </p:nvGraphicFramePr>
        <p:xfrm>
          <a:off x="328532" y="224005"/>
          <a:ext cx="8532006" cy="5206411"/>
        </p:xfrm>
        <a:graphic>
          <a:graphicData uri="http://schemas.openxmlformats.org/drawingml/2006/table">
            <a:tbl>
              <a:tblPr>
                <a:tableStyleId>{8A107856-5554-42FB-B03E-39F5DBC370BA}</a:tableStyleId>
              </a:tblPr>
              <a:tblGrid>
                <a:gridCol w="1621566">
                  <a:extLst>
                    <a:ext uri="{9D8B030D-6E8A-4147-A177-3AD203B41FA5}">
                      <a16:colId xmlns:a16="http://schemas.microsoft.com/office/drawing/2014/main" xmlns="" val="20000"/>
                    </a:ext>
                  </a:extLst>
                </a:gridCol>
                <a:gridCol w="1670180">
                  <a:extLst>
                    <a:ext uri="{9D8B030D-6E8A-4147-A177-3AD203B41FA5}">
                      <a16:colId xmlns:a16="http://schemas.microsoft.com/office/drawing/2014/main" xmlns="" val="20001"/>
                    </a:ext>
                  </a:extLst>
                </a:gridCol>
                <a:gridCol w="1735493">
                  <a:extLst>
                    <a:ext uri="{9D8B030D-6E8A-4147-A177-3AD203B41FA5}">
                      <a16:colId xmlns:a16="http://schemas.microsoft.com/office/drawing/2014/main" xmlns="" val="20003"/>
                    </a:ext>
                  </a:extLst>
                </a:gridCol>
                <a:gridCol w="1614196">
                  <a:extLst>
                    <a:ext uri="{9D8B030D-6E8A-4147-A177-3AD203B41FA5}">
                      <a16:colId xmlns:a16="http://schemas.microsoft.com/office/drawing/2014/main" xmlns="" val="20004"/>
                    </a:ext>
                  </a:extLst>
                </a:gridCol>
                <a:gridCol w="1890571">
                  <a:extLst>
                    <a:ext uri="{9D8B030D-6E8A-4147-A177-3AD203B41FA5}">
                      <a16:colId xmlns:a16="http://schemas.microsoft.com/office/drawing/2014/main" xmlns="" val="1951387386"/>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a:rPr>
                        <a:t>Strategic objective: </a:t>
                      </a:r>
                      <a:r>
                        <a:rPr kumimoji="0" lang="en-ZA" sz="14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74030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400" dirty="0">
                          <a:solidFill>
                            <a:schemeClr val="tx1"/>
                          </a:solidFill>
                          <a:latin typeface="Arial Narrow" pitchFamily="34" charset="0"/>
                          <a:ea typeface="Calibri"/>
                          <a:cs typeface="Times New Roman"/>
                        </a:rPr>
                        <a:t>Number of initiatives for improving visitor services implemented.</a:t>
                      </a:r>
                      <a:endParaRPr lang="en-US" sz="1400" dirty="0">
                        <a:solidFill>
                          <a:schemeClr val="tx1"/>
                        </a:solidFill>
                        <a:latin typeface="Arial Narrow" pitchFamily="34" charset="0"/>
                      </a:endParaRPr>
                    </a:p>
                  </a:txBody>
                  <a:tcPr marL="86403" marR="86403" marT="0" marB="0">
                    <a:solidFill>
                      <a:schemeClr val="bg1"/>
                    </a:solidFill>
                  </a:tcPr>
                </a:tc>
                <a:tc>
                  <a:txBody>
                    <a:bodyPr/>
                    <a:lstStyle/>
                    <a:p>
                      <a:pPr algn="just"/>
                      <a:r>
                        <a:rPr lang="en-US" sz="1400" b="0" kern="1200" dirty="0">
                          <a:solidFill>
                            <a:schemeClr val="tx1"/>
                          </a:solidFill>
                          <a:latin typeface="Arial Narrow" pitchFamily="34" charset="0"/>
                          <a:ea typeface="+mn-ea"/>
                          <a:cs typeface="+mn-cs"/>
                        </a:rPr>
                        <a:t>Application of Service Excellence Standard (SANS 1197) in three  Visitor Information centres located in three nodes:</a:t>
                      </a:r>
                      <a:endParaRPr lang="en-ZA" sz="1400" b="0" kern="1200" dirty="0">
                        <a:solidFill>
                          <a:schemeClr val="tx1"/>
                        </a:solidFill>
                        <a:latin typeface="Arial Narrow" pitchFamily="34" charset="0"/>
                        <a:ea typeface="+mn-ea"/>
                        <a:cs typeface="+mn-cs"/>
                      </a:endParaRPr>
                    </a:p>
                    <a:p>
                      <a:pPr marL="342900" lvl="0" indent="-342900" algn="just">
                        <a:spcAft>
                          <a:spcPts val="0"/>
                        </a:spcAft>
                        <a:buFont typeface="+mj-lt"/>
                        <a:buAutoNum type="arabicPeriod"/>
                      </a:pPr>
                      <a:r>
                        <a:rPr lang="en-US" sz="1400" b="0" kern="1200" dirty="0">
                          <a:solidFill>
                            <a:schemeClr val="tx1"/>
                          </a:solidFill>
                          <a:latin typeface="Arial Narrow" pitchFamily="34" charset="0"/>
                          <a:ea typeface="+mn-ea"/>
                          <a:cs typeface="+mn-cs"/>
                        </a:rPr>
                        <a:t>St Lucia (Khula Information Centre) in KZN.</a:t>
                      </a:r>
                      <a:endParaRPr lang="en-ZA" sz="1400" b="0" kern="1200" dirty="0">
                        <a:solidFill>
                          <a:schemeClr val="tx1"/>
                        </a:solidFill>
                        <a:latin typeface="Arial Narrow" pitchFamily="34" charset="0"/>
                        <a:ea typeface="+mn-ea"/>
                        <a:cs typeface="+mn-cs"/>
                      </a:endParaRPr>
                    </a:p>
                    <a:p>
                      <a:pPr marL="342900" lvl="0" indent="-342900" algn="just">
                        <a:spcAft>
                          <a:spcPts val="0"/>
                        </a:spcAft>
                        <a:buFont typeface="+mj-lt"/>
                        <a:buAutoNum type="arabicPeriod"/>
                      </a:pPr>
                      <a:r>
                        <a:rPr lang="en-US" sz="1400" b="0" kern="1200" dirty="0">
                          <a:solidFill>
                            <a:schemeClr val="tx1"/>
                          </a:solidFill>
                          <a:latin typeface="Arial Narrow" pitchFamily="34" charset="0"/>
                          <a:ea typeface="+mn-ea"/>
                          <a:cs typeface="+mn-cs"/>
                        </a:rPr>
                        <a:t>Port St Johns Visitor Information Centre in EC.</a:t>
                      </a:r>
                      <a:endParaRPr lang="en-ZA" sz="1400" b="0" kern="1200" dirty="0">
                        <a:solidFill>
                          <a:schemeClr val="tx1"/>
                        </a:solidFill>
                        <a:latin typeface="Arial Narrow" pitchFamily="34" charset="0"/>
                        <a:ea typeface="+mn-ea"/>
                        <a:cs typeface="+mn-cs"/>
                      </a:endParaRPr>
                    </a:p>
                    <a:p>
                      <a:pPr marL="342900" lvl="0" indent="-342900" algn="just">
                        <a:spcAft>
                          <a:spcPts val="0"/>
                        </a:spcAft>
                        <a:buFont typeface="+mj-lt"/>
                        <a:buAutoNum type="arabicPeriod"/>
                      </a:pPr>
                      <a:r>
                        <a:rPr lang="en-US" sz="1400" b="0" kern="1200" dirty="0">
                          <a:solidFill>
                            <a:schemeClr val="tx1"/>
                          </a:solidFill>
                          <a:latin typeface="Arial Narrow" pitchFamily="34" charset="0"/>
                          <a:ea typeface="+mn-ea"/>
                          <a:cs typeface="+mn-cs"/>
                        </a:rPr>
                        <a:t>Pilanesburg National Park Visitor Information Centre in North West.</a:t>
                      </a:r>
                      <a:endParaRPr lang="en-ZA" sz="1400" b="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Narrow" panose="020B0606020202030204" pitchFamily="34" charset="0"/>
                          <a:ea typeface="+mn-ea"/>
                          <a:cs typeface="+mn-cs"/>
                        </a:rPr>
                        <a:t>The implementation of phase 2 of the standard in terms of the needs identification and establishment of the Service Excellence Legacy Team for all three Visitor Information Centres has been conducted.</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Narrow" panose="020B0606020202030204" pitchFamily="34" charset="0"/>
                          <a:ea typeface="+mn-ea"/>
                          <a:cs typeface="+mn-cs"/>
                        </a:rPr>
                        <a:t> A consolidated report has been developed.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Narrow" panose="020B0606020202030204" pitchFamily="34" charset="0"/>
                          <a:ea typeface="+mn-ea"/>
                          <a:cs typeface="+mn-cs"/>
                        </a:rPr>
                        <a:t>Report on the implementation of phase 3 of the </a:t>
                      </a:r>
                      <a:r>
                        <a:rPr lang="en-ZA" sz="1400" b="0" i="0" u="none" strike="noStrike" kern="1200" dirty="0" smtClean="0">
                          <a:solidFill>
                            <a:srgbClr val="000000"/>
                          </a:solidFill>
                          <a:effectLst/>
                          <a:latin typeface="Arial Narrow" panose="020B0606020202030204" pitchFamily="34" charset="0"/>
                          <a:ea typeface="+mn-ea"/>
                          <a:cs typeface="+mn-cs"/>
                        </a:rPr>
                        <a:t>standard.</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smtClean="0">
                          <a:solidFill>
                            <a:srgbClr val="000000"/>
                          </a:solidFill>
                          <a:effectLst/>
                          <a:latin typeface="Arial Narrow" panose="020B0606020202030204" pitchFamily="34" charset="0"/>
                          <a:ea typeface="+mn-ea"/>
                          <a:cs typeface="+mn-cs"/>
                        </a:rPr>
                        <a:t>(Establishment </a:t>
                      </a:r>
                      <a:r>
                        <a:rPr lang="en-ZA" sz="1400" b="0" i="0" u="none" strike="noStrike" kern="1200" dirty="0">
                          <a:solidFill>
                            <a:srgbClr val="000000"/>
                          </a:solidFill>
                          <a:effectLst/>
                          <a:latin typeface="Arial Narrow" panose="020B0606020202030204" pitchFamily="34" charset="0"/>
                          <a:ea typeface="+mn-ea"/>
                          <a:cs typeface="+mn-cs"/>
                        </a:rPr>
                        <a:t>of matrix teams and capacity building).</a:t>
                      </a:r>
                    </a:p>
                  </a:txBody>
                  <a:tcPr marR="90000" marT="762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Narrow" panose="020B0606020202030204" pitchFamily="34" charset="0"/>
                          <a:ea typeface="+mn-ea"/>
                          <a:cs typeface="+mn-cs"/>
                        </a:rPr>
                        <a:t>A report has been developed.</a:t>
                      </a:r>
                    </a:p>
                    <a:p>
                      <a:pPr algn="just"/>
                      <a:r>
                        <a:rPr lang="en-ZA" sz="1400" b="0" i="0" u="none" strike="noStrike" kern="1200" dirty="0">
                          <a:solidFill>
                            <a:srgbClr val="000000"/>
                          </a:solidFill>
                          <a:effectLst/>
                          <a:latin typeface="Arial Narrow" panose="020B0606020202030204" pitchFamily="34" charset="0"/>
                          <a:ea typeface="+mn-ea"/>
                          <a:cs typeface="+mn-cs"/>
                        </a:rPr>
                        <a:t>The implementation of phase 3 of the standard in terms of the establishment of matrix teams and capacity building for Visitor Information Centres has been conducted in:</a:t>
                      </a:r>
                    </a:p>
                    <a:p>
                      <a:pPr marL="285750" indent="-285750" algn="just">
                        <a:buFont typeface="Arial" panose="020B0604020202020204" pitchFamily="34" charset="0"/>
                        <a:buChar char="•"/>
                      </a:pPr>
                      <a:r>
                        <a:rPr lang="en-ZA" sz="1400" b="0" i="0" u="none" strike="noStrike" kern="1200" dirty="0" err="1">
                          <a:solidFill>
                            <a:srgbClr val="000000"/>
                          </a:solidFill>
                          <a:effectLst/>
                          <a:latin typeface="Arial Narrow" panose="020B0606020202030204" pitchFamily="34" charset="0"/>
                          <a:ea typeface="+mn-ea"/>
                          <a:cs typeface="+mn-cs"/>
                        </a:rPr>
                        <a:t>Pilanesburg</a:t>
                      </a:r>
                      <a:r>
                        <a:rPr lang="en-ZA" sz="1400" b="0" i="0" u="none" strike="noStrike" kern="1200" dirty="0">
                          <a:solidFill>
                            <a:srgbClr val="000000"/>
                          </a:solidFill>
                          <a:effectLst/>
                          <a:latin typeface="Arial Narrow" panose="020B0606020202030204" pitchFamily="34" charset="0"/>
                          <a:ea typeface="+mn-ea"/>
                          <a:cs typeface="+mn-cs"/>
                        </a:rPr>
                        <a:t> National Park VIC, </a:t>
                      </a:r>
                    </a:p>
                    <a:p>
                      <a:pPr marL="285750" indent="-285750" algn="just">
                        <a:buFont typeface="Arial" panose="020B0604020202020204" pitchFamily="34" charset="0"/>
                        <a:buChar char="•"/>
                      </a:pPr>
                      <a:r>
                        <a:rPr lang="en-ZA" sz="1400" b="0" i="0" u="none" strike="noStrike" kern="1200" dirty="0">
                          <a:solidFill>
                            <a:srgbClr val="000000"/>
                          </a:solidFill>
                          <a:effectLst/>
                          <a:latin typeface="Arial Narrow" panose="020B0606020202030204" pitchFamily="34" charset="0"/>
                          <a:ea typeface="+mn-ea"/>
                          <a:cs typeface="+mn-cs"/>
                        </a:rPr>
                        <a:t>Kimberly VIC and</a:t>
                      </a:r>
                    </a:p>
                    <a:p>
                      <a:pPr marL="285750" indent="-285750" algn="just">
                        <a:buFont typeface="Arial" panose="020B0604020202020204" pitchFamily="34" charset="0"/>
                        <a:buChar char="•"/>
                      </a:pPr>
                      <a:r>
                        <a:rPr lang="en-ZA" sz="1400" b="0" i="0" u="none" strike="noStrike" kern="1200" dirty="0">
                          <a:solidFill>
                            <a:schemeClr val="tx1"/>
                          </a:solidFill>
                          <a:effectLst/>
                          <a:latin typeface="Arial Narrow" panose="020B0606020202030204" pitchFamily="34" charset="0"/>
                          <a:ea typeface="+mn-ea"/>
                          <a:cs typeface="+mn-cs"/>
                        </a:rPr>
                        <a:t>West Rand Development Agency VIC. </a:t>
                      </a: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991226"/>
            <a:ext cx="3125868"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161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79640671"/>
              </p:ext>
            </p:extLst>
          </p:nvPr>
        </p:nvGraphicFramePr>
        <p:xfrm>
          <a:off x="207234" y="224005"/>
          <a:ext cx="8666178" cy="5451367"/>
        </p:xfrm>
        <a:graphic>
          <a:graphicData uri="http://schemas.openxmlformats.org/drawingml/2006/table">
            <a:tbl>
              <a:tblPr>
                <a:tableStyleId>{8A107856-5554-42FB-B03E-39F5DBC370BA}</a:tableStyleId>
              </a:tblPr>
              <a:tblGrid>
                <a:gridCol w="1621566">
                  <a:extLst>
                    <a:ext uri="{9D8B030D-6E8A-4147-A177-3AD203B41FA5}">
                      <a16:colId xmlns:a16="http://schemas.microsoft.com/office/drawing/2014/main" xmlns="" val="20000"/>
                    </a:ext>
                  </a:extLst>
                </a:gridCol>
                <a:gridCol w="1576552">
                  <a:extLst>
                    <a:ext uri="{9D8B030D-6E8A-4147-A177-3AD203B41FA5}">
                      <a16:colId xmlns:a16="http://schemas.microsoft.com/office/drawing/2014/main" xmlns="" val="20001"/>
                    </a:ext>
                  </a:extLst>
                </a:gridCol>
                <a:gridCol w="1080923">
                  <a:extLst>
                    <a:ext uri="{9D8B030D-6E8A-4147-A177-3AD203B41FA5}">
                      <a16:colId xmlns:a16="http://schemas.microsoft.com/office/drawing/2014/main" xmlns="" val="20003"/>
                    </a:ext>
                  </a:extLst>
                </a:gridCol>
                <a:gridCol w="1252373">
                  <a:extLst>
                    <a:ext uri="{9D8B030D-6E8A-4147-A177-3AD203B41FA5}">
                      <a16:colId xmlns:a16="http://schemas.microsoft.com/office/drawing/2014/main" xmlns="" val="20004"/>
                    </a:ext>
                  </a:extLst>
                </a:gridCol>
                <a:gridCol w="3134764">
                  <a:extLst>
                    <a:ext uri="{9D8B030D-6E8A-4147-A177-3AD203B41FA5}">
                      <a16:colId xmlns:a16="http://schemas.microsoft.com/office/drawing/2014/main" xmlns="" val="1951387386"/>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Narrow"/>
                        </a:rPr>
                        <a:t>Strategic objective: </a:t>
                      </a:r>
                      <a:r>
                        <a:rPr kumimoji="0" lang="en-ZA" sz="13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300" b="1" dirty="0">
                          <a:latin typeface="Arial Narrow" panose="020B0606020202030204" pitchFamily="34" charset="0"/>
                        </a:rPr>
                        <a:t>Key</a:t>
                      </a:r>
                      <a:r>
                        <a:rPr lang="en-US" sz="1300" b="1" baseline="0" dirty="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Arial Narrow" panose="020B0606020202030204" pitchFamily="34" charset="0"/>
                          <a:ea typeface="+mn-ea"/>
                          <a:cs typeface="+mn-cs"/>
                        </a:rPr>
                        <a:t>Quarter 2 Performance – </a:t>
                      </a:r>
                      <a:r>
                        <a:rPr lang="en-ZA" sz="1300" b="1" kern="1200" dirty="0">
                          <a:solidFill>
                            <a:schemeClr val="dk1"/>
                          </a:solidFill>
                          <a:latin typeface="Arial Narrow" panose="020B0606020202030204" pitchFamily="34" charset="0"/>
                          <a:ea typeface="+mn-ea"/>
                          <a:cs typeface="+mn-cs"/>
                        </a:rPr>
                        <a:t>Actual </a:t>
                      </a:r>
                      <a:r>
                        <a:rPr lang="en-US" sz="13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Targets</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Performance – </a:t>
                      </a:r>
                      <a:r>
                        <a:rPr lang="en-ZA" sz="1300" b="1" i="0" dirty="0">
                          <a:latin typeface="Arial Narrow" panose="020B0606020202030204" pitchFamily="34" charset="0"/>
                        </a:rPr>
                        <a:t>Preliminary </a:t>
                      </a:r>
                      <a:r>
                        <a:rPr lang="en-US" sz="1300" b="1" dirty="0">
                          <a:latin typeface="Arial Narrow" panose="020B0606020202030204" pitchFamily="34" charset="0"/>
                        </a:rPr>
                        <a:t>Data </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835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indent="-231775" algn="just" defTabSz="914400" rtl="0" eaLnBrk="1" fontAlgn="auto" latinLnBrk="0" hangingPunct="1">
                        <a:lnSpc>
                          <a:spcPct val="100000"/>
                        </a:lnSpc>
                        <a:spcBef>
                          <a:spcPts val="0"/>
                        </a:spcBef>
                        <a:spcAft>
                          <a:spcPts val="0"/>
                        </a:spcAft>
                        <a:buClrTx/>
                        <a:buSzTx/>
                        <a:buFont typeface="+mj-lt"/>
                        <a:buAutoNum type="arabicPeriod" startAt="7"/>
                        <a:tabLst>
                          <a:tab pos="231775" algn="l"/>
                        </a:tabLst>
                        <a:defRPr/>
                      </a:pPr>
                      <a:r>
                        <a:rPr lang="en-ZA" sz="1400" dirty="0">
                          <a:solidFill>
                            <a:schemeClr val="tx1"/>
                          </a:solidFill>
                          <a:latin typeface="Arial Narrow" pitchFamily="34" charset="0"/>
                          <a:ea typeface="Calibri"/>
                          <a:cs typeface="Times New Roman"/>
                        </a:rPr>
                        <a:t>Number of initiatives for improving visitor services implemented.</a:t>
                      </a:r>
                      <a:endParaRPr lang="en-US" sz="1400" dirty="0">
                        <a:solidFill>
                          <a:schemeClr val="tx1"/>
                        </a:solidFill>
                        <a:latin typeface="Arial Narrow" pitchFamily="34" charset="0"/>
                      </a:endParaRPr>
                    </a:p>
                  </a:txBody>
                  <a:tcPr marL="86403" marR="86403" marT="0" marB="0">
                    <a:solidFill>
                      <a:schemeClr val="bg1"/>
                    </a:solidFill>
                  </a:tcPr>
                </a:tc>
                <a:tc>
                  <a:txBody>
                    <a:bodyPr/>
                    <a:lstStyle/>
                    <a:p>
                      <a:pPr algn="just"/>
                      <a:r>
                        <a:rPr lang="en-US" sz="1400" b="0" kern="1200" dirty="0">
                          <a:solidFill>
                            <a:schemeClr val="tx1"/>
                          </a:solidFill>
                          <a:latin typeface="Arial Narrow" pitchFamily="34" charset="0"/>
                          <a:ea typeface="+mn-ea"/>
                          <a:cs typeface="+mn-cs"/>
                        </a:rPr>
                        <a:t>Application of Service Excellence Standard (SANS 1197) in three (3) Visitor Information centres located in three nodes:</a:t>
                      </a:r>
                      <a:endParaRPr lang="en-ZA" sz="1400" b="0" kern="1200" dirty="0">
                        <a:solidFill>
                          <a:schemeClr val="tx1"/>
                        </a:solidFill>
                        <a:latin typeface="Arial Narrow" pitchFamily="34" charset="0"/>
                        <a:ea typeface="+mn-ea"/>
                        <a:cs typeface="+mn-cs"/>
                      </a:endParaRPr>
                    </a:p>
                    <a:p>
                      <a:pPr marL="342900" lvl="0" indent="-342900" algn="just">
                        <a:spcAft>
                          <a:spcPts val="0"/>
                        </a:spcAft>
                        <a:buFont typeface="+mj-lt"/>
                        <a:buAutoNum type="arabicPeriod"/>
                      </a:pPr>
                      <a:r>
                        <a:rPr lang="en-US" sz="1400" b="0" kern="1200" dirty="0">
                          <a:solidFill>
                            <a:schemeClr val="tx1"/>
                          </a:solidFill>
                          <a:latin typeface="Arial Narrow" pitchFamily="34" charset="0"/>
                          <a:ea typeface="+mn-ea"/>
                          <a:cs typeface="+mn-cs"/>
                        </a:rPr>
                        <a:t>St Lucia (Khula Information Centre) in KZN</a:t>
                      </a:r>
                      <a:endParaRPr lang="en-ZA" sz="1400" b="0" kern="1200" dirty="0">
                        <a:solidFill>
                          <a:schemeClr val="tx1"/>
                        </a:solidFill>
                        <a:latin typeface="Arial Narrow" pitchFamily="34" charset="0"/>
                        <a:ea typeface="+mn-ea"/>
                        <a:cs typeface="+mn-cs"/>
                      </a:endParaRPr>
                    </a:p>
                    <a:p>
                      <a:pPr marL="342900" lvl="0" indent="-342900" algn="just">
                        <a:spcAft>
                          <a:spcPts val="0"/>
                        </a:spcAft>
                        <a:buFont typeface="+mj-lt"/>
                        <a:buAutoNum type="arabicPeriod"/>
                      </a:pPr>
                      <a:r>
                        <a:rPr lang="en-US" sz="1400" b="0" kern="1200" dirty="0">
                          <a:solidFill>
                            <a:schemeClr val="tx1"/>
                          </a:solidFill>
                          <a:latin typeface="Arial Narrow" pitchFamily="34" charset="0"/>
                          <a:ea typeface="+mn-ea"/>
                          <a:cs typeface="+mn-cs"/>
                        </a:rPr>
                        <a:t>Port St Johns Visitor Information Centre in EC</a:t>
                      </a:r>
                      <a:endParaRPr lang="en-ZA" sz="1400" b="0" kern="1200" dirty="0">
                        <a:solidFill>
                          <a:schemeClr val="tx1"/>
                        </a:solidFill>
                        <a:latin typeface="Arial Narrow" pitchFamily="34" charset="0"/>
                        <a:ea typeface="+mn-ea"/>
                        <a:cs typeface="+mn-cs"/>
                      </a:endParaRPr>
                    </a:p>
                    <a:p>
                      <a:pPr marL="342900" lvl="0" indent="-342900" algn="just">
                        <a:spcAft>
                          <a:spcPts val="0"/>
                        </a:spcAft>
                        <a:buFont typeface="+mj-lt"/>
                        <a:buAutoNum type="arabicPeriod"/>
                      </a:pPr>
                      <a:r>
                        <a:rPr lang="en-US" sz="1400" b="0" kern="1200" dirty="0">
                          <a:solidFill>
                            <a:schemeClr val="tx1"/>
                          </a:solidFill>
                          <a:latin typeface="Arial Narrow" pitchFamily="34" charset="0"/>
                          <a:ea typeface="+mn-ea"/>
                          <a:cs typeface="+mn-cs"/>
                        </a:rPr>
                        <a:t>Pilanesburg National Park Visitor Information Centre in North West</a:t>
                      </a:r>
                      <a:endParaRPr lang="en-ZA" sz="1400" b="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Narrow" panose="020B0606020202030204" pitchFamily="34" charset="0"/>
                          <a:ea typeface="+mn-ea"/>
                          <a:cs typeface="+mn-cs"/>
                        </a:rPr>
                        <a:t>-</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Narrow" panose="020B0606020202030204" pitchFamily="34" charset="0"/>
                          <a:ea typeface="+mn-ea"/>
                          <a:cs typeface="+mn-cs"/>
                        </a:rPr>
                        <a:t>Report on the implementation of phase 3 of the standard (Establishment of matrix teams and capacity building)</a:t>
                      </a:r>
                      <a:endParaRPr lang="en-ZA" sz="1400" b="0" i="1"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a:txBody>
                    <a:bodyPr/>
                    <a:lstStyle/>
                    <a:p>
                      <a:pPr algn="just"/>
                      <a:r>
                        <a:rPr lang="en-ZA" sz="1400" b="1" i="0" u="none" strike="noStrike" kern="1200" dirty="0" err="1">
                          <a:solidFill>
                            <a:srgbClr val="000000"/>
                          </a:solidFill>
                          <a:effectLst/>
                          <a:latin typeface="Arial Narrow" panose="020B0606020202030204" pitchFamily="34" charset="0"/>
                          <a:ea typeface="+mn-ea"/>
                          <a:cs typeface="+mn-cs"/>
                        </a:rPr>
                        <a:t>Cont</a:t>
                      </a:r>
                      <a:r>
                        <a:rPr lang="en-ZA" sz="1400" b="1" i="0" u="none" strike="noStrike" kern="1200" dirty="0">
                          <a:solidFill>
                            <a:srgbClr val="000000"/>
                          </a:solidFill>
                          <a:effectLst/>
                          <a:latin typeface="Arial Narrow" panose="020B0606020202030204" pitchFamily="34" charset="0"/>
                          <a:ea typeface="+mn-ea"/>
                          <a:cs typeface="+mn-cs"/>
                        </a:rPr>
                        <a:t>…</a:t>
                      </a:r>
                    </a:p>
                    <a:p>
                      <a:pPr algn="just"/>
                      <a:r>
                        <a:rPr lang="en-ZA" sz="1400" b="1" i="0" u="none" strike="noStrike" kern="1200" dirty="0">
                          <a:solidFill>
                            <a:srgbClr val="000000"/>
                          </a:solidFill>
                          <a:effectLst/>
                          <a:latin typeface="Arial Narrow" panose="020B0606020202030204" pitchFamily="34" charset="0"/>
                          <a:ea typeface="+mn-ea"/>
                          <a:cs typeface="+mn-cs"/>
                        </a:rPr>
                        <a:t>Reason</a:t>
                      </a:r>
                      <a:r>
                        <a:rPr lang="en-ZA" sz="1400" b="1" i="0" u="none" strike="noStrike" kern="1200" baseline="0" dirty="0">
                          <a:solidFill>
                            <a:srgbClr val="000000"/>
                          </a:solidFill>
                          <a:effectLst/>
                          <a:latin typeface="Arial Narrow" panose="020B0606020202030204" pitchFamily="34" charset="0"/>
                          <a:ea typeface="+mn-ea"/>
                          <a:cs typeface="+mn-cs"/>
                        </a:rPr>
                        <a:t> for variance:</a:t>
                      </a:r>
                    </a:p>
                    <a:p>
                      <a:pPr marL="0" marR="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Narrow" panose="020B0606020202030204" pitchFamily="34" charset="0"/>
                          <a:ea typeface="+mn-ea"/>
                          <a:cs typeface="+mn-cs"/>
                        </a:rPr>
                        <a:t>The initial plan was to implement the programme in: </a:t>
                      </a:r>
                      <a:endParaRPr lang="en-ZA" sz="1400" b="0" i="0" u="none" strike="noStrike" kern="1200" dirty="0" smtClean="0">
                        <a:solidFill>
                          <a:srgbClr val="000000"/>
                        </a:solidFill>
                        <a:effectLst/>
                        <a:latin typeface="Arial Narrow" panose="020B0606020202030204"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i="0" u="none" strike="noStrike" kern="1200" dirty="0">
                        <a:solidFill>
                          <a:srgbClr val="000000"/>
                        </a:solidFill>
                        <a:effectLst/>
                        <a:latin typeface="Arial Narrow" panose="020B0606020202030204" pitchFamily="34" charset="0"/>
                        <a:ea typeface="+mn-ea"/>
                        <a:cs typeface="+mn-cs"/>
                      </a:endParaRPr>
                    </a:p>
                    <a:p>
                      <a:pPr marL="342900" marR="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ZA" sz="1400" b="0" i="0" u="none" strike="noStrike" kern="1200" dirty="0">
                          <a:solidFill>
                            <a:srgbClr val="000000"/>
                          </a:solidFill>
                          <a:effectLst/>
                          <a:latin typeface="Arial Narrow" panose="020B0606020202030204" pitchFamily="34" charset="0"/>
                          <a:ea typeface="+mn-ea"/>
                          <a:cs typeface="+mn-cs"/>
                        </a:rPr>
                        <a:t>St Lucia (Khula Information Centre) in KZN</a:t>
                      </a:r>
                      <a:r>
                        <a:rPr lang="en-ZA" sz="1400" b="0" i="0" u="none" strike="noStrike" kern="1200" dirty="0" smtClean="0">
                          <a:solidFill>
                            <a:srgbClr val="000000"/>
                          </a:solidFill>
                          <a:effectLst/>
                          <a:latin typeface="Arial Narrow" panose="020B0606020202030204" pitchFamily="34" charset="0"/>
                          <a:ea typeface="+mn-ea"/>
                          <a:cs typeface="+mn-cs"/>
                        </a:rPr>
                        <a:t>; not operational due to renovations done by the province.</a:t>
                      </a:r>
                      <a:endParaRPr lang="en-ZA" sz="1400" b="0" i="0" u="none" strike="noStrike" kern="1200" dirty="0">
                        <a:solidFill>
                          <a:srgbClr val="000000"/>
                        </a:solidFill>
                        <a:effectLst/>
                        <a:latin typeface="Arial Narrow" panose="020B0606020202030204" pitchFamily="34" charset="0"/>
                        <a:ea typeface="+mn-ea"/>
                        <a:cs typeface="+mn-cs"/>
                      </a:endParaRPr>
                    </a:p>
                    <a:p>
                      <a:pPr marL="342900" marR="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ZA" sz="1400" b="0" i="0" u="none" strike="noStrike" kern="1200" dirty="0">
                          <a:solidFill>
                            <a:schemeClr val="tx1"/>
                          </a:solidFill>
                          <a:effectLst/>
                          <a:latin typeface="Arial Narrow" panose="020B0606020202030204" pitchFamily="34" charset="0"/>
                          <a:ea typeface="+mn-ea"/>
                          <a:cs typeface="+mn-cs"/>
                        </a:rPr>
                        <a:t>Port St Johns Visitor Information Centre in EC; </a:t>
                      </a:r>
                      <a:r>
                        <a:rPr lang="en-ZA" sz="1400" b="0" i="0" u="none" strike="noStrike" kern="1200" dirty="0" smtClean="0">
                          <a:solidFill>
                            <a:schemeClr val="tx1"/>
                          </a:solidFill>
                          <a:effectLst/>
                          <a:latin typeface="Arial Narrow" panose="020B0606020202030204" pitchFamily="34" charset="0"/>
                          <a:ea typeface="+mn-ea"/>
                          <a:cs typeface="+mn-cs"/>
                        </a:rPr>
                        <a:t>not</a:t>
                      </a:r>
                      <a:r>
                        <a:rPr lang="en-ZA" sz="1400" b="0" i="0" u="none" strike="noStrike" kern="1200" baseline="0" dirty="0" smtClean="0">
                          <a:solidFill>
                            <a:schemeClr val="tx1"/>
                          </a:solidFill>
                          <a:effectLst/>
                          <a:latin typeface="Arial Narrow" panose="020B0606020202030204" pitchFamily="34" charset="0"/>
                          <a:ea typeface="+mn-ea"/>
                          <a:cs typeface="+mn-cs"/>
                        </a:rPr>
                        <a:t> operational due </a:t>
                      </a:r>
                      <a:r>
                        <a:rPr lang="en-ZA" sz="1400" b="0" i="0" u="none" strike="noStrike" kern="1200" baseline="0" dirty="0" smtClean="0">
                          <a:solidFill>
                            <a:schemeClr val="tx1"/>
                          </a:solidFill>
                          <a:effectLst/>
                          <a:latin typeface="Arial Narrow" panose="020B0606020202030204" pitchFamily="34" charset="0"/>
                          <a:ea typeface="+mn-ea"/>
                          <a:cs typeface="+mn-cs"/>
                        </a:rPr>
                        <a:t>to fire </a:t>
                      </a:r>
                      <a:r>
                        <a:rPr lang="en-ZA" sz="1400" b="0" i="0" u="none" strike="noStrike" kern="1200" baseline="0" dirty="0" smtClean="0">
                          <a:solidFill>
                            <a:schemeClr val="tx1"/>
                          </a:solidFill>
                          <a:effectLst/>
                          <a:latin typeface="Arial Narrow" panose="020B0606020202030204" pitchFamily="34" charset="0"/>
                          <a:ea typeface="+mn-ea"/>
                          <a:cs typeface="+mn-cs"/>
                        </a:rPr>
                        <a:t>damage.</a:t>
                      </a:r>
                      <a:endParaRPr lang="en-ZA" sz="1400" b="0" i="0" u="none" strike="noStrike" kern="1200" dirty="0">
                        <a:solidFill>
                          <a:schemeClr val="tx1"/>
                        </a:solidFill>
                        <a:effectLst/>
                        <a:latin typeface="Arial Narrow" panose="020B0606020202030204" pitchFamily="34" charset="0"/>
                        <a:ea typeface="+mn-ea"/>
                        <a:cs typeface="+mn-cs"/>
                      </a:endParaRPr>
                    </a:p>
                    <a:p>
                      <a:pPr marL="342900" marR="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ZA" sz="1400" b="0" i="0" u="none" strike="noStrike" kern="1200" dirty="0">
                          <a:solidFill>
                            <a:schemeClr val="tx1"/>
                          </a:solidFill>
                          <a:effectLst/>
                          <a:latin typeface="Arial Narrow" panose="020B0606020202030204" pitchFamily="34" charset="0"/>
                          <a:ea typeface="+mn-ea"/>
                          <a:cs typeface="+mn-cs"/>
                        </a:rPr>
                        <a:t>Pilanesberg National Park Visitor (remained as planned) Information Centre in North West.</a:t>
                      </a:r>
                    </a:p>
                    <a:p>
                      <a:pPr marL="0" marR="0" indent="0" algn="just" defTabSz="914400" rtl="0" eaLnBrk="1" fontAlgn="auto" latinLnBrk="0" hangingPunct="1">
                        <a:lnSpc>
                          <a:spcPct val="100000"/>
                        </a:lnSpc>
                        <a:spcBef>
                          <a:spcPts val="0"/>
                        </a:spcBef>
                        <a:spcAft>
                          <a:spcPts val="0"/>
                        </a:spcAft>
                        <a:buClrTx/>
                        <a:buSzTx/>
                        <a:buFont typeface="+mj-lt"/>
                        <a:buNone/>
                        <a:tabLst/>
                        <a:defRPr/>
                      </a:pPr>
                      <a:endParaRPr lang="en-ZA" sz="1400" b="0" i="0" u="none" strike="noStrike" kern="1200" dirty="0">
                        <a:solidFill>
                          <a:schemeClr val="tx1"/>
                        </a:solidFill>
                        <a:effectLst/>
                        <a:latin typeface="Arial Narrow" panose="020B0606020202030204"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 typeface="+mj-lt"/>
                        <a:buNone/>
                        <a:tabLst/>
                        <a:defRPr/>
                      </a:pPr>
                      <a:r>
                        <a:rPr lang="en-ZA" sz="1400" b="1" i="0" u="none" strike="noStrike" kern="1200" dirty="0" smtClean="0">
                          <a:solidFill>
                            <a:schemeClr val="tx1"/>
                          </a:solidFill>
                          <a:effectLst/>
                          <a:latin typeface="Arial Narrow" panose="020B0606020202030204" pitchFamily="34" charset="0"/>
                          <a:ea typeface="+mn-ea"/>
                          <a:cs typeface="+mn-cs"/>
                        </a:rPr>
                        <a:t>Corrective </a:t>
                      </a:r>
                      <a:r>
                        <a:rPr lang="en-ZA" sz="1400" b="1" i="0" u="none" strike="noStrike" kern="1200" dirty="0">
                          <a:solidFill>
                            <a:schemeClr val="tx1"/>
                          </a:solidFill>
                          <a:effectLst/>
                          <a:latin typeface="Arial Narrow" panose="020B0606020202030204" pitchFamily="34" charset="0"/>
                          <a:ea typeface="+mn-ea"/>
                          <a:cs typeface="+mn-cs"/>
                        </a:rPr>
                        <a:t>measure:</a:t>
                      </a:r>
                    </a:p>
                    <a:p>
                      <a:pPr marL="0" marR="0" indent="0" algn="just" defTabSz="914400" rtl="0" eaLnBrk="1" fontAlgn="auto" latinLnBrk="0" hangingPunct="1">
                        <a:lnSpc>
                          <a:spcPct val="100000"/>
                        </a:lnSpc>
                        <a:spcBef>
                          <a:spcPts val="0"/>
                        </a:spcBef>
                        <a:spcAft>
                          <a:spcPts val="0"/>
                        </a:spcAft>
                        <a:buClrTx/>
                        <a:buSzTx/>
                        <a:buFont typeface="+mj-lt"/>
                        <a:buNone/>
                        <a:tabLst/>
                        <a:defRPr/>
                      </a:pPr>
                      <a:r>
                        <a:rPr lang="en-ZA" sz="1400" b="0" i="0" u="none" strike="noStrike" kern="1200" dirty="0" smtClean="0">
                          <a:solidFill>
                            <a:schemeClr val="tx1"/>
                          </a:solidFill>
                          <a:effectLst/>
                          <a:latin typeface="Arial Narrow" panose="020B0606020202030204" pitchFamily="34" charset="0"/>
                          <a:ea typeface="+mn-ea"/>
                          <a:cs typeface="+mn-cs"/>
                        </a:rPr>
                        <a:t>These</a:t>
                      </a:r>
                      <a:r>
                        <a:rPr lang="en-ZA" sz="1400" b="0" i="0" u="none" strike="noStrike" kern="1200" baseline="0" dirty="0" smtClean="0">
                          <a:solidFill>
                            <a:schemeClr val="tx1"/>
                          </a:solidFill>
                          <a:effectLst/>
                          <a:latin typeface="Arial Narrow" panose="020B0606020202030204" pitchFamily="34" charset="0"/>
                          <a:ea typeface="+mn-ea"/>
                          <a:cs typeface="+mn-cs"/>
                        </a:rPr>
                        <a:t> VICs were replaced by </a:t>
                      </a:r>
                      <a:r>
                        <a:rPr lang="en-ZA" sz="1400" b="0" i="0" u="none" strike="noStrike" kern="1200" dirty="0" smtClean="0">
                          <a:solidFill>
                            <a:schemeClr val="tx1"/>
                          </a:solidFill>
                          <a:effectLst/>
                          <a:latin typeface="Arial Narrow" panose="020B0606020202030204" pitchFamily="34" charset="0"/>
                          <a:ea typeface="+mn-ea"/>
                          <a:cs typeface="+mn-cs"/>
                        </a:rPr>
                        <a:t>the </a:t>
                      </a:r>
                      <a:r>
                        <a:rPr lang="en-ZA" sz="1400" b="0" i="0" u="none" strike="noStrike" kern="1200" dirty="0">
                          <a:solidFill>
                            <a:schemeClr val="tx1"/>
                          </a:solidFill>
                          <a:effectLst/>
                          <a:latin typeface="Arial Narrow" panose="020B0606020202030204" pitchFamily="34" charset="0"/>
                          <a:ea typeface="+mn-ea"/>
                          <a:cs typeface="+mn-cs"/>
                        </a:rPr>
                        <a:t>Kimberly, </a:t>
                      </a:r>
                      <a:r>
                        <a:rPr lang="en-ZA" sz="1400" b="0" i="0" u="none" strike="noStrike" kern="1200" dirty="0" smtClean="0">
                          <a:solidFill>
                            <a:schemeClr val="tx1"/>
                          </a:solidFill>
                          <a:effectLst/>
                          <a:latin typeface="Arial Narrow" panose="020B0606020202030204" pitchFamily="34" charset="0"/>
                          <a:ea typeface="+mn-ea"/>
                          <a:cs typeface="+mn-cs"/>
                        </a:rPr>
                        <a:t>and West Rand Development Agency</a:t>
                      </a:r>
                      <a:r>
                        <a:rPr lang="en-ZA" sz="1400" b="0" i="0" u="none" strike="noStrike" kern="1200" baseline="0" dirty="0" smtClean="0">
                          <a:solidFill>
                            <a:schemeClr val="tx1"/>
                          </a:solidFill>
                          <a:effectLst/>
                          <a:latin typeface="Arial Narrow" panose="020B0606020202030204" pitchFamily="34" charset="0"/>
                          <a:ea typeface="+mn-ea"/>
                          <a:cs typeface="+mn-cs"/>
                        </a:rPr>
                        <a:t> </a:t>
                      </a:r>
                      <a:r>
                        <a:rPr lang="en-ZA" sz="1400" b="0" i="0" u="none" strike="noStrike" kern="1200" dirty="0" smtClean="0">
                          <a:solidFill>
                            <a:schemeClr val="tx1"/>
                          </a:solidFill>
                          <a:effectLst/>
                          <a:latin typeface="Arial Narrow" panose="020B0606020202030204" pitchFamily="34" charset="0"/>
                          <a:ea typeface="+mn-ea"/>
                          <a:cs typeface="+mn-cs"/>
                        </a:rPr>
                        <a:t>Visitor Information </a:t>
                      </a:r>
                      <a:r>
                        <a:rPr lang="en-ZA" sz="1400" b="0" i="0" u="none" strike="noStrike" kern="1200" dirty="0" smtClean="0">
                          <a:solidFill>
                            <a:schemeClr val="tx1"/>
                          </a:solidFill>
                          <a:effectLst/>
                          <a:latin typeface="Arial Narrow" panose="020B0606020202030204" pitchFamily="34" charset="0"/>
                          <a:ea typeface="+mn-ea"/>
                          <a:cs typeface="+mn-cs"/>
                        </a:rPr>
                        <a:t>Centres.</a:t>
                      </a:r>
                      <a:endParaRPr lang="en-ZA" sz="14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991226"/>
            <a:ext cx="3051977"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695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665513550"/>
              </p:ext>
            </p:extLst>
          </p:nvPr>
        </p:nvGraphicFramePr>
        <p:xfrm>
          <a:off x="328532" y="224005"/>
          <a:ext cx="8532006" cy="5448300"/>
        </p:xfrm>
        <a:graphic>
          <a:graphicData uri="http://schemas.openxmlformats.org/drawingml/2006/table">
            <a:tbl>
              <a:tblPr>
                <a:tableStyleId>{8A107856-5554-42FB-B03E-39F5DBC370BA}</a:tableStyleId>
              </a:tblPr>
              <a:tblGrid>
                <a:gridCol w="1576468">
                  <a:extLst>
                    <a:ext uri="{9D8B030D-6E8A-4147-A177-3AD203B41FA5}">
                      <a16:colId xmlns:a16="http://schemas.microsoft.com/office/drawing/2014/main" xmlns="" val="20000"/>
                    </a:ext>
                  </a:extLst>
                </a:gridCol>
                <a:gridCol w="1651000">
                  <a:extLst>
                    <a:ext uri="{9D8B030D-6E8A-4147-A177-3AD203B41FA5}">
                      <a16:colId xmlns:a16="http://schemas.microsoft.com/office/drawing/2014/main" xmlns="" val="20001"/>
                    </a:ext>
                  </a:extLst>
                </a:gridCol>
                <a:gridCol w="1687804">
                  <a:extLst>
                    <a:ext uri="{9D8B030D-6E8A-4147-A177-3AD203B41FA5}">
                      <a16:colId xmlns:a16="http://schemas.microsoft.com/office/drawing/2014/main" xmlns="" val="20003"/>
                    </a:ext>
                  </a:extLst>
                </a:gridCol>
                <a:gridCol w="1632857">
                  <a:extLst>
                    <a:ext uri="{9D8B030D-6E8A-4147-A177-3AD203B41FA5}">
                      <a16:colId xmlns:a16="http://schemas.microsoft.com/office/drawing/2014/main" xmlns="" val="20004"/>
                    </a:ext>
                  </a:extLst>
                </a:gridCol>
                <a:gridCol w="1983877">
                  <a:extLst>
                    <a:ext uri="{9D8B030D-6E8A-4147-A177-3AD203B41FA5}">
                      <a16:colId xmlns:a16="http://schemas.microsoft.com/office/drawing/2014/main" xmlns="" val="1951387386"/>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Narrow"/>
                        </a:rPr>
                        <a:t>Strategic objective: </a:t>
                      </a:r>
                      <a:r>
                        <a:rPr kumimoji="0" lang="en-ZA" sz="15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5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500" b="1" dirty="0">
                          <a:latin typeface="Arial Narrow" panose="020B0606020202030204" pitchFamily="34" charset="0"/>
                        </a:rPr>
                        <a:t>Key</a:t>
                      </a:r>
                      <a:r>
                        <a:rPr lang="en-US" sz="1500" b="1" baseline="0" dirty="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latin typeface="Arial Narrow" panose="020B0606020202030204" pitchFamily="34" charset="0"/>
                          <a:ea typeface="+mn-ea"/>
                          <a:cs typeface="+mn-cs"/>
                        </a:rPr>
                        <a:t>Quarter 2 Performance – </a:t>
                      </a:r>
                      <a:r>
                        <a:rPr lang="en-ZA" sz="1500" b="1" kern="1200" dirty="0">
                          <a:solidFill>
                            <a:schemeClr val="dk1"/>
                          </a:solidFill>
                          <a:latin typeface="Arial Narrow" panose="020B0606020202030204" pitchFamily="34" charset="0"/>
                          <a:ea typeface="+mn-ea"/>
                          <a:cs typeface="+mn-cs"/>
                        </a:rPr>
                        <a:t>Actual </a:t>
                      </a:r>
                      <a:r>
                        <a:rPr lang="en-US" sz="15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Targets</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0099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500" dirty="0">
                          <a:solidFill>
                            <a:schemeClr val="tx1"/>
                          </a:solidFill>
                          <a:latin typeface="Arial Narrow" pitchFamily="34" charset="0"/>
                          <a:ea typeface="Calibri"/>
                          <a:cs typeface="Times New Roman"/>
                        </a:rPr>
                        <a:t>Number of initiatives for improving visitor services implemented.</a:t>
                      </a:r>
                      <a:endParaRPr lang="en-US" sz="1500" dirty="0">
                        <a:solidFill>
                          <a:schemeClr val="tx1"/>
                        </a:solidFill>
                        <a:latin typeface="Arial Narrow" pitchFamily="34" charset="0"/>
                      </a:endParaRPr>
                    </a:p>
                  </a:txBody>
                  <a:tcPr marL="86403" marR="86403" marT="0" marB="0">
                    <a:solidFill>
                      <a:schemeClr val="bg1"/>
                    </a:solidFill>
                  </a:tcPr>
                </a:tc>
                <a:tc>
                  <a:txBody>
                    <a:bodyPr/>
                    <a:lstStyle/>
                    <a:p>
                      <a:pPr algn="just">
                        <a:spcAft>
                          <a:spcPts val="0"/>
                        </a:spcAft>
                      </a:pPr>
                      <a:r>
                        <a:rPr lang="en-US" sz="1500" b="0" kern="1200" dirty="0">
                          <a:solidFill>
                            <a:schemeClr val="tx1"/>
                          </a:solidFill>
                          <a:latin typeface="Arial Narrow" pitchFamily="34" charset="0"/>
                          <a:ea typeface="+mn-ea"/>
                          <a:cs typeface="+mn-cs"/>
                        </a:rPr>
                        <a:t>Journey</a:t>
                      </a:r>
                      <a:r>
                        <a:rPr lang="en-US" sz="1500" b="0" kern="1200" baseline="0" dirty="0">
                          <a:solidFill>
                            <a:schemeClr val="tx1"/>
                          </a:solidFill>
                          <a:latin typeface="Arial Narrow" pitchFamily="34" charset="0"/>
                          <a:ea typeface="+mn-ea"/>
                          <a:cs typeface="+mn-cs"/>
                        </a:rPr>
                        <a:t> to Service Excellence </a:t>
                      </a:r>
                      <a:r>
                        <a:rPr lang="en-US" sz="1500" b="0" kern="1200" dirty="0">
                          <a:solidFill>
                            <a:schemeClr val="tx1"/>
                          </a:solidFill>
                          <a:latin typeface="Arial Narrow" pitchFamily="34" charset="0"/>
                          <a:ea typeface="+mn-ea"/>
                          <a:cs typeface="+mn-cs"/>
                        </a:rPr>
                        <a:t>(J2SE) </a:t>
                      </a:r>
                    </a:p>
                    <a:p>
                      <a:pPr algn="just">
                        <a:spcAft>
                          <a:spcPts val="0"/>
                        </a:spcAft>
                      </a:pPr>
                      <a:endParaRPr lang="en-US" sz="1500" b="0" kern="1200" dirty="0">
                        <a:solidFill>
                          <a:schemeClr val="tx1"/>
                        </a:solidFill>
                        <a:latin typeface="Arial Narrow" pitchFamily="34" charset="0"/>
                        <a:ea typeface="+mn-ea"/>
                        <a:cs typeface="+mn-cs"/>
                      </a:endParaRPr>
                    </a:p>
                    <a:p>
                      <a:pPr algn="just">
                        <a:spcAft>
                          <a:spcPts val="0"/>
                        </a:spcAft>
                      </a:pPr>
                      <a:r>
                        <a:rPr lang="en-US" sz="1500" b="0" kern="1200" dirty="0" err="1">
                          <a:solidFill>
                            <a:schemeClr val="tx1"/>
                          </a:solidFill>
                          <a:latin typeface="Arial Narrow" pitchFamily="34" charset="0"/>
                          <a:ea typeface="+mn-ea"/>
                          <a:cs typeface="+mn-cs"/>
                        </a:rPr>
                        <a:t>Programme</a:t>
                      </a:r>
                      <a:r>
                        <a:rPr lang="en-US" sz="1500" b="0" kern="1200" dirty="0">
                          <a:solidFill>
                            <a:schemeClr val="tx1"/>
                          </a:solidFill>
                          <a:latin typeface="Arial Narrow" pitchFamily="34" charset="0"/>
                          <a:ea typeface="+mn-ea"/>
                          <a:cs typeface="+mn-cs"/>
                        </a:rPr>
                        <a:t> in two (2) municipalities as part of the small town revitalisation implemented:  </a:t>
                      </a:r>
                      <a:endParaRPr lang="en-ZA" sz="1500" b="0" kern="1200" dirty="0">
                        <a:solidFill>
                          <a:schemeClr val="tx1"/>
                        </a:solidFill>
                        <a:latin typeface="Arial Narrow" pitchFamily="34" charset="0"/>
                        <a:ea typeface="+mn-ea"/>
                        <a:cs typeface="+mn-cs"/>
                      </a:endParaRPr>
                    </a:p>
                    <a:p>
                      <a:pPr marL="342900" lvl="0" indent="-342900" algn="just">
                        <a:spcAft>
                          <a:spcPts val="0"/>
                        </a:spcAft>
                        <a:buFont typeface="+mj-lt"/>
                        <a:buAutoNum type="arabicPeriod"/>
                      </a:pPr>
                      <a:r>
                        <a:rPr lang="en-US" sz="1500" b="0" kern="1200" dirty="0">
                          <a:solidFill>
                            <a:schemeClr val="tx1"/>
                          </a:solidFill>
                          <a:latin typeface="Arial Narrow" pitchFamily="34" charset="0"/>
                          <a:ea typeface="+mn-ea"/>
                          <a:cs typeface="+mn-cs"/>
                        </a:rPr>
                        <a:t>Jozini - KZN </a:t>
                      </a:r>
                      <a:endParaRPr lang="en-ZA" sz="1500" b="0" kern="1200" dirty="0">
                        <a:solidFill>
                          <a:schemeClr val="tx1"/>
                        </a:solidFill>
                        <a:latin typeface="Arial Narrow" pitchFamily="34" charset="0"/>
                        <a:ea typeface="+mn-ea"/>
                        <a:cs typeface="+mn-cs"/>
                      </a:endParaRPr>
                    </a:p>
                    <a:p>
                      <a:pPr marL="342900" lvl="0" indent="-342900" algn="just">
                        <a:buFont typeface="+mj-lt"/>
                        <a:buAutoNum type="arabicPeriod"/>
                      </a:pPr>
                      <a:r>
                        <a:rPr lang="en-US" sz="1500" b="0" kern="1200" dirty="0">
                          <a:solidFill>
                            <a:schemeClr val="tx1"/>
                          </a:solidFill>
                          <a:latin typeface="Arial Narrow" pitchFamily="34" charset="0"/>
                          <a:ea typeface="+mn-ea"/>
                          <a:cs typeface="+mn-cs"/>
                        </a:rPr>
                        <a:t>Port St Johns - EC </a:t>
                      </a:r>
                      <a:endParaRPr lang="en-ZA" sz="1500" b="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kern="1200" dirty="0">
                          <a:solidFill>
                            <a:schemeClr val="tx1"/>
                          </a:solidFill>
                          <a:latin typeface="Arial Narrow" pitchFamily="34" charset="0"/>
                          <a:ea typeface="+mn-ea"/>
                          <a:cs typeface="+mn-cs"/>
                        </a:rPr>
                        <a:t>Needs analysis were conducted as follows:</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500" b="1" kern="1200" dirty="0">
                        <a:solidFill>
                          <a:schemeClr val="tx1"/>
                        </a:solidFill>
                        <a:latin typeface="Arial Narrow"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500" b="1" kern="1200" dirty="0" err="1">
                          <a:solidFill>
                            <a:schemeClr val="tx1"/>
                          </a:solidFill>
                          <a:latin typeface="Arial Narrow" pitchFamily="34" charset="0"/>
                          <a:ea typeface="+mn-ea"/>
                          <a:cs typeface="+mn-cs"/>
                        </a:rPr>
                        <a:t>Jozini</a:t>
                      </a:r>
                      <a:r>
                        <a:rPr lang="en-ZA" sz="1500" b="0" kern="1200" dirty="0">
                          <a:solidFill>
                            <a:schemeClr val="tx1"/>
                          </a:solidFill>
                          <a:latin typeface="Arial Narrow" pitchFamily="34" charset="0"/>
                          <a:ea typeface="+mn-ea"/>
                          <a:cs typeface="+mn-cs"/>
                        </a:rPr>
                        <a:t>:</a:t>
                      </a:r>
                    </a:p>
                    <a:p>
                      <a:pPr marL="114300" marR="0" indent="-1143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a:solidFill>
                            <a:schemeClr val="tx1"/>
                          </a:solidFill>
                          <a:latin typeface="Arial Narrow" pitchFamily="34" charset="0"/>
                          <a:ea typeface="+mn-ea"/>
                          <a:cs typeface="+mn-cs"/>
                        </a:rPr>
                        <a:t>31 July - 3 August 2018 ; and</a:t>
                      </a:r>
                    </a:p>
                    <a:p>
                      <a:pPr marL="114300" marR="0" indent="-1143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a:solidFill>
                            <a:schemeClr val="tx1"/>
                          </a:solidFill>
                          <a:latin typeface="Arial Narrow" pitchFamily="34" charset="0"/>
                          <a:ea typeface="+mn-ea"/>
                          <a:cs typeface="+mn-cs"/>
                        </a:rPr>
                        <a:t>25 - 27 September 2018.</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500" b="0" kern="1200" dirty="0">
                        <a:solidFill>
                          <a:schemeClr val="tx1"/>
                        </a:solidFill>
                        <a:latin typeface="Arial Narrow"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500" b="1" kern="1200" dirty="0">
                          <a:solidFill>
                            <a:schemeClr val="tx1"/>
                          </a:solidFill>
                          <a:latin typeface="Arial Narrow" pitchFamily="34" charset="0"/>
                          <a:ea typeface="+mn-ea"/>
                          <a:cs typeface="+mn-cs"/>
                        </a:rPr>
                        <a:t>Port St Johns:</a:t>
                      </a:r>
                    </a:p>
                    <a:p>
                      <a:pPr marL="114300" marR="0" indent="-11430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a:solidFill>
                            <a:schemeClr val="tx1"/>
                          </a:solidFill>
                          <a:latin typeface="Arial Narrow" pitchFamily="34" charset="0"/>
                          <a:ea typeface="+mn-ea"/>
                          <a:cs typeface="+mn-cs"/>
                        </a:rPr>
                        <a:t>4 - 7 August 2018; and</a:t>
                      </a:r>
                    </a:p>
                    <a:p>
                      <a:pPr marL="114300" marR="0" indent="-11430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a:solidFill>
                            <a:schemeClr val="tx1"/>
                          </a:solidFill>
                          <a:latin typeface="Arial Narrow" pitchFamily="34" charset="0"/>
                          <a:ea typeface="+mn-ea"/>
                          <a:cs typeface="+mn-cs"/>
                        </a:rPr>
                        <a:t>17 - 26 September 2018.</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kern="1200" dirty="0">
                          <a:solidFill>
                            <a:schemeClr val="tx1"/>
                          </a:solidFill>
                          <a:latin typeface="Arial Narrow" pitchFamily="34" charset="0"/>
                          <a:ea typeface="+mn-ea"/>
                          <a:cs typeface="+mn-cs"/>
                        </a:rPr>
                        <a:t>Capacity-building on service excellence</a:t>
                      </a:r>
                    </a:p>
                    <a:p>
                      <a:pPr marL="0" marR="0" indent="0" algn="just" defTabSz="914400" rtl="0" eaLnBrk="1" fontAlgn="t" latinLnBrk="0" hangingPunct="1">
                        <a:lnSpc>
                          <a:spcPct val="100000"/>
                        </a:lnSpc>
                        <a:spcBef>
                          <a:spcPts val="0"/>
                        </a:spcBef>
                        <a:spcAft>
                          <a:spcPts val="0"/>
                        </a:spcAft>
                        <a:buClrTx/>
                        <a:buSzTx/>
                        <a:buFontTx/>
                        <a:buNone/>
                        <a:tabLst/>
                        <a:defRPr/>
                      </a:pPr>
                      <a:r>
                        <a:rPr lang="en-ZA" sz="1500" b="0" kern="1200" dirty="0">
                          <a:solidFill>
                            <a:schemeClr val="tx1"/>
                          </a:solidFill>
                          <a:latin typeface="Arial Narrow" pitchFamily="34" charset="0"/>
                          <a:ea typeface="+mn-ea"/>
                          <a:cs typeface="+mn-cs"/>
                        </a:rPr>
                        <a:t>standard for tourism and non-tourism stakeholders conducted.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kern="1200" dirty="0">
                          <a:solidFill>
                            <a:schemeClr val="tx1"/>
                          </a:solidFill>
                          <a:latin typeface="Arial Narrow" pitchFamily="34" charset="0"/>
                          <a:ea typeface="+mn-ea"/>
                          <a:cs typeface="+mn-cs"/>
                        </a:rPr>
                        <a:t>Capacity building workshops on Service Excellence standard for tourism and non-tourism stakeholders were conducted as follows:</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500" b="0" kern="1200" dirty="0">
                        <a:solidFill>
                          <a:schemeClr val="tx1"/>
                        </a:solidFill>
                        <a:latin typeface="Arial Narrow"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500" b="1" kern="1200" dirty="0" err="1">
                          <a:solidFill>
                            <a:schemeClr val="tx1"/>
                          </a:solidFill>
                          <a:latin typeface="Arial Narrow" pitchFamily="34" charset="0"/>
                          <a:ea typeface="+mn-ea"/>
                          <a:cs typeface="+mn-cs"/>
                        </a:rPr>
                        <a:t>Jozini</a:t>
                      </a:r>
                      <a:r>
                        <a:rPr lang="en-ZA" sz="1500" b="1" kern="1200" dirty="0">
                          <a:solidFill>
                            <a:schemeClr val="tx1"/>
                          </a:solidFill>
                          <a:latin typeface="Arial Narrow" pitchFamily="34" charset="0"/>
                          <a:ea typeface="+mn-ea"/>
                          <a:cs typeface="+mn-cs"/>
                        </a:rPr>
                        <a:t>:</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a:solidFill>
                            <a:schemeClr val="tx1"/>
                          </a:solidFill>
                          <a:latin typeface="Arial Narrow" pitchFamily="34" charset="0"/>
                          <a:ea typeface="+mn-ea"/>
                          <a:cs typeface="+mn-cs"/>
                        </a:rPr>
                        <a:t>8 and 28 November 2018.</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ZA" sz="1500" b="0" kern="1200" dirty="0">
                        <a:solidFill>
                          <a:schemeClr val="tx1"/>
                        </a:solidFill>
                        <a:latin typeface="Arial Narrow"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500" b="1" kern="1200" dirty="0">
                          <a:solidFill>
                            <a:schemeClr val="tx1"/>
                          </a:solidFill>
                          <a:latin typeface="Arial Narrow" pitchFamily="34" charset="0"/>
                          <a:ea typeface="+mn-ea"/>
                          <a:cs typeface="+mn-cs"/>
                        </a:rPr>
                        <a:t>Ports St Johns: </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a:solidFill>
                            <a:schemeClr val="tx1"/>
                          </a:solidFill>
                          <a:latin typeface="Arial Narrow" pitchFamily="34" charset="0"/>
                          <a:ea typeface="+mn-ea"/>
                          <a:cs typeface="+mn-cs"/>
                        </a:rPr>
                        <a:t>30 October 2018; and</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a:solidFill>
                            <a:schemeClr val="tx1"/>
                          </a:solidFill>
                          <a:latin typeface="Arial Narrow" pitchFamily="34" charset="0"/>
                          <a:ea typeface="+mn-ea"/>
                          <a:cs typeface="+mn-cs"/>
                        </a:rPr>
                        <a:t>5 and 6 November 2018.</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500" b="0" kern="1200" dirty="0">
                        <a:solidFill>
                          <a:schemeClr val="tx1"/>
                        </a:solidFill>
                        <a:latin typeface="Arial Narrow"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500" b="0" kern="1200" dirty="0">
                        <a:solidFill>
                          <a:schemeClr val="tx1"/>
                        </a:solidFill>
                        <a:latin typeface="Arial Narrow"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843444"/>
            <a:ext cx="3125868"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39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2" name="Rectangle 1"/>
          <p:cNvSpPr/>
          <p:nvPr/>
        </p:nvSpPr>
        <p:spPr>
          <a:xfrm>
            <a:off x="741406" y="358039"/>
            <a:ext cx="7465782" cy="338554"/>
          </a:xfrm>
          <a:prstGeom prst="rect">
            <a:avLst/>
          </a:prstGeom>
        </p:spPr>
        <p:txBody>
          <a:bodyPr wrap="square">
            <a:spAutoFit/>
          </a:bodyPr>
          <a:lstStyle/>
          <a:p>
            <a:pPr algn="ctr"/>
            <a:r>
              <a:rPr lang="en-US" sz="1600" b="1" kern="0" dirty="0">
                <a:solidFill>
                  <a:prstClr val="black"/>
                </a:solidFill>
                <a:latin typeface="Arial Narrow" pitchFamily="34" charset="0"/>
              </a:rPr>
              <a:t>2018/19 Quarter 3 Performance (Preliminary)  </a:t>
            </a:r>
            <a:endParaRPr lang="en-US" sz="1600" dirty="0">
              <a:latin typeface="Arial Narrow" pitchFamily="34" charset="0"/>
            </a:endParaRPr>
          </a:p>
        </p:txBody>
      </p:sp>
      <p:sp>
        <p:nvSpPr>
          <p:cNvPr id="8" name="Footer Placeholder 1"/>
          <p:cNvSpPr>
            <a:spLocks noGrp="1"/>
          </p:cNvSpPr>
          <p:nvPr>
            <p:ph type="ftr" sz="quarter" idx="11"/>
          </p:nvPr>
        </p:nvSpPr>
        <p:spPr>
          <a:xfrm>
            <a:off x="871708" y="5911507"/>
            <a:ext cx="5323146"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graphicFrame>
        <p:nvGraphicFramePr>
          <p:cNvPr id="9" name="Content Placeholder 5"/>
          <p:cNvGraphicFramePr>
            <a:graphicFrameLocks/>
          </p:cNvGraphicFramePr>
          <p:nvPr>
            <p:extLst/>
          </p:nvPr>
        </p:nvGraphicFramePr>
        <p:xfrm>
          <a:off x="871708" y="1043206"/>
          <a:ext cx="7464983" cy="4302866"/>
        </p:xfrm>
        <a:graphic>
          <a:graphicData uri="http://schemas.openxmlformats.org/drawingml/2006/table">
            <a:tbl>
              <a:tblPr firstRow="1" bandRow="1">
                <a:tableStyleId>{5C22544A-7EE6-4342-B048-85BDC9FD1C3A}</a:tableStyleId>
              </a:tblPr>
              <a:tblGrid>
                <a:gridCol w="1492996">
                  <a:extLst>
                    <a:ext uri="{9D8B030D-6E8A-4147-A177-3AD203B41FA5}">
                      <a16:colId xmlns:a16="http://schemas.microsoft.com/office/drawing/2014/main" xmlns="" val="20000"/>
                    </a:ext>
                  </a:extLst>
                </a:gridCol>
                <a:gridCol w="1547675">
                  <a:extLst>
                    <a:ext uri="{9D8B030D-6E8A-4147-A177-3AD203B41FA5}">
                      <a16:colId xmlns:a16="http://schemas.microsoft.com/office/drawing/2014/main" xmlns="" val="20001"/>
                    </a:ext>
                  </a:extLst>
                </a:gridCol>
                <a:gridCol w="1520336">
                  <a:extLst>
                    <a:ext uri="{9D8B030D-6E8A-4147-A177-3AD203B41FA5}">
                      <a16:colId xmlns:a16="http://schemas.microsoft.com/office/drawing/2014/main" xmlns="" val="20002"/>
                    </a:ext>
                  </a:extLst>
                </a:gridCol>
                <a:gridCol w="1520336">
                  <a:extLst>
                    <a:ext uri="{9D8B030D-6E8A-4147-A177-3AD203B41FA5}">
                      <a16:colId xmlns:a16="http://schemas.microsoft.com/office/drawing/2014/main" xmlns="" val="20003"/>
                    </a:ext>
                  </a:extLst>
                </a:gridCol>
                <a:gridCol w="1383640">
                  <a:extLst>
                    <a:ext uri="{9D8B030D-6E8A-4147-A177-3AD203B41FA5}">
                      <a16:colId xmlns:a16="http://schemas.microsoft.com/office/drawing/2014/main" xmlns="" val="20004"/>
                    </a:ext>
                  </a:extLst>
                </a:gridCol>
              </a:tblGrid>
              <a:tr h="94503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Arial Narrow" pitchFamily="34" charset="0"/>
                        </a:rPr>
                        <a:t>Branches</a:t>
                      </a: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Arial Narrow" pitchFamily="34" charset="0"/>
                        </a:rPr>
                        <a:t>Achieved</a:t>
                      </a: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Arial Narrow" pitchFamily="34" charset="0"/>
                        </a:rPr>
                        <a:t>Not  achieved; sig</a:t>
                      </a:r>
                      <a:r>
                        <a:rPr lang="en-US" sz="1400" baseline="0" dirty="0">
                          <a:solidFill>
                            <a:schemeClr val="tx1"/>
                          </a:solidFill>
                          <a:latin typeface="Arial Narrow" pitchFamily="34" charset="0"/>
                        </a:rPr>
                        <a:t>nificant work done</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Arial Narrow" pitchFamily="34" charset="0"/>
                        </a:rPr>
                        <a:t>Not achieved; intervention required</a:t>
                      </a: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Arial Narrow" pitchFamily="34" charset="0"/>
                        </a:rPr>
                        <a:t>Insufficient information  to express opinion</a:t>
                      </a: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49778">
                <a:tc vMerge="1">
                  <a:txBody>
                    <a:bodyPr/>
                    <a:lstStyle/>
                    <a:p>
                      <a:pPr algn="just"/>
                      <a:endParaRPr lang="en-US" sz="1400" dirty="0">
                        <a:solidFill>
                          <a:schemeClr val="tx2"/>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rgbClr val="FF0000"/>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rgbClr val="FF0000"/>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rgbClr val="FF0000"/>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rgbClr val="FF0000"/>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300"/>
                    </a:solidFill>
                  </a:tcPr>
                </a:tc>
                <a:extLst>
                  <a:ext uri="{0D108BD9-81ED-4DB2-BD59-A6C34878D82A}">
                    <a16:rowId xmlns:a16="http://schemas.microsoft.com/office/drawing/2014/main" xmlns="" val="10001"/>
                  </a:ext>
                </a:extLst>
              </a:tr>
              <a:tr h="5545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Arial Narrow" pitchFamily="34" charset="0"/>
                        </a:rPr>
                        <a:t>Corporate Management </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73.33% (11 of 15)</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26.67% (4 of 15)</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Narrow" pitchFamily="34" charset="0"/>
                          <a:ea typeface="+mn-ea"/>
                          <a:cs typeface="+mn-cs"/>
                        </a:rPr>
                        <a:t>0.00% (0 of 15)</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0.00% (0 of 15)</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6553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ZA" sz="1400" b="1" dirty="0">
                          <a:solidFill>
                            <a:schemeClr val="tx1"/>
                          </a:solidFill>
                          <a:latin typeface="Arial Narrow" pitchFamily="34" charset="0"/>
                        </a:rPr>
                        <a:t>Tourism Research, Policy and International Relations</a:t>
                      </a:r>
                      <a:r>
                        <a:rPr lang="en-US" sz="1400" b="1" dirty="0">
                          <a:solidFill>
                            <a:schemeClr val="tx1"/>
                          </a:solidFill>
                          <a:latin typeface="Arial Narrow" pitchFamily="34" charset="0"/>
                        </a:rPr>
                        <a:t> </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89.47% (17 of 19)</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5.26% (1 of 19)</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5.26% (1 of 19)</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0.00% (0 of 19)</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6217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Arial Narrow" pitchFamily="34" charset="0"/>
                        </a:rPr>
                        <a:t>Destination Development</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66.67% (10 of 15)</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26.67% (4 of 15)</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6.67% (1 of 15)</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0.00% (0 of 15)</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r h="5606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Arial Narrow" pitchFamily="34" charset="0"/>
                        </a:rPr>
                        <a:t>Tourism</a:t>
                      </a:r>
                      <a:r>
                        <a:rPr lang="en-US" sz="1400" b="1" baseline="0" dirty="0">
                          <a:solidFill>
                            <a:schemeClr val="tx1"/>
                          </a:solidFill>
                          <a:latin typeface="Arial Narrow" pitchFamily="34" charset="0"/>
                        </a:rPr>
                        <a:t> Sector</a:t>
                      </a:r>
                      <a:r>
                        <a:rPr lang="en-US" sz="1400" b="1" dirty="0">
                          <a:solidFill>
                            <a:schemeClr val="tx1"/>
                          </a:solidFill>
                          <a:latin typeface="Arial Narrow" pitchFamily="34" charset="0"/>
                        </a:rPr>
                        <a:t>  Support Services</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61.76% (21 of 34)</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17.65% (6 of 34)</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20.59% (7 of 34)</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Arial Narrow" pitchFamily="34" charset="0"/>
                        </a:rPr>
                        <a:t> 0.00% (0 of 34)</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3262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Arial Narrow" pitchFamily="34" charset="0"/>
                        </a:rPr>
                        <a:t>Total</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Arial Narrow" pitchFamily="34" charset="0"/>
                        </a:rPr>
                        <a:t>71.08% (59 of</a:t>
                      </a:r>
                      <a:r>
                        <a:rPr lang="en-US" sz="1400" b="1" baseline="0" dirty="0">
                          <a:solidFill>
                            <a:schemeClr val="tx1"/>
                          </a:solidFill>
                          <a:latin typeface="Arial Narrow" pitchFamily="34" charset="0"/>
                        </a:rPr>
                        <a:t> 83)</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Arial Narrow" pitchFamily="34" charset="0"/>
                        </a:rPr>
                        <a:t>18.07% (15 o</a:t>
                      </a:r>
                      <a:r>
                        <a:rPr lang="en-US" sz="1400" b="1" baseline="0" dirty="0">
                          <a:solidFill>
                            <a:schemeClr val="tx1"/>
                          </a:solidFill>
                          <a:latin typeface="Arial Narrow" pitchFamily="34" charset="0"/>
                        </a:rPr>
                        <a:t>f 83)</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baseline="0" dirty="0">
                          <a:solidFill>
                            <a:schemeClr val="tx1"/>
                          </a:solidFill>
                          <a:latin typeface="Arial Narrow" pitchFamily="34" charset="0"/>
                        </a:rPr>
                        <a:t>10.84% </a:t>
                      </a:r>
                      <a:r>
                        <a:rPr lang="en-US" sz="1400" b="1" dirty="0">
                          <a:solidFill>
                            <a:schemeClr val="tx1"/>
                          </a:solidFill>
                          <a:latin typeface="Arial Narrow" pitchFamily="34" charset="0"/>
                        </a:rPr>
                        <a:t>(9 of </a:t>
                      </a:r>
                      <a:r>
                        <a:rPr lang="en-US" sz="1400" b="1" baseline="0" dirty="0">
                          <a:solidFill>
                            <a:schemeClr val="tx1"/>
                          </a:solidFill>
                          <a:latin typeface="Arial Narrow" pitchFamily="34" charset="0"/>
                        </a:rPr>
                        <a:t>83</a:t>
                      </a:r>
                      <a:r>
                        <a:rPr lang="en-US" sz="1400" b="1" dirty="0">
                          <a:solidFill>
                            <a:schemeClr val="tx1"/>
                          </a:solidFill>
                          <a:latin typeface="Arial Narrow" pitchFamily="34" charset="0"/>
                        </a:rPr>
                        <a:t>)</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Arial Narrow" pitchFamily="34" charset="0"/>
                        </a:rPr>
                        <a:t>0.00% (0 of </a:t>
                      </a:r>
                      <a:r>
                        <a:rPr lang="en-US" sz="1400" b="1" baseline="0" dirty="0">
                          <a:solidFill>
                            <a:schemeClr val="tx1"/>
                          </a:solidFill>
                          <a:latin typeface="Arial Narrow" pitchFamily="34" charset="0"/>
                        </a:rPr>
                        <a:t>83</a:t>
                      </a:r>
                      <a:r>
                        <a:rPr lang="en-US" sz="1400" b="1" dirty="0">
                          <a:solidFill>
                            <a:schemeClr val="tx1"/>
                          </a:solidFill>
                          <a:latin typeface="Arial Narrow" pitchFamily="34" charset="0"/>
                        </a:rPr>
                        <a:t>)</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971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985463083"/>
              </p:ext>
            </p:extLst>
          </p:nvPr>
        </p:nvGraphicFramePr>
        <p:xfrm>
          <a:off x="328532" y="224005"/>
          <a:ext cx="8532006" cy="4945154"/>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1581912">
                  <a:extLst>
                    <a:ext uri="{9D8B030D-6E8A-4147-A177-3AD203B41FA5}">
                      <a16:colId xmlns:a16="http://schemas.microsoft.com/office/drawing/2014/main" xmlns="" val="20001"/>
                    </a:ext>
                  </a:extLst>
                </a:gridCol>
                <a:gridCol w="1856792">
                  <a:extLst>
                    <a:ext uri="{9D8B030D-6E8A-4147-A177-3AD203B41FA5}">
                      <a16:colId xmlns:a16="http://schemas.microsoft.com/office/drawing/2014/main" xmlns="" val="20003"/>
                    </a:ext>
                  </a:extLst>
                </a:gridCol>
                <a:gridCol w="1287624">
                  <a:extLst>
                    <a:ext uri="{9D8B030D-6E8A-4147-A177-3AD203B41FA5}">
                      <a16:colId xmlns:a16="http://schemas.microsoft.com/office/drawing/2014/main" xmlns="" val="20004"/>
                    </a:ext>
                  </a:extLst>
                </a:gridCol>
                <a:gridCol w="2058522">
                  <a:extLst>
                    <a:ext uri="{9D8B030D-6E8A-4147-A177-3AD203B41FA5}">
                      <a16:colId xmlns:a16="http://schemas.microsoft.com/office/drawing/2014/main" xmlns="" val="1951387386"/>
                    </a:ext>
                  </a:extLst>
                </a:gridCol>
              </a:tblGrid>
              <a:tr h="475283">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Narrow"/>
                        </a:rPr>
                        <a:t>Strategic objective: </a:t>
                      </a:r>
                      <a:r>
                        <a:rPr kumimoji="0" lang="en-ZA" sz="15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5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32698">
                <a:tc rowSpan="2">
                  <a:txBody>
                    <a:bodyPr/>
                    <a:lstStyle/>
                    <a:p>
                      <a:pPr algn="ctr">
                        <a:lnSpc>
                          <a:spcPct val="100000"/>
                        </a:lnSpc>
                      </a:pPr>
                      <a:r>
                        <a:rPr lang="en-US" sz="1500" b="1" dirty="0">
                          <a:latin typeface="Arial Narrow" panose="020B0606020202030204" pitchFamily="34" charset="0"/>
                        </a:rPr>
                        <a:t>Key</a:t>
                      </a:r>
                      <a:r>
                        <a:rPr lang="en-US" sz="1500" b="1" baseline="0" dirty="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807981">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latin typeface="Arial Narrow" panose="020B0606020202030204" pitchFamily="34" charset="0"/>
                          <a:ea typeface="+mn-ea"/>
                          <a:cs typeface="+mn-cs"/>
                        </a:rPr>
                        <a:t>Quarter 2 Performance – </a:t>
                      </a:r>
                      <a:r>
                        <a:rPr lang="en-ZA" sz="1500" b="1" kern="1200" dirty="0">
                          <a:solidFill>
                            <a:schemeClr val="dk1"/>
                          </a:solidFill>
                          <a:latin typeface="Arial Narrow" panose="020B0606020202030204" pitchFamily="34" charset="0"/>
                          <a:ea typeface="+mn-ea"/>
                          <a:cs typeface="+mn-cs"/>
                        </a:rPr>
                        <a:t>Actual </a:t>
                      </a:r>
                      <a:r>
                        <a:rPr lang="en-US" sz="15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Targets</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3291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500" dirty="0">
                          <a:solidFill>
                            <a:schemeClr val="tx1"/>
                          </a:solidFill>
                          <a:latin typeface="Arial Narrow" pitchFamily="34" charset="0"/>
                          <a:ea typeface="Calibri"/>
                          <a:cs typeface="Times New Roman"/>
                        </a:rPr>
                        <a:t>Number of initiatives for improving visitor services implemented.</a:t>
                      </a:r>
                      <a:endParaRPr lang="en-US" sz="1500" dirty="0">
                        <a:solidFill>
                          <a:schemeClr val="tx1"/>
                        </a:solidFill>
                        <a:latin typeface="Arial Narrow" pitchFamily="34" charset="0"/>
                      </a:endParaRPr>
                    </a:p>
                  </a:txBody>
                  <a:tcPr marL="86403" marR="86403" marT="0" marB="0">
                    <a:solidFill>
                      <a:schemeClr val="bg1"/>
                    </a:solidFill>
                  </a:tcPr>
                </a:tc>
                <a:tc>
                  <a:txBody>
                    <a:bodyPr/>
                    <a:lstStyle/>
                    <a:p>
                      <a:pPr algn="just"/>
                      <a:r>
                        <a:rPr lang="en-ZA" sz="1500" b="0" kern="1200" dirty="0">
                          <a:solidFill>
                            <a:schemeClr val="tx1"/>
                          </a:solidFill>
                          <a:latin typeface="Arial Narrow" pitchFamily="34" charset="0"/>
                          <a:ea typeface="+mn-ea"/>
                          <a:cs typeface="+mn-cs"/>
                        </a:rPr>
                        <a:t>100% compliance with the service delivery charter in the management of tourist complaints</a:t>
                      </a:r>
                      <a:r>
                        <a:rPr lang="en-US" sz="1500" b="0" kern="1200" dirty="0">
                          <a:solidFill>
                            <a:schemeClr val="tx1"/>
                          </a:solidFill>
                          <a:latin typeface="Arial Narrow" pitchFamily="34" charset="0"/>
                          <a:ea typeface="+mn-ea"/>
                          <a:cs typeface="+mn-cs"/>
                        </a:rPr>
                        <a:t>.</a:t>
                      </a:r>
                      <a:endParaRPr lang="en-ZA" sz="1500" b="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kern="1200" baseline="0" dirty="0">
                          <a:solidFill>
                            <a:schemeClr val="tx1"/>
                          </a:solidFill>
                          <a:latin typeface="Arial Narrow" panose="020B0606020202030204" pitchFamily="34" charset="0"/>
                          <a:ea typeface="+mn-ea"/>
                          <a:cs typeface="+mn-cs"/>
                        </a:rPr>
                        <a:t>Progress report on tourists' complaints managed was developed.</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500" kern="1200" baseline="0" dirty="0">
                        <a:solidFill>
                          <a:schemeClr val="tx1"/>
                        </a:solidFill>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US" sz="1500" dirty="0">
                          <a:solidFill>
                            <a:schemeClr val="tx1"/>
                          </a:solidFill>
                          <a:latin typeface="Arial Narrow" panose="020B0606020202030204" pitchFamily="34" charset="0"/>
                        </a:rPr>
                        <a:t>There were twelve</a:t>
                      </a:r>
                      <a:r>
                        <a:rPr lang="en-US" sz="1500" baseline="0" dirty="0">
                          <a:solidFill>
                            <a:schemeClr val="tx1"/>
                          </a:solidFill>
                          <a:latin typeface="Arial Narrow" panose="020B0606020202030204" pitchFamily="34" charset="0"/>
                        </a:rPr>
                        <a:t> (12) complaints received, 9 from domestic tourists and 3 from international from international tourists.</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500" kern="1200" baseline="0" dirty="0">
                        <a:solidFill>
                          <a:schemeClr val="tx1"/>
                        </a:solidFill>
                        <a:latin typeface="Arial Narrow" panose="020B0606020202030204" pitchFamily="34" charset="0"/>
                        <a:ea typeface="+mn-ea"/>
                        <a:cs typeface="+mn-cs"/>
                      </a:endParaRP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kern="1200" baseline="0" dirty="0">
                          <a:solidFill>
                            <a:schemeClr val="tx1"/>
                          </a:solidFill>
                          <a:latin typeface="Arial Narrow" panose="020B0606020202030204" pitchFamily="34" charset="0"/>
                          <a:ea typeface="+mn-ea"/>
                          <a:cs typeface="+mn-cs"/>
                        </a:rPr>
                        <a:t>Progress report on tourists’ complaints managed.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aseline="0" dirty="0">
                          <a:solidFill>
                            <a:schemeClr val="tx1"/>
                          </a:solidFill>
                          <a:latin typeface="Arial Narrow" panose="020B0606020202030204" pitchFamily="34" charset="0"/>
                        </a:rPr>
                        <a:t>Progress report on tourists' complaints managed was developed.</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500" baseline="0" dirty="0">
                        <a:solidFill>
                          <a:schemeClr val="tx1"/>
                        </a:solidFill>
                        <a:latin typeface="Arial Narrow" panose="020B0606020202030204" pitchFamily="34" charset="0"/>
                      </a:endParaRPr>
                    </a:p>
                    <a:p>
                      <a:pPr marL="0" marR="0" indent="0" algn="just" defTabSz="914400" rtl="0" eaLnBrk="1" fontAlgn="t" latinLnBrk="0" hangingPunct="1">
                        <a:lnSpc>
                          <a:spcPct val="100000"/>
                        </a:lnSpc>
                        <a:spcBef>
                          <a:spcPts val="0"/>
                        </a:spcBef>
                        <a:spcAft>
                          <a:spcPts val="0"/>
                        </a:spcAft>
                        <a:buClrTx/>
                        <a:buSzTx/>
                        <a:buFontTx/>
                        <a:buNone/>
                        <a:tabLst/>
                        <a:defRPr/>
                      </a:pPr>
                      <a:r>
                        <a:rPr lang="en-US" sz="1500" dirty="0">
                          <a:solidFill>
                            <a:schemeClr val="tx1"/>
                          </a:solidFill>
                          <a:latin typeface="Arial Narrow" panose="020B0606020202030204" pitchFamily="34" charset="0"/>
                        </a:rPr>
                        <a:t>There were eighteen</a:t>
                      </a:r>
                      <a:r>
                        <a:rPr lang="en-US" sz="1500" baseline="0" dirty="0">
                          <a:solidFill>
                            <a:schemeClr val="tx1"/>
                          </a:solidFill>
                          <a:latin typeface="Arial Narrow" panose="020B0606020202030204" pitchFamily="34" charset="0"/>
                        </a:rPr>
                        <a:t> (18) complaints received. Ten (10) from domestic tourists and eight (8) from international tourists.</a:t>
                      </a:r>
                    </a:p>
                    <a:p>
                      <a:pPr marL="0" marR="0" indent="0" algn="just" defTabSz="914400" rtl="0" eaLnBrk="1" fontAlgn="t" latinLnBrk="0" hangingPunct="1">
                        <a:lnSpc>
                          <a:spcPct val="100000"/>
                        </a:lnSpc>
                        <a:spcBef>
                          <a:spcPts val="0"/>
                        </a:spcBef>
                        <a:spcAft>
                          <a:spcPts val="0"/>
                        </a:spcAft>
                        <a:buClrTx/>
                        <a:buSzTx/>
                        <a:buFontTx/>
                        <a:buNone/>
                        <a:tabLst/>
                        <a:defRPr/>
                      </a:pPr>
                      <a:endParaRPr lang="en-US" sz="1500" baseline="0" dirty="0">
                        <a:solidFill>
                          <a:schemeClr val="tx1"/>
                        </a:solidFill>
                        <a:latin typeface="Arial Narrow" panose="020B0606020202030204" pitchFamily="34" charset="0"/>
                      </a:endParaRPr>
                    </a:p>
                    <a:p>
                      <a:pPr marL="0" marR="0" indent="0" algn="just" defTabSz="914400" rtl="0" eaLnBrk="1" fontAlgn="t" latinLnBrk="0" hangingPunct="1">
                        <a:lnSpc>
                          <a:spcPct val="100000"/>
                        </a:lnSpc>
                        <a:spcBef>
                          <a:spcPts val="0"/>
                        </a:spcBef>
                        <a:spcAft>
                          <a:spcPts val="0"/>
                        </a:spcAft>
                        <a:buClrTx/>
                        <a:buSzTx/>
                        <a:buFontTx/>
                        <a:buNone/>
                        <a:tabLst/>
                        <a:defRPr/>
                      </a:pPr>
                      <a:r>
                        <a:rPr lang="en-US" sz="1500" baseline="0" dirty="0">
                          <a:solidFill>
                            <a:schemeClr val="tx1"/>
                          </a:solidFill>
                          <a:latin typeface="Arial Narrow" panose="020B0606020202030204" pitchFamily="34" charset="0"/>
                        </a:rPr>
                        <a:t>The following graphs in slides </a:t>
                      </a:r>
                      <a:r>
                        <a:rPr lang="en-US" sz="1500" baseline="0" dirty="0" smtClean="0">
                          <a:solidFill>
                            <a:schemeClr val="tx1"/>
                          </a:solidFill>
                          <a:latin typeface="Arial Narrow" panose="020B0606020202030204" pitchFamily="34" charset="0"/>
                        </a:rPr>
                        <a:t>61 </a:t>
                      </a:r>
                      <a:r>
                        <a:rPr lang="en-US" sz="1500" baseline="0" dirty="0">
                          <a:solidFill>
                            <a:schemeClr val="tx1"/>
                          </a:solidFill>
                          <a:latin typeface="Arial Narrow" panose="020B0606020202030204" pitchFamily="34" charset="0"/>
                        </a:rPr>
                        <a:t>- </a:t>
                      </a:r>
                      <a:r>
                        <a:rPr lang="en-US" sz="1500" baseline="0" dirty="0" smtClean="0">
                          <a:solidFill>
                            <a:schemeClr val="tx1"/>
                          </a:solidFill>
                          <a:latin typeface="Arial Narrow" panose="020B0606020202030204" pitchFamily="34" charset="0"/>
                        </a:rPr>
                        <a:t>64  </a:t>
                      </a:r>
                      <a:r>
                        <a:rPr lang="en-US" sz="1500" baseline="0" dirty="0">
                          <a:solidFill>
                            <a:schemeClr val="tx1"/>
                          </a:solidFill>
                          <a:latin typeface="Arial Narrow" panose="020B0606020202030204" pitchFamily="34" charset="0"/>
                        </a:rPr>
                        <a:t>provide an indication on the nature of these complaints.</a:t>
                      </a: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797262"/>
            <a:ext cx="3116632"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681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805" y="429208"/>
            <a:ext cx="7981544" cy="660683"/>
          </a:xfrm>
        </p:spPr>
        <p:txBody>
          <a:bodyPr>
            <a:normAutofit/>
          </a:bodyPr>
          <a:lstStyle/>
          <a:p>
            <a:pPr algn="ctr"/>
            <a:r>
              <a:rPr lang="en-US" sz="2000" dirty="0">
                <a:solidFill>
                  <a:schemeClr val="tx1"/>
                </a:solidFill>
                <a:latin typeface="Arial Narrow" panose="020B0606020202030204" pitchFamily="34" charset="0"/>
                <a:cs typeface="Arial" panose="020B0604020202020204" pitchFamily="34" charset="0"/>
              </a:rPr>
              <a:t>GRAPH 1: ORIGIN OF COMPLAINTS: INTERNATIONAL </a:t>
            </a:r>
            <a:r>
              <a:rPr lang="en-US" sz="2000" dirty="0" smtClean="0">
                <a:solidFill>
                  <a:schemeClr val="tx1"/>
                </a:solidFill>
                <a:latin typeface="Arial Narrow" panose="020B0606020202030204" pitchFamily="34" charset="0"/>
                <a:cs typeface="Arial" panose="020B0604020202020204" pitchFamily="34" charset="0"/>
              </a:rPr>
              <a:t>AND </a:t>
            </a:r>
            <a:r>
              <a:rPr lang="en-US" sz="2000" dirty="0">
                <a:solidFill>
                  <a:schemeClr val="tx1"/>
                </a:solidFill>
                <a:latin typeface="Arial Narrow" panose="020B0606020202030204" pitchFamily="34" charset="0"/>
                <a:cs typeface="Arial" panose="020B0604020202020204" pitchFamily="34" charset="0"/>
              </a:rPr>
              <a:t>DOMESTIC TOURIST</a:t>
            </a:r>
          </a:p>
        </p:txBody>
      </p:sp>
      <p:sp>
        <p:nvSpPr>
          <p:cNvPr id="5" name="Footer Placeholder 1"/>
          <p:cNvSpPr>
            <a:spLocks noGrp="1"/>
          </p:cNvSpPr>
          <p:nvPr>
            <p:ph type="ftr" sz="quarter" idx="11"/>
          </p:nvPr>
        </p:nvSpPr>
        <p:spPr>
          <a:xfrm>
            <a:off x="533805" y="5721958"/>
            <a:ext cx="3188449"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graphicFrame>
        <p:nvGraphicFramePr>
          <p:cNvPr id="7" name="Chart 6"/>
          <p:cNvGraphicFramePr/>
          <p:nvPr>
            <p:extLst>
              <p:ext uri="{D42A27DB-BD31-4B8C-83A1-F6EECF244321}">
                <p14:modId xmlns:p14="http://schemas.microsoft.com/office/powerpoint/2010/main" val="3250839116"/>
              </p:ext>
            </p:extLst>
          </p:nvPr>
        </p:nvGraphicFramePr>
        <p:xfrm>
          <a:off x="533805" y="1502229"/>
          <a:ext cx="7981544" cy="359228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402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8" y="401216"/>
            <a:ext cx="7734501" cy="540203"/>
          </a:xfrm>
        </p:spPr>
        <p:txBody>
          <a:bodyPr>
            <a:normAutofit/>
          </a:bodyPr>
          <a:lstStyle/>
          <a:p>
            <a:pPr algn="ctr"/>
            <a:r>
              <a:rPr lang="en-US" sz="2400" dirty="0">
                <a:solidFill>
                  <a:schemeClr val="tx1"/>
                </a:solidFill>
                <a:latin typeface="Arial Narrow" panose="020B0606020202030204" pitchFamily="34" charset="0"/>
                <a:cs typeface="Arial" panose="020B0604020202020204" pitchFamily="34" charset="0"/>
              </a:rPr>
              <a:t>GRAPH 2: NATURE OF TOURIST COMPLAINT</a:t>
            </a:r>
          </a:p>
        </p:txBody>
      </p:sp>
      <p:sp>
        <p:nvSpPr>
          <p:cNvPr id="4" name="Footer Placeholder 1"/>
          <p:cNvSpPr>
            <a:spLocks noGrp="1"/>
          </p:cNvSpPr>
          <p:nvPr>
            <p:ph type="ftr" sz="quarter" idx="11"/>
          </p:nvPr>
        </p:nvSpPr>
        <p:spPr>
          <a:xfrm>
            <a:off x="637308" y="5827324"/>
            <a:ext cx="3199098"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graphicFrame>
        <p:nvGraphicFramePr>
          <p:cNvPr id="7" name="Chart 6"/>
          <p:cNvGraphicFramePr/>
          <p:nvPr>
            <p:extLst>
              <p:ext uri="{D42A27DB-BD31-4B8C-83A1-F6EECF244321}">
                <p14:modId xmlns:p14="http://schemas.microsoft.com/office/powerpoint/2010/main" val="664517062"/>
              </p:ext>
            </p:extLst>
          </p:nvPr>
        </p:nvGraphicFramePr>
        <p:xfrm>
          <a:off x="637308" y="1399592"/>
          <a:ext cx="7734502" cy="415212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140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89233"/>
          </a:xfrm>
        </p:spPr>
        <p:txBody>
          <a:bodyPr>
            <a:normAutofit/>
          </a:bodyPr>
          <a:lstStyle/>
          <a:p>
            <a:pPr algn="ctr"/>
            <a:r>
              <a:rPr lang="en-ZA" sz="2700" dirty="0">
                <a:solidFill>
                  <a:schemeClr val="tx1"/>
                </a:solidFill>
                <a:latin typeface="Arial Narrow" panose="020B0606020202030204" pitchFamily="34" charset="0"/>
                <a:cs typeface="Arial" panose="020B0604020202020204" pitchFamily="34" charset="0"/>
              </a:rPr>
              <a:t>GRAPH 3: NUMBER OF COMPLAINTS PER PROVINCE</a:t>
            </a:r>
          </a:p>
        </p:txBody>
      </p:sp>
      <p:sp>
        <p:nvSpPr>
          <p:cNvPr id="4" name="Footer Placeholder 1"/>
          <p:cNvSpPr>
            <a:spLocks noGrp="1"/>
          </p:cNvSpPr>
          <p:nvPr>
            <p:ph type="ftr" sz="quarter" idx="11"/>
          </p:nvPr>
        </p:nvSpPr>
        <p:spPr>
          <a:xfrm>
            <a:off x="628650" y="5862012"/>
            <a:ext cx="3062491"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2052355558"/>
              </p:ext>
            </p:extLst>
          </p:nvPr>
        </p:nvGraphicFramePr>
        <p:xfrm>
          <a:off x="489527" y="1129005"/>
          <a:ext cx="8025822" cy="440357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761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87927"/>
            <a:ext cx="7721600" cy="567941"/>
          </a:xfrm>
        </p:spPr>
        <p:txBody>
          <a:bodyPr>
            <a:normAutofit/>
          </a:bodyPr>
          <a:lstStyle/>
          <a:p>
            <a:pPr algn="ctr"/>
            <a:r>
              <a:rPr lang="en-US" sz="2700" dirty="0">
                <a:solidFill>
                  <a:schemeClr val="tx1"/>
                </a:solidFill>
                <a:latin typeface="Arial Narrow" panose="020B0606020202030204" pitchFamily="34" charset="0"/>
                <a:cs typeface="Arial" panose="020B0604020202020204" pitchFamily="34" charset="0"/>
              </a:rPr>
              <a:t>GRAPH 4: STATUS OF COMPLAINTS</a:t>
            </a:r>
            <a:endParaRPr lang="en-ZA" sz="2700" dirty="0">
              <a:solidFill>
                <a:schemeClr val="tx1"/>
              </a:solidFill>
              <a:latin typeface="Arial Narrow" panose="020B0606020202030204" pitchFamily="34" charset="0"/>
              <a:cs typeface="Arial" panose="020B0604020202020204" pitchFamily="34" charset="0"/>
            </a:endParaRPr>
          </a:p>
        </p:txBody>
      </p:sp>
      <p:sp>
        <p:nvSpPr>
          <p:cNvPr id="4" name="Footer Placeholder 1"/>
          <p:cNvSpPr>
            <a:spLocks noGrp="1"/>
          </p:cNvSpPr>
          <p:nvPr>
            <p:ph type="ftr" sz="quarter" idx="11"/>
          </p:nvPr>
        </p:nvSpPr>
        <p:spPr>
          <a:xfrm>
            <a:off x="628648" y="5871719"/>
            <a:ext cx="3234230"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graphicFrame>
        <p:nvGraphicFramePr>
          <p:cNvPr id="6" name="Content Placeholder 18"/>
          <p:cNvGraphicFramePr>
            <a:graphicFrameLocks noGrp="1"/>
          </p:cNvGraphicFramePr>
          <p:nvPr>
            <p:ph idx="1"/>
            <p:extLst>
              <p:ext uri="{D42A27DB-BD31-4B8C-83A1-F6EECF244321}">
                <p14:modId xmlns:p14="http://schemas.microsoft.com/office/powerpoint/2010/main" val="2556947791"/>
              </p:ext>
            </p:extLst>
          </p:nvPr>
        </p:nvGraphicFramePr>
        <p:xfrm>
          <a:off x="628648" y="1094192"/>
          <a:ext cx="7804151" cy="451228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229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0092426"/>
              </p:ext>
            </p:extLst>
          </p:nvPr>
        </p:nvGraphicFramePr>
        <p:xfrm>
          <a:off x="328532" y="224005"/>
          <a:ext cx="8532006" cy="5466735"/>
        </p:xfrm>
        <a:graphic>
          <a:graphicData uri="http://schemas.openxmlformats.org/drawingml/2006/table">
            <a:tbl>
              <a:tblPr>
                <a:tableStyleId>{8A107856-5554-42FB-B03E-39F5DBC370BA}</a:tableStyleId>
              </a:tblPr>
              <a:tblGrid>
                <a:gridCol w="1490937">
                  <a:extLst>
                    <a:ext uri="{9D8B030D-6E8A-4147-A177-3AD203B41FA5}">
                      <a16:colId xmlns:a16="http://schemas.microsoft.com/office/drawing/2014/main" xmlns="" val="20000"/>
                    </a:ext>
                  </a:extLst>
                </a:gridCol>
                <a:gridCol w="1334278">
                  <a:extLst>
                    <a:ext uri="{9D8B030D-6E8A-4147-A177-3AD203B41FA5}">
                      <a16:colId xmlns:a16="http://schemas.microsoft.com/office/drawing/2014/main" xmlns="" val="20001"/>
                    </a:ext>
                  </a:extLst>
                </a:gridCol>
                <a:gridCol w="2705877">
                  <a:extLst>
                    <a:ext uri="{9D8B030D-6E8A-4147-A177-3AD203B41FA5}">
                      <a16:colId xmlns:a16="http://schemas.microsoft.com/office/drawing/2014/main" xmlns="" val="20003"/>
                    </a:ext>
                  </a:extLst>
                </a:gridCol>
                <a:gridCol w="1446245">
                  <a:extLst>
                    <a:ext uri="{9D8B030D-6E8A-4147-A177-3AD203B41FA5}">
                      <a16:colId xmlns:a16="http://schemas.microsoft.com/office/drawing/2014/main" xmlns="" val="20004"/>
                    </a:ext>
                  </a:extLst>
                </a:gridCol>
                <a:gridCol w="1554669">
                  <a:extLst>
                    <a:ext uri="{9D8B030D-6E8A-4147-A177-3AD203B41FA5}">
                      <a16:colId xmlns:a16="http://schemas.microsoft.com/office/drawing/2014/main" xmlns="" val="1951387386"/>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a:rPr>
                        <a:t>Strategic objective: </a:t>
                      </a:r>
                      <a:r>
                        <a:rPr kumimoji="0" lang="en-ZA" sz="14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9549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400" dirty="0">
                          <a:solidFill>
                            <a:schemeClr val="tx1"/>
                          </a:solidFill>
                          <a:latin typeface="Arial Narrow" pitchFamily="34" charset="0"/>
                          <a:ea typeface="Calibri"/>
                          <a:cs typeface="Times New Roman"/>
                        </a:rPr>
                        <a:t>Number of initiatives for improving visitor services implemented.</a:t>
                      </a:r>
                      <a:endParaRPr lang="en-US" sz="1400" dirty="0">
                        <a:solidFill>
                          <a:schemeClr val="tx1"/>
                        </a:solidFill>
                        <a:latin typeface="Arial Narrow" pitchFamily="34" charset="0"/>
                      </a:endParaRPr>
                    </a:p>
                  </a:txBody>
                  <a:tcPr marL="86403" marR="86403" marT="0" marB="0">
                    <a:solidFill>
                      <a:schemeClr val="bg1"/>
                    </a:solidFill>
                  </a:tcPr>
                </a:tc>
                <a:tc>
                  <a:txBody>
                    <a:bodyPr/>
                    <a:lstStyle/>
                    <a:p>
                      <a:pPr algn="just"/>
                      <a:r>
                        <a:rPr lang="en-US" sz="1400" b="0" kern="1200" dirty="0">
                          <a:solidFill>
                            <a:schemeClr val="tx1"/>
                          </a:solidFill>
                          <a:latin typeface="Arial Narrow" pitchFamily="34" charset="0"/>
                          <a:ea typeface="+mn-ea"/>
                          <a:cs typeface="+mn-cs"/>
                        </a:rPr>
                        <a:t>Development of framework for accreditation of tourism schemes.</a:t>
                      </a:r>
                      <a:endParaRPr lang="en-ZA" sz="1400" b="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Consultations on the draft framework were undertaken with the following stakeholders:</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latin typeface="Arial Narrow" pitchFamily="34" charset="0"/>
                          <a:ea typeface="+mn-ea"/>
                          <a:cs typeface="+mn-cs"/>
                        </a:rPr>
                        <a:t>The Consumer Protection Forum - 20 July 2018;</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latin typeface="Arial Narrow" pitchFamily="34" charset="0"/>
                          <a:ea typeface="+mn-ea"/>
                          <a:cs typeface="+mn-cs"/>
                        </a:rPr>
                        <a:t>FEDHASA - 2 August 2018;</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latin typeface="Arial Narrow" pitchFamily="34" charset="0"/>
                          <a:ea typeface="+mn-ea"/>
                          <a:cs typeface="+mn-cs"/>
                        </a:rPr>
                        <a:t>Free State Department of Economic Development, Tourism and Environmental Affairs - 16 August 2018;</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latin typeface="Arial Narrow" pitchFamily="34" charset="0"/>
                          <a:ea typeface="+mn-ea"/>
                          <a:cs typeface="+mn-cs"/>
                        </a:rPr>
                        <a:t>Tourism Complaints Management Forum - 24 August 2018;</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latin typeface="Arial Narrow" pitchFamily="34" charset="0"/>
                          <a:ea typeface="+mn-ea"/>
                          <a:cs typeface="+mn-cs"/>
                        </a:rPr>
                        <a:t>Tourism Business Council of South Africa - 3 September 2018;</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latin typeface="Arial Narrow" pitchFamily="34" charset="0"/>
                          <a:ea typeface="+mn-ea"/>
                          <a:cs typeface="+mn-cs"/>
                        </a:rPr>
                        <a:t>South African Tourism - 18 September 2018; and</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latin typeface="Arial Narrow" pitchFamily="34" charset="0"/>
                          <a:ea typeface="+mn-ea"/>
                          <a:cs typeface="+mn-cs"/>
                        </a:rPr>
                        <a:t>SAPS Complaints Division - 18 September 2018.</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Consolidation of inputs into the draft framework.</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Inputs were consolidated into the draft framework for accreditation of tourism schemes.</a:t>
                      </a: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840983"/>
            <a:ext cx="3125868"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1474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945515103"/>
              </p:ext>
            </p:extLst>
          </p:nvPr>
        </p:nvGraphicFramePr>
        <p:xfrm>
          <a:off x="415636" y="304956"/>
          <a:ext cx="8340436" cy="5276147"/>
        </p:xfrm>
        <a:graphic>
          <a:graphicData uri="http://schemas.openxmlformats.org/drawingml/2006/table">
            <a:tbl>
              <a:tblPr>
                <a:tableStyleId>{8A107856-5554-42FB-B03E-39F5DBC370BA}</a:tableStyleId>
              </a:tblPr>
              <a:tblGrid>
                <a:gridCol w="1455205">
                  <a:extLst>
                    <a:ext uri="{9D8B030D-6E8A-4147-A177-3AD203B41FA5}">
                      <a16:colId xmlns:a16="http://schemas.microsoft.com/office/drawing/2014/main" xmlns="" val="20000"/>
                    </a:ext>
                  </a:extLst>
                </a:gridCol>
                <a:gridCol w="1397876">
                  <a:extLst>
                    <a:ext uri="{9D8B030D-6E8A-4147-A177-3AD203B41FA5}">
                      <a16:colId xmlns:a16="http://schemas.microsoft.com/office/drawing/2014/main" xmlns="" val="20001"/>
                    </a:ext>
                  </a:extLst>
                </a:gridCol>
                <a:gridCol w="1902373">
                  <a:extLst>
                    <a:ext uri="{9D8B030D-6E8A-4147-A177-3AD203B41FA5}">
                      <a16:colId xmlns:a16="http://schemas.microsoft.com/office/drawing/2014/main" xmlns="" val="20003"/>
                    </a:ext>
                  </a:extLst>
                </a:gridCol>
                <a:gridCol w="1177158">
                  <a:extLst>
                    <a:ext uri="{9D8B030D-6E8A-4147-A177-3AD203B41FA5}">
                      <a16:colId xmlns:a16="http://schemas.microsoft.com/office/drawing/2014/main" xmlns="" val="20004"/>
                    </a:ext>
                  </a:extLst>
                </a:gridCol>
                <a:gridCol w="2407824">
                  <a:extLst>
                    <a:ext uri="{9D8B030D-6E8A-4147-A177-3AD203B41FA5}">
                      <a16:colId xmlns:a16="http://schemas.microsoft.com/office/drawing/2014/main" xmlns="" val="1951387386"/>
                    </a:ext>
                  </a:extLst>
                </a:gridCol>
              </a:tblGrid>
              <a:tr h="44704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Narrow"/>
                        </a:rPr>
                        <a:t>Strategic objective: </a:t>
                      </a:r>
                      <a:r>
                        <a:rPr kumimoji="0" lang="en-ZA" sz="15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5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12931">
                <a:tc rowSpan="2">
                  <a:txBody>
                    <a:bodyPr/>
                    <a:lstStyle/>
                    <a:p>
                      <a:pPr algn="ctr">
                        <a:lnSpc>
                          <a:spcPct val="100000"/>
                        </a:lnSpc>
                      </a:pPr>
                      <a:r>
                        <a:rPr lang="en-US" sz="1500" b="1" dirty="0">
                          <a:latin typeface="Arial Narrow" panose="020B0606020202030204" pitchFamily="34" charset="0"/>
                        </a:rPr>
                        <a:t>Key</a:t>
                      </a:r>
                      <a:r>
                        <a:rPr lang="en-US" sz="1500" b="1" baseline="0" dirty="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759976">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latin typeface="Arial Narrow" panose="020B0606020202030204" pitchFamily="34" charset="0"/>
                          <a:ea typeface="+mn-ea"/>
                          <a:cs typeface="+mn-cs"/>
                        </a:rPr>
                        <a:t>Quarter 2 Performance – </a:t>
                      </a:r>
                      <a:r>
                        <a:rPr lang="en-ZA" sz="1500" b="1" kern="1200" dirty="0">
                          <a:solidFill>
                            <a:schemeClr val="dk1"/>
                          </a:solidFill>
                          <a:latin typeface="Arial Narrow" panose="020B0606020202030204" pitchFamily="34" charset="0"/>
                          <a:ea typeface="+mn-ea"/>
                          <a:cs typeface="+mn-cs"/>
                        </a:rPr>
                        <a:t>Actual </a:t>
                      </a:r>
                      <a:r>
                        <a:rPr lang="en-US" sz="15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Targets</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7389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500" dirty="0">
                          <a:solidFill>
                            <a:schemeClr val="tx1"/>
                          </a:solidFill>
                          <a:latin typeface="Arial Narrow" pitchFamily="34" charset="0"/>
                          <a:ea typeface="Calibri"/>
                          <a:cs typeface="Times New Roman"/>
                        </a:rPr>
                        <a:t>Number of initiatives for improving visitor services implemented.</a:t>
                      </a:r>
                      <a:endParaRPr lang="en-US" sz="1500" dirty="0">
                        <a:solidFill>
                          <a:schemeClr val="tx1"/>
                        </a:solidFill>
                        <a:latin typeface="Arial Narrow" pitchFamily="34" charset="0"/>
                      </a:endParaRPr>
                    </a:p>
                  </a:txBody>
                  <a:tcPr marL="86403" marR="86403" marT="0" marB="0">
                    <a:solidFill>
                      <a:schemeClr val="bg1"/>
                    </a:solidFill>
                  </a:tcPr>
                </a:tc>
                <a:tc>
                  <a:txBody>
                    <a:bodyPr/>
                    <a:lstStyle/>
                    <a:p>
                      <a:pPr algn="just"/>
                      <a:r>
                        <a:rPr lang="en-ZA" sz="1500" b="1" kern="1200" dirty="0">
                          <a:solidFill>
                            <a:schemeClr val="tx1"/>
                          </a:solidFill>
                          <a:latin typeface="Arial Narrow" pitchFamily="34" charset="0"/>
                          <a:ea typeface="+mn-ea"/>
                          <a:cs typeface="+mn-cs"/>
                        </a:rPr>
                        <a:t>Three joint awareness campaigns implemented for: </a:t>
                      </a:r>
                    </a:p>
                    <a:p>
                      <a:pPr marL="285750" lvl="0" indent="-285750" algn="just">
                        <a:spcAft>
                          <a:spcPts val="0"/>
                        </a:spcAft>
                        <a:buFont typeface="Arial" panose="020B0604020202020204" pitchFamily="34" charset="0"/>
                        <a:buChar char="•"/>
                      </a:pPr>
                      <a:r>
                        <a:rPr lang="en-GB" sz="1500" b="0" kern="1200" dirty="0">
                          <a:solidFill>
                            <a:schemeClr val="tx1"/>
                          </a:solidFill>
                          <a:latin typeface="Arial Narrow" pitchFamily="34" charset="0"/>
                          <a:ea typeface="+mn-ea"/>
                          <a:cs typeface="+mn-cs"/>
                        </a:rPr>
                        <a:t>Complaints Management, </a:t>
                      </a:r>
                      <a:endParaRPr lang="en-ZA" sz="1500" b="0" kern="1200" dirty="0">
                        <a:solidFill>
                          <a:schemeClr val="tx1"/>
                        </a:solidFill>
                        <a:latin typeface="Arial Narrow" pitchFamily="34" charset="0"/>
                        <a:ea typeface="+mn-ea"/>
                        <a:cs typeface="+mn-cs"/>
                      </a:endParaRPr>
                    </a:p>
                    <a:p>
                      <a:pPr marL="285750" lvl="0" indent="-285750" algn="just">
                        <a:spcAft>
                          <a:spcPts val="0"/>
                        </a:spcAft>
                        <a:buFont typeface="Arial" panose="020B0604020202020204" pitchFamily="34" charset="0"/>
                        <a:buChar char="•"/>
                      </a:pPr>
                      <a:r>
                        <a:rPr lang="en-GB" sz="1500" b="0" kern="1200" dirty="0">
                          <a:solidFill>
                            <a:schemeClr val="tx1"/>
                          </a:solidFill>
                          <a:latin typeface="Arial Narrow" pitchFamily="34" charset="0"/>
                          <a:ea typeface="+mn-ea"/>
                          <a:cs typeface="+mn-cs"/>
                        </a:rPr>
                        <a:t>Service Excellence,</a:t>
                      </a:r>
                      <a:endParaRPr lang="en-ZA" sz="1500" b="0" kern="1200" dirty="0">
                        <a:solidFill>
                          <a:schemeClr val="tx1"/>
                        </a:solidFill>
                        <a:latin typeface="Arial Narrow" pitchFamily="34" charset="0"/>
                        <a:ea typeface="+mn-ea"/>
                        <a:cs typeface="+mn-cs"/>
                      </a:endParaRPr>
                    </a:p>
                    <a:p>
                      <a:pPr marL="285750" lvl="0" indent="-285750" algn="just">
                        <a:spcAft>
                          <a:spcPts val="0"/>
                        </a:spcAft>
                        <a:buFont typeface="Arial" panose="020B0604020202020204" pitchFamily="34" charset="0"/>
                        <a:buChar char="•"/>
                      </a:pPr>
                      <a:r>
                        <a:rPr lang="en-GB" sz="1500" b="0" kern="1200" dirty="0">
                          <a:solidFill>
                            <a:schemeClr val="tx1"/>
                          </a:solidFill>
                          <a:latin typeface="Arial Narrow" pitchFamily="34" charset="0"/>
                          <a:ea typeface="+mn-ea"/>
                          <a:cs typeface="+mn-cs"/>
                        </a:rPr>
                        <a:t>Tourist Guiding</a:t>
                      </a:r>
                      <a:endParaRPr lang="en-ZA" sz="1500" b="0" kern="1200" dirty="0">
                        <a:solidFill>
                          <a:schemeClr val="tx1"/>
                        </a:solidFill>
                        <a:latin typeface="Arial Narrow" pitchFamily="34" charset="0"/>
                        <a:ea typeface="+mn-ea"/>
                        <a:cs typeface="+mn-cs"/>
                      </a:endParaRPr>
                    </a:p>
                    <a:p>
                      <a:pPr marL="285750" lvl="0" indent="-285750" algn="just">
                        <a:spcAft>
                          <a:spcPts val="0"/>
                        </a:spcAft>
                        <a:buFont typeface="Arial" panose="020B0604020202020204" pitchFamily="34" charset="0"/>
                        <a:buChar char="•"/>
                      </a:pPr>
                      <a:r>
                        <a:rPr lang="en-GB" sz="1500" b="0" kern="1200" dirty="0">
                          <a:solidFill>
                            <a:schemeClr val="tx1"/>
                          </a:solidFill>
                          <a:latin typeface="Arial Narrow" pitchFamily="34" charset="0"/>
                          <a:ea typeface="+mn-ea"/>
                          <a:cs typeface="+mn-cs"/>
                        </a:rPr>
                        <a:t>Tourism Safety</a:t>
                      </a:r>
                      <a:endParaRPr lang="en-ZA" sz="1500" b="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kern="1200" dirty="0">
                          <a:solidFill>
                            <a:schemeClr val="tx1"/>
                          </a:solidFill>
                          <a:latin typeface="Arial Narrow" pitchFamily="34" charset="0"/>
                          <a:ea typeface="+mn-ea"/>
                          <a:cs typeface="+mn-cs"/>
                        </a:rPr>
                        <a:t>A joint awareness campaign was held on 26 September 2018 at OR Tambo International Airport (ORTIA) and Vilakazi precinct in Soweto. The campaign focused on the illegal tourist guide inspections with elements of tourist safety, complaints lodging and awareness on service excellence.</a:t>
                      </a: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kern="1200" dirty="0">
                          <a:solidFill>
                            <a:schemeClr val="tx1"/>
                          </a:solidFill>
                          <a:latin typeface="Arial Narrow" pitchFamily="34" charset="0"/>
                          <a:ea typeface="+mn-ea"/>
                          <a:cs typeface="+mn-cs"/>
                        </a:rPr>
                        <a:t>One joint awareness campaign implemented.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kern="1200" dirty="0">
                          <a:solidFill>
                            <a:schemeClr val="tx1"/>
                          </a:solidFill>
                          <a:latin typeface="Arial Narrow" pitchFamily="34" charset="0"/>
                          <a:ea typeface="+mn-ea"/>
                          <a:cs typeface="+mn-cs"/>
                        </a:rPr>
                        <a:t>One joint awareness campaign was done.</a:t>
                      </a:r>
                    </a:p>
                    <a:p>
                      <a:pPr marL="0" marR="0" indent="0" algn="just" defTabSz="914400" rtl="0" eaLnBrk="1" fontAlgn="t" latinLnBrk="0" hangingPunct="1">
                        <a:lnSpc>
                          <a:spcPct val="100000"/>
                        </a:lnSpc>
                        <a:spcBef>
                          <a:spcPts val="0"/>
                        </a:spcBef>
                        <a:spcAft>
                          <a:spcPts val="0"/>
                        </a:spcAft>
                        <a:buClrTx/>
                        <a:buSzTx/>
                        <a:buFontTx/>
                        <a:buNone/>
                        <a:tabLst/>
                        <a:defRPr/>
                      </a:pPr>
                      <a:r>
                        <a:rPr lang="en-ZA" sz="1500" b="0" kern="1200" dirty="0">
                          <a:solidFill>
                            <a:schemeClr val="tx1"/>
                          </a:solidFill>
                          <a:latin typeface="Arial Narrow" pitchFamily="34" charset="0"/>
                          <a:ea typeface="+mn-ea"/>
                          <a:cs typeface="+mn-cs"/>
                        </a:rPr>
                        <a:t>It</a:t>
                      </a:r>
                      <a:r>
                        <a:rPr lang="en-ZA" sz="1500" b="0" kern="1200" baseline="0" dirty="0">
                          <a:solidFill>
                            <a:schemeClr val="tx1"/>
                          </a:solidFill>
                          <a:latin typeface="Arial Narrow" pitchFamily="34" charset="0"/>
                          <a:ea typeface="+mn-ea"/>
                          <a:cs typeface="+mn-cs"/>
                        </a:rPr>
                        <a:t> c</a:t>
                      </a:r>
                      <a:r>
                        <a:rPr lang="en-ZA" sz="1500" b="0" kern="1200" dirty="0">
                          <a:solidFill>
                            <a:schemeClr val="tx1"/>
                          </a:solidFill>
                          <a:latin typeface="Arial Narrow" pitchFamily="34" charset="0"/>
                          <a:ea typeface="+mn-ea"/>
                          <a:cs typeface="+mn-cs"/>
                        </a:rPr>
                        <a:t>overed the distribution of information on </a:t>
                      </a:r>
                      <a:r>
                        <a:rPr lang="en-ZA" sz="1500" b="0" kern="1200" dirty="0" smtClean="0">
                          <a:solidFill>
                            <a:schemeClr val="tx1"/>
                          </a:solidFill>
                          <a:latin typeface="Arial Narrow" pitchFamily="34" charset="0"/>
                          <a:ea typeface="+mn-ea"/>
                          <a:cs typeface="+mn-cs"/>
                        </a:rPr>
                        <a:t>safety, service excellence, tourist guiding </a:t>
                      </a:r>
                      <a:r>
                        <a:rPr lang="en-ZA" sz="1500" b="0" kern="1200" dirty="0">
                          <a:solidFill>
                            <a:schemeClr val="tx1"/>
                          </a:solidFill>
                          <a:latin typeface="Arial Narrow" pitchFamily="34" charset="0"/>
                          <a:ea typeface="+mn-ea"/>
                          <a:cs typeface="+mn-cs"/>
                        </a:rPr>
                        <a:t>and how to lodge complaints.</a:t>
                      </a:r>
                    </a:p>
                    <a:p>
                      <a:pPr marL="0" marR="0" indent="0" algn="just" defTabSz="914400" rtl="0" eaLnBrk="1" fontAlgn="t" latinLnBrk="0" hangingPunct="1">
                        <a:lnSpc>
                          <a:spcPct val="100000"/>
                        </a:lnSpc>
                        <a:spcBef>
                          <a:spcPts val="0"/>
                        </a:spcBef>
                        <a:spcAft>
                          <a:spcPts val="0"/>
                        </a:spcAft>
                        <a:buClrTx/>
                        <a:buSzTx/>
                        <a:buFontTx/>
                        <a:buNone/>
                        <a:tabLst/>
                        <a:defRPr/>
                      </a:pPr>
                      <a:r>
                        <a:rPr lang="en-ZA" sz="1500" b="0" kern="1200" dirty="0">
                          <a:solidFill>
                            <a:schemeClr val="tx1"/>
                          </a:solidFill>
                          <a:latin typeface="Arial Narrow" pitchFamily="34" charset="0"/>
                          <a:ea typeface="+mn-ea"/>
                          <a:cs typeface="+mn-cs"/>
                        </a:rPr>
                        <a:t>This was held on 8 and 9 November 2018 in Sun City, Pilanesburg and Hartbeespoortdam.</a:t>
                      </a: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991226"/>
            <a:ext cx="3153577"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58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10266729"/>
              </p:ext>
            </p:extLst>
          </p:nvPr>
        </p:nvGraphicFramePr>
        <p:xfrm>
          <a:off x="328532" y="224005"/>
          <a:ext cx="8482958" cy="5547810"/>
        </p:xfrm>
        <a:graphic>
          <a:graphicData uri="http://schemas.openxmlformats.org/drawingml/2006/table">
            <a:tbl>
              <a:tblPr>
                <a:tableStyleId>{8A107856-5554-42FB-B03E-39F5DBC370BA}</a:tableStyleId>
              </a:tblPr>
              <a:tblGrid>
                <a:gridCol w="1371310">
                  <a:extLst>
                    <a:ext uri="{9D8B030D-6E8A-4147-A177-3AD203B41FA5}">
                      <a16:colId xmlns:a16="http://schemas.microsoft.com/office/drawing/2014/main" xmlns="" val="20000"/>
                    </a:ext>
                  </a:extLst>
                </a:gridCol>
                <a:gridCol w="1546010">
                  <a:extLst>
                    <a:ext uri="{9D8B030D-6E8A-4147-A177-3AD203B41FA5}">
                      <a16:colId xmlns:a16="http://schemas.microsoft.com/office/drawing/2014/main" xmlns="" val="20001"/>
                    </a:ext>
                  </a:extLst>
                </a:gridCol>
                <a:gridCol w="1191338">
                  <a:extLst>
                    <a:ext uri="{9D8B030D-6E8A-4147-A177-3AD203B41FA5}">
                      <a16:colId xmlns:a16="http://schemas.microsoft.com/office/drawing/2014/main" xmlns="" val="20003"/>
                    </a:ext>
                  </a:extLst>
                </a:gridCol>
                <a:gridCol w="1364126">
                  <a:extLst>
                    <a:ext uri="{9D8B030D-6E8A-4147-A177-3AD203B41FA5}">
                      <a16:colId xmlns:a16="http://schemas.microsoft.com/office/drawing/2014/main" xmlns="" val="20004"/>
                    </a:ext>
                  </a:extLst>
                </a:gridCol>
                <a:gridCol w="3010174">
                  <a:extLst>
                    <a:ext uri="{9D8B030D-6E8A-4147-A177-3AD203B41FA5}">
                      <a16:colId xmlns:a16="http://schemas.microsoft.com/office/drawing/2014/main" xmlns="" val="1951387386"/>
                    </a:ext>
                  </a:extLst>
                </a:gridCol>
              </a:tblGrid>
              <a:tr h="383064">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Narrow"/>
                        </a:rPr>
                        <a:t>Strategic objective: </a:t>
                      </a:r>
                      <a:r>
                        <a:rPr kumimoji="0" lang="en-ZA" sz="1300" b="1" i="0" u="none" strike="noStrike" kern="1200" cap="none" spc="0" normalizeH="0" baseline="0" noProof="0" dirty="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97630">
                <a:tc rowSpan="2">
                  <a:txBody>
                    <a:bodyPr/>
                    <a:lstStyle/>
                    <a:p>
                      <a:pPr algn="ctr">
                        <a:lnSpc>
                          <a:spcPct val="100000"/>
                        </a:lnSpc>
                      </a:pPr>
                      <a:r>
                        <a:rPr lang="en-US" sz="1300" b="1" dirty="0">
                          <a:latin typeface="Arial Narrow" panose="020B0606020202030204" pitchFamily="34" charset="0"/>
                        </a:rPr>
                        <a:t>Key</a:t>
                      </a:r>
                      <a:r>
                        <a:rPr lang="en-US" sz="1300" b="1" baseline="0" dirty="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62996">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Arial Narrow" panose="020B0606020202030204" pitchFamily="34" charset="0"/>
                          <a:ea typeface="+mn-ea"/>
                          <a:cs typeface="+mn-cs"/>
                        </a:rPr>
                        <a:t>Quarter 2 Performance – </a:t>
                      </a:r>
                      <a:r>
                        <a:rPr lang="en-ZA" sz="1300" b="1" kern="1200" dirty="0">
                          <a:solidFill>
                            <a:schemeClr val="dk1"/>
                          </a:solidFill>
                          <a:latin typeface="Arial Narrow" panose="020B0606020202030204" pitchFamily="34" charset="0"/>
                          <a:ea typeface="+mn-ea"/>
                          <a:cs typeface="+mn-cs"/>
                        </a:rPr>
                        <a:t>Actual </a:t>
                      </a:r>
                      <a:r>
                        <a:rPr lang="en-US" sz="13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Targets</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Performance – </a:t>
                      </a:r>
                      <a:r>
                        <a:rPr lang="en-ZA" sz="1300" b="1" i="0" dirty="0">
                          <a:latin typeface="Arial Narrow" panose="020B0606020202030204" pitchFamily="34" charset="0"/>
                        </a:rPr>
                        <a:t>Preliminary </a:t>
                      </a:r>
                      <a:r>
                        <a:rPr lang="en-US" sz="1300" b="1" dirty="0">
                          <a:latin typeface="Arial Narrow" panose="020B0606020202030204" pitchFamily="34" charset="0"/>
                        </a:rPr>
                        <a:t>Data </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402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300" dirty="0">
                          <a:solidFill>
                            <a:schemeClr val="tx1"/>
                          </a:solidFill>
                          <a:latin typeface="Arial Narrow" pitchFamily="34" charset="0"/>
                          <a:ea typeface="Calibri"/>
                          <a:cs typeface="Times New Roman"/>
                        </a:rPr>
                        <a:t>Number of initiatives for improving visitor services implemented.</a:t>
                      </a:r>
                      <a:endParaRPr lang="en-US" sz="1300" dirty="0">
                        <a:solidFill>
                          <a:schemeClr val="tx1"/>
                        </a:solidFill>
                        <a:latin typeface="Arial Narrow" pitchFamily="34" charset="0"/>
                      </a:endParaRPr>
                    </a:p>
                  </a:txBody>
                  <a:tcPr marL="86403" marR="86403" marT="0" marB="0">
                    <a:solidFill>
                      <a:schemeClr val="bg1"/>
                    </a:solidFill>
                  </a:tcPr>
                </a:tc>
                <a:tc>
                  <a:txBody>
                    <a:bodyPr/>
                    <a:lstStyle/>
                    <a:p>
                      <a:pPr algn="just">
                        <a:spcAft>
                          <a:spcPts val="0"/>
                        </a:spcAft>
                      </a:pPr>
                      <a:r>
                        <a:rPr lang="en-ZA" sz="1300" b="0" kern="1200" dirty="0">
                          <a:solidFill>
                            <a:schemeClr val="tx1"/>
                          </a:solidFill>
                          <a:latin typeface="Arial Narrow" pitchFamily="34" charset="0"/>
                          <a:ea typeface="+mn-ea"/>
                          <a:cs typeface="+mn-cs"/>
                        </a:rPr>
                        <a:t>1450 Tourism Monitors enrolled: </a:t>
                      </a:r>
                    </a:p>
                    <a:p>
                      <a:pPr marL="342900" lvl="0" indent="-342900" algn="just">
                        <a:buFont typeface="Arial Narrow" panose="020B0606020202030204" pitchFamily="34" charset="0"/>
                        <a:buChar char="-"/>
                      </a:pPr>
                      <a:r>
                        <a:rPr lang="en-US" sz="1300" b="0" kern="1200" dirty="0">
                          <a:solidFill>
                            <a:schemeClr val="tx1"/>
                          </a:solidFill>
                          <a:latin typeface="Arial Narrow" pitchFamily="34" charset="0"/>
                          <a:ea typeface="+mn-ea"/>
                          <a:cs typeface="+mn-cs"/>
                        </a:rPr>
                        <a:t>Gauteng (200)</a:t>
                      </a:r>
                      <a:endParaRPr lang="en-ZA" sz="1300" b="0" kern="1200" dirty="0">
                        <a:solidFill>
                          <a:schemeClr val="tx1"/>
                        </a:solidFill>
                        <a:latin typeface="Arial Narrow" pitchFamily="34" charset="0"/>
                        <a:ea typeface="+mn-ea"/>
                        <a:cs typeface="+mn-cs"/>
                      </a:endParaRPr>
                    </a:p>
                    <a:p>
                      <a:pPr marL="342900" lvl="0" indent="-342900" algn="just">
                        <a:buFont typeface="Arial Narrow" panose="020B0606020202030204" pitchFamily="34" charset="0"/>
                        <a:buChar char="-"/>
                      </a:pPr>
                      <a:r>
                        <a:rPr lang="en-US" sz="1300" b="0" kern="1200" dirty="0">
                          <a:solidFill>
                            <a:schemeClr val="tx1"/>
                          </a:solidFill>
                          <a:latin typeface="Arial Narrow" pitchFamily="34" charset="0"/>
                          <a:ea typeface="+mn-ea"/>
                          <a:cs typeface="+mn-cs"/>
                        </a:rPr>
                        <a:t>Mpumalanga (250</a:t>
                      </a:r>
                      <a:r>
                        <a:rPr lang="en-GB" sz="1300" b="0" kern="1200" dirty="0">
                          <a:solidFill>
                            <a:schemeClr val="tx1"/>
                          </a:solidFill>
                          <a:latin typeface="Arial Narrow" pitchFamily="34" charset="0"/>
                          <a:ea typeface="+mn-ea"/>
                          <a:cs typeface="+mn-cs"/>
                        </a:rPr>
                        <a:t>) </a:t>
                      </a:r>
                      <a:endParaRPr lang="en-ZA" sz="1300" b="0" kern="1200" dirty="0">
                        <a:solidFill>
                          <a:schemeClr val="tx1"/>
                        </a:solidFill>
                        <a:latin typeface="Arial Narrow" pitchFamily="34" charset="0"/>
                        <a:ea typeface="+mn-ea"/>
                        <a:cs typeface="+mn-cs"/>
                      </a:endParaRPr>
                    </a:p>
                    <a:p>
                      <a:pPr marL="342900" lvl="0" indent="-342900" algn="just">
                        <a:buFont typeface="Arial Narrow" panose="020B0606020202030204" pitchFamily="34" charset="0"/>
                        <a:buChar char="-"/>
                      </a:pPr>
                      <a:r>
                        <a:rPr lang="en-US" sz="1300" b="0" kern="1200" dirty="0">
                          <a:solidFill>
                            <a:schemeClr val="tx1"/>
                          </a:solidFill>
                          <a:latin typeface="Arial Narrow" pitchFamily="34" charset="0"/>
                          <a:ea typeface="+mn-ea"/>
                          <a:cs typeface="+mn-cs"/>
                        </a:rPr>
                        <a:t>Eastern Cape (200)</a:t>
                      </a:r>
                      <a:endParaRPr lang="en-ZA" sz="1300" b="0" kern="1200" dirty="0">
                        <a:solidFill>
                          <a:schemeClr val="tx1"/>
                        </a:solidFill>
                        <a:latin typeface="Arial Narrow" pitchFamily="34" charset="0"/>
                        <a:ea typeface="+mn-ea"/>
                        <a:cs typeface="+mn-cs"/>
                      </a:endParaRPr>
                    </a:p>
                    <a:p>
                      <a:pPr marL="342900" lvl="0" indent="-342900" algn="just">
                        <a:buFont typeface="Arial Narrow" panose="020B0606020202030204" pitchFamily="34" charset="0"/>
                        <a:buChar char="-"/>
                      </a:pPr>
                      <a:r>
                        <a:rPr lang="en-US" sz="1300" b="0" kern="1200" dirty="0">
                          <a:solidFill>
                            <a:schemeClr val="tx1"/>
                          </a:solidFill>
                          <a:latin typeface="Arial Narrow" pitchFamily="34" charset="0"/>
                          <a:ea typeface="+mn-ea"/>
                          <a:cs typeface="+mn-cs"/>
                        </a:rPr>
                        <a:t>Western Cape (100) </a:t>
                      </a:r>
                      <a:endParaRPr lang="en-ZA" sz="1300" b="0" kern="1200" dirty="0">
                        <a:solidFill>
                          <a:schemeClr val="tx1"/>
                        </a:solidFill>
                        <a:latin typeface="Arial Narrow" pitchFamily="34" charset="0"/>
                        <a:ea typeface="+mn-ea"/>
                        <a:cs typeface="+mn-cs"/>
                      </a:endParaRPr>
                    </a:p>
                    <a:p>
                      <a:pPr marL="342900" lvl="0" indent="-342900" algn="just">
                        <a:buFont typeface="Arial Narrow" panose="020B0606020202030204" pitchFamily="34" charset="0"/>
                        <a:buChar char="-"/>
                      </a:pPr>
                      <a:r>
                        <a:rPr lang="en-US" sz="1300" b="0" kern="1200" dirty="0">
                          <a:solidFill>
                            <a:schemeClr val="tx1"/>
                          </a:solidFill>
                          <a:latin typeface="Arial Narrow" pitchFamily="34" charset="0"/>
                          <a:ea typeface="+mn-ea"/>
                          <a:cs typeface="+mn-cs"/>
                        </a:rPr>
                        <a:t>Kwazulu-Natal (250) </a:t>
                      </a:r>
                      <a:endParaRPr lang="en-ZA" sz="1300" b="0" kern="1200" dirty="0">
                        <a:solidFill>
                          <a:schemeClr val="tx1"/>
                        </a:solidFill>
                        <a:latin typeface="Arial Narrow" pitchFamily="34" charset="0"/>
                        <a:ea typeface="+mn-ea"/>
                        <a:cs typeface="+mn-cs"/>
                      </a:endParaRPr>
                    </a:p>
                    <a:p>
                      <a:pPr marL="342900" lvl="0" indent="-342900" algn="just">
                        <a:buFont typeface="Arial Narrow" panose="020B0606020202030204" pitchFamily="34" charset="0"/>
                        <a:buChar char="-"/>
                      </a:pPr>
                      <a:r>
                        <a:rPr lang="en-US" sz="1300" b="0" kern="1200" dirty="0">
                          <a:solidFill>
                            <a:schemeClr val="tx1"/>
                          </a:solidFill>
                          <a:latin typeface="Arial Narrow" pitchFamily="34" charset="0"/>
                          <a:ea typeface="+mn-ea"/>
                          <a:cs typeface="+mn-cs"/>
                        </a:rPr>
                        <a:t>Northern Cape (50) </a:t>
                      </a:r>
                      <a:endParaRPr lang="en-ZA" sz="1300" b="0" kern="1200" dirty="0">
                        <a:solidFill>
                          <a:schemeClr val="tx1"/>
                        </a:solidFill>
                        <a:latin typeface="Arial Narrow" pitchFamily="34" charset="0"/>
                        <a:ea typeface="+mn-ea"/>
                        <a:cs typeface="+mn-cs"/>
                      </a:endParaRPr>
                    </a:p>
                    <a:p>
                      <a:pPr marL="342900" lvl="0" indent="-342900" algn="just">
                        <a:buFont typeface="Arial Narrow" panose="020B0606020202030204" pitchFamily="34" charset="0"/>
                        <a:buChar char="-"/>
                      </a:pPr>
                      <a:r>
                        <a:rPr lang="en-US" sz="1300" b="0" kern="1200" dirty="0">
                          <a:solidFill>
                            <a:schemeClr val="tx1"/>
                          </a:solidFill>
                          <a:latin typeface="Arial Narrow" pitchFamily="34" charset="0"/>
                          <a:ea typeface="+mn-ea"/>
                          <a:cs typeface="+mn-cs"/>
                        </a:rPr>
                        <a:t>Free State (50) </a:t>
                      </a:r>
                      <a:endParaRPr lang="en-ZA" sz="1300" b="0" kern="1200" dirty="0">
                        <a:solidFill>
                          <a:schemeClr val="tx1"/>
                        </a:solidFill>
                        <a:latin typeface="Arial Narrow" pitchFamily="34" charset="0"/>
                        <a:ea typeface="+mn-ea"/>
                        <a:cs typeface="+mn-cs"/>
                      </a:endParaRPr>
                    </a:p>
                    <a:p>
                      <a:pPr marL="342900" lvl="0" indent="-342900" algn="just">
                        <a:buFont typeface="Arial Narrow" panose="020B0606020202030204" pitchFamily="34" charset="0"/>
                        <a:buChar char="-"/>
                      </a:pPr>
                      <a:r>
                        <a:rPr lang="en-US" sz="1300" b="0" kern="1200" dirty="0">
                          <a:solidFill>
                            <a:schemeClr val="tx1"/>
                          </a:solidFill>
                          <a:latin typeface="Arial Narrow" pitchFamily="34" charset="0"/>
                          <a:ea typeface="+mn-ea"/>
                          <a:cs typeface="+mn-cs"/>
                        </a:rPr>
                        <a:t>North West (100) </a:t>
                      </a:r>
                      <a:endParaRPr lang="en-ZA" sz="1300" b="0" kern="1200" dirty="0">
                        <a:solidFill>
                          <a:schemeClr val="tx1"/>
                        </a:solidFill>
                        <a:latin typeface="Arial Narrow" pitchFamily="34" charset="0"/>
                        <a:ea typeface="+mn-ea"/>
                        <a:cs typeface="+mn-cs"/>
                      </a:endParaRPr>
                    </a:p>
                    <a:p>
                      <a:pPr marL="342900" lvl="0" indent="-342900" algn="just">
                        <a:buFont typeface="Arial Narrow" panose="020B0606020202030204" pitchFamily="34" charset="0"/>
                        <a:buChar char="-"/>
                      </a:pPr>
                      <a:r>
                        <a:rPr lang="en-US" sz="1300" b="0" kern="1200" dirty="0">
                          <a:solidFill>
                            <a:schemeClr val="tx1"/>
                          </a:solidFill>
                          <a:latin typeface="Arial Narrow" pitchFamily="34" charset="0"/>
                          <a:ea typeface="+mn-ea"/>
                          <a:cs typeface="+mn-cs"/>
                        </a:rPr>
                        <a:t>Limpopo (250) </a:t>
                      </a:r>
                      <a:endParaRPr lang="en-ZA" sz="1300" b="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p>
                      <a:pPr algn="just"/>
                      <a:r>
                        <a:rPr lang="en-ZA" sz="1300" b="0" kern="1200" baseline="0" dirty="0">
                          <a:solidFill>
                            <a:schemeClr val="tx1"/>
                          </a:solidFill>
                          <a:latin typeface="Arial Narrow" pitchFamily="34" charset="0"/>
                          <a:ea typeface="+mn-ea"/>
                          <a:cs typeface="+mn-cs"/>
                        </a:rPr>
                        <a:t>Tourism Monitors Training Programme implemented in nine provinces.	</a:t>
                      </a:r>
                    </a:p>
                  </a:txBody>
                  <a:tcPr marL="68580" marR="68580" marT="0" marB="0">
                    <a:solidFill>
                      <a:schemeClr val="bg1"/>
                    </a:solidFill>
                  </a:tcPr>
                </a:tc>
                <a:tc>
                  <a:txBody>
                    <a:bodyPr/>
                    <a:lstStyle/>
                    <a:p>
                      <a:pPr algn="just" fontAlgn="t"/>
                      <a:r>
                        <a:rPr lang="en-ZA" sz="1300" b="0" i="0" u="none" strike="noStrike" kern="1200" dirty="0">
                          <a:solidFill>
                            <a:schemeClr val="tx1"/>
                          </a:solidFill>
                          <a:effectLst/>
                          <a:latin typeface="Arial Narrow" panose="020B0606020202030204" pitchFamily="34" charset="0"/>
                          <a:ea typeface="+mn-ea"/>
                          <a:cs typeface="+mn-cs"/>
                        </a:rPr>
                        <a:t>Tourism Monitors Training Programme implemented in nine provinces.</a:t>
                      </a:r>
                    </a:p>
                  </a:txBody>
                  <a:tcPr marR="90000" marT="7620" marB="0">
                    <a:solidFill>
                      <a:schemeClr val="bg1"/>
                    </a:solidFill>
                  </a:tcPr>
                </a:tc>
                <a:tc>
                  <a:txBody>
                    <a:bodyPr/>
                    <a:lstStyle/>
                    <a:p>
                      <a:pPr algn="just"/>
                      <a:r>
                        <a:rPr lang="en-ZA" sz="1300" b="0" kern="1200" baseline="0" dirty="0">
                          <a:solidFill>
                            <a:schemeClr val="tx1"/>
                          </a:solidFill>
                          <a:latin typeface="Arial Narrow" pitchFamily="34" charset="0"/>
                          <a:ea typeface="+mn-ea"/>
                          <a:cs typeface="+mn-cs"/>
                        </a:rPr>
                        <a:t>Tourism Monitors Training was implemented in six provinces.(EC;GP;LP; KZN;MP </a:t>
                      </a:r>
                      <a:r>
                        <a:rPr lang="en-ZA" sz="1300" b="0" kern="1200" baseline="0" dirty="0" smtClean="0">
                          <a:solidFill>
                            <a:schemeClr val="tx1"/>
                          </a:solidFill>
                          <a:latin typeface="Arial Narrow" pitchFamily="34" charset="0"/>
                          <a:ea typeface="+mn-ea"/>
                          <a:cs typeface="+mn-cs"/>
                        </a:rPr>
                        <a:t>and </a:t>
                      </a:r>
                      <a:r>
                        <a:rPr lang="en-ZA" sz="1300" b="0" kern="1200" baseline="0" dirty="0">
                          <a:solidFill>
                            <a:schemeClr val="tx1"/>
                          </a:solidFill>
                          <a:latin typeface="Arial Narrow" pitchFamily="34" charset="0"/>
                          <a:ea typeface="+mn-ea"/>
                          <a:cs typeface="+mn-cs"/>
                        </a:rPr>
                        <a:t>NC)</a:t>
                      </a:r>
                    </a:p>
                    <a:p>
                      <a:pPr algn="just"/>
                      <a:endParaRPr lang="en-ZA" sz="1300" b="0" kern="1200" baseline="0" dirty="0">
                        <a:solidFill>
                          <a:schemeClr val="tx1"/>
                        </a:solidFill>
                        <a:latin typeface="Arial Narrow" pitchFamily="34" charset="0"/>
                        <a:ea typeface="+mn-ea"/>
                        <a:cs typeface="+mn-cs"/>
                      </a:endParaRPr>
                    </a:p>
                    <a:p>
                      <a:pPr algn="just"/>
                      <a:r>
                        <a:rPr lang="en-ZA" sz="1300" b="1" i="0" u="none" strike="noStrike" kern="1200" dirty="0">
                          <a:solidFill>
                            <a:schemeClr val="tx1"/>
                          </a:solidFill>
                          <a:effectLst/>
                          <a:latin typeface="Arial Narrow" panose="020B0606020202030204" pitchFamily="34" charset="0"/>
                          <a:ea typeface="+mn-ea"/>
                          <a:cs typeface="+mn-cs"/>
                        </a:rPr>
                        <a:t>Reason for variance:</a:t>
                      </a:r>
                    </a:p>
                    <a:p>
                      <a:pPr algn="just"/>
                      <a:r>
                        <a:rPr lang="en-ZA" sz="1300" b="0" kern="1200" baseline="0" dirty="0">
                          <a:solidFill>
                            <a:schemeClr val="tx1"/>
                          </a:solidFill>
                          <a:latin typeface="Arial Narrow" pitchFamily="34" charset="0"/>
                          <a:ea typeface="+mn-ea"/>
                          <a:cs typeface="+mn-cs"/>
                        </a:rPr>
                        <a:t>This programme could not be implemented in all nine provinces as  the department decided to review the numbers of monitors allocated per province. This process included consultations with attractions management to get them to commit to hosting monitors. The review delayed the process for implementation as the appointment of a service provider depended on finalised numbers of monitors per province.</a:t>
                      </a:r>
                      <a:r>
                        <a:rPr lang="en-ZA" sz="1300" b="0" i="0" u="none" strike="noStrike" kern="1200" baseline="0" dirty="0">
                          <a:solidFill>
                            <a:schemeClr val="dk1"/>
                          </a:solidFill>
                          <a:latin typeface="+mn-lt"/>
                          <a:ea typeface="+mn-ea"/>
                          <a:cs typeface="+mn-cs"/>
                        </a:rPr>
                        <a:t>	</a:t>
                      </a:r>
                    </a:p>
                    <a:p>
                      <a:pPr algn="just"/>
                      <a:endParaRPr lang="en-ZA" sz="1300" b="0" kern="1200" baseline="0" dirty="0">
                        <a:solidFill>
                          <a:schemeClr val="tx1"/>
                        </a:solidFill>
                        <a:latin typeface="Arial Narrow" pitchFamily="34" charset="0"/>
                        <a:ea typeface="+mn-ea"/>
                        <a:cs typeface="+mn-cs"/>
                      </a:endParaRPr>
                    </a:p>
                    <a:p>
                      <a:pPr algn="just"/>
                      <a:r>
                        <a:rPr lang="en-ZA" sz="1300" b="1" kern="1200" baseline="0" dirty="0">
                          <a:solidFill>
                            <a:schemeClr val="tx1"/>
                          </a:solidFill>
                          <a:latin typeface="Arial Narrow" pitchFamily="34" charset="0"/>
                          <a:ea typeface="+mn-ea"/>
                          <a:cs typeface="+mn-cs"/>
                        </a:rPr>
                        <a:t>Corrective measure:</a:t>
                      </a:r>
                    </a:p>
                    <a:p>
                      <a:pPr marL="0" marR="0" indent="0" algn="just" defTabSz="9144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latin typeface="Arial Narrow" pitchFamily="34" charset="0"/>
                          <a:ea typeface="+mn-ea"/>
                          <a:cs typeface="+mn-cs"/>
                        </a:rPr>
                        <a:t>The review process is almost finalised and the appointment of the service provider is underway. Once appointed, the service provider will begin the recruitment process, training and deployment.</a:t>
                      </a:r>
                      <a:r>
                        <a:rPr lang="en-ZA" sz="1300" b="0" i="0" u="none" strike="noStrike" kern="1200" baseline="0" dirty="0">
                          <a:solidFill>
                            <a:schemeClr val="dk1"/>
                          </a:solidFill>
                          <a:latin typeface="+mn-lt"/>
                          <a:ea typeface="+mn-ea"/>
                          <a:cs typeface="+mn-cs"/>
                        </a:rPr>
                        <a:t>	</a:t>
                      </a:r>
                    </a:p>
                  </a:txBody>
                  <a:tcPr marR="90000" marT="7620" marB="0">
                    <a:solidFill>
                      <a:schemeClr val="bg1"/>
                    </a:solidFill>
                  </a:tcPr>
                </a:tc>
                <a:extLst>
                  <a:ext uri="{0D108BD9-81ED-4DB2-BD59-A6C34878D82A}">
                    <a16:rowId xmlns:a16="http://schemas.microsoft.com/office/drawing/2014/main" xmlns="" val="3168154046"/>
                  </a:ext>
                </a:extLst>
              </a:tr>
            </a:tbl>
          </a:graphicData>
        </a:graphic>
      </p:graphicFrame>
      <p:sp>
        <p:nvSpPr>
          <p:cNvPr id="13" name="Footer Placeholder 1"/>
          <p:cNvSpPr>
            <a:spLocks noGrp="1"/>
          </p:cNvSpPr>
          <p:nvPr>
            <p:ph type="ftr" sz="quarter" idx="11"/>
          </p:nvPr>
        </p:nvSpPr>
        <p:spPr>
          <a:xfrm>
            <a:off x="328532" y="5881520"/>
            <a:ext cx="3051977"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503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51415469"/>
              </p:ext>
            </p:extLst>
          </p:nvPr>
        </p:nvGraphicFramePr>
        <p:xfrm>
          <a:off x="328532" y="288660"/>
          <a:ext cx="8532006" cy="5212311"/>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1479275">
                  <a:extLst>
                    <a:ext uri="{9D8B030D-6E8A-4147-A177-3AD203B41FA5}">
                      <a16:colId xmlns:a16="http://schemas.microsoft.com/office/drawing/2014/main" xmlns="" val="20001"/>
                    </a:ext>
                  </a:extLst>
                </a:gridCol>
                <a:gridCol w="1922106">
                  <a:extLst>
                    <a:ext uri="{9D8B030D-6E8A-4147-A177-3AD203B41FA5}">
                      <a16:colId xmlns:a16="http://schemas.microsoft.com/office/drawing/2014/main" xmlns="" val="1877901827"/>
                    </a:ext>
                  </a:extLst>
                </a:gridCol>
                <a:gridCol w="1427584">
                  <a:extLst>
                    <a:ext uri="{9D8B030D-6E8A-4147-A177-3AD203B41FA5}">
                      <a16:colId xmlns:a16="http://schemas.microsoft.com/office/drawing/2014/main" xmlns="" val="1753819452"/>
                    </a:ext>
                  </a:extLst>
                </a:gridCol>
                <a:gridCol w="1955885">
                  <a:extLst>
                    <a:ext uri="{9D8B030D-6E8A-4147-A177-3AD203B41FA5}">
                      <a16:colId xmlns:a16="http://schemas.microsoft.com/office/drawing/2014/main" xmlns="" val="577450435"/>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Narrow"/>
                        </a:rPr>
                        <a:t>Strategic objective: </a:t>
                      </a:r>
                      <a:r>
                        <a:rPr kumimoji="0" lang="en-ZA" sz="1500" b="1" i="0" u="none" strike="noStrike" kern="1200" cap="none" spc="0" normalizeH="0" baseline="0" noProof="0" dirty="0">
                          <a:ln>
                            <a:noFill/>
                          </a:ln>
                          <a:solidFill>
                            <a:srgbClr val="000000"/>
                          </a:solidFill>
                          <a:effectLst/>
                          <a:uLnTx/>
                          <a:uFillTx/>
                          <a:latin typeface="Arial Narrow"/>
                        </a:rPr>
                        <a:t>To facilitate tourism capacity-building programmes.</a:t>
                      </a:r>
                      <a:endParaRPr kumimoji="0" lang="en-US" sz="15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500" b="1" dirty="0">
                          <a:latin typeface="Arial Narrow" panose="020B0606020202030204" pitchFamily="34" charset="0"/>
                        </a:rPr>
                        <a:t>Key</a:t>
                      </a:r>
                      <a:r>
                        <a:rPr lang="en-US" sz="1500" b="1" baseline="0" dirty="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689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latin typeface="Arial Narrow" panose="020B0606020202030204" pitchFamily="34" charset="0"/>
                          <a:ea typeface="+mn-ea"/>
                          <a:cs typeface="+mn-cs"/>
                        </a:rPr>
                        <a:t>Quarter 2 Performance – </a:t>
                      </a:r>
                      <a:r>
                        <a:rPr lang="en-ZA" sz="1500" b="1" kern="1200" dirty="0">
                          <a:solidFill>
                            <a:schemeClr val="dk1"/>
                          </a:solidFill>
                          <a:latin typeface="Arial Narrow" panose="020B0606020202030204" pitchFamily="34" charset="0"/>
                          <a:ea typeface="+mn-ea"/>
                          <a:cs typeface="+mn-cs"/>
                        </a:rPr>
                        <a:t>Actual </a:t>
                      </a:r>
                      <a:r>
                        <a:rPr lang="en-US" sz="15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Targets</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8202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500" dirty="0">
                          <a:solidFill>
                            <a:schemeClr val="tx1"/>
                          </a:solidFill>
                          <a:latin typeface="Arial Narrow" pitchFamily="34" charset="0"/>
                          <a:ea typeface="Calibri"/>
                          <a:cs typeface="Times New Roman"/>
                        </a:rPr>
                        <a:t>Number of capacity-building programmes implemented.</a:t>
                      </a:r>
                      <a:endParaRPr lang="en-US" sz="1500" dirty="0">
                        <a:solidFill>
                          <a:schemeClr val="tx1"/>
                        </a:solidFill>
                        <a:latin typeface="Arial Narrow" pitchFamily="34" charset="0"/>
                      </a:endParaRPr>
                    </a:p>
                  </a:txBody>
                  <a:tcPr marL="86403" marR="86403" marT="0" marB="0">
                    <a:solidFill>
                      <a:schemeClr val="bg1"/>
                    </a:solidFill>
                  </a:tcPr>
                </a:tc>
                <a:tc gridSpan="4">
                  <a:txBody>
                    <a:bodyPr/>
                    <a:lstStyle/>
                    <a:p>
                      <a:pPr marL="0" indent="0" algn="just" fontAlgn="t">
                        <a:buFont typeface="+mj-lt"/>
                        <a:buNone/>
                      </a:pPr>
                      <a:r>
                        <a:rPr lang="en-ZA" sz="1500" b="1" kern="1200" dirty="0">
                          <a:solidFill>
                            <a:schemeClr val="tx1"/>
                          </a:solidFill>
                          <a:latin typeface="Arial Narrow" pitchFamily="34" charset="0"/>
                          <a:ea typeface="+mn-ea"/>
                          <a:cs typeface="+mn-cs"/>
                        </a:rPr>
                        <a:t>Nine THRD initiatives implemented</a:t>
                      </a:r>
                    </a:p>
                  </a:txBody>
                  <a:tcPr marL="68580" marR="68580" marT="0"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68154046"/>
                  </a:ext>
                </a:extLst>
              </a:tr>
              <a:tr h="3537927">
                <a:tc vMerge="1">
                  <a:txBody>
                    <a:bodyPr/>
                    <a:lstStyle/>
                    <a:p>
                      <a:endParaRPr lang="en-ZA"/>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sz="1500" b="0" kern="1200" dirty="0">
                          <a:solidFill>
                            <a:schemeClr val="tx1"/>
                          </a:solidFill>
                          <a:latin typeface="Arial Narrow" pitchFamily="34" charset="0"/>
                          <a:ea typeface="+mn-ea"/>
                          <a:cs typeface="+mn-cs"/>
                        </a:rPr>
                        <a:t>577 unemployed youth enrolled in the NYCTP.</a:t>
                      </a:r>
                      <a:endParaRPr lang="en-ZA" sz="1500" b="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kern="1200" dirty="0">
                          <a:solidFill>
                            <a:schemeClr val="tx1"/>
                          </a:solidFill>
                          <a:latin typeface="Arial Narrow" pitchFamily="34" charset="0"/>
                          <a:ea typeface="+mn-ea"/>
                          <a:cs typeface="+mn-cs"/>
                        </a:rPr>
                        <a:t>The programme was implemented as follows:</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a:solidFill>
                            <a:schemeClr val="tx1"/>
                          </a:solidFill>
                          <a:latin typeface="Arial Narrow" pitchFamily="34" charset="0"/>
                          <a:ea typeface="+mn-ea"/>
                          <a:cs typeface="+mn-cs"/>
                        </a:rPr>
                        <a:t>A Project Advisory Committee (PAC) meeting was held in Western Cape on 20 July 2018.</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a:solidFill>
                            <a:schemeClr val="tx1"/>
                          </a:solidFill>
                          <a:latin typeface="Arial Narrow" pitchFamily="34" charset="0"/>
                          <a:ea typeface="+mn-ea"/>
                          <a:cs typeface="+mn-cs"/>
                        </a:rPr>
                        <a:t>The programme had 692 active learners who wrote exams and 590 have been found competent and graduations are planned for October 2018. </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kern="1200" dirty="0">
                          <a:solidFill>
                            <a:schemeClr val="tx1"/>
                          </a:solidFill>
                          <a:latin typeface="Arial Narrow" pitchFamily="34" charset="0"/>
                          <a:ea typeface="+mn-ea"/>
                          <a:cs typeface="+mn-cs"/>
                        </a:rPr>
                        <a:t>Ongoing implementation of NYCTP.</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500" b="0" kern="1200" dirty="0">
                          <a:solidFill>
                            <a:schemeClr val="tx1"/>
                          </a:solidFill>
                          <a:latin typeface="Arial Narrow" pitchFamily="34" charset="0"/>
                          <a:ea typeface="+mn-ea"/>
                          <a:cs typeface="+mn-cs"/>
                        </a:rPr>
                        <a:t>The programme was implemented as follows:</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a:solidFill>
                            <a:schemeClr val="tx1"/>
                          </a:solidFill>
                          <a:latin typeface="Arial Narrow" pitchFamily="34" charset="0"/>
                          <a:ea typeface="+mn-ea"/>
                          <a:cs typeface="+mn-cs"/>
                        </a:rPr>
                        <a:t>A Project Advisory Committee (PAC) meeting was held on 2 November 2018 in Gauteng. </a:t>
                      </a:r>
                    </a:p>
                  </a:txBody>
                  <a:tcPr marR="90000" marT="7620" marB="0">
                    <a:solidFill>
                      <a:schemeClr val="bg1"/>
                    </a:solidFill>
                  </a:tcPr>
                </a:tc>
                <a:extLst>
                  <a:ext uri="{0D108BD9-81ED-4DB2-BD59-A6C34878D82A}">
                    <a16:rowId xmlns:a16="http://schemas.microsoft.com/office/drawing/2014/main" xmlns="" val="3369165667"/>
                  </a:ext>
                </a:extLst>
              </a:tr>
            </a:tbl>
          </a:graphicData>
        </a:graphic>
      </p:graphicFrame>
      <p:sp>
        <p:nvSpPr>
          <p:cNvPr id="13" name="Footer Placeholder 1"/>
          <p:cNvSpPr>
            <a:spLocks noGrp="1"/>
          </p:cNvSpPr>
          <p:nvPr>
            <p:ph type="ftr" sz="quarter" idx="11"/>
          </p:nvPr>
        </p:nvSpPr>
        <p:spPr>
          <a:xfrm>
            <a:off x="328532" y="5991226"/>
            <a:ext cx="3033504"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8849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820042351"/>
              </p:ext>
            </p:extLst>
          </p:nvPr>
        </p:nvGraphicFramePr>
        <p:xfrm>
          <a:off x="328532" y="224005"/>
          <a:ext cx="8546210" cy="5597717"/>
        </p:xfrm>
        <a:graphic>
          <a:graphicData uri="http://schemas.openxmlformats.org/drawingml/2006/table">
            <a:tbl>
              <a:tblPr>
                <a:tableStyleId>{8A107856-5554-42FB-B03E-39F5DBC370BA}</a:tableStyleId>
              </a:tblPr>
              <a:tblGrid>
                <a:gridCol w="1300571">
                  <a:extLst>
                    <a:ext uri="{9D8B030D-6E8A-4147-A177-3AD203B41FA5}">
                      <a16:colId xmlns:a16="http://schemas.microsoft.com/office/drawing/2014/main" xmlns="" val="20000"/>
                    </a:ext>
                  </a:extLst>
                </a:gridCol>
                <a:gridCol w="1355835">
                  <a:extLst>
                    <a:ext uri="{9D8B030D-6E8A-4147-A177-3AD203B41FA5}">
                      <a16:colId xmlns:a16="http://schemas.microsoft.com/office/drawing/2014/main" xmlns="" val="20001"/>
                    </a:ext>
                  </a:extLst>
                </a:gridCol>
                <a:gridCol w="2270234">
                  <a:extLst>
                    <a:ext uri="{9D8B030D-6E8A-4147-A177-3AD203B41FA5}">
                      <a16:colId xmlns:a16="http://schemas.microsoft.com/office/drawing/2014/main" xmlns="" val="20002"/>
                    </a:ext>
                  </a:extLst>
                </a:gridCol>
                <a:gridCol w="1177159">
                  <a:extLst>
                    <a:ext uri="{9D8B030D-6E8A-4147-A177-3AD203B41FA5}">
                      <a16:colId xmlns:a16="http://schemas.microsoft.com/office/drawing/2014/main" xmlns="" val="20003"/>
                    </a:ext>
                  </a:extLst>
                </a:gridCol>
                <a:gridCol w="2442411">
                  <a:extLst>
                    <a:ext uri="{9D8B030D-6E8A-4147-A177-3AD203B41FA5}">
                      <a16:colId xmlns:a16="http://schemas.microsoft.com/office/drawing/2014/main" xmlns="" val="20004"/>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a:rPr>
                        <a:t>Strategic objective: </a:t>
                      </a:r>
                      <a:r>
                        <a:rPr kumimoji="0" lang="en-ZA" sz="1200" b="1" i="0" u="none" strike="noStrike" kern="1200" cap="none" spc="0" normalizeH="0" baseline="0" noProof="0" dirty="0">
                          <a:ln>
                            <a:noFill/>
                          </a:ln>
                          <a:solidFill>
                            <a:srgbClr val="000000"/>
                          </a:solidFill>
                          <a:effectLst/>
                          <a:uLnTx/>
                          <a:uFillTx/>
                          <a:latin typeface="Arial Narrow"/>
                        </a:rPr>
                        <a:t>To facilitate tourism capacity-building programmes.</a:t>
                      </a:r>
                      <a:endParaRPr kumimoji="0" lang="en-US" sz="12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200" b="1" dirty="0">
                          <a:latin typeface="Arial Narrow" panose="020B0606020202030204" pitchFamily="34" charset="0"/>
                        </a:rPr>
                        <a:t>Key</a:t>
                      </a:r>
                      <a:r>
                        <a:rPr lang="en-US" sz="1200" b="1" baseline="0" dirty="0">
                          <a:latin typeface="Arial Narrow" panose="020B0606020202030204" pitchFamily="34" charset="0"/>
                        </a:rPr>
                        <a:t> Performance Indicator</a:t>
                      </a:r>
                      <a:endParaRPr lang="en-US" sz="12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a:latin typeface="Arial Narrow" panose="020B0606020202030204" pitchFamily="34" charset="0"/>
                        </a:rPr>
                        <a:t>Annual Target</a:t>
                      </a:r>
                      <a:endParaRPr lang="en-US" sz="12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Arial Narrow" panose="020B0606020202030204" pitchFamily="34" charset="0"/>
                          <a:ea typeface="+mn-ea"/>
                          <a:cs typeface="+mn-cs"/>
                        </a:rPr>
                        <a:t>Quarter 2 Performance – </a:t>
                      </a:r>
                      <a:r>
                        <a:rPr lang="en-ZA" sz="1200" b="1" kern="1200" dirty="0">
                          <a:solidFill>
                            <a:schemeClr val="dk1"/>
                          </a:solidFill>
                          <a:latin typeface="Arial Narrow" panose="020B0606020202030204" pitchFamily="34" charset="0"/>
                          <a:ea typeface="+mn-ea"/>
                          <a:cs typeface="+mn-cs"/>
                        </a:rPr>
                        <a:t>Actual </a:t>
                      </a:r>
                      <a:r>
                        <a:rPr lang="en-US" sz="12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Narrow" panose="020B0606020202030204" pitchFamily="34" charset="0"/>
                        </a:rPr>
                        <a:t>Quarter 3 Targets</a:t>
                      </a: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Narrow" panose="020B0606020202030204" pitchFamily="34" charset="0"/>
                        </a:rPr>
                        <a:t>Quarter 3 Performance – </a:t>
                      </a:r>
                      <a:r>
                        <a:rPr lang="en-ZA" sz="1200" b="1" i="0" dirty="0">
                          <a:latin typeface="Arial Narrow" panose="020B0606020202030204" pitchFamily="34" charset="0"/>
                        </a:rPr>
                        <a:t>Preliminary </a:t>
                      </a:r>
                      <a:r>
                        <a:rPr lang="en-US" sz="1200" b="1" dirty="0">
                          <a:latin typeface="Arial Narrow" panose="020B0606020202030204" pitchFamily="34" charset="0"/>
                        </a:rPr>
                        <a:t>Data </a:t>
                      </a: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8202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5888" marR="0" indent="-112713" algn="just" defTabSz="914400" rtl="0" eaLnBrk="1" fontAlgn="auto" latinLnBrk="0" hangingPunct="1">
                        <a:lnSpc>
                          <a:spcPct val="100000"/>
                        </a:lnSpc>
                        <a:spcBef>
                          <a:spcPts val="0"/>
                        </a:spcBef>
                        <a:spcAft>
                          <a:spcPts val="0"/>
                        </a:spcAft>
                        <a:buClrTx/>
                        <a:buSzTx/>
                        <a:buFont typeface="+mj-lt"/>
                        <a:buAutoNum type="arabicPeriod" startAt="8"/>
                        <a:tabLst>
                          <a:tab pos="284163" algn="l"/>
                        </a:tabLst>
                        <a:defRPr/>
                      </a:pPr>
                      <a:r>
                        <a:rPr lang="en-ZA" sz="1300" dirty="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marL="86403" marR="86403" marT="0" marB="0">
                    <a:solidFill>
                      <a:schemeClr val="bg1"/>
                    </a:solidFill>
                  </a:tcPr>
                </a:tc>
                <a:tc gridSpan="4">
                  <a:txBody>
                    <a:bodyPr/>
                    <a:lstStyle/>
                    <a:p>
                      <a:pPr marL="0" indent="0" algn="just" fontAlgn="t">
                        <a:buFont typeface="+mj-lt"/>
                        <a:buNone/>
                      </a:pPr>
                      <a:r>
                        <a:rPr lang="en-ZA" sz="1300" b="1" kern="1200" dirty="0">
                          <a:solidFill>
                            <a:schemeClr val="tx1"/>
                          </a:solidFill>
                          <a:latin typeface="Arial Narrow" pitchFamily="34" charset="0"/>
                          <a:ea typeface="+mn-ea"/>
                          <a:cs typeface="+mn-cs"/>
                        </a:rPr>
                        <a:t>Nine THRD initiatives implemented… continued</a:t>
                      </a:r>
                    </a:p>
                  </a:txBody>
                  <a:tcPr marL="68580" marR="68580" marT="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68154046"/>
                  </a:ext>
                </a:extLst>
              </a:tr>
              <a:tr h="4103406">
                <a:tc vMerge="1">
                  <a:txBody>
                    <a:bodyPr/>
                    <a:lstStyle/>
                    <a:p>
                      <a:endParaRPr lang="en-ZA"/>
                    </a:p>
                  </a:txBody>
                  <a:tcPr/>
                </a:tc>
                <a:tc>
                  <a:txBody>
                    <a:bodyPr/>
                    <a:lstStyle/>
                    <a:p>
                      <a:pPr marL="115888" lvl="0" indent="-115888" algn="just">
                        <a:buFont typeface="+mj-lt"/>
                        <a:buAutoNum type="arabicPeriod" startAt="2"/>
                      </a:pPr>
                      <a:r>
                        <a:rPr lang="en-ZA" sz="1300" b="0" kern="1200" dirty="0">
                          <a:solidFill>
                            <a:schemeClr val="tx1"/>
                          </a:solidFill>
                          <a:latin typeface="Arial Narrow" pitchFamily="34" charset="0"/>
                          <a:ea typeface="+mn-ea"/>
                          <a:cs typeface="+mn-cs"/>
                        </a:rPr>
                        <a:t>200 unemployed youth enrolled in the Blue Flag</a:t>
                      </a:r>
                      <a:r>
                        <a:rPr lang="en-US" sz="1300" b="0" kern="1200" dirty="0">
                          <a:solidFill>
                            <a:schemeClr val="tx1"/>
                          </a:solidFill>
                          <a:latin typeface="Arial Narrow" pitchFamily="34" charset="0"/>
                          <a:ea typeface="+mn-ea"/>
                          <a:cs typeface="+mn-cs"/>
                        </a:rPr>
                        <a:t> Beach Training Programme: </a:t>
                      </a:r>
                      <a:endParaRPr lang="en-ZA" sz="1300" b="0" kern="1200" dirty="0">
                        <a:solidFill>
                          <a:schemeClr val="tx1"/>
                        </a:solidFill>
                        <a:latin typeface="Arial Narrow" pitchFamily="34" charset="0"/>
                        <a:ea typeface="+mn-ea"/>
                        <a:cs typeface="+mn-cs"/>
                      </a:endParaRPr>
                    </a:p>
                    <a:p>
                      <a:pPr marL="171450" lvl="0" indent="-171450">
                        <a:buFont typeface="Arial" panose="020B0604020202020204" pitchFamily="34" charset="0"/>
                        <a:buChar char="•"/>
                      </a:pPr>
                      <a:r>
                        <a:rPr lang="en-US" sz="1300" b="0" kern="1200" dirty="0">
                          <a:solidFill>
                            <a:schemeClr val="tx1"/>
                          </a:solidFill>
                          <a:latin typeface="Arial Narrow" pitchFamily="34" charset="0"/>
                          <a:ea typeface="+mn-ea"/>
                          <a:cs typeface="+mn-cs"/>
                        </a:rPr>
                        <a:t>Western Cape (100)</a:t>
                      </a:r>
                    </a:p>
                    <a:p>
                      <a:pPr marL="171450" lvl="0" indent="-171450">
                        <a:buFont typeface="Arial" panose="020B0604020202020204" pitchFamily="34" charset="0"/>
                        <a:buChar char="•"/>
                      </a:pPr>
                      <a:r>
                        <a:rPr lang="en-US" sz="1300" b="0" kern="1200" dirty="0">
                          <a:solidFill>
                            <a:schemeClr val="tx1"/>
                          </a:solidFill>
                          <a:latin typeface="Arial Narrow" pitchFamily="34" charset="0"/>
                          <a:ea typeface="+mn-ea"/>
                          <a:cs typeface="+mn-cs"/>
                        </a:rPr>
                        <a:t>Eastern Cape (50)</a:t>
                      </a:r>
                    </a:p>
                    <a:p>
                      <a:pPr marL="171450" lvl="0" indent="-171450">
                        <a:buFont typeface="Arial" panose="020B0604020202020204" pitchFamily="34" charset="0"/>
                        <a:buChar char="•"/>
                      </a:pPr>
                      <a:r>
                        <a:rPr lang="en-US" sz="1300" b="0" kern="1200" dirty="0">
                          <a:solidFill>
                            <a:schemeClr val="tx1"/>
                          </a:solidFill>
                          <a:latin typeface="Arial Narrow" pitchFamily="34" charset="0"/>
                          <a:ea typeface="+mn-ea"/>
                          <a:cs typeface="+mn-cs"/>
                        </a:rPr>
                        <a:t>KwaZulu-Natal (50)</a:t>
                      </a:r>
                      <a:endParaRPr lang="en-ZA" sz="1300" b="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300" b="0" kern="1200" dirty="0">
                          <a:solidFill>
                            <a:schemeClr val="tx1"/>
                          </a:solidFill>
                          <a:latin typeface="Arial Narrow" pitchFamily="34" charset="0"/>
                          <a:ea typeface="+mn-ea"/>
                          <a:cs typeface="+mn-cs"/>
                        </a:rPr>
                        <a:t>The programme was implemented through monitoring progress as follows:</a:t>
                      </a:r>
                    </a:p>
                    <a:p>
                      <a:pPr marL="115888" marR="0" indent="-115888"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A PAC Meeting was held on the 24 August 2018 in Mosselbay.</a:t>
                      </a:r>
                    </a:p>
                    <a:p>
                      <a:pPr marL="115888" marR="0" indent="-115888"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The total number of Stewards currently in the programme as at end of August was 167.</a:t>
                      </a:r>
                    </a:p>
                    <a:p>
                      <a:pPr marL="115888" marR="0" indent="-115888"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Site visits were conducted in July 2018 (Eastern Cape) and August 2018 (Western Cape) and challenges were identified on some beaches around the issue of shelter and/or reporting station and lack of support from Beach Managers.</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300" b="0" kern="1200" dirty="0">
                        <a:solidFill>
                          <a:schemeClr val="tx1"/>
                        </a:solidFill>
                        <a:latin typeface="Arial Narrow"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300" b="1" kern="1200" dirty="0">
                          <a:solidFill>
                            <a:schemeClr val="tx1"/>
                          </a:solidFill>
                          <a:latin typeface="Arial Narrow" pitchFamily="34" charset="0"/>
                          <a:ea typeface="+mn-ea"/>
                          <a:cs typeface="+mn-cs"/>
                        </a:rPr>
                        <a:t>Reason for variance:</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300" b="0" kern="1200" dirty="0">
                          <a:solidFill>
                            <a:schemeClr val="tx1"/>
                          </a:solidFill>
                          <a:latin typeface="Arial Narrow" pitchFamily="34" charset="0"/>
                          <a:ea typeface="+mn-ea"/>
                          <a:cs typeface="+mn-cs"/>
                        </a:rPr>
                        <a:t>33 Beach Stewards have dropped out of the programme due to various reasons.</a:t>
                      </a:r>
                      <a:endParaRPr lang="en-ZA" sz="1300" b="0" i="0" u="none" strike="noStrike" kern="1200" baseline="0" dirty="0">
                        <a:solidFill>
                          <a:schemeClr val="dk1"/>
                        </a:solidFill>
                        <a:latin typeface="+mn-lt"/>
                        <a:ea typeface="+mn-ea"/>
                        <a:cs typeface="+mn-cs"/>
                      </a:endParaRP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300" b="0" kern="1200" dirty="0">
                          <a:solidFill>
                            <a:schemeClr val="tx1"/>
                          </a:solidFill>
                          <a:latin typeface="Arial Narrow" pitchFamily="34" charset="0"/>
                          <a:ea typeface="+mn-ea"/>
                          <a:cs typeface="+mn-cs"/>
                        </a:rPr>
                        <a:t>Ongoing implementation of the Blue Flag Training Programme.</a:t>
                      </a:r>
                    </a:p>
                  </a:txBody>
                  <a:tcPr marR="90000" marT="7620" marB="0">
                    <a:solidFill>
                      <a:schemeClr val="bg1"/>
                    </a:solidFill>
                  </a:tcPr>
                </a:tc>
                <a:tc>
                  <a:txBody>
                    <a:bodyPr/>
                    <a:lstStyle/>
                    <a:p>
                      <a:pPr algn="just"/>
                      <a:r>
                        <a:rPr lang="en-ZA" sz="1300" b="0" kern="1200" dirty="0">
                          <a:solidFill>
                            <a:schemeClr val="tx1"/>
                          </a:solidFill>
                          <a:latin typeface="Arial Narrow" pitchFamily="34" charset="0"/>
                          <a:ea typeface="+mn-ea"/>
                          <a:cs typeface="+mn-cs"/>
                        </a:rPr>
                        <a:t>The programme was implemented through monitoring progress as follows:</a:t>
                      </a:r>
                    </a:p>
                    <a:p>
                      <a:pPr marL="285750" indent="-285750" algn="just">
                        <a:buFont typeface="Arial" panose="020B0604020202020204" pitchFamily="34" charset="0"/>
                        <a:buChar char="•"/>
                      </a:pPr>
                      <a:r>
                        <a:rPr lang="en-ZA" sz="1300" b="0" kern="1200" dirty="0">
                          <a:solidFill>
                            <a:schemeClr val="tx1"/>
                          </a:solidFill>
                          <a:latin typeface="Arial Narrow" pitchFamily="34" charset="0"/>
                          <a:ea typeface="+mn-ea"/>
                          <a:cs typeface="+mn-cs"/>
                        </a:rPr>
                        <a:t>A PAC meeting was held on 23 November 2018 in Durban. </a:t>
                      </a:r>
                    </a:p>
                    <a:p>
                      <a:pPr marL="285750" indent="-285750" algn="just">
                        <a:buFont typeface="Arial" panose="020B0604020202020204" pitchFamily="34" charset="0"/>
                        <a:buChar char="•"/>
                      </a:pPr>
                      <a:r>
                        <a:rPr lang="en-ZA" sz="1300" b="0" kern="1200" dirty="0">
                          <a:solidFill>
                            <a:schemeClr val="tx1"/>
                          </a:solidFill>
                          <a:latin typeface="Arial Narrow" pitchFamily="34" charset="0"/>
                          <a:ea typeface="+mn-ea"/>
                          <a:cs typeface="+mn-cs"/>
                        </a:rPr>
                        <a:t>The programme had 159 learners as at end  of November 2018.</a:t>
                      </a:r>
                    </a:p>
                    <a:p>
                      <a:pPr marL="0" indent="0" algn="just">
                        <a:buFont typeface="Arial" panose="020B0604020202020204" pitchFamily="34" charset="0"/>
                        <a:buNone/>
                      </a:pPr>
                      <a:endParaRPr lang="en-ZA" sz="1300" b="0" kern="1200" dirty="0">
                        <a:solidFill>
                          <a:schemeClr val="tx1"/>
                        </a:solidFill>
                        <a:latin typeface="Arial Narrow" pitchFamily="34" charset="0"/>
                        <a:ea typeface="+mn-ea"/>
                        <a:cs typeface="+mn-cs"/>
                      </a:endParaRPr>
                    </a:p>
                    <a:p>
                      <a:pPr marL="0" indent="0" algn="just">
                        <a:buFont typeface="Arial" panose="020B0604020202020204" pitchFamily="34" charset="0"/>
                        <a:buNone/>
                      </a:pPr>
                      <a:r>
                        <a:rPr lang="en-ZA" sz="1300" b="1" kern="1200" dirty="0">
                          <a:solidFill>
                            <a:schemeClr val="tx1"/>
                          </a:solidFill>
                          <a:latin typeface="Arial Narrow" pitchFamily="34" charset="0"/>
                          <a:ea typeface="+mn-ea"/>
                          <a:cs typeface="+mn-cs"/>
                        </a:rPr>
                        <a:t>Reason</a:t>
                      </a:r>
                      <a:r>
                        <a:rPr lang="en-ZA" sz="1300" b="1" kern="1200" baseline="0" dirty="0">
                          <a:solidFill>
                            <a:schemeClr val="tx1"/>
                          </a:solidFill>
                          <a:latin typeface="Arial Narrow" pitchFamily="34" charset="0"/>
                          <a:ea typeface="+mn-ea"/>
                          <a:cs typeface="+mn-cs"/>
                        </a:rPr>
                        <a:t> for variance:</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0" kern="1200" dirty="0">
                          <a:solidFill>
                            <a:schemeClr val="tx1"/>
                          </a:solidFill>
                          <a:latin typeface="Arial Narrow" pitchFamily="34" charset="0"/>
                          <a:ea typeface="+mn-ea"/>
                          <a:cs typeface="+mn-cs"/>
                        </a:rPr>
                        <a:t>41 dropouts were due to the following: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Loss of interest.</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Permanent employment.</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Pregnancy.</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Illness.</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Enrolment (further studies);</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Looking after family member.</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Other learners did not state reasons thereof.</a:t>
                      </a:r>
                    </a:p>
                  </a:txBody>
                  <a:tcPr marR="90000" marT="7620" marB="0">
                    <a:solidFill>
                      <a:schemeClr val="bg1"/>
                    </a:solidFill>
                  </a:tcPr>
                </a:tc>
                <a:extLst>
                  <a:ext uri="{0D108BD9-81ED-4DB2-BD59-A6C34878D82A}">
                    <a16:rowId xmlns:a16="http://schemas.microsoft.com/office/drawing/2014/main" xmlns="" val="3369165667"/>
                  </a:ext>
                </a:extLst>
              </a:tr>
            </a:tbl>
          </a:graphicData>
        </a:graphic>
      </p:graphicFrame>
      <p:sp>
        <p:nvSpPr>
          <p:cNvPr id="13" name="Footer Placeholder 1"/>
          <p:cNvSpPr>
            <a:spLocks noGrp="1"/>
          </p:cNvSpPr>
          <p:nvPr>
            <p:ph type="ftr" sz="quarter" idx="11"/>
          </p:nvPr>
        </p:nvSpPr>
        <p:spPr>
          <a:xfrm>
            <a:off x="328532" y="5991226"/>
            <a:ext cx="3116632"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29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78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sz="1400" b="1" i="0" u="none" strike="noStrike" kern="1200" spc="0" baseline="0">
                <a:solidFill>
                  <a:prstClr val="black"/>
                </a:solidFill>
                <a:latin typeface="Arial Narrow" panose="020B0606020202030204" pitchFamily="34" charset="0"/>
                <a:ea typeface="+mn-ea"/>
                <a:cs typeface="+mn-cs"/>
              </a:defRPr>
            </a:pPr>
            <a:endParaRPr lang="en-US" sz="2800" b="1" dirty="0">
              <a:latin typeface="Arial Narrow" panose="020B0606020202030204" pitchFamily="34" charset="0"/>
            </a:endParaRPr>
          </a:p>
        </p:txBody>
      </p:sp>
      <p:sp>
        <p:nvSpPr>
          <p:cNvPr id="2" name="Rectangle 1"/>
          <p:cNvSpPr/>
          <p:nvPr/>
        </p:nvSpPr>
        <p:spPr>
          <a:xfrm>
            <a:off x="741406" y="358039"/>
            <a:ext cx="7465782" cy="523220"/>
          </a:xfrm>
          <a:prstGeom prst="rect">
            <a:avLst/>
          </a:prstGeom>
        </p:spPr>
        <p:txBody>
          <a:bodyPr wrap="square">
            <a:spAutoFit/>
          </a:bodyPr>
          <a:lstStyle/>
          <a:p>
            <a:pPr algn="ctr"/>
            <a:r>
              <a:rPr lang="en-US" sz="2800" b="1" kern="0" dirty="0">
                <a:latin typeface="Arial Narrow" pitchFamily="34" charset="0"/>
              </a:rPr>
              <a:t>Summary of Overall Performance</a:t>
            </a:r>
            <a:endParaRPr lang="en-US" sz="2800" dirty="0">
              <a:latin typeface="Arial Narrow" pitchFamily="34" charset="0"/>
            </a:endParaRPr>
          </a:p>
        </p:txBody>
      </p:sp>
      <p:sp>
        <p:nvSpPr>
          <p:cNvPr id="6" name="Footer Placeholder 1"/>
          <p:cNvSpPr>
            <a:spLocks noGrp="1"/>
          </p:cNvSpPr>
          <p:nvPr>
            <p:ph type="ftr" sz="quarter" idx="11"/>
          </p:nvPr>
        </p:nvSpPr>
        <p:spPr>
          <a:xfrm>
            <a:off x="1175657" y="5862080"/>
            <a:ext cx="2841172"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nvPr>
        </p:nvGraphicFramePr>
        <p:xfrm>
          <a:off x="966651" y="881259"/>
          <a:ext cx="7240537" cy="44396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1888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224961761"/>
              </p:ext>
            </p:extLst>
          </p:nvPr>
        </p:nvGraphicFramePr>
        <p:xfrm>
          <a:off x="225895" y="224005"/>
          <a:ext cx="8684840" cy="5476999"/>
        </p:xfrm>
        <a:graphic>
          <a:graphicData uri="http://schemas.openxmlformats.org/drawingml/2006/table">
            <a:tbl>
              <a:tblPr>
                <a:tableStyleId>{8A107856-5554-42FB-B03E-39F5DBC370BA}</a:tableStyleId>
              </a:tblPr>
              <a:tblGrid>
                <a:gridCol w="1602905">
                  <a:extLst>
                    <a:ext uri="{9D8B030D-6E8A-4147-A177-3AD203B41FA5}">
                      <a16:colId xmlns:a16="http://schemas.microsoft.com/office/drawing/2014/main" xmlns="" val="20000"/>
                    </a:ext>
                  </a:extLst>
                </a:gridCol>
                <a:gridCol w="1483567">
                  <a:extLst>
                    <a:ext uri="{9D8B030D-6E8A-4147-A177-3AD203B41FA5}">
                      <a16:colId xmlns:a16="http://schemas.microsoft.com/office/drawing/2014/main" xmlns="" val="20001"/>
                    </a:ext>
                  </a:extLst>
                </a:gridCol>
                <a:gridCol w="1567543">
                  <a:extLst>
                    <a:ext uri="{9D8B030D-6E8A-4147-A177-3AD203B41FA5}">
                      <a16:colId xmlns:a16="http://schemas.microsoft.com/office/drawing/2014/main" xmlns="" val="3980256195"/>
                    </a:ext>
                  </a:extLst>
                </a:gridCol>
                <a:gridCol w="1530220">
                  <a:extLst>
                    <a:ext uri="{9D8B030D-6E8A-4147-A177-3AD203B41FA5}">
                      <a16:colId xmlns:a16="http://schemas.microsoft.com/office/drawing/2014/main" xmlns="" val="2178723503"/>
                    </a:ext>
                  </a:extLst>
                </a:gridCol>
                <a:gridCol w="2500605">
                  <a:extLst>
                    <a:ext uri="{9D8B030D-6E8A-4147-A177-3AD203B41FA5}">
                      <a16:colId xmlns:a16="http://schemas.microsoft.com/office/drawing/2014/main" xmlns="" val="3402287823"/>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Narrow"/>
                        </a:rPr>
                        <a:t>Strategic objective: </a:t>
                      </a:r>
                      <a:r>
                        <a:rPr kumimoji="0" lang="en-ZA" sz="1300" b="1" i="0" u="none" strike="noStrike" kern="1200" cap="none" spc="0" normalizeH="0" baseline="0" noProof="0" dirty="0">
                          <a:ln>
                            <a:noFill/>
                          </a:ln>
                          <a:solidFill>
                            <a:srgbClr val="000000"/>
                          </a:solidFill>
                          <a:effectLst/>
                          <a:uLnTx/>
                          <a:uFillTx/>
                          <a:latin typeface="Arial Narrow"/>
                        </a:rPr>
                        <a:t>To facilitate tourism capacity-building programmes.</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300" b="1" dirty="0">
                          <a:latin typeface="Arial Narrow" panose="020B0606020202030204" pitchFamily="34" charset="0"/>
                        </a:rPr>
                        <a:t>Key</a:t>
                      </a:r>
                      <a:r>
                        <a:rPr lang="en-US" sz="1300" b="1" baseline="0" dirty="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Arial Narrow" panose="020B0606020202030204" pitchFamily="34" charset="0"/>
                          <a:ea typeface="+mn-ea"/>
                          <a:cs typeface="+mn-cs"/>
                        </a:rPr>
                        <a:t>Quarter 2 Performance – </a:t>
                      </a:r>
                      <a:r>
                        <a:rPr lang="en-ZA" sz="1300" b="1" kern="1200" dirty="0">
                          <a:solidFill>
                            <a:schemeClr val="dk1"/>
                          </a:solidFill>
                          <a:latin typeface="Arial Narrow" panose="020B0606020202030204" pitchFamily="34" charset="0"/>
                          <a:ea typeface="+mn-ea"/>
                          <a:cs typeface="+mn-cs"/>
                        </a:rPr>
                        <a:t>Actual </a:t>
                      </a:r>
                      <a:r>
                        <a:rPr lang="en-US" sz="13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Targets</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Performance – </a:t>
                      </a:r>
                      <a:r>
                        <a:rPr lang="en-ZA" sz="1300" b="1" i="0" dirty="0">
                          <a:latin typeface="Arial Narrow" panose="020B0606020202030204" pitchFamily="34" charset="0"/>
                        </a:rPr>
                        <a:t>Preliminary </a:t>
                      </a:r>
                      <a:r>
                        <a:rPr lang="en-US" sz="1300" b="1" dirty="0">
                          <a:latin typeface="Arial Narrow" panose="020B0606020202030204" pitchFamily="34" charset="0"/>
                        </a:rPr>
                        <a:t>Data </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8202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300" dirty="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marL="86403" marR="86403" marT="0" marB="0">
                    <a:solidFill>
                      <a:schemeClr val="bg1"/>
                    </a:solidFill>
                  </a:tcPr>
                </a:tc>
                <a:tc gridSpan="4">
                  <a:txBody>
                    <a:bodyPr/>
                    <a:lstStyle/>
                    <a:p>
                      <a:pPr marL="0" indent="0" algn="just" fontAlgn="t">
                        <a:buFont typeface="+mj-lt"/>
                        <a:buNone/>
                      </a:pPr>
                      <a:r>
                        <a:rPr lang="en-ZA" sz="1300" b="1" kern="1200" dirty="0">
                          <a:solidFill>
                            <a:schemeClr val="tx1"/>
                          </a:solidFill>
                          <a:latin typeface="Arial Narrow" pitchFamily="34" charset="0"/>
                          <a:ea typeface="+mn-ea"/>
                          <a:cs typeface="+mn-cs"/>
                        </a:rPr>
                        <a:t>Nine THRD initiatives implemented … continued</a:t>
                      </a:r>
                    </a:p>
                  </a:txBody>
                  <a:tcPr marL="68580" marR="68580" marT="0"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68154046"/>
                  </a:ext>
                </a:extLst>
              </a:tr>
              <a:tr h="3818822">
                <a:tc vMerge="1">
                  <a:txBody>
                    <a:bodyPr/>
                    <a:lstStyle/>
                    <a:p>
                      <a:endParaRPr lang="en-ZA"/>
                    </a:p>
                  </a:txBody>
                  <a:tcPr/>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3"/>
                        <a:tabLst/>
                        <a:defRPr/>
                      </a:pPr>
                      <a:r>
                        <a:rPr lang="en-US" sz="1300" b="0" kern="1200" dirty="0">
                          <a:solidFill>
                            <a:schemeClr val="tx1"/>
                          </a:solidFill>
                          <a:latin typeface="Arial Narrow" pitchFamily="34" charset="0"/>
                          <a:ea typeface="+mn-ea"/>
                          <a:cs typeface="+mn-cs"/>
                        </a:rPr>
                        <a:t>300 unemployed youth enrolled</a:t>
                      </a:r>
                      <a:r>
                        <a:rPr lang="en-GB" sz="1300" b="0" kern="1200" dirty="0">
                          <a:solidFill>
                            <a:schemeClr val="tx1"/>
                          </a:solidFill>
                          <a:latin typeface="Arial Narrow" pitchFamily="34" charset="0"/>
                          <a:ea typeface="+mn-ea"/>
                          <a:cs typeface="+mn-cs"/>
                        </a:rPr>
                        <a:t> in </a:t>
                      </a:r>
                      <a:r>
                        <a:rPr lang="en-ZA" sz="1300" b="0" kern="1200" dirty="0">
                          <a:solidFill>
                            <a:schemeClr val="tx1"/>
                          </a:solidFill>
                          <a:latin typeface="Arial Narrow" pitchFamily="34" charset="0"/>
                          <a:ea typeface="+mn-ea"/>
                          <a:cs typeface="+mn-cs"/>
                        </a:rPr>
                        <a:t>Sommelier Training Programme.</a:t>
                      </a: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300" b="0" kern="1200" dirty="0">
                          <a:solidFill>
                            <a:schemeClr val="tx1"/>
                          </a:solidFill>
                          <a:latin typeface="Arial Narrow" pitchFamily="34" charset="0"/>
                          <a:ea typeface="+mn-ea"/>
                          <a:cs typeface="+mn-cs"/>
                        </a:rPr>
                        <a:t>The programme was implemented and progress monitored.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300" b="0" kern="1200" dirty="0">
                          <a:solidFill>
                            <a:schemeClr val="tx1"/>
                          </a:solidFill>
                          <a:latin typeface="Arial Narrow" pitchFamily="34" charset="0"/>
                          <a:ea typeface="+mn-ea"/>
                          <a:cs typeface="+mn-cs"/>
                        </a:rPr>
                        <a:t>Sommelier Training Programme implemented.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300" b="0" kern="1200" dirty="0">
                          <a:solidFill>
                            <a:schemeClr val="tx1"/>
                          </a:solidFill>
                          <a:latin typeface="Arial Narrow" pitchFamily="34" charset="0"/>
                          <a:ea typeface="+mn-ea"/>
                          <a:cs typeface="+mn-cs"/>
                        </a:rPr>
                        <a:t>The programme was implemented and monitored progress was as follows:</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A PAC meeting was held on 3 December 2018 in Drakenstein, Western Cape. </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The number of learners currently in the programme was 288 as at end of November 2018.</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ZA" sz="1300" b="0" kern="1200" dirty="0">
                        <a:solidFill>
                          <a:schemeClr val="tx1"/>
                        </a:solidFill>
                        <a:latin typeface="Arial Narrow"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300" b="1" kern="1200" dirty="0">
                          <a:solidFill>
                            <a:schemeClr val="tx1"/>
                          </a:solidFill>
                          <a:latin typeface="Arial Narrow" pitchFamily="34" charset="0"/>
                          <a:ea typeface="+mn-ea"/>
                          <a:cs typeface="+mn-cs"/>
                        </a:rPr>
                        <a:t>Reason</a:t>
                      </a:r>
                      <a:r>
                        <a:rPr lang="en-ZA" sz="1300" b="1" kern="1200" baseline="0" dirty="0">
                          <a:solidFill>
                            <a:schemeClr val="tx1"/>
                          </a:solidFill>
                          <a:latin typeface="Arial Narrow" pitchFamily="34" charset="0"/>
                          <a:ea typeface="+mn-ea"/>
                          <a:cs typeface="+mn-cs"/>
                        </a:rPr>
                        <a:t> for variance:</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300" b="0" kern="1200" dirty="0">
                          <a:solidFill>
                            <a:schemeClr val="tx1"/>
                          </a:solidFill>
                          <a:latin typeface="Arial Narrow" pitchFamily="34" charset="0"/>
                          <a:ea typeface="+mn-ea"/>
                          <a:cs typeface="+mn-cs"/>
                        </a:rPr>
                        <a:t>12 dropouts were due to the following: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Loss of interest.</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Permanent employment.</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Pregnancy.</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Illness.</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Enrolment (further studies).</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Looking after family member.</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Other learners did not state reasons thereof.</a:t>
                      </a:r>
                    </a:p>
                  </a:txBody>
                  <a:tcPr marR="90000" marT="7620" marB="0">
                    <a:solidFill>
                      <a:schemeClr val="bg1"/>
                    </a:solidFill>
                  </a:tcPr>
                </a:tc>
                <a:extLst>
                  <a:ext uri="{0D108BD9-81ED-4DB2-BD59-A6C34878D82A}">
                    <a16:rowId xmlns:a16="http://schemas.microsoft.com/office/drawing/2014/main" xmlns="" val="3369165667"/>
                  </a:ext>
                </a:extLst>
              </a:tr>
            </a:tbl>
          </a:graphicData>
        </a:graphic>
      </p:graphicFrame>
      <p:sp>
        <p:nvSpPr>
          <p:cNvPr id="13" name="Footer Placeholder 1"/>
          <p:cNvSpPr>
            <a:spLocks noGrp="1"/>
          </p:cNvSpPr>
          <p:nvPr>
            <p:ph type="ftr" sz="quarter" idx="11"/>
          </p:nvPr>
        </p:nvSpPr>
        <p:spPr>
          <a:xfrm>
            <a:off x="328532" y="5991226"/>
            <a:ext cx="3098159"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7369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431320970"/>
              </p:ext>
            </p:extLst>
          </p:nvPr>
        </p:nvGraphicFramePr>
        <p:xfrm>
          <a:off x="328532" y="224005"/>
          <a:ext cx="8538779" cy="5421015"/>
        </p:xfrm>
        <a:graphic>
          <a:graphicData uri="http://schemas.openxmlformats.org/drawingml/2006/table">
            <a:tbl>
              <a:tblPr>
                <a:tableStyleId>{8A107856-5554-42FB-B03E-39F5DBC370BA}</a:tableStyleId>
              </a:tblPr>
              <a:tblGrid>
                <a:gridCol w="1472276">
                  <a:extLst>
                    <a:ext uri="{9D8B030D-6E8A-4147-A177-3AD203B41FA5}">
                      <a16:colId xmlns:a16="http://schemas.microsoft.com/office/drawing/2014/main" xmlns="" val="20000"/>
                    </a:ext>
                  </a:extLst>
                </a:gridCol>
                <a:gridCol w="1604865">
                  <a:extLst>
                    <a:ext uri="{9D8B030D-6E8A-4147-A177-3AD203B41FA5}">
                      <a16:colId xmlns:a16="http://schemas.microsoft.com/office/drawing/2014/main" xmlns="" val="20001"/>
                    </a:ext>
                  </a:extLst>
                </a:gridCol>
                <a:gridCol w="1558213">
                  <a:extLst>
                    <a:ext uri="{9D8B030D-6E8A-4147-A177-3AD203B41FA5}">
                      <a16:colId xmlns:a16="http://schemas.microsoft.com/office/drawing/2014/main" xmlns="" val="1533494223"/>
                    </a:ext>
                  </a:extLst>
                </a:gridCol>
                <a:gridCol w="1604865">
                  <a:extLst>
                    <a:ext uri="{9D8B030D-6E8A-4147-A177-3AD203B41FA5}">
                      <a16:colId xmlns:a16="http://schemas.microsoft.com/office/drawing/2014/main" xmlns="" val="1226376891"/>
                    </a:ext>
                  </a:extLst>
                </a:gridCol>
                <a:gridCol w="2298560">
                  <a:extLst>
                    <a:ext uri="{9D8B030D-6E8A-4147-A177-3AD203B41FA5}">
                      <a16:colId xmlns:a16="http://schemas.microsoft.com/office/drawing/2014/main" xmlns="" val="2734283995"/>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a:rPr>
                        <a:t>Strategic objective: </a:t>
                      </a:r>
                      <a:r>
                        <a:rPr kumimoji="0" lang="en-ZA" sz="1400" b="1" i="0" u="none" strike="noStrike" kern="1200" cap="none" spc="0" normalizeH="0" baseline="0" noProof="0" dirty="0">
                          <a:ln>
                            <a:noFill/>
                          </a:ln>
                          <a:solidFill>
                            <a:srgbClr val="000000"/>
                          </a:solidFill>
                          <a:effectLst/>
                          <a:uLnTx/>
                          <a:uFillTx/>
                          <a:latin typeface="Arial Narrow"/>
                        </a:rPr>
                        <a:t>To facilitate tourism capacity-building programmes.</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8202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400" dirty="0">
                          <a:solidFill>
                            <a:schemeClr val="tx1"/>
                          </a:solidFill>
                          <a:latin typeface="Arial Narrow" pitchFamily="34" charset="0"/>
                          <a:ea typeface="Calibri"/>
                          <a:cs typeface="Times New Roman"/>
                        </a:rPr>
                        <a:t>Number of capacity-building programmes implemented.</a:t>
                      </a:r>
                      <a:endParaRPr lang="en-US" sz="1400" dirty="0">
                        <a:solidFill>
                          <a:schemeClr val="tx1"/>
                        </a:solidFill>
                        <a:latin typeface="Arial Narrow" pitchFamily="34" charset="0"/>
                      </a:endParaRPr>
                    </a:p>
                  </a:txBody>
                  <a:tcPr marL="86403" marR="86403" marT="0" marB="0">
                    <a:solidFill>
                      <a:schemeClr val="bg1"/>
                    </a:solidFill>
                  </a:tcPr>
                </a:tc>
                <a:tc gridSpan="4">
                  <a:txBody>
                    <a:bodyPr/>
                    <a:lstStyle/>
                    <a:p>
                      <a:pPr marL="0" indent="0" algn="just" fontAlgn="t">
                        <a:buFont typeface="+mj-lt"/>
                        <a:buNone/>
                      </a:pPr>
                      <a:r>
                        <a:rPr lang="en-ZA" sz="1400" b="1" kern="1200" dirty="0">
                          <a:solidFill>
                            <a:schemeClr val="tx1"/>
                          </a:solidFill>
                          <a:latin typeface="Arial Narrow" pitchFamily="34" charset="0"/>
                          <a:ea typeface="+mn-ea"/>
                          <a:cs typeface="+mn-cs"/>
                        </a:rPr>
                        <a:t>Nine THRD initiatives implemented … continued</a:t>
                      </a:r>
                    </a:p>
                  </a:txBody>
                  <a:tcPr marL="68580" marR="68580" marT="0"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68154046"/>
                  </a:ext>
                </a:extLst>
              </a:tr>
              <a:tr h="3717118">
                <a:tc vMerge="1">
                  <a:txBody>
                    <a:bodyPr/>
                    <a:lstStyle/>
                    <a:p>
                      <a:endParaRPr lang="en-ZA"/>
                    </a:p>
                  </a:txBody>
                  <a:tcPr/>
                </a:tc>
                <a:tc>
                  <a:txBody>
                    <a:bodyPr/>
                    <a:lstStyle/>
                    <a:p>
                      <a:pPr marL="342900" lvl="0" indent="-342900" algn="just">
                        <a:spcAft>
                          <a:spcPts val="0"/>
                        </a:spcAft>
                        <a:buFont typeface="+mj-lt"/>
                        <a:buAutoNum type="arabicPeriod" startAt="4"/>
                      </a:pPr>
                      <a:r>
                        <a:rPr lang="en-ZA" sz="1400" b="0" kern="1200" dirty="0">
                          <a:solidFill>
                            <a:schemeClr val="tx1"/>
                          </a:solidFill>
                          <a:latin typeface="Arial Narrow" pitchFamily="34" charset="0"/>
                          <a:ea typeface="+mn-ea"/>
                          <a:cs typeface="+mn-cs"/>
                        </a:rPr>
                        <a:t>1 500 unemployed youth enrolled in the Food Safety Programme.</a:t>
                      </a: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Food Safety Programme was not implemented as it is still under planning.	</a:t>
                      </a:r>
                    </a:p>
                  </a:txBody>
                  <a:tcPr marR="90000" marT="762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Report on the implementation of Food Safety Programme.</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Food Safety Programme was not implemented as it is still under planning.</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kern="1200" dirty="0">
                        <a:solidFill>
                          <a:schemeClr val="tx1"/>
                        </a:solidFill>
                        <a:latin typeface="Arial Narrow" pitchFamily="34" charset="0"/>
                        <a:ea typeface="+mn-ea"/>
                        <a:cs typeface="+mn-cs"/>
                      </a:endParaRPr>
                    </a:p>
                    <a:p>
                      <a:pPr algn="just"/>
                      <a:r>
                        <a:rPr lang="en-ZA" sz="1400" b="1" i="0" u="none" strike="noStrike" kern="1200" dirty="0">
                          <a:solidFill>
                            <a:schemeClr val="tx1"/>
                          </a:solidFill>
                          <a:effectLst/>
                          <a:latin typeface="Arial Narrow" panose="020B0606020202030204" pitchFamily="34" charset="0"/>
                          <a:ea typeface="+mn-ea"/>
                          <a:cs typeface="+mn-cs"/>
                        </a:rPr>
                        <a:t>Reason for variance:</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Procurement process to be completed. </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kern="1200" dirty="0">
                        <a:solidFill>
                          <a:schemeClr val="tx1"/>
                        </a:solidFill>
                        <a:latin typeface="Arial Narrow"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400" b="1" kern="1200" dirty="0">
                          <a:solidFill>
                            <a:schemeClr val="tx1"/>
                          </a:solidFill>
                          <a:latin typeface="Arial Narrow" pitchFamily="34" charset="0"/>
                          <a:ea typeface="+mn-ea"/>
                          <a:cs typeface="+mn-cs"/>
                        </a:rPr>
                        <a:t>Corrective measure:</a:t>
                      </a:r>
                    </a:p>
                    <a:p>
                      <a:pPr algn="just"/>
                      <a:r>
                        <a:rPr lang="en-ZA" sz="1400" b="0" kern="1200" dirty="0">
                          <a:solidFill>
                            <a:schemeClr val="tx1"/>
                          </a:solidFill>
                          <a:latin typeface="Arial Narrow" pitchFamily="34" charset="0"/>
                          <a:ea typeface="+mn-ea"/>
                          <a:cs typeface="+mn-cs"/>
                        </a:rPr>
                        <a:t>The </a:t>
                      </a:r>
                      <a:r>
                        <a:rPr lang="en-ZA" sz="1400" b="0" kern="1200" dirty="0" smtClean="0">
                          <a:solidFill>
                            <a:schemeClr val="tx1"/>
                          </a:solidFill>
                          <a:latin typeface="Arial Narrow" pitchFamily="34" charset="0"/>
                          <a:ea typeface="+mn-ea"/>
                          <a:cs typeface="+mn-cs"/>
                        </a:rPr>
                        <a:t>procurement </a:t>
                      </a:r>
                      <a:r>
                        <a:rPr lang="en-ZA" sz="1400" b="0" kern="1200" dirty="0">
                          <a:solidFill>
                            <a:schemeClr val="tx1"/>
                          </a:solidFill>
                          <a:latin typeface="Arial Narrow" pitchFamily="34" charset="0"/>
                          <a:ea typeface="+mn-ea"/>
                          <a:cs typeface="+mn-cs"/>
                        </a:rPr>
                        <a:t>process</a:t>
                      </a:r>
                      <a:r>
                        <a:rPr lang="en-ZA" sz="1400" b="0" kern="1200" baseline="0" dirty="0">
                          <a:solidFill>
                            <a:schemeClr val="tx1"/>
                          </a:solidFill>
                          <a:latin typeface="Arial Narrow" pitchFamily="34" charset="0"/>
                          <a:ea typeface="+mn-ea"/>
                          <a:cs typeface="+mn-cs"/>
                        </a:rPr>
                        <a:t> will be finalised in the </a:t>
                      </a:r>
                      <a:r>
                        <a:rPr lang="en-ZA" sz="1400" b="0" kern="1200" baseline="0" dirty="0" smtClean="0">
                          <a:solidFill>
                            <a:schemeClr val="tx1"/>
                          </a:solidFill>
                          <a:latin typeface="Arial Narrow" pitchFamily="34" charset="0"/>
                          <a:ea typeface="+mn-ea"/>
                          <a:cs typeface="+mn-cs"/>
                        </a:rPr>
                        <a:t>fourth </a:t>
                      </a:r>
                      <a:r>
                        <a:rPr lang="en-ZA" sz="1400" b="0" kern="1200" baseline="0" dirty="0" smtClean="0">
                          <a:solidFill>
                            <a:schemeClr val="tx1"/>
                          </a:solidFill>
                          <a:latin typeface="Arial Narrow" pitchFamily="34" charset="0"/>
                          <a:ea typeface="+mn-ea"/>
                          <a:cs typeface="+mn-cs"/>
                        </a:rPr>
                        <a:t>quarter </a:t>
                      </a:r>
                      <a:r>
                        <a:rPr lang="en-ZA" sz="1400" b="0" kern="1200" baseline="0" dirty="0" smtClean="0">
                          <a:solidFill>
                            <a:schemeClr val="tx1"/>
                          </a:solidFill>
                          <a:latin typeface="Arial Narrow" pitchFamily="34" charset="0"/>
                          <a:ea typeface="+mn-ea"/>
                          <a:cs typeface="+mn-cs"/>
                        </a:rPr>
                        <a:t>and implementation will be done in the first quarter of the next financial year.</a:t>
                      </a:r>
                      <a:r>
                        <a:rPr lang="en-ZA" sz="1400" b="0" kern="1200" dirty="0" smtClean="0">
                          <a:solidFill>
                            <a:schemeClr val="tx1"/>
                          </a:solidFill>
                          <a:latin typeface="Arial Narrow" pitchFamily="34" charset="0"/>
                          <a:ea typeface="+mn-ea"/>
                          <a:cs typeface="+mn-cs"/>
                        </a:rPr>
                        <a:t> </a:t>
                      </a:r>
                      <a:r>
                        <a:rPr lang="en-ZA" sz="1400" b="0" i="0" u="none" strike="noStrike" kern="1200" baseline="0" dirty="0">
                          <a:solidFill>
                            <a:schemeClr val="dk1"/>
                          </a:solidFill>
                          <a:latin typeface="+mn-lt"/>
                          <a:ea typeface="+mn-ea"/>
                          <a:cs typeface="+mn-cs"/>
                        </a:rPr>
                        <a:t>	</a:t>
                      </a:r>
                    </a:p>
                  </a:txBody>
                  <a:tcPr marR="90000" marT="7620" marB="0">
                    <a:solidFill>
                      <a:schemeClr val="bg1"/>
                    </a:solidFill>
                  </a:tcPr>
                </a:tc>
                <a:extLst>
                  <a:ext uri="{0D108BD9-81ED-4DB2-BD59-A6C34878D82A}">
                    <a16:rowId xmlns:a16="http://schemas.microsoft.com/office/drawing/2014/main" xmlns="" val="3369165667"/>
                  </a:ext>
                </a:extLst>
              </a:tr>
            </a:tbl>
          </a:graphicData>
        </a:graphic>
      </p:graphicFrame>
      <p:sp>
        <p:nvSpPr>
          <p:cNvPr id="13" name="Footer Placeholder 1"/>
          <p:cNvSpPr>
            <a:spLocks noGrp="1"/>
          </p:cNvSpPr>
          <p:nvPr>
            <p:ph type="ftr" sz="quarter" idx="11"/>
          </p:nvPr>
        </p:nvSpPr>
        <p:spPr>
          <a:xfrm>
            <a:off x="328532" y="5991226"/>
            <a:ext cx="3024268"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9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253645960"/>
              </p:ext>
            </p:extLst>
          </p:nvPr>
        </p:nvGraphicFramePr>
        <p:xfrm>
          <a:off x="328532" y="224005"/>
          <a:ext cx="8532006" cy="5234403"/>
        </p:xfrm>
        <a:graphic>
          <a:graphicData uri="http://schemas.openxmlformats.org/drawingml/2006/table">
            <a:tbl>
              <a:tblPr>
                <a:tableStyleId>{8A107856-5554-42FB-B03E-39F5DBC370BA}</a:tableStyleId>
              </a:tblPr>
              <a:tblGrid>
                <a:gridCol w="1528260">
                  <a:extLst>
                    <a:ext uri="{9D8B030D-6E8A-4147-A177-3AD203B41FA5}">
                      <a16:colId xmlns:a16="http://schemas.microsoft.com/office/drawing/2014/main" xmlns="" val="20000"/>
                    </a:ext>
                  </a:extLst>
                </a:gridCol>
                <a:gridCol w="2043404">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806381093"/>
                    </a:ext>
                  </a:extLst>
                </a:gridCol>
                <a:gridCol w="1259633">
                  <a:extLst>
                    <a:ext uri="{9D8B030D-6E8A-4147-A177-3AD203B41FA5}">
                      <a16:colId xmlns:a16="http://schemas.microsoft.com/office/drawing/2014/main" xmlns="" val="1330853803"/>
                    </a:ext>
                  </a:extLst>
                </a:gridCol>
                <a:gridCol w="2329109">
                  <a:extLst>
                    <a:ext uri="{9D8B030D-6E8A-4147-A177-3AD203B41FA5}">
                      <a16:colId xmlns:a16="http://schemas.microsoft.com/office/drawing/2014/main" xmlns="" val="1989969514"/>
                    </a:ext>
                  </a:extLst>
                </a:gridCol>
              </a:tblGrid>
              <a:tr h="289179">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Narrow"/>
                        </a:rPr>
                        <a:t>Strategic objective: </a:t>
                      </a:r>
                      <a:r>
                        <a:rPr kumimoji="0" lang="en-ZA" sz="1300" b="1" i="0" u="none" strike="noStrike" kern="1200" cap="none" spc="0" normalizeH="0" baseline="0" noProof="0" dirty="0">
                          <a:ln>
                            <a:noFill/>
                          </a:ln>
                          <a:solidFill>
                            <a:srgbClr val="000000"/>
                          </a:solidFill>
                          <a:effectLst/>
                          <a:uLnTx/>
                          <a:uFillTx/>
                          <a:latin typeface="Arial Narrow"/>
                        </a:rPr>
                        <a:t>To facilitate tourism capacity-building programmes.</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300" b="1" dirty="0">
                          <a:latin typeface="Arial Narrow" panose="020B0606020202030204" pitchFamily="34" charset="0"/>
                        </a:rPr>
                        <a:t>Key</a:t>
                      </a:r>
                      <a:r>
                        <a:rPr lang="en-US" sz="1300" b="1" baseline="0" dirty="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Arial Narrow" panose="020B0606020202030204" pitchFamily="34" charset="0"/>
                          <a:ea typeface="+mn-ea"/>
                          <a:cs typeface="+mn-cs"/>
                        </a:rPr>
                        <a:t>Quarter 2 Performance – </a:t>
                      </a:r>
                      <a:r>
                        <a:rPr lang="en-ZA" sz="1300" b="1" kern="1200" dirty="0">
                          <a:solidFill>
                            <a:schemeClr val="dk1"/>
                          </a:solidFill>
                          <a:latin typeface="Arial Narrow" panose="020B0606020202030204" pitchFamily="34" charset="0"/>
                          <a:ea typeface="+mn-ea"/>
                          <a:cs typeface="+mn-cs"/>
                        </a:rPr>
                        <a:t>Actual </a:t>
                      </a:r>
                      <a:r>
                        <a:rPr lang="en-US" sz="13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Targets</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Performance – </a:t>
                      </a:r>
                      <a:r>
                        <a:rPr lang="en-ZA" sz="1300" b="1" i="0" dirty="0">
                          <a:latin typeface="Arial Narrow" panose="020B0606020202030204" pitchFamily="34" charset="0"/>
                        </a:rPr>
                        <a:t>Preliminary </a:t>
                      </a:r>
                      <a:r>
                        <a:rPr lang="en-US" sz="1300" b="1" dirty="0">
                          <a:latin typeface="Arial Narrow" panose="020B0606020202030204" pitchFamily="34" charset="0"/>
                        </a:rPr>
                        <a:t>Data </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8202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300" dirty="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marL="86403" marR="86403" marT="0" marB="0">
                    <a:solidFill>
                      <a:schemeClr val="bg1"/>
                    </a:solidFill>
                  </a:tcPr>
                </a:tc>
                <a:tc gridSpan="4">
                  <a:txBody>
                    <a:bodyPr/>
                    <a:lstStyle/>
                    <a:p>
                      <a:pPr marL="0" indent="0" algn="just" fontAlgn="t">
                        <a:buFont typeface="+mj-lt"/>
                        <a:buNone/>
                      </a:pPr>
                      <a:r>
                        <a:rPr lang="en-ZA" sz="1300" b="1" kern="1200" dirty="0">
                          <a:solidFill>
                            <a:schemeClr val="tx1"/>
                          </a:solidFill>
                          <a:latin typeface="Arial Narrow" pitchFamily="34" charset="0"/>
                          <a:ea typeface="+mn-ea"/>
                          <a:cs typeface="+mn-cs"/>
                        </a:rPr>
                        <a:t>Nine THRD initiatives implemented…… continued</a:t>
                      </a:r>
                    </a:p>
                  </a:txBody>
                  <a:tcPr marL="68580" marR="68580" marT="0"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68154046"/>
                  </a:ext>
                </a:extLst>
              </a:tr>
              <a:tr h="3669532">
                <a:tc vMerge="1">
                  <a:txBody>
                    <a:bodyPr/>
                    <a:lstStyle/>
                    <a:p>
                      <a:endParaRPr lang="en-ZA"/>
                    </a:p>
                  </a:txBody>
                  <a:tcPr/>
                </a:tc>
                <a:tc>
                  <a:txBody>
                    <a:bodyPr/>
                    <a:lstStyle/>
                    <a:p>
                      <a:pPr marL="342900" lvl="0" indent="-342900">
                        <a:buFont typeface="+mj-lt"/>
                        <a:buAutoNum type="arabicPeriod" startAt="5"/>
                      </a:pPr>
                      <a:r>
                        <a:rPr lang="en-ZA" sz="1300" b="0" kern="1200" dirty="0">
                          <a:solidFill>
                            <a:schemeClr val="tx1"/>
                          </a:solidFill>
                          <a:latin typeface="Arial Narrow" pitchFamily="34" charset="0"/>
                          <a:ea typeface="+mn-ea"/>
                          <a:cs typeface="+mn-cs"/>
                        </a:rPr>
                        <a:t>Hospitality Youth Programme (HYP) implemented: </a:t>
                      </a:r>
                    </a:p>
                    <a:p>
                      <a:pPr marL="285750" lvl="0" indent="-285750">
                        <a:buFont typeface="Arial" panose="020B0604020202020204" pitchFamily="34" charset="0"/>
                        <a:buChar char="•"/>
                      </a:pPr>
                      <a:r>
                        <a:rPr lang="en-ZA" sz="1300" b="0" kern="1200" dirty="0">
                          <a:solidFill>
                            <a:schemeClr val="tx1"/>
                          </a:solidFill>
                          <a:latin typeface="Arial Narrow" pitchFamily="34" charset="0"/>
                          <a:ea typeface="+mn-ea"/>
                          <a:cs typeface="+mn-cs"/>
                        </a:rPr>
                        <a:t>600 leaners enrolled in     Accommodation Food and Beverage</a:t>
                      </a:r>
                    </a:p>
                    <a:p>
                      <a:pPr marL="285750" lvl="0" indent="-285750">
                        <a:buFont typeface="Arial" panose="020B0604020202020204" pitchFamily="34" charset="0"/>
                        <a:buChar char="•"/>
                      </a:pPr>
                      <a:r>
                        <a:rPr lang="en-ZA" sz="1300" b="0" kern="1200" dirty="0">
                          <a:solidFill>
                            <a:schemeClr val="tx1"/>
                          </a:solidFill>
                          <a:latin typeface="Arial Narrow" pitchFamily="34" charset="0"/>
                          <a:ea typeface="+mn-ea"/>
                          <a:cs typeface="+mn-cs"/>
                        </a:rPr>
                        <a:t>2 375 unemployed</a:t>
                      </a:r>
                      <a:r>
                        <a:rPr lang="en-ZA" sz="1300" b="0" kern="1200" baseline="0" dirty="0">
                          <a:solidFill>
                            <a:schemeClr val="tx1"/>
                          </a:solidFill>
                          <a:latin typeface="Arial Narrow" pitchFamily="34" charset="0"/>
                          <a:ea typeface="+mn-ea"/>
                          <a:cs typeface="+mn-cs"/>
                        </a:rPr>
                        <a:t> </a:t>
                      </a:r>
                      <a:r>
                        <a:rPr lang="en-ZA" sz="1300" b="0" kern="1200" dirty="0">
                          <a:solidFill>
                            <a:schemeClr val="tx1"/>
                          </a:solidFill>
                          <a:latin typeface="Arial Narrow" pitchFamily="34" charset="0"/>
                          <a:ea typeface="+mn-ea"/>
                          <a:cs typeface="+mn-cs"/>
                        </a:rPr>
                        <a:t>youth trained and placed in Restaurants for experiential training:</a:t>
                      </a:r>
                    </a:p>
                    <a:p>
                      <a:pPr marL="285750" lvl="0" indent="-285750">
                        <a:buFont typeface="Arial Narrow" panose="020B0606020202030204" pitchFamily="34" charset="0"/>
                        <a:buChar char="−"/>
                      </a:pPr>
                      <a:r>
                        <a:rPr lang="en-US" sz="1300" b="0" kern="1200" dirty="0">
                          <a:solidFill>
                            <a:schemeClr val="tx1"/>
                          </a:solidFill>
                          <a:latin typeface="Arial Narrow" pitchFamily="34" charset="0"/>
                          <a:ea typeface="+mn-ea"/>
                          <a:cs typeface="+mn-cs"/>
                        </a:rPr>
                        <a:t>Gauteng (575)</a:t>
                      </a:r>
                    </a:p>
                    <a:p>
                      <a:pPr marL="285750" lvl="0" indent="-285750">
                        <a:buFont typeface="Arial Narrow" panose="020B0606020202030204" pitchFamily="34" charset="0"/>
                        <a:buChar char="−"/>
                      </a:pPr>
                      <a:r>
                        <a:rPr lang="en-US" sz="1300" b="0" kern="1200" dirty="0">
                          <a:solidFill>
                            <a:schemeClr val="tx1"/>
                          </a:solidFill>
                          <a:latin typeface="Arial Narrow" pitchFamily="34" charset="0"/>
                          <a:ea typeface="+mn-ea"/>
                          <a:cs typeface="+mn-cs"/>
                        </a:rPr>
                        <a:t>Mpumalanga (350)</a:t>
                      </a:r>
                    </a:p>
                    <a:p>
                      <a:pPr marL="285750" lvl="0" indent="-285750">
                        <a:buFont typeface="Arial Narrow" panose="020B0606020202030204" pitchFamily="34" charset="0"/>
                        <a:buChar char="−"/>
                      </a:pPr>
                      <a:r>
                        <a:rPr lang="en-US" sz="1300" b="0" kern="1200" dirty="0">
                          <a:solidFill>
                            <a:schemeClr val="tx1"/>
                          </a:solidFill>
                          <a:latin typeface="Arial Narrow" pitchFamily="34" charset="0"/>
                          <a:ea typeface="+mn-ea"/>
                          <a:cs typeface="+mn-cs"/>
                        </a:rPr>
                        <a:t>Eastern Cape (200)</a:t>
                      </a:r>
                    </a:p>
                    <a:p>
                      <a:pPr marL="285750" lvl="0" indent="-285750">
                        <a:buFont typeface="Arial Narrow" panose="020B0606020202030204" pitchFamily="34" charset="0"/>
                        <a:buChar char="−"/>
                      </a:pPr>
                      <a:r>
                        <a:rPr lang="en-US" sz="1300" b="0" kern="1200" dirty="0">
                          <a:solidFill>
                            <a:schemeClr val="tx1"/>
                          </a:solidFill>
                          <a:latin typeface="Arial Narrow" pitchFamily="34" charset="0"/>
                          <a:ea typeface="+mn-ea"/>
                          <a:cs typeface="+mn-cs"/>
                        </a:rPr>
                        <a:t>Western Cape (575)</a:t>
                      </a:r>
                    </a:p>
                    <a:p>
                      <a:pPr marL="285750" lvl="0" indent="-285750">
                        <a:buFont typeface="Arial Narrow" panose="020B0606020202030204" pitchFamily="34" charset="0"/>
                        <a:buChar char="−"/>
                      </a:pPr>
                      <a:r>
                        <a:rPr lang="en-US" sz="1300" b="0" kern="1200" dirty="0">
                          <a:solidFill>
                            <a:schemeClr val="tx1"/>
                          </a:solidFill>
                          <a:latin typeface="Arial Narrow" pitchFamily="34" charset="0"/>
                          <a:ea typeface="+mn-ea"/>
                          <a:cs typeface="+mn-cs"/>
                        </a:rPr>
                        <a:t>KwaZulu-Natal (575)</a:t>
                      </a:r>
                    </a:p>
                    <a:p>
                      <a:pPr marL="285750" lvl="0" indent="-285750">
                        <a:buFont typeface="Arial Narrow" panose="020B0606020202030204" pitchFamily="34" charset="0"/>
                        <a:buChar char="−"/>
                      </a:pPr>
                      <a:r>
                        <a:rPr lang="en-US" sz="1300" b="0" kern="1200" dirty="0">
                          <a:solidFill>
                            <a:schemeClr val="tx1"/>
                          </a:solidFill>
                          <a:latin typeface="Arial Narrow" pitchFamily="34" charset="0"/>
                          <a:ea typeface="+mn-ea"/>
                          <a:cs typeface="+mn-cs"/>
                        </a:rPr>
                        <a:t>Northern Cape (100) </a:t>
                      </a:r>
                      <a:endParaRPr lang="en-ZA" sz="1300" b="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latin typeface="Arial Narrow" pitchFamily="34" charset="0"/>
                          <a:ea typeface="+mn-ea"/>
                          <a:cs typeface="+mn-cs"/>
                        </a:rPr>
                        <a:t>Quarterly progress report on HYP implemented was developed.</a:t>
                      </a:r>
                    </a:p>
                  </a:txBody>
                  <a:tcPr marR="90000" marT="762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latin typeface="Arial Narrow" pitchFamily="34" charset="0"/>
                          <a:ea typeface="+mn-ea"/>
                          <a:cs typeface="+mn-cs"/>
                        </a:rPr>
                        <a:t>Quarterly </a:t>
                      </a:r>
                      <a:r>
                        <a:rPr lang="en-ZA" sz="1300" b="1" kern="1200" dirty="0">
                          <a:solidFill>
                            <a:schemeClr val="tx1"/>
                          </a:solidFill>
                          <a:latin typeface="Arial Narrow" pitchFamily="34" charset="0"/>
                          <a:ea typeface="+mn-ea"/>
                          <a:cs typeface="+mn-cs"/>
                        </a:rPr>
                        <a:t>progress report </a:t>
                      </a:r>
                      <a:r>
                        <a:rPr lang="en-ZA" sz="1300" b="0" kern="1200" dirty="0">
                          <a:solidFill>
                            <a:schemeClr val="tx1"/>
                          </a:solidFill>
                          <a:latin typeface="Arial Narrow" pitchFamily="34" charset="0"/>
                          <a:ea typeface="+mn-ea"/>
                          <a:cs typeface="+mn-cs"/>
                        </a:rPr>
                        <a:t>on HYP implementation.</a:t>
                      </a:r>
                    </a:p>
                  </a:txBody>
                  <a:tcPr marR="90000" marT="762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latin typeface="Arial Narrow" pitchFamily="34" charset="0"/>
                          <a:ea typeface="+mn-ea"/>
                          <a:cs typeface="+mn-cs"/>
                        </a:rPr>
                        <a:t>Quarterly progress report on HYP implementation was developed. </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300" b="0" kern="1200" dirty="0">
                        <a:solidFill>
                          <a:schemeClr val="tx1"/>
                        </a:solidFill>
                        <a:latin typeface="Arial Narrow"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3369165667"/>
                  </a:ext>
                </a:extLst>
              </a:tr>
            </a:tbl>
          </a:graphicData>
        </a:graphic>
      </p:graphicFrame>
      <p:sp>
        <p:nvSpPr>
          <p:cNvPr id="13" name="Footer Placeholder 1"/>
          <p:cNvSpPr>
            <a:spLocks noGrp="1"/>
          </p:cNvSpPr>
          <p:nvPr>
            <p:ph type="ftr" sz="quarter" idx="11"/>
          </p:nvPr>
        </p:nvSpPr>
        <p:spPr>
          <a:xfrm>
            <a:off x="328532" y="5991226"/>
            <a:ext cx="3162813"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641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362032134"/>
              </p:ext>
            </p:extLst>
          </p:nvPr>
        </p:nvGraphicFramePr>
        <p:xfrm>
          <a:off x="328532" y="-342565"/>
          <a:ext cx="8551082" cy="6033920"/>
        </p:xfrm>
        <a:graphic>
          <a:graphicData uri="http://schemas.openxmlformats.org/drawingml/2006/table">
            <a:tbl>
              <a:tblPr>
                <a:tableStyleId>{8A107856-5554-42FB-B03E-39F5DBC370BA}</a:tableStyleId>
              </a:tblPr>
              <a:tblGrid>
                <a:gridCol w="1452643">
                  <a:extLst>
                    <a:ext uri="{9D8B030D-6E8A-4147-A177-3AD203B41FA5}">
                      <a16:colId xmlns:a16="http://schemas.microsoft.com/office/drawing/2014/main" xmlns="" val="20000"/>
                    </a:ext>
                  </a:extLst>
                </a:gridCol>
                <a:gridCol w="1733550">
                  <a:extLst>
                    <a:ext uri="{9D8B030D-6E8A-4147-A177-3AD203B41FA5}">
                      <a16:colId xmlns:a16="http://schemas.microsoft.com/office/drawing/2014/main" xmlns="" val="20001"/>
                    </a:ext>
                  </a:extLst>
                </a:gridCol>
                <a:gridCol w="1495425">
                  <a:extLst>
                    <a:ext uri="{9D8B030D-6E8A-4147-A177-3AD203B41FA5}">
                      <a16:colId xmlns:a16="http://schemas.microsoft.com/office/drawing/2014/main" xmlns="" val="20002"/>
                    </a:ext>
                  </a:extLst>
                </a:gridCol>
                <a:gridCol w="1123950">
                  <a:extLst>
                    <a:ext uri="{9D8B030D-6E8A-4147-A177-3AD203B41FA5}">
                      <a16:colId xmlns:a16="http://schemas.microsoft.com/office/drawing/2014/main" xmlns="" val="20003"/>
                    </a:ext>
                  </a:extLst>
                </a:gridCol>
                <a:gridCol w="2745514">
                  <a:extLst>
                    <a:ext uri="{9D8B030D-6E8A-4147-A177-3AD203B41FA5}">
                      <a16:colId xmlns:a16="http://schemas.microsoft.com/office/drawing/2014/main" xmlns="" val="20004"/>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Narrow"/>
                        </a:rPr>
                        <a:t>Strategic objective: </a:t>
                      </a:r>
                      <a:r>
                        <a:rPr kumimoji="0" lang="en-ZA" sz="1500" b="1" i="0" u="none" strike="noStrike" kern="1200" cap="none" spc="0" normalizeH="0" baseline="0" noProof="0" dirty="0">
                          <a:ln>
                            <a:noFill/>
                          </a:ln>
                          <a:solidFill>
                            <a:srgbClr val="000000"/>
                          </a:solidFill>
                          <a:effectLst/>
                          <a:uLnTx/>
                          <a:uFillTx/>
                          <a:latin typeface="Arial Narrow"/>
                        </a:rPr>
                        <a:t>To facilitate tourism capacity-building programmes.</a:t>
                      </a:r>
                      <a:endParaRPr kumimoji="0" lang="en-US" sz="15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500" b="1" dirty="0">
                          <a:latin typeface="Arial Narrow" panose="020B0606020202030204" pitchFamily="34" charset="0"/>
                        </a:rPr>
                        <a:t>Key</a:t>
                      </a:r>
                      <a:r>
                        <a:rPr lang="en-US" sz="1500" b="1" baseline="0" dirty="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latin typeface="Arial Narrow" panose="020B0606020202030204" pitchFamily="34" charset="0"/>
                          <a:ea typeface="+mn-ea"/>
                          <a:cs typeface="+mn-cs"/>
                        </a:rPr>
                        <a:t>Quarter 2 Performance – </a:t>
                      </a:r>
                      <a:r>
                        <a:rPr lang="en-ZA" sz="1500" b="1" kern="1200" dirty="0">
                          <a:solidFill>
                            <a:schemeClr val="dk1"/>
                          </a:solidFill>
                          <a:latin typeface="Arial Narrow" panose="020B0606020202030204" pitchFamily="34" charset="0"/>
                          <a:ea typeface="+mn-ea"/>
                          <a:cs typeface="+mn-cs"/>
                        </a:rPr>
                        <a:t>Actual </a:t>
                      </a:r>
                      <a:r>
                        <a:rPr lang="en-US" sz="15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Targets</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8202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marR="0" indent="-168275" algn="just" defTabSz="914400" rtl="0" eaLnBrk="1" fontAlgn="auto" latinLnBrk="0" hangingPunct="1">
                        <a:lnSpc>
                          <a:spcPct val="100000"/>
                        </a:lnSpc>
                        <a:spcBef>
                          <a:spcPts val="0"/>
                        </a:spcBef>
                        <a:spcAft>
                          <a:spcPts val="0"/>
                        </a:spcAft>
                        <a:buClrTx/>
                        <a:buSzTx/>
                        <a:buFont typeface="+mj-lt"/>
                        <a:buAutoNum type="arabicPeriod" startAt="8"/>
                        <a:tabLst>
                          <a:tab pos="114300" algn="l"/>
                        </a:tabLst>
                        <a:defRPr/>
                      </a:pPr>
                      <a:r>
                        <a:rPr lang="en-ZA" sz="1500" dirty="0">
                          <a:solidFill>
                            <a:schemeClr val="tx1"/>
                          </a:solidFill>
                          <a:latin typeface="Arial Narrow" pitchFamily="34" charset="0"/>
                          <a:ea typeface="Calibri"/>
                          <a:cs typeface="Times New Roman"/>
                        </a:rPr>
                        <a:t>Number of capacity-building programmes implemented.</a:t>
                      </a:r>
                      <a:endParaRPr lang="en-US" sz="1500" dirty="0">
                        <a:solidFill>
                          <a:schemeClr val="tx1"/>
                        </a:solidFill>
                        <a:latin typeface="Arial Narrow" pitchFamily="34" charset="0"/>
                      </a:endParaRPr>
                    </a:p>
                  </a:txBody>
                  <a:tcPr marL="86403" marR="86403" marT="0" marB="0">
                    <a:solidFill>
                      <a:schemeClr val="bg1"/>
                    </a:solidFill>
                  </a:tcPr>
                </a:tc>
                <a:tc gridSpan="4">
                  <a:txBody>
                    <a:bodyPr/>
                    <a:lstStyle/>
                    <a:p>
                      <a:pPr marL="0" indent="0" algn="just" fontAlgn="t">
                        <a:buFont typeface="+mj-lt"/>
                        <a:buNone/>
                      </a:pPr>
                      <a:r>
                        <a:rPr lang="en-ZA" sz="1500" b="1" kern="1200" dirty="0">
                          <a:solidFill>
                            <a:schemeClr val="tx1"/>
                          </a:solidFill>
                          <a:latin typeface="Arial Narrow" pitchFamily="34" charset="0"/>
                          <a:ea typeface="+mn-ea"/>
                          <a:cs typeface="+mn-cs"/>
                        </a:rPr>
                        <a:t>Nine THRD initiatives implemented … continued</a:t>
                      </a:r>
                    </a:p>
                  </a:txBody>
                  <a:tcPr marL="68580" marR="68580" marT="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68154046"/>
                  </a:ext>
                </a:extLst>
              </a:tr>
              <a:tr h="4272130">
                <a:tc vMerge="1">
                  <a:txBody>
                    <a:bodyPr/>
                    <a:lstStyle/>
                    <a:p>
                      <a:endParaRPr lang="en-ZA"/>
                    </a:p>
                  </a:txBody>
                  <a:tcPr/>
                </a:tc>
                <a:tc>
                  <a:txBody>
                    <a:bodyPr/>
                    <a:lstStyle/>
                    <a:p>
                      <a:pPr marL="114300" lvl="0" indent="-114300">
                        <a:buFont typeface="+mj-lt"/>
                        <a:buAutoNum type="arabicPeriod" startAt="5"/>
                      </a:pPr>
                      <a:r>
                        <a:rPr lang="en-ZA" sz="1500" b="0" kern="1200" dirty="0">
                          <a:solidFill>
                            <a:schemeClr val="tx1"/>
                          </a:solidFill>
                          <a:latin typeface="Arial Narrow" pitchFamily="34" charset="0"/>
                          <a:ea typeface="+mn-ea"/>
                          <a:cs typeface="+mn-cs"/>
                        </a:rPr>
                        <a:t>Hospitality Youth Programme (HYP) implemented: </a:t>
                      </a:r>
                    </a:p>
                    <a:p>
                      <a:pPr marL="114300" lvl="0" indent="-114300">
                        <a:buFont typeface="Arial" panose="020B0604020202020204" pitchFamily="34" charset="0"/>
                        <a:buChar char="•"/>
                      </a:pPr>
                      <a:r>
                        <a:rPr lang="en-ZA" sz="1500" b="0" kern="1200" dirty="0">
                          <a:solidFill>
                            <a:schemeClr val="tx1"/>
                          </a:solidFill>
                          <a:latin typeface="Arial Narrow" pitchFamily="34" charset="0"/>
                          <a:ea typeface="+mn-ea"/>
                          <a:cs typeface="+mn-cs"/>
                        </a:rPr>
                        <a:t>600 leaners enrolled in     Accommodation Food and Beverage</a:t>
                      </a:r>
                    </a:p>
                    <a:p>
                      <a:pPr marL="114300" lvl="0" indent="-114300">
                        <a:buFont typeface="Arial" panose="020B0604020202020204" pitchFamily="34" charset="0"/>
                        <a:buChar char="•"/>
                      </a:pPr>
                      <a:r>
                        <a:rPr lang="en-ZA" sz="1500" b="0" kern="1200" dirty="0">
                          <a:solidFill>
                            <a:schemeClr val="tx1"/>
                          </a:solidFill>
                          <a:latin typeface="Arial Narrow" pitchFamily="34" charset="0"/>
                          <a:ea typeface="+mn-ea"/>
                          <a:cs typeface="+mn-cs"/>
                        </a:rPr>
                        <a:t>2 375 unemployed</a:t>
                      </a:r>
                      <a:r>
                        <a:rPr lang="en-ZA" sz="1500" b="0" kern="1200" baseline="0" dirty="0">
                          <a:solidFill>
                            <a:schemeClr val="tx1"/>
                          </a:solidFill>
                          <a:latin typeface="Arial Narrow" pitchFamily="34" charset="0"/>
                          <a:ea typeface="+mn-ea"/>
                          <a:cs typeface="+mn-cs"/>
                        </a:rPr>
                        <a:t> </a:t>
                      </a:r>
                      <a:r>
                        <a:rPr lang="en-ZA" sz="1500" b="0" kern="1200" dirty="0">
                          <a:solidFill>
                            <a:schemeClr val="tx1"/>
                          </a:solidFill>
                          <a:latin typeface="Arial Narrow" pitchFamily="34" charset="0"/>
                          <a:ea typeface="+mn-ea"/>
                          <a:cs typeface="+mn-cs"/>
                        </a:rPr>
                        <a:t>youth trained and placed in Restaurants for experiential training:</a:t>
                      </a:r>
                    </a:p>
                    <a:p>
                      <a:pPr marL="114300" lvl="0" indent="-114300">
                        <a:buFont typeface="Arial Narrow" panose="020B0606020202030204" pitchFamily="34" charset="0"/>
                        <a:buChar char="−"/>
                      </a:pPr>
                      <a:r>
                        <a:rPr lang="en-US" sz="1500" b="0" kern="1200" dirty="0">
                          <a:solidFill>
                            <a:schemeClr val="tx1"/>
                          </a:solidFill>
                          <a:latin typeface="Arial Narrow" pitchFamily="34" charset="0"/>
                          <a:ea typeface="+mn-ea"/>
                          <a:cs typeface="+mn-cs"/>
                        </a:rPr>
                        <a:t>Gauteng (575)</a:t>
                      </a:r>
                    </a:p>
                    <a:p>
                      <a:pPr marL="114300" lvl="0" indent="-114300">
                        <a:buFont typeface="Arial Narrow" panose="020B0606020202030204" pitchFamily="34" charset="0"/>
                        <a:buChar char="−"/>
                      </a:pPr>
                      <a:r>
                        <a:rPr lang="en-US" sz="1500" b="0" kern="1200" dirty="0">
                          <a:solidFill>
                            <a:schemeClr val="tx1"/>
                          </a:solidFill>
                          <a:latin typeface="Arial Narrow" pitchFamily="34" charset="0"/>
                          <a:ea typeface="+mn-ea"/>
                          <a:cs typeface="+mn-cs"/>
                        </a:rPr>
                        <a:t>Mpumalanga (350)</a:t>
                      </a:r>
                    </a:p>
                    <a:p>
                      <a:pPr marL="114300" lvl="0" indent="-114300">
                        <a:buFont typeface="Arial Narrow" panose="020B0606020202030204" pitchFamily="34" charset="0"/>
                        <a:buChar char="−"/>
                      </a:pPr>
                      <a:r>
                        <a:rPr lang="en-US" sz="1500" b="0" kern="1200" dirty="0">
                          <a:solidFill>
                            <a:schemeClr val="tx1"/>
                          </a:solidFill>
                          <a:latin typeface="Arial Narrow" pitchFamily="34" charset="0"/>
                          <a:ea typeface="+mn-ea"/>
                          <a:cs typeface="+mn-cs"/>
                        </a:rPr>
                        <a:t>Eastern Cape (200)</a:t>
                      </a:r>
                    </a:p>
                    <a:p>
                      <a:pPr marL="114300" lvl="0" indent="-114300">
                        <a:buFont typeface="Arial Narrow" panose="020B0606020202030204" pitchFamily="34" charset="0"/>
                        <a:buChar char="−"/>
                      </a:pPr>
                      <a:r>
                        <a:rPr lang="en-US" sz="1500" b="0" kern="1200" dirty="0">
                          <a:solidFill>
                            <a:schemeClr val="tx1"/>
                          </a:solidFill>
                          <a:latin typeface="Arial Narrow" pitchFamily="34" charset="0"/>
                          <a:ea typeface="+mn-ea"/>
                          <a:cs typeface="+mn-cs"/>
                        </a:rPr>
                        <a:t>Western Cape (575)</a:t>
                      </a:r>
                    </a:p>
                    <a:p>
                      <a:pPr marL="114300" lvl="0" indent="-114300">
                        <a:buFont typeface="Arial Narrow" panose="020B0606020202030204" pitchFamily="34" charset="0"/>
                        <a:buChar char="−"/>
                      </a:pPr>
                      <a:r>
                        <a:rPr lang="en-US" sz="1500" b="0" kern="1200" dirty="0">
                          <a:solidFill>
                            <a:schemeClr val="tx1"/>
                          </a:solidFill>
                          <a:latin typeface="Arial Narrow" pitchFamily="34" charset="0"/>
                          <a:ea typeface="+mn-ea"/>
                          <a:cs typeface="+mn-cs"/>
                        </a:rPr>
                        <a:t>KwaZulu-Natal (575)</a:t>
                      </a:r>
                    </a:p>
                    <a:p>
                      <a:pPr marL="114300" lvl="0" indent="-114300">
                        <a:buFont typeface="Arial Narrow" panose="020B0606020202030204" pitchFamily="34" charset="0"/>
                        <a:buChar char="−"/>
                      </a:pPr>
                      <a:r>
                        <a:rPr lang="en-US" sz="1500" b="0" kern="1200" dirty="0">
                          <a:solidFill>
                            <a:schemeClr val="tx1"/>
                          </a:solidFill>
                          <a:latin typeface="Arial Narrow" pitchFamily="34" charset="0"/>
                          <a:ea typeface="+mn-ea"/>
                          <a:cs typeface="+mn-cs"/>
                        </a:rPr>
                        <a:t>Northern Cape (100) </a:t>
                      </a:r>
                      <a:endParaRPr lang="en-ZA" sz="1500" b="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kern="1200" dirty="0">
                          <a:solidFill>
                            <a:schemeClr val="tx1"/>
                          </a:solidFill>
                          <a:latin typeface="Arial Narrow" pitchFamily="34" charset="0"/>
                          <a:ea typeface="+mn-ea"/>
                          <a:cs typeface="+mn-cs"/>
                        </a:rPr>
                        <a:t>Training has taken place in 4 provinces (Gauteng, Eastern Cape, Mpumalanga and KwaZulu-Natal).</a:t>
                      </a:r>
                    </a:p>
                  </a:txBody>
                  <a:tcPr marR="90000" marT="762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0" kern="1200" dirty="0">
                          <a:solidFill>
                            <a:schemeClr val="tx1"/>
                          </a:solidFill>
                          <a:latin typeface="Arial Narrow" pitchFamily="34" charset="0"/>
                          <a:ea typeface="+mn-ea"/>
                          <a:cs typeface="+mn-cs"/>
                        </a:rPr>
                        <a:t>Report on the HYP </a:t>
                      </a:r>
                      <a:r>
                        <a:rPr lang="en-ZA" sz="1500" b="1" kern="1200" dirty="0">
                          <a:solidFill>
                            <a:schemeClr val="tx1"/>
                          </a:solidFill>
                          <a:latin typeface="Arial Narrow" pitchFamily="34" charset="0"/>
                          <a:ea typeface="+mn-ea"/>
                          <a:cs typeface="+mn-cs"/>
                        </a:rPr>
                        <a:t>training </a:t>
                      </a:r>
                      <a:r>
                        <a:rPr lang="en-ZA" sz="1500" b="0" kern="1200" dirty="0">
                          <a:solidFill>
                            <a:schemeClr val="tx1"/>
                          </a:solidFill>
                          <a:latin typeface="Arial Narrow" pitchFamily="34" charset="0"/>
                          <a:ea typeface="+mn-ea"/>
                          <a:cs typeface="+mn-cs"/>
                        </a:rPr>
                        <a:t>in six provinces.</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500" b="0" kern="1200" dirty="0">
                          <a:solidFill>
                            <a:schemeClr val="tx1"/>
                          </a:solidFill>
                          <a:latin typeface="Arial Narrow" pitchFamily="34" charset="0"/>
                          <a:ea typeface="+mn-ea"/>
                          <a:cs typeface="+mn-cs"/>
                        </a:rPr>
                        <a:t>Training is in progress in 4 provinces as follows:</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500" b="0" kern="1200" dirty="0">
                        <a:solidFill>
                          <a:schemeClr val="tx1"/>
                        </a:solidFill>
                        <a:latin typeface="Arial Narrow" pitchFamily="34" charset="0"/>
                        <a:ea typeface="+mn-ea"/>
                        <a:cs typeface="+mn-cs"/>
                      </a:endParaRP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smtClean="0">
                          <a:solidFill>
                            <a:schemeClr val="tx1"/>
                          </a:solidFill>
                          <a:latin typeface="Arial Narrow" pitchFamily="34" charset="0"/>
                          <a:ea typeface="+mn-ea"/>
                          <a:cs typeface="+mn-cs"/>
                        </a:rPr>
                        <a:t>Gauteng-         275</a:t>
                      </a:r>
                      <a:r>
                        <a:rPr lang="en-ZA" sz="1500" b="0" kern="1200" dirty="0">
                          <a:solidFill>
                            <a:schemeClr val="tx1"/>
                          </a:solidFill>
                          <a:latin typeface="Arial Narrow" pitchFamily="34" charset="0"/>
                          <a:ea typeface="+mn-ea"/>
                          <a:cs typeface="+mn-cs"/>
                        </a:rPr>
                        <a:t>;</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a:solidFill>
                            <a:schemeClr val="tx1"/>
                          </a:solidFill>
                          <a:latin typeface="Arial Narrow" pitchFamily="34" charset="0"/>
                          <a:ea typeface="+mn-ea"/>
                          <a:cs typeface="+mn-cs"/>
                        </a:rPr>
                        <a:t>Eastern </a:t>
                      </a:r>
                      <a:r>
                        <a:rPr lang="en-ZA" sz="1500" b="0" kern="1200" dirty="0" smtClean="0">
                          <a:solidFill>
                            <a:schemeClr val="tx1"/>
                          </a:solidFill>
                          <a:latin typeface="Arial Narrow" pitchFamily="34" charset="0"/>
                          <a:ea typeface="+mn-ea"/>
                          <a:cs typeface="+mn-cs"/>
                        </a:rPr>
                        <a:t>Cape- 200</a:t>
                      </a:r>
                      <a:r>
                        <a:rPr lang="en-ZA" sz="1500" b="0" kern="1200" dirty="0">
                          <a:solidFill>
                            <a:schemeClr val="tx1"/>
                          </a:solidFill>
                          <a:latin typeface="Arial Narrow" pitchFamily="34" charset="0"/>
                          <a:ea typeface="+mn-ea"/>
                          <a:cs typeface="+mn-cs"/>
                        </a:rPr>
                        <a:t>;</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smtClean="0">
                          <a:solidFill>
                            <a:schemeClr val="tx1"/>
                          </a:solidFill>
                          <a:latin typeface="Arial Narrow" pitchFamily="34" charset="0"/>
                          <a:ea typeface="+mn-ea"/>
                          <a:cs typeface="+mn-cs"/>
                        </a:rPr>
                        <a:t>Mpumalanga-  350</a:t>
                      </a:r>
                      <a:r>
                        <a:rPr lang="en-ZA" sz="1500" b="0" kern="1200" dirty="0">
                          <a:solidFill>
                            <a:schemeClr val="tx1"/>
                          </a:solidFill>
                          <a:latin typeface="Arial Narrow" pitchFamily="34" charset="0"/>
                          <a:ea typeface="+mn-ea"/>
                          <a:cs typeface="+mn-cs"/>
                        </a:rPr>
                        <a:t>; and</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a:solidFill>
                            <a:schemeClr val="tx1"/>
                          </a:solidFill>
                          <a:latin typeface="Arial Narrow" pitchFamily="34" charset="0"/>
                          <a:ea typeface="+mn-ea"/>
                          <a:cs typeface="+mn-cs"/>
                        </a:rPr>
                        <a:t>KwaZulu-Natal-566.</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500" b="0" kern="1200" dirty="0">
                        <a:solidFill>
                          <a:schemeClr val="tx1"/>
                        </a:solidFill>
                        <a:latin typeface="Arial Narrow" pitchFamily="34" charset="0"/>
                        <a:ea typeface="+mn-ea"/>
                        <a:cs typeface="+mn-cs"/>
                      </a:endParaRPr>
                    </a:p>
                    <a:p>
                      <a:pPr algn="just"/>
                      <a:r>
                        <a:rPr lang="en-ZA" sz="1400" b="1" i="0" u="none" strike="noStrike" kern="1200" dirty="0">
                          <a:solidFill>
                            <a:schemeClr val="tx1"/>
                          </a:solidFill>
                          <a:effectLst/>
                          <a:latin typeface="Arial Narrow" panose="020B0606020202030204" pitchFamily="34" charset="0"/>
                          <a:ea typeface="+mn-ea"/>
                          <a:cs typeface="+mn-cs"/>
                        </a:rPr>
                        <a:t>Reason variance:</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The </a:t>
                      </a:r>
                      <a:r>
                        <a:rPr lang="en-ZA" sz="1400" b="0" kern="1200" dirty="0" smtClean="0">
                          <a:solidFill>
                            <a:schemeClr val="tx1"/>
                          </a:solidFill>
                          <a:latin typeface="Arial Narrow" pitchFamily="34" charset="0"/>
                          <a:ea typeface="+mn-ea"/>
                          <a:cs typeface="+mn-cs"/>
                        </a:rPr>
                        <a:t>two </a:t>
                      </a:r>
                      <a:r>
                        <a:rPr lang="en-ZA" sz="1400" b="0" kern="1200" dirty="0">
                          <a:solidFill>
                            <a:schemeClr val="tx1"/>
                          </a:solidFill>
                          <a:latin typeface="Arial Narrow" pitchFamily="34" charset="0"/>
                          <a:ea typeface="+mn-ea"/>
                          <a:cs typeface="+mn-cs"/>
                        </a:rPr>
                        <a:t>remaining provinces, namely: Northern Cape and Western Cape are still under planning.  </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                                                       </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1" kern="1200" dirty="0">
                          <a:solidFill>
                            <a:schemeClr val="tx1"/>
                          </a:solidFill>
                          <a:latin typeface="Arial Narrow" pitchFamily="34" charset="0"/>
                          <a:ea typeface="+mn-ea"/>
                          <a:cs typeface="+mn-cs"/>
                        </a:rPr>
                        <a:t>Corrective measure:</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The planning will be completed in  quarter four.</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ZA" sz="1400" b="0" kern="1200" dirty="0">
                        <a:solidFill>
                          <a:schemeClr val="tx1"/>
                        </a:solidFill>
                        <a:latin typeface="Arial Narrow"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3369165667"/>
                  </a:ext>
                </a:extLst>
              </a:tr>
            </a:tbl>
          </a:graphicData>
        </a:graphic>
      </p:graphicFrame>
      <p:sp>
        <p:nvSpPr>
          <p:cNvPr id="13" name="Footer Placeholder 1"/>
          <p:cNvSpPr>
            <a:spLocks noGrp="1"/>
          </p:cNvSpPr>
          <p:nvPr>
            <p:ph type="ftr" sz="quarter" idx="11"/>
          </p:nvPr>
        </p:nvSpPr>
        <p:spPr>
          <a:xfrm>
            <a:off x="328532" y="5991226"/>
            <a:ext cx="3135104"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0722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848303840"/>
              </p:ext>
            </p:extLst>
          </p:nvPr>
        </p:nvGraphicFramePr>
        <p:xfrm>
          <a:off x="328532" y="224005"/>
          <a:ext cx="8532006" cy="4954485"/>
        </p:xfrm>
        <a:graphic>
          <a:graphicData uri="http://schemas.openxmlformats.org/drawingml/2006/table">
            <a:tbl>
              <a:tblPr>
                <a:tableStyleId>{8A107856-5554-42FB-B03E-39F5DBC370BA}</a:tableStyleId>
              </a:tblPr>
              <a:tblGrid>
                <a:gridCol w="1565582">
                  <a:extLst>
                    <a:ext uri="{9D8B030D-6E8A-4147-A177-3AD203B41FA5}">
                      <a16:colId xmlns:a16="http://schemas.microsoft.com/office/drawing/2014/main" xmlns="" val="20000"/>
                    </a:ext>
                  </a:extLst>
                </a:gridCol>
                <a:gridCol w="1352939">
                  <a:extLst>
                    <a:ext uri="{9D8B030D-6E8A-4147-A177-3AD203B41FA5}">
                      <a16:colId xmlns:a16="http://schemas.microsoft.com/office/drawing/2014/main" xmlns="" val="20001"/>
                    </a:ext>
                  </a:extLst>
                </a:gridCol>
                <a:gridCol w="2500604">
                  <a:extLst>
                    <a:ext uri="{9D8B030D-6E8A-4147-A177-3AD203B41FA5}">
                      <a16:colId xmlns:a16="http://schemas.microsoft.com/office/drawing/2014/main" xmlns="" val="825276131"/>
                    </a:ext>
                  </a:extLst>
                </a:gridCol>
                <a:gridCol w="1604865">
                  <a:extLst>
                    <a:ext uri="{9D8B030D-6E8A-4147-A177-3AD203B41FA5}">
                      <a16:colId xmlns:a16="http://schemas.microsoft.com/office/drawing/2014/main" xmlns="" val="3567728504"/>
                    </a:ext>
                  </a:extLst>
                </a:gridCol>
                <a:gridCol w="1508016">
                  <a:extLst>
                    <a:ext uri="{9D8B030D-6E8A-4147-A177-3AD203B41FA5}">
                      <a16:colId xmlns:a16="http://schemas.microsoft.com/office/drawing/2014/main" xmlns="" val="322476568"/>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rPr>
                        <a:t>Strategic objective: </a:t>
                      </a:r>
                      <a:r>
                        <a:rPr kumimoji="0" lang="en-ZA" sz="1600" b="1" i="0" u="none" strike="noStrike" kern="1200" cap="none" spc="0" normalizeH="0" baseline="0" noProof="0" dirty="0">
                          <a:ln>
                            <a:noFill/>
                          </a:ln>
                          <a:solidFill>
                            <a:srgbClr val="000000"/>
                          </a:solidFill>
                          <a:effectLst/>
                          <a:uLnTx/>
                          <a:uFillTx/>
                          <a:latin typeface="Arial Narrow"/>
                        </a:rPr>
                        <a:t>To facilitate tourism capacity-building programmes.</a:t>
                      </a:r>
                      <a:endParaRPr kumimoji="0" lang="en-US" sz="16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82025">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600" dirty="0">
                          <a:solidFill>
                            <a:schemeClr val="tx1"/>
                          </a:solidFill>
                          <a:latin typeface="Arial Narrow" pitchFamily="34" charset="0"/>
                          <a:ea typeface="Calibri"/>
                          <a:cs typeface="Times New Roman"/>
                        </a:rPr>
                        <a:t>Number of capacity-building programmes implemented.</a:t>
                      </a:r>
                      <a:endParaRPr lang="en-US" sz="1600" dirty="0">
                        <a:solidFill>
                          <a:schemeClr val="tx1"/>
                        </a:solidFill>
                        <a:latin typeface="Arial Narrow" pitchFamily="34" charset="0"/>
                      </a:endParaRPr>
                    </a:p>
                  </a:txBody>
                  <a:tcPr marL="86403" marR="86403" marT="0" marB="0">
                    <a:solidFill>
                      <a:schemeClr val="bg1"/>
                    </a:solidFill>
                  </a:tcPr>
                </a:tc>
                <a:tc gridSpan="4">
                  <a:txBody>
                    <a:bodyPr/>
                    <a:lstStyle/>
                    <a:p>
                      <a:pPr marL="0" indent="0" algn="just" fontAlgn="t">
                        <a:buFont typeface="+mj-lt"/>
                        <a:buNone/>
                      </a:pPr>
                      <a:r>
                        <a:rPr lang="en-ZA" sz="1600" b="1" kern="1200" dirty="0">
                          <a:solidFill>
                            <a:schemeClr val="tx1"/>
                          </a:solidFill>
                          <a:latin typeface="Arial Narrow" pitchFamily="34" charset="0"/>
                          <a:ea typeface="+mn-ea"/>
                          <a:cs typeface="+mn-cs"/>
                        </a:rPr>
                        <a:t>Nine THRD initiatives implemented … continued</a:t>
                      </a:r>
                    </a:p>
                  </a:txBody>
                  <a:tcPr marL="68580" marR="68580" marT="0"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68154046"/>
                  </a:ext>
                </a:extLst>
              </a:tr>
              <a:tr h="2077376">
                <a:tc vMerge="1">
                  <a:txBody>
                    <a:bodyPr/>
                    <a:lstStyle/>
                    <a:p>
                      <a:endParaRPr lang="en-ZA"/>
                    </a:p>
                  </a:txBody>
                  <a:tcPr/>
                </a:tc>
                <a:tc rowSpan="2">
                  <a:txBody>
                    <a:bodyPr/>
                    <a:lstStyle/>
                    <a:p>
                      <a:pPr marL="342900" lvl="0" indent="-342900" algn="just">
                        <a:buFont typeface="+mj-lt"/>
                        <a:buAutoNum type="arabicPeriod" startAt="6"/>
                      </a:pPr>
                      <a:r>
                        <a:rPr lang="en-ZA" sz="1600" b="0" kern="1200" dirty="0">
                          <a:solidFill>
                            <a:schemeClr val="tx1"/>
                          </a:solidFill>
                          <a:latin typeface="Arial Narrow" pitchFamily="34" charset="0"/>
                          <a:ea typeface="+mn-ea"/>
                          <a:cs typeface="+mn-cs"/>
                        </a:rPr>
                        <a:t>NTCE </a:t>
                      </a:r>
                      <a:r>
                        <a:rPr lang="en-US" sz="1600" b="0" kern="1200" dirty="0">
                          <a:solidFill>
                            <a:schemeClr val="tx1"/>
                          </a:solidFill>
                          <a:latin typeface="Arial Narrow" pitchFamily="34" charset="0"/>
                          <a:ea typeface="+mn-ea"/>
                          <a:cs typeface="+mn-cs"/>
                        </a:rPr>
                        <a:t>convened.</a:t>
                      </a:r>
                      <a:endParaRPr lang="en-ZA" sz="1600" b="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kern="1200" dirty="0">
                          <a:solidFill>
                            <a:schemeClr val="tx1"/>
                          </a:solidFill>
                          <a:latin typeface="Arial Narrow" pitchFamily="34" charset="0"/>
                          <a:ea typeface="+mn-ea"/>
                          <a:cs typeface="+mn-cs"/>
                        </a:rPr>
                        <a:t>An MoA was signed between the Department, North West Department of Tourism, Culture, Art, Tourism, Hospitality, and Sport Sector Education and Training Authority (CATHSSETA) and North West Tourism Board.</a:t>
                      </a:r>
                    </a:p>
                  </a:txBody>
                  <a:tcPr marR="90000" marT="7620" marB="0">
                    <a:solidFill>
                      <a:schemeClr val="bg1"/>
                    </a:solidFill>
                  </a:tcPr>
                </a:tc>
                <a:tc rowSpan="2">
                  <a:txBody>
                    <a:bodyPr/>
                    <a:lstStyle/>
                    <a:p>
                      <a:pPr algn="just"/>
                      <a:r>
                        <a:rPr lang="en-ZA" sz="1600" b="0" kern="1200" dirty="0">
                          <a:solidFill>
                            <a:schemeClr val="tx1"/>
                          </a:solidFill>
                          <a:latin typeface="Arial Narrow" pitchFamily="34" charset="0"/>
                          <a:ea typeface="+mn-ea"/>
                          <a:cs typeface="+mn-cs"/>
                        </a:rPr>
                        <a:t>NTCE event hosted.</a:t>
                      </a:r>
                    </a:p>
                  </a:txBody>
                  <a:tcPr marR="90000" marT="7620" marB="0">
                    <a:solidFill>
                      <a:schemeClr val="bg1"/>
                    </a:solidFill>
                  </a:tcPr>
                </a:tc>
                <a:tc rowSpan="2">
                  <a:txBody>
                    <a:bodyPr/>
                    <a:lstStyle/>
                    <a:p>
                      <a:pPr algn="just"/>
                      <a:r>
                        <a:rPr lang="en-ZA" sz="1600" b="0" kern="1200" dirty="0">
                          <a:solidFill>
                            <a:schemeClr val="tx1"/>
                          </a:solidFill>
                          <a:latin typeface="Arial Narrow" pitchFamily="34" charset="0"/>
                          <a:ea typeface="+mn-ea"/>
                          <a:cs typeface="+mn-cs"/>
                        </a:rPr>
                        <a:t>NTCE was hosted on 28-30 September 2018 in Sun City, North West.</a:t>
                      </a:r>
                    </a:p>
                    <a:p>
                      <a:pPr algn="just"/>
                      <a:endParaRPr lang="en-ZA" sz="1600" b="0" kern="1200" dirty="0">
                        <a:solidFill>
                          <a:schemeClr val="tx1"/>
                        </a:solidFill>
                        <a:latin typeface="Arial Narrow"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3369165667"/>
                  </a:ext>
                </a:extLst>
              </a:tr>
              <a:tr h="1054359">
                <a:tc vMerge="1">
                  <a:txBody>
                    <a:bodyPr/>
                    <a:lstStyle/>
                    <a:p>
                      <a:endParaRPr lang="en-ZA"/>
                    </a:p>
                  </a:txBody>
                  <a:tcPr/>
                </a:tc>
                <a:tc vMerge="1">
                  <a:txBody>
                    <a:bodyPr/>
                    <a:lstStyle/>
                    <a:p>
                      <a:endParaRPr lang="en-ZA"/>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strike="noStrike" kern="1200" dirty="0">
                          <a:solidFill>
                            <a:schemeClr val="tx1"/>
                          </a:solidFill>
                          <a:latin typeface="Arial Narrow" pitchFamily="34" charset="0"/>
                          <a:ea typeface="+mn-ea"/>
                          <a:cs typeface="+mn-cs"/>
                        </a:rPr>
                        <a:t>The NTCE was hosted at Sun City Resort in Rustenburg (North West Province) from 28 – 30 September 2018.	</a:t>
                      </a:r>
                    </a:p>
                  </a:txBody>
                  <a:tcPr marR="90000" marT="7620" marB="0">
                    <a:solidFill>
                      <a:schemeClr val="bg1"/>
                    </a:solidFill>
                  </a:tcPr>
                </a:tc>
                <a:tc vMerge="1">
                  <a:txBody>
                    <a:bodyPr/>
                    <a:lstStyle/>
                    <a:p>
                      <a:endParaRPr lang="en-ZA" dirty="0"/>
                    </a:p>
                  </a:txBody>
                  <a:tcPr marR="90000" marT="7620" marB="0">
                    <a:solidFill>
                      <a:schemeClr val="bg1"/>
                    </a:solidFill>
                  </a:tcPr>
                </a:tc>
                <a:tc vMerge="1">
                  <a:txBody>
                    <a:bodyPr/>
                    <a:lstStyle/>
                    <a:p>
                      <a:pPr algn="just"/>
                      <a:endParaRPr lang="en-ZA" sz="1600" b="0" kern="1200" dirty="0">
                        <a:solidFill>
                          <a:schemeClr val="tx1"/>
                        </a:solidFill>
                        <a:latin typeface="Arial Narrow"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454140467"/>
                  </a:ext>
                </a:extLst>
              </a:tr>
            </a:tbl>
          </a:graphicData>
        </a:graphic>
      </p:graphicFrame>
      <p:sp>
        <p:nvSpPr>
          <p:cNvPr id="13" name="Footer Placeholder 1"/>
          <p:cNvSpPr>
            <a:spLocks noGrp="1"/>
          </p:cNvSpPr>
          <p:nvPr>
            <p:ph type="ftr" sz="quarter" idx="11"/>
          </p:nvPr>
        </p:nvSpPr>
        <p:spPr>
          <a:xfrm>
            <a:off x="328532" y="5991226"/>
            <a:ext cx="3079686"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04090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45167784"/>
              </p:ext>
            </p:extLst>
          </p:nvPr>
        </p:nvGraphicFramePr>
        <p:xfrm>
          <a:off x="328532" y="224005"/>
          <a:ext cx="8532006" cy="5057122"/>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xmlns="" val="20000"/>
                    </a:ext>
                  </a:extLst>
                </a:gridCol>
                <a:gridCol w="1556512">
                  <a:extLst>
                    <a:ext uri="{9D8B030D-6E8A-4147-A177-3AD203B41FA5}">
                      <a16:colId xmlns:a16="http://schemas.microsoft.com/office/drawing/2014/main" xmlns="" val="20001"/>
                    </a:ext>
                  </a:extLst>
                </a:gridCol>
                <a:gridCol w="2246086">
                  <a:extLst>
                    <a:ext uri="{9D8B030D-6E8A-4147-A177-3AD203B41FA5}">
                      <a16:colId xmlns:a16="http://schemas.microsoft.com/office/drawing/2014/main" xmlns="" val="2911490894"/>
                    </a:ext>
                  </a:extLst>
                </a:gridCol>
                <a:gridCol w="1343608">
                  <a:extLst>
                    <a:ext uri="{9D8B030D-6E8A-4147-A177-3AD203B41FA5}">
                      <a16:colId xmlns:a16="http://schemas.microsoft.com/office/drawing/2014/main" xmlns="" val="841781831"/>
                    </a:ext>
                  </a:extLst>
                </a:gridCol>
                <a:gridCol w="1638644">
                  <a:extLst>
                    <a:ext uri="{9D8B030D-6E8A-4147-A177-3AD203B41FA5}">
                      <a16:colId xmlns:a16="http://schemas.microsoft.com/office/drawing/2014/main" xmlns="" val="1330114813"/>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rPr>
                        <a:t>Strategic objective: </a:t>
                      </a:r>
                      <a:r>
                        <a:rPr kumimoji="0" lang="en-ZA" sz="1600" b="1" i="0" u="none" strike="noStrike" kern="1200" cap="none" spc="0" normalizeH="0" baseline="0" noProof="0" dirty="0">
                          <a:ln>
                            <a:noFill/>
                          </a:ln>
                          <a:solidFill>
                            <a:srgbClr val="000000"/>
                          </a:solidFill>
                          <a:effectLst/>
                          <a:uLnTx/>
                          <a:uFillTx/>
                          <a:latin typeface="Arial Narrow"/>
                        </a:rPr>
                        <a:t>To facilitate tourism capacity-building programmes.</a:t>
                      </a:r>
                      <a:endParaRPr kumimoji="0" lang="en-US" sz="16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8202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600" dirty="0">
                          <a:solidFill>
                            <a:schemeClr val="tx1"/>
                          </a:solidFill>
                          <a:latin typeface="Arial Narrow" pitchFamily="34" charset="0"/>
                          <a:ea typeface="Calibri"/>
                          <a:cs typeface="Times New Roman"/>
                        </a:rPr>
                        <a:t>Number of capacity-building programmes implemented.</a:t>
                      </a:r>
                      <a:endParaRPr lang="en-US" sz="1600" dirty="0">
                        <a:solidFill>
                          <a:schemeClr val="tx1"/>
                        </a:solidFill>
                        <a:latin typeface="Arial Narrow" pitchFamily="34" charset="0"/>
                      </a:endParaRPr>
                    </a:p>
                  </a:txBody>
                  <a:tcPr marL="86403" marR="86403" marT="0" marB="0">
                    <a:solidFill>
                      <a:schemeClr val="bg1"/>
                    </a:solidFill>
                  </a:tcPr>
                </a:tc>
                <a:tc gridSpan="4">
                  <a:txBody>
                    <a:bodyPr/>
                    <a:lstStyle/>
                    <a:p>
                      <a:pPr marL="0" indent="0" algn="just" fontAlgn="t">
                        <a:buFont typeface="+mj-lt"/>
                        <a:buNone/>
                      </a:pPr>
                      <a:r>
                        <a:rPr lang="en-ZA" sz="1600" b="1" kern="1200" dirty="0">
                          <a:solidFill>
                            <a:schemeClr val="tx1"/>
                          </a:solidFill>
                          <a:latin typeface="Arial Narrow" pitchFamily="34" charset="0"/>
                          <a:ea typeface="+mn-ea"/>
                          <a:cs typeface="+mn-cs"/>
                        </a:rPr>
                        <a:t>Nine THRD initiatives implemented … continued.</a:t>
                      </a:r>
                    </a:p>
                  </a:txBody>
                  <a:tcPr marL="68580" marR="68580" marT="0"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68154046"/>
                  </a:ext>
                </a:extLst>
              </a:tr>
              <a:tr h="3234372">
                <a:tc vMerge="1">
                  <a:txBody>
                    <a:bodyPr/>
                    <a:lstStyle/>
                    <a:p>
                      <a:endParaRPr lang="en-ZA"/>
                    </a:p>
                  </a:txBody>
                  <a:tcPr/>
                </a:tc>
                <a:tc>
                  <a:txBody>
                    <a:bodyPr/>
                    <a:lstStyle/>
                    <a:p>
                      <a:pPr marL="342900" lvl="0" indent="-342900" algn="just">
                        <a:buFont typeface="+mj-lt"/>
                        <a:buAutoNum type="arabicPeriod" startAt="7"/>
                      </a:pPr>
                      <a:r>
                        <a:rPr lang="en-ZA" sz="1600" b="0" kern="1200" dirty="0">
                          <a:solidFill>
                            <a:schemeClr val="tx1"/>
                          </a:solidFill>
                          <a:latin typeface="Arial Narrow" pitchFamily="34" charset="0"/>
                          <a:ea typeface="+mn-ea"/>
                          <a:cs typeface="+mn-cs"/>
                        </a:rPr>
                        <a:t>Training of 40 Women in the Executive Development Programme facilitated.</a:t>
                      </a: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kern="1200" dirty="0">
                          <a:solidFill>
                            <a:schemeClr val="tx1"/>
                          </a:solidFill>
                          <a:latin typeface="Arial Narrow" pitchFamily="34" charset="0"/>
                          <a:ea typeface="+mn-ea"/>
                          <a:cs typeface="+mn-cs"/>
                        </a:rPr>
                        <a:t>Quarterly report on the training of 40 candidates was developed. Training is progressing well and students are doing well in their assignments. The average performance by the whole class on assignments submitted was 76.54%. Two of the students have been promoted to General Manager positions.	</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kern="1200" dirty="0">
                          <a:solidFill>
                            <a:schemeClr val="tx1"/>
                          </a:solidFill>
                          <a:latin typeface="Arial Narrow" pitchFamily="34" charset="0"/>
                          <a:ea typeface="+mn-ea"/>
                          <a:cs typeface="+mn-cs"/>
                        </a:rPr>
                        <a:t>Quarterly report on the training of forty candidates.</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kern="1200" dirty="0">
                          <a:solidFill>
                            <a:schemeClr val="tx1"/>
                          </a:solidFill>
                          <a:latin typeface="Arial Narrow" pitchFamily="34" charset="0"/>
                          <a:ea typeface="+mn-ea"/>
                          <a:cs typeface="+mn-cs"/>
                        </a:rPr>
                        <a:t>Quarterly report on the training of 40 candidates was developed.</a:t>
                      </a:r>
                    </a:p>
                  </a:txBody>
                  <a:tcPr marR="90000" marT="7620" marB="0">
                    <a:solidFill>
                      <a:schemeClr val="bg1"/>
                    </a:solidFill>
                  </a:tcPr>
                </a:tc>
                <a:extLst>
                  <a:ext uri="{0D108BD9-81ED-4DB2-BD59-A6C34878D82A}">
                    <a16:rowId xmlns:a16="http://schemas.microsoft.com/office/drawing/2014/main" xmlns="" val="1750408103"/>
                  </a:ext>
                </a:extLst>
              </a:tr>
            </a:tbl>
          </a:graphicData>
        </a:graphic>
      </p:graphicFrame>
      <p:sp>
        <p:nvSpPr>
          <p:cNvPr id="13" name="Footer Placeholder 1"/>
          <p:cNvSpPr>
            <a:spLocks noGrp="1"/>
          </p:cNvSpPr>
          <p:nvPr>
            <p:ph type="ftr" sz="quarter" idx="11"/>
          </p:nvPr>
        </p:nvSpPr>
        <p:spPr>
          <a:xfrm>
            <a:off x="328532" y="5991226"/>
            <a:ext cx="3088923"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3156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378543603"/>
              </p:ext>
            </p:extLst>
          </p:nvPr>
        </p:nvGraphicFramePr>
        <p:xfrm>
          <a:off x="328532" y="224006"/>
          <a:ext cx="8559217" cy="5418245"/>
        </p:xfrm>
        <a:graphic>
          <a:graphicData uri="http://schemas.openxmlformats.org/drawingml/2006/table">
            <a:tbl>
              <a:tblPr>
                <a:tableStyleId>{8A107856-5554-42FB-B03E-39F5DBC370BA}</a:tableStyleId>
              </a:tblPr>
              <a:tblGrid>
                <a:gridCol w="1331826">
                  <a:extLst>
                    <a:ext uri="{9D8B030D-6E8A-4147-A177-3AD203B41FA5}">
                      <a16:colId xmlns:a16="http://schemas.microsoft.com/office/drawing/2014/main" xmlns="" val="20000"/>
                    </a:ext>
                  </a:extLst>
                </a:gridCol>
                <a:gridCol w="1840831">
                  <a:extLst>
                    <a:ext uri="{9D8B030D-6E8A-4147-A177-3AD203B41FA5}">
                      <a16:colId xmlns:a16="http://schemas.microsoft.com/office/drawing/2014/main" xmlns="" val="20001"/>
                    </a:ext>
                  </a:extLst>
                </a:gridCol>
                <a:gridCol w="1540043"/>
                <a:gridCol w="1233444"/>
                <a:gridCol w="2613073">
                  <a:extLst>
                    <a:ext uri="{9D8B030D-6E8A-4147-A177-3AD203B41FA5}">
                      <a16:colId xmlns:a16="http://schemas.microsoft.com/office/drawing/2014/main" xmlns="" val="20004"/>
                    </a:ext>
                  </a:extLst>
                </a:gridCol>
              </a:tblGrid>
              <a:tr h="34235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Narrow"/>
                        </a:rPr>
                        <a:t>Strategic objective: </a:t>
                      </a:r>
                      <a:r>
                        <a:rPr kumimoji="0" lang="en-ZA" sz="1300" b="1" i="0" u="none" strike="noStrike" kern="1200" cap="none" spc="0" normalizeH="0" baseline="0" noProof="0" dirty="0">
                          <a:ln>
                            <a:noFill/>
                          </a:ln>
                          <a:solidFill>
                            <a:srgbClr val="000000"/>
                          </a:solidFill>
                          <a:effectLst/>
                          <a:uLnTx/>
                          <a:uFillTx/>
                          <a:latin typeface="Arial Narrow"/>
                        </a:rPr>
                        <a:t>To facilitate tourism capacity-building programmes.</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5563">
                <a:tc rowSpan="2">
                  <a:txBody>
                    <a:bodyPr/>
                    <a:lstStyle/>
                    <a:p>
                      <a:pPr algn="ctr">
                        <a:lnSpc>
                          <a:spcPct val="100000"/>
                        </a:lnSpc>
                      </a:pPr>
                      <a:r>
                        <a:rPr lang="en-US" sz="1300" b="1" dirty="0">
                          <a:latin typeface="Arial Narrow" panose="020B0606020202030204" pitchFamily="34" charset="0"/>
                        </a:rPr>
                        <a:t>Key</a:t>
                      </a:r>
                      <a:r>
                        <a:rPr lang="en-US" sz="1300" b="1" baseline="0" dirty="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649668">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Arial Narrow" panose="020B0606020202030204" pitchFamily="34" charset="0"/>
                          <a:ea typeface="+mn-ea"/>
                          <a:cs typeface="+mn-cs"/>
                        </a:rPr>
                        <a:t>Quarter 2 Performance – </a:t>
                      </a:r>
                      <a:r>
                        <a:rPr lang="en-ZA" sz="1300" b="1" kern="1200" dirty="0">
                          <a:solidFill>
                            <a:schemeClr val="dk1"/>
                          </a:solidFill>
                          <a:latin typeface="Arial Narrow" panose="020B0606020202030204" pitchFamily="34" charset="0"/>
                          <a:ea typeface="+mn-ea"/>
                          <a:cs typeface="+mn-cs"/>
                        </a:rPr>
                        <a:t>Actual </a:t>
                      </a:r>
                      <a:r>
                        <a:rPr lang="en-US" sz="13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Targets</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Performance – </a:t>
                      </a:r>
                      <a:r>
                        <a:rPr lang="en-ZA" sz="1300" b="1" i="0" dirty="0">
                          <a:latin typeface="Arial Narrow" panose="020B0606020202030204" pitchFamily="34" charset="0"/>
                        </a:rPr>
                        <a:t>Preliminary </a:t>
                      </a:r>
                      <a:r>
                        <a:rPr lang="en-US" sz="1300" b="1" dirty="0">
                          <a:latin typeface="Arial Narrow" panose="020B0606020202030204" pitchFamily="34" charset="0"/>
                        </a:rPr>
                        <a:t>Data </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52433">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68275" marR="0" indent="-168275" algn="just" defTabSz="914400" rtl="0" eaLnBrk="1" fontAlgn="auto" latinLnBrk="0" hangingPunct="1">
                        <a:lnSpc>
                          <a:spcPct val="100000"/>
                        </a:lnSpc>
                        <a:spcBef>
                          <a:spcPts val="0"/>
                        </a:spcBef>
                        <a:spcAft>
                          <a:spcPts val="0"/>
                        </a:spcAft>
                        <a:buClrTx/>
                        <a:buSzTx/>
                        <a:buFont typeface="+mj-lt"/>
                        <a:buAutoNum type="arabicPeriod" startAt="8"/>
                        <a:tabLst>
                          <a:tab pos="115888" algn="l"/>
                          <a:tab pos="266700" algn="l"/>
                        </a:tabLst>
                        <a:defRPr/>
                      </a:pPr>
                      <a:r>
                        <a:rPr lang="en-ZA" sz="1400" dirty="0">
                          <a:solidFill>
                            <a:schemeClr val="tx1"/>
                          </a:solidFill>
                          <a:latin typeface="Arial Narrow" pitchFamily="34" charset="0"/>
                          <a:ea typeface="Calibri"/>
                          <a:cs typeface="Times New Roman"/>
                        </a:rPr>
                        <a:t>Number of capacity-building programmes implemented.</a:t>
                      </a:r>
                      <a:endParaRPr lang="en-US" sz="1400" dirty="0">
                        <a:solidFill>
                          <a:schemeClr val="tx1"/>
                        </a:solidFill>
                        <a:latin typeface="Arial Narrow" pitchFamily="34" charset="0"/>
                      </a:endParaRPr>
                    </a:p>
                  </a:txBody>
                  <a:tcPr marL="86403" marR="86403" marT="0" marB="0">
                    <a:solidFill>
                      <a:schemeClr val="bg1"/>
                    </a:solidFill>
                  </a:tcPr>
                </a:tc>
                <a:tc gridSpan="4">
                  <a:txBody>
                    <a:bodyPr/>
                    <a:lstStyle/>
                    <a:p>
                      <a:pPr marL="0" indent="0" algn="just" fontAlgn="t">
                        <a:buFont typeface="+mj-lt"/>
                        <a:buNone/>
                      </a:pPr>
                      <a:r>
                        <a:rPr lang="en-ZA" sz="1400" b="1" kern="1200" dirty="0">
                          <a:solidFill>
                            <a:schemeClr val="tx1"/>
                          </a:solidFill>
                          <a:latin typeface="Arial Narrow" pitchFamily="34" charset="0"/>
                          <a:ea typeface="+mn-ea"/>
                          <a:cs typeface="+mn-cs"/>
                        </a:rPr>
                        <a:t>Nine THRD initiatives implemented … continued</a:t>
                      </a:r>
                    </a:p>
                  </a:txBody>
                  <a:tcPr marL="68580" marR="68580" marT="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68154046"/>
                  </a:ext>
                </a:extLst>
              </a:tr>
              <a:tr h="3760853">
                <a:tc vMerge="1">
                  <a:txBody>
                    <a:bodyPr/>
                    <a:lstStyle/>
                    <a:p>
                      <a:endParaRPr lang="en-ZA"/>
                    </a:p>
                  </a:txBody>
                  <a:tcPr/>
                </a:tc>
                <a:tc>
                  <a:txBody>
                    <a:bodyPr/>
                    <a:lstStyle/>
                    <a:p>
                      <a:pPr marL="168275" marR="0" lvl="0" indent="-168275" algn="just" defTabSz="914400" rtl="0" eaLnBrk="1" fontAlgn="auto" latinLnBrk="0" hangingPunct="1">
                        <a:lnSpc>
                          <a:spcPct val="100000"/>
                        </a:lnSpc>
                        <a:spcBef>
                          <a:spcPts val="0"/>
                        </a:spcBef>
                        <a:spcAft>
                          <a:spcPts val="0"/>
                        </a:spcAft>
                        <a:buClrTx/>
                        <a:buSzTx/>
                        <a:buFont typeface="+mj-lt"/>
                        <a:buAutoNum type="arabicPeriod" startAt="8"/>
                        <a:tabLst/>
                        <a:defRPr/>
                      </a:pPr>
                      <a:r>
                        <a:rPr kumimoji="0" lang="en-ZA" sz="1400" b="1" i="0" u="none" strike="noStrike" kern="1200" cap="none" spc="0" normalizeH="0" baseline="0" noProof="0" dirty="0">
                          <a:ln>
                            <a:noFill/>
                          </a:ln>
                          <a:solidFill>
                            <a:prstClr val="black"/>
                          </a:solidFill>
                          <a:effectLst/>
                          <a:uLnTx/>
                          <a:uFillTx/>
                          <a:latin typeface="Arial Narrow" pitchFamily="34" charset="0"/>
                          <a:ea typeface="+mn-ea"/>
                          <a:cs typeface="+mn-cs"/>
                        </a:rPr>
                        <a:t>Three programmes to capacitate tourist guides implemented:</a:t>
                      </a:r>
                    </a:p>
                    <a:p>
                      <a:pPr marL="168275" marR="0" lvl="0" indent="-168275" algn="just" defTabSz="914400" rtl="0" eaLnBrk="1" fontAlgn="auto" latinLnBrk="0" hangingPunct="1">
                        <a:lnSpc>
                          <a:spcPct val="100000"/>
                        </a:lnSpc>
                        <a:spcBef>
                          <a:spcPts val="0"/>
                        </a:spcBef>
                        <a:spcAft>
                          <a:spcPts val="0"/>
                        </a:spcAft>
                        <a:buClrTx/>
                        <a:buSzTx/>
                        <a:buFont typeface="+mj-lt"/>
                        <a:buAutoNum type="arabicPeriod"/>
                        <a:tabLst/>
                        <a:defRPr/>
                      </a:pPr>
                      <a:r>
                        <a:rPr lang="en-US" sz="1400" b="0" kern="1200" dirty="0">
                          <a:solidFill>
                            <a:schemeClr val="tx1"/>
                          </a:solidFill>
                          <a:latin typeface="Arial Narrow" pitchFamily="34" charset="0"/>
                          <a:ea typeface="+mn-ea"/>
                          <a:cs typeface="+mn-cs"/>
                        </a:rPr>
                        <a:t>Up-skilling of tourist guides in iSimangaliso Wetland Park and Cape Floral Kingdom</a:t>
                      </a:r>
                      <a:endParaRPr lang="en-ZA" sz="1400" b="0" kern="1200" dirty="0">
                        <a:solidFill>
                          <a:schemeClr val="tx1"/>
                        </a:solidFill>
                        <a:latin typeface="Arial Narrow" pitchFamily="34" charset="0"/>
                        <a:ea typeface="+mn-ea"/>
                        <a:cs typeface="+mn-cs"/>
                      </a:endParaRPr>
                    </a:p>
                    <a:p>
                      <a:pPr marL="168275" marR="0" lvl="0" indent="-168275" algn="just" defTabSz="914400" rtl="0" eaLnBrk="1" fontAlgn="auto" latinLnBrk="0" hangingPunct="1">
                        <a:lnSpc>
                          <a:spcPct val="100000"/>
                        </a:lnSpc>
                        <a:spcBef>
                          <a:spcPts val="0"/>
                        </a:spcBef>
                        <a:spcAft>
                          <a:spcPts val="0"/>
                        </a:spcAft>
                        <a:buClrTx/>
                        <a:buSzTx/>
                        <a:buFont typeface="+mj-lt"/>
                        <a:buAutoNum type="arabicPeriod"/>
                        <a:tabLst/>
                        <a:defRPr/>
                      </a:pPr>
                      <a:r>
                        <a:rPr lang="en-US" sz="1400" b="0" kern="1200" dirty="0">
                          <a:solidFill>
                            <a:schemeClr val="tx1"/>
                          </a:solidFill>
                          <a:latin typeface="Arial Narrow" pitchFamily="34" charset="0"/>
                          <a:ea typeface="+mn-ea"/>
                          <a:cs typeface="+mn-cs"/>
                        </a:rPr>
                        <a:t>Up-skilling of tourist guides at Kruger National Park </a:t>
                      </a:r>
                      <a:endParaRPr lang="en-ZA" sz="1400" b="0" kern="1200" dirty="0">
                        <a:solidFill>
                          <a:schemeClr val="tx1"/>
                        </a:solidFill>
                        <a:latin typeface="Arial Narrow" pitchFamily="34" charset="0"/>
                        <a:ea typeface="+mn-ea"/>
                        <a:cs typeface="+mn-cs"/>
                      </a:endParaRPr>
                    </a:p>
                    <a:p>
                      <a:pPr marL="168275" marR="0" lvl="0" indent="-168275" algn="just" defTabSz="914400" rtl="0" eaLnBrk="1" fontAlgn="auto" latinLnBrk="0" hangingPunct="1">
                        <a:lnSpc>
                          <a:spcPct val="100000"/>
                        </a:lnSpc>
                        <a:spcBef>
                          <a:spcPts val="0"/>
                        </a:spcBef>
                        <a:spcAft>
                          <a:spcPts val="0"/>
                        </a:spcAft>
                        <a:buClrTx/>
                        <a:buSzTx/>
                        <a:buFont typeface="+mj-lt"/>
                        <a:buAutoNum type="arabicPeriod"/>
                        <a:tabLst/>
                        <a:defRPr/>
                      </a:pPr>
                      <a:r>
                        <a:rPr lang="en-US" sz="1400" b="0" kern="1200" dirty="0">
                          <a:solidFill>
                            <a:schemeClr val="tx1"/>
                          </a:solidFill>
                          <a:latin typeface="Arial Narrow" pitchFamily="34" charset="0"/>
                          <a:ea typeface="+mn-ea"/>
                          <a:cs typeface="+mn-cs"/>
                        </a:rPr>
                        <a:t>Training of new entrants as tourist guides in the Eastern Cape and Limpopo provinces.</a:t>
                      </a:r>
                      <a:endParaRPr kumimoji="0" lang="en-ZA" sz="1400" b="1" i="0" u="none" strike="noStrike" kern="1200" cap="none" spc="0" normalizeH="0" baseline="0" noProof="0" dirty="0">
                        <a:ln>
                          <a:noFill/>
                        </a:ln>
                        <a:solidFill>
                          <a:prstClr val="black"/>
                        </a:solidFill>
                        <a:effectLst/>
                        <a:uLnTx/>
                        <a:uFillTx/>
                        <a:latin typeface="Arial Narrow" pitchFamily="34" charset="0"/>
                        <a:ea typeface="+mn-ea"/>
                        <a:cs typeface="+mn-cs"/>
                      </a:endParaRP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Orientation of learners to the training programmes has not commenced.</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However, a suitable service provider  was appointed </a:t>
                      </a:r>
                      <a:r>
                        <a:rPr lang="en-ZA" sz="1400" b="0" kern="1200" baseline="0" dirty="0">
                          <a:solidFill>
                            <a:schemeClr val="tx1"/>
                          </a:solidFill>
                          <a:latin typeface="Arial Narrow" pitchFamily="34" charset="0"/>
                          <a:ea typeface="+mn-ea"/>
                          <a:cs typeface="+mn-cs"/>
                        </a:rPr>
                        <a:t>to up-skill tourist guides at Cape Floral Kingdom.</a:t>
                      </a:r>
                      <a:endParaRPr lang="en-ZA" sz="1400" b="0" kern="1200" dirty="0">
                        <a:solidFill>
                          <a:schemeClr val="tx1"/>
                        </a:solidFill>
                        <a:latin typeface="Arial Narrow" pitchFamily="34" charset="0"/>
                        <a:ea typeface="+mn-ea"/>
                        <a:cs typeface="+mn-cs"/>
                      </a:endParaRP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Progress report on the implementation.</a:t>
                      </a:r>
                    </a:p>
                  </a:txBody>
                  <a:tcPr marR="90000" marT="7620" marB="0">
                    <a:solidFill>
                      <a:schemeClr val="bg1"/>
                    </a:solidFill>
                  </a:tcPr>
                </a:tc>
                <a:tc>
                  <a:txBody>
                    <a:bodyPr/>
                    <a:lstStyle/>
                    <a:p>
                      <a:pPr algn="just"/>
                      <a:r>
                        <a:rPr lang="en-ZA" sz="1400" b="0" kern="1200" dirty="0">
                          <a:solidFill>
                            <a:schemeClr val="tx1"/>
                          </a:solidFill>
                          <a:latin typeface="Arial Narrow" pitchFamily="34" charset="0"/>
                          <a:ea typeface="+mn-ea"/>
                          <a:cs typeface="+mn-cs"/>
                        </a:rPr>
                        <a:t>Report on the implementation of the programmes was developed and progress was as follows:</a:t>
                      </a:r>
                    </a:p>
                    <a:p>
                      <a:pPr algn="just"/>
                      <a:endParaRPr lang="en-ZA" sz="1400" b="0" kern="1200" dirty="0">
                        <a:solidFill>
                          <a:schemeClr val="tx1"/>
                        </a:solidFill>
                        <a:latin typeface="Arial Narrow" pitchFamily="34" charset="0"/>
                        <a:ea typeface="+mn-ea"/>
                        <a:cs typeface="+mn-cs"/>
                      </a:endParaRPr>
                    </a:p>
                    <a:p>
                      <a:pPr marL="171450" indent="-171450" algn="just">
                        <a:buFont typeface="Arial" panose="020B0604020202020204" pitchFamily="34" charset="0"/>
                        <a:buChar char="•"/>
                      </a:pPr>
                      <a:r>
                        <a:rPr lang="en-ZA" sz="1400" b="0" kern="1200" dirty="0">
                          <a:solidFill>
                            <a:schemeClr val="tx1"/>
                          </a:solidFill>
                          <a:latin typeface="Arial Narrow" pitchFamily="34" charset="0"/>
                          <a:ea typeface="+mn-ea"/>
                          <a:cs typeface="+mn-cs"/>
                        </a:rPr>
                        <a:t>The up-skilling of guides at iSimangaliso and Cape Floral Kingdom expected to take place in the fourth quarter.</a:t>
                      </a:r>
                    </a:p>
                    <a:p>
                      <a:pPr marL="171450" indent="-171450" algn="just">
                        <a:buFont typeface="Arial" panose="020B0604020202020204" pitchFamily="34" charset="0"/>
                        <a:buChar char="•"/>
                      </a:pPr>
                      <a:r>
                        <a:rPr lang="en-ZA" sz="1400" b="0" kern="1200" dirty="0">
                          <a:solidFill>
                            <a:schemeClr val="tx1"/>
                          </a:solidFill>
                          <a:latin typeface="Arial Narrow" pitchFamily="34" charset="0"/>
                          <a:ea typeface="+mn-ea"/>
                          <a:cs typeface="+mn-cs"/>
                        </a:rPr>
                        <a:t>The up-skilling of tourist guides at the Kruger National Park will be implemented in the fourth quarter.</a:t>
                      </a:r>
                    </a:p>
                    <a:p>
                      <a:pPr marL="171450" indent="-171450" algn="just">
                        <a:buFont typeface="Arial" panose="020B0604020202020204" pitchFamily="34" charset="0"/>
                        <a:buChar char="•"/>
                      </a:pPr>
                      <a:r>
                        <a:rPr lang="en-ZA" sz="1400" b="0" kern="1200" dirty="0">
                          <a:solidFill>
                            <a:schemeClr val="tx1"/>
                          </a:solidFill>
                          <a:latin typeface="Arial Narrow" pitchFamily="34" charset="0"/>
                          <a:ea typeface="+mn-ea"/>
                          <a:cs typeface="+mn-cs"/>
                        </a:rPr>
                        <a:t>Training of new entrants as tourist guides in the EC and LP provinces was completed.  A total of 35 learners were </a:t>
                      </a:r>
                      <a:r>
                        <a:rPr lang="en-ZA" sz="1400" b="0" kern="1200" dirty="0" smtClean="0">
                          <a:solidFill>
                            <a:schemeClr val="tx1"/>
                          </a:solidFill>
                          <a:latin typeface="Arial Narrow" pitchFamily="34" charset="0"/>
                          <a:ea typeface="+mn-ea"/>
                          <a:cs typeface="+mn-cs"/>
                        </a:rPr>
                        <a:t>trained, </a:t>
                      </a:r>
                      <a:r>
                        <a:rPr lang="en-ZA" sz="1400" b="0" kern="1200" dirty="0">
                          <a:solidFill>
                            <a:schemeClr val="tx1"/>
                          </a:solidFill>
                          <a:latin typeface="Arial Narrow" pitchFamily="34" charset="0"/>
                          <a:ea typeface="+mn-ea"/>
                          <a:cs typeface="+mn-cs"/>
                        </a:rPr>
                        <a:t>20 from Eastern Cape as adventure site guides and 15 in Limpopo as both nature and culture site guides.</a:t>
                      </a:r>
                    </a:p>
                  </a:txBody>
                  <a:tcPr marR="90000" marT="7620" marB="0">
                    <a:solidFill>
                      <a:schemeClr val="bg1"/>
                    </a:solidFill>
                  </a:tcPr>
                </a:tc>
                <a:extLst>
                  <a:ext uri="{0D108BD9-81ED-4DB2-BD59-A6C34878D82A}">
                    <a16:rowId xmlns:a16="http://schemas.microsoft.com/office/drawing/2014/main" xmlns="" val="1750408103"/>
                  </a:ext>
                </a:extLst>
              </a:tr>
            </a:tbl>
          </a:graphicData>
        </a:graphic>
      </p:graphicFrame>
      <p:sp>
        <p:nvSpPr>
          <p:cNvPr id="13" name="Footer Placeholder 1"/>
          <p:cNvSpPr>
            <a:spLocks noGrp="1"/>
          </p:cNvSpPr>
          <p:nvPr>
            <p:ph type="ftr" sz="quarter" idx="11"/>
          </p:nvPr>
        </p:nvSpPr>
        <p:spPr>
          <a:xfrm>
            <a:off x="328532" y="5991226"/>
            <a:ext cx="3051977"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8259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302499355"/>
              </p:ext>
            </p:extLst>
          </p:nvPr>
        </p:nvGraphicFramePr>
        <p:xfrm>
          <a:off x="328532" y="224005"/>
          <a:ext cx="8521554" cy="5504991"/>
        </p:xfrm>
        <a:graphic>
          <a:graphicData uri="http://schemas.openxmlformats.org/drawingml/2006/table">
            <a:tbl>
              <a:tblPr>
                <a:tableStyleId>{8A107856-5554-42FB-B03E-39F5DBC370BA}</a:tableStyleId>
              </a:tblPr>
              <a:tblGrid>
                <a:gridCol w="1500268">
                  <a:extLst>
                    <a:ext uri="{9D8B030D-6E8A-4147-A177-3AD203B41FA5}">
                      <a16:colId xmlns:a16="http://schemas.microsoft.com/office/drawing/2014/main" xmlns="" val="20000"/>
                    </a:ext>
                  </a:extLst>
                </a:gridCol>
                <a:gridCol w="1755228">
                  <a:extLst>
                    <a:ext uri="{9D8B030D-6E8A-4147-A177-3AD203B41FA5}">
                      <a16:colId xmlns:a16="http://schemas.microsoft.com/office/drawing/2014/main" xmlns="" val="20001"/>
                    </a:ext>
                  </a:extLst>
                </a:gridCol>
                <a:gridCol w="1416597">
                  <a:extLst>
                    <a:ext uri="{9D8B030D-6E8A-4147-A177-3AD203B41FA5}">
                      <a16:colId xmlns:a16="http://schemas.microsoft.com/office/drawing/2014/main" xmlns="" val="20002"/>
                    </a:ext>
                  </a:extLst>
                </a:gridCol>
                <a:gridCol w="1200478">
                  <a:extLst>
                    <a:ext uri="{9D8B030D-6E8A-4147-A177-3AD203B41FA5}">
                      <a16:colId xmlns:a16="http://schemas.microsoft.com/office/drawing/2014/main" xmlns="" val="20003"/>
                    </a:ext>
                  </a:extLst>
                </a:gridCol>
                <a:gridCol w="2648983">
                  <a:extLst>
                    <a:ext uri="{9D8B030D-6E8A-4147-A177-3AD203B41FA5}">
                      <a16:colId xmlns:a16="http://schemas.microsoft.com/office/drawing/2014/main" xmlns="" val="20004"/>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Narrow"/>
                        </a:rPr>
                        <a:t>Strategic objective: </a:t>
                      </a:r>
                      <a:r>
                        <a:rPr kumimoji="0" lang="en-ZA" sz="1300" b="1" i="0" u="none" strike="noStrike" kern="1200" cap="none" spc="0" normalizeH="0" baseline="0" noProof="0" dirty="0">
                          <a:ln>
                            <a:noFill/>
                          </a:ln>
                          <a:solidFill>
                            <a:srgbClr val="000000"/>
                          </a:solidFill>
                          <a:effectLst/>
                          <a:uLnTx/>
                          <a:uFillTx/>
                          <a:latin typeface="Arial Narrow"/>
                        </a:rPr>
                        <a:t>To facilitate tourism capacity-building programmes.</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300" b="1" dirty="0">
                          <a:latin typeface="Arial Narrow" panose="020B0606020202030204" pitchFamily="34" charset="0"/>
                        </a:rPr>
                        <a:t>Key</a:t>
                      </a:r>
                      <a:r>
                        <a:rPr lang="en-US" sz="1300" b="1" baseline="0" dirty="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Arial Narrow" panose="020B0606020202030204" pitchFamily="34" charset="0"/>
                          <a:ea typeface="+mn-ea"/>
                          <a:cs typeface="+mn-cs"/>
                        </a:rPr>
                        <a:t>Quarter 2 Performance – </a:t>
                      </a:r>
                      <a:r>
                        <a:rPr lang="en-ZA" sz="1300" b="1" kern="1200" dirty="0">
                          <a:solidFill>
                            <a:schemeClr val="dk1"/>
                          </a:solidFill>
                          <a:latin typeface="Arial Narrow" panose="020B0606020202030204" pitchFamily="34" charset="0"/>
                          <a:ea typeface="+mn-ea"/>
                          <a:cs typeface="+mn-cs"/>
                        </a:rPr>
                        <a:t>Actual </a:t>
                      </a:r>
                      <a:r>
                        <a:rPr lang="en-US" sz="13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Targets</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Performance – </a:t>
                      </a:r>
                      <a:r>
                        <a:rPr lang="en-ZA" sz="1300" b="1" i="0" dirty="0">
                          <a:latin typeface="Arial Narrow" panose="020B0606020202030204" pitchFamily="34" charset="0"/>
                        </a:rPr>
                        <a:t>Preliminary </a:t>
                      </a:r>
                      <a:r>
                        <a:rPr lang="en-US" sz="1300" b="1" dirty="0">
                          <a:latin typeface="Arial Narrow" panose="020B0606020202030204" pitchFamily="34" charset="0"/>
                        </a:rPr>
                        <a:t>Data </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8202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68275" marR="0" indent="-165100" algn="just" defTabSz="914400" rtl="0" eaLnBrk="1" fontAlgn="auto" latinLnBrk="0" hangingPunct="1">
                        <a:lnSpc>
                          <a:spcPct val="100000"/>
                        </a:lnSpc>
                        <a:spcBef>
                          <a:spcPts val="0"/>
                        </a:spcBef>
                        <a:spcAft>
                          <a:spcPts val="0"/>
                        </a:spcAft>
                        <a:buClrTx/>
                        <a:buSzTx/>
                        <a:buFont typeface="+mj-lt"/>
                        <a:buAutoNum type="arabicPeriod" startAt="8"/>
                        <a:tabLst>
                          <a:tab pos="115888" algn="l"/>
                        </a:tabLst>
                        <a:defRPr/>
                      </a:pPr>
                      <a:r>
                        <a:rPr lang="en-ZA" sz="1300" dirty="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marL="86403" marR="86403" marT="0" marB="0">
                    <a:solidFill>
                      <a:schemeClr val="bg1"/>
                    </a:solidFill>
                  </a:tcPr>
                </a:tc>
                <a:tc gridSpan="4">
                  <a:txBody>
                    <a:bodyPr/>
                    <a:lstStyle/>
                    <a:p>
                      <a:pPr marL="0" indent="0" algn="just" fontAlgn="t">
                        <a:buFont typeface="+mj-lt"/>
                        <a:buNone/>
                      </a:pPr>
                      <a:r>
                        <a:rPr lang="en-ZA" sz="1300" b="1" kern="1200" dirty="0">
                          <a:solidFill>
                            <a:schemeClr val="tx1"/>
                          </a:solidFill>
                          <a:latin typeface="Arial Narrow" pitchFamily="34" charset="0"/>
                          <a:ea typeface="+mn-ea"/>
                          <a:cs typeface="+mn-cs"/>
                        </a:rPr>
                        <a:t>Nine THRD initiatives implemented … continued</a:t>
                      </a:r>
                    </a:p>
                  </a:txBody>
                  <a:tcPr marL="68580" marR="68580" marT="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68154046"/>
                  </a:ext>
                </a:extLst>
              </a:tr>
              <a:tr h="3846814">
                <a:tc vMerge="1">
                  <a:txBody>
                    <a:bodyPr/>
                    <a:lstStyle/>
                    <a:p>
                      <a:endParaRPr lang="en-ZA"/>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8"/>
                        <a:tabLst/>
                        <a:defRPr/>
                      </a:pPr>
                      <a:r>
                        <a:rPr kumimoji="0" lang="en-ZA" sz="1300" b="1" i="0" u="none" strike="noStrike" kern="1200" cap="none" spc="0" normalizeH="0" baseline="0" noProof="0" dirty="0">
                          <a:ln>
                            <a:noFill/>
                          </a:ln>
                          <a:solidFill>
                            <a:prstClr val="black"/>
                          </a:solidFill>
                          <a:effectLst/>
                          <a:uLnTx/>
                          <a:uFillTx/>
                          <a:latin typeface="Arial Narrow" pitchFamily="34" charset="0"/>
                          <a:ea typeface="+mn-ea"/>
                          <a:cs typeface="+mn-cs"/>
                        </a:rPr>
                        <a:t>Three programmes to capacitate tourist guides implemented:</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sz="1300" b="0" kern="1200" dirty="0">
                          <a:solidFill>
                            <a:schemeClr val="tx1"/>
                          </a:solidFill>
                          <a:latin typeface="Arial Narrow" pitchFamily="34" charset="0"/>
                          <a:ea typeface="+mn-ea"/>
                          <a:cs typeface="+mn-cs"/>
                        </a:rPr>
                        <a:t>Up-skilling of tourist guides in iSimangaliso Wetland Park and Cape Floral Kingdom</a:t>
                      </a:r>
                      <a:endParaRPr lang="en-ZA" sz="1300" b="0" kern="1200" dirty="0">
                        <a:solidFill>
                          <a:schemeClr val="tx1"/>
                        </a:solidFill>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sz="1300" b="0" kern="1200" dirty="0">
                          <a:solidFill>
                            <a:schemeClr val="tx1"/>
                          </a:solidFill>
                          <a:latin typeface="Arial Narrow" pitchFamily="34" charset="0"/>
                          <a:ea typeface="+mn-ea"/>
                          <a:cs typeface="+mn-cs"/>
                        </a:rPr>
                        <a:t>Up-skilling of tourist guides at Kruger National Park </a:t>
                      </a:r>
                      <a:endParaRPr lang="en-ZA" sz="1300" b="0" kern="1200" dirty="0">
                        <a:solidFill>
                          <a:schemeClr val="tx1"/>
                        </a:solidFill>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sz="1300" b="0" kern="1200" dirty="0">
                          <a:solidFill>
                            <a:schemeClr val="tx1"/>
                          </a:solidFill>
                          <a:latin typeface="Arial Narrow" pitchFamily="34" charset="0"/>
                          <a:ea typeface="+mn-ea"/>
                          <a:cs typeface="+mn-cs"/>
                        </a:rPr>
                        <a:t>Training of new entrants as tourist guides in the Eastern Cape and Limpopo provinces.</a:t>
                      </a:r>
                      <a:endParaRPr kumimoji="0" lang="en-ZA" sz="1300" b="1" i="0" u="none" strike="noStrike" kern="1200" cap="none" spc="0" normalizeH="0" baseline="0" noProof="0" dirty="0">
                        <a:ln>
                          <a:noFill/>
                        </a:ln>
                        <a:solidFill>
                          <a:prstClr val="black"/>
                        </a:solidFill>
                        <a:effectLst/>
                        <a:uLnTx/>
                        <a:uFillTx/>
                        <a:latin typeface="Arial Narrow" pitchFamily="34" charset="0"/>
                        <a:ea typeface="+mn-ea"/>
                        <a:cs typeface="+mn-cs"/>
                      </a:endParaRP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Orientation of learners to the training programmes has not commenced.</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However, a suitable service provider  was appointed </a:t>
                      </a:r>
                      <a:r>
                        <a:rPr lang="en-ZA" sz="1400" b="0" kern="1200" baseline="0" dirty="0">
                          <a:solidFill>
                            <a:schemeClr val="tx1"/>
                          </a:solidFill>
                          <a:latin typeface="Arial Narrow" pitchFamily="34" charset="0"/>
                          <a:ea typeface="+mn-ea"/>
                          <a:cs typeface="+mn-cs"/>
                        </a:rPr>
                        <a:t>to up-skill tourist guides at Cape Floral Kingdom.</a:t>
                      </a:r>
                      <a:endParaRPr lang="en-ZA" sz="1400" b="0" kern="1200" dirty="0">
                        <a:solidFill>
                          <a:schemeClr val="tx1"/>
                        </a:solidFill>
                        <a:latin typeface="Arial Narrow" pitchFamily="34" charset="0"/>
                        <a:ea typeface="+mn-ea"/>
                        <a:cs typeface="+mn-cs"/>
                      </a:endParaRPr>
                    </a:p>
                    <a:p>
                      <a:endParaRPr lang="en-US" dirty="0"/>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300" b="0" kern="1200" dirty="0">
                          <a:solidFill>
                            <a:schemeClr val="tx1"/>
                          </a:solidFill>
                          <a:latin typeface="Arial Narrow" pitchFamily="34" charset="0"/>
                          <a:ea typeface="+mn-ea"/>
                          <a:cs typeface="+mn-cs"/>
                        </a:rPr>
                        <a:t>Progress report on the implementation (</a:t>
                      </a:r>
                      <a:r>
                        <a:rPr lang="en-ZA" sz="1300" b="0" i="1" kern="1200" dirty="0" err="1">
                          <a:solidFill>
                            <a:schemeClr val="tx1"/>
                          </a:solidFill>
                          <a:latin typeface="Arial Narrow" pitchFamily="34" charset="0"/>
                          <a:ea typeface="+mn-ea"/>
                          <a:cs typeface="+mn-cs"/>
                        </a:rPr>
                        <a:t>Cont</a:t>
                      </a:r>
                      <a:r>
                        <a:rPr lang="en-ZA" sz="1300" b="0" i="1" kern="1200" dirty="0">
                          <a:solidFill>
                            <a:schemeClr val="tx1"/>
                          </a:solidFill>
                          <a:latin typeface="Arial Narrow" pitchFamily="34" charset="0"/>
                          <a:ea typeface="+mn-ea"/>
                          <a:cs typeface="+mn-cs"/>
                        </a:rPr>
                        <a:t>….) </a:t>
                      </a:r>
                    </a:p>
                  </a:txBody>
                  <a:tcPr marR="90000" marT="7620" marB="0">
                    <a:solidFill>
                      <a:schemeClr val="bg1"/>
                    </a:solidFill>
                  </a:tcPr>
                </a:tc>
                <a:tc>
                  <a:txBody>
                    <a:bodyPr/>
                    <a:lstStyle/>
                    <a:p>
                      <a:pPr algn="just"/>
                      <a:r>
                        <a:rPr lang="en-ZA" sz="1300" b="1" i="0" u="none" strike="noStrike" kern="1200" dirty="0" err="1" smtClean="0">
                          <a:solidFill>
                            <a:schemeClr val="tx1"/>
                          </a:solidFill>
                          <a:effectLst/>
                          <a:latin typeface="Arial Narrow" panose="020B0606020202030204" pitchFamily="34" charset="0"/>
                          <a:ea typeface="+mn-ea"/>
                          <a:cs typeface="+mn-cs"/>
                        </a:rPr>
                        <a:t>Cont</a:t>
                      </a:r>
                      <a:r>
                        <a:rPr lang="en-ZA" sz="1300" b="1" i="0" u="none" strike="noStrike" kern="1200" dirty="0" smtClean="0">
                          <a:solidFill>
                            <a:schemeClr val="tx1"/>
                          </a:solidFill>
                          <a:effectLst/>
                          <a:latin typeface="Arial Narrow" panose="020B0606020202030204" pitchFamily="34" charset="0"/>
                          <a:ea typeface="+mn-ea"/>
                          <a:cs typeface="+mn-cs"/>
                        </a:rPr>
                        <a:t>…….</a:t>
                      </a:r>
                    </a:p>
                    <a:p>
                      <a:pPr algn="just"/>
                      <a:endParaRPr lang="en-ZA" sz="1300" b="1" i="0" u="none" strike="noStrike" kern="1200" dirty="0" smtClean="0">
                        <a:solidFill>
                          <a:schemeClr val="tx1"/>
                        </a:solidFill>
                        <a:effectLst/>
                        <a:latin typeface="Arial Narrow" panose="020B0606020202030204" pitchFamily="34" charset="0"/>
                        <a:ea typeface="+mn-ea"/>
                        <a:cs typeface="+mn-cs"/>
                      </a:endParaRPr>
                    </a:p>
                    <a:p>
                      <a:pPr algn="just"/>
                      <a:r>
                        <a:rPr lang="en-ZA" sz="1300" b="1" i="0" u="none" strike="noStrike" kern="1200" dirty="0" smtClean="0">
                          <a:solidFill>
                            <a:schemeClr val="tx1"/>
                          </a:solidFill>
                          <a:effectLst/>
                          <a:latin typeface="Arial Narrow" panose="020B0606020202030204" pitchFamily="34" charset="0"/>
                          <a:ea typeface="+mn-ea"/>
                          <a:cs typeface="+mn-cs"/>
                        </a:rPr>
                        <a:t>Reason </a:t>
                      </a:r>
                      <a:r>
                        <a:rPr lang="en-ZA" sz="1300" b="1" i="0" u="none" strike="noStrike" kern="1200" dirty="0">
                          <a:solidFill>
                            <a:schemeClr val="tx1"/>
                          </a:solidFill>
                          <a:effectLst/>
                          <a:latin typeface="Arial Narrow" panose="020B0606020202030204" pitchFamily="34" charset="0"/>
                          <a:ea typeface="+mn-ea"/>
                          <a:cs typeface="+mn-cs"/>
                        </a:rPr>
                        <a:t>variance:</a:t>
                      </a:r>
                    </a:p>
                    <a:p>
                      <a:pPr marL="285750" indent="-285750" algn="just">
                        <a:buFont typeface="Arial" panose="020B0604020202020204" pitchFamily="34" charset="0"/>
                        <a:buChar char="•"/>
                      </a:pPr>
                      <a:r>
                        <a:rPr lang="en-ZA" sz="1300" b="0" kern="1200" dirty="0">
                          <a:solidFill>
                            <a:schemeClr val="tx1"/>
                          </a:solidFill>
                          <a:latin typeface="Arial Narrow" pitchFamily="34" charset="0"/>
                          <a:ea typeface="+mn-ea"/>
                          <a:cs typeface="+mn-cs"/>
                        </a:rPr>
                        <a:t>Training could not commence in 2 of the 3 sub-programmes due to the delays in the payment of funds  to SANParks and </a:t>
                      </a:r>
                      <a:r>
                        <a:rPr lang="en-ZA" sz="1300" b="0" kern="1200" dirty="0" err="1">
                          <a:solidFill>
                            <a:schemeClr val="tx1"/>
                          </a:solidFill>
                          <a:latin typeface="Arial Narrow" pitchFamily="34" charset="0"/>
                          <a:ea typeface="+mn-ea"/>
                          <a:cs typeface="+mn-cs"/>
                        </a:rPr>
                        <a:t>iSimangaliso</a:t>
                      </a:r>
                      <a:r>
                        <a:rPr lang="en-ZA" sz="1300" b="0" kern="1200" dirty="0">
                          <a:solidFill>
                            <a:schemeClr val="tx1"/>
                          </a:solidFill>
                          <a:latin typeface="Arial Narrow" pitchFamily="34" charset="0"/>
                          <a:ea typeface="+mn-ea"/>
                          <a:cs typeface="+mn-cs"/>
                        </a:rPr>
                        <a:t>  </a:t>
                      </a:r>
                      <a:r>
                        <a:rPr lang="en-ZA" sz="1300" b="0" kern="1200" dirty="0" smtClean="0">
                          <a:solidFill>
                            <a:schemeClr val="tx1"/>
                          </a:solidFill>
                          <a:latin typeface="Arial Narrow" pitchFamily="34" charset="0"/>
                          <a:ea typeface="+mn-ea"/>
                          <a:cs typeface="+mn-cs"/>
                        </a:rPr>
                        <a:t>Wetland</a:t>
                      </a:r>
                      <a:r>
                        <a:rPr lang="en-ZA" sz="1300" b="0" kern="1200" baseline="0" dirty="0" smtClean="0">
                          <a:solidFill>
                            <a:schemeClr val="tx1"/>
                          </a:solidFill>
                          <a:latin typeface="Arial Narrow" pitchFamily="34" charset="0"/>
                          <a:ea typeface="+mn-ea"/>
                          <a:cs typeface="+mn-cs"/>
                        </a:rPr>
                        <a:t> </a:t>
                      </a:r>
                      <a:r>
                        <a:rPr lang="en-ZA" sz="1300" b="0" kern="1200" baseline="0" dirty="0">
                          <a:solidFill>
                            <a:schemeClr val="tx1"/>
                          </a:solidFill>
                          <a:latin typeface="Arial Narrow" pitchFamily="34" charset="0"/>
                          <a:ea typeface="+mn-ea"/>
                          <a:cs typeface="+mn-cs"/>
                        </a:rPr>
                        <a:t>Park Authority</a:t>
                      </a:r>
                    </a:p>
                    <a:p>
                      <a:pPr marL="0" indent="0" algn="just">
                        <a:buFont typeface="Arial" panose="020B0604020202020204" pitchFamily="34" charset="0"/>
                        <a:buNone/>
                      </a:pPr>
                      <a:endParaRPr lang="en-ZA" sz="1300" b="0" kern="1200" dirty="0">
                        <a:solidFill>
                          <a:schemeClr val="tx1"/>
                        </a:solidFill>
                        <a:latin typeface="Arial Narrow" pitchFamily="34" charset="0"/>
                        <a:ea typeface="+mn-ea"/>
                        <a:cs typeface="+mn-cs"/>
                      </a:endParaRPr>
                    </a:p>
                    <a:p>
                      <a:pPr marL="285750" indent="-285750" algn="just">
                        <a:buFont typeface="Arial" panose="020B0604020202020204" pitchFamily="34" charset="0"/>
                        <a:buChar char="•"/>
                      </a:pPr>
                      <a:r>
                        <a:rPr lang="en-ZA" sz="1300" b="0" kern="1200" dirty="0">
                          <a:solidFill>
                            <a:schemeClr val="tx1"/>
                          </a:solidFill>
                          <a:latin typeface="Arial Narrow" pitchFamily="34" charset="0"/>
                          <a:ea typeface="+mn-ea"/>
                          <a:cs typeface="+mn-cs"/>
                        </a:rPr>
                        <a:t>The recent fires in George  and other parts</a:t>
                      </a:r>
                      <a:r>
                        <a:rPr lang="en-ZA" sz="1300" b="0" kern="1200" baseline="0" dirty="0">
                          <a:solidFill>
                            <a:schemeClr val="tx1"/>
                          </a:solidFill>
                          <a:latin typeface="Arial Narrow" pitchFamily="34" charset="0"/>
                          <a:ea typeface="+mn-ea"/>
                          <a:cs typeface="+mn-cs"/>
                        </a:rPr>
                        <a:t> of the Western Cape has </a:t>
                      </a:r>
                      <a:r>
                        <a:rPr lang="en-ZA" sz="1300" b="0" kern="1200" dirty="0">
                          <a:solidFill>
                            <a:schemeClr val="tx1"/>
                          </a:solidFill>
                          <a:latin typeface="Arial Narrow" pitchFamily="34" charset="0"/>
                          <a:ea typeface="+mn-ea"/>
                          <a:cs typeface="+mn-cs"/>
                        </a:rPr>
                        <a:t>also delayed the start of the training  in the Cape Floral Kingdom.</a:t>
                      </a:r>
                    </a:p>
                    <a:p>
                      <a:pPr marL="0" indent="0" algn="just">
                        <a:buFont typeface="Arial" panose="020B0604020202020204" pitchFamily="34" charset="0"/>
                        <a:buNone/>
                      </a:pPr>
                      <a:endParaRPr lang="en-ZA" sz="1300" b="0" kern="1200" dirty="0">
                        <a:solidFill>
                          <a:schemeClr val="tx1"/>
                        </a:solidFill>
                        <a:latin typeface="Arial Narrow" pitchFamily="34" charset="0"/>
                        <a:ea typeface="+mn-ea"/>
                        <a:cs typeface="+mn-cs"/>
                      </a:endParaRPr>
                    </a:p>
                    <a:p>
                      <a:pPr algn="just"/>
                      <a:r>
                        <a:rPr lang="en-ZA" sz="1300" b="1" kern="1200" dirty="0">
                          <a:solidFill>
                            <a:schemeClr val="tx1"/>
                          </a:solidFill>
                          <a:latin typeface="Arial Narrow" pitchFamily="34" charset="0"/>
                          <a:ea typeface="+mn-ea"/>
                          <a:cs typeface="+mn-cs"/>
                        </a:rPr>
                        <a:t>Corrective measure:</a:t>
                      </a:r>
                    </a:p>
                    <a:p>
                      <a:pPr marL="285750" indent="-285750" algn="just">
                        <a:buFont typeface="Arial" panose="020B0604020202020204" pitchFamily="34" charset="0"/>
                        <a:buChar char="•"/>
                      </a:pPr>
                      <a:r>
                        <a:rPr lang="en-ZA" sz="1300" b="0" kern="1200" dirty="0">
                          <a:solidFill>
                            <a:schemeClr val="tx1"/>
                          </a:solidFill>
                          <a:latin typeface="Arial Narrow" pitchFamily="34" charset="0"/>
                          <a:ea typeface="+mn-ea"/>
                          <a:cs typeface="+mn-cs"/>
                        </a:rPr>
                        <a:t>The outstanding amounts were subsequently paid and training in all areas are expected to</a:t>
                      </a:r>
                      <a:r>
                        <a:rPr lang="en-ZA" sz="1300" b="0" kern="1200" baseline="0" dirty="0">
                          <a:solidFill>
                            <a:schemeClr val="tx1"/>
                          </a:solidFill>
                          <a:latin typeface="Arial Narrow" pitchFamily="34" charset="0"/>
                          <a:ea typeface="+mn-ea"/>
                          <a:cs typeface="+mn-cs"/>
                        </a:rPr>
                        <a:t> resume  in the fourth quarter</a:t>
                      </a:r>
                      <a:endParaRPr lang="en-ZA" sz="1300" b="0" kern="1200" dirty="0">
                        <a:solidFill>
                          <a:schemeClr val="tx1"/>
                        </a:solidFill>
                        <a:latin typeface="Arial Narrow"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1750408103"/>
                  </a:ext>
                </a:extLst>
              </a:tr>
            </a:tbl>
          </a:graphicData>
        </a:graphic>
      </p:graphicFrame>
      <p:sp>
        <p:nvSpPr>
          <p:cNvPr id="13" name="Footer Placeholder 1"/>
          <p:cNvSpPr>
            <a:spLocks noGrp="1"/>
          </p:cNvSpPr>
          <p:nvPr>
            <p:ph type="ftr" sz="quarter" idx="11"/>
          </p:nvPr>
        </p:nvSpPr>
        <p:spPr>
          <a:xfrm>
            <a:off x="328532" y="5991226"/>
            <a:ext cx="3015032"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8740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256152505"/>
              </p:ext>
            </p:extLst>
          </p:nvPr>
        </p:nvGraphicFramePr>
        <p:xfrm>
          <a:off x="328532" y="224005"/>
          <a:ext cx="8532006" cy="5635817"/>
        </p:xfrm>
        <a:graphic>
          <a:graphicData uri="http://schemas.openxmlformats.org/drawingml/2006/table">
            <a:tbl>
              <a:tblPr>
                <a:tableStyleId>{8A107856-5554-42FB-B03E-39F5DBC370BA}</a:tableStyleId>
              </a:tblPr>
              <a:tblGrid>
                <a:gridCol w="1395493">
                  <a:extLst>
                    <a:ext uri="{9D8B030D-6E8A-4147-A177-3AD203B41FA5}">
                      <a16:colId xmlns:a16="http://schemas.microsoft.com/office/drawing/2014/main" xmlns="" val="20000"/>
                    </a:ext>
                  </a:extLst>
                </a:gridCol>
                <a:gridCol w="1771650">
                  <a:extLst>
                    <a:ext uri="{9D8B030D-6E8A-4147-A177-3AD203B41FA5}">
                      <a16:colId xmlns:a16="http://schemas.microsoft.com/office/drawing/2014/main" xmlns="" val="20001"/>
                    </a:ext>
                  </a:extLst>
                </a:gridCol>
                <a:gridCol w="199247">
                  <a:extLst>
                    <a:ext uri="{9D8B030D-6E8A-4147-A177-3AD203B41FA5}">
                      <a16:colId xmlns:a16="http://schemas.microsoft.com/office/drawing/2014/main" xmlns="" val="20002"/>
                    </a:ext>
                  </a:extLst>
                </a:gridCol>
                <a:gridCol w="1715278">
                  <a:extLst>
                    <a:ext uri="{9D8B030D-6E8A-4147-A177-3AD203B41FA5}">
                      <a16:colId xmlns:a16="http://schemas.microsoft.com/office/drawing/2014/main" xmlns="" val="1844469689"/>
                    </a:ext>
                  </a:extLst>
                </a:gridCol>
                <a:gridCol w="1323975">
                  <a:extLst>
                    <a:ext uri="{9D8B030D-6E8A-4147-A177-3AD203B41FA5}">
                      <a16:colId xmlns:a16="http://schemas.microsoft.com/office/drawing/2014/main" xmlns="" val="20004"/>
                    </a:ext>
                  </a:extLst>
                </a:gridCol>
                <a:gridCol w="2126363">
                  <a:extLst>
                    <a:ext uri="{9D8B030D-6E8A-4147-A177-3AD203B41FA5}">
                      <a16:colId xmlns:a16="http://schemas.microsoft.com/office/drawing/2014/main" xmlns="" val="20005"/>
                    </a:ext>
                  </a:extLst>
                </a:gridCol>
              </a:tblGrid>
              <a:tr h="382485">
                <a:tc gridSpan="6">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a:rPr>
                        <a:t>Strategic objective: </a:t>
                      </a:r>
                      <a:r>
                        <a:rPr kumimoji="0" lang="en-ZA" sz="1400" b="1" i="0" u="none" strike="noStrike" kern="1200" cap="none" spc="0" normalizeH="0" baseline="0" noProof="0" dirty="0">
                          <a:ln>
                            <a:noFill/>
                          </a:ln>
                          <a:solidFill>
                            <a:srgbClr val="000000"/>
                          </a:solidFill>
                          <a:effectLst/>
                          <a:uLnTx/>
                          <a:uFillTx/>
                          <a:latin typeface="Arial Narrow"/>
                        </a:rPr>
                        <a:t>To facilitate tourism capacity-building programmes.</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Arial Narrow" panose="020B0606020202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8202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marR="0" indent="-168275" algn="just" defTabSz="914400" rtl="0" eaLnBrk="1" fontAlgn="auto" latinLnBrk="0" hangingPunct="1">
                        <a:lnSpc>
                          <a:spcPct val="100000"/>
                        </a:lnSpc>
                        <a:spcBef>
                          <a:spcPts val="0"/>
                        </a:spcBef>
                        <a:spcAft>
                          <a:spcPts val="0"/>
                        </a:spcAft>
                        <a:buClrTx/>
                        <a:buSzTx/>
                        <a:buFont typeface="+mj-lt"/>
                        <a:buAutoNum type="arabicPeriod" startAt="8"/>
                        <a:tabLst>
                          <a:tab pos="114300" algn="l"/>
                        </a:tabLst>
                        <a:defRPr/>
                      </a:pPr>
                      <a:r>
                        <a:rPr lang="en-ZA" sz="1400" dirty="0">
                          <a:solidFill>
                            <a:schemeClr val="tx1"/>
                          </a:solidFill>
                          <a:latin typeface="Arial Narrow" pitchFamily="34" charset="0"/>
                          <a:ea typeface="Calibri"/>
                          <a:cs typeface="Times New Roman"/>
                        </a:rPr>
                        <a:t>Number of capacity-building programmes implemented.</a:t>
                      </a:r>
                      <a:endParaRPr lang="en-US" sz="1400" dirty="0">
                        <a:solidFill>
                          <a:schemeClr val="tx1"/>
                        </a:solidFill>
                        <a:latin typeface="Arial Narrow" pitchFamily="34" charset="0"/>
                      </a:endParaRPr>
                    </a:p>
                  </a:txBody>
                  <a:tcPr marL="86403" marR="86403" marT="0" marB="0">
                    <a:solidFill>
                      <a:schemeClr val="bg1"/>
                    </a:solidFill>
                  </a:tcPr>
                </a:tc>
                <a:tc gridSpan="5">
                  <a:txBody>
                    <a:bodyPr/>
                    <a:lstStyle/>
                    <a:p>
                      <a:pPr marL="0" indent="0" algn="just" fontAlgn="t">
                        <a:buFont typeface="+mj-lt"/>
                        <a:buNone/>
                      </a:pPr>
                      <a:r>
                        <a:rPr lang="en-ZA" sz="1400" b="1" kern="1200" dirty="0">
                          <a:solidFill>
                            <a:schemeClr val="tx1"/>
                          </a:solidFill>
                          <a:latin typeface="Arial Narrow" pitchFamily="34" charset="0"/>
                          <a:ea typeface="+mn-ea"/>
                          <a:cs typeface="+mn-cs"/>
                        </a:rPr>
                        <a:t>Nine THRD initiatives implemented … continued</a:t>
                      </a:r>
                    </a:p>
                  </a:txBody>
                  <a:tcPr marL="68580" marR="68580" marT="0" marB="0">
                    <a:solidFill>
                      <a:schemeClr val="bg1"/>
                    </a:solidFill>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68154046"/>
                  </a:ext>
                </a:extLst>
              </a:tr>
              <a:tr h="3586490">
                <a:tc vMerge="1">
                  <a:txBody>
                    <a:bodyPr/>
                    <a:lstStyle/>
                    <a:p>
                      <a:endParaRPr lang="en-ZA"/>
                    </a:p>
                  </a:txBody>
                  <a:tcPr/>
                </a:tc>
                <a:tc gridSpan="2">
                  <a:txBody>
                    <a:bodyPr/>
                    <a:lstStyle/>
                    <a:p>
                      <a:pPr marL="171450" lvl="0" indent="-114300" algn="just">
                        <a:buFont typeface="+mj-lt"/>
                        <a:buAutoNum type="arabicPeriod" startAt="9"/>
                      </a:pPr>
                      <a:r>
                        <a:rPr lang="en-ZA" sz="1400" b="0" kern="1200" dirty="0">
                          <a:solidFill>
                            <a:schemeClr val="tx1"/>
                          </a:solidFill>
                          <a:latin typeface="Arial Narrow" pitchFamily="34" charset="0"/>
                          <a:ea typeface="+mn-ea"/>
                          <a:cs typeface="+mn-cs"/>
                        </a:rPr>
                        <a:t>Resource Efficiency Training Programme implemented for 60 learners in three provinces:</a:t>
                      </a:r>
                    </a:p>
                    <a:p>
                      <a:pPr marL="457200" lvl="1" indent="-285750" algn="just">
                        <a:buFont typeface="Arial" panose="020B0604020202020204" pitchFamily="34" charset="0"/>
                        <a:buChar char="•"/>
                      </a:pPr>
                      <a:r>
                        <a:rPr lang="en-ZA" sz="1400" b="0" kern="1200" dirty="0">
                          <a:solidFill>
                            <a:schemeClr val="tx1"/>
                          </a:solidFill>
                          <a:latin typeface="Arial Narrow" pitchFamily="34" charset="0"/>
                          <a:ea typeface="+mn-ea"/>
                          <a:cs typeface="+mn-cs"/>
                        </a:rPr>
                        <a:t>Eastern Cape </a:t>
                      </a:r>
                    </a:p>
                    <a:p>
                      <a:pPr marL="457200" lvl="1" indent="-285750" algn="just">
                        <a:buFont typeface="Arial" panose="020B0604020202020204" pitchFamily="34" charset="0"/>
                        <a:buChar char="•"/>
                      </a:pPr>
                      <a:r>
                        <a:rPr lang="en-ZA" sz="1400" b="0" kern="1200" dirty="0">
                          <a:solidFill>
                            <a:schemeClr val="tx1"/>
                          </a:solidFill>
                          <a:latin typeface="Arial Narrow" pitchFamily="34" charset="0"/>
                          <a:ea typeface="+mn-ea"/>
                          <a:cs typeface="+mn-cs"/>
                        </a:rPr>
                        <a:t>Free State</a:t>
                      </a:r>
                    </a:p>
                    <a:p>
                      <a:pPr marL="457200" lvl="1" indent="-285750" algn="just">
                        <a:buFont typeface="Arial" panose="020B0604020202020204" pitchFamily="34" charset="0"/>
                        <a:buChar char="•"/>
                      </a:pPr>
                      <a:r>
                        <a:rPr lang="en-ZA" sz="1400" b="0" kern="1200" dirty="0">
                          <a:solidFill>
                            <a:schemeClr val="tx1"/>
                          </a:solidFill>
                          <a:latin typeface="Arial Narrow" pitchFamily="34" charset="0"/>
                          <a:ea typeface="+mn-ea"/>
                          <a:cs typeface="+mn-cs"/>
                        </a:rPr>
                        <a:t>Western Cape</a:t>
                      </a:r>
                    </a:p>
                  </a:txBody>
                  <a:tcPr marL="68580" marR="68580" marT="0" marB="0">
                    <a:solidFill>
                      <a:schemeClr val="bg1"/>
                    </a:solidFill>
                  </a:tcPr>
                </a:tc>
                <a:tc hMerge="1">
                  <a:txBody>
                    <a:bodyPr/>
                    <a:lstStyle/>
                    <a:p>
                      <a:endParaRPr lang="en-US"/>
                    </a:p>
                  </a:txBody>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Sixty learners were recruited and selected as follows: </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latin typeface="Arial Narrow" pitchFamily="34" charset="0"/>
                          <a:ea typeface="+mn-ea"/>
                          <a:cs typeface="+mn-cs"/>
                        </a:rPr>
                        <a:t>Western Cape: 13 – 17 August 2018;</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latin typeface="Arial Narrow" pitchFamily="34" charset="0"/>
                          <a:ea typeface="+mn-ea"/>
                          <a:cs typeface="+mn-cs"/>
                        </a:rPr>
                        <a:t>Eastern Cape: 20 – 24 August 2018; and</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latin typeface="Arial Narrow" pitchFamily="34" charset="0"/>
                          <a:ea typeface="+mn-ea"/>
                          <a:cs typeface="+mn-cs"/>
                        </a:rPr>
                        <a:t>Free State: 27 – 31 August 2018. </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400" b="0" kern="1200" dirty="0">
                        <a:solidFill>
                          <a:schemeClr val="tx1"/>
                        </a:solidFill>
                        <a:latin typeface="Arial Narrow"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Placement of trainees has commenced. It has been completed for Western Cape and has been initiated for Eastern Cape and Free State.</a:t>
                      </a:r>
                    </a:p>
                  </a:txBody>
                  <a:tcPr marL="86400" marR="864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Training and placement of sixty learners conducted.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Training of learners took place from 13 – 30 August 2018 and placement of trainees was completed in September 2018.</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a:solidFill>
                            <a:schemeClr val="tx1"/>
                          </a:solidFill>
                          <a:latin typeface="Arial Narrow" pitchFamily="34" charset="0"/>
                          <a:ea typeface="+mn-ea"/>
                          <a:cs typeface="+mn-cs"/>
                        </a:rPr>
                        <a:t>Mentorship sessions for the sixty learners took place</a:t>
                      </a:r>
                      <a:r>
                        <a:rPr lang="en-ZA" sz="1400" b="0" kern="1200" baseline="0" dirty="0">
                          <a:solidFill>
                            <a:schemeClr val="tx1"/>
                          </a:solidFill>
                          <a:latin typeface="Arial Narrow" pitchFamily="34" charset="0"/>
                          <a:ea typeface="+mn-ea"/>
                          <a:cs typeface="+mn-cs"/>
                        </a:rPr>
                        <a:t> in October and November 2018</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baseline="0" dirty="0">
                          <a:solidFill>
                            <a:schemeClr val="tx1"/>
                          </a:solidFill>
                          <a:latin typeface="Arial Narrow" pitchFamily="34" charset="0"/>
                          <a:ea typeface="+mn-ea"/>
                          <a:cs typeface="+mn-cs"/>
                        </a:rPr>
                        <a:t>Eastern Cape: 22 October 2018 &amp; 29 November 2018</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baseline="0" dirty="0">
                          <a:solidFill>
                            <a:schemeClr val="tx1"/>
                          </a:solidFill>
                          <a:latin typeface="Arial Narrow" pitchFamily="34" charset="0"/>
                          <a:ea typeface="+mn-ea"/>
                          <a:cs typeface="+mn-cs"/>
                        </a:rPr>
                        <a:t>Free State: 30 October and 27 November 2018 and </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kern="1200" baseline="0" dirty="0">
                          <a:solidFill>
                            <a:schemeClr val="tx1"/>
                          </a:solidFill>
                          <a:latin typeface="Arial Narrow" pitchFamily="34" charset="0"/>
                          <a:ea typeface="+mn-ea"/>
                          <a:cs typeface="+mn-cs"/>
                        </a:rPr>
                        <a:t>Western Cape 26 October &amp; 30 November 2018</a:t>
                      </a:r>
                      <a:endParaRPr lang="en-ZA" sz="1400" b="0" kern="1200" dirty="0">
                        <a:solidFill>
                          <a:schemeClr val="tx1"/>
                        </a:solidFill>
                        <a:latin typeface="Arial Narrow"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3369165667"/>
                  </a:ext>
                </a:extLst>
              </a:tr>
            </a:tbl>
          </a:graphicData>
        </a:graphic>
      </p:graphicFrame>
      <p:sp>
        <p:nvSpPr>
          <p:cNvPr id="13" name="Footer Placeholder 1"/>
          <p:cNvSpPr>
            <a:spLocks noGrp="1"/>
          </p:cNvSpPr>
          <p:nvPr>
            <p:ph type="ftr" sz="quarter" idx="11"/>
          </p:nvPr>
        </p:nvSpPr>
        <p:spPr>
          <a:xfrm>
            <a:off x="328532" y="5991226"/>
            <a:ext cx="3070450"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2333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061830773"/>
              </p:ext>
            </p:extLst>
          </p:nvPr>
        </p:nvGraphicFramePr>
        <p:xfrm>
          <a:off x="293170" y="224006"/>
          <a:ext cx="8626895" cy="5520278"/>
        </p:xfrm>
        <a:graphic>
          <a:graphicData uri="http://schemas.openxmlformats.org/drawingml/2006/table">
            <a:tbl>
              <a:tblPr>
                <a:tableStyleId>{8A107856-5554-42FB-B03E-39F5DBC370BA}</a:tableStyleId>
              </a:tblPr>
              <a:tblGrid>
                <a:gridCol w="1314913">
                  <a:extLst>
                    <a:ext uri="{9D8B030D-6E8A-4147-A177-3AD203B41FA5}">
                      <a16:colId xmlns:a16="http://schemas.microsoft.com/office/drawing/2014/main" xmlns="" val="20000"/>
                    </a:ext>
                  </a:extLst>
                </a:gridCol>
                <a:gridCol w="1397876">
                  <a:extLst>
                    <a:ext uri="{9D8B030D-6E8A-4147-A177-3AD203B41FA5}">
                      <a16:colId xmlns:a16="http://schemas.microsoft.com/office/drawing/2014/main" xmlns="" val="20001"/>
                    </a:ext>
                  </a:extLst>
                </a:gridCol>
                <a:gridCol w="1355834">
                  <a:extLst>
                    <a:ext uri="{9D8B030D-6E8A-4147-A177-3AD203B41FA5}">
                      <a16:colId xmlns:a16="http://schemas.microsoft.com/office/drawing/2014/main" xmlns="" val="20002"/>
                    </a:ext>
                  </a:extLst>
                </a:gridCol>
                <a:gridCol w="1103586">
                  <a:extLst>
                    <a:ext uri="{9D8B030D-6E8A-4147-A177-3AD203B41FA5}">
                      <a16:colId xmlns:a16="http://schemas.microsoft.com/office/drawing/2014/main" xmlns="" val="20003"/>
                    </a:ext>
                  </a:extLst>
                </a:gridCol>
                <a:gridCol w="3454686">
                  <a:extLst>
                    <a:ext uri="{9D8B030D-6E8A-4147-A177-3AD203B41FA5}">
                      <a16:colId xmlns:a16="http://schemas.microsoft.com/office/drawing/2014/main" xmlns="" val="20004"/>
                    </a:ext>
                  </a:extLst>
                </a:gridCol>
              </a:tblGrid>
              <a:tr h="35759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a:rPr>
                        <a:t>Strategic objective: </a:t>
                      </a:r>
                      <a:r>
                        <a:rPr kumimoji="0" lang="en-ZA" sz="1200" b="1" i="0" u="none" strike="noStrike" kern="1200" cap="none" spc="0" normalizeH="0" baseline="0" noProof="0" dirty="0">
                          <a:ln>
                            <a:noFill/>
                          </a:ln>
                          <a:solidFill>
                            <a:srgbClr val="000000"/>
                          </a:solidFill>
                          <a:effectLst/>
                          <a:uLnTx/>
                          <a:uFillTx/>
                          <a:latin typeface="Arial Narrow"/>
                        </a:rPr>
                        <a:t>To facilitate tourism capacity-building programmes.</a:t>
                      </a:r>
                      <a:endParaRPr kumimoji="0" lang="en-US" sz="12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87830">
                <a:tc rowSpan="2">
                  <a:txBody>
                    <a:bodyPr/>
                    <a:lstStyle/>
                    <a:p>
                      <a:pPr algn="ctr">
                        <a:lnSpc>
                          <a:spcPct val="100000"/>
                        </a:lnSpc>
                      </a:pPr>
                      <a:r>
                        <a:rPr lang="en-US" sz="1200" b="1" dirty="0">
                          <a:latin typeface="Arial Narrow" panose="020B0606020202030204" pitchFamily="34" charset="0"/>
                        </a:rPr>
                        <a:t>Key</a:t>
                      </a:r>
                      <a:r>
                        <a:rPr lang="en-US" sz="1200" b="1" baseline="0" dirty="0">
                          <a:latin typeface="Arial Narrow" panose="020B0606020202030204" pitchFamily="34" charset="0"/>
                        </a:rPr>
                        <a:t> Performance Indicator</a:t>
                      </a:r>
                      <a:endParaRPr lang="en-US" sz="12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a:latin typeface="Arial Narrow" panose="020B0606020202030204" pitchFamily="34" charset="0"/>
                        </a:rPr>
                        <a:t>Annual Target</a:t>
                      </a:r>
                      <a:endParaRPr lang="en-US" sz="12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641166">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Arial Narrow" panose="020B0606020202030204" pitchFamily="34" charset="0"/>
                          <a:ea typeface="+mn-ea"/>
                          <a:cs typeface="+mn-cs"/>
                        </a:rPr>
                        <a:t>Quarter 2 Performance – </a:t>
                      </a:r>
                      <a:r>
                        <a:rPr lang="en-ZA" sz="1200" b="1" kern="1200" dirty="0">
                          <a:solidFill>
                            <a:schemeClr val="dk1"/>
                          </a:solidFill>
                          <a:latin typeface="Arial Narrow" panose="020B0606020202030204" pitchFamily="34" charset="0"/>
                          <a:ea typeface="+mn-ea"/>
                          <a:cs typeface="+mn-cs"/>
                        </a:rPr>
                        <a:t>Actual </a:t>
                      </a:r>
                      <a:r>
                        <a:rPr lang="en-US" sz="12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Narrow" panose="020B0606020202030204" pitchFamily="34" charset="0"/>
                        </a:rPr>
                        <a:t>Quarter 3 Targets</a:t>
                      </a: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Narrow" panose="020B0606020202030204" pitchFamily="34" charset="0"/>
                        </a:rPr>
                        <a:t>Quarter 3 Performance – </a:t>
                      </a:r>
                      <a:r>
                        <a:rPr lang="en-ZA" sz="1200" b="1" i="0" dirty="0">
                          <a:latin typeface="Arial Narrow" panose="020B0606020202030204" pitchFamily="34" charset="0"/>
                        </a:rPr>
                        <a:t>Preliminary </a:t>
                      </a:r>
                      <a:r>
                        <a:rPr lang="en-US" sz="1200" b="1" dirty="0">
                          <a:latin typeface="Arial Narrow" panose="020B0606020202030204" pitchFamily="34" charset="0"/>
                        </a:rPr>
                        <a:t>Data </a:t>
                      </a: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6367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68275" marR="0" indent="-168275" algn="just" defTabSz="914400" rtl="0" eaLnBrk="1" fontAlgn="auto" latinLnBrk="0" hangingPunct="1">
                        <a:lnSpc>
                          <a:spcPct val="100000"/>
                        </a:lnSpc>
                        <a:spcBef>
                          <a:spcPts val="0"/>
                        </a:spcBef>
                        <a:spcAft>
                          <a:spcPts val="0"/>
                        </a:spcAft>
                        <a:buClrTx/>
                        <a:buSzTx/>
                        <a:buFont typeface="+mj-lt"/>
                        <a:buAutoNum type="arabicPeriod" startAt="8"/>
                        <a:tabLst>
                          <a:tab pos="115888" algn="l"/>
                        </a:tabLst>
                        <a:defRPr/>
                      </a:pPr>
                      <a:r>
                        <a:rPr lang="en-ZA" sz="1300" dirty="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marL="86403" marR="86403" marT="0" marB="0">
                    <a:solidFill>
                      <a:schemeClr val="bg1"/>
                    </a:solidFill>
                  </a:tcPr>
                </a:tc>
                <a:tc gridSpan="4">
                  <a:txBody>
                    <a:bodyPr/>
                    <a:lstStyle/>
                    <a:p>
                      <a:pPr marL="0" indent="0" algn="just" fontAlgn="t">
                        <a:buFont typeface="+mj-lt"/>
                        <a:buNone/>
                      </a:pPr>
                      <a:r>
                        <a:rPr lang="en-ZA" sz="1300" b="1" kern="1200" dirty="0">
                          <a:solidFill>
                            <a:schemeClr val="tx1"/>
                          </a:solidFill>
                          <a:latin typeface="Arial Narrow" pitchFamily="34" charset="0"/>
                          <a:ea typeface="+mn-ea"/>
                          <a:cs typeface="+mn-cs"/>
                        </a:rPr>
                        <a:t>Nine THRD initiatives implemented … Continued.</a:t>
                      </a:r>
                    </a:p>
                  </a:txBody>
                  <a:tcPr marL="68580" marR="68580" marT="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68154046"/>
                  </a:ext>
                </a:extLst>
              </a:tr>
              <a:tr h="3896864">
                <a:tc vMerge="1">
                  <a:txBody>
                    <a:bodyPr/>
                    <a:lstStyle/>
                    <a:p>
                      <a:endParaRPr lang="en-ZA"/>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a:ln>
                            <a:noFill/>
                          </a:ln>
                          <a:solidFill>
                            <a:prstClr val="black"/>
                          </a:solidFill>
                          <a:effectLst/>
                          <a:uLnTx/>
                          <a:uFillTx/>
                          <a:latin typeface="Arial Narrow" pitchFamily="34" charset="0"/>
                          <a:ea typeface="+mn-ea"/>
                          <a:cs typeface="+mn-cs"/>
                        </a:rPr>
                        <a:t>Provincial and local government Capacity Building Programme: </a:t>
                      </a:r>
                    </a:p>
                    <a:p>
                      <a:pPr algn="just"/>
                      <a:r>
                        <a:rPr lang="en-ZA" sz="1300" b="0" kern="1200" dirty="0">
                          <a:solidFill>
                            <a:schemeClr val="tx1"/>
                          </a:solidFill>
                          <a:latin typeface="Arial Narrow" pitchFamily="34" charset="0"/>
                          <a:ea typeface="+mn-ea"/>
                          <a:cs typeface="+mn-cs"/>
                        </a:rPr>
                        <a:t>Four provincial and local government</a:t>
                      </a:r>
                    </a:p>
                    <a:p>
                      <a:pPr algn="just"/>
                      <a:r>
                        <a:rPr lang="en-ZA" sz="1300" b="0" kern="1200" dirty="0">
                          <a:solidFill>
                            <a:schemeClr val="tx1"/>
                          </a:solidFill>
                          <a:latin typeface="Arial Narrow" pitchFamily="34" charset="0"/>
                          <a:ea typeface="+mn-ea"/>
                          <a:cs typeface="+mn-cs"/>
                        </a:rPr>
                        <a:t>tourism information sharing sessions co-ordinated in municipalities linked to rural nodes.</a:t>
                      </a:r>
                      <a:endParaRPr kumimoji="0" lang="en-ZA" sz="1300" b="0" i="0" u="none" strike="noStrike" kern="1200" cap="none" spc="0" normalizeH="0" baseline="0" noProof="0" dirty="0">
                        <a:ln>
                          <a:noFill/>
                        </a:ln>
                        <a:solidFill>
                          <a:prstClr val="black"/>
                        </a:solidFill>
                        <a:effectLst/>
                        <a:uLnTx/>
                        <a:uFillTx/>
                        <a:latin typeface="Arial Narrow" pitchFamily="34" charset="0"/>
                        <a:ea typeface="+mn-ea"/>
                        <a:cs typeface="+mn-cs"/>
                      </a:endParaRPr>
                    </a:p>
                  </a:txBody>
                  <a:tcPr marL="68580" marR="6858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300" b="0" kern="1200" dirty="0">
                          <a:solidFill>
                            <a:schemeClr val="tx1"/>
                          </a:solidFill>
                          <a:latin typeface="Arial Narrow" pitchFamily="34" charset="0"/>
                          <a:ea typeface="+mn-ea"/>
                          <a:cs typeface="+mn-cs"/>
                        </a:rPr>
                        <a:t>Two </a:t>
                      </a:r>
                      <a:r>
                        <a:rPr lang="en-ZA" sz="1300" b="0" kern="1200" dirty="0" smtClean="0">
                          <a:solidFill>
                            <a:schemeClr val="tx1"/>
                          </a:solidFill>
                          <a:latin typeface="Arial Narrow" pitchFamily="34" charset="0"/>
                          <a:ea typeface="+mn-ea"/>
                          <a:cs typeface="+mn-cs"/>
                        </a:rPr>
                        <a:t>Tourism </a:t>
                      </a:r>
                      <a:r>
                        <a:rPr lang="en-ZA" sz="1300" b="0" kern="1200" dirty="0">
                          <a:solidFill>
                            <a:schemeClr val="tx1"/>
                          </a:solidFill>
                          <a:latin typeface="Arial Narrow" pitchFamily="34" charset="0"/>
                          <a:ea typeface="+mn-ea"/>
                          <a:cs typeface="+mn-cs"/>
                        </a:rPr>
                        <a:t>Information Sharing sessions were conducted in the Eastern Cape province.</a:t>
                      </a:r>
                    </a:p>
                  </a:txBody>
                  <a:tcPr marL="86400" marR="864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300" b="0" kern="1200" dirty="0">
                          <a:solidFill>
                            <a:schemeClr val="tx1"/>
                          </a:solidFill>
                          <a:latin typeface="Arial Narrow" pitchFamily="34" charset="0"/>
                          <a:ea typeface="+mn-ea"/>
                          <a:cs typeface="+mn-cs"/>
                        </a:rPr>
                        <a:t>Capacity-building and tourism information</a:t>
                      </a:r>
                    </a:p>
                    <a:p>
                      <a:pPr marL="0" marR="0" indent="0" algn="just" defTabSz="914400" rtl="0" eaLnBrk="1" fontAlgn="t" latinLnBrk="0" hangingPunct="1">
                        <a:lnSpc>
                          <a:spcPct val="100000"/>
                        </a:lnSpc>
                        <a:spcBef>
                          <a:spcPts val="0"/>
                        </a:spcBef>
                        <a:spcAft>
                          <a:spcPts val="0"/>
                        </a:spcAft>
                        <a:buClrTx/>
                        <a:buSzTx/>
                        <a:buFontTx/>
                        <a:buNone/>
                        <a:tabLst/>
                        <a:defRPr/>
                      </a:pPr>
                      <a:r>
                        <a:rPr lang="en-ZA" sz="1300" b="0" kern="1200" dirty="0">
                          <a:solidFill>
                            <a:schemeClr val="tx1"/>
                          </a:solidFill>
                          <a:latin typeface="Arial Narrow" pitchFamily="34" charset="0"/>
                          <a:ea typeface="+mn-ea"/>
                          <a:cs typeface="+mn-cs"/>
                        </a:rPr>
                        <a:t>sharing lessons conducted in one identified node.</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Arial Narrow" pitchFamily="34" charset="0"/>
                          <a:ea typeface="+mn-ea"/>
                          <a:cs typeface="+mn-cs"/>
                        </a:rPr>
                        <a:t>Two Tourism </a:t>
                      </a:r>
                      <a:r>
                        <a:rPr lang="en-ZA" sz="1300" b="0" kern="1200" dirty="0">
                          <a:solidFill>
                            <a:schemeClr val="tx1"/>
                          </a:solidFill>
                          <a:latin typeface="Arial Narrow" pitchFamily="34" charset="0"/>
                          <a:ea typeface="+mn-ea"/>
                          <a:cs typeface="+mn-cs"/>
                        </a:rPr>
                        <a:t>Information Sharing sessions were conducted at Northern Cape province as follows:</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300" b="0" kern="1200" dirty="0">
                        <a:solidFill>
                          <a:schemeClr val="tx1"/>
                        </a:solidFill>
                        <a:latin typeface="Arial Narrow" pitchFamily="34" charset="0"/>
                        <a:ea typeface="+mn-ea"/>
                        <a:cs typeface="+mn-cs"/>
                      </a:endParaRP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De Aar (Pixley Ka Seme District Municipality) on 17 October 2018; and </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kern="1200" dirty="0">
                          <a:solidFill>
                            <a:schemeClr val="tx1"/>
                          </a:solidFill>
                          <a:latin typeface="Arial Narrow" pitchFamily="34" charset="0"/>
                          <a:ea typeface="+mn-ea"/>
                          <a:cs typeface="+mn-cs"/>
                        </a:rPr>
                        <a:t>Kuruman (John Taolo Gaetsewe District Municipality) on 24 October 2018.</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300" b="0" kern="1200" dirty="0">
                        <a:solidFill>
                          <a:schemeClr val="tx1"/>
                        </a:solidFill>
                        <a:latin typeface="Arial Narrow"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300" b="0" kern="1200" dirty="0">
                          <a:solidFill>
                            <a:schemeClr val="tx1"/>
                          </a:solidFill>
                          <a:latin typeface="Arial Narrow" pitchFamily="34" charset="0"/>
                          <a:ea typeface="+mn-ea"/>
                          <a:cs typeface="+mn-cs"/>
                        </a:rPr>
                        <a:t>One </a:t>
                      </a:r>
                      <a:r>
                        <a:rPr lang="en-ZA" sz="1300" b="0" kern="1200" dirty="0" smtClean="0">
                          <a:solidFill>
                            <a:schemeClr val="tx1"/>
                          </a:solidFill>
                          <a:latin typeface="Arial Narrow" pitchFamily="34" charset="0"/>
                          <a:ea typeface="+mn-ea"/>
                          <a:cs typeface="+mn-cs"/>
                        </a:rPr>
                        <a:t>Local </a:t>
                      </a:r>
                      <a:r>
                        <a:rPr lang="en-ZA" sz="1300" b="0" kern="1200" dirty="0">
                          <a:solidFill>
                            <a:schemeClr val="tx1"/>
                          </a:solidFill>
                          <a:latin typeface="Arial Narrow" pitchFamily="34" charset="0"/>
                          <a:ea typeface="+mn-ea"/>
                          <a:cs typeface="+mn-cs"/>
                        </a:rPr>
                        <a:t>Government Tourism Capacity-Building workshop with Municipal officials/ </a:t>
                      </a:r>
                      <a:r>
                        <a:rPr lang="en-ZA" sz="1300" b="0" kern="1200" dirty="0" smtClean="0">
                          <a:solidFill>
                            <a:schemeClr val="tx1"/>
                          </a:solidFill>
                          <a:latin typeface="Arial Narrow" pitchFamily="34" charset="0"/>
                          <a:ea typeface="+mn-ea"/>
                          <a:cs typeface="+mn-cs"/>
                        </a:rPr>
                        <a:t>Local </a:t>
                      </a:r>
                      <a:r>
                        <a:rPr lang="en-ZA" sz="1300" b="0" kern="1200" dirty="0">
                          <a:solidFill>
                            <a:schemeClr val="tx1"/>
                          </a:solidFill>
                          <a:latin typeface="Arial Narrow" pitchFamily="34" charset="0"/>
                          <a:ea typeface="+mn-ea"/>
                          <a:cs typeface="+mn-cs"/>
                        </a:rPr>
                        <a:t>E</a:t>
                      </a:r>
                      <a:r>
                        <a:rPr lang="en-ZA" sz="1300" b="0" kern="1200" dirty="0" smtClean="0">
                          <a:solidFill>
                            <a:schemeClr val="tx1"/>
                          </a:solidFill>
                          <a:latin typeface="Arial Narrow" pitchFamily="34" charset="0"/>
                          <a:ea typeface="+mn-ea"/>
                          <a:cs typeface="+mn-cs"/>
                        </a:rPr>
                        <a:t>conomic </a:t>
                      </a:r>
                      <a:r>
                        <a:rPr lang="en-ZA" sz="1300" b="0" kern="1200" dirty="0">
                          <a:solidFill>
                            <a:schemeClr val="tx1"/>
                          </a:solidFill>
                          <a:latin typeface="Arial Narrow" pitchFamily="34" charset="0"/>
                          <a:ea typeface="+mn-ea"/>
                          <a:cs typeface="+mn-cs"/>
                        </a:rPr>
                        <a:t>D</a:t>
                      </a:r>
                      <a:r>
                        <a:rPr lang="en-ZA" sz="1300" b="0" kern="1200" dirty="0" smtClean="0">
                          <a:solidFill>
                            <a:schemeClr val="tx1"/>
                          </a:solidFill>
                          <a:latin typeface="Arial Narrow" pitchFamily="34" charset="0"/>
                          <a:ea typeface="+mn-ea"/>
                          <a:cs typeface="+mn-cs"/>
                        </a:rPr>
                        <a:t>evelopment </a:t>
                      </a:r>
                      <a:r>
                        <a:rPr lang="en-ZA" sz="1300" b="0" kern="1200" dirty="0">
                          <a:solidFill>
                            <a:schemeClr val="tx1"/>
                          </a:solidFill>
                          <a:latin typeface="Arial Narrow" pitchFamily="34" charset="0"/>
                          <a:ea typeface="+mn-ea"/>
                          <a:cs typeface="+mn-cs"/>
                        </a:rPr>
                        <a:t>(LED)/ Tourism practitioners and Councillors responsible for LED and Tourism development was held at Upington, Northern Cape on 13 to 14 November 2018.</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300" b="0" kern="1200" dirty="0">
                        <a:solidFill>
                          <a:schemeClr val="tx1"/>
                        </a:solidFill>
                        <a:latin typeface="Arial Narrow"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300" b="1" kern="1200" dirty="0">
                          <a:solidFill>
                            <a:schemeClr val="tx1"/>
                          </a:solidFill>
                          <a:latin typeface="Arial Narrow" pitchFamily="34" charset="0"/>
                          <a:ea typeface="+mn-ea"/>
                          <a:cs typeface="+mn-cs"/>
                        </a:rPr>
                        <a:t>Reason for</a:t>
                      </a:r>
                      <a:r>
                        <a:rPr lang="en-ZA" sz="1300" b="1" kern="1200" baseline="0" dirty="0">
                          <a:solidFill>
                            <a:schemeClr val="tx1"/>
                          </a:solidFill>
                          <a:latin typeface="Arial Narrow" pitchFamily="34" charset="0"/>
                          <a:ea typeface="+mn-ea"/>
                          <a:cs typeface="+mn-cs"/>
                        </a:rPr>
                        <a:t> variance:</a:t>
                      </a:r>
                    </a:p>
                    <a:p>
                      <a:pPr marL="0" marR="0" indent="0" algn="just" defTabSz="914400" rtl="0" eaLnBrk="1" fontAlgn="t" latinLnBrk="0" hangingPunct="1">
                        <a:lnSpc>
                          <a:spcPct val="100000"/>
                        </a:lnSpc>
                        <a:spcBef>
                          <a:spcPts val="0"/>
                        </a:spcBef>
                        <a:spcAft>
                          <a:spcPts val="0"/>
                        </a:spcAft>
                        <a:buClrTx/>
                        <a:buSzTx/>
                        <a:buFontTx/>
                        <a:buNone/>
                        <a:tabLst/>
                        <a:defRPr/>
                      </a:pPr>
                      <a:r>
                        <a:rPr lang="en-ZA" sz="1300" b="0" kern="1200" dirty="0">
                          <a:solidFill>
                            <a:schemeClr val="tx1"/>
                          </a:solidFill>
                          <a:latin typeface="Arial Narrow" pitchFamily="34" charset="0"/>
                          <a:ea typeface="+mn-ea"/>
                          <a:cs typeface="+mn-cs"/>
                        </a:rPr>
                        <a:t>Due to the geographical spread of the province, and to accommodate most of our target </a:t>
                      </a:r>
                      <a:r>
                        <a:rPr lang="en-ZA" sz="1300" b="0" kern="1200" dirty="0" smtClean="0">
                          <a:solidFill>
                            <a:schemeClr val="tx1"/>
                          </a:solidFill>
                          <a:latin typeface="Arial Narrow" pitchFamily="34" charset="0"/>
                          <a:ea typeface="+mn-ea"/>
                          <a:cs typeface="+mn-cs"/>
                        </a:rPr>
                        <a:t>market, </a:t>
                      </a:r>
                      <a:r>
                        <a:rPr lang="en-ZA" sz="1300" b="0" kern="1200" dirty="0" smtClean="0">
                          <a:solidFill>
                            <a:schemeClr val="tx1"/>
                          </a:solidFill>
                          <a:latin typeface="Arial Narrow" pitchFamily="34" charset="0"/>
                          <a:ea typeface="+mn-ea"/>
                          <a:cs typeface="+mn-cs"/>
                        </a:rPr>
                        <a:t>two Information </a:t>
                      </a:r>
                      <a:r>
                        <a:rPr lang="en-ZA" sz="1300" b="0" kern="1200" dirty="0">
                          <a:solidFill>
                            <a:schemeClr val="tx1"/>
                          </a:solidFill>
                          <a:latin typeface="Arial Narrow" pitchFamily="34" charset="0"/>
                          <a:ea typeface="+mn-ea"/>
                          <a:cs typeface="+mn-cs"/>
                        </a:rPr>
                        <a:t>sharing session were conducted in different district municipalities within the province.</a:t>
                      </a:r>
                    </a:p>
                  </a:txBody>
                  <a:tcPr marR="90000" marT="7620" marB="0">
                    <a:solidFill>
                      <a:schemeClr val="bg1"/>
                    </a:solidFill>
                  </a:tcPr>
                </a:tc>
                <a:extLst>
                  <a:ext uri="{0D108BD9-81ED-4DB2-BD59-A6C34878D82A}">
                    <a16:rowId xmlns:a16="http://schemas.microsoft.com/office/drawing/2014/main" xmlns="" val="3369165667"/>
                  </a:ext>
                </a:extLst>
              </a:tr>
            </a:tbl>
          </a:graphicData>
        </a:graphic>
      </p:graphicFrame>
      <p:sp>
        <p:nvSpPr>
          <p:cNvPr id="13" name="Footer Placeholder 1"/>
          <p:cNvSpPr>
            <a:spLocks noGrp="1"/>
          </p:cNvSpPr>
          <p:nvPr>
            <p:ph type="ftr" sz="quarter" idx="11"/>
          </p:nvPr>
        </p:nvSpPr>
        <p:spPr>
          <a:xfrm>
            <a:off x="328532" y="5991226"/>
            <a:ext cx="3144341"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421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1095632" y="1066800"/>
            <a:ext cx="7591168" cy="3892378"/>
          </a:xfrm>
        </p:spPr>
        <p:txBody>
          <a:bodyPr>
            <a:noAutofit/>
          </a:bodyPr>
          <a:lstStyle/>
          <a:p>
            <a:pPr marL="0" indent="0" algn="just">
              <a:lnSpc>
                <a:spcPct val="160000"/>
              </a:lnSpc>
              <a:buNone/>
            </a:pPr>
            <a:endParaRPr lang="en-US" sz="2800" dirty="0">
              <a:latin typeface="Arial Narrow" pitchFamily="34" charset="0"/>
            </a:endParaRPr>
          </a:p>
          <a:p>
            <a:pPr marL="457200" lvl="1" indent="0" algn="just">
              <a:buNone/>
            </a:pPr>
            <a:endParaRPr lang="en-US" dirty="0">
              <a:latin typeface="Arial Narrow" pitchFamily="34" charset="0"/>
            </a:endParaRPr>
          </a:p>
          <a:p>
            <a:pPr marL="0" indent="0">
              <a:buNone/>
            </a:pPr>
            <a:endParaRPr lang="en-US" sz="2800" dirty="0">
              <a:latin typeface="Arial Narrow" pitchFamily="34" charset="0"/>
            </a:endParaRPr>
          </a:p>
          <a:p>
            <a:endParaRPr lang="en-US" sz="2800" dirty="0">
              <a:latin typeface="Arial Narrow" pitchFamily="34" charset="0"/>
            </a:endParaRPr>
          </a:p>
          <a:p>
            <a:endParaRPr lang="en-US" sz="2800" dirty="0">
              <a:latin typeface="Arial Narrow" pitchFamily="34" charset="0"/>
            </a:endParaRPr>
          </a:p>
        </p:txBody>
      </p:sp>
      <p:sp>
        <p:nvSpPr>
          <p:cNvPr id="4" name="Title 1"/>
          <p:cNvSpPr txBox="1">
            <a:spLocks/>
          </p:cNvSpPr>
          <p:nvPr/>
        </p:nvSpPr>
        <p:spPr>
          <a:xfrm>
            <a:off x="514865" y="1813632"/>
            <a:ext cx="8171935" cy="2398713"/>
          </a:xfrm>
          <a:prstGeom prst="rect">
            <a:avLst/>
          </a:prstGeom>
          <a:solidFill>
            <a:schemeClr val="accent2">
              <a:lumMod val="40000"/>
              <a:lumOff val="60000"/>
            </a:schemeClr>
          </a:solidFill>
          <a:ln>
            <a:solidFill>
              <a:schemeClr val="accent6">
                <a:lumMod val="75000"/>
              </a:schemeClr>
            </a:solidFill>
          </a:ln>
        </p:spPr>
        <p:txBody>
          <a:bodyPr/>
          <a:lstStyle/>
          <a:p>
            <a:pPr algn="ctr">
              <a:defRPr/>
            </a:pPr>
            <a:endParaRPr lang="en-US" sz="4000" b="1" dirty="0">
              <a:solidFill>
                <a:prstClr val="black"/>
              </a:solidFill>
              <a:latin typeface="Arial Narrow" pitchFamily="34" charset="0"/>
            </a:endParaRPr>
          </a:p>
          <a:p>
            <a:pPr algn="ctr">
              <a:defRPr/>
            </a:pPr>
            <a:r>
              <a:rPr lang="en-US" sz="5400" b="1" dirty="0">
                <a:solidFill>
                  <a:prstClr val="black"/>
                </a:solidFill>
                <a:latin typeface="Arial Narrow" pitchFamily="34" charset="0"/>
              </a:rPr>
              <a:t> 2.	Programme Performance Information</a:t>
            </a:r>
          </a:p>
        </p:txBody>
      </p:sp>
      <p:sp>
        <p:nvSpPr>
          <p:cNvPr id="5" name="Footer Placeholder 1"/>
          <p:cNvSpPr>
            <a:spLocks noGrp="1"/>
          </p:cNvSpPr>
          <p:nvPr>
            <p:ph type="ftr" sz="quarter" idx="11"/>
          </p:nvPr>
        </p:nvSpPr>
        <p:spPr>
          <a:xfrm>
            <a:off x="660400" y="5895032"/>
            <a:ext cx="5526216"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5863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015556" y="239393"/>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4" name="Rectangle 3"/>
          <p:cNvSpPr/>
          <p:nvPr/>
        </p:nvSpPr>
        <p:spPr>
          <a:xfrm>
            <a:off x="741405" y="1673994"/>
            <a:ext cx="7773944" cy="1938992"/>
          </a:xfrm>
          <a:prstGeom prst="rect">
            <a:avLst/>
          </a:prstGeom>
          <a:noFill/>
        </p:spPr>
        <p:txBody>
          <a:bodyPr wrap="square">
            <a:spAutoFit/>
          </a:bodyPr>
          <a:lstStyle/>
          <a:p>
            <a:pPr algn="ctr" eaLnBrk="0" hangingPunct="0">
              <a:defRPr/>
            </a:pPr>
            <a:r>
              <a:rPr lang="en-US" sz="4000" b="1" kern="0" dirty="0">
                <a:solidFill>
                  <a:prstClr val="black"/>
                </a:solidFill>
                <a:latin typeface="Arial Narrow" pitchFamily="34" charset="0"/>
              </a:rPr>
              <a:t>2.1	PROGRAMME 1:</a:t>
            </a:r>
          </a:p>
          <a:p>
            <a:pPr algn="ctr" eaLnBrk="0" hangingPunct="0">
              <a:defRPr/>
            </a:pPr>
            <a:endParaRPr lang="en-US" sz="4000" b="1" kern="0" dirty="0">
              <a:solidFill>
                <a:prstClr val="black"/>
              </a:solidFill>
              <a:latin typeface="Arial Narrow" pitchFamily="34" charset="0"/>
            </a:endParaRPr>
          </a:p>
          <a:p>
            <a:pPr algn="ctr" eaLnBrk="0" hangingPunct="0">
              <a:defRPr/>
            </a:pPr>
            <a:r>
              <a:rPr lang="en-US" sz="4000" b="1" kern="0" dirty="0">
                <a:solidFill>
                  <a:prstClr val="black"/>
                </a:solidFill>
                <a:latin typeface="Arial Narrow" pitchFamily="34" charset="0"/>
              </a:rPr>
              <a:t>CORPORATE MANAGEMENT</a:t>
            </a:r>
            <a:endParaRPr lang="en-ZA" sz="4000" dirty="0"/>
          </a:p>
        </p:txBody>
      </p:sp>
      <p:sp>
        <p:nvSpPr>
          <p:cNvPr id="7" name="Footer Placeholder 1"/>
          <p:cNvSpPr>
            <a:spLocks noGrp="1"/>
          </p:cNvSpPr>
          <p:nvPr>
            <p:ph type="ftr" sz="quarter" idx="11"/>
          </p:nvPr>
        </p:nvSpPr>
        <p:spPr>
          <a:xfrm>
            <a:off x="627185" y="5991226"/>
            <a:ext cx="3741171"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1731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57294521"/>
              </p:ext>
            </p:extLst>
          </p:nvPr>
        </p:nvGraphicFramePr>
        <p:xfrm>
          <a:off x="406400" y="242641"/>
          <a:ext cx="8331200" cy="5447121"/>
        </p:xfrm>
        <a:graphic>
          <a:graphicData uri="http://schemas.openxmlformats.org/drawingml/2006/table">
            <a:tbl>
              <a:tblPr>
                <a:tableStyleId>{8A107856-5554-42FB-B03E-39F5DBC370BA}</a:tableStyleId>
              </a:tblPr>
              <a:tblGrid>
                <a:gridCol w="1332680">
                  <a:extLst>
                    <a:ext uri="{9D8B030D-6E8A-4147-A177-3AD203B41FA5}">
                      <a16:colId xmlns:a16="http://schemas.microsoft.com/office/drawing/2014/main" xmlns="" val="20000"/>
                    </a:ext>
                  </a:extLst>
                </a:gridCol>
                <a:gridCol w="1669138">
                  <a:extLst>
                    <a:ext uri="{9D8B030D-6E8A-4147-A177-3AD203B41FA5}">
                      <a16:colId xmlns:a16="http://schemas.microsoft.com/office/drawing/2014/main" xmlns="" val="20001"/>
                    </a:ext>
                  </a:extLst>
                </a:gridCol>
                <a:gridCol w="1797770">
                  <a:extLst>
                    <a:ext uri="{9D8B030D-6E8A-4147-A177-3AD203B41FA5}">
                      <a16:colId xmlns:a16="http://schemas.microsoft.com/office/drawing/2014/main" xmlns="" val="20003"/>
                    </a:ext>
                  </a:extLst>
                </a:gridCol>
                <a:gridCol w="1649093">
                  <a:extLst>
                    <a:ext uri="{9D8B030D-6E8A-4147-A177-3AD203B41FA5}">
                      <a16:colId xmlns:a16="http://schemas.microsoft.com/office/drawing/2014/main" xmlns="" val="20004"/>
                    </a:ext>
                  </a:extLst>
                </a:gridCol>
                <a:gridCol w="1882519">
                  <a:extLst>
                    <a:ext uri="{9D8B030D-6E8A-4147-A177-3AD203B41FA5}">
                      <a16:colId xmlns:a16="http://schemas.microsoft.com/office/drawing/2014/main" xmlns="" val="1951387386"/>
                    </a:ext>
                  </a:extLst>
                </a:gridCol>
              </a:tblGrid>
              <a:tr h="189761">
                <a:tc gridSpan="5">
                  <a:txBody>
                    <a:bodyPr/>
                    <a:lstStyle/>
                    <a:p>
                      <a:pPr algn="just" fontAlgn="ctr"/>
                      <a:r>
                        <a:rPr lang="en-US" sz="1300" b="1" u="none" strike="noStrike" dirty="0">
                          <a:solidFill>
                            <a:schemeClr val="tx1"/>
                          </a:solidFill>
                          <a:latin typeface="Arial Narrow" panose="020B0606020202030204" pitchFamily="34" charset="0"/>
                        </a:rPr>
                        <a:t>Strategic Objective: To ensure economic, efficient and effective use of departmental resources.</a:t>
                      </a:r>
                      <a:endParaRPr lang="en-US" sz="1300" b="1" i="0" u="none" strike="noStrike" dirty="0">
                        <a:solidFill>
                          <a:schemeClr val="tx1"/>
                        </a:solidFill>
                        <a:latin typeface="Arial Narrow"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77344">
                <a:tc rowSpan="2">
                  <a:txBody>
                    <a:bodyPr/>
                    <a:lstStyle/>
                    <a:p>
                      <a:pPr algn="ctr">
                        <a:lnSpc>
                          <a:spcPct val="100000"/>
                        </a:lnSpc>
                      </a:pPr>
                      <a:r>
                        <a:rPr lang="en-US" sz="1300" b="1" dirty="0">
                          <a:latin typeface="Arial Narrow" panose="020B0606020202030204" pitchFamily="34" charset="0"/>
                        </a:rPr>
                        <a:t>Key</a:t>
                      </a:r>
                      <a:r>
                        <a:rPr lang="en-US" sz="1300" b="1" baseline="0" dirty="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467105">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Arial Narrow" panose="020B0606020202030204" pitchFamily="34" charset="0"/>
                          <a:ea typeface="+mn-ea"/>
                          <a:cs typeface="+mn-cs"/>
                        </a:rPr>
                        <a:t>Quarter 2 Performance – </a:t>
                      </a:r>
                      <a:r>
                        <a:rPr lang="en-ZA" sz="1300" b="1" kern="1200" dirty="0">
                          <a:solidFill>
                            <a:schemeClr val="dk1"/>
                          </a:solidFill>
                          <a:latin typeface="Arial Narrow" panose="020B0606020202030204" pitchFamily="34" charset="0"/>
                          <a:ea typeface="+mn-ea"/>
                          <a:cs typeface="+mn-cs"/>
                        </a:rPr>
                        <a:t>Actual </a:t>
                      </a:r>
                      <a:r>
                        <a:rPr lang="en-US" sz="13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Targets</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Arial Narrow" panose="020B0606020202030204" pitchFamily="34" charset="0"/>
                        </a:rPr>
                        <a:t>Quarter 3 Performance – </a:t>
                      </a:r>
                      <a:r>
                        <a:rPr lang="en-ZA" sz="1300" b="1" i="0" dirty="0">
                          <a:latin typeface="Arial Narrow" panose="020B0606020202030204" pitchFamily="34" charset="0"/>
                        </a:rPr>
                        <a:t>Preliminary </a:t>
                      </a:r>
                      <a:r>
                        <a:rPr lang="en-US" sz="1300" b="1" dirty="0">
                          <a:latin typeface="Arial Narrow" panose="020B0606020202030204" pitchFamily="34" charset="0"/>
                        </a:rPr>
                        <a:t>Data </a:t>
                      </a: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1239685">
                <a:tc row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fontAlgn="t">
                        <a:spcBef>
                          <a:spcPts val="600"/>
                        </a:spcBef>
                        <a:spcAft>
                          <a:spcPts val="600"/>
                        </a:spcAft>
                        <a:buFont typeface="+mj-lt"/>
                        <a:buAutoNum type="arabicPeriod"/>
                      </a:pPr>
                      <a:r>
                        <a:rPr lang="en-US" sz="1300" b="0" i="0" u="none" strike="noStrike" dirty="0">
                          <a:solidFill>
                            <a:srgbClr val="000000"/>
                          </a:solidFill>
                          <a:latin typeface="Arial Narrow" pitchFamily="34" charset="0"/>
                        </a:rPr>
                        <a:t>Number of strategic documents developed.</a:t>
                      </a:r>
                    </a:p>
                  </a:txBody>
                  <a:tcPr marL="86403" marR="86403" marT="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Arial Narrow" pitchFamily="34" charset="0"/>
                        </a:rPr>
                        <a:t>APP for 2019/20 developed.</a:t>
                      </a:r>
                    </a:p>
                  </a:txBody>
                  <a:tcPr marL="68580" marR="68580" marT="0" marB="0">
                    <a:solidFill>
                      <a:schemeClr val="bg1"/>
                    </a:solidFill>
                  </a:tcPr>
                </a:tc>
                <a:tc>
                  <a:txBody>
                    <a:bodyPr/>
                    <a:lstStyle/>
                    <a:p>
                      <a:pPr algn="just"/>
                      <a:r>
                        <a:rPr lang="en-ZA" sz="1300" kern="1200" dirty="0">
                          <a:solidFill>
                            <a:schemeClr val="tx1"/>
                          </a:solidFill>
                          <a:latin typeface="Arial Narrow" pitchFamily="34" charset="0"/>
                          <a:ea typeface="+mn-ea"/>
                          <a:cs typeface="+mn-cs"/>
                        </a:rPr>
                        <a:t>First draft APP for 2019/20 was submitted to Department of Planning, Monitoring and Evaluation (DPME) and National Treasury (NT).</a:t>
                      </a:r>
                    </a:p>
                  </a:txBody>
                  <a:tcPr marR="90000" marT="7620" marB="0">
                    <a:solidFill>
                      <a:schemeClr val="bg1"/>
                    </a:solidFill>
                  </a:tcPr>
                </a:tc>
                <a:tc>
                  <a:txBody>
                    <a:bodyPr/>
                    <a:lstStyle/>
                    <a:p>
                      <a:pPr algn="just"/>
                      <a:r>
                        <a:rPr lang="en-ZA" sz="1300" kern="1200" dirty="0">
                          <a:solidFill>
                            <a:schemeClr val="tx1"/>
                          </a:solidFill>
                          <a:latin typeface="Arial Narrow" pitchFamily="34" charset="0"/>
                          <a:ea typeface="+mn-ea"/>
                          <a:cs typeface="+mn-cs"/>
                        </a:rPr>
                        <a:t>Second draft APP for 2019/20 submitted to DPME and NT.</a:t>
                      </a:r>
                    </a:p>
                  </a:txBody>
                  <a:tcPr marR="90000" marT="7620" marB="0">
                    <a:solidFill>
                      <a:schemeClr val="bg1"/>
                    </a:solidFill>
                  </a:tcPr>
                </a:tc>
                <a:tc>
                  <a:txBody>
                    <a:bodyPr/>
                    <a:lstStyle/>
                    <a:p>
                      <a:pPr algn="just"/>
                      <a:r>
                        <a:rPr lang="en-ZA" sz="1300" kern="1200" dirty="0">
                          <a:solidFill>
                            <a:schemeClr val="tx1"/>
                          </a:solidFill>
                          <a:latin typeface="Arial Narrow" pitchFamily="34" charset="0"/>
                          <a:ea typeface="+mn-ea"/>
                          <a:cs typeface="+mn-cs"/>
                        </a:rPr>
                        <a:t>Second draft APP for 2019/20 was submitted to Department of Monitoring and Evaluation (DPME) and National Treasury (NT).</a:t>
                      </a:r>
                    </a:p>
                  </a:txBody>
                  <a:tcPr marR="90000" marT="0" marB="0">
                    <a:solidFill>
                      <a:schemeClr val="bg1"/>
                    </a:solidFill>
                  </a:tcPr>
                </a:tc>
                <a:extLst>
                  <a:ext uri="{0D108BD9-81ED-4DB2-BD59-A6C34878D82A}">
                    <a16:rowId xmlns:a16="http://schemas.microsoft.com/office/drawing/2014/main" xmlns="" val="3369165667"/>
                  </a:ext>
                </a:extLst>
              </a:tr>
              <a:tr h="891088">
                <a:tc vMerge="1">
                  <a:txBody>
                    <a:bodyPr/>
                    <a:lstStyle/>
                    <a:p>
                      <a:endParaRPr lang="en-ZA"/>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latin typeface="Arial Narrow" pitchFamily="34" charset="0"/>
                          <a:ea typeface="+mn-ea"/>
                          <a:cs typeface="+mn-cs"/>
                        </a:rPr>
                        <a:t>Annual Performance Report for 2017/18 developed.</a:t>
                      </a:r>
                      <a:endParaRPr lang="en-US" sz="1300" kern="1200" dirty="0">
                        <a:solidFill>
                          <a:schemeClr val="tx1"/>
                        </a:solidFill>
                        <a:latin typeface="Arial Narrow" pitchFamily="34" charset="0"/>
                        <a:ea typeface="+mn-ea"/>
                        <a:cs typeface="+mn-cs"/>
                      </a:endParaRPr>
                    </a:p>
                  </a:txBody>
                  <a:tcPr marL="68580" marR="68580" marT="0" marB="0">
                    <a:solidFill>
                      <a:schemeClr val="bg1"/>
                    </a:solidFill>
                  </a:tcPr>
                </a:tc>
                <a:tc>
                  <a:txBody>
                    <a:bodyPr/>
                    <a:lstStyle/>
                    <a:p>
                      <a:pPr algn="just"/>
                      <a:r>
                        <a:rPr lang="en-ZA" sz="1300" kern="1200" dirty="0">
                          <a:solidFill>
                            <a:schemeClr val="dk1"/>
                          </a:solidFill>
                          <a:latin typeface="Arial Narrow" pitchFamily="34" charset="0"/>
                          <a:ea typeface="+mn-ea"/>
                          <a:cs typeface="+mn-cs"/>
                        </a:rPr>
                        <a:t>The 2017/18 Annual Report was tabled in Parliament on 26 September 2018.</a:t>
                      </a:r>
                    </a:p>
                  </a:txBody>
                  <a:tcPr marR="90000" marT="7620" marB="0">
                    <a:solidFill>
                      <a:schemeClr val="bg1"/>
                    </a:solidFill>
                  </a:tcPr>
                </a:tc>
                <a:tc>
                  <a:txBody>
                    <a:bodyPr/>
                    <a:lstStyle/>
                    <a:p>
                      <a:pPr algn="just"/>
                      <a:r>
                        <a:rPr lang="en-ZA" sz="1300" kern="1200" dirty="0">
                          <a:solidFill>
                            <a:schemeClr val="dk1"/>
                          </a:solidFill>
                          <a:latin typeface="Arial Narrow" pitchFamily="34" charset="0"/>
                          <a:ea typeface="+mn-ea"/>
                          <a:cs typeface="+mn-cs"/>
                        </a:rPr>
                        <a:t>-</a:t>
                      </a:r>
                    </a:p>
                  </a:txBody>
                  <a:tcPr marR="90000" marT="7620" marB="0">
                    <a:solidFill>
                      <a:schemeClr val="bg1"/>
                    </a:solidFill>
                  </a:tcPr>
                </a:tc>
                <a:tc>
                  <a:txBody>
                    <a:bodyPr/>
                    <a:lstStyle/>
                    <a:p>
                      <a:pPr algn="just"/>
                      <a:r>
                        <a:rPr lang="en-ZA" sz="1300" kern="1200" dirty="0">
                          <a:solidFill>
                            <a:schemeClr val="tx1"/>
                          </a:solidFill>
                          <a:latin typeface="Arial Narrow" pitchFamily="34" charset="0"/>
                          <a:ea typeface="+mn-ea"/>
                          <a:cs typeface="+mn-cs"/>
                        </a:rPr>
                        <a:t>-</a:t>
                      </a:r>
                    </a:p>
                  </a:txBody>
                  <a:tcPr marR="90000" marT="0" marB="0">
                    <a:solidFill>
                      <a:schemeClr val="bg1"/>
                    </a:solidFill>
                  </a:tcPr>
                </a:tc>
                <a:extLst>
                  <a:ext uri="{0D108BD9-81ED-4DB2-BD59-A6C34878D82A}">
                    <a16:rowId xmlns:a16="http://schemas.microsoft.com/office/drawing/2014/main" xmlns="" val="3724724927"/>
                  </a:ext>
                </a:extLst>
              </a:tr>
              <a:tr h="1029091">
                <a:tc vMerge="1">
                  <a:txBody>
                    <a:bodyPr/>
                    <a:lstStyle/>
                    <a:p>
                      <a:pPr marL="342900" indent="-342900" algn="just" fontAlgn="t">
                        <a:spcBef>
                          <a:spcPts val="600"/>
                        </a:spcBef>
                        <a:spcAft>
                          <a:spcPts val="600"/>
                        </a:spcAft>
                        <a:buFont typeface="+mj-lt"/>
                        <a:buAutoNum type="arabicPeriod"/>
                      </a:pPr>
                      <a:endParaRPr lang="en-US" sz="1300" b="0" i="0" u="none" strike="noStrike" dirty="0">
                        <a:solidFill>
                          <a:srgbClr val="000000"/>
                        </a:solidFill>
                        <a:latin typeface="Arial Narrow" pitchFamily="34" charset="0"/>
                      </a:endParaRPr>
                    </a:p>
                  </a:txBody>
                  <a:tcPr marL="86403" marR="86403" marT="0" marB="0">
                    <a:solidFill>
                      <a:schemeClr val="bg1"/>
                    </a:solidFill>
                  </a:tcPr>
                </a:tc>
                <a:tc>
                  <a:txBody>
                    <a:bodyPr/>
                    <a:lstStyle/>
                    <a:p>
                      <a:pPr algn="just"/>
                      <a:r>
                        <a:rPr lang="en-ZA" sz="1400" dirty="0">
                          <a:latin typeface="Arial Narrow" pitchFamily="34" charset="0"/>
                        </a:rPr>
                        <a:t>Four quarterly reports on the implementation of the SP and APP developed.</a:t>
                      </a:r>
                      <a:endParaRPr lang="en-US" sz="1400" dirty="0">
                        <a:latin typeface="Arial Narrow" pitchFamily="34" charset="0"/>
                      </a:endParaRPr>
                    </a:p>
                  </a:txBody>
                  <a:tcPr marL="86393" marR="86393" marT="0" marB="0">
                    <a:solidFill>
                      <a:schemeClr val="bg1"/>
                    </a:solidFill>
                  </a:tcPr>
                </a:tc>
                <a:tc>
                  <a:txBody>
                    <a:bodyPr/>
                    <a:lstStyle/>
                    <a:p>
                      <a:pPr marL="0" algn="just" defTabSz="914400" rtl="0" eaLnBrk="1" latinLnBrk="0" hangingPunct="1">
                        <a:lnSpc>
                          <a:spcPct val="100000"/>
                        </a:lnSpc>
                      </a:pPr>
                      <a:r>
                        <a:rPr lang="en-ZA" sz="1400" kern="1200" dirty="0">
                          <a:solidFill>
                            <a:schemeClr val="dk1"/>
                          </a:solidFill>
                          <a:latin typeface="Arial Narrow" pitchFamily="34" charset="0"/>
                          <a:ea typeface="+mn-ea"/>
                          <a:cs typeface="+mn-cs"/>
                        </a:rPr>
                        <a:t>First-quarter performance report for 2018/19 was submitted to DPME and NT.</a:t>
                      </a:r>
                    </a:p>
                  </a:txBody>
                  <a:tcPr marR="90000" marT="7620" marB="0">
                    <a:solidFill>
                      <a:schemeClr val="bg1"/>
                    </a:solidFill>
                  </a:tcPr>
                </a:tc>
                <a:tc>
                  <a:txBody>
                    <a:bodyPr/>
                    <a:lstStyle/>
                    <a:p>
                      <a:pPr marL="0" algn="just" defTabSz="914400" rtl="0" eaLnBrk="1" latinLnBrk="0" hangingPunct="1">
                        <a:lnSpc>
                          <a:spcPct val="100000"/>
                        </a:lnSpc>
                      </a:pPr>
                      <a:r>
                        <a:rPr lang="en-ZA" sz="1400" kern="1200" dirty="0">
                          <a:solidFill>
                            <a:schemeClr val="dk1"/>
                          </a:solidFill>
                          <a:latin typeface="Arial Narrow" pitchFamily="34" charset="0"/>
                          <a:ea typeface="+mn-ea"/>
                          <a:cs typeface="+mn-cs"/>
                        </a:rPr>
                        <a:t>Second-quarter performance reports for 2018/19 submitted to DPME and NT.</a:t>
                      </a:r>
                    </a:p>
                  </a:txBody>
                  <a:tcPr marR="90000" marT="7620" marB="0">
                    <a:solidFill>
                      <a:schemeClr val="bg1"/>
                    </a:solidFill>
                  </a:tcPr>
                </a:tc>
                <a:tc>
                  <a:txBody>
                    <a:bodyPr/>
                    <a:lstStyle/>
                    <a:p>
                      <a:pPr algn="just"/>
                      <a:r>
                        <a:rPr lang="en-ZA" sz="1400" kern="1200" dirty="0">
                          <a:solidFill>
                            <a:schemeClr val="dk1"/>
                          </a:solidFill>
                          <a:latin typeface="Arial Narrow" pitchFamily="34" charset="0"/>
                          <a:ea typeface="+mn-ea"/>
                          <a:cs typeface="+mn-cs"/>
                        </a:rPr>
                        <a:t>Second-quarter performance reports for 2018/19 were submitted to DPME and NT.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mn-lt"/>
                          <a:ea typeface="+mn-ea"/>
                          <a:cs typeface="+mn-cs"/>
                        </a:rPr>
                        <a:t>	</a:t>
                      </a:r>
                    </a:p>
                  </a:txBody>
                  <a:tcPr marR="90000" marT="7620" marB="0">
                    <a:solidFill>
                      <a:schemeClr val="bg1"/>
                    </a:solidFill>
                  </a:tcPr>
                </a:tc>
                <a:extLst>
                  <a:ext uri="{0D108BD9-81ED-4DB2-BD59-A6C34878D82A}">
                    <a16:rowId xmlns:a16="http://schemas.microsoft.com/office/drawing/2014/main" xmlns="" val="3903212234"/>
                  </a:ext>
                </a:extLst>
              </a:tr>
              <a:tr h="766344">
                <a:tc vMerge="1">
                  <a:txBody>
                    <a:bodyPr/>
                    <a:lstStyle/>
                    <a:p>
                      <a:pPr marL="342900" indent="-342900" algn="just" fontAlgn="t">
                        <a:spcBef>
                          <a:spcPts val="600"/>
                        </a:spcBef>
                        <a:spcAft>
                          <a:spcPts val="600"/>
                        </a:spcAft>
                        <a:buFont typeface="+mj-lt"/>
                        <a:buAutoNum type="arabicPeriod"/>
                      </a:pPr>
                      <a:endParaRPr lang="en-US" sz="1300" b="0" i="0" u="none" strike="noStrike" dirty="0">
                        <a:solidFill>
                          <a:srgbClr val="000000"/>
                        </a:solidFill>
                        <a:latin typeface="Arial Narrow" pitchFamily="34" charset="0"/>
                      </a:endParaRPr>
                    </a:p>
                  </a:txBody>
                  <a:tcPr marL="86403" marR="86403" marT="0" marB="0">
                    <a:solidFill>
                      <a:schemeClr val="bg1"/>
                    </a:solidFill>
                  </a:tcPr>
                </a:tc>
                <a:tc>
                  <a:txBody>
                    <a:bodyPr/>
                    <a:lstStyle/>
                    <a:p>
                      <a:pPr algn="just" fontAlgn="t"/>
                      <a:r>
                        <a:rPr lang="en-ZA" sz="1300" b="0" i="0" u="none" strike="noStrike" dirty="0">
                          <a:solidFill>
                            <a:srgbClr val="000000"/>
                          </a:solidFill>
                          <a:effectLst/>
                          <a:latin typeface="Arial Narrow" panose="020B0606020202030204" pitchFamily="34" charset="0"/>
                        </a:rPr>
                        <a:t>Four quarterly risk analysis reports  presented to RMC.</a:t>
                      </a:r>
                      <a:endParaRPr lang="en-US" sz="1300" b="0" i="0" u="none" strike="noStrike" dirty="0">
                        <a:solidFill>
                          <a:srgbClr val="000000"/>
                        </a:solidFill>
                        <a:effectLst/>
                        <a:latin typeface="Arial Narrow" panose="020B0606020202030204" pitchFamily="34" charset="0"/>
                      </a:endParaRPr>
                    </a:p>
                  </a:txBody>
                  <a:tcPr marL="86400" marR="72000" marT="9525" marB="0">
                    <a:solidFill>
                      <a:schemeClr val="bg1"/>
                    </a:solidFill>
                  </a:tcPr>
                </a:tc>
                <a:tc>
                  <a:txBody>
                    <a:bodyPr/>
                    <a:lstStyle/>
                    <a:p>
                      <a:pPr algn="just"/>
                      <a:r>
                        <a:rPr lang="en-ZA" sz="1300" b="0" i="0" u="none" strike="noStrike" kern="1200" dirty="0">
                          <a:solidFill>
                            <a:srgbClr val="000000"/>
                          </a:solidFill>
                          <a:effectLst/>
                          <a:latin typeface="Arial Narrow" panose="020B0606020202030204" pitchFamily="34" charset="0"/>
                          <a:ea typeface="+mn-ea"/>
                          <a:cs typeface="+mn-cs"/>
                        </a:rPr>
                        <a:t>First-quarter risk analysis report was presented to RMC. 	</a:t>
                      </a:r>
                    </a:p>
                  </a:txBody>
                  <a:tcPr marR="90000" marT="7620" marB="0">
                    <a:solidFill>
                      <a:schemeClr val="bg1"/>
                    </a:solidFill>
                  </a:tcPr>
                </a:tc>
                <a:tc>
                  <a:txBody>
                    <a:bodyPr/>
                    <a:lstStyle/>
                    <a:p>
                      <a:pPr algn="just" fontAlgn="t"/>
                      <a:r>
                        <a:rPr lang="en-ZA" sz="1300" b="0" i="0" u="none" strike="noStrike" kern="1200" dirty="0">
                          <a:solidFill>
                            <a:srgbClr val="000000"/>
                          </a:solidFill>
                          <a:effectLst/>
                          <a:latin typeface="Arial Narrow" panose="020B0606020202030204" pitchFamily="34" charset="0"/>
                          <a:ea typeface="+mn-ea"/>
                          <a:cs typeface="+mn-cs"/>
                        </a:rPr>
                        <a:t>Second-quarter risk analysis report presented to RMC.</a:t>
                      </a:r>
                    </a:p>
                  </a:txBody>
                  <a:tcPr marR="90000"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kern="1200" noProof="0" dirty="0">
                          <a:solidFill>
                            <a:srgbClr val="000000"/>
                          </a:solidFill>
                          <a:effectLst/>
                          <a:latin typeface="Arial Narrow" panose="020B0606020202030204" pitchFamily="34" charset="0"/>
                          <a:ea typeface="+mn-ea"/>
                          <a:cs typeface="+mn-cs"/>
                        </a:rPr>
                        <a:t>Second-quarter risk analysis report was presented to RMC.</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300" b="0" i="0" u="none" strike="noStrike" kern="1200" noProof="0" dirty="0">
                        <a:solidFill>
                          <a:srgbClr val="000000"/>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54409659"/>
                  </a:ext>
                </a:extLst>
              </a:tr>
              <a:tr h="466468">
                <a:tc vMerge="1">
                  <a:txBody>
                    <a:bodyPr/>
                    <a:lstStyle/>
                    <a:p>
                      <a:pPr marL="342900" indent="-342900" algn="just" fontAlgn="t">
                        <a:spcBef>
                          <a:spcPts val="600"/>
                        </a:spcBef>
                        <a:spcAft>
                          <a:spcPts val="600"/>
                        </a:spcAft>
                        <a:buFont typeface="+mj-lt"/>
                        <a:buAutoNum type="arabicPeriod"/>
                      </a:pPr>
                      <a:endParaRPr lang="en-US" sz="1300" b="0" i="0" u="none" strike="noStrike" dirty="0">
                        <a:solidFill>
                          <a:srgbClr val="000000"/>
                        </a:solidFill>
                        <a:latin typeface="Arial Narrow" pitchFamily="34" charset="0"/>
                      </a:endParaRPr>
                    </a:p>
                  </a:txBody>
                  <a:tcPr marL="86403" marR="86403"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dirty="0">
                          <a:solidFill>
                            <a:srgbClr val="000000"/>
                          </a:solidFill>
                          <a:effectLst/>
                          <a:latin typeface="Arial Narrow" panose="020B0606020202030204" pitchFamily="34" charset="0"/>
                        </a:rPr>
                        <a:t>Four SAT oversight reports developed.</a:t>
                      </a:r>
                      <a:endParaRPr lang="en-US" sz="1300" b="0" i="0" u="none" strike="noStrike" dirty="0">
                        <a:solidFill>
                          <a:srgbClr val="000000"/>
                        </a:solidFill>
                        <a:effectLst/>
                        <a:latin typeface="Arial Narrow" panose="020B0606020202030204" pitchFamily="34" charset="0"/>
                      </a:endParaRPr>
                    </a:p>
                  </a:txBody>
                  <a:tcPr marL="86400" marR="72000" marT="9525" marB="0">
                    <a:solidFill>
                      <a:schemeClr val="bg1"/>
                    </a:solidFill>
                  </a:tcPr>
                </a:tc>
                <a:tc>
                  <a:txBody>
                    <a:bodyPr/>
                    <a:lstStyle/>
                    <a:p>
                      <a:pPr algn="just"/>
                      <a:r>
                        <a:rPr lang="en-ZA" sz="1300" u="none" strike="noStrike" kern="1200" baseline="0" dirty="0">
                          <a:solidFill>
                            <a:schemeClr val="tx1"/>
                          </a:solidFill>
                          <a:effectLst/>
                          <a:latin typeface="Arial Narrow" panose="020B0606020202030204" pitchFamily="34" charset="0"/>
                          <a:ea typeface="+mn-ea"/>
                          <a:cs typeface="+mn-cs"/>
                        </a:rPr>
                        <a:t>SAT first quarter oversight report was developed.</a:t>
                      </a:r>
                    </a:p>
                  </a:txBody>
                  <a:tcPr marR="90000" marT="7620" marB="0">
                    <a:solidFill>
                      <a:schemeClr val="bg1"/>
                    </a:solidFill>
                  </a:tcPr>
                </a:tc>
                <a:tc>
                  <a:txBody>
                    <a:bodyPr/>
                    <a:lstStyle/>
                    <a:p>
                      <a:pPr algn="just" fontAlgn="t"/>
                      <a:r>
                        <a:rPr lang="en-ZA" sz="1300" b="0" i="0" u="none" strike="noStrike" dirty="0">
                          <a:solidFill>
                            <a:srgbClr val="000000"/>
                          </a:solidFill>
                          <a:effectLst/>
                          <a:latin typeface="Arial Narrow" panose="020B0606020202030204" pitchFamily="34" charset="0"/>
                        </a:rPr>
                        <a:t>SAT quarterly oversight report developed.</a:t>
                      </a:r>
                    </a:p>
                  </a:txBody>
                  <a:tcPr marR="90000" marT="0" marB="0">
                    <a:solidFill>
                      <a:schemeClr val="bg1"/>
                    </a:solidFill>
                  </a:tcPr>
                </a:tc>
                <a:tc>
                  <a:txBody>
                    <a:bodyPr/>
                    <a:lstStyle/>
                    <a:p>
                      <a:pPr algn="just"/>
                      <a:r>
                        <a:rPr lang="en-ZA" sz="1300" b="0" i="0" u="none" strike="noStrike" kern="1200" dirty="0">
                          <a:solidFill>
                            <a:srgbClr val="000000"/>
                          </a:solidFill>
                          <a:effectLst/>
                          <a:latin typeface="Arial Narrow" panose="020B0606020202030204" pitchFamily="34" charset="0"/>
                          <a:ea typeface="+mn-ea"/>
                          <a:cs typeface="+mn-cs"/>
                        </a:rPr>
                        <a:t>SAT quarterly oversight report was developed.</a:t>
                      </a:r>
                    </a:p>
                  </a:txBody>
                  <a:tcPr marR="90000" marT="7620" marB="0">
                    <a:solidFill>
                      <a:schemeClr val="bg1"/>
                    </a:solidFill>
                  </a:tcPr>
                </a:tc>
                <a:extLst>
                  <a:ext uri="{0D108BD9-81ED-4DB2-BD59-A6C34878D82A}">
                    <a16:rowId xmlns:a16="http://schemas.microsoft.com/office/drawing/2014/main" xmlns="" val="679683237"/>
                  </a:ext>
                </a:extLst>
              </a:tr>
            </a:tbl>
          </a:graphicData>
        </a:graphic>
      </p:graphicFrame>
      <p:sp>
        <p:nvSpPr>
          <p:cNvPr id="13" name="Footer Placeholder 1"/>
          <p:cNvSpPr>
            <a:spLocks noGrp="1"/>
          </p:cNvSpPr>
          <p:nvPr>
            <p:ph type="ftr" sz="quarter" idx="11"/>
          </p:nvPr>
        </p:nvSpPr>
        <p:spPr>
          <a:xfrm>
            <a:off x="328532" y="5991226"/>
            <a:ext cx="3162813"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4137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661228911"/>
              </p:ext>
            </p:extLst>
          </p:nvPr>
        </p:nvGraphicFramePr>
        <p:xfrm>
          <a:off x="328532" y="224005"/>
          <a:ext cx="8532006" cy="5262395"/>
        </p:xfrm>
        <a:graphic>
          <a:graphicData uri="http://schemas.openxmlformats.org/drawingml/2006/table">
            <a:tbl>
              <a:tblPr>
                <a:tableStyleId>{8A107856-5554-42FB-B03E-39F5DBC370BA}</a:tableStyleId>
              </a:tblPr>
              <a:tblGrid>
                <a:gridCol w="1509599">
                  <a:extLst>
                    <a:ext uri="{9D8B030D-6E8A-4147-A177-3AD203B41FA5}">
                      <a16:colId xmlns:a16="http://schemas.microsoft.com/office/drawing/2014/main" xmlns="" val="20000"/>
                    </a:ext>
                  </a:extLst>
                </a:gridCol>
                <a:gridCol w="1436914">
                  <a:extLst>
                    <a:ext uri="{9D8B030D-6E8A-4147-A177-3AD203B41FA5}">
                      <a16:colId xmlns:a16="http://schemas.microsoft.com/office/drawing/2014/main" xmlns="" val="20001"/>
                    </a:ext>
                  </a:extLst>
                </a:gridCol>
                <a:gridCol w="1511559">
                  <a:extLst>
                    <a:ext uri="{9D8B030D-6E8A-4147-A177-3AD203B41FA5}">
                      <a16:colId xmlns:a16="http://schemas.microsoft.com/office/drawing/2014/main" xmlns="" val="20003"/>
                    </a:ext>
                  </a:extLst>
                </a:gridCol>
                <a:gridCol w="1362269">
                  <a:extLst>
                    <a:ext uri="{9D8B030D-6E8A-4147-A177-3AD203B41FA5}">
                      <a16:colId xmlns:a16="http://schemas.microsoft.com/office/drawing/2014/main" xmlns="" val="20004"/>
                    </a:ext>
                  </a:extLst>
                </a:gridCol>
                <a:gridCol w="2711665">
                  <a:extLst>
                    <a:ext uri="{9D8B030D-6E8A-4147-A177-3AD203B41FA5}">
                      <a16:colId xmlns:a16="http://schemas.microsoft.com/office/drawing/2014/main" xmlns="" val="1951387386"/>
                    </a:ext>
                  </a:extLst>
                </a:gridCol>
              </a:tblGrid>
              <a:tr h="382485">
                <a:tc gridSpan="5">
                  <a:txBody>
                    <a:bodyPr/>
                    <a:lstStyle/>
                    <a:p>
                      <a:pPr algn="just" fontAlgn="ctr"/>
                      <a:r>
                        <a:rPr lang="en-US" sz="1600" b="1" u="none" strike="noStrike" dirty="0">
                          <a:solidFill>
                            <a:schemeClr val="tx1"/>
                          </a:solidFill>
                          <a:latin typeface="Arial Narrow" panose="020B0606020202030204" pitchFamily="34" charset="0"/>
                        </a:rPr>
                        <a:t>Strategic Objective: To ensure economic, efficient and effective use of departmental resources.</a:t>
                      </a:r>
                      <a:endParaRPr lang="en-US" sz="1600" b="1" i="0" u="none" strike="noStrike" dirty="0">
                        <a:solidFill>
                          <a:schemeClr val="tx1"/>
                        </a:solidFill>
                        <a:latin typeface="Arial Narrow"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721670">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2"/>
                        <a:tabLst/>
                        <a:defRPr/>
                      </a:pPr>
                      <a:r>
                        <a:rPr kumimoji="0" lang="en-US" sz="1600" b="0" i="0" u="none" strike="noStrike" kern="1200" cap="none" spc="0" normalizeH="0" baseline="0" dirty="0">
                          <a:ln>
                            <a:noFill/>
                          </a:ln>
                          <a:solidFill>
                            <a:srgbClr val="000000"/>
                          </a:solidFill>
                          <a:effectLst/>
                          <a:uLnTx/>
                          <a:uFillTx/>
                          <a:latin typeface="Arial Narrow" pitchFamily="34" charset="0"/>
                          <a:ea typeface="+mn-ea"/>
                          <a:cs typeface="+mn-cs"/>
                        </a:rPr>
                        <a:t>Vacancy rate.</a:t>
                      </a:r>
                    </a:p>
                  </a:txBody>
                  <a:tcPr marL="86400" marR="86400" marT="0" marB="0">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Vacancy rate not to exceed 8%.</a:t>
                      </a:r>
                    </a:p>
                  </a:txBody>
                  <a:tcPr marL="86400" marR="86400" marT="9525" marB="0">
                    <a:solidFill>
                      <a:schemeClr val="bg1"/>
                    </a:solidFill>
                  </a:tcPr>
                </a:tc>
                <a:tc>
                  <a:txBody>
                    <a:bodyPr/>
                    <a:lstStyle/>
                    <a:p>
                      <a:pPr algn="just"/>
                      <a:r>
                        <a:rPr lang="en-ZA" sz="1600" b="0" i="0" u="none" strike="noStrike" kern="1200" dirty="0">
                          <a:solidFill>
                            <a:schemeClr val="tx1"/>
                          </a:solidFill>
                          <a:effectLst/>
                          <a:latin typeface="Arial Narrow" panose="020B0606020202030204" pitchFamily="34" charset="0"/>
                          <a:ea typeface="+mn-ea"/>
                          <a:cs typeface="+mn-cs"/>
                        </a:rPr>
                        <a:t>Vacancy rate was maintained at 7.4%.</a:t>
                      </a:r>
                    </a:p>
                  </a:txBody>
                  <a:tcPr marR="90000" marT="7620" marB="0">
                    <a:solidFill>
                      <a:schemeClr val="bg1"/>
                    </a:solidFill>
                  </a:tcPr>
                </a:tc>
                <a:tc>
                  <a:txBody>
                    <a:bodyPr/>
                    <a:lstStyle/>
                    <a:p>
                      <a:pPr marL="0" algn="just" defTabSz="914400" rtl="0" eaLnBrk="1" latinLnBrk="0" hangingPunct="1"/>
                      <a:r>
                        <a:rPr lang="en-ZA" sz="1600" b="0" i="0" u="none" strike="noStrike" kern="1200" dirty="0">
                          <a:solidFill>
                            <a:schemeClr val="tx1"/>
                          </a:solidFill>
                          <a:effectLst/>
                          <a:latin typeface="Arial Narrow" panose="020B0606020202030204" pitchFamily="34" charset="0"/>
                          <a:ea typeface="+mn-ea"/>
                          <a:cs typeface="+mn-cs"/>
                        </a:rPr>
                        <a:t>Vacancy rate not to exceed 8%.</a:t>
                      </a:r>
                    </a:p>
                  </a:txBody>
                  <a:tcPr marR="90000" marT="7620" marB="0">
                    <a:solidFill>
                      <a:schemeClr val="bg1"/>
                    </a:solidFill>
                  </a:tcPr>
                </a:tc>
                <a:tc>
                  <a:txBody>
                    <a:bodyPr/>
                    <a:lstStyle/>
                    <a:p>
                      <a:pPr algn="just"/>
                      <a:r>
                        <a:rPr lang="en-ZA" sz="1600" b="0" i="0" u="none" strike="noStrike" kern="1200" dirty="0">
                          <a:solidFill>
                            <a:schemeClr val="tx1"/>
                          </a:solidFill>
                          <a:effectLst/>
                          <a:latin typeface="Arial Narrow" panose="020B0606020202030204" pitchFamily="34" charset="0"/>
                          <a:ea typeface="+mn-ea"/>
                          <a:cs typeface="+mn-cs"/>
                        </a:rPr>
                        <a:t>Vacancy rate was maintained at 8.3%.</a:t>
                      </a:r>
                    </a:p>
                    <a:p>
                      <a:pPr algn="just"/>
                      <a:endParaRPr lang="en-ZA" sz="1600" b="0" i="0" u="none" strike="noStrike" kern="1200" dirty="0">
                        <a:solidFill>
                          <a:schemeClr val="tx1"/>
                        </a:solidFill>
                        <a:effectLst/>
                        <a:latin typeface="Arial Narrow" panose="020B0606020202030204" pitchFamily="34" charset="0"/>
                        <a:ea typeface="+mn-ea"/>
                        <a:cs typeface="+mn-cs"/>
                      </a:endParaRPr>
                    </a:p>
                    <a:p>
                      <a:pPr algn="just"/>
                      <a:r>
                        <a:rPr lang="en-ZA" sz="1600" b="1" i="0" u="none" strike="noStrike" kern="1200" dirty="0">
                          <a:solidFill>
                            <a:schemeClr val="tx1"/>
                          </a:solidFill>
                          <a:effectLst/>
                          <a:latin typeface="Arial Narrow" panose="020B0606020202030204" pitchFamily="34" charset="0"/>
                          <a:ea typeface="+mn-ea"/>
                          <a:cs typeface="+mn-cs"/>
                        </a:rPr>
                        <a:t>Reason for variance:</a:t>
                      </a:r>
                    </a:p>
                    <a:p>
                      <a:pPr algn="just"/>
                      <a:r>
                        <a:rPr lang="en-ZA" sz="1600" b="0" i="0" u="none" strike="noStrike" kern="1200" dirty="0">
                          <a:solidFill>
                            <a:schemeClr val="tx1"/>
                          </a:solidFill>
                          <a:effectLst/>
                          <a:latin typeface="Arial Narrow" panose="020B0606020202030204" pitchFamily="34" charset="0"/>
                          <a:ea typeface="+mn-ea"/>
                          <a:cs typeface="+mn-cs"/>
                        </a:rPr>
                        <a:t>The department has not been filling positions at the required rate since April 2018 due to a ceiling on the compensation budget.</a:t>
                      </a:r>
                    </a:p>
                    <a:p>
                      <a:pPr algn="just"/>
                      <a:endParaRPr lang="en-ZA" sz="1600" b="0" i="0" u="none" strike="noStrike" kern="1200" dirty="0">
                        <a:solidFill>
                          <a:schemeClr val="tx1"/>
                        </a:solidFill>
                        <a:effectLst/>
                        <a:latin typeface="Arial Narrow" panose="020B0606020202030204" pitchFamily="34" charset="0"/>
                        <a:ea typeface="+mn-ea"/>
                        <a:cs typeface="+mn-cs"/>
                      </a:endParaRPr>
                    </a:p>
                    <a:p>
                      <a:pPr algn="just"/>
                      <a:r>
                        <a:rPr lang="en-ZA" sz="1600" b="1" i="0" u="none" strike="noStrike" kern="1200" dirty="0">
                          <a:solidFill>
                            <a:schemeClr val="tx1"/>
                          </a:solidFill>
                          <a:effectLst/>
                          <a:latin typeface="Arial Narrow" panose="020B0606020202030204" pitchFamily="34" charset="0"/>
                          <a:ea typeface="+mn-ea"/>
                          <a:cs typeface="+mn-cs"/>
                        </a:rPr>
                        <a:t>Corrective</a:t>
                      </a:r>
                      <a:r>
                        <a:rPr lang="en-ZA" sz="1600" b="1" i="0" u="none" strike="noStrike" kern="1200" baseline="0" dirty="0">
                          <a:solidFill>
                            <a:schemeClr val="tx1"/>
                          </a:solidFill>
                          <a:effectLst/>
                          <a:latin typeface="Arial Narrow" panose="020B0606020202030204" pitchFamily="34" charset="0"/>
                          <a:ea typeface="+mn-ea"/>
                          <a:cs typeface="+mn-cs"/>
                        </a:rPr>
                        <a:t> measure:</a:t>
                      </a:r>
                    </a:p>
                    <a:p>
                      <a:pPr algn="just"/>
                      <a:r>
                        <a:rPr lang="en-ZA" sz="1600" b="0" i="0" u="none" strike="noStrike" kern="1200" baseline="0" dirty="0">
                          <a:solidFill>
                            <a:schemeClr val="tx1"/>
                          </a:solidFill>
                          <a:latin typeface="Arial Narrow" panose="020B0606020202030204" pitchFamily="34" charset="0"/>
                          <a:ea typeface="+mn-ea"/>
                          <a:cs typeface="+mn-cs"/>
                        </a:rPr>
                        <a:t>Until additional funds are available, the department will need to reorganise work processes to ensure that critical functions are executed.</a:t>
                      </a:r>
                    </a:p>
                  </a:txBody>
                  <a:tcPr marR="90000" marT="7620" marB="0">
                    <a:solidFill>
                      <a:schemeClr val="bg1"/>
                    </a:solidFill>
                  </a:tcPr>
                </a:tc>
                <a:extLst>
                  <a:ext uri="{0D108BD9-81ED-4DB2-BD59-A6C34878D82A}">
                    <a16:rowId xmlns:a16="http://schemas.microsoft.com/office/drawing/2014/main" xmlns="" val="3369165667"/>
                  </a:ext>
                </a:extLst>
              </a:tr>
            </a:tbl>
          </a:graphicData>
        </a:graphic>
      </p:graphicFrame>
      <p:sp>
        <p:nvSpPr>
          <p:cNvPr id="13" name="Footer Placeholder 1"/>
          <p:cNvSpPr>
            <a:spLocks noGrp="1"/>
          </p:cNvSpPr>
          <p:nvPr>
            <p:ph type="ftr" sz="quarter" idx="11"/>
          </p:nvPr>
        </p:nvSpPr>
        <p:spPr>
          <a:xfrm>
            <a:off x="328532" y="5991226"/>
            <a:ext cx="2996559"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975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282828880"/>
              </p:ext>
            </p:extLst>
          </p:nvPr>
        </p:nvGraphicFramePr>
        <p:xfrm>
          <a:off x="328532" y="224005"/>
          <a:ext cx="8532006" cy="5066452"/>
        </p:xfrm>
        <a:graphic>
          <a:graphicData uri="http://schemas.openxmlformats.org/drawingml/2006/table">
            <a:tbl>
              <a:tblPr>
                <a:tableStyleId>{8A107856-5554-42FB-B03E-39F5DBC370BA}</a:tableStyleId>
              </a:tblPr>
              <a:tblGrid>
                <a:gridCol w="1822001">
                  <a:extLst>
                    <a:ext uri="{9D8B030D-6E8A-4147-A177-3AD203B41FA5}">
                      <a16:colId xmlns:a16="http://schemas.microsoft.com/office/drawing/2014/main" xmlns="" val="20000"/>
                    </a:ext>
                  </a:extLst>
                </a:gridCol>
                <a:gridCol w="1744134">
                  <a:extLst>
                    <a:ext uri="{9D8B030D-6E8A-4147-A177-3AD203B41FA5}">
                      <a16:colId xmlns:a16="http://schemas.microsoft.com/office/drawing/2014/main" xmlns="" val="20001"/>
                    </a:ext>
                  </a:extLst>
                </a:gridCol>
                <a:gridCol w="1666378">
                  <a:extLst>
                    <a:ext uri="{9D8B030D-6E8A-4147-A177-3AD203B41FA5}">
                      <a16:colId xmlns:a16="http://schemas.microsoft.com/office/drawing/2014/main" xmlns="" val="20003"/>
                    </a:ext>
                  </a:extLst>
                </a:gridCol>
                <a:gridCol w="1565771">
                  <a:extLst>
                    <a:ext uri="{9D8B030D-6E8A-4147-A177-3AD203B41FA5}">
                      <a16:colId xmlns:a16="http://schemas.microsoft.com/office/drawing/2014/main" xmlns="" val="20004"/>
                    </a:ext>
                  </a:extLst>
                </a:gridCol>
                <a:gridCol w="1733722">
                  <a:extLst>
                    <a:ext uri="{9D8B030D-6E8A-4147-A177-3AD203B41FA5}">
                      <a16:colId xmlns:a16="http://schemas.microsoft.com/office/drawing/2014/main" xmlns="" val="1951387386"/>
                    </a:ext>
                  </a:extLst>
                </a:gridCol>
              </a:tblGrid>
              <a:tr h="382485">
                <a:tc gridSpan="5">
                  <a:txBody>
                    <a:bodyPr/>
                    <a:lstStyle/>
                    <a:p>
                      <a:pPr algn="just" fontAlgn="ctr"/>
                      <a:r>
                        <a:rPr lang="en-US" sz="1600" b="1" u="none" strike="noStrike" dirty="0">
                          <a:solidFill>
                            <a:schemeClr val="tx1"/>
                          </a:solidFill>
                          <a:latin typeface="Arial Narrow" panose="020B0606020202030204" pitchFamily="34" charset="0"/>
                        </a:rPr>
                        <a:t>Strategic Objective: To ensure economic, efficient and effective use of departmental resources.</a:t>
                      </a:r>
                      <a:endParaRPr lang="en-US" sz="1600" b="1" i="0" u="none" strike="noStrike" dirty="0">
                        <a:solidFill>
                          <a:schemeClr val="tx1"/>
                        </a:solidFill>
                        <a:latin typeface="Arial Narrow"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Performance – </a:t>
                      </a:r>
                      <a:r>
                        <a:rPr lang="en-ZA" sz="1600" b="1" i="0" dirty="0">
                          <a:latin typeface="Arial Narrow" panose="020B0606020202030204" pitchFamily="34" charset="0"/>
                        </a:rPr>
                        <a:t>Preliminary </a:t>
                      </a:r>
                      <a:r>
                        <a:rPr lang="en-US" sz="1600" b="1" dirty="0">
                          <a:latin typeface="Arial Narrow" panose="020B0606020202030204" pitchFamily="34" charset="0"/>
                        </a:rPr>
                        <a:t>Data </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1323703">
                <a:tc rowSpan="3">
                  <a:txBody>
                    <a:bodyPr/>
                    <a:lstStyle/>
                    <a:p>
                      <a:pPr marL="342900" marR="0" indent="-342900" algn="just" defTabSz="914400" rtl="0" eaLnBrk="1" fontAlgn="t" latinLnBrk="0" hangingPunct="1">
                        <a:lnSpc>
                          <a:spcPct val="100000"/>
                        </a:lnSpc>
                        <a:spcBef>
                          <a:spcPts val="0"/>
                        </a:spcBef>
                        <a:spcAft>
                          <a:spcPts val="0"/>
                        </a:spcAft>
                        <a:buClrTx/>
                        <a:buSzTx/>
                        <a:buFont typeface="+mj-lt"/>
                        <a:buAutoNum type="arabicPeriod" startAt="3"/>
                        <a:tabLst/>
                        <a:defRPr/>
                      </a:pPr>
                      <a:r>
                        <a:rPr lang="en-US" sz="1600" b="0" i="0" u="none" strike="noStrike" dirty="0">
                          <a:solidFill>
                            <a:srgbClr val="000000"/>
                          </a:solidFill>
                          <a:effectLst/>
                          <a:latin typeface="Arial Narrow" panose="020B0606020202030204" pitchFamily="34" charset="0"/>
                        </a:rPr>
                        <a:t>Percentage women representation in senior management service (SMS), representation for people with disabilities, and black representation.</a:t>
                      </a:r>
                    </a:p>
                  </a:txBody>
                  <a:tcPr marL="86400" marR="86400" marT="0" marB="0">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Maintain</a:t>
                      </a:r>
                      <a:r>
                        <a:rPr lang="en-US" sz="1600" b="0" i="0" u="none" strike="noStrike" baseline="0" dirty="0">
                          <a:solidFill>
                            <a:srgbClr val="000000"/>
                          </a:solidFill>
                          <a:effectLst/>
                          <a:latin typeface="Arial Narrow" panose="020B0606020202030204" pitchFamily="34" charset="0"/>
                        </a:rPr>
                        <a:t> minimum of 50% women representation at SMS level.</a:t>
                      </a:r>
                      <a:endParaRPr lang="en-US" sz="1600" b="0" i="0" u="none" strike="noStrike" dirty="0">
                        <a:solidFill>
                          <a:srgbClr val="000000"/>
                        </a:solidFill>
                        <a:effectLst/>
                        <a:latin typeface="Arial Narrow" panose="020B0606020202030204" pitchFamily="34" charset="0"/>
                      </a:endParaRPr>
                    </a:p>
                  </a:txBody>
                  <a:tcPr marL="86400" marR="86400" marT="9525" marB="0">
                    <a:solidFill>
                      <a:schemeClr val="bg1"/>
                    </a:solidFill>
                  </a:tcPr>
                </a:tc>
                <a:tc>
                  <a:txBody>
                    <a:bodyPr/>
                    <a:lstStyle/>
                    <a:p>
                      <a:pPr algn="just"/>
                      <a:r>
                        <a:rPr lang="en-ZA" sz="1600" b="0" i="0" u="none" strike="noStrike" kern="1200" dirty="0">
                          <a:solidFill>
                            <a:schemeClr val="tx1"/>
                          </a:solidFill>
                          <a:effectLst/>
                          <a:latin typeface="Arial Narrow" panose="020B0606020202030204" pitchFamily="34" charset="0"/>
                          <a:ea typeface="+mn-ea"/>
                          <a:cs typeface="+mn-cs"/>
                        </a:rPr>
                        <a:t>Women representation at SMS level was maintained at 52.2%. </a:t>
                      </a:r>
                    </a:p>
                  </a:txBody>
                  <a:tcPr marR="90000" marT="7620" marB="0">
                    <a:solidFill>
                      <a:schemeClr val="bg1"/>
                    </a:solidFill>
                  </a:tcPr>
                </a:tc>
                <a:tc>
                  <a:txBody>
                    <a:bodyPr/>
                    <a:lstStyle/>
                    <a:p>
                      <a:pPr algn="just" fontAlgn="t"/>
                      <a:r>
                        <a:rPr lang="en-ZA" sz="1600" b="0" i="0" u="none" strike="noStrike" kern="1200" dirty="0">
                          <a:solidFill>
                            <a:schemeClr val="tx1"/>
                          </a:solidFill>
                          <a:effectLst/>
                          <a:latin typeface="Arial Narrow" panose="020B0606020202030204" pitchFamily="34" charset="0"/>
                          <a:ea typeface="+mn-ea"/>
                          <a:cs typeface="+mn-cs"/>
                        </a:rPr>
                        <a:t>Maintain minimum of 50% women representation at SMS level.</a:t>
                      </a:r>
                    </a:p>
                  </a:txBody>
                  <a:tcPr marR="90000" marT="0" marB="0">
                    <a:solidFill>
                      <a:schemeClr val="bg1"/>
                    </a:solidFill>
                  </a:tcPr>
                </a:tc>
                <a:tc>
                  <a:txBody>
                    <a:bodyPr/>
                    <a:lstStyle/>
                    <a:p>
                      <a:pPr algn="just" fontAlgn="t"/>
                      <a:r>
                        <a:rPr lang="en-ZA" sz="1600" b="0" i="0" u="none" strike="noStrike" kern="1200" dirty="0">
                          <a:solidFill>
                            <a:schemeClr val="tx1"/>
                          </a:solidFill>
                          <a:effectLst/>
                          <a:latin typeface="Arial Narrow" panose="020B0606020202030204" pitchFamily="34" charset="0"/>
                          <a:ea typeface="+mn-ea"/>
                          <a:cs typeface="+mn-cs"/>
                        </a:rPr>
                        <a:t>Women representation at SMS level was maintained at 52.2%.</a:t>
                      </a:r>
                    </a:p>
                  </a:txBody>
                  <a:tcPr marR="90000" marT="0" marB="0">
                    <a:solidFill>
                      <a:schemeClr val="bg1"/>
                    </a:solidFill>
                  </a:tcPr>
                </a:tc>
                <a:extLst>
                  <a:ext uri="{0D108BD9-81ED-4DB2-BD59-A6C34878D82A}">
                    <a16:rowId xmlns:a16="http://schemas.microsoft.com/office/drawing/2014/main" xmlns="" val="1750408103"/>
                  </a:ext>
                </a:extLst>
              </a:tr>
              <a:tr h="1091681">
                <a:tc vMerge="1">
                  <a:txBody>
                    <a:bodyPr/>
                    <a:lstStyle/>
                    <a:p>
                      <a:endParaRPr lang="en-ZA"/>
                    </a:p>
                  </a:txBody>
                  <a:tcPr/>
                </a:tc>
                <a:tc>
                  <a:txBody>
                    <a:bodyPr/>
                    <a:lstStyle/>
                    <a:p>
                      <a:pPr algn="just" fontAlgn="t"/>
                      <a:r>
                        <a:rPr lang="en-US" sz="1600" b="0" i="0" u="none" strike="noStrike" dirty="0">
                          <a:solidFill>
                            <a:srgbClr val="000000"/>
                          </a:solidFill>
                          <a:effectLst/>
                          <a:latin typeface="Arial Narrow" panose="020B0606020202030204" pitchFamily="34" charset="0"/>
                        </a:rPr>
                        <a:t>Maintain</a:t>
                      </a:r>
                      <a:r>
                        <a:rPr lang="en-US" sz="1600" b="0" i="0" u="none" strike="noStrike" baseline="0" dirty="0">
                          <a:solidFill>
                            <a:srgbClr val="000000"/>
                          </a:solidFill>
                          <a:effectLst/>
                          <a:latin typeface="Arial Narrow" panose="020B0606020202030204" pitchFamily="34" charset="0"/>
                        </a:rPr>
                        <a:t> minimum of 3% people with disabilities representation.</a:t>
                      </a:r>
                      <a:endParaRPr lang="en-US" sz="1600" b="0" i="0" u="none" strike="noStrike" dirty="0">
                        <a:solidFill>
                          <a:srgbClr val="000000"/>
                        </a:solidFill>
                        <a:effectLst/>
                        <a:latin typeface="Arial Narrow" panose="020B0606020202030204" pitchFamily="34" charset="0"/>
                      </a:endParaRPr>
                    </a:p>
                  </a:txBody>
                  <a:tcPr marL="86400" marR="86400" marT="9525" marB="0">
                    <a:solidFill>
                      <a:schemeClr val="bg1"/>
                    </a:solidFill>
                  </a:tcPr>
                </a:tc>
                <a:tc>
                  <a:txBody>
                    <a:bodyPr/>
                    <a:lstStyle/>
                    <a:p>
                      <a:pPr algn="just"/>
                      <a:r>
                        <a:rPr lang="en-ZA" sz="1600" b="0" i="0" u="none" strike="noStrike" kern="1200" dirty="0">
                          <a:solidFill>
                            <a:schemeClr val="tx1"/>
                          </a:solidFill>
                          <a:effectLst/>
                          <a:latin typeface="Arial Narrow" panose="020B0606020202030204" pitchFamily="34" charset="0"/>
                          <a:ea typeface="+mn-ea"/>
                          <a:cs typeface="+mn-cs"/>
                        </a:rPr>
                        <a:t>People with disabilities' representation was maintained at 4.6%.</a:t>
                      </a:r>
                    </a:p>
                  </a:txBody>
                  <a:tcPr marR="90000" marT="7620" marB="0">
                    <a:solidFill>
                      <a:schemeClr val="bg1"/>
                    </a:solidFill>
                  </a:tcPr>
                </a:tc>
                <a:tc>
                  <a:txBody>
                    <a:bodyPr/>
                    <a:lstStyle/>
                    <a:p>
                      <a:pPr algn="just" fontAlgn="t"/>
                      <a:r>
                        <a:rPr lang="en-ZA" sz="1600" b="0" i="0" u="none" strike="noStrike" kern="1200" dirty="0">
                          <a:solidFill>
                            <a:schemeClr val="tx1"/>
                          </a:solidFill>
                          <a:effectLst/>
                          <a:latin typeface="Arial Narrow" panose="020B0606020202030204" pitchFamily="34" charset="0"/>
                          <a:ea typeface="+mn-ea"/>
                          <a:cs typeface="+mn-cs"/>
                        </a:rPr>
                        <a:t>Maintain minimum of 3% people with disabilities representation.</a:t>
                      </a:r>
                    </a:p>
                  </a:txBody>
                  <a:tcPr marR="90000" marT="0" marB="0">
                    <a:solidFill>
                      <a:schemeClr val="bg1"/>
                    </a:solidFill>
                  </a:tcPr>
                </a:tc>
                <a:tc>
                  <a:txBody>
                    <a:bodyPr/>
                    <a:lstStyle/>
                    <a:p>
                      <a:pPr algn="just" fontAlgn="t"/>
                      <a:r>
                        <a:rPr lang="en-ZA" sz="1600" b="0" i="0" u="none" strike="noStrike" kern="1200" dirty="0">
                          <a:solidFill>
                            <a:schemeClr val="tx1"/>
                          </a:solidFill>
                          <a:effectLst/>
                          <a:latin typeface="Arial Narrow" panose="020B0606020202030204" pitchFamily="34" charset="0"/>
                          <a:ea typeface="+mn-ea"/>
                          <a:cs typeface="+mn-cs"/>
                        </a:rPr>
                        <a:t>People with disabilities' representation was maintained at 4.4%.</a:t>
                      </a:r>
                    </a:p>
                  </a:txBody>
                  <a:tcPr marR="90000" marT="0" marB="0">
                    <a:solidFill>
                      <a:schemeClr val="bg1"/>
                    </a:solidFill>
                  </a:tcPr>
                </a:tc>
                <a:extLst>
                  <a:ext uri="{0D108BD9-81ED-4DB2-BD59-A6C34878D82A}">
                    <a16:rowId xmlns:a16="http://schemas.microsoft.com/office/drawing/2014/main" xmlns="" val="628020385"/>
                  </a:ext>
                </a:extLst>
              </a:tr>
              <a:tr h="1110343">
                <a:tc vMerge="1">
                  <a:txBody>
                    <a:bodyPr/>
                    <a:lstStyle/>
                    <a:p>
                      <a:endParaRPr lang="en-ZA"/>
                    </a:p>
                  </a:txBody>
                  <a:tcPr/>
                </a:tc>
                <a:tc>
                  <a:txBody>
                    <a:bodyPr/>
                    <a:lstStyle/>
                    <a:p>
                      <a:pPr algn="just" fontAlgn="t"/>
                      <a:r>
                        <a:rPr lang="en-US" sz="1600" b="0" i="0" u="none" strike="noStrike" dirty="0">
                          <a:solidFill>
                            <a:srgbClr val="000000"/>
                          </a:solidFill>
                          <a:effectLst/>
                          <a:latin typeface="Arial Narrow" panose="020B0606020202030204" pitchFamily="34" charset="0"/>
                        </a:rPr>
                        <a:t>Maintain minimum</a:t>
                      </a:r>
                      <a:r>
                        <a:rPr lang="en-US" sz="1600" b="0" i="0" u="none" strike="noStrike" baseline="0" dirty="0">
                          <a:solidFill>
                            <a:srgbClr val="000000"/>
                          </a:solidFill>
                          <a:effectLst/>
                          <a:latin typeface="Arial Narrow" panose="020B0606020202030204" pitchFamily="34" charset="0"/>
                        </a:rPr>
                        <a:t> of 91.5% black representation.</a:t>
                      </a:r>
                      <a:endParaRPr lang="en-US" sz="1600" b="0" i="0" u="none" strike="noStrike" dirty="0">
                        <a:solidFill>
                          <a:srgbClr val="000000"/>
                        </a:solidFill>
                        <a:effectLst/>
                        <a:latin typeface="Arial Narrow" panose="020B0606020202030204" pitchFamily="34" charset="0"/>
                      </a:endParaRPr>
                    </a:p>
                  </a:txBody>
                  <a:tcPr marL="86400" marR="86400" marT="9525" marB="0">
                    <a:solidFill>
                      <a:schemeClr val="bg1"/>
                    </a:solidFill>
                  </a:tcPr>
                </a:tc>
                <a:tc>
                  <a:txBody>
                    <a:bodyPr/>
                    <a:lstStyle/>
                    <a:p>
                      <a:pPr algn="just"/>
                      <a:r>
                        <a:rPr lang="en-ZA" sz="1600" b="0" i="0" u="none" strike="noStrike" kern="1200" dirty="0">
                          <a:solidFill>
                            <a:schemeClr val="tx1"/>
                          </a:solidFill>
                          <a:effectLst/>
                          <a:latin typeface="Arial Narrow" panose="020B0606020202030204" pitchFamily="34" charset="0"/>
                          <a:ea typeface="+mn-ea"/>
                          <a:cs typeface="+mn-cs"/>
                        </a:rPr>
                        <a:t>Black representation was maintained at 95.6%.	</a:t>
                      </a:r>
                    </a:p>
                  </a:txBody>
                  <a:tcPr marR="90000" marT="7620" marB="0">
                    <a:solidFill>
                      <a:schemeClr val="bg1"/>
                    </a:solidFill>
                  </a:tcPr>
                </a:tc>
                <a:tc>
                  <a:txBody>
                    <a:bodyPr/>
                    <a:lstStyle/>
                    <a:p>
                      <a:pPr algn="just" fontAlgn="t"/>
                      <a:r>
                        <a:rPr lang="en-ZA" sz="1600" b="0" i="0" u="none" strike="noStrike" kern="1200" dirty="0">
                          <a:solidFill>
                            <a:schemeClr val="tx1"/>
                          </a:solidFill>
                          <a:effectLst/>
                          <a:latin typeface="Arial Narrow" panose="020B0606020202030204" pitchFamily="34" charset="0"/>
                          <a:ea typeface="+mn-ea"/>
                          <a:cs typeface="+mn-cs"/>
                        </a:rPr>
                        <a:t>Maintain minimum of 91,5% Black representation</a:t>
                      </a:r>
                    </a:p>
                  </a:txBody>
                  <a:tcPr marR="90000" marT="0" marB="0">
                    <a:solidFill>
                      <a:schemeClr val="bg1"/>
                    </a:solidFill>
                  </a:tcPr>
                </a:tc>
                <a:tc>
                  <a:txBody>
                    <a:bodyPr/>
                    <a:lstStyle/>
                    <a:p>
                      <a:pPr algn="just" fontAlgn="t"/>
                      <a:r>
                        <a:rPr lang="en-ZA" sz="1600" b="0" i="0" u="none" strike="noStrike" kern="1200" dirty="0">
                          <a:solidFill>
                            <a:schemeClr val="tx1"/>
                          </a:solidFill>
                          <a:effectLst/>
                          <a:latin typeface="Arial Narrow" panose="020B0606020202030204" pitchFamily="34" charset="0"/>
                          <a:ea typeface="+mn-ea"/>
                          <a:cs typeface="+mn-cs"/>
                        </a:rPr>
                        <a:t>Black representation was maintained at 95.6%.</a:t>
                      </a:r>
                    </a:p>
                  </a:txBody>
                  <a:tcPr marR="90000" marT="0" marB="0">
                    <a:solidFill>
                      <a:schemeClr val="bg1"/>
                    </a:solidFill>
                  </a:tcPr>
                </a:tc>
                <a:extLst>
                  <a:ext uri="{0D108BD9-81ED-4DB2-BD59-A6C34878D82A}">
                    <a16:rowId xmlns:a16="http://schemas.microsoft.com/office/drawing/2014/main" xmlns="" val="4015849326"/>
                  </a:ext>
                </a:extLst>
              </a:tr>
            </a:tbl>
          </a:graphicData>
        </a:graphic>
      </p:graphicFrame>
      <p:sp>
        <p:nvSpPr>
          <p:cNvPr id="13" name="Footer Placeholder 1"/>
          <p:cNvSpPr>
            <a:spLocks noGrp="1"/>
          </p:cNvSpPr>
          <p:nvPr>
            <p:ph type="ftr" sz="quarter" idx="11"/>
          </p:nvPr>
        </p:nvSpPr>
        <p:spPr>
          <a:xfrm>
            <a:off x="328532" y="5991226"/>
            <a:ext cx="2996559"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019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583649615"/>
              </p:ext>
            </p:extLst>
          </p:nvPr>
        </p:nvGraphicFramePr>
        <p:xfrm>
          <a:off x="283840" y="224005"/>
          <a:ext cx="8532006" cy="5225073"/>
        </p:xfrm>
        <a:graphic>
          <a:graphicData uri="http://schemas.openxmlformats.org/drawingml/2006/table">
            <a:tbl>
              <a:tblPr>
                <a:tableStyleId>{8A107856-5554-42FB-B03E-39F5DBC370BA}</a:tableStyleId>
              </a:tblPr>
              <a:tblGrid>
                <a:gridCol w="1649558">
                  <a:extLst>
                    <a:ext uri="{9D8B030D-6E8A-4147-A177-3AD203B41FA5}">
                      <a16:colId xmlns:a16="http://schemas.microsoft.com/office/drawing/2014/main" xmlns="" val="20000"/>
                    </a:ext>
                  </a:extLst>
                </a:gridCol>
                <a:gridCol w="1315616">
                  <a:extLst>
                    <a:ext uri="{9D8B030D-6E8A-4147-A177-3AD203B41FA5}">
                      <a16:colId xmlns:a16="http://schemas.microsoft.com/office/drawing/2014/main" xmlns="" val="20001"/>
                    </a:ext>
                  </a:extLst>
                </a:gridCol>
                <a:gridCol w="1511559">
                  <a:extLst>
                    <a:ext uri="{9D8B030D-6E8A-4147-A177-3AD203B41FA5}">
                      <a16:colId xmlns:a16="http://schemas.microsoft.com/office/drawing/2014/main" xmlns="" val="20003"/>
                    </a:ext>
                  </a:extLst>
                </a:gridCol>
                <a:gridCol w="1576874">
                  <a:extLst>
                    <a:ext uri="{9D8B030D-6E8A-4147-A177-3AD203B41FA5}">
                      <a16:colId xmlns:a16="http://schemas.microsoft.com/office/drawing/2014/main" xmlns="" val="20004"/>
                    </a:ext>
                  </a:extLst>
                </a:gridCol>
                <a:gridCol w="2478399">
                  <a:extLst>
                    <a:ext uri="{9D8B030D-6E8A-4147-A177-3AD203B41FA5}">
                      <a16:colId xmlns:a16="http://schemas.microsoft.com/office/drawing/2014/main" xmlns="" val="1951387386"/>
                    </a:ext>
                  </a:extLst>
                </a:gridCol>
              </a:tblGrid>
              <a:tr h="382485">
                <a:tc gridSpan="5">
                  <a:txBody>
                    <a:bodyPr/>
                    <a:lstStyle/>
                    <a:p>
                      <a:pPr algn="just" fontAlgn="ctr"/>
                      <a:r>
                        <a:rPr lang="en-US" sz="1500" b="1" u="none" strike="noStrike" dirty="0">
                          <a:solidFill>
                            <a:schemeClr val="tx1"/>
                          </a:solidFill>
                          <a:latin typeface="Arial Narrow" panose="020B0606020202030204" pitchFamily="34" charset="0"/>
                        </a:rPr>
                        <a:t>Strategic Objective: To ensure economic, efficient and effective use of departmental resources.</a:t>
                      </a:r>
                      <a:endParaRPr lang="en-US" sz="1500" b="1" i="0" u="none" strike="noStrike" dirty="0">
                        <a:solidFill>
                          <a:schemeClr val="tx1"/>
                        </a:solidFill>
                        <a:latin typeface="Arial Narrow"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500" b="1" dirty="0">
                          <a:latin typeface="Arial Narrow" panose="020B0606020202030204" pitchFamily="34" charset="0"/>
                        </a:rPr>
                        <a:t>Key</a:t>
                      </a:r>
                      <a:r>
                        <a:rPr lang="en-US" sz="1500" b="1" baseline="0" dirty="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latin typeface="Arial Narrow" panose="020B0606020202030204" pitchFamily="34" charset="0"/>
                          <a:ea typeface="+mn-ea"/>
                          <a:cs typeface="+mn-cs"/>
                        </a:rPr>
                        <a:t>Quarter 2 Performance – </a:t>
                      </a:r>
                      <a:r>
                        <a:rPr lang="en-ZA" sz="1500" b="1" kern="1200" dirty="0">
                          <a:solidFill>
                            <a:schemeClr val="dk1"/>
                          </a:solidFill>
                          <a:latin typeface="Arial Narrow" panose="020B0606020202030204" pitchFamily="34" charset="0"/>
                          <a:ea typeface="+mn-ea"/>
                          <a:cs typeface="+mn-cs"/>
                        </a:rPr>
                        <a:t>Actual </a:t>
                      </a:r>
                      <a:r>
                        <a:rPr lang="en-US" sz="15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Targets</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745308">
                <a:tc>
                  <a:txBody>
                    <a:bodyPr/>
                    <a:lstStyle/>
                    <a:p>
                      <a:pPr marL="342900" indent="-342900" algn="just" fontAlgn="t">
                        <a:buFont typeface="+mj-lt"/>
                        <a:buAutoNum type="arabicPeriod" startAt="4"/>
                      </a:pPr>
                      <a:r>
                        <a:rPr lang="en-ZA" sz="1500" b="0" i="0" u="none" strike="noStrike" dirty="0">
                          <a:solidFill>
                            <a:srgbClr val="000000"/>
                          </a:solidFill>
                          <a:latin typeface="Arial Narrow" pitchFamily="34" charset="0"/>
                        </a:rPr>
                        <a:t>Percentage implementation of WSP with defined targeted training interventions.</a:t>
                      </a:r>
                      <a:endParaRPr lang="en-US" sz="1500" b="0" i="0" u="none" strike="noStrike" dirty="0">
                        <a:solidFill>
                          <a:srgbClr val="000000"/>
                        </a:solidFill>
                        <a:latin typeface="Arial Narrow" pitchFamily="34" charset="0"/>
                      </a:endParaRPr>
                    </a:p>
                  </a:txBody>
                  <a:tcPr marL="86402" marR="86402" marT="0" marB="0">
                    <a:solidFill>
                      <a:schemeClr val="bg1"/>
                    </a:solidFill>
                  </a:tcPr>
                </a:tc>
                <a:tc>
                  <a:txBody>
                    <a:bodyPr/>
                    <a:lstStyle/>
                    <a:p>
                      <a:pPr algn="just" fontAlgn="t"/>
                      <a:r>
                        <a:rPr lang="en-US" sz="1500" b="0" i="0" u="none" strike="noStrike" dirty="0">
                          <a:solidFill>
                            <a:srgbClr val="000000"/>
                          </a:solidFill>
                          <a:effectLst/>
                          <a:latin typeface="Arial Narrow" panose="020B0606020202030204" pitchFamily="34" charset="0"/>
                        </a:rPr>
                        <a:t>Development and 100%</a:t>
                      </a:r>
                      <a:r>
                        <a:rPr lang="en-US" sz="1500" b="0" i="0" u="none" strike="noStrike" baseline="0" dirty="0">
                          <a:solidFill>
                            <a:srgbClr val="000000"/>
                          </a:solidFill>
                          <a:effectLst/>
                          <a:latin typeface="Arial Narrow" panose="020B0606020202030204" pitchFamily="34" charset="0"/>
                        </a:rPr>
                        <a:t> </a:t>
                      </a:r>
                      <a:r>
                        <a:rPr lang="en-US" sz="1500" b="0" i="0" u="none" strike="noStrike" dirty="0">
                          <a:solidFill>
                            <a:srgbClr val="000000"/>
                          </a:solidFill>
                          <a:effectLst/>
                          <a:latin typeface="Arial Narrow" panose="020B0606020202030204" pitchFamily="34" charset="0"/>
                        </a:rPr>
                        <a:t>implementation of WSP.</a:t>
                      </a:r>
                    </a:p>
                  </a:txBody>
                  <a:tcPr marL="86400" marR="86400" marT="9525" marB="0">
                    <a:solidFill>
                      <a:schemeClr val="bg1"/>
                    </a:solidFill>
                  </a:tcPr>
                </a:tc>
                <a:tc>
                  <a:txBody>
                    <a:bodyPr/>
                    <a:lstStyle/>
                    <a:p>
                      <a:pPr algn="just"/>
                      <a:r>
                        <a:rPr lang="en-ZA" sz="1500" b="0" i="0" u="none" strike="noStrike" kern="1200" dirty="0">
                          <a:solidFill>
                            <a:srgbClr val="000000"/>
                          </a:solidFill>
                          <a:effectLst/>
                          <a:latin typeface="Arial Narrow" panose="020B0606020202030204" pitchFamily="34" charset="0"/>
                          <a:ea typeface="+mn-ea"/>
                          <a:cs typeface="+mn-cs"/>
                        </a:rPr>
                        <a:t>30% of WSP was implemented.</a:t>
                      </a:r>
                    </a:p>
                  </a:txBody>
                  <a:tcPr marR="90000" marT="7620" marB="0">
                    <a:solidFill>
                      <a:schemeClr val="bg1"/>
                    </a:solidFill>
                  </a:tcPr>
                </a:tc>
                <a:tc>
                  <a:txBody>
                    <a:bodyPr/>
                    <a:lstStyle/>
                    <a:p>
                      <a:pPr algn="just" fontAlgn="t"/>
                      <a:r>
                        <a:rPr lang="en-ZA" sz="1500" b="0" i="0" u="none" strike="noStrike" dirty="0">
                          <a:solidFill>
                            <a:srgbClr val="000000"/>
                          </a:solidFill>
                          <a:effectLst/>
                          <a:latin typeface="Arial Narrow" panose="020B0606020202030204" pitchFamily="34" charset="0"/>
                        </a:rPr>
                        <a:t>25% implementation of WSP.</a:t>
                      </a:r>
                    </a:p>
                  </a:txBody>
                  <a:tcPr marR="90000" marT="0" marB="0">
                    <a:solidFill>
                      <a:schemeClr val="bg1"/>
                    </a:solidFill>
                  </a:tcPr>
                </a:tc>
                <a:tc>
                  <a:txBody>
                    <a:bodyPr/>
                    <a:lstStyle/>
                    <a:p>
                      <a:pPr algn="just"/>
                      <a:r>
                        <a:rPr lang="en-ZA" sz="1500" b="0" i="0" u="none" strike="noStrike" kern="1200" dirty="0">
                          <a:solidFill>
                            <a:schemeClr val="tx1"/>
                          </a:solidFill>
                          <a:effectLst/>
                          <a:latin typeface="Arial Narrow" panose="020B0606020202030204" pitchFamily="34" charset="0"/>
                          <a:ea typeface="+mn-ea"/>
                          <a:cs typeface="+mn-cs"/>
                        </a:rPr>
                        <a:t>15% of WSP was implemented.</a:t>
                      </a:r>
                    </a:p>
                    <a:p>
                      <a:pPr algn="just"/>
                      <a:endParaRPr lang="en-ZA" sz="1500" b="0" i="0" u="none" strike="noStrike" kern="1200" dirty="0">
                        <a:solidFill>
                          <a:schemeClr val="tx1"/>
                        </a:solidFill>
                        <a:effectLst/>
                        <a:latin typeface="Arial Narrow" panose="020B0606020202030204" pitchFamily="34" charset="0"/>
                        <a:ea typeface="+mn-ea"/>
                        <a:cs typeface="+mn-cs"/>
                      </a:endParaRPr>
                    </a:p>
                    <a:p>
                      <a:pPr algn="just"/>
                      <a:r>
                        <a:rPr lang="en-ZA" sz="1500" b="1" i="0" u="none" strike="noStrike" kern="1200" dirty="0">
                          <a:solidFill>
                            <a:schemeClr val="tx1"/>
                          </a:solidFill>
                          <a:effectLst/>
                          <a:latin typeface="Arial Narrow" panose="020B0606020202030204" pitchFamily="34" charset="0"/>
                          <a:ea typeface="+mn-ea"/>
                          <a:cs typeface="+mn-cs"/>
                        </a:rPr>
                        <a:t>Reason for variance:</a:t>
                      </a:r>
                    </a:p>
                    <a:p>
                      <a:pPr algn="just"/>
                      <a:r>
                        <a:rPr lang="en-ZA" sz="1500" b="0" i="0" u="none" strike="noStrike" kern="1200" dirty="0">
                          <a:solidFill>
                            <a:schemeClr val="tx1"/>
                          </a:solidFill>
                          <a:effectLst/>
                          <a:latin typeface="Arial Narrow" panose="020B0606020202030204" pitchFamily="34" charset="0"/>
                          <a:ea typeface="+mn-ea"/>
                          <a:cs typeface="+mn-cs"/>
                        </a:rPr>
                        <a:t>Internships and Bursaries for FY 2019/20 were not advertised due to lack of funds. </a:t>
                      </a:r>
                    </a:p>
                    <a:p>
                      <a:pPr algn="just"/>
                      <a:endParaRPr lang="en-ZA" sz="1500" b="0" i="0" u="none" strike="noStrike" kern="1200" dirty="0">
                        <a:solidFill>
                          <a:schemeClr val="tx1"/>
                        </a:solidFill>
                        <a:effectLst/>
                        <a:latin typeface="Arial Narrow" panose="020B0606020202030204"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dirty="0">
                          <a:solidFill>
                            <a:schemeClr val="tx1"/>
                          </a:solidFill>
                          <a:effectLst/>
                          <a:latin typeface="Arial Narrow" panose="020B0606020202030204" pitchFamily="34" charset="0"/>
                          <a:ea typeface="+mn-ea"/>
                          <a:cs typeface="+mn-cs"/>
                        </a:rPr>
                        <a:t>Corrective</a:t>
                      </a:r>
                      <a:r>
                        <a:rPr lang="en-ZA" sz="1500" b="1" i="0" u="none" strike="noStrike" kern="1200" baseline="0" dirty="0">
                          <a:solidFill>
                            <a:schemeClr val="tx1"/>
                          </a:solidFill>
                          <a:effectLst/>
                          <a:latin typeface="Arial Narrow" panose="020B0606020202030204" pitchFamily="34" charset="0"/>
                          <a:ea typeface="+mn-ea"/>
                          <a:cs typeface="+mn-cs"/>
                        </a:rPr>
                        <a:t> measure:</a:t>
                      </a:r>
                    </a:p>
                    <a:p>
                      <a:pPr algn="just"/>
                      <a:r>
                        <a:rPr lang="en-ZA" sz="1500" b="0" i="0" u="none" strike="noStrike" kern="1200" dirty="0">
                          <a:solidFill>
                            <a:schemeClr val="tx1"/>
                          </a:solidFill>
                          <a:effectLst/>
                          <a:latin typeface="Arial Narrow" panose="020B0606020202030204" pitchFamily="34" charset="0"/>
                          <a:ea typeface="+mn-ea"/>
                          <a:cs typeface="+mn-cs"/>
                        </a:rPr>
                        <a:t>The department</a:t>
                      </a:r>
                      <a:r>
                        <a:rPr lang="en-ZA" sz="1500" b="0" i="0" u="none" strike="noStrike" kern="1200" baseline="0" dirty="0">
                          <a:solidFill>
                            <a:schemeClr val="tx1"/>
                          </a:solidFill>
                          <a:effectLst/>
                          <a:latin typeface="Arial Narrow" panose="020B0606020202030204" pitchFamily="34" charset="0"/>
                          <a:ea typeface="+mn-ea"/>
                          <a:cs typeface="+mn-cs"/>
                        </a:rPr>
                        <a:t> has continued to fund previously approved bursaries. The advertisement of the Bursary and Internship Programmes for the 2019/2020 financial year will commence upon confirmation of </a:t>
                      </a:r>
                      <a:r>
                        <a:rPr lang="en-ZA" sz="1500" b="0" i="0" u="none" strike="noStrike" kern="1200" baseline="0" dirty="0" smtClean="0">
                          <a:solidFill>
                            <a:schemeClr val="tx1"/>
                          </a:solidFill>
                          <a:effectLst/>
                          <a:latin typeface="Arial Narrow" panose="020B0606020202030204" pitchFamily="34" charset="0"/>
                          <a:ea typeface="+mn-ea"/>
                          <a:cs typeface="+mn-cs"/>
                        </a:rPr>
                        <a:t>available </a:t>
                      </a:r>
                      <a:r>
                        <a:rPr lang="en-ZA" sz="1500" b="0" i="0" u="none" strike="noStrike" kern="1200" baseline="0" dirty="0">
                          <a:solidFill>
                            <a:schemeClr val="tx1"/>
                          </a:solidFill>
                          <a:effectLst/>
                          <a:latin typeface="Arial Narrow" panose="020B0606020202030204" pitchFamily="34" charset="0"/>
                          <a:ea typeface="+mn-ea"/>
                          <a:cs typeface="+mn-cs"/>
                        </a:rPr>
                        <a:t>funds.</a:t>
                      </a:r>
                      <a:endParaRPr lang="en-ZA" sz="15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3369165667"/>
                  </a:ext>
                </a:extLst>
              </a:tr>
            </a:tbl>
          </a:graphicData>
        </a:graphic>
      </p:graphicFrame>
      <p:sp>
        <p:nvSpPr>
          <p:cNvPr id="13" name="Footer Placeholder 1"/>
          <p:cNvSpPr>
            <a:spLocks noGrp="1"/>
          </p:cNvSpPr>
          <p:nvPr>
            <p:ph type="ftr" sz="quarter" idx="11"/>
          </p:nvPr>
        </p:nvSpPr>
        <p:spPr>
          <a:xfrm>
            <a:off x="328532" y="5991226"/>
            <a:ext cx="3107395"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8095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693445932"/>
              </p:ext>
            </p:extLst>
          </p:nvPr>
        </p:nvGraphicFramePr>
        <p:xfrm>
          <a:off x="225896" y="224005"/>
          <a:ext cx="8703500" cy="4457700"/>
        </p:xfrm>
        <a:graphic>
          <a:graphicData uri="http://schemas.openxmlformats.org/drawingml/2006/table">
            <a:tbl>
              <a:tblPr>
                <a:tableStyleId>{8A107856-5554-42FB-B03E-39F5DBC370BA}</a:tableStyleId>
              </a:tblPr>
              <a:tblGrid>
                <a:gridCol w="1528260">
                  <a:extLst>
                    <a:ext uri="{9D8B030D-6E8A-4147-A177-3AD203B41FA5}">
                      <a16:colId xmlns:a16="http://schemas.microsoft.com/office/drawing/2014/main" xmlns="" val="20000"/>
                    </a:ext>
                  </a:extLst>
                </a:gridCol>
                <a:gridCol w="1292808">
                  <a:extLst>
                    <a:ext uri="{9D8B030D-6E8A-4147-A177-3AD203B41FA5}">
                      <a16:colId xmlns:a16="http://schemas.microsoft.com/office/drawing/2014/main" xmlns="" val="20001"/>
                    </a:ext>
                  </a:extLst>
                </a:gridCol>
                <a:gridCol w="2191786">
                  <a:extLst>
                    <a:ext uri="{9D8B030D-6E8A-4147-A177-3AD203B41FA5}">
                      <a16:colId xmlns:a16="http://schemas.microsoft.com/office/drawing/2014/main" xmlns="" val="20003"/>
                    </a:ext>
                  </a:extLst>
                </a:gridCol>
                <a:gridCol w="1451299">
                  <a:extLst>
                    <a:ext uri="{9D8B030D-6E8A-4147-A177-3AD203B41FA5}">
                      <a16:colId xmlns:a16="http://schemas.microsoft.com/office/drawing/2014/main" xmlns="" val="20004"/>
                    </a:ext>
                  </a:extLst>
                </a:gridCol>
                <a:gridCol w="2239347">
                  <a:extLst>
                    <a:ext uri="{9D8B030D-6E8A-4147-A177-3AD203B41FA5}">
                      <a16:colId xmlns:a16="http://schemas.microsoft.com/office/drawing/2014/main" xmlns="" val="1951387386"/>
                    </a:ext>
                  </a:extLst>
                </a:gridCol>
              </a:tblGrid>
              <a:tr h="190907">
                <a:tc gridSpan="5">
                  <a:txBody>
                    <a:bodyPr/>
                    <a:lstStyle/>
                    <a:p>
                      <a:pPr algn="just" fontAlgn="ctr"/>
                      <a:r>
                        <a:rPr lang="en-US" sz="1400" b="1" u="none" strike="noStrike" dirty="0">
                          <a:solidFill>
                            <a:schemeClr val="tx1"/>
                          </a:solidFill>
                          <a:latin typeface="Arial Narrow" panose="020B0606020202030204" pitchFamily="34" charset="0"/>
                        </a:rPr>
                        <a:t>Strategic Objective: To ensure economic, efficient and effective use of departmental resources.</a:t>
                      </a:r>
                      <a:endParaRPr lang="en-US" sz="1400" b="1" i="0" u="none" strike="noStrike" dirty="0">
                        <a:solidFill>
                          <a:schemeClr val="tx1"/>
                        </a:solidFill>
                        <a:latin typeface="Arial Narrow"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72724">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463632">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078410">
                <a:tc>
                  <a:txBody>
                    <a:bodyPr/>
                    <a:lstStyle/>
                    <a:p>
                      <a:pPr marL="342900" indent="-342900" algn="just" fontAlgn="t">
                        <a:buFont typeface="+mj-lt"/>
                        <a:buAutoNum type="arabicPeriod" startAt="5"/>
                      </a:pPr>
                      <a:r>
                        <a:rPr lang="en-US" sz="1600" b="0" i="0" u="none" strike="noStrike" dirty="0">
                          <a:solidFill>
                            <a:srgbClr val="000000"/>
                          </a:solidFill>
                          <a:latin typeface="Arial Narrow" pitchFamily="34" charset="0"/>
                        </a:rPr>
                        <a:t>Percentage compliance with prescripts on management of labour relations matters.</a:t>
                      </a:r>
                    </a:p>
                  </a:txBody>
                  <a:tcPr marL="86402" marR="86402" marT="0" marB="0">
                    <a:solidFill>
                      <a:schemeClr val="bg1"/>
                    </a:solidFill>
                  </a:tcPr>
                </a:tc>
                <a:tc>
                  <a:txBody>
                    <a:bodyPr/>
                    <a:lstStyle/>
                    <a:p>
                      <a:pPr algn="just" fontAlgn="t"/>
                      <a:r>
                        <a:rPr lang="en-ZA" sz="1600" b="0" i="0" u="none" strike="noStrike" kern="1200" dirty="0">
                          <a:solidFill>
                            <a:srgbClr val="000000"/>
                          </a:solidFill>
                          <a:effectLst/>
                          <a:latin typeface="Arial Narrow" panose="020B0606020202030204" pitchFamily="34" charset="0"/>
                          <a:ea typeface="+mn-ea"/>
                          <a:cs typeface="+mn-cs"/>
                        </a:rPr>
                        <a:t>100% compliance in the management and handling of grievances, misconduct, disputes and collective bargaining.</a:t>
                      </a:r>
                      <a:endParaRPr lang="en-US" sz="1600" b="0" i="0" u="none" strike="noStrike" kern="1200" dirty="0">
                        <a:solidFill>
                          <a:srgbClr val="000000"/>
                        </a:solidFill>
                        <a:effectLst/>
                        <a:latin typeface="Arial Narrow" panose="020B0606020202030204" pitchFamily="34" charset="0"/>
                        <a:ea typeface="+mn-ea"/>
                        <a:cs typeface="+mn-cs"/>
                      </a:endParaRPr>
                    </a:p>
                  </a:txBody>
                  <a:tcPr marL="85725" marR="86400" marT="9525"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effectLst/>
                          <a:latin typeface="Arial Narrow" panose="020B0606020202030204" pitchFamily="34" charset="0"/>
                          <a:ea typeface="+mn-ea"/>
                          <a:cs typeface="+mn-cs"/>
                        </a:rPr>
                        <a:t>100% compliance in the management and handling of grievances, misconduct, disputes and collective bargaining </a:t>
                      </a:r>
                      <a:r>
                        <a:rPr lang="en-ZA" sz="1600" u="none" strike="noStrike" baseline="0" dirty="0">
                          <a:solidFill>
                            <a:schemeClr val="tx1"/>
                          </a:solidFill>
                          <a:effectLst/>
                          <a:latin typeface="Arial Narrow" panose="020B0606020202030204" pitchFamily="34" charset="0"/>
                        </a:rPr>
                        <a:t>in terms of the following:</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u="none" strike="noStrike" dirty="0">
                          <a:solidFill>
                            <a:schemeClr val="tx1"/>
                          </a:solidFill>
                          <a:effectLst/>
                          <a:latin typeface="Arial Narrow" panose="020B0606020202030204" pitchFamily="34" charset="0"/>
                        </a:rPr>
                        <a:t>Grievances – </a:t>
                      </a:r>
                      <a:r>
                        <a:rPr lang="en-ZA" sz="1600" u="none" strike="noStrike" dirty="0" smtClean="0">
                          <a:solidFill>
                            <a:schemeClr val="tx1"/>
                          </a:solidFill>
                          <a:effectLst/>
                          <a:latin typeface="Arial Narrow" panose="020B0606020202030204" pitchFamily="34" charset="0"/>
                        </a:rPr>
                        <a:t>        6</a:t>
                      </a:r>
                      <a:r>
                        <a:rPr lang="en-ZA" sz="1600" u="none" strike="noStrike" baseline="0" dirty="0">
                          <a:solidFill>
                            <a:schemeClr val="tx1"/>
                          </a:solidFill>
                          <a:effectLst/>
                          <a:latin typeface="Arial Narrow" panose="020B0606020202030204" pitchFamily="34" charset="0"/>
                        </a:rPr>
                        <a:t>;</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u="none" strike="noStrike" baseline="0" dirty="0">
                          <a:solidFill>
                            <a:schemeClr val="tx1"/>
                          </a:solidFill>
                          <a:effectLst/>
                          <a:latin typeface="Arial Narrow" panose="020B0606020202030204" pitchFamily="34" charset="0"/>
                        </a:rPr>
                        <a:t>Misconducts – </a:t>
                      </a:r>
                      <a:r>
                        <a:rPr lang="en-ZA" sz="1600" u="none" strike="noStrike" baseline="0" dirty="0" smtClean="0">
                          <a:solidFill>
                            <a:schemeClr val="tx1"/>
                          </a:solidFill>
                          <a:effectLst/>
                          <a:latin typeface="Arial Narrow" panose="020B0606020202030204" pitchFamily="34" charset="0"/>
                        </a:rPr>
                        <a:t>      3</a:t>
                      </a:r>
                      <a:r>
                        <a:rPr lang="en-ZA" sz="1600" u="none" strike="noStrike" baseline="0" dirty="0">
                          <a:solidFill>
                            <a:schemeClr val="tx1"/>
                          </a:solidFill>
                          <a:effectLst/>
                          <a:latin typeface="Arial Narrow" panose="020B0606020202030204" pitchFamily="34" charset="0"/>
                        </a:rPr>
                        <a:t>;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u="none" strike="noStrike" baseline="0" dirty="0">
                          <a:solidFill>
                            <a:schemeClr val="tx1"/>
                          </a:solidFill>
                          <a:effectLst/>
                          <a:latin typeface="Arial Narrow" panose="020B0606020202030204" pitchFamily="34" charset="0"/>
                        </a:rPr>
                        <a:t>Conciliation </a:t>
                      </a:r>
                      <a:r>
                        <a:rPr lang="en-ZA" sz="1600" u="none" strike="noStrike" baseline="0" dirty="0" smtClean="0">
                          <a:solidFill>
                            <a:schemeClr val="tx1"/>
                          </a:solidFill>
                          <a:effectLst/>
                          <a:latin typeface="Arial Narrow" panose="020B0606020202030204" pitchFamily="34" charset="0"/>
                        </a:rPr>
                        <a:t>–        </a:t>
                      </a:r>
                      <a:r>
                        <a:rPr lang="en-ZA" sz="1600" u="none" strike="noStrike" baseline="0" dirty="0">
                          <a:solidFill>
                            <a:schemeClr val="tx1"/>
                          </a:solidFill>
                          <a:effectLst/>
                          <a:latin typeface="Arial Narrow" panose="020B0606020202030204" pitchFamily="34" charset="0"/>
                        </a:rPr>
                        <a:t>0;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u="none" strike="noStrike" baseline="0" dirty="0">
                          <a:solidFill>
                            <a:schemeClr val="tx1"/>
                          </a:solidFill>
                          <a:effectLst/>
                          <a:latin typeface="Arial Narrow" panose="020B0606020202030204" pitchFamily="34" charset="0"/>
                        </a:rPr>
                        <a:t>Arbitration – </a:t>
                      </a:r>
                      <a:r>
                        <a:rPr lang="en-ZA" sz="1600" u="none" strike="noStrike" baseline="0" dirty="0" smtClean="0">
                          <a:solidFill>
                            <a:schemeClr val="tx1"/>
                          </a:solidFill>
                          <a:effectLst/>
                          <a:latin typeface="Arial Narrow" panose="020B0606020202030204" pitchFamily="34" charset="0"/>
                        </a:rPr>
                        <a:t>         0</a:t>
                      </a:r>
                      <a:r>
                        <a:rPr lang="en-ZA" sz="1600" u="none" strike="noStrike" baseline="0" dirty="0">
                          <a:solidFill>
                            <a:schemeClr val="tx1"/>
                          </a:solidFill>
                          <a:effectLst/>
                          <a:latin typeface="Arial Narrow" panose="020B0606020202030204" pitchFamily="34" charset="0"/>
                        </a:rPr>
                        <a:t>;</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u="none" strike="noStrike" baseline="0" dirty="0">
                          <a:solidFill>
                            <a:schemeClr val="tx1"/>
                          </a:solidFill>
                          <a:effectLst/>
                          <a:latin typeface="Arial Narrow" panose="020B0606020202030204" pitchFamily="34" charset="0"/>
                        </a:rPr>
                        <a:t>Matters in Court – 0;</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u="none" strike="noStrike" baseline="0" dirty="0">
                          <a:solidFill>
                            <a:schemeClr val="tx1"/>
                          </a:solidFill>
                          <a:effectLst/>
                          <a:latin typeface="Arial Narrow" panose="020B0606020202030204" pitchFamily="34" charset="0"/>
                        </a:rPr>
                        <a:t>Appeals – </a:t>
                      </a:r>
                      <a:r>
                        <a:rPr lang="en-ZA" sz="1600" u="none" strike="noStrike" baseline="0" dirty="0" smtClean="0">
                          <a:solidFill>
                            <a:schemeClr val="tx1"/>
                          </a:solidFill>
                          <a:effectLst/>
                          <a:latin typeface="Arial Narrow" panose="020B0606020202030204" pitchFamily="34" charset="0"/>
                        </a:rPr>
                        <a:t>             0</a:t>
                      </a:r>
                      <a:r>
                        <a:rPr lang="en-ZA" sz="1600" u="none" strike="noStrike" baseline="0" dirty="0">
                          <a:solidFill>
                            <a:schemeClr val="tx1"/>
                          </a:solidFill>
                          <a:effectLst/>
                          <a:latin typeface="Arial Narrow" panose="020B0606020202030204" pitchFamily="34" charset="0"/>
                        </a:rPr>
                        <a:t>;</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u="none" strike="noStrike" baseline="0" dirty="0">
                          <a:solidFill>
                            <a:schemeClr val="tx1"/>
                          </a:solidFill>
                          <a:effectLst/>
                          <a:latin typeface="Arial Narrow" panose="020B0606020202030204" pitchFamily="34" charset="0"/>
                        </a:rPr>
                        <a:t>Collective bargaining - 1</a:t>
                      </a:r>
                      <a:r>
                        <a:rPr lang="en-ZA" sz="1600" b="0" i="0" u="none" strike="noStrike" kern="1200" baseline="0" dirty="0">
                          <a:solidFill>
                            <a:schemeClr val="tx1"/>
                          </a:solidFill>
                          <a:effectLst/>
                          <a:latin typeface="Arial Narrow" panose="020B0606020202030204" pitchFamily="34" charset="0"/>
                          <a:ea typeface="+mn-ea"/>
                          <a:cs typeface="+mn-cs"/>
                        </a:rPr>
                        <a:t>.</a:t>
                      </a:r>
                      <a:endParaRPr lang="en-ZA" sz="1600" b="0" i="0" u="none" strike="noStrike" dirty="0">
                        <a:solidFill>
                          <a:schemeClr val="tx1"/>
                        </a:solidFill>
                        <a:effectLst/>
                        <a:latin typeface="Arial Narrow" panose="020B0606020202030204" pitchFamily="34" charset="0"/>
                      </a:endParaRPr>
                    </a:p>
                  </a:txBody>
                  <a:tcPr marR="90000" marT="7620" marB="0">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100% compliance in the management and handling of grievances, misconduct, disputes and collective bargaining.</a:t>
                      </a:r>
                    </a:p>
                  </a:txBody>
                  <a:tcPr marR="90000" marT="0" marB="0">
                    <a:solidFill>
                      <a:schemeClr val="bg1"/>
                    </a:solidFill>
                  </a:tcPr>
                </a:tc>
                <a:tc>
                  <a:txBody>
                    <a:bodyPr/>
                    <a:lstStyle/>
                    <a:p>
                      <a:pPr algn="just"/>
                      <a:r>
                        <a:rPr lang="en-ZA" sz="1600" b="0" i="0" u="none" strike="noStrike" kern="1200" dirty="0">
                          <a:solidFill>
                            <a:schemeClr val="tx1"/>
                          </a:solidFill>
                          <a:effectLst/>
                          <a:latin typeface="Arial Narrow" panose="020B0606020202030204" pitchFamily="34" charset="0"/>
                          <a:ea typeface="+mn-ea"/>
                          <a:cs typeface="+mn-cs"/>
                        </a:rPr>
                        <a:t>100% compliance in the management and handling of grievances, misconduct, disputes and collective bargaining in terms of the following:</a:t>
                      </a:r>
                    </a:p>
                    <a:p>
                      <a:pPr algn="just"/>
                      <a:endParaRPr lang="en-ZA" sz="1600" b="0" i="0" u="none" strike="noStrike" kern="1200" dirty="0">
                        <a:solidFill>
                          <a:schemeClr val="tx1"/>
                        </a:solidFill>
                        <a:effectLst/>
                        <a:latin typeface="Arial Narrow" panose="020B0606020202030204" pitchFamily="34" charset="0"/>
                        <a:ea typeface="+mn-ea"/>
                        <a:cs typeface="+mn-cs"/>
                      </a:endParaRPr>
                    </a:p>
                    <a:p>
                      <a:pPr marL="114300" indent="-114300" algn="just" fontAlgn="t">
                        <a:buFont typeface="Arial" panose="020B0604020202020204" pitchFamily="34" charset="0"/>
                        <a:buChar char="•"/>
                      </a:pPr>
                      <a:r>
                        <a:rPr lang="en-ZA" sz="1600" u="none" strike="noStrike" baseline="0" dirty="0">
                          <a:solidFill>
                            <a:schemeClr val="tx1"/>
                          </a:solidFill>
                          <a:effectLst/>
                          <a:latin typeface="Arial Narrow" panose="020B0606020202030204" pitchFamily="34" charset="0"/>
                        </a:rPr>
                        <a:t>Grievances - </a:t>
                      </a:r>
                      <a:r>
                        <a:rPr lang="en-ZA" sz="1600" u="none" strike="noStrike" baseline="0" dirty="0" smtClean="0">
                          <a:solidFill>
                            <a:schemeClr val="tx1"/>
                          </a:solidFill>
                          <a:effectLst/>
                          <a:latin typeface="Arial Narrow" panose="020B0606020202030204" pitchFamily="34" charset="0"/>
                        </a:rPr>
                        <a:t>      4</a:t>
                      </a:r>
                      <a:r>
                        <a:rPr lang="en-ZA" sz="1600" u="none" strike="noStrike" baseline="0" dirty="0">
                          <a:solidFill>
                            <a:schemeClr val="tx1"/>
                          </a:solidFill>
                          <a:effectLst/>
                          <a:latin typeface="Arial Narrow" panose="020B0606020202030204" pitchFamily="34" charset="0"/>
                        </a:rPr>
                        <a:t>;</a:t>
                      </a:r>
                    </a:p>
                    <a:p>
                      <a:pPr marL="114300" indent="-114300" algn="just" fontAlgn="t">
                        <a:buFont typeface="Arial" panose="020B0604020202020204" pitchFamily="34" charset="0"/>
                        <a:buChar char="•"/>
                      </a:pPr>
                      <a:r>
                        <a:rPr lang="en-ZA" sz="1600" u="none" strike="noStrike" baseline="0" dirty="0">
                          <a:solidFill>
                            <a:schemeClr val="tx1"/>
                          </a:solidFill>
                          <a:effectLst/>
                          <a:latin typeface="Arial Narrow" panose="020B0606020202030204" pitchFamily="34" charset="0"/>
                        </a:rPr>
                        <a:t>Misconducts </a:t>
                      </a:r>
                      <a:r>
                        <a:rPr lang="en-ZA" sz="1600" u="none" strike="noStrike" baseline="0" dirty="0" smtClean="0">
                          <a:solidFill>
                            <a:schemeClr val="tx1"/>
                          </a:solidFill>
                          <a:effectLst/>
                          <a:latin typeface="Arial Narrow" panose="020B0606020202030204" pitchFamily="34" charset="0"/>
                        </a:rPr>
                        <a:t>-     3</a:t>
                      </a:r>
                      <a:r>
                        <a:rPr lang="en-ZA" sz="1600" u="none" strike="noStrike" baseline="0" dirty="0">
                          <a:solidFill>
                            <a:schemeClr val="tx1"/>
                          </a:solidFill>
                          <a:effectLst/>
                          <a:latin typeface="Arial Narrow" panose="020B0606020202030204" pitchFamily="34" charset="0"/>
                        </a:rPr>
                        <a:t>;</a:t>
                      </a:r>
                    </a:p>
                    <a:p>
                      <a:pPr marL="114300" indent="-114300" algn="just" fontAlgn="t">
                        <a:buFont typeface="Arial" panose="020B0604020202020204" pitchFamily="34" charset="0"/>
                        <a:buChar char="•"/>
                      </a:pPr>
                      <a:r>
                        <a:rPr lang="en-ZA" sz="1600" u="none" strike="noStrike" baseline="0" dirty="0">
                          <a:solidFill>
                            <a:schemeClr val="tx1"/>
                          </a:solidFill>
                          <a:effectLst/>
                          <a:latin typeface="Arial Narrow" panose="020B0606020202030204" pitchFamily="34" charset="0"/>
                        </a:rPr>
                        <a:t>Conciliation - </a:t>
                      </a:r>
                      <a:r>
                        <a:rPr lang="en-ZA" sz="1600" u="none" strike="noStrike" baseline="0" dirty="0" smtClean="0">
                          <a:solidFill>
                            <a:schemeClr val="tx1"/>
                          </a:solidFill>
                          <a:effectLst/>
                          <a:latin typeface="Arial Narrow" panose="020B0606020202030204" pitchFamily="34" charset="0"/>
                        </a:rPr>
                        <a:t>      0</a:t>
                      </a:r>
                      <a:r>
                        <a:rPr lang="en-ZA" sz="1600" u="none" strike="noStrike" baseline="0" dirty="0">
                          <a:solidFill>
                            <a:schemeClr val="tx1"/>
                          </a:solidFill>
                          <a:effectLst/>
                          <a:latin typeface="Arial Narrow" panose="020B0606020202030204" pitchFamily="34" charset="0"/>
                        </a:rPr>
                        <a:t>;</a:t>
                      </a:r>
                    </a:p>
                    <a:p>
                      <a:pPr marL="114300" indent="-114300" algn="just" fontAlgn="t">
                        <a:buFont typeface="Arial" panose="020B0604020202020204" pitchFamily="34" charset="0"/>
                        <a:buChar char="•"/>
                      </a:pPr>
                      <a:r>
                        <a:rPr lang="en-ZA" sz="1600" u="none" strike="noStrike" baseline="0" dirty="0">
                          <a:solidFill>
                            <a:schemeClr val="tx1"/>
                          </a:solidFill>
                          <a:effectLst/>
                          <a:latin typeface="Arial Narrow" panose="020B0606020202030204" pitchFamily="34" charset="0"/>
                        </a:rPr>
                        <a:t>Arbitration - </a:t>
                      </a:r>
                      <a:r>
                        <a:rPr lang="en-ZA" sz="1600" u="none" strike="noStrike" baseline="0" dirty="0" smtClean="0">
                          <a:solidFill>
                            <a:schemeClr val="tx1"/>
                          </a:solidFill>
                          <a:effectLst/>
                          <a:latin typeface="Arial Narrow" panose="020B0606020202030204" pitchFamily="34" charset="0"/>
                        </a:rPr>
                        <a:t>        0</a:t>
                      </a:r>
                      <a:r>
                        <a:rPr lang="en-ZA" sz="1600" u="none" strike="noStrike" baseline="0" dirty="0">
                          <a:solidFill>
                            <a:schemeClr val="tx1"/>
                          </a:solidFill>
                          <a:effectLst/>
                          <a:latin typeface="Arial Narrow" panose="020B0606020202030204" pitchFamily="34" charset="0"/>
                        </a:rPr>
                        <a:t>;</a:t>
                      </a:r>
                    </a:p>
                    <a:p>
                      <a:pPr marL="114300" indent="-114300" algn="just" fontAlgn="t">
                        <a:buFont typeface="Arial" panose="020B0604020202020204" pitchFamily="34" charset="0"/>
                        <a:buChar char="•"/>
                      </a:pPr>
                      <a:r>
                        <a:rPr lang="en-ZA" sz="1600" u="none" strike="noStrike" baseline="0" dirty="0">
                          <a:solidFill>
                            <a:schemeClr val="tx1"/>
                          </a:solidFill>
                          <a:effectLst/>
                          <a:latin typeface="Arial Narrow" panose="020B0606020202030204" pitchFamily="34" charset="0"/>
                        </a:rPr>
                        <a:t>Matters in court - 0;</a:t>
                      </a:r>
                    </a:p>
                    <a:p>
                      <a:pPr marL="114300" indent="-114300" algn="just" fontAlgn="t">
                        <a:buFont typeface="Arial" panose="020B0604020202020204" pitchFamily="34" charset="0"/>
                        <a:buChar char="•"/>
                      </a:pPr>
                      <a:r>
                        <a:rPr lang="en-ZA" sz="1600" u="none" strike="noStrike" baseline="0" dirty="0">
                          <a:solidFill>
                            <a:schemeClr val="tx1"/>
                          </a:solidFill>
                          <a:effectLst/>
                          <a:latin typeface="Arial Narrow" panose="020B0606020202030204" pitchFamily="34" charset="0"/>
                        </a:rPr>
                        <a:t>Appeals - </a:t>
                      </a:r>
                      <a:r>
                        <a:rPr lang="en-ZA" sz="1600" u="none" strike="noStrike" baseline="0" dirty="0" smtClean="0">
                          <a:solidFill>
                            <a:schemeClr val="tx1"/>
                          </a:solidFill>
                          <a:effectLst/>
                          <a:latin typeface="Arial Narrow" panose="020B0606020202030204" pitchFamily="34" charset="0"/>
                        </a:rPr>
                        <a:t>            0</a:t>
                      </a:r>
                      <a:r>
                        <a:rPr lang="en-ZA" sz="1600" u="none" strike="noStrike" baseline="0" dirty="0">
                          <a:solidFill>
                            <a:schemeClr val="tx1"/>
                          </a:solidFill>
                          <a:effectLst/>
                          <a:latin typeface="Arial Narrow" panose="020B0606020202030204" pitchFamily="34" charset="0"/>
                        </a:rPr>
                        <a:t>;</a:t>
                      </a:r>
                    </a:p>
                    <a:p>
                      <a:pPr marL="114300" indent="-114300" algn="just" fontAlgn="t">
                        <a:buFont typeface="Arial" panose="020B0604020202020204" pitchFamily="34" charset="0"/>
                        <a:buChar char="•"/>
                      </a:pPr>
                      <a:r>
                        <a:rPr lang="en-ZA" sz="1600" u="none" strike="noStrike" baseline="0" dirty="0">
                          <a:solidFill>
                            <a:schemeClr val="tx1"/>
                          </a:solidFill>
                          <a:effectLst/>
                          <a:latin typeface="Arial Narrow" panose="020B0606020202030204" pitchFamily="34" charset="0"/>
                        </a:rPr>
                        <a:t>Collective Bargaining - 1.</a:t>
                      </a:r>
                    </a:p>
                  </a:txBody>
                  <a:tcPr marR="90000" marT="7620" marB="0">
                    <a:solidFill>
                      <a:schemeClr val="bg1"/>
                    </a:solidFill>
                  </a:tcPr>
                </a:tc>
                <a:extLst>
                  <a:ext uri="{0D108BD9-81ED-4DB2-BD59-A6C34878D82A}">
                    <a16:rowId xmlns:a16="http://schemas.microsoft.com/office/drawing/2014/main" xmlns="" val="1750408103"/>
                  </a:ext>
                </a:extLst>
              </a:tr>
            </a:tbl>
          </a:graphicData>
        </a:graphic>
      </p:graphicFrame>
      <p:sp>
        <p:nvSpPr>
          <p:cNvPr id="13" name="Footer Placeholder 1"/>
          <p:cNvSpPr>
            <a:spLocks noGrp="1"/>
          </p:cNvSpPr>
          <p:nvPr>
            <p:ph type="ftr" sz="quarter" idx="11"/>
          </p:nvPr>
        </p:nvSpPr>
        <p:spPr>
          <a:xfrm>
            <a:off x="328532" y="5991226"/>
            <a:ext cx="2959613"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749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765584106"/>
              </p:ext>
            </p:extLst>
          </p:nvPr>
        </p:nvGraphicFramePr>
        <p:xfrm>
          <a:off x="328532" y="224005"/>
          <a:ext cx="8532006" cy="5327709"/>
        </p:xfrm>
        <a:graphic>
          <a:graphicData uri="http://schemas.openxmlformats.org/drawingml/2006/table">
            <a:tbl>
              <a:tblPr>
                <a:tableStyleId>{8A107856-5554-42FB-B03E-39F5DBC370BA}</a:tableStyleId>
              </a:tblPr>
              <a:tblGrid>
                <a:gridCol w="1658888">
                  <a:extLst>
                    <a:ext uri="{9D8B030D-6E8A-4147-A177-3AD203B41FA5}">
                      <a16:colId xmlns:a16="http://schemas.microsoft.com/office/drawing/2014/main" xmlns="" val="20000"/>
                    </a:ext>
                  </a:extLst>
                </a:gridCol>
                <a:gridCol w="1539551">
                  <a:extLst>
                    <a:ext uri="{9D8B030D-6E8A-4147-A177-3AD203B41FA5}">
                      <a16:colId xmlns:a16="http://schemas.microsoft.com/office/drawing/2014/main" xmlns="" val="20001"/>
                    </a:ext>
                  </a:extLst>
                </a:gridCol>
                <a:gridCol w="1772817">
                  <a:extLst>
                    <a:ext uri="{9D8B030D-6E8A-4147-A177-3AD203B41FA5}">
                      <a16:colId xmlns:a16="http://schemas.microsoft.com/office/drawing/2014/main" xmlns="" val="20003"/>
                    </a:ext>
                  </a:extLst>
                </a:gridCol>
                <a:gridCol w="1567543">
                  <a:extLst>
                    <a:ext uri="{9D8B030D-6E8A-4147-A177-3AD203B41FA5}">
                      <a16:colId xmlns:a16="http://schemas.microsoft.com/office/drawing/2014/main" xmlns="" val="20004"/>
                    </a:ext>
                  </a:extLst>
                </a:gridCol>
                <a:gridCol w="1993207">
                  <a:extLst>
                    <a:ext uri="{9D8B030D-6E8A-4147-A177-3AD203B41FA5}">
                      <a16:colId xmlns:a16="http://schemas.microsoft.com/office/drawing/2014/main" xmlns="" val="1951387386"/>
                    </a:ext>
                  </a:extLst>
                </a:gridCol>
              </a:tblGrid>
              <a:tr h="382485">
                <a:tc gridSpan="5">
                  <a:txBody>
                    <a:bodyPr/>
                    <a:lstStyle/>
                    <a:p>
                      <a:pPr algn="just" fontAlgn="ctr"/>
                      <a:r>
                        <a:rPr lang="en-US" sz="1400" b="1" u="none" strike="noStrike" dirty="0">
                          <a:solidFill>
                            <a:schemeClr val="tx1"/>
                          </a:solidFill>
                          <a:latin typeface="Arial Narrow" panose="020B0606020202030204" pitchFamily="34" charset="0"/>
                        </a:rPr>
                        <a:t>Strategic Objective: To ensure economic, efficient and effective use of departmental resources.</a:t>
                      </a:r>
                      <a:endParaRPr lang="en-US" sz="1400" b="1" i="0" u="none" strike="noStrike" dirty="0">
                        <a:solidFill>
                          <a:schemeClr val="tx1"/>
                        </a:solidFill>
                        <a:latin typeface="Arial Narrow"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4119197">
                <a:tc>
                  <a:txBody>
                    <a:bodyPr/>
                    <a:lstStyle/>
                    <a:p>
                      <a:pPr marL="342900" indent="-342900" algn="l" fontAlgn="t">
                        <a:buFont typeface="+mj-lt"/>
                        <a:buAutoNum type="arabicPeriod" startAt="6"/>
                      </a:pPr>
                      <a:r>
                        <a:rPr lang="en-US" sz="1400" b="0" i="0" u="none" strike="noStrike" dirty="0">
                          <a:solidFill>
                            <a:srgbClr val="000000"/>
                          </a:solidFill>
                          <a:latin typeface="Arial Narrow"/>
                        </a:rPr>
                        <a:t>Implementation of ICTSP.</a:t>
                      </a:r>
                    </a:p>
                  </a:txBody>
                  <a:tcPr marL="86393" marR="86393" marT="0" marB="0">
                    <a:solidFill>
                      <a:schemeClr val="bg1"/>
                    </a:solidFill>
                  </a:tcPr>
                </a:tc>
                <a:tc>
                  <a:txBody>
                    <a:bodyPr/>
                    <a:lstStyle/>
                    <a:p>
                      <a:pPr algn="just" fontAlgn="t"/>
                      <a:r>
                        <a:rPr lang="en-ZA" sz="1400" b="0" i="0" u="none" strike="noStrike" kern="1200" dirty="0">
                          <a:solidFill>
                            <a:srgbClr val="000000"/>
                          </a:solidFill>
                          <a:effectLst/>
                          <a:latin typeface="Arial Narrow" panose="020B0606020202030204" pitchFamily="34" charset="0"/>
                          <a:ea typeface="+mn-ea"/>
                          <a:cs typeface="+mn-cs"/>
                        </a:rPr>
                        <a:t>Revise and implement an ICTSP (2018/19-2022/23) </a:t>
                      </a:r>
                      <a:endParaRPr lang="en-US" sz="1400" b="0" i="0" u="none" strike="noStrike" kern="1200" dirty="0">
                        <a:solidFill>
                          <a:srgbClr val="000000"/>
                        </a:solidFill>
                        <a:effectLst/>
                        <a:latin typeface="Arial Narrow" panose="020B0606020202030204" pitchFamily="34" charset="0"/>
                        <a:ea typeface="+mn-ea"/>
                        <a:cs typeface="+mn-cs"/>
                      </a:endParaRPr>
                    </a:p>
                  </a:txBody>
                  <a:tcPr marL="85725" marR="86400" marT="9525" marB="0">
                    <a:solidFill>
                      <a:schemeClr val="bg1"/>
                    </a:solidFill>
                  </a:tcPr>
                </a:tc>
                <a:tc>
                  <a:txBody>
                    <a:bodyPr/>
                    <a:lstStyle/>
                    <a:p>
                      <a:pPr marL="114300" marR="0" lvl="0" indent="-11430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i="0" u="none" strike="noStrike" kern="1200" dirty="0">
                          <a:solidFill>
                            <a:schemeClr val="tx1"/>
                          </a:solidFill>
                          <a:effectLst/>
                          <a:latin typeface="Arial Narrow" panose="020B0606020202030204" pitchFamily="34" charset="0"/>
                          <a:ea typeface="+mn-ea"/>
                          <a:cs typeface="+mn-cs"/>
                        </a:rPr>
                        <a:t>The ICTSP was revised to align it to the</a:t>
                      </a:r>
                      <a:r>
                        <a:rPr lang="en-ZA" sz="1400" b="0" i="0" u="none" strike="noStrike" kern="1200" baseline="0" dirty="0">
                          <a:solidFill>
                            <a:schemeClr val="tx1"/>
                          </a:solidFill>
                          <a:effectLst/>
                          <a:latin typeface="Arial Narrow" panose="020B0606020202030204" pitchFamily="34" charset="0"/>
                          <a:ea typeface="+mn-ea"/>
                          <a:cs typeface="+mn-cs"/>
                        </a:rPr>
                        <a:t> department’s strategic objectives.  </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ZA" sz="1400" b="0" i="0" u="none" strike="noStrike" kern="1200" baseline="0" dirty="0">
                        <a:solidFill>
                          <a:schemeClr val="tx1"/>
                        </a:solidFill>
                        <a:effectLst/>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400" b="1" i="0" u="none" strike="noStrike" kern="1200" baseline="0" dirty="0">
                          <a:solidFill>
                            <a:schemeClr val="tx1"/>
                          </a:solidFill>
                          <a:effectLst/>
                          <a:latin typeface="Arial Narrow" panose="020B0606020202030204" pitchFamily="34" charset="0"/>
                          <a:ea typeface="+mn-ea"/>
                          <a:cs typeface="+mn-cs"/>
                        </a:rPr>
                        <a:t>Corrective measure:</a:t>
                      </a:r>
                    </a:p>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400" b="0" i="0" u="none" strike="noStrike" kern="1200" baseline="0" dirty="0">
                          <a:solidFill>
                            <a:schemeClr val="tx1"/>
                          </a:solidFill>
                          <a:effectLst/>
                          <a:latin typeface="Arial Narrow" panose="020B0606020202030204" pitchFamily="34" charset="0"/>
                          <a:ea typeface="+mn-ea"/>
                          <a:cs typeface="+mn-cs"/>
                        </a:rPr>
                        <a:t>Approval will be achieved by the end of Quarter 4.</a:t>
                      </a:r>
                      <a:endParaRPr lang="en-ZA" sz="1400" b="0" i="0" u="none" strike="noStrike" kern="1200" dirty="0">
                        <a:solidFill>
                          <a:schemeClr val="tx1"/>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a:solidFill>
                          <a:schemeClr val="tx1"/>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a:solidFill>
                          <a:schemeClr val="tx1"/>
                        </a:solidFill>
                        <a:effectLst/>
                        <a:latin typeface="Arial Narrow" panose="020B0606020202030204" pitchFamily="34" charset="0"/>
                        <a:ea typeface="+mn-ea"/>
                        <a:cs typeface="+mn-cs"/>
                      </a:endParaRPr>
                    </a:p>
                    <a:p>
                      <a:pPr marL="114300" marR="0" indent="-11430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i="0" u="none" strike="noStrike" kern="1200" dirty="0">
                          <a:solidFill>
                            <a:schemeClr val="tx1"/>
                          </a:solidFill>
                          <a:effectLst/>
                          <a:latin typeface="Arial Narrow" panose="020B0606020202030204" pitchFamily="34" charset="0"/>
                          <a:ea typeface="+mn-ea"/>
                          <a:cs typeface="+mn-cs"/>
                        </a:rPr>
                        <a:t>100% of deliverables for Quarter 2 were implemented according to implementation plan.</a:t>
                      </a:r>
                    </a:p>
                  </a:txBody>
                  <a:tcPr marR="900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Narrow" panose="020B0606020202030204" pitchFamily="34" charset="0"/>
                          <a:ea typeface="+mn-ea"/>
                          <a:cs typeface="+mn-cs"/>
                        </a:rPr>
                        <a:t>Deliverables for Quarter 3 implemented according to implementation plan.</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rial Narrow" panose="020B0606020202030204" pitchFamily="34" charset="0"/>
                          <a:ea typeface="+mn-ea"/>
                          <a:cs typeface="+mn-cs"/>
                        </a:rPr>
                        <a:t>76.64% of Deliverables for Quarter 3 were implemented according to implementation plan.</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a:solidFill>
                          <a:schemeClr val="tx1"/>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400" b="1" i="0" u="none" strike="noStrike" kern="1200" dirty="0">
                          <a:solidFill>
                            <a:schemeClr val="tx1"/>
                          </a:solidFill>
                          <a:effectLst/>
                          <a:latin typeface="Arial Narrow" panose="020B0606020202030204" pitchFamily="34" charset="0"/>
                          <a:ea typeface="+mn-ea"/>
                          <a:cs typeface="+mn-cs"/>
                        </a:rPr>
                        <a:t>Reason variance:</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rial Narrow" panose="020B0606020202030204" pitchFamily="34" charset="0"/>
                          <a:ea typeface="+mn-ea"/>
                          <a:cs typeface="+mn-cs"/>
                        </a:rPr>
                        <a:t>The recommended service provider did not comply with the pre-qualification criteria to render services for the upgrade of EDMS.</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a:solidFill>
                          <a:schemeClr val="tx1"/>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400" b="1" i="0" u="none" strike="noStrike" kern="1200" dirty="0">
                          <a:solidFill>
                            <a:schemeClr val="tx1"/>
                          </a:solidFill>
                          <a:effectLst/>
                          <a:latin typeface="Arial Narrow" panose="020B0606020202030204" pitchFamily="34" charset="0"/>
                          <a:ea typeface="+mn-ea"/>
                          <a:cs typeface="+mn-cs"/>
                        </a:rPr>
                        <a:t>Corrective measure:</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rial Narrow" panose="020B0606020202030204" pitchFamily="34" charset="0"/>
                          <a:ea typeface="+mn-ea"/>
                          <a:cs typeface="+mn-cs"/>
                        </a:rPr>
                        <a:t>The appointment of a suitable service provider for the</a:t>
                      </a:r>
                      <a:r>
                        <a:rPr lang="en-ZA" sz="1400" b="0" i="0" u="none" strike="noStrike" kern="1200" baseline="0" dirty="0">
                          <a:solidFill>
                            <a:schemeClr val="tx1"/>
                          </a:solidFill>
                          <a:effectLst/>
                          <a:latin typeface="Arial Narrow" panose="020B0606020202030204" pitchFamily="34" charset="0"/>
                          <a:ea typeface="+mn-ea"/>
                          <a:cs typeface="+mn-cs"/>
                        </a:rPr>
                        <a:t> </a:t>
                      </a:r>
                      <a:r>
                        <a:rPr lang="en-ZA" sz="1400" b="0" i="0" u="none" strike="noStrike" kern="1200" dirty="0">
                          <a:solidFill>
                            <a:schemeClr val="tx1"/>
                          </a:solidFill>
                          <a:effectLst/>
                          <a:latin typeface="Arial Narrow" panose="020B0606020202030204" pitchFamily="34" charset="0"/>
                          <a:ea typeface="+mn-ea"/>
                          <a:cs typeface="+mn-cs"/>
                        </a:rPr>
                        <a:t>upgrade of EDMS will</a:t>
                      </a:r>
                      <a:r>
                        <a:rPr lang="en-ZA" sz="1400" b="0" i="0" u="none" strike="noStrike" kern="1200" baseline="0" dirty="0">
                          <a:solidFill>
                            <a:schemeClr val="tx1"/>
                          </a:solidFill>
                          <a:effectLst/>
                          <a:latin typeface="Arial Narrow" panose="020B0606020202030204" pitchFamily="34" charset="0"/>
                          <a:ea typeface="+mn-ea"/>
                          <a:cs typeface="+mn-cs"/>
                        </a:rPr>
                        <a:t> be finalised </a:t>
                      </a:r>
                      <a:r>
                        <a:rPr lang="en-ZA" sz="1400" b="0" i="0" u="none" strike="noStrike" kern="1200" dirty="0">
                          <a:solidFill>
                            <a:schemeClr val="tx1"/>
                          </a:solidFill>
                          <a:effectLst/>
                          <a:latin typeface="Arial Narrow" panose="020B0606020202030204" pitchFamily="34" charset="0"/>
                          <a:ea typeface="+mn-ea"/>
                          <a:cs typeface="+mn-cs"/>
                        </a:rPr>
                        <a:t>in the fourth quarter ending in March 2019.</a:t>
                      </a:r>
                    </a:p>
                  </a:txBody>
                  <a:tcPr marR="90000" marT="7620" marB="0">
                    <a:solidFill>
                      <a:schemeClr val="bg1"/>
                    </a:solidFill>
                  </a:tcPr>
                </a:tc>
                <a:extLst>
                  <a:ext uri="{0D108BD9-81ED-4DB2-BD59-A6C34878D82A}">
                    <a16:rowId xmlns:a16="http://schemas.microsoft.com/office/drawing/2014/main" xmlns="" val="1107144543"/>
                  </a:ext>
                </a:extLst>
              </a:tr>
            </a:tbl>
          </a:graphicData>
        </a:graphic>
      </p:graphicFrame>
      <p:sp>
        <p:nvSpPr>
          <p:cNvPr id="13" name="Footer Placeholder 1"/>
          <p:cNvSpPr>
            <a:spLocks noGrp="1"/>
          </p:cNvSpPr>
          <p:nvPr>
            <p:ph type="ftr" sz="quarter" idx="11"/>
          </p:nvPr>
        </p:nvSpPr>
        <p:spPr>
          <a:xfrm>
            <a:off x="328532" y="5991226"/>
            <a:ext cx="3005795"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2545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77195335"/>
              </p:ext>
            </p:extLst>
          </p:nvPr>
        </p:nvGraphicFramePr>
        <p:xfrm>
          <a:off x="328532" y="233336"/>
          <a:ext cx="8532006" cy="5651270"/>
        </p:xfrm>
        <a:graphic>
          <a:graphicData uri="http://schemas.openxmlformats.org/drawingml/2006/table">
            <a:tbl>
              <a:tblPr>
                <a:tableStyleId>{8A107856-5554-42FB-B03E-39F5DBC370BA}</a:tableStyleId>
              </a:tblPr>
              <a:tblGrid>
                <a:gridCol w="1534135">
                  <a:extLst>
                    <a:ext uri="{9D8B030D-6E8A-4147-A177-3AD203B41FA5}">
                      <a16:colId xmlns:a16="http://schemas.microsoft.com/office/drawing/2014/main" xmlns="" val="20000"/>
                    </a:ext>
                  </a:extLst>
                </a:gridCol>
                <a:gridCol w="1532466">
                  <a:extLst>
                    <a:ext uri="{9D8B030D-6E8A-4147-A177-3AD203B41FA5}">
                      <a16:colId xmlns:a16="http://schemas.microsoft.com/office/drawing/2014/main" xmlns="" val="20001"/>
                    </a:ext>
                  </a:extLst>
                </a:gridCol>
                <a:gridCol w="1540761">
                  <a:extLst>
                    <a:ext uri="{9D8B030D-6E8A-4147-A177-3AD203B41FA5}">
                      <a16:colId xmlns:a16="http://schemas.microsoft.com/office/drawing/2014/main" xmlns="" val="20003"/>
                    </a:ext>
                  </a:extLst>
                </a:gridCol>
                <a:gridCol w="1408922">
                  <a:extLst>
                    <a:ext uri="{9D8B030D-6E8A-4147-A177-3AD203B41FA5}">
                      <a16:colId xmlns:a16="http://schemas.microsoft.com/office/drawing/2014/main" xmlns="" val="20004"/>
                    </a:ext>
                  </a:extLst>
                </a:gridCol>
                <a:gridCol w="2515722">
                  <a:extLst>
                    <a:ext uri="{9D8B030D-6E8A-4147-A177-3AD203B41FA5}">
                      <a16:colId xmlns:a16="http://schemas.microsoft.com/office/drawing/2014/main" xmlns="" val="1951387386"/>
                    </a:ext>
                  </a:extLst>
                </a:gridCol>
              </a:tblGrid>
              <a:tr h="363179">
                <a:tc gridSpan="5">
                  <a:txBody>
                    <a:bodyPr/>
                    <a:lstStyle/>
                    <a:p>
                      <a:pPr algn="just" fontAlgn="ctr"/>
                      <a:r>
                        <a:rPr lang="en-US" sz="1400" b="1" u="none" strike="noStrike" dirty="0">
                          <a:solidFill>
                            <a:schemeClr val="tx1"/>
                          </a:solidFill>
                          <a:latin typeface="Arial Narrow" panose="020B0606020202030204" pitchFamily="34" charset="0"/>
                        </a:rPr>
                        <a:t>Strategic Objective: To ensure economic, efficient and effective use of departmental resources.</a:t>
                      </a:r>
                      <a:endParaRPr lang="en-US" sz="1400" b="1" i="0" u="none" strike="noStrike" dirty="0">
                        <a:solidFill>
                          <a:schemeClr val="tx1"/>
                        </a:solidFill>
                        <a:latin typeface="Arial Narrow"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92328">
                <a:tc rowSpan="2">
                  <a:txBody>
                    <a:bodyPr/>
                    <a:lstStyle/>
                    <a:p>
                      <a:pPr algn="ctr">
                        <a:lnSpc>
                          <a:spcPct val="100000"/>
                        </a:lnSpc>
                      </a:pPr>
                      <a:r>
                        <a:rPr lang="en-US" sz="1400" b="1" dirty="0">
                          <a:solidFill>
                            <a:schemeClr val="tx1"/>
                          </a:solidFill>
                          <a:latin typeface="Arial Narrow" panose="020B0606020202030204" pitchFamily="34" charset="0"/>
                        </a:rPr>
                        <a:t>Key</a:t>
                      </a:r>
                      <a:r>
                        <a:rPr lang="en-US" sz="1400" b="1" baseline="0" dirty="0">
                          <a:solidFill>
                            <a:schemeClr val="tx1"/>
                          </a:solidFill>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solidFill>
                            <a:schemeClr val="tx1"/>
                          </a:solidFill>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schemeClr val="tx1"/>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781422">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935621">
                <a:tc rowSpan="2">
                  <a:txBody>
                    <a:bodyPr/>
                    <a:lstStyle/>
                    <a:p>
                      <a:pPr marL="342900" indent="-342900" algn="just" fontAlgn="t">
                        <a:buFont typeface="+mj-lt"/>
                        <a:buAutoNum type="arabicPeriod" startAt="7"/>
                      </a:pPr>
                      <a:r>
                        <a:rPr lang="en-ZA" sz="1400" b="0" i="0" u="none" strike="noStrike" dirty="0">
                          <a:solidFill>
                            <a:schemeClr val="tx1"/>
                          </a:solidFill>
                          <a:latin typeface="Arial Narrow"/>
                        </a:rPr>
                        <a:t>Number of quarterly and annual financial statements compiled and submitted.</a:t>
                      </a:r>
                      <a:endParaRPr lang="en-US" sz="1400" b="0" i="0" u="none" strike="noStrike" dirty="0">
                        <a:solidFill>
                          <a:schemeClr val="tx1"/>
                        </a:solidFill>
                        <a:latin typeface="Arial Narrow"/>
                      </a:endParaRPr>
                    </a:p>
                  </a:txBody>
                  <a:tcPr marL="86393" marR="86393" marT="0" marB="0">
                    <a:solidFill>
                      <a:schemeClr val="bg1"/>
                    </a:solidFill>
                  </a:tcPr>
                </a:tc>
                <a:tc>
                  <a:txBody>
                    <a:bodyPr/>
                    <a:lstStyle/>
                    <a:p>
                      <a:pPr algn="just" fontAlgn="t"/>
                      <a:r>
                        <a:rPr lang="en-ZA" sz="1400" b="0" i="0" u="none" strike="noStrike" dirty="0">
                          <a:solidFill>
                            <a:schemeClr val="tx1"/>
                          </a:solidFill>
                          <a:effectLst/>
                          <a:latin typeface="Arial Narrow" panose="020B0606020202030204" pitchFamily="34" charset="0"/>
                        </a:rPr>
                        <a:t>Three quarterly interim financial statements submitted to NT.</a:t>
                      </a:r>
                      <a:endParaRPr lang="en-US" sz="1400" b="0" i="0" u="none" strike="noStrike" dirty="0">
                        <a:solidFill>
                          <a:schemeClr val="tx1"/>
                        </a:solidFill>
                        <a:effectLst/>
                        <a:latin typeface="Arial Narrow" panose="020B0606020202030204" pitchFamily="34" charset="0"/>
                      </a:endParaRPr>
                    </a:p>
                  </a:txBody>
                  <a:tcPr marL="85725" marR="86400" marT="9525" marB="0">
                    <a:solidFill>
                      <a:schemeClr val="bg1"/>
                    </a:solidFill>
                  </a:tcPr>
                </a:tc>
                <a:tc rowSpan="2">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u="none" strike="noStrike" kern="1200" dirty="0">
                          <a:solidFill>
                            <a:schemeClr val="tx1"/>
                          </a:solidFill>
                          <a:effectLst/>
                          <a:latin typeface="Arial Narrow" panose="020B0606020202030204" pitchFamily="34" charset="0"/>
                          <a:ea typeface="+mn-ea"/>
                          <a:cs typeface="+mn-cs"/>
                        </a:rPr>
                        <a:t>First quarter interim financial statements were submitted to NT.	</a:t>
                      </a:r>
                    </a:p>
                  </a:txBody>
                  <a:tcPr marR="90000" marT="7620" marB="0">
                    <a:solidFill>
                      <a:schemeClr val="bg1"/>
                    </a:solidFill>
                  </a:tcPr>
                </a:tc>
                <a:tc rowSpan="2">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u="none" strike="noStrike" kern="1200" dirty="0">
                          <a:solidFill>
                            <a:schemeClr val="tx1"/>
                          </a:solidFill>
                          <a:effectLst/>
                          <a:latin typeface="Arial Narrow" panose="020B0606020202030204" pitchFamily="34" charset="0"/>
                          <a:ea typeface="+mn-ea"/>
                          <a:cs typeface="+mn-cs"/>
                        </a:rPr>
                        <a:t>Second quarter interim financial statements compiled and submitted to NT.</a:t>
                      </a:r>
                    </a:p>
                  </a:txBody>
                  <a:tcPr marR="90000" marT="7620" marB="0">
                    <a:solidFill>
                      <a:schemeClr val="bg1"/>
                    </a:solidFill>
                  </a:tcPr>
                </a:tc>
                <a:tc rowSpan="2">
                  <a:txBody>
                    <a:bodyPr/>
                    <a:lstStyle/>
                    <a:p>
                      <a:pPr algn="just"/>
                      <a:r>
                        <a:rPr lang="en-ZA" sz="1400" u="none" strike="noStrike" kern="1200" dirty="0">
                          <a:solidFill>
                            <a:schemeClr val="tx1"/>
                          </a:solidFill>
                          <a:effectLst/>
                          <a:latin typeface="Arial Narrow" panose="020B0606020202030204" pitchFamily="34" charset="0"/>
                          <a:ea typeface="+mn-ea"/>
                          <a:cs typeface="+mn-cs"/>
                        </a:rPr>
                        <a:t>Second quarter interim financial statements were submitted to NT.</a:t>
                      </a:r>
                    </a:p>
                  </a:txBody>
                  <a:tcPr marR="90000" marT="7620" marB="0">
                    <a:solidFill>
                      <a:schemeClr val="bg1"/>
                    </a:solidFill>
                  </a:tcPr>
                </a:tc>
                <a:extLst>
                  <a:ext uri="{0D108BD9-81ED-4DB2-BD59-A6C34878D82A}">
                    <a16:rowId xmlns:a16="http://schemas.microsoft.com/office/drawing/2014/main" xmlns="" val="3369165667"/>
                  </a:ext>
                </a:extLst>
              </a:tr>
              <a:tr h="718670">
                <a:tc vMerge="1">
                  <a:txBody>
                    <a:bodyPr/>
                    <a:lstStyle/>
                    <a:p>
                      <a:endParaRPr lang="en-ZA"/>
                    </a:p>
                  </a:txBody>
                  <a:tcPr/>
                </a:tc>
                <a:tc>
                  <a:txBody>
                    <a:bodyPr/>
                    <a:lstStyle/>
                    <a:p>
                      <a:pPr algn="just" fontAlgn="t"/>
                      <a:r>
                        <a:rPr lang="en-ZA" sz="1400" b="0" i="0" u="none" strike="noStrike" dirty="0">
                          <a:solidFill>
                            <a:schemeClr val="tx1"/>
                          </a:solidFill>
                          <a:effectLst/>
                          <a:latin typeface="Arial Narrow" panose="020B0606020202030204" pitchFamily="34" charset="0"/>
                        </a:rPr>
                        <a:t>One annual financial statement submitted to NT and AGSA.</a:t>
                      </a:r>
                      <a:endParaRPr lang="en-US" sz="1400" b="0" i="0" u="none" strike="noStrike" dirty="0">
                        <a:solidFill>
                          <a:schemeClr val="tx1"/>
                        </a:solidFill>
                        <a:effectLst/>
                        <a:latin typeface="Arial Narrow" panose="020B0606020202030204" pitchFamily="34" charset="0"/>
                      </a:endParaRPr>
                    </a:p>
                  </a:txBody>
                  <a:tcPr marL="85725" marR="86400" marT="9525" marB="0">
                    <a:solidFill>
                      <a:schemeClr val="bg1"/>
                    </a:solidFill>
                  </a:tcPr>
                </a:tc>
                <a:tc vMerge="1">
                  <a:txBody>
                    <a:bodyPr/>
                    <a:lstStyle/>
                    <a:p>
                      <a:endParaRPr lang="en-ZA" dirty="0"/>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316425325"/>
                  </a:ext>
                </a:extLst>
              </a:tr>
              <a:tr h="2547578">
                <a:tc>
                  <a:txBody>
                    <a:bodyPr/>
                    <a:lstStyle/>
                    <a:p>
                      <a:pPr marL="228600" indent="-228600" algn="just" fontAlgn="t">
                        <a:buFont typeface="+mj-lt"/>
                        <a:buAutoNum type="arabicPeriod" startAt="8"/>
                      </a:pPr>
                      <a:r>
                        <a:rPr lang="en-ZA" sz="1400" b="0" i="0" u="none" strike="noStrike" dirty="0">
                          <a:solidFill>
                            <a:schemeClr val="tx1"/>
                          </a:solidFill>
                          <a:effectLst/>
                          <a:latin typeface="Arial Narrow" panose="020B0606020202030204" pitchFamily="34" charset="0"/>
                        </a:rPr>
                        <a:t>Percentage implementation of the annual internal audit plan.</a:t>
                      </a:r>
                    </a:p>
                  </a:txBody>
                  <a:tcPr marR="90000" marT="7620" marB="0">
                    <a:solidFill>
                      <a:schemeClr val="bg1"/>
                    </a:solidFill>
                  </a:tcPr>
                </a:tc>
                <a:tc>
                  <a:txBody>
                    <a:bodyPr/>
                    <a:lstStyle/>
                    <a:p>
                      <a:pPr algn="just" fontAlgn="t"/>
                      <a:r>
                        <a:rPr lang="en-ZA" sz="1400" b="0" i="0" u="none" strike="noStrike" dirty="0">
                          <a:solidFill>
                            <a:schemeClr val="tx1"/>
                          </a:solidFill>
                          <a:effectLst/>
                          <a:latin typeface="Arial Narrow" panose="020B0606020202030204" pitchFamily="34" charset="0"/>
                        </a:rPr>
                        <a:t>100% implementation of the annual internal audit plan.</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u="none" strike="noStrike" kern="1200" dirty="0">
                          <a:solidFill>
                            <a:schemeClr val="tx1"/>
                          </a:solidFill>
                          <a:effectLst/>
                          <a:latin typeface="Arial Narrow" panose="020B0606020202030204" pitchFamily="34" charset="0"/>
                          <a:ea typeface="+mn-ea"/>
                          <a:cs typeface="+mn-cs"/>
                        </a:rPr>
                        <a:t>30% of the annual internal audit plan </a:t>
                      </a:r>
                      <a:r>
                        <a:rPr lang="en-ZA" sz="1400" u="none" strike="noStrike" kern="1200">
                          <a:solidFill>
                            <a:schemeClr val="tx1"/>
                          </a:solidFill>
                          <a:effectLst/>
                          <a:latin typeface="Arial Narrow" panose="020B0606020202030204" pitchFamily="34" charset="0"/>
                          <a:ea typeface="+mn-ea"/>
                          <a:cs typeface="+mn-cs"/>
                        </a:rPr>
                        <a:t>was implemented.</a:t>
                      </a:r>
                      <a:endParaRPr lang="en-US" sz="1400" b="0" i="0" u="none" strike="noStrike" kern="1200" dirty="0">
                        <a:solidFill>
                          <a:schemeClr val="tx1"/>
                        </a:solidFill>
                        <a:effectLst/>
                        <a:latin typeface="Arial Narrow" panose="020B0606020202030204" pitchFamily="34" charset="0"/>
                        <a:ea typeface="+mn-ea"/>
                        <a:cs typeface="+mn-cs"/>
                      </a:endParaRP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u="none" strike="noStrike" kern="1200" dirty="0">
                          <a:solidFill>
                            <a:schemeClr val="tx1"/>
                          </a:solidFill>
                          <a:effectLst/>
                          <a:latin typeface="Arial Narrow" panose="020B0606020202030204" pitchFamily="34" charset="0"/>
                          <a:ea typeface="+mn-ea"/>
                          <a:cs typeface="+mn-cs"/>
                        </a:rPr>
                        <a:t>25% implementation of the annual internal audit plan.</a:t>
                      </a:r>
                    </a:p>
                  </a:txBody>
                  <a:tcPr marR="90000" marT="7620" marB="0">
                    <a:solidFill>
                      <a:schemeClr val="bg1"/>
                    </a:solidFill>
                  </a:tcPr>
                </a:tc>
                <a:tc>
                  <a:txBody>
                    <a:bodyPr/>
                    <a:lstStyle/>
                    <a:p>
                      <a:pPr algn="just"/>
                      <a:r>
                        <a:rPr lang="en-ZA" sz="1400" u="none" strike="noStrike" kern="1200" dirty="0">
                          <a:solidFill>
                            <a:schemeClr val="tx1"/>
                          </a:solidFill>
                          <a:effectLst/>
                          <a:latin typeface="Arial Narrow" panose="020B0606020202030204" pitchFamily="34" charset="0"/>
                          <a:ea typeface="+mn-ea"/>
                          <a:cs typeface="+mn-cs"/>
                        </a:rPr>
                        <a:t>25% of the annual internal audit plan was implemented</a:t>
                      </a:r>
                      <a:r>
                        <a:rPr lang="en-ZA" sz="1400" u="none" strike="noStrike" kern="1200" baseline="0" dirty="0">
                          <a:solidFill>
                            <a:schemeClr val="tx1"/>
                          </a:solidFill>
                          <a:effectLst/>
                          <a:latin typeface="Arial Narrow" panose="020B0606020202030204" pitchFamily="34" charset="0"/>
                          <a:ea typeface="+mn-ea"/>
                          <a:cs typeface="+mn-cs"/>
                        </a:rPr>
                        <a:t> through the following deliverables:</a:t>
                      </a:r>
                    </a:p>
                    <a:p>
                      <a:pPr algn="just"/>
                      <a:endParaRPr lang="en-ZA" sz="1400" u="none" strike="noStrike" kern="1200" baseline="0" dirty="0">
                        <a:solidFill>
                          <a:schemeClr val="tx1"/>
                        </a:solidFill>
                        <a:effectLst/>
                        <a:latin typeface="Arial Narrow" panose="020B0606020202030204" pitchFamily="34" charset="0"/>
                        <a:ea typeface="+mn-ea"/>
                        <a:cs typeface="+mn-cs"/>
                      </a:endParaRPr>
                    </a:p>
                    <a:p>
                      <a:pPr marL="285750" indent="-285750" algn="just">
                        <a:buFont typeface="Arial" panose="020B0604020202020204" pitchFamily="34" charset="0"/>
                        <a:buChar char="•"/>
                      </a:pPr>
                      <a:r>
                        <a:rPr lang="en-ZA" sz="1400" u="none" strike="noStrike" kern="1200" dirty="0">
                          <a:solidFill>
                            <a:schemeClr val="tx1"/>
                          </a:solidFill>
                          <a:effectLst/>
                          <a:latin typeface="Arial Narrow" panose="020B0606020202030204" pitchFamily="34" charset="0"/>
                          <a:ea typeface="+mn-ea"/>
                          <a:cs typeface="+mn-cs"/>
                        </a:rPr>
                        <a:t>Tourism Interpretative</a:t>
                      </a:r>
                      <a:r>
                        <a:rPr lang="en-ZA" sz="1400" u="none" strike="noStrike" kern="1200" baseline="0" dirty="0">
                          <a:solidFill>
                            <a:schemeClr val="tx1"/>
                          </a:solidFill>
                          <a:effectLst/>
                          <a:latin typeface="Arial Narrow" panose="020B0606020202030204" pitchFamily="34" charset="0"/>
                          <a:ea typeface="+mn-ea"/>
                          <a:cs typeface="+mn-cs"/>
                        </a:rPr>
                        <a:t> Signage Performance Audit;</a:t>
                      </a:r>
                    </a:p>
                    <a:p>
                      <a:pPr marL="285750" indent="-285750" algn="just">
                        <a:buFont typeface="Arial" panose="020B0604020202020204" pitchFamily="34" charset="0"/>
                        <a:buChar char="•"/>
                      </a:pPr>
                      <a:r>
                        <a:rPr lang="en-ZA" sz="1400" u="none" strike="noStrike" kern="1200" baseline="0" dirty="0">
                          <a:solidFill>
                            <a:schemeClr val="tx1"/>
                          </a:solidFill>
                          <a:effectLst/>
                          <a:latin typeface="Arial Narrow" panose="020B0606020202030204" pitchFamily="34" charset="0"/>
                          <a:ea typeface="+mn-ea"/>
                          <a:cs typeface="+mn-cs"/>
                        </a:rPr>
                        <a:t>Extend Public Works Programme Site Visits;</a:t>
                      </a:r>
                    </a:p>
                    <a:p>
                      <a:pPr marL="285750" indent="-285750" algn="just">
                        <a:buFont typeface="Arial" panose="020B0604020202020204" pitchFamily="34" charset="0"/>
                        <a:buChar char="•"/>
                      </a:pPr>
                      <a:r>
                        <a:rPr lang="en-ZA" sz="1400" u="none" strike="noStrike" kern="1200" baseline="0" dirty="0">
                          <a:solidFill>
                            <a:schemeClr val="tx1"/>
                          </a:solidFill>
                          <a:effectLst/>
                          <a:latin typeface="Arial Narrow" panose="020B0606020202030204" pitchFamily="34" charset="0"/>
                          <a:ea typeface="+mn-ea"/>
                          <a:cs typeface="+mn-cs"/>
                        </a:rPr>
                        <a:t>ICT Governance Audit;</a:t>
                      </a:r>
                    </a:p>
                    <a:p>
                      <a:pPr marL="285750" indent="-285750" algn="just">
                        <a:buFont typeface="Arial" panose="020B0604020202020204" pitchFamily="34" charset="0"/>
                        <a:buChar char="•"/>
                      </a:pPr>
                      <a:r>
                        <a:rPr lang="en-ZA" sz="1400" u="none" strike="noStrike" kern="1200" baseline="0" dirty="0">
                          <a:solidFill>
                            <a:schemeClr val="tx1"/>
                          </a:solidFill>
                          <a:effectLst/>
                          <a:latin typeface="Arial Narrow" panose="020B0606020202030204" pitchFamily="34" charset="0"/>
                          <a:ea typeface="+mn-ea"/>
                          <a:cs typeface="+mn-cs"/>
                        </a:rPr>
                        <a:t>Follow-up Audit on ICT Logical Access Controls. </a:t>
                      </a:r>
                    </a:p>
                  </a:txBody>
                  <a:tcPr marR="90000" marT="7620" marB="0">
                    <a:solidFill>
                      <a:schemeClr val="bg1"/>
                    </a:solidFill>
                  </a:tcPr>
                </a:tc>
                <a:extLst>
                  <a:ext uri="{0D108BD9-81ED-4DB2-BD59-A6C34878D82A}">
                    <a16:rowId xmlns:a16="http://schemas.microsoft.com/office/drawing/2014/main" xmlns="" val="1750408103"/>
                  </a:ext>
                </a:extLst>
              </a:tr>
            </a:tbl>
          </a:graphicData>
        </a:graphic>
      </p:graphicFrame>
      <p:sp>
        <p:nvSpPr>
          <p:cNvPr id="13" name="Footer Placeholder 1"/>
          <p:cNvSpPr>
            <a:spLocks noGrp="1"/>
          </p:cNvSpPr>
          <p:nvPr>
            <p:ph type="ftr" sz="quarter" idx="11"/>
          </p:nvPr>
        </p:nvSpPr>
        <p:spPr>
          <a:xfrm>
            <a:off x="328532" y="5991226"/>
            <a:ext cx="3042741"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8603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670764699"/>
              </p:ext>
            </p:extLst>
          </p:nvPr>
        </p:nvGraphicFramePr>
        <p:xfrm>
          <a:off x="328532" y="224005"/>
          <a:ext cx="8532006" cy="4702558"/>
        </p:xfrm>
        <a:graphic>
          <a:graphicData uri="http://schemas.openxmlformats.org/drawingml/2006/table">
            <a:tbl>
              <a:tblPr>
                <a:tableStyleId>{8A107856-5554-42FB-B03E-39F5DBC370BA}</a:tableStyleId>
              </a:tblPr>
              <a:tblGrid>
                <a:gridCol w="1635735">
                  <a:extLst>
                    <a:ext uri="{9D8B030D-6E8A-4147-A177-3AD203B41FA5}">
                      <a16:colId xmlns:a16="http://schemas.microsoft.com/office/drawing/2014/main" xmlns="" val="20000"/>
                    </a:ext>
                  </a:extLst>
                </a:gridCol>
                <a:gridCol w="1405466">
                  <a:extLst>
                    <a:ext uri="{9D8B030D-6E8A-4147-A177-3AD203B41FA5}">
                      <a16:colId xmlns:a16="http://schemas.microsoft.com/office/drawing/2014/main" xmlns="" val="20001"/>
                    </a:ext>
                  </a:extLst>
                </a:gridCol>
                <a:gridCol w="1687459">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2431746">
                  <a:extLst>
                    <a:ext uri="{9D8B030D-6E8A-4147-A177-3AD203B41FA5}">
                      <a16:colId xmlns:a16="http://schemas.microsoft.com/office/drawing/2014/main" xmlns="" val="1951387386"/>
                    </a:ext>
                  </a:extLst>
                </a:gridCol>
              </a:tblGrid>
              <a:tr h="382485">
                <a:tc gridSpan="5">
                  <a:txBody>
                    <a:bodyPr/>
                    <a:lstStyle/>
                    <a:p>
                      <a:pPr marL="0" marR="0" lvl="0" indent="0" algn="just" defTabSz="914400" rtl="0" eaLnBrk="1" fontAlgn="ctr" latinLnBrk="0" hangingPunct="1">
                        <a:lnSpc>
                          <a:spcPct val="100000"/>
                        </a:lnSpc>
                        <a:spcBef>
                          <a:spcPts val="0"/>
                        </a:spcBef>
                        <a:spcAft>
                          <a:spcPts val="0"/>
                        </a:spcAft>
                        <a:buClrTx/>
                        <a:buSzTx/>
                        <a:buFont typeface="+mj-lt"/>
                        <a:buNone/>
                        <a:tabLst/>
                        <a:defRPr/>
                      </a:pPr>
                      <a:r>
                        <a:rPr kumimoji="0" lang="en-US" sz="1400" b="1" i="0" u="none" strike="noStrike" kern="1200" cap="none" spc="0" normalizeH="0" baseline="0" noProof="0" dirty="0">
                          <a:ln>
                            <a:noFill/>
                          </a:ln>
                          <a:solidFill>
                            <a:srgbClr val="000000"/>
                          </a:solidFill>
                          <a:effectLst/>
                          <a:uLnTx/>
                          <a:uFillTx/>
                          <a:latin typeface="Arial Narrow" pitchFamily="34" charset="0"/>
                        </a:rPr>
                        <a:t>Strategic Objective: To enhance understanding and awareness of the value of tourism and its opportunities.</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400" b="1" dirty="0">
                          <a:latin typeface="Arial Narrow" panose="020B0606020202030204" pitchFamily="34" charset="0"/>
                        </a:rPr>
                        <a:t>Key</a:t>
                      </a:r>
                      <a:r>
                        <a:rPr lang="en-US" sz="1400" b="1" baseline="0" dirty="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Narrow" panose="020B0606020202030204" pitchFamily="34" charset="0"/>
                          <a:ea typeface="+mn-ea"/>
                          <a:cs typeface="+mn-cs"/>
                        </a:rPr>
                        <a:t>Quarter 2 Performance – </a:t>
                      </a:r>
                      <a:r>
                        <a:rPr lang="en-ZA" sz="1400" b="1" kern="1200" dirty="0">
                          <a:solidFill>
                            <a:schemeClr val="dk1"/>
                          </a:solidFill>
                          <a:latin typeface="Arial Narrow" panose="020B0606020202030204" pitchFamily="34" charset="0"/>
                          <a:ea typeface="+mn-ea"/>
                          <a:cs typeface="+mn-cs"/>
                        </a:rPr>
                        <a:t>Actual </a:t>
                      </a:r>
                      <a:r>
                        <a:rPr lang="en-US" sz="14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Targets</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Quarter 3 Performance – </a:t>
                      </a:r>
                      <a:r>
                        <a:rPr lang="en-ZA" sz="1400" b="1" i="0" dirty="0">
                          <a:latin typeface="Arial Narrow" panose="020B0606020202030204" pitchFamily="34" charset="0"/>
                        </a:rPr>
                        <a:t>Preliminary </a:t>
                      </a:r>
                      <a:r>
                        <a:rPr lang="en-US" sz="1400" b="1" dirty="0">
                          <a:latin typeface="Arial Narrow" panose="020B0606020202030204" pitchFamily="34" charset="0"/>
                        </a:rPr>
                        <a:t>Data </a:t>
                      </a: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280686">
                <a:tc>
                  <a:txBody>
                    <a:bodyPr/>
                    <a:lstStyle/>
                    <a:p>
                      <a:pPr marL="342900" indent="-342900" algn="just" fontAlgn="t">
                        <a:buFont typeface="+mj-lt"/>
                        <a:buAutoNum type="arabicPeriod" startAt="9"/>
                      </a:pPr>
                      <a:r>
                        <a:rPr lang="en-ZA" sz="1400" b="0" i="0" u="none" strike="noStrike" dirty="0">
                          <a:solidFill>
                            <a:srgbClr val="000000"/>
                          </a:solidFill>
                          <a:latin typeface="Arial Narrow" pitchFamily="34" charset="0"/>
                        </a:rPr>
                        <a:t>Percentage implementation of the communication strategy (media engagement, branding, events management internal, inter-governmental communications and community engagements / Izimbizo).</a:t>
                      </a:r>
                      <a:endParaRPr lang="en-US" sz="1400" b="0" i="0" u="none" strike="noStrike" dirty="0">
                        <a:solidFill>
                          <a:srgbClr val="000000"/>
                        </a:solidFill>
                        <a:latin typeface="Arial Narrow" pitchFamily="34" charset="0"/>
                      </a:endParaRPr>
                    </a:p>
                  </a:txBody>
                  <a:tcPr marL="86398" marR="86398" marT="0" marB="0">
                    <a:solidFill>
                      <a:schemeClr val="bg1"/>
                    </a:solidFill>
                  </a:tcPr>
                </a:tc>
                <a:tc>
                  <a:txBody>
                    <a:bodyPr/>
                    <a:lstStyle/>
                    <a:p>
                      <a:pPr algn="just" fontAlgn="t"/>
                      <a:r>
                        <a:rPr lang="en-ZA" sz="1400" b="0" i="0" u="none" strike="noStrike" dirty="0">
                          <a:solidFill>
                            <a:srgbClr val="000000"/>
                          </a:solidFill>
                          <a:effectLst/>
                          <a:latin typeface="Arial Narrow" panose="020B0606020202030204" pitchFamily="34" charset="0"/>
                        </a:rPr>
                        <a:t>100% implementation of the Department’s communication strategy.</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rial Narrow" panose="020B0606020202030204" pitchFamily="34" charset="0"/>
                          <a:ea typeface="+mn-ea"/>
                          <a:cs typeface="+mn-cs"/>
                        </a:rPr>
                        <a:t>100% implementation of the Quarter 2 requirements of the annual implementation plan of the Department’s communication strategy was achieved.	</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rial Narrow" panose="020B0606020202030204" pitchFamily="34" charset="0"/>
                          <a:ea typeface="+mn-ea"/>
                          <a:cs typeface="+mn-cs"/>
                        </a:rPr>
                        <a:t>100% implementation of the Quarter 3 requirements of the annual implementation plan of the Department's communications strategy.</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rial Narrow" panose="020B0606020202030204" pitchFamily="34" charset="0"/>
                          <a:ea typeface="+mn-ea"/>
                          <a:cs typeface="+mn-cs"/>
                        </a:rPr>
                        <a:t>91.7% implementation of the Quarter 3 requirements of the annual implementation plan of the Department’s communication strategy was achieved.</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a:solidFill>
                          <a:schemeClr val="tx1"/>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400" b="1" i="0" u="none" strike="noStrike" kern="1200" dirty="0">
                          <a:solidFill>
                            <a:schemeClr val="tx1"/>
                          </a:solidFill>
                          <a:effectLst/>
                          <a:latin typeface="Arial Narrow" panose="020B0606020202030204" pitchFamily="34" charset="0"/>
                          <a:ea typeface="+mn-ea"/>
                          <a:cs typeface="+mn-cs"/>
                        </a:rPr>
                        <a:t>Reason for variance:</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rial Narrow" panose="020B0606020202030204" pitchFamily="34" charset="0"/>
                          <a:ea typeface="+mn-ea"/>
                          <a:cs typeface="+mn-cs"/>
                        </a:rPr>
                        <a:t>Two Ministerial</a:t>
                      </a:r>
                      <a:r>
                        <a:rPr lang="en-ZA" sz="1400" b="0" i="0" u="none" strike="noStrike" kern="1200" baseline="0" dirty="0">
                          <a:solidFill>
                            <a:schemeClr val="tx1"/>
                          </a:solidFill>
                          <a:effectLst/>
                          <a:latin typeface="Arial Narrow" panose="020B0606020202030204" pitchFamily="34" charset="0"/>
                          <a:ea typeface="+mn-ea"/>
                          <a:cs typeface="+mn-cs"/>
                        </a:rPr>
                        <a:t> </a:t>
                      </a:r>
                      <a:r>
                        <a:rPr lang="en-ZA" sz="1400" b="0" i="0" u="none" strike="noStrike" kern="1200" dirty="0">
                          <a:solidFill>
                            <a:schemeClr val="tx1"/>
                          </a:solidFill>
                          <a:effectLst/>
                          <a:latin typeface="Arial Narrow" panose="020B0606020202030204" pitchFamily="34" charset="0"/>
                          <a:ea typeface="+mn-ea"/>
                          <a:cs typeface="+mn-cs"/>
                        </a:rPr>
                        <a:t>Izimbizo</a:t>
                      </a:r>
                      <a:r>
                        <a:rPr lang="en-ZA" sz="1400" b="0" i="0" u="none" strike="noStrike" kern="1200" baseline="0" dirty="0">
                          <a:solidFill>
                            <a:schemeClr val="tx1"/>
                          </a:solidFill>
                          <a:effectLst/>
                          <a:latin typeface="Arial Narrow" panose="020B0606020202030204" pitchFamily="34" charset="0"/>
                          <a:ea typeface="+mn-ea"/>
                          <a:cs typeface="+mn-cs"/>
                        </a:rPr>
                        <a:t> could not be </a:t>
                      </a:r>
                      <a:r>
                        <a:rPr lang="en-ZA" sz="1400" b="0" i="0" u="none" strike="noStrike" kern="1200" dirty="0" smtClean="0">
                          <a:solidFill>
                            <a:schemeClr val="tx1"/>
                          </a:solidFill>
                          <a:effectLst/>
                          <a:latin typeface="Arial Narrow" panose="020B0606020202030204" pitchFamily="34" charset="0"/>
                          <a:ea typeface="+mn-ea"/>
                          <a:cs typeface="+mn-cs"/>
                        </a:rPr>
                        <a:t>hosted due </a:t>
                      </a:r>
                      <a:r>
                        <a:rPr lang="en-ZA" sz="1400" b="0" i="0" u="none" strike="noStrike" kern="1200" dirty="0">
                          <a:solidFill>
                            <a:schemeClr val="tx1"/>
                          </a:solidFill>
                          <a:effectLst/>
                          <a:latin typeface="Arial Narrow" panose="020B0606020202030204" pitchFamily="34" charset="0"/>
                          <a:ea typeface="+mn-ea"/>
                          <a:cs typeface="+mn-cs"/>
                        </a:rPr>
                        <a:t>to scheduling</a:t>
                      </a:r>
                      <a:r>
                        <a:rPr lang="en-ZA" sz="1400" b="0" i="0" u="none" strike="noStrike" kern="1200" baseline="0" dirty="0">
                          <a:solidFill>
                            <a:schemeClr val="tx1"/>
                          </a:solidFill>
                          <a:effectLst/>
                          <a:latin typeface="Arial Narrow" panose="020B0606020202030204" pitchFamily="34" charset="0"/>
                          <a:ea typeface="+mn-ea"/>
                          <a:cs typeface="+mn-cs"/>
                        </a:rPr>
                        <a:t> challenges</a:t>
                      </a:r>
                      <a:r>
                        <a:rPr lang="en-ZA" sz="1400" b="0" i="0" u="none" strike="noStrike" kern="1200" dirty="0">
                          <a:solidFill>
                            <a:schemeClr val="tx1"/>
                          </a:solidFill>
                          <a:effectLst/>
                          <a:latin typeface="Arial Narrow" panose="020B0606020202030204" pitchFamily="34" charset="0"/>
                          <a:ea typeface="+mn-ea"/>
                          <a:cs typeface="+mn-cs"/>
                        </a:rPr>
                        <a:t>.</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a:solidFill>
                          <a:schemeClr val="tx1"/>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400" b="1" i="0" u="none" strike="noStrike" kern="1200" dirty="0">
                          <a:solidFill>
                            <a:schemeClr val="tx1"/>
                          </a:solidFill>
                          <a:effectLst/>
                          <a:latin typeface="Arial Narrow" panose="020B0606020202030204" pitchFamily="34" charset="0"/>
                          <a:ea typeface="+mn-ea"/>
                          <a:cs typeface="+mn-cs"/>
                        </a:rPr>
                        <a:t>Corrective measure:</a:t>
                      </a: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rial Narrow" panose="020B0606020202030204" pitchFamily="34" charset="0"/>
                          <a:ea typeface="+mn-ea"/>
                          <a:cs typeface="+mn-cs"/>
                        </a:rPr>
                        <a:t>The annual</a:t>
                      </a:r>
                      <a:r>
                        <a:rPr lang="en-ZA" sz="1400" b="0" i="0" u="none" strike="noStrike" kern="1200" baseline="0" dirty="0">
                          <a:solidFill>
                            <a:schemeClr val="tx1"/>
                          </a:solidFill>
                          <a:effectLst/>
                          <a:latin typeface="Arial Narrow" panose="020B0606020202030204" pitchFamily="34" charset="0"/>
                          <a:ea typeface="+mn-ea"/>
                          <a:cs typeface="+mn-cs"/>
                        </a:rPr>
                        <a:t> target will be met as these </a:t>
                      </a:r>
                      <a:r>
                        <a:rPr lang="en-ZA" sz="1400" b="0" i="0" u="none" strike="noStrike" kern="1200" dirty="0">
                          <a:solidFill>
                            <a:schemeClr val="tx1"/>
                          </a:solidFill>
                          <a:effectLst/>
                          <a:latin typeface="Arial Narrow" panose="020B0606020202030204" pitchFamily="34" charset="0"/>
                          <a:ea typeface="+mn-ea"/>
                          <a:cs typeface="+mn-cs"/>
                        </a:rPr>
                        <a:t>two Ministerial</a:t>
                      </a:r>
                      <a:r>
                        <a:rPr lang="en-ZA" sz="1400" b="0" i="0" u="none" strike="noStrike" kern="1200" baseline="0" dirty="0">
                          <a:solidFill>
                            <a:schemeClr val="tx1"/>
                          </a:solidFill>
                          <a:effectLst/>
                          <a:latin typeface="Arial Narrow" panose="020B0606020202030204" pitchFamily="34" charset="0"/>
                          <a:ea typeface="+mn-ea"/>
                          <a:cs typeface="+mn-cs"/>
                        </a:rPr>
                        <a:t> </a:t>
                      </a:r>
                      <a:r>
                        <a:rPr lang="en-ZA" sz="1400" b="0" i="0" u="none" strike="noStrike" kern="1200" dirty="0" err="1" smtClean="0">
                          <a:solidFill>
                            <a:schemeClr val="tx1"/>
                          </a:solidFill>
                          <a:effectLst/>
                          <a:latin typeface="Arial Narrow" panose="020B0606020202030204" pitchFamily="34" charset="0"/>
                          <a:ea typeface="+mn-ea"/>
                          <a:cs typeface="+mn-cs"/>
                        </a:rPr>
                        <a:t>Izimbizo’s</a:t>
                      </a:r>
                      <a:r>
                        <a:rPr lang="en-ZA" sz="1400" b="0" i="0" u="none" strike="noStrike" kern="1200" dirty="0" smtClean="0">
                          <a:solidFill>
                            <a:schemeClr val="tx1"/>
                          </a:solidFill>
                          <a:effectLst/>
                          <a:latin typeface="Arial Narrow" panose="020B0606020202030204" pitchFamily="34" charset="0"/>
                          <a:ea typeface="+mn-ea"/>
                          <a:cs typeface="+mn-cs"/>
                        </a:rPr>
                        <a:t> </a:t>
                      </a:r>
                      <a:r>
                        <a:rPr lang="en-ZA" sz="1400" b="0" i="0" u="none" strike="noStrike" kern="1200" dirty="0">
                          <a:solidFill>
                            <a:schemeClr val="tx1"/>
                          </a:solidFill>
                          <a:effectLst/>
                          <a:latin typeface="Arial Narrow" panose="020B0606020202030204" pitchFamily="34" charset="0"/>
                          <a:ea typeface="+mn-ea"/>
                          <a:cs typeface="+mn-cs"/>
                        </a:rPr>
                        <a:t>will be hosted in the fourth quarter.</a:t>
                      </a:r>
                    </a:p>
                  </a:txBody>
                  <a:tcPr marR="90000" marT="7620" marB="0">
                    <a:solidFill>
                      <a:schemeClr val="bg1"/>
                    </a:solidFill>
                  </a:tcPr>
                </a:tc>
                <a:extLst>
                  <a:ext uri="{0D108BD9-81ED-4DB2-BD59-A6C34878D82A}">
                    <a16:rowId xmlns:a16="http://schemas.microsoft.com/office/drawing/2014/main" xmlns="" val="3369165667"/>
                  </a:ext>
                </a:extLst>
              </a:tr>
            </a:tbl>
          </a:graphicData>
        </a:graphic>
      </p:graphicFrame>
      <p:sp>
        <p:nvSpPr>
          <p:cNvPr id="13" name="Footer Placeholder 1"/>
          <p:cNvSpPr>
            <a:spLocks noGrp="1"/>
          </p:cNvSpPr>
          <p:nvPr>
            <p:ph type="ftr" sz="quarter" idx="11"/>
          </p:nvPr>
        </p:nvSpPr>
        <p:spPr>
          <a:xfrm>
            <a:off x="328532" y="5991226"/>
            <a:ext cx="3005795"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9548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870379841"/>
              </p:ext>
            </p:extLst>
          </p:nvPr>
        </p:nvGraphicFramePr>
        <p:xfrm>
          <a:off x="328532" y="224005"/>
          <a:ext cx="8532006" cy="3635447"/>
        </p:xfrm>
        <a:graphic>
          <a:graphicData uri="http://schemas.openxmlformats.org/drawingml/2006/table">
            <a:tbl>
              <a:tblPr>
                <a:tableStyleId>{8A107856-5554-42FB-B03E-39F5DBC370BA}</a:tableStyleId>
              </a:tblPr>
              <a:tblGrid>
                <a:gridCol w="1770856">
                  <a:extLst>
                    <a:ext uri="{9D8B030D-6E8A-4147-A177-3AD203B41FA5}">
                      <a16:colId xmlns:a16="http://schemas.microsoft.com/office/drawing/2014/main" xmlns="" val="20000"/>
                    </a:ext>
                  </a:extLst>
                </a:gridCol>
                <a:gridCol w="1716832">
                  <a:extLst>
                    <a:ext uri="{9D8B030D-6E8A-4147-A177-3AD203B41FA5}">
                      <a16:colId xmlns:a16="http://schemas.microsoft.com/office/drawing/2014/main" xmlns="" val="20001"/>
                    </a:ext>
                  </a:extLst>
                </a:gridCol>
                <a:gridCol w="1642188">
                  <a:extLst>
                    <a:ext uri="{9D8B030D-6E8A-4147-A177-3AD203B41FA5}">
                      <a16:colId xmlns:a16="http://schemas.microsoft.com/office/drawing/2014/main" xmlns="" val="20003"/>
                    </a:ext>
                  </a:extLst>
                </a:gridCol>
                <a:gridCol w="1623527">
                  <a:extLst>
                    <a:ext uri="{9D8B030D-6E8A-4147-A177-3AD203B41FA5}">
                      <a16:colId xmlns:a16="http://schemas.microsoft.com/office/drawing/2014/main" xmlns="" val="20004"/>
                    </a:ext>
                  </a:extLst>
                </a:gridCol>
                <a:gridCol w="1778603">
                  <a:extLst>
                    <a:ext uri="{9D8B030D-6E8A-4147-A177-3AD203B41FA5}">
                      <a16:colId xmlns:a16="http://schemas.microsoft.com/office/drawing/2014/main" xmlns="" val="1951387386"/>
                    </a:ext>
                  </a:extLst>
                </a:gridCol>
              </a:tblGrid>
              <a:tr h="382485">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Lst>
                        <a:defRPr/>
                      </a:pPr>
                      <a:r>
                        <a:rPr kumimoji="0" lang="en-US" sz="1600" b="1" i="0" u="none" strike="noStrike" kern="1200" cap="none" spc="0" normalizeH="0" baseline="0" noProof="0" dirty="0">
                          <a:ln>
                            <a:noFill/>
                          </a:ln>
                          <a:solidFill>
                            <a:prstClr val="black"/>
                          </a:solidFill>
                          <a:effectLst/>
                          <a:uLnTx/>
                          <a:uFillTx/>
                          <a:latin typeface="Arial Narrow" pitchFamily="34" charset="0"/>
                        </a:rPr>
                        <a:t>Strategic Objective: To contribute to economic transformation in South Africa.</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867">
                <a:tc rowSpan="2">
                  <a:txBody>
                    <a:bodyPr/>
                    <a:lstStyle/>
                    <a:p>
                      <a:pPr algn="ctr">
                        <a:lnSpc>
                          <a:spcPct val="100000"/>
                        </a:lnSpc>
                      </a:pPr>
                      <a:r>
                        <a:rPr lang="en-US" sz="1600" b="1" dirty="0">
                          <a:latin typeface="Arial Narrow" panose="020B0606020202030204" pitchFamily="34" charset="0"/>
                        </a:rPr>
                        <a:t>Key</a:t>
                      </a:r>
                      <a:r>
                        <a:rPr lang="en-US" sz="1600" b="1" baseline="0" dirty="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8583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Narrow" panose="020B0606020202030204" pitchFamily="34" charset="0"/>
                          <a:ea typeface="+mn-ea"/>
                          <a:cs typeface="+mn-cs"/>
                        </a:rPr>
                        <a:t>Quarter 2 Performance – </a:t>
                      </a:r>
                      <a:r>
                        <a:rPr lang="en-ZA" sz="1600" b="1" kern="1200" dirty="0">
                          <a:solidFill>
                            <a:schemeClr val="dk1"/>
                          </a:solidFill>
                          <a:latin typeface="Arial Narrow" panose="020B0606020202030204" pitchFamily="34" charset="0"/>
                          <a:ea typeface="+mn-ea"/>
                          <a:cs typeface="+mn-cs"/>
                        </a:rPr>
                        <a:t>Actual </a:t>
                      </a:r>
                      <a:r>
                        <a:rPr lang="en-US" sz="1600" b="1" kern="1200" dirty="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Quarter 3 Targets</a:t>
                      </a:r>
                      <a:endParaRPr lang="en-US" sz="16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Narrow" panose="020B0606020202030204" pitchFamily="34" charset="0"/>
                        </a:rPr>
                        <a:t>Quarter 3 Performance – </a:t>
                      </a:r>
                      <a:r>
                        <a:rPr lang="en-ZA" sz="1500" b="1" i="0" dirty="0">
                          <a:latin typeface="Arial Narrow" panose="020B0606020202030204" pitchFamily="34" charset="0"/>
                        </a:rPr>
                        <a:t>Preliminary </a:t>
                      </a:r>
                      <a:r>
                        <a:rPr lang="en-US" sz="1500" b="1" dirty="0">
                          <a:latin typeface="Arial Narrow" panose="020B0606020202030204" pitchFamily="34" charset="0"/>
                        </a:rPr>
                        <a:t>Data </a:t>
                      </a: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094722">
                <a:tc>
                  <a:txBody>
                    <a:bodyPr/>
                    <a:lstStyle/>
                    <a:p>
                      <a:pPr marL="347472" indent="-347472" algn="just" fontAlgn="t">
                        <a:buFont typeface="+mj-lt"/>
                        <a:buAutoNum type="arabicPeriod" startAt="10"/>
                      </a:pPr>
                      <a:r>
                        <a:rPr lang="en-US" sz="1600" b="0" i="0" u="none" strike="noStrike" dirty="0">
                          <a:solidFill>
                            <a:srgbClr val="000000"/>
                          </a:solidFill>
                          <a:latin typeface="Arial Narrow" pitchFamily="34" charset="0"/>
                        </a:rPr>
                        <a:t>Percentage procurement from B-BBEE-compliant businesses.</a:t>
                      </a:r>
                    </a:p>
                  </a:txBody>
                  <a:tcPr marL="86400" marR="86400" marT="0" marB="0">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100% of expenditure </a:t>
                      </a:r>
                      <a:r>
                        <a:rPr lang="en-ZA" sz="1600" b="0" i="0" u="none" strike="noStrike" kern="1200" dirty="0">
                          <a:solidFill>
                            <a:srgbClr val="000000"/>
                          </a:solidFill>
                          <a:effectLst/>
                          <a:latin typeface="Arial Narrow" panose="020B0606020202030204" pitchFamily="34" charset="0"/>
                          <a:ea typeface="+mn-ea"/>
                          <a:cs typeface="+mn-cs"/>
                        </a:rPr>
                        <a:t>achieved</a:t>
                      </a:r>
                      <a:r>
                        <a:rPr lang="en-ZA" sz="1600" b="0" i="0" u="none" strike="noStrike" dirty="0">
                          <a:solidFill>
                            <a:srgbClr val="000000"/>
                          </a:solidFill>
                          <a:effectLst/>
                          <a:latin typeface="Arial Narrow" panose="020B0606020202030204" pitchFamily="34" charset="0"/>
                        </a:rPr>
                        <a:t> on procurement from enterprises on B-BBEE contributor status levels 1 to 5</a:t>
                      </a:r>
                      <a:endParaRPr lang="en-US" sz="1600" b="0" i="0" u="none" strike="noStrike" dirty="0">
                        <a:solidFill>
                          <a:srgbClr val="000000"/>
                        </a:solidFill>
                        <a:effectLst/>
                        <a:latin typeface="Arial Narrow" panose="020B0606020202030204" pitchFamily="34" charset="0"/>
                      </a:endParaRPr>
                    </a:p>
                  </a:txBody>
                  <a:tcPr marL="86400" marR="86400" marT="9525"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effectLst/>
                          <a:latin typeface="Arial Narrow" panose="020B0606020202030204" pitchFamily="34" charset="0"/>
                          <a:ea typeface="+mn-ea"/>
                          <a:cs typeface="+mn-cs"/>
                        </a:rPr>
                        <a:t>100% of expenditure achieved on procurement from enterprises on B-BBEE contributor status levels 1 to 5 was achieved.</a:t>
                      </a:r>
                    </a:p>
                  </a:txBody>
                  <a:tcPr marR="90000" marT="762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effectLst/>
                          <a:latin typeface="Arial Narrow" panose="020B0606020202030204" pitchFamily="34" charset="0"/>
                          <a:ea typeface="+mn-ea"/>
                          <a:cs typeface="+mn-cs"/>
                        </a:rPr>
                        <a:t>100% expenditure achieved on procurement from enterprises on B-BBEE contributor status levels 1-5.</a:t>
                      </a:r>
                    </a:p>
                  </a:txBody>
                  <a:tcPr marR="90000" marT="7620" marB="0">
                    <a:solidFill>
                      <a:schemeClr val="bg1"/>
                    </a:solidFill>
                  </a:tcPr>
                </a:tc>
                <a:tc>
                  <a:txBody>
                    <a:bodyPr/>
                    <a:lstStyle/>
                    <a:p>
                      <a:pPr algn="just"/>
                      <a:r>
                        <a:rPr lang="en-ZA" sz="1600" b="0" i="0" u="none" strike="noStrike" kern="1200" dirty="0">
                          <a:solidFill>
                            <a:srgbClr val="000000"/>
                          </a:solidFill>
                          <a:effectLst/>
                          <a:latin typeface="Arial Narrow" panose="020B0606020202030204" pitchFamily="34" charset="0"/>
                          <a:ea typeface="+mn-ea"/>
                          <a:cs typeface="+mn-cs"/>
                        </a:rPr>
                        <a:t>100% of expenditure achieved on procurement from enterprises on B-BBEE contributor status levels 1 to 5 was achieved.	</a:t>
                      </a:r>
                    </a:p>
                  </a:txBody>
                  <a:tcPr marR="90000" marT="7620" marB="0">
                    <a:solidFill>
                      <a:schemeClr val="bg1"/>
                    </a:solidFill>
                  </a:tcPr>
                </a:tc>
                <a:extLst>
                  <a:ext uri="{0D108BD9-81ED-4DB2-BD59-A6C34878D82A}">
                    <a16:rowId xmlns:a16="http://schemas.microsoft.com/office/drawing/2014/main" xmlns="" val="3369165667"/>
                  </a:ext>
                </a:extLst>
              </a:tr>
            </a:tbl>
          </a:graphicData>
        </a:graphic>
      </p:graphicFrame>
      <p:sp>
        <p:nvSpPr>
          <p:cNvPr id="13" name="Footer Placeholder 1"/>
          <p:cNvSpPr>
            <a:spLocks noGrp="1"/>
          </p:cNvSpPr>
          <p:nvPr>
            <p:ph type="ftr" sz="quarter" idx="11"/>
          </p:nvPr>
        </p:nvSpPr>
        <p:spPr>
          <a:xfrm>
            <a:off x="328532" y="5991226"/>
            <a:ext cx="3033504"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11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p:cNvSpPr>
            <a:spLocks noGrp="1"/>
          </p:cNvSpPr>
          <p:nvPr>
            <p:ph type="ftr" sz="quarter" idx="11"/>
          </p:nvPr>
        </p:nvSpPr>
        <p:spPr>
          <a:xfrm>
            <a:off x="727704" y="5991226"/>
            <a:ext cx="5717059"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4" name="Rectangle 3"/>
          <p:cNvSpPr/>
          <p:nvPr/>
        </p:nvSpPr>
        <p:spPr>
          <a:xfrm>
            <a:off x="393108" y="1370739"/>
            <a:ext cx="8426152" cy="2554545"/>
          </a:xfrm>
          <a:prstGeom prst="rect">
            <a:avLst/>
          </a:prstGeom>
          <a:noFill/>
        </p:spPr>
        <p:txBody>
          <a:bodyPr wrap="square">
            <a:spAutoFit/>
          </a:bodyPr>
          <a:lstStyle/>
          <a:p>
            <a:pPr algn="ctr" eaLnBrk="0" hangingPunct="0">
              <a:defRPr/>
            </a:pPr>
            <a:r>
              <a:rPr lang="en-US" sz="4000" b="1" kern="0" dirty="0">
                <a:solidFill>
                  <a:prstClr val="black"/>
                </a:solidFill>
                <a:latin typeface="Arial Narrow" pitchFamily="34" charset="0"/>
              </a:rPr>
              <a:t>2.2	PROGRAMME 2</a:t>
            </a:r>
          </a:p>
          <a:p>
            <a:pPr algn="ctr" eaLnBrk="0" hangingPunct="0">
              <a:defRPr/>
            </a:pPr>
            <a:endParaRPr lang="en-US" sz="4000" b="1" kern="0" dirty="0">
              <a:solidFill>
                <a:prstClr val="black"/>
              </a:solidFill>
              <a:latin typeface="Arial Narrow" pitchFamily="34" charset="0"/>
            </a:endParaRPr>
          </a:p>
          <a:p>
            <a:pPr algn="ctr" eaLnBrk="0" hangingPunct="0">
              <a:defRPr/>
            </a:pPr>
            <a:r>
              <a:rPr lang="en-US" sz="4000" b="1" kern="0" dirty="0">
                <a:solidFill>
                  <a:prstClr val="black"/>
                </a:solidFill>
                <a:latin typeface="Arial Narrow" pitchFamily="34" charset="0"/>
              </a:rPr>
              <a:t>Tourism, Research, Policy and International Relations</a:t>
            </a: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6837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1"/>
          </p:nvPr>
        </p:nvSpPr>
        <p:spPr>
          <a:xfrm>
            <a:off x="728443" y="5991226"/>
            <a:ext cx="2966101"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8" name="Title 1"/>
          <p:cNvSpPr txBox="1">
            <a:spLocks/>
          </p:cNvSpPr>
          <p:nvPr/>
        </p:nvSpPr>
        <p:spPr>
          <a:xfrm>
            <a:off x="728444" y="1559858"/>
            <a:ext cx="7982464" cy="3173507"/>
          </a:xfrm>
          <a:prstGeom prst="rect">
            <a:avLst/>
          </a:prstGeom>
          <a:solidFill>
            <a:schemeClr val="accent2">
              <a:lumMod val="40000"/>
              <a:lumOff val="60000"/>
            </a:schemeClr>
          </a:solidFill>
          <a:ln>
            <a:solidFill>
              <a:schemeClr val="accent6">
                <a:lumMod val="75000"/>
              </a:schemeClr>
            </a:solidFill>
          </a:ln>
        </p:spPr>
        <p:txBody>
          <a:bodyPr/>
          <a:lstStyle/>
          <a:p>
            <a:pPr algn="ctr">
              <a:defRPr/>
            </a:pPr>
            <a:endParaRPr lang="en-US" sz="5400" b="1" dirty="0">
              <a:solidFill>
                <a:prstClr val="black"/>
              </a:solidFill>
              <a:latin typeface="Arial Narrow" pitchFamily="34" charset="0"/>
            </a:endParaRPr>
          </a:p>
          <a:p>
            <a:pPr algn="ctr">
              <a:defRPr/>
            </a:pPr>
            <a:r>
              <a:rPr lang="en-US" sz="5400" b="1" dirty="0">
                <a:solidFill>
                  <a:prstClr val="black"/>
                </a:solidFill>
                <a:latin typeface="Arial Narrow" pitchFamily="34" charset="0"/>
              </a:rPr>
              <a:t> 3.	Human Resource Information</a:t>
            </a: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90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0402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1"/>
          </p:nvPr>
        </p:nvSpPr>
        <p:spPr>
          <a:xfrm>
            <a:off x="222191" y="6079573"/>
            <a:ext cx="3143309" cy="276778"/>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5" name="Title 1"/>
          <p:cNvSpPr>
            <a:spLocks noGrp="1"/>
          </p:cNvSpPr>
          <p:nvPr>
            <p:ph type="title"/>
          </p:nvPr>
        </p:nvSpPr>
        <p:spPr>
          <a:xfrm>
            <a:off x="222191" y="275463"/>
            <a:ext cx="8612717" cy="500448"/>
          </a:xfrm>
          <a:solidFill>
            <a:schemeClr val="accent2">
              <a:lumMod val="40000"/>
              <a:lumOff val="60000"/>
            </a:schemeClr>
          </a:solidFill>
          <a:ln>
            <a:solidFill>
              <a:schemeClr val="accent6">
                <a:lumMod val="75000"/>
              </a:schemeClr>
            </a:solidFill>
          </a:ln>
        </p:spPr>
        <p:txBody>
          <a:bodyPr rtlCol="0">
            <a:normAutofit fontScale="90000"/>
          </a:bodyPr>
          <a:lstStyle/>
          <a:p>
            <a:pPr algn="ctr"/>
            <a:r>
              <a:rPr lang="en-ZA" dirty="0">
                <a:solidFill>
                  <a:schemeClr val="tx1"/>
                </a:solidFill>
                <a:latin typeface="Arial Narrow" pitchFamily="34" charset="0"/>
              </a:rPr>
              <a:t>Employees per Occupational Bands: 31 Dec</a:t>
            </a:r>
            <a:r>
              <a:rPr lang="en-US" dirty="0">
                <a:solidFill>
                  <a:schemeClr val="tx1"/>
                </a:solidFill>
                <a:latin typeface="Arial Narrow" panose="020B0606020202030204" pitchFamily="34" charset="0"/>
              </a:rPr>
              <a:t>ember 2018</a:t>
            </a:r>
            <a:endParaRPr lang="en-ZA" dirty="0">
              <a:solidFill>
                <a:schemeClr val="tx1"/>
              </a:solidFill>
              <a:latin typeface="Arial Narrow" pitchFamily="34" charset="0"/>
            </a:endParaRPr>
          </a:p>
        </p:txBody>
      </p:sp>
      <p:graphicFrame>
        <p:nvGraphicFramePr>
          <p:cNvPr id="6" name="Content Placeholder 5"/>
          <p:cNvGraphicFramePr>
            <a:graphicFrameLocks/>
          </p:cNvGraphicFramePr>
          <p:nvPr>
            <p:extLst>
              <p:ext uri="{D42A27DB-BD31-4B8C-83A1-F6EECF244321}">
                <p14:modId xmlns:p14="http://schemas.microsoft.com/office/powerpoint/2010/main" val="3322091807"/>
              </p:ext>
            </p:extLst>
          </p:nvPr>
        </p:nvGraphicFramePr>
        <p:xfrm>
          <a:off x="222191" y="871671"/>
          <a:ext cx="8612717" cy="4937130"/>
        </p:xfrm>
        <a:graphic>
          <a:graphicData uri="http://schemas.openxmlformats.org/drawingml/2006/table">
            <a:tbl>
              <a:tblPr firstRow="1" firstCol="1" bandRow="1" bandCol="1">
                <a:tableStyleId>{21E4AEA4-8DFA-4A89-87EB-49C32662AFE0}</a:tableStyleId>
              </a:tblPr>
              <a:tblGrid>
                <a:gridCol w="2019132">
                  <a:extLst>
                    <a:ext uri="{9D8B030D-6E8A-4147-A177-3AD203B41FA5}">
                      <a16:colId xmlns:a16="http://schemas.microsoft.com/office/drawing/2014/main" xmlns="" val="20000"/>
                    </a:ext>
                  </a:extLst>
                </a:gridCol>
                <a:gridCol w="658601">
                  <a:extLst>
                    <a:ext uri="{9D8B030D-6E8A-4147-A177-3AD203B41FA5}">
                      <a16:colId xmlns:a16="http://schemas.microsoft.com/office/drawing/2014/main" xmlns="" val="20001"/>
                    </a:ext>
                  </a:extLst>
                </a:gridCol>
                <a:gridCol w="823252">
                  <a:extLst>
                    <a:ext uri="{9D8B030D-6E8A-4147-A177-3AD203B41FA5}">
                      <a16:colId xmlns:a16="http://schemas.microsoft.com/office/drawing/2014/main" xmlns="" val="20002"/>
                    </a:ext>
                  </a:extLst>
                </a:gridCol>
                <a:gridCol w="684598">
                  <a:extLst>
                    <a:ext uri="{9D8B030D-6E8A-4147-A177-3AD203B41FA5}">
                      <a16:colId xmlns:a16="http://schemas.microsoft.com/office/drawing/2014/main" xmlns="" val="20003"/>
                    </a:ext>
                  </a:extLst>
                </a:gridCol>
                <a:gridCol w="684599">
                  <a:extLst>
                    <a:ext uri="{9D8B030D-6E8A-4147-A177-3AD203B41FA5}">
                      <a16:colId xmlns:a16="http://schemas.microsoft.com/office/drawing/2014/main" xmlns="" val="20004"/>
                    </a:ext>
                  </a:extLst>
                </a:gridCol>
                <a:gridCol w="675933">
                  <a:extLst>
                    <a:ext uri="{9D8B030D-6E8A-4147-A177-3AD203B41FA5}">
                      <a16:colId xmlns:a16="http://schemas.microsoft.com/office/drawing/2014/main" xmlns="" val="20005"/>
                    </a:ext>
                  </a:extLst>
                </a:gridCol>
                <a:gridCol w="909909">
                  <a:extLst>
                    <a:ext uri="{9D8B030D-6E8A-4147-A177-3AD203B41FA5}">
                      <a16:colId xmlns:a16="http://schemas.microsoft.com/office/drawing/2014/main" xmlns="" val="20006"/>
                    </a:ext>
                  </a:extLst>
                </a:gridCol>
                <a:gridCol w="727928">
                  <a:extLst>
                    <a:ext uri="{9D8B030D-6E8A-4147-A177-3AD203B41FA5}">
                      <a16:colId xmlns:a16="http://schemas.microsoft.com/office/drawing/2014/main" xmlns="" val="20007"/>
                    </a:ext>
                  </a:extLst>
                </a:gridCol>
                <a:gridCol w="714581">
                  <a:extLst>
                    <a:ext uri="{9D8B030D-6E8A-4147-A177-3AD203B41FA5}">
                      <a16:colId xmlns:a16="http://schemas.microsoft.com/office/drawing/2014/main" xmlns="" val="20008"/>
                    </a:ext>
                  </a:extLst>
                </a:gridCol>
                <a:gridCol w="714184">
                  <a:extLst>
                    <a:ext uri="{9D8B030D-6E8A-4147-A177-3AD203B41FA5}">
                      <a16:colId xmlns:a16="http://schemas.microsoft.com/office/drawing/2014/main" xmlns="" val="20009"/>
                    </a:ext>
                  </a:extLst>
                </a:gridCol>
              </a:tblGrid>
              <a:tr h="234171">
                <a:tc rowSpan="2">
                  <a:txBody>
                    <a:bodyPr/>
                    <a:lstStyle/>
                    <a:p>
                      <a:pPr algn="ctr">
                        <a:lnSpc>
                          <a:spcPct val="115000"/>
                        </a:lnSpc>
                        <a:spcAft>
                          <a:spcPts val="0"/>
                        </a:spcAft>
                      </a:pPr>
                      <a:r>
                        <a:rPr lang="en-ZA" sz="1400" dirty="0">
                          <a:effectLst/>
                          <a:latin typeface="Arial Narrow" panose="020B0606020202030204" pitchFamily="34" charset="0"/>
                        </a:rPr>
                        <a:t>OCCUPATIONAL BAND</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en-ZA" sz="1400" dirty="0">
                          <a:effectLst/>
                          <a:latin typeface="Arial Narrow" panose="020B0606020202030204" pitchFamily="34" charset="0"/>
                        </a:rPr>
                        <a:t>MALE</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15000"/>
                        </a:lnSpc>
                        <a:spcAft>
                          <a:spcPts val="0"/>
                        </a:spcAft>
                      </a:pPr>
                      <a:r>
                        <a:rPr lang="en-ZA" sz="1400" dirty="0">
                          <a:effectLst/>
                          <a:latin typeface="Arial Narrow" panose="020B0606020202030204" pitchFamily="34" charset="0"/>
                        </a:rPr>
                        <a:t>FEMALE</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1400" dirty="0">
                          <a:effectLst/>
                          <a:latin typeface="Arial Narrow" panose="020B0606020202030204" pitchFamily="34" charset="0"/>
                        </a:rPr>
                        <a:t>TOTAL</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34171">
                <a:tc vMerge="1">
                  <a:txBody>
                    <a:bodyPr/>
                    <a:lstStyle/>
                    <a:p>
                      <a:endParaRPr lang="en-ZA"/>
                    </a:p>
                  </a:txBody>
                  <a:tcPr/>
                </a:tc>
                <a:tc>
                  <a:txBody>
                    <a:bodyPr/>
                    <a:lstStyle/>
                    <a:p>
                      <a:pPr algn="ctr">
                        <a:lnSpc>
                          <a:spcPct val="115000"/>
                        </a:lnSpc>
                        <a:spcAft>
                          <a:spcPts val="0"/>
                        </a:spcAft>
                      </a:pPr>
                      <a:r>
                        <a:rPr lang="en-ZA" sz="1400" b="1" dirty="0">
                          <a:effectLst/>
                          <a:latin typeface="Arial Narrow" panose="020B0606020202030204" pitchFamily="34" charset="0"/>
                        </a:rPr>
                        <a:t>African</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Coloured</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Indian</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White</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African</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Coloured</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Indian</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White</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ZA"/>
                    </a:p>
                  </a:txBody>
                  <a:tcPr/>
                </a:tc>
                <a:extLst>
                  <a:ext uri="{0D108BD9-81ED-4DB2-BD59-A6C34878D82A}">
                    <a16:rowId xmlns:a16="http://schemas.microsoft.com/office/drawing/2014/main" xmlns="" val="10001"/>
                  </a:ext>
                </a:extLst>
              </a:tr>
              <a:tr h="234171">
                <a:tc>
                  <a:txBody>
                    <a:bodyPr/>
                    <a:lstStyle/>
                    <a:p>
                      <a:pPr>
                        <a:lnSpc>
                          <a:spcPct val="115000"/>
                        </a:lnSpc>
                        <a:spcBef>
                          <a:spcPts val="300"/>
                        </a:spcBef>
                        <a:spcAft>
                          <a:spcPts val="0"/>
                        </a:spcAft>
                      </a:pPr>
                      <a:r>
                        <a:rPr lang="en-ZA" sz="1400" dirty="0">
                          <a:effectLst/>
                          <a:latin typeface="Arial Narrow" panose="020B0606020202030204" pitchFamily="34" charset="0"/>
                        </a:rPr>
                        <a:t>Top Management </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rPr>
                        <a:t>1</a:t>
                      </a:r>
                    </a:p>
                  </a:txBody>
                  <a:tcPr marL="68580" marR="68580" marT="0" marB="0" anchor="ctr"/>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p>
                  </a:txBody>
                  <a:tcPr marL="68580" marR="68580" marT="0" marB="0" anchor="ctr"/>
                </a:tc>
                <a:extLst>
                  <a:ext uri="{0D108BD9-81ED-4DB2-BD59-A6C34878D82A}">
                    <a16:rowId xmlns:a16="http://schemas.microsoft.com/office/drawing/2014/main" xmlns="" val="10002"/>
                  </a:ext>
                </a:extLst>
              </a:tr>
              <a:tr h="234171">
                <a:tc>
                  <a:txBody>
                    <a:bodyPr/>
                    <a:lstStyle/>
                    <a:p>
                      <a:pPr>
                        <a:lnSpc>
                          <a:spcPct val="115000"/>
                        </a:lnSpc>
                        <a:spcBef>
                          <a:spcPts val="300"/>
                        </a:spcBef>
                        <a:spcAft>
                          <a:spcPts val="0"/>
                        </a:spcAft>
                      </a:pPr>
                      <a:r>
                        <a:rPr lang="en-ZA" sz="1400" dirty="0">
                          <a:effectLst/>
                          <a:latin typeface="Arial Narrow" panose="020B0606020202030204" pitchFamily="34" charset="0"/>
                        </a:rPr>
                        <a:t>Senior </a:t>
                      </a:r>
                      <a:r>
                        <a:rPr lang="en-ZA" sz="1400" b="1" i="1" dirty="0">
                          <a:effectLst/>
                          <a:latin typeface="Arial Narrow" panose="020B0606020202030204" pitchFamily="34" charset="0"/>
                        </a:rPr>
                        <a:t>Management</a:t>
                      </a:r>
                      <a:r>
                        <a:rPr lang="en-ZA" sz="1400" b="1" i="0" dirty="0">
                          <a:effectLst/>
                          <a:latin typeface="Arial Narrow" panose="020B0606020202030204" pitchFamily="34" charset="0"/>
                        </a:rPr>
                        <a:t>.</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25</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22</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61</a:t>
                      </a:r>
                    </a:p>
                  </a:txBody>
                  <a:tcPr marL="68580" marR="68580" marT="0" marB="0" anchor="ctr"/>
                </a:tc>
                <a:extLst>
                  <a:ext uri="{0D108BD9-81ED-4DB2-BD59-A6C34878D82A}">
                    <a16:rowId xmlns:a16="http://schemas.microsoft.com/office/drawing/2014/main" xmlns="" val="10003"/>
                  </a:ext>
                </a:extLst>
              </a:tr>
              <a:tr h="936683">
                <a:tc>
                  <a:txBody>
                    <a:bodyPr/>
                    <a:lstStyle/>
                    <a:p>
                      <a:pPr>
                        <a:lnSpc>
                          <a:spcPct val="115000"/>
                        </a:lnSpc>
                        <a:spcBef>
                          <a:spcPts val="300"/>
                        </a:spcBef>
                        <a:spcAft>
                          <a:spcPts val="0"/>
                        </a:spcAft>
                      </a:pPr>
                      <a:r>
                        <a:rPr lang="en-ZA" sz="1400" dirty="0">
                          <a:effectLst/>
                          <a:latin typeface="Arial Narrow" panose="020B0606020202030204" pitchFamily="34" charset="0"/>
                        </a:rPr>
                        <a:t>Professionally qualified and experienced specialists and mid-management.</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97</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a:t>
                      </a:r>
                    </a:p>
                  </a:txBody>
                  <a:tcPr marL="68580" marR="68580" marT="0" marB="0" anchor="ctr"/>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239</a:t>
                      </a:r>
                    </a:p>
                  </a:txBody>
                  <a:tcPr marL="68580" marR="68580" marT="0" marB="0" anchor="ctr"/>
                </a:tc>
                <a:extLst>
                  <a:ext uri="{0D108BD9-81ED-4DB2-BD59-A6C34878D82A}">
                    <a16:rowId xmlns:a16="http://schemas.microsoft.com/office/drawing/2014/main" xmlns="" val="10004"/>
                  </a:ext>
                </a:extLst>
              </a:tr>
              <a:tr h="1405023">
                <a:tc>
                  <a:txBody>
                    <a:bodyPr/>
                    <a:lstStyle/>
                    <a:p>
                      <a:pPr>
                        <a:lnSpc>
                          <a:spcPct val="115000"/>
                        </a:lnSpc>
                        <a:spcBef>
                          <a:spcPts val="300"/>
                        </a:spcBef>
                        <a:spcAft>
                          <a:spcPts val="0"/>
                        </a:spcAft>
                      </a:pPr>
                      <a:r>
                        <a:rPr lang="en-ZA" sz="1400" dirty="0">
                          <a:effectLst/>
                          <a:latin typeface="Arial Narrow" panose="020B0606020202030204" pitchFamily="34" charset="0"/>
                        </a:rPr>
                        <a:t>Skilled technical and academically qualified workers, junior management, supervisors, foreman and superintendents.</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45</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75</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134</a:t>
                      </a:r>
                    </a:p>
                  </a:txBody>
                  <a:tcPr marL="68580" marR="68580" marT="0" marB="0" anchor="ctr"/>
                </a:tc>
                <a:extLst>
                  <a:ext uri="{0D108BD9-81ED-4DB2-BD59-A6C34878D82A}">
                    <a16:rowId xmlns:a16="http://schemas.microsoft.com/office/drawing/2014/main" xmlns="" val="10005"/>
                  </a:ext>
                </a:extLst>
              </a:tr>
              <a:tr h="702512">
                <a:tc>
                  <a:txBody>
                    <a:bodyPr/>
                    <a:lstStyle/>
                    <a:p>
                      <a:pPr>
                        <a:lnSpc>
                          <a:spcPct val="115000"/>
                        </a:lnSpc>
                        <a:spcBef>
                          <a:spcPts val="300"/>
                        </a:spcBef>
                        <a:spcAft>
                          <a:spcPts val="0"/>
                        </a:spcAft>
                      </a:pPr>
                      <a:r>
                        <a:rPr lang="en-ZA" sz="1400" dirty="0">
                          <a:effectLst/>
                          <a:latin typeface="Arial Narrow" panose="020B0606020202030204" pitchFamily="34" charset="0"/>
                        </a:rPr>
                        <a:t>Semi-skilled and discretionary decision making.</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16</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13</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29</a:t>
                      </a:r>
                    </a:p>
                  </a:txBody>
                  <a:tcPr marL="68580" marR="68580" marT="0" marB="0" anchor="ctr"/>
                </a:tc>
                <a:extLst>
                  <a:ext uri="{0D108BD9-81ED-4DB2-BD59-A6C34878D82A}">
                    <a16:rowId xmlns:a16="http://schemas.microsoft.com/office/drawing/2014/main" xmlns="" val="10006"/>
                  </a:ext>
                </a:extLst>
              </a:tr>
              <a:tr h="487404">
                <a:tc>
                  <a:txBody>
                    <a:bodyPr/>
                    <a:lstStyle/>
                    <a:p>
                      <a:pPr>
                        <a:lnSpc>
                          <a:spcPct val="115000"/>
                        </a:lnSpc>
                        <a:spcBef>
                          <a:spcPts val="300"/>
                        </a:spcBef>
                        <a:spcAft>
                          <a:spcPts val="0"/>
                        </a:spcAft>
                      </a:pPr>
                      <a:r>
                        <a:rPr lang="en-ZA" sz="1400" dirty="0">
                          <a:effectLst/>
                          <a:latin typeface="Arial Narrow" panose="020B0606020202030204" pitchFamily="34" charset="0"/>
                        </a:rPr>
                        <a:t>Unskilled and defined decision making. (Interns)</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07"/>
                  </a:ext>
                </a:extLst>
              </a:tr>
              <a:tr h="275214">
                <a:tc>
                  <a:txBody>
                    <a:bodyPr/>
                    <a:lstStyle/>
                    <a:p>
                      <a:pPr>
                        <a:lnSpc>
                          <a:spcPct val="115000"/>
                        </a:lnSpc>
                        <a:spcBef>
                          <a:spcPts val="300"/>
                        </a:spcBef>
                        <a:spcAft>
                          <a:spcPts val="0"/>
                        </a:spcAft>
                      </a:pPr>
                      <a:r>
                        <a:rPr lang="en-ZA" sz="1400" dirty="0">
                          <a:effectLst/>
                          <a:latin typeface="Arial Narrow" panose="020B0606020202030204" pitchFamily="34" charset="0"/>
                        </a:rPr>
                        <a:t>TOTAL</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185</a:t>
                      </a:r>
                    </a:p>
                  </a:txBody>
                  <a:tcPr marL="68580" marR="68580" marT="0" marB="0"/>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223</a:t>
                      </a:r>
                    </a:p>
                  </a:txBody>
                  <a:tcPr marL="68580" marR="68580" marT="0" marB="0"/>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17</a:t>
                      </a:r>
                    </a:p>
                  </a:txBody>
                  <a:tcPr marL="68580" marR="68580" marT="0" marB="0"/>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14</a:t>
                      </a:r>
                    </a:p>
                  </a:txBody>
                  <a:tcPr marL="68580" marR="68580" marT="0" marB="0"/>
                </a:tc>
                <a:tc>
                  <a:txBody>
                    <a:bodyPr/>
                    <a:lstStyle/>
                    <a:p>
                      <a:pPr 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472</a:t>
                      </a:r>
                    </a:p>
                  </a:txBody>
                  <a:tcPr marL="68580" marR="68580" marT="0" marB="0"/>
                </a:tc>
                <a:extLst>
                  <a:ext uri="{0D108BD9-81ED-4DB2-BD59-A6C34878D82A}">
                    <a16:rowId xmlns:a16="http://schemas.microsoft.com/office/drawing/2014/main" xmlns="" val="10008"/>
                  </a:ext>
                </a:extLst>
              </a:tr>
            </a:tbl>
          </a:graphicData>
        </a:graphic>
      </p:graphicFrame>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91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8362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1"/>
          </p:nvPr>
        </p:nvSpPr>
        <p:spPr>
          <a:xfrm>
            <a:off x="370699" y="5991226"/>
            <a:ext cx="2882899"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5" name="Title 1"/>
          <p:cNvSpPr>
            <a:spLocks noGrp="1"/>
          </p:cNvSpPr>
          <p:nvPr>
            <p:ph type="title"/>
          </p:nvPr>
        </p:nvSpPr>
        <p:spPr>
          <a:xfrm>
            <a:off x="362464" y="421895"/>
            <a:ext cx="8427310" cy="528016"/>
          </a:xfrm>
          <a:solidFill>
            <a:schemeClr val="accent2">
              <a:lumMod val="40000"/>
              <a:lumOff val="60000"/>
            </a:schemeClr>
          </a:solidFill>
          <a:ln>
            <a:solidFill>
              <a:schemeClr val="accent6">
                <a:lumMod val="75000"/>
              </a:schemeClr>
            </a:solidFill>
          </a:ln>
        </p:spPr>
        <p:txBody>
          <a:bodyPr rtlCol="0">
            <a:normAutofit/>
          </a:bodyPr>
          <a:lstStyle/>
          <a:p>
            <a:pPr algn="ctr"/>
            <a:r>
              <a:rPr lang="en-US" sz="2800" dirty="0">
                <a:solidFill>
                  <a:schemeClr val="tx1"/>
                </a:solidFill>
                <a:latin typeface="Arial Narrow" pitchFamily="34" charset="0"/>
              </a:rPr>
              <a:t>Workforce Representativity as end of </a:t>
            </a:r>
            <a:r>
              <a:rPr lang="en-ZA" sz="2800" dirty="0">
                <a:solidFill>
                  <a:schemeClr val="tx1"/>
                </a:solidFill>
                <a:latin typeface="Arial Narrow" pitchFamily="34" charset="0"/>
              </a:rPr>
              <a:t>31 Dec</a:t>
            </a:r>
            <a:r>
              <a:rPr lang="en-US" sz="2800" dirty="0">
                <a:solidFill>
                  <a:schemeClr val="tx1"/>
                </a:solidFill>
                <a:latin typeface="Arial Narrow" panose="020B0606020202030204" pitchFamily="34" charset="0"/>
              </a:rPr>
              <a:t>ember 2018</a:t>
            </a:r>
            <a:endParaRPr lang="en-ZA" sz="2800" dirty="0">
              <a:solidFill>
                <a:schemeClr val="tx1"/>
              </a:solidFill>
              <a:latin typeface="Arial Narrow" pitchFamily="34" charset="0"/>
            </a:endParaRPr>
          </a:p>
        </p:txBody>
      </p:sp>
      <p:graphicFrame>
        <p:nvGraphicFramePr>
          <p:cNvPr id="7" name="Content Placeholder 5"/>
          <p:cNvGraphicFramePr>
            <a:graphicFrameLocks/>
          </p:cNvGraphicFramePr>
          <p:nvPr>
            <p:extLst>
              <p:ext uri="{D42A27DB-BD31-4B8C-83A1-F6EECF244321}">
                <p14:modId xmlns:p14="http://schemas.microsoft.com/office/powerpoint/2010/main" val="2132151334"/>
              </p:ext>
            </p:extLst>
          </p:nvPr>
        </p:nvGraphicFramePr>
        <p:xfrm>
          <a:off x="370699" y="1198061"/>
          <a:ext cx="8437124" cy="3354480"/>
        </p:xfrm>
        <a:graphic>
          <a:graphicData uri="http://schemas.openxmlformats.org/drawingml/2006/table">
            <a:tbl>
              <a:tblPr firstRow="1" bandRow="1">
                <a:tableStyleId>{21E4AEA4-8DFA-4A89-87EB-49C32662AFE0}</a:tableStyleId>
              </a:tblPr>
              <a:tblGrid>
                <a:gridCol w="4206391">
                  <a:extLst>
                    <a:ext uri="{9D8B030D-6E8A-4147-A177-3AD203B41FA5}">
                      <a16:colId xmlns:a16="http://schemas.microsoft.com/office/drawing/2014/main" xmlns="" val="20000"/>
                    </a:ext>
                  </a:extLst>
                </a:gridCol>
                <a:gridCol w="1818554">
                  <a:extLst>
                    <a:ext uri="{9D8B030D-6E8A-4147-A177-3AD203B41FA5}">
                      <a16:colId xmlns:a16="http://schemas.microsoft.com/office/drawing/2014/main" xmlns="" val="20001"/>
                    </a:ext>
                  </a:extLst>
                </a:gridCol>
                <a:gridCol w="2412179">
                  <a:extLst>
                    <a:ext uri="{9D8B030D-6E8A-4147-A177-3AD203B41FA5}">
                      <a16:colId xmlns:a16="http://schemas.microsoft.com/office/drawing/2014/main" xmlns="" val="20002"/>
                    </a:ext>
                  </a:extLst>
                </a:gridCol>
              </a:tblGrid>
              <a:tr h="419310">
                <a:tc gridSpan="3">
                  <a:txBody>
                    <a:bodyPr/>
                    <a:lstStyle/>
                    <a:p>
                      <a:pPr algn="ctr"/>
                      <a:r>
                        <a:rPr lang="en-ZA" sz="1600" dirty="0">
                          <a:latin typeface="Arial Narrow" panose="020B0606020202030204" pitchFamily="34" charset="0"/>
                        </a:rPr>
                        <a:t>TOTAL ESTABLISHMENT</a:t>
                      </a:r>
                      <a:endParaRPr lang="en-ZA" sz="1600" dirty="0">
                        <a:solidFill>
                          <a:schemeClr val="tx1"/>
                        </a:solidFill>
                        <a:latin typeface="Arial Narrow" panose="020B0606020202030204" pitchFamily="34" charset="0"/>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419310">
                <a:tc>
                  <a:txBody>
                    <a:bodyPr/>
                    <a:lstStyle/>
                    <a:p>
                      <a:r>
                        <a:rPr lang="en-ZA" sz="1600" b="1" dirty="0">
                          <a:latin typeface="Arial Narrow" panose="020B0606020202030204" pitchFamily="34" charset="0"/>
                        </a:rPr>
                        <a:t>Race</a:t>
                      </a:r>
                      <a:endParaRPr lang="en-ZA" sz="1600" b="1" dirty="0">
                        <a:solidFill>
                          <a:schemeClr val="tx1"/>
                        </a:solidFill>
                        <a:latin typeface="Arial Narrow" panose="020B0606020202030204" pitchFamily="34" charset="0"/>
                      </a:endParaRPr>
                    </a:p>
                  </a:txBody>
                  <a:tcPr/>
                </a:tc>
                <a:tc>
                  <a:txBody>
                    <a:bodyPr/>
                    <a:lstStyle/>
                    <a:p>
                      <a:r>
                        <a:rPr lang="en-ZA" sz="1600" b="1" dirty="0">
                          <a:latin typeface="Arial Narrow" panose="020B0606020202030204" pitchFamily="34" charset="0"/>
                        </a:rPr>
                        <a:t>Number</a:t>
                      </a:r>
                      <a:endParaRPr lang="en-ZA" sz="1600" b="1" dirty="0">
                        <a:solidFill>
                          <a:schemeClr val="tx1"/>
                        </a:solidFill>
                        <a:latin typeface="Arial Narrow" panose="020B0606020202030204" pitchFamily="34" charset="0"/>
                      </a:endParaRPr>
                    </a:p>
                  </a:txBody>
                  <a:tcPr/>
                </a:tc>
                <a:tc>
                  <a:txBody>
                    <a:bodyPr/>
                    <a:lstStyle/>
                    <a:p>
                      <a:r>
                        <a:rPr lang="en-ZA" sz="1600" b="1" dirty="0">
                          <a:latin typeface="Arial Narrow" panose="020B0606020202030204" pitchFamily="34" charset="0"/>
                        </a:rPr>
                        <a:t>Percentage</a:t>
                      </a:r>
                      <a:endParaRPr lang="en-ZA" sz="1600" b="1"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1"/>
                  </a:ext>
                </a:extLst>
              </a:tr>
              <a:tr h="419310">
                <a:tc>
                  <a:txBody>
                    <a:bodyPr/>
                    <a:lstStyle/>
                    <a:p>
                      <a:r>
                        <a:rPr lang="en-ZA" sz="1600" dirty="0">
                          <a:latin typeface="Arial Narrow" panose="020B0606020202030204" pitchFamily="34" charset="0"/>
                        </a:rPr>
                        <a:t>Africans</a:t>
                      </a:r>
                    </a:p>
                  </a:txBody>
                  <a:tcPr/>
                </a:tc>
                <a:tc>
                  <a:txBody>
                    <a:bodyPr/>
                    <a:lstStyle/>
                    <a:p>
                      <a:pPr algn="l"/>
                      <a:r>
                        <a:rPr lang="en-ZA" sz="1600" dirty="0">
                          <a:solidFill>
                            <a:schemeClr val="tx1"/>
                          </a:solidFill>
                          <a:latin typeface="Arial Narrow" panose="020B0606020202030204" pitchFamily="34" charset="0"/>
                        </a:rPr>
                        <a:t>408</a:t>
                      </a:r>
                    </a:p>
                  </a:txBody>
                  <a:tcPr/>
                </a:tc>
                <a:tc>
                  <a:txBody>
                    <a:bodyPr/>
                    <a:lstStyle/>
                    <a:p>
                      <a:pPr algn="l"/>
                      <a:r>
                        <a:rPr lang="en-ZA" sz="1600" dirty="0">
                          <a:solidFill>
                            <a:schemeClr val="tx1"/>
                          </a:solidFill>
                          <a:latin typeface="Arial Narrow" panose="020B0606020202030204" pitchFamily="34" charset="0"/>
                        </a:rPr>
                        <a:t>86.4%</a:t>
                      </a:r>
                    </a:p>
                  </a:txBody>
                  <a:tcPr/>
                </a:tc>
                <a:extLst>
                  <a:ext uri="{0D108BD9-81ED-4DB2-BD59-A6C34878D82A}">
                    <a16:rowId xmlns:a16="http://schemas.microsoft.com/office/drawing/2014/main" xmlns="" val="10002"/>
                  </a:ext>
                </a:extLst>
              </a:tr>
              <a:tr h="419310">
                <a:tc>
                  <a:txBody>
                    <a:bodyPr/>
                    <a:lstStyle/>
                    <a:p>
                      <a:r>
                        <a:rPr lang="en-ZA" sz="1600" dirty="0">
                          <a:latin typeface="Arial Narrow" panose="020B0606020202030204" pitchFamily="34" charset="0"/>
                        </a:rPr>
                        <a:t>Coloureds</a:t>
                      </a:r>
                    </a:p>
                  </a:txBody>
                  <a:tcPr/>
                </a:tc>
                <a:tc>
                  <a:txBody>
                    <a:bodyPr/>
                    <a:lstStyle/>
                    <a:p>
                      <a:pPr algn="l"/>
                      <a:r>
                        <a:rPr lang="en-ZA" sz="1600" dirty="0">
                          <a:solidFill>
                            <a:schemeClr val="tx1"/>
                          </a:solidFill>
                          <a:latin typeface="Arial Narrow" panose="020B0606020202030204" pitchFamily="34" charset="0"/>
                        </a:rPr>
                        <a:t>25</a:t>
                      </a:r>
                    </a:p>
                  </a:txBody>
                  <a:tcPr/>
                </a:tc>
                <a:tc>
                  <a:txBody>
                    <a:bodyPr/>
                    <a:lstStyle/>
                    <a:p>
                      <a:pPr algn="l"/>
                      <a:r>
                        <a:rPr lang="en-ZA" sz="1600" dirty="0">
                          <a:solidFill>
                            <a:schemeClr val="tx1"/>
                          </a:solidFill>
                          <a:latin typeface="Arial Narrow" panose="020B0606020202030204" pitchFamily="34" charset="0"/>
                        </a:rPr>
                        <a:t>5.3%</a:t>
                      </a:r>
                    </a:p>
                  </a:txBody>
                  <a:tcPr/>
                </a:tc>
                <a:extLst>
                  <a:ext uri="{0D108BD9-81ED-4DB2-BD59-A6C34878D82A}">
                    <a16:rowId xmlns:a16="http://schemas.microsoft.com/office/drawing/2014/main" xmlns="" val="10003"/>
                  </a:ext>
                </a:extLst>
              </a:tr>
              <a:tr h="419310">
                <a:tc>
                  <a:txBody>
                    <a:bodyPr/>
                    <a:lstStyle/>
                    <a:p>
                      <a:r>
                        <a:rPr lang="en-ZA" sz="1600" dirty="0">
                          <a:latin typeface="Arial Narrow" panose="020B0606020202030204" pitchFamily="34" charset="0"/>
                        </a:rPr>
                        <a:t>Indians</a:t>
                      </a:r>
                    </a:p>
                  </a:txBody>
                  <a:tcPr/>
                </a:tc>
                <a:tc>
                  <a:txBody>
                    <a:bodyPr/>
                    <a:lstStyle/>
                    <a:p>
                      <a:pPr algn="l"/>
                      <a:r>
                        <a:rPr lang="en-ZA" sz="1600" dirty="0">
                          <a:solidFill>
                            <a:schemeClr val="tx1"/>
                          </a:solidFill>
                          <a:latin typeface="Arial Narrow" panose="020B0606020202030204" pitchFamily="34" charset="0"/>
                        </a:rPr>
                        <a:t>18</a:t>
                      </a:r>
                    </a:p>
                  </a:txBody>
                  <a:tcPr/>
                </a:tc>
                <a:tc>
                  <a:txBody>
                    <a:bodyPr/>
                    <a:lstStyle/>
                    <a:p>
                      <a:pPr algn="l"/>
                      <a:r>
                        <a:rPr lang="en-ZA" sz="1600" dirty="0">
                          <a:solidFill>
                            <a:schemeClr val="tx1"/>
                          </a:solidFill>
                          <a:latin typeface="Arial Narrow" panose="020B0606020202030204" pitchFamily="34" charset="0"/>
                        </a:rPr>
                        <a:t>4%</a:t>
                      </a:r>
                    </a:p>
                  </a:txBody>
                  <a:tcPr/>
                </a:tc>
                <a:extLst>
                  <a:ext uri="{0D108BD9-81ED-4DB2-BD59-A6C34878D82A}">
                    <a16:rowId xmlns:a16="http://schemas.microsoft.com/office/drawing/2014/main" xmlns="" val="10004"/>
                  </a:ext>
                </a:extLst>
              </a:tr>
              <a:tr h="419310">
                <a:tc>
                  <a:txBody>
                    <a:bodyPr/>
                    <a:lstStyle/>
                    <a:p>
                      <a:r>
                        <a:rPr lang="en-ZA" sz="1600" dirty="0">
                          <a:latin typeface="Arial Narrow" panose="020B0606020202030204" pitchFamily="34" charset="0"/>
                        </a:rPr>
                        <a:t>Whites</a:t>
                      </a:r>
                    </a:p>
                  </a:txBody>
                  <a:tcPr/>
                </a:tc>
                <a:tc>
                  <a:txBody>
                    <a:bodyPr/>
                    <a:lstStyle/>
                    <a:p>
                      <a:pPr algn="l"/>
                      <a:r>
                        <a:rPr lang="en-ZA" sz="1600" dirty="0">
                          <a:solidFill>
                            <a:schemeClr val="tx1"/>
                          </a:solidFill>
                          <a:latin typeface="Arial Narrow" panose="020B0606020202030204" pitchFamily="34" charset="0"/>
                        </a:rPr>
                        <a:t>21</a:t>
                      </a:r>
                    </a:p>
                  </a:txBody>
                  <a:tcPr/>
                </a:tc>
                <a:tc>
                  <a:txBody>
                    <a:bodyPr/>
                    <a:lstStyle/>
                    <a:p>
                      <a:pPr algn="l"/>
                      <a:r>
                        <a:rPr lang="en-ZA" sz="1600" dirty="0">
                          <a:solidFill>
                            <a:schemeClr val="tx1"/>
                          </a:solidFill>
                          <a:latin typeface="Arial Narrow" panose="020B0606020202030204" pitchFamily="34" charset="0"/>
                        </a:rPr>
                        <a:t>4.4%</a:t>
                      </a:r>
                    </a:p>
                  </a:txBody>
                  <a:tcPr/>
                </a:tc>
                <a:extLst>
                  <a:ext uri="{0D108BD9-81ED-4DB2-BD59-A6C34878D82A}">
                    <a16:rowId xmlns:a16="http://schemas.microsoft.com/office/drawing/2014/main" xmlns="" val="10005"/>
                  </a:ext>
                </a:extLst>
              </a:tr>
              <a:tr h="419310">
                <a:tc>
                  <a:txBody>
                    <a:bodyPr/>
                    <a:lstStyle/>
                    <a:p>
                      <a:r>
                        <a:rPr lang="en-ZA" sz="1600" b="1" dirty="0">
                          <a:latin typeface="Arial Narrow" panose="020B0606020202030204" pitchFamily="34" charset="0"/>
                        </a:rPr>
                        <a:t>TOTAL</a:t>
                      </a:r>
                    </a:p>
                  </a:txBody>
                  <a:tcPr/>
                </a:tc>
                <a:tc>
                  <a:txBody>
                    <a:bodyPr/>
                    <a:lstStyle/>
                    <a:p>
                      <a:pPr algn="l"/>
                      <a:r>
                        <a:rPr lang="en-ZA" sz="1600" b="1" dirty="0">
                          <a:solidFill>
                            <a:schemeClr val="tx1"/>
                          </a:solidFill>
                          <a:latin typeface="Arial Narrow" panose="020B0606020202030204" pitchFamily="34" charset="0"/>
                        </a:rPr>
                        <a:t>472</a:t>
                      </a:r>
                    </a:p>
                  </a:txBody>
                  <a:tcPr/>
                </a:tc>
                <a:tc>
                  <a:txBody>
                    <a:bodyPr/>
                    <a:lstStyle/>
                    <a:p>
                      <a:pPr algn="l"/>
                      <a:r>
                        <a:rPr lang="en-ZA" sz="1600" b="1" dirty="0">
                          <a:solidFill>
                            <a:schemeClr val="tx1"/>
                          </a:solidFill>
                          <a:latin typeface="Arial Narrow" panose="020B0606020202030204" pitchFamily="34" charset="0"/>
                        </a:rPr>
                        <a:t>100%</a:t>
                      </a:r>
                    </a:p>
                  </a:txBody>
                  <a:tcPr/>
                </a:tc>
                <a:extLst>
                  <a:ext uri="{0D108BD9-81ED-4DB2-BD59-A6C34878D82A}">
                    <a16:rowId xmlns:a16="http://schemas.microsoft.com/office/drawing/2014/main" xmlns="" val="10006"/>
                  </a:ext>
                </a:extLst>
              </a:tr>
              <a:tr h="419310">
                <a:tc>
                  <a:txBody>
                    <a:bodyPr/>
                    <a:lstStyle/>
                    <a:p>
                      <a:r>
                        <a:rPr lang="en-ZA" sz="1600" dirty="0">
                          <a:latin typeface="Arial Narrow" panose="020B0606020202030204" pitchFamily="34" charset="0"/>
                        </a:rPr>
                        <a:t>Persons with Disabilities</a:t>
                      </a:r>
                    </a:p>
                  </a:txBody>
                  <a:tcPr/>
                </a:tc>
                <a:tc>
                  <a:txBody>
                    <a:bodyPr/>
                    <a:lstStyle/>
                    <a:p>
                      <a:pPr algn="l"/>
                      <a:r>
                        <a:rPr lang="en-ZA" sz="1600" dirty="0">
                          <a:solidFill>
                            <a:schemeClr val="tx1"/>
                          </a:solidFill>
                          <a:latin typeface="Arial Narrow" panose="020B0606020202030204" pitchFamily="34" charset="0"/>
                        </a:rPr>
                        <a:t>21</a:t>
                      </a:r>
                    </a:p>
                  </a:txBody>
                  <a:tcPr/>
                </a:tc>
                <a:tc>
                  <a:txBody>
                    <a:bodyPr/>
                    <a:lstStyle/>
                    <a:p>
                      <a:pPr algn="l"/>
                      <a:r>
                        <a:rPr lang="en-ZA" sz="1600" dirty="0">
                          <a:solidFill>
                            <a:schemeClr val="tx1"/>
                          </a:solidFill>
                          <a:latin typeface="Arial Narrow" panose="020B0606020202030204" pitchFamily="34" charset="0"/>
                        </a:rPr>
                        <a:t>4.4%</a:t>
                      </a:r>
                    </a:p>
                  </a:txBody>
                  <a:tcPr/>
                </a:tc>
                <a:extLst>
                  <a:ext uri="{0D108BD9-81ED-4DB2-BD59-A6C34878D82A}">
                    <a16:rowId xmlns:a16="http://schemas.microsoft.com/office/drawing/2014/main" xmlns="" val="10007"/>
                  </a:ext>
                </a:extLst>
              </a:tr>
            </a:tbl>
          </a:graphicData>
        </a:graphic>
      </p:graphicFrame>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92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0242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1095632" y="1066800"/>
            <a:ext cx="7591168" cy="3892378"/>
          </a:xfrm>
        </p:spPr>
        <p:txBody>
          <a:bodyPr>
            <a:noAutofit/>
          </a:bodyPr>
          <a:lstStyle/>
          <a:p>
            <a:pPr marL="0" indent="0" algn="just">
              <a:lnSpc>
                <a:spcPct val="160000"/>
              </a:lnSpc>
              <a:buNone/>
            </a:pPr>
            <a:endParaRPr lang="en-US" sz="2800" dirty="0">
              <a:latin typeface="Arial Narrow" pitchFamily="34" charset="0"/>
            </a:endParaRPr>
          </a:p>
          <a:p>
            <a:pPr marL="457200" lvl="1" indent="0" algn="just">
              <a:buNone/>
            </a:pPr>
            <a:endParaRPr lang="en-US" dirty="0">
              <a:latin typeface="Arial Narrow" pitchFamily="34" charset="0"/>
            </a:endParaRPr>
          </a:p>
          <a:p>
            <a:pPr marL="0" indent="0">
              <a:buNone/>
            </a:pPr>
            <a:endParaRPr lang="en-US" sz="2800" dirty="0">
              <a:latin typeface="Arial Narrow" pitchFamily="34" charset="0"/>
            </a:endParaRPr>
          </a:p>
          <a:p>
            <a:endParaRPr lang="en-US" sz="2800" dirty="0">
              <a:latin typeface="Arial Narrow" pitchFamily="34" charset="0"/>
            </a:endParaRPr>
          </a:p>
          <a:p>
            <a:endParaRPr lang="en-US" sz="2800" dirty="0">
              <a:latin typeface="Arial Narrow" pitchFamily="34" charset="0"/>
            </a:endParaRPr>
          </a:p>
        </p:txBody>
      </p:sp>
      <p:sp>
        <p:nvSpPr>
          <p:cNvPr id="6" name="Title 1"/>
          <p:cNvSpPr txBox="1">
            <a:spLocks/>
          </p:cNvSpPr>
          <p:nvPr/>
        </p:nvSpPr>
        <p:spPr>
          <a:xfrm>
            <a:off x="1037378" y="2218332"/>
            <a:ext cx="7010400" cy="1589314"/>
          </a:xfrm>
          <a:prstGeom prst="rect">
            <a:avLst/>
          </a:prstGeom>
          <a:solidFill>
            <a:schemeClr val="accent2">
              <a:lumMod val="40000"/>
              <a:lumOff val="6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2400"/>
              </a:spcBef>
              <a:buFont typeface="Arial" panose="020B0604020202020204" pitchFamily="34" charset="0"/>
              <a:buNone/>
              <a:defRPr/>
            </a:pPr>
            <a:r>
              <a:rPr lang="en-US" sz="5400" b="1" dirty="0">
                <a:solidFill>
                  <a:prstClr val="black"/>
                </a:solidFill>
                <a:latin typeface="Arial Narrow" pitchFamily="34" charset="0"/>
              </a:rPr>
              <a:t>4.	Financial Information</a:t>
            </a:r>
          </a:p>
          <a:p>
            <a:pPr marL="0" indent="0" algn="ctr">
              <a:spcBef>
                <a:spcPts val="2400"/>
              </a:spcBef>
              <a:buFont typeface="Arial" panose="020B0604020202020204" pitchFamily="34" charset="0"/>
              <a:buNone/>
              <a:defRPr/>
            </a:pPr>
            <a:endParaRPr lang="en-US" sz="5400" b="1" dirty="0">
              <a:solidFill>
                <a:prstClr val="black"/>
              </a:solidFill>
              <a:latin typeface="Arial Narrow" pitchFamily="34" charset="0"/>
            </a:endParaRPr>
          </a:p>
          <a:p>
            <a:pPr marL="0" indent="0" algn="ctr">
              <a:spcBef>
                <a:spcPts val="2400"/>
              </a:spcBef>
              <a:buFont typeface="Arial" panose="020B0604020202020204" pitchFamily="34" charset="0"/>
              <a:buNone/>
              <a:defRPr/>
            </a:pPr>
            <a:endParaRPr lang="en-US" sz="5400" b="1" dirty="0">
              <a:solidFill>
                <a:prstClr val="black"/>
              </a:solidFill>
              <a:latin typeface="Arial Narrow" pitchFamily="34" charset="0"/>
            </a:endParaRPr>
          </a:p>
        </p:txBody>
      </p:sp>
      <p:sp>
        <p:nvSpPr>
          <p:cNvPr id="7" name="Footer Placeholder 1"/>
          <p:cNvSpPr>
            <a:spLocks noGrp="1"/>
          </p:cNvSpPr>
          <p:nvPr>
            <p:ph type="ftr" sz="quarter" idx="11"/>
          </p:nvPr>
        </p:nvSpPr>
        <p:spPr>
          <a:xfrm>
            <a:off x="1041328" y="5991226"/>
            <a:ext cx="3030769"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93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5183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78944" y="5647728"/>
            <a:ext cx="2057400" cy="273844"/>
          </a:xfrm>
        </p:spPr>
        <p:txBody>
          <a:bodyPr/>
          <a:lstStyle/>
          <a:p>
            <a:fld id="{E40FEAE8-3F87-4A99-BAF2-EE59B96B6E72}" type="slidenum">
              <a:rPr lang="en-ZA" sz="675">
                <a:solidFill>
                  <a:prstClr val="black"/>
                </a:solidFill>
                <a:latin typeface="Arial" panose="020B0604020202020204" pitchFamily="34" charset="0"/>
                <a:cs typeface="Arial" panose="020B0604020202020204" pitchFamily="34" charset="0"/>
              </a:rPr>
              <a:pPr/>
              <a:t>94</a:t>
            </a:fld>
            <a:endParaRPr lang="en-ZA" sz="675" dirty="0">
              <a:solidFill>
                <a:prstClr val="black"/>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332794" y="241371"/>
            <a:ext cx="8513334" cy="430757"/>
          </a:xfrm>
          <a:solidFill>
            <a:srgbClr val="F1995D"/>
          </a:solidFill>
          <a:ln>
            <a:solidFill>
              <a:schemeClr val="accent6">
                <a:lumMod val="75000"/>
              </a:schemeClr>
            </a:solidFill>
          </a:ln>
        </p:spPr>
        <p:txBody>
          <a:bodyPr rtlCol="0">
            <a:normAutofit/>
          </a:bodyPr>
          <a:lstStyle/>
          <a:p>
            <a:pPr algn="ctr">
              <a:defRPr/>
            </a:pPr>
            <a:r>
              <a:rPr lang="en-US" sz="1875" dirty="0">
                <a:solidFill>
                  <a:schemeClr val="tx1"/>
                </a:solidFill>
                <a:latin typeface="Arial Narrow" panose="020B0606020202030204" pitchFamily="34" charset="0"/>
              </a:rPr>
              <a:t>Budget and Expenditure Review as at 31 December 2018</a:t>
            </a:r>
          </a:p>
        </p:txBody>
      </p:sp>
      <p:graphicFrame>
        <p:nvGraphicFramePr>
          <p:cNvPr id="8" name="Content Placeholder 8"/>
          <p:cNvGraphicFramePr>
            <a:graphicFrameLocks/>
          </p:cNvGraphicFramePr>
          <p:nvPr>
            <p:extLst>
              <p:ext uri="{D42A27DB-BD31-4B8C-83A1-F6EECF244321}">
                <p14:modId xmlns:p14="http://schemas.microsoft.com/office/powerpoint/2010/main" val="291777188"/>
              </p:ext>
            </p:extLst>
          </p:nvPr>
        </p:nvGraphicFramePr>
        <p:xfrm>
          <a:off x="332793" y="750964"/>
          <a:ext cx="8513335" cy="4442612"/>
        </p:xfrm>
        <a:graphic>
          <a:graphicData uri="http://schemas.openxmlformats.org/drawingml/2006/table">
            <a:tbl>
              <a:tblPr>
                <a:tableStyleId>{616DA210-FB5B-4158-B5E0-FEB733F419BA}</a:tableStyleId>
              </a:tblPr>
              <a:tblGrid>
                <a:gridCol w="1463121">
                  <a:extLst>
                    <a:ext uri="{9D8B030D-6E8A-4147-A177-3AD203B41FA5}">
                      <a16:colId xmlns:a16="http://schemas.microsoft.com/office/drawing/2014/main" xmlns="" val="20000"/>
                    </a:ext>
                  </a:extLst>
                </a:gridCol>
                <a:gridCol w="856079">
                  <a:extLst>
                    <a:ext uri="{9D8B030D-6E8A-4147-A177-3AD203B41FA5}">
                      <a16:colId xmlns:a16="http://schemas.microsoft.com/office/drawing/2014/main" xmlns="" val="20001"/>
                    </a:ext>
                  </a:extLst>
                </a:gridCol>
                <a:gridCol w="813881">
                  <a:extLst>
                    <a:ext uri="{9D8B030D-6E8A-4147-A177-3AD203B41FA5}">
                      <a16:colId xmlns:a16="http://schemas.microsoft.com/office/drawing/2014/main" xmlns="" val="20002"/>
                    </a:ext>
                  </a:extLst>
                </a:gridCol>
                <a:gridCol w="835488">
                  <a:extLst>
                    <a:ext uri="{9D8B030D-6E8A-4147-A177-3AD203B41FA5}">
                      <a16:colId xmlns:a16="http://schemas.microsoft.com/office/drawing/2014/main" xmlns="" val="20003"/>
                    </a:ext>
                  </a:extLst>
                </a:gridCol>
                <a:gridCol w="734653">
                  <a:extLst>
                    <a:ext uri="{9D8B030D-6E8A-4147-A177-3AD203B41FA5}">
                      <a16:colId xmlns:a16="http://schemas.microsoft.com/office/drawing/2014/main" xmlns="" val="20004"/>
                    </a:ext>
                  </a:extLst>
                </a:gridCol>
                <a:gridCol w="734653">
                  <a:extLst>
                    <a:ext uri="{9D8B030D-6E8A-4147-A177-3AD203B41FA5}">
                      <a16:colId xmlns:a16="http://schemas.microsoft.com/office/drawing/2014/main" xmlns="" val="20005"/>
                    </a:ext>
                  </a:extLst>
                </a:gridCol>
                <a:gridCol w="727451">
                  <a:extLst>
                    <a:ext uri="{9D8B030D-6E8A-4147-A177-3AD203B41FA5}">
                      <a16:colId xmlns:a16="http://schemas.microsoft.com/office/drawing/2014/main" xmlns="" val="20006"/>
                    </a:ext>
                  </a:extLst>
                </a:gridCol>
                <a:gridCol w="2348009">
                  <a:extLst>
                    <a:ext uri="{9D8B030D-6E8A-4147-A177-3AD203B41FA5}">
                      <a16:colId xmlns:a16="http://schemas.microsoft.com/office/drawing/2014/main" xmlns="" val="20007"/>
                    </a:ext>
                  </a:extLst>
                </a:gridCol>
              </a:tblGrid>
              <a:tr h="796802">
                <a:tc>
                  <a:txBody>
                    <a:bodyPr/>
                    <a:lstStyle/>
                    <a:p>
                      <a:pPr algn="ctr" fontAlgn="t"/>
                      <a:r>
                        <a:rPr lang="en-ZA" sz="1100" b="1" u="none" strike="noStrike" dirty="0">
                          <a:solidFill>
                            <a:schemeClr val="tx1"/>
                          </a:solidFill>
                          <a:effectLst/>
                          <a:latin typeface="Arial Narrow" panose="020B0606020202030204" pitchFamily="34" charset="0"/>
                        </a:rPr>
                        <a:t>Programme </a:t>
                      </a:r>
                      <a:endParaRPr lang="en-ZA" sz="1100" b="1" i="0" u="none" strike="noStrike" dirty="0">
                        <a:solidFill>
                          <a:schemeClr val="tx1"/>
                        </a:solidFill>
                        <a:effectLst/>
                        <a:latin typeface="Arial Narrow" panose="020B0606020202030204" pitchFamily="34" charset="0"/>
                      </a:endParaRPr>
                    </a:p>
                  </a:txBody>
                  <a:tcPr marL="7144" marR="7144" marT="7144" marB="0" anchor="ctr">
                    <a:solidFill>
                      <a:schemeClr val="accent2">
                        <a:lumMod val="60000"/>
                        <a:lumOff val="40000"/>
                      </a:schemeClr>
                    </a:solidFill>
                  </a:tcPr>
                </a:tc>
                <a:tc>
                  <a:txBody>
                    <a:bodyPr/>
                    <a:lstStyle/>
                    <a:p>
                      <a:pPr algn="ctr" fontAlgn="t"/>
                      <a:r>
                        <a:rPr lang="en-ZA" sz="1100" b="1" u="none" strike="noStrike" dirty="0">
                          <a:solidFill>
                            <a:schemeClr val="tx1"/>
                          </a:solidFill>
                          <a:effectLst/>
                          <a:latin typeface="Arial Narrow" panose="020B0606020202030204" pitchFamily="34" charset="0"/>
                        </a:rPr>
                        <a:t>Budget </a:t>
                      </a:r>
                    </a:p>
                    <a:p>
                      <a:pPr algn="ctr" fontAlgn="t"/>
                      <a:r>
                        <a:rPr lang="en-ZA" sz="1100" b="1" u="none" strike="noStrike" dirty="0">
                          <a:solidFill>
                            <a:schemeClr val="tx1"/>
                          </a:solidFill>
                          <a:effectLst/>
                          <a:latin typeface="Arial Narrow" panose="020B0606020202030204" pitchFamily="34" charset="0"/>
                        </a:rPr>
                        <a:t>(R’000) </a:t>
                      </a:r>
                      <a:endParaRPr lang="en-ZA" sz="1100" b="1" i="0" u="none" strike="noStrike" dirty="0">
                        <a:solidFill>
                          <a:schemeClr val="tx1"/>
                        </a:solidFill>
                        <a:effectLst/>
                        <a:latin typeface="Arial Narrow" panose="020B0606020202030204" pitchFamily="34" charset="0"/>
                      </a:endParaRPr>
                    </a:p>
                  </a:txBody>
                  <a:tcPr marL="7144" marR="7144" marT="7144" marB="0" anchor="ctr">
                    <a:solidFill>
                      <a:schemeClr val="accent2">
                        <a:lumMod val="60000"/>
                        <a:lumOff val="40000"/>
                      </a:schemeClr>
                    </a:solidFill>
                  </a:tcPr>
                </a:tc>
                <a:tc>
                  <a:txBody>
                    <a:bodyPr/>
                    <a:lstStyle/>
                    <a:p>
                      <a:pPr algn="ctr" fontAlgn="t"/>
                      <a:r>
                        <a:rPr lang="en-ZA" sz="1100" b="1" u="none" strike="noStrike" dirty="0">
                          <a:solidFill>
                            <a:schemeClr val="tx1"/>
                          </a:solidFill>
                          <a:effectLst/>
                          <a:latin typeface="Arial Narrow" panose="020B0606020202030204" pitchFamily="34" charset="0"/>
                        </a:rPr>
                        <a:t>Expenditure </a:t>
                      </a:r>
                    </a:p>
                    <a:p>
                      <a:pPr marL="0" marR="0" lvl="0" indent="0" algn="ctr" defTabSz="914400" rtl="0" eaLnBrk="1" fontAlgn="t" latinLnBrk="0" hangingPunct="1">
                        <a:lnSpc>
                          <a:spcPct val="100000"/>
                        </a:lnSpc>
                        <a:spcBef>
                          <a:spcPts val="0"/>
                        </a:spcBef>
                        <a:spcAft>
                          <a:spcPts val="0"/>
                        </a:spcAft>
                        <a:buClrTx/>
                        <a:buSzTx/>
                        <a:buFontTx/>
                        <a:buNone/>
                        <a:tabLst/>
                        <a:defRPr/>
                      </a:pPr>
                      <a:r>
                        <a:rPr lang="en-ZA" sz="1100" b="1" i="0" u="none" strike="noStrike" dirty="0">
                          <a:solidFill>
                            <a:schemeClr val="tx1"/>
                          </a:solidFill>
                          <a:effectLst/>
                          <a:latin typeface="Arial Narrow" panose="020B0606020202030204" pitchFamily="34" charset="0"/>
                        </a:rPr>
                        <a:t>Q3</a:t>
                      </a:r>
                    </a:p>
                    <a:p>
                      <a:pPr algn="ctr" fontAlgn="t"/>
                      <a:r>
                        <a:rPr lang="en-ZA" sz="1100" b="1" u="none" strike="noStrike" dirty="0">
                          <a:solidFill>
                            <a:schemeClr val="tx1"/>
                          </a:solidFill>
                          <a:effectLst/>
                          <a:latin typeface="Arial Narrow" panose="020B0606020202030204" pitchFamily="34" charset="0"/>
                        </a:rPr>
                        <a:t>(R’000)</a:t>
                      </a:r>
                    </a:p>
                  </a:txBody>
                  <a:tcPr marL="7144" marR="7144" marT="7144" marB="0" anchor="ctr">
                    <a:solidFill>
                      <a:schemeClr val="accent2">
                        <a:lumMod val="60000"/>
                        <a:lumOff val="40000"/>
                      </a:schemeClr>
                    </a:solidFill>
                  </a:tcPr>
                </a:tc>
                <a:tc>
                  <a:txBody>
                    <a:bodyPr/>
                    <a:lstStyle/>
                    <a:p>
                      <a:pPr algn="ctr" fontAlgn="t"/>
                      <a:r>
                        <a:rPr lang="en-ZA" sz="1100" b="1" u="none" strike="noStrike" dirty="0">
                          <a:solidFill>
                            <a:schemeClr val="tx1"/>
                          </a:solidFill>
                          <a:effectLst/>
                          <a:latin typeface="Arial Narrow" panose="020B0606020202030204" pitchFamily="34" charset="0"/>
                        </a:rPr>
                        <a:t>Expenditure as % of Budget</a:t>
                      </a:r>
                      <a:endParaRPr lang="en-ZA" sz="1100" b="1" i="0" u="none" strike="noStrike" dirty="0">
                        <a:solidFill>
                          <a:schemeClr val="tx1"/>
                        </a:solidFill>
                        <a:effectLst/>
                        <a:latin typeface="Arial Narrow" panose="020B0606020202030204" pitchFamily="34" charset="0"/>
                      </a:endParaRPr>
                    </a:p>
                  </a:txBody>
                  <a:tcPr marL="7144" marR="7144" marT="7144" marB="0" anchor="ctr">
                    <a:solidFill>
                      <a:schemeClr val="accent2">
                        <a:lumMod val="60000"/>
                        <a:lumOff val="40000"/>
                      </a:schemeClr>
                    </a:solidFill>
                  </a:tcPr>
                </a:tc>
                <a:tc>
                  <a:txBody>
                    <a:bodyPr/>
                    <a:lstStyle/>
                    <a:p>
                      <a:pPr algn="ctr" fontAlgn="t"/>
                      <a:r>
                        <a:rPr lang="en-ZA" sz="1100" b="1" i="0" u="none" strike="noStrike" dirty="0">
                          <a:solidFill>
                            <a:schemeClr val="tx1"/>
                          </a:solidFill>
                          <a:effectLst/>
                          <a:latin typeface="Arial Narrow" panose="020B0606020202030204" pitchFamily="34" charset="0"/>
                        </a:rPr>
                        <a:t>Projected</a:t>
                      </a:r>
                      <a:r>
                        <a:rPr lang="en-ZA" sz="1100" b="1" i="0" u="none" strike="noStrike" baseline="0" dirty="0">
                          <a:solidFill>
                            <a:schemeClr val="tx1"/>
                          </a:solidFill>
                          <a:effectLst/>
                          <a:latin typeface="Arial Narrow" panose="020B0606020202030204" pitchFamily="34" charset="0"/>
                        </a:rPr>
                        <a:t> Q3 Expenditure</a:t>
                      </a:r>
                    </a:p>
                    <a:p>
                      <a:pPr algn="ctr" fontAlgn="t"/>
                      <a:r>
                        <a:rPr lang="en-ZA" sz="1100" b="1" i="0" u="none" strike="noStrike" baseline="0" dirty="0">
                          <a:solidFill>
                            <a:schemeClr val="tx1"/>
                          </a:solidFill>
                          <a:effectLst/>
                          <a:latin typeface="Arial Narrow" panose="020B0606020202030204" pitchFamily="34" charset="0"/>
                        </a:rPr>
                        <a:t>(Drawings)</a:t>
                      </a:r>
                    </a:p>
                    <a:p>
                      <a:pPr algn="ctr" fontAlgn="t"/>
                      <a:r>
                        <a:rPr lang="en-ZA" sz="1100" b="1" i="0" u="none" strike="noStrike" baseline="0" dirty="0">
                          <a:solidFill>
                            <a:schemeClr val="tx1"/>
                          </a:solidFill>
                          <a:effectLst/>
                          <a:latin typeface="Arial Narrow" panose="020B0606020202030204" pitchFamily="34" charset="0"/>
                        </a:rPr>
                        <a:t>(R’000)</a:t>
                      </a:r>
                    </a:p>
                  </a:txBody>
                  <a:tcPr marL="7144" marR="7144" marT="7144" marB="0" anchor="ctr">
                    <a:solidFill>
                      <a:schemeClr val="accent2">
                        <a:lumMod val="60000"/>
                        <a:lumOff val="40000"/>
                      </a:schemeClr>
                    </a:solidFill>
                  </a:tcPr>
                </a:tc>
                <a:tc>
                  <a:txBody>
                    <a:bodyPr/>
                    <a:lstStyle/>
                    <a:p>
                      <a:pPr algn="ctr" fontAlgn="t"/>
                      <a:r>
                        <a:rPr lang="en-ZA" sz="1100" b="1" i="0" u="none" strike="noStrike" dirty="0">
                          <a:solidFill>
                            <a:schemeClr val="tx1"/>
                          </a:solidFill>
                          <a:effectLst/>
                          <a:latin typeface="Arial Narrow" panose="020B0606020202030204" pitchFamily="34" charset="0"/>
                        </a:rPr>
                        <a:t>Variance from Projected Expenditure</a:t>
                      </a:r>
                    </a:p>
                    <a:p>
                      <a:pPr algn="ctr" fontAlgn="t"/>
                      <a:r>
                        <a:rPr lang="en-ZA" sz="1100" b="1" i="0" u="none" strike="noStrike" dirty="0">
                          <a:solidFill>
                            <a:schemeClr val="tx1"/>
                          </a:solidFill>
                          <a:effectLst/>
                          <a:latin typeface="Arial Narrow" panose="020B0606020202030204" pitchFamily="34" charset="0"/>
                        </a:rPr>
                        <a:t>(R’000)</a:t>
                      </a:r>
                    </a:p>
                  </a:txBody>
                  <a:tcPr marL="7144" marR="7144" marT="7144" marB="0" anchor="ctr">
                    <a:solidFill>
                      <a:schemeClr val="accent2">
                        <a:lumMod val="60000"/>
                        <a:lumOff val="40000"/>
                      </a:schemeClr>
                    </a:solidFill>
                  </a:tcPr>
                </a:tc>
                <a:tc>
                  <a:txBody>
                    <a:bodyPr/>
                    <a:lstStyle/>
                    <a:p>
                      <a:pPr algn="ctr" fontAlgn="t"/>
                      <a:r>
                        <a:rPr lang="en-ZA" sz="1100" b="1" i="0" u="none" strike="noStrike" dirty="0">
                          <a:solidFill>
                            <a:schemeClr val="tx1"/>
                          </a:solidFill>
                          <a:effectLst/>
                          <a:latin typeface="Arial Narrow" panose="020B0606020202030204" pitchFamily="34" charset="0"/>
                        </a:rPr>
                        <a:t>% Variance from Projected Expenditure</a:t>
                      </a:r>
                    </a:p>
                  </a:txBody>
                  <a:tcPr marL="7144" marR="7144" marT="7144" marB="0" anchor="ctr">
                    <a:solidFill>
                      <a:schemeClr val="accent2">
                        <a:lumMod val="60000"/>
                        <a:lumOff val="40000"/>
                      </a:schemeClr>
                    </a:solidFill>
                  </a:tcPr>
                </a:tc>
                <a:tc>
                  <a:txBody>
                    <a:bodyPr/>
                    <a:lstStyle/>
                    <a:p>
                      <a:pPr algn="ctr" fontAlgn="t"/>
                      <a:r>
                        <a:rPr lang="en-ZA" sz="1100" b="1" i="0" u="none" strike="noStrike" dirty="0">
                          <a:solidFill>
                            <a:schemeClr val="tx1"/>
                          </a:solidFill>
                          <a:effectLst/>
                          <a:latin typeface="Arial Narrow" panose="020B0606020202030204" pitchFamily="34" charset="0"/>
                        </a:rPr>
                        <a:t>Explanation of Material Variances</a:t>
                      </a:r>
                    </a:p>
                  </a:txBody>
                  <a:tcPr marL="7144" marR="7144" marT="7144" marB="0" anchor="ctr">
                    <a:solidFill>
                      <a:schemeClr val="accent2">
                        <a:lumMod val="60000"/>
                        <a:lumOff val="40000"/>
                      </a:schemeClr>
                    </a:solidFill>
                  </a:tcPr>
                </a:tc>
                <a:extLst>
                  <a:ext uri="{0D108BD9-81ED-4DB2-BD59-A6C34878D82A}">
                    <a16:rowId xmlns:a16="http://schemas.microsoft.com/office/drawing/2014/main" xmlns="" val="10000"/>
                  </a:ext>
                </a:extLst>
              </a:tr>
              <a:tr h="979728">
                <a:tc>
                  <a:txBody>
                    <a:bodyPr/>
                    <a:lstStyle/>
                    <a:p>
                      <a:pPr marL="119063" indent="0" algn="just" fontAlgn="b"/>
                      <a:r>
                        <a:rPr lang="en-ZA" sz="1100" b="0" i="0" u="none" strike="noStrike" dirty="0">
                          <a:solidFill>
                            <a:srgbClr val="000000"/>
                          </a:solidFill>
                          <a:effectLst/>
                          <a:latin typeface="Arial Narrow" panose="020B0606020202030204" pitchFamily="34" charset="0"/>
                        </a:rPr>
                        <a:t>Administration</a:t>
                      </a:r>
                    </a:p>
                  </a:txBody>
                  <a:tcPr marL="7144" marR="90000" marT="7144" marB="0"/>
                </a:tc>
                <a:tc>
                  <a:txBody>
                    <a:bodyPr/>
                    <a:lstStyle/>
                    <a:p>
                      <a:pPr algn="ctr" fontAlgn="t"/>
                      <a:r>
                        <a:rPr lang="en-US" sz="1200" b="0" i="0" u="none" strike="noStrike" dirty="0">
                          <a:effectLst/>
                          <a:latin typeface="Arial Narrow" panose="020B0606020202030204" pitchFamily="34" charset="0"/>
                        </a:rPr>
                        <a:t>271 415</a:t>
                      </a:r>
                    </a:p>
                  </a:txBody>
                  <a:tcPr marL="9525" marR="9525" marT="9525" marB="0"/>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186 982</a:t>
                      </a:r>
                    </a:p>
                  </a:txBody>
                  <a:tcPr marL="9525" marR="9525" marT="9525" marB="0"/>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69%</a:t>
                      </a:r>
                    </a:p>
                  </a:txBody>
                  <a:tcPr marL="9525" marR="9525" marT="9525" marB="0"/>
                </a:tc>
                <a:tc>
                  <a:txBody>
                    <a:bodyPr/>
                    <a:lstStyle/>
                    <a:p>
                      <a:pPr algn="ctr" fontAlgn="b"/>
                      <a:r>
                        <a:rPr lang="en-ZA" sz="1200" b="0" i="0" u="none" strike="noStrike" dirty="0">
                          <a:solidFill>
                            <a:srgbClr val="000000"/>
                          </a:solidFill>
                          <a:effectLst/>
                          <a:latin typeface="Arial Narrow" panose="020B0606020202030204" pitchFamily="34" charset="0"/>
                        </a:rPr>
                        <a:t>209 977</a:t>
                      </a:r>
                    </a:p>
                  </a:txBody>
                  <a:tcPr marL="9525" marR="9525" marT="9525" marB="0">
                    <a:solidFill>
                      <a:schemeClr val="accent2">
                        <a:lumMod val="20000"/>
                        <a:lumOff val="80000"/>
                      </a:schemeClr>
                    </a:solidFill>
                  </a:tcPr>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22 995</a:t>
                      </a:r>
                    </a:p>
                  </a:txBody>
                  <a:tcPr marL="9525" marR="9525" marT="9525" marB="0"/>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11%</a:t>
                      </a:r>
                    </a:p>
                  </a:txBody>
                  <a:tcPr marL="9525" marR="9525" marT="9525" marB="0"/>
                </a:tc>
                <a:tc>
                  <a:txBody>
                    <a:bodyPr/>
                    <a:lstStyle/>
                    <a:p>
                      <a:pPr marL="92075" marR="0" indent="0" algn="just" defTabSz="914400" rtl="0" eaLnBrk="1" fontAlgn="b" latinLnBrk="0" hangingPunct="1">
                        <a:lnSpc>
                          <a:spcPct val="100000"/>
                        </a:lnSpc>
                        <a:spcBef>
                          <a:spcPts val="0"/>
                        </a:spcBef>
                        <a:spcAft>
                          <a:spcPts val="600"/>
                        </a:spcAft>
                        <a:buClrTx/>
                        <a:buSzTx/>
                        <a:buFontTx/>
                        <a:buNone/>
                        <a:tabLst/>
                        <a:defRPr/>
                      </a:pPr>
                      <a:r>
                        <a:rPr lang="en-US" sz="1100" b="0" i="0" u="none" strike="noStrike" kern="1200" dirty="0">
                          <a:solidFill>
                            <a:schemeClr val="tx1"/>
                          </a:solidFill>
                          <a:effectLst/>
                          <a:latin typeface="Arial Narrow" panose="020B0606020202030204" pitchFamily="34" charset="0"/>
                          <a:ea typeface="+mn-ea"/>
                          <a:cs typeface="+mn-cs"/>
                        </a:rPr>
                        <a:t>This variance is mainly due to delays in the disbursement of funds dedicated to Office Accommodation as a result of outstanding invoices from the Department of Public Works.</a:t>
                      </a:r>
                      <a:endParaRPr lang="en-ZA" sz="1100" b="0" i="0" u="none" strike="noStrike" dirty="0">
                        <a:solidFill>
                          <a:schemeClr val="tx1"/>
                        </a:solidFill>
                        <a:effectLst/>
                        <a:latin typeface="Arial Narrow" panose="020B0606020202030204" pitchFamily="34" charset="0"/>
                      </a:endParaRPr>
                    </a:p>
                  </a:txBody>
                  <a:tcPr marL="7144" marR="67500" marT="7144" marB="0"/>
                </a:tc>
                <a:extLst>
                  <a:ext uri="{0D108BD9-81ED-4DB2-BD59-A6C34878D82A}">
                    <a16:rowId xmlns:a16="http://schemas.microsoft.com/office/drawing/2014/main" xmlns="" val="10001"/>
                  </a:ext>
                </a:extLst>
              </a:tr>
              <a:tr h="549828">
                <a:tc>
                  <a:txBody>
                    <a:bodyPr/>
                    <a:lstStyle/>
                    <a:p>
                      <a:pPr marL="119063" indent="0" algn="just" fontAlgn="b"/>
                      <a:r>
                        <a:rPr lang="en-ZA" sz="1100" b="0" i="0" u="none" strike="noStrike" dirty="0">
                          <a:solidFill>
                            <a:srgbClr val="000000"/>
                          </a:solidFill>
                          <a:effectLst/>
                          <a:latin typeface="Arial Narrow" panose="020B0606020202030204" pitchFamily="34" charset="0"/>
                        </a:rPr>
                        <a:t>Tourism Research,</a:t>
                      </a:r>
                      <a:r>
                        <a:rPr lang="en-ZA" sz="1100" b="0" i="0" u="none" strike="noStrike" baseline="0" dirty="0">
                          <a:solidFill>
                            <a:srgbClr val="000000"/>
                          </a:solidFill>
                          <a:effectLst/>
                          <a:latin typeface="Arial Narrow" panose="020B0606020202030204" pitchFamily="34" charset="0"/>
                        </a:rPr>
                        <a:t> Policy and International Relations</a:t>
                      </a:r>
                      <a:endParaRPr lang="en-ZA" sz="1100" b="0" i="0" u="none" strike="noStrike" dirty="0">
                        <a:solidFill>
                          <a:srgbClr val="000000"/>
                        </a:solidFill>
                        <a:effectLst/>
                        <a:latin typeface="Arial Narrow" panose="020B0606020202030204" pitchFamily="34" charset="0"/>
                      </a:endParaRPr>
                    </a:p>
                  </a:txBody>
                  <a:tcPr marL="7144" marR="90000" marT="7144" marB="0"/>
                </a:tc>
                <a:tc>
                  <a:txBody>
                    <a:bodyPr/>
                    <a:lstStyle/>
                    <a:p>
                      <a:pPr marL="0" algn="ctr" defTabSz="914400"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1 281 995</a:t>
                      </a:r>
                    </a:p>
                  </a:txBody>
                  <a:tcPr marL="9525" marR="9525" marT="9525" marB="0"/>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1 170 679</a:t>
                      </a:r>
                    </a:p>
                  </a:txBody>
                  <a:tcPr marL="9525" marR="9525" marT="9525" marB="0"/>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91%</a:t>
                      </a:r>
                    </a:p>
                  </a:txBody>
                  <a:tcPr marL="9525" marR="9525" marT="9525" marB="0"/>
                </a:tc>
                <a:tc>
                  <a:txBody>
                    <a:bodyPr/>
                    <a:lstStyle/>
                    <a:p>
                      <a:pPr algn="ctr" fontAlgn="b"/>
                      <a:r>
                        <a:rPr lang="en-ZA" sz="1200" b="0" i="0" u="none" strike="noStrike" dirty="0">
                          <a:solidFill>
                            <a:srgbClr val="000000"/>
                          </a:solidFill>
                          <a:effectLst/>
                          <a:latin typeface="Arial Narrow" panose="020B0606020202030204" pitchFamily="34" charset="0"/>
                        </a:rPr>
                        <a:t>1 174 413</a:t>
                      </a:r>
                    </a:p>
                  </a:txBody>
                  <a:tcPr marL="9525" marR="9525" marT="9525" marB="0">
                    <a:solidFill>
                      <a:schemeClr val="accent2">
                        <a:lumMod val="20000"/>
                        <a:lumOff val="80000"/>
                      </a:schemeClr>
                    </a:solidFill>
                  </a:tcPr>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3 734</a:t>
                      </a:r>
                    </a:p>
                  </a:txBody>
                  <a:tcPr marL="9525" marR="9525" marT="9525" marB="0"/>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0.3%</a:t>
                      </a:r>
                    </a:p>
                  </a:txBody>
                  <a:tcPr marL="9525" marR="9525" marT="9525" marB="0"/>
                </a:tc>
                <a:tc>
                  <a:txBody>
                    <a:bodyPr/>
                    <a:lstStyle/>
                    <a:p>
                      <a:pPr marL="92075" indent="0" algn="just" fontAlgn="b">
                        <a:spcAft>
                          <a:spcPts val="600"/>
                        </a:spcAft>
                      </a:pPr>
                      <a:r>
                        <a:rPr lang="en-US" sz="1100" b="0" i="0" u="none" strike="noStrike" dirty="0">
                          <a:solidFill>
                            <a:schemeClr val="tx1"/>
                          </a:solidFill>
                          <a:effectLst/>
                          <a:latin typeface="Arial Narrow" panose="020B0606020202030204" pitchFamily="34" charset="0"/>
                        </a:rPr>
                        <a:t>This minor variance can be attributed to operational savings as the Department adheres to strict cost containment policies.</a:t>
                      </a:r>
                      <a:endParaRPr lang="en-ZA" sz="1100" b="0" i="0" u="none" strike="noStrike" dirty="0">
                        <a:solidFill>
                          <a:schemeClr val="tx1"/>
                        </a:solidFill>
                        <a:effectLst/>
                        <a:latin typeface="Arial Narrow" panose="020B0606020202030204" pitchFamily="34" charset="0"/>
                      </a:endParaRPr>
                    </a:p>
                  </a:txBody>
                  <a:tcPr marL="7144" marR="67500" marT="7144" marB="0"/>
                </a:tc>
                <a:extLst>
                  <a:ext uri="{0D108BD9-81ED-4DB2-BD59-A6C34878D82A}">
                    <a16:rowId xmlns:a16="http://schemas.microsoft.com/office/drawing/2014/main" xmlns="" val="10002"/>
                  </a:ext>
                </a:extLst>
              </a:tr>
              <a:tr h="937944">
                <a:tc>
                  <a:txBody>
                    <a:bodyPr/>
                    <a:lstStyle/>
                    <a:p>
                      <a:pPr marL="119063" indent="0" algn="just" fontAlgn="b"/>
                      <a:r>
                        <a:rPr lang="en-ZA" sz="1100" b="0" i="0" u="none" strike="noStrike" dirty="0">
                          <a:solidFill>
                            <a:srgbClr val="000000"/>
                          </a:solidFill>
                          <a:effectLst/>
                          <a:latin typeface="Arial Narrow" panose="020B0606020202030204" pitchFamily="34" charset="0"/>
                        </a:rPr>
                        <a:t>Destination Development</a:t>
                      </a:r>
                    </a:p>
                  </a:txBody>
                  <a:tcPr marL="7144" marR="90000" marT="7144" marB="0"/>
                </a:tc>
                <a:tc>
                  <a:txBody>
                    <a:bodyPr/>
                    <a:lstStyle/>
                    <a:p>
                      <a:pPr marL="0" algn="ctr" defTabSz="914400"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401 754</a:t>
                      </a:r>
                    </a:p>
                  </a:txBody>
                  <a:tcPr marL="9525" marR="9525" marT="9525" marB="0"/>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187 213</a:t>
                      </a:r>
                    </a:p>
                  </a:txBody>
                  <a:tcPr marL="9525" marR="9525" marT="9525" marB="0"/>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47%</a:t>
                      </a:r>
                    </a:p>
                  </a:txBody>
                  <a:tcPr marL="9525" marR="9525" marT="9525" marB="0"/>
                </a:tc>
                <a:tc>
                  <a:txBody>
                    <a:bodyPr/>
                    <a:lstStyle/>
                    <a:p>
                      <a:pPr algn="ctr" fontAlgn="b"/>
                      <a:r>
                        <a:rPr lang="en-ZA" sz="1200" b="0" i="0" u="none" strike="noStrike" dirty="0">
                          <a:solidFill>
                            <a:srgbClr val="000000"/>
                          </a:solidFill>
                          <a:effectLst/>
                          <a:latin typeface="Arial Narrow" panose="020B0606020202030204" pitchFamily="34" charset="0"/>
                        </a:rPr>
                        <a:t>294 489</a:t>
                      </a:r>
                    </a:p>
                  </a:txBody>
                  <a:tcPr marL="9525" marR="9525" marT="9525" marB="0">
                    <a:solidFill>
                      <a:schemeClr val="accent2">
                        <a:lumMod val="20000"/>
                        <a:lumOff val="80000"/>
                      </a:schemeClr>
                    </a:solidFill>
                  </a:tcPr>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107 276</a:t>
                      </a:r>
                    </a:p>
                  </a:txBody>
                  <a:tcPr marL="9525" marR="9525" marT="9525" marB="0"/>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36%</a:t>
                      </a:r>
                    </a:p>
                  </a:txBody>
                  <a:tcPr marL="9525" marR="9525" marT="9525" marB="0"/>
                </a:tc>
                <a:tc>
                  <a:txBody>
                    <a:bodyPr/>
                    <a:lstStyle/>
                    <a:p>
                      <a:pPr marL="92075" marR="0" lvl="0" indent="0" algn="just" defTabSz="914400" rtl="0" eaLnBrk="1" fontAlgn="b"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variance is mainly attributable to payments related to the Expanded Public Works Programme projects due to delays leading to deferral of signing of contracts with the relevant implementing agents.</a:t>
                      </a:r>
                      <a:endParaRPr kumimoji="0" lang="en-Z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marL="7144" marR="67500" marT="7144" marB="0"/>
                </a:tc>
                <a:extLst>
                  <a:ext uri="{0D108BD9-81ED-4DB2-BD59-A6C34878D82A}">
                    <a16:rowId xmlns:a16="http://schemas.microsoft.com/office/drawing/2014/main" xmlns="" val="10003"/>
                  </a:ext>
                </a:extLst>
              </a:tr>
              <a:tr h="790203">
                <a:tc>
                  <a:txBody>
                    <a:bodyPr/>
                    <a:lstStyle/>
                    <a:p>
                      <a:pPr marL="119063" indent="0" algn="just" fontAlgn="b"/>
                      <a:r>
                        <a:rPr lang="en-ZA" sz="1100" b="0" i="0" u="none" strike="noStrike" dirty="0">
                          <a:solidFill>
                            <a:srgbClr val="000000"/>
                          </a:solidFill>
                          <a:effectLst/>
                          <a:latin typeface="Arial Narrow" panose="020B0606020202030204" pitchFamily="34" charset="0"/>
                        </a:rPr>
                        <a:t>Tourism Sector Support Services</a:t>
                      </a:r>
                    </a:p>
                  </a:txBody>
                  <a:tcPr marL="7144" marR="90000" marT="7144" marB="0"/>
                </a:tc>
                <a:tc>
                  <a:txBody>
                    <a:bodyPr/>
                    <a:lstStyle/>
                    <a:p>
                      <a:pPr marL="0" algn="ctr" defTabSz="914400"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306</a:t>
                      </a:r>
                      <a:r>
                        <a:rPr lang="en-US" sz="1200" b="0" i="0" u="none" strike="noStrike" kern="1200" baseline="0" dirty="0">
                          <a:solidFill>
                            <a:schemeClr val="tx1"/>
                          </a:solidFill>
                          <a:effectLst/>
                          <a:latin typeface="Arial Narrow" panose="020B0606020202030204" pitchFamily="34" charset="0"/>
                          <a:ea typeface="+mn-ea"/>
                          <a:cs typeface="+mn-cs"/>
                        </a:rPr>
                        <a:t> 653</a:t>
                      </a:r>
                      <a:endParaRPr lang="en-US" sz="1200" b="0" i="0" u="none" strike="noStrike" kern="1200" dirty="0">
                        <a:solidFill>
                          <a:schemeClr val="tx1"/>
                        </a:solidFill>
                        <a:effectLst/>
                        <a:latin typeface="Arial Narrow" panose="020B0606020202030204" pitchFamily="34" charset="0"/>
                        <a:ea typeface="+mn-ea"/>
                        <a:cs typeface="+mn-cs"/>
                      </a:endParaRPr>
                    </a:p>
                  </a:txBody>
                  <a:tcPr marL="9525" marR="9525" marT="9525" marB="0"/>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184 041</a:t>
                      </a:r>
                    </a:p>
                  </a:txBody>
                  <a:tcPr marL="9525" marR="9525" marT="9525" marB="0"/>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60%</a:t>
                      </a:r>
                    </a:p>
                  </a:txBody>
                  <a:tcPr marL="9525" marR="9525" marT="9525" marB="0"/>
                </a:tc>
                <a:tc>
                  <a:txBody>
                    <a:bodyPr/>
                    <a:lstStyle/>
                    <a:p>
                      <a:pPr algn="ctr" fontAlgn="b"/>
                      <a:r>
                        <a:rPr lang="en-ZA" sz="1200" b="0" i="0" u="none" strike="noStrike" dirty="0">
                          <a:solidFill>
                            <a:srgbClr val="000000"/>
                          </a:solidFill>
                          <a:effectLst/>
                          <a:latin typeface="Arial Narrow" panose="020B0606020202030204" pitchFamily="34" charset="0"/>
                        </a:rPr>
                        <a:t>225 879</a:t>
                      </a:r>
                    </a:p>
                  </a:txBody>
                  <a:tcPr marL="9525" marR="9525" marT="9525" marB="0">
                    <a:solidFill>
                      <a:schemeClr val="accent2">
                        <a:lumMod val="20000"/>
                        <a:lumOff val="80000"/>
                      </a:schemeClr>
                    </a:solidFill>
                  </a:tcPr>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41 838</a:t>
                      </a:r>
                    </a:p>
                  </a:txBody>
                  <a:tcPr marL="9525" marR="9525" marT="9525" marB="0"/>
                </a:tc>
                <a:tc>
                  <a:txBody>
                    <a:bodyPr/>
                    <a:lstStyle/>
                    <a:p>
                      <a:pPr marL="0" algn="ctr" defTabSz="914400"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19%</a:t>
                      </a:r>
                    </a:p>
                  </a:txBody>
                  <a:tcPr marL="9525" marR="9525" marT="9525" marB="0"/>
                </a:tc>
                <a:tc>
                  <a:txBody>
                    <a:bodyPr/>
                    <a:lstStyle/>
                    <a:p>
                      <a:pPr marL="92075" marR="0" lvl="0" indent="0" algn="just" defTabSz="914400" rtl="0" eaLnBrk="1" fontAlgn="b" latinLnBrk="0" hangingPunct="1">
                        <a:lnSpc>
                          <a:spcPct val="100000"/>
                        </a:lnSpc>
                        <a:spcBef>
                          <a:spcPts val="0"/>
                        </a:spcBef>
                        <a:spcAft>
                          <a:spcPts val="60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variance is mainly attributed to the delays experienced in the finalisation of contracts with project implementers of the Tourism Incentive Programme.</a:t>
                      </a:r>
                    </a:p>
                  </a:txBody>
                  <a:tcPr marL="7144" marR="67500" marT="7144" marB="0"/>
                </a:tc>
                <a:extLst>
                  <a:ext uri="{0D108BD9-81ED-4DB2-BD59-A6C34878D82A}">
                    <a16:rowId xmlns:a16="http://schemas.microsoft.com/office/drawing/2014/main" xmlns="" val="10004"/>
                  </a:ext>
                </a:extLst>
              </a:tr>
              <a:tr h="339565">
                <a:tc>
                  <a:txBody>
                    <a:bodyPr/>
                    <a:lstStyle/>
                    <a:p>
                      <a:pPr marL="58738" indent="0" algn="l" fontAlgn="b"/>
                      <a:r>
                        <a:rPr lang="en-ZA" sz="1400" b="1" i="0" u="none" strike="noStrike" dirty="0">
                          <a:solidFill>
                            <a:srgbClr val="000000"/>
                          </a:solidFill>
                          <a:effectLst/>
                          <a:latin typeface="Arial Narrow" panose="020B0606020202030204" pitchFamily="34" charset="0"/>
                        </a:rPr>
                        <a:t>Total</a:t>
                      </a:r>
                      <a:r>
                        <a:rPr lang="en-ZA" sz="1100" b="1" i="0" u="none" strike="noStrike" dirty="0">
                          <a:solidFill>
                            <a:srgbClr val="000000"/>
                          </a:solidFill>
                          <a:effectLst/>
                          <a:latin typeface="Arial Narrow" panose="020B0606020202030204" pitchFamily="34" charset="0"/>
                        </a:rPr>
                        <a:t> </a:t>
                      </a:r>
                    </a:p>
                  </a:txBody>
                  <a:tcPr marL="7144" marR="7144" marT="7144" marB="0" anchor="ctr">
                    <a:solidFill>
                      <a:schemeClr val="accent2">
                        <a:lumMod val="40000"/>
                        <a:lumOff val="60000"/>
                      </a:schemeClr>
                    </a:solidFill>
                  </a:tcPr>
                </a:tc>
                <a:tc>
                  <a:txBody>
                    <a:bodyPr/>
                    <a:lstStyle/>
                    <a:p>
                      <a:pPr algn="ctr" fontAlgn="b"/>
                      <a:r>
                        <a:rPr lang="en-ZA" sz="1200" b="1" i="0" u="none" strike="noStrike" dirty="0">
                          <a:solidFill>
                            <a:srgbClr val="000000"/>
                          </a:solidFill>
                          <a:effectLst/>
                          <a:latin typeface="Arial Narrow" panose="020B0606020202030204" pitchFamily="34" charset="0"/>
                        </a:rPr>
                        <a:t>2 261 817</a:t>
                      </a:r>
                    </a:p>
                  </a:txBody>
                  <a:tcPr marL="9525" marR="9525" marT="9525" marB="0" anchor="ctr">
                    <a:solidFill>
                      <a:schemeClr val="accent2">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200" b="1" i="0" u="none" strike="noStrike" kern="1200" dirty="0">
                          <a:solidFill>
                            <a:srgbClr val="000000"/>
                          </a:solidFill>
                          <a:effectLst/>
                          <a:latin typeface="Arial Narrow" panose="020B0606020202030204" pitchFamily="34" charset="0"/>
                          <a:ea typeface="+mn-ea"/>
                          <a:cs typeface="+mn-cs"/>
                        </a:rPr>
                        <a:t>1 728 915</a:t>
                      </a:r>
                    </a:p>
                  </a:txBody>
                  <a:tcPr marL="9525" marR="9525" marT="9525" marB="0" anchor="ctr">
                    <a:solidFill>
                      <a:schemeClr val="accent2">
                        <a:lumMod val="40000"/>
                        <a:lumOff val="60000"/>
                      </a:schemeClr>
                    </a:solidFill>
                  </a:tcPr>
                </a:tc>
                <a:tc>
                  <a:txBody>
                    <a:bodyPr/>
                    <a:lstStyle/>
                    <a:p>
                      <a:pPr algn="ctr" fontAlgn="b"/>
                      <a:r>
                        <a:rPr lang="en-ZA" sz="1200" b="1" i="0" u="none" strike="noStrike" dirty="0">
                          <a:solidFill>
                            <a:srgbClr val="000000"/>
                          </a:solidFill>
                          <a:effectLst/>
                          <a:latin typeface="Arial Narrow" panose="020B0606020202030204" pitchFamily="34" charset="0"/>
                        </a:rPr>
                        <a:t>76%</a:t>
                      </a:r>
                    </a:p>
                  </a:txBody>
                  <a:tcPr marL="9525" marR="9525" marT="9525" marB="0" anchor="ctr">
                    <a:solidFill>
                      <a:schemeClr val="accent2">
                        <a:lumMod val="40000"/>
                        <a:lumOff val="60000"/>
                      </a:schemeClr>
                    </a:solidFill>
                  </a:tcPr>
                </a:tc>
                <a:tc>
                  <a:txBody>
                    <a:bodyPr/>
                    <a:lstStyle/>
                    <a:p>
                      <a:pPr algn="ctr" fontAlgn="b"/>
                      <a:r>
                        <a:rPr lang="en-ZA" sz="1200" b="1" i="0" u="none" strike="noStrike" dirty="0">
                          <a:solidFill>
                            <a:srgbClr val="000000"/>
                          </a:solidFill>
                          <a:effectLst/>
                          <a:latin typeface="Arial Narrow" panose="020B0606020202030204" pitchFamily="34" charset="0"/>
                        </a:rPr>
                        <a:t>1 904 758</a:t>
                      </a:r>
                    </a:p>
                  </a:txBody>
                  <a:tcPr marL="9525" marR="9525" marT="9525" marB="0" anchor="ctr">
                    <a:solidFill>
                      <a:schemeClr val="accent2">
                        <a:lumMod val="40000"/>
                        <a:lumOff val="60000"/>
                      </a:schemeClr>
                    </a:solidFill>
                  </a:tcPr>
                </a:tc>
                <a:tc>
                  <a:txBody>
                    <a:bodyPr/>
                    <a:lstStyle/>
                    <a:p>
                      <a:pPr algn="ctr" fontAlgn="b"/>
                      <a:r>
                        <a:rPr lang="en-ZA" sz="1200" b="1" i="0" u="none" strike="noStrike" dirty="0">
                          <a:solidFill>
                            <a:srgbClr val="000000"/>
                          </a:solidFill>
                          <a:effectLst/>
                          <a:latin typeface="Arial Narrow" panose="020B0606020202030204" pitchFamily="34" charset="0"/>
                        </a:rPr>
                        <a:t>175 843</a:t>
                      </a:r>
                    </a:p>
                  </a:txBody>
                  <a:tcPr marL="9525" marR="9525" marT="9525" marB="0" anchor="ctr">
                    <a:solidFill>
                      <a:schemeClr val="accent2">
                        <a:lumMod val="40000"/>
                        <a:lumOff val="60000"/>
                      </a:schemeClr>
                    </a:solidFill>
                  </a:tcPr>
                </a:tc>
                <a:tc>
                  <a:txBody>
                    <a:bodyPr/>
                    <a:lstStyle/>
                    <a:p>
                      <a:pPr algn="ctr" fontAlgn="b"/>
                      <a:r>
                        <a:rPr lang="en-ZA" sz="1200" b="1" i="0" u="none" strike="noStrike" dirty="0">
                          <a:solidFill>
                            <a:srgbClr val="000000"/>
                          </a:solidFill>
                          <a:effectLst/>
                          <a:latin typeface="Arial Narrow" panose="020B0606020202030204" pitchFamily="34" charset="0"/>
                        </a:rPr>
                        <a:t>9.2%</a:t>
                      </a:r>
                    </a:p>
                  </a:txBody>
                  <a:tcPr marL="9525" marR="9525" marT="9525" marB="0" anchor="ctr">
                    <a:solidFill>
                      <a:schemeClr val="accent2">
                        <a:lumMod val="40000"/>
                        <a:lumOff val="60000"/>
                      </a:schemeClr>
                    </a:solidFill>
                  </a:tcPr>
                </a:tc>
                <a:tc>
                  <a:txBody>
                    <a:bodyPr/>
                    <a:lstStyle/>
                    <a:p>
                      <a:pPr algn="ctr" fontAlgn="b">
                        <a:spcAft>
                          <a:spcPts val="600"/>
                        </a:spcAft>
                      </a:pPr>
                      <a:endParaRPr lang="en-ZA" sz="1100" b="1" i="0" u="none" strike="noStrike" dirty="0">
                        <a:solidFill>
                          <a:schemeClr val="tx1"/>
                        </a:solidFill>
                        <a:effectLst/>
                        <a:latin typeface="Arial Narrow" panose="020B0606020202030204" pitchFamily="34" charset="0"/>
                      </a:endParaRPr>
                    </a:p>
                  </a:txBody>
                  <a:tcPr marL="7144" marR="7144" marT="7144" marB="0" anchor="b">
                    <a:solidFill>
                      <a:schemeClr val="accent2">
                        <a:lumMod val="40000"/>
                        <a:lumOff val="60000"/>
                      </a:schemeClr>
                    </a:solidFill>
                  </a:tcPr>
                </a:tc>
                <a:extLst>
                  <a:ext uri="{0D108BD9-81ED-4DB2-BD59-A6C34878D82A}">
                    <a16:rowId xmlns:a16="http://schemas.microsoft.com/office/drawing/2014/main" xmlns="" val="10005"/>
                  </a:ext>
                </a:extLst>
              </a:tr>
            </a:tbl>
          </a:graphicData>
        </a:graphic>
      </p:graphicFrame>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2018-19 Q 2 (Actual) &amp; Q 3 (Preliminary) Performance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3041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675">
                <a:solidFill>
                  <a:schemeClr val="bg1">
                    <a:lumMod val="65000"/>
                  </a:schemeClr>
                </a:solidFill>
                <a:latin typeface="Arial" panose="020B0604020202020204" pitchFamily="34" charset="0"/>
                <a:cs typeface="Arial" panose="020B0604020202020204" pitchFamily="34" charset="0"/>
              </a:rPr>
              <a:pPr/>
              <a:t>95</a:t>
            </a:fld>
            <a:endParaRPr lang="en-ZA" sz="675" dirty="0">
              <a:solidFill>
                <a:schemeClr val="bg1">
                  <a:lumMod val="65000"/>
                </a:schemeClr>
              </a:solidFill>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420624" y="526598"/>
            <a:ext cx="8193024" cy="659542"/>
          </a:xfrm>
          <a:solidFill>
            <a:srgbClr val="F1995D"/>
          </a:solidFill>
          <a:ln>
            <a:solidFill>
              <a:schemeClr val="accent6">
                <a:lumMod val="75000"/>
              </a:schemeClr>
            </a:solidFill>
          </a:ln>
        </p:spPr>
        <p:txBody>
          <a:bodyPr vert="horz" lIns="68580" tIns="34290" rIns="68580" bIns="34290" rtlCol="0" anchor="ctr">
            <a:normAutofit/>
          </a:bodyPr>
          <a:lstStyle/>
          <a:p>
            <a:pPr algn="ctr"/>
            <a:r>
              <a:rPr lang="en-US" sz="2400" dirty="0">
                <a:solidFill>
                  <a:schemeClr val="tx1"/>
                </a:solidFill>
                <a:latin typeface="Arial Narrow" panose="020B0606020202030204" pitchFamily="34" charset="0"/>
              </a:rPr>
              <a:t>Expenditure per Economical Classification as at 31 December 2018</a:t>
            </a:r>
          </a:p>
        </p:txBody>
      </p:sp>
      <p:graphicFrame>
        <p:nvGraphicFramePr>
          <p:cNvPr id="14" name="Content Placeholder 5"/>
          <p:cNvGraphicFramePr>
            <a:graphicFrameLocks noGrp="1"/>
          </p:cNvGraphicFramePr>
          <p:nvPr>
            <p:ph idx="1"/>
            <p:extLst/>
          </p:nvPr>
        </p:nvGraphicFramePr>
        <p:xfrm>
          <a:off x="438912" y="1411547"/>
          <a:ext cx="8156449" cy="3981673"/>
        </p:xfrm>
        <a:graphic>
          <a:graphicData uri="http://schemas.openxmlformats.org/drawingml/2006/table">
            <a:tbl>
              <a:tblPr/>
              <a:tblGrid>
                <a:gridCol w="2962314">
                  <a:extLst>
                    <a:ext uri="{9D8B030D-6E8A-4147-A177-3AD203B41FA5}">
                      <a16:colId xmlns:a16="http://schemas.microsoft.com/office/drawing/2014/main" xmlns="" val="20000"/>
                    </a:ext>
                  </a:extLst>
                </a:gridCol>
                <a:gridCol w="1051133">
                  <a:extLst>
                    <a:ext uri="{9D8B030D-6E8A-4147-A177-3AD203B41FA5}">
                      <a16:colId xmlns:a16="http://schemas.microsoft.com/office/drawing/2014/main" xmlns="" val="20001"/>
                    </a:ext>
                  </a:extLst>
                </a:gridCol>
                <a:gridCol w="1051133">
                  <a:extLst>
                    <a:ext uri="{9D8B030D-6E8A-4147-A177-3AD203B41FA5}">
                      <a16:colId xmlns:a16="http://schemas.microsoft.com/office/drawing/2014/main" xmlns="" val="20002"/>
                    </a:ext>
                  </a:extLst>
                </a:gridCol>
                <a:gridCol w="1016949">
                  <a:extLst>
                    <a:ext uri="{9D8B030D-6E8A-4147-A177-3AD203B41FA5}">
                      <a16:colId xmlns:a16="http://schemas.microsoft.com/office/drawing/2014/main" xmlns="" val="20003"/>
                    </a:ext>
                  </a:extLst>
                </a:gridCol>
                <a:gridCol w="974221">
                  <a:extLst>
                    <a:ext uri="{9D8B030D-6E8A-4147-A177-3AD203B41FA5}">
                      <a16:colId xmlns:a16="http://schemas.microsoft.com/office/drawing/2014/main" xmlns="" val="3476123301"/>
                    </a:ext>
                  </a:extLst>
                </a:gridCol>
                <a:gridCol w="1100699">
                  <a:extLst>
                    <a:ext uri="{9D8B030D-6E8A-4147-A177-3AD203B41FA5}">
                      <a16:colId xmlns:a16="http://schemas.microsoft.com/office/drawing/2014/main" xmlns="" val="20004"/>
                    </a:ext>
                  </a:extLst>
                </a:gridCol>
              </a:tblGrid>
              <a:tr h="175676">
                <a:tc rowSpan="2">
                  <a:txBody>
                    <a:bodyPr/>
                    <a:lstStyle/>
                    <a:p>
                      <a:pPr algn="ctr" rtl="0" fontAlgn="t"/>
                      <a:r>
                        <a:rPr lang="en-ZA" sz="1100" b="1" i="0" u="none" strike="noStrike" dirty="0">
                          <a:solidFill>
                            <a:schemeClr val="tx1"/>
                          </a:solidFill>
                          <a:effectLst/>
                          <a:latin typeface="Arial Narrow" panose="020B0606020202030204" pitchFamily="34" charset="0"/>
                        </a:rPr>
                        <a:t>Economical Classification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184"/>
                    </a:solidFill>
                  </a:tcPr>
                </a:tc>
                <a:tc>
                  <a:txBody>
                    <a:bodyPr/>
                    <a:lstStyle/>
                    <a:p>
                      <a:pPr algn="ctr" rtl="0" fontAlgn="t"/>
                      <a:r>
                        <a:rPr lang="en-ZA" sz="1100" b="1" i="0" u="none" strike="noStrike" dirty="0">
                          <a:solidFill>
                            <a:schemeClr val="tx1"/>
                          </a:solidFill>
                          <a:effectLst/>
                          <a:latin typeface="Arial Narrow" panose="020B0606020202030204" pitchFamily="34" charset="0"/>
                        </a:rPr>
                        <a:t>Budget</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184"/>
                    </a:solidFill>
                  </a:tcPr>
                </a:tc>
                <a:tc>
                  <a:txBody>
                    <a:bodyPr/>
                    <a:lstStyle/>
                    <a:p>
                      <a:pPr algn="ctr" rtl="0" fontAlgn="t"/>
                      <a:r>
                        <a:rPr lang="en-ZA" sz="1100" b="1" i="0" u="none" strike="noStrike" dirty="0">
                          <a:solidFill>
                            <a:schemeClr val="tx1"/>
                          </a:solidFill>
                          <a:effectLst/>
                          <a:latin typeface="Arial Narrow" panose="020B0606020202030204" pitchFamily="34" charset="0"/>
                        </a:rPr>
                        <a:t>Expenditure</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184"/>
                    </a:solidFill>
                  </a:tcPr>
                </a:tc>
                <a:tc rowSpan="2">
                  <a:txBody>
                    <a:bodyPr/>
                    <a:lstStyle/>
                    <a:p>
                      <a:pPr algn="ctr" rtl="0" fontAlgn="t"/>
                      <a:r>
                        <a:rPr lang="en-ZA" sz="1100" b="1" i="0" u="none" strike="noStrike" dirty="0">
                          <a:solidFill>
                            <a:schemeClr val="tx1"/>
                          </a:solidFill>
                          <a:effectLst/>
                          <a:latin typeface="Arial Narrow" panose="020B0606020202030204" pitchFamily="34" charset="0"/>
                        </a:rPr>
                        <a:t>% of Budget Spent</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184"/>
                    </a:solidFill>
                  </a:tcPr>
                </a:tc>
                <a:tc>
                  <a:txBody>
                    <a:bodyPr/>
                    <a:lstStyle/>
                    <a:p>
                      <a:pPr algn="ctr" fontAlgn="t"/>
                      <a:r>
                        <a:rPr lang="en-ZA" sz="1100" b="1" i="0" u="none" strike="noStrike" dirty="0">
                          <a:solidFill>
                            <a:schemeClr val="tx1"/>
                          </a:solidFill>
                          <a:effectLst/>
                          <a:latin typeface="Arial Narrow" panose="020B0606020202030204" pitchFamily="34" charset="0"/>
                        </a:rPr>
                        <a:t>Projected</a:t>
                      </a:r>
                      <a:r>
                        <a:rPr lang="en-ZA" sz="1100" b="1" i="0" u="none" strike="noStrike" baseline="0" dirty="0">
                          <a:solidFill>
                            <a:schemeClr val="tx1"/>
                          </a:solidFill>
                          <a:effectLst/>
                          <a:latin typeface="Arial Narrow" panose="020B0606020202030204" pitchFamily="34" charset="0"/>
                        </a:rPr>
                        <a:t> Q3 Expenditure</a:t>
                      </a:r>
                    </a:p>
                    <a:p>
                      <a:pPr algn="ctr" fontAlgn="t"/>
                      <a:r>
                        <a:rPr lang="en-ZA" sz="1100" b="1" i="0" u="none" strike="noStrike" baseline="0" dirty="0">
                          <a:solidFill>
                            <a:schemeClr val="tx1"/>
                          </a:solidFill>
                          <a:effectLst/>
                          <a:latin typeface="Arial Narrow" panose="020B0606020202030204" pitchFamily="34" charset="0"/>
                        </a:rPr>
                        <a:t>(Drawings)</a:t>
                      </a:r>
                      <a:endParaRPr lang="en-ZA" sz="1100" b="1" i="0" u="none" strike="noStrike" dirty="0">
                        <a:solidFill>
                          <a:schemeClr val="tx1"/>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184"/>
                    </a:solidFill>
                  </a:tcPr>
                </a:tc>
                <a:tc>
                  <a:txBody>
                    <a:bodyPr/>
                    <a:lstStyle/>
                    <a:p>
                      <a:pPr algn="ctr" fontAlgn="t"/>
                      <a:r>
                        <a:rPr lang="en-ZA" sz="1100" b="1" i="0" u="none" strike="noStrike" dirty="0">
                          <a:solidFill>
                            <a:schemeClr val="tx1"/>
                          </a:solidFill>
                          <a:effectLst/>
                          <a:latin typeface="Arial Narrow" panose="020B0606020202030204" pitchFamily="34" charset="0"/>
                        </a:rPr>
                        <a:t>Variance from Projected Expenditure</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184"/>
                    </a:solidFill>
                  </a:tcPr>
                </a:tc>
                <a:extLst>
                  <a:ext uri="{0D108BD9-81ED-4DB2-BD59-A6C34878D82A}">
                    <a16:rowId xmlns:a16="http://schemas.microsoft.com/office/drawing/2014/main" xmlns="" val="10000"/>
                  </a:ext>
                </a:extLst>
              </a:tr>
              <a:tr h="167164">
                <a:tc vMerge="1">
                  <a:txBody>
                    <a:bodyPr/>
                    <a:lstStyle/>
                    <a:p>
                      <a:endParaRPr lang="en-ZA"/>
                    </a:p>
                  </a:txBody>
                  <a:tcPr/>
                </a:tc>
                <a:tc>
                  <a:txBody>
                    <a:bodyPr/>
                    <a:lstStyle/>
                    <a:p>
                      <a:pPr algn="ctr" rtl="0" fontAlgn="t"/>
                      <a:r>
                        <a:rPr lang="en-ZA" sz="1100" b="1" i="0" u="none" strike="noStrike" dirty="0">
                          <a:solidFill>
                            <a:schemeClr val="tx1"/>
                          </a:solidFill>
                          <a:effectLst/>
                          <a:latin typeface="Arial Narrow" panose="020B0606020202030204" pitchFamily="34" charset="0"/>
                        </a:rPr>
                        <a:t>R’000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184"/>
                    </a:solidFill>
                  </a:tcPr>
                </a:tc>
                <a:tc>
                  <a:txBody>
                    <a:bodyPr/>
                    <a:lstStyle/>
                    <a:p>
                      <a:pPr algn="ctr" rtl="0" fontAlgn="t"/>
                      <a:r>
                        <a:rPr lang="en-ZA" sz="1100" b="1" i="0" u="none" strike="noStrike" dirty="0">
                          <a:solidFill>
                            <a:schemeClr val="tx1"/>
                          </a:solidFill>
                          <a:effectLst/>
                          <a:latin typeface="Arial Narrow" panose="020B0606020202030204" pitchFamily="34" charset="0"/>
                        </a:rPr>
                        <a:t>R’000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184"/>
                    </a:solidFill>
                  </a:tcPr>
                </a:tc>
                <a:tc vMerge="1">
                  <a:txBody>
                    <a:bodyPr/>
                    <a:lstStyle/>
                    <a:p>
                      <a:endParaRPr lang="en-ZA"/>
                    </a:p>
                  </a:txBody>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100" b="1" i="0" u="none" strike="noStrike" dirty="0">
                          <a:solidFill>
                            <a:schemeClr val="tx1"/>
                          </a:solidFill>
                          <a:effectLst/>
                          <a:latin typeface="Arial Narrow" panose="020B0606020202030204" pitchFamily="34" charset="0"/>
                        </a:rPr>
                        <a:t>R’000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184"/>
                    </a:solidFill>
                  </a:tcPr>
                </a:tc>
                <a:tc>
                  <a:txBody>
                    <a:bodyPr/>
                    <a:lstStyle/>
                    <a:p>
                      <a:pPr algn="ctr" rtl="0" fontAlgn="t"/>
                      <a:r>
                        <a:rPr lang="en-ZA" sz="1100" b="1" i="0" u="none" strike="noStrike" dirty="0">
                          <a:solidFill>
                            <a:schemeClr val="tx1"/>
                          </a:solidFill>
                          <a:effectLst/>
                          <a:latin typeface="Arial Narrow" panose="020B0606020202030204" pitchFamily="34" charset="0"/>
                        </a:rPr>
                        <a:t>R’000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184"/>
                    </a:solidFill>
                  </a:tcPr>
                </a:tc>
                <a:extLst>
                  <a:ext uri="{0D108BD9-81ED-4DB2-BD59-A6C34878D82A}">
                    <a16:rowId xmlns:a16="http://schemas.microsoft.com/office/drawing/2014/main" xmlns="" val="10001"/>
                  </a:ext>
                </a:extLst>
              </a:tr>
              <a:tr h="194007">
                <a:tc>
                  <a:txBody>
                    <a:bodyPr/>
                    <a:lstStyle/>
                    <a:p>
                      <a:pPr algn="l" rtl="0" fontAlgn="t"/>
                      <a:r>
                        <a:rPr lang="en-ZA" sz="1200" b="1" i="0" u="none" strike="noStrike" dirty="0">
                          <a:solidFill>
                            <a:schemeClr val="tx1"/>
                          </a:solidFill>
                          <a:effectLst/>
                          <a:latin typeface="Arial Narrow" panose="020B0606020202030204" pitchFamily="34" charset="0"/>
                        </a:rPr>
                        <a:t>Current Payments</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94007">
                <a:tc>
                  <a:txBody>
                    <a:bodyPr/>
                    <a:lstStyle/>
                    <a:p>
                      <a:pPr algn="l" rtl="0" fontAlgn="t"/>
                      <a:r>
                        <a:rPr lang="en-ZA" sz="1100" b="0" i="0" u="none" strike="noStrike" dirty="0">
                          <a:solidFill>
                            <a:schemeClr val="tx1"/>
                          </a:solidFill>
                          <a:effectLst/>
                          <a:latin typeface="Arial Narrow" panose="020B0606020202030204" pitchFamily="34" charset="0"/>
                        </a:rPr>
                        <a:t>- Compensation of Employees</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chemeClr val="tx1"/>
                          </a:solidFill>
                          <a:effectLst/>
                          <a:latin typeface="Arial Narrow" panose="020B0606020202030204" pitchFamily="34" charset="0"/>
                        </a:rPr>
                        <a:t>320 353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ZA" sz="1100" b="0" i="0" u="none" strike="noStrike" dirty="0">
                          <a:solidFill>
                            <a:schemeClr val="tx1"/>
                          </a:solidFill>
                          <a:effectLst/>
                          <a:latin typeface="Arial Narrow" panose="020B0606020202030204" pitchFamily="34" charset="0"/>
                        </a:rPr>
                        <a:t>236 439</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chemeClr val="tx1"/>
                          </a:solidFill>
                          <a:effectLst/>
                          <a:latin typeface="Arial Narrow" panose="020B0606020202030204" pitchFamily="34" charset="0"/>
                        </a:rPr>
                        <a:t>73.8%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233 853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-2 586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4031">
                <a:tc>
                  <a:txBody>
                    <a:bodyPr/>
                    <a:lstStyle/>
                    <a:p>
                      <a:pPr algn="l" rtl="0" fontAlgn="t"/>
                      <a:r>
                        <a:rPr lang="en-ZA" sz="1100" b="0" i="0" u="none" strike="noStrike" dirty="0">
                          <a:solidFill>
                            <a:schemeClr val="tx1"/>
                          </a:solidFill>
                          <a:effectLst/>
                          <a:latin typeface="Arial Narrow" panose="020B0606020202030204" pitchFamily="34" charset="0"/>
                        </a:rPr>
                        <a:t>- Goods and Services </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246 127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182 649</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chemeClr val="tx1"/>
                          </a:solidFill>
                          <a:effectLst/>
                          <a:latin typeface="Arial Narrow" panose="020B0606020202030204" pitchFamily="34" charset="0"/>
                        </a:rPr>
                        <a:t>74.2%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190 536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7 887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4007">
                <a:tc>
                  <a:txBody>
                    <a:bodyPr/>
                    <a:lstStyle/>
                    <a:p>
                      <a:pPr algn="l" rtl="0" fontAlgn="t"/>
                      <a:r>
                        <a:rPr lang="en-ZA" sz="1200" b="1" i="0" u="none" strike="noStrike" dirty="0">
                          <a:solidFill>
                            <a:schemeClr val="tx1"/>
                          </a:solidFill>
                          <a:effectLst/>
                          <a:latin typeface="Arial Narrow" panose="020B0606020202030204" pitchFamily="34" charset="0"/>
                        </a:rPr>
                        <a:t>Transfers and Subsidies </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194007">
                <a:tc>
                  <a:txBody>
                    <a:bodyPr/>
                    <a:lstStyle/>
                    <a:p>
                      <a:pPr algn="l" rtl="0" fontAlgn="t"/>
                      <a:r>
                        <a:rPr lang="en-ZA" sz="1100" b="0" i="0" u="none" strike="noStrike" dirty="0">
                          <a:solidFill>
                            <a:schemeClr val="tx1"/>
                          </a:solidFill>
                          <a:effectLst/>
                          <a:latin typeface="Arial Narrow" panose="020B0606020202030204" pitchFamily="34" charset="0"/>
                        </a:rPr>
                        <a:t>- Departmental Agencies and  Accounts </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1 232 475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1 186 425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chemeClr val="tx1"/>
                          </a:solidFill>
                          <a:effectLst/>
                          <a:latin typeface="Arial Narrow" panose="020B0606020202030204" pitchFamily="34" charset="0"/>
                        </a:rPr>
                        <a:t>96.3%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1 128 727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-57 698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4007">
                <a:tc>
                  <a:txBody>
                    <a:bodyPr/>
                    <a:lstStyle/>
                    <a:p>
                      <a:pPr algn="l" rtl="0" fontAlgn="t"/>
                      <a:r>
                        <a:rPr lang="en-ZA" sz="1100" b="0" i="0" u="none" strike="noStrike" dirty="0">
                          <a:solidFill>
                            <a:schemeClr val="tx1"/>
                          </a:solidFill>
                          <a:effectLst/>
                          <a:latin typeface="Arial Narrow" panose="020B0606020202030204" pitchFamily="34" charset="0"/>
                        </a:rPr>
                        <a:t>- Higher</a:t>
                      </a:r>
                      <a:r>
                        <a:rPr lang="en-ZA" sz="1100" b="0" i="0" u="none" strike="noStrike" baseline="0" dirty="0">
                          <a:solidFill>
                            <a:schemeClr val="tx1"/>
                          </a:solidFill>
                          <a:effectLst/>
                          <a:latin typeface="Arial Narrow" panose="020B0606020202030204" pitchFamily="34" charset="0"/>
                        </a:rPr>
                        <a:t> Education Institutions</a:t>
                      </a:r>
                      <a:endParaRPr lang="en-ZA" sz="1100" b="0" i="0" u="none" strike="noStrike" dirty="0">
                        <a:solidFill>
                          <a:schemeClr val="tx1"/>
                        </a:solidFill>
                        <a:effectLst/>
                        <a:latin typeface="Arial Narrow" panose="020B0606020202030204" pitchFamily="34" charset="0"/>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chemeClr val="tx1"/>
                          </a:solidFill>
                          <a:effectLst/>
                          <a:latin typeface="Arial Narrow" panose="020B0606020202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94007">
                <a:tc>
                  <a:txBody>
                    <a:bodyPr/>
                    <a:lstStyle/>
                    <a:p>
                      <a:pPr algn="l" rtl="0" fontAlgn="t"/>
                      <a:r>
                        <a:rPr lang="en-ZA" sz="1100" b="0" i="0" u="none" strike="noStrike" dirty="0">
                          <a:solidFill>
                            <a:schemeClr val="tx1"/>
                          </a:solidFill>
                          <a:effectLst/>
                          <a:latin typeface="Arial Narrow" panose="020B0606020202030204" pitchFamily="34" charset="0"/>
                        </a:rPr>
                        <a:t>- Foreign Governments and International Organisations</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2 508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2 349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chemeClr val="tx1"/>
                          </a:solidFill>
                          <a:effectLst/>
                          <a:latin typeface="Arial Narrow" panose="020B0606020202030204" pitchFamily="34" charset="0"/>
                        </a:rPr>
                        <a:t>93.7%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2 508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9400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100" b="0" i="0" u="none" strike="noStrike" dirty="0">
                          <a:solidFill>
                            <a:schemeClr val="tx1"/>
                          </a:solidFill>
                          <a:effectLst/>
                          <a:latin typeface="Arial Narrow" panose="020B0606020202030204" pitchFamily="34" charset="0"/>
                        </a:rPr>
                        <a:t>- Public Corporations and Private Enterprises</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150 934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12</a:t>
                      </a:r>
                      <a:r>
                        <a:rPr lang="en-ZA" sz="1100" b="0" i="0" u="none" strike="noStrike" baseline="0" dirty="0">
                          <a:solidFill>
                            <a:schemeClr val="tx1"/>
                          </a:solidFill>
                          <a:effectLst/>
                          <a:latin typeface="Arial Narrow" panose="020B0606020202030204" pitchFamily="34" charset="0"/>
                        </a:rPr>
                        <a:t> 524</a:t>
                      </a:r>
                      <a:endParaRPr lang="en-ZA" sz="11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chemeClr val="tx1"/>
                          </a:solidFill>
                          <a:effectLst/>
                          <a:latin typeface="Arial Narrow" panose="020B0606020202030204" pitchFamily="34" charset="0"/>
                        </a:rPr>
                        <a:t>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127 044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114 520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94007">
                <a:tc>
                  <a:txBody>
                    <a:bodyPr/>
                    <a:lstStyle/>
                    <a:p>
                      <a:pPr algn="l" rtl="0" fontAlgn="t"/>
                      <a:r>
                        <a:rPr lang="en-ZA" sz="1100" b="0" i="0" u="none" strike="noStrike" dirty="0">
                          <a:solidFill>
                            <a:schemeClr val="tx1"/>
                          </a:solidFill>
                          <a:effectLst/>
                          <a:latin typeface="Arial Narrow" panose="020B0606020202030204" pitchFamily="34" charset="0"/>
                        </a:rPr>
                        <a:t>- Non-Profit Institutions </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472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472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chemeClr val="tx1"/>
                          </a:solidFill>
                          <a:effectLst/>
                          <a:latin typeface="Arial Narrow" panose="020B0606020202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472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94007">
                <a:tc>
                  <a:txBody>
                    <a:bodyPr/>
                    <a:lstStyle/>
                    <a:p>
                      <a:pPr algn="l" rtl="0" fontAlgn="t"/>
                      <a:r>
                        <a:rPr lang="en-ZA" sz="1100" b="0" i="0" u="none" strike="noStrike" dirty="0">
                          <a:solidFill>
                            <a:schemeClr val="tx1"/>
                          </a:solidFill>
                          <a:effectLst/>
                          <a:latin typeface="Arial Narrow" panose="020B0606020202030204" pitchFamily="34" charset="0"/>
                        </a:rPr>
                        <a:t>- Households</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84 852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34 724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chemeClr val="tx1"/>
                          </a:solidFill>
                          <a:effectLst/>
                          <a:latin typeface="Arial Narrow" panose="020B0606020202030204" pitchFamily="34" charset="0"/>
                        </a:rPr>
                        <a:t>40.9%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44 000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9 276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89363">
                <a:tc>
                  <a:txBody>
                    <a:bodyPr/>
                    <a:lstStyle/>
                    <a:p>
                      <a:pPr algn="l" rtl="0" fontAlgn="t"/>
                      <a:r>
                        <a:rPr lang="en-ZA" sz="1200" b="1" i="0" u="none" strike="noStrike" dirty="0">
                          <a:solidFill>
                            <a:schemeClr val="tx1"/>
                          </a:solidFill>
                          <a:effectLst/>
                          <a:latin typeface="Arial Narrow" panose="020B0606020202030204" pitchFamily="34" charset="0"/>
                        </a:rPr>
                        <a:t>Capital Assets </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ZA" sz="1100" b="1" i="0" u="none" strike="noStrike" dirty="0">
                        <a:solidFill>
                          <a:schemeClr val="tx1"/>
                        </a:solidFill>
                        <a:effectLst/>
                        <a:latin typeface="Arial Narrow" panose="020B0606020202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12"/>
                  </a:ext>
                </a:extLst>
              </a:tr>
              <a:tr h="194007">
                <a:tc>
                  <a:txBody>
                    <a:bodyPr/>
                    <a:lstStyle/>
                    <a:p>
                      <a:pPr algn="l" rtl="0" fontAlgn="t"/>
                      <a:r>
                        <a:rPr lang="en-ZA" sz="1100" b="0" i="0" u="none" strike="noStrike" dirty="0">
                          <a:solidFill>
                            <a:schemeClr val="tx1"/>
                          </a:solidFill>
                          <a:effectLst/>
                          <a:latin typeface="Arial Narrow" panose="020B0606020202030204" pitchFamily="34" charset="0"/>
                        </a:rPr>
                        <a:t>- Buildings and other fixed structures</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218 594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66 485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chemeClr val="tx1"/>
                          </a:solidFill>
                          <a:effectLst/>
                          <a:latin typeface="Arial Narrow" panose="020B0606020202030204" pitchFamily="34" charset="0"/>
                        </a:rPr>
                        <a:t>30.4%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172 972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106 487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94007">
                <a:tc>
                  <a:txBody>
                    <a:bodyPr/>
                    <a:lstStyle/>
                    <a:p>
                      <a:pPr algn="l" rtl="0" fontAlgn="t"/>
                      <a:r>
                        <a:rPr lang="en-ZA" sz="1100" b="0" i="0" u="none" strike="noStrike" dirty="0">
                          <a:solidFill>
                            <a:schemeClr val="tx1"/>
                          </a:solidFill>
                          <a:effectLst/>
                          <a:latin typeface="Arial Narrow" panose="020B0606020202030204" pitchFamily="34" charset="0"/>
                        </a:rPr>
                        <a:t>- Machinery and Equipment</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5 297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5 599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chemeClr val="tx1"/>
                          </a:solidFill>
                          <a:effectLst/>
                          <a:latin typeface="Arial Narrow" panose="020B0606020202030204" pitchFamily="34" charset="0"/>
                        </a:rPr>
                        <a:t>105.7%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4 482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-1 117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94007">
                <a:tc>
                  <a:txBody>
                    <a:bodyPr/>
                    <a:lstStyle/>
                    <a:p>
                      <a:pPr algn="l" rtl="0" fontAlgn="t"/>
                      <a:r>
                        <a:rPr lang="en-ZA" sz="1100" b="0" i="0" u="none" strike="noStrike" dirty="0">
                          <a:solidFill>
                            <a:schemeClr val="tx1"/>
                          </a:solidFill>
                          <a:effectLst/>
                          <a:latin typeface="Arial Narrow" panose="020B0606020202030204" pitchFamily="34" charset="0"/>
                        </a:rPr>
                        <a:t>- Software and other intangible assets</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205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1 154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chemeClr val="tx1"/>
                          </a:solidFill>
                          <a:effectLst/>
                          <a:latin typeface="Arial Narrow" panose="020B0606020202030204" pitchFamily="34" charset="0"/>
                        </a:rPr>
                        <a:t>562.9%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164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-990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305437">
                <a:tc>
                  <a:txBody>
                    <a:bodyPr/>
                    <a:lstStyle/>
                    <a:p>
                      <a:pPr algn="l" rtl="0" fontAlgn="t"/>
                      <a:r>
                        <a:rPr lang="en-ZA" sz="1100" b="1" i="0" u="none" strike="noStrike" dirty="0">
                          <a:solidFill>
                            <a:schemeClr val="tx1"/>
                          </a:solidFill>
                          <a:effectLst/>
                          <a:latin typeface="Arial Narrow" panose="020B0606020202030204" pitchFamily="34" charset="0"/>
                        </a:rPr>
                        <a:t>Payment for Financial Assets </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95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ZA" sz="1100" b="0" i="0" u="none" strike="noStrike" dirty="0">
                        <a:solidFill>
                          <a:schemeClr val="tx1"/>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chemeClr val="tx1"/>
                          </a:solidFill>
                          <a:effectLst/>
                          <a:latin typeface="Arial Narrow" panose="020B0606020202030204" pitchFamily="34" charset="0"/>
                        </a:rPr>
                        <a:t>(95)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89249">
                <a:tc>
                  <a:txBody>
                    <a:bodyPr/>
                    <a:lstStyle/>
                    <a:p>
                      <a:pPr algn="l" rtl="0" fontAlgn="t"/>
                      <a:r>
                        <a:rPr lang="en-ZA" sz="1200" b="1" i="0" u="none" strike="noStrike" dirty="0">
                          <a:solidFill>
                            <a:schemeClr val="tx1"/>
                          </a:solidFill>
                          <a:effectLst/>
                          <a:latin typeface="Arial Narrow" panose="020B0606020202030204" pitchFamily="34" charset="0"/>
                        </a:rPr>
                        <a:t>Total</a:t>
                      </a:r>
                      <a:r>
                        <a:rPr lang="en-ZA" sz="1100" b="1" i="0" u="none" strike="noStrike" dirty="0">
                          <a:solidFill>
                            <a:schemeClr val="tx1"/>
                          </a:solidFill>
                          <a:effectLst/>
                          <a:latin typeface="Arial Narrow" panose="020B0606020202030204" pitchFamily="34" charset="0"/>
                        </a:rPr>
                        <a:t> </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ZA" sz="1100" b="1" i="0" u="none" strike="noStrike" dirty="0">
                          <a:solidFill>
                            <a:schemeClr val="tx1"/>
                          </a:solidFill>
                          <a:effectLst/>
                          <a:latin typeface="Arial Narrow" panose="020B0606020202030204" pitchFamily="34" charset="0"/>
                        </a:rPr>
                        <a:t>2 261 817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ZA" sz="1100" b="1" i="0" u="none" strike="noStrike" dirty="0">
                          <a:solidFill>
                            <a:schemeClr val="tx1"/>
                          </a:solidFill>
                          <a:effectLst/>
                          <a:latin typeface="Arial Narrow" panose="020B0606020202030204" pitchFamily="34" charset="0"/>
                        </a:rPr>
                        <a:t>1 728 915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ZA" sz="1100" b="1" i="0" u="none" strike="noStrike" dirty="0">
                          <a:solidFill>
                            <a:schemeClr val="tx1"/>
                          </a:solidFill>
                          <a:effectLst/>
                          <a:latin typeface="Arial Narrow" panose="020B0606020202030204" pitchFamily="34" charset="0"/>
                        </a:rPr>
                        <a:t>76.4%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ZA" sz="1100" b="1" i="0" u="none" strike="noStrike" dirty="0">
                          <a:solidFill>
                            <a:schemeClr val="tx1"/>
                          </a:solidFill>
                          <a:effectLst/>
                          <a:latin typeface="Arial Narrow" panose="020B0606020202030204" pitchFamily="34" charset="0"/>
                        </a:rPr>
                        <a:t>1</a:t>
                      </a:r>
                      <a:r>
                        <a:rPr lang="en-ZA" sz="1100" b="1" i="0" u="none" strike="noStrike" baseline="0" dirty="0">
                          <a:solidFill>
                            <a:schemeClr val="tx1"/>
                          </a:solidFill>
                          <a:effectLst/>
                          <a:latin typeface="Arial Narrow" panose="020B0606020202030204" pitchFamily="34" charset="0"/>
                        </a:rPr>
                        <a:t> 904 758</a:t>
                      </a:r>
                      <a:endParaRPr lang="en-ZA" sz="1100" b="1" i="0" u="none" strike="noStrike" dirty="0">
                        <a:solidFill>
                          <a:schemeClr val="tx1"/>
                        </a:solidFill>
                        <a:effectLst/>
                        <a:latin typeface="Arial Narrow" panose="020B0606020202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ZA" sz="1100" b="1" i="0" u="none" strike="noStrike" dirty="0">
                          <a:solidFill>
                            <a:schemeClr val="tx1"/>
                          </a:solidFill>
                          <a:effectLst/>
                          <a:latin typeface="Arial Narrow" panose="020B0606020202030204" pitchFamily="34" charset="0"/>
                        </a:rPr>
                        <a:t>175 843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17"/>
                  </a:ext>
                </a:extLst>
              </a:tr>
            </a:tbl>
          </a:graphicData>
        </a:graphic>
      </p:graphicFrame>
      <p:sp>
        <p:nvSpPr>
          <p:cNvPr id="6" name="TextBox 5"/>
          <p:cNvSpPr txBox="1"/>
          <p:nvPr/>
        </p:nvSpPr>
        <p:spPr>
          <a:xfrm>
            <a:off x="438913" y="5507445"/>
            <a:ext cx="817473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ZA" sz="1200" dirty="0">
                <a:latin typeface="Arial Narrow" panose="020B0606020202030204" pitchFamily="34" charset="0"/>
              </a:rPr>
              <a:t>The variances under Current Payments, Transfers and Subsidies and Capital Assets is specifically due to the Standard Chart of Accounts (SCOA) reporting requirements whereby specific expenditure is required to be disbursed under items where the budget has not necessarily been allocated to. These variances will ultimately be eliminated via shifts. The total variance between Actual Expenditure and Projected Expenditure is explained in the previous slide per programme.</a:t>
            </a:r>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2018-19 Q 2 (Actual) &amp; Q 3 (Preliminary) Performance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6836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8650" y="5991226"/>
            <a:ext cx="2898321"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4" name="Title 3"/>
          <p:cNvSpPr>
            <a:spLocks noGrp="1"/>
          </p:cNvSpPr>
          <p:nvPr>
            <p:ph type="title"/>
          </p:nvPr>
        </p:nvSpPr>
        <p:spPr>
          <a:xfrm>
            <a:off x="628649" y="222863"/>
            <a:ext cx="8152885" cy="298903"/>
          </a:xfrm>
          <a:solidFill>
            <a:srgbClr val="F1995D"/>
          </a:solidFill>
        </p:spPr>
        <p:txBody>
          <a:bodyPr>
            <a:noAutofit/>
          </a:bodyPr>
          <a:lstStyle/>
          <a:p>
            <a:pPr algn="ctr"/>
            <a:r>
              <a:rPr lang="en-ZA" sz="2000" dirty="0">
                <a:solidFill>
                  <a:schemeClr val="tx1"/>
                </a:solidFill>
                <a:latin typeface="Arial Narrow" panose="020B0606020202030204" pitchFamily="34" charset="0"/>
              </a:rPr>
              <a:t>LIST OF ACRONYMS AND ABBREVIATIONS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33542272"/>
              </p:ext>
            </p:extLst>
          </p:nvPr>
        </p:nvGraphicFramePr>
        <p:xfrm>
          <a:off x="628649" y="521766"/>
          <a:ext cx="8152885" cy="4975006"/>
        </p:xfrm>
        <a:graphic>
          <a:graphicData uri="http://schemas.openxmlformats.org/drawingml/2006/table">
            <a:tbl>
              <a:tblPr firstRow="1" bandRow="1">
                <a:tableStyleId>{F5AB1C69-6EDB-4FF4-983F-18BD219EF322}</a:tableStyleId>
              </a:tblPr>
              <a:tblGrid>
                <a:gridCol w="4269922">
                  <a:extLst>
                    <a:ext uri="{9D8B030D-6E8A-4147-A177-3AD203B41FA5}">
                      <a16:colId xmlns:a16="http://schemas.microsoft.com/office/drawing/2014/main" xmlns="" val="20000"/>
                    </a:ext>
                  </a:extLst>
                </a:gridCol>
                <a:gridCol w="3882963">
                  <a:extLst>
                    <a:ext uri="{9D8B030D-6E8A-4147-A177-3AD203B41FA5}">
                      <a16:colId xmlns:a16="http://schemas.microsoft.com/office/drawing/2014/main" xmlns="" val="20001"/>
                    </a:ext>
                  </a:extLst>
                </a:gridCol>
              </a:tblGrid>
              <a:tr h="4975006">
                <a:tc>
                  <a:txBody>
                    <a:bodyPr/>
                    <a:lstStyle/>
                    <a:p>
                      <a:pPr marL="914400" indent="-914400" algn="just" fontAlgn="base">
                        <a:lnSpc>
                          <a:spcPct val="115000"/>
                        </a:lnSpc>
                        <a:spcAft>
                          <a:spcPts val="0"/>
                        </a:spcAft>
                      </a:pPr>
                      <a:r>
                        <a:rPr lang="en-ZA" sz="1400" dirty="0">
                          <a:solidFill>
                            <a:schemeClr val="tx1"/>
                          </a:solidFill>
                          <a:effectLst/>
                          <a:latin typeface="Arial Narrow" panose="020B0606020202030204" pitchFamily="34" charset="0"/>
                        </a:rPr>
                        <a:t>B-BBEE: 	broad-based black economic empowerment</a:t>
                      </a:r>
                    </a:p>
                    <a:p>
                      <a:pPr algn="just" fontAlgn="base">
                        <a:lnSpc>
                          <a:spcPct val="115000"/>
                        </a:lnSpc>
                        <a:spcAft>
                          <a:spcPts val="0"/>
                        </a:spcAft>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DPME:	Department of Planning, Monitoring and </a:t>
                      </a:r>
                    </a:p>
                    <a:p>
                      <a:pPr marL="0" marR="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Evaluation</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EPWP:	Expanded Public Works Programme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EC                 Eastern Cape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FTE:	full-time equivalent</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GTIP              Green Tourism Incentive Programme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IORA:            </a:t>
                      </a:r>
                      <a:r>
                        <a:rPr kumimoji="0" lang="en-ZA" sz="1400" b="1" i="0" u="none" strike="noStrike" kern="1200" cap="none" spc="0" normalizeH="0" baseline="0" dirty="0">
                          <a:ln>
                            <a:noFill/>
                          </a:ln>
                          <a:solidFill>
                            <a:schemeClr val="tx1"/>
                          </a:solidFill>
                          <a:effectLst/>
                          <a:uLnTx/>
                          <a:uFillTx/>
                          <a:latin typeface="Arial Narrow" panose="020B0606020202030204" pitchFamily="34" charset="0"/>
                          <a:ea typeface="+mn-ea"/>
                          <a:cs typeface="+mn-cs"/>
                        </a:rPr>
                        <a:t>Indian Ocean Rim Association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dirty="0">
                          <a:ln>
                            <a:noFill/>
                          </a:ln>
                          <a:solidFill>
                            <a:schemeClr val="tx1"/>
                          </a:solidFill>
                          <a:effectLst/>
                          <a:uLnTx/>
                          <a:uFillTx/>
                          <a:latin typeface="Arial Narrow" panose="020B0606020202030204" pitchFamily="34" charset="0"/>
                          <a:ea typeface="+mn-ea"/>
                          <a:cs typeface="+mn-cs"/>
                        </a:rPr>
                        <a:t>J2SE:         </a:t>
                      </a:r>
                      <a:r>
                        <a:rPr kumimoji="0" lang="en-ZA" sz="14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   Journey </a:t>
                      </a:r>
                      <a:r>
                        <a:rPr kumimoji="0" lang="en-ZA" sz="1400" b="1" i="0" u="none" strike="noStrike" kern="1200" cap="none" spc="0" normalizeH="0" baseline="0" dirty="0">
                          <a:ln>
                            <a:noFill/>
                          </a:ln>
                          <a:solidFill>
                            <a:schemeClr val="tx1"/>
                          </a:solidFill>
                          <a:effectLst/>
                          <a:uLnTx/>
                          <a:uFillTx/>
                          <a:latin typeface="Arial Narrow" panose="020B0606020202030204" pitchFamily="34" charset="0"/>
                          <a:ea typeface="+mn-ea"/>
                          <a:cs typeface="+mn-cs"/>
                        </a:rPr>
                        <a:t>to Service </a:t>
                      </a:r>
                      <a:r>
                        <a:rPr kumimoji="0" lang="en-ZA" sz="14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Excellence</a:t>
                      </a:r>
                      <a:endParaRPr kumimoji="0" lang="en-ZA" sz="1400" b="1" i="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LED:           </a:t>
                      </a: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   Local </a:t>
                      </a: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Economic Development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LP:                 </a:t>
                      </a: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Limpopo Province </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HYP:              Hospitality Youth Programme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ITB:                </a:t>
                      </a: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International Tourismus Borse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MITT              Moscow International Travel and Tourism</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MoU:              Memorandum of Understanding</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NT:	National Treasury</a:t>
                      </a:r>
                    </a:p>
                    <a:p>
                      <a:pPr marL="914400" marR="0" lvl="0" indent="-914400" algn="just" defTabSz="914400" rtl="0" eaLnBrk="1" fontAlgn="base" latinLnBrk="0" hangingPunct="1">
                        <a:lnSpc>
                          <a:spcPct val="115000"/>
                        </a:lnSpc>
                        <a:spcBef>
                          <a:spcPts val="0"/>
                        </a:spcBef>
                        <a:spcAft>
                          <a:spcPts val="0"/>
                        </a:spcAft>
                        <a:buClrTx/>
                        <a:buSzTx/>
                        <a:buFontTx/>
                        <a:buNone/>
                        <a:tabLst/>
                        <a:defRPr/>
                      </a:pPr>
                      <a:endPar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NTCE:           National Tourism Careers Expo</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NTIMS:	National Tourism Information and Monitoring System</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NTSS:	National Tourism Sector Strategy</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NYCTP:         National Youth Chefs </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Training Programme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PAC:             Project Advisory Committee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RMC              Risk Management Committee</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SAT:	South African Tourism</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SMME            Small, Medium and Micro- Enterprises</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SMS               Senior Management Service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STR:	State of Tourism Report</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TTF:               Tourism Transformation Fund</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UA:                 Universal </a:t>
                      </a: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Accessibility</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WC:                 Western Cape Province    </a:t>
                      </a:r>
                      <a:endPar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mn-cs"/>
                        </a:rPr>
                        <a:t>WiT</a:t>
                      </a: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Women in Tourism</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WSP                Workplace Skills Plan</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bl>
          </a:graphicData>
        </a:graphic>
      </p:graphicFrame>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96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6672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bwMode="auto">
          <a:xfrm>
            <a:off x="3012141" y="2726286"/>
            <a:ext cx="3267635" cy="9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0">
              <a:buFont typeface="Arial" panose="020B0604020202020204" pitchFamily="34" charset="0"/>
              <a:buNone/>
            </a:pPr>
            <a:r>
              <a:rPr lang="en-US" sz="4800" b="1" dirty="0">
                <a:solidFill>
                  <a:sysClr val="windowText" lastClr="000000"/>
                </a:solidFill>
                <a:latin typeface="Arial Narrow" panose="020B0606020202030204" pitchFamily="34" charset="0"/>
              </a:rPr>
              <a:t>Thank You</a:t>
            </a:r>
          </a:p>
        </p:txBody>
      </p:sp>
      <p:sp>
        <p:nvSpPr>
          <p:cNvPr id="4" name="Footer Placeholder 1"/>
          <p:cNvSpPr>
            <a:spLocks noGrp="1"/>
          </p:cNvSpPr>
          <p:nvPr>
            <p:ph type="ftr" sz="quarter" idx="11"/>
          </p:nvPr>
        </p:nvSpPr>
        <p:spPr>
          <a:xfrm>
            <a:off x="701351" y="5991226"/>
            <a:ext cx="2983958" cy="365125"/>
          </a:xfrm>
        </p:spPr>
        <p:txBody>
          <a:bodyPr/>
          <a:lstStyle/>
          <a:p>
            <a:pPr>
              <a:defRPr/>
            </a:pPr>
            <a:r>
              <a:rPr lang="en-US" sz="1000" i="1" smtClean="0">
                <a:latin typeface="Arial Narrow" panose="020B0606020202030204" pitchFamily="34" charset="0"/>
              </a:rPr>
              <a:t>2018-19 Q 2 (Actual) &amp; Q 3 (Preliminary) Performance </a:t>
            </a:r>
            <a:endParaRPr lang="en-ZA" sz="10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97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4259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2016_PowerPoint presentation template - Natasja (official)</Template>
  <TotalTime>22930</TotalTime>
  <Words>14218</Words>
  <Application>Microsoft Office PowerPoint</Application>
  <PresentationFormat>On-screen Show (4:3)</PresentationFormat>
  <Paragraphs>2102</Paragraphs>
  <Slides>97</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97</vt:i4>
      </vt:variant>
    </vt:vector>
  </HeadingPairs>
  <TitlesOfParts>
    <vt:vector size="106" baseType="lpstr">
      <vt:lpstr>Arial</vt:lpstr>
      <vt:lpstr>Arial Narrow</vt:lpstr>
      <vt:lpstr>Calibri</vt:lpstr>
      <vt:lpstr>Gill Sans MT</vt:lpstr>
      <vt:lpstr>MyriadPro-Regular</vt:lpstr>
      <vt:lpstr>Times New Roman</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GRAPH 1: ORIGIN OF COMPLAINTS: INTERNATIONAL AND DOMESTIC TOURIST</vt:lpstr>
      <vt:lpstr>GRAPH 2: NATURE OF TOURIST COMPLAINT</vt:lpstr>
      <vt:lpstr>GRAPH 3: NUMBER OF COMPLAINTS PER PROVINCE</vt:lpstr>
      <vt:lpstr>GRAPH 4: STATUS OF COMPLAINTS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Employees per Occupational Bands: 31 December 2018</vt:lpstr>
      <vt:lpstr>Workforce Representativity as end of 31 December 2018</vt:lpstr>
      <vt:lpstr>PowerPoint Presentation</vt:lpstr>
      <vt:lpstr>Budget and Expenditure Review as at 31 December 2018</vt:lpstr>
      <vt:lpstr>Expenditure per Economical Classification as at 31 December 2018</vt:lpstr>
      <vt:lpstr>LIST OF ACRONYMS AND ABBREVIATIONS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2018-19 Quarter 3 Portfolio Committee Presentation - Preliminary Report</dc:title>
  <dc:creator>SMME</dc:creator>
  <cp:lastModifiedBy>P van Niekerk</cp:lastModifiedBy>
  <cp:revision>3855</cp:revision>
  <cp:lastPrinted>2019-02-22T10:24:26Z</cp:lastPrinted>
  <dcterms:created xsi:type="dcterms:W3CDTF">2016-09-21T07:18:03Z</dcterms:created>
  <dcterms:modified xsi:type="dcterms:W3CDTF">2019-02-24T19:47:57Z</dcterms:modified>
</cp:coreProperties>
</file>