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6" r:id="rId2"/>
    <p:sldId id="273" r:id="rId3"/>
    <p:sldId id="274" r:id="rId4"/>
    <p:sldId id="275" r:id="rId5"/>
    <p:sldId id="276" r:id="rId6"/>
    <p:sldId id="277" r:id="rId7"/>
    <p:sldId id="278" r:id="rId8"/>
    <p:sldId id="279" r:id="rId9"/>
    <p:sldId id="306" r:id="rId10"/>
    <p:sldId id="280" r:id="rId11"/>
    <p:sldId id="281" r:id="rId12"/>
    <p:sldId id="282" r:id="rId13"/>
    <p:sldId id="283" r:id="rId14"/>
    <p:sldId id="284" r:id="rId15"/>
    <p:sldId id="285" r:id="rId16"/>
    <p:sldId id="305" r:id="rId17"/>
    <p:sldId id="307" r:id="rId18"/>
    <p:sldId id="299" r:id="rId19"/>
    <p:sldId id="302" r:id="rId20"/>
    <p:sldId id="303" r:id="rId21"/>
    <p:sldId id="304" r:id="rId22"/>
    <p:sldId id="310" r:id="rId23"/>
    <p:sldId id="308" r:id="rId24"/>
    <p:sldId id="309" r:id="rId25"/>
    <p:sldId id="311" r:id="rId26"/>
    <p:sldId id="312" r:id="rId27"/>
    <p:sldId id="313" r:id="rId28"/>
    <p:sldId id="314" r:id="rId29"/>
    <p:sldId id="315" r:id="rId30"/>
    <p:sldId id="301" r:id="rId31"/>
    <p:sldId id="290" r:id="rId32"/>
    <p:sldId id="291" r:id="rId33"/>
    <p:sldId id="292" r:id="rId34"/>
    <p:sldId id="293" r:id="rId35"/>
    <p:sldId id="294" r:id="rId36"/>
    <p:sldId id="297" r:id="rId37"/>
    <p:sldId id="298" r:id="rId38"/>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110" d="100"/>
          <a:sy n="110" d="100"/>
        </p:scale>
        <p:origin x="-1644" y="-90"/>
      </p:cViewPr>
      <p:guideLst>
        <p:guide orient="horz" pos="2160"/>
        <p:guide pos="283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8E10F9-E9E4-4E71-AFB1-448BAA8704D6}"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en-ZA"/>
        </a:p>
      </dgm:t>
    </dgm:pt>
    <dgm:pt modelId="{ED57B16A-FF20-482A-82A2-6DD8488F386D}">
      <dgm:prSet phldrT="[Text]" custT="1"/>
      <dgm:spPr>
        <a:gradFill rotWithShape="0">
          <a:gsLst>
            <a:gs pos="0">
              <a:srgbClr val="DDEBCF"/>
            </a:gs>
            <a:gs pos="50000">
              <a:srgbClr val="9CB86E"/>
            </a:gs>
            <a:gs pos="100000">
              <a:srgbClr val="156B13"/>
            </a:gs>
          </a:gsLst>
          <a:lin ang="16200000" scaled="0"/>
        </a:gradFill>
      </dgm:spPr>
      <dgm:t>
        <a:bodyPr/>
        <a:lstStyle/>
        <a:p>
          <a:r>
            <a:rPr lang="en-ZA" sz="1200" b="1" dirty="0">
              <a:solidFill>
                <a:schemeClr val="tx1"/>
              </a:solidFill>
              <a:latin typeface="Arial Black" pitchFamily="34" charset="0"/>
            </a:rPr>
            <a:t>STAGE 1</a:t>
          </a:r>
        </a:p>
      </dgm:t>
    </dgm:pt>
    <dgm:pt modelId="{BA48382C-A13F-44BE-9095-6A9620DB40CC}" type="parTrans" cxnId="{1F1C79FC-BC5B-46FD-A521-C8265C009389}">
      <dgm:prSet/>
      <dgm:spPr/>
      <dgm:t>
        <a:bodyPr/>
        <a:lstStyle/>
        <a:p>
          <a:endParaRPr lang="en-ZA" sz="900">
            <a:latin typeface="Arial Black" pitchFamily="34" charset="0"/>
          </a:endParaRPr>
        </a:p>
      </dgm:t>
    </dgm:pt>
    <dgm:pt modelId="{0209AFB9-67B9-4D48-8867-3033353CA436}" type="sibTrans" cxnId="{1F1C79FC-BC5B-46FD-A521-C8265C009389}">
      <dgm:prSet/>
      <dgm:spPr/>
      <dgm:t>
        <a:bodyPr/>
        <a:lstStyle/>
        <a:p>
          <a:endParaRPr lang="en-ZA" sz="900">
            <a:latin typeface="Arial Black" pitchFamily="34" charset="0"/>
          </a:endParaRPr>
        </a:p>
      </dgm:t>
    </dgm:pt>
    <dgm:pt modelId="{180DB0AC-3E90-482D-8557-3083BCB91D57}">
      <dgm:prSet phldrT="[Text]" custT="1"/>
      <dgm:spPr>
        <a:gradFill rotWithShape="0">
          <a:gsLst>
            <a:gs pos="0">
              <a:srgbClr val="DDEBCF"/>
            </a:gs>
            <a:gs pos="10000">
              <a:schemeClr val="bg2">
                <a:lumMod val="20000"/>
                <a:lumOff val="80000"/>
              </a:schemeClr>
            </a:gs>
            <a:gs pos="100000">
              <a:srgbClr val="156B13"/>
            </a:gs>
          </a:gsLst>
          <a:lin ang="16200000" scaled="0"/>
        </a:gradFill>
      </dgm:spPr>
      <dgm:t>
        <a:bodyPr/>
        <a:lstStyle/>
        <a:p>
          <a:r>
            <a:rPr lang="en-ZA" sz="1400" dirty="0">
              <a:latin typeface="Arial Black" pitchFamily="34" charset="0"/>
            </a:rPr>
            <a:t>LODGEMENT </a:t>
          </a:r>
        </a:p>
      </dgm:t>
    </dgm:pt>
    <dgm:pt modelId="{3155CC76-91EB-4B49-8AEB-5F9E08A5EE8C}" type="parTrans" cxnId="{65F1AAA0-27A3-451E-8091-2008831F16CC}">
      <dgm:prSet/>
      <dgm:spPr/>
      <dgm:t>
        <a:bodyPr/>
        <a:lstStyle/>
        <a:p>
          <a:endParaRPr lang="en-ZA" sz="900">
            <a:latin typeface="Arial Black" pitchFamily="34" charset="0"/>
          </a:endParaRPr>
        </a:p>
      </dgm:t>
    </dgm:pt>
    <dgm:pt modelId="{12B06204-9089-4160-A803-F7BCB224B29B}" type="sibTrans" cxnId="{65F1AAA0-27A3-451E-8091-2008831F16CC}">
      <dgm:prSet/>
      <dgm:spPr/>
      <dgm:t>
        <a:bodyPr/>
        <a:lstStyle/>
        <a:p>
          <a:endParaRPr lang="en-ZA" sz="900">
            <a:latin typeface="Arial Black" pitchFamily="34" charset="0"/>
          </a:endParaRPr>
        </a:p>
      </dgm:t>
    </dgm:pt>
    <dgm:pt modelId="{FFF0BD4E-7EA3-4D24-8637-A7F2BB4C3343}">
      <dgm:prSet phldrT="[Text]" custT="1"/>
      <dgm:spPr>
        <a:gradFill rotWithShape="0">
          <a:gsLst>
            <a:gs pos="0">
              <a:srgbClr val="DDEBCF"/>
            </a:gs>
            <a:gs pos="50000">
              <a:srgbClr val="9CB86E"/>
            </a:gs>
            <a:gs pos="100000">
              <a:srgbClr val="156B13"/>
            </a:gs>
          </a:gsLst>
          <a:lin ang="16200000" scaled="0"/>
        </a:gradFill>
      </dgm:spPr>
      <dgm:t>
        <a:bodyPr/>
        <a:lstStyle/>
        <a:p>
          <a:r>
            <a:rPr lang="en-ZA" sz="1200" dirty="0">
              <a:solidFill>
                <a:schemeClr val="tx1"/>
              </a:solidFill>
              <a:latin typeface="Arial Black" pitchFamily="34" charset="0"/>
            </a:rPr>
            <a:t>STAGE 2</a:t>
          </a:r>
        </a:p>
      </dgm:t>
    </dgm:pt>
    <dgm:pt modelId="{C4B7C969-21DB-46F5-8CCC-638960FB8F92}" type="parTrans" cxnId="{15018C88-98C2-4E29-810C-967170EEF54E}">
      <dgm:prSet/>
      <dgm:spPr/>
      <dgm:t>
        <a:bodyPr/>
        <a:lstStyle/>
        <a:p>
          <a:endParaRPr lang="en-ZA" sz="900">
            <a:latin typeface="Arial Black" pitchFamily="34" charset="0"/>
          </a:endParaRPr>
        </a:p>
      </dgm:t>
    </dgm:pt>
    <dgm:pt modelId="{15FD9C7A-AC98-48EC-8A81-54095CEAEF8E}" type="sibTrans" cxnId="{15018C88-98C2-4E29-810C-967170EEF54E}">
      <dgm:prSet/>
      <dgm:spPr/>
      <dgm:t>
        <a:bodyPr/>
        <a:lstStyle/>
        <a:p>
          <a:endParaRPr lang="en-ZA" sz="900">
            <a:latin typeface="Arial Black" pitchFamily="34" charset="0"/>
          </a:endParaRPr>
        </a:p>
      </dgm:t>
    </dgm:pt>
    <dgm:pt modelId="{9437465E-BF63-4F9A-8EDD-5A02C5D15C2A}">
      <dgm:prSet phldrT="[Text]" custT="1"/>
      <dgm:spPr>
        <a:gradFill rotWithShape="0">
          <a:gsLst>
            <a:gs pos="0">
              <a:schemeClr val="bg2">
                <a:lumMod val="20000"/>
                <a:lumOff val="80000"/>
              </a:schemeClr>
            </a:gs>
            <a:gs pos="10000">
              <a:schemeClr val="bg2">
                <a:lumMod val="20000"/>
                <a:lumOff val="80000"/>
              </a:schemeClr>
            </a:gs>
            <a:gs pos="100000">
              <a:srgbClr val="156B13"/>
            </a:gs>
          </a:gsLst>
          <a:lin ang="16200000" scaled="0"/>
        </a:gradFill>
      </dgm:spPr>
      <dgm:t>
        <a:bodyPr/>
        <a:lstStyle/>
        <a:p>
          <a:r>
            <a:rPr lang="en-ZA" sz="1400" dirty="0">
              <a:latin typeface="Arial Black" pitchFamily="34" charset="0"/>
            </a:rPr>
            <a:t>ACCEPTANCE AND GAZETTING</a:t>
          </a:r>
        </a:p>
      </dgm:t>
    </dgm:pt>
    <dgm:pt modelId="{FB6BECE7-94B1-44FE-8C3C-65FE7C4434E0}" type="parTrans" cxnId="{B5FA2032-E892-41A3-8EF6-58408A48E229}">
      <dgm:prSet/>
      <dgm:spPr/>
      <dgm:t>
        <a:bodyPr/>
        <a:lstStyle/>
        <a:p>
          <a:endParaRPr lang="en-ZA" sz="900">
            <a:latin typeface="Arial Black" pitchFamily="34" charset="0"/>
          </a:endParaRPr>
        </a:p>
      </dgm:t>
    </dgm:pt>
    <dgm:pt modelId="{EF7B3FD6-5FA4-45EC-83BC-93D3669594C0}" type="sibTrans" cxnId="{B5FA2032-E892-41A3-8EF6-58408A48E229}">
      <dgm:prSet/>
      <dgm:spPr/>
      <dgm:t>
        <a:bodyPr/>
        <a:lstStyle/>
        <a:p>
          <a:endParaRPr lang="en-ZA" sz="900">
            <a:latin typeface="Arial Black" pitchFamily="34" charset="0"/>
          </a:endParaRPr>
        </a:p>
      </dgm:t>
    </dgm:pt>
    <dgm:pt modelId="{CF0FE856-C63F-40E9-8365-DF2BFD681969}">
      <dgm:prSet phldrT="[Text]" custT="1"/>
      <dgm:spPr>
        <a:gradFill rotWithShape="0">
          <a:gsLst>
            <a:gs pos="0">
              <a:srgbClr val="DDEBCF"/>
            </a:gs>
            <a:gs pos="50000">
              <a:srgbClr val="9CB86E"/>
            </a:gs>
            <a:gs pos="100000">
              <a:srgbClr val="156B13"/>
            </a:gs>
          </a:gsLst>
          <a:lin ang="16200000" scaled="0"/>
        </a:gradFill>
      </dgm:spPr>
      <dgm:t>
        <a:bodyPr/>
        <a:lstStyle/>
        <a:p>
          <a:r>
            <a:rPr lang="en-ZA" sz="1200" dirty="0">
              <a:solidFill>
                <a:schemeClr val="tx1"/>
              </a:solidFill>
              <a:latin typeface="Arial Black" pitchFamily="34" charset="0"/>
            </a:rPr>
            <a:t>STAGE 3</a:t>
          </a:r>
        </a:p>
      </dgm:t>
    </dgm:pt>
    <dgm:pt modelId="{D1557727-A192-4646-8E4B-9F1E36784D26}" type="parTrans" cxnId="{BCC743AC-0501-4D0D-83FA-73E541A04211}">
      <dgm:prSet/>
      <dgm:spPr/>
      <dgm:t>
        <a:bodyPr/>
        <a:lstStyle/>
        <a:p>
          <a:endParaRPr lang="en-ZA" sz="900">
            <a:latin typeface="Arial Black" pitchFamily="34" charset="0"/>
          </a:endParaRPr>
        </a:p>
      </dgm:t>
    </dgm:pt>
    <dgm:pt modelId="{696804C2-21A4-4063-8AEA-7C6FE50AFA79}" type="sibTrans" cxnId="{BCC743AC-0501-4D0D-83FA-73E541A04211}">
      <dgm:prSet/>
      <dgm:spPr/>
      <dgm:t>
        <a:bodyPr/>
        <a:lstStyle/>
        <a:p>
          <a:endParaRPr lang="en-ZA" sz="900">
            <a:latin typeface="Arial Black" pitchFamily="34" charset="0"/>
          </a:endParaRPr>
        </a:p>
      </dgm:t>
    </dgm:pt>
    <dgm:pt modelId="{7D425D55-D65B-464A-AD67-8347F91D979F}">
      <dgm:prSet phldrT="[Text]" custT="1"/>
      <dgm:spPr>
        <a:gradFill rotWithShape="0">
          <a:gsLst>
            <a:gs pos="0">
              <a:schemeClr val="bg2">
                <a:lumMod val="20000"/>
                <a:lumOff val="80000"/>
              </a:schemeClr>
            </a:gs>
            <a:gs pos="10000">
              <a:schemeClr val="bg2">
                <a:lumMod val="20000"/>
                <a:lumOff val="80000"/>
              </a:schemeClr>
            </a:gs>
            <a:gs pos="100000">
              <a:srgbClr val="156B13"/>
            </a:gs>
          </a:gsLst>
          <a:lin ang="16200000" scaled="0"/>
        </a:gradFill>
      </dgm:spPr>
      <dgm:t>
        <a:bodyPr/>
        <a:lstStyle/>
        <a:p>
          <a:r>
            <a:rPr lang="en-ZA" sz="1400" dirty="0">
              <a:latin typeface="Arial Black" pitchFamily="34" charset="0"/>
            </a:rPr>
            <a:t>INVESTIGATION</a:t>
          </a:r>
        </a:p>
      </dgm:t>
    </dgm:pt>
    <dgm:pt modelId="{014F80DB-23A3-4BA7-B5C9-AA696126485F}" type="parTrans" cxnId="{B4C306C6-62F7-49E5-AFBD-342074A7C8BD}">
      <dgm:prSet/>
      <dgm:spPr/>
      <dgm:t>
        <a:bodyPr/>
        <a:lstStyle/>
        <a:p>
          <a:endParaRPr lang="en-ZA" sz="900">
            <a:latin typeface="Arial Black" pitchFamily="34" charset="0"/>
          </a:endParaRPr>
        </a:p>
      </dgm:t>
    </dgm:pt>
    <dgm:pt modelId="{17271B3E-5A27-487A-8714-7BF64A4EED21}" type="sibTrans" cxnId="{B4C306C6-62F7-49E5-AFBD-342074A7C8BD}">
      <dgm:prSet/>
      <dgm:spPr/>
      <dgm:t>
        <a:bodyPr/>
        <a:lstStyle/>
        <a:p>
          <a:endParaRPr lang="en-ZA" sz="900">
            <a:latin typeface="Arial Black" pitchFamily="34" charset="0"/>
          </a:endParaRPr>
        </a:p>
      </dgm:t>
    </dgm:pt>
    <dgm:pt modelId="{A8652992-D55D-4A02-96AD-E612F512F925}">
      <dgm:prSet phldrT="[Text]" custT="1"/>
      <dgm:spPr>
        <a:gradFill rotWithShape="0">
          <a:gsLst>
            <a:gs pos="0">
              <a:srgbClr val="DDEBCF"/>
            </a:gs>
            <a:gs pos="50000">
              <a:srgbClr val="9CB86E"/>
            </a:gs>
            <a:gs pos="100000">
              <a:srgbClr val="156B13"/>
            </a:gs>
          </a:gsLst>
          <a:lin ang="16200000" scaled="0"/>
        </a:gradFill>
      </dgm:spPr>
      <dgm:t>
        <a:bodyPr/>
        <a:lstStyle/>
        <a:p>
          <a:r>
            <a:rPr lang="en-ZA" sz="1200" dirty="0">
              <a:solidFill>
                <a:schemeClr val="tx1"/>
              </a:solidFill>
              <a:latin typeface="Arial Black" pitchFamily="34" charset="0"/>
            </a:rPr>
            <a:t>STAGE 4</a:t>
          </a:r>
        </a:p>
      </dgm:t>
    </dgm:pt>
    <dgm:pt modelId="{8E3577FE-F1EF-4DCB-8BE1-59DD9DC4A08D}" type="parTrans" cxnId="{E953868A-D3A6-4111-8536-CAF7EB7140A2}">
      <dgm:prSet/>
      <dgm:spPr/>
      <dgm:t>
        <a:bodyPr/>
        <a:lstStyle/>
        <a:p>
          <a:endParaRPr lang="en-ZA" sz="900">
            <a:latin typeface="Arial Black" pitchFamily="34" charset="0"/>
          </a:endParaRPr>
        </a:p>
      </dgm:t>
    </dgm:pt>
    <dgm:pt modelId="{7EEA1720-C0CC-4C22-B274-F7597BA309F9}" type="sibTrans" cxnId="{E953868A-D3A6-4111-8536-CAF7EB7140A2}">
      <dgm:prSet/>
      <dgm:spPr/>
      <dgm:t>
        <a:bodyPr/>
        <a:lstStyle/>
        <a:p>
          <a:endParaRPr lang="en-ZA" sz="900">
            <a:latin typeface="Arial Black" pitchFamily="34" charset="0"/>
          </a:endParaRPr>
        </a:p>
      </dgm:t>
    </dgm:pt>
    <dgm:pt modelId="{8B19A184-F97B-4BAC-866C-3403850FC17B}">
      <dgm:prSet custT="1"/>
      <dgm:spPr>
        <a:gradFill rotWithShape="0">
          <a:gsLst>
            <a:gs pos="0">
              <a:schemeClr val="bg2">
                <a:lumMod val="20000"/>
                <a:lumOff val="80000"/>
              </a:schemeClr>
            </a:gs>
            <a:gs pos="10000">
              <a:schemeClr val="bg2">
                <a:lumMod val="20000"/>
                <a:lumOff val="80000"/>
              </a:schemeClr>
            </a:gs>
            <a:gs pos="100000">
              <a:srgbClr val="156B13"/>
            </a:gs>
          </a:gsLst>
          <a:lin ang="16200000" scaled="0"/>
        </a:gradFill>
      </dgm:spPr>
      <dgm:t>
        <a:bodyPr/>
        <a:lstStyle/>
        <a:p>
          <a:endParaRPr lang="en-ZA" sz="900" dirty="0">
            <a:latin typeface="Arial Black" pitchFamily="34" charset="0"/>
          </a:endParaRPr>
        </a:p>
      </dgm:t>
    </dgm:pt>
    <dgm:pt modelId="{EC8559D4-C9AE-41E9-9BB0-ED3C5168DBB7}" type="parTrans" cxnId="{74D301F0-55C4-44CB-AFAD-F709E0887F0C}">
      <dgm:prSet/>
      <dgm:spPr/>
      <dgm:t>
        <a:bodyPr/>
        <a:lstStyle/>
        <a:p>
          <a:endParaRPr lang="en-ZA" sz="900">
            <a:latin typeface="Arial Black" pitchFamily="34" charset="0"/>
          </a:endParaRPr>
        </a:p>
      </dgm:t>
    </dgm:pt>
    <dgm:pt modelId="{069393CB-1A75-43B3-AB97-9249B5BA8374}" type="sibTrans" cxnId="{74D301F0-55C4-44CB-AFAD-F709E0887F0C}">
      <dgm:prSet/>
      <dgm:spPr/>
      <dgm:t>
        <a:bodyPr/>
        <a:lstStyle/>
        <a:p>
          <a:endParaRPr lang="en-ZA" sz="900">
            <a:latin typeface="Arial Black" pitchFamily="34" charset="0"/>
          </a:endParaRPr>
        </a:p>
      </dgm:t>
    </dgm:pt>
    <dgm:pt modelId="{6A2B4E2E-DFC6-4F93-BA8E-A37E8602D327}">
      <dgm:prSet phldrT="[Text]" custT="1"/>
      <dgm:spPr>
        <a:gradFill rotWithShape="0">
          <a:gsLst>
            <a:gs pos="0">
              <a:schemeClr val="bg2">
                <a:lumMod val="20000"/>
                <a:lumOff val="80000"/>
              </a:schemeClr>
            </a:gs>
            <a:gs pos="10000">
              <a:schemeClr val="bg2">
                <a:lumMod val="20000"/>
                <a:lumOff val="80000"/>
              </a:schemeClr>
            </a:gs>
            <a:gs pos="100000">
              <a:srgbClr val="156B13"/>
            </a:gs>
          </a:gsLst>
          <a:lin ang="16200000" scaled="0"/>
        </a:gradFill>
      </dgm:spPr>
      <dgm:t>
        <a:bodyPr/>
        <a:lstStyle/>
        <a:p>
          <a:r>
            <a:rPr lang="en-ZA" sz="1400" dirty="0">
              <a:latin typeface="Arial Black" pitchFamily="34" charset="0"/>
            </a:rPr>
            <a:t>REFERRAL / SETTLEMENT</a:t>
          </a:r>
        </a:p>
      </dgm:t>
    </dgm:pt>
    <dgm:pt modelId="{2C904272-5FCE-416B-B236-2F3A3265B2CB}" type="parTrans" cxnId="{810C74C2-37EF-4D18-814A-5F5C7315D8C5}">
      <dgm:prSet/>
      <dgm:spPr/>
      <dgm:t>
        <a:bodyPr/>
        <a:lstStyle/>
        <a:p>
          <a:endParaRPr lang="en-ZA" sz="900">
            <a:latin typeface="Arial Black" pitchFamily="34" charset="0"/>
          </a:endParaRPr>
        </a:p>
      </dgm:t>
    </dgm:pt>
    <dgm:pt modelId="{41D44549-3B1E-4604-8029-4B4B46AAEB63}" type="sibTrans" cxnId="{810C74C2-37EF-4D18-814A-5F5C7315D8C5}">
      <dgm:prSet/>
      <dgm:spPr/>
      <dgm:t>
        <a:bodyPr/>
        <a:lstStyle/>
        <a:p>
          <a:endParaRPr lang="en-ZA" sz="900">
            <a:latin typeface="Arial Black" pitchFamily="34" charset="0"/>
          </a:endParaRPr>
        </a:p>
      </dgm:t>
    </dgm:pt>
    <dgm:pt modelId="{27D0A51B-8998-44E2-A7C3-CE2310A22B4A}">
      <dgm:prSet custT="1"/>
      <dgm:spPr>
        <a:gradFill rotWithShape="0">
          <a:gsLst>
            <a:gs pos="0">
              <a:schemeClr val="bg2">
                <a:lumMod val="20000"/>
                <a:lumOff val="80000"/>
              </a:schemeClr>
            </a:gs>
            <a:gs pos="10000">
              <a:schemeClr val="bg2">
                <a:lumMod val="20000"/>
                <a:lumOff val="80000"/>
              </a:schemeClr>
            </a:gs>
            <a:gs pos="100000">
              <a:srgbClr val="156B13"/>
            </a:gs>
          </a:gsLst>
          <a:lin ang="16200000" scaled="0"/>
        </a:gradFill>
      </dgm:spPr>
      <dgm:t>
        <a:bodyPr/>
        <a:lstStyle/>
        <a:p>
          <a:endParaRPr lang="en-ZA" sz="900" dirty="0">
            <a:latin typeface="Arial Black" pitchFamily="34" charset="0"/>
          </a:endParaRPr>
        </a:p>
      </dgm:t>
    </dgm:pt>
    <dgm:pt modelId="{5782D833-A34F-45E6-9B0F-3B4E4D4BA2EB}" type="parTrans" cxnId="{7D17C9A0-FE54-4C23-8BF7-1C54652CFA4F}">
      <dgm:prSet/>
      <dgm:spPr/>
      <dgm:t>
        <a:bodyPr/>
        <a:lstStyle/>
        <a:p>
          <a:endParaRPr lang="en-ZA" sz="900">
            <a:latin typeface="Arial Black" pitchFamily="34" charset="0"/>
          </a:endParaRPr>
        </a:p>
      </dgm:t>
    </dgm:pt>
    <dgm:pt modelId="{BBFD77F5-41A9-4C47-9A27-19327C3E66FF}" type="sibTrans" cxnId="{7D17C9A0-FE54-4C23-8BF7-1C54652CFA4F}">
      <dgm:prSet/>
      <dgm:spPr/>
      <dgm:t>
        <a:bodyPr/>
        <a:lstStyle/>
        <a:p>
          <a:endParaRPr lang="en-ZA" sz="900">
            <a:latin typeface="Arial Black" pitchFamily="34" charset="0"/>
          </a:endParaRPr>
        </a:p>
      </dgm:t>
    </dgm:pt>
    <dgm:pt modelId="{E7977F2D-022B-4D25-8931-DB750EAF08D9}" type="pres">
      <dgm:prSet presAssocID="{378E10F9-E9E4-4E71-AFB1-448BAA8704D6}" presName="linearFlow" presStyleCnt="0">
        <dgm:presLayoutVars>
          <dgm:dir/>
          <dgm:animLvl val="lvl"/>
          <dgm:resizeHandles val="exact"/>
        </dgm:presLayoutVars>
      </dgm:prSet>
      <dgm:spPr/>
      <dgm:t>
        <a:bodyPr/>
        <a:lstStyle/>
        <a:p>
          <a:endParaRPr lang="en-ZA"/>
        </a:p>
      </dgm:t>
    </dgm:pt>
    <dgm:pt modelId="{D5DC39FE-4F89-4124-960B-A828CE202561}" type="pres">
      <dgm:prSet presAssocID="{ED57B16A-FF20-482A-82A2-6DD8488F386D}" presName="composite" presStyleCnt="0"/>
      <dgm:spPr/>
    </dgm:pt>
    <dgm:pt modelId="{901357C3-1468-4CBC-83F2-070F4613DC82}" type="pres">
      <dgm:prSet presAssocID="{ED57B16A-FF20-482A-82A2-6DD8488F386D}" presName="parentText" presStyleLbl="alignNode1" presStyleIdx="0" presStyleCnt="4" custLinFactNeighborX="0" custLinFactNeighborY="-277">
        <dgm:presLayoutVars>
          <dgm:chMax val="1"/>
          <dgm:bulletEnabled val="1"/>
        </dgm:presLayoutVars>
      </dgm:prSet>
      <dgm:spPr/>
      <dgm:t>
        <a:bodyPr/>
        <a:lstStyle/>
        <a:p>
          <a:endParaRPr lang="en-ZA"/>
        </a:p>
      </dgm:t>
    </dgm:pt>
    <dgm:pt modelId="{1CE5A8C9-9F00-4C86-ACF3-2F94557DA2C0}" type="pres">
      <dgm:prSet presAssocID="{ED57B16A-FF20-482A-82A2-6DD8488F386D}" presName="descendantText" presStyleLbl="alignAcc1" presStyleIdx="0" presStyleCnt="4" custLinFactNeighborX="-11" custLinFactNeighborY="-426">
        <dgm:presLayoutVars>
          <dgm:bulletEnabled val="1"/>
        </dgm:presLayoutVars>
      </dgm:prSet>
      <dgm:spPr/>
      <dgm:t>
        <a:bodyPr/>
        <a:lstStyle/>
        <a:p>
          <a:endParaRPr lang="en-ZA"/>
        </a:p>
      </dgm:t>
    </dgm:pt>
    <dgm:pt modelId="{85338639-87E0-440C-B341-BD1DD04B4C44}" type="pres">
      <dgm:prSet presAssocID="{0209AFB9-67B9-4D48-8867-3033353CA436}" presName="sp" presStyleCnt="0"/>
      <dgm:spPr/>
    </dgm:pt>
    <dgm:pt modelId="{063B9CCE-2173-4DEE-A246-74337D87B452}" type="pres">
      <dgm:prSet presAssocID="{FFF0BD4E-7EA3-4D24-8637-A7F2BB4C3343}" presName="composite" presStyleCnt="0"/>
      <dgm:spPr/>
    </dgm:pt>
    <dgm:pt modelId="{70494997-2A06-47D5-8FD6-0AF2763B1ED9}" type="pres">
      <dgm:prSet presAssocID="{FFF0BD4E-7EA3-4D24-8637-A7F2BB4C3343}" presName="parentText" presStyleLbl="alignNode1" presStyleIdx="1" presStyleCnt="4" custLinFactNeighborX="0" custLinFactNeighborY="-17784">
        <dgm:presLayoutVars>
          <dgm:chMax val="1"/>
          <dgm:bulletEnabled val="1"/>
        </dgm:presLayoutVars>
      </dgm:prSet>
      <dgm:spPr/>
      <dgm:t>
        <a:bodyPr/>
        <a:lstStyle/>
        <a:p>
          <a:endParaRPr lang="en-ZA"/>
        </a:p>
      </dgm:t>
    </dgm:pt>
    <dgm:pt modelId="{1BBFA6D4-9641-4B54-97BA-1854BE29B27E}" type="pres">
      <dgm:prSet presAssocID="{FFF0BD4E-7EA3-4D24-8637-A7F2BB4C3343}" presName="descendantText" presStyleLbl="alignAcc1" presStyleIdx="1" presStyleCnt="4" custLinFactNeighborY="-27403">
        <dgm:presLayoutVars>
          <dgm:bulletEnabled val="1"/>
        </dgm:presLayoutVars>
      </dgm:prSet>
      <dgm:spPr/>
      <dgm:t>
        <a:bodyPr/>
        <a:lstStyle/>
        <a:p>
          <a:endParaRPr lang="en-ZA"/>
        </a:p>
      </dgm:t>
    </dgm:pt>
    <dgm:pt modelId="{3816834F-5214-4D1A-BF23-8E22496467D1}" type="pres">
      <dgm:prSet presAssocID="{15FD9C7A-AC98-48EC-8A81-54095CEAEF8E}" presName="sp" presStyleCnt="0"/>
      <dgm:spPr/>
    </dgm:pt>
    <dgm:pt modelId="{A5463B9D-D06A-455D-A29F-06F0F070152C}" type="pres">
      <dgm:prSet presAssocID="{CF0FE856-C63F-40E9-8365-DF2BFD681969}" presName="composite" presStyleCnt="0"/>
      <dgm:spPr/>
    </dgm:pt>
    <dgm:pt modelId="{62AA1096-CC12-4D03-9955-346E2FDC321D}" type="pres">
      <dgm:prSet presAssocID="{CF0FE856-C63F-40E9-8365-DF2BFD681969}" presName="parentText" presStyleLbl="alignNode1" presStyleIdx="2" presStyleCnt="4" custLinFactNeighborX="0" custLinFactNeighborY="-34853">
        <dgm:presLayoutVars>
          <dgm:chMax val="1"/>
          <dgm:bulletEnabled val="1"/>
        </dgm:presLayoutVars>
      </dgm:prSet>
      <dgm:spPr/>
      <dgm:t>
        <a:bodyPr/>
        <a:lstStyle/>
        <a:p>
          <a:endParaRPr lang="en-ZA"/>
        </a:p>
      </dgm:t>
    </dgm:pt>
    <dgm:pt modelId="{4E84DB12-56DD-462E-88C0-6A3CDE6B971D}" type="pres">
      <dgm:prSet presAssocID="{CF0FE856-C63F-40E9-8365-DF2BFD681969}" presName="descendantText" presStyleLbl="alignAcc1" presStyleIdx="2" presStyleCnt="4" custLinFactNeighborY="-52468">
        <dgm:presLayoutVars>
          <dgm:bulletEnabled val="1"/>
        </dgm:presLayoutVars>
      </dgm:prSet>
      <dgm:spPr/>
      <dgm:t>
        <a:bodyPr/>
        <a:lstStyle/>
        <a:p>
          <a:endParaRPr lang="en-ZA"/>
        </a:p>
      </dgm:t>
    </dgm:pt>
    <dgm:pt modelId="{D6BB00A6-5ABF-4E60-9AA0-8A312BF1C4DC}" type="pres">
      <dgm:prSet presAssocID="{696804C2-21A4-4063-8AEA-7C6FE50AFA79}" presName="sp" presStyleCnt="0"/>
      <dgm:spPr/>
    </dgm:pt>
    <dgm:pt modelId="{6A450B19-A7C6-4A76-9093-75F6B514208B}" type="pres">
      <dgm:prSet presAssocID="{A8652992-D55D-4A02-96AD-E612F512F925}" presName="composite" presStyleCnt="0"/>
      <dgm:spPr/>
    </dgm:pt>
    <dgm:pt modelId="{79B0706A-187B-403F-BD95-3363E9DDE191}" type="pres">
      <dgm:prSet presAssocID="{A8652992-D55D-4A02-96AD-E612F512F925}" presName="parentText" presStyleLbl="alignNode1" presStyleIdx="3" presStyleCnt="4" custLinFactNeighborX="0" custLinFactNeighborY="-50203">
        <dgm:presLayoutVars>
          <dgm:chMax val="1"/>
          <dgm:bulletEnabled val="1"/>
        </dgm:presLayoutVars>
      </dgm:prSet>
      <dgm:spPr/>
      <dgm:t>
        <a:bodyPr/>
        <a:lstStyle/>
        <a:p>
          <a:endParaRPr lang="en-ZA"/>
        </a:p>
      </dgm:t>
    </dgm:pt>
    <dgm:pt modelId="{84A1EFE2-3D54-4EA8-A967-7FE21B3D1E6A}" type="pres">
      <dgm:prSet presAssocID="{A8652992-D55D-4A02-96AD-E612F512F925}" presName="descendantText" presStyleLbl="alignAcc1" presStyleIdx="3" presStyleCnt="4" custScaleX="98628" custScaleY="92287" custLinFactNeighborX="-397" custLinFactNeighborY="-80640">
        <dgm:presLayoutVars>
          <dgm:bulletEnabled val="1"/>
        </dgm:presLayoutVars>
      </dgm:prSet>
      <dgm:spPr/>
      <dgm:t>
        <a:bodyPr/>
        <a:lstStyle/>
        <a:p>
          <a:endParaRPr lang="en-ZA"/>
        </a:p>
      </dgm:t>
    </dgm:pt>
  </dgm:ptLst>
  <dgm:cxnLst>
    <dgm:cxn modelId="{74D301F0-55C4-44CB-AFAD-F709E0887F0C}" srcId="{A8652992-D55D-4A02-96AD-E612F512F925}" destId="{8B19A184-F97B-4BAC-866C-3403850FC17B}" srcOrd="0" destOrd="0" parTransId="{EC8559D4-C9AE-41E9-9BB0-ED3C5168DBB7}" sibTransId="{069393CB-1A75-43B3-AB97-9249B5BA8374}"/>
    <dgm:cxn modelId="{1F1C79FC-BC5B-46FD-A521-C8265C009389}" srcId="{378E10F9-E9E4-4E71-AFB1-448BAA8704D6}" destId="{ED57B16A-FF20-482A-82A2-6DD8488F386D}" srcOrd="0" destOrd="0" parTransId="{BA48382C-A13F-44BE-9095-6A9620DB40CC}" sibTransId="{0209AFB9-67B9-4D48-8867-3033353CA436}"/>
    <dgm:cxn modelId="{15018C88-98C2-4E29-810C-967170EEF54E}" srcId="{378E10F9-E9E4-4E71-AFB1-448BAA8704D6}" destId="{FFF0BD4E-7EA3-4D24-8637-A7F2BB4C3343}" srcOrd="1" destOrd="0" parTransId="{C4B7C969-21DB-46F5-8CCC-638960FB8F92}" sibTransId="{15FD9C7A-AC98-48EC-8A81-54095CEAEF8E}"/>
    <dgm:cxn modelId="{B4C306C6-62F7-49E5-AFBD-342074A7C8BD}" srcId="{CF0FE856-C63F-40E9-8365-DF2BFD681969}" destId="{7D425D55-D65B-464A-AD67-8347F91D979F}" srcOrd="0" destOrd="0" parTransId="{014F80DB-23A3-4BA7-B5C9-AA696126485F}" sibTransId="{17271B3E-5A27-487A-8714-7BF64A4EED21}"/>
    <dgm:cxn modelId="{02B98078-0756-451B-A235-48E721E5EBAA}" type="presOf" srcId="{ED57B16A-FF20-482A-82A2-6DD8488F386D}" destId="{901357C3-1468-4CBC-83F2-070F4613DC82}" srcOrd="0" destOrd="0" presId="urn:microsoft.com/office/officeart/2005/8/layout/chevron2"/>
    <dgm:cxn modelId="{30782CD0-F4B9-4474-AEF2-80E0FD8AABF4}" type="presOf" srcId="{FFF0BD4E-7EA3-4D24-8637-A7F2BB4C3343}" destId="{70494997-2A06-47D5-8FD6-0AF2763B1ED9}" srcOrd="0" destOrd="0" presId="urn:microsoft.com/office/officeart/2005/8/layout/chevron2"/>
    <dgm:cxn modelId="{81531C6C-59F6-414F-9B26-04C7268B5EE7}" type="presOf" srcId="{27D0A51B-8998-44E2-A7C3-CE2310A22B4A}" destId="{84A1EFE2-3D54-4EA8-A967-7FE21B3D1E6A}" srcOrd="0" destOrd="2" presId="urn:microsoft.com/office/officeart/2005/8/layout/chevron2"/>
    <dgm:cxn modelId="{2C910E7C-CEC3-48EA-B655-9CC68E12167C}" type="presOf" srcId="{7D425D55-D65B-464A-AD67-8347F91D979F}" destId="{4E84DB12-56DD-462E-88C0-6A3CDE6B971D}" srcOrd="0" destOrd="0" presId="urn:microsoft.com/office/officeart/2005/8/layout/chevron2"/>
    <dgm:cxn modelId="{BCC743AC-0501-4D0D-83FA-73E541A04211}" srcId="{378E10F9-E9E4-4E71-AFB1-448BAA8704D6}" destId="{CF0FE856-C63F-40E9-8365-DF2BFD681969}" srcOrd="2" destOrd="0" parTransId="{D1557727-A192-4646-8E4B-9F1E36784D26}" sibTransId="{696804C2-21A4-4063-8AEA-7C6FE50AFA79}"/>
    <dgm:cxn modelId="{E953868A-D3A6-4111-8536-CAF7EB7140A2}" srcId="{378E10F9-E9E4-4E71-AFB1-448BAA8704D6}" destId="{A8652992-D55D-4A02-96AD-E612F512F925}" srcOrd="3" destOrd="0" parTransId="{8E3577FE-F1EF-4DCB-8BE1-59DD9DC4A08D}" sibTransId="{7EEA1720-C0CC-4C22-B274-F7597BA309F9}"/>
    <dgm:cxn modelId="{B5FA2032-E892-41A3-8EF6-58408A48E229}" srcId="{FFF0BD4E-7EA3-4D24-8637-A7F2BB4C3343}" destId="{9437465E-BF63-4F9A-8EDD-5A02C5D15C2A}" srcOrd="0" destOrd="0" parTransId="{FB6BECE7-94B1-44FE-8C3C-65FE7C4434E0}" sibTransId="{EF7B3FD6-5FA4-45EC-83BC-93D3669594C0}"/>
    <dgm:cxn modelId="{0C99A1DA-4976-4DF6-9FBD-B4308E884273}" type="presOf" srcId="{378E10F9-E9E4-4E71-AFB1-448BAA8704D6}" destId="{E7977F2D-022B-4D25-8931-DB750EAF08D9}" srcOrd="0" destOrd="0" presId="urn:microsoft.com/office/officeart/2005/8/layout/chevron2"/>
    <dgm:cxn modelId="{769BEC4D-BC5F-4FEB-913E-894736BF717A}" type="presOf" srcId="{8B19A184-F97B-4BAC-866C-3403850FC17B}" destId="{84A1EFE2-3D54-4EA8-A967-7FE21B3D1E6A}" srcOrd="0" destOrd="0" presId="urn:microsoft.com/office/officeart/2005/8/layout/chevron2"/>
    <dgm:cxn modelId="{51B4571D-345B-4E5C-9D47-2D98E45E6284}" type="presOf" srcId="{9437465E-BF63-4F9A-8EDD-5A02C5D15C2A}" destId="{1BBFA6D4-9641-4B54-97BA-1854BE29B27E}" srcOrd="0" destOrd="0" presId="urn:microsoft.com/office/officeart/2005/8/layout/chevron2"/>
    <dgm:cxn modelId="{65F1AAA0-27A3-451E-8091-2008831F16CC}" srcId="{ED57B16A-FF20-482A-82A2-6DD8488F386D}" destId="{180DB0AC-3E90-482D-8557-3083BCB91D57}" srcOrd="0" destOrd="0" parTransId="{3155CC76-91EB-4B49-8AEB-5F9E08A5EE8C}" sibTransId="{12B06204-9089-4160-A803-F7BCB224B29B}"/>
    <dgm:cxn modelId="{37B58D0D-793A-4556-A9C0-F017AA8B73E8}" type="presOf" srcId="{6A2B4E2E-DFC6-4F93-BA8E-A37E8602D327}" destId="{84A1EFE2-3D54-4EA8-A967-7FE21B3D1E6A}" srcOrd="0" destOrd="1" presId="urn:microsoft.com/office/officeart/2005/8/layout/chevron2"/>
    <dgm:cxn modelId="{810C74C2-37EF-4D18-814A-5F5C7315D8C5}" srcId="{A8652992-D55D-4A02-96AD-E612F512F925}" destId="{6A2B4E2E-DFC6-4F93-BA8E-A37E8602D327}" srcOrd="1" destOrd="0" parTransId="{2C904272-5FCE-416B-B236-2F3A3265B2CB}" sibTransId="{41D44549-3B1E-4604-8029-4B4B46AAEB63}"/>
    <dgm:cxn modelId="{2ED9E3FE-49D8-417D-BB21-AE322D606558}" type="presOf" srcId="{A8652992-D55D-4A02-96AD-E612F512F925}" destId="{79B0706A-187B-403F-BD95-3363E9DDE191}" srcOrd="0" destOrd="0" presId="urn:microsoft.com/office/officeart/2005/8/layout/chevron2"/>
    <dgm:cxn modelId="{7D17C9A0-FE54-4C23-8BF7-1C54652CFA4F}" srcId="{A8652992-D55D-4A02-96AD-E612F512F925}" destId="{27D0A51B-8998-44E2-A7C3-CE2310A22B4A}" srcOrd="2" destOrd="0" parTransId="{5782D833-A34F-45E6-9B0F-3B4E4D4BA2EB}" sibTransId="{BBFD77F5-41A9-4C47-9A27-19327C3E66FF}"/>
    <dgm:cxn modelId="{AAC2759D-824B-469E-A24F-1348D0791FA3}" type="presOf" srcId="{180DB0AC-3E90-482D-8557-3083BCB91D57}" destId="{1CE5A8C9-9F00-4C86-ACF3-2F94557DA2C0}" srcOrd="0" destOrd="0" presId="urn:microsoft.com/office/officeart/2005/8/layout/chevron2"/>
    <dgm:cxn modelId="{0714F8A1-F965-41E0-B1ED-6A95131BB45B}" type="presOf" srcId="{CF0FE856-C63F-40E9-8365-DF2BFD681969}" destId="{62AA1096-CC12-4D03-9955-346E2FDC321D}" srcOrd="0" destOrd="0" presId="urn:microsoft.com/office/officeart/2005/8/layout/chevron2"/>
    <dgm:cxn modelId="{8E6AE0F0-B2A9-40D6-A419-D099DA564522}" type="presParOf" srcId="{E7977F2D-022B-4D25-8931-DB750EAF08D9}" destId="{D5DC39FE-4F89-4124-960B-A828CE202561}" srcOrd="0" destOrd="0" presId="urn:microsoft.com/office/officeart/2005/8/layout/chevron2"/>
    <dgm:cxn modelId="{C1B14804-224D-4E9F-9F44-EF2474F030CF}" type="presParOf" srcId="{D5DC39FE-4F89-4124-960B-A828CE202561}" destId="{901357C3-1468-4CBC-83F2-070F4613DC82}" srcOrd="0" destOrd="0" presId="urn:microsoft.com/office/officeart/2005/8/layout/chevron2"/>
    <dgm:cxn modelId="{C4757E62-08BD-410A-AA95-13F1C0A690B6}" type="presParOf" srcId="{D5DC39FE-4F89-4124-960B-A828CE202561}" destId="{1CE5A8C9-9F00-4C86-ACF3-2F94557DA2C0}" srcOrd="1" destOrd="0" presId="urn:microsoft.com/office/officeart/2005/8/layout/chevron2"/>
    <dgm:cxn modelId="{4BD5E08B-7CFC-445C-89CE-3B0C8E0111E3}" type="presParOf" srcId="{E7977F2D-022B-4D25-8931-DB750EAF08D9}" destId="{85338639-87E0-440C-B341-BD1DD04B4C44}" srcOrd="1" destOrd="0" presId="urn:microsoft.com/office/officeart/2005/8/layout/chevron2"/>
    <dgm:cxn modelId="{F6E7713D-905A-4AC8-8B6F-731565199328}" type="presParOf" srcId="{E7977F2D-022B-4D25-8931-DB750EAF08D9}" destId="{063B9CCE-2173-4DEE-A246-74337D87B452}" srcOrd="2" destOrd="0" presId="urn:microsoft.com/office/officeart/2005/8/layout/chevron2"/>
    <dgm:cxn modelId="{7732A1C9-041F-4DA4-9752-94C3CCFD44BA}" type="presParOf" srcId="{063B9CCE-2173-4DEE-A246-74337D87B452}" destId="{70494997-2A06-47D5-8FD6-0AF2763B1ED9}" srcOrd="0" destOrd="0" presId="urn:microsoft.com/office/officeart/2005/8/layout/chevron2"/>
    <dgm:cxn modelId="{FCCD3407-0C34-49EE-BB6A-841A29F84E44}" type="presParOf" srcId="{063B9CCE-2173-4DEE-A246-74337D87B452}" destId="{1BBFA6D4-9641-4B54-97BA-1854BE29B27E}" srcOrd="1" destOrd="0" presId="urn:microsoft.com/office/officeart/2005/8/layout/chevron2"/>
    <dgm:cxn modelId="{BC6D7063-6270-4A5D-B721-2D63773DE4E2}" type="presParOf" srcId="{E7977F2D-022B-4D25-8931-DB750EAF08D9}" destId="{3816834F-5214-4D1A-BF23-8E22496467D1}" srcOrd="3" destOrd="0" presId="urn:microsoft.com/office/officeart/2005/8/layout/chevron2"/>
    <dgm:cxn modelId="{C0BA7971-7A5F-48CC-AEA7-C16FCCAA85C8}" type="presParOf" srcId="{E7977F2D-022B-4D25-8931-DB750EAF08D9}" destId="{A5463B9D-D06A-455D-A29F-06F0F070152C}" srcOrd="4" destOrd="0" presId="urn:microsoft.com/office/officeart/2005/8/layout/chevron2"/>
    <dgm:cxn modelId="{267752EF-287E-43B5-949E-32440109644D}" type="presParOf" srcId="{A5463B9D-D06A-455D-A29F-06F0F070152C}" destId="{62AA1096-CC12-4D03-9955-346E2FDC321D}" srcOrd="0" destOrd="0" presId="urn:microsoft.com/office/officeart/2005/8/layout/chevron2"/>
    <dgm:cxn modelId="{6955BE1C-1D59-4A69-88A8-C1FF9DF408B2}" type="presParOf" srcId="{A5463B9D-D06A-455D-A29F-06F0F070152C}" destId="{4E84DB12-56DD-462E-88C0-6A3CDE6B971D}" srcOrd="1" destOrd="0" presId="urn:microsoft.com/office/officeart/2005/8/layout/chevron2"/>
    <dgm:cxn modelId="{74B51C2C-F680-4642-9A2E-B5E4AA1C2DBF}" type="presParOf" srcId="{E7977F2D-022B-4D25-8931-DB750EAF08D9}" destId="{D6BB00A6-5ABF-4E60-9AA0-8A312BF1C4DC}" srcOrd="5" destOrd="0" presId="urn:microsoft.com/office/officeart/2005/8/layout/chevron2"/>
    <dgm:cxn modelId="{44E912A2-0DE6-44D9-B71D-41272529A5E7}" type="presParOf" srcId="{E7977F2D-022B-4D25-8931-DB750EAF08D9}" destId="{6A450B19-A7C6-4A76-9093-75F6B514208B}" srcOrd="6" destOrd="0" presId="urn:microsoft.com/office/officeart/2005/8/layout/chevron2"/>
    <dgm:cxn modelId="{4D8F4238-8827-44D4-9CEC-11B899E54090}" type="presParOf" srcId="{6A450B19-A7C6-4A76-9093-75F6B514208B}" destId="{79B0706A-187B-403F-BD95-3363E9DDE191}" srcOrd="0" destOrd="0" presId="urn:microsoft.com/office/officeart/2005/8/layout/chevron2"/>
    <dgm:cxn modelId="{3D7AAB07-9EAF-4E92-9EAA-9DB5581F70B5}" type="presParOf" srcId="{6A450B19-A7C6-4A76-9093-75F6B514208B}" destId="{84A1EFE2-3D54-4EA8-A967-7FE21B3D1E6A}" srcOrd="1" destOrd="0" presId="urn:microsoft.com/office/officeart/2005/8/layout/chevron2"/>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1357C3-1468-4CBC-83F2-070F4613DC82}">
      <dsp:nvSpPr>
        <dsp:cNvPr id="0" name=""/>
        <dsp:cNvSpPr/>
      </dsp:nvSpPr>
      <dsp:spPr>
        <a:xfrm rot="5400000">
          <a:off x="-177481" y="177481"/>
          <a:ext cx="1183209" cy="828246"/>
        </a:xfrm>
        <a:prstGeom prst="chevron">
          <a:avLst/>
        </a:prstGeom>
        <a:gradFill rotWithShape="0">
          <a:gsLst>
            <a:gs pos="0">
              <a:srgbClr val="DDEBCF"/>
            </a:gs>
            <a:gs pos="50000">
              <a:srgbClr val="9CB86E"/>
            </a:gs>
            <a:gs pos="100000">
              <a:srgbClr val="156B13"/>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b="1" kern="1200" dirty="0">
              <a:solidFill>
                <a:schemeClr val="tx1"/>
              </a:solidFill>
              <a:latin typeface="Arial Black" pitchFamily="34" charset="0"/>
            </a:rPr>
            <a:t>STAGE 1</a:t>
          </a:r>
        </a:p>
      </dsp:txBody>
      <dsp:txXfrm rot="5400000">
        <a:off x="-177481" y="177481"/>
        <a:ext cx="1183209" cy="828246"/>
      </dsp:txXfrm>
    </dsp:sp>
    <dsp:sp modelId="{1CE5A8C9-9F00-4C86-ACF3-2F94557DA2C0}">
      <dsp:nvSpPr>
        <dsp:cNvPr id="0" name=""/>
        <dsp:cNvSpPr/>
      </dsp:nvSpPr>
      <dsp:spPr>
        <a:xfrm rot="5400000">
          <a:off x="3125334" y="-2297677"/>
          <a:ext cx="769086" cy="5364441"/>
        </a:xfrm>
        <a:prstGeom prst="round2SameRect">
          <a:avLst/>
        </a:prstGeom>
        <a:gradFill rotWithShape="0">
          <a:gsLst>
            <a:gs pos="0">
              <a:srgbClr val="DDEBCF"/>
            </a:gs>
            <a:gs pos="10000">
              <a:schemeClr val="bg2">
                <a:lumMod val="20000"/>
                <a:lumOff val="80000"/>
              </a:schemeClr>
            </a:gs>
            <a:gs pos="100000">
              <a:srgbClr val="156B13"/>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latin typeface="Arial Black" pitchFamily="34" charset="0"/>
            </a:rPr>
            <a:t>LODGEMENT </a:t>
          </a:r>
        </a:p>
      </dsp:txBody>
      <dsp:txXfrm rot="5400000">
        <a:off x="3125334" y="-2297677"/>
        <a:ext cx="769086" cy="5364441"/>
      </dsp:txXfrm>
    </dsp:sp>
    <dsp:sp modelId="{70494997-2A06-47D5-8FD6-0AF2763B1ED9}">
      <dsp:nvSpPr>
        <dsp:cNvPr id="0" name=""/>
        <dsp:cNvSpPr/>
      </dsp:nvSpPr>
      <dsp:spPr>
        <a:xfrm rot="5400000">
          <a:off x="-177481" y="1005849"/>
          <a:ext cx="1183209" cy="828246"/>
        </a:xfrm>
        <a:prstGeom prst="chevron">
          <a:avLst/>
        </a:prstGeom>
        <a:gradFill rotWithShape="0">
          <a:gsLst>
            <a:gs pos="0">
              <a:srgbClr val="DDEBCF"/>
            </a:gs>
            <a:gs pos="50000">
              <a:srgbClr val="9CB86E"/>
            </a:gs>
            <a:gs pos="100000">
              <a:srgbClr val="156B13"/>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solidFill>
                <a:schemeClr val="tx1"/>
              </a:solidFill>
              <a:latin typeface="Arial Black" pitchFamily="34" charset="0"/>
            </a:rPr>
            <a:t>STAGE 2</a:t>
          </a:r>
        </a:p>
      </dsp:txBody>
      <dsp:txXfrm rot="5400000">
        <a:off x="-177481" y="1005849"/>
        <a:ext cx="1183209" cy="828246"/>
      </dsp:txXfrm>
    </dsp:sp>
    <dsp:sp modelId="{1BBFA6D4-9641-4B54-97BA-1854BE29B27E}">
      <dsp:nvSpPr>
        <dsp:cNvPr id="0" name=""/>
        <dsp:cNvSpPr/>
      </dsp:nvSpPr>
      <dsp:spPr>
        <a:xfrm rot="5400000">
          <a:off x="3125924" y="-1469640"/>
          <a:ext cx="769086" cy="5364441"/>
        </a:xfrm>
        <a:prstGeom prst="round2SameRect">
          <a:avLst/>
        </a:prstGeom>
        <a:gradFill rotWithShape="0">
          <a:gsLst>
            <a:gs pos="0">
              <a:schemeClr val="bg2">
                <a:lumMod val="20000"/>
                <a:lumOff val="80000"/>
              </a:schemeClr>
            </a:gs>
            <a:gs pos="10000">
              <a:schemeClr val="bg2">
                <a:lumMod val="20000"/>
                <a:lumOff val="80000"/>
              </a:schemeClr>
            </a:gs>
            <a:gs pos="100000">
              <a:srgbClr val="156B13"/>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latin typeface="Arial Black" pitchFamily="34" charset="0"/>
            </a:rPr>
            <a:t>ACCEPTANCE AND GAZETTING</a:t>
          </a:r>
        </a:p>
      </dsp:txBody>
      <dsp:txXfrm rot="5400000">
        <a:off x="3125924" y="-1469640"/>
        <a:ext cx="769086" cy="5364441"/>
      </dsp:txXfrm>
    </dsp:sp>
    <dsp:sp modelId="{62AA1096-CC12-4D03-9955-346E2FDC321D}">
      <dsp:nvSpPr>
        <dsp:cNvPr id="0" name=""/>
        <dsp:cNvSpPr/>
      </dsp:nvSpPr>
      <dsp:spPr>
        <a:xfrm rot="5400000">
          <a:off x="-177481" y="1839575"/>
          <a:ext cx="1183209" cy="828246"/>
        </a:xfrm>
        <a:prstGeom prst="chevron">
          <a:avLst/>
        </a:prstGeom>
        <a:gradFill rotWithShape="0">
          <a:gsLst>
            <a:gs pos="0">
              <a:srgbClr val="DDEBCF"/>
            </a:gs>
            <a:gs pos="50000">
              <a:srgbClr val="9CB86E"/>
            </a:gs>
            <a:gs pos="100000">
              <a:srgbClr val="156B13"/>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solidFill>
                <a:schemeClr val="tx1"/>
              </a:solidFill>
              <a:latin typeface="Arial Black" pitchFamily="34" charset="0"/>
            </a:rPr>
            <a:t>STAGE 3</a:t>
          </a:r>
        </a:p>
      </dsp:txBody>
      <dsp:txXfrm rot="5400000">
        <a:off x="-177481" y="1839575"/>
        <a:ext cx="1183209" cy="828246"/>
      </dsp:txXfrm>
    </dsp:sp>
    <dsp:sp modelId="{4E84DB12-56DD-462E-88C0-6A3CDE6B971D}">
      <dsp:nvSpPr>
        <dsp:cNvPr id="0" name=""/>
        <dsp:cNvSpPr/>
      </dsp:nvSpPr>
      <dsp:spPr>
        <a:xfrm rot="5400000">
          <a:off x="3125924" y="-626723"/>
          <a:ext cx="769086" cy="5364441"/>
        </a:xfrm>
        <a:prstGeom prst="round2SameRect">
          <a:avLst/>
        </a:prstGeom>
        <a:gradFill rotWithShape="0">
          <a:gsLst>
            <a:gs pos="0">
              <a:schemeClr val="bg2">
                <a:lumMod val="20000"/>
                <a:lumOff val="80000"/>
              </a:schemeClr>
            </a:gs>
            <a:gs pos="10000">
              <a:schemeClr val="bg2">
                <a:lumMod val="20000"/>
                <a:lumOff val="80000"/>
              </a:schemeClr>
            </a:gs>
            <a:gs pos="100000">
              <a:srgbClr val="156B13"/>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ZA" sz="1400" kern="1200" dirty="0">
              <a:latin typeface="Arial Black" pitchFamily="34" charset="0"/>
            </a:rPr>
            <a:t>INVESTIGATION</a:t>
          </a:r>
        </a:p>
      </dsp:txBody>
      <dsp:txXfrm rot="5400000">
        <a:off x="3125924" y="-626723"/>
        <a:ext cx="769086" cy="5364441"/>
      </dsp:txXfrm>
    </dsp:sp>
    <dsp:sp modelId="{79B0706A-187B-403F-BD95-3363E9DDE191}">
      <dsp:nvSpPr>
        <dsp:cNvPr id="0" name=""/>
        <dsp:cNvSpPr/>
      </dsp:nvSpPr>
      <dsp:spPr>
        <a:xfrm rot="5400000">
          <a:off x="-177481" y="2693640"/>
          <a:ext cx="1183209" cy="828246"/>
        </a:xfrm>
        <a:prstGeom prst="chevron">
          <a:avLst/>
        </a:prstGeom>
        <a:gradFill rotWithShape="0">
          <a:gsLst>
            <a:gs pos="0">
              <a:srgbClr val="DDEBCF"/>
            </a:gs>
            <a:gs pos="50000">
              <a:srgbClr val="9CB86E"/>
            </a:gs>
            <a:gs pos="100000">
              <a:srgbClr val="156B13"/>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solidFill>
                <a:schemeClr val="tx1"/>
              </a:solidFill>
              <a:latin typeface="Arial Black" pitchFamily="34" charset="0"/>
            </a:rPr>
            <a:t>STAGE 4</a:t>
          </a:r>
        </a:p>
      </dsp:txBody>
      <dsp:txXfrm rot="5400000">
        <a:off x="-177481" y="2693640"/>
        <a:ext cx="1183209" cy="828246"/>
      </dsp:txXfrm>
    </dsp:sp>
    <dsp:sp modelId="{84A1EFE2-3D54-4EA8-A967-7FE21B3D1E6A}">
      <dsp:nvSpPr>
        <dsp:cNvPr id="0" name=""/>
        <dsp:cNvSpPr/>
      </dsp:nvSpPr>
      <dsp:spPr>
        <a:xfrm rot="5400000">
          <a:off x="3134287" y="229097"/>
          <a:ext cx="709766" cy="5290841"/>
        </a:xfrm>
        <a:prstGeom prst="round2SameRect">
          <a:avLst/>
        </a:prstGeom>
        <a:gradFill rotWithShape="0">
          <a:gsLst>
            <a:gs pos="0">
              <a:schemeClr val="bg2">
                <a:lumMod val="20000"/>
                <a:lumOff val="80000"/>
              </a:schemeClr>
            </a:gs>
            <a:gs pos="10000">
              <a:schemeClr val="bg2">
                <a:lumMod val="20000"/>
                <a:lumOff val="80000"/>
              </a:schemeClr>
            </a:gs>
            <a:gs pos="100000">
              <a:srgbClr val="156B13"/>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endParaRPr lang="en-ZA" sz="900" kern="1200" dirty="0">
            <a:latin typeface="Arial Black" pitchFamily="34" charset="0"/>
          </a:endParaRPr>
        </a:p>
        <a:p>
          <a:pPr marL="114300" lvl="1" indent="-114300" algn="l" defTabSz="622300">
            <a:lnSpc>
              <a:spcPct val="90000"/>
            </a:lnSpc>
            <a:spcBef>
              <a:spcPct val="0"/>
            </a:spcBef>
            <a:spcAft>
              <a:spcPct val="15000"/>
            </a:spcAft>
            <a:buChar char="••"/>
          </a:pPr>
          <a:r>
            <a:rPr lang="en-ZA" sz="1400" kern="1200" dirty="0">
              <a:latin typeface="Arial Black" pitchFamily="34" charset="0"/>
            </a:rPr>
            <a:t>REFERRAL / SETTLEMENT</a:t>
          </a:r>
        </a:p>
        <a:p>
          <a:pPr marL="57150" lvl="1" indent="-57150" algn="l" defTabSz="400050">
            <a:lnSpc>
              <a:spcPct val="90000"/>
            </a:lnSpc>
            <a:spcBef>
              <a:spcPct val="0"/>
            </a:spcBef>
            <a:spcAft>
              <a:spcPct val="15000"/>
            </a:spcAft>
            <a:buChar char="••"/>
          </a:pPr>
          <a:endParaRPr lang="en-ZA" sz="900" kern="1200" dirty="0">
            <a:latin typeface="Arial Black" pitchFamily="34" charset="0"/>
          </a:endParaRPr>
        </a:p>
      </dsp:txBody>
      <dsp:txXfrm rot="5400000">
        <a:off x="3134287" y="229097"/>
        <a:ext cx="709766" cy="52908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1730B6BE-DDCA-4E0D-A014-533431A786F2}" type="datetimeFigureOut">
              <a:rPr lang="en-ZA" smtClean="0"/>
              <a:pPr/>
              <a:t>2019/03/01</a:t>
            </a:fld>
            <a:endParaRPr lang="en-ZA"/>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689475"/>
            <a:ext cx="5438775"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377363"/>
            <a:ext cx="2946400" cy="493712"/>
          </a:xfrm>
          <a:prstGeom prst="rect">
            <a:avLst/>
          </a:prstGeom>
        </p:spPr>
        <p:txBody>
          <a:bodyPr vert="horz" lIns="91440" tIns="45720" rIns="91440" bIns="45720" rtlCol="0" anchor="b"/>
          <a:lstStyle>
            <a:lvl1pPr algn="r">
              <a:defRPr sz="1200"/>
            </a:lvl1pPr>
          </a:lstStyle>
          <a:p>
            <a:fld id="{581266AB-FE55-44D7-9C76-F2E581601EF4}" type="slidenum">
              <a:rPr lang="en-ZA" smtClean="0"/>
              <a:pPr/>
              <a:t>‹#›</a:t>
            </a:fld>
            <a:endParaRPr lang="en-ZA"/>
          </a:p>
        </p:txBody>
      </p:sp>
    </p:spTree>
    <p:extLst>
      <p:ext uri="{BB962C8B-B14F-4D97-AF65-F5344CB8AC3E}">
        <p14:creationId xmlns:p14="http://schemas.microsoft.com/office/powerpoint/2010/main" xmlns="" val="1222732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18</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28</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29</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30</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31</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36</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930275" y="739775"/>
            <a:ext cx="4937125" cy="37020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6CB113-E424-4603-9A44-EB04BC756B00}" type="slidenum">
              <a:rPr lang="en-US" altLang="en-US" smtClean="0"/>
              <a:pPr eaLnBrk="1" hangingPunct="1"/>
              <a:t>37</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19</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20</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21</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23</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24</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25</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26</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2D7160B8-5E1D-4662-ACA2-0E0AEBFDAD6E}" type="slidenum">
              <a:rPr lang="en-GB" smtClean="0"/>
              <a:pPr/>
              <a:t>27</a:t>
            </a:fld>
            <a:endParaRPr lang="en-GB" dirty="0"/>
          </a:p>
        </p:txBody>
      </p:sp>
    </p:spTree>
    <p:extLst>
      <p:ext uri="{BB962C8B-B14F-4D97-AF65-F5344CB8AC3E}">
        <p14:creationId xmlns:p14="http://schemas.microsoft.com/office/powerpoint/2010/main" xmlns="" val="984240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401AC47-81BA-43BE-82A2-0C74EF6E7E3D}" type="datetime1">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6C700-325B-E741-9D5D-6030AB79B7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0E2A33B-7648-4A42-BE08-1DEB995889D9}" type="datetime1">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6C700-325B-E741-9D5D-6030AB79B7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3FD8F1F-5E47-4CFE-9E35-BF256DD59AAD}" type="datetime1">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6C700-325B-E741-9D5D-6030AB79B70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p:spPr>
        <p:txBody>
          <a:bodyPr/>
          <a:lstStyle/>
          <a:p>
            <a:r>
              <a:rPr lang="en-US" smtClean="0"/>
              <a:t>Click to edit Master title style</a:t>
            </a:r>
            <a:endParaRPr lang="en-US"/>
          </a:p>
        </p:txBody>
      </p:sp>
      <p:sp>
        <p:nvSpPr>
          <p:cNvPr id="3" name="Date Placeholder 3"/>
          <p:cNvSpPr>
            <a:spLocks noGrp="1" noChangeArrowheads="1"/>
          </p:cNvSpPr>
          <p:nvPr>
            <p:ph type="dt" sz="half" idx="10"/>
          </p:nvPr>
        </p:nvSpPr>
        <p:spPr>
          <a:xfrm>
            <a:off x="628650" y="6356351"/>
            <a:ext cx="2057400" cy="365125"/>
          </a:xfrm>
          <a:prstGeom prst="rect">
            <a:avLst/>
          </a:prstGeom>
          <a:ln/>
        </p:spPr>
        <p:txBody>
          <a:bodyPr/>
          <a:lstStyle>
            <a:lvl1pPr>
              <a:defRPr/>
            </a:lvl1pPr>
          </a:lstStyle>
          <a:p>
            <a:pPr>
              <a:defRPr/>
            </a:pPr>
            <a:fld id="{FDD0A2B3-A582-432B-8B49-12751B5C0AB9}" type="datetime1">
              <a:rPr lang="en-US" altLang="en-US" smtClean="0"/>
              <a:pPr>
                <a:defRPr/>
              </a:pPr>
              <a:t>3/1/2019</a:t>
            </a:fld>
            <a:endParaRPr lang="en-US" altLang="en-US" sz="1800" dirty="0">
              <a:solidFill>
                <a:schemeClr val="tx1"/>
              </a:solidFill>
            </a:endParaRPr>
          </a:p>
        </p:txBody>
      </p:sp>
      <p:sp>
        <p:nvSpPr>
          <p:cNvPr id="4" name="Footer Placeholder 4"/>
          <p:cNvSpPr>
            <a:spLocks noGrp="1" noChangeArrowheads="1"/>
          </p:cNvSpPr>
          <p:nvPr>
            <p:ph type="ftr" sz="quarter" idx="11"/>
          </p:nvPr>
        </p:nvSpPr>
        <p:spPr>
          <a:xfrm>
            <a:off x="3028950" y="6356351"/>
            <a:ext cx="3086100" cy="365125"/>
          </a:xfrm>
          <a:prstGeom prst="rect">
            <a:avLst/>
          </a:prstGeom>
          <a:ln/>
        </p:spPr>
        <p:txBody>
          <a:bodyPr/>
          <a:lstStyle>
            <a:lvl1pPr>
              <a:defRPr/>
            </a:lvl1pPr>
          </a:lstStyle>
          <a:p>
            <a:pPr>
              <a:defRPr/>
            </a:pPr>
            <a:endParaRPr lang="en-US" altLang="en-US"/>
          </a:p>
        </p:txBody>
      </p:sp>
      <p:sp>
        <p:nvSpPr>
          <p:cNvPr id="5" name="Slide Number Placeholder 5"/>
          <p:cNvSpPr>
            <a:spLocks noGrp="1" noChangeArrowheads="1"/>
          </p:cNvSpPr>
          <p:nvPr>
            <p:ph type="sldNum" sz="quarter" idx="12"/>
          </p:nvPr>
        </p:nvSpPr>
        <p:spPr>
          <a:xfrm>
            <a:off x="6457950" y="6356351"/>
            <a:ext cx="2057400" cy="365125"/>
          </a:xfrm>
          <a:prstGeom prst="rect">
            <a:avLst/>
          </a:prstGeom>
          <a:ln/>
        </p:spPr>
        <p:txBody>
          <a:bodyPr/>
          <a:lstStyle>
            <a:lvl1pPr>
              <a:defRPr/>
            </a:lvl1pPr>
          </a:lstStyle>
          <a:p>
            <a:fld id="{72654642-8316-4C79-8410-1ADFE9AF687B}" type="slidenum">
              <a:rPr lang="en-US" altLang="en-US"/>
              <a:pPr/>
              <a:t>‹#›</a:t>
            </a:fld>
            <a:endParaRPr lang="en-US" altLang="en-US" sz="1800">
              <a:solidFill>
                <a:schemeClr val="tx1"/>
              </a:solidFill>
            </a:endParaRPr>
          </a:p>
        </p:txBody>
      </p:sp>
    </p:spTree>
    <p:extLst>
      <p:ext uri="{BB962C8B-B14F-4D97-AF65-F5344CB8AC3E}">
        <p14:creationId xmlns:p14="http://schemas.microsoft.com/office/powerpoint/2010/main" xmlns="" val="140981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DD1A98B-8378-489C-9ACE-5BF434A61256}" type="datetime1">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6C700-325B-E741-9D5D-6030AB79B7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1D352B1-E413-420F-A88D-2127580AFBDF}" type="datetime1">
              <a:rPr lang="en-US" smtClean="0"/>
              <a:pPr/>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6C700-325B-E741-9D5D-6030AB79B7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F80E3FAC-7C55-49D1-8237-A81A51EAF545}" type="datetime1">
              <a:rPr lang="en-US" smtClean="0"/>
              <a:pPr/>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6C700-325B-E741-9D5D-6030AB79B7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35EF84D-5306-41CE-A86D-122EF04C52EC}" type="datetime1">
              <a:rPr lang="en-US" smtClean="0"/>
              <a:pPr/>
              <a:t>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56C700-325B-E741-9D5D-6030AB79B7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A0472E55-1E30-4FB0-B43F-8C2BA9D727C4}" type="datetime1">
              <a:rPr lang="en-US" smtClean="0"/>
              <a:pPr/>
              <a:t>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6C700-325B-E741-9D5D-6030AB79B7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9D397-C7E7-482F-842D-2D0F03EE66BB}" type="datetime1">
              <a:rPr lang="en-US" smtClean="0"/>
              <a:pPr/>
              <a:t>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56C700-325B-E741-9D5D-6030AB79B7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F2BB996-8FE6-420B-BA9D-2625719A9434}" type="datetime1">
              <a:rPr lang="en-US" smtClean="0"/>
              <a:pPr/>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6C700-325B-E741-9D5D-6030AB79B7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EF7B207-7F3E-4DB0-8B51-DBD18862FB85}" type="datetime1">
              <a:rPr lang="en-US" smtClean="0"/>
              <a:pPr/>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6C700-325B-E741-9D5D-6030AB79B7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DRDLR Powerpoint Presentation.jpg"/>
          <p:cNvPicPr>
            <a:picLocks noChangeAspect="1"/>
          </p:cNvPicPr>
          <p:nvPr userDrawn="1"/>
        </p:nvPicPr>
        <p:blipFill>
          <a:blip r:embed="rId14"/>
          <a:stretch>
            <a:fillRect/>
          </a:stretch>
        </p:blipFill>
        <p:spPr>
          <a:xfrm>
            <a:off x="0" y="-1437941"/>
            <a:ext cx="9296400" cy="8295941"/>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1"/>
            <a:ext cx="8229600" cy="2895600"/>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7F6039-481B-4320-BBEE-206C99EE9D44}" type="datetime1">
              <a:rPr lang="en-US" smtClean="0"/>
              <a:pPr/>
              <a:t>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6C700-325B-E741-9D5D-6030AB79B7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hdr="0" ftr="0" dt="0"/>
  <p:txStyles>
    <p:titleStyle>
      <a:lvl1pPr algn="l"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RDLR Powerpoint Presentation.jpg"/>
          <p:cNvPicPr>
            <a:picLocks noChangeAspect="1"/>
          </p:cNvPicPr>
          <p:nvPr/>
        </p:nvPicPr>
        <p:blipFill>
          <a:blip r:embed="rId2"/>
          <a:stretch>
            <a:fillRect/>
          </a:stretch>
        </p:blipFill>
        <p:spPr>
          <a:xfrm>
            <a:off x="-142798" y="-1341000"/>
            <a:ext cx="9439198" cy="8423372"/>
          </a:xfrm>
          <a:prstGeom prst="rect">
            <a:avLst/>
          </a:prstGeom>
        </p:spPr>
      </p:pic>
      <p:sp>
        <p:nvSpPr>
          <p:cNvPr id="2" name="Title 1"/>
          <p:cNvSpPr>
            <a:spLocks noGrp="1"/>
          </p:cNvSpPr>
          <p:nvPr>
            <p:ph type="ctrTitle"/>
          </p:nvPr>
        </p:nvSpPr>
        <p:spPr>
          <a:xfrm>
            <a:off x="251520" y="332656"/>
            <a:ext cx="8784976" cy="4824536"/>
          </a:xfrm>
        </p:spPr>
        <p:txBody>
          <a:bodyPr>
            <a:normAutofit fontScale="90000"/>
          </a:bodyPr>
          <a:lstStyle/>
          <a:p>
            <a:pPr algn="ctr"/>
            <a:r>
              <a:rPr lang="en-ZA" altLang="en-US" b="1" dirty="0" smtClean="0">
                <a:solidFill>
                  <a:srgbClr val="000000"/>
                </a:solidFill>
                <a:latin typeface="Calibri" pitchFamily="34" charset="0"/>
              </a:rPr>
              <a:t/>
            </a:r>
            <a:br>
              <a:rPr lang="en-ZA" altLang="en-US" b="1" dirty="0" smtClean="0">
                <a:solidFill>
                  <a:srgbClr val="000000"/>
                </a:solidFill>
                <a:latin typeface="Calibri" pitchFamily="34" charset="0"/>
              </a:rPr>
            </a:br>
            <a:r>
              <a:rPr lang="en-ZA" altLang="en-US" b="1" dirty="0">
                <a:solidFill>
                  <a:srgbClr val="000000"/>
                </a:solidFill>
                <a:latin typeface="Calibri" pitchFamily="34" charset="0"/>
              </a:rPr>
              <a:t/>
            </a:r>
            <a:br>
              <a:rPr lang="en-ZA" altLang="en-US" b="1" dirty="0">
                <a:solidFill>
                  <a:srgbClr val="000000"/>
                </a:solidFill>
                <a:latin typeface="Calibri" pitchFamily="34" charset="0"/>
              </a:rPr>
            </a:br>
            <a:r>
              <a:rPr lang="en-ZA" altLang="en-US" b="1" dirty="0" smtClean="0">
                <a:solidFill>
                  <a:srgbClr val="000000"/>
                </a:solidFill>
                <a:latin typeface="Calibri" pitchFamily="34" charset="0"/>
              </a:rPr>
              <a:t/>
            </a:r>
            <a:br>
              <a:rPr lang="en-ZA" altLang="en-US" b="1" dirty="0" smtClean="0">
                <a:solidFill>
                  <a:srgbClr val="000000"/>
                </a:solidFill>
                <a:latin typeface="Calibri" pitchFamily="34" charset="0"/>
              </a:rPr>
            </a:br>
            <a:r>
              <a:rPr lang="en-ZA" altLang="en-US" b="1" dirty="0" smtClean="0">
                <a:solidFill>
                  <a:srgbClr val="000000"/>
                </a:solidFill>
                <a:latin typeface="Calibri" pitchFamily="34" charset="0"/>
              </a:rPr>
              <a:t>RICHTERSVELD </a:t>
            </a:r>
            <a:r>
              <a:rPr lang="en-ZA" altLang="en-US" b="1" dirty="0">
                <a:solidFill>
                  <a:srgbClr val="000000"/>
                </a:solidFill>
                <a:latin typeface="Calibri" pitchFamily="34" charset="0"/>
              </a:rPr>
              <a:t>LAND RESTITUTION CLAIM </a:t>
            </a:r>
            <a:br>
              <a:rPr lang="en-ZA" altLang="en-US" b="1" dirty="0">
                <a:solidFill>
                  <a:srgbClr val="000000"/>
                </a:solidFill>
                <a:latin typeface="Calibri" pitchFamily="34" charset="0"/>
              </a:rPr>
            </a:br>
            <a:r>
              <a:rPr lang="en-ZA" altLang="en-US" dirty="0" smtClean="0">
                <a:solidFill>
                  <a:srgbClr val="000000"/>
                </a:solidFill>
                <a:latin typeface="Calibri" pitchFamily="34" charset="0"/>
              </a:rPr>
              <a:t/>
            </a:r>
            <a:br>
              <a:rPr lang="en-ZA" altLang="en-US" dirty="0" smtClean="0">
                <a:solidFill>
                  <a:srgbClr val="000000"/>
                </a:solidFill>
                <a:latin typeface="Calibri" pitchFamily="34" charset="0"/>
              </a:rPr>
            </a:br>
            <a:r>
              <a:rPr lang="en-ZA" altLang="en-US" b="1" dirty="0" smtClean="0">
                <a:solidFill>
                  <a:srgbClr val="000000"/>
                </a:solidFill>
                <a:latin typeface="Calibri" pitchFamily="34" charset="0"/>
              </a:rPr>
              <a:t>PRESENTATION </a:t>
            </a:r>
            <a:r>
              <a:rPr lang="en-ZA" altLang="en-US" b="1" dirty="0">
                <a:solidFill>
                  <a:srgbClr val="000000"/>
                </a:solidFill>
                <a:latin typeface="Calibri" pitchFamily="34" charset="0"/>
              </a:rPr>
              <a:t>TO THE </a:t>
            </a:r>
            <a:r>
              <a:rPr lang="en-ZA" altLang="en-US" b="1" dirty="0" smtClean="0">
                <a:solidFill>
                  <a:srgbClr val="000000"/>
                </a:solidFill>
                <a:latin typeface="Calibri" pitchFamily="34" charset="0"/>
              </a:rPr>
              <a:t>SELECT </a:t>
            </a:r>
            <a:r>
              <a:rPr lang="en-ZA" altLang="en-US" b="1" dirty="0">
                <a:solidFill>
                  <a:srgbClr val="000000"/>
                </a:solidFill>
                <a:latin typeface="Calibri" pitchFamily="34" charset="0"/>
              </a:rPr>
              <a:t>COMMITTEE ON COMMUNICATIONS AND  PUBLIC </a:t>
            </a:r>
            <a:r>
              <a:rPr lang="en-ZA" altLang="en-US" b="1" dirty="0" smtClean="0">
                <a:solidFill>
                  <a:srgbClr val="000000"/>
                </a:solidFill>
                <a:latin typeface="Calibri" pitchFamily="34" charset="0"/>
              </a:rPr>
              <a:t>ENTERPRISES</a:t>
            </a:r>
            <a:br>
              <a:rPr lang="en-ZA" altLang="en-US" b="1" dirty="0" smtClean="0">
                <a:solidFill>
                  <a:srgbClr val="000000"/>
                </a:solidFill>
                <a:latin typeface="Calibri" pitchFamily="34" charset="0"/>
              </a:rPr>
            </a:br>
            <a:r>
              <a:rPr lang="en-ZA" altLang="en-US" b="1" dirty="0">
                <a:solidFill>
                  <a:srgbClr val="000000"/>
                </a:solidFill>
                <a:latin typeface="Calibri" pitchFamily="34" charset="0"/>
              </a:rPr>
              <a:t/>
            </a:r>
            <a:br>
              <a:rPr lang="en-ZA" altLang="en-US" b="1" dirty="0">
                <a:solidFill>
                  <a:srgbClr val="000000"/>
                </a:solidFill>
                <a:latin typeface="Calibri" pitchFamily="34" charset="0"/>
              </a:rPr>
            </a:br>
            <a:r>
              <a:rPr lang="en-ZA" altLang="en-US" b="1" dirty="0" smtClean="0">
                <a:solidFill>
                  <a:srgbClr val="000000"/>
                </a:solidFill>
                <a:latin typeface="Calibri" pitchFamily="34" charset="0"/>
              </a:rPr>
              <a:t>27 </a:t>
            </a:r>
            <a:r>
              <a:rPr lang="en-ZA" altLang="en-US" b="1" dirty="0">
                <a:solidFill>
                  <a:srgbClr val="000000"/>
                </a:solidFill>
                <a:latin typeface="Calibri" pitchFamily="34" charset="0"/>
              </a:rPr>
              <a:t>FEBRUARY </a:t>
            </a:r>
            <a:r>
              <a:rPr lang="en-ZA" altLang="en-US" b="1" dirty="0" smtClean="0">
                <a:solidFill>
                  <a:srgbClr val="000000"/>
                </a:solidFill>
                <a:latin typeface="Calibri" pitchFamily="34" charset="0"/>
              </a:rPr>
              <a:t>2019</a:t>
            </a:r>
            <a:r>
              <a:rPr lang="en-ZA" altLang="en-US" b="1" dirty="0">
                <a:solidFill>
                  <a:srgbClr val="000000"/>
                </a:solidFill>
                <a:latin typeface="Calibri" pitchFamily="34" charset="0"/>
              </a:rPr>
              <a:t/>
            </a:r>
            <a:br>
              <a:rPr lang="en-ZA" altLang="en-US" b="1" dirty="0">
                <a:solidFill>
                  <a:srgbClr val="000000"/>
                </a:solidFill>
                <a:latin typeface="Calibri" pitchFamily="34" charset="0"/>
              </a:rPr>
            </a:br>
            <a:r>
              <a:rPr lang="en-ZA" altLang="en-US" b="1" dirty="0">
                <a:solidFill>
                  <a:srgbClr val="000000"/>
                </a:solidFill>
                <a:latin typeface="Calibri" pitchFamily="34" charset="0"/>
              </a:rPr>
              <a:t/>
            </a:r>
            <a:br>
              <a:rPr lang="en-ZA" altLang="en-US" b="1" dirty="0">
                <a:solidFill>
                  <a:srgbClr val="000000"/>
                </a:solidFill>
                <a:latin typeface="Calibri" pitchFamily="34" charset="0"/>
              </a:rPr>
            </a:br>
            <a:endParaRPr lang="en-US" b="1" dirty="0">
              <a:solidFill>
                <a:schemeClr val="bg1"/>
              </a:solidFill>
              <a:latin typeface="Arial" pitchFamily="34" charset="0"/>
              <a:cs typeface="Arial" pitchFamily="34" charset="0"/>
            </a:endParaRPr>
          </a:p>
        </p:txBody>
      </p:sp>
      <p:sp>
        <p:nvSpPr>
          <p:cNvPr id="5" name="Title 1"/>
          <p:cNvSpPr txBox="1">
            <a:spLocks/>
          </p:cNvSpPr>
          <p:nvPr/>
        </p:nvSpPr>
        <p:spPr>
          <a:xfrm>
            <a:off x="609600" y="2133601"/>
            <a:ext cx="7772400" cy="609600"/>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
        <p:nvSpPr>
          <p:cNvPr id="3" name="Slide Number Placeholder 2"/>
          <p:cNvSpPr>
            <a:spLocks noGrp="1"/>
          </p:cNvSpPr>
          <p:nvPr>
            <p:ph type="sldNum" sz="quarter" idx="12"/>
          </p:nvPr>
        </p:nvSpPr>
        <p:spPr/>
        <p:txBody>
          <a:bodyPr/>
          <a:lstStyle/>
          <a:p>
            <a:fld id="{A756C700-325B-E741-9D5D-6030AB79B70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181" y="512618"/>
            <a:ext cx="8507288" cy="5337271"/>
          </a:xfrm>
        </p:spPr>
        <p:txBody>
          <a:bodyPr>
            <a:normAutofit/>
          </a:bodyPr>
          <a:lstStyle/>
          <a:p>
            <a:pPr marL="285750" indent="-285750" algn="just">
              <a:lnSpc>
                <a:spcPct val="115000"/>
              </a:lnSpc>
              <a:spcAft>
                <a:spcPts val="1000"/>
              </a:spcAft>
              <a:buFont typeface="Arial" panose="020B0604020202020204" pitchFamily="34" charset="0"/>
              <a:buChar char="•"/>
            </a:pPr>
            <a:r>
              <a:rPr lang="en-ZA" sz="2000" dirty="0">
                <a:latin typeface="Calibri" pitchFamily="34" charset="0"/>
                <a:ea typeface="Calibri"/>
                <a:cs typeface="Arial"/>
              </a:rPr>
              <a:t>The Richtersveld </a:t>
            </a:r>
            <a:r>
              <a:rPr lang="en-ZA" sz="2000" dirty="0" smtClean="0">
                <a:latin typeface="Calibri" pitchFamily="34" charset="0"/>
                <a:ea typeface="Calibri"/>
                <a:cs typeface="Arial"/>
              </a:rPr>
              <a:t>Sida! Hub Communal Property Association (CPA) </a:t>
            </a:r>
            <a:r>
              <a:rPr lang="en-ZA" sz="2000" dirty="0">
                <a:latin typeface="Calibri" pitchFamily="34" charset="0"/>
                <a:ea typeface="Calibri"/>
                <a:cs typeface="Arial"/>
              </a:rPr>
              <a:t>has since its reconstitution in July 2011 consisted of two </a:t>
            </a:r>
            <a:r>
              <a:rPr lang="en-ZA" sz="2000" dirty="0" smtClean="0">
                <a:latin typeface="Calibri" pitchFamily="34" charset="0"/>
                <a:ea typeface="Calibri"/>
                <a:cs typeface="Arial"/>
              </a:rPr>
              <a:t>factions – </a:t>
            </a:r>
            <a:r>
              <a:rPr lang="en-ZA" sz="2000" dirty="0">
                <a:latin typeface="Calibri" pitchFamily="34" charset="0"/>
                <a:ea typeface="Calibri"/>
                <a:cs typeface="Arial"/>
              </a:rPr>
              <a:t>those who had opposed the previous </a:t>
            </a:r>
            <a:r>
              <a:rPr lang="en-ZA" sz="2000" dirty="0" smtClean="0">
                <a:latin typeface="Calibri" pitchFamily="34" charset="0"/>
                <a:ea typeface="Calibri"/>
                <a:cs typeface="Arial"/>
              </a:rPr>
              <a:t>CPA and </a:t>
            </a:r>
            <a:r>
              <a:rPr lang="en-ZA" sz="2000" dirty="0">
                <a:latin typeface="Calibri" pitchFamily="34" charset="0"/>
                <a:ea typeface="Calibri"/>
                <a:cs typeface="Arial"/>
              </a:rPr>
              <a:t>those who were on the CPA Executive Committee in 2010. </a:t>
            </a:r>
            <a:endParaRPr lang="en-ZA" sz="2000" dirty="0" smtClean="0">
              <a:latin typeface="Calibri" pitchFamily="34" charset="0"/>
              <a:ea typeface="Calibri"/>
              <a:cs typeface="Arial"/>
            </a:endParaRPr>
          </a:p>
          <a:p>
            <a:pPr marL="285750" indent="-285750" algn="just">
              <a:lnSpc>
                <a:spcPct val="115000"/>
              </a:lnSpc>
              <a:spcAft>
                <a:spcPts val="1000"/>
              </a:spcAft>
              <a:buFont typeface="Arial" panose="020B0604020202020204" pitchFamily="34" charset="0"/>
              <a:buChar char="•"/>
            </a:pPr>
            <a:r>
              <a:rPr lang="en-ZA" sz="2000" dirty="0" smtClean="0">
                <a:latin typeface="Calibri" pitchFamily="34" charset="0"/>
                <a:ea typeface="Calibri"/>
                <a:cs typeface="Arial"/>
              </a:rPr>
              <a:t>The Office of the Regional Land Claims Commissioner in the Northern Cape had </a:t>
            </a:r>
            <a:r>
              <a:rPr lang="en-ZA" sz="2000" dirty="0">
                <a:latin typeface="Calibri" pitchFamily="34" charset="0"/>
                <a:ea typeface="Calibri"/>
                <a:cs typeface="Arial"/>
              </a:rPr>
              <a:t>since 2011 implemented a programme of </a:t>
            </a:r>
            <a:r>
              <a:rPr lang="en-ZA" sz="2000" dirty="0" smtClean="0">
                <a:latin typeface="Calibri" pitchFamily="34" charset="0"/>
                <a:ea typeface="Calibri"/>
                <a:cs typeface="Arial"/>
              </a:rPr>
              <a:t>regularization. Concerted </a:t>
            </a:r>
            <a:r>
              <a:rPr lang="en-ZA" sz="2000" dirty="0">
                <a:latin typeface="Calibri" pitchFamily="34" charset="0"/>
                <a:ea typeface="Calibri"/>
                <a:cs typeface="Arial"/>
              </a:rPr>
              <a:t>attempts were made to align the </a:t>
            </a:r>
            <a:r>
              <a:rPr lang="en-ZA" sz="2000" dirty="0" smtClean="0">
                <a:latin typeface="Calibri" pitchFamily="34" charset="0"/>
                <a:ea typeface="Calibri"/>
                <a:cs typeface="Arial"/>
              </a:rPr>
              <a:t>CPA and the community around </a:t>
            </a:r>
            <a:r>
              <a:rPr lang="en-ZA" sz="2000" dirty="0">
                <a:latin typeface="Calibri" pitchFamily="34" charset="0"/>
                <a:ea typeface="Calibri"/>
                <a:cs typeface="Arial"/>
              </a:rPr>
              <a:t>a common goal and to unite the various factions</a:t>
            </a:r>
            <a:r>
              <a:rPr lang="en-ZA" sz="2000" dirty="0" smtClean="0">
                <a:latin typeface="Calibri" pitchFamily="34" charset="0"/>
                <a:ea typeface="Calibri"/>
                <a:cs typeface="Arial"/>
              </a:rPr>
              <a:t>.</a:t>
            </a:r>
          </a:p>
          <a:p>
            <a:pPr marL="285750" indent="-285750" algn="just">
              <a:lnSpc>
                <a:spcPct val="115000"/>
              </a:lnSpc>
              <a:spcAft>
                <a:spcPts val="1000"/>
              </a:spcAft>
              <a:buFont typeface="Arial" panose="020B0604020202020204" pitchFamily="34" charset="0"/>
              <a:buChar char="•"/>
            </a:pPr>
            <a:r>
              <a:rPr lang="en-ZA" sz="2000" dirty="0" smtClean="0">
                <a:latin typeface="Calibri" pitchFamily="34" charset="0"/>
                <a:ea typeface="Calibri"/>
                <a:cs typeface="Arial"/>
              </a:rPr>
              <a:t>The regularization process was supposed to culminate in the elective AGM in 2014. The AGM took place but soon thereafter, conflict arose amongst members, ostensibly due to access to the vast resources which were supposed to benefit all.</a:t>
            </a:r>
          </a:p>
          <a:p>
            <a:pPr algn="just">
              <a:lnSpc>
                <a:spcPct val="115000"/>
              </a:lnSpc>
              <a:spcAft>
                <a:spcPts val="1000"/>
              </a:spcAft>
            </a:pPr>
            <a:endParaRPr lang="en-ZA" sz="1800" dirty="0">
              <a:latin typeface="Arial"/>
              <a:ea typeface="Times New Roman"/>
              <a:cs typeface="Times New Roman"/>
            </a:endParaRPr>
          </a:p>
          <a:p>
            <a:pPr marL="285750" indent="-285750">
              <a:buFont typeface="Arial" panose="020B0604020202020204" pitchFamily="34" charset="0"/>
              <a:buChar char="•"/>
            </a:pPr>
            <a:endParaRPr lang="en-ZA" sz="1800" dirty="0">
              <a:latin typeface="Calibri" panose="020F0502020204030204" pitchFamily="34" charset="0"/>
            </a:endParaRPr>
          </a:p>
        </p:txBody>
      </p:sp>
      <p:sp>
        <p:nvSpPr>
          <p:cNvPr id="3" name="Title 2"/>
          <p:cNvSpPr>
            <a:spLocks noGrp="1"/>
          </p:cNvSpPr>
          <p:nvPr>
            <p:ph type="title"/>
          </p:nvPr>
        </p:nvSpPr>
        <p:spPr>
          <a:xfrm>
            <a:off x="611560" y="0"/>
            <a:ext cx="7920880" cy="512618"/>
          </a:xfrm>
          <a:solidFill>
            <a:srgbClr val="00B050"/>
          </a:solidFill>
        </p:spPr>
        <p:txBody>
          <a:bodyPr>
            <a:noAutofit/>
          </a:bodyPr>
          <a:lstStyle/>
          <a:p>
            <a:pPr algn="ctr"/>
            <a:r>
              <a:rPr lang="en-ZA" sz="2000" dirty="0" smtClean="0">
                <a:latin typeface="Calibri" panose="020F0502020204030204" pitchFamily="34" charset="0"/>
              </a:rPr>
              <a:t>               3. STATUS SINCE 2011</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10</a:t>
            </a:fld>
            <a:endParaRPr lang="en-US"/>
          </a:p>
        </p:txBody>
      </p:sp>
    </p:spTree>
    <p:extLst>
      <p:ext uri="{BB962C8B-B14F-4D97-AF65-F5344CB8AC3E}">
        <p14:creationId xmlns:p14="http://schemas.microsoft.com/office/powerpoint/2010/main" xmlns="" val="4079391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5460" y="476672"/>
            <a:ext cx="8331339" cy="4920547"/>
          </a:xfrm>
        </p:spPr>
        <p:txBody>
          <a:bodyPr>
            <a:normAutofit fontScale="85000" lnSpcReduction="10000"/>
          </a:bodyPr>
          <a:lstStyle/>
          <a:p>
            <a:pPr marL="285750" indent="-285750" algn="just">
              <a:buFont typeface="Arial" panose="020B0604020202020204" pitchFamily="34" charset="0"/>
              <a:buChar char="•"/>
            </a:pPr>
            <a:r>
              <a:rPr lang="en-ZA" sz="2600" dirty="0">
                <a:latin typeface="Calibri" panose="020F0502020204030204" pitchFamily="34" charset="0"/>
              </a:rPr>
              <a:t>The CPA was regularized and is generally complying with the CPA Act except for regular communication with the general members of the CPA. The term of office of the CPA Executive members have expired and an elective AGM </a:t>
            </a:r>
            <a:r>
              <a:rPr lang="en-ZA" sz="2600" dirty="0" smtClean="0">
                <a:latin typeface="Calibri" panose="020F0502020204030204" pitchFamily="34" charset="0"/>
              </a:rPr>
              <a:t>has been planned </a:t>
            </a:r>
            <a:r>
              <a:rPr lang="en-ZA" sz="2600" dirty="0">
                <a:latin typeface="Calibri" panose="020F0502020204030204" pitchFamily="34" charset="0"/>
              </a:rPr>
              <a:t>for April </a:t>
            </a:r>
            <a:r>
              <a:rPr lang="en-ZA" sz="2600" dirty="0" smtClean="0">
                <a:latin typeface="Calibri" panose="020F0502020204030204" pitchFamily="34" charset="0"/>
              </a:rPr>
              <a:t>2016. </a:t>
            </a:r>
            <a:r>
              <a:rPr lang="en-ZA" sz="2600" dirty="0">
                <a:latin typeface="Calibri" panose="020F0502020204030204" pitchFamily="34" charset="0"/>
              </a:rPr>
              <a:t>However, the CPA was unable to convene the </a:t>
            </a:r>
            <a:r>
              <a:rPr lang="en-ZA" sz="2600" dirty="0" smtClean="0">
                <a:latin typeface="Calibri" panose="020F0502020204030204" pitchFamily="34" charset="0"/>
              </a:rPr>
              <a:t>AGM.</a:t>
            </a:r>
          </a:p>
          <a:p>
            <a:pPr marL="285750" indent="-285750" algn="just">
              <a:buFont typeface="Arial" panose="020B0604020202020204" pitchFamily="34" charset="0"/>
              <a:buChar char="•"/>
            </a:pPr>
            <a:r>
              <a:rPr lang="en-ZA" sz="2600" dirty="0" smtClean="0">
                <a:latin typeface="Calibri" panose="020F0502020204030204" pitchFamily="34" charset="0"/>
              </a:rPr>
              <a:t>The ever-present conflict in the Richtersveld is between members of the CPA and this has lead to litigation between them. The conflict between executive members of the CPA has spilled over into the general membership as executive members try to lobby for their entrenched positions.</a:t>
            </a:r>
          </a:p>
          <a:p>
            <a:pPr marL="285750" indent="-285750" algn="just">
              <a:buFont typeface="Arial" panose="020B0604020202020204" pitchFamily="34" charset="0"/>
              <a:buChar char="•"/>
            </a:pPr>
            <a:r>
              <a:rPr lang="en-ZA" sz="2600" dirty="0" smtClean="0">
                <a:latin typeface="Calibri" panose="020F0502020204030204" pitchFamily="34" charset="0"/>
              </a:rPr>
              <a:t>Perceived collusion with Alexkor, undue benefit by some and mistrust have taken hold and it has become very difficult to unravel the knots.</a:t>
            </a:r>
          </a:p>
          <a:p>
            <a:pPr marL="285750" indent="-285750" algn="just">
              <a:buFont typeface="Arial" panose="020B0604020202020204" pitchFamily="34" charset="0"/>
              <a:buChar char="•"/>
            </a:pPr>
            <a:r>
              <a:rPr lang="en-ZA" sz="2600" dirty="0" smtClean="0">
                <a:latin typeface="Calibri" panose="020F0502020204030204" pitchFamily="34" charset="0"/>
              </a:rPr>
              <a:t>Government stakeholders have tried to intervene in the conflict but attempts have failed.</a:t>
            </a:r>
          </a:p>
          <a:p>
            <a:pPr marL="285750" indent="-285750" algn="just">
              <a:buFont typeface="Arial" panose="020B0604020202020204" pitchFamily="34" charset="0"/>
              <a:buChar char="•"/>
            </a:pPr>
            <a:endParaRPr lang="en-ZA" sz="1800" dirty="0" smtClean="0">
              <a:latin typeface="Calibri" panose="020F0502020204030204" pitchFamily="34" charset="0"/>
            </a:endParaRPr>
          </a:p>
        </p:txBody>
      </p:sp>
      <p:sp>
        <p:nvSpPr>
          <p:cNvPr id="3" name="Title 2"/>
          <p:cNvSpPr>
            <a:spLocks noGrp="1"/>
          </p:cNvSpPr>
          <p:nvPr>
            <p:ph type="title"/>
          </p:nvPr>
        </p:nvSpPr>
        <p:spPr>
          <a:xfrm>
            <a:off x="425268" y="-27384"/>
            <a:ext cx="7891148" cy="504056"/>
          </a:xfrm>
          <a:solidFill>
            <a:srgbClr val="00B050"/>
          </a:solidFill>
        </p:spPr>
        <p:txBody>
          <a:bodyPr>
            <a:noAutofit/>
          </a:bodyPr>
          <a:lstStyle/>
          <a:p>
            <a:pPr algn="ctr"/>
            <a:r>
              <a:rPr lang="en-ZA" sz="2000" dirty="0" smtClean="0">
                <a:latin typeface="Calibri" panose="020F0502020204030204" pitchFamily="34" charset="0"/>
              </a:rPr>
              <a:t>            … STATUS SINCE 2011</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11</a:t>
            </a:fld>
            <a:endParaRPr lang="en-US"/>
          </a:p>
        </p:txBody>
      </p:sp>
    </p:spTree>
    <p:extLst>
      <p:ext uri="{BB962C8B-B14F-4D97-AF65-F5344CB8AC3E}">
        <p14:creationId xmlns:p14="http://schemas.microsoft.com/office/powerpoint/2010/main" xmlns="" val="1419932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692696"/>
            <a:ext cx="8784976" cy="4632515"/>
          </a:xfrm>
        </p:spPr>
        <p:txBody>
          <a:bodyPr>
            <a:normAutofit fontScale="92500" lnSpcReduction="10000"/>
          </a:bodyPr>
          <a:lstStyle/>
          <a:p>
            <a:pPr marL="285750" indent="-285750" algn="just">
              <a:buFont typeface="Arial" panose="020B0604020202020204" pitchFamily="34" charset="0"/>
              <a:buChar char="•"/>
            </a:pPr>
            <a:r>
              <a:rPr lang="en-ZA" sz="2400" dirty="0" smtClean="0">
                <a:latin typeface="Calibri" panose="020F0502020204030204" pitchFamily="34" charset="0"/>
              </a:rPr>
              <a:t>It has become clear that the Deed of Settlement (DoS) that was made an order of court in 2007 is un-implementable.</a:t>
            </a:r>
          </a:p>
          <a:p>
            <a:pPr marL="285750" indent="-285750" algn="just">
              <a:buFont typeface="Arial" panose="020B0604020202020204" pitchFamily="34" charset="0"/>
              <a:buChar char="•"/>
            </a:pPr>
            <a:r>
              <a:rPr lang="en-ZA" sz="2400" dirty="0" smtClean="0">
                <a:latin typeface="Calibri" panose="020F0502020204030204" pitchFamily="34" charset="0"/>
              </a:rPr>
              <a:t>The myriad of Trusts and entities created are mostly dysfunctional and non-operational.</a:t>
            </a:r>
          </a:p>
          <a:p>
            <a:pPr marL="285750" indent="-285750" algn="just">
              <a:buFont typeface="Arial" panose="020B0604020202020204" pitchFamily="34" charset="0"/>
              <a:buChar char="•"/>
            </a:pPr>
            <a:r>
              <a:rPr lang="en-ZA" sz="2400" dirty="0" smtClean="0">
                <a:latin typeface="Calibri" panose="020F0502020204030204" pitchFamily="34" charset="0"/>
              </a:rPr>
              <a:t>The CPA executive, charged with the responsibility of managing the vast resources are unable to manage and control the entities due to lack of appropriate management, business and financial skills.</a:t>
            </a:r>
          </a:p>
          <a:p>
            <a:pPr marL="285750" indent="-285750" algn="just">
              <a:buFont typeface="Arial" panose="020B0604020202020204" pitchFamily="34" charset="0"/>
              <a:buChar char="•"/>
            </a:pPr>
            <a:r>
              <a:rPr lang="en-ZA" sz="2400" dirty="0" smtClean="0">
                <a:latin typeface="Calibri" panose="020F0502020204030204" pitchFamily="34" charset="0"/>
              </a:rPr>
              <a:t>The most recent conflict relates to the R45m owed by Alexkor for the right to use the properties under claim in Alexanderbay.</a:t>
            </a:r>
          </a:p>
          <a:p>
            <a:pPr marL="285750" indent="-285750" algn="just">
              <a:buFont typeface="Arial" panose="020B0604020202020204" pitchFamily="34" charset="0"/>
              <a:buChar char="•"/>
            </a:pPr>
            <a:r>
              <a:rPr lang="en-ZA" sz="2400" dirty="0" smtClean="0">
                <a:latin typeface="Calibri" panose="020F0502020204030204" pitchFamily="34" charset="0"/>
              </a:rPr>
              <a:t>Alexkor has made the funds available but the DoS requires for the funds to be paid to the Property Holding Company which is non-operational.</a:t>
            </a:r>
          </a:p>
          <a:p>
            <a:pPr marL="285750" indent="-285750" algn="just">
              <a:buFont typeface="Arial" panose="020B0604020202020204" pitchFamily="34" charset="0"/>
              <a:buChar char="•"/>
            </a:pPr>
            <a:r>
              <a:rPr lang="en-ZA" sz="2400" dirty="0">
                <a:latin typeface="Calibri" panose="020F0502020204030204" pitchFamily="34" charset="0"/>
              </a:rPr>
              <a:t>The members of the CPA resolved that the R45M must be split and paid equally to individual members.</a:t>
            </a:r>
          </a:p>
          <a:p>
            <a:pPr algn="just"/>
            <a:endParaRPr lang="en-ZA" sz="1800" dirty="0" smtClean="0">
              <a:latin typeface="Calibri" panose="020F0502020204030204" pitchFamily="34" charset="0"/>
            </a:endParaRPr>
          </a:p>
          <a:p>
            <a:pPr marL="285750" indent="-285750" algn="just">
              <a:buFont typeface="Arial" panose="020B0604020202020204" pitchFamily="34" charset="0"/>
              <a:buChar char="•"/>
            </a:pPr>
            <a:endParaRPr lang="en-ZA" sz="1800" dirty="0" smtClean="0">
              <a:latin typeface="Calibri" panose="020F0502020204030204" pitchFamily="34" charset="0"/>
            </a:endParaRPr>
          </a:p>
        </p:txBody>
      </p:sp>
      <p:sp>
        <p:nvSpPr>
          <p:cNvPr id="3" name="Title 2"/>
          <p:cNvSpPr>
            <a:spLocks noGrp="1"/>
          </p:cNvSpPr>
          <p:nvPr>
            <p:ph type="title"/>
          </p:nvPr>
        </p:nvSpPr>
        <p:spPr>
          <a:xfrm>
            <a:off x="439656" y="188640"/>
            <a:ext cx="7876759" cy="432048"/>
          </a:xfrm>
          <a:solidFill>
            <a:srgbClr val="00B050"/>
          </a:solidFill>
        </p:spPr>
        <p:txBody>
          <a:bodyPr>
            <a:noAutofit/>
          </a:bodyPr>
          <a:lstStyle/>
          <a:p>
            <a:pPr algn="ctr"/>
            <a:r>
              <a:rPr lang="en-ZA" sz="2000" dirty="0" smtClean="0">
                <a:latin typeface="Calibri" panose="020F0502020204030204" pitchFamily="34" charset="0"/>
              </a:rPr>
              <a:t>            … STATUS SINCE 2011</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12</a:t>
            </a:fld>
            <a:endParaRPr lang="en-US"/>
          </a:p>
        </p:txBody>
      </p:sp>
    </p:spTree>
    <p:extLst>
      <p:ext uri="{BB962C8B-B14F-4D97-AF65-F5344CB8AC3E}">
        <p14:creationId xmlns:p14="http://schemas.microsoft.com/office/powerpoint/2010/main" xmlns="" val="1378004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075240" cy="4560507"/>
          </a:xfrm>
        </p:spPr>
        <p:txBody>
          <a:bodyPr>
            <a:normAutofit fontScale="85000" lnSpcReduction="20000"/>
          </a:bodyPr>
          <a:lstStyle/>
          <a:p>
            <a:pPr algn="just"/>
            <a:endParaRPr lang="en-ZA" sz="1800" dirty="0">
              <a:latin typeface="Calibri" panose="020F0502020204030204" pitchFamily="34" charset="0"/>
            </a:endParaRPr>
          </a:p>
          <a:p>
            <a:pPr marL="285750" indent="-285750" algn="just">
              <a:buFont typeface="Arial" panose="020B0604020202020204" pitchFamily="34" charset="0"/>
              <a:buChar char="•"/>
            </a:pPr>
            <a:r>
              <a:rPr lang="en-ZA" sz="2600" dirty="0" smtClean="0">
                <a:latin typeface="Calibri" panose="020F0502020204030204" pitchFamily="34" charset="0"/>
              </a:rPr>
              <a:t>This requires a variation of the DoS, which must be applied for in court.</a:t>
            </a:r>
          </a:p>
          <a:p>
            <a:pPr marL="285750" indent="-285750" algn="just">
              <a:buFont typeface="Arial" panose="020B0604020202020204" pitchFamily="34" charset="0"/>
              <a:buChar char="•"/>
            </a:pPr>
            <a:r>
              <a:rPr lang="en-ZA" sz="2600" dirty="0" smtClean="0">
                <a:latin typeface="Calibri" panose="020F0502020204030204" pitchFamily="34" charset="0"/>
              </a:rPr>
              <a:t>The government task team is working tirelessly on this matter and an attorney and counsel has been briefed.</a:t>
            </a:r>
          </a:p>
          <a:p>
            <a:pPr marL="285750" indent="-285750" algn="just">
              <a:buFont typeface="Arial" panose="020B0604020202020204" pitchFamily="34" charset="0"/>
              <a:buChar char="•"/>
            </a:pPr>
            <a:r>
              <a:rPr lang="en-ZA" sz="2600" dirty="0" smtClean="0">
                <a:latin typeface="Calibri" panose="020F0502020204030204" pitchFamily="34" charset="0"/>
              </a:rPr>
              <a:t>According to counsel, the applicants (members of the CPA) must prove that circumstances have changed significantly since 2007 in order for a variation to be considered by the LCC.</a:t>
            </a:r>
          </a:p>
          <a:p>
            <a:pPr marL="285750" indent="-285750" algn="just">
              <a:buFont typeface="Arial" panose="020B0604020202020204" pitchFamily="34" charset="0"/>
              <a:buChar char="•"/>
            </a:pPr>
            <a:r>
              <a:rPr lang="en-ZA" sz="2600" dirty="0">
                <a:latin typeface="Calibri" panose="020F0502020204030204" pitchFamily="34" charset="0"/>
              </a:rPr>
              <a:t>Another source of the constant conflict is with regards to the election of a new CPA executive committee. The DRDLR </a:t>
            </a:r>
            <a:r>
              <a:rPr lang="en-ZA" sz="2600" dirty="0" smtClean="0">
                <a:latin typeface="Calibri" panose="020F0502020204030204" pitchFamily="34" charset="0"/>
              </a:rPr>
              <a:t>was </a:t>
            </a:r>
            <a:r>
              <a:rPr lang="en-ZA" sz="2600" dirty="0">
                <a:latin typeface="Calibri" panose="020F0502020204030204" pitchFamily="34" charset="0"/>
              </a:rPr>
              <a:t>planning to assist the CPA with the elections to be held on 9 December </a:t>
            </a:r>
            <a:r>
              <a:rPr lang="en-ZA" sz="2600" dirty="0" smtClean="0">
                <a:latin typeface="Calibri" panose="020F0502020204030204" pitchFamily="34" charset="0"/>
              </a:rPr>
              <a:t>2017, however, this process was derailed once again due to issues in the community.</a:t>
            </a:r>
            <a:endParaRPr lang="en-ZA" sz="2600" dirty="0">
              <a:latin typeface="Calibri" panose="020F0502020204030204" pitchFamily="34" charset="0"/>
            </a:endParaRPr>
          </a:p>
          <a:p>
            <a:pPr marL="285750" indent="-285750" algn="just">
              <a:buFont typeface="Arial" panose="020B0604020202020204" pitchFamily="34" charset="0"/>
              <a:buChar char="•"/>
            </a:pPr>
            <a:r>
              <a:rPr lang="en-ZA" sz="2600" dirty="0" smtClean="0">
                <a:latin typeface="Calibri" panose="020F0502020204030204" pitchFamily="34" charset="0"/>
              </a:rPr>
              <a:t>The </a:t>
            </a:r>
            <a:r>
              <a:rPr lang="en-ZA" sz="2600" dirty="0">
                <a:latin typeface="Calibri" panose="020F0502020204030204" pitchFamily="34" charset="0"/>
              </a:rPr>
              <a:t>Commission has implemented the Deed of Settlement insofar as the settlement awards are concerned.</a:t>
            </a:r>
          </a:p>
          <a:p>
            <a:pPr marL="285750" indent="-285750" algn="just">
              <a:buFont typeface="Arial" panose="020B0604020202020204" pitchFamily="34" charset="0"/>
              <a:buChar char="•"/>
            </a:pPr>
            <a:endParaRPr lang="en-ZA" sz="1800" dirty="0">
              <a:latin typeface="Calibri" panose="020F0502020204030204" pitchFamily="34" charset="0"/>
            </a:endParaRPr>
          </a:p>
        </p:txBody>
      </p:sp>
      <p:sp>
        <p:nvSpPr>
          <p:cNvPr id="3" name="Title 2"/>
          <p:cNvSpPr>
            <a:spLocks noGrp="1"/>
          </p:cNvSpPr>
          <p:nvPr>
            <p:ph type="title"/>
          </p:nvPr>
        </p:nvSpPr>
        <p:spPr>
          <a:xfrm>
            <a:off x="457200" y="0"/>
            <a:ext cx="7859216" cy="620688"/>
          </a:xfrm>
          <a:solidFill>
            <a:srgbClr val="00B050"/>
          </a:solidFill>
        </p:spPr>
        <p:txBody>
          <a:bodyPr>
            <a:noAutofit/>
          </a:bodyPr>
          <a:lstStyle/>
          <a:p>
            <a:pPr algn="ctr"/>
            <a:r>
              <a:rPr lang="en-ZA" sz="2000" dirty="0" smtClean="0">
                <a:latin typeface="Calibri" panose="020F0502020204030204" pitchFamily="34" charset="0"/>
              </a:rPr>
              <a:t>            … STATUS SINCE 2011</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13</a:t>
            </a:fld>
            <a:endParaRPr lang="en-US"/>
          </a:p>
        </p:txBody>
      </p:sp>
    </p:spTree>
    <p:extLst>
      <p:ext uri="{BB962C8B-B14F-4D97-AF65-F5344CB8AC3E}">
        <p14:creationId xmlns:p14="http://schemas.microsoft.com/office/powerpoint/2010/main" xmlns="" val="958241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908720"/>
            <a:ext cx="7715200" cy="4200467"/>
          </a:xfrm>
        </p:spPr>
        <p:txBody>
          <a:bodyPr>
            <a:normAutofit/>
          </a:bodyPr>
          <a:lstStyle/>
          <a:p>
            <a:pPr marL="285750" indent="-285750" algn="just">
              <a:buFont typeface="Arial" panose="020B0604020202020204" pitchFamily="34" charset="0"/>
              <a:buChar char="•"/>
            </a:pPr>
            <a:r>
              <a:rPr lang="en-ZA" sz="2400" dirty="0" smtClean="0">
                <a:latin typeface="Calibri" panose="020F0502020204030204" pitchFamily="34" charset="0"/>
              </a:rPr>
              <a:t>The outstanding matters relate to the payment of the R45m and the concomitant transfer of the properties utilized by Alexkor. These processes are proceeding and require a variation of the DoS.</a:t>
            </a:r>
          </a:p>
          <a:p>
            <a:pPr marL="285750" indent="-285750" algn="just">
              <a:buFont typeface="Arial" panose="020B0604020202020204" pitchFamily="34" charset="0"/>
              <a:buChar char="•"/>
            </a:pPr>
            <a:r>
              <a:rPr lang="en-ZA" sz="2400" dirty="0" smtClean="0">
                <a:latin typeface="Calibri" panose="020F0502020204030204" pitchFamily="34" charset="0"/>
              </a:rPr>
              <a:t>Therefore, the land restitution claim has been settled except for the above.</a:t>
            </a:r>
            <a:endParaRPr lang="en-ZA" sz="2400" dirty="0">
              <a:latin typeface="Calibri" panose="020F0502020204030204" pitchFamily="34" charset="0"/>
            </a:endParaRPr>
          </a:p>
        </p:txBody>
      </p:sp>
      <p:sp>
        <p:nvSpPr>
          <p:cNvPr id="3" name="Title 2"/>
          <p:cNvSpPr>
            <a:spLocks noGrp="1"/>
          </p:cNvSpPr>
          <p:nvPr>
            <p:ph type="title"/>
          </p:nvPr>
        </p:nvSpPr>
        <p:spPr>
          <a:xfrm>
            <a:off x="457200" y="116632"/>
            <a:ext cx="7632848" cy="576064"/>
          </a:xfrm>
          <a:solidFill>
            <a:srgbClr val="00B050"/>
          </a:solidFill>
        </p:spPr>
        <p:txBody>
          <a:bodyPr>
            <a:noAutofit/>
          </a:bodyPr>
          <a:lstStyle/>
          <a:p>
            <a:pPr algn="ctr"/>
            <a:r>
              <a:rPr lang="en-ZA" sz="2000" dirty="0" smtClean="0">
                <a:latin typeface="Calibri" panose="020F0502020204030204" pitchFamily="34" charset="0"/>
              </a:rPr>
              <a:t>            … STATUS SINCE 2011</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14</a:t>
            </a:fld>
            <a:endParaRPr lang="en-US"/>
          </a:p>
        </p:txBody>
      </p:sp>
    </p:spTree>
    <p:extLst>
      <p:ext uri="{BB962C8B-B14F-4D97-AF65-F5344CB8AC3E}">
        <p14:creationId xmlns:p14="http://schemas.microsoft.com/office/powerpoint/2010/main" xmlns="" val="37419773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980728"/>
            <a:ext cx="8064896" cy="4011827"/>
          </a:xfrm>
        </p:spPr>
        <p:txBody>
          <a:bodyPr>
            <a:normAutofit/>
          </a:bodyPr>
          <a:lstStyle/>
          <a:p>
            <a:pPr algn="just"/>
            <a:r>
              <a:rPr lang="en-ZA" sz="2400" b="1" dirty="0" smtClean="0">
                <a:latin typeface="Calibri" panose="020F0502020204030204" pitchFamily="34" charset="0"/>
              </a:rPr>
              <a:t>Upon presentation of the status report above, the Select Committee resolved the following as a way forward:</a:t>
            </a:r>
          </a:p>
          <a:p>
            <a:pPr algn="just">
              <a:buFont typeface="Wingdings" panose="05000000000000000000" pitchFamily="2" charset="2"/>
              <a:buChar char="ü"/>
            </a:pPr>
            <a:r>
              <a:rPr lang="en-ZA" sz="2400" dirty="0">
                <a:latin typeface="Calibri" panose="020F0502020204030204" pitchFamily="34" charset="0"/>
              </a:rPr>
              <a:t>Review of the settlement model(CRLR)</a:t>
            </a:r>
          </a:p>
          <a:p>
            <a:pPr algn="just">
              <a:buFont typeface="Wingdings" panose="05000000000000000000" pitchFamily="2" charset="2"/>
              <a:buChar char="ü"/>
            </a:pPr>
            <a:r>
              <a:rPr lang="en-ZA" sz="2400" dirty="0" smtClean="0">
                <a:latin typeface="Calibri" panose="020F0502020204030204" pitchFamily="34" charset="0"/>
              </a:rPr>
              <a:t>Governance: Communal </a:t>
            </a:r>
            <a:r>
              <a:rPr lang="en-ZA" sz="2400" dirty="0">
                <a:latin typeface="Calibri" panose="020F0502020204030204" pitchFamily="34" charset="0"/>
              </a:rPr>
              <a:t>Property Association (</a:t>
            </a:r>
            <a:r>
              <a:rPr lang="en-ZA" sz="2400" dirty="0" smtClean="0">
                <a:latin typeface="Calibri" panose="020F0502020204030204" pitchFamily="34" charset="0"/>
              </a:rPr>
              <a:t>DRDLR)</a:t>
            </a:r>
          </a:p>
          <a:p>
            <a:pPr algn="just">
              <a:buFont typeface="Wingdings" panose="05000000000000000000" pitchFamily="2" charset="2"/>
              <a:buChar char="ü"/>
            </a:pPr>
            <a:r>
              <a:rPr lang="en-ZA" sz="2400" dirty="0" smtClean="0">
                <a:latin typeface="Calibri" panose="020F0502020204030204" pitchFamily="34" charset="0"/>
              </a:rPr>
              <a:t>Institute </a:t>
            </a:r>
            <a:r>
              <a:rPr lang="en-ZA" sz="2400" dirty="0">
                <a:latin typeface="Calibri" panose="020F0502020204030204" pitchFamily="34" charset="0"/>
              </a:rPr>
              <a:t>forensic investigation on assets at Richtersveld (DRDLR</a:t>
            </a:r>
            <a:r>
              <a:rPr lang="en-ZA" sz="2400" dirty="0" smtClean="0">
                <a:latin typeface="Calibri" panose="020F0502020204030204" pitchFamily="34" charset="0"/>
              </a:rPr>
              <a:t>)</a:t>
            </a:r>
          </a:p>
          <a:p>
            <a:pPr algn="just">
              <a:buFont typeface="Wingdings" panose="05000000000000000000" pitchFamily="2" charset="2"/>
              <a:buChar char="ü"/>
            </a:pPr>
            <a:r>
              <a:rPr lang="en-ZA" sz="2400" dirty="0" smtClean="0">
                <a:latin typeface="Calibri" panose="020F0502020204030204" pitchFamily="34" charset="0"/>
              </a:rPr>
              <a:t>Township establishment (Alexkor and COGHSTA)</a:t>
            </a:r>
          </a:p>
        </p:txBody>
      </p:sp>
      <p:sp>
        <p:nvSpPr>
          <p:cNvPr id="3" name="Title 2"/>
          <p:cNvSpPr>
            <a:spLocks noGrp="1"/>
          </p:cNvSpPr>
          <p:nvPr>
            <p:ph type="title"/>
          </p:nvPr>
        </p:nvSpPr>
        <p:spPr>
          <a:xfrm>
            <a:off x="179512" y="188640"/>
            <a:ext cx="8784976" cy="792088"/>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smtClean="0">
                <a:latin typeface="Calibri" panose="020F0502020204030204" pitchFamily="34" charset="0"/>
              </a:rPr>
              <a:t>4. RESOLUTIONS BY THE SELECT COMMITTEE ON 22 NOVEMBER 2017</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15</a:t>
            </a:fld>
            <a:endParaRPr lang="en-US"/>
          </a:p>
        </p:txBody>
      </p:sp>
    </p:spTree>
    <p:extLst>
      <p:ext uri="{BB962C8B-B14F-4D97-AF65-F5344CB8AC3E}">
        <p14:creationId xmlns:p14="http://schemas.microsoft.com/office/powerpoint/2010/main" xmlns="" val="476070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96" y="692696"/>
            <a:ext cx="9085668" cy="4824536"/>
          </a:xfrm>
        </p:spPr>
        <p:txBody>
          <a:bodyPr>
            <a:normAutofit fontScale="92500"/>
          </a:bodyPr>
          <a:lstStyle/>
          <a:p>
            <a:pPr marL="0" indent="0" algn="just">
              <a:buNone/>
            </a:pPr>
            <a:r>
              <a:rPr lang="en-ZA" sz="2200" b="1" dirty="0" smtClean="0">
                <a:latin typeface="Calibri" panose="020F0502020204030204" pitchFamily="34" charset="0"/>
              </a:rPr>
              <a:t>5.1 </a:t>
            </a:r>
            <a:r>
              <a:rPr lang="en-ZA" sz="2000" b="1" dirty="0" smtClean="0"/>
              <a:t>Review </a:t>
            </a:r>
            <a:r>
              <a:rPr lang="en-ZA" sz="2000" b="1" dirty="0"/>
              <a:t>of the settlement </a:t>
            </a:r>
            <a:r>
              <a:rPr lang="en-ZA" sz="2000" b="1" dirty="0" smtClean="0"/>
              <a:t>model (CRLR)</a:t>
            </a:r>
          </a:p>
          <a:p>
            <a:pPr marL="342900" indent="-342900">
              <a:buFont typeface="Arial" panose="020B0604020202020204" pitchFamily="34" charset="0"/>
              <a:buChar char="•"/>
            </a:pPr>
            <a:r>
              <a:rPr lang="en-ZA" sz="2400" dirty="0"/>
              <a:t>In working towards </a:t>
            </a:r>
            <a:r>
              <a:rPr lang="en-ZA" sz="2400" dirty="0" smtClean="0"/>
              <a:t>review </a:t>
            </a:r>
            <a:r>
              <a:rPr lang="en-ZA" sz="2400" dirty="0"/>
              <a:t>of the settlement model, and on the advice of Counsel that in order to vary certain conditions in the DoS, the CPA must prove ‘changed circumstances’,  the Commission appointed an attorney, Mr Duncan </a:t>
            </a:r>
            <a:r>
              <a:rPr lang="en-ZA" sz="2400" dirty="0" err="1"/>
              <a:t>Korabie</a:t>
            </a:r>
            <a:r>
              <a:rPr lang="en-ZA" sz="2400" dirty="0"/>
              <a:t>, to represent the Richtersveld CPA. </a:t>
            </a:r>
            <a:endParaRPr lang="en-ZA" sz="2400" dirty="0" smtClean="0"/>
          </a:p>
          <a:p>
            <a:pPr marL="342900" indent="-342900">
              <a:buFont typeface="Arial" panose="020B0604020202020204" pitchFamily="34" charset="0"/>
              <a:buChar char="•"/>
            </a:pPr>
            <a:r>
              <a:rPr lang="en-ZA" sz="2400" dirty="0" smtClean="0"/>
              <a:t>The </a:t>
            </a:r>
            <a:r>
              <a:rPr lang="en-ZA" sz="2400" dirty="0"/>
              <a:t>variation of the forms can only be approved by LCC through an application</a:t>
            </a:r>
            <a:endParaRPr lang="en-ZA" sz="2400" dirty="0" smtClean="0"/>
          </a:p>
          <a:p>
            <a:pPr>
              <a:buFont typeface="Arial" panose="020B0604020202020204" pitchFamily="34" charset="0"/>
              <a:buChar char="•"/>
            </a:pPr>
            <a:r>
              <a:rPr lang="en-ZA" sz="2400" dirty="0" smtClean="0"/>
              <a:t>The </a:t>
            </a:r>
            <a:r>
              <a:rPr lang="en-ZA" sz="2400" dirty="0"/>
              <a:t>attorney appointed by the Commission, Mr </a:t>
            </a:r>
            <a:r>
              <a:rPr lang="en-ZA" sz="2400" dirty="0" smtClean="0"/>
              <a:t>Korabie</a:t>
            </a:r>
            <a:r>
              <a:rPr lang="en-ZA" sz="2400" dirty="0"/>
              <a:t>, </a:t>
            </a:r>
            <a:r>
              <a:rPr lang="en-ZA" sz="2400" dirty="0" smtClean="0"/>
              <a:t>attended </a:t>
            </a:r>
            <a:r>
              <a:rPr lang="en-ZA" sz="2400" dirty="0"/>
              <a:t>to </a:t>
            </a:r>
            <a:r>
              <a:rPr lang="en-ZA" sz="2400" dirty="0" smtClean="0"/>
              <a:t>the </a:t>
            </a:r>
            <a:r>
              <a:rPr lang="en-ZA" sz="2400" dirty="0"/>
              <a:t>draft application </a:t>
            </a:r>
            <a:endParaRPr lang="en-ZA" sz="2400" dirty="0" smtClean="0"/>
          </a:p>
          <a:p>
            <a:pPr marL="342900" indent="-342900">
              <a:buFont typeface="Arial" panose="020B0604020202020204" pitchFamily="34" charset="0"/>
              <a:buChar char="•"/>
            </a:pPr>
            <a:r>
              <a:rPr lang="en-ZA" sz="2400" dirty="0" smtClean="0"/>
              <a:t>Mr. Korabie indicated that although the papers have been drafted, the application could not be lodged, as PSSC: NC together with the CPA have indicated that they consider the committee as unlawful and that the CPA has decided to take it upon themselves to litigate on the matter.</a:t>
            </a:r>
            <a:endParaRPr lang="en-ZA" sz="2400" dirty="0"/>
          </a:p>
        </p:txBody>
      </p:sp>
      <p:sp>
        <p:nvSpPr>
          <p:cNvPr id="3" name="Title 2"/>
          <p:cNvSpPr>
            <a:spLocks noGrp="1"/>
          </p:cNvSpPr>
          <p:nvPr>
            <p:ph type="title"/>
          </p:nvPr>
        </p:nvSpPr>
        <p:spPr>
          <a:xfrm>
            <a:off x="35496" y="-99392"/>
            <a:ext cx="9217024" cy="648072"/>
          </a:xfrm>
          <a:solidFill>
            <a:srgbClr val="00B050"/>
          </a:solidFill>
        </p:spPr>
        <p:txBody>
          <a:bodyPr>
            <a:noAutofit/>
          </a:bodyPr>
          <a:lstStyle/>
          <a:p>
            <a:r>
              <a:rPr lang="en-ZA" sz="2000" dirty="0" smtClean="0">
                <a:latin typeface="Calibri" panose="020F0502020204030204" pitchFamily="34" charset="0"/>
              </a:rPr>
              <a:t>     5. PROGRESS ON RESOLUTIONS BY THE SELECT COMMITTEE ON 22 NOVEMBER 2017</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16</a:t>
            </a:fld>
            <a:endParaRPr lang="en-US"/>
          </a:p>
        </p:txBody>
      </p:sp>
    </p:spTree>
    <p:extLst>
      <p:ext uri="{BB962C8B-B14F-4D97-AF65-F5344CB8AC3E}">
        <p14:creationId xmlns:p14="http://schemas.microsoft.com/office/powerpoint/2010/main" xmlns="" val="6893124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112" y="1124744"/>
            <a:ext cx="9144000" cy="4536504"/>
          </a:xfrm>
        </p:spPr>
        <p:txBody>
          <a:bodyPr>
            <a:normAutofit/>
          </a:bodyPr>
          <a:lstStyle/>
          <a:p>
            <a:pPr marL="0" indent="0" algn="just">
              <a:buNone/>
            </a:pPr>
            <a:r>
              <a:rPr lang="en-ZA" sz="2200" b="1" dirty="0" smtClean="0">
                <a:latin typeface="Calibri" panose="020F0502020204030204" pitchFamily="34" charset="0"/>
              </a:rPr>
              <a:t>… 5.1 </a:t>
            </a:r>
            <a:r>
              <a:rPr lang="en-ZA" sz="2000" b="1" dirty="0" smtClean="0"/>
              <a:t>Review </a:t>
            </a:r>
            <a:r>
              <a:rPr lang="en-ZA" sz="2000" b="1" dirty="0"/>
              <a:t>of the settlement </a:t>
            </a:r>
            <a:r>
              <a:rPr lang="en-ZA" sz="2000" b="1" dirty="0" smtClean="0"/>
              <a:t>model (CRLR)</a:t>
            </a:r>
          </a:p>
          <a:p>
            <a:r>
              <a:rPr lang="en-ZA" sz="2400" dirty="0" smtClean="0"/>
              <a:t>Mr Korabie </a:t>
            </a:r>
            <a:r>
              <a:rPr lang="en-ZA" sz="2400" dirty="0"/>
              <a:t>wrote to </a:t>
            </a:r>
            <a:r>
              <a:rPr lang="en-ZA" sz="2400" dirty="0" err="1"/>
              <a:t>Alexkor’s</a:t>
            </a:r>
            <a:r>
              <a:rPr lang="en-ZA" sz="2400" dirty="0"/>
              <a:t> attorneys to agree to a mutual variation of the agreement that would allow for a speedier process. They are </a:t>
            </a:r>
            <a:r>
              <a:rPr lang="en-ZA" sz="2400" dirty="0" smtClean="0"/>
              <a:t>still taking </a:t>
            </a:r>
            <a:r>
              <a:rPr lang="en-ZA" sz="2400" dirty="0"/>
              <a:t>instructions from the board of </a:t>
            </a:r>
            <a:r>
              <a:rPr lang="en-ZA" sz="2400" dirty="0" smtClean="0"/>
              <a:t>Alexkor in this regard.</a:t>
            </a:r>
            <a:endParaRPr lang="en-ZA" sz="2400" dirty="0"/>
          </a:p>
        </p:txBody>
      </p:sp>
      <p:sp>
        <p:nvSpPr>
          <p:cNvPr id="3" name="Title 2"/>
          <p:cNvSpPr>
            <a:spLocks noGrp="1"/>
          </p:cNvSpPr>
          <p:nvPr>
            <p:ph type="title"/>
          </p:nvPr>
        </p:nvSpPr>
        <p:spPr>
          <a:xfrm>
            <a:off x="35496" y="0"/>
            <a:ext cx="8784976" cy="836712"/>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smtClean="0">
                <a:latin typeface="Calibri" panose="020F0502020204030204" pitchFamily="34" charset="0"/>
              </a:rPr>
              <a:t> …PROGRESS ON RESOLUTIONS BY THE SELECT COMMITTEE ON 22 NOVEMBER 2017</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17</a:t>
            </a:fld>
            <a:endParaRPr lang="en-US"/>
          </a:p>
        </p:txBody>
      </p:sp>
    </p:spTree>
    <p:extLst>
      <p:ext uri="{BB962C8B-B14F-4D97-AF65-F5344CB8AC3E}">
        <p14:creationId xmlns:p14="http://schemas.microsoft.com/office/powerpoint/2010/main" xmlns="" val="4027701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96" y="692696"/>
            <a:ext cx="9217024" cy="4896544"/>
          </a:xfrm>
        </p:spPr>
        <p:txBody>
          <a:bodyPr>
            <a:noAutofit/>
          </a:bodyPr>
          <a:lstStyle/>
          <a:p>
            <a:pPr marL="0" indent="0" algn="just">
              <a:buNone/>
            </a:pPr>
            <a:r>
              <a:rPr lang="en-ZA" sz="2400" b="1" dirty="0" smtClean="0">
                <a:latin typeface="Calibri" panose="020F0502020204030204" pitchFamily="34" charset="0"/>
              </a:rPr>
              <a:t>5.2 Governance (CPA )</a:t>
            </a:r>
          </a:p>
          <a:p>
            <a:pPr algn="just">
              <a:buFont typeface="Arial" panose="020B0604020202020204" pitchFamily="34" charset="0"/>
              <a:buChar char="•"/>
            </a:pPr>
            <a:r>
              <a:rPr lang="en-ZA" sz="2400" dirty="0" smtClean="0">
                <a:latin typeface="Calibri" panose="020F0502020204030204" pitchFamily="34" charset="0"/>
              </a:rPr>
              <a:t>The Select Committee meeting of 20 February 2018  directed the Department (DRDLR) that the CPA be put under Judicial Administration if AGM to elect new Executive is not convened by end of March 2018;  </a:t>
            </a:r>
          </a:p>
          <a:p>
            <a:pPr algn="just">
              <a:buFont typeface="Arial" panose="020B0604020202020204" pitchFamily="34" charset="0"/>
              <a:buChar char="•"/>
            </a:pPr>
            <a:r>
              <a:rPr lang="en-ZA" sz="2400" dirty="0" smtClean="0">
                <a:latin typeface="Calibri" panose="020F0502020204030204" pitchFamily="34" charset="0"/>
              </a:rPr>
              <a:t>DRDLR appointed Elections Company of South Africa (ELECSA) on the 06</a:t>
            </a:r>
            <a:r>
              <a:rPr lang="en-ZA" sz="2400" baseline="30000" dirty="0" smtClean="0">
                <a:latin typeface="Calibri" panose="020F0502020204030204" pitchFamily="34" charset="0"/>
              </a:rPr>
              <a:t>th</a:t>
            </a:r>
            <a:r>
              <a:rPr lang="en-ZA" sz="2400" dirty="0" smtClean="0">
                <a:latin typeface="Calibri" panose="020F0502020204030204" pitchFamily="34" charset="0"/>
              </a:rPr>
              <a:t> March 2018  to resolve leadership dispute of the CPA.</a:t>
            </a:r>
          </a:p>
          <a:p>
            <a:pPr algn="just">
              <a:buFont typeface="Arial" panose="020B0604020202020204" pitchFamily="34" charset="0"/>
              <a:buChar char="•"/>
            </a:pPr>
            <a:r>
              <a:rPr lang="en-ZA" sz="2400" dirty="0" smtClean="0">
                <a:latin typeface="Calibri" panose="020F0502020204030204" pitchFamily="34" charset="0"/>
              </a:rPr>
              <a:t>However to date no Elections nor AGM have taken place due </a:t>
            </a:r>
            <a:r>
              <a:rPr lang="en-ZA" sz="2400" dirty="0">
                <a:latin typeface="Calibri" panose="020F0502020204030204" pitchFamily="34" charset="0"/>
              </a:rPr>
              <a:t>to </a:t>
            </a:r>
            <a:r>
              <a:rPr lang="en-ZA" sz="2400" dirty="0" smtClean="0">
                <a:latin typeface="Calibri" panose="020F0502020204030204" pitchFamily="34" charset="0"/>
              </a:rPr>
              <a:t>non-cooperation </a:t>
            </a:r>
            <a:r>
              <a:rPr lang="en-ZA" sz="2400" dirty="0">
                <a:latin typeface="Calibri" panose="020F0502020204030204" pitchFamily="34" charset="0"/>
              </a:rPr>
              <a:t>of </a:t>
            </a:r>
            <a:r>
              <a:rPr lang="en-ZA" sz="2400" dirty="0" smtClean="0">
                <a:latin typeface="Calibri" panose="020F0502020204030204" pitchFamily="34" charset="0"/>
              </a:rPr>
              <a:t>some of the CPA committee members and their Attorney, Mr</a:t>
            </a:r>
            <a:r>
              <a:rPr lang="en-ZA" sz="2400" dirty="0">
                <a:latin typeface="Calibri" panose="020F0502020204030204" pitchFamily="34" charset="0"/>
              </a:rPr>
              <a:t>. Duncan </a:t>
            </a:r>
            <a:r>
              <a:rPr lang="en-ZA" sz="2400" dirty="0" smtClean="0">
                <a:latin typeface="Calibri" panose="020F0502020204030204" pitchFamily="34" charset="0"/>
              </a:rPr>
              <a:t>Korabie. </a:t>
            </a:r>
          </a:p>
          <a:p>
            <a:pPr algn="just">
              <a:buFont typeface="Arial" panose="020B0604020202020204" pitchFamily="34" charset="0"/>
              <a:buChar char="•"/>
            </a:pPr>
            <a:r>
              <a:rPr lang="en-ZA" sz="2400" dirty="0">
                <a:latin typeface="Calibri" panose="020F0502020204030204" pitchFamily="34" charset="0"/>
              </a:rPr>
              <a:t>Mr. </a:t>
            </a:r>
            <a:r>
              <a:rPr lang="en-ZA" sz="2400" dirty="0" smtClean="0">
                <a:latin typeface="Calibri" panose="020F0502020204030204" pitchFamily="34" charset="0"/>
              </a:rPr>
              <a:t>Korabie </a:t>
            </a:r>
            <a:r>
              <a:rPr lang="en-ZA" sz="2400" dirty="0">
                <a:latin typeface="Calibri" panose="020F0502020204030204" pitchFamily="34" charset="0"/>
              </a:rPr>
              <a:t>has resorted to fighting officials of the DRDLR – NC Provincial office instead of assisting in providing solution;</a:t>
            </a:r>
          </a:p>
          <a:p>
            <a:pPr algn="just">
              <a:buFont typeface="Arial" panose="020B0604020202020204" pitchFamily="34" charset="0"/>
              <a:buChar char="•"/>
            </a:pPr>
            <a:endParaRPr lang="en-ZA" sz="2400" dirty="0" smtClean="0">
              <a:latin typeface="Calibri" panose="020F0502020204030204" pitchFamily="34" charset="0"/>
            </a:endParaRPr>
          </a:p>
          <a:p>
            <a:pPr marL="0" indent="0" algn="just">
              <a:buNone/>
            </a:pPr>
            <a:endParaRPr lang="en-ZA" sz="2400" dirty="0" smtClean="0">
              <a:latin typeface="Calibri" panose="020F0502020204030204" pitchFamily="34" charset="0"/>
            </a:endParaRPr>
          </a:p>
          <a:p>
            <a:pPr marL="0" indent="0" algn="just">
              <a:buNone/>
            </a:pPr>
            <a:r>
              <a:rPr lang="en-ZA" sz="2400" dirty="0" smtClean="0">
                <a:latin typeface="Calibri" panose="020F0502020204030204" pitchFamily="34" charset="0"/>
              </a:rPr>
              <a:t> </a:t>
            </a:r>
            <a:endParaRPr lang="en-ZA" sz="2400" dirty="0">
              <a:latin typeface="Calibri" panose="020F0502020204030204" pitchFamily="34" charset="0"/>
            </a:endParaRPr>
          </a:p>
        </p:txBody>
      </p:sp>
      <p:sp>
        <p:nvSpPr>
          <p:cNvPr id="3" name="Title 2"/>
          <p:cNvSpPr>
            <a:spLocks noGrp="1"/>
          </p:cNvSpPr>
          <p:nvPr>
            <p:ph type="title"/>
          </p:nvPr>
        </p:nvSpPr>
        <p:spPr>
          <a:xfrm>
            <a:off x="35496" y="0"/>
            <a:ext cx="8640960" cy="692696"/>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smtClean="0">
                <a:latin typeface="Calibri" panose="020F0502020204030204" pitchFamily="34" charset="0"/>
              </a:rPr>
              <a:t> …PROGRESS ON RESOLUTIONS BY THE SELECT COMMITTEE ON 22 NOVEMBER 2017</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18</a:t>
            </a:fld>
            <a:endParaRPr lang="en-US"/>
          </a:p>
        </p:txBody>
      </p:sp>
    </p:spTree>
    <p:extLst>
      <p:ext uri="{BB962C8B-B14F-4D97-AF65-F5344CB8AC3E}">
        <p14:creationId xmlns:p14="http://schemas.microsoft.com/office/powerpoint/2010/main" xmlns="" val="1124301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96" y="1412776"/>
            <a:ext cx="9217024" cy="3916216"/>
          </a:xfrm>
        </p:spPr>
        <p:txBody>
          <a:bodyPr>
            <a:noAutofit/>
          </a:bodyPr>
          <a:lstStyle/>
          <a:p>
            <a:pPr marL="0" indent="0" algn="just">
              <a:buNone/>
            </a:pPr>
            <a:r>
              <a:rPr lang="en-ZA" sz="2400" b="1" dirty="0" smtClean="0">
                <a:latin typeface="Calibri" panose="020F0502020204030204" pitchFamily="34" charset="0"/>
              </a:rPr>
              <a:t>… 5.2 Governance (CPA )</a:t>
            </a:r>
          </a:p>
          <a:p>
            <a:pPr algn="just">
              <a:buFont typeface="Arial" panose="020B0604020202020204" pitchFamily="34" charset="0"/>
              <a:buChar char="•"/>
            </a:pPr>
            <a:r>
              <a:rPr lang="en-ZA" sz="2400" dirty="0" smtClean="0">
                <a:latin typeface="Calibri" panose="020F0502020204030204" pitchFamily="34" charset="0"/>
              </a:rPr>
              <a:t>All efforts of the DRDLR (NC Office) to call for AGM (also as per the request of the Community of Lekkersing around October 2018) to address the issue of elections as an agenda item, were also denied by Mr. Korabie. </a:t>
            </a:r>
          </a:p>
          <a:p>
            <a:pPr algn="just">
              <a:buFont typeface="Arial" panose="020B0604020202020204" pitchFamily="34" charset="0"/>
              <a:buChar char="•"/>
            </a:pPr>
            <a:r>
              <a:rPr lang="en-ZA" sz="2400" dirty="0" smtClean="0">
                <a:latin typeface="Calibri" panose="020F0502020204030204" pitchFamily="34" charset="0"/>
              </a:rPr>
              <a:t>Mr. Korabie further instituted mischievous </a:t>
            </a:r>
            <a:r>
              <a:rPr lang="en-ZA" sz="2400" b="1" i="1" dirty="0" smtClean="0">
                <a:latin typeface="Calibri" panose="020F0502020204030204" pitchFamily="34" charset="0"/>
              </a:rPr>
              <a:t>(he acted as the lawyer for the applicant and the respondent, which is in conflict with law practice) </a:t>
            </a:r>
            <a:r>
              <a:rPr lang="en-ZA" sz="2400" dirty="0" smtClean="0">
                <a:latin typeface="Calibri" panose="020F0502020204030204" pitchFamily="34" charset="0"/>
              </a:rPr>
              <a:t>legal actions (case no. 2226/18) to legalise the current committee without citing relevant respondents but later withdrew the matter on the day scheduled for sitting.  </a:t>
            </a:r>
          </a:p>
          <a:p>
            <a:pPr marL="0" indent="0" algn="just">
              <a:buNone/>
            </a:pPr>
            <a:r>
              <a:rPr lang="en-ZA" sz="2400" dirty="0" smtClean="0">
                <a:latin typeface="Calibri" panose="020F0502020204030204" pitchFamily="34" charset="0"/>
              </a:rPr>
              <a:t> </a:t>
            </a:r>
            <a:endParaRPr lang="en-ZA" sz="2400" dirty="0">
              <a:latin typeface="Calibri" panose="020F0502020204030204" pitchFamily="34" charset="0"/>
            </a:endParaRPr>
          </a:p>
        </p:txBody>
      </p:sp>
      <p:sp>
        <p:nvSpPr>
          <p:cNvPr id="3" name="Title 2"/>
          <p:cNvSpPr>
            <a:spLocks noGrp="1"/>
          </p:cNvSpPr>
          <p:nvPr>
            <p:ph type="title"/>
          </p:nvPr>
        </p:nvSpPr>
        <p:spPr>
          <a:xfrm>
            <a:off x="35496" y="404664"/>
            <a:ext cx="8640960" cy="864096"/>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smtClean="0">
                <a:latin typeface="Calibri" panose="020F0502020204030204" pitchFamily="34" charset="0"/>
              </a:rPr>
              <a:t> PROGRESS ON RESOLUTIONS BY THE SELECT COMMITTEE ON 22 NOVEMBER 2017</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19</a:t>
            </a:fld>
            <a:endParaRPr lang="en-US"/>
          </a:p>
        </p:txBody>
      </p:sp>
    </p:spTree>
    <p:extLst>
      <p:ext uri="{BB962C8B-B14F-4D97-AF65-F5344CB8AC3E}">
        <p14:creationId xmlns:p14="http://schemas.microsoft.com/office/powerpoint/2010/main" xmlns="" val="3539282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32726"/>
            <a:ext cx="6995120" cy="5385463"/>
          </a:xfrm>
        </p:spPr>
        <p:txBody>
          <a:bodyPr/>
          <a:lstStyle/>
          <a:p>
            <a:pPr lvl="0"/>
            <a:r>
              <a:rPr lang="en-ZA" dirty="0" smtClean="0">
                <a:latin typeface="Calibri" pitchFamily="34" charset="0"/>
              </a:rPr>
              <a:t> </a:t>
            </a:r>
            <a:endParaRPr lang="en-ZA" dirty="0">
              <a:latin typeface="Calibri" pitchFamily="34" charset="0"/>
            </a:endParaRPr>
          </a:p>
          <a:p>
            <a:pPr marL="285750" indent="-285750">
              <a:buFont typeface="Arial" panose="020B0604020202020204" pitchFamily="34" charset="0"/>
              <a:buChar char="•"/>
            </a:pPr>
            <a:endParaRPr lang="en-ZA" dirty="0"/>
          </a:p>
        </p:txBody>
      </p:sp>
      <p:sp>
        <p:nvSpPr>
          <p:cNvPr id="3" name="Title 2"/>
          <p:cNvSpPr>
            <a:spLocks noGrp="1"/>
          </p:cNvSpPr>
          <p:nvPr>
            <p:ph type="title"/>
          </p:nvPr>
        </p:nvSpPr>
        <p:spPr>
          <a:xfrm>
            <a:off x="683568" y="164638"/>
            <a:ext cx="7416824" cy="370052"/>
          </a:xfrm>
          <a:solidFill>
            <a:srgbClr val="00B050"/>
          </a:solidFill>
        </p:spPr>
        <p:txBody>
          <a:bodyPr>
            <a:noAutofit/>
          </a:bodyPr>
          <a:lstStyle/>
          <a:p>
            <a:pPr algn="ctr"/>
            <a:r>
              <a:rPr lang="en-ZA" sz="2000" dirty="0">
                <a:latin typeface="Calibri" pitchFamily="34" charset="0"/>
              </a:rPr>
              <a:t> </a:t>
            </a:r>
            <a:r>
              <a:rPr lang="en-ZA" sz="2000" dirty="0" smtClean="0">
                <a:latin typeface="Calibri" pitchFamily="34" charset="0"/>
              </a:rPr>
              <a:t>       1. OVERVIEW </a:t>
            </a:r>
            <a:r>
              <a:rPr lang="en-ZA" sz="2000" dirty="0">
                <a:latin typeface="Calibri" pitchFamily="34" charset="0"/>
              </a:rPr>
              <a:t>OF THE RESTITUTION PROGRAMME</a:t>
            </a:r>
            <a:endParaRPr lang="en-ZA" sz="2000" dirty="0"/>
          </a:p>
        </p:txBody>
      </p:sp>
      <p:sp>
        <p:nvSpPr>
          <p:cNvPr id="4" name="Rectangle 3"/>
          <p:cNvSpPr/>
          <p:nvPr/>
        </p:nvSpPr>
        <p:spPr>
          <a:xfrm>
            <a:off x="251520" y="644691"/>
            <a:ext cx="8712968" cy="4524315"/>
          </a:xfrm>
          <a:prstGeom prst="rect">
            <a:avLst/>
          </a:prstGeom>
        </p:spPr>
        <p:txBody>
          <a:bodyPr wrap="square">
            <a:spAutoFit/>
          </a:bodyPr>
          <a:lstStyle/>
          <a:p>
            <a:pPr marL="285750" indent="-285750" algn="just">
              <a:buFont typeface="Arial" panose="020B0604020202020204" pitchFamily="34" charset="0"/>
              <a:buChar char="•"/>
            </a:pPr>
            <a:r>
              <a:rPr lang="en-ZA" sz="2400" dirty="0"/>
              <a:t>The mandate for restitution emanates from s25(7) of </a:t>
            </a:r>
            <a:r>
              <a:rPr lang="en-ZA" sz="2400" dirty="0" smtClean="0"/>
              <a:t>the    Constitution.</a:t>
            </a:r>
          </a:p>
          <a:p>
            <a:pPr algn="just"/>
            <a:endParaRPr lang="en-ZA" sz="2400" dirty="0" smtClean="0"/>
          </a:p>
          <a:p>
            <a:pPr marL="285750" indent="-285750" algn="just">
              <a:buFont typeface="Arial" panose="020B0604020202020204" pitchFamily="34" charset="0"/>
              <a:buChar char="•"/>
            </a:pPr>
            <a:r>
              <a:rPr lang="en-ZA" sz="2400" dirty="0" smtClean="0"/>
              <a:t>Land </a:t>
            </a:r>
            <a:r>
              <a:rPr lang="en-ZA" sz="2400" dirty="0"/>
              <a:t>restitution is one of the four elements of land reform, the others being land redistribution, land tenure reform, and development</a:t>
            </a:r>
            <a:r>
              <a:rPr lang="en-ZA" sz="2400" dirty="0" smtClean="0"/>
              <a:t>.</a:t>
            </a:r>
          </a:p>
          <a:p>
            <a:pPr algn="just"/>
            <a:endParaRPr lang="en-ZA" sz="2400" dirty="0"/>
          </a:p>
          <a:p>
            <a:pPr marL="285750" indent="-285750" algn="just">
              <a:buFont typeface="Arial" panose="020B0604020202020204" pitchFamily="34" charset="0"/>
              <a:buChar char="•"/>
            </a:pPr>
            <a:r>
              <a:rPr lang="en-ZA" sz="2400" dirty="0"/>
              <a:t>The Restitution of Land Rights Act, 1994 regulates the restitution process. It provides for the establishment of the Commission (to solicit, investigate and attempt to resolve claims through mediation and negotiation) and the Land Claims Court (which adjudicates disputes arising from the process</a:t>
            </a:r>
            <a:r>
              <a:rPr lang="en-ZA" sz="2400" dirty="0" smtClean="0"/>
              <a:t>).</a:t>
            </a:r>
            <a:endParaRPr lang="en-ZA" sz="2400" dirty="0"/>
          </a:p>
        </p:txBody>
      </p:sp>
      <p:sp>
        <p:nvSpPr>
          <p:cNvPr id="5" name="Slide Number Placeholder 4"/>
          <p:cNvSpPr>
            <a:spLocks noGrp="1"/>
          </p:cNvSpPr>
          <p:nvPr>
            <p:ph type="sldNum" sz="quarter" idx="12"/>
          </p:nvPr>
        </p:nvSpPr>
        <p:spPr/>
        <p:txBody>
          <a:bodyPr/>
          <a:lstStyle/>
          <a:p>
            <a:fld id="{A756C700-325B-E741-9D5D-6030AB79B708}" type="slidenum">
              <a:rPr lang="en-US" smtClean="0"/>
              <a:pPr/>
              <a:t>2</a:t>
            </a:fld>
            <a:endParaRPr lang="en-US"/>
          </a:p>
        </p:txBody>
      </p:sp>
    </p:spTree>
    <p:extLst>
      <p:ext uri="{BB962C8B-B14F-4D97-AF65-F5344CB8AC3E}">
        <p14:creationId xmlns:p14="http://schemas.microsoft.com/office/powerpoint/2010/main" xmlns="" val="3148655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96" y="1268760"/>
            <a:ext cx="9217024" cy="4060231"/>
          </a:xfrm>
        </p:spPr>
        <p:txBody>
          <a:bodyPr>
            <a:noAutofit/>
          </a:bodyPr>
          <a:lstStyle/>
          <a:p>
            <a:pPr marL="0" indent="0" algn="just">
              <a:buNone/>
            </a:pPr>
            <a:r>
              <a:rPr lang="en-ZA" sz="2400" b="1" dirty="0" smtClean="0">
                <a:latin typeface="Calibri" panose="020F0502020204030204" pitchFamily="34" charset="0"/>
              </a:rPr>
              <a:t>… 5.2 Governance (CPA )</a:t>
            </a:r>
          </a:p>
          <a:p>
            <a:pPr algn="just">
              <a:buFont typeface="Arial" panose="020B0604020202020204" pitchFamily="34" charset="0"/>
              <a:buChar char="•"/>
            </a:pPr>
            <a:r>
              <a:rPr lang="en-ZA" sz="2400" dirty="0" smtClean="0">
                <a:latin typeface="Calibri" panose="020F0502020204030204" pitchFamily="34" charset="0"/>
              </a:rPr>
              <a:t>This has led to further divisions in the community, which now has led to an interim committee being elected by the concerned members of the CPA, thus causing further additional challenges facing Richtersveld Communal Property Association.  </a:t>
            </a:r>
          </a:p>
          <a:p>
            <a:pPr algn="just">
              <a:buFont typeface="Arial" panose="020B0604020202020204" pitchFamily="34" charset="0"/>
              <a:buChar char="•"/>
            </a:pPr>
            <a:r>
              <a:rPr lang="en-ZA" sz="2400" dirty="0" smtClean="0">
                <a:latin typeface="Calibri" panose="020F0502020204030204" pitchFamily="34" charset="0"/>
              </a:rPr>
              <a:t>Due to all these challenges, the NC office of DRDLR advised the Director General to consider putting the Richtersveld CPA under judicial administration;</a:t>
            </a:r>
          </a:p>
          <a:p>
            <a:pPr marL="0" indent="0" algn="just">
              <a:buNone/>
            </a:pPr>
            <a:r>
              <a:rPr lang="en-ZA" sz="2400" dirty="0" smtClean="0">
                <a:latin typeface="Calibri" panose="020F0502020204030204" pitchFamily="34" charset="0"/>
              </a:rPr>
              <a:t> </a:t>
            </a:r>
            <a:endParaRPr lang="en-ZA" sz="2400" dirty="0">
              <a:latin typeface="Calibri" panose="020F0502020204030204" pitchFamily="34" charset="0"/>
            </a:endParaRPr>
          </a:p>
        </p:txBody>
      </p:sp>
      <p:sp>
        <p:nvSpPr>
          <p:cNvPr id="3" name="Title 2"/>
          <p:cNvSpPr>
            <a:spLocks noGrp="1"/>
          </p:cNvSpPr>
          <p:nvPr>
            <p:ph type="title"/>
          </p:nvPr>
        </p:nvSpPr>
        <p:spPr>
          <a:xfrm>
            <a:off x="35496" y="332656"/>
            <a:ext cx="8640960" cy="936104"/>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smtClean="0">
                <a:latin typeface="Calibri" panose="020F0502020204030204" pitchFamily="34" charset="0"/>
              </a:rPr>
              <a:t> PROGRESS ON RESOLUTIONS BY THE SELECT COMMITTEE ON 22 NOVEMBER 2017</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20</a:t>
            </a:fld>
            <a:endParaRPr lang="en-US"/>
          </a:p>
        </p:txBody>
      </p:sp>
    </p:spTree>
    <p:extLst>
      <p:ext uri="{BB962C8B-B14F-4D97-AF65-F5344CB8AC3E}">
        <p14:creationId xmlns:p14="http://schemas.microsoft.com/office/powerpoint/2010/main" xmlns="" val="1973249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496" y="1412776"/>
            <a:ext cx="9217024" cy="3916215"/>
          </a:xfrm>
        </p:spPr>
        <p:txBody>
          <a:bodyPr>
            <a:noAutofit/>
          </a:bodyPr>
          <a:lstStyle/>
          <a:p>
            <a:pPr marL="0" indent="0" algn="just">
              <a:buNone/>
            </a:pPr>
            <a:r>
              <a:rPr lang="en-ZA" sz="2400" b="1" dirty="0" smtClean="0">
                <a:latin typeface="Calibri" panose="020F0502020204030204" pitchFamily="34" charset="0"/>
              </a:rPr>
              <a:t>… 5.2 Governance (CPA )</a:t>
            </a:r>
            <a:endParaRPr lang="en-ZA" sz="2400" b="1" dirty="0">
              <a:latin typeface="Calibri" panose="020F0502020204030204" pitchFamily="34" charset="0"/>
            </a:endParaRPr>
          </a:p>
          <a:p>
            <a:pPr algn="just">
              <a:buFont typeface="Arial" panose="020B0604020202020204" pitchFamily="34" charset="0"/>
              <a:buChar char="•"/>
            </a:pPr>
            <a:r>
              <a:rPr lang="en-ZA" sz="2400" dirty="0" smtClean="0">
                <a:latin typeface="Calibri" panose="020F0502020204030204" pitchFamily="34" charset="0"/>
              </a:rPr>
              <a:t>On 03 December 2018 the DG resolved to put the CPA under Judicial Administration - This decision was informed by the fact that there are many disputes within the community and at the same time, the implementation of the deed of settlement  is hindered because there is no “legal” “CPA committee to assist in the implementation of the resolutions of the community including payment of R45million</a:t>
            </a:r>
            <a:endParaRPr lang="en-ZA" sz="2400" dirty="0">
              <a:latin typeface="Calibri" panose="020F0502020204030204" pitchFamily="34" charset="0"/>
            </a:endParaRPr>
          </a:p>
          <a:p>
            <a:pPr marL="0" indent="0" algn="just">
              <a:buNone/>
            </a:pPr>
            <a:endParaRPr lang="en-ZA" sz="2400" dirty="0" smtClean="0">
              <a:latin typeface="Calibri" panose="020F0502020204030204" pitchFamily="34" charset="0"/>
            </a:endParaRPr>
          </a:p>
          <a:p>
            <a:pPr marL="0" indent="0" algn="just">
              <a:buNone/>
            </a:pPr>
            <a:r>
              <a:rPr lang="en-ZA" sz="2400" dirty="0" smtClean="0">
                <a:latin typeface="Calibri" panose="020F0502020204030204" pitchFamily="34" charset="0"/>
              </a:rPr>
              <a:t> </a:t>
            </a:r>
            <a:endParaRPr lang="en-ZA" sz="2400" dirty="0">
              <a:latin typeface="Calibri" panose="020F0502020204030204" pitchFamily="34" charset="0"/>
            </a:endParaRPr>
          </a:p>
        </p:txBody>
      </p:sp>
      <p:sp>
        <p:nvSpPr>
          <p:cNvPr id="3" name="Title 2"/>
          <p:cNvSpPr>
            <a:spLocks noGrp="1"/>
          </p:cNvSpPr>
          <p:nvPr>
            <p:ph type="title"/>
          </p:nvPr>
        </p:nvSpPr>
        <p:spPr>
          <a:xfrm>
            <a:off x="35496" y="404664"/>
            <a:ext cx="8640960" cy="864096"/>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smtClean="0">
                <a:latin typeface="Calibri" panose="020F0502020204030204" pitchFamily="34" charset="0"/>
              </a:rPr>
              <a:t> PROGRESS ON RESOLUTIONS BY THE SELECT COMMITTEE ON 22 NOVEMBER 2017</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21</a:t>
            </a:fld>
            <a:endParaRPr lang="en-US"/>
          </a:p>
        </p:txBody>
      </p:sp>
    </p:spTree>
    <p:extLst>
      <p:ext uri="{BB962C8B-B14F-4D97-AF65-F5344CB8AC3E}">
        <p14:creationId xmlns:p14="http://schemas.microsoft.com/office/powerpoint/2010/main" xmlns="" val="18462827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9036496" cy="620688"/>
          </a:xfrm>
          <a:solidFill>
            <a:srgbClr val="00B050"/>
          </a:solidFill>
        </p:spPr>
        <p:txBody>
          <a:bodyPr>
            <a:noAutofit/>
          </a:bodyPr>
          <a:lstStyle/>
          <a:p>
            <a:pPr lvl="0" algn="ctr"/>
            <a:r>
              <a:rPr lang="en-ZA" sz="2000" dirty="0" smtClean="0">
                <a:latin typeface="Calibri" panose="020F0502020204030204" pitchFamily="34" charset="0"/>
              </a:rPr>
              <a:t>6. PROGRESS SINCE DG’S DECISION TO PUT CPA UNDER ADMINISTRATION </a:t>
            </a:r>
            <a:endParaRPr lang="en-US" sz="2000" dirty="0">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71238787"/>
              </p:ext>
            </p:extLst>
          </p:nvPr>
        </p:nvGraphicFramePr>
        <p:xfrm>
          <a:off x="140684" y="764705"/>
          <a:ext cx="9145015" cy="4896541"/>
        </p:xfrm>
        <a:graphic>
          <a:graphicData uri="http://schemas.openxmlformats.org/drawingml/2006/table">
            <a:tbl>
              <a:tblPr firstRow="1" firstCol="1" bandRow="1">
                <a:tableStyleId>{5C22544A-7EE6-4342-B048-85BDC9FD1C3A}</a:tableStyleId>
              </a:tblPr>
              <a:tblGrid>
                <a:gridCol w="2953077"/>
                <a:gridCol w="3619902"/>
                <a:gridCol w="2572036"/>
              </a:tblGrid>
              <a:tr h="744815">
                <a:tc>
                  <a:txBody>
                    <a:bodyPr/>
                    <a:lstStyle/>
                    <a:p>
                      <a:pPr algn="ctr">
                        <a:spcAft>
                          <a:spcPts val="0"/>
                        </a:spcAft>
                      </a:pPr>
                      <a:r>
                        <a:rPr lang="en-US" sz="1600" dirty="0">
                          <a:effectLst/>
                        </a:rPr>
                        <a:t>DATE</a:t>
                      </a:r>
                      <a:endParaRPr lang="en-ZA" sz="1600" dirty="0">
                        <a:effectLst/>
                        <a:latin typeface="Calibri"/>
                        <a:ea typeface="Calibri"/>
                        <a:cs typeface="Times New Roman"/>
                      </a:endParaRPr>
                    </a:p>
                  </a:txBody>
                  <a:tcPr marL="68580" marR="68580" marT="0" marB="0"/>
                </a:tc>
                <a:tc>
                  <a:txBody>
                    <a:bodyPr/>
                    <a:lstStyle/>
                    <a:p>
                      <a:pPr algn="ctr">
                        <a:spcAft>
                          <a:spcPts val="0"/>
                        </a:spcAft>
                      </a:pPr>
                      <a:r>
                        <a:rPr lang="en-US" sz="1600" dirty="0">
                          <a:effectLst/>
                        </a:rPr>
                        <a:t>ACTIVITY</a:t>
                      </a:r>
                      <a:endParaRPr lang="en-ZA" sz="1600" dirty="0">
                        <a:effectLst/>
                        <a:latin typeface="Calibri"/>
                        <a:ea typeface="Calibri"/>
                        <a:cs typeface="Times New Roman"/>
                      </a:endParaRPr>
                    </a:p>
                  </a:txBody>
                  <a:tcPr marL="68580" marR="68580" marT="0" marB="0"/>
                </a:tc>
                <a:tc>
                  <a:txBody>
                    <a:bodyPr/>
                    <a:lstStyle/>
                    <a:p>
                      <a:pPr>
                        <a:spcAft>
                          <a:spcPts val="0"/>
                        </a:spcAft>
                      </a:pPr>
                      <a:r>
                        <a:rPr lang="en-US" sz="1600" dirty="0" smtClean="0">
                          <a:effectLst/>
                        </a:rPr>
                        <a:t>RESPONSIBILITY</a:t>
                      </a:r>
                      <a:endParaRPr lang="en-ZA" sz="1600" dirty="0">
                        <a:effectLst/>
                        <a:latin typeface="Calibri"/>
                        <a:ea typeface="Calibri"/>
                        <a:cs typeface="Times New Roman"/>
                      </a:endParaRPr>
                    </a:p>
                  </a:txBody>
                  <a:tcPr marL="68580" marR="68580" marT="0" marB="0"/>
                </a:tc>
              </a:tr>
              <a:tr h="1067524">
                <a:tc>
                  <a:txBody>
                    <a:bodyPr/>
                    <a:lstStyle/>
                    <a:p>
                      <a:pPr>
                        <a:spcAft>
                          <a:spcPts val="0"/>
                        </a:spcAft>
                      </a:pPr>
                      <a:r>
                        <a:rPr lang="en-US" sz="1600" dirty="0" smtClean="0">
                          <a:effectLst/>
                          <a:latin typeface="+mn-lt"/>
                        </a:rPr>
                        <a:t>03</a:t>
                      </a:r>
                      <a:r>
                        <a:rPr lang="en-US" sz="1600" baseline="0" dirty="0" smtClean="0">
                          <a:effectLst/>
                          <a:latin typeface="+mn-lt"/>
                        </a:rPr>
                        <a:t> December 2018</a:t>
                      </a:r>
                      <a:r>
                        <a:rPr lang="en-US" sz="1600" dirty="0" smtClean="0">
                          <a:effectLst/>
                          <a:latin typeface="+mn-lt"/>
                        </a:rPr>
                        <a:t> </a:t>
                      </a:r>
                      <a:endParaRPr lang="en-ZA" sz="1600" dirty="0">
                        <a:effectLst/>
                        <a:latin typeface="+mn-lt"/>
                        <a:ea typeface="Calibri"/>
                        <a:cs typeface="Times New Roman"/>
                      </a:endParaRPr>
                    </a:p>
                  </a:txBody>
                  <a:tcPr marL="68580" marR="68580" marT="0" marB="0"/>
                </a:tc>
                <a:tc>
                  <a:txBody>
                    <a:bodyPr/>
                    <a:lstStyle/>
                    <a:p>
                      <a:pPr>
                        <a:spcAft>
                          <a:spcPts val="0"/>
                        </a:spcAft>
                      </a:pPr>
                      <a:r>
                        <a:rPr lang="en-US" sz="1600" dirty="0" smtClean="0">
                          <a:effectLst/>
                          <a:latin typeface="+mn-lt"/>
                        </a:rPr>
                        <a:t>Approval received from</a:t>
                      </a:r>
                      <a:r>
                        <a:rPr lang="en-US" sz="1600" baseline="0" dirty="0" smtClean="0">
                          <a:effectLst/>
                          <a:latin typeface="+mn-lt"/>
                        </a:rPr>
                        <a:t> DG to place CPA under judicial administration </a:t>
                      </a:r>
                      <a:endParaRPr lang="en-ZA" sz="1600" dirty="0">
                        <a:effectLst/>
                        <a:latin typeface="+mn-lt"/>
                        <a:ea typeface="Calibri"/>
                        <a:cs typeface="Times New Roman"/>
                      </a:endParaRPr>
                    </a:p>
                  </a:txBody>
                  <a:tcPr marL="68580" marR="68580" marT="0" marB="0"/>
                </a:tc>
                <a:tc>
                  <a:txBody>
                    <a:bodyPr/>
                    <a:lstStyle/>
                    <a:p>
                      <a:pPr>
                        <a:spcAft>
                          <a:spcPts val="0"/>
                        </a:spcAft>
                      </a:pPr>
                      <a:r>
                        <a:rPr lang="en-US" sz="1600" dirty="0" smtClean="0">
                          <a:effectLst/>
                          <a:latin typeface="+mn-lt"/>
                          <a:ea typeface="+mn-ea"/>
                          <a:cs typeface="+mn-cs"/>
                        </a:rPr>
                        <a:t>DRDLR</a:t>
                      </a:r>
                      <a:endParaRPr lang="en-ZA" sz="1600" dirty="0">
                        <a:effectLst/>
                        <a:latin typeface="+mn-lt"/>
                        <a:ea typeface="Calibri"/>
                        <a:cs typeface="Times New Roman"/>
                      </a:endParaRPr>
                    </a:p>
                  </a:txBody>
                  <a:tcPr marL="68580" marR="68580" marT="0" marB="0"/>
                </a:tc>
              </a:tr>
              <a:tr h="979567">
                <a:tc>
                  <a:txBody>
                    <a:bodyPr/>
                    <a:lstStyle/>
                    <a:p>
                      <a:pPr>
                        <a:spcAft>
                          <a:spcPts val="0"/>
                        </a:spcAft>
                      </a:pPr>
                      <a:r>
                        <a:rPr lang="en-ZA" sz="1600" dirty="0" smtClean="0">
                          <a:effectLst/>
                          <a:latin typeface="+mn-lt"/>
                          <a:ea typeface="Calibri"/>
                          <a:cs typeface="Times New Roman"/>
                        </a:rPr>
                        <a:t>11 December 2018</a:t>
                      </a:r>
                      <a:endParaRPr lang="en-ZA" sz="1600" dirty="0">
                        <a:effectLst/>
                        <a:latin typeface="+mn-lt"/>
                        <a:ea typeface="Calibri"/>
                        <a:cs typeface="Times New Roman"/>
                      </a:endParaRPr>
                    </a:p>
                  </a:txBody>
                  <a:tcPr marL="68580" marR="68580" marT="0" marB="0"/>
                </a:tc>
                <a:tc>
                  <a:txBody>
                    <a:bodyPr/>
                    <a:lstStyle/>
                    <a:p>
                      <a:pPr>
                        <a:spcAft>
                          <a:spcPts val="0"/>
                        </a:spcAft>
                      </a:pPr>
                      <a:r>
                        <a:rPr lang="en-ZA" sz="1600" dirty="0" smtClean="0">
                          <a:effectLst/>
                          <a:latin typeface="+mn-lt"/>
                          <a:ea typeface="Calibri"/>
                          <a:cs typeface="Times New Roman"/>
                        </a:rPr>
                        <a:t>NC Provincial office</a:t>
                      </a:r>
                      <a:r>
                        <a:rPr lang="en-ZA" sz="1600" baseline="0" dirty="0" smtClean="0">
                          <a:effectLst/>
                          <a:latin typeface="+mn-lt"/>
                          <a:ea typeface="Calibri"/>
                          <a:cs typeface="Times New Roman"/>
                        </a:rPr>
                        <a:t> instructed The State Attorney , through letter, to proceed with application to Court to appoint an Administrator </a:t>
                      </a:r>
                      <a:endParaRPr lang="en-ZA" sz="1600" dirty="0">
                        <a:effectLst/>
                        <a:latin typeface="+mn-lt"/>
                        <a:ea typeface="Calibri"/>
                        <a:cs typeface="Times New Roman"/>
                      </a:endParaRPr>
                    </a:p>
                  </a:txBody>
                  <a:tcPr marL="68580" marR="68580" marT="0" marB="0"/>
                </a:tc>
                <a:tc>
                  <a:txBody>
                    <a:bodyPr/>
                    <a:lstStyle/>
                    <a:p>
                      <a:pPr>
                        <a:spcAft>
                          <a:spcPts val="0"/>
                        </a:spcAft>
                      </a:pPr>
                      <a:r>
                        <a:rPr lang="en-ZA" sz="1600" dirty="0" smtClean="0">
                          <a:effectLst/>
                          <a:latin typeface="+mn-lt"/>
                          <a:ea typeface="Calibri"/>
                          <a:cs typeface="Times New Roman"/>
                        </a:rPr>
                        <a:t>DRDLR</a:t>
                      </a:r>
                      <a:endParaRPr lang="en-ZA" sz="1600" dirty="0">
                        <a:effectLst/>
                        <a:latin typeface="+mn-lt"/>
                        <a:ea typeface="Calibri"/>
                        <a:cs typeface="Times New Roman"/>
                      </a:endParaRPr>
                    </a:p>
                  </a:txBody>
                  <a:tcPr marL="68580" marR="68580" marT="0" marB="0"/>
                </a:tc>
              </a:tr>
              <a:tr h="1125068">
                <a:tc>
                  <a:txBody>
                    <a:bodyPr/>
                    <a:lstStyle/>
                    <a:p>
                      <a:pPr>
                        <a:spcAft>
                          <a:spcPts val="0"/>
                        </a:spcAft>
                      </a:pPr>
                      <a:r>
                        <a:rPr lang="en-US" sz="1600" dirty="0" smtClean="0">
                          <a:effectLst/>
                          <a:latin typeface="+mn-lt"/>
                        </a:rPr>
                        <a:t>07</a:t>
                      </a:r>
                      <a:r>
                        <a:rPr lang="en-US" sz="1600" baseline="0" dirty="0" smtClean="0">
                          <a:effectLst/>
                          <a:latin typeface="+mn-lt"/>
                        </a:rPr>
                        <a:t> February 2019</a:t>
                      </a:r>
                      <a:endParaRPr lang="en-ZA" sz="1600" dirty="0">
                        <a:effectLst/>
                        <a:latin typeface="+mn-lt"/>
                        <a:ea typeface="Calibri"/>
                        <a:cs typeface="Times New Roman"/>
                      </a:endParaRPr>
                    </a:p>
                  </a:txBody>
                  <a:tcPr marL="68580" marR="68580" marT="0" marB="0"/>
                </a:tc>
                <a:tc>
                  <a:txBody>
                    <a:bodyPr/>
                    <a:lstStyle/>
                    <a:p>
                      <a:pPr>
                        <a:spcAft>
                          <a:spcPts val="0"/>
                        </a:spcAft>
                      </a:pPr>
                      <a:r>
                        <a:rPr lang="en-US" sz="1600" dirty="0" smtClean="0">
                          <a:effectLst/>
                          <a:latin typeface="+mn-lt"/>
                        </a:rPr>
                        <a:t>NC</a:t>
                      </a:r>
                      <a:r>
                        <a:rPr lang="en-US" sz="1600" baseline="0" dirty="0" smtClean="0">
                          <a:effectLst/>
                          <a:latin typeface="+mn-lt"/>
                        </a:rPr>
                        <a:t> DRDLR Office briefed </a:t>
                      </a:r>
                      <a:r>
                        <a:rPr lang="en-US" sz="1600" dirty="0" smtClean="0">
                          <a:effectLst/>
                          <a:latin typeface="+mn-lt"/>
                        </a:rPr>
                        <a:t>State Attorney </a:t>
                      </a:r>
                      <a:r>
                        <a:rPr lang="en-US" sz="1600" baseline="0" dirty="0" smtClean="0">
                          <a:effectLst/>
                          <a:latin typeface="+mn-lt"/>
                        </a:rPr>
                        <a:t>to bring an application to court, so that Court Order can be granted</a:t>
                      </a:r>
                      <a:endParaRPr lang="en-ZA" sz="1600" dirty="0">
                        <a:effectLst/>
                        <a:latin typeface="+mn-lt"/>
                        <a:ea typeface="Calibri"/>
                        <a:cs typeface="Times New Roman"/>
                      </a:endParaRPr>
                    </a:p>
                  </a:txBody>
                  <a:tcPr marL="68580" marR="68580" marT="0" marB="0"/>
                </a:tc>
                <a:tc>
                  <a:txBody>
                    <a:bodyPr/>
                    <a:lstStyle/>
                    <a:p>
                      <a:pPr>
                        <a:spcAft>
                          <a:spcPts val="0"/>
                        </a:spcAft>
                      </a:pPr>
                      <a:r>
                        <a:rPr lang="en-US" sz="1600" dirty="0" smtClean="0">
                          <a:effectLst/>
                          <a:latin typeface="+mn-lt"/>
                          <a:ea typeface="+mn-ea"/>
                          <a:cs typeface="+mn-cs"/>
                        </a:rPr>
                        <a:t>DRDLR </a:t>
                      </a:r>
                      <a:endParaRPr lang="en-ZA" sz="1600" dirty="0">
                        <a:effectLst/>
                        <a:latin typeface="+mn-lt"/>
                        <a:ea typeface="Calibri"/>
                        <a:cs typeface="Times New Roman"/>
                      </a:endParaRPr>
                    </a:p>
                  </a:txBody>
                  <a:tcPr marL="68580" marR="68580" marT="0" marB="0"/>
                </a:tc>
              </a:tr>
              <a:tr h="979567">
                <a:tc>
                  <a:txBody>
                    <a:bodyPr/>
                    <a:lstStyle/>
                    <a:p>
                      <a:pPr>
                        <a:spcAft>
                          <a:spcPts val="0"/>
                        </a:spcAft>
                      </a:pPr>
                      <a:r>
                        <a:rPr lang="en-ZA" sz="1600" dirty="0" smtClean="0">
                          <a:effectLst/>
                          <a:latin typeface="+mn-lt"/>
                          <a:ea typeface="Calibri"/>
                          <a:cs typeface="Times New Roman"/>
                        </a:rPr>
                        <a:t>Since 08 February 2019</a:t>
                      </a:r>
                      <a:endParaRPr lang="en-ZA" sz="1600" dirty="0">
                        <a:effectLst/>
                        <a:latin typeface="+mn-lt"/>
                        <a:ea typeface="Calibri"/>
                        <a:cs typeface="Times New Roman"/>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effectLst/>
                          <a:latin typeface="+mn-lt"/>
                        </a:rPr>
                        <a:t>NC DRDLR Office has been waiting for the State Attorney, Kimberley office to submit an action plan. </a:t>
                      </a:r>
                      <a:endParaRPr lang="en-ZA" sz="1600" dirty="0">
                        <a:effectLst/>
                        <a:latin typeface="+mn-lt"/>
                        <a:ea typeface="Calibri"/>
                        <a:cs typeface="Times New Roman"/>
                      </a:endParaRPr>
                    </a:p>
                  </a:txBody>
                  <a:tcPr marL="68580" marR="68580" marT="0" marB="0"/>
                </a:tc>
                <a:tc>
                  <a:txBody>
                    <a:bodyPr/>
                    <a:lstStyle/>
                    <a:p>
                      <a:pPr>
                        <a:spcAft>
                          <a:spcPts val="0"/>
                        </a:spcAft>
                      </a:pPr>
                      <a:r>
                        <a:rPr lang="en-ZA" sz="1600" dirty="0" smtClean="0">
                          <a:effectLst/>
                          <a:latin typeface="+mn-lt"/>
                          <a:ea typeface="Calibri"/>
                          <a:cs typeface="Times New Roman"/>
                        </a:rPr>
                        <a:t>State Attorney</a:t>
                      </a:r>
                      <a:r>
                        <a:rPr lang="en-ZA" sz="1600" baseline="0" dirty="0" smtClean="0">
                          <a:effectLst/>
                          <a:latin typeface="+mn-lt"/>
                          <a:ea typeface="Calibri"/>
                          <a:cs typeface="Times New Roman"/>
                        </a:rPr>
                        <a:t> office.</a:t>
                      </a:r>
                      <a:endParaRPr lang="en-ZA" sz="1600" dirty="0">
                        <a:effectLst/>
                        <a:latin typeface="+mn-lt"/>
                        <a:ea typeface="Calibri"/>
                        <a:cs typeface="Times New Roman"/>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A756C700-325B-E741-9D5D-6030AB79B708}" type="slidenum">
              <a:rPr lang="en-US" smtClean="0"/>
              <a:pPr/>
              <a:t>22</a:t>
            </a:fld>
            <a:endParaRPr lang="en-US"/>
          </a:p>
        </p:txBody>
      </p:sp>
    </p:spTree>
    <p:extLst>
      <p:ext uri="{BB962C8B-B14F-4D97-AF65-F5344CB8AC3E}">
        <p14:creationId xmlns:p14="http://schemas.microsoft.com/office/powerpoint/2010/main" xmlns="" val="3816777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494544061"/>
              </p:ext>
            </p:extLst>
          </p:nvPr>
        </p:nvGraphicFramePr>
        <p:xfrm>
          <a:off x="179511" y="764703"/>
          <a:ext cx="8856984" cy="5040561"/>
        </p:xfrm>
        <a:graphic>
          <a:graphicData uri="http://schemas.openxmlformats.org/drawingml/2006/table">
            <a:tbl>
              <a:tblPr firstRow="1" bandRow="1">
                <a:tableStyleId>{5C22544A-7EE6-4342-B048-85BDC9FD1C3A}</a:tableStyleId>
              </a:tblPr>
              <a:tblGrid>
                <a:gridCol w="2016224"/>
                <a:gridCol w="4464496"/>
                <a:gridCol w="2376264"/>
              </a:tblGrid>
              <a:tr h="317939">
                <a:tc>
                  <a:txBody>
                    <a:bodyPr/>
                    <a:lstStyle/>
                    <a:p>
                      <a:pPr algn="ctr">
                        <a:spcBef>
                          <a:spcPts val="600"/>
                        </a:spcBef>
                        <a:spcAft>
                          <a:spcPts val="600"/>
                        </a:spcAft>
                      </a:pPr>
                      <a:r>
                        <a:rPr lang="en-GB" sz="1000" b="1" dirty="0">
                          <a:effectLst/>
                          <a:latin typeface="Arial"/>
                          <a:ea typeface="Calibri"/>
                          <a:cs typeface="Cambria"/>
                        </a:rPr>
                        <a:t>KPA / OBJECTIVE</a:t>
                      </a:r>
                      <a:endParaRPr lang="en-ZA" sz="1200" dirty="0">
                        <a:effectLst/>
                        <a:latin typeface="Cambria"/>
                        <a:ea typeface="Cambria"/>
                        <a:cs typeface="Cambria"/>
                      </a:endParaRPr>
                    </a:p>
                  </a:txBody>
                  <a:tcPr marL="68580" marR="68580" marT="0" marB="0"/>
                </a:tc>
                <a:tc>
                  <a:txBody>
                    <a:bodyPr/>
                    <a:lstStyle/>
                    <a:p>
                      <a:pPr algn="ctr">
                        <a:spcBef>
                          <a:spcPts val="600"/>
                        </a:spcBef>
                        <a:spcAft>
                          <a:spcPts val="600"/>
                        </a:spcAft>
                      </a:pPr>
                      <a:r>
                        <a:rPr lang="en-GB" sz="1000" b="1">
                          <a:effectLst/>
                          <a:latin typeface="Arial"/>
                          <a:ea typeface="Calibri"/>
                          <a:cs typeface="Cambria"/>
                        </a:rPr>
                        <a:t>ACTIVITIES</a:t>
                      </a:r>
                      <a:endParaRPr lang="en-ZA" sz="1200">
                        <a:effectLst/>
                        <a:latin typeface="Cambria"/>
                        <a:ea typeface="Cambria"/>
                        <a:cs typeface="Cambria"/>
                      </a:endParaRPr>
                    </a:p>
                  </a:txBody>
                  <a:tcPr marL="68580" marR="68580" marT="0" marB="0"/>
                </a:tc>
                <a:tc>
                  <a:txBody>
                    <a:bodyPr/>
                    <a:lstStyle/>
                    <a:p>
                      <a:pPr algn="ctr">
                        <a:spcBef>
                          <a:spcPts val="600"/>
                        </a:spcBef>
                        <a:spcAft>
                          <a:spcPts val="600"/>
                        </a:spcAft>
                      </a:pPr>
                      <a:r>
                        <a:rPr lang="en-GB" sz="1000" b="1">
                          <a:effectLst/>
                          <a:latin typeface="Arial"/>
                          <a:ea typeface="Calibri"/>
                          <a:cs typeface="Cambria"/>
                        </a:rPr>
                        <a:t>TIME FRAME</a:t>
                      </a:r>
                      <a:endParaRPr lang="en-ZA" sz="1200">
                        <a:effectLst/>
                        <a:latin typeface="Cambria"/>
                        <a:ea typeface="Cambria"/>
                        <a:cs typeface="Cambria"/>
                      </a:endParaRPr>
                    </a:p>
                  </a:txBody>
                  <a:tcPr marL="68580" marR="68580" marT="0" marB="0"/>
                </a:tc>
              </a:tr>
              <a:tr h="4722622">
                <a:tc>
                  <a:txBody>
                    <a:bodyPr/>
                    <a:lstStyle/>
                    <a:p>
                      <a:pPr>
                        <a:spcAft>
                          <a:spcPts val="1000"/>
                        </a:spcAft>
                      </a:pPr>
                      <a:r>
                        <a:rPr lang="en-GB" sz="1400" dirty="0">
                          <a:effectLst/>
                          <a:latin typeface="+mn-lt"/>
                          <a:ea typeface="Calibri"/>
                          <a:cs typeface="Cambria"/>
                        </a:rPr>
                        <a:t>Review of the deed settlement </a:t>
                      </a:r>
                      <a:endParaRPr lang="en-ZA" sz="1400" dirty="0">
                        <a:effectLst/>
                        <a:latin typeface="+mn-lt"/>
                        <a:ea typeface="Cambria"/>
                        <a:cs typeface="Cambria"/>
                      </a:endParaRPr>
                    </a:p>
                  </a:txBody>
                  <a:tcPr marL="68580" marR="68580" marT="0" marB="0"/>
                </a:tc>
                <a:tc>
                  <a:txBody>
                    <a:bodyPr/>
                    <a:lstStyle/>
                    <a:p>
                      <a:pPr marL="342900" lvl="0" indent="-342900">
                        <a:spcAft>
                          <a:spcPts val="0"/>
                        </a:spcAft>
                        <a:buFont typeface="Arial"/>
                        <a:buChar char="-"/>
                      </a:pPr>
                      <a:r>
                        <a:rPr lang="en-GB" sz="1400" dirty="0">
                          <a:effectLst/>
                          <a:latin typeface="+mn-lt"/>
                          <a:ea typeface="Calibri"/>
                          <a:cs typeface="Cambria"/>
                        </a:rPr>
                        <a:t>Consult parties to determine the need to review the deed of settlement dated 22 October 2007.  </a:t>
                      </a:r>
                      <a:endParaRPr lang="en-ZA" sz="1400" dirty="0">
                        <a:effectLst/>
                        <a:latin typeface="+mn-lt"/>
                        <a:ea typeface="Calibri"/>
                        <a:cs typeface="Cambria"/>
                      </a:endParaRPr>
                    </a:p>
                    <a:p>
                      <a:pPr marL="342900" lvl="0" indent="-342900">
                        <a:spcAft>
                          <a:spcPts val="0"/>
                        </a:spcAft>
                        <a:buFont typeface="Arial"/>
                        <a:buChar char="-"/>
                      </a:pPr>
                      <a:r>
                        <a:rPr lang="en-GB" sz="1400" dirty="0">
                          <a:effectLst/>
                          <a:latin typeface="+mn-lt"/>
                          <a:ea typeface="Calibri"/>
                          <a:cs typeface="Cambria"/>
                        </a:rPr>
                        <a:t>Refer the matter to court for amendments of the Deed of settlement</a:t>
                      </a:r>
                      <a:endParaRPr lang="en-ZA" sz="1400" dirty="0">
                        <a:effectLst/>
                        <a:latin typeface="+mn-lt"/>
                        <a:ea typeface="Calibri"/>
                        <a:cs typeface="Cambria"/>
                      </a:endParaRPr>
                    </a:p>
                    <a:p>
                      <a:pPr marL="342900" lvl="0" indent="-342900">
                        <a:spcAft>
                          <a:spcPts val="0"/>
                        </a:spcAft>
                        <a:buFont typeface="Arial"/>
                        <a:buChar char="-"/>
                      </a:pPr>
                      <a:r>
                        <a:rPr lang="en-GB" sz="1400" dirty="0">
                          <a:effectLst/>
                          <a:latin typeface="+mn-lt"/>
                          <a:ea typeface="Calibri"/>
                          <a:cs typeface="Cambria"/>
                        </a:rPr>
                        <a:t>Implement the amended deed of settlement</a:t>
                      </a:r>
                      <a:endParaRPr lang="en-ZA" sz="1400" dirty="0">
                        <a:effectLst/>
                        <a:latin typeface="+mn-lt"/>
                        <a:ea typeface="Calibri"/>
                        <a:cs typeface="Cambria"/>
                      </a:endParaRPr>
                    </a:p>
                    <a:p>
                      <a:pPr marL="342900" lvl="0" indent="-342900">
                        <a:spcAft>
                          <a:spcPts val="0"/>
                        </a:spcAft>
                        <a:buFont typeface="Arial"/>
                        <a:buChar char="-"/>
                      </a:pPr>
                      <a:r>
                        <a:rPr lang="en-GB" sz="1400" dirty="0">
                          <a:effectLst/>
                          <a:latin typeface="+mn-lt"/>
                          <a:ea typeface="Calibri"/>
                          <a:cs typeface="Cambria"/>
                        </a:rPr>
                        <a:t>Review of the functioning of committees/entities established in terms of the CPA Constitution and the taking of such steps as are necessary to ensure their proper functioning.</a:t>
                      </a:r>
                      <a:endParaRPr lang="en-ZA" sz="1400" dirty="0">
                        <a:effectLst/>
                        <a:latin typeface="+mn-lt"/>
                        <a:ea typeface="Calibri"/>
                        <a:cs typeface="Cambria"/>
                      </a:endParaRPr>
                    </a:p>
                    <a:p>
                      <a:pPr marL="342900" lvl="0" indent="-342900" algn="just">
                        <a:lnSpc>
                          <a:spcPct val="115000"/>
                        </a:lnSpc>
                        <a:spcAft>
                          <a:spcPts val="0"/>
                        </a:spcAft>
                        <a:buFont typeface="Arial"/>
                        <a:buChar char="-"/>
                      </a:pPr>
                      <a:r>
                        <a:rPr lang="en-GB" sz="1400" dirty="0">
                          <a:effectLst/>
                          <a:latin typeface="+mn-lt"/>
                          <a:ea typeface="Calibri"/>
                          <a:cs typeface="Cambria"/>
                        </a:rPr>
                        <a:t>Consult with all structures on possible committee operations to ensure accountability and transparency.</a:t>
                      </a:r>
                      <a:endParaRPr lang="en-ZA" sz="1400" dirty="0">
                        <a:effectLst/>
                        <a:latin typeface="+mn-lt"/>
                        <a:ea typeface="Calibri"/>
                        <a:cs typeface="Cambria"/>
                      </a:endParaRPr>
                    </a:p>
                    <a:p>
                      <a:pPr marL="342900" lvl="0" indent="-342900" algn="just">
                        <a:lnSpc>
                          <a:spcPct val="115000"/>
                        </a:lnSpc>
                        <a:spcAft>
                          <a:spcPts val="0"/>
                        </a:spcAft>
                        <a:buFont typeface="Arial"/>
                        <a:buChar char="-"/>
                      </a:pPr>
                      <a:r>
                        <a:rPr lang="en-GB" sz="1400" dirty="0">
                          <a:effectLst/>
                          <a:latin typeface="+mn-lt"/>
                          <a:ea typeface="Calibri"/>
                          <a:cs typeface="Cambria"/>
                        </a:rPr>
                        <a:t>Prepare status report on relationship between committees, CPA Constitution and recommend and implement good governance practices between the CPA and its structures.</a:t>
                      </a:r>
                      <a:endParaRPr lang="en-ZA" sz="1400" dirty="0">
                        <a:effectLst/>
                        <a:latin typeface="+mn-lt"/>
                        <a:ea typeface="Calibri"/>
                        <a:cs typeface="Cambria"/>
                      </a:endParaRPr>
                    </a:p>
                    <a:p>
                      <a:pPr marL="342900" lvl="0" indent="-342900" algn="just">
                        <a:lnSpc>
                          <a:spcPct val="115000"/>
                        </a:lnSpc>
                        <a:spcAft>
                          <a:spcPts val="0"/>
                        </a:spcAft>
                        <a:buFont typeface="Arial"/>
                        <a:buChar char="-"/>
                      </a:pPr>
                      <a:r>
                        <a:rPr lang="en-GB" sz="1400" dirty="0">
                          <a:effectLst/>
                          <a:latin typeface="+mn-lt"/>
                          <a:ea typeface="Calibri"/>
                          <a:cs typeface="Cambria"/>
                        </a:rPr>
                        <a:t>Identify changes to be incorporated into Constitution.</a:t>
                      </a:r>
                      <a:endParaRPr lang="en-ZA" sz="1400" dirty="0">
                        <a:effectLst/>
                        <a:latin typeface="+mn-lt"/>
                        <a:ea typeface="Calibri"/>
                        <a:cs typeface="Cambria"/>
                      </a:endParaRPr>
                    </a:p>
                    <a:p>
                      <a:pPr marL="342900" lvl="0" indent="-342900" algn="just">
                        <a:spcAft>
                          <a:spcPts val="0"/>
                        </a:spcAft>
                        <a:buFont typeface="Arial"/>
                        <a:buChar char="-"/>
                      </a:pPr>
                      <a:r>
                        <a:rPr lang="en-GB" sz="1400" dirty="0">
                          <a:effectLst/>
                          <a:latin typeface="+mn-lt"/>
                          <a:ea typeface="Calibri"/>
                          <a:cs typeface="Cambria"/>
                        </a:rPr>
                        <a:t>Represent the CPA in mandatory stakeholders meeting relating to the achievements of the needs of the community. </a:t>
                      </a:r>
                      <a:endParaRPr lang="en-ZA" sz="1400" dirty="0">
                        <a:effectLst/>
                        <a:latin typeface="+mn-lt"/>
                        <a:ea typeface="Calibri"/>
                        <a:cs typeface="Cambria"/>
                      </a:endParaRPr>
                    </a:p>
                    <a:p>
                      <a:pPr marL="457200">
                        <a:spcAft>
                          <a:spcPts val="1000"/>
                        </a:spcAft>
                      </a:pPr>
                      <a:r>
                        <a:rPr lang="en-GB" sz="1400" b="1" dirty="0">
                          <a:effectLst/>
                          <a:latin typeface="+mn-lt"/>
                          <a:ea typeface="Calibri"/>
                          <a:cs typeface="Cambria"/>
                        </a:rPr>
                        <a:t> </a:t>
                      </a:r>
                      <a:endParaRPr lang="en-ZA" sz="1400" dirty="0">
                        <a:effectLst/>
                        <a:latin typeface="+mn-lt"/>
                        <a:ea typeface="Cambria"/>
                        <a:cs typeface="Cambria"/>
                      </a:endParaRPr>
                    </a:p>
                  </a:txBody>
                  <a:tcPr marL="68580" marR="68580" marT="0" marB="0"/>
                </a:tc>
                <a:tc>
                  <a:txBody>
                    <a:bodyPr/>
                    <a:lstStyle/>
                    <a:p>
                      <a:pPr>
                        <a:spcAft>
                          <a:spcPts val="1000"/>
                        </a:spcAft>
                      </a:pPr>
                      <a:r>
                        <a:rPr lang="en-GB" sz="1400" dirty="0">
                          <a:effectLst/>
                          <a:latin typeface="+mn-lt"/>
                          <a:ea typeface="Calibri"/>
                          <a:cs typeface="Cambria"/>
                        </a:rPr>
                        <a:t>2nd year of Administration  </a:t>
                      </a:r>
                      <a:endParaRPr lang="en-ZA" sz="1400" dirty="0">
                        <a:effectLst/>
                        <a:latin typeface="+mn-lt"/>
                        <a:ea typeface="Cambria"/>
                        <a:cs typeface="Cambria"/>
                      </a:endParaRPr>
                    </a:p>
                  </a:txBody>
                  <a:tcPr marL="68580" marR="68580" marT="0" marB="0"/>
                </a:tc>
              </a:tr>
            </a:tbl>
          </a:graphicData>
        </a:graphic>
      </p:graphicFrame>
      <p:sp>
        <p:nvSpPr>
          <p:cNvPr id="3" name="Title 2"/>
          <p:cNvSpPr>
            <a:spLocks noGrp="1"/>
          </p:cNvSpPr>
          <p:nvPr>
            <p:ph type="title"/>
          </p:nvPr>
        </p:nvSpPr>
        <p:spPr>
          <a:xfrm>
            <a:off x="179511" y="68627"/>
            <a:ext cx="8856984" cy="624069"/>
          </a:xfrm>
          <a:solidFill>
            <a:srgbClr val="00B050"/>
          </a:solidFill>
        </p:spPr>
        <p:txBody>
          <a:bodyPr>
            <a:noAutofit/>
          </a:bodyPr>
          <a:lstStyle/>
          <a:p>
            <a:pPr algn="ctr"/>
            <a:r>
              <a:rPr lang="en-ZA" sz="2000" dirty="0" smtClean="0">
                <a:latin typeface="Calibri" panose="020F0502020204030204" pitchFamily="34" charset="0"/>
              </a:rPr>
              <a:t>           7. PROPOSED ACTION ONCE CPA ADMINISTRATOR IS APPOINTED</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23</a:t>
            </a:fld>
            <a:endParaRPr lang="en-US"/>
          </a:p>
        </p:txBody>
      </p:sp>
    </p:spTree>
    <p:extLst>
      <p:ext uri="{BB962C8B-B14F-4D97-AF65-F5344CB8AC3E}">
        <p14:creationId xmlns:p14="http://schemas.microsoft.com/office/powerpoint/2010/main" xmlns="" val="3809344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266227564"/>
              </p:ext>
            </p:extLst>
          </p:nvPr>
        </p:nvGraphicFramePr>
        <p:xfrm>
          <a:off x="179388" y="692697"/>
          <a:ext cx="8964612" cy="4511415"/>
        </p:xfrm>
        <a:graphic>
          <a:graphicData uri="http://schemas.openxmlformats.org/drawingml/2006/table">
            <a:tbl>
              <a:tblPr firstRow="1" bandRow="1">
                <a:tableStyleId>{5C22544A-7EE6-4342-B048-85BDC9FD1C3A}</a:tableStyleId>
              </a:tblPr>
              <a:tblGrid>
                <a:gridCol w="2016348"/>
                <a:gridCol w="5184576"/>
                <a:gridCol w="1763688"/>
              </a:tblGrid>
              <a:tr h="360039">
                <a:tc>
                  <a:txBody>
                    <a:bodyPr/>
                    <a:lstStyle/>
                    <a:p>
                      <a:pPr algn="ctr">
                        <a:spcBef>
                          <a:spcPts val="600"/>
                        </a:spcBef>
                        <a:spcAft>
                          <a:spcPts val="600"/>
                        </a:spcAft>
                      </a:pPr>
                      <a:r>
                        <a:rPr lang="en-GB" sz="1200" b="1" dirty="0">
                          <a:effectLst/>
                          <a:latin typeface="+mn-lt"/>
                          <a:ea typeface="Calibri"/>
                          <a:cs typeface="Cambria"/>
                        </a:rPr>
                        <a:t>KPA / OBJECTIVE</a:t>
                      </a:r>
                      <a:endParaRPr lang="en-ZA" sz="1200" dirty="0">
                        <a:effectLst/>
                        <a:latin typeface="+mn-lt"/>
                        <a:ea typeface="Cambria"/>
                        <a:cs typeface="Cambria"/>
                      </a:endParaRPr>
                    </a:p>
                  </a:txBody>
                  <a:tcPr marL="68580" marR="68580" marT="0" marB="0"/>
                </a:tc>
                <a:tc>
                  <a:txBody>
                    <a:bodyPr/>
                    <a:lstStyle/>
                    <a:p>
                      <a:pPr algn="ctr">
                        <a:spcBef>
                          <a:spcPts val="600"/>
                        </a:spcBef>
                        <a:spcAft>
                          <a:spcPts val="600"/>
                        </a:spcAft>
                      </a:pPr>
                      <a:r>
                        <a:rPr lang="en-GB" sz="1200" b="1" dirty="0">
                          <a:effectLst/>
                          <a:latin typeface="+mn-lt"/>
                          <a:ea typeface="Calibri"/>
                          <a:cs typeface="Cambria"/>
                        </a:rPr>
                        <a:t>ACTIVITIES</a:t>
                      </a:r>
                      <a:endParaRPr lang="en-ZA" sz="1200" dirty="0">
                        <a:effectLst/>
                        <a:latin typeface="+mn-lt"/>
                        <a:ea typeface="Cambria"/>
                        <a:cs typeface="Cambria"/>
                      </a:endParaRPr>
                    </a:p>
                  </a:txBody>
                  <a:tcPr marL="68580" marR="68580" marT="0" marB="0"/>
                </a:tc>
                <a:tc>
                  <a:txBody>
                    <a:bodyPr/>
                    <a:lstStyle/>
                    <a:p>
                      <a:pPr algn="ctr">
                        <a:spcBef>
                          <a:spcPts val="600"/>
                        </a:spcBef>
                        <a:spcAft>
                          <a:spcPts val="600"/>
                        </a:spcAft>
                      </a:pPr>
                      <a:r>
                        <a:rPr lang="en-GB" sz="1200" b="1" dirty="0">
                          <a:effectLst/>
                          <a:latin typeface="+mn-lt"/>
                          <a:ea typeface="Calibri"/>
                          <a:cs typeface="Cambria"/>
                        </a:rPr>
                        <a:t>TIME FRAME</a:t>
                      </a:r>
                      <a:endParaRPr lang="en-ZA" sz="1200" dirty="0">
                        <a:effectLst/>
                        <a:latin typeface="+mn-lt"/>
                        <a:ea typeface="Cambria"/>
                        <a:cs typeface="Cambria"/>
                      </a:endParaRPr>
                    </a:p>
                  </a:txBody>
                  <a:tcPr marL="68580" marR="68580" marT="0" marB="0"/>
                </a:tc>
              </a:tr>
              <a:tr h="370840">
                <a:tc>
                  <a:txBody>
                    <a:bodyPr/>
                    <a:lstStyle/>
                    <a:p>
                      <a:pPr algn="just">
                        <a:lnSpc>
                          <a:spcPct val="115000"/>
                        </a:lnSpc>
                        <a:spcAft>
                          <a:spcPts val="1000"/>
                        </a:spcAft>
                      </a:pPr>
                      <a:r>
                        <a:rPr lang="en-GB" sz="1200" dirty="0">
                          <a:effectLst/>
                          <a:latin typeface="+mn-lt"/>
                          <a:ea typeface="Calibri"/>
                          <a:cs typeface="Cambria"/>
                        </a:rPr>
                        <a:t>Ensure that the administration of the CPA is conducted in an orderly, efficient and accountable manner</a:t>
                      </a:r>
                      <a:endParaRPr lang="en-ZA" sz="1200" dirty="0">
                        <a:effectLst/>
                        <a:latin typeface="+mn-lt"/>
                        <a:ea typeface="Cambria"/>
                        <a:cs typeface="Cambria"/>
                      </a:endParaRPr>
                    </a:p>
                  </a:txBody>
                  <a:tcPr marL="68580" marR="68580" marT="0" marB="0"/>
                </a:tc>
                <a:tc>
                  <a:txBody>
                    <a:bodyPr/>
                    <a:lstStyle/>
                    <a:p>
                      <a:pPr marL="342900" lvl="0" indent="-342900" algn="just">
                        <a:lnSpc>
                          <a:spcPct val="115000"/>
                        </a:lnSpc>
                        <a:spcAft>
                          <a:spcPts val="0"/>
                        </a:spcAft>
                        <a:buFont typeface="Arial"/>
                        <a:buChar char="-"/>
                      </a:pPr>
                      <a:r>
                        <a:rPr lang="en-GB" sz="1200">
                          <a:effectLst/>
                          <a:latin typeface="+mn-lt"/>
                          <a:ea typeface="Calibri"/>
                          <a:cs typeface="Cambria"/>
                        </a:rPr>
                        <a:t>Perform the day to day management of the affairs of the CPA.</a:t>
                      </a:r>
                      <a:endParaRPr lang="en-ZA" sz="1200">
                        <a:effectLst/>
                        <a:latin typeface="+mn-lt"/>
                        <a:ea typeface="Calibri"/>
                        <a:cs typeface="Cambria"/>
                      </a:endParaRPr>
                    </a:p>
                    <a:p>
                      <a:pPr marL="342900" lvl="0" indent="-342900" algn="just">
                        <a:lnSpc>
                          <a:spcPct val="115000"/>
                        </a:lnSpc>
                        <a:spcAft>
                          <a:spcPts val="0"/>
                        </a:spcAft>
                        <a:buFont typeface="Arial"/>
                        <a:buChar char="-"/>
                      </a:pPr>
                      <a:r>
                        <a:rPr lang="en-GB" sz="1200">
                          <a:effectLst/>
                          <a:latin typeface="+mn-lt"/>
                          <a:ea typeface="Calibri"/>
                          <a:cs typeface="Cambria"/>
                        </a:rPr>
                        <a:t>Develop a plan and budget for the establishment of a fully functional CPA office and related structures.</a:t>
                      </a:r>
                      <a:endParaRPr lang="en-ZA" sz="1200">
                        <a:effectLst/>
                        <a:latin typeface="+mn-lt"/>
                        <a:ea typeface="Calibri"/>
                        <a:cs typeface="Cambria"/>
                      </a:endParaRPr>
                    </a:p>
                    <a:p>
                      <a:pPr marL="342900" lvl="0" indent="-342900" algn="just">
                        <a:spcAft>
                          <a:spcPts val="0"/>
                        </a:spcAft>
                        <a:buFont typeface="Arial"/>
                        <a:buChar char="-"/>
                      </a:pPr>
                      <a:r>
                        <a:rPr lang="en-GB" sz="1200">
                          <a:effectLst/>
                          <a:latin typeface="+mn-lt"/>
                          <a:ea typeface="Calibri"/>
                          <a:cs typeface="Cambria"/>
                        </a:rPr>
                        <a:t>Appoint farm managers/caretaker (where necessary) to manage the properties of the CPA.</a:t>
                      </a:r>
                      <a:endParaRPr lang="en-ZA" sz="1200">
                        <a:effectLst/>
                        <a:latin typeface="+mn-lt"/>
                        <a:ea typeface="Calibri"/>
                        <a:cs typeface="Cambria"/>
                      </a:endParaRPr>
                    </a:p>
                  </a:txBody>
                  <a:tcPr marL="68580" marR="68580" marT="0" marB="0"/>
                </a:tc>
                <a:tc>
                  <a:txBody>
                    <a:bodyPr/>
                    <a:lstStyle/>
                    <a:p>
                      <a:pPr>
                        <a:spcAft>
                          <a:spcPts val="1000"/>
                        </a:spcAft>
                      </a:pPr>
                      <a:r>
                        <a:rPr lang="en-GB" sz="1200" dirty="0">
                          <a:effectLst/>
                          <a:latin typeface="+mn-lt"/>
                          <a:ea typeface="Calibri"/>
                          <a:cs typeface="Cambria"/>
                        </a:rPr>
                        <a:t>For a period of 3 years of the administration of the CPA </a:t>
                      </a:r>
                      <a:endParaRPr lang="en-ZA" sz="1200" dirty="0">
                        <a:effectLst/>
                        <a:latin typeface="+mn-lt"/>
                        <a:ea typeface="Cambria"/>
                        <a:cs typeface="Cambria"/>
                      </a:endParaRPr>
                    </a:p>
                  </a:txBody>
                  <a:tcPr marL="68580" marR="68580" marT="0" marB="0"/>
                </a:tc>
              </a:tr>
              <a:tr h="370840">
                <a:tc>
                  <a:txBody>
                    <a:bodyPr/>
                    <a:lstStyle/>
                    <a:p>
                      <a:pPr algn="just">
                        <a:lnSpc>
                          <a:spcPct val="115000"/>
                        </a:lnSpc>
                        <a:spcAft>
                          <a:spcPts val="1000"/>
                        </a:spcAft>
                      </a:pPr>
                      <a:r>
                        <a:rPr lang="en-GB" sz="1200">
                          <a:effectLst/>
                          <a:latin typeface="+mn-lt"/>
                          <a:ea typeface="Calibri"/>
                          <a:cs typeface="Cambria"/>
                        </a:rPr>
                        <a:t>Ensure the sound management of all CPA assets</a:t>
                      </a:r>
                      <a:endParaRPr lang="en-ZA" sz="1200">
                        <a:effectLst/>
                        <a:latin typeface="+mn-lt"/>
                        <a:ea typeface="Cambria"/>
                        <a:cs typeface="Cambria"/>
                      </a:endParaRPr>
                    </a:p>
                  </a:txBody>
                  <a:tcPr marL="68580" marR="68580" marT="0" marB="0"/>
                </a:tc>
                <a:tc>
                  <a:txBody>
                    <a:bodyPr/>
                    <a:lstStyle/>
                    <a:p>
                      <a:pPr marL="342900" lvl="0" indent="-342900" algn="just">
                        <a:lnSpc>
                          <a:spcPct val="115000"/>
                        </a:lnSpc>
                        <a:spcAft>
                          <a:spcPts val="0"/>
                        </a:spcAft>
                        <a:buFont typeface="Arial"/>
                        <a:buChar char="-"/>
                      </a:pPr>
                      <a:r>
                        <a:rPr lang="en-GB" sz="1200">
                          <a:effectLst/>
                          <a:latin typeface="+mn-lt"/>
                          <a:ea typeface="Calibri"/>
                          <a:cs typeface="Cambria"/>
                        </a:rPr>
                        <a:t>Identify and record all assets of the CPA.</a:t>
                      </a:r>
                      <a:endParaRPr lang="en-ZA" sz="1200">
                        <a:effectLst/>
                        <a:latin typeface="+mn-lt"/>
                        <a:ea typeface="Calibri"/>
                        <a:cs typeface="Cambria"/>
                      </a:endParaRPr>
                    </a:p>
                    <a:p>
                      <a:pPr marL="342900" lvl="0" indent="-342900" algn="just">
                        <a:lnSpc>
                          <a:spcPct val="115000"/>
                        </a:lnSpc>
                        <a:spcAft>
                          <a:spcPts val="0"/>
                        </a:spcAft>
                        <a:buFont typeface="Arial"/>
                        <a:buChar char="-"/>
                      </a:pPr>
                      <a:r>
                        <a:rPr lang="en-GB" sz="1200">
                          <a:effectLst/>
                          <a:latin typeface="+mn-lt"/>
                          <a:ea typeface="Calibri"/>
                          <a:cs typeface="Cambria"/>
                        </a:rPr>
                        <a:t>Prepare a management plan in respect of the CPA assets and the establishment of a system for their periodic review and control.</a:t>
                      </a:r>
                      <a:endParaRPr lang="en-ZA" sz="1200">
                        <a:effectLst/>
                        <a:latin typeface="+mn-lt"/>
                        <a:ea typeface="Calibri"/>
                        <a:cs typeface="Cambria"/>
                      </a:endParaRPr>
                    </a:p>
                    <a:p>
                      <a:pPr marL="342900" lvl="0" indent="-342900" algn="just">
                        <a:spcAft>
                          <a:spcPts val="0"/>
                        </a:spcAft>
                        <a:buFont typeface="Arial"/>
                        <a:buChar char="-"/>
                      </a:pPr>
                      <a:r>
                        <a:rPr lang="en-GB" sz="1200">
                          <a:effectLst/>
                          <a:latin typeface="+mn-lt"/>
                          <a:ea typeface="Calibri"/>
                          <a:cs typeface="Cambria"/>
                        </a:rPr>
                        <a:t>Develop policies and systems for the allocation of rights and access to economic opportunities including payment of dividends</a:t>
                      </a:r>
                      <a:endParaRPr lang="en-ZA" sz="1200">
                        <a:effectLst/>
                        <a:latin typeface="+mn-lt"/>
                        <a:ea typeface="Calibri"/>
                        <a:cs typeface="Cambria"/>
                      </a:endParaRPr>
                    </a:p>
                    <a:p>
                      <a:pPr marL="342900" lvl="0" indent="-342900" algn="just">
                        <a:lnSpc>
                          <a:spcPct val="115000"/>
                        </a:lnSpc>
                        <a:spcAft>
                          <a:spcPts val="0"/>
                        </a:spcAft>
                        <a:buFont typeface="Arial"/>
                        <a:buChar char="-"/>
                      </a:pPr>
                      <a:r>
                        <a:rPr lang="en-GB" sz="1200">
                          <a:effectLst/>
                          <a:latin typeface="+mn-lt"/>
                          <a:ea typeface="Calibri"/>
                          <a:cs typeface="Cambria"/>
                        </a:rPr>
                        <a:t>Establish necessary structures for community and stakeholder participation through consulting community structures and other stakeholders.</a:t>
                      </a:r>
                      <a:endParaRPr lang="en-ZA" sz="1200">
                        <a:effectLst/>
                        <a:latin typeface="+mn-lt"/>
                        <a:ea typeface="Calibri"/>
                        <a:cs typeface="Cambria"/>
                      </a:endParaRPr>
                    </a:p>
                    <a:p>
                      <a:pPr marL="342900" lvl="0" indent="-342900" algn="just">
                        <a:lnSpc>
                          <a:spcPct val="115000"/>
                        </a:lnSpc>
                        <a:spcAft>
                          <a:spcPts val="0"/>
                        </a:spcAft>
                        <a:buFont typeface="Arial"/>
                        <a:buChar char="-"/>
                      </a:pPr>
                      <a:r>
                        <a:rPr lang="en-GB" sz="1200">
                          <a:effectLst/>
                          <a:latin typeface="+mn-lt"/>
                          <a:ea typeface="Calibri"/>
                          <a:cs typeface="Cambria"/>
                        </a:rPr>
                        <a:t>Conduct an investigation into the systems and practices relating to allocation of rights of access to the assets of the CPA.</a:t>
                      </a:r>
                      <a:endParaRPr lang="en-ZA" sz="1200">
                        <a:effectLst/>
                        <a:latin typeface="+mn-lt"/>
                        <a:ea typeface="Calibri"/>
                        <a:cs typeface="Cambria"/>
                      </a:endParaRPr>
                    </a:p>
                    <a:p>
                      <a:pPr marL="342900" lvl="0" indent="-342900" algn="just">
                        <a:lnSpc>
                          <a:spcPct val="115000"/>
                        </a:lnSpc>
                        <a:spcAft>
                          <a:spcPts val="0"/>
                        </a:spcAft>
                        <a:buFont typeface="Arial"/>
                        <a:buChar char="-"/>
                      </a:pPr>
                      <a:r>
                        <a:rPr lang="en-GB" sz="1200">
                          <a:effectLst/>
                          <a:latin typeface="+mn-lt"/>
                          <a:ea typeface="Calibri"/>
                          <a:cs typeface="Cambria"/>
                        </a:rPr>
                        <a:t>Conduct an investigation into the unauthorised use of CPA assets and the taking of such measures as are necessary to protect the CPA assets.</a:t>
                      </a:r>
                      <a:endParaRPr lang="en-ZA" sz="1200">
                        <a:effectLst/>
                        <a:latin typeface="+mn-lt"/>
                        <a:ea typeface="Calibri"/>
                        <a:cs typeface="Cambria"/>
                      </a:endParaRPr>
                    </a:p>
                    <a:p>
                      <a:pPr marL="342900" lvl="0" indent="-342900" algn="just">
                        <a:lnSpc>
                          <a:spcPct val="115000"/>
                        </a:lnSpc>
                        <a:spcAft>
                          <a:spcPts val="0"/>
                        </a:spcAft>
                        <a:buFont typeface="Arial"/>
                        <a:buChar char="-"/>
                      </a:pPr>
                      <a:r>
                        <a:rPr lang="en-GB" sz="1200">
                          <a:effectLst/>
                          <a:latin typeface="+mn-lt"/>
                          <a:ea typeface="Calibri"/>
                          <a:cs typeface="Cambria"/>
                        </a:rPr>
                        <a:t>Ensure that persons responsible for unauthorised use of assets are held accountable.</a:t>
                      </a:r>
                      <a:endParaRPr lang="en-ZA" sz="1200">
                        <a:effectLst/>
                        <a:latin typeface="+mn-lt"/>
                        <a:ea typeface="Calibri"/>
                        <a:cs typeface="Cambria"/>
                      </a:endParaRPr>
                    </a:p>
                    <a:p>
                      <a:pPr marL="342900" lvl="0" indent="-342900" algn="just">
                        <a:lnSpc>
                          <a:spcPct val="115000"/>
                        </a:lnSpc>
                        <a:spcAft>
                          <a:spcPts val="0"/>
                        </a:spcAft>
                        <a:buFont typeface="Arial"/>
                        <a:buChar char="-"/>
                      </a:pPr>
                      <a:r>
                        <a:rPr lang="en-GB" sz="1200">
                          <a:effectLst/>
                          <a:latin typeface="+mn-lt"/>
                          <a:ea typeface="Calibri"/>
                          <a:cs typeface="Cambria"/>
                        </a:rPr>
                        <a:t>Prepare an overview report on key areas that need engagement and policy development.</a:t>
                      </a:r>
                      <a:endParaRPr lang="en-ZA" sz="1200">
                        <a:effectLst/>
                        <a:latin typeface="+mn-lt"/>
                        <a:ea typeface="Calibri"/>
                        <a:cs typeface="Cambria"/>
                      </a:endParaRPr>
                    </a:p>
                  </a:txBody>
                  <a:tcPr marL="68580" marR="68580" marT="0" marB="0"/>
                </a:tc>
                <a:tc>
                  <a:txBody>
                    <a:bodyPr/>
                    <a:lstStyle/>
                    <a:p>
                      <a:pPr>
                        <a:spcAft>
                          <a:spcPts val="1000"/>
                        </a:spcAft>
                      </a:pPr>
                      <a:r>
                        <a:rPr lang="en-GB" sz="1200" dirty="0">
                          <a:effectLst/>
                          <a:latin typeface="+mn-lt"/>
                          <a:ea typeface="Calibri"/>
                          <a:cs typeface="Cambria"/>
                        </a:rPr>
                        <a:t>1</a:t>
                      </a:r>
                      <a:r>
                        <a:rPr lang="en-GB" sz="1200" baseline="30000" dirty="0">
                          <a:effectLst/>
                          <a:latin typeface="+mn-lt"/>
                          <a:ea typeface="Calibri"/>
                          <a:cs typeface="Cambria"/>
                        </a:rPr>
                        <a:t>st</a:t>
                      </a:r>
                      <a:r>
                        <a:rPr lang="en-GB" sz="1200" dirty="0">
                          <a:effectLst/>
                          <a:latin typeface="+mn-lt"/>
                          <a:ea typeface="Calibri"/>
                          <a:cs typeface="Cambria"/>
                        </a:rPr>
                        <a:t> year of administration  </a:t>
                      </a:r>
                      <a:endParaRPr lang="en-ZA" sz="1200" dirty="0">
                        <a:effectLst/>
                        <a:latin typeface="+mn-lt"/>
                        <a:ea typeface="Cambria"/>
                        <a:cs typeface="Cambria"/>
                      </a:endParaRPr>
                    </a:p>
                  </a:txBody>
                  <a:tcPr marL="68580" marR="68580" marT="0" marB="0"/>
                </a:tc>
              </a:tr>
            </a:tbl>
          </a:graphicData>
        </a:graphic>
      </p:graphicFrame>
      <p:sp>
        <p:nvSpPr>
          <p:cNvPr id="3" name="Title 2"/>
          <p:cNvSpPr>
            <a:spLocks noGrp="1"/>
          </p:cNvSpPr>
          <p:nvPr>
            <p:ph type="title"/>
          </p:nvPr>
        </p:nvSpPr>
        <p:spPr>
          <a:xfrm>
            <a:off x="179388" y="68627"/>
            <a:ext cx="8964612" cy="552061"/>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smtClean="0">
                <a:latin typeface="Calibri" panose="020F0502020204030204" pitchFamily="34" charset="0"/>
              </a:rPr>
              <a:t> … PROPOSED </a:t>
            </a:r>
            <a:r>
              <a:rPr lang="en-ZA" sz="2000" dirty="0">
                <a:latin typeface="Calibri" panose="020F0502020204030204" pitchFamily="34" charset="0"/>
              </a:rPr>
              <a:t>ACTION ONCE CPA ADMINISTRATOR IS </a:t>
            </a:r>
            <a:r>
              <a:rPr lang="en-ZA" sz="2000" dirty="0" smtClean="0">
                <a:latin typeface="Calibri" panose="020F0502020204030204" pitchFamily="34" charset="0"/>
              </a:rPr>
              <a:t>APPOINTED</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24</a:t>
            </a:fld>
            <a:endParaRPr lang="en-US"/>
          </a:p>
        </p:txBody>
      </p:sp>
    </p:spTree>
    <p:extLst>
      <p:ext uri="{BB962C8B-B14F-4D97-AF65-F5344CB8AC3E}">
        <p14:creationId xmlns:p14="http://schemas.microsoft.com/office/powerpoint/2010/main" xmlns="" val="17117146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438625971"/>
              </p:ext>
            </p:extLst>
          </p:nvPr>
        </p:nvGraphicFramePr>
        <p:xfrm>
          <a:off x="179388" y="908721"/>
          <a:ext cx="8964612" cy="4320479"/>
        </p:xfrm>
        <a:graphic>
          <a:graphicData uri="http://schemas.openxmlformats.org/drawingml/2006/table">
            <a:tbl>
              <a:tblPr firstRow="1" bandRow="1">
                <a:tableStyleId>{5C22544A-7EE6-4342-B048-85BDC9FD1C3A}</a:tableStyleId>
              </a:tblPr>
              <a:tblGrid>
                <a:gridCol w="2376388"/>
                <a:gridCol w="4752528"/>
                <a:gridCol w="1835696"/>
              </a:tblGrid>
              <a:tr h="241557">
                <a:tc>
                  <a:txBody>
                    <a:bodyPr/>
                    <a:lstStyle/>
                    <a:p>
                      <a:pPr algn="ctr">
                        <a:spcBef>
                          <a:spcPts val="600"/>
                        </a:spcBef>
                        <a:spcAft>
                          <a:spcPts val="600"/>
                        </a:spcAft>
                      </a:pPr>
                      <a:r>
                        <a:rPr lang="en-GB" sz="1000" b="1" dirty="0">
                          <a:effectLst/>
                          <a:latin typeface="Arial"/>
                          <a:ea typeface="Calibri"/>
                          <a:cs typeface="Cambria"/>
                        </a:rPr>
                        <a:t>KPA / OBJECTIVE</a:t>
                      </a:r>
                      <a:endParaRPr lang="en-ZA" sz="1200" dirty="0">
                        <a:effectLst/>
                        <a:latin typeface="Cambria"/>
                        <a:ea typeface="Cambria"/>
                        <a:cs typeface="Cambria"/>
                      </a:endParaRPr>
                    </a:p>
                  </a:txBody>
                  <a:tcPr marL="68580" marR="68580" marT="0" marB="0"/>
                </a:tc>
                <a:tc>
                  <a:txBody>
                    <a:bodyPr/>
                    <a:lstStyle/>
                    <a:p>
                      <a:pPr algn="ctr">
                        <a:spcBef>
                          <a:spcPts val="600"/>
                        </a:spcBef>
                        <a:spcAft>
                          <a:spcPts val="600"/>
                        </a:spcAft>
                      </a:pPr>
                      <a:r>
                        <a:rPr lang="en-GB" sz="1000" b="1">
                          <a:effectLst/>
                          <a:latin typeface="Arial"/>
                          <a:ea typeface="Calibri"/>
                          <a:cs typeface="Cambria"/>
                        </a:rPr>
                        <a:t>ACTIVITIES</a:t>
                      </a:r>
                      <a:endParaRPr lang="en-ZA" sz="1200">
                        <a:effectLst/>
                        <a:latin typeface="Cambria"/>
                        <a:ea typeface="Cambria"/>
                        <a:cs typeface="Cambria"/>
                      </a:endParaRPr>
                    </a:p>
                  </a:txBody>
                  <a:tcPr marL="68580" marR="68580" marT="0" marB="0"/>
                </a:tc>
                <a:tc>
                  <a:txBody>
                    <a:bodyPr/>
                    <a:lstStyle/>
                    <a:p>
                      <a:pPr algn="ctr">
                        <a:spcBef>
                          <a:spcPts val="600"/>
                        </a:spcBef>
                        <a:spcAft>
                          <a:spcPts val="600"/>
                        </a:spcAft>
                      </a:pPr>
                      <a:r>
                        <a:rPr lang="en-GB" sz="1000" b="1">
                          <a:effectLst/>
                          <a:latin typeface="Arial"/>
                          <a:ea typeface="Calibri"/>
                          <a:cs typeface="Cambria"/>
                        </a:rPr>
                        <a:t>TIME FRAME</a:t>
                      </a:r>
                      <a:endParaRPr lang="en-ZA" sz="1200">
                        <a:effectLst/>
                        <a:latin typeface="Cambria"/>
                        <a:ea typeface="Cambria"/>
                        <a:cs typeface="Cambria"/>
                      </a:endParaRPr>
                    </a:p>
                  </a:txBody>
                  <a:tcPr marL="68580" marR="68580" marT="0" marB="0"/>
                </a:tc>
              </a:tr>
              <a:tr h="4078922">
                <a:tc>
                  <a:txBody>
                    <a:bodyPr/>
                    <a:lstStyle/>
                    <a:p>
                      <a:pPr algn="just">
                        <a:lnSpc>
                          <a:spcPct val="115000"/>
                        </a:lnSpc>
                        <a:spcAft>
                          <a:spcPts val="1000"/>
                        </a:spcAft>
                      </a:pPr>
                      <a:r>
                        <a:rPr lang="en-GB" sz="1000" dirty="0">
                          <a:effectLst/>
                          <a:latin typeface="Arial"/>
                          <a:ea typeface="Calibri"/>
                          <a:cs typeface="Cambria"/>
                        </a:rPr>
                        <a:t>Ensure that the membership register of the CPA is correct and updated in compliance with the CPA constitution, the CPA Act and the order of the Land Claims Court  and that a membership list is updated and adopted by members </a:t>
                      </a:r>
                      <a:endParaRPr lang="en-ZA" sz="1200" dirty="0">
                        <a:effectLst/>
                        <a:latin typeface="Cambria"/>
                        <a:ea typeface="Cambria"/>
                        <a:cs typeface="Cambria"/>
                      </a:endParaRPr>
                    </a:p>
                    <a:p>
                      <a:pPr>
                        <a:spcAft>
                          <a:spcPts val="1000"/>
                        </a:spcAft>
                      </a:pPr>
                      <a:r>
                        <a:rPr lang="en-GB" sz="1000" dirty="0">
                          <a:effectLst/>
                          <a:latin typeface="Arial"/>
                          <a:ea typeface="Calibri"/>
                          <a:cs typeface="Cambria"/>
                        </a:rPr>
                        <a:t> </a:t>
                      </a:r>
                      <a:endParaRPr lang="en-ZA" sz="1200" dirty="0">
                        <a:effectLst/>
                        <a:latin typeface="Cambria"/>
                        <a:ea typeface="Cambria"/>
                        <a:cs typeface="Cambria"/>
                      </a:endParaRPr>
                    </a:p>
                  </a:txBody>
                  <a:tcPr marL="68580" marR="68580" marT="0" marB="0"/>
                </a:tc>
                <a:tc>
                  <a:txBody>
                    <a:bodyPr/>
                    <a:lstStyle/>
                    <a:p>
                      <a:pPr>
                        <a:lnSpc>
                          <a:spcPct val="115000"/>
                        </a:lnSpc>
                        <a:spcAft>
                          <a:spcPts val="1000"/>
                        </a:spcAft>
                      </a:pPr>
                      <a:r>
                        <a:rPr lang="en-GB" sz="1000" b="1" dirty="0">
                          <a:effectLst/>
                          <a:latin typeface="Arial"/>
                          <a:ea typeface="Calibri"/>
                          <a:cs typeface="Cambria"/>
                        </a:rPr>
                        <a:t>Investigate membership situation</a:t>
                      </a:r>
                      <a:endParaRPr lang="en-ZA" sz="1200" dirty="0">
                        <a:effectLst/>
                        <a:latin typeface="Cambria"/>
                        <a:ea typeface="Cambria"/>
                        <a:cs typeface="Cambria"/>
                      </a:endParaRPr>
                    </a:p>
                    <a:p>
                      <a:pPr marL="342900" lvl="0" indent="-342900" algn="just">
                        <a:lnSpc>
                          <a:spcPct val="115000"/>
                        </a:lnSpc>
                        <a:spcAft>
                          <a:spcPts val="0"/>
                        </a:spcAft>
                        <a:buFont typeface="Calibri"/>
                        <a:buChar char="–"/>
                      </a:pPr>
                      <a:r>
                        <a:rPr lang="en-GB" sz="1000" dirty="0">
                          <a:effectLst/>
                          <a:latin typeface="Arial"/>
                          <a:ea typeface="Calibri"/>
                          <a:cs typeface="Calibri"/>
                        </a:rPr>
                        <a:t>Develop a report on the membership status quo relative to the constitutional requirements for membership.</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Identify steps for a transparent process to be taken to correct and update the register (including identifying those members who are deceased, errors on the list, omissions of member details).</a:t>
                      </a:r>
                      <a:endParaRPr lang="en-ZA" sz="1200" dirty="0">
                        <a:effectLst/>
                        <a:latin typeface="Cambria"/>
                        <a:ea typeface="Cambria"/>
                        <a:cs typeface="Calibri"/>
                      </a:endParaRPr>
                    </a:p>
                    <a:p>
                      <a:pPr algn="just">
                        <a:lnSpc>
                          <a:spcPct val="115000"/>
                        </a:lnSpc>
                        <a:spcAft>
                          <a:spcPts val="1000"/>
                        </a:spcAft>
                      </a:pPr>
                      <a:r>
                        <a:rPr lang="en-GB" sz="1000" b="1" dirty="0">
                          <a:effectLst/>
                          <a:latin typeface="Arial"/>
                          <a:ea typeface="Calibri"/>
                          <a:cs typeface="Cambria"/>
                        </a:rPr>
                        <a:t> </a:t>
                      </a:r>
                      <a:endParaRPr lang="en-ZA" sz="1200" dirty="0">
                        <a:effectLst/>
                        <a:latin typeface="Cambria"/>
                        <a:ea typeface="Cambria"/>
                        <a:cs typeface="Cambria"/>
                      </a:endParaRPr>
                    </a:p>
                    <a:p>
                      <a:pPr algn="just">
                        <a:lnSpc>
                          <a:spcPct val="115000"/>
                        </a:lnSpc>
                        <a:spcAft>
                          <a:spcPts val="1000"/>
                        </a:spcAft>
                      </a:pPr>
                      <a:r>
                        <a:rPr lang="en-GB" sz="1000" b="1" dirty="0">
                          <a:effectLst/>
                          <a:latin typeface="Arial"/>
                          <a:ea typeface="Calibri"/>
                          <a:cs typeface="Cambria"/>
                        </a:rPr>
                        <a:t>Allow for membership applications</a:t>
                      </a:r>
                      <a:endParaRPr lang="en-ZA" sz="1200" dirty="0">
                        <a:effectLst/>
                        <a:latin typeface="Cambria"/>
                        <a:ea typeface="Cambria"/>
                        <a:cs typeface="Cambria"/>
                      </a:endParaRPr>
                    </a:p>
                    <a:p>
                      <a:pPr marL="342900" lvl="0" indent="-342900" algn="just">
                        <a:lnSpc>
                          <a:spcPct val="115000"/>
                        </a:lnSpc>
                        <a:spcAft>
                          <a:spcPts val="0"/>
                        </a:spcAft>
                        <a:buFont typeface="Calibri"/>
                        <a:buChar char="–"/>
                      </a:pPr>
                      <a:r>
                        <a:rPr lang="en-GB" sz="1000" dirty="0">
                          <a:effectLst/>
                          <a:latin typeface="Arial"/>
                          <a:ea typeface="Calibri"/>
                          <a:cs typeface="Calibri"/>
                        </a:rPr>
                        <a:t>Facilitate a process with the Elders committee to assess these applications in terms of the Constitutional clause.</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Applications that are recommended for approval to the Administrator are noted .</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Update the membership register.</a:t>
                      </a:r>
                      <a:endParaRPr lang="en-ZA" sz="1200" dirty="0">
                        <a:effectLst/>
                        <a:latin typeface="Cambria"/>
                        <a:ea typeface="Cambria"/>
                        <a:cs typeface="Calibri"/>
                      </a:endParaRPr>
                    </a:p>
                    <a:p>
                      <a:pPr algn="just">
                        <a:lnSpc>
                          <a:spcPct val="115000"/>
                        </a:lnSpc>
                        <a:spcAft>
                          <a:spcPts val="1000"/>
                        </a:spcAft>
                      </a:pPr>
                      <a:r>
                        <a:rPr lang="en-GB" sz="1000" b="1" dirty="0">
                          <a:effectLst/>
                          <a:latin typeface="Arial"/>
                          <a:ea typeface="Calibri"/>
                          <a:cs typeface="Cambria"/>
                        </a:rPr>
                        <a:t> </a:t>
                      </a:r>
                      <a:r>
                        <a:rPr lang="en-GB" sz="1000" b="1" dirty="0" smtClean="0">
                          <a:effectLst/>
                          <a:latin typeface="Arial"/>
                          <a:ea typeface="Calibri"/>
                          <a:cs typeface="Cambria"/>
                        </a:rPr>
                        <a:t>Membership </a:t>
                      </a:r>
                      <a:r>
                        <a:rPr lang="en-GB" sz="1000" b="1" dirty="0">
                          <a:effectLst/>
                          <a:latin typeface="Arial"/>
                          <a:ea typeface="Calibri"/>
                          <a:cs typeface="Cambria"/>
                        </a:rPr>
                        <a:t>register adopted</a:t>
                      </a:r>
                      <a:endParaRPr lang="en-ZA" sz="1200" dirty="0">
                        <a:effectLst/>
                        <a:latin typeface="Cambria"/>
                        <a:ea typeface="Cambria"/>
                        <a:cs typeface="Cambria"/>
                      </a:endParaRPr>
                    </a:p>
                    <a:p>
                      <a:pPr marL="342900" lvl="0" indent="-342900" algn="just">
                        <a:lnSpc>
                          <a:spcPct val="115000"/>
                        </a:lnSpc>
                        <a:spcAft>
                          <a:spcPts val="0"/>
                        </a:spcAft>
                        <a:buFont typeface="Calibri"/>
                        <a:buChar char="–"/>
                      </a:pPr>
                      <a:r>
                        <a:rPr lang="en-GB" sz="1000" dirty="0">
                          <a:effectLst/>
                          <a:latin typeface="Arial"/>
                          <a:ea typeface="Calibri"/>
                          <a:cs typeface="Calibri"/>
                        </a:rPr>
                        <a:t>Display reviewed membership register in the various places prior to the Annual General Meetings (AGMs). </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Submit updated register at AGM of CPA for approval.</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Issue each member with membership card.</a:t>
                      </a:r>
                      <a:endParaRPr lang="en-ZA" sz="1200" dirty="0">
                        <a:effectLst/>
                        <a:latin typeface="Cambria"/>
                        <a:ea typeface="Cambria"/>
                        <a:cs typeface="Calibri"/>
                      </a:endParaRPr>
                    </a:p>
                  </a:txBody>
                  <a:tcPr marL="68580" marR="68580" marT="0" marB="0"/>
                </a:tc>
                <a:tc>
                  <a:txBody>
                    <a:bodyPr/>
                    <a:lstStyle/>
                    <a:p>
                      <a:pPr>
                        <a:spcAft>
                          <a:spcPts val="1000"/>
                        </a:spcAft>
                      </a:pPr>
                      <a:r>
                        <a:rPr lang="en-GB" sz="1000" dirty="0">
                          <a:effectLst/>
                          <a:latin typeface="Arial"/>
                          <a:ea typeface="Calibri"/>
                          <a:cs typeface="Cambria"/>
                        </a:rPr>
                        <a:t>1</a:t>
                      </a:r>
                      <a:r>
                        <a:rPr lang="en-GB" sz="1000" baseline="30000" dirty="0">
                          <a:effectLst/>
                          <a:latin typeface="Arial"/>
                          <a:ea typeface="Calibri"/>
                          <a:cs typeface="Cambria"/>
                        </a:rPr>
                        <a:t>st</a:t>
                      </a:r>
                      <a:r>
                        <a:rPr lang="en-GB" sz="1000" dirty="0">
                          <a:effectLst/>
                          <a:latin typeface="Arial"/>
                          <a:ea typeface="Calibri"/>
                          <a:cs typeface="Cambria"/>
                        </a:rPr>
                        <a:t> year of the administration and yearly during the AGM’s to be held during the administration period</a:t>
                      </a:r>
                      <a:endParaRPr lang="en-ZA" sz="1200" dirty="0">
                        <a:effectLst/>
                        <a:latin typeface="Cambria"/>
                        <a:ea typeface="Cambria"/>
                        <a:cs typeface="Cambria"/>
                      </a:endParaRPr>
                    </a:p>
                  </a:txBody>
                  <a:tcPr marL="68580" marR="68580" marT="0" marB="0"/>
                </a:tc>
              </a:tr>
            </a:tbl>
          </a:graphicData>
        </a:graphic>
      </p:graphicFrame>
      <p:sp>
        <p:nvSpPr>
          <p:cNvPr id="3" name="Title 2"/>
          <p:cNvSpPr>
            <a:spLocks noGrp="1"/>
          </p:cNvSpPr>
          <p:nvPr>
            <p:ph type="title"/>
          </p:nvPr>
        </p:nvSpPr>
        <p:spPr>
          <a:xfrm>
            <a:off x="179388" y="68627"/>
            <a:ext cx="8964612" cy="768085"/>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a:latin typeface="Calibri" panose="020F0502020204030204" pitchFamily="34" charset="0"/>
              </a:rPr>
              <a:t>… PROPOSED ACTION ONCE CPA ADMINISTRATOR IS </a:t>
            </a:r>
            <a:r>
              <a:rPr lang="en-ZA" sz="2000" dirty="0" smtClean="0">
                <a:latin typeface="Calibri" panose="020F0502020204030204" pitchFamily="34" charset="0"/>
              </a:rPr>
              <a:t>APPOINTED</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25</a:t>
            </a:fld>
            <a:endParaRPr lang="en-US"/>
          </a:p>
        </p:txBody>
      </p:sp>
    </p:spTree>
    <p:extLst>
      <p:ext uri="{BB962C8B-B14F-4D97-AF65-F5344CB8AC3E}">
        <p14:creationId xmlns:p14="http://schemas.microsoft.com/office/powerpoint/2010/main" xmlns="" val="26635932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1723920127"/>
              </p:ext>
            </p:extLst>
          </p:nvPr>
        </p:nvGraphicFramePr>
        <p:xfrm>
          <a:off x="179388" y="1340768"/>
          <a:ext cx="8964612" cy="3528391"/>
        </p:xfrm>
        <a:graphic>
          <a:graphicData uri="http://schemas.openxmlformats.org/drawingml/2006/table">
            <a:tbl>
              <a:tblPr firstRow="1" bandRow="1">
                <a:tableStyleId>{5C22544A-7EE6-4342-B048-85BDC9FD1C3A}</a:tableStyleId>
              </a:tblPr>
              <a:tblGrid>
                <a:gridCol w="2232372"/>
                <a:gridCol w="4896544"/>
                <a:gridCol w="1835696"/>
              </a:tblGrid>
              <a:tr h="528896">
                <a:tc>
                  <a:txBody>
                    <a:bodyPr/>
                    <a:lstStyle/>
                    <a:p>
                      <a:pPr algn="ctr">
                        <a:spcBef>
                          <a:spcPts val="600"/>
                        </a:spcBef>
                        <a:spcAft>
                          <a:spcPts val="600"/>
                        </a:spcAft>
                      </a:pPr>
                      <a:r>
                        <a:rPr lang="en-GB" sz="1000" b="1" dirty="0">
                          <a:effectLst/>
                          <a:latin typeface="Arial"/>
                          <a:ea typeface="Calibri"/>
                          <a:cs typeface="Cambria"/>
                        </a:rPr>
                        <a:t>KPA / OBJECTIVE</a:t>
                      </a:r>
                      <a:endParaRPr lang="en-ZA" sz="1200" dirty="0">
                        <a:effectLst/>
                        <a:latin typeface="Cambria"/>
                        <a:ea typeface="Cambria"/>
                        <a:cs typeface="Cambria"/>
                      </a:endParaRPr>
                    </a:p>
                  </a:txBody>
                  <a:tcPr marL="68580" marR="68580" marT="0" marB="0"/>
                </a:tc>
                <a:tc>
                  <a:txBody>
                    <a:bodyPr/>
                    <a:lstStyle/>
                    <a:p>
                      <a:pPr algn="ctr">
                        <a:spcBef>
                          <a:spcPts val="600"/>
                        </a:spcBef>
                        <a:spcAft>
                          <a:spcPts val="600"/>
                        </a:spcAft>
                      </a:pPr>
                      <a:r>
                        <a:rPr lang="en-GB" sz="1000" b="1" dirty="0">
                          <a:effectLst/>
                          <a:latin typeface="Arial"/>
                          <a:ea typeface="Calibri"/>
                          <a:cs typeface="Cambria"/>
                        </a:rPr>
                        <a:t>ACTIVITIES</a:t>
                      </a:r>
                      <a:endParaRPr lang="en-ZA" sz="1200" dirty="0">
                        <a:effectLst/>
                        <a:latin typeface="Cambria"/>
                        <a:ea typeface="Cambria"/>
                        <a:cs typeface="Cambria"/>
                      </a:endParaRPr>
                    </a:p>
                  </a:txBody>
                  <a:tcPr marL="68580" marR="68580" marT="0" marB="0"/>
                </a:tc>
                <a:tc>
                  <a:txBody>
                    <a:bodyPr/>
                    <a:lstStyle/>
                    <a:p>
                      <a:pPr algn="ctr">
                        <a:spcBef>
                          <a:spcPts val="600"/>
                        </a:spcBef>
                        <a:spcAft>
                          <a:spcPts val="600"/>
                        </a:spcAft>
                      </a:pPr>
                      <a:r>
                        <a:rPr lang="en-GB" sz="1000" b="1">
                          <a:effectLst/>
                          <a:latin typeface="Arial"/>
                          <a:ea typeface="Calibri"/>
                          <a:cs typeface="Cambria"/>
                        </a:rPr>
                        <a:t>TIME FRAME</a:t>
                      </a:r>
                      <a:endParaRPr lang="en-ZA" sz="1200">
                        <a:effectLst/>
                        <a:latin typeface="Cambria"/>
                        <a:ea typeface="Cambria"/>
                        <a:cs typeface="Cambria"/>
                      </a:endParaRPr>
                    </a:p>
                  </a:txBody>
                  <a:tcPr marL="68580" marR="68580" marT="0" marB="0"/>
                </a:tc>
              </a:tr>
              <a:tr h="2999495">
                <a:tc>
                  <a:txBody>
                    <a:bodyPr/>
                    <a:lstStyle/>
                    <a:p>
                      <a:pPr algn="just">
                        <a:lnSpc>
                          <a:spcPct val="115000"/>
                        </a:lnSpc>
                        <a:spcAft>
                          <a:spcPts val="1000"/>
                        </a:spcAft>
                      </a:pPr>
                      <a:r>
                        <a:rPr lang="en-GB" sz="1000" dirty="0">
                          <a:effectLst/>
                          <a:latin typeface="Arial"/>
                          <a:ea typeface="Calibri"/>
                          <a:cs typeface="Cambria"/>
                        </a:rPr>
                        <a:t>Consider whether there is a need to amend the Constitution of the CPA and the Investment and Community Trust structures</a:t>
                      </a:r>
                      <a:endParaRPr lang="en-ZA" sz="1200" dirty="0">
                        <a:effectLst/>
                        <a:latin typeface="Cambria"/>
                        <a:ea typeface="Cambria"/>
                        <a:cs typeface="Cambria"/>
                      </a:endParaRPr>
                    </a:p>
                  </a:txBody>
                  <a:tcPr marL="68580" marR="68580" marT="0" marB="0"/>
                </a:tc>
                <a:tc>
                  <a:txBody>
                    <a:bodyPr/>
                    <a:lstStyle/>
                    <a:p>
                      <a:pPr marL="342900" lvl="0" indent="-342900" algn="just">
                        <a:lnSpc>
                          <a:spcPct val="115000"/>
                        </a:lnSpc>
                        <a:spcAft>
                          <a:spcPts val="0"/>
                        </a:spcAft>
                        <a:buFont typeface="Calibri"/>
                        <a:buChar char="–"/>
                      </a:pPr>
                      <a:r>
                        <a:rPr lang="en-GB" sz="1000" dirty="0">
                          <a:effectLst/>
                          <a:latin typeface="Arial"/>
                          <a:ea typeface="Calibri"/>
                          <a:cs typeface="Calibri"/>
                        </a:rPr>
                        <a:t>Facilitate at least two workshop with CPA members to test the revisions to the Constitution, before they are tabled at the General Meeting or AGM.</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The workshop will focus on assessing the constitution against experience of its operation since inception highlighting areas which might require adjustment and clarifying these adjustments.</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Prepare resolutions amending the Constitution based on this engagement – in collaboration with the members, Departmental officials, the Administrator. </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Prepare a report on the most efficient Investment and Trust structures.</a:t>
                      </a:r>
                      <a:endParaRPr lang="en-ZA" sz="1200" dirty="0">
                        <a:effectLst/>
                        <a:latin typeface="Cambria"/>
                        <a:ea typeface="Cambria"/>
                        <a:cs typeface="Calibri"/>
                      </a:endParaRPr>
                    </a:p>
                  </a:txBody>
                  <a:tcPr marL="68580" marR="68580" marT="0" marB="0"/>
                </a:tc>
                <a:tc>
                  <a:txBody>
                    <a:bodyPr/>
                    <a:lstStyle/>
                    <a:p>
                      <a:pPr>
                        <a:spcAft>
                          <a:spcPts val="1000"/>
                        </a:spcAft>
                      </a:pPr>
                      <a:r>
                        <a:rPr lang="en-GB" sz="1000" dirty="0">
                          <a:effectLst/>
                          <a:latin typeface="Arial"/>
                          <a:ea typeface="Calibri"/>
                          <a:cs typeface="Cambria"/>
                        </a:rPr>
                        <a:t>2</a:t>
                      </a:r>
                      <a:r>
                        <a:rPr lang="en-GB" sz="1000" baseline="30000" dirty="0">
                          <a:effectLst/>
                          <a:latin typeface="Arial"/>
                          <a:ea typeface="Calibri"/>
                          <a:cs typeface="Cambria"/>
                        </a:rPr>
                        <a:t>nd</a:t>
                      </a:r>
                      <a:r>
                        <a:rPr lang="en-GB" sz="1000" dirty="0">
                          <a:effectLst/>
                          <a:latin typeface="Arial"/>
                          <a:ea typeface="Calibri"/>
                          <a:cs typeface="Cambria"/>
                        </a:rPr>
                        <a:t> year of the administration</a:t>
                      </a:r>
                      <a:endParaRPr lang="en-ZA" sz="1200" dirty="0">
                        <a:effectLst/>
                        <a:latin typeface="Cambria"/>
                        <a:ea typeface="Cambria"/>
                        <a:cs typeface="Cambria"/>
                      </a:endParaRPr>
                    </a:p>
                  </a:txBody>
                  <a:tcPr marL="68580" marR="68580" marT="0" marB="0"/>
                </a:tc>
              </a:tr>
            </a:tbl>
          </a:graphicData>
        </a:graphic>
      </p:graphicFrame>
      <p:sp>
        <p:nvSpPr>
          <p:cNvPr id="3" name="Title 2"/>
          <p:cNvSpPr>
            <a:spLocks noGrp="1"/>
          </p:cNvSpPr>
          <p:nvPr>
            <p:ph type="title"/>
          </p:nvPr>
        </p:nvSpPr>
        <p:spPr>
          <a:xfrm>
            <a:off x="179388" y="68627"/>
            <a:ext cx="8964612" cy="1056117"/>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a:latin typeface="Calibri" panose="020F0502020204030204" pitchFamily="34" charset="0"/>
              </a:rPr>
              <a:t>… PROPOSED ACTION ONCE CPA ADMINISTRATOR IS </a:t>
            </a:r>
            <a:r>
              <a:rPr lang="en-ZA" sz="2000" dirty="0" smtClean="0">
                <a:latin typeface="Calibri" panose="020F0502020204030204" pitchFamily="34" charset="0"/>
              </a:rPr>
              <a:t>APPOINTED</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26</a:t>
            </a:fld>
            <a:endParaRPr lang="en-US"/>
          </a:p>
        </p:txBody>
      </p:sp>
    </p:spTree>
    <p:extLst>
      <p:ext uri="{BB962C8B-B14F-4D97-AF65-F5344CB8AC3E}">
        <p14:creationId xmlns:p14="http://schemas.microsoft.com/office/powerpoint/2010/main" xmlns="" val="38704898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868704773"/>
              </p:ext>
            </p:extLst>
          </p:nvPr>
        </p:nvGraphicFramePr>
        <p:xfrm>
          <a:off x="159599" y="1302470"/>
          <a:ext cx="8964612" cy="2739612"/>
        </p:xfrm>
        <a:graphic>
          <a:graphicData uri="http://schemas.openxmlformats.org/drawingml/2006/table">
            <a:tbl>
              <a:tblPr firstRow="1" bandRow="1">
                <a:tableStyleId>{5C22544A-7EE6-4342-B048-85BDC9FD1C3A}</a:tableStyleId>
              </a:tblPr>
              <a:tblGrid>
                <a:gridCol w="1944340"/>
                <a:gridCol w="4896544"/>
                <a:gridCol w="2123728"/>
              </a:tblGrid>
              <a:tr h="352012">
                <a:tc>
                  <a:txBody>
                    <a:bodyPr/>
                    <a:lstStyle/>
                    <a:p>
                      <a:pPr algn="ctr">
                        <a:spcBef>
                          <a:spcPts val="600"/>
                        </a:spcBef>
                        <a:spcAft>
                          <a:spcPts val="600"/>
                        </a:spcAft>
                      </a:pPr>
                      <a:r>
                        <a:rPr lang="en-GB" sz="1000" b="1" dirty="0">
                          <a:effectLst/>
                          <a:latin typeface="Arial"/>
                          <a:ea typeface="Calibri"/>
                          <a:cs typeface="Cambria"/>
                        </a:rPr>
                        <a:t>KPA / OBJECTIVE</a:t>
                      </a:r>
                      <a:endParaRPr lang="en-ZA" sz="1200" dirty="0">
                        <a:effectLst/>
                        <a:latin typeface="Cambria"/>
                        <a:ea typeface="Cambria"/>
                        <a:cs typeface="Cambria"/>
                      </a:endParaRPr>
                    </a:p>
                  </a:txBody>
                  <a:tcPr marL="68580" marR="68580" marT="0" marB="0"/>
                </a:tc>
                <a:tc>
                  <a:txBody>
                    <a:bodyPr/>
                    <a:lstStyle/>
                    <a:p>
                      <a:pPr algn="ctr">
                        <a:spcBef>
                          <a:spcPts val="600"/>
                        </a:spcBef>
                        <a:spcAft>
                          <a:spcPts val="600"/>
                        </a:spcAft>
                      </a:pPr>
                      <a:r>
                        <a:rPr lang="en-GB" sz="1000" b="1">
                          <a:effectLst/>
                          <a:latin typeface="Arial"/>
                          <a:ea typeface="Calibri"/>
                          <a:cs typeface="Cambria"/>
                        </a:rPr>
                        <a:t>ACTIVITIES</a:t>
                      </a:r>
                      <a:endParaRPr lang="en-ZA" sz="1200">
                        <a:effectLst/>
                        <a:latin typeface="Cambria"/>
                        <a:ea typeface="Cambria"/>
                        <a:cs typeface="Cambria"/>
                      </a:endParaRPr>
                    </a:p>
                  </a:txBody>
                  <a:tcPr marL="68580" marR="68580" marT="0" marB="0"/>
                </a:tc>
                <a:tc>
                  <a:txBody>
                    <a:bodyPr/>
                    <a:lstStyle/>
                    <a:p>
                      <a:pPr algn="ctr">
                        <a:spcBef>
                          <a:spcPts val="600"/>
                        </a:spcBef>
                        <a:spcAft>
                          <a:spcPts val="600"/>
                        </a:spcAft>
                      </a:pPr>
                      <a:r>
                        <a:rPr lang="en-GB" sz="1000" b="1">
                          <a:effectLst/>
                          <a:latin typeface="Arial"/>
                          <a:ea typeface="Calibri"/>
                          <a:cs typeface="Cambria"/>
                        </a:rPr>
                        <a:t>TIME FRAME</a:t>
                      </a:r>
                      <a:endParaRPr lang="en-ZA" sz="1200">
                        <a:effectLst/>
                        <a:latin typeface="Cambria"/>
                        <a:ea typeface="Cambria"/>
                        <a:cs typeface="Cambria"/>
                      </a:endParaRPr>
                    </a:p>
                  </a:txBody>
                  <a:tcPr marL="68580" marR="68580" marT="0" marB="0"/>
                </a:tc>
              </a:tr>
              <a:tr h="2266381">
                <a:tc>
                  <a:txBody>
                    <a:bodyPr/>
                    <a:lstStyle/>
                    <a:p>
                      <a:pPr algn="just">
                        <a:lnSpc>
                          <a:spcPct val="115000"/>
                        </a:lnSpc>
                        <a:spcAft>
                          <a:spcPts val="1000"/>
                        </a:spcAft>
                      </a:pPr>
                      <a:r>
                        <a:rPr lang="en-GB" sz="1000" dirty="0">
                          <a:effectLst/>
                          <a:latin typeface="Arial"/>
                          <a:ea typeface="Calibri"/>
                          <a:cs typeface="Cambria"/>
                        </a:rPr>
                        <a:t>Ensure sound financial management</a:t>
                      </a:r>
                      <a:endParaRPr lang="en-ZA" sz="1200" dirty="0">
                        <a:effectLst/>
                        <a:latin typeface="Cambria"/>
                        <a:ea typeface="Cambria"/>
                        <a:cs typeface="Cambria"/>
                      </a:endParaRPr>
                    </a:p>
                    <a:p>
                      <a:pPr algn="just">
                        <a:lnSpc>
                          <a:spcPct val="115000"/>
                        </a:lnSpc>
                        <a:spcAft>
                          <a:spcPts val="1000"/>
                        </a:spcAft>
                      </a:pPr>
                      <a:r>
                        <a:rPr lang="en-GB" sz="1000" dirty="0">
                          <a:effectLst/>
                          <a:latin typeface="Arial"/>
                          <a:ea typeface="Calibri"/>
                          <a:cs typeface="Cambria"/>
                        </a:rPr>
                        <a:t> </a:t>
                      </a:r>
                      <a:endParaRPr lang="en-ZA" sz="1200" dirty="0">
                        <a:effectLst/>
                        <a:latin typeface="Cambria"/>
                        <a:ea typeface="Cambria"/>
                        <a:cs typeface="Cambria"/>
                      </a:endParaRPr>
                    </a:p>
                    <a:p>
                      <a:pPr algn="just">
                        <a:spcAft>
                          <a:spcPts val="1000"/>
                        </a:spcAft>
                      </a:pPr>
                      <a:r>
                        <a:rPr lang="en-GB" sz="1000" dirty="0">
                          <a:effectLst/>
                          <a:latin typeface="Arial"/>
                          <a:ea typeface="Calibri"/>
                          <a:cs typeface="Cambria"/>
                        </a:rPr>
                        <a:t> </a:t>
                      </a:r>
                      <a:endParaRPr lang="en-ZA" sz="1200" dirty="0">
                        <a:effectLst/>
                        <a:latin typeface="Cambria"/>
                        <a:ea typeface="Cambria"/>
                        <a:cs typeface="Cambria"/>
                      </a:endParaRPr>
                    </a:p>
                  </a:txBody>
                  <a:tcPr marL="68580" marR="68580" marT="0" marB="0"/>
                </a:tc>
                <a:tc>
                  <a:txBody>
                    <a:bodyPr/>
                    <a:lstStyle/>
                    <a:p>
                      <a:pPr marL="342900" lvl="0" indent="-342900" algn="just">
                        <a:lnSpc>
                          <a:spcPct val="115000"/>
                        </a:lnSpc>
                        <a:spcAft>
                          <a:spcPts val="0"/>
                        </a:spcAft>
                        <a:buFont typeface="Calibri"/>
                        <a:buChar char="–"/>
                      </a:pPr>
                      <a:r>
                        <a:rPr lang="en-GB" sz="1000" dirty="0">
                          <a:effectLst/>
                          <a:latin typeface="Arial"/>
                          <a:ea typeface="Calibri"/>
                          <a:cs typeface="Calibri"/>
                        </a:rPr>
                        <a:t>Identify and take control of the CPA’s bank accounts.</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Secure a sufficient budget to cover CPA expenses.</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Payment of the CPA’s running expenses.</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Maintain and control books, records and documents of the CPA.  </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Mandating and instructing the Auditors of the CPA to prepare financial statements. Supply bank statements and relevant reports to the accountants and auditors.</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Receive draft AFS and identify areas for further reporting.</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Incorporate approved AFSs into AGM and general reports to members. </a:t>
                      </a:r>
                      <a:endParaRPr lang="en-ZA" sz="1200" dirty="0">
                        <a:effectLst/>
                        <a:latin typeface="Cambria"/>
                        <a:ea typeface="Cambria"/>
                        <a:cs typeface="Calibri"/>
                      </a:endParaRPr>
                    </a:p>
                    <a:p>
                      <a:pPr marL="342900" lvl="0" indent="-342900" algn="just">
                        <a:spcAft>
                          <a:spcPts val="0"/>
                        </a:spcAft>
                        <a:buFont typeface="Arial"/>
                        <a:buChar char="-"/>
                      </a:pPr>
                      <a:r>
                        <a:rPr lang="en-GB" sz="1000" dirty="0">
                          <a:effectLst/>
                          <a:latin typeface="Arial"/>
                          <a:ea typeface="Calibri"/>
                          <a:cs typeface="Cambria"/>
                        </a:rPr>
                        <a:t>Facilitate the appointment of the forensic investigator regarding the affairs of the Funds of the CPA </a:t>
                      </a:r>
                      <a:endParaRPr lang="en-ZA" sz="1200" dirty="0">
                        <a:effectLst/>
                        <a:latin typeface="Cambria"/>
                        <a:ea typeface="Cambria"/>
                        <a:cs typeface="Cambria"/>
                      </a:endParaRPr>
                    </a:p>
                    <a:p>
                      <a:pPr marL="342900" lvl="0" indent="-342900" algn="just">
                        <a:spcAft>
                          <a:spcPts val="0"/>
                        </a:spcAft>
                        <a:buFont typeface="Symbol"/>
                        <a:buChar char=""/>
                      </a:pPr>
                      <a:r>
                        <a:rPr lang="en-GB" sz="1000" dirty="0">
                          <a:effectLst/>
                          <a:latin typeface="Arial"/>
                          <a:ea typeface="Calibri"/>
                          <a:cs typeface="Cambria"/>
                        </a:rPr>
                        <a:t>Present the forensic report to the CPA members within a month of receipt of the report at a special general meeting. </a:t>
                      </a:r>
                      <a:endParaRPr lang="en-ZA" sz="1200" dirty="0">
                        <a:effectLst/>
                        <a:latin typeface="Cambria"/>
                        <a:ea typeface="Cambria"/>
                        <a:cs typeface="Cambria"/>
                      </a:endParaRPr>
                    </a:p>
                    <a:p>
                      <a:pPr marL="342900" lvl="0" indent="-342900" algn="just">
                        <a:spcAft>
                          <a:spcPts val="0"/>
                        </a:spcAft>
                        <a:buFont typeface="Symbol"/>
                        <a:buChar char=""/>
                      </a:pPr>
                      <a:r>
                        <a:rPr lang="en-GB" sz="1000" dirty="0">
                          <a:effectLst/>
                          <a:latin typeface="Arial"/>
                          <a:ea typeface="Calibri"/>
                          <a:cs typeface="Cambria"/>
                        </a:rPr>
                        <a:t> Present the forensic report to the all former CPA committee members.</a:t>
                      </a:r>
                      <a:endParaRPr lang="en-ZA" sz="1200" dirty="0">
                        <a:effectLst/>
                        <a:latin typeface="Cambria"/>
                        <a:ea typeface="Cambria"/>
                        <a:cs typeface="Cambria"/>
                      </a:endParaRPr>
                    </a:p>
                  </a:txBody>
                  <a:tcPr marL="68580" marR="68580" marT="0" marB="0"/>
                </a:tc>
                <a:tc>
                  <a:txBody>
                    <a:bodyPr/>
                    <a:lstStyle/>
                    <a:p>
                      <a:pPr>
                        <a:spcAft>
                          <a:spcPts val="1000"/>
                        </a:spcAft>
                      </a:pPr>
                      <a:r>
                        <a:rPr lang="en-GB" sz="1000" dirty="0">
                          <a:effectLst/>
                          <a:latin typeface="Arial"/>
                          <a:ea typeface="Calibri"/>
                          <a:cs typeface="Cambria"/>
                        </a:rPr>
                        <a:t>Yearly over 3 years of administration </a:t>
                      </a:r>
                      <a:endParaRPr lang="en-ZA" sz="1200" dirty="0">
                        <a:effectLst/>
                        <a:latin typeface="Cambria"/>
                        <a:ea typeface="Cambria"/>
                        <a:cs typeface="Cambria"/>
                      </a:endParaRPr>
                    </a:p>
                    <a:p>
                      <a:pPr marL="228600">
                        <a:spcAft>
                          <a:spcPts val="0"/>
                        </a:spcAft>
                      </a:pPr>
                      <a:r>
                        <a:rPr lang="en-GB" sz="1000" dirty="0">
                          <a:effectLst/>
                          <a:latin typeface="Arial"/>
                          <a:ea typeface="Calibri"/>
                          <a:cs typeface="Cambria"/>
                        </a:rPr>
                        <a:t> </a:t>
                      </a:r>
                      <a:endParaRPr lang="en-ZA" sz="1200" dirty="0">
                        <a:effectLst/>
                        <a:latin typeface="Cambria"/>
                        <a:ea typeface="Cambria"/>
                        <a:cs typeface="Cambria"/>
                      </a:endParaRPr>
                    </a:p>
                    <a:p>
                      <a:pPr marL="228600">
                        <a:spcAft>
                          <a:spcPts val="0"/>
                        </a:spcAft>
                      </a:pPr>
                      <a:r>
                        <a:rPr lang="en-GB" sz="1000" dirty="0">
                          <a:effectLst/>
                          <a:latin typeface="Arial"/>
                          <a:ea typeface="Calibri"/>
                          <a:cs typeface="Cambria"/>
                        </a:rPr>
                        <a:t> </a:t>
                      </a:r>
                      <a:endParaRPr lang="en-ZA" sz="1200" dirty="0">
                        <a:effectLst/>
                        <a:latin typeface="Cambria"/>
                        <a:ea typeface="Cambria"/>
                        <a:cs typeface="Cambria"/>
                      </a:endParaRPr>
                    </a:p>
                    <a:p>
                      <a:pPr marL="228600">
                        <a:spcAft>
                          <a:spcPts val="0"/>
                        </a:spcAft>
                      </a:pPr>
                      <a:r>
                        <a:rPr lang="en-GB" sz="1000" dirty="0">
                          <a:effectLst/>
                          <a:latin typeface="Arial"/>
                          <a:ea typeface="Calibri"/>
                          <a:cs typeface="Cambria"/>
                        </a:rPr>
                        <a:t> </a:t>
                      </a:r>
                      <a:endParaRPr lang="en-ZA" sz="1200" dirty="0">
                        <a:effectLst/>
                        <a:latin typeface="Cambria"/>
                        <a:ea typeface="Cambria"/>
                        <a:cs typeface="Cambria"/>
                      </a:endParaRPr>
                    </a:p>
                    <a:p>
                      <a:pPr marL="228600">
                        <a:spcAft>
                          <a:spcPts val="0"/>
                        </a:spcAft>
                      </a:pPr>
                      <a:r>
                        <a:rPr lang="en-GB" sz="1000" dirty="0">
                          <a:effectLst/>
                          <a:latin typeface="Arial"/>
                          <a:ea typeface="Calibri"/>
                          <a:cs typeface="Cambria"/>
                        </a:rPr>
                        <a:t> </a:t>
                      </a:r>
                      <a:endParaRPr lang="en-ZA" sz="1200" dirty="0">
                        <a:effectLst/>
                        <a:latin typeface="Cambria"/>
                        <a:ea typeface="Cambria"/>
                        <a:cs typeface="Cambria"/>
                      </a:endParaRPr>
                    </a:p>
                    <a:p>
                      <a:pPr marL="228600">
                        <a:spcAft>
                          <a:spcPts val="0"/>
                        </a:spcAft>
                      </a:pPr>
                      <a:r>
                        <a:rPr lang="en-GB" sz="1000" dirty="0">
                          <a:effectLst/>
                          <a:latin typeface="Arial"/>
                          <a:ea typeface="Calibri"/>
                          <a:cs typeface="Cambria"/>
                        </a:rPr>
                        <a:t> </a:t>
                      </a:r>
                      <a:endParaRPr lang="en-ZA" sz="1200" dirty="0">
                        <a:effectLst/>
                        <a:latin typeface="Cambria"/>
                        <a:ea typeface="Cambria"/>
                        <a:cs typeface="Cambria"/>
                      </a:endParaRPr>
                    </a:p>
                    <a:p>
                      <a:pPr marL="228600">
                        <a:spcAft>
                          <a:spcPts val="0"/>
                        </a:spcAft>
                      </a:pPr>
                      <a:r>
                        <a:rPr lang="en-GB" sz="1000" dirty="0">
                          <a:effectLst/>
                          <a:latin typeface="Arial"/>
                          <a:ea typeface="Calibri"/>
                          <a:cs typeface="Cambria"/>
                        </a:rPr>
                        <a:t> </a:t>
                      </a:r>
                      <a:endParaRPr lang="en-ZA" sz="1200" dirty="0">
                        <a:effectLst/>
                        <a:latin typeface="Cambria"/>
                        <a:ea typeface="Cambria"/>
                        <a:cs typeface="Cambria"/>
                      </a:endParaRPr>
                    </a:p>
                    <a:p>
                      <a:pPr marL="228600">
                        <a:spcAft>
                          <a:spcPts val="0"/>
                        </a:spcAft>
                      </a:pPr>
                      <a:r>
                        <a:rPr lang="en-GB" sz="1000" dirty="0">
                          <a:effectLst/>
                          <a:latin typeface="Arial"/>
                          <a:ea typeface="Calibri"/>
                          <a:cs typeface="Cambria"/>
                        </a:rPr>
                        <a:t> </a:t>
                      </a:r>
                      <a:endParaRPr lang="en-ZA" sz="1200" dirty="0">
                        <a:effectLst/>
                        <a:latin typeface="Cambria"/>
                        <a:ea typeface="Cambria"/>
                        <a:cs typeface="Cambria"/>
                      </a:endParaRPr>
                    </a:p>
                    <a:p>
                      <a:pPr marL="228600">
                        <a:spcAft>
                          <a:spcPts val="0"/>
                        </a:spcAft>
                      </a:pPr>
                      <a:r>
                        <a:rPr lang="en-GB" sz="1000" dirty="0">
                          <a:effectLst/>
                          <a:latin typeface="Arial"/>
                          <a:ea typeface="Calibri"/>
                          <a:cs typeface="Cambria"/>
                        </a:rPr>
                        <a:t> </a:t>
                      </a:r>
                      <a:endParaRPr lang="en-ZA" sz="1200" dirty="0">
                        <a:effectLst/>
                        <a:latin typeface="Cambria"/>
                        <a:ea typeface="Cambria"/>
                        <a:cs typeface="Cambria"/>
                      </a:endParaRPr>
                    </a:p>
                    <a:p>
                      <a:pPr marL="228600">
                        <a:spcAft>
                          <a:spcPts val="1000"/>
                        </a:spcAft>
                      </a:pPr>
                      <a:r>
                        <a:rPr lang="en-GB" sz="1000" dirty="0">
                          <a:effectLst/>
                          <a:latin typeface="Arial"/>
                          <a:ea typeface="Calibri"/>
                          <a:cs typeface="Cambria"/>
                        </a:rPr>
                        <a:t> </a:t>
                      </a:r>
                      <a:endParaRPr lang="en-ZA" sz="1200" dirty="0">
                        <a:effectLst/>
                        <a:latin typeface="Cambria"/>
                        <a:ea typeface="Cambria"/>
                        <a:cs typeface="Cambria"/>
                      </a:endParaRPr>
                    </a:p>
                    <a:p>
                      <a:pPr>
                        <a:spcAft>
                          <a:spcPts val="0"/>
                        </a:spcAft>
                      </a:pPr>
                      <a:r>
                        <a:rPr lang="en-GB" sz="1000" dirty="0">
                          <a:effectLst/>
                          <a:latin typeface="Arial"/>
                          <a:ea typeface="Calibri"/>
                          <a:cs typeface="Cambria"/>
                        </a:rPr>
                        <a:t> </a:t>
                      </a:r>
                      <a:endParaRPr lang="en-ZA" sz="1200" dirty="0">
                        <a:effectLst/>
                        <a:latin typeface="Cambria"/>
                        <a:ea typeface="Cambria"/>
                        <a:cs typeface="Cambria"/>
                      </a:endParaRPr>
                    </a:p>
                    <a:p>
                      <a:pPr>
                        <a:spcAft>
                          <a:spcPts val="1000"/>
                        </a:spcAft>
                      </a:pPr>
                      <a:r>
                        <a:rPr lang="en-GB" sz="1000" dirty="0">
                          <a:effectLst/>
                          <a:latin typeface="Arial"/>
                          <a:ea typeface="Calibri"/>
                          <a:cs typeface="Cambria"/>
                        </a:rPr>
                        <a:t>6  months from date of appointment </a:t>
                      </a:r>
                      <a:endParaRPr lang="en-ZA" sz="1200" dirty="0">
                        <a:effectLst/>
                        <a:latin typeface="Cambria"/>
                        <a:ea typeface="Cambria"/>
                        <a:cs typeface="Cambria"/>
                      </a:endParaRPr>
                    </a:p>
                  </a:txBody>
                  <a:tcPr marL="68580" marR="68580" marT="0" marB="0"/>
                </a:tc>
              </a:tr>
            </a:tbl>
          </a:graphicData>
        </a:graphic>
      </p:graphicFrame>
      <p:sp>
        <p:nvSpPr>
          <p:cNvPr id="3" name="Title 2"/>
          <p:cNvSpPr>
            <a:spLocks noGrp="1"/>
          </p:cNvSpPr>
          <p:nvPr>
            <p:ph type="title"/>
          </p:nvPr>
        </p:nvSpPr>
        <p:spPr>
          <a:xfrm>
            <a:off x="159599" y="68627"/>
            <a:ext cx="8984401" cy="1056117"/>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smtClean="0">
                <a:latin typeface="Calibri" panose="020F0502020204030204" pitchFamily="34" charset="0"/>
              </a:rPr>
              <a:t> </a:t>
            </a:r>
            <a:r>
              <a:rPr lang="en-ZA" sz="2000" dirty="0">
                <a:latin typeface="Calibri" panose="020F0502020204030204" pitchFamily="34" charset="0"/>
              </a:rPr>
              <a:t>… PROPOSED ACTION ONCE CPA ADMINISTRATOR IS </a:t>
            </a:r>
            <a:r>
              <a:rPr lang="en-ZA" sz="2000" dirty="0" smtClean="0">
                <a:latin typeface="Calibri" panose="020F0502020204030204" pitchFamily="34" charset="0"/>
              </a:rPr>
              <a:t>APPOINTED</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27</a:t>
            </a:fld>
            <a:endParaRPr lang="en-US"/>
          </a:p>
        </p:txBody>
      </p:sp>
    </p:spTree>
    <p:extLst>
      <p:ext uri="{BB962C8B-B14F-4D97-AF65-F5344CB8AC3E}">
        <p14:creationId xmlns:p14="http://schemas.microsoft.com/office/powerpoint/2010/main" xmlns="" val="11578843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564352356"/>
              </p:ext>
            </p:extLst>
          </p:nvPr>
        </p:nvGraphicFramePr>
        <p:xfrm>
          <a:off x="179388" y="1211853"/>
          <a:ext cx="8964612" cy="4017347"/>
        </p:xfrm>
        <a:graphic>
          <a:graphicData uri="http://schemas.openxmlformats.org/drawingml/2006/table">
            <a:tbl>
              <a:tblPr firstRow="1" bandRow="1">
                <a:tableStyleId>{5C22544A-7EE6-4342-B048-85BDC9FD1C3A}</a:tableStyleId>
              </a:tblPr>
              <a:tblGrid>
                <a:gridCol w="2520404"/>
                <a:gridCol w="4248472"/>
                <a:gridCol w="2195736"/>
              </a:tblGrid>
              <a:tr h="358174">
                <a:tc>
                  <a:txBody>
                    <a:bodyPr/>
                    <a:lstStyle/>
                    <a:p>
                      <a:pPr algn="ctr">
                        <a:spcBef>
                          <a:spcPts val="600"/>
                        </a:spcBef>
                        <a:spcAft>
                          <a:spcPts val="600"/>
                        </a:spcAft>
                      </a:pPr>
                      <a:r>
                        <a:rPr lang="en-GB" sz="1000" b="1" dirty="0">
                          <a:effectLst/>
                          <a:latin typeface="Arial"/>
                          <a:ea typeface="Calibri"/>
                          <a:cs typeface="Cambria"/>
                        </a:rPr>
                        <a:t>KPA / OBJECTIVE</a:t>
                      </a:r>
                      <a:endParaRPr lang="en-ZA" sz="1200" dirty="0">
                        <a:effectLst/>
                        <a:latin typeface="Cambria"/>
                        <a:ea typeface="Cambria"/>
                        <a:cs typeface="Cambria"/>
                      </a:endParaRPr>
                    </a:p>
                  </a:txBody>
                  <a:tcPr marL="68580" marR="68580" marT="0" marB="0"/>
                </a:tc>
                <a:tc>
                  <a:txBody>
                    <a:bodyPr/>
                    <a:lstStyle/>
                    <a:p>
                      <a:pPr algn="ctr">
                        <a:spcBef>
                          <a:spcPts val="600"/>
                        </a:spcBef>
                        <a:spcAft>
                          <a:spcPts val="600"/>
                        </a:spcAft>
                      </a:pPr>
                      <a:r>
                        <a:rPr lang="en-GB" sz="1000" b="1">
                          <a:effectLst/>
                          <a:latin typeface="Arial"/>
                          <a:ea typeface="Calibri"/>
                          <a:cs typeface="Cambria"/>
                        </a:rPr>
                        <a:t>ACTIVITIES</a:t>
                      </a:r>
                      <a:endParaRPr lang="en-ZA" sz="1200">
                        <a:effectLst/>
                        <a:latin typeface="Cambria"/>
                        <a:ea typeface="Cambria"/>
                        <a:cs typeface="Cambria"/>
                      </a:endParaRPr>
                    </a:p>
                  </a:txBody>
                  <a:tcPr marL="68580" marR="68580" marT="0" marB="0"/>
                </a:tc>
                <a:tc>
                  <a:txBody>
                    <a:bodyPr/>
                    <a:lstStyle/>
                    <a:p>
                      <a:pPr algn="ctr">
                        <a:spcBef>
                          <a:spcPts val="600"/>
                        </a:spcBef>
                        <a:spcAft>
                          <a:spcPts val="600"/>
                        </a:spcAft>
                      </a:pPr>
                      <a:r>
                        <a:rPr lang="en-GB" sz="1000" b="1">
                          <a:effectLst/>
                          <a:latin typeface="Arial"/>
                          <a:ea typeface="Calibri"/>
                          <a:cs typeface="Cambria"/>
                        </a:rPr>
                        <a:t>TIME FRAME</a:t>
                      </a:r>
                      <a:endParaRPr lang="en-ZA" sz="1200">
                        <a:effectLst/>
                        <a:latin typeface="Cambria"/>
                        <a:ea typeface="Cambria"/>
                        <a:cs typeface="Cambria"/>
                      </a:endParaRPr>
                    </a:p>
                  </a:txBody>
                  <a:tcPr marL="68580" marR="68580" marT="0" marB="0"/>
                </a:tc>
              </a:tr>
              <a:tr h="2031291">
                <a:tc>
                  <a:txBody>
                    <a:bodyPr/>
                    <a:lstStyle/>
                    <a:p>
                      <a:pPr algn="just">
                        <a:lnSpc>
                          <a:spcPct val="115000"/>
                        </a:lnSpc>
                        <a:spcAft>
                          <a:spcPts val="1000"/>
                        </a:spcAft>
                      </a:pPr>
                      <a:r>
                        <a:rPr lang="en-GB" sz="1000" dirty="0">
                          <a:effectLst/>
                          <a:latin typeface="Arial"/>
                          <a:ea typeface="Calibri"/>
                          <a:cs typeface="Cambria"/>
                        </a:rPr>
                        <a:t>Ensure payments of dividends from entities to members </a:t>
                      </a:r>
                      <a:endParaRPr lang="en-ZA" sz="1200" dirty="0">
                        <a:effectLst/>
                        <a:latin typeface="Cambria"/>
                        <a:ea typeface="Cambria"/>
                        <a:cs typeface="Cambria"/>
                      </a:endParaRPr>
                    </a:p>
                    <a:p>
                      <a:pPr algn="just">
                        <a:lnSpc>
                          <a:spcPct val="115000"/>
                        </a:lnSpc>
                        <a:spcAft>
                          <a:spcPts val="1000"/>
                        </a:spcAft>
                      </a:pPr>
                      <a:r>
                        <a:rPr lang="en-GB" sz="1000" dirty="0">
                          <a:effectLst/>
                          <a:latin typeface="Arial"/>
                          <a:ea typeface="Calibri"/>
                          <a:cs typeface="Cambria"/>
                        </a:rPr>
                        <a:t> </a:t>
                      </a:r>
                      <a:endParaRPr lang="en-ZA" sz="1200" dirty="0">
                        <a:effectLst/>
                        <a:latin typeface="Cambria"/>
                        <a:ea typeface="Cambria"/>
                        <a:cs typeface="Cambria"/>
                      </a:endParaRPr>
                    </a:p>
                  </a:txBody>
                  <a:tcPr marL="68580" marR="68580" marT="0" marB="0"/>
                </a:tc>
                <a:tc>
                  <a:txBody>
                    <a:bodyPr/>
                    <a:lstStyle/>
                    <a:p>
                      <a:pPr marL="342900" lvl="0" indent="-342900" algn="just">
                        <a:lnSpc>
                          <a:spcPct val="115000"/>
                        </a:lnSpc>
                        <a:spcAft>
                          <a:spcPts val="0"/>
                        </a:spcAft>
                        <a:buFont typeface="Calibri"/>
                        <a:buChar char="–"/>
                      </a:pPr>
                      <a:r>
                        <a:rPr lang="en-GB" sz="1000" dirty="0">
                          <a:effectLst/>
                          <a:latin typeface="Arial"/>
                          <a:ea typeface="Calibri"/>
                          <a:cs typeface="Calibri"/>
                        </a:rPr>
                        <a:t>Update membership register with banking details of members.</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Ensure that the Investment Trust are fully constituted.</a:t>
                      </a:r>
                      <a:endParaRPr lang="en-ZA" sz="1200" dirty="0">
                        <a:effectLst/>
                        <a:latin typeface="Cambria"/>
                        <a:ea typeface="Cambria"/>
                        <a:cs typeface="Calibri"/>
                      </a:endParaRPr>
                    </a:p>
                    <a:p>
                      <a:pPr marL="342900" lvl="0" indent="-342900" algn="just">
                        <a:lnSpc>
                          <a:spcPct val="115000"/>
                        </a:lnSpc>
                        <a:spcAft>
                          <a:spcPts val="0"/>
                        </a:spcAft>
                        <a:buFont typeface="Wingdings"/>
                        <a:buChar char=""/>
                      </a:pPr>
                      <a:r>
                        <a:rPr lang="en-GB" sz="1000" dirty="0">
                          <a:effectLst/>
                          <a:latin typeface="Arial"/>
                          <a:ea typeface="Calibri"/>
                          <a:cs typeface="Cambria"/>
                        </a:rPr>
                        <a:t>Nominate independent Trustees and obtain nomination of Trustee from Department of Rural Development and Land Reform.</a:t>
                      </a:r>
                      <a:endParaRPr lang="en-ZA" sz="1200" dirty="0">
                        <a:effectLst/>
                        <a:latin typeface="Cambria"/>
                        <a:ea typeface="Cambria"/>
                        <a:cs typeface="Cambria"/>
                      </a:endParaRPr>
                    </a:p>
                    <a:p>
                      <a:pPr marL="342900" lvl="0" indent="-342900" algn="just">
                        <a:lnSpc>
                          <a:spcPct val="115000"/>
                        </a:lnSpc>
                        <a:spcAft>
                          <a:spcPts val="0"/>
                        </a:spcAft>
                        <a:buFont typeface="Wingdings"/>
                        <a:buChar char=""/>
                      </a:pPr>
                      <a:r>
                        <a:rPr lang="en-GB" sz="1000" dirty="0">
                          <a:effectLst/>
                          <a:latin typeface="Arial"/>
                          <a:ea typeface="Calibri"/>
                          <a:cs typeface="Cambria"/>
                        </a:rPr>
                        <a:t>Arrange for the nomination and election of community representatives on the Investment Holding Company and Investment Trust.</a:t>
                      </a:r>
                      <a:endParaRPr lang="en-ZA" sz="1200" dirty="0">
                        <a:effectLst/>
                        <a:latin typeface="Cambria"/>
                        <a:ea typeface="Cambria"/>
                        <a:cs typeface="Cambria"/>
                      </a:endParaRPr>
                    </a:p>
                    <a:p>
                      <a:pPr marL="342900" lvl="0" indent="-342900" algn="just">
                        <a:lnSpc>
                          <a:spcPct val="115000"/>
                        </a:lnSpc>
                        <a:spcAft>
                          <a:spcPts val="0"/>
                        </a:spcAft>
                        <a:buFont typeface="Wingdings"/>
                        <a:buChar char=""/>
                      </a:pPr>
                      <a:r>
                        <a:rPr lang="en-GB" sz="1000" dirty="0">
                          <a:effectLst/>
                          <a:latin typeface="Arial"/>
                          <a:ea typeface="Calibri"/>
                          <a:cs typeface="Cambria"/>
                        </a:rPr>
                        <a:t>Oversee that new Trustees are registered with the Master of the High Court.</a:t>
                      </a:r>
                      <a:endParaRPr lang="en-ZA" sz="1200" dirty="0">
                        <a:effectLst/>
                        <a:latin typeface="Cambria"/>
                        <a:ea typeface="Cambria"/>
                        <a:cs typeface="Cambria"/>
                      </a:endParaRPr>
                    </a:p>
                    <a:p>
                      <a:pPr marL="342900" lvl="0" indent="-342900" algn="just">
                        <a:lnSpc>
                          <a:spcPct val="115000"/>
                        </a:lnSpc>
                        <a:spcAft>
                          <a:spcPts val="0"/>
                        </a:spcAft>
                        <a:buFont typeface="Calibri"/>
                        <a:buChar char="–"/>
                      </a:pPr>
                      <a:r>
                        <a:rPr lang="en-GB" sz="1000" dirty="0">
                          <a:effectLst/>
                          <a:latin typeface="Arial"/>
                          <a:ea typeface="Calibri"/>
                          <a:cs typeface="Calibri"/>
                        </a:rPr>
                        <a:t>Agree with Investment Trust on dividend amount.</a:t>
                      </a:r>
                      <a:endParaRPr lang="en-ZA" sz="1200" dirty="0">
                        <a:effectLst/>
                        <a:latin typeface="Cambria"/>
                        <a:ea typeface="Cambria"/>
                        <a:cs typeface="Calibri"/>
                      </a:endParaRPr>
                    </a:p>
                    <a:p>
                      <a:pPr marL="342900" lvl="0" indent="-342900" algn="just">
                        <a:lnSpc>
                          <a:spcPct val="115000"/>
                        </a:lnSpc>
                        <a:spcAft>
                          <a:spcPts val="0"/>
                        </a:spcAft>
                        <a:buFont typeface="Calibri"/>
                        <a:buChar char="–"/>
                      </a:pPr>
                      <a:r>
                        <a:rPr lang="en-GB" sz="1000" dirty="0">
                          <a:effectLst/>
                          <a:latin typeface="Arial"/>
                          <a:ea typeface="Calibri"/>
                          <a:cs typeface="Calibri"/>
                        </a:rPr>
                        <a:t>Submit updated membership register to Trust and oversee the payment of dividend to members of the CPA.</a:t>
                      </a:r>
                      <a:endParaRPr lang="en-ZA" sz="1200" dirty="0">
                        <a:effectLst/>
                        <a:latin typeface="Cambria"/>
                        <a:ea typeface="Cambria"/>
                        <a:cs typeface="Calibri"/>
                      </a:endParaRPr>
                    </a:p>
                  </a:txBody>
                  <a:tcPr marL="68580" marR="68580" marT="0" marB="0"/>
                </a:tc>
                <a:tc>
                  <a:txBody>
                    <a:bodyPr/>
                    <a:lstStyle/>
                    <a:p>
                      <a:pPr>
                        <a:spcAft>
                          <a:spcPts val="1000"/>
                        </a:spcAft>
                      </a:pPr>
                      <a:r>
                        <a:rPr lang="en-GB" sz="1000">
                          <a:effectLst/>
                          <a:latin typeface="Arial"/>
                          <a:ea typeface="Calibri"/>
                          <a:cs typeface="Cambria"/>
                        </a:rPr>
                        <a:t>1</a:t>
                      </a:r>
                      <a:r>
                        <a:rPr lang="en-GB" sz="1000" baseline="30000">
                          <a:effectLst/>
                          <a:latin typeface="Arial"/>
                          <a:ea typeface="Calibri"/>
                          <a:cs typeface="Cambria"/>
                        </a:rPr>
                        <a:t>st</a:t>
                      </a:r>
                      <a:r>
                        <a:rPr lang="en-GB" sz="1000">
                          <a:effectLst/>
                          <a:latin typeface="Arial"/>
                          <a:ea typeface="Calibri"/>
                          <a:cs typeface="Cambria"/>
                        </a:rPr>
                        <a:t> year of administration </a:t>
                      </a:r>
                      <a:endParaRPr lang="en-ZA" sz="1200">
                        <a:effectLst/>
                        <a:latin typeface="Cambria"/>
                        <a:ea typeface="Cambria"/>
                        <a:cs typeface="Cambria"/>
                      </a:endParaRPr>
                    </a:p>
                    <a:p>
                      <a:pPr>
                        <a:spcAft>
                          <a:spcPts val="1000"/>
                        </a:spcAft>
                      </a:pPr>
                      <a:r>
                        <a:rPr lang="en-GB" sz="1000">
                          <a:effectLst/>
                          <a:latin typeface="Arial"/>
                          <a:ea typeface="Calibri"/>
                          <a:cs typeface="Cambria"/>
                        </a:rPr>
                        <a:t> </a:t>
                      </a:r>
                      <a:endParaRPr lang="en-ZA" sz="1200">
                        <a:effectLst/>
                        <a:latin typeface="Cambria"/>
                        <a:ea typeface="Cambria"/>
                        <a:cs typeface="Cambria"/>
                      </a:endParaRPr>
                    </a:p>
                    <a:p>
                      <a:pPr>
                        <a:spcAft>
                          <a:spcPts val="1000"/>
                        </a:spcAft>
                      </a:pPr>
                      <a:r>
                        <a:rPr lang="en-GB" sz="1000">
                          <a:effectLst/>
                          <a:latin typeface="Arial"/>
                          <a:ea typeface="Calibri"/>
                          <a:cs typeface="Cambria"/>
                        </a:rPr>
                        <a:t>6 months from date of appointment </a:t>
                      </a:r>
                      <a:endParaRPr lang="en-ZA" sz="1200">
                        <a:effectLst/>
                        <a:latin typeface="Cambria"/>
                        <a:ea typeface="Cambria"/>
                        <a:cs typeface="Cambria"/>
                      </a:endParaRPr>
                    </a:p>
                  </a:txBody>
                  <a:tcPr marL="68580" marR="68580" marT="0" marB="0"/>
                </a:tc>
              </a:tr>
              <a:tr h="1570975">
                <a:tc>
                  <a:txBody>
                    <a:bodyPr/>
                    <a:lstStyle/>
                    <a:p>
                      <a:pPr algn="just">
                        <a:lnSpc>
                          <a:spcPct val="115000"/>
                        </a:lnSpc>
                        <a:spcAft>
                          <a:spcPts val="1000"/>
                        </a:spcAft>
                      </a:pPr>
                      <a:r>
                        <a:rPr lang="en-GB" sz="1000">
                          <a:effectLst/>
                          <a:latin typeface="Arial"/>
                          <a:ea typeface="Calibri"/>
                          <a:cs typeface="Cambria"/>
                        </a:rPr>
                        <a:t>Ensure the execution of General meetings; special General meetings and AGMs as contemplated in the CPA Constitution and any other meeting the administrator deems necessary for the fulfilment of his task</a:t>
                      </a:r>
                      <a:endParaRPr lang="en-ZA" sz="1200">
                        <a:effectLst/>
                        <a:latin typeface="Cambria"/>
                        <a:ea typeface="Cambria"/>
                        <a:cs typeface="Cambria"/>
                      </a:endParaRPr>
                    </a:p>
                  </a:txBody>
                  <a:tcPr marL="68580" marR="68580" marT="0" marB="0"/>
                </a:tc>
                <a:tc>
                  <a:txBody>
                    <a:bodyPr/>
                    <a:lstStyle/>
                    <a:p>
                      <a:pPr marL="342900" lvl="0" indent="-342900" algn="just">
                        <a:lnSpc>
                          <a:spcPct val="115000"/>
                        </a:lnSpc>
                        <a:spcAft>
                          <a:spcPts val="0"/>
                        </a:spcAft>
                        <a:buFont typeface="Calibri"/>
                        <a:buChar char="–"/>
                      </a:pPr>
                      <a:r>
                        <a:rPr lang="en-GB" sz="1000">
                          <a:effectLst/>
                          <a:latin typeface="Arial"/>
                          <a:ea typeface="Calibri"/>
                          <a:cs typeface="Calibri"/>
                        </a:rPr>
                        <a:t>Compile annual plan for the types of meetings. </a:t>
                      </a:r>
                      <a:endParaRPr lang="en-ZA" sz="1200">
                        <a:effectLst/>
                        <a:latin typeface="Cambria"/>
                        <a:ea typeface="Cambria"/>
                        <a:cs typeface="Calibri"/>
                      </a:endParaRPr>
                    </a:p>
                    <a:p>
                      <a:pPr marL="342900" lvl="0" indent="-342900" algn="just">
                        <a:lnSpc>
                          <a:spcPct val="115000"/>
                        </a:lnSpc>
                        <a:spcAft>
                          <a:spcPts val="0"/>
                        </a:spcAft>
                        <a:buFont typeface="Calibri"/>
                        <a:buChar char="–"/>
                      </a:pPr>
                      <a:r>
                        <a:rPr lang="en-GB" sz="1000">
                          <a:effectLst/>
                          <a:latin typeface="Arial"/>
                          <a:ea typeface="Calibri"/>
                          <a:cs typeface="Calibri"/>
                        </a:rPr>
                        <a:t>Publish the scheduled meetings at local areas where members are currently residing. </a:t>
                      </a:r>
                      <a:endParaRPr lang="en-ZA" sz="1200">
                        <a:effectLst/>
                        <a:latin typeface="Cambria"/>
                        <a:ea typeface="Cambria"/>
                        <a:cs typeface="Calibri"/>
                      </a:endParaRPr>
                    </a:p>
                    <a:p>
                      <a:pPr algn="just">
                        <a:lnSpc>
                          <a:spcPct val="115000"/>
                        </a:lnSpc>
                        <a:spcAft>
                          <a:spcPts val="1000"/>
                        </a:spcAft>
                      </a:pPr>
                      <a:r>
                        <a:rPr lang="en-GB" sz="1000">
                          <a:effectLst/>
                          <a:latin typeface="Arial"/>
                          <a:ea typeface="Calibri"/>
                          <a:cs typeface="Cambria"/>
                        </a:rPr>
                        <a:t> </a:t>
                      </a:r>
                      <a:endParaRPr lang="en-ZA" sz="1200">
                        <a:effectLst/>
                        <a:latin typeface="Cambria"/>
                        <a:ea typeface="Cambria"/>
                        <a:cs typeface="Cambria"/>
                      </a:endParaRPr>
                    </a:p>
                  </a:txBody>
                  <a:tcPr marL="68580" marR="68580" marT="0" marB="0"/>
                </a:tc>
                <a:tc>
                  <a:txBody>
                    <a:bodyPr/>
                    <a:lstStyle/>
                    <a:p>
                      <a:pPr>
                        <a:spcAft>
                          <a:spcPts val="1000"/>
                        </a:spcAft>
                      </a:pPr>
                      <a:r>
                        <a:rPr lang="en-GB" sz="1000" dirty="0">
                          <a:effectLst/>
                          <a:latin typeface="Arial"/>
                          <a:ea typeface="Calibri"/>
                          <a:cs typeface="Cambria"/>
                        </a:rPr>
                        <a:t>4 weeks of the 1</a:t>
                      </a:r>
                      <a:r>
                        <a:rPr lang="en-GB" sz="1000" baseline="30000" dirty="0">
                          <a:effectLst/>
                          <a:latin typeface="Arial"/>
                          <a:ea typeface="Calibri"/>
                          <a:cs typeface="Cambria"/>
                        </a:rPr>
                        <a:t>st</a:t>
                      </a:r>
                      <a:r>
                        <a:rPr lang="en-GB" sz="1000" dirty="0">
                          <a:effectLst/>
                          <a:latin typeface="Arial"/>
                          <a:ea typeface="Calibri"/>
                          <a:cs typeface="Cambria"/>
                        </a:rPr>
                        <a:t> year of administration </a:t>
                      </a:r>
                      <a:endParaRPr lang="en-ZA" sz="1200" dirty="0">
                        <a:effectLst/>
                        <a:latin typeface="Cambria"/>
                        <a:ea typeface="Cambria"/>
                        <a:cs typeface="Cambria"/>
                      </a:endParaRPr>
                    </a:p>
                  </a:txBody>
                  <a:tcPr marL="68580" marR="68580" marT="0" marB="0"/>
                </a:tc>
              </a:tr>
            </a:tbl>
          </a:graphicData>
        </a:graphic>
      </p:graphicFrame>
      <p:sp>
        <p:nvSpPr>
          <p:cNvPr id="3" name="Title 2"/>
          <p:cNvSpPr>
            <a:spLocks noGrp="1"/>
          </p:cNvSpPr>
          <p:nvPr>
            <p:ph type="title"/>
          </p:nvPr>
        </p:nvSpPr>
        <p:spPr>
          <a:xfrm>
            <a:off x="179388" y="68627"/>
            <a:ext cx="8964612" cy="1056117"/>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smtClean="0">
                <a:latin typeface="Calibri" panose="020F0502020204030204" pitchFamily="34" charset="0"/>
              </a:rPr>
              <a:t> </a:t>
            </a:r>
            <a:r>
              <a:rPr lang="en-ZA" sz="2000" dirty="0">
                <a:latin typeface="Calibri" panose="020F0502020204030204" pitchFamily="34" charset="0"/>
              </a:rPr>
              <a:t> … PROPOSED ACTION ONCE CPA ADMINISTRATOR IS </a:t>
            </a:r>
            <a:r>
              <a:rPr lang="en-ZA" sz="2000" dirty="0" smtClean="0">
                <a:latin typeface="Calibri" panose="020F0502020204030204" pitchFamily="34" charset="0"/>
              </a:rPr>
              <a:t>APPOINTED</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28</a:t>
            </a:fld>
            <a:endParaRPr lang="en-US"/>
          </a:p>
        </p:txBody>
      </p:sp>
    </p:spTree>
    <p:extLst>
      <p:ext uri="{BB962C8B-B14F-4D97-AF65-F5344CB8AC3E}">
        <p14:creationId xmlns:p14="http://schemas.microsoft.com/office/powerpoint/2010/main" xmlns="" val="27530143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2960431864"/>
              </p:ext>
            </p:extLst>
          </p:nvPr>
        </p:nvGraphicFramePr>
        <p:xfrm>
          <a:off x="179388" y="1196751"/>
          <a:ext cx="8964612" cy="3853447"/>
        </p:xfrm>
        <a:graphic>
          <a:graphicData uri="http://schemas.openxmlformats.org/drawingml/2006/table">
            <a:tbl>
              <a:tblPr firstRow="1" bandRow="1">
                <a:tableStyleId>{5C22544A-7EE6-4342-B048-85BDC9FD1C3A}</a:tableStyleId>
              </a:tblPr>
              <a:tblGrid>
                <a:gridCol w="2376388"/>
                <a:gridCol w="4104456"/>
                <a:gridCol w="2483768"/>
              </a:tblGrid>
              <a:tr h="364406">
                <a:tc>
                  <a:txBody>
                    <a:bodyPr/>
                    <a:lstStyle/>
                    <a:p>
                      <a:pPr algn="ctr">
                        <a:spcBef>
                          <a:spcPts val="600"/>
                        </a:spcBef>
                        <a:spcAft>
                          <a:spcPts val="600"/>
                        </a:spcAft>
                      </a:pPr>
                      <a:r>
                        <a:rPr lang="en-GB" sz="1000" b="1" dirty="0">
                          <a:effectLst/>
                          <a:latin typeface="Arial"/>
                          <a:ea typeface="Calibri"/>
                          <a:cs typeface="Cambria"/>
                        </a:rPr>
                        <a:t>KPA / OBJECTIVE</a:t>
                      </a:r>
                      <a:endParaRPr lang="en-ZA" sz="1200" dirty="0">
                        <a:effectLst/>
                        <a:latin typeface="Cambria"/>
                        <a:ea typeface="Cambria"/>
                        <a:cs typeface="Cambria"/>
                      </a:endParaRPr>
                    </a:p>
                  </a:txBody>
                  <a:tcPr marL="68580" marR="68580" marT="0" marB="0"/>
                </a:tc>
                <a:tc>
                  <a:txBody>
                    <a:bodyPr/>
                    <a:lstStyle/>
                    <a:p>
                      <a:pPr algn="ctr">
                        <a:spcBef>
                          <a:spcPts val="600"/>
                        </a:spcBef>
                        <a:spcAft>
                          <a:spcPts val="600"/>
                        </a:spcAft>
                      </a:pPr>
                      <a:r>
                        <a:rPr lang="en-GB" sz="1000" b="1" dirty="0">
                          <a:effectLst/>
                          <a:latin typeface="Arial"/>
                          <a:ea typeface="Calibri"/>
                          <a:cs typeface="Cambria"/>
                        </a:rPr>
                        <a:t>ACTIVITIES</a:t>
                      </a:r>
                      <a:endParaRPr lang="en-ZA" sz="1200" dirty="0">
                        <a:effectLst/>
                        <a:latin typeface="Cambria"/>
                        <a:ea typeface="Cambria"/>
                        <a:cs typeface="Cambria"/>
                      </a:endParaRPr>
                    </a:p>
                  </a:txBody>
                  <a:tcPr marL="68580" marR="68580" marT="0" marB="0"/>
                </a:tc>
                <a:tc>
                  <a:txBody>
                    <a:bodyPr/>
                    <a:lstStyle/>
                    <a:p>
                      <a:pPr algn="ctr">
                        <a:spcBef>
                          <a:spcPts val="600"/>
                        </a:spcBef>
                        <a:spcAft>
                          <a:spcPts val="600"/>
                        </a:spcAft>
                      </a:pPr>
                      <a:r>
                        <a:rPr lang="en-GB" sz="1000" b="1">
                          <a:effectLst/>
                          <a:latin typeface="Arial"/>
                          <a:ea typeface="Calibri"/>
                          <a:cs typeface="Cambria"/>
                        </a:rPr>
                        <a:t>TIME FRAME</a:t>
                      </a:r>
                      <a:endParaRPr lang="en-ZA" sz="1200">
                        <a:effectLst/>
                        <a:latin typeface="Cambria"/>
                        <a:ea typeface="Cambria"/>
                        <a:cs typeface="Cambria"/>
                      </a:endParaRPr>
                    </a:p>
                  </a:txBody>
                  <a:tcPr marL="68580" marR="68580" marT="0" marB="0"/>
                </a:tc>
              </a:tr>
              <a:tr h="2037488">
                <a:tc>
                  <a:txBody>
                    <a:bodyPr/>
                    <a:lstStyle/>
                    <a:p>
                      <a:pPr algn="just">
                        <a:lnSpc>
                          <a:spcPct val="115000"/>
                        </a:lnSpc>
                        <a:spcAft>
                          <a:spcPts val="1000"/>
                        </a:spcAft>
                      </a:pPr>
                      <a:r>
                        <a:rPr lang="en-US" sz="1000" dirty="0">
                          <a:effectLst/>
                          <a:latin typeface="Arial"/>
                          <a:ea typeface="Times New Roman"/>
                          <a:cs typeface="Cambria"/>
                        </a:rPr>
                        <a:t>Conduct Elections of CPA Committee in terms of clause 13 of the constitution</a:t>
                      </a:r>
                      <a:endParaRPr lang="en-ZA" sz="1200" dirty="0">
                        <a:effectLst/>
                        <a:latin typeface="Cambria"/>
                        <a:ea typeface="Cambria"/>
                        <a:cs typeface="Cambria"/>
                      </a:endParaRPr>
                    </a:p>
                  </a:txBody>
                  <a:tcPr marL="68580" marR="68580" marT="0" marB="0"/>
                </a:tc>
                <a:tc>
                  <a:txBody>
                    <a:bodyPr/>
                    <a:lstStyle/>
                    <a:p>
                      <a:pPr marL="342900" lvl="0" indent="-342900" algn="just">
                        <a:spcAft>
                          <a:spcPts val="0"/>
                        </a:spcAft>
                        <a:buFont typeface="Calibri"/>
                        <a:buChar char="–"/>
                      </a:pPr>
                      <a:r>
                        <a:rPr lang="en-GB" sz="1000" dirty="0">
                          <a:effectLst/>
                          <a:latin typeface="Arial"/>
                          <a:ea typeface="Calibri"/>
                          <a:cs typeface="Calibri"/>
                        </a:rPr>
                        <a:t>Arranging an election of committee members to take place on 30 November 2020 to represent the four </a:t>
                      </a:r>
                      <a:r>
                        <a:rPr lang="en-GB" sz="1000" dirty="0" err="1">
                          <a:effectLst/>
                          <a:latin typeface="Arial"/>
                          <a:ea typeface="Calibri"/>
                          <a:cs typeface="Calibri"/>
                        </a:rPr>
                        <a:t>Richtersveld</a:t>
                      </a:r>
                      <a:r>
                        <a:rPr lang="en-GB" sz="1000" dirty="0">
                          <a:effectLst/>
                          <a:latin typeface="Arial"/>
                          <a:ea typeface="Calibri"/>
                          <a:cs typeface="Calibri"/>
                        </a:rPr>
                        <a:t> towns in compliance with the CPA constitution, the CPA Act and the Land Claims Court order.  </a:t>
                      </a:r>
                      <a:endParaRPr lang="en-ZA" sz="1200" dirty="0">
                        <a:effectLst/>
                        <a:latin typeface="Cambria"/>
                        <a:ea typeface="Cambria"/>
                        <a:cs typeface="Calibri"/>
                      </a:endParaRPr>
                    </a:p>
                    <a:p>
                      <a:pPr marL="228600" algn="just">
                        <a:spcAft>
                          <a:spcPts val="0"/>
                        </a:spcAft>
                      </a:pPr>
                      <a:r>
                        <a:rPr lang="en-GB" sz="1000" dirty="0">
                          <a:effectLst/>
                          <a:latin typeface="Arial"/>
                          <a:ea typeface="Calibri"/>
                          <a:cs typeface="Cambria"/>
                        </a:rPr>
                        <a:t> </a:t>
                      </a:r>
                      <a:endParaRPr lang="en-ZA" sz="1200" dirty="0">
                        <a:effectLst/>
                        <a:latin typeface="Cambria"/>
                        <a:ea typeface="Cambria"/>
                        <a:cs typeface="Cambria"/>
                      </a:endParaRPr>
                    </a:p>
                    <a:p>
                      <a:pPr marL="342900" lvl="0" indent="-342900" algn="just">
                        <a:spcAft>
                          <a:spcPts val="0"/>
                        </a:spcAft>
                        <a:buFont typeface="Calibri"/>
                        <a:buChar char="–"/>
                      </a:pPr>
                      <a:r>
                        <a:rPr lang="en-GB" sz="1000" dirty="0">
                          <a:effectLst/>
                          <a:latin typeface="Arial"/>
                          <a:ea typeface="Calibri"/>
                          <a:cs typeface="Calibri"/>
                        </a:rPr>
                        <a:t>Engage the services of the Independent Electoral Commission of South Africa or any other registered suitable election body or person(s) to serve as election monitors.</a:t>
                      </a:r>
                      <a:endParaRPr lang="en-ZA" sz="1200" dirty="0">
                        <a:effectLst/>
                        <a:latin typeface="Cambria"/>
                        <a:ea typeface="Cambria"/>
                        <a:cs typeface="Calibri"/>
                      </a:endParaRPr>
                    </a:p>
                  </a:txBody>
                  <a:tcPr marL="68580" marR="68580" marT="0" marB="0"/>
                </a:tc>
                <a:tc>
                  <a:txBody>
                    <a:bodyPr/>
                    <a:lstStyle/>
                    <a:p>
                      <a:pPr>
                        <a:lnSpc>
                          <a:spcPct val="115000"/>
                        </a:lnSpc>
                        <a:spcAft>
                          <a:spcPts val="1000"/>
                        </a:spcAft>
                      </a:pPr>
                      <a:r>
                        <a:rPr lang="en-GB" sz="1000" dirty="0">
                          <a:effectLst/>
                          <a:latin typeface="Arial"/>
                          <a:ea typeface="Calibri"/>
                          <a:cs typeface="Cambria"/>
                        </a:rPr>
                        <a:t>2</a:t>
                      </a:r>
                      <a:r>
                        <a:rPr lang="en-GB" sz="1000" baseline="30000" dirty="0">
                          <a:effectLst/>
                          <a:latin typeface="Arial"/>
                          <a:ea typeface="Calibri"/>
                          <a:cs typeface="Cambria"/>
                        </a:rPr>
                        <a:t>nd</a:t>
                      </a:r>
                      <a:r>
                        <a:rPr lang="en-GB" sz="1000" dirty="0">
                          <a:effectLst/>
                          <a:latin typeface="Arial"/>
                          <a:ea typeface="Calibri"/>
                          <a:cs typeface="Cambria"/>
                        </a:rPr>
                        <a:t> year of the administration </a:t>
                      </a:r>
                      <a:endParaRPr lang="en-ZA" sz="1200" dirty="0">
                        <a:effectLst/>
                        <a:latin typeface="Cambria"/>
                        <a:ea typeface="Cambria"/>
                        <a:cs typeface="Cambria"/>
                      </a:endParaRPr>
                    </a:p>
                  </a:txBody>
                  <a:tcPr marL="68580" marR="68580" marT="0" marB="0"/>
                </a:tc>
              </a:tr>
              <a:tr h="1451553">
                <a:tc>
                  <a:txBody>
                    <a:bodyPr/>
                    <a:lstStyle/>
                    <a:p>
                      <a:pPr algn="just">
                        <a:spcAft>
                          <a:spcPts val="1000"/>
                        </a:spcAft>
                      </a:pPr>
                      <a:r>
                        <a:rPr lang="en-GB" sz="1000">
                          <a:effectLst/>
                          <a:latin typeface="Arial"/>
                          <a:ea typeface="Calibri"/>
                          <a:cs typeface="Cambria"/>
                        </a:rPr>
                        <a:t>Write up and submit the formal documentation required by the CPA Act</a:t>
                      </a:r>
                      <a:endParaRPr lang="en-ZA" sz="1200">
                        <a:effectLst/>
                        <a:latin typeface="Cambria"/>
                        <a:ea typeface="Cambria"/>
                        <a:cs typeface="Cambria"/>
                      </a:endParaRPr>
                    </a:p>
                  </a:txBody>
                  <a:tcPr marL="68580" marR="68580" marT="0" marB="0"/>
                </a:tc>
                <a:tc>
                  <a:txBody>
                    <a:bodyPr/>
                    <a:lstStyle/>
                    <a:p>
                      <a:pPr marL="342900" lvl="0" indent="-342900" algn="just">
                        <a:lnSpc>
                          <a:spcPct val="115000"/>
                        </a:lnSpc>
                        <a:spcAft>
                          <a:spcPts val="0"/>
                        </a:spcAft>
                        <a:buFont typeface="Calibri"/>
                        <a:buChar char="–"/>
                      </a:pPr>
                      <a:r>
                        <a:rPr lang="en-GB" sz="1000">
                          <a:effectLst/>
                          <a:latin typeface="Arial"/>
                          <a:ea typeface="Calibri"/>
                          <a:cs typeface="Calibri"/>
                        </a:rPr>
                        <a:t>Develop annual report based on all the major activities of the CPA whilst under Administration.</a:t>
                      </a:r>
                      <a:endParaRPr lang="en-ZA" sz="1200">
                        <a:effectLst/>
                        <a:latin typeface="Cambria"/>
                        <a:ea typeface="Cambria"/>
                        <a:cs typeface="Calibri"/>
                      </a:endParaRPr>
                    </a:p>
                    <a:p>
                      <a:pPr marL="342900" lvl="0" indent="-342900" algn="just">
                        <a:spcAft>
                          <a:spcPts val="0"/>
                        </a:spcAft>
                        <a:buFont typeface="Calibri"/>
                        <a:buChar char="–"/>
                      </a:pPr>
                      <a:r>
                        <a:rPr lang="en-GB" sz="1000">
                          <a:effectLst/>
                          <a:latin typeface="Arial"/>
                          <a:ea typeface="Calibri"/>
                          <a:cs typeface="Calibri"/>
                        </a:rPr>
                        <a:t>Prepare a handover report.</a:t>
                      </a:r>
                      <a:endParaRPr lang="en-ZA" sz="1200">
                        <a:effectLst/>
                        <a:latin typeface="Cambria"/>
                        <a:ea typeface="Cambria"/>
                        <a:cs typeface="Calibri"/>
                      </a:endParaRPr>
                    </a:p>
                  </a:txBody>
                  <a:tcPr marL="68580" marR="68580" marT="0" marB="0"/>
                </a:tc>
                <a:tc>
                  <a:txBody>
                    <a:bodyPr/>
                    <a:lstStyle/>
                    <a:p>
                      <a:pPr>
                        <a:spcAft>
                          <a:spcPts val="1000"/>
                        </a:spcAft>
                      </a:pPr>
                      <a:r>
                        <a:rPr lang="en-GB" sz="1000" dirty="0">
                          <a:effectLst/>
                          <a:latin typeface="Arial"/>
                          <a:ea typeface="Calibri"/>
                          <a:cs typeface="Cambria"/>
                        </a:rPr>
                        <a:t>Yearly until 2021 or the date of termination of administration </a:t>
                      </a:r>
                      <a:endParaRPr lang="en-ZA" sz="1200" dirty="0">
                        <a:effectLst/>
                        <a:latin typeface="Cambria"/>
                        <a:ea typeface="Cambria"/>
                        <a:cs typeface="Cambria"/>
                      </a:endParaRPr>
                    </a:p>
                  </a:txBody>
                  <a:tcPr marL="68580" marR="68580" marT="0" marB="0"/>
                </a:tc>
              </a:tr>
            </a:tbl>
          </a:graphicData>
        </a:graphic>
      </p:graphicFrame>
      <p:sp>
        <p:nvSpPr>
          <p:cNvPr id="3" name="Title 2"/>
          <p:cNvSpPr>
            <a:spLocks noGrp="1"/>
          </p:cNvSpPr>
          <p:nvPr>
            <p:ph type="title"/>
          </p:nvPr>
        </p:nvSpPr>
        <p:spPr>
          <a:xfrm>
            <a:off x="179388" y="68627"/>
            <a:ext cx="8964612" cy="1056117"/>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a:latin typeface="Calibri" panose="020F0502020204030204" pitchFamily="34" charset="0"/>
              </a:rPr>
              <a:t> … PROPOSED ACTION ONCE CPA ADMINISTRATOR IS </a:t>
            </a:r>
            <a:r>
              <a:rPr lang="en-ZA" sz="2000" dirty="0" smtClean="0">
                <a:latin typeface="Calibri" panose="020F0502020204030204" pitchFamily="34" charset="0"/>
              </a:rPr>
              <a:t>APPOINTED</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29</a:t>
            </a:fld>
            <a:endParaRPr lang="en-US"/>
          </a:p>
        </p:txBody>
      </p:sp>
    </p:spTree>
    <p:extLst>
      <p:ext uri="{BB962C8B-B14F-4D97-AF65-F5344CB8AC3E}">
        <p14:creationId xmlns:p14="http://schemas.microsoft.com/office/powerpoint/2010/main" xmlns="" val="1789143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620687"/>
            <a:ext cx="8640960" cy="5505481"/>
          </a:xfrm>
        </p:spPr>
        <p:txBody>
          <a:bodyPr>
            <a:normAutofit lnSpcReduction="10000"/>
          </a:bodyPr>
          <a:lstStyle/>
          <a:p>
            <a:pPr marL="342900" lvl="0" indent="-342900" algn="just" eaLnBrk="0" fontAlgn="base" hangingPunct="0">
              <a:spcAft>
                <a:spcPct val="0"/>
              </a:spcAft>
              <a:buFont typeface="Arial" pitchFamily="34" charset="0"/>
              <a:buChar char="•"/>
            </a:pPr>
            <a:r>
              <a:rPr lang="en-US" altLang="en-US" sz="2400" dirty="0">
                <a:solidFill>
                  <a:prstClr val="black"/>
                </a:solidFill>
                <a:latin typeface="Calibri" pitchFamily="34" charset="0"/>
              </a:rPr>
              <a:t>A person, direct descendant of a person, estate, or community </a:t>
            </a:r>
            <a:r>
              <a:rPr lang="en-US" altLang="en-US" sz="2400" dirty="0" smtClean="0">
                <a:solidFill>
                  <a:prstClr val="black"/>
                </a:solidFill>
                <a:latin typeface="Calibri" pitchFamily="34" charset="0"/>
              </a:rPr>
              <a:t>shall be entitled </a:t>
            </a:r>
            <a:r>
              <a:rPr lang="en-US" altLang="en-US" sz="2400" dirty="0">
                <a:solidFill>
                  <a:prstClr val="black"/>
                </a:solidFill>
                <a:latin typeface="Calibri" pitchFamily="34" charset="0"/>
              </a:rPr>
              <a:t>to restitution or equitable redress if </a:t>
            </a:r>
            <a:r>
              <a:rPr lang="en-US" altLang="en-US" sz="2400" dirty="0" smtClean="0">
                <a:solidFill>
                  <a:prstClr val="black"/>
                </a:solidFill>
                <a:latin typeface="Calibri" pitchFamily="34" charset="0"/>
              </a:rPr>
              <a:t>they were </a:t>
            </a:r>
            <a:r>
              <a:rPr lang="en-US" altLang="en-US" sz="2400" dirty="0">
                <a:solidFill>
                  <a:prstClr val="black"/>
                </a:solidFill>
                <a:latin typeface="Calibri" pitchFamily="34" charset="0"/>
              </a:rPr>
              <a:t>dispossessed of a right in land, after 19 June 1913, as a result of past racially discriminatory laws or practices, and where a claim for such restitution was lodged within the prescribed timeline. Those who received compensation that is just and equitable at the time of dispossession do not qualify.</a:t>
            </a:r>
          </a:p>
          <a:p>
            <a:pPr marL="342900" lvl="0" indent="-342900" algn="just" eaLnBrk="0" fontAlgn="base" hangingPunct="0">
              <a:spcAft>
                <a:spcPct val="0"/>
              </a:spcAft>
              <a:buFont typeface="Arial" pitchFamily="34" charset="0"/>
              <a:buChar char="•"/>
            </a:pPr>
            <a:r>
              <a:rPr lang="en-US" altLang="en-US" sz="2400" dirty="0">
                <a:solidFill>
                  <a:prstClr val="black"/>
                </a:solidFill>
                <a:latin typeface="Calibri" pitchFamily="34" charset="0"/>
              </a:rPr>
              <a:t>Restitution occurs in the following forms</a:t>
            </a:r>
          </a:p>
          <a:p>
            <a:pPr lvl="1" algn="just" eaLnBrk="0" fontAlgn="base" hangingPunct="0">
              <a:spcAft>
                <a:spcPct val="0"/>
              </a:spcAft>
            </a:pPr>
            <a:r>
              <a:rPr lang="en-US" altLang="en-US" sz="2400" dirty="0">
                <a:solidFill>
                  <a:prstClr val="black"/>
                </a:solidFill>
                <a:latin typeface="Calibri" pitchFamily="34" charset="0"/>
              </a:rPr>
              <a:t>Restoration of </a:t>
            </a:r>
            <a:r>
              <a:rPr lang="en-US" altLang="en-US" sz="2400" dirty="0" smtClean="0">
                <a:solidFill>
                  <a:prstClr val="black"/>
                </a:solidFill>
                <a:latin typeface="Calibri" pitchFamily="34" charset="0"/>
              </a:rPr>
              <a:t>land</a:t>
            </a:r>
            <a:endParaRPr lang="en-US" altLang="en-US" sz="2400" dirty="0">
              <a:solidFill>
                <a:prstClr val="black"/>
              </a:solidFill>
              <a:latin typeface="Calibri" pitchFamily="34" charset="0"/>
            </a:endParaRPr>
          </a:p>
          <a:p>
            <a:pPr lvl="1" algn="just" eaLnBrk="0" fontAlgn="base" hangingPunct="0">
              <a:spcAft>
                <a:spcPct val="0"/>
              </a:spcAft>
            </a:pPr>
            <a:r>
              <a:rPr lang="en-US" altLang="en-US" sz="2400" dirty="0">
                <a:solidFill>
                  <a:prstClr val="black"/>
                </a:solidFill>
                <a:latin typeface="Calibri" pitchFamily="34" charset="0"/>
              </a:rPr>
              <a:t>Provision of alternative land</a:t>
            </a:r>
          </a:p>
          <a:p>
            <a:pPr lvl="1" algn="just" eaLnBrk="0" fontAlgn="base" hangingPunct="0">
              <a:spcAft>
                <a:spcPct val="0"/>
              </a:spcAft>
            </a:pPr>
            <a:r>
              <a:rPr lang="en-US" altLang="en-US" sz="2400" dirty="0">
                <a:solidFill>
                  <a:prstClr val="black"/>
                </a:solidFill>
                <a:latin typeface="Calibri" pitchFamily="34" charset="0"/>
              </a:rPr>
              <a:t>Payment of financial compensation</a:t>
            </a:r>
          </a:p>
          <a:p>
            <a:pPr lvl="1" algn="just" eaLnBrk="0" fontAlgn="base" hangingPunct="0">
              <a:spcAft>
                <a:spcPct val="0"/>
              </a:spcAft>
            </a:pPr>
            <a:r>
              <a:rPr lang="en-US" altLang="en-US" sz="2400" dirty="0">
                <a:solidFill>
                  <a:prstClr val="black"/>
                </a:solidFill>
                <a:latin typeface="Calibri" pitchFamily="34" charset="0"/>
              </a:rPr>
              <a:t>Development, or </a:t>
            </a:r>
          </a:p>
          <a:p>
            <a:pPr lvl="1" algn="just" eaLnBrk="0" fontAlgn="base" hangingPunct="0">
              <a:spcAft>
                <a:spcPct val="0"/>
              </a:spcAft>
            </a:pPr>
            <a:r>
              <a:rPr lang="en-US" altLang="en-US" sz="2400" dirty="0">
                <a:solidFill>
                  <a:prstClr val="black"/>
                </a:solidFill>
                <a:latin typeface="Calibri" pitchFamily="34" charset="0"/>
              </a:rPr>
              <a:t>A combination of the above</a:t>
            </a:r>
          </a:p>
          <a:p>
            <a:pPr marL="0" lvl="0" indent="0">
              <a:buNone/>
            </a:pPr>
            <a:r>
              <a:rPr lang="en-ZA" sz="2400" dirty="0" smtClean="0">
                <a:latin typeface="Calibri" pitchFamily="34" charset="0"/>
              </a:rPr>
              <a:t> </a:t>
            </a:r>
            <a:endParaRPr lang="en-ZA" sz="2400" dirty="0">
              <a:latin typeface="Calibri" pitchFamily="34" charset="0"/>
            </a:endParaRPr>
          </a:p>
          <a:p>
            <a:endParaRPr lang="en-ZA" dirty="0"/>
          </a:p>
        </p:txBody>
      </p:sp>
      <p:sp>
        <p:nvSpPr>
          <p:cNvPr id="3" name="Title 2"/>
          <p:cNvSpPr>
            <a:spLocks noGrp="1"/>
          </p:cNvSpPr>
          <p:nvPr>
            <p:ph type="title"/>
          </p:nvPr>
        </p:nvSpPr>
        <p:spPr>
          <a:xfrm>
            <a:off x="611560" y="164638"/>
            <a:ext cx="7571184" cy="370052"/>
          </a:xfrm>
          <a:solidFill>
            <a:srgbClr val="00B050"/>
          </a:solidFill>
        </p:spPr>
        <p:txBody>
          <a:bodyPr>
            <a:noAutofit/>
          </a:bodyPr>
          <a:lstStyle/>
          <a:p>
            <a:pPr algn="ctr"/>
            <a:r>
              <a:rPr lang="en-ZA" altLang="en-US" sz="2000" cap="none" dirty="0" smtClean="0">
                <a:solidFill>
                  <a:prstClr val="black"/>
                </a:solidFill>
                <a:latin typeface="Calibri"/>
              </a:rPr>
              <a:t>     … OVERVIEW </a:t>
            </a:r>
            <a:r>
              <a:rPr lang="en-ZA" altLang="en-US" sz="2000" cap="none" dirty="0">
                <a:solidFill>
                  <a:prstClr val="black"/>
                </a:solidFill>
                <a:latin typeface="Calibri"/>
              </a:rPr>
              <a:t>OF THE RESTITUTION PROGRAMME</a:t>
            </a:r>
            <a:endParaRPr lang="en-ZA" sz="2000" dirty="0"/>
          </a:p>
        </p:txBody>
      </p:sp>
      <p:sp>
        <p:nvSpPr>
          <p:cNvPr id="4" name="Slide Number Placeholder 3"/>
          <p:cNvSpPr>
            <a:spLocks noGrp="1"/>
          </p:cNvSpPr>
          <p:nvPr>
            <p:ph type="sldNum" sz="quarter" idx="12"/>
          </p:nvPr>
        </p:nvSpPr>
        <p:spPr/>
        <p:txBody>
          <a:bodyPr/>
          <a:lstStyle/>
          <a:p>
            <a:fld id="{A756C700-325B-E741-9D5D-6030AB79B708}" type="slidenum">
              <a:rPr lang="en-US" smtClean="0"/>
              <a:pPr/>
              <a:t>3</a:t>
            </a:fld>
            <a:endParaRPr lang="en-US"/>
          </a:p>
        </p:txBody>
      </p:sp>
    </p:spTree>
    <p:extLst>
      <p:ext uri="{BB962C8B-B14F-4D97-AF65-F5344CB8AC3E}">
        <p14:creationId xmlns:p14="http://schemas.microsoft.com/office/powerpoint/2010/main" xmlns="" val="42708636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908720"/>
            <a:ext cx="8964488" cy="4420271"/>
          </a:xfrm>
        </p:spPr>
        <p:txBody>
          <a:bodyPr>
            <a:normAutofit/>
          </a:bodyPr>
          <a:lstStyle/>
          <a:p>
            <a:pPr algn="just">
              <a:buFont typeface="Arial" charset="0"/>
              <a:buChar char="•"/>
            </a:pPr>
            <a:r>
              <a:rPr lang="en-ZA" sz="2400" dirty="0" smtClean="0">
                <a:latin typeface="Calibri" panose="020F0502020204030204" pitchFamily="34" charset="0"/>
              </a:rPr>
              <a:t>Appointment </a:t>
            </a:r>
            <a:r>
              <a:rPr lang="en-ZA" sz="2400" dirty="0">
                <a:latin typeface="Calibri" panose="020F0502020204030204" pitchFamily="34" charset="0"/>
              </a:rPr>
              <a:t>of service providers to implement </a:t>
            </a:r>
            <a:r>
              <a:rPr lang="en-ZA" sz="2400" dirty="0" smtClean="0">
                <a:latin typeface="Calibri" panose="020F0502020204030204" pitchFamily="34" charset="0"/>
              </a:rPr>
              <a:t>Select Committee’s resolution of 22 November 2017 have been hindered/ delayed </a:t>
            </a:r>
            <a:r>
              <a:rPr lang="en-ZA" sz="2400" dirty="0">
                <a:latin typeface="Calibri" panose="020F0502020204030204" pitchFamily="34" charset="0"/>
              </a:rPr>
              <a:t>by the lack of cooperation </a:t>
            </a:r>
            <a:r>
              <a:rPr lang="en-ZA" sz="2400" dirty="0" smtClean="0">
                <a:latin typeface="Calibri" panose="020F0502020204030204" pitchFamily="34" charset="0"/>
              </a:rPr>
              <a:t>from the </a:t>
            </a:r>
            <a:r>
              <a:rPr lang="en-ZA" sz="2400" dirty="0">
                <a:latin typeface="Calibri" panose="020F0502020204030204" pitchFamily="34" charset="0"/>
              </a:rPr>
              <a:t>CPA </a:t>
            </a:r>
            <a:r>
              <a:rPr lang="en-ZA" sz="2400" dirty="0" smtClean="0">
                <a:latin typeface="Calibri" panose="020F0502020204030204" pitchFamily="34" charset="0"/>
              </a:rPr>
              <a:t>committee </a:t>
            </a:r>
          </a:p>
          <a:p>
            <a:pPr marL="0" indent="0" algn="just">
              <a:buNone/>
            </a:pPr>
            <a:endParaRPr lang="en-ZA" sz="2400" dirty="0" smtClean="0">
              <a:latin typeface="Calibri" panose="020F0502020204030204" pitchFamily="34" charset="0"/>
            </a:endParaRPr>
          </a:p>
          <a:p>
            <a:pPr algn="just">
              <a:buFont typeface="Arial" charset="0"/>
              <a:buChar char="•"/>
            </a:pPr>
            <a:r>
              <a:rPr lang="en-ZA" sz="2400" dirty="0" smtClean="0">
                <a:latin typeface="Calibri" panose="020F0502020204030204" pitchFamily="34" charset="0"/>
              </a:rPr>
              <a:t>DRDLR Northern Cape Office did not want to risk appointing service provider to conduct forensic investigation as it was apparent that the CPA Committee was not going to co-operate</a:t>
            </a:r>
          </a:p>
          <a:p>
            <a:pPr algn="just">
              <a:buFont typeface="Arial" charset="0"/>
              <a:buChar char="•"/>
            </a:pPr>
            <a:endParaRPr lang="en-ZA" sz="2400" dirty="0" smtClean="0">
              <a:latin typeface="Calibri" panose="020F0502020204030204" pitchFamily="34" charset="0"/>
            </a:endParaRPr>
          </a:p>
          <a:p>
            <a:pPr algn="just">
              <a:buFont typeface="Arial" charset="0"/>
              <a:buChar char="•"/>
            </a:pPr>
            <a:r>
              <a:rPr lang="en-ZA" sz="2400" dirty="0" smtClean="0">
                <a:latin typeface="Calibri" panose="020F0502020204030204" pitchFamily="34" charset="0"/>
              </a:rPr>
              <a:t>This matter will be attended to by the CPA Administrator</a:t>
            </a:r>
          </a:p>
        </p:txBody>
      </p:sp>
      <p:sp>
        <p:nvSpPr>
          <p:cNvPr id="3" name="Title 2"/>
          <p:cNvSpPr>
            <a:spLocks noGrp="1"/>
          </p:cNvSpPr>
          <p:nvPr>
            <p:ph type="title"/>
          </p:nvPr>
        </p:nvSpPr>
        <p:spPr>
          <a:xfrm>
            <a:off x="251520" y="-171400"/>
            <a:ext cx="8640960" cy="864096"/>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smtClean="0">
                <a:latin typeface="Calibri" panose="020F0502020204030204" pitchFamily="34" charset="0"/>
              </a:rPr>
              <a:t> 8. FORENSIC INVESTIGATION ON ASSETS AT RICHTERSVELD BY DRDLR</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30</a:t>
            </a:fld>
            <a:endParaRPr lang="en-US"/>
          </a:p>
        </p:txBody>
      </p:sp>
    </p:spTree>
    <p:extLst>
      <p:ext uri="{BB962C8B-B14F-4D97-AF65-F5344CB8AC3E}">
        <p14:creationId xmlns:p14="http://schemas.microsoft.com/office/powerpoint/2010/main" xmlns="" val="18862448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548680"/>
            <a:ext cx="8928992" cy="5688633"/>
          </a:xfrm>
        </p:spPr>
        <p:txBody>
          <a:bodyPr>
            <a:normAutofit/>
          </a:bodyPr>
          <a:lstStyle/>
          <a:p>
            <a:pPr marL="342900" indent="-342900" algn="just">
              <a:buFont typeface="Arial" panose="020B0604020202020204" pitchFamily="34" charset="0"/>
              <a:buChar char="•"/>
            </a:pPr>
            <a:r>
              <a:rPr lang="en-ZA" altLang="zh-CN" sz="2400" dirty="0" smtClean="0">
                <a:latin typeface="Calibri" panose="020F0502020204030204" pitchFamily="34" charset="0"/>
                <a:ea typeface="MS PGothic" panose="020B0600070205080204" pitchFamily="34" charset="-128"/>
                <a:sym typeface="Arial" panose="020B0604020202020204" pitchFamily="34" charset="0"/>
              </a:rPr>
              <a:t>The </a:t>
            </a:r>
            <a:r>
              <a:rPr lang="en-ZA" altLang="zh-CN" sz="2400" dirty="0">
                <a:latin typeface="Calibri" panose="020F0502020204030204" pitchFamily="34" charset="0"/>
                <a:ea typeface="MS PGothic" panose="020B0600070205080204" pitchFamily="34" charset="-128"/>
                <a:sym typeface="Arial" panose="020B0604020202020204" pitchFamily="34" charset="0"/>
              </a:rPr>
              <a:t>town of Alexander Bay was originally developed as a mining town to provide accommodation and services to the employees of Alexkor, a State Owned Company (SOC), mining for diamonds in the Richtersveld Local Municipal </a:t>
            </a:r>
            <a:r>
              <a:rPr lang="en-ZA" altLang="zh-CN" sz="2400" dirty="0" smtClean="0">
                <a:latin typeface="Calibri" panose="020F0502020204030204" pitchFamily="34" charset="0"/>
                <a:ea typeface="MS PGothic" panose="020B0600070205080204" pitchFamily="34" charset="-128"/>
                <a:sym typeface="Arial" panose="020B0604020202020204" pitchFamily="34" charset="0"/>
              </a:rPr>
              <a:t>area.</a:t>
            </a:r>
          </a:p>
          <a:p>
            <a:pPr marL="342900" indent="-342900" algn="just">
              <a:buFont typeface="Arial" panose="020B0604020202020204" pitchFamily="34" charset="0"/>
              <a:buChar char="•"/>
            </a:pPr>
            <a:r>
              <a:rPr lang="en-ZA" altLang="zh-CN" sz="2400" dirty="0" smtClean="0">
                <a:latin typeface="Calibri" panose="020F0502020204030204" pitchFamily="34" charset="0"/>
                <a:ea typeface="MS PGothic" panose="020B0600070205080204" pitchFamily="34" charset="-128"/>
                <a:sym typeface="Arial" panose="020B0604020202020204" pitchFamily="34" charset="0"/>
              </a:rPr>
              <a:t>Part </a:t>
            </a:r>
            <a:r>
              <a:rPr lang="en-ZA" altLang="zh-CN" sz="2400" dirty="0">
                <a:latin typeface="Calibri" panose="020F0502020204030204" pitchFamily="34" charset="0"/>
                <a:ea typeface="MS PGothic" panose="020B0600070205080204" pitchFamily="34" charset="-128"/>
                <a:sym typeface="Arial" panose="020B0604020202020204" pitchFamily="34" charset="0"/>
              </a:rPr>
              <a:t>of the settlement agreement was for the State, through Alexkor, </a:t>
            </a:r>
            <a:r>
              <a:rPr lang="en-ZA" altLang="zh-CN" sz="2400" dirty="0" smtClean="0">
                <a:latin typeface="Calibri" panose="020F0502020204030204" pitchFamily="34" charset="0"/>
                <a:ea typeface="MS PGothic" panose="020B0600070205080204" pitchFamily="34" charset="-128"/>
                <a:sym typeface="Arial" panose="020B0604020202020204" pitchFamily="34" charset="0"/>
              </a:rPr>
              <a:t>to upgrade </a:t>
            </a:r>
            <a:r>
              <a:rPr lang="en-ZA" altLang="zh-CN" sz="2400" dirty="0">
                <a:latin typeface="Calibri" panose="020F0502020204030204" pitchFamily="34" charset="0"/>
                <a:ea typeface="MS PGothic" panose="020B0600070205080204" pitchFamily="34" charset="-128"/>
                <a:sym typeface="Arial" panose="020B0604020202020204" pitchFamily="34" charset="0"/>
              </a:rPr>
              <a:t>the municipal services infrastructure and handover the infrastructure to the </a:t>
            </a:r>
            <a:r>
              <a:rPr lang="en-ZA" altLang="zh-CN" sz="2400" dirty="0" smtClean="0">
                <a:latin typeface="Calibri" panose="020F0502020204030204" pitchFamily="34" charset="0"/>
                <a:ea typeface="MS PGothic" panose="020B0600070205080204" pitchFamily="34" charset="-128"/>
                <a:sym typeface="Arial" panose="020B0604020202020204" pitchFamily="34" charset="0"/>
              </a:rPr>
              <a:t>municipality.</a:t>
            </a:r>
          </a:p>
          <a:p>
            <a:pPr marL="342900" indent="-342900" algn="just">
              <a:buFont typeface="Arial" panose="020B0604020202020204" pitchFamily="34" charset="0"/>
              <a:buChar char="•"/>
            </a:pPr>
            <a:r>
              <a:rPr lang="en-ZA" altLang="zh-CN" sz="2400" dirty="0" smtClean="0">
                <a:latin typeface="Calibri" panose="020F0502020204030204" pitchFamily="34" charset="0"/>
                <a:ea typeface="MS PGothic" panose="020B0600070205080204" pitchFamily="34" charset="-128"/>
                <a:sym typeface="Arial" panose="020B0604020202020204" pitchFamily="34" charset="0"/>
              </a:rPr>
              <a:t>Alexkor </a:t>
            </a:r>
            <a:r>
              <a:rPr lang="en-ZA" altLang="zh-CN" sz="2400" dirty="0">
                <a:latin typeface="Calibri" panose="020F0502020204030204" pitchFamily="34" charset="0"/>
                <a:ea typeface="MS PGothic" panose="020B0600070205080204" pitchFamily="34" charset="-128"/>
                <a:sym typeface="Arial" panose="020B0604020202020204" pitchFamily="34" charset="0"/>
              </a:rPr>
              <a:t>completed the upgrades in 2014, however the process to handover the services has been </a:t>
            </a:r>
            <a:r>
              <a:rPr lang="en-ZA" altLang="zh-CN" sz="2400" dirty="0" smtClean="0">
                <a:latin typeface="Calibri" panose="020F0502020204030204" pitchFamily="34" charset="0"/>
                <a:ea typeface="MS PGothic" panose="020B0600070205080204" pitchFamily="34" charset="-128"/>
                <a:sym typeface="Arial" panose="020B0604020202020204" pitchFamily="34" charset="0"/>
              </a:rPr>
              <a:t>slow.</a:t>
            </a:r>
          </a:p>
          <a:p>
            <a:pPr marL="342900" indent="-342900" algn="just">
              <a:buFont typeface="Arial" panose="020B0604020202020204" pitchFamily="34" charset="0"/>
              <a:buChar char="•"/>
            </a:pPr>
            <a:r>
              <a:rPr lang="en-ZA" altLang="zh-CN" sz="2400" dirty="0" smtClean="0">
                <a:latin typeface="Calibri" panose="020F0502020204030204" pitchFamily="34" charset="0"/>
                <a:ea typeface="MS PGothic" panose="020B0600070205080204" pitchFamily="34" charset="-128"/>
                <a:sym typeface="Arial" panose="020B0604020202020204" pitchFamily="34" charset="0"/>
              </a:rPr>
              <a:t>The </a:t>
            </a:r>
            <a:r>
              <a:rPr lang="en-ZA" altLang="zh-CN" sz="2400" dirty="0">
                <a:latin typeface="Calibri" panose="020F0502020204030204" pitchFamily="34" charset="0"/>
                <a:ea typeface="MS PGothic" panose="020B0600070205080204" pitchFamily="34" charset="-128"/>
                <a:sym typeface="Arial" panose="020B0604020202020204" pitchFamily="34" charset="0"/>
              </a:rPr>
              <a:t>NCOP instructed the stakeholders to expedite the process of the handover under the leadership of </a:t>
            </a:r>
            <a:r>
              <a:rPr lang="en-ZA" altLang="zh-CN" sz="2400" dirty="0" err="1">
                <a:latin typeface="Calibri" panose="020F0502020204030204" pitchFamily="34" charset="0"/>
                <a:ea typeface="MS PGothic" panose="020B0600070205080204" pitchFamily="34" charset="-128"/>
                <a:sym typeface="Arial" panose="020B0604020202020204" pitchFamily="34" charset="0"/>
              </a:rPr>
              <a:t>DCoG</a:t>
            </a:r>
            <a:r>
              <a:rPr lang="en-ZA" altLang="zh-CN" sz="2400" dirty="0" smtClean="0">
                <a:latin typeface="Calibri" panose="020F0502020204030204" pitchFamily="34" charset="0"/>
                <a:ea typeface="MS PGothic" panose="020B0600070205080204" pitchFamily="34" charset="-128"/>
                <a:sym typeface="Arial" panose="020B0604020202020204" pitchFamily="34" charset="0"/>
              </a:rPr>
              <a:t>.</a:t>
            </a:r>
          </a:p>
          <a:p>
            <a:pPr marL="342900" indent="-342900" algn="just">
              <a:buFont typeface="Arial" panose="020B0604020202020204" pitchFamily="34" charset="0"/>
              <a:buChar char="•"/>
            </a:pPr>
            <a:r>
              <a:rPr lang="en-ZA" altLang="zh-CN" sz="2400" dirty="0">
                <a:latin typeface="Calibri" panose="020F0502020204030204" pitchFamily="34" charset="0"/>
                <a:ea typeface="MS PGothic" panose="020B0600070205080204" pitchFamily="34" charset="-128"/>
                <a:sym typeface="Arial" panose="020B0604020202020204" pitchFamily="34" charset="0"/>
              </a:rPr>
              <a:t>A meeting was held at the Richtersveld Local Municipality on 17 January 2018 to address the matter.</a:t>
            </a:r>
          </a:p>
          <a:p>
            <a:pPr marL="342900" indent="-342900" algn="just">
              <a:buFont typeface="Arial" panose="020B0604020202020204" pitchFamily="34" charset="0"/>
              <a:buChar char="•"/>
            </a:pPr>
            <a:endParaRPr lang="en-ZA" altLang="zh-CN" sz="2400" dirty="0">
              <a:latin typeface="Calibri" panose="020F0502020204030204" pitchFamily="34" charset="0"/>
              <a:ea typeface="MS PGothic" panose="020B0600070205080204" pitchFamily="34" charset="-128"/>
              <a:sym typeface="Arial" panose="020B0604020202020204" pitchFamily="34" charset="0"/>
            </a:endParaRPr>
          </a:p>
          <a:p>
            <a:pPr marL="342900" indent="-342900" algn="just">
              <a:buFont typeface="Arial" panose="020B0604020202020204" pitchFamily="34" charset="0"/>
              <a:buChar char="•"/>
            </a:pPr>
            <a:endParaRPr lang="en-ZA" altLang="zh-CN" sz="2400" dirty="0" smtClean="0">
              <a:latin typeface="Calibri" panose="020F0502020204030204" pitchFamily="34" charset="0"/>
              <a:ea typeface="MS PGothic" panose="020B0600070205080204" pitchFamily="34" charset="-128"/>
              <a:sym typeface="Arial" panose="020B0604020202020204" pitchFamily="34" charset="0"/>
            </a:endParaRPr>
          </a:p>
          <a:p>
            <a:pPr>
              <a:defRPr/>
            </a:pPr>
            <a:endParaRPr lang="en-US" altLang="zh-CN" sz="1900" dirty="0">
              <a:latin typeface="Calibri" panose="020F0502020204030204" pitchFamily="34" charset="0"/>
              <a:ea typeface="MS PGothic" panose="020B0600070205080204" pitchFamily="34" charset="-128"/>
              <a:sym typeface="Arial" panose="020B0604020202020204" pitchFamily="34" charset="0"/>
            </a:endParaRPr>
          </a:p>
        </p:txBody>
      </p:sp>
      <p:sp>
        <p:nvSpPr>
          <p:cNvPr id="3" name="Title 2"/>
          <p:cNvSpPr>
            <a:spLocks noGrp="1"/>
          </p:cNvSpPr>
          <p:nvPr>
            <p:ph type="title"/>
          </p:nvPr>
        </p:nvSpPr>
        <p:spPr>
          <a:xfrm>
            <a:off x="35496" y="-1179512"/>
            <a:ext cx="9217024" cy="1656184"/>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smtClean="0">
                <a:latin typeface="Calibri" panose="020F0502020204030204" pitchFamily="34" charset="0"/>
              </a:rPr>
              <a:t/>
            </a:r>
            <a:br>
              <a:rPr lang="en-ZA" sz="2000" dirty="0" smtClean="0">
                <a:latin typeface="Calibri" panose="020F0502020204030204" pitchFamily="34" charset="0"/>
              </a:rPr>
            </a:br>
            <a:r>
              <a:rPr lang="en-ZA" sz="2000" dirty="0">
                <a:latin typeface="Calibri" panose="020F0502020204030204" pitchFamily="34" charset="0"/>
              </a:rPr>
              <a:t/>
            </a:r>
            <a:br>
              <a:rPr lang="en-ZA" sz="2000" dirty="0">
                <a:latin typeface="Calibri" panose="020F0502020204030204" pitchFamily="34" charset="0"/>
              </a:rPr>
            </a:br>
            <a:r>
              <a:rPr lang="en-ZA" sz="2000" dirty="0">
                <a:latin typeface="Calibri" panose="020F0502020204030204" pitchFamily="34" charset="0"/>
              </a:rPr>
              <a:t/>
            </a:r>
            <a:br>
              <a:rPr lang="en-ZA" sz="2000" dirty="0">
                <a:latin typeface="Calibri" panose="020F0502020204030204" pitchFamily="34" charset="0"/>
              </a:rPr>
            </a:br>
            <a:r>
              <a:rPr lang="en-ZA" sz="2000" dirty="0" smtClean="0">
                <a:latin typeface="Calibri" panose="020F0502020204030204" pitchFamily="34" charset="0"/>
              </a:rPr>
              <a:t>9. TOWNSHIP ESTABLISHMENT </a:t>
            </a:r>
            <a:endParaRPr lang="en-ZA"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31</a:t>
            </a:fld>
            <a:endParaRPr lang="en-US"/>
          </a:p>
        </p:txBody>
      </p:sp>
    </p:spTree>
    <p:extLst>
      <p:ext uri="{BB962C8B-B14F-4D97-AF65-F5344CB8AC3E}">
        <p14:creationId xmlns:p14="http://schemas.microsoft.com/office/powerpoint/2010/main" xmlns="" val="17616161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p:spPr>
        <p:txBody>
          <a:bodyPr/>
          <a:lstStyle>
            <a:lvl1pPr>
              <a:defRPr>
                <a:solidFill>
                  <a:schemeClr val="tx1"/>
                </a:solidFill>
                <a:latin typeface="Arial" charset="0"/>
                <a:ea typeface="SimSun" pitchFamily="2" charset="-122"/>
              </a:defRPr>
            </a:lvl1pPr>
            <a:lvl2pPr marL="742950" indent="-285750">
              <a:defRPr>
                <a:solidFill>
                  <a:schemeClr val="tx1"/>
                </a:solidFill>
                <a:latin typeface="Arial" charset="0"/>
                <a:ea typeface="SimSun" pitchFamily="2" charset="-122"/>
              </a:defRPr>
            </a:lvl2pPr>
            <a:lvl3pPr marL="1143000" indent="-228600">
              <a:defRPr>
                <a:solidFill>
                  <a:schemeClr val="tx1"/>
                </a:solidFill>
                <a:latin typeface="Arial" charset="0"/>
                <a:ea typeface="SimSun" pitchFamily="2" charset="-122"/>
              </a:defRPr>
            </a:lvl3pPr>
            <a:lvl4pPr marL="1600200" indent="-228600">
              <a:defRPr>
                <a:solidFill>
                  <a:schemeClr val="tx1"/>
                </a:solidFill>
                <a:latin typeface="Arial" charset="0"/>
                <a:ea typeface="SimSun" pitchFamily="2" charset="-122"/>
              </a:defRPr>
            </a:lvl4pPr>
            <a:lvl5pPr marL="2057400" indent="-228600">
              <a:defRPr>
                <a:solidFill>
                  <a:schemeClr val="tx1"/>
                </a:solidFill>
                <a:latin typeface="Arial" charset="0"/>
                <a:ea typeface="SimSun" pitchFamily="2" charset="-122"/>
              </a:defRPr>
            </a:lvl5pPr>
            <a:lvl6pPr marL="2514600" indent="-228600" defTabSz="457200" eaLnBrk="0" fontAlgn="base" hangingPunct="0">
              <a:spcBef>
                <a:spcPct val="0"/>
              </a:spcBef>
              <a:spcAft>
                <a:spcPct val="0"/>
              </a:spcAft>
              <a:defRPr>
                <a:solidFill>
                  <a:schemeClr val="tx1"/>
                </a:solidFill>
                <a:latin typeface="Arial" charset="0"/>
                <a:ea typeface="SimSun" pitchFamily="2" charset="-122"/>
              </a:defRPr>
            </a:lvl6pPr>
            <a:lvl7pPr marL="2971800" indent="-228600" defTabSz="457200" eaLnBrk="0" fontAlgn="base" hangingPunct="0">
              <a:spcBef>
                <a:spcPct val="0"/>
              </a:spcBef>
              <a:spcAft>
                <a:spcPct val="0"/>
              </a:spcAft>
              <a:defRPr>
                <a:solidFill>
                  <a:schemeClr val="tx1"/>
                </a:solidFill>
                <a:latin typeface="Arial" charset="0"/>
                <a:ea typeface="SimSun" pitchFamily="2" charset="-122"/>
              </a:defRPr>
            </a:lvl7pPr>
            <a:lvl8pPr marL="3429000" indent="-228600" defTabSz="457200" eaLnBrk="0" fontAlgn="base" hangingPunct="0">
              <a:spcBef>
                <a:spcPct val="0"/>
              </a:spcBef>
              <a:spcAft>
                <a:spcPct val="0"/>
              </a:spcAft>
              <a:defRPr>
                <a:solidFill>
                  <a:schemeClr val="tx1"/>
                </a:solidFill>
                <a:latin typeface="Arial" charset="0"/>
                <a:ea typeface="SimSun" pitchFamily="2" charset="-122"/>
              </a:defRPr>
            </a:lvl8pPr>
            <a:lvl9pPr marL="3886200" indent="-228600" defTabSz="457200" eaLnBrk="0" fontAlgn="base" hangingPunct="0">
              <a:spcBef>
                <a:spcPct val="0"/>
              </a:spcBef>
              <a:spcAft>
                <a:spcPct val="0"/>
              </a:spcAft>
              <a:defRPr>
                <a:solidFill>
                  <a:schemeClr val="tx1"/>
                </a:solidFill>
                <a:latin typeface="Arial" charset="0"/>
                <a:ea typeface="SimSun" pitchFamily="2" charset="-122"/>
              </a:defRPr>
            </a:lvl9pPr>
          </a:lstStyle>
          <a:p>
            <a:fld id="{32736F98-44F1-4276-9CAB-FEED0247286C}" type="slidenum">
              <a:rPr lang="en-US" altLang="en-US">
                <a:solidFill>
                  <a:srgbClr val="898989"/>
                </a:solidFill>
                <a:ea typeface="MS PGothic" pitchFamily="34" charset="-128"/>
              </a:rPr>
              <a:pPr/>
              <a:t>32</a:t>
            </a:fld>
            <a:endParaRPr lang="en-US" altLang="en-US" sz="1800">
              <a:ea typeface="MS PGothic" pitchFamily="34" charset="-128"/>
            </a:endParaRPr>
          </a:p>
        </p:txBody>
      </p:sp>
      <p:sp>
        <p:nvSpPr>
          <p:cNvPr id="9219" name="Title 1"/>
          <p:cNvSpPr>
            <a:spLocks noGrp="1" noChangeArrowheads="1"/>
          </p:cNvSpPr>
          <p:nvPr>
            <p:ph type="title" idx="4294967295"/>
          </p:nvPr>
        </p:nvSpPr>
        <p:spPr>
          <a:xfrm>
            <a:off x="539552" y="188913"/>
            <a:ext cx="8208912" cy="647799"/>
          </a:xfrm>
          <a:solidFill>
            <a:srgbClr val="00B050"/>
          </a:solidFill>
          <a:extLst/>
        </p:spPr>
        <p:txBody>
          <a:bodyPr>
            <a:normAutofit/>
          </a:bodyPr>
          <a:lstStyle/>
          <a:p>
            <a:pPr algn="ctr"/>
            <a:r>
              <a:rPr lang="en-US" altLang="zh-CN" sz="2000" b="1" dirty="0" smtClean="0">
                <a:latin typeface="Calibri" panose="020F0502020204030204" pitchFamily="34" charset="0"/>
                <a:sym typeface="Arial" charset="0"/>
              </a:rPr>
              <a:t>PARTIES TO THE MEETING OF 17 JANUARY 2018</a:t>
            </a:r>
          </a:p>
        </p:txBody>
      </p:sp>
      <p:sp>
        <p:nvSpPr>
          <p:cNvPr id="6148" name="Content Placeholder 2"/>
          <p:cNvSpPr>
            <a:spLocks noGrp="1" noChangeArrowheads="1"/>
          </p:cNvSpPr>
          <p:nvPr>
            <p:ph idx="4294967295"/>
          </p:nvPr>
        </p:nvSpPr>
        <p:spPr>
          <a:xfrm>
            <a:off x="179513" y="908720"/>
            <a:ext cx="8791575" cy="5408043"/>
          </a:xfrm>
          <a:extLst>
            <a:ext uri="{91240B29-F687-4F45-9708-019B960494DF}">
              <a14:hiddenLine xmlns:a14="http://schemas.microsoft.com/office/drawing/2010/main" xmlns="" w="9525">
                <a:solidFill>
                  <a:srgbClr val="000000"/>
                </a:solidFill>
                <a:miter lim="800000"/>
                <a:headEnd/>
                <a:tailEnd/>
              </a14:hiddenLine>
            </a:ext>
          </a:extLst>
        </p:spPr>
        <p:txBody>
          <a:bodyPr>
            <a:normAutofit fontScale="32500" lnSpcReduction="20000"/>
          </a:bodyPr>
          <a:lstStyle/>
          <a:p>
            <a:pPr marL="460375" lvl="1" indent="0" algn="just">
              <a:lnSpc>
                <a:spcPct val="80000"/>
              </a:lnSpc>
              <a:spcBef>
                <a:spcPts val="480"/>
              </a:spcBef>
              <a:buFont typeface="Arial" panose="020B0604020202020204" pitchFamily="34" charset="0"/>
              <a:buNone/>
              <a:defRPr/>
            </a:pPr>
            <a:r>
              <a:rPr lang="en-ZA" altLang="zh-CN" sz="7200" dirty="0" smtClean="0">
                <a:latin typeface="Calibri" panose="020F0502020204030204" pitchFamily="34" charset="0"/>
                <a:ea typeface="MS PGothic" panose="020B0600070205080204" pitchFamily="34" charset="-128"/>
                <a:sym typeface="Arial" panose="020B0604020202020204" pitchFamily="34" charset="0"/>
              </a:rPr>
              <a:t>The  following parties attended the meeting:</a:t>
            </a:r>
          </a:p>
          <a:p>
            <a:pPr marL="803275" lvl="1" indent="-342900" algn="just">
              <a:lnSpc>
                <a:spcPct val="150000"/>
              </a:lnSpc>
              <a:spcBef>
                <a:spcPts val="480"/>
              </a:spcBef>
              <a:buFont typeface="Arial" panose="020B0604020202020204" pitchFamily="34" charset="0"/>
              <a:buChar char="•"/>
              <a:defRPr/>
            </a:pPr>
            <a:r>
              <a:rPr lang="en-ZA" altLang="zh-CN" sz="7200" dirty="0" smtClean="0">
                <a:latin typeface="Calibri" panose="020F0502020204030204" pitchFamily="34" charset="0"/>
                <a:ea typeface="MS PGothic" panose="020B0600070205080204" pitchFamily="34" charset="-128"/>
                <a:sym typeface="Arial" panose="020B0604020202020204" pitchFamily="34" charset="0"/>
              </a:rPr>
              <a:t>Richtersveld Local Municipality</a:t>
            </a:r>
          </a:p>
          <a:p>
            <a:pPr marL="803275" lvl="1" indent="-342900" algn="just">
              <a:lnSpc>
                <a:spcPct val="150000"/>
              </a:lnSpc>
              <a:spcBef>
                <a:spcPts val="480"/>
              </a:spcBef>
              <a:buFont typeface="Arial" panose="020B0604020202020204" pitchFamily="34" charset="0"/>
              <a:buChar char="•"/>
              <a:defRPr/>
            </a:pPr>
            <a:r>
              <a:rPr lang="en-ZA" altLang="zh-CN" sz="7200" dirty="0" smtClean="0">
                <a:latin typeface="Calibri" panose="020F0502020204030204" pitchFamily="34" charset="0"/>
                <a:ea typeface="MS PGothic" panose="020B0600070205080204" pitchFamily="34" charset="-128"/>
                <a:sym typeface="Arial" panose="020B0604020202020204" pitchFamily="34" charset="0"/>
              </a:rPr>
              <a:t>Alexkor</a:t>
            </a:r>
          </a:p>
          <a:p>
            <a:pPr marL="803275" lvl="1" indent="-342900" algn="just">
              <a:lnSpc>
                <a:spcPct val="150000"/>
              </a:lnSpc>
              <a:spcBef>
                <a:spcPts val="480"/>
              </a:spcBef>
              <a:buFont typeface="Arial" panose="020B0604020202020204" pitchFamily="34" charset="0"/>
              <a:buChar char="•"/>
              <a:defRPr/>
            </a:pPr>
            <a:r>
              <a:rPr lang="en-ZA" altLang="zh-CN" sz="7200" dirty="0" smtClean="0">
                <a:latin typeface="Calibri" panose="020F0502020204030204" pitchFamily="34" charset="0"/>
                <a:ea typeface="MS PGothic" panose="020B0600070205080204" pitchFamily="34" charset="-128"/>
                <a:sym typeface="Arial" panose="020B0604020202020204" pitchFamily="34" charset="0"/>
              </a:rPr>
              <a:t>Department </a:t>
            </a:r>
            <a:r>
              <a:rPr lang="en-ZA" altLang="zh-CN" sz="7200" dirty="0">
                <a:latin typeface="Calibri" panose="020F0502020204030204" pitchFamily="34" charset="0"/>
                <a:ea typeface="MS PGothic" panose="020B0600070205080204" pitchFamily="34" charset="-128"/>
                <a:sym typeface="Arial" panose="020B0604020202020204" pitchFamily="34" charset="0"/>
              </a:rPr>
              <a:t>of Public </a:t>
            </a:r>
            <a:r>
              <a:rPr lang="en-ZA" altLang="zh-CN" sz="7200" dirty="0" smtClean="0">
                <a:latin typeface="Calibri" panose="020F0502020204030204" pitchFamily="34" charset="0"/>
                <a:ea typeface="MS PGothic" panose="020B0600070205080204" pitchFamily="34" charset="-128"/>
                <a:sym typeface="Arial" panose="020B0604020202020204" pitchFamily="34" charset="0"/>
              </a:rPr>
              <a:t>Enterprises</a:t>
            </a:r>
          </a:p>
          <a:p>
            <a:pPr marL="803275" lvl="1" indent="-342900" algn="just">
              <a:lnSpc>
                <a:spcPct val="120000"/>
              </a:lnSpc>
              <a:spcBef>
                <a:spcPts val="480"/>
              </a:spcBef>
              <a:buFont typeface="Arial" panose="020B0604020202020204" pitchFamily="34" charset="0"/>
              <a:buChar char="•"/>
              <a:defRPr/>
            </a:pPr>
            <a:r>
              <a:rPr lang="en-ZA" altLang="zh-CN" sz="7200" dirty="0" smtClean="0">
                <a:latin typeface="Calibri" panose="020F0502020204030204" pitchFamily="34" charset="0"/>
                <a:ea typeface="MS PGothic" panose="020B0600070205080204" pitchFamily="34" charset="-128"/>
                <a:sym typeface="Arial" panose="020B0604020202020204" pitchFamily="34" charset="0"/>
              </a:rPr>
              <a:t>MISA</a:t>
            </a:r>
          </a:p>
          <a:p>
            <a:pPr marL="803275" lvl="1" indent="-342900" algn="just">
              <a:lnSpc>
                <a:spcPct val="150000"/>
              </a:lnSpc>
              <a:spcBef>
                <a:spcPts val="480"/>
              </a:spcBef>
              <a:buFont typeface="Arial" panose="020B0604020202020204" pitchFamily="34" charset="0"/>
              <a:buChar char="•"/>
              <a:defRPr/>
            </a:pPr>
            <a:r>
              <a:rPr lang="en-ZA" altLang="zh-CN" sz="7200" dirty="0" smtClean="0">
                <a:latin typeface="Calibri" panose="020F0502020204030204" pitchFamily="34" charset="0"/>
                <a:ea typeface="MS PGothic" panose="020B0600070205080204" pitchFamily="34" charset="-128"/>
                <a:sym typeface="Arial" panose="020B0604020202020204" pitchFamily="34" charset="0"/>
              </a:rPr>
              <a:t>Namakwa DM</a:t>
            </a:r>
          </a:p>
          <a:p>
            <a:pPr marL="803275" lvl="1" indent="-342900" algn="just">
              <a:spcBef>
                <a:spcPts val="432"/>
              </a:spcBef>
              <a:buFont typeface="Arial" panose="020B0604020202020204" pitchFamily="34" charset="0"/>
              <a:buChar char="•"/>
              <a:defRPr/>
            </a:pPr>
            <a:r>
              <a:rPr lang="en-ZA" altLang="zh-CN" sz="7200" dirty="0" smtClean="0">
                <a:latin typeface="Calibri" panose="020F0502020204030204" pitchFamily="34" charset="0"/>
                <a:ea typeface="MS PGothic" panose="020B0600070205080204" pitchFamily="34" charset="-128"/>
                <a:sym typeface="Arial" panose="020B0604020202020204" pitchFamily="34" charset="0"/>
              </a:rPr>
              <a:t>COGHSTA</a:t>
            </a:r>
          </a:p>
          <a:p>
            <a:pPr marL="803275" lvl="1" indent="-342900" algn="just">
              <a:lnSpc>
                <a:spcPct val="150000"/>
              </a:lnSpc>
              <a:spcBef>
                <a:spcPts val="480"/>
              </a:spcBef>
              <a:buFont typeface="Arial" panose="020B0604020202020204" pitchFamily="34" charset="0"/>
              <a:buChar char="•"/>
              <a:defRPr/>
            </a:pPr>
            <a:r>
              <a:rPr lang="en-ZA" altLang="zh-CN" sz="7200" dirty="0" smtClean="0">
                <a:latin typeface="Calibri" panose="020F0502020204030204" pitchFamily="34" charset="0"/>
                <a:ea typeface="MS PGothic" panose="020B0600070205080204" pitchFamily="34" charset="-128"/>
                <a:sym typeface="Arial" panose="020B0604020202020204" pitchFamily="34" charset="0"/>
              </a:rPr>
              <a:t>COGHSTA Regional office, Namakwa District</a:t>
            </a:r>
          </a:p>
          <a:p>
            <a:pPr marL="803275" lvl="1" indent="-342900" algn="just">
              <a:lnSpc>
                <a:spcPct val="150000"/>
              </a:lnSpc>
              <a:spcBef>
                <a:spcPts val="480"/>
              </a:spcBef>
              <a:buFont typeface="Arial" panose="020B0604020202020204" pitchFamily="34" charset="0"/>
              <a:buChar char="•"/>
              <a:defRPr/>
            </a:pPr>
            <a:r>
              <a:rPr lang="en-ZA" altLang="zh-CN" sz="7200" dirty="0">
                <a:latin typeface="Calibri" panose="020F0502020204030204" pitchFamily="34" charset="0"/>
                <a:ea typeface="MS PGothic" panose="020B0600070205080204" pitchFamily="34" charset="-128"/>
                <a:sym typeface="Arial" panose="020B0604020202020204" pitchFamily="34" charset="0"/>
              </a:rPr>
              <a:t>DPE and the RLM made verbal submissions regarding their respective positions</a:t>
            </a:r>
            <a:r>
              <a:rPr lang="en-ZA" altLang="zh-CN" sz="7200" dirty="0" smtClean="0">
                <a:latin typeface="Calibri" panose="020F0502020204030204" pitchFamily="34" charset="0"/>
                <a:ea typeface="MS PGothic" panose="020B0600070205080204" pitchFamily="34" charset="-128"/>
                <a:sym typeface="Arial" panose="020B0604020202020204" pitchFamily="34" charset="0"/>
              </a:rPr>
              <a:t>.</a:t>
            </a:r>
          </a:p>
          <a:p>
            <a:pPr marL="460375" lvl="1" indent="0" algn="just">
              <a:lnSpc>
                <a:spcPct val="80000"/>
              </a:lnSpc>
              <a:spcBef>
                <a:spcPct val="20000"/>
              </a:spcBef>
              <a:buFont typeface="Arial" panose="020B0604020202020204" pitchFamily="34" charset="0"/>
              <a:buNone/>
              <a:defRPr/>
            </a:pPr>
            <a:r>
              <a:rPr lang="en-ZA" altLang="zh-CN" sz="5000" dirty="0" smtClean="0">
                <a:latin typeface="Calibri" panose="020F0502020204030204" pitchFamily="34" charset="0"/>
                <a:ea typeface="MS PGothic" panose="020B0600070205080204" pitchFamily="34" charset="-128"/>
                <a:sym typeface="Arial" panose="020B0604020202020204" pitchFamily="34" charset="0"/>
              </a:rPr>
              <a:t> </a:t>
            </a:r>
            <a:endParaRPr lang="en-US" altLang="zh-CN" sz="5000" dirty="0" smtClean="0">
              <a:latin typeface="Calibri" panose="020F0502020204030204" pitchFamily="34" charset="0"/>
              <a:ea typeface="MS PGothic" panose="020B0600070205080204" pitchFamily="34" charset="-128"/>
              <a:sym typeface="Arial" panose="020B0604020202020204" pitchFamily="34" charset="0"/>
            </a:endParaRPr>
          </a:p>
          <a:p>
            <a:pPr marL="346075" indent="-346075" algn="just">
              <a:buFont typeface="Wingdings" panose="05000000000000000000" pitchFamily="2" charset="2"/>
              <a:buChar char="§"/>
              <a:defRPr/>
            </a:pPr>
            <a:endParaRPr lang="en-US" altLang="zh-CN" sz="2400" dirty="0" smtClean="0">
              <a:latin typeface="Arial" panose="020B0604020202020204" pitchFamily="34" charset="0"/>
              <a:sym typeface="Arial" panose="020B0604020202020204" pitchFamily="34" charset="0"/>
            </a:endParaRPr>
          </a:p>
          <a:p>
            <a:pPr marL="346075" indent="-346075" algn="just">
              <a:buFont typeface="Calibri Light" panose="020F0302020204030204" pitchFamily="34" charset="0"/>
              <a:buNone/>
              <a:defRPr/>
            </a:pPr>
            <a:r>
              <a:rPr lang="en-US" altLang="zh-CN" sz="2400" dirty="0" smtClean="0">
                <a:latin typeface="Arial" panose="020B0604020202020204" pitchFamily="34" charset="0"/>
                <a:sym typeface="Arial" panose="020B0604020202020204" pitchFamily="34" charset="0"/>
              </a:rPr>
              <a:t> </a:t>
            </a:r>
          </a:p>
        </p:txBody>
      </p:sp>
    </p:spTree>
    <p:extLst>
      <p:ext uri="{BB962C8B-B14F-4D97-AF65-F5344CB8AC3E}">
        <p14:creationId xmlns:p14="http://schemas.microsoft.com/office/powerpoint/2010/main" xmlns="" val="7211628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p:spPr>
        <p:txBody>
          <a:bodyPr/>
          <a:lstStyle>
            <a:lvl1pPr>
              <a:defRPr>
                <a:solidFill>
                  <a:schemeClr val="tx1"/>
                </a:solidFill>
                <a:latin typeface="Arial" charset="0"/>
                <a:ea typeface="SimSun" pitchFamily="2" charset="-122"/>
              </a:defRPr>
            </a:lvl1pPr>
            <a:lvl2pPr marL="742950" indent="-285750">
              <a:defRPr>
                <a:solidFill>
                  <a:schemeClr val="tx1"/>
                </a:solidFill>
                <a:latin typeface="Arial" charset="0"/>
                <a:ea typeface="SimSun" pitchFamily="2" charset="-122"/>
              </a:defRPr>
            </a:lvl2pPr>
            <a:lvl3pPr marL="1143000" indent="-228600">
              <a:defRPr>
                <a:solidFill>
                  <a:schemeClr val="tx1"/>
                </a:solidFill>
                <a:latin typeface="Arial" charset="0"/>
                <a:ea typeface="SimSun" pitchFamily="2" charset="-122"/>
              </a:defRPr>
            </a:lvl3pPr>
            <a:lvl4pPr marL="1600200" indent="-228600">
              <a:defRPr>
                <a:solidFill>
                  <a:schemeClr val="tx1"/>
                </a:solidFill>
                <a:latin typeface="Arial" charset="0"/>
                <a:ea typeface="SimSun" pitchFamily="2" charset="-122"/>
              </a:defRPr>
            </a:lvl4pPr>
            <a:lvl5pPr marL="2057400" indent="-228600">
              <a:defRPr>
                <a:solidFill>
                  <a:schemeClr val="tx1"/>
                </a:solidFill>
                <a:latin typeface="Arial" charset="0"/>
                <a:ea typeface="SimSun" pitchFamily="2" charset="-122"/>
              </a:defRPr>
            </a:lvl5pPr>
            <a:lvl6pPr marL="2514600" indent="-228600" defTabSz="457200" eaLnBrk="0" fontAlgn="base" hangingPunct="0">
              <a:spcBef>
                <a:spcPct val="0"/>
              </a:spcBef>
              <a:spcAft>
                <a:spcPct val="0"/>
              </a:spcAft>
              <a:defRPr>
                <a:solidFill>
                  <a:schemeClr val="tx1"/>
                </a:solidFill>
                <a:latin typeface="Arial" charset="0"/>
                <a:ea typeface="SimSun" pitchFamily="2" charset="-122"/>
              </a:defRPr>
            </a:lvl6pPr>
            <a:lvl7pPr marL="2971800" indent="-228600" defTabSz="457200" eaLnBrk="0" fontAlgn="base" hangingPunct="0">
              <a:spcBef>
                <a:spcPct val="0"/>
              </a:spcBef>
              <a:spcAft>
                <a:spcPct val="0"/>
              </a:spcAft>
              <a:defRPr>
                <a:solidFill>
                  <a:schemeClr val="tx1"/>
                </a:solidFill>
                <a:latin typeface="Arial" charset="0"/>
                <a:ea typeface="SimSun" pitchFamily="2" charset="-122"/>
              </a:defRPr>
            </a:lvl7pPr>
            <a:lvl8pPr marL="3429000" indent="-228600" defTabSz="457200" eaLnBrk="0" fontAlgn="base" hangingPunct="0">
              <a:spcBef>
                <a:spcPct val="0"/>
              </a:spcBef>
              <a:spcAft>
                <a:spcPct val="0"/>
              </a:spcAft>
              <a:defRPr>
                <a:solidFill>
                  <a:schemeClr val="tx1"/>
                </a:solidFill>
                <a:latin typeface="Arial" charset="0"/>
                <a:ea typeface="SimSun" pitchFamily="2" charset="-122"/>
              </a:defRPr>
            </a:lvl8pPr>
            <a:lvl9pPr marL="3886200" indent="-228600" defTabSz="457200" eaLnBrk="0" fontAlgn="base" hangingPunct="0">
              <a:spcBef>
                <a:spcPct val="0"/>
              </a:spcBef>
              <a:spcAft>
                <a:spcPct val="0"/>
              </a:spcAft>
              <a:defRPr>
                <a:solidFill>
                  <a:schemeClr val="tx1"/>
                </a:solidFill>
                <a:latin typeface="Arial" charset="0"/>
                <a:ea typeface="SimSun" pitchFamily="2" charset="-122"/>
              </a:defRPr>
            </a:lvl9pPr>
          </a:lstStyle>
          <a:p>
            <a:fld id="{32736F98-44F1-4276-9CAB-FEED0247286C}" type="slidenum">
              <a:rPr lang="en-US" altLang="en-US">
                <a:solidFill>
                  <a:srgbClr val="898989"/>
                </a:solidFill>
                <a:ea typeface="MS PGothic" pitchFamily="34" charset="-128"/>
              </a:rPr>
              <a:pPr/>
              <a:t>33</a:t>
            </a:fld>
            <a:endParaRPr lang="en-US" altLang="en-US" sz="1800">
              <a:ea typeface="MS PGothic" pitchFamily="34" charset="-128"/>
            </a:endParaRPr>
          </a:p>
        </p:txBody>
      </p:sp>
      <p:sp>
        <p:nvSpPr>
          <p:cNvPr id="9219" name="Title 1"/>
          <p:cNvSpPr>
            <a:spLocks noGrp="1" noChangeArrowheads="1"/>
          </p:cNvSpPr>
          <p:nvPr>
            <p:ph type="title" idx="4294967295"/>
          </p:nvPr>
        </p:nvSpPr>
        <p:spPr>
          <a:xfrm>
            <a:off x="628650" y="188913"/>
            <a:ext cx="7886700" cy="687387"/>
          </a:xfrm>
          <a:solidFill>
            <a:srgbClr val="00B050"/>
          </a:solidFill>
          <a:extLst/>
        </p:spPr>
        <p:txBody>
          <a:bodyPr>
            <a:normAutofit/>
          </a:bodyPr>
          <a:lstStyle/>
          <a:p>
            <a:pPr algn="ctr"/>
            <a:r>
              <a:rPr lang="en-US" altLang="zh-CN" sz="2000" b="1" dirty="0" smtClean="0">
                <a:latin typeface="Calibri" panose="020F0502020204030204" pitchFamily="34" charset="0"/>
                <a:sym typeface="Arial" charset="0"/>
              </a:rPr>
              <a:t>RESOLUTIONS OF THE MEETING OF THE MEETING OF 17 JANUARY 2018</a:t>
            </a:r>
          </a:p>
        </p:txBody>
      </p:sp>
      <p:sp>
        <p:nvSpPr>
          <p:cNvPr id="6148" name="Content Placeholder 2"/>
          <p:cNvSpPr>
            <a:spLocks noGrp="1" noChangeArrowheads="1"/>
          </p:cNvSpPr>
          <p:nvPr>
            <p:ph idx="4294967295"/>
          </p:nvPr>
        </p:nvSpPr>
        <p:spPr>
          <a:xfrm>
            <a:off x="179513" y="1124744"/>
            <a:ext cx="8791575" cy="5480051"/>
          </a:xfrm>
          <a:extLst>
            <a:ext uri="{91240B29-F687-4F45-9708-019B960494DF}">
              <a14:hiddenLine xmlns:a14="http://schemas.microsoft.com/office/drawing/2010/main" xmlns="" w="9525">
                <a:solidFill>
                  <a:srgbClr val="000000"/>
                </a:solidFill>
                <a:miter lim="800000"/>
                <a:headEnd/>
                <a:tailEnd/>
              </a14:hiddenLine>
            </a:ext>
          </a:extLst>
        </p:spPr>
        <p:txBody>
          <a:bodyPr>
            <a:normAutofit fontScale="47500" lnSpcReduction="20000"/>
          </a:bodyPr>
          <a:lstStyle/>
          <a:p>
            <a:pPr marL="803275" lvl="1" indent="-342900" algn="just">
              <a:lnSpc>
                <a:spcPct val="150000"/>
              </a:lnSpc>
              <a:spcBef>
                <a:spcPts val="480"/>
              </a:spcBef>
              <a:buFont typeface="Arial" panose="020B0604020202020204" pitchFamily="34" charset="0"/>
              <a:buChar char="•"/>
              <a:defRPr/>
            </a:pPr>
            <a:r>
              <a:rPr lang="en-ZA" altLang="zh-CN" sz="4800" dirty="0" smtClean="0">
                <a:latin typeface="Calibri" panose="020F0502020204030204" pitchFamily="34" charset="0"/>
                <a:ea typeface="MS PGothic" panose="020B0600070205080204" pitchFamily="34" charset="-128"/>
                <a:sym typeface="Arial" panose="020B0604020202020204" pitchFamily="34" charset="0"/>
              </a:rPr>
              <a:t>The </a:t>
            </a:r>
            <a:r>
              <a:rPr lang="en-ZA" altLang="zh-CN" sz="4800" dirty="0">
                <a:latin typeface="Calibri" panose="020F0502020204030204" pitchFamily="34" charset="0"/>
                <a:ea typeface="MS PGothic" panose="020B0600070205080204" pitchFamily="34" charset="-128"/>
                <a:sym typeface="Arial" panose="020B0604020202020204" pitchFamily="34" charset="0"/>
              </a:rPr>
              <a:t>meeting resolved that a task team be constituted to deal with the matter.</a:t>
            </a:r>
          </a:p>
          <a:p>
            <a:pPr marL="803275" lvl="1" indent="-342900" algn="just">
              <a:lnSpc>
                <a:spcPct val="150000"/>
              </a:lnSpc>
              <a:spcBef>
                <a:spcPts val="480"/>
              </a:spcBef>
              <a:buFont typeface="Arial" panose="020B0604020202020204" pitchFamily="34" charset="0"/>
              <a:buChar char="•"/>
              <a:defRPr/>
            </a:pPr>
            <a:r>
              <a:rPr lang="en-ZA" altLang="zh-CN" sz="4800" dirty="0" smtClean="0">
                <a:latin typeface="Calibri" panose="020F0502020204030204" pitchFamily="34" charset="0"/>
                <a:ea typeface="MS PGothic" panose="020B0600070205080204" pitchFamily="34" charset="-128"/>
                <a:sym typeface="Arial" panose="020B0604020202020204" pitchFamily="34" charset="0"/>
              </a:rPr>
              <a:t>It </a:t>
            </a:r>
            <a:r>
              <a:rPr lang="en-ZA" altLang="zh-CN" sz="4800" dirty="0">
                <a:latin typeface="Calibri" panose="020F0502020204030204" pitchFamily="34" charset="0"/>
                <a:ea typeface="MS PGothic" panose="020B0600070205080204" pitchFamily="34" charset="-128"/>
                <a:sym typeface="Arial" panose="020B0604020202020204" pitchFamily="34" charset="0"/>
              </a:rPr>
              <a:t>was agreed that the parties would enter into an agreement, based on the outcomes of the meeting, which agreement </a:t>
            </a:r>
            <a:r>
              <a:rPr lang="en-ZA" altLang="zh-CN" sz="4800" dirty="0" smtClean="0">
                <a:latin typeface="Calibri" panose="020F0502020204030204" pitchFamily="34" charset="0"/>
                <a:ea typeface="MS PGothic" panose="020B0600070205080204" pitchFamily="34" charset="-128"/>
                <a:sym typeface="Arial" panose="020B0604020202020204" pitchFamily="34" charset="0"/>
              </a:rPr>
              <a:t>(See next slide) would </a:t>
            </a:r>
            <a:r>
              <a:rPr lang="en-ZA" altLang="zh-CN" sz="4800" dirty="0">
                <a:latin typeface="Calibri" panose="020F0502020204030204" pitchFamily="34" charset="0"/>
                <a:ea typeface="MS PGothic" panose="020B0600070205080204" pitchFamily="34" charset="-128"/>
                <a:sym typeface="Arial" panose="020B0604020202020204" pitchFamily="34" charset="0"/>
              </a:rPr>
              <a:t>contain tasks and time lines.</a:t>
            </a:r>
          </a:p>
          <a:p>
            <a:pPr marL="803275" lvl="1" indent="-342900" algn="just">
              <a:lnSpc>
                <a:spcPct val="150000"/>
              </a:lnSpc>
              <a:buFont typeface="Arial" panose="020B0604020202020204" pitchFamily="34" charset="0"/>
              <a:buChar char="•"/>
              <a:defRPr/>
            </a:pPr>
            <a:r>
              <a:rPr lang="en-ZA" altLang="zh-CN" sz="4800" dirty="0" smtClean="0">
                <a:latin typeface="Calibri" panose="020F0502020204030204" pitchFamily="34" charset="0"/>
                <a:ea typeface="MS PGothic" panose="020B0600070205080204" pitchFamily="34" charset="-128"/>
                <a:sym typeface="Arial" panose="020B0604020202020204" pitchFamily="34" charset="0"/>
              </a:rPr>
              <a:t>Based </a:t>
            </a:r>
            <a:r>
              <a:rPr lang="en-ZA" altLang="zh-CN" sz="4800" dirty="0">
                <a:latin typeface="Calibri" panose="020F0502020204030204" pitchFamily="34" charset="0"/>
                <a:ea typeface="MS PGothic" panose="020B0600070205080204" pitchFamily="34" charset="-128"/>
                <a:sym typeface="Arial" panose="020B0604020202020204" pitchFamily="34" charset="0"/>
              </a:rPr>
              <a:t>on the outcomes, and on condition that the outcomes were achieved, the RLM agreed to take over the town on 1 July 2018.</a:t>
            </a:r>
          </a:p>
          <a:p>
            <a:pPr marL="803275" lvl="1" indent="-342900" algn="just">
              <a:lnSpc>
                <a:spcPct val="150000"/>
              </a:lnSpc>
              <a:spcBef>
                <a:spcPct val="20000"/>
              </a:spcBef>
              <a:buFont typeface="Arial" panose="020B0604020202020204" pitchFamily="34" charset="0"/>
              <a:buChar char="•"/>
              <a:defRPr/>
            </a:pPr>
            <a:endParaRPr lang="en-ZA" altLang="zh-CN" sz="5000" dirty="0" smtClean="0">
              <a:latin typeface="Calibri" panose="020F0502020204030204" pitchFamily="34" charset="0"/>
              <a:ea typeface="MS PGothic" panose="020B0600070205080204" pitchFamily="34" charset="-128"/>
              <a:sym typeface="Arial" panose="020B0604020202020204" pitchFamily="34" charset="0"/>
            </a:endParaRPr>
          </a:p>
          <a:p>
            <a:pPr marL="460375" lvl="1" indent="0" algn="just">
              <a:lnSpc>
                <a:spcPct val="80000"/>
              </a:lnSpc>
              <a:spcBef>
                <a:spcPct val="20000"/>
              </a:spcBef>
              <a:buFont typeface="Arial" panose="020B0604020202020204" pitchFamily="34" charset="0"/>
              <a:buNone/>
              <a:defRPr/>
            </a:pPr>
            <a:r>
              <a:rPr lang="en-ZA" altLang="zh-CN" sz="5000" dirty="0" smtClean="0">
                <a:latin typeface="Calibri" panose="020F0502020204030204" pitchFamily="34" charset="0"/>
                <a:ea typeface="MS PGothic" panose="020B0600070205080204" pitchFamily="34" charset="-128"/>
                <a:sym typeface="Arial" panose="020B0604020202020204" pitchFamily="34" charset="0"/>
              </a:rPr>
              <a:t>  </a:t>
            </a:r>
            <a:endParaRPr lang="en-US" altLang="zh-CN" sz="5000" dirty="0" smtClean="0">
              <a:latin typeface="Calibri" panose="020F0502020204030204" pitchFamily="34" charset="0"/>
              <a:ea typeface="MS PGothic" panose="020B0600070205080204" pitchFamily="34" charset="-128"/>
              <a:sym typeface="Arial" panose="020B0604020202020204" pitchFamily="34" charset="0"/>
            </a:endParaRPr>
          </a:p>
          <a:p>
            <a:pPr marL="346075" indent="-346075" algn="just">
              <a:buFont typeface="Wingdings" panose="05000000000000000000" pitchFamily="2" charset="2"/>
              <a:buChar char="§"/>
              <a:defRPr/>
            </a:pPr>
            <a:endParaRPr lang="en-US" altLang="zh-CN" sz="2400" dirty="0" smtClean="0">
              <a:latin typeface="Arial" panose="020B0604020202020204" pitchFamily="34" charset="0"/>
              <a:sym typeface="Arial" panose="020B0604020202020204" pitchFamily="34" charset="0"/>
            </a:endParaRPr>
          </a:p>
          <a:p>
            <a:pPr marL="346075" indent="-346075" algn="just">
              <a:buFont typeface="Calibri Light" panose="020F0302020204030204" pitchFamily="34" charset="0"/>
              <a:buNone/>
              <a:defRPr/>
            </a:pPr>
            <a:r>
              <a:rPr lang="en-US" altLang="zh-CN" sz="2400" dirty="0" smtClean="0">
                <a:latin typeface="Arial" panose="020B0604020202020204" pitchFamily="34" charset="0"/>
                <a:sym typeface="Arial" panose="020B0604020202020204" pitchFamily="34" charset="0"/>
              </a:rPr>
              <a:t> </a:t>
            </a:r>
          </a:p>
        </p:txBody>
      </p:sp>
    </p:spTree>
    <p:extLst>
      <p:ext uri="{BB962C8B-B14F-4D97-AF65-F5344CB8AC3E}">
        <p14:creationId xmlns:p14="http://schemas.microsoft.com/office/powerpoint/2010/main" xmlns="" val="3552565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a:noFill/>
        </p:spPr>
        <p:txBody>
          <a:bodyPr/>
          <a:lstStyle>
            <a:lvl1pPr>
              <a:defRPr>
                <a:solidFill>
                  <a:schemeClr val="tx1"/>
                </a:solidFill>
                <a:latin typeface="Arial" charset="0"/>
                <a:ea typeface="SimSun" pitchFamily="2" charset="-122"/>
              </a:defRPr>
            </a:lvl1pPr>
            <a:lvl2pPr marL="742950" indent="-285750">
              <a:defRPr>
                <a:solidFill>
                  <a:schemeClr val="tx1"/>
                </a:solidFill>
                <a:latin typeface="Arial" charset="0"/>
                <a:ea typeface="SimSun" pitchFamily="2" charset="-122"/>
              </a:defRPr>
            </a:lvl2pPr>
            <a:lvl3pPr marL="1143000" indent="-228600">
              <a:defRPr>
                <a:solidFill>
                  <a:schemeClr val="tx1"/>
                </a:solidFill>
                <a:latin typeface="Arial" charset="0"/>
                <a:ea typeface="SimSun" pitchFamily="2" charset="-122"/>
              </a:defRPr>
            </a:lvl3pPr>
            <a:lvl4pPr marL="1600200" indent="-228600">
              <a:defRPr>
                <a:solidFill>
                  <a:schemeClr val="tx1"/>
                </a:solidFill>
                <a:latin typeface="Arial" charset="0"/>
                <a:ea typeface="SimSun" pitchFamily="2" charset="-122"/>
              </a:defRPr>
            </a:lvl4pPr>
            <a:lvl5pPr marL="2057400" indent="-228600">
              <a:defRPr>
                <a:solidFill>
                  <a:schemeClr val="tx1"/>
                </a:solidFill>
                <a:latin typeface="Arial" charset="0"/>
                <a:ea typeface="SimSun" pitchFamily="2" charset="-122"/>
              </a:defRPr>
            </a:lvl5pPr>
            <a:lvl6pPr marL="2514600" indent="-228600" defTabSz="457200" eaLnBrk="0" fontAlgn="base" hangingPunct="0">
              <a:spcBef>
                <a:spcPct val="0"/>
              </a:spcBef>
              <a:spcAft>
                <a:spcPct val="0"/>
              </a:spcAft>
              <a:defRPr>
                <a:solidFill>
                  <a:schemeClr val="tx1"/>
                </a:solidFill>
                <a:latin typeface="Arial" charset="0"/>
                <a:ea typeface="SimSun" pitchFamily="2" charset="-122"/>
              </a:defRPr>
            </a:lvl6pPr>
            <a:lvl7pPr marL="2971800" indent="-228600" defTabSz="457200" eaLnBrk="0" fontAlgn="base" hangingPunct="0">
              <a:spcBef>
                <a:spcPct val="0"/>
              </a:spcBef>
              <a:spcAft>
                <a:spcPct val="0"/>
              </a:spcAft>
              <a:defRPr>
                <a:solidFill>
                  <a:schemeClr val="tx1"/>
                </a:solidFill>
                <a:latin typeface="Arial" charset="0"/>
                <a:ea typeface="SimSun" pitchFamily="2" charset="-122"/>
              </a:defRPr>
            </a:lvl7pPr>
            <a:lvl8pPr marL="3429000" indent="-228600" defTabSz="457200" eaLnBrk="0" fontAlgn="base" hangingPunct="0">
              <a:spcBef>
                <a:spcPct val="0"/>
              </a:spcBef>
              <a:spcAft>
                <a:spcPct val="0"/>
              </a:spcAft>
              <a:defRPr>
                <a:solidFill>
                  <a:schemeClr val="tx1"/>
                </a:solidFill>
                <a:latin typeface="Arial" charset="0"/>
                <a:ea typeface="SimSun" pitchFamily="2" charset="-122"/>
              </a:defRPr>
            </a:lvl8pPr>
            <a:lvl9pPr marL="3886200" indent="-228600" defTabSz="457200" eaLnBrk="0" fontAlgn="base" hangingPunct="0">
              <a:spcBef>
                <a:spcPct val="0"/>
              </a:spcBef>
              <a:spcAft>
                <a:spcPct val="0"/>
              </a:spcAft>
              <a:defRPr>
                <a:solidFill>
                  <a:schemeClr val="tx1"/>
                </a:solidFill>
                <a:latin typeface="Arial" charset="0"/>
                <a:ea typeface="SimSun" pitchFamily="2" charset="-122"/>
              </a:defRPr>
            </a:lvl9pPr>
          </a:lstStyle>
          <a:p>
            <a:fld id="{23E54889-569D-40CE-BE34-D8DDFBCAA7B9}" type="slidenum">
              <a:rPr lang="en-US" altLang="en-US">
                <a:solidFill>
                  <a:srgbClr val="898989"/>
                </a:solidFill>
                <a:ea typeface="MS PGothic" pitchFamily="34" charset="-128"/>
              </a:rPr>
              <a:pPr/>
              <a:t>34</a:t>
            </a:fld>
            <a:endParaRPr lang="en-US" altLang="en-US" sz="1800">
              <a:ea typeface="MS PGothic" pitchFamily="34" charset="-128"/>
            </a:endParaRPr>
          </a:p>
        </p:txBody>
      </p:sp>
      <p:sp>
        <p:nvSpPr>
          <p:cNvPr id="11267" name="Title 1"/>
          <p:cNvSpPr>
            <a:spLocks noGrp="1" noChangeArrowheads="1"/>
          </p:cNvSpPr>
          <p:nvPr>
            <p:ph type="title" idx="4294967295"/>
          </p:nvPr>
        </p:nvSpPr>
        <p:spPr>
          <a:xfrm>
            <a:off x="638175" y="188913"/>
            <a:ext cx="7886700" cy="687387"/>
          </a:xfrm>
          <a:solidFill>
            <a:srgbClr val="00B050"/>
          </a:solidFill>
        </p:spPr>
        <p:txBody>
          <a:bodyPr>
            <a:normAutofit/>
          </a:bodyPr>
          <a:lstStyle/>
          <a:p>
            <a:pPr algn="ctr"/>
            <a:r>
              <a:rPr lang="en-US" altLang="zh-CN" sz="2000" b="1" dirty="0" smtClean="0">
                <a:latin typeface="Calibri" panose="020F0502020204030204" pitchFamily="34" charset="0"/>
                <a:sym typeface="Arial" charset="0"/>
              </a:rPr>
              <a:t>AGREEMENT OF MEETING OF 17 JANUARY 2018 </a:t>
            </a:r>
          </a:p>
        </p:txBody>
      </p:sp>
      <p:sp>
        <p:nvSpPr>
          <p:cNvPr id="11268" name="Rectangle 1"/>
          <p:cNvSpPr>
            <a:spLocks noChangeArrowheads="1"/>
          </p:cNvSpPr>
          <p:nvPr/>
        </p:nvSpPr>
        <p:spPr bwMode="auto">
          <a:xfrm>
            <a:off x="323528" y="1124745"/>
            <a:ext cx="8312150" cy="41857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SimSun" pitchFamily="2" charset="-122"/>
              </a:defRPr>
            </a:lvl1pPr>
            <a:lvl2pPr marL="742950" indent="-285750">
              <a:defRPr>
                <a:solidFill>
                  <a:schemeClr val="tx1"/>
                </a:solidFill>
                <a:latin typeface="Arial" charset="0"/>
                <a:ea typeface="SimSun" pitchFamily="2" charset="-122"/>
              </a:defRPr>
            </a:lvl2pPr>
            <a:lvl3pPr marL="1143000" indent="-228600">
              <a:defRPr>
                <a:solidFill>
                  <a:schemeClr val="tx1"/>
                </a:solidFill>
                <a:latin typeface="Arial" charset="0"/>
                <a:ea typeface="SimSun" pitchFamily="2" charset="-122"/>
              </a:defRPr>
            </a:lvl3pPr>
            <a:lvl4pPr marL="1600200" indent="-228600">
              <a:defRPr>
                <a:solidFill>
                  <a:schemeClr val="tx1"/>
                </a:solidFill>
                <a:latin typeface="Arial" charset="0"/>
                <a:ea typeface="SimSun" pitchFamily="2" charset="-122"/>
              </a:defRPr>
            </a:lvl4pPr>
            <a:lvl5pPr marL="2057400" indent="-228600">
              <a:defRPr>
                <a:solidFill>
                  <a:schemeClr val="tx1"/>
                </a:solidFill>
                <a:latin typeface="Arial" charset="0"/>
                <a:ea typeface="SimSun" pitchFamily="2" charset="-122"/>
              </a:defRPr>
            </a:lvl5pPr>
            <a:lvl6pPr marL="2514600" indent="-228600" defTabSz="457200" eaLnBrk="0" fontAlgn="base" hangingPunct="0">
              <a:spcBef>
                <a:spcPct val="0"/>
              </a:spcBef>
              <a:spcAft>
                <a:spcPct val="0"/>
              </a:spcAft>
              <a:defRPr>
                <a:solidFill>
                  <a:schemeClr val="tx1"/>
                </a:solidFill>
                <a:latin typeface="Arial" charset="0"/>
                <a:ea typeface="SimSun" pitchFamily="2" charset="-122"/>
              </a:defRPr>
            </a:lvl6pPr>
            <a:lvl7pPr marL="2971800" indent="-228600" defTabSz="457200" eaLnBrk="0" fontAlgn="base" hangingPunct="0">
              <a:spcBef>
                <a:spcPct val="0"/>
              </a:spcBef>
              <a:spcAft>
                <a:spcPct val="0"/>
              </a:spcAft>
              <a:defRPr>
                <a:solidFill>
                  <a:schemeClr val="tx1"/>
                </a:solidFill>
                <a:latin typeface="Arial" charset="0"/>
                <a:ea typeface="SimSun" pitchFamily="2" charset="-122"/>
              </a:defRPr>
            </a:lvl7pPr>
            <a:lvl8pPr marL="3429000" indent="-228600" defTabSz="457200" eaLnBrk="0" fontAlgn="base" hangingPunct="0">
              <a:spcBef>
                <a:spcPct val="0"/>
              </a:spcBef>
              <a:spcAft>
                <a:spcPct val="0"/>
              </a:spcAft>
              <a:defRPr>
                <a:solidFill>
                  <a:schemeClr val="tx1"/>
                </a:solidFill>
                <a:latin typeface="Arial" charset="0"/>
                <a:ea typeface="SimSun" pitchFamily="2" charset="-122"/>
              </a:defRPr>
            </a:lvl8pPr>
            <a:lvl9pPr marL="3886200" indent="-228600" defTabSz="457200" eaLnBrk="0" fontAlgn="base" hangingPunct="0">
              <a:spcBef>
                <a:spcPct val="0"/>
              </a:spcBef>
              <a:spcAft>
                <a:spcPct val="0"/>
              </a:spcAft>
              <a:defRPr>
                <a:solidFill>
                  <a:schemeClr val="tx1"/>
                </a:solidFill>
                <a:latin typeface="Arial" charset="0"/>
                <a:ea typeface="SimSun" pitchFamily="2" charset="-122"/>
              </a:defRPr>
            </a:lvl9pPr>
          </a:lstStyle>
          <a:p>
            <a:pPr marL="342900" indent="-342900" algn="just">
              <a:buFont typeface="Arial" panose="020B0604020202020204" pitchFamily="34" charset="0"/>
              <a:buChar char="•"/>
            </a:pPr>
            <a:r>
              <a:rPr lang="en-ZA" altLang="en-US" sz="1900" dirty="0" smtClean="0">
                <a:latin typeface="Calibri" panose="020F0502020204030204" pitchFamily="34" charset="0"/>
              </a:rPr>
              <a:t>The </a:t>
            </a:r>
            <a:r>
              <a:rPr lang="en-ZA" altLang="en-US" sz="1900" u="sng" dirty="0">
                <a:latin typeface="Calibri" panose="020F0502020204030204" pitchFamily="34" charset="0"/>
              </a:rPr>
              <a:t>Richtersveld Alexander Bay Township Handover Project </a:t>
            </a:r>
            <a:r>
              <a:rPr lang="en-ZA" altLang="en-US" sz="1900" u="sng" dirty="0" smtClean="0">
                <a:latin typeface="Calibri" panose="020F0502020204030204" pitchFamily="34" charset="0"/>
              </a:rPr>
              <a:t>Task Team </a:t>
            </a:r>
            <a:r>
              <a:rPr lang="en-ZA" altLang="en-US" sz="1900" dirty="0">
                <a:latin typeface="Calibri" panose="020F0502020204030204" pitchFamily="34" charset="0"/>
              </a:rPr>
              <a:t>was established under chairmanship of MISA with the following members:</a:t>
            </a:r>
          </a:p>
          <a:p>
            <a:pPr marL="342900" indent="-342900" algn="just">
              <a:buFont typeface="Arial" panose="020B0604020202020204" pitchFamily="34" charset="0"/>
              <a:buChar char="•"/>
            </a:pPr>
            <a:r>
              <a:rPr lang="en-ZA" altLang="en-US" sz="1900" dirty="0" smtClean="0">
                <a:latin typeface="Calibri" panose="020F0502020204030204" pitchFamily="34" charset="0"/>
              </a:rPr>
              <a:t>MISA </a:t>
            </a:r>
            <a:r>
              <a:rPr lang="en-ZA" altLang="en-US" sz="1900" dirty="0">
                <a:latin typeface="Calibri" panose="020F0502020204030204" pitchFamily="34" charset="0"/>
              </a:rPr>
              <a:t>represented by Mr. Henri Marais (Act. Provincial Manager, NC) </a:t>
            </a:r>
            <a:r>
              <a:rPr lang="en-ZA" altLang="en-US" sz="1900" dirty="0" smtClean="0">
                <a:latin typeface="Calibri" panose="020F0502020204030204" pitchFamily="34" charset="0"/>
              </a:rPr>
              <a:t>and </a:t>
            </a:r>
            <a:r>
              <a:rPr lang="en-ZA" altLang="en-US" sz="1900" dirty="0">
                <a:latin typeface="Calibri" panose="020F0502020204030204" pitchFamily="34" charset="0"/>
              </a:rPr>
              <a:t>Mr. </a:t>
            </a:r>
            <a:r>
              <a:rPr lang="en-ZA" altLang="en-US" sz="1900" dirty="0" err="1">
                <a:latin typeface="Calibri" panose="020F0502020204030204" pitchFamily="34" charset="0"/>
              </a:rPr>
              <a:t>Rafeek</a:t>
            </a:r>
            <a:r>
              <a:rPr lang="en-ZA" altLang="en-US" sz="1900" dirty="0">
                <a:latin typeface="Calibri" panose="020F0502020204030204" pitchFamily="34" charset="0"/>
              </a:rPr>
              <a:t> Louw, Technical Consultant.  </a:t>
            </a:r>
          </a:p>
          <a:p>
            <a:pPr marL="342900" indent="-342900" algn="just">
              <a:buFont typeface="Arial" panose="020B0604020202020204" pitchFamily="34" charset="0"/>
              <a:buChar char="•"/>
            </a:pPr>
            <a:r>
              <a:rPr lang="en-ZA" altLang="en-US" sz="1900" dirty="0" smtClean="0">
                <a:latin typeface="Calibri" panose="020F0502020204030204" pitchFamily="34" charset="0"/>
              </a:rPr>
              <a:t>Richtersveld </a:t>
            </a:r>
            <a:r>
              <a:rPr lang="en-ZA" altLang="en-US" sz="1900" dirty="0">
                <a:latin typeface="Calibri" panose="020F0502020204030204" pitchFamily="34" charset="0"/>
              </a:rPr>
              <a:t>LM, represented by Mr. John </a:t>
            </a:r>
            <a:r>
              <a:rPr lang="en-ZA" altLang="en-US" sz="1900" dirty="0" err="1">
                <a:latin typeface="Calibri" panose="020F0502020204030204" pitchFamily="34" charset="0"/>
              </a:rPr>
              <a:t>Xolani</a:t>
            </a:r>
            <a:r>
              <a:rPr lang="en-ZA" altLang="en-US" sz="1900" dirty="0">
                <a:latin typeface="Calibri" panose="020F0502020204030204" pitchFamily="34" charset="0"/>
              </a:rPr>
              <a:t> </a:t>
            </a:r>
            <a:r>
              <a:rPr lang="en-ZA" altLang="en-US" sz="1900" dirty="0" err="1" smtClean="0">
                <a:latin typeface="Calibri" panose="020F0502020204030204" pitchFamily="34" charset="0"/>
              </a:rPr>
              <a:t>Komanisi</a:t>
            </a:r>
            <a:r>
              <a:rPr lang="en-ZA" altLang="en-US" sz="1900" dirty="0">
                <a:latin typeface="Calibri" panose="020F0502020204030204" pitchFamily="34" charset="0"/>
              </a:rPr>
              <a:t>, Infrastructure </a:t>
            </a:r>
            <a:r>
              <a:rPr lang="en-ZA" altLang="en-US" sz="1900" dirty="0" smtClean="0">
                <a:latin typeface="Calibri" panose="020F0502020204030204" pitchFamily="34" charset="0"/>
              </a:rPr>
              <a:t>Manager</a:t>
            </a:r>
            <a:r>
              <a:rPr lang="en-ZA" altLang="en-US" sz="1900" dirty="0">
                <a:latin typeface="Calibri" panose="020F0502020204030204" pitchFamily="34" charset="0"/>
              </a:rPr>
              <a:t>; the CFO and currently Acting </a:t>
            </a:r>
            <a:r>
              <a:rPr lang="en-ZA" altLang="en-US" sz="1900" dirty="0" smtClean="0">
                <a:latin typeface="Calibri" panose="020F0502020204030204" pitchFamily="34" charset="0"/>
              </a:rPr>
              <a:t>MM</a:t>
            </a:r>
            <a:r>
              <a:rPr lang="en-ZA" altLang="en-US" sz="1900" dirty="0">
                <a:latin typeface="Calibri" panose="020F0502020204030204" pitchFamily="34" charset="0"/>
              </a:rPr>
              <a:t>, Ms. Michelle </a:t>
            </a:r>
            <a:r>
              <a:rPr lang="en-ZA" altLang="en-US" sz="1900" dirty="0" err="1">
                <a:latin typeface="Calibri" panose="020F0502020204030204" pitchFamily="34" charset="0"/>
              </a:rPr>
              <a:t>Basson</a:t>
            </a:r>
            <a:r>
              <a:rPr lang="en-ZA" altLang="en-US" sz="1900" dirty="0">
                <a:latin typeface="Calibri" panose="020F0502020204030204" pitchFamily="34" charset="0"/>
              </a:rPr>
              <a:t>.</a:t>
            </a:r>
          </a:p>
          <a:p>
            <a:pPr marL="342900" indent="-342900" algn="just">
              <a:buFont typeface="Arial" panose="020B0604020202020204" pitchFamily="34" charset="0"/>
              <a:buChar char="•"/>
            </a:pPr>
            <a:r>
              <a:rPr lang="en-ZA" altLang="en-US" sz="1900" dirty="0" smtClean="0">
                <a:latin typeface="Calibri" panose="020F0502020204030204" pitchFamily="34" charset="0"/>
              </a:rPr>
              <a:t>Department </a:t>
            </a:r>
            <a:r>
              <a:rPr lang="en-ZA" altLang="en-US" sz="1900" dirty="0">
                <a:latin typeface="Calibri" panose="020F0502020204030204" pitchFamily="34" charset="0"/>
              </a:rPr>
              <a:t>of Public Enterprises, represented by Mr. </a:t>
            </a:r>
            <a:r>
              <a:rPr lang="en-ZA" altLang="en-US" sz="1900" dirty="0" err="1">
                <a:latin typeface="Calibri" panose="020F0502020204030204" pitchFamily="34" charset="0"/>
              </a:rPr>
              <a:t>Kgathatso</a:t>
            </a:r>
            <a:r>
              <a:rPr lang="en-ZA" altLang="en-US" sz="1900" dirty="0">
                <a:latin typeface="Calibri" panose="020F0502020204030204" pitchFamily="34" charset="0"/>
              </a:rPr>
              <a:t> </a:t>
            </a:r>
            <a:r>
              <a:rPr lang="en-ZA" altLang="en-US" sz="1900" dirty="0" err="1" smtClean="0">
                <a:latin typeface="Calibri" panose="020F0502020204030204" pitchFamily="34" charset="0"/>
              </a:rPr>
              <a:t>Tlhakudi</a:t>
            </a:r>
            <a:r>
              <a:rPr lang="en-ZA" altLang="en-US" sz="1900" dirty="0">
                <a:latin typeface="Calibri" panose="020F0502020204030204" pitchFamily="34" charset="0"/>
              </a:rPr>
              <a:t>, Deputy Director-General Manufacturing Enterprises; Ms. </a:t>
            </a:r>
            <a:r>
              <a:rPr lang="en-ZA" altLang="en-US" sz="1900" dirty="0" err="1" smtClean="0">
                <a:latin typeface="Calibri" panose="020F0502020204030204" pitchFamily="34" charset="0"/>
              </a:rPr>
              <a:t>Morongwa</a:t>
            </a:r>
            <a:r>
              <a:rPr lang="en-ZA" altLang="en-US" sz="1900" dirty="0" smtClean="0">
                <a:latin typeface="Calibri" panose="020F0502020204030204" pitchFamily="34" charset="0"/>
              </a:rPr>
              <a:t> </a:t>
            </a:r>
            <a:r>
              <a:rPr lang="en-ZA" altLang="en-US" sz="1900" dirty="0" err="1">
                <a:latin typeface="Calibri" panose="020F0502020204030204" pitchFamily="34" charset="0"/>
              </a:rPr>
              <a:t>Mothengu</a:t>
            </a:r>
            <a:r>
              <a:rPr lang="en-ZA" altLang="en-US" sz="1900" dirty="0">
                <a:latin typeface="Calibri" panose="020F0502020204030204" pitchFamily="34" charset="0"/>
              </a:rPr>
              <a:t>, Director Mining</a:t>
            </a:r>
            <a:r>
              <a:rPr lang="en-ZA" altLang="en-US" sz="1900" dirty="0" smtClean="0">
                <a:latin typeface="Calibri" panose="020F0502020204030204" pitchFamily="34" charset="0"/>
              </a:rPr>
              <a:t>.</a:t>
            </a:r>
          </a:p>
          <a:p>
            <a:pPr marL="342900" indent="-342900" algn="just">
              <a:buFont typeface="Arial" panose="020B0604020202020204" pitchFamily="34" charset="0"/>
              <a:buChar char="•"/>
            </a:pPr>
            <a:r>
              <a:rPr lang="en-ZA" altLang="en-US" sz="1900" dirty="0">
                <a:latin typeface="Calibri" panose="020F0502020204030204" pitchFamily="34" charset="0"/>
              </a:rPr>
              <a:t>Alexkor, represented by Mr. Humphrey </a:t>
            </a:r>
            <a:r>
              <a:rPr lang="en-ZA" altLang="en-US" sz="1900" dirty="0" err="1">
                <a:latin typeface="Calibri" panose="020F0502020204030204" pitchFamily="34" charset="0"/>
              </a:rPr>
              <a:t>Mokwena</a:t>
            </a:r>
            <a:r>
              <a:rPr lang="en-ZA" altLang="en-US" sz="1900" dirty="0">
                <a:latin typeface="Calibri" panose="020F0502020204030204" pitchFamily="34" charset="0"/>
              </a:rPr>
              <a:t>, Chief Operations Officer and Mrs </a:t>
            </a:r>
            <a:r>
              <a:rPr lang="en-ZA" altLang="en-US" sz="1900" dirty="0" err="1">
                <a:latin typeface="Calibri" panose="020F0502020204030204" pitchFamily="34" charset="0"/>
              </a:rPr>
              <a:t>Adila</a:t>
            </a:r>
            <a:r>
              <a:rPr lang="en-ZA" altLang="en-US" sz="1900" dirty="0">
                <a:latin typeface="Calibri" panose="020F0502020204030204" pitchFamily="34" charset="0"/>
              </a:rPr>
              <a:t> </a:t>
            </a:r>
            <a:r>
              <a:rPr lang="en-ZA" altLang="en-US" sz="1900" dirty="0" err="1">
                <a:latin typeface="Calibri" panose="020F0502020204030204" pitchFamily="34" charset="0"/>
              </a:rPr>
              <a:t>Chowan</a:t>
            </a:r>
            <a:r>
              <a:rPr lang="en-ZA" altLang="en-US" sz="1900" dirty="0">
                <a:latin typeface="Calibri" panose="020F0502020204030204" pitchFamily="34" charset="0"/>
              </a:rPr>
              <a:t>, Chief Financial Officer</a:t>
            </a:r>
            <a:r>
              <a:rPr lang="en-ZA" altLang="en-US" sz="1900" dirty="0" smtClean="0">
                <a:latin typeface="Calibri" panose="020F0502020204030204" pitchFamily="34" charset="0"/>
              </a:rPr>
              <a:t>.</a:t>
            </a:r>
          </a:p>
          <a:p>
            <a:pPr algn="just"/>
            <a:endParaRPr lang="en-ZA" altLang="en-US" sz="1900" dirty="0" smtClean="0">
              <a:latin typeface="Calibri" panose="020F0502020204030204" pitchFamily="34" charset="0"/>
            </a:endParaRPr>
          </a:p>
          <a:p>
            <a:pPr marL="342900" indent="-342900" algn="just">
              <a:buFont typeface="Arial" panose="020B0604020202020204" pitchFamily="34" charset="0"/>
              <a:buChar char="•"/>
            </a:pPr>
            <a:endParaRPr lang="en-ZA" altLang="en-US" sz="1900" dirty="0">
              <a:latin typeface="Calibri" panose="020F0502020204030204" pitchFamily="34" charset="0"/>
            </a:endParaRPr>
          </a:p>
          <a:p>
            <a:pPr marL="342900" indent="-342900" algn="just">
              <a:buFont typeface="Arial" panose="020B0604020202020204" pitchFamily="34" charset="0"/>
              <a:buChar char="•"/>
            </a:pPr>
            <a:endParaRPr lang="en-ZA" altLang="en-US" sz="1900" dirty="0">
              <a:latin typeface="Calibri" panose="020F0502020204030204" pitchFamily="34" charset="0"/>
            </a:endParaRPr>
          </a:p>
        </p:txBody>
      </p:sp>
    </p:spTree>
    <p:extLst>
      <p:ext uri="{BB962C8B-B14F-4D97-AF65-F5344CB8AC3E}">
        <p14:creationId xmlns:p14="http://schemas.microsoft.com/office/powerpoint/2010/main" xmlns="" val="16882675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a:noFill/>
        </p:spPr>
        <p:txBody>
          <a:bodyPr/>
          <a:lstStyle>
            <a:lvl1pPr>
              <a:defRPr>
                <a:solidFill>
                  <a:schemeClr val="tx1"/>
                </a:solidFill>
                <a:latin typeface="Arial" charset="0"/>
                <a:ea typeface="SimSun" pitchFamily="2" charset="-122"/>
              </a:defRPr>
            </a:lvl1pPr>
            <a:lvl2pPr marL="742950" indent="-285750">
              <a:defRPr>
                <a:solidFill>
                  <a:schemeClr val="tx1"/>
                </a:solidFill>
                <a:latin typeface="Arial" charset="0"/>
                <a:ea typeface="SimSun" pitchFamily="2" charset="-122"/>
              </a:defRPr>
            </a:lvl2pPr>
            <a:lvl3pPr marL="1143000" indent="-228600">
              <a:defRPr>
                <a:solidFill>
                  <a:schemeClr val="tx1"/>
                </a:solidFill>
                <a:latin typeface="Arial" charset="0"/>
                <a:ea typeface="SimSun" pitchFamily="2" charset="-122"/>
              </a:defRPr>
            </a:lvl3pPr>
            <a:lvl4pPr marL="1600200" indent="-228600">
              <a:defRPr>
                <a:solidFill>
                  <a:schemeClr val="tx1"/>
                </a:solidFill>
                <a:latin typeface="Arial" charset="0"/>
                <a:ea typeface="SimSun" pitchFamily="2" charset="-122"/>
              </a:defRPr>
            </a:lvl4pPr>
            <a:lvl5pPr marL="2057400" indent="-228600">
              <a:defRPr>
                <a:solidFill>
                  <a:schemeClr val="tx1"/>
                </a:solidFill>
                <a:latin typeface="Arial" charset="0"/>
                <a:ea typeface="SimSun" pitchFamily="2" charset="-122"/>
              </a:defRPr>
            </a:lvl5pPr>
            <a:lvl6pPr marL="2514600" indent="-228600" defTabSz="457200" eaLnBrk="0" fontAlgn="base" hangingPunct="0">
              <a:spcBef>
                <a:spcPct val="0"/>
              </a:spcBef>
              <a:spcAft>
                <a:spcPct val="0"/>
              </a:spcAft>
              <a:defRPr>
                <a:solidFill>
                  <a:schemeClr val="tx1"/>
                </a:solidFill>
                <a:latin typeface="Arial" charset="0"/>
                <a:ea typeface="SimSun" pitchFamily="2" charset="-122"/>
              </a:defRPr>
            </a:lvl6pPr>
            <a:lvl7pPr marL="2971800" indent="-228600" defTabSz="457200" eaLnBrk="0" fontAlgn="base" hangingPunct="0">
              <a:spcBef>
                <a:spcPct val="0"/>
              </a:spcBef>
              <a:spcAft>
                <a:spcPct val="0"/>
              </a:spcAft>
              <a:defRPr>
                <a:solidFill>
                  <a:schemeClr val="tx1"/>
                </a:solidFill>
                <a:latin typeface="Arial" charset="0"/>
                <a:ea typeface="SimSun" pitchFamily="2" charset="-122"/>
              </a:defRPr>
            </a:lvl7pPr>
            <a:lvl8pPr marL="3429000" indent="-228600" defTabSz="457200" eaLnBrk="0" fontAlgn="base" hangingPunct="0">
              <a:spcBef>
                <a:spcPct val="0"/>
              </a:spcBef>
              <a:spcAft>
                <a:spcPct val="0"/>
              </a:spcAft>
              <a:defRPr>
                <a:solidFill>
                  <a:schemeClr val="tx1"/>
                </a:solidFill>
                <a:latin typeface="Arial" charset="0"/>
                <a:ea typeface="SimSun" pitchFamily="2" charset="-122"/>
              </a:defRPr>
            </a:lvl8pPr>
            <a:lvl9pPr marL="3886200" indent="-228600" defTabSz="457200" eaLnBrk="0" fontAlgn="base" hangingPunct="0">
              <a:spcBef>
                <a:spcPct val="0"/>
              </a:spcBef>
              <a:spcAft>
                <a:spcPct val="0"/>
              </a:spcAft>
              <a:defRPr>
                <a:solidFill>
                  <a:schemeClr val="tx1"/>
                </a:solidFill>
                <a:latin typeface="Arial" charset="0"/>
                <a:ea typeface="SimSun" pitchFamily="2" charset="-122"/>
              </a:defRPr>
            </a:lvl9pPr>
          </a:lstStyle>
          <a:p>
            <a:fld id="{23E54889-569D-40CE-BE34-D8DDFBCAA7B9}" type="slidenum">
              <a:rPr lang="en-US" altLang="en-US">
                <a:solidFill>
                  <a:srgbClr val="898989"/>
                </a:solidFill>
                <a:ea typeface="MS PGothic" pitchFamily="34" charset="-128"/>
              </a:rPr>
              <a:pPr/>
              <a:t>35</a:t>
            </a:fld>
            <a:endParaRPr lang="en-US" altLang="en-US" sz="1800">
              <a:ea typeface="MS PGothic" pitchFamily="34" charset="-128"/>
            </a:endParaRPr>
          </a:p>
        </p:txBody>
      </p:sp>
      <p:sp>
        <p:nvSpPr>
          <p:cNvPr id="11267" name="Title 1"/>
          <p:cNvSpPr>
            <a:spLocks noGrp="1" noChangeArrowheads="1"/>
          </p:cNvSpPr>
          <p:nvPr>
            <p:ph type="title" idx="4294967295"/>
          </p:nvPr>
        </p:nvSpPr>
        <p:spPr>
          <a:xfrm>
            <a:off x="638175" y="188913"/>
            <a:ext cx="7886700" cy="687387"/>
          </a:xfrm>
          <a:solidFill>
            <a:srgbClr val="00B050"/>
          </a:solidFill>
        </p:spPr>
        <p:txBody>
          <a:bodyPr>
            <a:normAutofit/>
          </a:bodyPr>
          <a:lstStyle/>
          <a:p>
            <a:pPr algn="ctr"/>
            <a:r>
              <a:rPr lang="en-US" altLang="zh-CN" sz="2000" b="1" dirty="0" smtClean="0">
                <a:latin typeface="Calibri" panose="020F0502020204030204" pitchFamily="34" charset="0"/>
                <a:sym typeface="Arial" charset="0"/>
              </a:rPr>
              <a:t>AGREEMENT OF MEETING OF 17 JANUARY 2018</a:t>
            </a:r>
          </a:p>
        </p:txBody>
      </p:sp>
      <p:sp>
        <p:nvSpPr>
          <p:cNvPr id="11268" name="Rectangle 1"/>
          <p:cNvSpPr>
            <a:spLocks noChangeArrowheads="1"/>
          </p:cNvSpPr>
          <p:nvPr/>
        </p:nvSpPr>
        <p:spPr bwMode="auto">
          <a:xfrm>
            <a:off x="323528" y="1124745"/>
            <a:ext cx="8312150" cy="43704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ea typeface="SimSun" pitchFamily="2" charset="-122"/>
              </a:defRPr>
            </a:lvl1pPr>
            <a:lvl2pPr marL="742950" indent="-285750">
              <a:defRPr>
                <a:solidFill>
                  <a:schemeClr val="tx1"/>
                </a:solidFill>
                <a:latin typeface="Arial" charset="0"/>
                <a:ea typeface="SimSun" pitchFamily="2" charset="-122"/>
              </a:defRPr>
            </a:lvl2pPr>
            <a:lvl3pPr marL="1143000" indent="-228600">
              <a:defRPr>
                <a:solidFill>
                  <a:schemeClr val="tx1"/>
                </a:solidFill>
                <a:latin typeface="Arial" charset="0"/>
                <a:ea typeface="SimSun" pitchFamily="2" charset="-122"/>
              </a:defRPr>
            </a:lvl3pPr>
            <a:lvl4pPr marL="1600200" indent="-228600">
              <a:defRPr>
                <a:solidFill>
                  <a:schemeClr val="tx1"/>
                </a:solidFill>
                <a:latin typeface="Arial" charset="0"/>
                <a:ea typeface="SimSun" pitchFamily="2" charset="-122"/>
              </a:defRPr>
            </a:lvl4pPr>
            <a:lvl5pPr marL="2057400" indent="-228600">
              <a:defRPr>
                <a:solidFill>
                  <a:schemeClr val="tx1"/>
                </a:solidFill>
                <a:latin typeface="Arial" charset="0"/>
                <a:ea typeface="SimSun" pitchFamily="2" charset="-122"/>
              </a:defRPr>
            </a:lvl5pPr>
            <a:lvl6pPr marL="2514600" indent="-228600" defTabSz="457200" eaLnBrk="0" fontAlgn="base" hangingPunct="0">
              <a:spcBef>
                <a:spcPct val="0"/>
              </a:spcBef>
              <a:spcAft>
                <a:spcPct val="0"/>
              </a:spcAft>
              <a:defRPr>
                <a:solidFill>
                  <a:schemeClr val="tx1"/>
                </a:solidFill>
                <a:latin typeface="Arial" charset="0"/>
                <a:ea typeface="SimSun" pitchFamily="2" charset="-122"/>
              </a:defRPr>
            </a:lvl6pPr>
            <a:lvl7pPr marL="2971800" indent="-228600" defTabSz="457200" eaLnBrk="0" fontAlgn="base" hangingPunct="0">
              <a:spcBef>
                <a:spcPct val="0"/>
              </a:spcBef>
              <a:spcAft>
                <a:spcPct val="0"/>
              </a:spcAft>
              <a:defRPr>
                <a:solidFill>
                  <a:schemeClr val="tx1"/>
                </a:solidFill>
                <a:latin typeface="Arial" charset="0"/>
                <a:ea typeface="SimSun" pitchFamily="2" charset="-122"/>
              </a:defRPr>
            </a:lvl7pPr>
            <a:lvl8pPr marL="3429000" indent="-228600" defTabSz="457200" eaLnBrk="0" fontAlgn="base" hangingPunct="0">
              <a:spcBef>
                <a:spcPct val="0"/>
              </a:spcBef>
              <a:spcAft>
                <a:spcPct val="0"/>
              </a:spcAft>
              <a:defRPr>
                <a:solidFill>
                  <a:schemeClr val="tx1"/>
                </a:solidFill>
                <a:latin typeface="Arial" charset="0"/>
                <a:ea typeface="SimSun" pitchFamily="2" charset="-122"/>
              </a:defRPr>
            </a:lvl8pPr>
            <a:lvl9pPr marL="3886200" indent="-228600" defTabSz="457200" eaLnBrk="0" fontAlgn="base" hangingPunct="0">
              <a:spcBef>
                <a:spcPct val="0"/>
              </a:spcBef>
              <a:spcAft>
                <a:spcPct val="0"/>
              </a:spcAft>
              <a:defRPr>
                <a:solidFill>
                  <a:schemeClr val="tx1"/>
                </a:solidFill>
                <a:latin typeface="Arial" charset="0"/>
                <a:ea typeface="SimSun" pitchFamily="2" charset="-122"/>
              </a:defRPr>
            </a:lvl9pPr>
          </a:lstStyle>
          <a:p>
            <a:pPr marL="342900" indent="-342900" algn="just">
              <a:buFont typeface="Arial" panose="020B0604020202020204" pitchFamily="34" charset="0"/>
              <a:buChar char="•"/>
            </a:pPr>
            <a:r>
              <a:rPr lang="en-ZA" altLang="en-US" sz="2400" dirty="0" smtClean="0">
                <a:latin typeface="Calibri" panose="020F0502020204030204" pitchFamily="34" charset="0"/>
              </a:rPr>
              <a:t>Provincial Department of COGTA </a:t>
            </a:r>
            <a:r>
              <a:rPr lang="en-ZA" altLang="en-US" sz="2400" dirty="0">
                <a:latin typeface="Calibri" panose="020F0502020204030204" pitchFamily="34" charset="0"/>
              </a:rPr>
              <a:t>represented by Adv. </a:t>
            </a:r>
            <a:r>
              <a:rPr lang="en-ZA" altLang="en-US" sz="2400" dirty="0" err="1">
                <a:latin typeface="Calibri" panose="020F0502020204030204" pitchFamily="34" charset="0"/>
              </a:rPr>
              <a:t>Mogami</a:t>
            </a:r>
            <a:r>
              <a:rPr lang="en-ZA" altLang="en-US" sz="2400" dirty="0">
                <a:latin typeface="Calibri" panose="020F0502020204030204" pitchFamily="34" charset="0"/>
              </a:rPr>
              <a:t> </a:t>
            </a:r>
            <a:r>
              <a:rPr lang="en-ZA" altLang="en-US" sz="2400" dirty="0" smtClean="0">
                <a:latin typeface="Calibri" panose="020F0502020204030204" pitchFamily="34" charset="0"/>
              </a:rPr>
              <a:t>Manyeneng and Mr </a:t>
            </a:r>
            <a:r>
              <a:rPr lang="en-ZA" altLang="en-US" sz="2400" dirty="0">
                <a:latin typeface="Calibri" panose="020F0502020204030204" pitchFamily="34" charset="0"/>
              </a:rPr>
              <a:t>Frank van den </a:t>
            </a:r>
            <a:r>
              <a:rPr lang="en-ZA" altLang="en-US" sz="2400" dirty="0" err="1">
                <a:latin typeface="Calibri" panose="020F0502020204030204" pitchFamily="34" charset="0"/>
              </a:rPr>
              <a:t>Heever</a:t>
            </a:r>
            <a:r>
              <a:rPr lang="en-ZA" altLang="en-US" sz="2400" dirty="0">
                <a:latin typeface="Calibri" panose="020F0502020204030204" pitchFamily="34" charset="0"/>
              </a:rPr>
              <a:t>.</a:t>
            </a:r>
          </a:p>
          <a:p>
            <a:pPr marL="342900" indent="-342900" algn="just">
              <a:buFont typeface="Arial" panose="020B0604020202020204" pitchFamily="34" charset="0"/>
              <a:buChar char="•"/>
            </a:pPr>
            <a:r>
              <a:rPr lang="en-ZA" altLang="en-US" sz="2400" dirty="0" smtClean="0">
                <a:latin typeface="Calibri" panose="020F0502020204030204" pitchFamily="34" charset="0"/>
              </a:rPr>
              <a:t>The </a:t>
            </a:r>
            <a:r>
              <a:rPr lang="en-ZA" altLang="en-US" sz="2400" dirty="0">
                <a:latin typeface="Calibri" panose="020F0502020204030204" pitchFamily="34" charset="0"/>
              </a:rPr>
              <a:t>Namakwa </a:t>
            </a:r>
            <a:r>
              <a:rPr lang="en-ZA" altLang="en-US" sz="2400" dirty="0" smtClean="0">
                <a:latin typeface="Calibri" panose="020F0502020204030204" pitchFamily="34" charset="0"/>
              </a:rPr>
              <a:t>District Municipality represented </a:t>
            </a:r>
            <a:r>
              <a:rPr lang="en-ZA" altLang="en-US" sz="2400" dirty="0">
                <a:latin typeface="Calibri" panose="020F0502020204030204" pitchFamily="34" charset="0"/>
              </a:rPr>
              <a:t>by the </a:t>
            </a:r>
            <a:r>
              <a:rPr lang="en-ZA" altLang="en-US" sz="2400" dirty="0" smtClean="0">
                <a:latin typeface="Calibri" panose="020F0502020204030204" pitchFamily="34" charset="0"/>
              </a:rPr>
              <a:t>Municipal Manager,  Mr </a:t>
            </a:r>
            <a:r>
              <a:rPr lang="en-ZA" altLang="en-US" sz="2400" dirty="0">
                <a:latin typeface="Calibri" panose="020F0502020204030204" pitchFamily="34" charset="0"/>
              </a:rPr>
              <a:t>Christiaan Fortuin and Mr </a:t>
            </a:r>
            <a:r>
              <a:rPr lang="en-ZA" altLang="en-US" sz="2400" dirty="0" err="1" smtClean="0">
                <a:latin typeface="Calibri" panose="020F0502020204030204" pitchFamily="34" charset="0"/>
              </a:rPr>
              <a:t>Jannie</a:t>
            </a:r>
            <a:r>
              <a:rPr lang="en-ZA" altLang="en-US" sz="2400" dirty="0" smtClean="0">
                <a:latin typeface="Calibri" panose="020F0502020204030204" pitchFamily="34" charset="0"/>
              </a:rPr>
              <a:t> </a:t>
            </a:r>
            <a:r>
              <a:rPr lang="en-ZA" altLang="en-US" sz="2400" dirty="0" err="1">
                <a:latin typeface="Calibri" panose="020F0502020204030204" pitchFamily="34" charset="0"/>
              </a:rPr>
              <a:t>Loubser</a:t>
            </a:r>
            <a:r>
              <a:rPr lang="en-ZA" altLang="en-US" sz="2400" dirty="0">
                <a:latin typeface="Calibri" panose="020F0502020204030204" pitchFamily="34" charset="0"/>
              </a:rPr>
              <a:t>, Manager Economic Development</a:t>
            </a:r>
            <a:r>
              <a:rPr lang="en-ZA" altLang="en-US" sz="2400" dirty="0" smtClean="0">
                <a:latin typeface="Calibri" panose="020F0502020204030204" pitchFamily="34" charset="0"/>
              </a:rPr>
              <a:t>.</a:t>
            </a:r>
          </a:p>
          <a:p>
            <a:pPr marL="342900" indent="-342900" algn="just">
              <a:buFont typeface="Arial" panose="020B0604020202020204" pitchFamily="34" charset="0"/>
              <a:buChar char="•"/>
            </a:pPr>
            <a:r>
              <a:rPr lang="en-ZA" altLang="en-US" sz="2400" dirty="0">
                <a:latin typeface="Calibri" panose="020F0502020204030204" pitchFamily="34" charset="0"/>
              </a:rPr>
              <a:t>The relevant parties have committed to the process.</a:t>
            </a:r>
          </a:p>
          <a:p>
            <a:pPr marL="342900" indent="-342900" algn="just">
              <a:buFont typeface="Arial" panose="020B0604020202020204" pitchFamily="34" charset="0"/>
              <a:buChar char="•"/>
            </a:pPr>
            <a:r>
              <a:rPr lang="en-ZA" altLang="en-US" sz="2400" dirty="0" smtClean="0">
                <a:latin typeface="Calibri" panose="020F0502020204030204" pitchFamily="34" charset="0"/>
              </a:rPr>
              <a:t>Progress </a:t>
            </a:r>
            <a:r>
              <a:rPr lang="en-ZA" altLang="en-US" sz="2400" dirty="0">
                <a:latin typeface="Calibri" panose="020F0502020204030204" pitchFamily="34" charset="0"/>
              </a:rPr>
              <a:t>is being made and the Project Task Team has been able to keep to the time table</a:t>
            </a:r>
            <a:r>
              <a:rPr lang="en-ZA" altLang="en-US" sz="2400" dirty="0" smtClean="0">
                <a:latin typeface="Calibri" panose="020F0502020204030204" pitchFamily="34" charset="0"/>
              </a:rPr>
              <a:t>.</a:t>
            </a:r>
          </a:p>
          <a:p>
            <a:pPr marL="342900" indent="-342900" algn="just">
              <a:buFont typeface="Arial" panose="020B0604020202020204" pitchFamily="34" charset="0"/>
              <a:buChar char="•"/>
            </a:pPr>
            <a:r>
              <a:rPr lang="en-ZA" altLang="en-US" sz="2400" b="1" dirty="0" smtClean="0">
                <a:latin typeface="Calibri" panose="020F0502020204030204" pitchFamily="34" charset="0"/>
              </a:rPr>
              <a:t>The Project Task Team will table its own report to the Select Committee on 27 February 2019</a:t>
            </a:r>
            <a:endParaRPr lang="en-ZA" altLang="en-US" sz="2400" b="1" dirty="0">
              <a:latin typeface="Calibri" panose="020F0502020204030204" pitchFamily="34" charset="0"/>
            </a:endParaRPr>
          </a:p>
          <a:p>
            <a:pPr marL="342900" indent="-342900" algn="just">
              <a:buFont typeface="Arial" panose="020B0604020202020204" pitchFamily="34" charset="0"/>
              <a:buChar char="•"/>
            </a:pPr>
            <a:endParaRPr lang="en-ZA" altLang="en-US" sz="1900" b="1" dirty="0">
              <a:latin typeface="Calibri" panose="020F0502020204030204" pitchFamily="34" charset="0"/>
            </a:endParaRPr>
          </a:p>
          <a:p>
            <a:pPr marL="342900" indent="-342900" algn="just">
              <a:buFont typeface="Arial" panose="020B0604020202020204" pitchFamily="34" charset="0"/>
              <a:buChar char="•"/>
            </a:pPr>
            <a:endParaRPr lang="en-ZA" altLang="en-US" sz="1900" dirty="0">
              <a:latin typeface="Calibri" panose="020F0502020204030204" pitchFamily="34" charset="0"/>
            </a:endParaRPr>
          </a:p>
        </p:txBody>
      </p:sp>
    </p:spTree>
    <p:extLst>
      <p:ext uri="{BB962C8B-B14F-4D97-AF65-F5344CB8AC3E}">
        <p14:creationId xmlns:p14="http://schemas.microsoft.com/office/powerpoint/2010/main" xmlns="" val="39531807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24745"/>
            <a:ext cx="8964488" cy="5184576"/>
          </a:xfrm>
        </p:spPr>
        <p:txBody>
          <a:bodyPr>
            <a:normAutofit/>
          </a:bodyPr>
          <a:lstStyle/>
          <a:p>
            <a:pPr marL="342900" indent="-342900" algn="just">
              <a:buFont typeface="Arial" panose="020B0604020202020204" pitchFamily="34" charset="0"/>
              <a:buChar char="•"/>
            </a:pPr>
            <a:r>
              <a:rPr lang="en-US" sz="2000" b="1" dirty="0" smtClean="0"/>
              <a:t>The successful Post-Settlement Support of Richtersveld Community requires a united Richtersveld community and buy-in </a:t>
            </a:r>
            <a:r>
              <a:rPr lang="en-US" sz="2000" b="1" dirty="0"/>
              <a:t>by both internal and external </a:t>
            </a:r>
            <a:r>
              <a:rPr lang="en-US" sz="2000" b="1" dirty="0" smtClean="0"/>
              <a:t>stakeholders;</a:t>
            </a:r>
          </a:p>
          <a:p>
            <a:pPr marL="342900" indent="-342900" algn="just">
              <a:buFont typeface="Arial" panose="020B0604020202020204" pitchFamily="34" charset="0"/>
              <a:buChar char="•"/>
            </a:pPr>
            <a:r>
              <a:rPr lang="en-US" sz="2000" b="1" dirty="0" smtClean="0"/>
              <a:t>The following key stakeholders are very important to the Post-Settlement Support:</a:t>
            </a:r>
          </a:p>
          <a:p>
            <a:pPr marL="0" indent="0" algn="just">
              <a:buNone/>
            </a:pPr>
            <a:r>
              <a:rPr lang="en-US" sz="2000" b="1" dirty="0" smtClean="0"/>
              <a:t>      	- Department of Rural Development and Land Reform</a:t>
            </a:r>
          </a:p>
          <a:p>
            <a:pPr marL="0" indent="0" algn="just">
              <a:buNone/>
            </a:pPr>
            <a:r>
              <a:rPr lang="en-US" sz="2000" b="1" dirty="0"/>
              <a:t>	</a:t>
            </a:r>
            <a:r>
              <a:rPr lang="en-US" sz="2000" b="1" dirty="0" smtClean="0"/>
              <a:t>- Department of Public Works</a:t>
            </a:r>
          </a:p>
          <a:p>
            <a:pPr marL="0" indent="0" algn="just">
              <a:buNone/>
            </a:pPr>
            <a:r>
              <a:rPr lang="en-US" sz="2000" b="1" dirty="0"/>
              <a:t>	</a:t>
            </a:r>
            <a:r>
              <a:rPr lang="en-US" sz="2000" b="1" dirty="0" smtClean="0"/>
              <a:t>- Department of Education</a:t>
            </a:r>
          </a:p>
          <a:p>
            <a:pPr marL="0" indent="0" algn="just">
              <a:buNone/>
            </a:pPr>
            <a:r>
              <a:rPr lang="en-US" sz="2000" b="1" dirty="0"/>
              <a:t>	</a:t>
            </a:r>
            <a:r>
              <a:rPr lang="en-US" sz="2000" b="1" dirty="0" smtClean="0"/>
              <a:t>- Department of Mineral Resources</a:t>
            </a:r>
          </a:p>
          <a:p>
            <a:pPr marL="0" indent="0" algn="just">
              <a:buNone/>
            </a:pPr>
            <a:r>
              <a:rPr lang="en-US" sz="2000" b="1" dirty="0"/>
              <a:t>	</a:t>
            </a:r>
            <a:r>
              <a:rPr lang="en-US" sz="2000" b="1" dirty="0" smtClean="0"/>
              <a:t>- Department of COGTA</a:t>
            </a:r>
          </a:p>
          <a:p>
            <a:pPr marL="0" indent="0" algn="just">
              <a:buNone/>
            </a:pPr>
            <a:r>
              <a:rPr lang="en-US" sz="2000" b="1" dirty="0"/>
              <a:t>	</a:t>
            </a:r>
            <a:r>
              <a:rPr lang="en-US" sz="2000" b="1" dirty="0" smtClean="0"/>
              <a:t>- Provincial Department of Agriculture</a:t>
            </a:r>
          </a:p>
          <a:p>
            <a:pPr marL="0" indent="0" algn="just">
              <a:buNone/>
            </a:pPr>
            <a:r>
              <a:rPr lang="en-US" sz="2000" b="1" dirty="0"/>
              <a:t>	</a:t>
            </a:r>
            <a:r>
              <a:rPr lang="en-US" sz="2000" b="1" dirty="0" smtClean="0"/>
              <a:t>- District and local municipalities, and </a:t>
            </a:r>
          </a:p>
          <a:p>
            <a:pPr marL="0" indent="0" algn="just">
              <a:buNone/>
            </a:pPr>
            <a:r>
              <a:rPr lang="en-US" sz="2000" b="1" dirty="0"/>
              <a:t>	</a:t>
            </a:r>
            <a:r>
              <a:rPr lang="en-US" sz="2000" b="1" dirty="0" smtClean="0"/>
              <a:t>- other development </a:t>
            </a:r>
            <a:r>
              <a:rPr lang="en-US" sz="2000" b="1" dirty="0" err="1"/>
              <a:t>organisations</a:t>
            </a:r>
            <a:r>
              <a:rPr lang="en-US" sz="2000" b="1" dirty="0" smtClean="0"/>
              <a:t>.</a:t>
            </a:r>
            <a:endParaRPr lang="en-ZA" sz="2000" b="1" dirty="0"/>
          </a:p>
        </p:txBody>
      </p:sp>
      <p:sp>
        <p:nvSpPr>
          <p:cNvPr id="3" name="Title 2"/>
          <p:cNvSpPr>
            <a:spLocks noGrp="1"/>
          </p:cNvSpPr>
          <p:nvPr>
            <p:ph type="title"/>
          </p:nvPr>
        </p:nvSpPr>
        <p:spPr>
          <a:xfrm>
            <a:off x="179512" y="68627"/>
            <a:ext cx="8784976" cy="1056117"/>
          </a:xfrm>
          <a:solidFill>
            <a:srgbClr val="00B050"/>
          </a:solidFill>
        </p:spPr>
        <p:txBody>
          <a:bodyPr>
            <a:noAutofit/>
          </a:bodyPr>
          <a:lstStyle/>
          <a:p>
            <a:pPr algn="ctr"/>
            <a:r>
              <a:rPr lang="en-ZA" sz="2000" dirty="0" smtClean="0">
                <a:latin typeface="Calibri" panose="020F0502020204030204" pitchFamily="34" charset="0"/>
              </a:rPr>
              <a:t>          </a:t>
            </a:r>
            <a:br>
              <a:rPr lang="en-ZA" sz="2000" dirty="0" smtClean="0">
                <a:latin typeface="Calibri" panose="020F0502020204030204" pitchFamily="34" charset="0"/>
              </a:rPr>
            </a:br>
            <a:r>
              <a:rPr lang="en-ZA" sz="2000" dirty="0" smtClean="0">
                <a:latin typeface="Calibri" panose="020F0502020204030204" pitchFamily="34" charset="0"/>
              </a:rPr>
              <a:t>10. </a:t>
            </a:r>
            <a:r>
              <a:rPr lang="en-ZA" sz="2000" b="1" dirty="0" smtClean="0">
                <a:latin typeface="Calibri" panose="020F0502020204030204" pitchFamily="34" charset="0"/>
              </a:rPr>
              <a:t>Conclusion</a:t>
            </a:r>
            <a:endParaRPr lang="en-ZA" sz="2000" b="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36</a:t>
            </a:fld>
            <a:endParaRPr lang="en-US"/>
          </a:p>
        </p:txBody>
      </p:sp>
    </p:spTree>
    <p:extLst>
      <p:ext uri="{BB962C8B-B14F-4D97-AF65-F5344CB8AC3E}">
        <p14:creationId xmlns:p14="http://schemas.microsoft.com/office/powerpoint/2010/main" xmlns="" val="13220768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5" name="Content Placeholder 2"/>
          <p:cNvSpPr>
            <a:spLocks noGrp="1"/>
          </p:cNvSpPr>
          <p:nvPr>
            <p:ph idx="1"/>
          </p:nvPr>
        </p:nvSpPr>
        <p:spPr>
          <a:xfrm>
            <a:off x="457200" y="1143000"/>
            <a:ext cx="8229600" cy="4403725"/>
          </a:xfrm>
        </p:spPr>
        <p:txBody>
          <a:bodyPr/>
          <a:lstStyle/>
          <a:p>
            <a:pPr marL="0" indent="0" algn="ctr">
              <a:buFont typeface="Arial" charset="0"/>
              <a:buNone/>
            </a:pPr>
            <a:endParaRPr lang="en-ZA" altLang="en-US" sz="2800" b="1" dirty="0" smtClean="0"/>
          </a:p>
          <a:p>
            <a:pPr marL="0" indent="0" algn="ctr">
              <a:buFont typeface="Arial" charset="0"/>
              <a:buNone/>
            </a:pPr>
            <a:endParaRPr lang="en-ZA" altLang="en-US" sz="2800" b="1" dirty="0" smtClean="0"/>
          </a:p>
          <a:p>
            <a:pPr marL="0" indent="0" algn="ctr">
              <a:buFont typeface="Arial" charset="0"/>
              <a:buNone/>
            </a:pPr>
            <a:r>
              <a:rPr lang="en-ZA" altLang="en-US" sz="2800" b="1" dirty="0" smtClean="0"/>
              <a:t>THANK YOU</a:t>
            </a:r>
          </a:p>
        </p:txBody>
      </p:sp>
      <p:sp>
        <p:nvSpPr>
          <p:cNvPr id="2" name="Slide Number Placeholder 1"/>
          <p:cNvSpPr>
            <a:spLocks noGrp="1"/>
          </p:cNvSpPr>
          <p:nvPr>
            <p:ph type="sldNum" sz="quarter" idx="12"/>
          </p:nvPr>
        </p:nvSpPr>
        <p:spPr/>
        <p:txBody>
          <a:bodyPr/>
          <a:lstStyle/>
          <a:p>
            <a:fld id="{A756C700-325B-E741-9D5D-6030AB79B708}" type="slidenum">
              <a:rPr lang="en-US" smtClean="0"/>
              <a:pPr/>
              <a:t>37</a:t>
            </a:fld>
            <a:endParaRPr lang="en-US"/>
          </a:p>
        </p:txBody>
      </p:sp>
    </p:spTree>
    <p:extLst>
      <p:ext uri="{BB962C8B-B14F-4D97-AF65-F5344CB8AC3E}">
        <p14:creationId xmlns:p14="http://schemas.microsoft.com/office/powerpoint/2010/main" xmlns="" val="313286539"/>
      </p:ext>
    </p:extLst>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44691"/>
            <a:ext cx="8219256" cy="5385463"/>
          </a:xfrm>
        </p:spPr>
        <p:txBody>
          <a:bodyPr>
            <a:normAutofit/>
          </a:bodyPr>
          <a:lstStyle/>
          <a:p>
            <a:pPr lvl="0" algn="just" eaLnBrk="0" fontAlgn="base" hangingPunct="0">
              <a:spcAft>
                <a:spcPct val="0"/>
              </a:spcAft>
              <a:buFont typeface="Arial" charset="0"/>
              <a:buChar char="•"/>
              <a:defRPr/>
            </a:pPr>
            <a:r>
              <a:rPr lang="en-ZA" sz="1800" dirty="0" smtClean="0">
                <a:latin typeface="Calibri" pitchFamily="34" charset="0"/>
              </a:rPr>
              <a:t> </a:t>
            </a:r>
            <a:r>
              <a:rPr lang="en-US" sz="1800" b="1" dirty="0">
                <a:solidFill>
                  <a:prstClr val="black"/>
                </a:solidFill>
                <a:latin typeface="Calibri"/>
              </a:rPr>
              <a:t>The processing of claims takes place </a:t>
            </a:r>
            <a:r>
              <a:rPr lang="en-US" sz="1800" b="1" dirty="0" smtClean="0">
                <a:solidFill>
                  <a:prstClr val="black"/>
                </a:solidFill>
                <a:latin typeface="Calibri"/>
              </a:rPr>
              <a:t>following the processes described:</a:t>
            </a:r>
          </a:p>
          <a:p>
            <a:pPr lvl="0" algn="just" eaLnBrk="0" fontAlgn="base" hangingPunct="0">
              <a:spcAft>
                <a:spcPct val="0"/>
              </a:spcAft>
              <a:defRPr/>
            </a:pPr>
            <a:endParaRPr lang="en-US" sz="3600" b="1" dirty="0">
              <a:solidFill>
                <a:prstClr val="black"/>
              </a:solidFill>
              <a:latin typeface="Calibri"/>
            </a:endParaRPr>
          </a:p>
          <a:p>
            <a:pPr lvl="0" algn="just"/>
            <a:endParaRPr lang="en-ZA" dirty="0" smtClean="0">
              <a:latin typeface="Calibri" pitchFamily="34" charset="0"/>
            </a:endParaRPr>
          </a:p>
          <a:p>
            <a:pPr algn="just"/>
            <a:endParaRPr lang="en-ZA" dirty="0"/>
          </a:p>
        </p:txBody>
      </p:sp>
      <p:sp>
        <p:nvSpPr>
          <p:cNvPr id="3" name="Title 2"/>
          <p:cNvSpPr>
            <a:spLocks noGrp="1"/>
          </p:cNvSpPr>
          <p:nvPr>
            <p:ph type="title"/>
          </p:nvPr>
        </p:nvSpPr>
        <p:spPr>
          <a:xfrm>
            <a:off x="323528" y="17306"/>
            <a:ext cx="7571184" cy="627385"/>
          </a:xfrm>
          <a:solidFill>
            <a:srgbClr val="00B050"/>
          </a:solidFill>
        </p:spPr>
        <p:txBody>
          <a:bodyPr>
            <a:noAutofit/>
          </a:bodyPr>
          <a:lstStyle/>
          <a:p>
            <a:pPr algn="ctr"/>
            <a:r>
              <a:rPr lang="en-ZA" altLang="en-US" sz="2000" cap="none" dirty="0" smtClean="0">
                <a:solidFill>
                  <a:prstClr val="black"/>
                </a:solidFill>
                <a:latin typeface="Calibri"/>
              </a:rPr>
              <a:t>… OVERVIEW </a:t>
            </a:r>
            <a:r>
              <a:rPr lang="en-ZA" altLang="en-US" sz="2000" cap="none" dirty="0">
                <a:solidFill>
                  <a:prstClr val="black"/>
                </a:solidFill>
                <a:latin typeface="Calibri"/>
              </a:rPr>
              <a:t>OF THE RESTITUTION PROGRAMME</a:t>
            </a:r>
            <a:endParaRPr lang="en-ZA" sz="2000" dirty="0"/>
          </a:p>
        </p:txBody>
      </p:sp>
      <p:graphicFrame>
        <p:nvGraphicFramePr>
          <p:cNvPr id="5" name="Diagram 4"/>
          <p:cNvGraphicFramePr/>
          <p:nvPr>
            <p:extLst>
              <p:ext uri="{D42A27DB-BD31-4B8C-83A1-F6EECF244321}">
                <p14:modId xmlns:p14="http://schemas.microsoft.com/office/powerpoint/2010/main" xmlns="" val="258602597"/>
              </p:ext>
            </p:extLst>
          </p:nvPr>
        </p:nvGraphicFramePr>
        <p:xfrm>
          <a:off x="1403648" y="1220755"/>
          <a:ext cx="6192688" cy="42964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756C700-325B-E741-9D5D-6030AB79B708}" type="slidenum">
              <a:rPr lang="en-US" smtClean="0"/>
              <a:pPr/>
              <a:t>4</a:t>
            </a:fld>
            <a:endParaRPr lang="en-US"/>
          </a:p>
        </p:txBody>
      </p:sp>
    </p:spTree>
    <p:extLst>
      <p:ext uri="{BB962C8B-B14F-4D97-AF65-F5344CB8AC3E}">
        <p14:creationId xmlns:p14="http://schemas.microsoft.com/office/powerpoint/2010/main" xmlns="" val="823746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40701"/>
            <a:ext cx="8363272" cy="5568619"/>
          </a:xfrm>
        </p:spPr>
        <p:txBody>
          <a:bodyPr>
            <a:normAutofit/>
          </a:bodyPr>
          <a:lstStyle/>
          <a:p>
            <a:pPr marL="285750" indent="-285750" algn="just">
              <a:buFont typeface="Arial" panose="020B0604020202020204" pitchFamily="34" charset="0"/>
              <a:buChar char="•"/>
            </a:pPr>
            <a:r>
              <a:rPr lang="en-ZA" sz="2400" dirty="0" smtClean="0">
                <a:latin typeface="Calibri" pitchFamily="34" charset="0"/>
              </a:rPr>
              <a:t>A </a:t>
            </a:r>
            <a:r>
              <a:rPr lang="en-ZA" sz="2400" dirty="0">
                <a:latin typeface="Calibri" pitchFamily="34" charset="0"/>
              </a:rPr>
              <a:t>claim for restoration of rights in land lost was lodged by Mr Henk Smith on behalf of the Richtersveld community before the closing date of 31 December 1998</a:t>
            </a:r>
            <a:r>
              <a:rPr lang="en-ZA" sz="2400" dirty="0" smtClean="0">
                <a:latin typeface="Calibri" pitchFamily="34" charset="0"/>
              </a:rPr>
              <a:t>.</a:t>
            </a:r>
          </a:p>
          <a:p>
            <a:pPr marL="285750" indent="-285750" algn="just">
              <a:buFont typeface="Arial" panose="020B0604020202020204" pitchFamily="34" charset="0"/>
              <a:buChar char="•"/>
            </a:pPr>
            <a:r>
              <a:rPr lang="en-ZA" sz="2400" dirty="0" smtClean="0">
                <a:latin typeface="Calibri" pitchFamily="34" charset="0"/>
              </a:rPr>
              <a:t>The </a:t>
            </a:r>
            <a:r>
              <a:rPr lang="en-ZA" sz="2400" dirty="0">
                <a:latin typeface="Calibri" pitchFamily="34" charset="0"/>
              </a:rPr>
              <a:t>claim was referred to the Land Claims Court and a settlement proposal was presented to </a:t>
            </a:r>
            <a:r>
              <a:rPr lang="en-ZA" sz="2400" dirty="0" smtClean="0">
                <a:latin typeface="Calibri" pitchFamily="34" charset="0"/>
              </a:rPr>
              <a:t>Cabinet </a:t>
            </a:r>
            <a:r>
              <a:rPr lang="en-ZA" sz="2400" dirty="0">
                <a:latin typeface="Calibri" pitchFamily="34" charset="0"/>
              </a:rPr>
              <a:t>for </a:t>
            </a:r>
            <a:r>
              <a:rPr lang="en-ZA" sz="2400" dirty="0" smtClean="0">
                <a:latin typeface="Calibri" pitchFamily="34" charset="0"/>
              </a:rPr>
              <a:t>approval.</a:t>
            </a:r>
          </a:p>
          <a:p>
            <a:pPr marL="285750" indent="-285750" algn="just">
              <a:buFont typeface="Arial" panose="020B0604020202020204" pitchFamily="34" charset="0"/>
              <a:buChar char="•"/>
            </a:pPr>
            <a:r>
              <a:rPr lang="en-ZA" sz="2400" dirty="0" smtClean="0">
                <a:latin typeface="Calibri" pitchFamily="34" charset="0"/>
              </a:rPr>
              <a:t>The Minister of Public Enterprises entered into negotiations and this culminated into the signing of a Deed of Settlement and a memorandum of understanding with Alexkor in 2007</a:t>
            </a:r>
            <a:r>
              <a:rPr lang="en-ZA" sz="2400" dirty="0">
                <a:latin typeface="Calibri" pitchFamily="34" charset="0"/>
              </a:rPr>
              <a:t>. </a:t>
            </a:r>
            <a:endParaRPr lang="en-ZA" sz="2400" dirty="0" smtClean="0">
              <a:latin typeface="Calibri" pitchFamily="34" charset="0"/>
            </a:endParaRPr>
          </a:p>
          <a:p>
            <a:pPr marL="285750" indent="-285750" algn="just">
              <a:buFont typeface="Arial" panose="020B0604020202020204" pitchFamily="34" charset="0"/>
              <a:buChar char="•"/>
            </a:pPr>
            <a:r>
              <a:rPr lang="en-ZA" sz="2400" dirty="0" smtClean="0">
                <a:latin typeface="Calibri" pitchFamily="34" charset="0"/>
              </a:rPr>
              <a:t>Approximately </a:t>
            </a:r>
            <a:r>
              <a:rPr lang="en-ZA" sz="2400" dirty="0">
                <a:latin typeface="Calibri" pitchFamily="34" charset="0"/>
              </a:rPr>
              <a:t>2,630 beneficiaries were verified in towns in Namaqualand such as </a:t>
            </a:r>
            <a:r>
              <a:rPr lang="en-ZA" sz="2400" dirty="0" err="1">
                <a:latin typeface="Calibri" pitchFamily="34" charset="0"/>
              </a:rPr>
              <a:t>Sanddrift</a:t>
            </a:r>
            <a:r>
              <a:rPr lang="en-ZA" sz="2400" dirty="0">
                <a:latin typeface="Calibri" pitchFamily="34" charset="0"/>
              </a:rPr>
              <a:t>, Kuboes, </a:t>
            </a:r>
            <a:r>
              <a:rPr lang="en-ZA" sz="2400" dirty="0" err="1">
                <a:latin typeface="Calibri" pitchFamily="34" charset="0"/>
              </a:rPr>
              <a:t>Lekkersing</a:t>
            </a:r>
            <a:r>
              <a:rPr lang="en-ZA" sz="2400" dirty="0">
                <a:latin typeface="Calibri" pitchFamily="34" charset="0"/>
              </a:rPr>
              <a:t>, </a:t>
            </a:r>
            <a:r>
              <a:rPr lang="en-ZA" sz="2400" dirty="0" err="1">
                <a:latin typeface="Calibri" pitchFamily="34" charset="0"/>
              </a:rPr>
              <a:t>Eksteensfontein</a:t>
            </a:r>
            <a:r>
              <a:rPr lang="en-ZA" sz="2400" dirty="0">
                <a:latin typeface="Calibri" pitchFamily="34" charset="0"/>
              </a:rPr>
              <a:t> and </a:t>
            </a:r>
            <a:r>
              <a:rPr lang="en-ZA" sz="2400" dirty="0" err="1">
                <a:latin typeface="Calibri" pitchFamily="34" charset="0"/>
              </a:rPr>
              <a:t>Alexanderbay</a:t>
            </a:r>
            <a:r>
              <a:rPr lang="en-ZA" sz="2400" dirty="0">
                <a:latin typeface="Calibri" pitchFamily="34" charset="0"/>
              </a:rPr>
              <a:t>. The verification was undertaken by the community leaders</a:t>
            </a:r>
            <a:r>
              <a:rPr lang="en-ZA" sz="2400" dirty="0" smtClean="0">
                <a:latin typeface="Calibri" pitchFamily="34" charset="0"/>
              </a:rPr>
              <a:t>.</a:t>
            </a:r>
            <a:endParaRPr lang="en-ZA" sz="1800" dirty="0">
              <a:latin typeface="Calibri" pitchFamily="34" charset="0"/>
            </a:endParaRPr>
          </a:p>
        </p:txBody>
      </p:sp>
      <p:sp>
        <p:nvSpPr>
          <p:cNvPr id="3" name="Title 2"/>
          <p:cNvSpPr>
            <a:spLocks noGrp="1"/>
          </p:cNvSpPr>
          <p:nvPr>
            <p:ph type="title"/>
          </p:nvPr>
        </p:nvSpPr>
        <p:spPr>
          <a:xfrm>
            <a:off x="755576" y="164638"/>
            <a:ext cx="7632848" cy="370052"/>
          </a:xfrm>
          <a:solidFill>
            <a:srgbClr val="00B050"/>
          </a:solidFill>
        </p:spPr>
        <p:txBody>
          <a:bodyPr>
            <a:noAutofit/>
          </a:bodyPr>
          <a:lstStyle/>
          <a:p>
            <a:pPr algn="ctr"/>
            <a:r>
              <a:rPr lang="en-ZA" sz="1800" dirty="0" smtClean="0">
                <a:latin typeface="Calibri" panose="020F0502020204030204" pitchFamily="34" charset="0"/>
              </a:rPr>
              <a:t>       2. BACKGROUND  OF  THE RICHTERSVELD LAND CLAIM</a:t>
            </a:r>
            <a:endParaRPr lang="en-ZA" sz="1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A756C700-325B-E741-9D5D-6030AB79B708}" type="slidenum">
              <a:rPr lang="en-US" smtClean="0"/>
              <a:pPr/>
              <a:t>5</a:t>
            </a:fld>
            <a:endParaRPr lang="en-US"/>
          </a:p>
        </p:txBody>
      </p:sp>
    </p:spTree>
    <p:extLst>
      <p:ext uri="{BB962C8B-B14F-4D97-AF65-F5344CB8AC3E}">
        <p14:creationId xmlns:p14="http://schemas.microsoft.com/office/powerpoint/2010/main" xmlns="" val="1460941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332657"/>
            <a:ext cx="8712968" cy="5976664"/>
          </a:xfrm>
        </p:spPr>
        <p:txBody>
          <a:bodyPr>
            <a:normAutofit/>
          </a:bodyPr>
          <a:lstStyle/>
          <a:p>
            <a:pPr marL="285750" indent="-285750" algn="just">
              <a:buFont typeface="Arial" panose="020B0604020202020204" pitchFamily="34" charset="0"/>
              <a:buChar char="•"/>
            </a:pPr>
            <a:r>
              <a:rPr lang="en-ZA" sz="2400" dirty="0" smtClean="0">
                <a:latin typeface="Calibri" pitchFamily="34" charset="0"/>
              </a:rPr>
              <a:t>In </a:t>
            </a:r>
            <a:r>
              <a:rPr lang="en-ZA" sz="2400" dirty="0">
                <a:latin typeface="Calibri" pitchFamily="34" charset="0"/>
              </a:rPr>
              <a:t>October 2003, the Constitutional Court (Case Nr. CCT 19/03) concluded that the real character of the title that the Richtersveld Community possessed in the Richtersveld was a right of communal ownership under indigenous law. The content of the right included the right to exclusive occupation and use of the Richtersveld by members of the community</a:t>
            </a:r>
            <a:r>
              <a:rPr lang="en-ZA" sz="2400" dirty="0" smtClean="0">
                <a:latin typeface="Calibri" pitchFamily="34" charset="0"/>
              </a:rPr>
              <a:t>.</a:t>
            </a:r>
          </a:p>
          <a:p>
            <a:pPr marL="285750" indent="-285750" algn="just">
              <a:buFont typeface="Arial" panose="020B0604020202020204" pitchFamily="34" charset="0"/>
              <a:buChar char="•"/>
            </a:pPr>
            <a:r>
              <a:rPr lang="en-ZA" sz="2400" dirty="0" smtClean="0">
                <a:latin typeface="Calibri" pitchFamily="34" charset="0"/>
              </a:rPr>
              <a:t>The </a:t>
            </a:r>
            <a:r>
              <a:rPr lang="en-ZA" sz="2400" dirty="0">
                <a:latin typeface="Calibri" pitchFamily="34" charset="0"/>
              </a:rPr>
              <a:t>Deed of Settlement signed by the parties in 2007, directed that at least 2 Trusts and a number of companies must be established to manage and operate the various business operations of the CPA. The Richtersveld Investment Trust (RIT) is the sole shareholder in the Richtersveld Investment Holding Company (RIHC). The income from the RIHC is to be distributed in terms of a distribution policy to the CPA members for educational programmes, entrepreneurship and social development.</a:t>
            </a:r>
            <a:endParaRPr lang="en-ZA" sz="2400" dirty="0" smtClean="0">
              <a:latin typeface="Calibri" pitchFamily="34" charset="0"/>
            </a:endParaRPr>
          </a:p>
          <a:p>
            <a:pPr marL="285750" indent="-285750" algn="just">
              <a:buFont typeface="Arial" panose="020B0604020202020204" pitchFamily="34" charset="0"/>
              <a:buChar char="•"/>
            </a:pPr>
            <a:endParaRPr lang="en-ZA" sz="1800" dirty="0"/>
          </a:p>
          <a:p>
            <a:pPr marL="285750" indent="-285750" algn="just">
              <a:buFont typeface="Arial" panose="020B0604020202020204" pitchFamily="34" charset="0"/>
              <a:buChar char="•"/>
            </a:pPr>
            <a:endParaRPr lang="en-ZA" sz="1800" dirty="0"/>
          </a:p>
          <a:p>
            <a:pPr marL="285750" indent="-285750">
              <a:buFont typeface="Arial" panose="020B0604020202020204" pitchFamily="34" charset="0"/>
              <a:buChar char="•"/>
            </a:pPr>
            <a:endParaRPr lang="en-ZA" sz="1800" dirty="0">
              <a:latin typeface="Calibri" panose="020F0502020204030204" pitchFamily="34" charset="0"/>
            </a:endParaRPr>
          </a:p>
        </p:txBody>
      </p:sp>
      <p:sp>
        <p:nvSpPr>
          <p:cNvPr id="5" name="Title 2"/>
          <p:cNvSpPr>
            <a:spLocks noGrp="1"/>
          </p:cNvSpPr>
          <p:nvPr>
            <p:ph type="title"/>
          </p:nvPr>
        </p:nvSpPr>
        <p:spPr>
          <a:xfrm>
            <a:off x="467544" y="-171400"/>
            <a:ext cx="7931224" cy="504056"/>
          </a:xfrm>
          <a:solidFill>
            <a:srgbClr val="00B050"/>
          </a:solidFill>
        </p:spPr>
        <p:txBody>
          <a:bodyPr>
            <a:noAutofit/>
          </a:bodyPr>
          <a:lstStyle/>
          <a:p>
            <a:pPr algn="ctr"/>
            <a:r>
              <a:rPr lang="en-ZA" sz="1800" dirty="0" smtClean="0">
                <a:latin typeface="Calibri" panose="020F0502020204030204" pitchFamily="34" charset="0"/>
              </a:rPr>
              <a:t>      ….  BACKGROUND  OF  THE RICHTERSVELD LAND CLAIM </a:t>
            </a:r>
            <a:endParaRPr lang="en-ZA" sz="18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fld id="{A756C700-325B-E741-9D5D-6030AB79B708}" type="slidenum">
              <a:rPr lang="en-US" smtClean="0"/>
              <a:pPr/>
              <a:t>6</a:t>
            </a:fld>
            <a:endParaRPr lang="en-US"/>
          </a:p>
        </p:txBody>
      </p:sp>
    </p:spTree>
    <p:extLst>
      <p:ext uri="{BB962C8B-B14F-4D97-AF65-F5344CB8AC3E}">
        <p14:creationId xmlns:p14="http://schemas.microsoft.com/office/powerpoint/2010/main" xmlns="" val="4210980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40701"/>
            <a:ext cx="8686800" cy="4848539"/>
          </a:xfrm>
        </p:spPr>
        <p:txBody>
          <a:bodyPr>
            <a:normAutofit/>
          </a:bodyPr>
          <a:lstStyle/>
          <a:p>
            <a:r>
              <a:rPr lang="en-ZA" sz="2400" dirty="0">
                <a:latin typeface="Calibri" pitchFamily="34" charset="0"/>
              </a:rPr>
              <a:t>The Richtersveld Community Trust (RCT) was established having 100% shareholding in the Richtersveld Self-Development Company (RSDC). The RSDC has four subsidiary companies, namely:</a:t>
            </a:r>
          </a:p>
          <a:p>
            <a:pPr marL="0" indent="0">
              <a:buNone/>
            </a:pPr>
            <a:r>
              <a:rPr lang="en-ZA" sz="2400" dirty="0">
                <a:latin typeface="Calibri" pitchFamily="34" charset="0"/>
              </a:rPr>
              <a:t>	</a:t>
            </a:r>
            <a:r>
              <a:rPr lang="en-ZA" sz="2400" dirty="0" smtClean="0">
                <a:latin typeface="Calibri" pitchFamily="34" charset="0"/>
              </a:rPr>
              <a:t>1</a:t>
            </a:r>
            <a:r>
              <a:rPr lang="en-ZA" sz="2400" dirty="0">
                <a:latin typeface="Calibri" pitchFamily="34" charset="0"/>
              </a:rPr>
              <a:t>. The Richtersveld Agricultural Holding Company </a:t>
            </a:r>
            <a:r>
              <a:rPr lang="en-ZA" sz="2400" dirty="0" smtClean="0">
                <a:latin typeface="Calibri" pitchFamily="34" charset="0"/>
              </a:rPr>
              <a:t>(</a:t>
            </a:r>
            <a:r>
              <a:rPr lang="en-ZA" sz="2400" dirty="0">
                <a:latin typeface="Calibri" pitchFamily="34" charset="0"/>
              </a:rPr>
              <a:t>RAHCO);</a:t>
            </a:r>
          </a:p>
          <a:p>
            <a:pPr marL="0" indent="0">
              <a:buNone/>
            </a:pPr>
            <a:r>
              <a:rPr lang="en-ZA" sz="2400" dirty="0">
                <a:latin typeface="Calibri" pitchFamily="34" charset="0"/>
              </a:rPr>
              <a:t>	</a:t>
            </a:r>
            <a:r>
              <a:rPr lang="en-ZA" sz="2400" dirty="0" smtClean="0">
                <a:latin typeface="Calibri" pitchFamily="34" charset="0"/>
              </a:rPr>
              <a:t>2</a:t>
            </a:r>
            <a:r>
              <a:rPr lang="en-ZA" sz="2400" dirty="0">
                <a:latin typeface="Calibri" pitchFamily="34" charset="0"/>
              </a:rPr>
              <a:t>. The Richtersveld Property Holding Company (RPHC);</a:t>
            </a:r>
          </a:p>
          <a:p>
            <a:pPr marL="0" indent="0">
              <a:buNone/>
            </a:pPr>
            <a:r>
              <a:rPr lang="en-ZA" sz="2400" dirty="0">
                <a:latin typeface="Calibri" pitchFamily="34" charset="0"/>
              </a:rPr>
              <a:t>	</a:t>
            </a:r>
            <a:r>
              <a:rPr lang="en-ZA" sz="2400" dirty="0" smtClean="0">
                <a:latin typeface="Calibri" pitchFamily="34" charset="0"/>
              </a:rPr>
              <a:t>3</a:t>
            </a:r>
            <a:r>
              <a:rPr lang="en-ZA" sz="2400" dirty="0">
                <a:latin typeface="Calibri" pitchFamily="34" charset="0"/>
              </a:rPr>
              <a:t>. The Richtersveld Mining Company (RMC); and</a:t>
            </a:r>
          </a:p>
          <a:p>
            <a:pPr marL="0" indent="0">
              <a:buNone/>
            </a:pPr>
            <a:r>
              <a:rPr lang="en-ZA" sz="2400" dirty="0">
                <a:latin typeface="Calibri" pitchFamily="34" charset="0"/>
              </a:rPr>
              <a:t>	</a:t>
            </a:r>
            <a:r>
              <a:rPr lang="en-ZA" sz="2400" dirty="0" smtClean="0">
                <a:latin typeface="Calibri" pitchFamily="34" charset="0"/>
              </a:rPr>
              <a:t>4</a:t>
            </a:r>
            <a:r>
              <a:rPr lang="en-ZA" sz="2400" dirty="0">
                <a:latin typeface="Calibri" pitchFamily="34" charset="0"/>
              </a:rPr>
              <a:t>. It was also decided to establish the Richtersveld </a:t>
            </a:r>
            <a:r>
              <a:rPr lang="en-ZA" sz="2400" dirty="0" smtClean="0">
                <a:latin typeface="Calibri" pitchFamily="34" charset="0"/>
              </a:rPr>
              <a:t>Environment 		Rehabilitation Company </a:t>
            </a:r>
            <a:r>
              <a:rPr lang="en-ZA" sz="2400" dirty="0">
                <a:latin typeface="Calibri" pitchFamily="34" charset="0"/>
              </a:rPr>
              <a:t>(REHC) </a:t>
            </a:r>
            <a:endParaRPr lang="en-ZA" sz="2400" dirty="0" smtClean="0">
              <a:latin typeface="Calibri" pitchFamily="34" charset="0"/>
            </a:endParaRPr>
          </a:p>
          <a:p>
            <a:r>
              <a:rPr lang="en-ZA" sz="2400" dirty="0" smtClean="0">
                <a:latin typeface="Calibri" pitchFamily="34" charset="0"/>
              </a:rPr>
              <a:t>The entities created as part of the settlement required more than 50 members to be operational and it has been a constant struggle to capacitate and resource the entities.</a:t>
            </a:r>
            <a:endParaRPr lang="en-ZA" sz="2400" dirty="0">
              <a:latin typeface="Calibri" pitchFamily="34" charset="0"/>
            </a:endParaRPr>
          </a:p>
        </p:txBody>
      </p:sp>
      <p:sp>
        <p:nvSpPr>
          <p:cNvPr id="5" name="Title 2"/>
          <p:cNvSpPr>
            <a:spLocks noGrp="1"/>
          </p:cNvSpPr>
          <p:nvPr>
            <p:ph type="title"/>
          </p:nvPr>
        </p:nvSpPr>
        <p:spPr>
          <a:xfrm>
            <a:off x="467544" y="164638"/>
            <a:ext cx="7931224" cy="466063"/>
          </a:xfrm>
          <a:solidFill>
            <a:srgbClr val="00B050"/>
          </a:solidFill>
        </p:spPr>
        <p:txBody>
          <a:bodyPr>
            <a:noAutofit/>
          </a:bodyPr>
          <a:lstStyle/>
          <a:p>
            <a:pPr algn="ctr"/>
            <a:r>
              <a:rPr lang="en-ZA" sz="1800" dirty="0" smtClean="0">
                <a:latin typeface="Calibri" panose="020F0502020204030204" pitchFamily="34" charset="0"/>
              </a:rPr>
              <a:t>      …  BACKGROUND  OF  THE RICHTERSVELD LAND CLAIM</a:t>
            </a:r>
            <a:endParaRPr lang="en-ZA" sz="18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fld id="{A756C700-325B-E741-9D5D-6030AB79B708}" type="slidenum">
              <a:rPr lang="en-US" smtClean="0"/>
              <a:pPr/>
              <a:t>7</a:t>
            </a:fld>
            <a:endParaRPr lang="en-US"/>
          </a:p>
        </p:txBody>
      </p:sp>
    </p:spTree>
    <p:extLst>
      <p:ext uri="{BB962C8B-B14F-4D97-AF65-F5344CB8AC3E}">
        <p14:creationId xmlns:p14="http://schemas.microsoft.com/office/powerpoint/2010/main" xmlns="" val="1447819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2615" y="692696"/>
            <a:ext cx="8686800" cy="5064563"/>
          </a:xfrm>
        </p:spPr>
        <p:txBody>
          <a:bodyPr>
            <a:noAutofit/>
          </a:bodyPr>
          <a:lstStyle/>
          <a:p>
            <a:pPr algn="just"/>
            <a:r>
              <a:rPr lang="en-ZA" sz="2400" dirty="0">
                <a:latin typeface="Calibri" pitchFamily="34" charset="0"/>
              </a:rPr>
              <a:t>The financial compensation made available by the Land Claims Commission, was transferred to the Richtersveld Investment Holding Company (RIHC) as follows</a:t>
            </a:r>
            <a:r>
              <a:rPr lang="en-ZA" sz="2400" dirty="0" smtClean="0">
                <a:latin typeface="Calibri" pitchFamily="34" charset="0"/>
              </a:rPr>
              <a:t>:</a:t>
            </a:r>
          </a:p>
          <a:p>
            <a:pPr marL="285750" lvl="0" indent="-285750" algn="just">
              <a:buFont typeface="Wingdings" panose="05000000000000000000" pitchFamily="2" charset="2"/>
              <a:buChar char="Ø"/>
            </a:pPr>
            <a:r>
              <a:rPr lang="en-ZA" sz="2400" dirty="0" smtClean="0">
                <a:latin typeface="Calibri" pitchFamily="34" charset="0"/>
              </a:rPr>
              <a:t>R50m </a:t>
            </a:r>
            <a:r>
              <a:rPr lang="en-ZA" sz="2400" dirty="0">
                <a:latin typeface="Calibri" pitchFamily="34" charset="0"/>
              </a:rPr>
              <a:t>was transferred for recapitalization of the agricultural and mari-cultural properties or for other developments which would benefit the CPA members</a:t>
            </a:r>
            <a:r>
              <a:rPr lang="en-ZA" sz="2400" dirty="0" smtClean="0">
                <a:latin typeface="Calibri" pitchFamily="34" charset="0"/>
              </a:rPr>
              <a:t>;</a:t>
            </a:r>
          </a:p>
          <a:p>
            <a:pPr marL="285750" lvl="0" indent="-285750" algn="just">
              <a:buFont typeface="Wingdings" panose="05000000000000000000" pitchFamily="2" charset="2"/>
              <a:buChar char="Ø"/>
            </a:pPr>
            <a:r>
              <a:rPr lang="en-ZA" sz="2400" dirty="0" smtClean="0">
                <a:latin typeface="Calibri" pitchFamily="34" charset="0"/>
              </a:rPr>
              <a:t>R190m </a:t>
            </a:r>
            <a:r>
              <a:rPr lang="en-ZA" sz="2400" dirty="0">
                <a:latin typeface="Calibri" pitchFamily="34" charset="0"/>
              </a:rPr>
              <a:t>was transferred to be grown and invested in terms of an investment policy and to provide an income for the Richtersveld Investment Trust; and</a:t>
            </a:r>
          </a:p>
          <a:p>
            <a:pPr marL="285750" lvl="0" indent="-285750" algn="just">
              <a:buFont typeface="Wingdings" panose="05000000000000000000" pitchFamily="2" charset="2"/>
              <a:buChar char="Ø"/>
            </a:pPr>
            <a:r>
              <a:rPr lang="en-ZA" sz="2400" dirty="0">
                <a:latin typeface="Calibri" pitchFamily="34" charset="0"/>
              </a:rPr>
              <a:t>R45m was transferred to the CPA for property development by the Richtersveld Property holding Company but which </a:t>
            </a:r>
            <a:r>
              <a:rPr lang="en-ZA" sz="2400" dirty="0" smtClean="0">
                <a:latin typeface="Calibri" pitchFamily="34" charset="0"/>
              </a:rPr>
              <a:t>was to </a:t>
            </a:r>
            <a:r>
              <a:rPr lang="en-ZA" sz="2400" dirty="0">
                <a:latin typeface="Calibri" pitchFamily="34" charset="0"/>
              </a:rPr>
              <a:t>be managed by the RIHC</a:t>
            </a:r>
            <a:r>
              <a:rPr lang="en-ZA" sz="2400" dirty="0" smtClean="0">
                <a:latin typeface="Calibri" pitchFamily="34" charset="0"/>
              </a:rPr>
              <a:t>).</a:t>
            </a:r>
          </a:p>
          <a:p>
            <a:pPr marL="0" indent="0">
              <a:buNone/>
            </a:pPr>
            <a:endParaRPr lang="en-ZA" sz="2400" dirty="0">
              <a:latin typeface="Calibri" pitchFamily="34" charset="0"/>
            </a:endParaRPr>
          </a:p>
        </p:txBody>
      </p:sp>
      <p:sp>
        <p:nvSpPr>
          <p:cNvPr id="5" name="Title 2"/>
          <p:cNvSpPr>
            <a:spLocks noGrp="1"/>
          </p:cNvSpPr>
          <p:nvPr>
            <p:ph type="title"/>
          </p:nvPr>
        </p:nvSpPr>
        <p:spPr>
          <a:xfrm>
            <a:off x="308720" y="0"/>
            <a:ext cx="7931224" cy="548680"/>
          </a:xfrm>
          <a:solidFill>
            <a:srgbClr val="00B050"/>
          </a:solidFill>
        </p:spPr>
        <p:txBody>
          <a:bodyPr>
            <a:noAutofit/>
          </a:bodyPr>
          <a:lstStyle/>
          <a:p>
            <a:pPr algn="ctr"/>
            <a:r>
              <a:rPr lang="en-ZA" sz="1800" dirty="0" smtClean="0">
                <a:latin typeface="Calibri" panose="020F0502020204030204" pitchFamily="34" charset="0"/>
              </a:rPr>
              <a:t>       …. BACKGROUND  OF  THE RICHTERSVELD LAND CLAIM </a:t>
            </a:r>
            <a:endParaRPr lang="en-ZA" sz="18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fld id="{A756C700-325B-E741-9D5D-6030AB79B708}" type="slidenum">
              <a:rPr lang="en-US" smtClean="0"/>
              <a:pPr/>
              <a:t>8</a:t>
            </a:fld>
            <a:endParaRPr lang="en-US"/>
          </a:p>
        </p:txBody>
      </p:sp>
    </p:spTree>
    <p:extLst>
      <p:ext uri="{BB962C8B-B14F-4D97-AF65-F5344CB8AC3E}">
        <p14:creationId xmlns:p14="http://schemas.microsoft.com/office/powerpoint/2010/main" xmlns="" val="3066316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2615" y="1052736"/>
            <a:ext cx="8686800" cy="4704523"/>
          </a:xfrm>
        </p:spPr>
        <p:txBody>
          <a:bodyPr>
            <a:noAutofit/>
          </a:bodyPr>
          <a:lstStyle/>
          <a:p>
            <a:pPr lvl="0" algn="just"/>
            <a:r>
              <a:rPr lang="en-ZA" sz="2400" dirty="0" smtClean="0">
                <a:latin typeface="Calibri" pitchFamily="34" charset="0"/>
              </a:rPr>
              <a:t>The </a:t>
            </a:r>
            <a:r>
              <a:rPr lang="en-ZA" sz="2400" dirty="0">
                <a:latin typeface="Calibri" pitchFamily="34" charset="0"/>
              </a:rPr>
              <a:t>Richtersveld Community Trust is obliged to distribute/disburse the income from the Richtersveld Self-Development Company (RSDC) to CPA members. </a:t>
            </a:r>
          </a:p>
          <a:p>
            <a:pPr marL="285750" indent="-285750">
              <a:buFont typeface="Arial" panose="020B0604020202020204" pitchFamily="34" charset="0"/>
              <a:buChar char="•"/>
            </a:pPr>
            <a:endParaRPr lang="en-ZA" sz="2400" dirty="0">
              <a:latin typeface="Calibri" pitchFamily="34" charset="0"/>
            </a:endParaRPr>
          </a:p>
        </p:txBody>
      </p:sp>
      <p:sp>
        <p:nvSpPr>
          <p:cNvPr id="5" name="Title 2"/>
          <p:cNvSpPr>
            <a:spLocks noGrp="1"/>
          </p:cNvSpPr>
          <p:nvPr>
            <p:ph type="title"/>
          </p:nvPr>
        </p:nvSpPr>
        <p:spPr>
          <a:xfrm>
            <a:off x="308720" y="116632"/>
            <a:ext cx="7931224" cy="720080"/>
          </a:xfrm>
          <a:solidFill>
            <a:srgbClr val="00B050"/>
          </a:solidFill>
        </p:spPr>
        <p:txBody>
          <a:bodyPr>
            <a:noAutofit/>
          </a:bodyPr>
          <a:lstStyle/>
          <a:p>
            <a:pPr algn="ctr"/>
            <a:r>
              <a:rPr lang="en-ZA" sz="1800" dirty="0" smtClean="0">
                <a:latin typeface="Calibri" panose="020F0502020204030204" pitchFamily="34" charset="0"/>
              </a:rPr>
              <a:t>      …. BACKGROUND  OF  THE RICHTERSVELD LAND CLAIM </a:t>
            </a:r>
            <a:endParaRPr lang="en-ZA" sz="18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fld id="{A756C700-325B-E741-9D5D-6030AB79B708}" type="slidenum">
              <a:rPr lang="en-US" smtClean="0"/>
              <a:pPr/>
              <a:t>9</a:t>
            </a:fld>
            <a:endParaRPr lang="en-US"/>
          </a:p>
        </p:txBody>
      </p:sp>
    </p:spTree>
    <p:extLst>
      <p:ext uri="{BB962C8B-B14F-4D97-AF65-F5344CB8AC3E}">
        <p14:creationId xmlns:p14="http://schemas.microsoft.com/office/powerpoint/2010/main" xmlns="" val="862775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3724</Words>
  <Application>Microsoft Office PowerPoint</Application>
  <PresentationFormat>On-screen Show (4:3)</PresentationFormat>
  <Paragraphs>371</Paragraphs>
  <Slides>37</Slides>
  <Notes>15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   RICHTERSVELD LAND RESTITUTION CLAIM   PRESENTATION TO THE SELECT COMMITTEE ON COMMUNICATIONS AND  PUBLIC ENTERPRISES  27 FEBRUARY 2019  </vt:lpstr>
      <vt:lpstr>        1. OVERVIEW OF THE RESTITUTION PROGRAMME</vt:lpstr>
      <vt:lpstr>     … OVERVIEW OF THE RESTITUTION PROGRAMME</vt:lpstr>
      <vt:lpstr>… OVERVIEW OF THE RESTITUTION PROGRAMME</vt:lpstr>
      <vt:lpstr>       2. BACKGROUND  OF  THE RICHTERSVELD LAND CLAIM</vt:lpstr>
      <vt:lpstr>      ….  BACKGROUND  OF  THE RICHTERSVELD LAND CLAIM </vt:lpstr>
      <vt:lpstr>      …  BACKGROUND  OF  THE RICHTERSVELD LAND CLAIM</vt:lpstr>
      <vt:lpstr>       …. BACKGROUND  OF  THE RICHTERSVELD LAND CLAIM </vt:lpstr>
      <vt:lpstr>      …. BACKGROUND  OF  THE RICHTERSVELD LAND CLAIM </vt:lpstr>
      <vt:lpstr>               3. STATUS SINCE 2011</vt:lpstr>
      <vt:lpstr>            … STATUS SINCE 2011</vt:lpstr>
      <vt:lpstr>            … STATUS SINCE 2011</vt:lpstr>
      <vt:lpstr>            … STATUS SINCE 2011</vt:lpstr>
      <vt:lpstr>            … STATUS SINCE 2011</vt:lpstr>
      <vt:lpstr>        4. RESOLUTIONS BY THE SELECT COMMITTEE ON 22 NOVEMBER 2017</vt:lpstr>
      <vt:lpstr>     5. PROGRESS ON RESOLUTIONS BY THE SELECT COMMITTEE ON 22 NOVEMBER 2017</vt:lpstr>
      <vt:lpstr>            …PROGRESS ON RESOLUTIONS BY THE SELECT COMMITTEE ON 22 NOVEMBER 2017</vt:lpstr>
      <vt:lpstr>            …PROGRESS ON RESOLUTIONS BY THE SELECT COMMITTEE ON 22 NOVEMBER 2017</vt:lpstr>
      <vt:lpstr>            PROGRESS ON RESOLUTIONS BY THE SELECT COMMITTEE ON 22 NOVEMBER 2017</vt:lpstr>
      <vt:lpstr>            PROGRESS ON RESOLUTIONS BY THE SELECT COMMITTEE ON 22 NOVEMBER 2017</vt:lpstr>
      <vt:lpstr>            PROGRESS ON RESOLUTIONS BY THE SELECT COMMITTEE ON 22 NOVEMBER 2017</vt:lpstr>
      <vt:lpstr>6. PROGRESS SINCE DG’S DECISION TO PUT CPA UNDER ADMINISTRATION </vt:lpstr>
      <vt:lpstr>           7. PROPOSED ACTION ONCE CPA ADMINISTRATOR IS APPOINTED</vt:lpstr>
      <vt:lpstr>            … PROPOSED ACTION ONCE CPA ADMINISTRATOR IS APPOINTED</vt:lpstr>
      <vt:lpstr>           … PROPOSED ACTION ONCE CPA ADMINISTRATOR IS APPOINTED</vt:lpstr>
      <vt:lpstr>           … PROPOSED ACTION ONCE CPA ADMINISTRATOR IS APPOINTED</vt:lpstr>
      <vt:lpstr>            … PROPOSED ACTION ONCE CPA ADMINISTRATOR IS APPOINTED</vt:lpstr>
      <vt:lpstr>             … PROPOSED ACTION ONCE CPA ADMINISTRATOR IS APPOINTED</vt:lpstr>
      <vt:lpstr>            … PROPOSED ACTION ONCE CPA ADMINISTRATOR IS APPOINTED</vt:lpstr>
      <vt:lpstr>            8. FORENSIC INVESTIGATION ON ASSETS AT RICHTERSVELD BY DRDLR</vt:lpstr>
      <vt:lpstr>              9. TOWNSHIP ESTABLISHMENT </vt:lpstr>
      <vt:lpstr>PARTIES TO THE MEETING OF 17 JANUARY 2018</vt:lpstr>
      <vt:lpstr>RESOLUTIONS OF THE MEETING OF THE MEETING OF 17 JANUARY 2018</vt:lpstr>
      <vt:lpstr>AGREEMENT OF MEETING OF 17 JANUARY 2018 </vt:lpstr>
      <vt:lpstr>AGREEMENT OF MEETING OF 17 JANUARY 2018</vt:lpstr>
      <vt:lpstr>           10. Conclusion</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Lebogang Ditshwene</dc:creator>
  <cp:lastModifiedBy>PUMZA</cp:lastModifiedBy>
  <cp:revision>97</cp:revision>
  <cp:lastPrinted>2017-10-28T12:17:09Z</cp:lastPrinted>
  <dcterms:created xsi:type="dcterms:W3CDTF">2014-09-02T13:54:49Z</dcterms:created>
  <dcterms:modified xsi:type="dcterms:W3CDTF">2019-03-01T09:35:42Z</dcterms:modified>
</cp:coreProperties>
</file>