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60" r:id="rId3"/>
    <p:sldId id="264" r:id="rId4"/>
    <p:sldId id="268" r:id="rId5"/>
    <p:sldId id="273" r:id="rId6"/>
    <p:sldId id="263" r:id="rId7"/>
    <p:sldId id="269" r:id="rId8"/>
    <p:sldId id="262" r:id="rId9"/>
    <p:sldId id="272" r:id="rId10"/>
    <p:sldId id="271" r:id="rId11"/>
    <p:sldId id="258" r:id="rId12"/>
    <p:sldId id="259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Mclaren" initials="DM" lastIdx="1" clrIdx="0">
    <p:extLst>
      <p:ext uri="{19B8F6BF-5375-455C-9EA6-DF929625EA0E}">
        <p15:presenceInfo xmlns:p15="http://schemas.microsoft.com/office/powerpoint/2012/main" userId="Daniel Mclar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70" autoAdjust="0"/>
    <p:restoredTop sz="83372" autoAdjust="0"/>
  </p:normalViewPr>
  <p:slideViewPr>
    <p:cSldViewPr snapToGrid="0">
      <p:cViewPr varScale="1">
        <p:scale>
          <a:sx n="66" d="100"/>
          <a:sy n="66" d="100"/>
        </p:scale>
        <p:origin x="4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2-27T00:09:54.478" idx="1">
    <p:pos x="7488" y="1189"/>
    <p:text>Suggest you use the effective PIT graph</p:text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B634D-3E13-4C5F-B0E8-6FE0A9EF300F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A759F-7E0B-44CA-BE88-B0850B744D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799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Daniel</a:t>
            </a:r>
            <a:r>
              <a:rPr lang="en-GB" baseline="0" dirty="0" smtClean="0"/>
              <a:t> (but we each introduce ourselves)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226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Erwan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038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Daniel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5847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Daniel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0570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Erwan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719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Daniel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7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Daniel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677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Daniel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20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Busi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887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Busi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896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Daniel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166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Daniel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991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Busi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034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Erwan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A759F-7E0B-44CA-BE88-B0850B744D7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20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545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4985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033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733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1470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499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0708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704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58103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381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927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1CF6421-B027-4068-9CEE-0DA8A94C51FC}" type="datetimeFigureOut">
              <a:rPr lang="en-ZA" smtClean="0"/>
              <a:t>2019/02/27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A6D654-84DC-4A67-B2C6-AE5F389EDFB9}" type="slidenum">
              <a:rPr lang="en-ZA" smtClean="0"/>
              <a:t>‹#›</a:t>
            </a:fld>
            <a:endParaRPr lang="en-Z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871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510" y="1477674"/>
            <a:ext cx="10474036" cy="23876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BUDGETING IN AN ERA OF AUSTERITY </a:t>
            </a: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b="1" dirty="0"/>
              <a:t>AND STATE CAPTURE:</a:t>
            </a: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dirty="0"/>
              <a:t>A FIVE-YEAR REVIEW OF BUDGET POLICIES AND OUTCOMES</a:t>
            </a:r>
            <a:r>
              <a:rPr lang="en-US" sz="3200" b="0" dirty="0" smtClean="0">
                <a:effectLst/>
              </a:rPr>
              <a:t/>
            </a:r>
            <a:br>
              <a:rPr lang="en-US" sz="3200" b="0" dirty="0" smtClean="0">
                <a:effectLst/>
              </a:rPr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ZA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0546" y="3494208"/>
            <a:ext cx="9144000" cy="1655762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/>
              <a:t>SUBMISSION BY BUDGET JUSTICE COALITION </a:t>
            </a:r>
            <a:endParaRPr lang="en-US" sz="2000" b="0" dirty="0" smtClean="0">
              <a:effectLst/>
            </a:endParaRPr>
          </a:p>
          <a:p>
            <a:pPr algn="ctr"/>
            <a:r>
              <a:rPr lang="en-US" sz="2000" dirty="0"/>
              <a:t>TO THE SELECT AND STANDING COMMITTEES ON FINANCE</a:t>
            </a:r>
            <a:r>
              <a:rPr lang="en-US" sz="2000" b="1" dirty="0"/>
              <a:t> </a:t>
            </a:r>
            <a:endParaRPr lang="en-US" sz="2000" b="0" dirty="0" smtClean="0">
              <a:effectLst/>
            </a:endParaRPr>
          </a:p>
          <a:p>
            <a:pPr algn="ctr"/>
            <a:r>
              <a:rPr lang="en-US" sz="2000" b="0" dirty="0" smtClean="0">
                <a:effectLst/>
              </a:rPr>
              <a:t/>
            </a:r>
            <a:br>
              <a:rPr lang="en-US" sz="2000" b="0" dirty="0" smtClean="0">
                <a:effectLst/>
              </a:rPr>
            </a:br>
            <a:endParaRPr lang="en-ZA" sz="2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962727" y="3865274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/>
            </a:r>
            <a:br>
              <a:rPr lang="en-US" sz="2000" dirty="0" smtClean="0"/>
            </a:br>
            <a:endParaRPr lang="en-ZA" sz="2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731817" y="536163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000" dirty="0"/>
              <a:t>26 February 2019</a:t>
            </a:r>
            <a:endParaRPr lang="en-ZA" sz="1800" b="0" dirty="0" smtClean="0">
              <a:effectLst/>
            </a:endParaRPr>
          </a:p>
          <a:p>
            <a:r>
              <a:rPr lang="en-ZA" sz="1800" dirty="0" smtClean="0"/>
              <a:t/>
            </a:r>
            <a:br>
              <a:rPr lang="en-ZA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ZA" sz="1800" dirty="0"/>
          </a:p>
        </p:txBody>
      </p:sp>
    </p:spTree>
    <p:extLst>
      <p:ext uri="{BB962C8B-B14F-4D97-AF65-F5344CB8AC3E}">
        <p14:creationId xmlns:p14="http://schemas.microsoft.com/office/powerpoint/2010/main" val="94692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286603"/>
            <a:ext cx="10476653" cy="1450757"/>
          </a:xfrm>
        </p:spPr>
        <p:txBody>
          <a:bodyPr/>
          <a:lstStyle/>
          <a:p>
            <a:r>
              <a:rPr lang="en-US" dirty="0" smtClean="0"/>
              <a:t>Impacts of Corruption &amp; Mismanagement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Threaten the progressive realisation of constitutional rights</a:t>
            </a:r>
          </a:p>
          <a:p>
            <a:r>
              <a:rPr lang="en-ZA" dirty="0" smtClean="0"/>
              <a:t>High costs</a:t>
            </a:r>
          </a:p>
          <a:p>
            <a:pPr lvl="1"/>
            <a:r>
              <a:rPr lang="en-ZA" dirty="0" smtClean="0"/>
              <a:t>South </a:t>
            </a:r>
            <a:r>
              <a:rPr lang="en-ZA" dirty="0"/>
              <a:t>Africa no less than R27 billion per year, while 76,000 jobs which could have been created are being lost through </a:t>
            </a:r>
            <a:r>
              <a:rPr lang="en-ZA" dirty="0" smtClean="0"/>
              <a:t>corruption**</a:t>
            </a:r>
          </a:p>
          <a:p>
            <a:r>
              <a:rPr lang="en-ZA" dirty="0" smtClean="0"/>
              <a:t>Rising number of adverse audits</a:t>
            </a:r>
          </a:p>
          <a:p>
            <a:r>
              <a:rPr lang="en-ZA" dirty="0" smtClean="0"/>
              <a:t>Bailouts </a:t>
            </a:r>
            <a:r>
              <a:rPr lang="en-ZA" dirty="0"/>
              <a:t>for mismanaged and corrupt SOEs </a:t>
            </a:r>
            <a:endParaRPr lang="en-Z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2226" y="6400197"/>
            <a:ext cx="4790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**</a:t>
            </a:r>
            <a:r>
              <a:rPr lang="en-ZA" sz="1200" dirty="0"/>
              <a:t>Department of Economic Development </a:t>
            </a:r>
            <a:r>
              <a:rPr lang="en-ZA" sz="1200" dirty="0" smtClean="0"/>
              <a:t>, 2017</a:t>
            </a:r>
            <a:endParaRPr lang="en-ZA" sz="1200" dirty="0"/>
          </a:p>
        </p:txBody>
      </p:sp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041" y="4547151"/>
            <a:ext cx="2465799" cy="171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642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Ensuring a credible budgeting process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There have been six changes of Finance Minister since </a:t>
            </a:r>
            <a:r>
              <a:rPr lang="en-ZA" dirty="0" smtClean="0"/>
              <a:t>2014</a:t>
            </a:r>
          </a:p>
          <a:p>
            <a:r>
              <a:rPr lang="en-ZA" dirty="0" smtClean="0"/>
              <a:t>During the 5</a:t>
            </a:r>
            <a:r>
              <a:rPr lang="en-ZA" baseline="30000" dirty="0" smtClean="0"/>
              <a:t>th</a:t>
            </a:r>
            <a:r>
              <a:rPr lang="en-ZA" dirty="0" smtClean="0"/>
              <a:t> term, budget </a:t>
            </a:r>
            <a:r>
              <a:rPr lang="en-ZA" dirty="0"/>
              <a:t>proposals and policy statements have become less and less </a:t>
            </a:r>
            <a:r>
              <a:rPr lang="en-ZA" dirty="0" smtClean="0"/>
              <a:t>convincing – Treasury needs re-strengthening</a:t>
            </a:r>
          </a:p>
          <a:p>
            <a:r>
              <a:rPr lang="en-ZA" dirty="0" smtClean="0"/>
              <a:t>Money </a:t>
            </a:r>
            <a:r>
              <a:rPr lang="en-ZA" dirty="0"/>
              <a:t>Bills Amendment Procedure and Related Matters Amendment Act </a:t>
            </a:r>
            <a:r>
              <a:rPr lang="en-ZA" dirty="0" smtClean="0"/>
              <a:t>amendments have made </a:t>
            </a:r>
            <a:r>
              <a:rPr lang="en-ZA" dirty="0"/>
              <a:t>it even more difficult for the public to participate</a:t>
            </a:r>
          </a:p>
        </p:txBody>
      </p:sp>
      <p:pic>
        <p:nvPicPr>
          <p:cNvPr id="10244" name="Picture 4" descr="Image result for audit icon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9309" y="4441104"/>
            <a:ext cx="1754909" cy="1754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04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191609" cy="4023360"/>
          </a:xfrm>
        </p:spPr>
        <p:txBody>
          <a:bodyPr>
            <a:noAutofit/>
          </a:bodyPr>
          <a:lstStyle/>
          <a:p>
            <a:r>
              <a:rPr lang="en-US" b="1" dirty="0" smtClean="0"/>
              <a:t>Macroeconomic Policy</a:t>
            </a:r>
          </a:p>
          <a:p>
            <a:pPr lvl="1"/>
            <a:r>
              <a:rPr lang="en-US" sz="1600" dirty="0"/>
              <a:t>More awareness of the ‘quality’ of the economic growth that is aimed for</a:t>
            </a:r>
          </a:p>
          <a:p>
            <a:pPr lvl="1" fontAlgn="base"/>
            <a:r>
              <a:rPr lang="en-US" sz="1600" dirty="0" smtClean="0"/>
              <a:t>Greater </a:t>
            </a:r>
            <a:r>
              <a:rPr lang="en-US" sz="1600" dirty="0"/>
              <a:t>focus on employment and economic growth in monetary </a:t>
            </a:r>
            <a:r>
              <a:rPr lang="en-US" sz="1600" dirty="0" smtClean="0"/>
              <a:t>policy</a:t>
            </a:r>
          </a:p>
          <a:p>
            <a:pPr lvl="1" fontAlgn="base"/>
            <a:r>
              <a:rPr lang="en-US" sz="1600" dirty="0" smtClean="0"/>
              <a:t>Better policy </a:t>
            </a:r>
            <a:r>
              <a:rPr lang="en-US" sz="1600" dirty="0"/>
              <a:t>coherence and </a:t>
            </a:r>
            <a:r>
              <a:rPr lang="en-US" sz="1600" dirty="0" smtClean="0"/>
              <a:t>collaboration </a:t>
            </a:r>
            <a:r>
              <a:rPr lang="en-US" sz="1600" dirty="0"/>
              <a:t>between the National Treasury with the Departments of Trade and Industry, Economic </a:t>
            </a:r>
            <a:r>
              <a:rPr lang="en-US" sz="1600" dirty="0" smtClean="0"/>
              <a:t>Development, </a:t>
            </a:r>
            <a:r>
              <a:rPr lang="en-US" sz="1600" dirty="0" err="1"/>
              <a:t>Labour</a:t>
            </a:r>
            <a:r>
              <a:rPr lang="en-US" sz="1600" dirty="0"/>
              <a:t>, Social Development and the Reserve </a:t>
            </a:r>
            <a:r>
              <a:rPr lang="en-US" sz="1600" dirty="0" smtClean="0"/>
              <a:t>Bank.</a:t>
            </a:r>
            <a:endParaRPr lang="en-US" sz="1600" dirty="0"/>
          </a:p>
          <a:p>
            <a:pPr marL="457200" lvl="1" indent="0" fontAlgn="base">
              <a:buNone/>
            </a:pPr>
            <a:endParaRPr lang="en-US" sz="1600" dirty="0" smtClean="0"/>
          </a:p>
          <a:p>
            <a:pPr fontAlgn="base"/>
            <a:r>
              <a:rPr lang="en-US" b="1" dirty="0" smtClean="0"/>
              <a:t>Fiscal Policy </a:t>
            </a:r>
            <a:endParaRPr lang="en-US" b="1" dirty="0"/>
          </a:p>
          <a:p>
            <a:pPr lvl="1"/>
            <a:r>
              <a:rPr lang="en-US" sz="1600" b="0" dirty="0" smtClean="0">
                <a:effectLst/>
              </a:rPr>
              <a:t>Adoption of UN </a:t>
            </a:r>
            <a:r>
              <a:rPr lang="en-US" sz="1600" dirty="0" smtClean="0"/>
              <a:t>Committee Recommendations to the Government of South Africa on fiscal policy</a:t>
            </a:r>
          </a:p>
          <a:p>
            <a:pPr lvl="1"/>
            <a:r>
              <a:rPr lang="en-US" sz="1600" dirty="0" smtClean="0"/>
              <a:t>Take action to end austerity by:</a:t>
            </a:r>
          </a:p>
          <a:p>
            <a:pPr lvl="2"/>
            <a:r>
              <a:rPr lang="en-US" dirty="0" smtClean="0"/>
              <a:t>Ensuring real per capita annual increases in non-interest government</a:t>
            </a:r>
          </a:p>
          <a:p>
            <a:pPr lvl="2"/>
            <a:r>
              <a:rPr lang="en-US" dirty="0" smtClean="0"/>
              <a:t>Measure the impact of previous and existing budget cuts on rights enjoyment </a:t>
            </a:r>
          </a:p>
          <a:p>
            <a:pPr lvl="2"/>
            <a:r>
              <a:rPr lang="en-US" dirty="0" smtClean="0"/>
              <a:t>Institute, where necessary, cost-containment measures that comply with the human rights standards</a:t>
            </a:r>
            <a:r>
              <a:rPr lang="en-US" sz="1200" b="0" dirty="0" smtClean="0">
                <a:effectLst/>
              </a:rPr>
              <a:t/>
            </a:r>
            <a:br>
              <a:rPr lang="en-US" sz="1200" b="0" dirty="0" smtClean="0">
                <a:effectLst/>
              </a:rPr>
            </a:br>
            <a:r>
              <a:rPr lang="en-US" sz="1200" b="0" dirty="0" smtClean="0">
                <a:effectLst/>
              </a:rPr>
              <a:t/>
            </a:r>
            <a:br>
              <a:rPr lang="en-US" sz="1200" b="0" dirty="0" smtClean="0">
                <a:effectLst/>
              </a:rPr>
            </a:br>
            <a:r>
              <a:rPr lang="en-US" sz="1200" b="0" dirty="0" smtClean="0">
                <a:effectLst/>
              </a:rPr>
              <a:t/>
            </a:r>
            <a:br>
              <a:rPr lang="en-US" sz="1200" b="0" dirty="0" smtClean="0">
                <a:effectLst/>
              </a:rPr>
            </a:br>
            <a:endParaRPr lang="en-ZA" sz="1200" dirty="0"/>
          </a:p>
        </p:txBody>
      </p:sp>
      <p:pic>
        <p:nvPicPr>
          <p:cNvPr id="5" name="Picture 2" descr="Image result for light bulb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091" y="4546517"/>
            <a:ext cx="1505526" cy="152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45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132" y="1910291"/>
            <a:ext cx="10701867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Revenue and Debt </a:t>
            </a:r>
            <a:r>
              <a:rPr lang="en-US" b="1" dirty="0"/>
              <a:t>M</a:t>
            </a:r>
            <a:r>
              <a:rPr lang="en-US" b="1" dirty="0" smtClean="0"/>
              <a:t>anagement </a:t>
            </a:r>
            <a:r>
              <a:rPr lang="en-US" b="1" dirty="0"/>
              <a:t>P</a:t>
            </a:r>
            <a:r>
              <a:rPr lang="en-US" b="1" dirty="0" smtClean="0"/>
              <a:t>olicy</a:t>
            </a:r>
            <a:r>
              <a:rPr lang="en-US" sz="1100" dirty="0"/>
              <a:t/>
            </a:r>
            <a:br>
              <a:rPr lang="en-US" sz="1100" dirty="0"/>
            </a:br>
            <a:endParaRPr lang="en-US" sz="1100" dirty="0" smtClean="0"/>
          </a:p>
          <a:p>
            <a:pPr lvl="1" fontAlgn="base">
              <a:lnSpc>
                <a:spcPct val="110000"/>
              </a:lnSpc>
            </a:pPr>
            <a:r>
              <a:rPr lang="en-US" sz="1800" dirty="0"/>
              <a:t>Increase tax rates on PIT, CIT and wealth </a:t>
            </a:r>
          </a:p>
          <a:p>
            <a:pPr lvl="1" fontAlgn="base">
              <a:lnSpc>
                <a:spcPct val="110000"/>
              </a:lnSpc>
            </a:pPr>
            <a:r>
              <a:rPr lang="en-US" sz="1800" dirty="0" smtClean="0"/>
              <a:t>Institute </a:t>
            </a:r>
            <a:r>
              <a:rPr lang="en-US" sz="1800" dirty="0"/>
              <a:t>a permanent annual net wealth tax</a:t>
            </a:r>
          </a:p>
          <a:p>
            <a:pPr lvl="1" fontAlgn="base">
              <a:lnSpc>
                <a:spcPct val="110000"/>
              </a:lnSpc>
            </a:pPr>
            <a:r>
              <a:rPr lang="en-US" sz="1800" dirty="0" smtClean="0"/>
              <a:t>Raise </a:t>
            </a:r>
            <a:r>
              <a:rPr lang="en-US" sz="1800" dirty="0"/>
              <a:t>the capital gains tax inclusion rate to 100% </a:t>
            </a:r>
            <a:endParaRPr lang="en-US" sz="1800" dirty="0" smtClean="0"/>
          </a:p>
          <a:p>
            <a:pPr lvl="1" fontAlgn="base">
              <a:lnSpc>
                <a:spcPct val="110000"/>
              </a:lnSpc>
            </a:pPr>
            <a:r>
              <a:rPr lang="en-US" sz="1800" dirty="0" smtClean="0"/>
              <a:t>Significantly raise </a:t>
            </a:r>
            <a:r>
              <a:rPr lang="en-US" sz="1800" dirty="0"/>
              <a:t>the estate duty tax and </a:t>
            </a:r>
            <a:r>
              <a:rPr lang="en-US" sz="1800" dirty="0" smtClean="0"/>
              <a:t>close </a:t>
            </a:r>
            <a:r>
              <a:rPr lang="en-US" sz="1800" dirty="0"/>
              <a:t>loopholes</a:t>
            </a:r>
          </a:p>
          <a:p>
            <a:pPr lvl="1" fontAlgn="base">
              <a:lnSpc>
                <a:spcPct val="110000"/>
              </a:lnSpc>
            </a:pPr>
            <a:r>
              <a:rPr lang="en-US" sz="1800" dirty="0" smtClean="0"/>
              <a:t>Reduce the rate of increase for the fuel and road accident fund levies</a:t>
            </a:r>
          </a:p>
          <a:p>
            <a:pPr lvl="1" fontAlgn="base">
              <a:lnSpc>
                <a:spcPct val="110000"/>
              </a:lnSpc>
            </a:pPr>
            <a:r>
              <a:rPr lang="en-US" sz="1800" dirty="0" smtClean="0"/>
              <a:t>Reverse the VAT hike</a:t>
            </a:r>
          </a:p>
          <a:p>
            <a:pPr lvl="1" fontAlgn="base">
              <a:lnSpc>
                <a:spcPct val="110000"/>
              </a:lnSpc>
            </a:pPr>
            <a:r>
              <a:rPr lang="en-US" sz="1800" dirty="0" smtClean="0"/>
              <a:t>Explore heterodox </a:t>
            </a:r>
            <a:r>
              <a:rPr lang="en-US" sz="1800" dirty="0"/>
              <a:t>strategies of public debt </a:t>
            </a:r>
            <a:r>
              <a:rPr lang="en-US" sz="1800" dirty="0" smtClean="0"/>
              <a:t>management</a:t>
            </a:r>
          </a:p>
          <a:p>
            <a:pPr lvl="1" fontAlgn="base">
              <a:lnSpc>
                <a:spcPct val="110000"/>
              </a:lnSpc>
            </a:pPr>
            <a:r>
              <a:rPr lang="en-US" sz="1800" dirty="0" smtClean="0"/>
              <a:t>Reduce </a:t>
            </a:r>
            <a:r>
              <a:rPr lang="en-US" sz="1800" dirty="0"/>
              <a:t>tax breaks for higher-income households </a:t>
            </a:r>
            <a:r>
              <a:rPr lang="en-US" sz="800" b="0" dirty="0" smtClean="0">
                <a:effectLst/>
              </a:rPr>
              <a:t/>
            </a:r>
            <a:br>
              <a:rPr lang="en-US" sz="800" b="0" dirty="0" smtClean="0">
                <a:effectLst/>
              </a:rPr>
            </a:br>
            <a:endParaRPr lang="en-ZA" sz="800" dirty="0"/>
          </a:p>
        </p:txBody>
      </p:sp>
      <p:pic>
        <p:nvPicPr>
          <p:cNvPr id="4" name="Picture 2" descr="Image result for light bulb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624" y="4516583"/>
            <a:ext cx="1534993" cy="155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32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093" y="1808691"/>
            <a:ext cx="11015133" cy="49138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/>
              <a:t>State Capacity </a:t>
            </a:r>
            <a:endParaRPr lang="en-US" b="1" dirty="0" smtClean="0">
              <a:effectLst/>
            </a:endParaRPr>
          </a:p>
          <a:p>
            <a:pPr fontAlgn="base"/>
            <a:r>
              <a:rPr lang="en-US" sz="1800" dirty="0" smtClean="0"/>
              <a:t>Transparency on policy directive for reducing the size of the state </a:t>
            </a:r>
          </a:p>
          <a:p>
            <a:pPr fontAlgn="base"/>
            <a:r>
              <a:rPr lang="en-US" sz="1800" dirty="0" smtClean="0"/>
              <a:t>Undertake public service employment </a:t>
            </a:r>
            <a:r>
              <a:rPr lang="en-US" sz="1800" dirty="0" err="1" smtClean="0"/>
              <a:t>rationalisation</a:t>
            </a:r>
            <a:r>
              <a:rPr lang="en-US" sz="1800" dirty="0" smtClean="0"/>
              <a:t> (not simple headcount reductions)</a:t>
            </a:r>
          </a:p>
          <a:p>
            <a:pPr fontAlgn="base"/>
            <a:r>
              <a:rPr lang="en-US" sz="1800" dirty="0" smtClean="0"/>
              <a:t>Put an end to corruption and State Capture, by: </a:t>
            </a:r>
            <a:endParaRPr lang="en-US" sz="1800" dirty="0" smtClean="0">
              <a:effectLst/>
            </a:endParaRPr>
          </a:p>
          <a:p>
            <a:pPr lvl="1" fontAlgn="base"/>
            <a:r>
              <a:rPr lang="en-US" sz="1800" dirty="0" smtClean="0"/>
              <a:t>Provide full budgetary support to the SAPS, SIU, NPA, Hawks and other crime fighting units</a:t>
            </a:r>
          </a:p>
          <a:p>
            <a:pPr lvl="1" fontAlgn="base"/>
            <a:r>
              <a:rPr lang="en-US" sz="1800" dirty="0" smtClean="0"/>
              <a:t>Upgrade procurement policy and publish all contracts entered into by the state</a:t>
            </a:r>
          </a:p>
          <a:p>
            <a:pPr lvl="1" fontAlgn="base"/>
            <a:endParaRPr lang="en-US" sz="1800" dirty="0" smtClean="0"/>
          </a:p>
          <a:p>
            <a:pPr marL="0" indent="0">
              <a:buNone/>
            </a:pPr>
            <a:r>
              <a:rPr lang="en-US" b="1" dirty="0" smtClean="0">
                <a:effectLst/>
              </a:rPr>
              <a:t>The Budget Proces</a:t>
            </a:r>
            <a:r>
              <a:rPr lang="en-US" b="1" dirty="0" smtClean="0"/>
              <a:t>s </a:t>
            </a:r>
            <a:endParaRPr lang="en-US" b="1" dirty="0"/>
          </a:p>
          <a:p>
            <a:r>
              <a:rPr lang="en-US" sz="1800" dirty="0"/>
              <a:t>C</a:t>
            </a:r>
            <a:r>
              <a:rPr lang="en-US" sz="1800" dirty="0" smtClean="0"/>
              <a:t>o-construction of budgets with social movements and community </a:t>
            </a:r>
            <a:r>
              <a:rPr lang="en-US" sz="1800" dirty="0" err="1" smtClean="0"/>
              <a:t>organisations</a:t>
            </a:r>
            <a:r>
              <a:rPr lang="en-US" sz="1800" dirty="0" smtClean="0"/>
              <a:t> </a:t>
            </a:r>
          </a:p>
          <a:p>
            <a:pPr fontAlgn="base"/>
            <a:r>
              <a:rPr lang="en-US" sz="1800" dirty="0" smtClean="0"/>
              <a:t>Strengthen capacity within the Parliamentary Budget Office (PBO) </a:t>
            </a:r>
          </a:p>
          <a:p>
            <a:pPr fontAlgn="base"/>
            <a:r>
              <a:rPr lang="en-US" sz="1800" dirty="0" smtClean="0"/>
              <a:t>Support the vulekamali.gov.za budget portal project</a:t>
            </a:r>
          </a:p>
        </p:txBody>
      </p:sp>
      <p:pic>
        <p:nvPicPr>
          <p:cNvPr id="11266" name="Picture 2" descr="Image result for light bulb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7091" y="4546517"/>
            <a:ext cx="1505526" cy="1529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38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045" y="372567"/>
            <a:ext cx="2106432" cy="1220774"/>
          </a:xfrm>
          <a:prstGeom prst="rect">
            <a:avLst/>
          </a:prstGeom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2885477" y="497970"/>
            <a:ext cx="9144000" cy="6410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 smtClean="0"/>
              <a:t>The Budget Justice Coalition</a:t>
            </a:r>
            <a:endParaRPr lang="en-ZA" sz="4000" b="1" dirty="0"/>
          </a:p>
        </p:txBody>
      </p:sp>
      <p:pic>
        <p:nvPicPr>
          <p:cNvPr id="5" name="Picture 4" descr="Image result for Section 2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90" y="1904560"/>
            <a:ext cx="2086257" cy="7046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s08wa008\AppData\Local\Microsoft\Windows\Temporary Internet Files\Content.Outlook\5Q2NIL47\LOGOS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1749" y="4068560"/>
            <a:ext cx="1136651" cy="914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Macintosh HD:Users:giladisaacs:Downloads:DOI001 Logo-cmyk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631" y="1301284"/>
            <a:ext cx="2869526" cy="1275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Macintosh HD:Users:giladisaacs:Downloads:SPII logo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655" y="3989084"/>
            <a:ext cx="1410696" cy="1129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Macintosh HD:Users:giladisaacs:Downloads:EEcolor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708" y="3085328"/>
            <a:ext cx="2020054" cy="5288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cilog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4778" y="4170809"/>
            <a:ext cx="1880544" cy="63422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2"/>
          <p:cNvSpPr/>
          <p:nvPr/>
        </p:nvSpPr>
        <p:spPr>
          <a:xfrm>
            <a:off x="239236" y="5259381"/>
            <a:ext cx="120601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ZA" sz="1600" dirty="0"/>
              <a:t>Alternative Information and Development Centre (AIDC), </a:t>
            </a:r>
            <a:r>
              <a:rPr lang="en-ZA" sz="1600" dirty="0" smtClean="0"/>
              <a:t> the </a:t>
            </a:r>
            <a:r>
              <a:rPr lang="en-ZA" sz="1600" dirty="0"/>
              <a:t>Children’s Institute at UCT, the </a:t>
            </a:r>
            <a:r>
              <a:rPr lang="en-ZA" sz="1600" dirty="0" err="1"/>
              <a:t>Dullah</a:t>
            </a:r>
            <a:r>
              <a:rPr lang="en-ZA" sz="1600" dirty="0"/>
              <a:t> Omar Institute (DOI), Equal Education (EE), Equal Education Law Centre (EELC), the Institute for Economic Justice (IEJ), the National Shelter Movement, </a:t>
            </a:r>
            <a:r>
              <a:rPr lang="en-ZA" sz="1600" dirty="0" err="1"/>
              <a:t>OxfamSA</a:t>
            </a:r>
            <a:r>
              <a:rPr lang="en-ZA" sz="1600" dirty="0"/>
              <a:t>, Pietermaritzburg Economic Justice and Dignity (PMEJD), the Public Service Accountability Monitor (PSAM),the Rural Health Advocacy Project (RHAP), SECTION27 and the Studies in Poverty and Inequality Institute (SPII)</a:t>
            </a:r>
            <a:endParaRPr lang="en-GB" dirty="0">
              <a:effectLst/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15" name="Picture 14" descr="Related image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8237" y="1518738"/>
            <a:ext cx="1887024" cy="1262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image2.png"/>
          <p:cNvPicPr/>
          <p:nvPr/>
        </p:nvPicPr>
        <p:blipFill>
          <a:blip r:embed="rId11"/>
          <a:srcRect/>
          <a:stretch>
            <a:fillRect/>
          </a:stretch>
        </p:blipFill>
        <p:spPr>
          <a:xfrm>
            <a:off x="8921749" y="532732"/>
            <a:ext cx="2781300" cy="571500"/>
          </a:xfrm>
          <a:prstGeom prst="rect">
            <a:avLst/>
          </a:prstGeom>
          <a:ln/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9954" y="3614213"/>
            <a:ext cx="1715214" cy="1715214"/>
          </a:xfrm>
          <a:prstGeom prst="rect">
            <a:avLst/>
          </a:prstGeom>
        </p:spPr>
      </p:pic>
      <p:pic>
        <p:nvPicPr>
          <p:cNvPr id="1026" name="Picture 2" descr="Image result for oxfam za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0" y="3003581"/>
            <a:ext cx="1781175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14"/>
          <a:srcRect l="7310" t="12682" r="9917" b="28658"/>
          <a:stretch/>
        </p:blipFill>
        <p:spPr>
          <a:xfrm>
            <a:off x="4272448" y="2843256"/>
            <a:ext cx="3472874" cy="822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1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 smtClean="0"/>
              <a:t>One Step Forward, Two Steps Back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733" y="2089145"/>
            <a:ext cx="6099928" cy="4351338"/>
          </a:xfrm>
        </p:spPr>
        <p:txBody>
          <a:bodyPr>
            <a:normAutofit/>
          </a:bodyPr>
          <a:lstStyle/>
          <a:p>
            <a:r>
              <a:rPr lang="en-ZA" sz="2400" dirty="0" smtClean="0"/>
              <a:t>Three arguments:</a:t>
            </a:r>
          </a:p>
          <a:p>
            <a:endParaRPr lang="en-ZA" sz="2400" dirty="0"/>
          </a:p>
          <a:p>
            <a:pPr marL="0" indent="0">
              <a:buNone/>
            </a:pPr>
            <a:r>
              <a:rPr lang="en-ZA" sz="2400" dirty="0" smtClean="0"/>
              <a:t>1. Austerity has been implemented over the past five years</a:t>
            </a:r>
          </a:p>
          <a:p>
            <a:pPr marL="0" indent="0">
              <a:buNone/>
            </a:pPr>
            <a:r>
              <a:rPr lang="en-ZA" sz="2400" dirty="0" smtClean="0"/>
              <a:t>2. This has had regressive, discriminatory and counter-productive impacts</a:t>
            </a:r>
          </a:p>
          <a:p>
            <a:pPr marL="0" indent="0">
              <a:buNone/>
            </a:pPr>
            <a:r>
              <a:rPr lang="en-ZA" sz="2400" dirty="0" smtClean="0"/>
              <a:t>3. There are alternative ways of raising revenue and managing debt that need to be explored</a:t>
            </a:r>
          </a:p>
          <a:p>
            <a:endParaRPr lang="en-ZA" sz="2400" dirty="0"/>
          </a:p>
        </p:txBody>
      </p:sp>
      <p:pic>
        <p:nvPicPr>
          <p:cNvPr id="5122" name="Picture 2" descr="Image result for inequalit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932" y="3863441"/>
            <a:ext cx="2433109" cy="243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20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Fiscal Framework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31558" cy="4351338"/>
          </a:xfrm>
        </p:spPr>
        <p:txBody>
          <a:bodyPr/>
          <a:lstStyle/>
          <a:p>
            <a:r>
              <a:rPr lang="en-ZA" dirty="0" smtClean="0"/>
              <a:t>Government has been implementing austerity since at least 2014/15</a:t>
            </a:r>
            <a:endParaRPr lang="en-ZA" dirty="0"/>
          </a:p>
          <a:p>
            <a:r>
              <a:rPr lang="en-ZA" dirty="0"/>
              <a:t>L</a:t>
            </a:r>
            <a:r>
              <a:rPr lang="en-ZA" dirty="0" smtClean="0"/>
              <a:t>arger </a:t>
            </a:r>
            <a:r>
              <a:rPr lang="en-ZA" dirty="0"/>
              <a:t>pool of available resources has not translated into larger allocations to government </a:t>
            </a:r>
            <a:r>
              <a:rPr lang="en-ZA" dirty="0" smtClean="0"/>
              <a:t>departments, but to deficit reduction and bailouts to SOEs</a:t>
            </a:r>
            <a:endParaRPr lang="en-ZA" dirty="0"/>
          </a:p>
          <a:p>
            <a:r>
              <a:rPr lang="en-ZA" dirty="0"/>
              <a:t>Austerity is self-defeating during recessionary </a:t>
            </a:r>
            <a:r>
              <a:rPr lang="en-ZA" dirty="0" smtClean="0"/>
              <a:t>times</a:t>
            </a:r>
            <a:endParaRPr lang="en-ZA" dirty="0"/>
          </a:p>
          <a:p>
            <a:endParaRPr lang="en-US" dirty="0"/>
          </a:p>
          <a:p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474342"/>
              </p:ext>
            </p:extLst>
          </p:nvPr>
        </p:nvGraphicFramePr>
        <p:xfrm>
          <a:off x="1704811" y="4051299"/>
          <a:ext cx="7916268" cy="22323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1844">
                  <a:extLst>
                    <a:ext uri="{9D8B030D-6E8A-4147-A177-3AD203B41FA5}">
                      <a16:colId xmlns:a16="http://schemas.microsoft.com/office/drawing/2014/main" val="4055371821"/>
                    </a:ext>
                  </a:extLst>
                </a:gridCol>
                <a:gridCol w="927020">
                  <a:extLst>
                    <a:ext uri="{9D8B030D-6E8A-4147-A177-3AD203B41FA5}">
                      <a16:colId xmlns:a16="http://schemas.microsoft.com/office/drawing/2014/main" val="693922668"/>
                    </a:ext>
                  </a:extLst>
                </a:gridCol>
                <a:gridCol w="927020">
                  <a:extLst>
                    <a:ext uri="{9D8B030D-6E8A-4147-A177-3AD203B41FA5}">
                      <a16:colId xmlns:a16="http://schemas.microsoft.com/office/drawing/2014/main" val="395516175"/>
                    </a:ext>
                  </a:extLst>
                </a:gridCol>
                <a:gridCol w="927020">
                  <a:extLst>
                    <a:ext uri="{9D8B030D-6E8A-4147-A177-3AD203B41FA5}">
                      <a16:colId xmlns:a16="http://schemas.microsoft.com/office/drawing/2014/main" val="3095122184"/>
                    </a:ext>
                  </a:extLst>
                </a:gridCol>
                <a:gridCol w="927020">
                  <a:extLst>
                    <a:ext uri="{9D8B030D-6E8A-4147-A177-3AD203B41FA5}">
                      <a16:colId xmlns:a16="http://schemas.microsoft.com/office/drawing/2014/main" val="2827748475"/>
                    </a:ext>
                  </a:extLst>
                </a:gridCol>
                <a:gridCol w="927020">
                  <a:extLst>
                    <a:ext uri="{9D8B030D-6E8A-4147-A177-3AD203B41FA5}">
                      <a16:colId xmlns:a16="http://schemas.microsoft.com/office/drawing/2014/main" val="957325213"/>
                    </a:ext>
                  </a:extLst>
                </a:gridCol>
                <a:gridCol w="1439324">
                  <a:extLst>
                    <a:ext uri="{9D8B030D-6E8A-4147-A177-3AD203B41FA5}">
                      <a16:colId xmlns:a16="http://schemas.microsoft.com/office/drawing/2014/main" val="2298720782"/>
                    </a:ext>
                  </a:extLst>
                </a:gridCol>
              </a:tblGrid>
              <a:tr h="51483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 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2014/15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2015/16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2016/17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2017/18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2018/19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Average growth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841681706"/>
                  </a:ext>
                </a:extLst>
              </a:tr>
              <a:tr h="51483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Revenue growth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2.7%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5.1%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0.6%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-1.0%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2.7%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2.0%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791957138"/>
                  </a:ext>
                </a:extLst>
              </a:tr>
              <a:tr h="58115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Non-interest expenditure growth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1.7%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4.6%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-0.2%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0.3%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2.6%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1.8%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191526011"/>
                  </a:ext>
                </a:extLst>
              </a:tr>
              <a:tr h="51483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Population growth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1,6%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1,6%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1,6%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1,6%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>
                          <a:effectLst/>
                        </a:rPr>
                        <a:t>1.6%</a:t>
                      </a:r>
                      <a:endParaRPr lang="en-ZA" sz="16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dirty="0">
                          <a:effectLst/>
                        </a:rPr>
                        <a:t>1.6%</a:t>
                      </a:r>
                      <a:endParaRPr lang="en-ZA" sz="16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10481673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5021" y="3575288"/>
            <a:ext cx="7937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/>
              <a:t>Table 1: Consolidated </a:t>
            </a:r>
            <a:r>
              <a:rPr lang="en-ZA" b="1" dirty="0"/>
              <a:t>revenue, non-interest expenditure and population growth</a:t>
            </a:r>
            <a:endParaRPr lang="en-ZA" sz="1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27204" y="6527800"/>
            <a:ext cx="9805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Source: </a:t>
            </a:r>
            <a:r>
              <a:rPr lang="en-ZA" sz="1200" i="1" dirty="0"/>
              <a:t>Consolidated budget revenue, National Treasury 2017-2019 Budget Review and own calculations. </a:t>
            </a:r>
            <a:r>
              <a:rPr lang="en-ZA" sz="1200" i="1" dirty="0" err="1"/>
              <a:t>StatsSA</a:t>
            </a:r>
            <a:r>
              <a:rPr lang="en-ZA" sz="1200" i="1" dirty="0"/>
              <a:t> Mid-Year Population Estimates.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6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 smtClean="0"/>
              <a:t>One Step Forward, Two Steps Back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0733" y="2089145"/>
            <a:ext cx="6099928" cy="4351338"/>
          </a:xfrm>
        </p:spPr>
        <p:txBody>
          <a:bodyPr>
            <a:normAutofit/>
          </a:bodyPr>
          <a:lstStyle/>
          <a:p>
            <a:r>
              <a:rPr lang="en-ZA" sz="2400" dirty="0" smtClean="0"/>
              <a:t>Per capita GDP has fallen for four years in a row</a:t>
            </a:r>
          </a:p>
          <a:p>
            <a:r>
              <a:rPr lang="en-ZA" sz="2400" dirty="0" smtClean="0"/>
              <a:t>Public debt has grown as a share of total GDP</a:t>
            </a:r>
          </a:p>
          <a:p>
            <a:r>
              <a:rPr lang="en-ZA" sz="2400" dirty="0" smtClean="0"/>
              <a:t>Widening socio-economic inequality</a:t>
            </a:r>
          </a:p>
          <a:p>
            <a:r>
              <a:rPr lang="en-ZA" sz="2400" dirty="0" smtClean="0"/>
              <a:t>Rise of precarious work </a:t>
            </a:r>
          </a:p>
          <a:p>
            <a:r>
              <a:rPr lang="en-ZA" sz="2400" dirty="0" smtClean="0"/>
              <a:t>1/3 labour force out of work </a:t>
            </a:r>
          </a:p>
          <a:p>
            <a:r>
              <a:rPr lang="en-ZA" sz="2400" dirty="0"/>
              <a:t>A</a:t>
            </a:r>
            <a:r>
              <a:rPr lang="en-ZA" sz="2400" dirty="0" smtClean="0"/>
              <a:t>mong the most unequal countries in the world</a:t>
            </a:r>
          </a:p>
          <a:p>
            <a:endParaRPr lang="en-ZA" sz="2400" dirty="0"/>
          </a:p>
        </p:txBody>
      </p:sp>
      <p:pic>
        <p:nvPicPr>
          <p:cNvPr id="5122" name="Picture 2" descr="Image result for inequality 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1932" y="3863441"/>
            <a:ext cx="2433109" cy="243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187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of Austerity on: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000" y="1960562"/>
            <a:ext cx="7287705" cy="4351338"/>
          </a:xfrm>
        </p:spPr>
        <p:txBody>
          <a:bodyPr>
            <a:noAutofit/>
          </a:bodyPr>
          <a:lstStyle/>
          <a:p>
            <a:r>
              <a:rPr lang="en-ZA" sz="2200" b="1" dirty="0"/>
              <a:t>C</a:t>
            </a:r>
            <a:r>
              <a:rPr lang="en-ZA" sz="2200" b="1" dirty="0" smtClean="0"/>
              <a:t>apacity </a:t>
            </a:r>
            <a:r>
              <a:rPr lang="en-ZA" sz="2200" b="1" dirty="0"/>
              <a:t>of the </a:t>
            </a:r>
            <a:r>
              <a:rPr lang="en-ZA" sz="2200" b="1" dirty="0" smtClean="0"/>
              <a:t>state</a:t>
            </a:r>
          </a:p>
          <a:p>
            <a:pPr lvl="1"/>
            <a:r>
              <a:rPr lang="en-ZA" sz="2200" dirty="0" smtClean="0"/>
              <a:t>Worsened the </a:t>
            </a:r>
            <a:r>
              <a:rPr lang="en-ZA" sz="2200" dirty="0"/>
              <a:t>performance of </a:t>
            </a:r>
            <a:r>
              <a:rPr lang="en-ZA" sz="2200" dirty="0" smtClean="0"/>
              <a:t>government</a:t>
            </a:r>
          </a:p>
          <a:p>
            <a:pPr lvl="1"/>
            <a:r>
              <a:rPr lang="en-ZA" sz="2200" dirty="0" smtClean="0"/>
              <a:t>“Austere expenditure ceilings are affecting local, provincial and national government departments across the country, and every service area from water to electricity to housing and social development’’</a:t>
            </a:r>
            <a:endParaRPr lang="en-US" sz="2200" dirty="0"/>
          </a:p>
          <a:p>
            <a:pPr marL="457200" lvl="1" indent="0">
              <a:buNone/>
            </a:pPr>
            <a:endParaRPr lang="en-ZA" sz="2200" b="1" dirty="0" smtClean="0"/>
          </a:p>
          <a:p>
            <a:r>
              <a:rPr lang="en-US" sz="2200" b="1" dirty="0" smtClean="0"/>
              <a:t>Tax policy</a:t>
            </a:r>
          </a:p>
          <a:p>
            <a:pPr lvl="1"/>
            <a:r>
              <a:rPr lang="en-ZA" sz="2200" dirty="0"/>
              <a:t>I</a:t>
            </a:r>
            <a:r>
              <a:rPr lang="en-ZA" sz="2200" dirty="0" smtClean="0"/>
              <a:t>ncrease </a:t>
            </a:r>
            <a:r>
              <a:rPr lang="en-ZA" sz="2200" dirty="0"/>
              <a:t>in the VAT rate from 14% to 15% </a:t>
            </a:r>
            <a:endParaRPr lang="en-ZA" sz="2200" dirty="0" smtClean="0"/>
          </a:p>
          <a:p>
            <a:pPr lvl="1"/>
            <a:r>
              <a:rPr lang="en-ZA" sz="2200" dirty="0" smtClean="0"/>
              <a:t>Retrogressive </a:t>
            </a:r>
            <a:r>
              <a:rPr lang="en-ZA" sz="2200" dirty="0"/>
              <a:t>and discriminatory </a:t>
            </a:r>
            <a:r>
              <a:rPr lang="en-ZA" sz="2200" dirty="0" smtClean="0"/>
              <a:t>impacts</a:t>
            </a:r>
          </a:p>
          <a:p>
            <a:pPr lvl="1"/>
            <a:endParaRPr lang="en-ZA" sz="2200" b="1" dirty="0"/>
          </a:p>
        </p:txBody>
      </p:sp>
      <p:pic>
        <p:nvPicPr>
          <p:cNvPr id="7176" name="Picture 8" descr="Image result for increase icon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141" y="3970866"/>
            <a:ext cx="1246939" cy="1246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25"/>
          <a:stretch/>
        </p:blipFill>
        <p:spPr bwMode="auto">
          <a:xfrm>
            <a:off x="1364721" y="2041563"/>
            <a:ext cx="1615545" cy="1421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0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Departmental Impacts of Austerity on: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0" y="1905152"/>
            <a:ext cx="7994715" cy="4351338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Health</a:t>
            </a:r>
            <a:endParaRPr lang="en-ZA" sz="2200" b="1" dirty="0" smtClean="0"/>
          </a:p>
          <a:p>
            <a:pPr lvl="1"/>
            <a:r>
              <a:rPr lang="en-ZA" sz="2200" dirty="0" smtClean="0"/>
              <a:t>Real per capita decline in health care funding</a:t>
            </a:r>
          </a:p>
          <a:p>
            <a:pPr lvl="1"/>
            <a:r>
              <a:rPr lang="en-ZA" sz="2200" dirty="0" smtClean="0"/>
              <a:t>R700 million less will be spent on health in 2019/20*</a:t>
            </a:r>
          </a:p>
          <a:p>
            <a:pPr lvl="1"/>
            <a:r>
              <a:rPr lang="en-US" sz="2200" dirty="0" smtClean="0"/>
              <a:t>Critical staff shortages </a:t>
            </a:r>
          </a:p>
          <a:p>
            <a:pPr lvl="1"/>
            <a:r>
              <a:rPr lang="en-US" sz="2200" dirty="0" smtClean="0"/>
              <a:t>Increase in medico legal claims</a:t>
            </a:r>
          </a:p>
          <a:p>
            <a:pPr marL="457200" lvl="1" indent="0">
              <a:buNone/>
            </a:pPr>
            <a:endParaRPr lang="en-ZA" sz="2200" dirty="0" smtClean="0"/>
          </a:p>
          <a:p>
            <a:r>
              <a:rPr lang="en-US" sz="2200" b="1" dirty="0" smtClean="0"/>
              <a:t>Education</a:t>
            </a:r>
          </a:p>
          <a:p>
            <a:pPr lvl="1"/>
            <a:r>
              <a:rPr lang="en-ZA" sz="2200" dirty="0" smtClean="0"/>
              <a:t>Per </a:t>
            </a:r>
            <a:r>
              <a:rPr lang="en-ZA" sz="2200" dirty="0"/>
              <a:t>learner spending has actually declined by 10% since </a:t>
            </a:r>
            <a:r>
              <a:rPr lang="en-ZA" sz="2200" dirty="0" smtClean="0"/>
              <a:t>2010</a:t>
            </a:r>
          </a:p>
          <a:p>
            <a:pPr lvl="1"/>
            <a:r>
              <a:rPr lang="en-ZA" sz="2200" dirty="0" smtClean="0"/>
              <a:t>Disproportionately impacts on </a:t>
            </a:r>
            <a:r>
              <a:rPr lang="en-ZA" sz="2200" dirty="0"/>
              <a:t>poor schools </a:t>
            </a:r>
            <a:r>
              <a:rPr lang="en-ZA" sz="2200" dirty="0" smtClean="0"/>
              <a:t>with </a:t>
            </a:r>
            <a:r>
              <a:rPr lang="en-ZA" sz="2200" dirty="0"/>
              <a:t>infrastructure </a:t>
            </a:r>
            <a:r>
              <a:rPr lang="en-ZA" sz="2200" dirty="0" smtClean="0"/>
              <a:t>backlogs</a:t>
            </a:r>
            <a:endParaRPr lang="en-ZA" sz="2200" dirty="0"/>
          </a:p>
        </p:txBody>
      </p:sp>
      <p:pic>
        <p:nvPicPr>
          <p:cNvPr id="5" name="Picture 10" descr="Image result for education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033" y="4070150"/>
            <a:ext cx="1401640" cy="1382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Image result for healthcare ic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6" b="7514"/>
          <a:stretch/>
        </p:blipFill>
        <p:spPr bwMode="auto">
          <a:xfrm>
            <a:off x="1411047" y="2120920"/>
            <a:ext cx="1073612" cy="125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794000" y="6449719"/>
            <a:ext cx="5506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</a:t>
            </a:r>
            <a:r>
              <a:rPr lang="en-ZA" sz="1400" dirty="0"/>
              <a:t>compared to the 2018 MTBPS estimate</a:t>
            </a:r>
          </a:p>
        </p:txBody>
      </p:sp>
    </p:spTree>
    <p:extLst>
      <p:ext uri="{BB962C8B-B14F-4D97-AF65-F5344CB8AC3E}">
        <p14:creationId xmlns:p14="http://schemas.microsoft.com/office/powerpoint/2010/main" val="368076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Mix Alternatives</a:t>
            </a:r>
            <a:endParaRPr lang="en-ZA" dirty="0"/>
          </a:p>
        </p:txBody>
      </p:sp>
      <p:pic>
        <p:nvPicPr>
          <p:cNvPr id="4" name="image3.pn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0" y="1886748"/>
            <a:ext cx="5791202" cy="3899407"/>
          </a:xfrm>
          <a:prstGeom prst="rect">
            <a:avLst/>
          </a:prstGeom>
          <a:ln/>
        </p:spPr>
      </p:pic>
      <p:sp>
        <p:nvSpPr>
          <p:cNvPr id="5" name="Rectangle 4"/>
          <p:cNvSpPr/>
          <p:nvPr/>
        </p:nvSpPr>
        <p:spPr>
          <a:xfrm>
            <a:off x="838199" y="1737360"/>
            <a:ext cx="5257801" cy="4587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●"/>
            </a:pPr>
            <a:r>
              <a:rPr lang="en-US" sz="2000" dirty="0" smtClean="0">
                <a:ea typeface="Noto Sans Symbols"/>
                <a:cs typeface="Noto Sans Symbols"/>
              </a:rPr>
              <a:t>Revenue:</a:t>
            </a:r>
            <a:endParaRPr lang="en-ZA" sz="2000" dirty="0">
              <a:ea typeface="Noto Sans Symbols"/>
              <a:cs typeface="Noto Sans Symbols"/>
            </a:endParaRP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ZA" b="1" dirty="0" smtClean="0">
                <a:ea typeface="Noto Sans Symbols"/>
                <a:cs typeface="Noto Sans Symbols"/>
              </a:rPr>
              <a:t>Personal </a:t>
            </a:r>
            <a:r>
              <a:rPr lang="en-ZA" b="1" dirty="0">
                <a:ea typeface="Noto Sans Symbols"/>
                <a:cs typeface="Noto Sans Symbols"/>
              </a:rPr>
              <a:t>income tax</a:t>
            </a:r>
            <a:r>
              <a:rPr lang="en-ZA" dirty="0">
                <a:ea typeface="Noto Sans Symbols"/>
                <a:cs typeface="Noto Sans Symbols"/>
              </a:rPr>
              <a:t> (PIT) </a:t>
            </a:r>
            <a:r>
              <a:rPr lang="en-ZA" dirty="0" smtClean="0">
                <a:ea typeface="Noto Sans Symbols"/>
                <a:cs typeface="Noto Sans Symbols"/>
              </a:rPr>
              <a:t>effective rates have </a:t>
            </a:r>
            <a:r>
              <a:rPr lang="en-ZA" dirty="0">
                <a:ea typeface="Noto Sans Symbols"/>
                <a:cs typeface="Noto Sans Symbols"/>
              </a:rPr>
              <a:t>fallen since 1997. 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ZA" b="1" dirty="0" smtClean="0">
                <a:ea typeface="Noto Sans Symbols"/>
                <a:cs typeface="Noto Sans Symbols"/>
              </a:rPr>
              <a:t>Corporate </a:t>
            </a:r>
            <a:r>
              <a:rPr lang="en-ZA" b="1" dirty="0">
                <a:ea typeface="Noto Sans Symbols"/>
                <a:cs typeface="Noto Sans Symbols"/>
              </a:rPr>
              <a:t>income tax</a:t>
            </a:r>
            <a:r>
              <a:rPr lang="en-ZA" dirty="0">
                <a:ea typeface="Noto Sans Symbols"/>
                <a:cs typeface="Noto Sans Symbols"/>
              </a:rPr>
              <a:t> (CIT) rates have also fallen dramatically, from 50% in 1990 to 28% in 2018. </a:t>
            </a:r>
            <a:r>
              <a:rPr lang="en-ZA" dirty="0">
                <a:ea typeface="Arial" panose="020B0604020202020204" pitchFamily="34" charset="0"/>
              </a:rPr>
              <a:t> 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ZA" b="1" dirty="0">
                <a:ea typeface="Noto Sans Symbols"/>
                <a:cs typeface="Noto Sans Symbols"/>
              </a:rPr>
              <a:t>The VAT</a:t>
            </a:r>
            <a:r>
              <a:rPr lang="en-ZA" dirty="0">
                <a:ea typeface="Noto Sans Symbols"/>
                <a:cs typeface="Noto Sans Symbols"/>
              </a:rPr>
              <a:t> change from 14% to </a:t>
            </a:r>
            <a:r>
              <a:rPr lang="en-ZA" dirty="0" smtClean="0">
                <a:ea typeface="Noto Sans Symbols"/>
                <a:cs typeface="Noto Sans Symbols"/>
              </a:rPr>
              <a:t>15%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ZA" dirty="0" smtClean="0">
                <a:ea typeface="Noto Sans Symbols"/>
                <a:cs typeface="Noto Sans Symbols"/>
              </a:rPr>
              <a:t>Annual </a:t>
            </a:r>
            <a:r>
              <a:rPr lang="en-ZA" dirty="0">
                <a:ea typeface="Noto Sans Symbols"/>
                <a:cs typeface="Noto Sans Symbols"/>
              </a:rPr>
              <a:t>increases in</a:t>
            </a:r>
            <a:r>
              <a:rPr lang="en-ZA" b="1" dirty="0">
                <a:ea typeface="Noto Sans Symbols"/>
                <a:cs typeface="Noto Sans Symbols"/>
              </a:rPr>
              <a:t> the fuel levy</a:t>
            </a:r>
            <a:r>
              <a:rPr lang="en-ZA" dirty="0">
                <a:ea typeface="Noto Sans Symbols"/>
                <a:cs typeface="Noto Sans Symbols"/>
              </a:rPr>
              <a:t> (a tax paid on petrol and diesel that are otherwise VAT exempt</a:t>
            </a:r>
            <a:r>
              <a:rPr lang="en-ZA" dirty="0" smtClean="0">
                <a:ea typeface="Noto Sans Symbols"/>
                <a:cs typeface="Noto Sans Symbols"/>
              </a:rPr>
              <a:t>)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b="1" dirty="0" smtClean="0">
                <a:ea typeface="Noto Sans Symbols"/>
                <a:cs typeface="Noto Sans Symbols"/>
              </a:rPr>
              <a:t>Wealth tax </a:t>
            </a:r>
            <a:r>
              <a:rPr lang="en-ZA" dirty="0">
                <a:ea typeface="Noto Sans Symbols"/>
                <a:cs typeface="Noto Sans Symbols"/>
              </a:rPr>
              <a:t>taxed at levels below the appropriate PIT </a:t>
            </a:r>
            <a:r>
              <a:rPr lang="en-ZA" dirty="0" smtClean="0">
                <a:ea typeface="Noto Sans Symbols"/>
                <a:cs typeface="Noto Sans Symbols"/>
              </a:rPr>
              <a:t>bracket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ZA" b="1" dirty="0">
                <a:ea typeface="Noto Sans Symbols"/>
                <a:cs typeface="Noto Sans Symbols"/>
              </a:rPr>
              <a:t>Tax credit </a:t>
            </a:r>
            <a:r>
              <a:rPr lang="en-ZA" b="1" dirty="0" smtClean="0">
                <a:ea typeface="Noto Sans Symbols"/>
                <a:cs typeface="Noto Sans Symbols"/>
              </a:rPr>
              <a:t>benefits </a:t>
            </a:r>
            <a:r>
              <a:rPr lang="en-ZA" dirty="0" smtClean="0">
                <a:ea typeface="Noto Sans Symbols"/>
                <a:cs typeface="Noto Sans Symbols"/>
              </a:rPr>
              <a:t>(particularly medical) </a:t>
            </a:r>
            <a:r>
              <a:rPr lang="en-ZA" dirty="0">
                <a:ea typeface="Noto Sans Symbols"/>
                <a:cs typeface="Noto Sans Symbols"/>
              </a:rPr>
              <a:t>which are costly and problematic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63091" y="5786155"/>
            <a:ext cx="64762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Source: National Treasury 2019 Budget data</a:t>
            </a:r>
            <a:endParaRPr lang="en-ZA" sz="1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236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Managing Debt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934" y="1935692"/>
            <a:ext cx="9342748" cy="4351338"/>
          </a:xfrm>
        </p:spPr>
        <p:txBody>
          <a:bodyPr>
            <a:normAutofit/>
          </a:bodyPr>
          <a:lstStyle/>
          <a:p>
            <a:r>
              <a:rPr lang="en-ZA" b="1" dirty="0"/>
              <a:t>Eskom </a:t>
            </a:r>
            <a:r>
              <a:rPr lang="en-ZA" b="1" dirty="0" smtClean="0"/>
              <a:t>is </a:t>
            </a:r>
            <a:r>
              <a:rPr lang="en-ZA" b="1" dirty="0"/>
              <a:t>the only real debt crisis in the </a:t>
            </a:r>
            <a:r>
              <a:rPr lang="en-ZA" b="1" dirty="0" smtClean="0"/>
              <a:t>country</a:t>
            </a:r>
          </a:p>
          <a:p>
            <a:r>
              <a:rPr lang="en-US" dirty="0" smtClean="0"/>
              <a:t>Increasing the debt threshold </a:t>
            </a:r>
          </a:p>
          <a:p>
            <a:pPr lvl="1"/>
            <a:r>
              <a:rPr lang="en-ZA" dirty="0"/>
              <a:t>that </a:t>
            </a:r>
            <a:r>
              <a:rPr lang="en-ZA" dirty="0" smtClean="0"/>
              <a:t>debt (at moderate levels) can </a:t>
            </a:r>
            <a:r>
              <a:rPr lang="en-ZA" dirty="0"/>
              <a:t>have substantially positive benefits</a:t>
            </a:r>
            <a:r>
              <a:rPr lang="en-ZA" dirty="0" smtClean="0"/>
              <a:t>.</a:t>
            </a:r>
            <a:endParaRPr lang="en-US" dirty="0"/>
          </a:p>
          <a:p>
            <a:pPr lvl="0"/>
            <a:r>
              <a:rPr lang="en-ZA" dirty="0"/>
              <a:t>The redrafting of the mandate of the Government Employee Pension Fund</a:t>
            </a:r>
          </a:p>
          <a:p>
            <a:pPr lvl="0"/>
            <a:r>
              <a:rPr lang="en-ZA" dirty="0"/>
              <a:t>The modification of private pension and provident funds investment </a:t>
            </a:r>
            <a:r>
              <a:rPr lang="en-ZA" dirty="0" smtClean="0"/>
              <a:t>obligations</a:t>
            </a:r>
          </a:p>
          <a:p>
            <a:r>
              <a:rPr lang="en-ZA" dirty="0"/>
              <a:t>The mobilisation of the Government Employee Pension Fund </a:t>
            </a:r>
            <a:endParaRPr lang="en-ZA" dirty="0" smtClean="0"/>
          </a:p>
          <a:p>
            <a:r>
              <a:rPr lang="en-US" dirty="0" smtClean="0"/>
              <a:t>Public audit of debt </a:t>
            </a:r>
            <a:endParaRPr lang="en-ZA" dirty="0"/>
          </a:p>
          <a:p>
            <a:pPr lvl="0"/>
            <a:endParaRPr lang="en-ZA" dirty="0"/>
          </a:p>
          <a:p>
            <a:pPr lvl="1"/>
            <a:endParaRPr lang="en-ZA" dirty="0"/>
          </a:p>
        </p:txBody>
      </p:sp>
      <p:pic>
        <p:nvPicPr>
          <p:cNvPr id="9218" name="Picture 2" descr="Image result for debt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8327" y="4245793"/>
            <a:ext cx="2041237" cy="204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089397" y="139485"/>
            <a:ext cx="1885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BJC 5-year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44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547</TotalTime>
  <Words>964</Words>
  <Application>Microsoft Office PowerPoint</Application>
  <PresentationFormat>Widescreen</PresentationFormat>
  <Paragraphs>177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MS Mincho</vt:lpstr>
      <vt:lpstr>Noto Sans Symbols</vt:lpstr>
      <vt:lpstr>Times New Roman</vt:lpstr>
      <vt:lpstr>Retrospect</vt:lpstr>
      <vt:lpstr>BUDGETING IN AN ERA OF AUSTERITY  AND STATE CAPTURE: A FIVE-YEAR REVIEW OF BUDGET POLICIES AND OUTCOMES  </vt:lpstr>
      <vt:lpstr>PowerPoint Presentation</vt:lpstr>
      <vt:lpstr>One Step Forward, Two Steps Back</vt:lpstr>
      <vt:lpstr>Fiscal Framework </vt:lpstr>
      <vt:lpstr>One Step Forward, Two Steps Back</vt:lpstr>
      <vt:lpstr>Impacts of Austerity on: </vt:lpstr>
      <vt:lpstr>Departmental Impacts of Austerity on:</vt:lpstr>
      <vt:lpstr>Tax Mix Alternatives</vt:lpstr>
      <vt:lpstr>Alternatives to Managing Debt</vt:lpstr>
      <vt:lpstr>Impacts of Corruption &amp; Mismanagement </vt:lpstr>
      <vt:lpstr>Ensuring a credible budgeting process </vt:lpstr>
      <vt:lpstr>Recommendations</vt:lpstr>
      <vt:lpstr>Recommendations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Daniel Mclaren</cp:lastModifiedBy>
  <cp:revision>49</cp:revision>
  <dcterms:created xsi:type="dcterms:W3CDTF">2019-02-26T10:55:45Z</dcterms:created>
  <dcterms:modified xsi:type="dcterms:W3CDTF">2019-02-27T04:37:27Z</dcterms:modified>
</cp:coreProperties>
</file>