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34" r:id="rId2"/>
    <p:sldId id="384" r:id="rId3"/>
    <p:sldId id="352" r:id="rId4"/>
    <p:sldId id="353" r:id="rId5"/>
    <p:sldId id="450" r:id="rId6"/>
    <p:sldId id="369" r:id="rId7"/>
    <p:sldId id="458" r:id="rId8"/>
    <p:sldId id="345" r:id="rId9"/>
    <p:sldId id="457" r:id="rId10"/>
    <p:sldId id="45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8F45C"/>
    <a:srgbClr val="14F814"/>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2" autoAdjust="0"/>
    <p:restoredTop sz="50000" autoAdjust="0"/>
  </p:normalViewPr>
  <p:slideViewPr>
    <p:cSldViewPr>
      <p:cViewPr varScale="1">
        <p:scale>
          <a:sx n="116" d="100"/>
          <a:sy n="116" d="100"/>
        </p:scale>
        <p:origin x="-1530" y="-11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r>
              <a:rPr lang="en-US" sz="1000" dirty="0">
                <a:latin typeface="Gill Sans"/>
                <a:cs typeface="Gill Sans"/>
              </a:rPr>
              <a:t>DEPARTMENT OF ARTS AND CULTURE</a:t>
            </a:r>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2/28/2019</a:t>
            </a:fld>
            <a:endParaRPr lang="en-US" sz="900" dirty="0">
              <a:latin typeface="Gill Sans"/>
              <a:cs typeface="Gill Sans"/>
            </a:endParaRPr>
          </a:p>
        </p:txBody>
      </p:sp>
      <p:sp>
        <p:nvSpPr>
          <p:cNvPr id="4" name="Footer Placeholder 3"/>
          <p:cNvSpPr>
            <a:spLocks noGrp="1"/>
          </p:cNvSpPr>
          <p:nvPr>
            <p:ph type="ftr" sz="quarter" idx="2"/>
          </p:nvPr>
        </p:nvSpPr>
        <p:spPr>
          <a:xfrm>
            <a:off x="1" y="9430307"/>
            <a:ext cx="2945659" cy="496332"/>
          </a:xfrm>
          <a:prstGeom prst="rect">
            <a:avLst/>
          </a:prstGeom>
        </p:spPr>
        <p:txBody>
          <a:bodyPr vert="horz" lIns="91440" tIns="45720" rIns="91440" bIns="45720" rtlCol="0" anchor="t"/>
          <a:lstStyle>
            <a:lvl1pPr algn="l">
              <a:defRPr sz="1200"/>
            </a:lvl1pPr>
          </a:lstStyle>
          <a:p>
            <a:r>
              <a:rPr lang="en-US" sz="900" dirty="0">
                <a:latin typeface="Calibri (Body)"/>
                <a:cs typeface="Calibri (Body)"/>
              </a:rPr>
              <a:t>INSERT YOUR THEME HERE</a:t>
            </a:r>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r>
              <a:rPr lang="en-US" dirty="0"/>
              <a:t>DEPARTMENT OF ARTS AND CULTURE</a:t>
            </a:r>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2/28/2019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a:t>DEPARTMENT OF ARTS AND CULTURE</a:t>
            </a:r>
          </a:p>
        </p:txBody>
      </p:sp>
      <p:sp>
        <p:nvSpPr>
          <p:cNvPr id="5" name="Date Placeholder 4"/>
          <p:cNvSpPr>
            <a:spLocks noGrp="1"/>
          </p:cNvSpPr>
          <p:nvPr>
            <p:ph type="dt" idx="11"/>
          </p:nvPr>
        </p:nvSpPr>
        <p:spPr/>
        <p:txBody>
          <a:bodyPr/>
          <a:lstStyle/>
          <a:p>
            <a:fld id="{86F60FE2-17F6-6946-AE1B-DAB315879F09}" type="datetime1">
              <a:rPr lang="en-US" smtClean="0"/>
              <a:pPr/>
              <a:t>2/28/2019</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536" y="2780928"/>
            <a:ext cx="9144000" cy="3115508"/>
          </a:xfrm>
        </p:spPr>
        <p:txBody>
          <a:bodyPr>
            <a:noAutofit/>
          </a:bodyPr>
          <a:lstStyle/>
          <a:p>
            <a:pPr algn="ctr"/>
            <a:r>
              <a:rPr lang="en-ZA" sz="3200" dirty="0">
                <a:latin typeface="+mn-lt"/>
              </a:rPr>
              <a:t>REVISED WHITE PAPER ON ARTS CULTURE AND HERITAGE : </a:t>
            </a:r>
            <a:br>
              <a:rPr lang="en-ZA" sz="3200" dirty="0">
                <a:latin typeface="+mn-lt"/>
              </a:rPr>
            </a:br>
            <a:r>
              <a:rPr lang="en-ZA" sz="3200" dirty="0">
                <a:latin typeface="+mn-lt"/>
              </a:rPr>
              <a:t>PRESENTATION TO THE PC 26 FEBRUARY 2019</a:t>
            </a:r>
            <a:endParaRPr lang="en-ZA" sz="3200" dirty="0">
              <a:solidFill>
                <a:srgbClr val="FF0000"/>
              </a:solidFill>
              <a:latin typeface="+mn-lt"/>
            </a:endParaRPr>
          </a:p>
        </p:txBody>
      </p:sp>
      <p:sp>
        <p:nvSpPr>
          <p:cNvPr id="11" name="Rectangle 10"/>
          <p:cNvSpPr/>
          <p:nvPr/>
        </p:nvSpPr>
        <p:spPr>
          <a:xfrm>
            <a:off x="2411760" y="4725144"/>
            <a:ext cx="6732240" cy="523220"/>
          </a:xfrm>
          <a:prstGeom prst="rect">
            <a:avLst/>
          </a:prstGeom>
        </p:spPr>
        <p:txBody>
          <a:bodyPr wrap="square">
            <a:noAutofit/>
          </a:bodyPr>
          <a:lstStyle/>
          <a:p>
            <a:pPr algn="r">
              <a:spcAft>
                <a:spcPts val="600"/>
              </a:spcAft>
            </a:pPr>
            <a:endParaRPr lang="en-US" sz="2400" b="1" dirty="0">
              <a:solidFill>
                <a:srgbClr val="800000"/>
              </a:solidFill>
              <a:cs typeface="Arial"/>
            </a:endParaRPr>
          </a:p>
          <a:p>
            <a:pPr algn="r">
              <a:spcAft>
                <a:spcPts val="600"/>
              </a:spcAft>
            </a:pPr>
            <a:endParaRPr lang="en-ZA" sz="2400" b="1" dirty="0">
              <a:solidFill>
                <a:srgbClr val="800000"/>
              </a:solidFill>
              <a:cs typeface="Arial"/>
            </a:endParaRPr>
          </a:p>
        </p:txBody>
      </p:sp>
    </p:spTree>
    <p:extLst>
      <p:ext uri="{BB962C8B-B14F-4D97-AF65-F5344CB8AC3E}">
        <p14:creationId xmlns:p14="http://schemas.microsoft.com/office/powerpoint/2010/main" xmlns="" val="197942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420888"/>
            <a:ext cx="8229600" cy="710952"/>
          </a:xfrm>
        </p:spPr>
        <p:txBody>
          <a:bodyPr/>
          <a:lstStyle/>
          <a:p>
            <a:pPr algn="ctr"/>
            <a:r>
              <a:rPr lang="en-ZA" dirty="0"/>
              <a:t>THANK YOU</a:t>
            </a:r>
          </a:p>
        </p:txBody>
      </p:sp>
      <p:sp>
        <p:nvSpPr>
          <p:cNvPr id="4" name="Slide Number Placeholder 3"/>
          <p:cNvSpPr>
            <a:spLocks noGrp="1"/>
          </p:cNvSpPr>
          <p:nvPr>
            <p:ph type="sldNum" sz="quarter" idx="4"/>
          </p:nvPr>
        </p:nvSpPr>
        <p:spPr/>
        <p:txBody>
          <a:bodyPr/>
          <a:lstStyle/>
          <a:p>
            <a:endParaRPr lang="en-ZA" dirty="0"/>
          </a:p>
        </p:txBody>
      </p:sp>
    </p:spTree>
    <p:extLst>
      <p:ext uri="{BB962C8B-B14F-4D97-AF65-F5344CB8AC3E}">
        <p14:creationId xmlns:p14="http://schemas.microsoft.com/office/powerpoint/2010/main" xmlns="" val="201164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a:solidFill>
                  <a:schemeClr val="accent6">
                    <a:lumMod val="50000"/>
                  </a:schemeClr>
                </a:solidFill>
                <a:latin typeface="+mj-lt"/>
              </a:rPr>
              <a:t> PRESENTATION OUTLINE </a:t>
            </a:r>
          </a:p>
        </p:txBody>
      </p:sp>
      <p:sp>
        <p:nvSpPr>
          <p:cNvPr id="3" name="Content Placeholder 2"/>
          <p:cNvSpPr>
            <a:spLocks noGrp="1"/>
          </p:cNvSpPr>
          <p:nvPr>
            <p:ph idx="1"/>
          </p:nvPr>
        </p:nvSpPr>
        <p:spPr>
          <a:xfrm>
            <a:off x="179512" y="1196752"/>
            <a:ext cx="8712968" cy="4997151"/>
          </a:xfrm>
        </p:spPr>
        <p:txBody>
          <a:bodyPr>
            <a:normAutofit/>
          </a:bodyPr>
          <a:lstStyle/>
          <a:p>
            <a:pPr>
              <a:lnSpc>
                <a:spcPct val="150000"/>
              </a:lnSpc>
            </a:pPr>
            <a:r>
              <a:rPr lang="en-ZA" sz="2600" dirty="0">
                <a:solidFill>
                  <a:schemeClr val="accent6">
                    <a:lumMod val="50000"/>
                  </a:schemeClr>
                </a:solidFill>
                <a:latin typeface="Arial" panose="020B0604020202020204" pitchFamily="34" charset="0"/>
                <a:cs typeface="Arial" panose="020B0604020202020204" pitchFamily="34" charset="0"/>
              </a:rPr>
              <a:t>Purpose</a:t>
            </a:r>
          </a:p>
          <a:p>
            <a:pPr>
              <a:lnSpc>
                <a:spcPct val="150000"/>
              </a:lnSpc>
            </a:pPr>
            <a:r>
              <a:rPr lang="en-ZA" sz="2600" dirty="0">
                <a:solidFill>
                  <a:schemeClr val="accent6">
                    <a:lumMod val="50000"/>
                  </a:schemeClr>
                </a:solidFill>
                <a:latin typeface="Arial" panose="020B0604020202020204" pitchFamily="34" charset="0"/>
                <a:cs typeface="Arial" panose="020B0604020202020204" pitchFamily="34" charset="0"/>
              </a:rPr>
              <a:t>Background </a:t>
            </a:r>
          </a:p>
          <a:p>
            <a:pPr>
              <a:lnSpc>
                <a:spcPct val="150000"/>
              </a:lnSpc>
            </a:pPr>
            <a:r>
              <a:rPr lang="en-ZA" sz="2600" dirty="0">
                <a:solidFill>
                  <a:schemeClr val="accent6">
                    <a:lumMod val="50000"/>
                  </a:schemeClr>
                </a:solidFill>
                <a:latin typeface="Arial" panose="020B0604020202020204" pitchFamily="34" charset="0"/>
                <a:cs typeface="Arial" panose="020B0604020202020204" pitchFamily="34" charset="0"/>
              </a:rPr>
              <a:t>Timeframes</a:t>
            </a:r>
          </a:p>
          <a:p>
            <a:pPr>
              <a:lnSpc>
                <a:spcPct val="150000"/>
              </a:lnSpc>
            </a:pPr>
            <a:r>
              <a:rPr lang="en-ZA" sz="2600" dirty="0">
                <a:solidFill>
                  <a:schemeClr val="accent6">
                    <a:lumMod val="50000"/>
                  </a:schemeClr>
                </a:solidFill>
                <a:latin typeface="Arial" panose="020B0604020202020204" pitchFamily="34" charset="0"/>
                <a:cs typeface="Arial" panose="020B0604020202020204" pitchFamily="34" charset="0"/>
              </a:rPr>
              <a:t>Status of the White Paper Revision Process Overview of the Revised White Paper</a:t>
            </a:r>
          </a:p>
          <a:p>
            <a:pPr>
              <a:lnSpc>
                <a:spcPct val="150000"/>
              </a:lnSpc>
            </a:pPr>
            <a:r>
              <a:rPr lang="en-ZA" sz="2600" dirty="0">
                <a:solidFill>
                  <a:schemeClr val="accent6">
                    <a:lumMod val="50000"/>
                  </a:schemeClr>
                </a:solidFill>
                <a:latin typeface="Arial" panose="020B0604020202020204" pitchFamily="34" charset="0"/>
                <a:cs typeface="Arial" panose="020B0604020202020204" pitchFamily="34" charset="0"/>
              </a:rPr>
              <a:t>Proposed New Dispensation</a:t>
            </a:r>
          </a:p>
          <a:p>
            <a:pPr>
              <a:lnSpc>
                <a:spcPct val="150000"/>
              </a:lnSpc>
            </a:pPr>
            <a:r>
              <a:rPr lang="en-ZA" sz="2600" dirty="0" smtClean="0">
                <a:solidFill>
                  <a:schemeClr val="accent6">
                    <a:lumMod val="50000"/>
                  </a:schemeClr>
                </a:solidFill>
                <a:latin typeface="Arial" panose="020B0604020202020204" pitchFamily="34" charset="0"/>
                <a:cs typeface="Arial" panose="020B0604020202020204" pitchFamily="34" charset="0"/>
              </a:rPr>
              <a:t>Socio-economic </a:t>
            </a:r>
            <a:r>
              <a:rPr lang="en-ZA" sz="2600" dirty="0">
                <a:solidFill>
                  <a:schemeClr val="accent6">
                    <a:lumMod val="50000"/>
                  </a:schemeClr>
                </a:solidFill>
                <a:latin typeface="Arial" panose="020B0604020202020204" pitchFamily="34" charset="0"/>
                <a:cs typeface="Arial" panose="020B0604020202020204" pitchFamily="34" charset="0"/>
              </a:rPr>
              <a:t>Impact Assessment</a:t>
            </a:r>
          </a:p>
          <a:p>
            <a:pPr>
              <a:lnSpc>
                <a:spcPct val="150000"/>
              </a:lnSpc>
            </a:pPr>
            <a:endParaRPr lang="en-ZA" sz="2600" dirty="0">
              <a:solidFill>
                <a:schemeClr val="accent6">
                  <a:lumMod val="50000"/>
                </a:schemeClr>
              </a:solidFill>
              <a:latin typeface="Arial" panose="020B0604020202020204" pitchFamily="34" charset="0"/>
              <a:cs typeface="Arial" panose="020B0604020202020204" pitchFamily="34" charset="0"/>
            </a:endParaRPr>
          </a:p>
          <a:p>
            <a:pPr>
              <a:lnSpc>
                <a:spcPct val="150000"/>
              </a:lnSpc>
            </a:pPr>
            <a:endParaRPr lang="en-ZA" sz="2600" dirty="0">
              <a:solidFill>
                <a:schemeClr val="accent6">
                  <a:lumMod val="50000"/>
                </a:schemeClr>
              </a:solidFill>
              <a:latin typeface="Arial" panose="020B0604020202020204" pitchFamily="34" charset="0"/>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marL="0" indent="0">
              <a:lnSpc>
                <a:spcPct val="150000"/>
              </a:lnSpc>
              <a:buNone/>
            </a:pPr>
            <a:endParaRPr lang="en-ZA" sz="28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a:t>1</a:t>
            </a:r>
          </a:p>
        </p:txBody>
      </p:sp>
    </p:spTree>
    <p:extLst>
      <p:ext uri="{BB962C8B-B14F-4D97-AF65-F5344CB8AC3E}">
        <p14:creationId xmlns:p14="http://schemas.microsoft.com/office/powerpoint/2010/main" xmlns="" val="413135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0952"/>
          </a:xfrm>
        </p:spPr>
        <p:txBody>
          <a:bodyPr>
            <a:noAutofit/>
          </a:bodyPr>
          <a:lstStyle/>
          <a:p>
            <a:pPr algn="ctr"/>
            <a:r>
              <a:rPr lang="en-ZA" sz="4400" cap="all" dirty="0">
                <a:solidFill>
                  <a:schemeClr val="accent2">
                    <a:lumMod val="75000"/>
                  </a:schemeClr>
                </a:solidFill>
                <a:latin typeface="+mj-lt"/>
              </a:rPr>
              <a:t> purpose</a:t>
            </a:r>
          </a:p>
        </p:txBody>
      </p:sp>
      <p:sp>
        <p:nvSpPr>
          <p:cNvPr id="3" name="Content Placeholder 2"/>
          <p:cNvSpPr>
            <a:spLocks noGrp="1"/>
          </p:cNvSpPr>
          <p:nvPr>
            <p:ph idx="1"/>
          </p:nvPr>
        </p:nvSpPr>
        <p:spPr>
          <a:xfrm>
            <a:off x="395536" y="1844824"/>
            <a:ext cx="8136904" cy="2448272"/>
          </a:xfrm>
        </p:spPr>
        <p:txBody>
          <a:bodyPr>
            <a:noAutofit/>
          </a:bodyPr>
          <a:lstStyle/>
          <a:p>
            <a:r>
              <a:rPr lang="en-ZA" sz="2400" dirty="0">
                <a:solidFill>
                  <a:schemeClr val="accent6">
                    <a:lumMod val="50000"/>
                  </a:schemeClr>
                </a:solidFill>
              </a:rPr>
              <a:t>To provide an update on the process of reviewing the 1996 White Paper on Arts, Culture and Heritage.</a:t>
            </a:r>
          </a:p>
          <a:p>
            <a:endParaRPr lang="en-ZA" sz="2800" b="0" dirty="0">
              <a:solidFill>
                <a:schemeClr val="accent6">
                  <a:lumMod val="50000"/>
                </a:schemeClr>
              </a:solidFill>
              <a:latin typeface="+mn-lt"/>
            </a:endParaRPr>
          </a:p>
          <a:p>
            <a:endParaRPr lang="en-ZA" sz="2800" b="0" dirty="0">
              <a:solidFill>
                <a:schemeClr val="tx1"/>
              </a:solidFill>
              <a:latin typeface="+mn-lt"/>
            </a:endParaRPr>
          </a:p>
        </p:txBody>
      </p:sp>
      <p:sp>
        <p:nvSpPr>
          <p:cNvPr id="5"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dirty="0"/>
              <a:t>2</a:t>
            </a:r>
          </a:p>
        </p:txBody>
      </p:sp>
    </p:spTree>
    <p:extLst>
      <p:ext uri="{BB962C8B-B14F-4D97-AF65-F5344CB8AC3E}">
        <p14:creationId xmlns:p14="http://schemas.microsoft.com/office/powerpoint/2010/main" xmlns="" val="334940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a:solidFill>
                  <a:schemeClr val="accent6">
                    <a:lumMod val="50000"/>
                  </a:schemeClr>
                </a:solidFill>
                <a:latin typeface="+mj-lt"/>
              </a:rPr>
              <a:t>  </a:t>
            </a:r>
            <a:r>
              <a:rPr lang="en-ZA" sz="4000" dirty="0">
                <a:solidFill>
                  <a:schemeClr val="accent2">
                    <a:lumMod val="75000"/>
                  </a:schemeClr>
                </a:solidFill>
                <a:latin typeface="+mj-lt"/>
              </a:rPr>
              <a:t>BACKGROUND</a:t>
            </a:r>
          </a:p>
        </p:txBody>
      </p:sp>
      <p:sp>
        <p:nvSpPr>
          <p:cNvPr id="3" name="Content Placeholder 2"/>
          <p:cNvSpPr>
            <a:spLocks noGrp="1"/>
          </p:cNvSpPr>
          <p:nvPr>
            <p:ph idx="1"/>
          </p:nvPr>
        </p:nvSpPr>
        <p:spPr>
          <a:xfrm>
            <a:off x="179512" y="1052736"/>
            <a:ext cx="8712968" cy="4997151"/>
          </a:xfrm>
        </p:spPr>
        <p:txBody>
          <a:bodyPr>
            <a:noAutofit/>
          </a:bodyPr>
          <a:lstStyle/>
          <a:p>
            <a:pPr algn="just"/>
            <a:endParaRPr lang="en-ZA" dirty="0">
              <a:solidFill>
                <a:schemeClr val="accent6">
                  <a:lumMod val="50000"/>
                </a:schemeClr>
              </a:solidFill>
            </a:endParaRPr>
          </a:p>
          <a:p>
            <a:pPr algn="just"/>
            <a:r>
              <a:rPr lang="en-ZA" sz="2400" dirty="0">
                <a:solidFill>
                  <a:schemeClr val="accent6">
                    <a:lumMod val="50000"/>
                  </a:schemeClr>
                </a:solidFill>
              </a:rPr>
              <a:t>The main emphasis of the White Paper review was placed on assessing weaknesses inherent in the White Paper of 1996 by evaluating the extent to which its provisions align with the priorities and programme interventions of the DAC, the policy orientation of national government and the impact on all programme interventions and outcomes. </a:t>
            </a:r>
          </a:p>
          <a:p>
            <a:pPr algn="just"/>
            <a:endParaRPr lang="en-ZA" sz="2400" dirty="0">
              <a:solidFill>
                <a:schemeClr val="accent6">
                  <a:lumMod val="50000"/>
                </a:schemeClr>
              </a:solidFill>
            </a:endParaRPr>
          </a:p>
          <a:p>
            <a:pPr algn="just"/>
            <a:r>
              <a:rPr lang="en-ZA" sz="2400" dirty="0">
                <a:solidFill>
                  <a:schemeClr val="accent6">
                    <a:lumMod val="50000"/>
                  </a:schemeClr>
                </a:solidFill>
              </a:rPr>
              <a:t>Provide overall recommendations on the future role of entities within the DAC and beneficiary organisations, and suggest priority policy interventions.</a:t>
            </a:r>
          </a:p>
          <a:p>
            <a:pPr marL="0" indent="0" algn="just">
              <a:buNone/>
            </a:pPr>
            <a:endParaRPr lang="en-ZA" sz="2400" dirty="0">
              <a:solidFill>
                <a:schemeClr val="accent6">
                  <a:lumMod val="50000"/>
                </a:schemeClr>
              </a:solidFill>
            </a:endParaRPr>
          </a:p>
          <a:p>
            <a:pPr marL="0" lvl="0" indent="0">
              <a:buNone/>
            </a:pPr>
            <a:endParaRPr lang="en-ZA" sz="1400" dirty="0"/>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a:t>3</a:t>
            </a:r>
          </a:p>
        </p:txBody>
      </p:sp>
    </p:spTree>
    <p:extLst>
      <p:ext uri="{BB962C8B-B14F-4D97-AF65-F5344CB8AC3E}">
        <p14:creationId xmlns:p14="http://schemas.microsoft.com/office/powerpoint/2010/main" xmlns="" val="122571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83" y="264097"/>
            <a:ext cx="8229600" cy="926976"/>
          </a:xfrm>
        </p:spPr>
        <p:txBody>
          <a:bodyPr>
            <a:noAutofit/>
          </a:bodyPr>
          <a:lstStyle/>
          <a:p>
            <a:pPr algn="ctr"/>
            <a:r>
              <a:rPr lang="en-ZA" sz="2800" dirty="0"/>
              <a:t> TIMEFRAMES</a:t>
            </a:r>
          </a:p>
        </p:txBody>
      </p:sp>
      <p:sp>
        <p:nvSpPr>
          <p:cNvPr id="3" name="Content Placeholder 2"/>
          <p:cNvSpPr>
            <a:spLocks noGrp="1"/>
          </p:cNvSpPr>
          <p:nvPr>
            <p:ph idx="1"/>
          </p:nvPr>
        </p:nvSpPr>
        <p:spPr>
          <a:xfrm>
            <a:off x="467544" y="980728"/>
            <a:ext cx="8066856" cy="4962873"/>
          </a:xfrm>
        </p:spPr>
        <p:txBody>
          <a:bodyPr>
            <a:normAutofit/>
          </a:bodyPr>
          <a:lstStyle/>
          <a:p>
            <a:pPr marL="0" indent="0">
              <a:buNone/>
              <a:defRPr/>
            </a:pPr>
            <a:r>
              <a:rPr lang="en-ZA" dirty="0">
                <a:solidFill>
                  <a:schemeClr val="accent6">
                    <a:lumMod val="50000"/>
                  </a:schemeClr>
                </a:solidFill>
              </a:rPr>
              <a:t>Following the First National Indaba in November 2015 the  following Working Plan was adopted in February 2016:</a:t>
            </a:r>
          </a:p>
          <a:p>
            <a:pPr>
              <a:buFont typeface="Wingdings" panose="05000000000000000000" pitchFamily="2" charset="2"/>
              <a:buChar char="Ø"/>
              <a:defRPr/>
            </a:pPr>
            <a:r>
              <a:rPr lang="en-ZA" dirty="0">
                <a:solidFill>
                  <a:schemeClr val="accent6">
                    <a:lumMod val="50000"/>
                  </a:schemeClr>
                </a:solidFill>
              </a:rPr>
              <a:t>First Provisional Draft for Internal Discussion: End of March 2016;</a:t>
            </a:r>
          </a:p>
          <a:p>
            <a:pPr>
              <a:buFont typeface="Wingdings" panose="05000000000000000000" pitchFamily="2" charset="2"/>
              <a:buChar char="Ø"/>
              <a:defRPr/>
            </a:pPr>
            <a:r>
              <a:rPr lang="en-ZA" dirty="0">
                <a:solidFill>
                  <a:schemeClr val="accent6">
                    <a:lumMod val="50000"/>
                  </a:schemeClr>
                </a:solidFill>
              </a:rPr>
              <a:t>Subsector Public Consultations: April to June 2016;</a:t>
            </a:r>
          </a:p>
          <a:p>
            <a:pPr>
              <a:buFont typeface="Wingdings" panose="05000000000000000000" pitchFamily="2" charset="2"/>
              <a:buChar char="Ø"/>
              <a:defRPr/>
            </a:pPr>
            <a:r>
              <a:rPr lang="en-ZA" dirty="0">
                <a:solidFill>
                  <a:schemeClr val="accent6">
                    <a:lumMod val="50000"/>
                  </a:schemeClr>
                </a:solidFill>
              </a:rPr>
              <a:t>Revised Second Draft based on public input: End of  July 2016;</a:t>
            </a:r>
          </a:p>
          <a:p>
            <a:pPr>
              <a:buFont typeface="Wingdings" panose="05000000000000000000" pitchFamily="2" charset="2"/>
              <a:buChar char="Ø"/>
              <a:defRPr/>
            </a:pPr>
            <a:r>
              <a:rPr lang="en-ZA" dirty="0">
                <a:solidFill>
                  <a:schemeClr val="accent6">
                    <a:lumMod val="50000"/>
                  </a:schemeClr>
                </a:solidFill>
              </a:rPr>
              <a:t>Second Draft was circulated on 31 August 2016;</a:t>
            </a:r>
          </a:p>
          <a:p>
            <a:pPr>
              <a:buFont typeface="Wingdings" panose="05000000000000000000" pitchFamily="2" charset="2"/>
              <a:buChar char="Ø"/>
              <a:defRPr/>
            </a:pPr>
            <a:r>
              <a:rPr lang="en-ZA" dirty="0">
                <a:solidFill>
                  <a:schemeClr val="accent6">
                    <a:lumMod val="50000"/>
                  </a:schemeClr>
                </a:solidFill>
              </a:rPr>
              <a:t>Revisions made based on public consultations from September to November 2016 (including TIC and PC)</a:t>
            </a:r>
          </a:p>
          <a:p>
            <a:pPr>
              <a:buFont typeface="Wingdings" panose="05000000000000000000" pitchFamily="2" charset="2"/>
              <a:buChar char="Ø"/>
              <a:defRPr/>
            </a:pPr>
            <a:r>
              <a:rPr lang="en-ZA" dirty="0">
                <a:solidFill>
                  <a:schemeClr val="accent6">
                    <a:lumMod val="50000"/>
                  </a:schemeClr>
                </a:solidFill>
              </a:rPr>
              <a:t>National Sector Indaba was held on 17 &amp;18  November 2016;</a:t>
            </a:r>
          </a:p>
          <a:p>
            <a:pPr algn="just"/>
            <a:endParaRPr lang="en-ZA" dirty="0">
              <a:solidFill>
                <a:schemeClr val="accent6">
                  <a:lumMod val="50000"/>
                </a:schemeClr>
              </a:solidFill>
            </a:endParaRPr>
          </a:p>
          <a:p>
            <a:pPr marL="0" indent="0">
              <a:buNone/>
            </a:pPr>
            <a:r>
              <a:rPr lang="en-ZA" altLang="en-US" dirty="0">
                <a:solidFill>
                  <a:schemeClr val="accent6">
                    <a:lumMod val="50000"/>
                  </a:schemeClr>
                </a:solidFill>
              </a:rPr>
              <a:t>On 27 February 2016 an Inception Report was discussed, revised and adopted outlining:</a:t>
            </a:r>
          </a:p>
          <a:p>
            <a:pPr>
              <a:buFont typeface="Wingdings" panose="05000000000000000000" pitchFamily="2" charset="2"/>
              <a:buChar char="Ø"/>
            </a:pPr>
            <a:r>
              <a:rPr lang="en-ZA" altLang="en-US" dirty="0">
                <a:solidFill>
                  <a:schemeClr val="accent6">
                    <a:lumMod val="50000"/>
                  </a:schemeClr>
                </a:solidFill>
              </a:rPr>
              <a:t>The scope and recommendations of the 1996 White Paper;</a:t>
            </a:r>
          </a:p>
          <a:p>
            <a:pPr>
              <a:buFont typeface="Wingdings" panose="05000000000000000000" pitchFamily="2" charset="2"/>
              <a:buChar char="Ø"/>
            </a:pPr>
            <a:r>
              <a:rPr lang="en-ZA" altLang="en-US" dirty="0">
                <a:solidFill>
                  <a:schemeClr val="accent6">
                    <a:lumMod val="50000"/>
                  </a:schemeClr>
                </a:solidFill>
              </a:rPr>
              <a:t>Identifying  obstacles to transformative policy implementation;</a:t>
            </a:r>
          </a:p>
          <a:p>
            <a:pPr>
              <a:buFont typeface="Wingdings" panose="05000000000000000000" pitchFamily="2" charset="2"/>
              <a:buChar char="Ø"/>
            </a:pPr>
            <a:r>
              <a:rPr lang="en-ZA" altLang="en-US" dirty="0">
                <a:solidFill>
                  <a:schemeClr val="accent6">
                    <a:lumMod val="50000"/>
                  </a:schemeClr>
                </a:solidFill>
              </a:rPr>
              <a:t>Identifying new trends in cultural policy;</a:t>
            </a:r>
          </a:p>
          <a:p>
            <a:pPr>
              <a:buFont typeface="Wingdings" panose="05000000000000000000" pitchFamily="2" charset="2"/>
              <a:buChar char="Ø"/>
            </a:pPr>
            <a:r>
              <a:rPr lang="en-ZA" altLang="en-US" dirty="0">
                <a:solidFill>
                  <a:schemeClr val="accent6">
                    <a:lumMod val="50000"/>
                  </a:schemeClr>
                </a:solidFill>
              </a:rPr>
              <a:t>Proposing the Methodology and Process.</a:t>
            </a:r>
          </a:p>
          <a:p>
            <a:pPr algn="just"/>
            <a:endParaRPr lang="en-ZA" dirty="0"/>
          </a:p>
          <a:p>
            <a:endParaRPr lang="en-ZA" dirty="0"/>
          </a:p>
        </p:txBody>
      </p:sp>
      <p:sp>
        <p:nvSpPr>
          <p:cNvPr id="4" name="Slide Number Placeholder 3"/>
          <p:cNvSpPr>
            <a:spLocks noGrp="1"/>
          </p:cNvSpPr>
          <p:nvPr>
            <p:ph type="sldNum" sz="quarter" idx="4"/>
          </p:nvPr>
        </p:nvSpPr>
        <p:spPr/>
        <p:txBody>
          <a:bodyPr/>
          <a:lstStyle/>
          <a:p>
            <a:r>
              <a:rPr lang="en-ZA" dirty="0"/>
              <a:t>4</a:t>
            </a:r>
          </a:p>
        </p:txBody>
      </p:sp>
    </p:spTree>
    <p:extLst>
      <p:ext uri="{BB962C8B-B14F-4D97-AF65-F5344CB8AC3E}">
        <p14:creationId xmlns:p14="http://schemas.microsoft.com/office/powerpoint/2010/main" xmlns="" val="129631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9188" y="0"/>
            <a:ext cx="8229600" cy="800758"/>
          </a:xfrm>
        </p:spPr>
        <p:txBody>
          <a:bodyPr>
            <a:noAutofit/>
          </a:bodyPr>
          <a:lstStyle/>
          <a:p>
            <a:pPr algn="ctr"/>
            <a:r>
              <a:rPr lang="en-ZA" sz="2800" dirty="0" smtClean="0">
                <a:solidFill>
                  <a:schemeClr val="accent2">
                    <a:lumMod val="75000"/>
                  </a:schemeClr>
                </a:solidFill>
                <a:latin typeface="+mj-lt"/>
              </a:rPr>
              <a:t>PROCESS OF THE</a:t>
            </a:r>
            <a:r>
              <a:rPr lang="en-ZA" sz="2800" b="1" dirty="0" smtClean="0">
                <a:solidFill>
                  <a:schemeClr val="accent2">
                    <a:lumMod val="75000"/>
                  </a:schemeClr>
                </a:solidFill>
                <a:latin typeface="+mj-lt"/>
              </a:rPr>
              <a:t> REVISION OF THE WHITE PAPER</a:t>
            </a:r>
            <a:r>
              <a:rPr lang="en-ZA" sz="2800" b="1" dirty="0">
                <a:solidFill>
                  <a:schemeClr val="accent2">
                    <a:lumMod val="75000"/>
                  </a:schemeClr>
                </a:solidFill>
                <a:latin typeface="+mj-lt"/>
              </a:rPr>
              <a:t/>
            </a:r>
            <a:br>
              <a:rPr lang="en-ZA" sz="2800" b="1" dirty="0">
                <a:solidFill>
                  <a:schemeClr val="accent2">
                    <a:lumMod val="75000"/>
                  </a:schemeClr>
                </a:solidFill>
                <a:latin typeface="+mj-lt"/>
              </a:rPr>
            </a:br>
            <a:r>
              <a:rPr lang="en-ZA" sz="4000" dirty="0">
                <a:solidFill>
                  <a:schemeClr val="accent2">
                    <a:lumMod val="75000"/>
                  </a:schemeClr>
                </a:solidFill>
                <a:latin typeface="+mj-lt"/>
              </a:rPr>
              <a:t>    </a:t>
            </a:r>
            <a:endParaRPr lang="en-ZA" sz="4000" b="1" dirty="0">
              <a:solidFill>
                <a:schemeClr val="accent2">
                  <a:lumMod val="75000"/>
                </a:schemeClr>
              </a:solidFill>
              <a:latin typeface="+mj-lt"/>
            </a:endParaRPr>
          </a:p>
        </p:txBody>
      </p:sp>
      <p:sp>
        <p:nvSpPr>
          <p:cNvPr id="8" name="Text Placeholder 7"/>
          <p:cNvSpPr>
            <a:spLocks noGrp="1"/>
          </p:cNvSpPr>
          <p:nvPr>
            <p:ph type="body" idx="1"/>
          </p:nvPr>
        </p:nvSpPr>
        <p:spPr>
          <a:xfrm>
            <a:off x="683568" y="800758"/>
            <a:ext cx="7560840" cy="5374282"/>
          </a:xfrm>
        </p:spPr>
        <p:txBody>
          <a:bodyPr anchor="t">
            <a:noAutofit/>
          </a:bodyPr>
          <a:lstStyle/>
          <a:p>
            <a:pPr marL="285750" indent="-285750">
              <a:buFont typeface="Arial" panose="020B0604020202020204" pitchFamily="34" charset="0"/>
              <a:buChar char="•"/>
              <a:defRPr/>
            </a:pPr>
            <a:r>
              <a:rPr lang="en-ZA" dirty="0">
                <a:solidFill>
                  <a:schemeClr val="accent6">
                    <a:lumMod val="50000"/>
                  </a:schemeClr>
                </a:solidFill>
              </a:rPr>
              <a:t>Public consultations in 9 provinces: April </a:t>
            </a:r>
            <a:r>
              <a:rPr lang="en-ZA" dirty="0" smtClean="0">
                <a:solidFill>
                  <a:schemeClr val="accent6">
                    <a:lumMod val="50000"/>
                  </a:schemeClr>
                </a:solidFill>
              </a:rPr>
              <a:t>2016 until </a:t>
            </a:r>
            <a:r>
              <a:rPr lang="en-ZA" dirty="0">
                <a:solidFill>
                  <a:schemeClr val="accent6">
                    <a:lumMod val="50000"/>
                  </a:schemeClr>
                </a:solidFill>
              </a:rPr>
              <a:t>June 2016.</a:t>
            </a:r>
          </a:p>
          <a:p>
            <a:pPr marL="285750" indent="-285750">
              <a:buFont typeface="Arial" panose="020B0604020202020204" pitchFamily="34" charset="0"/>
              <a:buChar char="•"/>
              <a:defRPr/>
            </a:pPr>
            <a:r>
              <a:rPr lang="en-ZA" dirty="0">
                <a:solidFill>
                  <a:schemeClr val="accent6">
                    <a:lumMod val="50000"/>
                  </a:schemeClr>
                </a:solidFill>
              </a:rPr>
              <a:t>Consultations were requested with multiple government departments: the following </a:t>
            </a:r>
            <a:r>
              <a:rPr lang="en-ZA" dirty="0" smtClean="0">
                <a:solidFill>
                  <a:schemeClr val="accent6">
                    <a:lumMod val="50000"/>
                  </a:schemeClr>
                </a:solidFill>
              </a:rPr>
              <a:t>departments were consulted: </a:t>
            </a:r>
            <a:r>
              <a:rPr lang="en-ZA" dirty="0">
                <a:solidFill>
                  <a:schemeClr val="accent6">
                    <a:lumMod val="50000"/>
                  </a:schemeClr>
                </a:solidFill>
              </a:rPr>
              <a:t>Departments of Basic Education, Higher Education and Science and Technology.</a:t>
            </a:r>
          </a:p>
          <a:p>
            <a:pPr marL="285750" indent="-285750">
              <a:buFont typeface="Arial" panose="020B0604020202020204" pitchFamily="34" charset="0"/>
              <a:buChar char="•"/>
              <a:defRPr/>
            </a:pPr>
            <a:r>
              <a:rPr lang="en-ZA" dirty="0">
                <a:solidFill>
                  <a:schemeClr val="accent6">
                    <a:lumMod val="50000"/>
                  </a:schemeClr>
                </a:solidFill>
              </a:rPr>
              <a:t>Consultations were held with National Agencies and Institutions </a:t>
            </a:r>
            <a:r>
              <a:rPr lang="en-ZA" dirty="0" smtClean="0">
                <a:solidFill>
                  <a:schemeClr val="accent6">
                    <a:lumMod val="50000"/>
                  </a:schemeClr>
                </a:solidFill>
              </a:rPr>
              <a:t>as well </a:t>
            </a:r>
            <a:r>
              <a:rPr lang="en-ZA" dirty="0">
                <a:solidFill>
                  <a:schemeClr val="accent6">
                    <a:lumMod val="50000"/>
                  </a:schemeClr>
                </a:solidFill>
              </a:rPr>
              <a:t>as Provincial  Arts, Culture and  Heritage Departments.</a:t>
            </a:r>
          </a:p>
          <a:p>
            <a:pPr marL="285750" indent="-285750">
              <a:buFont typeface="Arial" panose="020B0604020202020204" pitchFamily="34" charset="0"/>
              <a:buChar char="•"/>
              <a:defRPr/>
            </a:pPr>
            <a:r>
              <a:rPr lang="en-ZA" dirty="0">
                <a:solidFill>
                  <a:schemeClr val="accent6">
                    <a:lumMod val="50000"/>
                  </a:schemeClr>
                </a:solidFill>
              </a:rPr>
              <a:t>The need for an integrated, national, provincial and local system emerged from this process.</a:t>
            </a:r>
          </a:p>
          <a:p>
            <a:pPr marL="285750" indent="-285750" algn="just">
              <a:buFont typeface="Arial" panose="020B0604020202020204" pitchFamily="34" charset="0"/>
              <a:buChar char="•"/>
            </a:pPr>
            <a:r>
              <a:rPr lang="en-ZA" dirty="0">
                <a:solidFill>
                  <a:schemeClr val="accent6">
                    <a:lumMod val="50000"/>
                  </a:schemeClr>
                </a:solidFill>
              </a:rPr>
              <a:t>The First Draft was completed in August 2016.</a:t>
            </a:r>
          </a:p>
          <a:p>
            <a:pPr marL="285750" indent="-285750" algn="just">
              <a:buFont typeface="Arial" panose="020B0604020202020204" pitchFamily="34" charset="0"/>
              <a:buChar char="•"/>
            </a:pPr>
            <a:r>
              <a:rPr lang="en-ZA" dirty="0">
                <a:solidFill>
                  <a:schemeClr val="accent6">
                    <a:lumMod val="50000"/>
                  </a:schemeClr>
                </a:solidFill>
              </a:rPr>
              <a:t>The Second Draft was completed in November 2016 and tabled at the National Indaba on 17&amp;18 </a:t>
            </a:r>
            <a:r>
              <a:rPr lang="en-ZA" dirty="0" smtClean="0">
                <a:solidFill>
                  <a:schemeClr val="accent6">
                    <a:lumMod val="50000"/>
                  </a:schemeClr>
                </a:solidFill>
              </a:rPr>
              <a:t>November 2016.</a:t>
            </a:r>
          </a:p>
          <a:p>
            <a:pPr marL="285750" indent="-285750" algn="just">
              <a:buFont typeface="Arial" panose="020B0604020202020204" pitchFamily="34" charset="0"/>
              <a:buChar char="•"/>
            </a:pPr>
            <a:r>
              <a:rPr lang="en-US" dirty="0" smtClean="0">
                <a:solidFill>
                  <a:schemeClr val="accent6">
                    <a:lumMod val="50000"/>
                  </a:schemeClr>
                </a:solidFill>
              </a:rPr>
              <a:t>The sector was invited to make their submissions until December 2016  </a:t>
            </a:r>
            <a:endParaRPr lang="en-ZA" dirty="0">
              <a:solidFill>
                <a:schemeClr val="accent6">
                  <a:lumMod val="50000"/>
                </a:schemeClr>
              </a:solidFill>
            </a:endParaRPr>
          </a:p>
          <a:p>
            <a:pPr marL="285750" indent="-285750" algn="just">
              <a:buFont typeface="Arial" panose="020B0604020202020204" pitchFamily="34" charset="0"/>
              <a:buChar char="•"/>
            </a:pPr>
            <a:r>
              <a:rPr lang="en-ZA" dirty="0">
                <a:solidFill>
                  <a:schemeClr val="accent6">
                    <a:lumMod val="50000"/>
                  </a:schemeClr>
                </a:solidFill>
              </a:rPr>
              <a:t>The Third Draft was finalised on 3 February 2017.</a:t>
            </a:r>
          </a:p>
          <a:p>
            <a:pPr marL="285750" indent="-285750" algn="just">
              <a:buFont typeface="Arial" panose="020B0604020202020204" pitchFamily="34" charset="0"/>
              <a:buChar char="•"/>
            </a:pPr>
            <a:r>
              <a:rPr lang="en-ZA" dirty="0">
                <a:solidFill>
                  <a:schemeClr val="accent6">
                    <a:lumMod val="50000"/>
                  </a:schemeClr>
                </a:solidFill>
              </a:rPr>
              <a:t>The Fourth Draft finalised October 2017 </a:t>
            </a:r>
          </a:p>
          <a:p>
            <a:pPr marL="285750" indent="-285750" algn="just">
              <a:buFont typeface="Arial" panose="020B0604020202020204" pitchFamily="34" charset="0"/>
              <a:buChar char="•"/>
            </a:pPr>
            <a:r>
              <a:rPr lang="en-ZA" dirty="0">
                <a:solidFill>
                  <a:schemeClr val="accent6">
                    <a:lumMod val="50000"/>
                  </a:schemeClr>
                </a:solidFill>
              </a:rPr>
              <a:t>Briefings to </a:t>
            </a:r>
            <a:r>
              <a:rPr lang="en-ZA" dirty="0" smtClean="0">
                <a:solidFill>
                  <a:schemeClr val="accent6">
                    <a:lumMod val="50000"/>
                  </a:schemeClr>
                </a:solidFill>
              </a:rPr>
              <a:t>PC was done in </a:t>
            </a:r>
            <a:r>
              <a:rPr lang="en-ZA" dirty="0">
                <a:solidFill>
                  <a:schemeClr val="accent6">
                    <a:lumMod val="50000"/>
                  </a:schemeClr>
                </a:solidFill>
              </a:rPr>
              <a:t>March 2017 and November 2018.</a:t>
            </a:r>
          </a:p>
          <a:p>
            <a:pPr marL="285750" indent="-285750" algn="just">
              <a:buFont typeface="Arial" panose="020B0604020202020204" pitchFamily="34" charset="0"/>
              <a:buChar char="•"/>
            </a:pPr>
            <a:endParaRPr lang="en-ZA" sz="1800" dirty="0">
              <a:solidFill>
                <a:schemeClr val="accent6">
                  <a:lumMod val="50000"/>
                </a:schemeClr>
              </a:solidFill>
            </a:endParaRPr>
          </a:p>
          <a:p>
            <a:pPr marL="285750" indent="-285750" algn="just">
              <a:buFont typeface="Arial" panose="020B0604020202020204" pitchFamily="34" charset="0"/>
              <a:buChar char="•"/>
            </a:pPr>
            <a:endParaRPr lang="en-ZA" sz="1400" dirty="0">
              <a:solidFill>
                <a:schemeClr val="accent6">
                  <a:lumMod val="50000"/>
                </a:schemeClr>
              </a:solidFill>
            </a:endParaRPr>
          </a:p>
          <a:p>
            <a:pPr marL="285750" indent="-285750" algn="just">
              <a:buFont typeface="Arial" panose="020B0604020202020204" pitchFamily="34" charset="0"/>
              <a:buChar char="•"/>
            </a:pPr>
            <a:endParaRPr lang="en-ZA" sz="1400" dirty="0"/>
          </a:p>
          <a:p>
            <a:pPr marL="285750" indent="-285750" algn="just">
              <a:buFont typeface="Arial" panose="020B0604020202020204" pitchFamily="34" charset="0"/>
              <a:buChar char="•"/>
            </a:pPr>
            <a:endParaRPr lang="en-ZA" sz="1400" dirty="0"/>
          </a:p>
          <a:p>
            <a:pPr marL="285750" indent="-285750" algn="just">
              <a:buFont typeface="Arial" panose="020B0604020202020204" pitchFamily="34" charset="0"/>
              <a:buChar char="•"/>
            </a:pPr>
            <a:endParaRPr lang="en-ZA" sz="1400" dirty="0"/>
          </a:p>
          <a:p>
            <a:endParaRPr lang="en-ZA" dirty="0"/>
          </a:p>
        </p:txBody>
      </p:sp>
      <p:sp>
        <p:nvSpPr>
          <p:cNvPr id="9"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dirty="0"/>
              <a:t>5</a:t>
            </a:r>
          </a:p>
        </p:txBody>
      </p:sp>
    </p:spTree>
    <p:extLst>
      <p:ext uri="{BB962C8B-B14F-4D97-AF65-F5344CB8AC3E}">
        <p14:creationId xmlns:p14="http://schemas.microsoft.com/office/powerpoint/2010/main" xmlns="" val="349419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5" y="1052736"/>
            <a:ext cx="7289576" cy="4248472"/>
          </a:xfrm>
        </p:spPr>
        <p:txBody>
          <a:bodyPr>
            <a:noAutofit/>
          </a:bodyPr>
          <a:lstStyle/>
          <a:p>
            <a:pPr>
              <a:lnSpc>
                <a:spcPct val="150000"/>
              </a:lnSpc>
            </a:pPr>
            <a:r>
              <a:rPr lang="en-ZA" sz="1600" cap="none" dirty="0">
                <a:solidFill>
                  <a:schemeClr val="accent6">
                    <a:lumMod val="50000"/>
                  </a:schemeClr>
                </a:solidFill>
              </a:rPr>
              <a:t>The draft material included:  background and scope; objectives; values; vision and principles; policy proposals for the ACH subsectors; community ACH; education and training; status and rights of  artists; new institutional structures; AACH; education and training, diplomacy and international cooperation; technical skills and events management; language and literature, libraries and information services, cultural, creative heritage industries; heritage; new funding models; intergovernmental cooperation; monitoring and evaluation; and core roles and functions of the national department.</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New Dispensation: National Arts and Audio Visual Council, Heritage and Book Councils. Technical Skills Academy and African Art, Culture and Heritage Centres.</a:t>
            </a:r>
          </a:p>
        </p:txBody>
      </p:sp>
      <p:sp>
        <p:nvSpPr>
          <p:cNvPr id="3" name="Text Placeholder 2"/>
          <p:cNvSpPr>
            <a:spLocks noGrp="1"/>
          </p:cNvSpPr>
          <p:nvPr>
            <p:ph type="body" idx="1"/>
          </p:nvPr>
        </p:nvSpPr>
        <p:spPr>
          <a:xfrm>
            <a:off x="1187625" y="188640"/>
            <a:ext cx="6894513" cy="720080"/>
          </a:xfrm>
        </p:spPr>
        <p:txBody>
          <a:bodyPr>
            <a:normAutofit/>
          </a:bodyPr>
          <a:lstStyle/>
          <a:p>
            <a:r>
              <a:rPr lang="en-ZA" sz="2400" dirty="0">
                <a:solidFill>
                  <a:schemeClr val="accent2">
                    <a:lumMod val="75000"/>
                  </a:schemeClr>
                </a:solidFill>
              </a:rPr>
              <a:t>OVERVIEW OF THE REVISED WHITE PAPER</a:t>
            </a:r>
          </a:p>
        </p:txBody>
      </p:sp>
      <p:sp>
        <p:nvSpPr>
          <p:cNvPr id="4" name="Slide Number Placeholder 3"/>
          <p:cNvSpPr>
            <a:spLocks noGrp="1"/>
          </p:cNvSpPr>
          <p:nvPr>
            <p:ph type="sldNum" sz="quarter" idx="4"/>
          </p:nvPr>
        </p:nvSpPr>
        <p:spPr>
          <a:xfrm>
            <a:off x="8172400" y="6165304"/>
            <a:ext cx="609600" cy="365125"/>
          </a:xfrm>
        </p:spPr>
        <p:txBody>
          <a:bodyPr/>
          <a:lstStyle/>
          <a:p>
            <a:r>
              <a:rPr lang="en-ZA" dirty="0"/>
              <a:t>6</a:t>
            </a:r>
          </a:p>
        </p:txBody>
      </p:sp>
    </p:spTree>
    <p:extLst>
      <p:ext uri="{BB962C8B-B14F-4D97-AF65-F5344CB8AC3E}">
        <p14:creationId xmlns:p14="http://schemas.microsoft.com/office/powerpoint/2010/main" xmlns="" val="180135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88" y="333375"/>
            <a:ext cx="8229600" cy="709613"/>
          </a:xfrm>
        </p:spPr>
        <p:txBody>
          <a:bodyPr rtlCol="0">
            <a:normAutofit/>
          </a:bodyPr>
          <a:lstStyle/>
          <a:p>
            <a:pPr algn="ctr" eaLnBrk="1" fontAlgn="auto" hangingPunct="1">
              <a:spcAft>
                <a:spcPts val="0"/>
              </a:spcAft>
              <a:defRPr/>
            </a:pPr>
            <a:r>
              <a:rPr lang="en-ZA" sz="2400" cap="all" dirty="0"/>
              <a:t>PROPOSED NEW DISPENSATION</a:t>
            </a:r>
            <a:endParaRPr lang="en-ZA" sz="2400" dirty="0">
              <a:solidFill>
                <a:schemeClr val="tx1"/>
              </a:solidFill>
            </a:endParaRPr>
          </a:p>
        </p:txBody>
      </p:sp>
      <p:sp>
        <p:nvSpPr>
          <p:cNvPr id="3" name="Content Placeholder 2"/>
          <p:cNvSpPr>
            <a:spLocks noGrp="1"/>
          </p:cNvSpPr>
          <p:nvPr>
            <p:ph idx="1"/>
          </p:nvPr>
        </p:nvSpPr>
        <p:spPr>
          <a:xfrm>
            <a:off x="319089" y="764705"/>
            <a:ext cx="8215312" cy="5178896"/>
          </a:xfrm>
        </p:spPr>
        <p:txBody>
          <a:bodyPr rtlCol="0">
            <a:noAutofit/>
          </a:bodyPr>
          <a:lstStyle/>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1. SOUTH AFRICAN NATIONAL ART AND AUDIOVISUAL COUNCIL</a:t>
            </a: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Performing Arts, Visual Art, Craft and Design, Creative Writing and Audio-visual Development	</a:t>
            </a: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2. SOUTH AFRICAN NATIONAL HERITAGE COUNCIL</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Museums, Monuments, Heritage Resource and Sites, Geographical Place Names, Heraldry, Archives, Libraries and Information Services</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3. ADDITIONAL CLUSTERS FOR EXISTING NATIONAL MUSEUMS IN PROVINCES</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It is proposed that national heritage institutions in the Free State, KwaZulu-Natal and Eastern Cape be consolidated and that all national museum councils be abolished, and that national museums be governed by the National Heritage Council</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4. SOUTH AFRICAN BOOK AND PUBLISHING DEVELOPMENT COUNCIL</a:t>
            </a:r>
            <a:endParaRPr lang="en-ZA" sz="1200" dirty="0">
              <a:latin typeface="Times New Roman" panose="02020603050405020304" pitchFamily="18" charset="0"/>
              <a:ea typeface="Times New Roman" panose="02020603050405020304" pitchFamily="18" charset="0"/>
            </a:endParaRPr>
          </a:p>
          <a:p>
            <a:pPr algn="ctr" eaLnBrk="1" fontAlgn="auto" hangingPunct="1">
              <a:lnSpc>
                <a:spcPct val="150000"/>
              </a:lnSpc>
              <a:spcAft>
                <a:spcPts val="0"/>
              </a:spcAft>
              <a:defRPr/>
            </a:pPr>
            <a:r>
              <a:rPr lang="en-ZA" sz="1200" dirty="0">
                <a:latin typeface="Arial" panose="020B0604020202020204" pitchFamily="34" charset="0"/>
                <a:ea typeface="Times New Roman" panose="02020603050405020304" pitchFamily="18" charset="0"/>
              </a:rPr>
              <a:t>Constituted by one representative each from publishing, printing, book trade, authors, editors, translators and Basic Education, Higher Education, Small Business Development</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5. SOUTH AFRICAN  NATIONAL ACADEMY OF TECHNICAL SKILLS AND EVENTS MANAGEMENT</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To develop professional training in Sound, Lighting, Stage, Power, Audio-visual, Rigging, Recording and Production Skills</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6. SOUTH AFRICAN CENTRE FOR AFRICAN ART, CULTURE AND HERITAGE</a:t>
            </a:r>
            <a:endParaRPr lang="en-ZA" sz="1200" dirty="0">
              <a:latin typeface="Times New Roman" panose="02020603050405020304" pitchFamily="18" charset="0"/>
              <a:ea typeface="Times New Roman" panose="02020603050405020304" pitchFamily="18" charset="0"/>
            </a:endParaRPr>
          </a:p>
          <a:p>
            <a:pPr marL="0" indent="0" algn="ctr" eaLnBrk="1" fontAlgn="auto" hangingPunct="1">
              <a:lnSpc>
                <a:spcPct val="150000"/>
              </a:lnSpc>
              <a:spcAft>
                <a:spcPts val="0"/>
              </a:spcAft>
              <a:buFont typeface="Arial" panose="020B0604020202020204" pitchFamily="34" charset="0"/>
              <a:buNone/>
              <a:defRPr/>
            </a:pPr>
            <a:r>
              <a:rPr lang="en-ZA" sz="1200" dirty="0">
                <a:latin typeface="Arial" panose="020B0604020202020204" pitchFamily="34" charset="0"/>
                <a:ea typeface="Times New Roman" panose="02020603050405020304" pitchFamily="18" charset="0"/>
              </a:rPr>
              <a:t> Functions to include project, evaluation and funding, policy  advice, monitoring and sector development</a:t>
            </a:r>
            <a:endParaRPr lang="en-ZA" sz="1200" dirty="0">
              <a:latin typeface="Times New Roman" panose="02020603050405020304" pitchFamily="18" charset="0"/>
              <a:ea typeface="Times New Roman" panose="02020603050405020304" pitchFamily="18" charset="0"/>
            </a:endParaRPr>
          </a:p>
          <a:p>
            <a:pPr marL="457200" algn="just" eaLnBrk="1" fontAlgn="auto" hangingPunct="1">
              <a:lnSpc>
                <a:spcPct val="115000"/>
              </a:lnSpc>
              <a:spcAft>
                <a:spcPts val="600"/>
              </a:spcAft>
              <a:defRPr/>
            </a:pPr>
            <a:endParaRPr lang="en-GB" sz="1200" b="0" dirty="0">
              <a:solidFill>
                <a:schemeClr val="tx1"/>
              </a:solidFill>
              <a:latin typeface="Arial" panose="020B0604020202020204" pitchFamily="34" charset="0"/>
              <a:ea typeface="Batang"/>
              <a:cs typeface="Arial" panose="020B0604020202020204" pitchFamily="34" charset="0"/>
            </a:endParaRPr>
          </a:p>
          <a:p>
            <a:pPr marL="0" indent="0" algn="just" eaLnBrk="1" fontAlgn="auto" hangingPunct="1">
              <a:lnSpc>
                <a:spcPct val="115000"/>
              </a:lnSpc>
              <a:spcAft>
                <a:spcPts val="600"/>
              </a:spcAft>
              <a:buFont typeface="Arial" panose="020B0604020202020204" pitchFamily="34" charset="0"/>
              <a:buNone/>
              <a:defRPr/>
            </a:pPr>
            <a:endParaRPr lang="en-ZA" sz="1200" b="0" dirty="0">
              <a:solidFill>
                <a:schemeClr val="tx1"/>
              </a:solidFill>
              <a:latin typeface="Arial" panose="020B0604020202020204" pitchFamily="34" charset="0"/>
              <a:ea typeface="Batang"/>
              <a:cs typeface="Arial" panose="020B0604020202020204" pitchFamily="34" charset="0"/>
            </a:endParaRPr>
          </a:p>
          <a:p>
            <a:pPr eaLnBrk="1" fontAlgn="auto" hangingPunct="1">
              <a:spcAft>
                <a:spcPts val="0"/>
              </a:spcAft>
              <a:defRPr/>
            </a:pPr>
            <a:endParaRPr lang="en-ZA" sz="1200" dirty="0"/>
          </a:p>
        </p:txBody>
      </p:sp>
      <p:sp>
        <p:nvSpPr>
          <p:cNvPr id="21508" name="Rectangle 3"/>
          <p:cNvSpPr>
            <a:spLocks noChangeArrowheads="1"/>
          </p:cNvSpPr>
          <p:nvPr/>
        </p:nvSpPr>
        <p:spPr bwMode="auto">
          <a:xfrm>
            <a:off x="2232025" y="-7835900"/>
            <a:ext cx="4670425"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600" b="1">
                <a:solidFill>
                  <a:srgbClr val="800000"/>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1200" b="1">
                <a:solidFill>
                  <a:srgbClr val="800000"/>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2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2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000">
                <a:solidFill>
                  <a:srgbClr val="595959"/>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000">
                <a:solidFill>
                  <a:srgbClr val="595959"/>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000">
                <a:solidFill>
                  <a:srgbClr val="595959"/>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000">
                <a:solidFill>
                  <a:srgbClr val="595959"/>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000">
                <a:solidFill>
                  <a:srgbClr val="595959"/>
                </a:solidFill>
                <a:latin typeface="Arial" panose="020B0604020202020204" pitchFamily="34" charset="0"/>
                <a:cs typeface="Arial" panose="020B0604020202020204" pitchFamily="34" charset="0"/>
              </a:defRPr>
            </a:lvl9pPr>
          </a:lstStyle>
          <a:p>
            <a:pPr algn="ctr" eaLnBrk="1" hangingPunct="1">
              <a:lnSpc>
                <a:spcPct val="150000"/>
              </a:lnSpc>
              <a:spcBef>
                <a:spcPct val="0"/>
              </a:spcBef>
              <a:buFontTx/>
              <a:buNone/>
            </a:pPr>
            <a:r>
              <a:rPr lang="en-ZA" altLang="en-US" sz="1800" dirty="0">
                <a:solidFill>
                  <a:schemeClr val="tx1"/>
                </a:solidFill>
                <a:cs typeface="Times New Roman" panose="02020603050405020304" pitchFamily="18" charset="0"/>
              </a:rPr>
              <a:t>.</a:t>
            </a:r>
            <a:endParaRPr lang="en-ZA" altLang="en-US" sz="2000" b="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8666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3"/>
            <a:ext cx="8352928" cy="5328593"/>
          </a:xfrm>
        </p:spPr>
        <p:txBody>
          <a:bodyPr>
            <a:normAutofit fontScale="90000"/>
          </a:bodyPr>
          <a:lstStyle/>
          <a:p>
            <a:pPr marL="342900" indent="-342900" rtl="1">
              <a:buFont typeface="Arial" panose="020B0604020202020204" pitchFamily="34" charset="0"/>
              <a:buChar char="•"/>
            </a:pPr>
            <a:r>
              <a:rPr lang="en-ZA" sz="1600" cap="none" dirty="0">
                <a:solidFill>
                  <a:schemeClr val="accent6">
                    <a:lumMod val="50000"/>
                  </a:schemeClr>
                </a:solidFill>
              </a:rPr>
              <a:t>On the advise of government,  the DAC and the reference panel agreed that the South African Cultural Observatory  (SACO) conduct  the socio-economic impact assessment (SEIA) study of the revised white paper on arts, culture and heritage.</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Commencement of the socio-economic impact assessment:   April 2017.</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First draft impact assessment report:  August  2017.</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Submission of revised impact assessment report:  February 2018.</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Interdepartmental consultations on SEIA report </a:t>
            </a:r>
            <a:r>
              <a:rPr lang="en-ZA" sz="1600" cap="none" dirty="0" smtClean="0">
                <a:solidFill>
                  <a:schemeClr val="accent6">
                    <a:lumMod val="50000"/>
                  </a:schemeClr>
                </a:solidFill>
              </a:rPr>
              <a:t>was done in April 2018 with Department of Trade and Industry, Science and Technology, Department of Basic Education and Department of Higher Education and Training.</a:t>
            </a: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a:solidFill>
                  <a:schemeClr val="accent6">
                    <a:lumMod val="50000"/>
                  </a:schemeClr>
                </a:solidFill>
              </a:rPr>
              <a:t>Report to Presidency (DPM&amp;E) on SEIA </a:t>
            </a:r>
            <a:r>
              <a:rPr lang="en-ZA" sz="1600" cap="none" dirty="0" smtClean="0">
                <a:solidFill>
                  <a:schemeClr val="accent6">
                    <a:lumMod val="50000"/>
                  </a:schemeClr>
                </a:solidFill>
              </a:rPr>
              <a:t>was submitted in May </a:t>
            </a:r>
            <a:r>
              <a:rPr lang="en-ZA" sz="1600" cap="none" dirty="0">
                <a:solidFill>
                  <a:schemeClr val="accent6">
                    <a:lumMod val="50000"/>
                  </a:schemeClr>
                </a:solidFill>
              </a:rPr>
              <a:t>&amp; June </a:t>
            </a:r>
            <a:r>
              <a:rPr lang="en-ZA" sz="1600" cap="none" dirty="0" smtClean="0">
                <a:solidFill>
                  <a:schemeClr val="accent6">
                    <a:lumMod val="50000"/>
                  </a:schemeClr>
                </a:solidFill>
              </a:rPr>
              <a:t>2018</a:t>
            </a:r>
            <a:r>
              <a:rPr lang="en-ZA" sz="1600" cap="none" dirty="0">
                <a:solidFill>
                  <a:schemeClr val="accent6">
                    <a:lumMod val="50000"/>
                  </a:schemeClr>
                </a:solidFill>
              </a:rPr>
              <a:t>.</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smtClean="0">
                <a:solidFill>
                  <a:schemeClr val="accent6">
                    <a:lumMod val="50000"/>
                  </a:schemeClr>
                </a:solidFill>
              </a:rPr>
              <a:t>Presentation to the </a:t>
            </a:r>
            <a:r>
              <a:rPr lang="en-ZA" sz="1600" cap="none" dirty="0">
                <a:solidFill>
                  <a:schemeClr val="accent6">
                    <a:lumMod val="50000"/>
                  </a:schemeClr>
                </a:solidFill>
              </a:rPr>
              <a:t>SPCHD </a:t>
            </a:r>
            <a:r>
              <a:rPr lang="en-ZA" sz="1600" cap="none" dirty="0" smtClean="0">
                <a:solidFill>
                  <a:schemeClr val="accent6">
                    <a:lumMod val="50000"/>
                  </a:schemeClr>
                </a:solidFill>
              </a:rPr>
              <a:t>cluster was done in August </a:t>
            </a:r>
            <a:r>
              <a:rPr lang="en-ZA" sz="1600" cap="none" dirty="0">
                <a:solidFill>
                  <a:schemeClr val="accent6">
                    <a:lumMod val="50000"/>
                  </a:schemeClr>
                </a:solidFill>
              </a:rPr>
              <a:t>2018, and tabling in Parliament on 12 October 2018</a:t>
            </a:r>
            <a:br>
              <a:rPr lang="en-ZA" sz="1600" cap="none" dirty="0">
                <a:solidFill>
                  <a:schemeClr val="accent6">
                    <a:lumMod val="50000"/>
                  </a:schemeClr>
                </a:solidFill>
              </a:rPr>
            </a:br>
            <a:r>
              <a:rPr lang="en-ZA" sz="1600" cap="none" dirty="0">
                <a:solidFill>
                  <a:schemeClr val="accent6">
                    <a:lumMod val="50000"/>
                  </a:schemeClr>
                </a:solidFill>
              </a:rPr>
              <a:t/>
            </a:r>
            <a:br>
              <a:rPr lang="en-ZA" sz="1600" cap="none" dirty="0">
                <a:solidFill>
                  <a:schemeClr val="accent6">
                    <a:lumMod val="50000"/>
                  </a:schemeClr>
                </a:solidFill>
              </a:rPr>
            </a:br>
            <a:r>
              <a:rPr lang="en-ZA" sz="1600" cap="none" dirty="0" smtClean="0">
                <a:solidFill>
                  <a:schemeClr val="accent6">
                    <a:lumMod val="50000"/>
                  </a:schemeClr>
                </a:solidFill>
              </a:rPr>
              <a:t>Final briefing </a:t>
            </a:r>
            <a:r>
              <a:rPr lang="en-ZA" sz="1600" cap="none" dirty="0">
                <a:solidFill>
                  <a:schemeClr val="accent6">
                    <a:lumMod val="50000"/>
                  </a:schemeClr>
                </a:solidFill>
              </a:rPr>
              <a:t>to the DAC entities </a:t>
            </a:r>
            <a:r>
              <a:rPr lang="en-ZA" sz="1600" cap="none" dirty="0" smtClean="0">
                <a:solidFill>
                  <a:schemeClr val="accent6">
                    <a:lumMod val="50000"/>
                  </a:schemeClr>
                </a:solidFill>
              </a:rPr>
              <a:t>was done in October </a:t>
            </a:r>
            <a:r>
              <a:rPr lang="en-ZA" sz="1600" cap="none" dirty="0">
                <a:solidFill>
                  <a:schemeClr val="accent6">
                    <a:lumMod val="50000"/>
                  </a:schemeClr>
                </a:solidFill>
              </a:rPr>
              <a:t>and November 2018</a:t>
            </a:r>
            <a:r>
              <a:rPr lang="en-ZA" sz="1600" dirty="0">
                <a:solidFill>
                  <a:schemeClr val="accent6">
                    <a:lumMod val="50000"/>
                  </a:schemeClr>
                </a:solidFill>
              </a:rPr>
              <a:t/>
            </a:r>
            <a:br>
              <a:rPr lang="en-ZA" sz="1600" dirty="0">
                <a:solidFill>
                  <a:schemeClr val="accent6">
                    <a:lumMod val="50000"/>
                  </a:schemeClr>
                </a:solidFill>
              </a:rPr>
            </a:br>
            <a:r>
              <a:rPr lang="en-ZA" sz="1600" dirty="0">
                <a:solidFill>
                  <a:schemeClr val="accent6">
                    <a:lumMod val="50000"/>
                  </a:schemeClr>
                </a:solidFill>
              </a:rPr>
              <a:t/>
            </a:r>
            <a:br>
              <a:rPr lang="en-ZA" sz="1600" dirty="0">
                <a:solidFill>
                  <a:schemeClr val="accent6">
                    <a:lumMod val="50000"/>
                  </a:schemeClr>
                </a:solidFill>
              </a:rPr>
            </a:br>
            <a:endParaRPr lang="en-ZA" sz="1600" dirty="0">
              <a:solidFill>
                <a:schemeClr val="accent6">
                  <a:lumMod val="50000"/>
                </a:schemeClr>
              </a:solidFill>
            </a:endParaRPr>
          </a:p>
        </p:txBody>
      </p:sp>
      <p:sp>
        <p:nvSpPr>
          <p:cNvPr id="3" name="Text Placeholder 2"/>
          <p:cNvSpPr>
            <a:spLocks noGrp="1"/>
          </p:cNvSpPr>
          <p:nvPr>
            <p:ph type="body" idx="1"/>
          </p:nvPr>
        </p:nvSpPr>
        <p:spPr>
          <a:xfrm>
            <a:off x="1403648" y="116633"/>
            <a:ext cx="6894513" cy="504056"/>
          </a:xfrm>
        </p:spPr>
        <p:txBody>
          <a:bodyPr>
            <a:noAutofit/>
          </a:bodyPr>
          <a:lstStyle/>
          <a:p>
            <a:pPr algn="ctr"/>
            <a:r>
              <a:rPr lang="en-ZA" sz="2400" dirty="0" smtClean="0">
                <a:solidFill>
                  <a:schemeClr val="accent2">
                    <a:lumMod val="75000"/>
                  </a:schemeClr>
                </a:solidFill>
              </a:rPr>
              <a:t>SOCIO-ECONOMIC </a:t>
            </a:r>
            <a:r>
              <a:rPr lang="en-ZA" sz="2400" dirty="0">
                <a:solidFill>
                  <a:schemeClr val="accent2">
                    <a:lumMod val="75000"/>
                  </a:schemeClr>
                </a:solidFill>
              </a:rPr>
              <a:t>IMPACT ASSESSMENT</a:t>
            </a:r>
          </a:p>
        </p:txBody>
      </p:sp>
      <p:sp>
        <p:nvSpPr>
          <p:cNvPr id="4" name="Slide Number Placeholder 3"/>
          <p:cNvSpPr>
            <a:spLocks noGrp="1"/>
          </p:cNvSpPr>
          <p:nvPr>
            <p:ph type="sldNum" sz="quarter" idx="4"/>
          </p:nvPr>
        </p:nvSpPr>
        <p:spPr/>
        <p:txBody>
          <a:bodyPr/>
          <a:lstStyle/>
          <a:p>
            <a:r>
              <a:rPr lang="en-ZA" dirty="0"/>
              <a:t>7</a:t>
            </a:r>
          </a:p>
        </p:txBody>
      </p:sp>
    </p:spTree>
    <p:extLst>
      <p:ext uri="{BB962C8B-B14F-4D97-AF65-F5344CB8AC3E}">
        <p14:creationId xmlns:p14="http://schemas.microsoft.com/office/powerpoint/2010/main" xmlns="" val="1106461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7779</TotalTime>
  <Words>613</Words>
  <Application>Microsoft Office PowerPoint</Application>
  <PresentationFormat>On-screen Show (4:3)</PresentationFormat>
  <Paragraphs>81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REVISED WHITE PAPER ON ARTS CULTURE AND HERITAGE :  PRESENTATION TO THE PC 26 FEBRUARY 2019</vt:lpstr>
      <vt:lpstr> PRESENTATION OUTLINE </vt:lpstr>
      <vt:lpstr> purpose</vt:lpstr>
      <vt:lpstr>  BACKGROUND</vt:lpstr>
      <vt:lpstr> TIMEFRAMES</vt:lpstr>
      <vt:lpstr>PROCESS OF THE REVISION OF THE WHITE PAPER     </vt:lpstr>
      <vt:lpstr>The draft material included:  background and scope; objectives; values; vision and principles; policy proposals for the ACH subsectors; community ACH; education and training; status and rights of  artists; new institutional structures; AACH; education and training, diplomacy and international cooperation; technical skills and events management; language and literature, libraries and information services, cultural, creative heritage industries; heritage; new funding models; intergovernmental cooperation; monitoring and evaluation; and core roles and functions of the national department.  New Dispensation: National Arts and Audio Visual Council, Heritage and Book Councils. Technical Skills Academy and African Art, Culture and Heritage Centres.</vt:lpstr>
      <vt:lpstr>PROPOSED NEW DISPENSATION</vt:lpstr>
      <vt:lpstr>On the advise of government,  the DAC and the reference panel agreed that the South African Cultural Observatory  (SACO) conduct  the socio-economic impact assessment (SEIA) study of the revised white paper on arts, culture and heritage.  Commencement of the socio-economic impact assessment:   April 2017.  First draft impact assessment report:  August  2017.  Submission of revised impact assessment report:  February 2018.  Interdepartmental consultations on SEIA report was done in April 2018 with Department of Trade and Industry, Science and Technology, Department of Basic Education and Department of Higher Education and Training.  Report to Presidency (DPM&amp;E) on SEIA was submitted in May &amp; June 2018.  Presentation to the SPCHD cluster was done in August 2018, and tabling in Parliament on 12 October 2018  Final briefing to the DAC entities was done in October and November 2018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545</cp:revision>
  <cp:lastPrinted>2019-02-21T10:20:47Z</cp:lastPrinted>
  <dcterms:created xsi:type="dcterms:W3CDTF">2013-11-12T11:39:42Z</dcterms:created>
  <dcterms:modified xsi:type="dcterms:W3CDTF">2019-02-28T08:16:36Z</dcterms:modified>
</cp:coreProperties>
</file>