
<file path=[Content_Types].xml><?xml version="1.0" encoding="utf-8"?>
<Types xmlns="http://schemas.openxmlformats.org/package/2006/content-types">
  <Override PartName="/ppt/tags/tag8.xml" ContentType="application/vnd.openxmlformats-officedocument.presentationml.tags+xml"/>
  <Override PartName="/ppt/tags/tag140.xml" ContentType="application/vnd.openxmlformats-officedocument.presentationml.tags+xml"/>
  <Override PartName="/ppt/theme/theme5.xml" ContentType="application/vnd.openxmlformats-officedocument.them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2.xml" ContentType="application/vnd.openxmlformats-officedocument.presentationml.slideLayout+xml"/>
  <Override PartName="/ppt/tags/tag216.xml" ContentType="application/vnd.openxmlformats-officedocument.presentationml.tags+xml"/>
  <Default Extension="xml" ContentType="application/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slideLayouts/slideLayout71.xml" ContentType="application/vnd.openxmlformats-officedocument.presentationml.slideLayout+xml"/>
  <Override PartName="/ppt/tags/tag16.xml" ContentType="application/vnd.openxmlformats-officedocument.presentationml.tags+xml"/>
  <Override PartName="/ppt/tags/tag63.xml" ContentType="application/vnd.openxmlformats-officedocument.presentationml.tags+xml"/>
  <Override PartName="/ppt/tags/tag178.xml" ContentType="application/vnd.openxmlformats-officedocument.presentationml.tags+xml"/>
  <Override PartName="/ppt/slideLayouts/slideLayout102.xml" ContentType="application/vnd.openxmlformats-officedocument.presentationml.slideLayout+xml"/>
  <Override PartName="/ppt/tags/tag109.xml" ContentType="application/vnd.openxmlformats-officedocument.presentationml.tags+xml"/>
  <Override PartName="/ppt/tags/tag156.xml" ContentType="application/vnd.openxmlformats-officedocument.presentationml.tags+xml"/>
  <Override PartName="/ppt/tags/tag41.xml" ContentType="application/vnd.openxmlformats-officedocument.presentationml.tags+xml"/>
  <Override PartName="/ppt/tags/tag145.xml" ContentType="application/vnd.openxmlformats-officedocument.presentationml.tags+xml"/>
  <Override PartName="/ppt/tags/tag192.xml" ContentType="application/vnd.openxmlformats-officedocument.presentationml.tags+xml"/>
  <Override PartName="/ppt/notesSlides/notesSlide7.xml" ContentType="application/vnd.openxmlformats-officedocument.presentationml.notesSlide+xml"/>
  <Override PartName="/ppt/tags/tag30.xml" ContentType="application/vnd.openxmlformats-officedocument.presentationml.tags+xml"/>
  <Override PartName="/ppt/tags/tag134.xml" ContentType="application/vnd.openxmlformats-officedocument.presentationml.tags+xml"/>
  <Override PartName="/ppt/slideLayouts/slideLayout87.xml" ContentType="application/vnd.openxmlformats-officedocument.presentationml.slideLayout+xml"/>
  <Override PartName="/ppt/tags/tag181.xml" ContentType="application/vnd.openxmlformats-officedocument.presentationml.tags+xml"/>
  <Override PartName="/ppt/slideLayouts/slideLayout98.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ags/tag112.xml" ContentType="application/vnd.openxmlformats-officedocument.presentationml.tags+xml"/>
  <Override PartName="/ppt/tags/tag123.xml" ContentType="application/vnd.openxmlformats-officedocument.presentationml.tags+xml"/>
  <Override PartName="/ppt/slideLayouts/slideLayout76.xml" ContentType="application/vnd.openxmlformats-officedocument.presentationml.slideLayout+xml"/>
  <Override PartName="/ppt/tags/tag170.xml" ContentType="application/vnd.openxmlformats-officedocument.presentationml.tags+xml"/>
  <Override PartName="/ppt/slideLayouts/slideLayout118.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slideLayouts/slideLayout65.xml" ContentType="application/vnd.openxmlformats-officedocument.presentationml.slideLayout+xml"/>
  <Override PartName="/ppt/tags/tag101.xml" ContentType="application/vnd.openxmlformats-officedocument.presentationml.tags+xml"/>
  <Override PartName="/ppt/slideLayouts/slideLayout107.xml" ContentType="application/vnd.openxmlformats-officedocument.presentationml.slideLayout+xml"/>
  <Default Extension="emf" ContentType="image/x-emf"/>
  <Override PartName="/ppt/slideLayouts/slideLayout43.xml" ContentType="application/vnd.openxmlformats-officedocument.presentationml.slideLayout+xml"/>
  <Override PartName="/ppt/tags/tag68.xml" ContentType="application/vnd.openxmlformats-officedocument.presentationml.tags+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tags/tag224.xml" ContentType="application/vnd.openxmlformats-officedocument.presentationml.tags+xml"/>
  <Override PartName="/ppt/tags/tag235.xml" ContentType="application/vnd.openxmlformats-officedocument.presentationml.tags+xml"/>
  <Override PartName="/ppt/presentation.xml" ContentType="application/vnd.openxmlformats-officedocument.presentationml.presentation.main+xml"/>
  <Override PartName="/ppt/slideLayouts/slideLayout32.xml" ContentType="application/vnd.openxmlformats-officedocument.presentationml.slideLayout+xml"/>
  <Override PartName="/ppt/tags/tag57.xml" ContentType="application/vnd.openxmlformats-officedocument.presentationml.tags+xml"/>
  <Override PartName="/ppt/tags/tag213.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slideLayouts/slideLayout110.xml" ContentType="application/vnd.openxmlformats-officedocument.presentationml.slideLayout+xml"/>
  <Override PartName="/ppt/tags/tag197.xml" ContentType="application/vnd.openxmlformats-officedocument.presentationml.tags+xml"/>
  <Override PartName="/ppt/tags/tag202.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ags/tag106.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ppt/theme/theme7.xml" ContentType="application/vnd.openxmlformats-officedocument.theme+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tags/tag131.xml" ContentType="application/vnd.openxmlformats-officedocument.presentationml.tags+xml"/>
  <Override PartName="/ppt/slideLayouts/slideLayout95.xml" ContentType="application/vnd.openxmlformats-officedocument.presentationml.slideLayout+xml"/>
  <Override PartName="/ppt/tags/tag229.xml" ContentType="application/vnd.openxmlformats-officedocument.presentationml.tags+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ags/tag98.xml" ContentType="application/vnd.openxmlformats-officedocument.presentationml.tags+xml"/>
  <Override PartName="/ppt/tags/tag120.xml" ContentType="application/vnd.openxmlformats-officedocument.presentationml.tags+xml"/>
  <Override PartName="/ppt/slideLayouts/slideLayout84.xml" ContentType="application/vnd.openxmlformats-officedocument.presentationml.slideLayout+xml"/>
  <Override PartName="/ppt/tags/tag207.xml" ContentType="application/vnd.openxmlformats-officedocument.presentationml.tags+xml"/>
  <Override PartName="/ppt/tags/tag218.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tags/tag87.xml" ContentType="application/vnd.openxmlformats-officedocument.presentationml.tags+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tags/tag29.xml" ContentType="application/vnd.openxmlformats-officedocument.presentationml.tags+xml"/>
  <Override PartName="/ppt/tags/tag76.xml" ContentType="application/vnd.openxmlformats-officedocument.presentationml.tags+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tags/tag232.xml" ContentType="application/vnd.openxmlformats-officedocument.presentationml.tags+xml"/>
  <Override PartName="/ppt/tags/tag18.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tags/tag169.xml" ContentType="application/vnd.openxmlformats-officedocument.presentationml.tags+xml"/>
  <Override PartName="/ppt/tags/tag210.xml" ContentType="application/vnd.openxmlformats-officedocument.presentationml.tags+xml"/>
  <Override PartName="/ppt/tags/tag221.xml" ContentType="application/vnd.openxmlformats-officedocument.presentationml.tags+xml"/>
  <Override PartName="/ppt/tags/tag43.xml" ContentType="application/vnd.openxmlformats-officedocument.presentationml.tags+xml"/>
  <Override PartName="/ppt/tags/tag90.xml" ContentType="application/vnd.openxmlformats-officedocument.presentationml.tags+xml"/>
  <Override PartName="/ppt/tags/tag147.xml" ContentType="application/vnd.openxmlformats-officedocument.presentationml.tags+xml"/>
  <Override PartName="/ppt/tags/tag194.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136.xml" ContentType="application/vnd.openxmlformats-officedocument.presentationml.tags+xml"/>
  <Override PartName="/ppt/slideLayouts/slideLayout89.xml" ContentType="application/vnd.openxmlformats-officedocument.presentationml.slideLayout+xml"/>
  <Override PartName="/ppt/tags/tag183.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slideLayouts/slideLayout78.xml" ContentType="application/vnd.openxmlformats-officedocument.presentationml.slideLayout+xml"/>
  <Override PartName="/ppt/tags/tag161.xml" ContentType="application/vnd.openxmlformats-officedocument.presentationml.tags+xml"/>
  <Override PartName="/ppt/tags/tag172.xml" ContentType="application/vnd.openxmlformats-officedocument.presentationml.tags+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67.xml" ContentType="application/vnd.openxmlformats-officedocument.presentationml.slideLayout+xml"/>
  <Override PartName="/ppt/tags/tag103.xml" ContentType="application/vnd.openxmlformats-officedocument.presentationml.tags+xml"/>
  <Override PartName="/ppt/theme/theme4.xml" ContentType="application/vnd.openxmlformats-officedocument.theme+xml"/>
  <Override PartName="/ppt/tags/tag150.xml" ContentType="application/vnd.openxmlformats-officedocument.presentationml.tags+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tags/tag226.xml" ContentType="application/vnd.openxmlformats-officedocument.presentationml.tags+xml"/>
  <Override PartName="/ppt/tags/tag237.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tags/tag215.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37.xml" ContentType="application/vnd.openxmlformats-officedocument.presentationml.tags+xml"/>
  <Override PartName="/ppt/tags/tag48.xml" ContentType="application/vnd.openxmlformats-officedocument.presentationml.tags+xml"/>
  <Override PartName="/ppt/tags/tag84.xml" ContentType="application/vnd.openxmlformats-officedocument.presentationml.tags+xml"/>
  <Override PartName="/ppt/slideLayouts/slideLayout70.xml" ContentType="application/vnd.openxmlformats-officedocument.presentationml.slideLayout+xml"/>
  <Override PartName="/ppt/tags/tag95.xml" ContentType="application/vnd.openxmlformats-officedocument.presentationml.tags+xml"/>
  <Override PartName="/ppt/tags/tag188.xml" ContentType="application/vnd.openxmlformats-officedocument.presentationml.tags+xml"/>
  <Override PartName="/ppt/slideLayouts/slideLayout112.xml" ContentType="application/vnd.openxmlformats-officedocument.presentationml.slideLayout+xml"/>
  <Override PartName="/ppt/tags/tag199.xml" ContentType="application/vnd.openxmlformats-officedocument.presentationml.tags+xml"/>
  <Override PartName="/ppt/tags/tag204.xml" ContentType="application/vnd.openxmlformats-officedocument.presentationml.tags+xml"/>
  <Override PartName="/ppt/notesSlides/notesSlide15.xml" ContentType="application/vnd.openxmlformats-officedocument.presentationml.notesSlide+xml"/>
  <Override PartName="/ppt/slideLayouts/slideLayout12.xml" ContentType="application/vnd.openxmlformats-officedocument.presentationml.slideLayout+xml"/>
  <Override PartName="/ppt/tags/tag26.xml" ContentType="application/vnd.openxmlformats-officedocument.presentationml.tags+xml"/>
  <Override PartName="/ppt/tags/tag73.xml" ContentType="application/vnd.openxmlformats-officedocument.presentationml.tags+xml"/>
  <Override PartName="/ppt/tags/tag177.xml" ContentType="application/vnd.openxmlformats-officedocument.presentationml.tags+xml"/>
  <Override PartName="/ppt/slideLayouts/slideLayout101.xml" ContentType="application/vnd.openxmlformats-officedocument.presentationml.slideLayout+xml"/>
  <Override PartName="/ppt/tags/tag15.xml" ContentType="application/vnd.openxmlformats-officedocument.presentationml.tags+xml"/>
  <Override PartName="/ppt/tags/tag62.xml" ContentType="application/vnd.openxmlformats-officedocument.presentationml.tags+xml"/>
  <Override PartName="/ppt/tags/tag119.xml" ContentType="application/vnd.openxmlformats-officedocument.presentationml.tags+xml"/>
  <Override PartName="/ppt/tags/tag166.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55.xml" ContentType="application/vnd.openxmlformats-officedocument.presentationml.tags+xml"/>
  <Override PartName="/ppt/notesSlides/notesSlide6.xml" ContentType="application/vnd.openxmlformats-officedocument.presentationml.notesSlide+xml"/>
  <Override PartName="/ppt/tags/tag133.xml" ContentType="application/vnd.openxmlformats-officedocument.presentationml.tags+xml"/>
  <Override PartName="/ppt/tags/tag144.xml" ContentType="application/vnd.openxmlformats-officedocument.presentationml.tags+xml"/>
  <Override PartName="/ppt/tags/tag180.xml" ContentType="application/vnd.openxmlformats-officedocument.presentationml.tags+xml"/>
  <Override PartName="/ppt/slideLayouts/slideLayout97.xml" ContentType="application/vnd.openxmlformats-officedocument.presentationml.slideLayout+xml"/>
  <Override PartName="/ppt/tags/tag191.xml" ContentType="application/vnd.openxmlformats-officedocument.presentationml.tags+xml"/>
  <Override PartName="/ppt/slideLayouts/slideLayout39.xml" ContentType="application/vnd.openxmlformats-officedocument.presentationml.slideLayout+xml"/>
  <Override PartName="/ppt/tags/tag122.xml" ContentType="application/vnd.openxmlformats-officedocument.presentationml.tags+xml"/>
  <Override PartName="/ppt/slideLayouts/slideLayout86.xml" ContentType="application/vnd.openxmlformats-officedocument.presentationml.slideLayout+xml"/>
  <Override PartName="/ppt/tags/tag209.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ags/tag89.xml" ContentType="application/vnd.openxmlformats-officedocument.presentationml.tags+xml"/>
  <Override PartName="/ppt/slideLayouts/slideLayout64.xml" ContentType="application/vnd.openxmlformats-officedocument.presentationml.slideLayout+xml"/>
  <Override PartName="/ppt/tags/tag111.xml" ContentType="application/vnd.openxmlformats-officedocument.presentationml.tags+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tags/tag78.xml" ContentType="application/vnd.openxmlformats-officedocument.presentationml.tags+xml"/>
  <Override PartName="/ppt/slideLayouts/slideLayout53.xml" ContentType="application/vnd.openxmlformats-officedocument.presentationml.slideLayout+xml"/>
  <Override PartName="/ppt/tags/tag100.xml" ContentType="application/vnd.openxmlformats-officedocument.presentationml.tags+xml"/>
  <Override PartName="/ppt/slideLayouts/slideLayout106.xml" ContentType="application/vnd.openxmlformats-officedocument.presentationml.slideLayout+xml"/>
  <Override PartName="/ppt/tags/tag234.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223.xml" ContentType="application/vnd.openxmlformats-officedocument.presentationml.tags+xml"/>
  <Override PartName="/ppt/slides/slide10.xml" ContentType="application/vnd.openxmlformats-officedocument.presentationml.slide+xml"/>
  <Override PartName="/ppt/slideLayouts/slideLayout20.xml" ContentType="application/vnd.openxmlformats-officedocument.presentationml.slideLayout+xml"/>
  <Override PartName="/ppt/tags/tag45.xml" ContentType="application/vnd.openxmlformats-officedocument.presentationml.tags+xml"/>
  <Override PartName="/ppt/slideLayouts/slideLayout31.xml" ContentType="application/vnd.openxmlformats-officedocument.presentationml.slideLayout+xml"/>
  <Override PartName="/ppt/tags/tag92.xml" ContentType="application/vnd.openxmlformats-officedocument.presentationml.tags+xml"/>
  <Override PartName="/ppt/tags/tag149.xml" ContentType="application/vnd.openxmlformats-officedocument.presentationml.tags+xml"/>
  <Override PartName="/ppt/slideLayouts/slideLayout120.xml" ContentType="application/vnd.openxmlformats-officedocument.presentationml.slideLayout+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Layouts/slideLayout69.xml" ContentType="application/vnd.openxmlformats-officedocument.presentationml.slideLayout+xml"/>
  <Override PartName="/ppt/tags/tag105.xml" ContentType="application/vnd.openxmlformats-officedocument.presentationml.tags+xml"/>
  <Override PartName="/ppt/tags/tag152.xml" ContentType="application/vnd.openxmlformats-officedocument.presentationml.tags+xml"/>
  <Override PartName="/ppt/theme/theme6.xml" ContentType="application/vnd.openxmlformats-officedocument.theme+xml"/>
  <Default Extension="bin" ContentType="application/vnd.openxmlformats-officedocument.oleObject"/>
  <Override PartName="/ppt/slideLayouts/slideLayout58.xml" ContentType="application/vnd.openxmlformats-officedocument.presentationml.slideLayout+xml"/>
  <Override PartName="/ppt/tags/tag141.xml" ContentType="application/vnd.openxmlformats-officedocument.presentationml.tags+xml"/>
  <Override PartName="/ppt/tags/tag228.xml" ContentType="application/vnd.openxmlformats-officedocument.presentationml.tags+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ags/tag130.xml" ContentType="application/vnd.openxmlformats-officedocument.presentationml.tags+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ags/tag217.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slideLayouts/slideLayout25.xml" ContentType="application/vnd.openxmlformats-officedocument.presentationml.slideLayout+xml"/>
  <Override PartName="/ppt/tags/tag86.xml" ContentType="application/vnd.openxmlformats-officedocument.presentationml.tags+xml"/>
  <Override PartName="/ppt/slideLayouts/slideLayout72.xml" ContentType="application/vnd.openxmlformats-officedocument.presentationml.slideLayout+xml"/>
  <Override PartName="/ppt/tags/tag97.xml" ContentType="application/vnd.openxmlformats-officedocument.presentationml.tags+xml"/>
  <Override PartName="/ppt/slideLayouts/slideLayout114.xml" ContentType="application/vnd.openxmlformats-officedocument.presentationml.slideLayout+xml"/>
  <Override PartName="/ppt/tags/tag206.xml" ContentType="application/vnd.openxmlformats-officedocument.presentationml.tags+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75.xml" ContentType="application/vnd.openxmlformats-officedocument.presentationml.tags+xml"/>
  <Override PartName="/ppt/slideLayouts/slideLayout61.xml" ContentType="application/vnd.openxmlformats-officedocument.presentationml.slideLayout+xml"/>
  <Override PartName="/ppt/tags/tag179.xml" ContentType="application/vnd.openxmlformats-officedocument.presentationml.tags+xml"/>
  <Override PartName="/ppt/slideLayouts/slideLayout103.xml" ContentType="application/vnd.openxmlformats-officedocument.presentationml.slideLayout+xml"/>
  <Override PartName="/ppt/tags/tag231.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slideLayouts/slideLayout50.xml" ContentType="application/vnd.openxmlformats-officedocument.presentationml.slideLayout+xml"/>
  <Override PartName="/ppt/tags/tag168.xml" ContentType="application/vnd.openxmlformats-officedocument.presentationml.tags+xml"/>
  <Override PartName="/ppt/tags/tag220.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157.xml" ContentType="application/vnd.openxmlformats-officedocument.presentationml.tags+xml"/>
  <Override PartName="/ppt/notesSlides/notesSlide8.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182.xml" ContentType="application/vnd.openxmlformats-officedocument.presentationml.tags+xml"/>
  <Override PartName="/ppt/slideLayouts/slideLayout99.xml" ContentType="application/vnd.openxmlformats-officedocument.presentationml.slideLayout+xml"/>
  <Override PartName="/ppt/tags/tag193.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slideLayouts/slideLayout88.xml" ContentType="application/vnd.openxmlformats-officedocument.presentationml.slideLayout+xml"/>
  <Override PartName="/ppt/tags/tag17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66.xml" ContentType="application/vnd.openxmlformats-officedocument.presentationml.slideLayout+xml"/>
  <Override PartName="/ppt/tags/tag113.xml" ContentType="application/vnd.openxmlformats-officedocument.presentationml.tags+xml"/>
  <Override PartName="/ppt/slideLayouts/slideLayout77.xml" ContentType="application/vnd.openxmlformats-officedocument.presentationml.slideLayout+xml"/>
  <Override PartName="/ppt/tags/tag160.xml" ContentType="application/vnd.openxmlformats-officedocument.presentationml.tags+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Layouts/slideLayout55.xml" ContentType="application/vnd.openxmlformats-officedocument.presentationml.slideLayout+xml"/>
  <Override PartName="/ppt/theme/theme3.xml" ContentType="application/vnd.openxmlformats-officedocument.theme+xml"/>
  <Override PartName="/ppt/tags/tag102.xml" ContentType="application/vnd.openxmlformats-officedocument.presentationml.tags+xml"/>
  <Override PartName="/ppt/slideLayouts/slideLayout108.xml" ContentType="application/vnd.openxmlformats-officedocument.presentationml.slideLayout+xml"/>
  <Override PartName="/ppt/tags/tag236.xml" ContentType="application/vnd.openxmlformats-officedocument.presentationml.tags+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slideLayouts/slideLayout91.xml" ContentType="application/vnd.openxmlformats-officedocument.presentationml.slideLayout+xml"/>
  <Override PartName="/ppt/tags/tag225.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47.xml" ContentType="application/vnd.openxmlformats-officedocument.presentationml.tags+xml"/>
  <Override PartName="/ppt/slideLayouts/slideLayout33.xml" ContentType="application/vnd.openxmlformats-officedocument.presentationml.slideLayout+xml"/>
  <Override PartName="/ppt/tags/tag94.xml" ContentType="application/vnd.openxmlformats-officedocument.presentationml.tags+xml"/>
  <Override PartName="/ppt/slideLayouts/slideLayout80.xml" ContentType="application/vnd.openxmlformats-officedocument.presentationml.slideLayout+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tags/tag187.xml" ContentType="application/vnd.openxmlformats-officedocument.presentationml.tags+xml"/>
  <Override PartName="/ppt/slideLayouts/slideLayout1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slideLayouts/slideLayout100.xml" ContentType="application/vnd.openxmlformats-officedocument.presentationml.slideLayout+xml"/>
  <Override PartName="/ppt/tags/tag50.xml" ContentType="application/vnd.openxmlformats-officedocument.presentationml.tags+xml"/>
  <Override PartName="/ppt/tags/tag107.xml" ContentType="application/vnd.openxmlformats-officedocument.presentationml.tags+xml"/>
  <Override PartName="/ppt/tags/tag154.xml" ContentType="application/vnd.openxmlformats-officedocument.presentationml.tags+xml"/>
  <Override PartName="/ppt/tags/tag143.xml" ContentType="application/vnd.openxmlformats-officedocument.presentationml.tags+xml"/>
  <Override PartName="/ppt/tags/tag190.xml" ContentType="application/vnd.openxmlformats-officedocument.presentationml.tags+xml"/>
  <Override PartName="/ppt/notesSlides/notesSlide5.xml" ContentType="application/vnd.openxmlformats-officedocument.presentationml.notes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ags/tag132.xml" ContentType="application/vnd.openxmlformats-officedocument.presentationml.tags+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ags/tag219.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tags/tag208.xml" ContentType="application/vnd.openxmlformats-officedocument.presentationml.tags+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tags/tag77.xml" ContentType="application/vnd.openxmlformats-officedocument.presentationml.tags+xml"/>
  <Override PartName="/ppt/tags/tag88.xml" ContentType="application/vnd.openxmlformats-officedocument.presentationml.tags+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tags/tag233.xml" ContentType="application/vnd.openxmlformats-officedocument.presentationml.tags+xml"/>
  <Override PartName="/ppt/tags/tag19.xml" ContentType="application/vnd.openxmlformats-officedocument.presentationml.tags+xml"/>
  <Override PartName="/ppt/slideLayouts/slideLayout41.xml" ContentType="application/vnd.openxmlformats-officedocument.presentationml.slideLayout+xml"/>
  <Override PartName="/ppt/tags/tag66.xml" ContentType="application/vnd.openxmlformats-officedocument.presentationml.tags+xml"/>
  <Override PartName="/ppt/slideLayouts/slideLayout52.xml" ContentType="application/vnd.openxmlformats-officedocument.presentationml.slideLayout+xml"/>
  <Override PartName="/ppt/tags/tag222.xml" ContentType="application/vnd.openxmlformats-officedocument.presentationml.tags+xml"/>
  <Override PartName="/ppt/slides/slide20.xml" ContentType="application/vnd.openxmlformats-officedocument.presentationml.slide+xml"/>
  <Override PartName="/ppt/slideLayouts/slideLayout30.xml" ContentType="application/vnd.openxmlformats-officedocument.presentationml.slideLayout+xml"/>
  <Override PartName="/ppt/tags/tag55.xml" ContentType="application/vnd.openxmlformats-officedocument.presentationml.tags+xml"/>
  <Override PartName="/ppt/tags/tag159.xml" ContentType="application/vnd.openxmlformats-officedocument.presentationml.tags+xml"/>
  <Override PartName="/ppt/tags/tag211.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126.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Layouts/slideLayout68.xml" ContentType="application/vnd.openxmlformats-officedocument.presentationml.slideLayout+xml"/>
  <Override PartName="/ppt/tags/tag115.xml" ContentType="application/vnd.openxmlformats-officedocument.presentationml.tags+xml"/>
  <Override PartName="/ppt/slideLayouts/slideLayout79.xml" ContentType="application/vnd.openxmlformats-officedocument.presentationml.slideLayout+xml"/>
  <Override PartName="/ppt/tags/tag162.xml" ContentType="application/vnd.openxmlformats-officedocument.presentationml.tags+xml"/>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ags/tag104.xml" ContentType="application/vnd.openxmlformats-officedocument.presentationml.tags+xml"/>
  <Override PartName="/ppt/tags/tag151.xml" ContentType="application/vnd.openxmlformats-officedocument.presentationml.tags+xml"/>
  <Override PartName="/ppt/notesSlides/notesSlide2.xml" ContentType="application/vnd.openxmlformats-officedocument.presentationml.notesSlide+xml"/>
  <Override PartName="/ppt/tags/tag227.xml" ContentType="application/vnd.openxmlformats-officedocument.presentationml.tags+xml"/>
  <Override PartName="/ppt/slideLayouts/slideLayout35.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slideLayouts/slideLayout82.xml" ContentType="application/vnd.openxmlformats-officedocument.presentationml.slideLayout+xml"/>
  <Override PartName="/ppt/tags/tag205.xml" ContentType="application/vnd.openxmlformats-officedocument.presentationml.tags+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60.xml" ContentType="application/vnd.openxmlformats-officedocument.presentationml.slideLayout+xml"/>
  <Override PartName="/ppt/slideLayouts/slideLayout113.xml" ContentType="application/vnd.openxmlformats-officedocument.presentationml.slideLayout+xml"/>
  <Override PartName="/ppt/tags/tag189.xml" ContentType="application/vnd.openxmlformats-officedocument.presentationml.tags+xml"/>
  <Override PartName="/ppt/tableStyles.xml" ContentType="application/vnd.openxmlformats-officedocument.presentationml.tableStyles+xml"/>
  <Override PartName="/ppt/tags/tag27.xml" ContentType="application/vnd.openxmlformats-officedocument.presentationml.tags+xml"/>
  <Override PartName="/ppt/tags/tag74.xml" ContentType="application/vnd.openxmlformats-officedocument.presentationml.tags+xml"/>
  <Override PartName="/ppt/tags/tag230.xml" ContentType="application/vnd.openxmlformats-officedocument.presentationml.tags+xml"/>
  <Override PartName="/ppt/tags/tag52.xml" ContentType="application/vnd.openxmlformats-officedocument.presentationml.tags+xml"/>
  <Override PartName="/ppt/tags/tag16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 id="2147483700" r:id="rId2"/>
    <p:sldMasterId id="2147483725" r:id="rId3"/>
    <p:sldMasterId id="2147483750" r:id="rId4"/>
    <p:sldMasterId id="2147483775" r:id="rId5"/>
  </p:sldMasterIdLst>
  <p:notesMasterIdLst>
    <p:notesMasterId r:id="rId26"/>
  </p:notesMasterIdLst>
  <p:handoutMasterIdLst>
    <p:handoutMasterId r:id="rId27"/>
  </p:handoutMasterIdLst>
  <p:sldIdLst>
    <p:sldId id="261" r:id="rId6"/>
    <p:sldId id="577" r:id="rId7"/>
    <p:sldId id="585" r:id="rId8"/>
    <p:sldId id="591" r:id="rId9"/>
    <p:sldId id="592" r:id="rId10"/>
    <p:sldId id="590" r:id="rId11"/>
    <p:sldId id="604" r:id="rId12"/>
    <p:sldId id="605" r:id="rId13"/>
    <p:sldId id="593" r:id="rId14"/>
    <p:sldId id="594" r:id="rId15"/>
    <p:sldId id="595" r:id="rId16"/>
    <p:sldId id="596" r:id="rId17"/>
    <p:sldId id="597" r:id="rId18"/>
    <p:sldId id="606" r:id="rId19"/>
    <p:sldId id="607" r:id="rId20"/>
    <p:sldId id="599" r:id="rId21"/>
    <p:sldId id="598" r:id="rId22"/>
    <p:sldId id="589" r:id="rId23"/>
    <p:sldId id="600" r:id="rId24"/>
    <p:sldId id="445" r:id="rId25"/>
  </p:sldIdLst>
  <p:sldSz cx="9144000" cy="6858000" type="screen4x3"/>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01" userDrawn="1">
          <p15:clr>
            <a:srgbClr val="A4A3A4"/>
          </p15:clr>
        </p15:guide>
        <p15:guide id="3"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win Matthews (MBA)" initials="MOU"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3161" autoAdjust="0"/>
  </p:normalViewPr>
  <p:slideViewPr>
    <p:cSldViewPr>
      <p:cViewPr varScale="1">
        <p:scale>
          <a:sx n="108" d="100"/>
          <a:sy n="108" d="100"/>
        </p:scale>
        <p:origin x="-2238" y="-90"/>
      </p:cViewPr>
      <p:guideLst>
        <p:guide orient="horz" pos="3838"/>
        <p:guide orient="horz" pos="890"/>
        <p:guide pos="5602"/>
        <p:guide pos="204"/>
      </p:guideLst>
    </p:cSldViewPr>
  </p:slideViewPr>
  <p:outlineViewPr>
    <p:cViewPr>
      <p:scale>
        <a:sx n="33" d="100"/>
        <a:sy n="33" d="100"/>
      </p:scale>
      <p:origin x="0" y="-4902"/>
    </p:cViewPr>
  </p:outlin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80" d="100"/>
          <a:sy n="80" d="100"/>
        </p:scale>
        <p:origin x="-2076" y="-84"/>
      </p:cViewPr>
      <p:guideLst>
        <p:guide orient="horz" pos="3127"/>
        <p:guide pos="2101"/>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45659" cy="496332"/>
          </a:xfrm>
          <a:prstGeom prst="rect">
            <a:avLst/>
          </a:prstGeom>
        </p:spPr>
        <p:txBody>
          <a:bodyPr vert="horz" lIns="92146" tIns="46073" rIns="92146" bIns="46073" rtlCol="0"/>
          <a:lstStyle>
            <a:lvl1pPr algn="l">
              <a:defRPr sz="1200"/>
            </a:lvl1pPr>
          </a:lstStyle>
          <a:p>
            <a:endParaRPr lang="en-GB" dirty="0"/>
          </a:p>
        </p:txBody>
      </p:sp>
      <p:sp>
        <p:nvSpPr>
          <p:cNvPr id="3" name="Date Placeholder 2"/>
          <p:cNvSpPr>
            <a:spLocks noGrp="1"/>
          </p:cNvSpPr>
          <p:nvPr>
            <p:ph type="dt" sz="quarter" idx="1"/>
          </p:nvPr>
        </p:nvSpPr>
        <p:spPr>
          <a:xfrm>
            <a:off x="3850449" y="1"/>
            <a:ext cx="2945659" cy="496332"/>
          </a:xfrm>
          <a:prstGeom prst="rect">
            <a:avLst/>
          </a:prstGeom>
        </p:spPr>
        <p:txBody>
          <a:bodyPr vert="horz" lIns="92146" tIns="46073" rIns="92146" bIns="46073" rtlCol="0"/>
          <a:lstStyle>
            <a:lvl1pPr algn="r">
              <a:defRPr sz="1200"/>
            </a:lvl1pPr>
          </a:lstStyle>
          <a:p>
            <a:fld id="{8BC7F027-379E-4D32-9199-1B8938F68AAE}" type="datetimeFigureOut">
              <a:rPr lang="en-GB" smtClean="0"/>
              <a:pPr/>
              <a:t>25/02/2019</a:t>
            </a:fld>
            <a:endParaRPr lang="en-GB" dirty="0"/>
          </a:p>
        </p:txBody>
      </p:sp>
      <p:sp>
        <p:nvSpPr>
          <p:cNvPr id="4" name="Footer Placeholder 3"/>
          <p:cNvSpPr>
            <a:spLocks noGrp="1"/>
          </p:cNvSpPr>
          <p:nvPr>
            <p:ph type="ftr" sz="quarter" idx="2"/>
          </p:nvPr>
        </p:nvSpPr>
        <p:spPr>
          <a:xfrm>
            <a:off x="6" y="9428586"/>
            <a:ext cx="2945659" cy="496332"/>
          </a:xfrm>
          <a:prstGeom prst="rect">
            <a:avLst/>
          </a:prstGeom>
        </p:spPr>
        <p:txBody>
          <a:bodyPr vert="horz" lIns="92146" tIns="46073" rIns="92146" bIns="4607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9" y="9428586"/>
            <a:ext cx="2945659" cy="496332"/>
          </a:xfrm>
          <a:prstGeom prst="rect">
            <a:avLst/>
          </a:prstGeom>
        </p:spPr>
        <p:txBody>
          <a:bodyPr vert="horz" lIns="92146" tIns="46073" rIns="92146" bIns="46073" rtlCol="0" anchor="b"/>
          <a:lstStyle>
            <a:lvl1pPr algn="r">
              <a:defRPr sz="1200"/>
            </a:lvl1pPr>
          </a:lstStyle>
          <a:p>
            <a:fld id="{9CB3FB82-2445-4031-8D77-475052559E55}" type="slidenum">
              <a:rPr lang="en-GB" smtClean="0"/>
              <a:pPr/>
              <a:t>‹#›</a:t>
            </a:fld>
            <a:endParaRPr lang="en-GB" dirty="0"/>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45659" cy="496332"/>
          </a:xfrm>
          <a:prstGeom prst="rect">
            <a:avLst/>
          </a:prstGeom>
        </p:spPr>
        <p:txBody>
          <a:bodyPr vert="horz" lIns="92146" tIns="46073" rIns="92146" bIns="46073" rtlCol="0"/>
          <a:lstStyle>
            <a:lvl1pPr algn="l">
              <a:defRPr sz="1200"/>
            </a:lvl1pPr>
          </a:lstStyle>
          <a:p>
            <a:endParaRPr lang="en-ZA" dirty="0"/>
          </a:p>
        </p:txBody>
      </p:sp>
      <p:sp>
        <p:nvSpPr>
          <p:cNvPr id="3" name="Date Placeholder 2"/>
          <p:cNvSpPr>
            <a:spLocks noGrp="1"/>
          </p:cNvSpPr>
          <p:nvPr>
            <p:ph type="dt" idx="1"/>
          </p:nvPr>
        </p:nvSpPr>
        <p:spPr>
          <a:xfrm>
            <a:off x="3850449" y="1"/>
            <a:ext cx="2945659" cy="496332"/>
          </a:xfrm>
          <a:prstGeom prst="rect">
            <a:avLst/>
          </a:prstGeom>
        </p:spPr>
        <p:txBody>
          <a:bodyPr vert="horz" lIns="92146" tIns="46073" rIns="92146" bIns="46073" rtlCol="0"/>
          <a:lstStyle>
            <a:lvl1pPr algn="r">
              <a:defRPr sz="1200"/>
            </a:lvl1pPr>
          </a:lstStyle>
          <a:p>
            <a:fld id="{0B7E7989-31F3-4EB9-8547-909D99F43AE5}" type="datetimeFigureOut">
              <a:rPr lang="en-ZA" smtClean="0"/>
              <a:pPr/>
              <a:t>2019/02/25</a:t>
            </a:fld>
            <a:endParaRPr lang="en-ZA" dirty="0"/>
          </a:p>
        </p:txBody>
      </p:sp>
      <p:sp>
        <p:nvSpPr>
          <p:cNvPr id="4" name="Slide Image Placeholder 3"/>
          <p:cNvSpPr>
            <a:spLocks noGrp="1" noRot="1" noChangeAspect="1"/>
          </p:cNvSpPr>
          <p:nvPr>
            <p:ph type="sldImg" idx="2"/>
          </p:nvPr>
        </p:nvSpPr>
        <p:spPr>
          <a:xfrm>
            <a:off x="919163" y="744538"/>
            <a:ext cx="4959350" cy="3719512"/>
          </a:xfrm>
          <a:prstGeom prst="rect">
            <a:avLst/>
          </a:prstGeom>
          <a:noFill/>
          <a:ln w="12700">
            <a:solidFill>
              <a:prstClr val="black"/>
            </a:solidFill>
          </a:ln>
        </p:spPr>
        <p:txBody>
          <a:bodyPr vert="horz" lIns="92146" tIns="46073" rIns="92146" bIns="46073" rtlCol="0" anchor="ctr"/>
          <a:lstStyle/>
          <a:p>
            <a:endParaRPr lang="en-ZA" dirty="0"/>
          </a:p>
        </p:txBody>
      </p:sp>
      <p:sp>
        <p:nvSpPr>
          <p:cNvPr id="5" name="Notes Placeholder 4"/>
          <p:cNvSpPr>
            <a:spLocks noGrp="1"/>
          </p:cNvSpPr>
          <p:nvPr>
            <p:ph type="body" sz="quarter" idx="3"/>
          </p:nvPr>
        </p:nvSpPr>
        <p:spPr>
          <a:xfrm>
            <a:off x="679768" y="4715158"/>
            <a:ext cx="5438140" cy="4466987"/>
          </a:xfrm>
          <a:prstGeom prst="rect">
            <a:avLst/>
          </a:prstGeom>
        </p:spPr>
        <p:txBody>
          <a:bodyPr vert="horz" lIns="92146" tIns="46073" rIns="92146" bIns="460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6" y="9428586"/>
            <a:ext cx="2945659" cy="496332"/>
          </a:xfrm>
          <a:prstGeom prst="rect">
            <a:avLst/>
          </a:prstGeom>
        </p:spPr>
        <p:txBody>
          <a:bodyPr vert="horz" lIns="92146" tIns="46073" rIns="92146" bIns="46073"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9" y="9428586"/>
            <a:ext cx="2945659" cy="496332"/>
          </a:xfrm>
          <a:prstGeom prst="rect">
            <a:avLst/>
          </a:prstGeom>
        </p:spPr>
        <p:txBody>
          <a:bodyPr vert="horz" lIns="92146" tIns="46073" rIns="92146" bIns="46073" rtlCol="0" anchor="b"/>
          <a:lstStyle>
            <a:lvl1pPr algn="r">
              <a:defRPr sz="1200"/>
            </a:lvl1pPr>
          </a:lstStyle>
          <a:p>
            <a:fld id="{05E2897E-B052-44CE-92A6-D4B2AB10F3F6}" type="slidenum">
              <a:rPr lang="en-ZA" smtClean="0"/>
              <a:pPr/>
              <a:t>‹#›</a:t>
            </a:fld>
            <a:endParaRPr lang="en-ZA" dirty="0"/>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a:t>
            </a:fld>
            <a:endParaRPr lang="en-ZA" dirty="0"/>
          </a:p>
        </p:txBody>
      </p:sp>
    </p:spTree>
    <p:extLst>
      <p:ext uri="{BB962C8B-B14F-4D97-AF65-F5344CB8AC3E}">
        <p14:creationId xmlns:p14="http://schemas.microsoft.com/office/powerpoint/2010/main" xmlns="" val="1167816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12</a:t>
            </a:fld>
            <a:endParaRPr lang="en-ZA" dirty="0"/>
          </a:p>
        </p:txBody>
      </p:sp>
    </p:spTree>
    <p:extLst>
      <p:ext uri="{BB962C8B-B14F-4D97-AF65-F5344CB8AC3E}">
        <p14:creationId xmlns:p14="http://schemas.microsoft.com/office/powerpoint/2010/main" xmlns="" val="1098503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13</a:t>
            </a:fld>
            <a:endParaRPr lang="en-ZA" dirty="0"/>
          </a:p>
        </p:txBody>
      </p:sp>
    </p:spTree>
    <p:extLst>
      <p:ext uri="{BB962C8B-B14F-4D97-AF65-F5344CB8AC3E}">
        <p14:creationId xmlns:p14="http://schemas.microsoft.com/office/powerpoint/2010/main" xmlns="" val="994792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16</a:t>
            </a:fld>
            <a:endParaRPr lang="en-ZA" dirty="0"/>
          </a:p>
        </p:txBody>
      </p:sp>
    </p:spTree>
    <p:extLst>
      <p:ext uri="{BB962C8B-B14F-4D97-AF65-F5344CB8AC3E}">
        <p14:creationId xmlns:p14="http://schemas.microsoft.com/office/powerpoint/2010/main" xmlns="" val="3430143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17</a:t>
            </a:fld>
            <a:endParaRPr lang="en-ZA" dirty="0"/>
          </a:p>
        </p:txBody>
      </p:sp>
    </p:spTree>
    <p:extLst>
      <p:ext uri="{BB962C8B-B14F-4D97-AF65-F5344CB8AC3E}">
        <p14:creationId xmlns:p14="http://schemas.microsoft.com/office/powerpoint/2010/main" xmlns="" val="1748400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18</a:t>
            </a:fld>
            <a:endParaRPr lang="en-ZA" dirty="0"/>
          </a:p>
        </p:txBody>
      </p:sp>
    </p:spTree>
    <p:extLst>
      <p:ext uri="{BB962C8B-B14F-4D97-AF65-F5344CB8AC3E}">
        <p14:creationId xmlns:p14="http://schemas.microsoft.com/office/powerpoint/2010/main" xmlns="" val="2888928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19</a:t>
            </a:fld>
            <a:endParaRPr lang="en-ZA" dirty="0"/>
          </a:p>
        </p:txBody>
      </p:sp>
    </p:spTree>
    <p:extLst>
      <p:ext uri="{BB962C8B-B14F-4D97-AF65-F5344CB8AC3E}">
        <p14:creationId xmlns:p14="http://schemas.microsoft.com/office/powerpoint/2010/main" xmlns="" val="336888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2</a:t>
            </a:fld>
            <a:endParaRPr lang="en-ZA" dirty="0"/>
          </a:p>
        </p:txBody>
      </p:sp>
    </p:spTree>
    <p:extLst>
      <p:ext uri="{BB962C8B-B14F-4D97-AF65-F5344CB8AC3E}">
        <p14:creationId xmlns:p14="http://schemas.microsoft.com/office/powerpoint/2010/main" xmlns="" val="15865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3</a:t>
            </a:fld>
            <a:endParaRPr lang="en-ZA" dirty="0"/>
          </a:p>
        </p:txBody>
      </p:sp>
    </p:spTree>
    <p:extLst>
      <p:ext uri="{BB962C8B-B14F-4D97-AF65-F5344CB8AC3E}">
        <p14:creationId xmlns:p14="http://schemas.microsoft.com/office/powerpoint/2010/main" xmlns="" val="579757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4</a:t>
            </a:fld>
            <a:endParaRPr lang="en-ZA" dirty="0"/>
          </a:p>
        </p:txBody>
      </p:sp>
    </p:spTree>
    <p:extLst>
      <p:ext uri="{BB962C8B-B14F-4D97-AF65-F5344CB8AC3E}">
        <p14:creationId xmlns:p14="http://schemas.microsoft.com/office/powerpoint/2010/main" xmlns="" val="3385837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5</a:t>
            </a:fld>
            <a:endParaRPr lang="en-ZA" dirty="0"/>
          </a:p>
        </p:txBody>
      </p:sp>
    </p:spTree>
    <p:extLst>
      <p:ext uri="{BB962C8B-B14F-4D97-AF65-F5344CB8AC3E}">
        <p14:creationId xmlns:p14="http://schemas.microsoft.com/office/powerpoint/2010/main" xmlns="" val="442653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6</a:t>
            </a:fld>
            <a:endParaRPr lang="en-ZA" dirty="0"/>
          </a:p>
        </p:txBody>
      </p:sp>
    </p:spTree>
    <p:extLst>
      <p:ext uri="{BB962C8B-B14F-4D97-AF65-F5344CB8AC3E}">
        <p14:creationId xmlns:p14="http://schemas.microsoft.com/office/powerpoint/2010/main" xmlns="" val="3306706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9</a:t>
            </a:fld>
            <a:endParaRPr lang="en-ZA" dirty="0"/>
          </a:p>
        </p:txBody>
      </p:sp>
    </p:spTree>
    <p:extLst>
      <p:ext uri="{BB962C8B-B14F-4D97-AF65-F5344CB8AC3E}">
        <p14:creationId xmlns:p14="http://schemas.microsoft.com/office/powerpoint/2010/main" xmlns="" val="2513146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10</a:t>
            </a:fld>
            <a:endParaRPr lang="en-ZA" dirty="0"/>
          </a:p>
        </p:txBody>
      </p:sp>
    </p:spTree>
    <p:extLst>
      <p:ext uri="{BB962C8B-B14F-4D97-AF65-F5344CB8AC3E}">
        <p14:creationId xmlns:p14="http://schemas.microsoft.com/office/powerpoint/2010/main" xmlns="" val="3464901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11</a:t>
            </a:fld>
            <a:endParaRPr lang="en-ZA" dirty="0"/>
          </a:p>
        </p:txBody>
      </p:sp>
    </p:spTree>
    <p:extLst>
      <p:ext uri="{BB962C8B-B14F-4D97-AF65-F5344CB8AC3E}">
        <p14:creationId xmlns:p14="http://schemas.microsoft.com/office/powerpoint/2010/main" xmlns="" val="1529920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0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0.xml"/><Relationship Id="rId1" Type="http://schemas.openxmlformats.org/officeDocument/2006/relationships/tags" Target="../tags/tag199.xml"/></Relationships>
</file>

<file path=ppt/slideLayouts/_rels/slideLayout10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2.xml"/><Relationship Id="rId1" Type="http://schemas.openxmlformats.org/officeDocument/2006/relationships/tags" Target="../tags/tag201.xml"/></Relationships>
</file>

<file path=ppt/slideLayouts/_rels/slideLayout10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4.xml"/><Relationship Id="rId1" Type="http://schemas.openxmlformats.org/officeDocument/2006/relationships/tags" Target="../tags/tag203.xml"/></Relationships>
</file>

<file path=ppt/slideLayouts/_rels/slideLayout10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6.xml"/><Relationship Id="rId1" Type="http://schemas.openxmlformats.org/officeDocument/2006/relationships/tags" Target="../tags/tag205.xml"/></Relationships>
</file>

<file path=ppt/slideLayouts/_rels/slideLayout10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8.xml"/><Relationship Id="rId1" Type="http://schemas.openxmlformats.org/officeDocument/2006/relationships/tags" Target="../tags/tag207.xml"/></Relationships>
</file>

<file path=ppt/slideLayouts/_rels/slideLayout10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0.xml"/><Relationship Id="rId1" Type="http://schemas.openxmlformats.org/officeDocument/2006/relationships/tags" Target="../tags/tag209.xml"/></Relationships>
</file>

<file path=ppt/slideLayouts/_rels/slideLayout10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2.xml"/><Relationship Id="rId1" Type="http://schemas.openxmlformats.org/officeDocument/2006/relationships/tags" Target="../tags/tag211.xml"/></Relationships>
</file>

<file path=ppt/slideLayouts/_rels/slideLayout10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4.xml"/><Relationship Id="rId1" Type="http://schemas.openxmlformats.org/officeDocument/2006/relationships/tags" Target="../tags/tag213.xml"/></Relationships>
</file>

<file path=ppt/slideLayouts/_rels/slideLayout10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6.xml"/><Relationship Id="rId1" Type="http://schemas.openxmlformats.org/officeDocument/2006/relationships/tags" Target="../tags/tag215.xml"/></Relationships>
</file>

<file path=ppt/slideLayouts/_rels/slideLayout10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18.xml"/><Relationship Id="rId1" Type="http://schemas.openxmlformats.org/officeDocument/2006/relationships/tags" Target="../tags/tag217.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11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0.xml"/><Relationship Id="rId1" Type="http://schemas.openxmlformats.org/officeDocument/2006/relationships/tags" Target="../tags/tag219.xml"/></Relationships>
</file>

<file path=ppt/slideLayouts/_rels/slideLayout11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2.xml"/><Relationship Id="rId1" Type="http://schemas.openxmlformats.org/officeDocument/2006/relationships/tags" Target="../tags/tag221.xml"/></Relationships>
</file>

<file path=ppt/slideLayouts/_rels/slideLayout113.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4.xml"/><Relationship Id="rId1" Type="http://schemas.openxmlformats.org/officeDocument/2006/relationships/tags" Target="../tags/tag223.xml"/></Relationships>
</file>

<file path=ppt/slideLayouts/_rels/slideLayout11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6.xml"/><Relationship Id="rId1" Type="http://schemas.openxmlformats.org/officeDocument/2006/relationships/tags" Target="../tags/tag225.xml"/></Relationships>
</file>

<file path=ppt/slideLayouts/_rels/slideLayout11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28.xml"/><Relationship Id="rId1" Type="http://schemas.openxmlformats.org/officeDocument/2006/relationships/tags" Target="../tags/tag227.xml"/></Relationships>
</file>

<file path=ppt/slideLayouts/_rels/slideLayout11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0.xml"/><Relationship Id="rId1" Type="http://schemas.openxmlformats.org/officeDocument/2006/relationships/tags" Target="../tags/tag229.xml"/></Relationships>
</file>

<file path=ppt/slideLayouts/_rels/slideLayout11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2.xml"/><Relationship Id="rId1" Type="http://schemas.openxmlformats.org/officeDocument/2006/relationships/tags" Target="../tags/tag231.xml"/></Relationships>
</file>

<file path=ppt/slideLayouts/_rels/slideLayout11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34.xml"/><Relationship Id="rId1" Type="http://schemas.openxmlformats.org/officeDocument/2006/relationships/tags" Target="../tags/tag233.xml"/></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5.xml"/><Relationship Id="rId1" Type="http://schemas.openxmlformats.org/officeDocument/2006/relationships/tags" Target="../tags/tag235.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1.xml"/><Relationship Id="rId1" Type="http://schemas.openxmlformats.org/officeDocument/2006/relationships/tags" Target="../tags/tag47.xml"/><Relationship Id="rId4"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5.xml"/><Relationship Id="rId1" Type="http://schemas.openxmlformats.org/officeDocument/2006/relationships/tags" Target="../tags/tag54.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7.xml"/><Relationship Id="rId1" Type="http://schemas.openxmlformats.org/officeDocument/2006/relationships/tags" Target="../tags/tag56.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tags" Target="../tags/tag58.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tags" Target="../tags/tag64.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7.xml"/><Relationship Id="rId1" Type="http://schemas.openxmlformats.org/officeDocument/2006/relationships/tags" Target="../tags/tag66.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1.xml"/><Relationship Id="rId1" Type="http://schemas.openxmlformats.org/officeDocument/2006/relationships/tags" Target="../tags/tag70.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5.xml"/><Relationship Id="rId1" Type="http://schemas.openxmlformats.org/officeDocument/2006/relationships/tags" Target="../tags/tag74.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3.xml"/><Relationship Id="rId1" Type="http://schemas.openxmlformats.org/officeDocument/2006/relationships/tags" Target="../tags/tag82.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5.xml"/><Relationship Id="rId1" Type="http://schemas.openxmlformats.org/officeDocument/2006/relationships/tags" Target="../tags/tag84.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7.xml"/><Relationship Id="rId1" Type="http://schemas.openxmlformats.org/officeDocument/2006/relationships/tags" Target="../tags/tag86.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9.xml"/><Relationship Id="rId1" Type="http://schemas.openxmlformats.org/officeDocument/2006/relationships/tags" Target="../tags/tag88.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1.xml"/><Relationship Id="rId1" Type="http://schemas.openxmlformats.org/officeDocument/2006/relationships/tags" Target="../tags/tag90.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3.xml"/><Relationship Id="rId1" Type="http://schemas.openxmlformats.org/officeDocument/2006/relationships/tags" Target="../tags/tag9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ags" Target="../tags/tag94.xml"/><Relationship Id="rId4" Type="http://schemas.openxmlformats.org/officeDocument/2006/relationships/image" Target="../media/image7.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2.xml"/><Relationship Id="rId1" Type="http://schemas.openxmlformats.org/officeDocument/2006/relationships/tags" Target="../tags/tag101.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4.xml"/><Relationship Id="rId1" Type="http://schemas.openxmlformats.org/officeDocument/2006/relationships/tags" Target="../tags/tag103.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8.xml"/><Relationship Id="rId1" Type="http://schemas.openxmlformats.org/officeDocument/2006/relationships/tags" Target="../tags/tag107.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0.xml"/><Relationship Id="rId1" Type="http://schemas.openxmlformats.org/officeDocument/2006/relationships/tags" Target="../tags/tag109.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2.xml"/><Relationship Id="rId1" Type="http://schemas.openxmlformats.org/officeDocument/2006/relationships/tags" Target="../tags/tag111.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4.xml"/><Relationship Id="rId1" Type="http://schemas.openxmlformats.org/officeDocument/2006/relationships/tags" Target="../tags/tag113.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6.xml"/><Relationship Id="rId1" Type="http://schemas.openxmlformats.org/officeDocument/2006/relationships/tags" Target="../tags/tag115.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18.xml"/><Relationship Id="rId1" Type="http://schemas.openxmlformats.org/officeDocument/2006/relationships/tags" Target="../tags/tag117.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0.xml"/><Relationship Id="rId1" Type="http://schemas.openxmlformats.org/officeDocument/2006/relationships/tags" Target="../tags/tag119.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2.xml"/><Relationship Id="rId1" Type="http://schemas.openxmlformats.org/officeDocument/2006/relationships/tags" Target="../tags/tag121.xml"/></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4.xml"/><Relationship Id="rId1" Type="http://schemas.openxmlformats.org/officeDocument/2006/relationships/tags" Target="../tags/tag123.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6.xml"/><Relationship Id="rId1" Type="http://schemas.openxmlformats.org/officeDocument/2006/relationships/tags" Target="../tags/tag125.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8.xml"/><Relationship Id="rId1" Type="http://schemas.openxmlformats.org/officeDocument/2006/relationships/tags" Target="../tags/tag127.xml"/></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0.xml"/><Relationship Id="rId1" Type="http://schemas.openxmlformats.org/officeDocument/2006/relationships/tags" Target="../tags/tag129.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2.xml"/><Relationship Id="rId1" Type="http://schemas.openxmlformats.org/officeDocument/2006/relationships/tags" Target="../tags/tag131.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4.xml"/><Relationship Id="rId1" Type="http://schemas.openxmlformats.org/officeDocument/2006/relationships/tags" Target="../tags/tag133.xml"/></Relationships>
</file>

<file path=ppt/slideLayouts/_rels/slideLayout6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6.xml"/><Relationship Id="rId1" Type="http://schemas.openxmlformats.org/officeDocument/2006/relationships/tags" Target="../tags/tag135.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8.xml"/><Relationship Id="rId1" Type="http://schemas.openxmlformats.org/officeDocument/2006/relationships/tags" Target="../tags/tag137.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0.xml"/><Relationship Id="rId1" Type="http://schemas.openxmlformats.org/officeDocument/2006/relationships/tags" Target="../tags/tag139.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3.xml"/><Relationship Id="rId1" Type="http://schemas.openxmlformats.org/officeDocument/2006/relationships/tags" Target="../tags/tag141.xml"/><Relationship Id="rId4" Type="http://schemas.openxmlformats.org/officeDocument/2006/relationships/image" Target="../media/image7.png"/></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9.xml"/><Relationship Id="rId1" Type="http://schemas.openxmlformats.org/officeDocument/2006/relationships/tags" Target="../tags/tag148.xml"/></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1.xml"/><Relationship Id="rId1" Type="http://schemas.openxmlformats.org/officeDocument/2006/relationships/tags" Target="../tags/tag150.xml"/></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3.xml"/><Relationship Id="rId1" Type="http://schemas.openxmlformats.org/officeDocument/2006/relationships/tags" Target="../tags/tag152.xml"/></Relationships>
</file>

<file path=ppt/slideLayouts/_rels/slideLayout7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5.xml"/><Relationship Id="rId1" Type="http://schemas.openxmlformats.org/officeDocument/2006/relationships/tags" Target="../tags/tag154.xml"/></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7.xml"/><Relationship Id="rId1" Type="http://schemas.openxmlformats.org/officeDocument/2006/relationships/tags" Target="../tags/tag156.xml"/></Relationships>
</file>

<file path=ppt/slideLayouts/_rels/slideLayout7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59.xml"/><Relationship Id="rId1" Type="http://schemas.openxmlformats.org/officeDocument/2006/relationships/tags" Target="../tags/tag15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8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1.xml"/><Relationship Id="rId1" Type="http://schemas.openxmlformats.org/officeDocument/2006/relationships/tags" Target="../tags/tag160.xml"/></Relationships>
</file>

<file path=ppt/slideLayouts/_rels/slideLayout8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3.xml"/><Relationship Id="rId1" Type="http://schemas.openxmlformats.org/officeDocument/2006/relationships/tags" Target="../tags/tag162.xml"/></Relationships>
</file>

<file path=ppt/slideLayouts/_rels/slideLayout8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5.xml"/><Relationship Id="rId1" Type="http://schemas.openxmlformats.org/officeDocument/2006/relationships/tags" Target="../tags/tag164.xml"/></Relationships>
</file>

<file path=ppt/slideLayouts/_rels/slideLayout8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7.xml"/><Relationship Id="rId1" Type="http://schemas.openxmlformats.org/officeDocument/2006/relationships/tags" Target="../tags/tag166.xml"/></Relationships>
</file>

<file path=ppt/slideLayouts/_rels/slideLayout8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9.xml"/><Relationship Id="rId1" Type="http://schemas.openxmlformats.org/officeDocument/2006/relationships/tags" Target="../tags/tag168.xml"/></Relationships>
</file>

<file path=ppt/slideLayouts/_rels/slideLayout8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1.xml"/><Relationship Id="rId1" Type="http://schemas.openxmlformats.org/officeDocument/2006/relationships/tags" Target="../tags/tag170.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3.xml"/><Relationship Id="rId1" Type="http://schemas.openxmlformats.org/officeDocument/2006/relationships/tags" Target="../tags/tag172.xml"/></Relationships>
</file>

<file path=ppt/slideLayouts/_rels/slideLayout8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5.xml"/><Relationship Id="rId1" Type="http://schemas.openxmlformats.org/officeDocument/2006/relationships/tags" Target="../tags/tag174.xml"/></Relationships>
</file>

<file path=ppt/slideLayouts/_rels/slideLayout8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7.xml"/><Relationship Id="rId1" Type="http://schemas.openxmlformats.org/officeDocument/2006/relationships/tags" Target="../tags/tag17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9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79.xml"/><Relationship Id="rId1" Type="http://schemas.openxmlformats.org/officeDocument/2006/relationships/tags" Target="../tags/tag178.xml"/></Relationships>
</file>

<file path=ppt/slideLayouts/_rels/slideLayout9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1.xml"/><Relationship Id="rId1" Type="http://schemas.openxmlformats.org/officeDocument/2006/relationships/tags" Target="../tags/tag180.xml"/></Relationships>
</file>

<file path=ppt/slideLayouts/_rels/slideLayout9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3.xml"/><Relationship Id="rId1" Type="http://schemas.openxmlformats.org/officeDocument/2006/relationships/tags" Target="../tags/tag182.xml"/></Relationships>
</file>

<file path=ppt/slideLayouts/_rels/slideLayout9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5.xml"/><Relationship Id="rId1" Type="http://schemas.openxmlformats.org/officeDocument/2006/relationships/tags" Target="../tags/tag184.xml"/></Relationships>
</file>

<file path=ppt/slideLayouts/_rels/slideLayout9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87.xml"/><Relationship Id="rId1" Type="http://schemas.openxmlformats.org/officeDocument/2006/relationships/tags" Target="../tags/tag186.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4.xml"/><Relationship Id="rId1" Type="http://schemas.openxmlformats.org/officeDocument/2006/relationships/tags" Target="../tags/tag188.xml"/><Relationship Id="rId4" Type="http://schemas.openxmlformats.org/officeDocument/2006/relationships/image" Target="../media/image7.png"/></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6.xml"/><Relationship Id="rId1" Type="http://schemas.openxmlformats.org/officeDocument/2006/relationships/tags" Target="../tags/tag195.xml"/></Relationships>
</file>

<file path=ppt/slideLayouts/_rels/slideLayout9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98.xml"/><Relationship Id="rId1" Type="http://schemas.openxmlformats.org/officeDocument/2006/relationships/tags" Target="../tags/tag19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233577128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0888760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5261162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16519520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47258756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884141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32527313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9517621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71081050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527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020061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3921694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8166478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1853435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18187989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571164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7919460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5058907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4515619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585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53853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dirty="0"/>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9"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353376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49398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3193393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8448306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5149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51888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1562021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8574711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781566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5222051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6623225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539286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733036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spTree>
    <p:extLst>
      <p:ext uri="{BB962C8B-B14F-4D97-AF65-F5344CB8AC3E}">
        <p14:creationId xmlns:p14="http://schemas.microsoft.com/office/powerpoint/2010/main" xmlns="" val="1443003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85360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270817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1631016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7863116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19911442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9419163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41165222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xmlns="" val="27304851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3"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56553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15690862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391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691874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74828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9985910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152892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461028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504227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250012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32464101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06863088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9522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4702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990329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11289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903808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469905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734988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0012800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363497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833875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15852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7085443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20947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42318861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25 February 2019</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613748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31039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3653536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41755124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5740926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495129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Tree>
    <p:extLst>
      <p:ext uri="{BB962C8B-B14F-4D97-AF65-F5344CB8AC3E}">
        <p14:creationId xmlns:p14="http://schemas.microsoft.com/office/powerpoint/2010/main" xmlns="" val="253380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187900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64112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37646964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281212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76949800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77915562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34777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8481751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087104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369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45619621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7788615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24447773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692858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1708444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lang="en-US" sz="3200" dirty="0">
                <a:solidFill>
                  <a:prstClr val="white"/>
                </a:solidFill>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769102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1777411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solidFill>
                  <a:prstClr val="white"/>
                </a:solidFill>
              </a:rPr>
              <a:pPr/>
              <a:t>25 February 2019</a:t>
            </a:fld>
            <a:endParaRPr lang="en-GB" dirty="0">
              <a:solidFill>
                <a:prstClr val="white"/>
              </a:solidFill>
            </a:endParaRPr>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412383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01153698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1603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2.jpe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oleObject" Target="../embeddings/oleObject2.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tags" Target="../tags/tag53.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49.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2.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8.xml"/><Relationship Id="rId30" Type="http://schemas.openxmlformats.org/officeDocument/2006/relationships/tags" Target="../tags/tag51.xml"/><Relationship Id="rId35"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vmlDrawing" Target="../drawings/vmlDrawing3.vml"/><Relationship Id="rId3" Type="http://schemas.openxmlformats.org/officeDocument/2006/relationships/slideLayout" Target="../slideLayouts/slideLayout51.xml"/><Relationship Id="rId21" Type="http://schemas.openxmlformats.org/officeDocument/2006/relationships/slideLayout" Target="../slideLayouts/slideLayout69.xml"/><Relationship Id="rId34" Type="http://schemas.openxmlformats.org/officeDocument/2006/relationships/image" Target="../media/image2.jpeg"/><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theme" Target="../theme/theme3.xml"/><Relationship Id="rId33" Type="http://schemas.openxmlformats.org/officeDocument/2006/relationships/oleObject" Target="../embeddings/oleObject3.bin"/><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29" Type="http://schemas.openxmlformats.org/officeDocument/2006/relationships/tags" Target="../tags/tag97.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tags" Target="../tags/tag100.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tags" Target="../tags/tag96.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tags" Target="../tags/tag99.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tags" Target="../tags/tag95.xml"/><Relationship Id="rId30" Type="http://schemas.openxmlformats.org/officeDocument/2006/relationships/tags" Target="../tags/tag98.xml"/><Relationship Id="rId35"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26" Type="http://schemas.openxmlformats.org/officeDocument/2006/relationships/vmlDrawing" Target="../drawings/vmlDrawing4.vml"/><Relationship Id="rId3" Type="http://schemas.openxmlformats.org/officeDocument/2006/relationships/slideLayout" Target="../slideLayouts/slideLayout75.xml"/><Relationship Id="rId21" Type="http://schemas.openxmlformats.org/officeDocument/2006/relationships/slideLayout" Target="../slideLayouts/slideLayout93.xml"/><Relationship Id="rId34" Type="http://schemas.openxmlformats.org/officeDocument/2006/relationships/image" Target="../media/image2.jpeg"/><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5" Type="http://schemas.openxmlformats.org/officeDocument/2006/relationships/theme" Target="../theme/theme4.xml"/><Relationship Id="rId33" Type="http://schemas.openxmlformats.org/officeDocument/2006/relationships/oleObject" Target="../embeddings/oleObject4.bin"/><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29" Type="http://schemas.openxmlformats.org/officeDocument/2006/relationships/tags" Target="../tags/tag14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24" Type="http://schemas.openxmlformats.org/officeDocument/2006/relationships/slideLayout" Target="../slideLayouts/slideLayout96.xml"/><Relationship Id="rId32" Type="http://schemas.openxmlformats.org/officeDocument/2006/relationships/tags" Target="../tags/tag147.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23" Type="http://schemas.openxmlformats.org/officeDocument/2006/relationships/slideLayout" Target="../slideLayouts/slideLayout95.xml"/><Relationship Id="rId28" Type="http://schemas.openxmlformats.org/officeDocument/2006/relationships/tags" Target="../tags/tag143.xml"/><Relationship Id="rId10" Type="http://schemas.openxmlformats.org/officeDocument/2006/relationships/slideLayout" Target="../slideLayouts/slideLayout82.xml"/><Relationship Id="rId19" Type="http://schemas.openxmlformats.org/officeDocument/2006/relationships/slideLayout" Target="../slideLayouts/slideLayout91.xml"/><Relationship Id="rId31" Type="http://schemas.openxmlformats.org/officeDocument/2006/relationships/tags" Target="../tags/tag146.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 Id="rId22" Type="http://schemas.openxmlformats.org/officeDocument/2006/relationships/slideLayout" Target="../slideLayouts/slideLayout94.xml"/><Relationship Id="rId27" Type="http://schemas.openxmlformats.org/officeDocument/2006/relationships/tags" Target="../tags/tag142.xml"/><Relationship Id="rId30" Type="http://schemas.openxmlformats.org/officeDocument/2006/relationships/tags" Target="../tags/tag145.xml"/><Relationship Id="rId35"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slideLayout" Target="../slideLayouts/slideLayout114.xml"/><Relationship Id="rId26" Type="http://schemas.openxmlformats.org/officeDocument/2006/relationships/vmlDrawing" Target="../drawings/vmlDrawing5.vml"/><Relationship Id="rId3" Type="http://schemas.openxmlformats.org/officeDocument/2006/relationships/slideLayout" Target="../slideLayouts/slideLayout99.xml"/><Relationship Id="rId21" Type="http://schemas.openxmlformats.org/officeDocument/2006/relationships/slideLayout" Target="../slideLayouts/slideLayout117.xml"/><Relationship Id="rId34" Type="http://schemas.openxmlformats.org/officeDocument/2006/relationships/image" Target="../media/image2.jpeg"/><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slideLayout" Target="../slideLayouts/slideLayout113.xml"/><Relationship Id="rId25" Type="http://schemas.openxmlformats.org/officeDocument/2006/relationships/theme" Target="../theme/theme5.xml"/><Relationship Id="rId33" Type="http://schemas.openxmlformats.org/officeDocument/2006/relationships/oleObject" Target="../embeddings/oleObject5.bin"/><Relationship Id="rId2" Type="http://schemas.openxmlformats.org/officeDocument/2006/relationships/slideLayout" Target="../slideLayouts/slideLayout98.xml"/><Relationship Id="rId16" Type="http://schemas.openxmlformats.org/officeDocument/2006/relationships/slideLayout" Target="../slideLayouts/slideLayout112.xml"/><Relationship Id="rId20" Type="http://schemas.openxmlformats.org/officeDocument/2006/relationships/slideLayout" Target="../slideLayouts/slideLayout116.xml"/><Relationship Id="rId29" Type="http://schemas.openxmlformats.org/officeDocument/2006/relationships/tags" Target="../tags/tag191.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24" Type="http://schemas.openxmlformats.org/officeDocument/2006/relationships/slideLayout" Target="../slideLayouts/slideLayout120.xml"/><Relationship Id="rId32" Type="http://schemas.openxmlformats.org/officeDocument/2006/relationships/tags" Target="../tags/tag194.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23" Type="http://schemas.openxmlformats.org/officeDocument/2006/relationships/slideLayout" Target="../slideLayouts/slideLayout119.xml"/><Relationship Id="rId28" Type="http://schemas.openxmlformats.org/officeDocument/2006/relationships/tags" Target="../tags/tag190.xml"/><Relationship Id="rId10" Type="http://schemas.openxmlformats.org/officeDocument/2006/relationships/slideLayout" Target="../slideLayouts/slideLayout106.xml"/><Relationship Id="rId19" Type="http://schemas.openxmlformats.org/officeDocument/2006/relationships/slideLayout" Target="../slideLayouts/slideLayout115.xml"/><Relationship Id="rId31" Type="http://schemas.openxmlformats.org/officeDocument/2006/relationships/tags" Target="../tags/tag193.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 Id="rId22" Type="http://schemas.openxmlformats.org/officeDocument/2006/relationships/slideLayout" Target="../slideLayouts/slideLayout118.xml"/><Relationship Id="rId27" Type="http://schemas.openxmlformats.org/officeDocument/2006/relationships/tags" Target="../tags/tag189.xml"/><Relationship Id="rId30" Type="http://schemas.openxmlformats.org/officeDocument/2006/relationships/tags" Target="../tags/tag192.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1313" name="think-cell Slide" r:id="rId32" imgW="270" imgH="270" progId="">
              <p:embed/>
            </p:oleObj>
          </a:graphicData>
        </a:graphic>
      </p:graphicFrame>
      <p:pic>
        <p:nvPicPr>
          <p:cNvPr id="9" name="Picture 8"/>
          <p:cNvPicPr>
            <a:picLocks noChangeAspect="1"/>
          </p:cNvPicPr>
          <p:nvPr>
            <p:custDataLst>
              <p:tags r:id="rId27"/>
            </p:custDataLst>
          </p:nvPr>
        </p:nvPicPr>
        <p:blipFill rotWithShape="1">
          <a:blip r:embed="rId33"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p>
        </p:txBody>
      </p:sp>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710626345"/>
              </p:ext>
            </p:extLst>
          </p:nvPr>
        </p:nvGraphicFramePr>
        <p:xfrm>
          <a:off x="0" y="0"/>
          <a:ext cx="158750" cy="158750"/>
        </p:xfrm>
        <a:graphic>
          <a:graphicData uri="http://schemas.openxmlformats.org/presentationml/2006/ole">
            <p:oleObj spid="_x0000_s2983"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spTree>
    <p:extLst>
      <p:ext uri="{BB962C8B-B14F-4D97-AF65-F5344CB8AC3E}">
        <p14:creationId xmlns:p14="http://schemas.microsoft.com/office/powerpoint/2010/main" xmlns="" val="324821505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583952177"/>
              </p:ext>
            </p:extLst>
          </p:nvPr>
        </p:nvGraphicFramePr>
        <p:xfrm>
          <a:off x="0" y="0"/>
          <a:ext cx="158750" cy="158750"/>
        </p:xfrm>
        <a:graphic>
          <a:graphicData uri="http://schemas.openxmlformats.org/presentationml/2006/ole">
            <p:oleObj spid="_x0000_s3852"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spTree>
    <p:extLst>
      <p:ext uri="{BB962C8B-B14F-4D97-AF65-F5344CB8AC3E}">
        <p14:creationId xmlns:p14="http://schemas.microsoft.com/office/powerpoint/2010/main" xmlns="" val="37605003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48" r:id="rId23"/>
    <p:sldLayoutId id="2147483749"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3864731376"/>
              </p:ext>
            </p:extLst>
          </p:nvPr>
        </p:nvGraphicFramePr>
        <p:xfrm>
          <a:off x="0" y="0"/>
          <a:ext cx="158750" cy="158750"/>
        </p:xfrm>
        <a:graphic>
          <a:graphicData uri="http://schemas.openxmlformats.org/presentationml/2006/ole">
            <p:oleObj spid="_x0000_s9990"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spTree>
    <p:extLst>
      <p:ext uri="{BB962C8B-B14F-4D97-AF65-F5344CB8AC3E}">
        <p14:creationId xmlns:p14="http://schemas.microsoft.com/office/powerpoint/2010/main" xmlns="" val="11487564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1583038007"/>
              </p:ext>
            </p:extLst>
          </p:nvPr>
        </p:nvGraphicFramePr>
        <p:xfrm>
          <a:off x="0" y="0"/>
          <a:ext cx="158750" cy="158750"/>
        </p:xfrm>
        <a:graphic>
          <a:graphicData uri="http://schemas.openxmlformats.org/presentationml/2006/ole">
            <p:oleObj spid="_x0000_s11014"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solidFill>
                  <a:srgbClr val="998F86"/>
                </a:solidFill>
              </a:rPr>
              <a:t>Go to Insert &gt; Header &amp; Footer &gt; Enter presentation name into footer field</a:t>
            </a:r>
            <a:endParaRPr lang="en-GB" dirty="0">
              <a:solidFill>
                <a:srgbClr val="998F86"/>
              </a:solidFill>
            </a:endParaRPr>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r>
              <a:rPr lang="en-US" sz="800" dirty="0">
                <a:solidFill>
                  <a:srgbClr val="998F86"/>
                </a:solidFill>
              </a:rPr>
              <a:t>© Western Cape Government 2012  |</a:t>
            </a:r>
            <a:endParaRPr lang="en-GB" sz="800" dirty="0">
              <a:solidFill>
                <a:srgbClr val="998F86"/>
              </a:solidFill>
            </a:endParaRPr>
          </a:p>
        </p:txBody>
      </p:sp>
    </p:spTree>
    <p:extLst>
      <p:ext uri="{BB962C8B-B14F-4D97-AF65-F5344CB8AC3E}">
        <p14:creationId xmlns:p14="http://schemas.microsoft.com/office/powerpoint/2010/main" xmlns="" val="256690270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36.xml"/><Relationship Id="rId4" Type="http://schemas.openxmlformats.org/officeDocument/2006/relationships/image" Target="../media/image10.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2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467544" y="3212976"/>
            <a:ext cx="8424936" cy="3456384"/>
          </a:xfrm>
        </p:spPr>
        <p:txBody>
          <a:bodyPr>
            <a:noAutofit/>
          </a:bodyPr>
          <a:lstStyle/>
          <a:p>
            <a:pPr algn="ctr"/>
            <a:r>
              <a:rPr lang="en-US" sz="3200" dirty="0">
                <a:latin typeface="Century Gothic"/>
                <a:cs typeface="Century Gothic"/>
              </a:rPr>
              <a:t/>
            </a:r>
            <a:br>
              <a:rPr lang="en-US" sz="3200" dirty="0">
                <a:latin typeface="Century Gothic"/>
                <a:cs typeface="Century Gothic"/>
              </a:rPr>
            </a:br>
            <a:r>
              <a:rPr lang="en-US" sz="2000" dirty="0">
                <a:latin typeface="Century Gothic"/>
                <a:cs typeface="Century Gothic"/>
              </a:rPr>
              <a:t>PRESENTATION </a:t>
            </a:r>
            <a:r>
              <a:rPr lang="en-US" sz="2000" dirty="0" smtClean="0">
                <a:latin typeface="Century Gothic"/>
                <a:cs typeface="Century Gothic"/>
              </a:rPr>
              <a:t>at public hearing </a:t>
            </a:r>
            <a:r>
              <a:rPr lang="en-US" sz="2000" dirty="0">
                <a:latin typeface="Century Gothic"/>
                <a:cs typeface="Century Gothic"/>
              </a:rPr>
              <a:t/>
            </a:r>
            <a:br>
              <a:rPr lang="en-US" sz="2000" dirty="0">
                <a:latin typeface="Century Gothic"/>
                <a:cs typeface="Century Gothic"/>
              </a:rPr>
            </a:br>
            <a:r>
              <a:rPr lang="en-US" sz="2000" dirty="0" smtClean="0">
                <a:latin typeface="Century Gothic"/>
                <a:cs typeface="Century Gothic"/>
              </a:rPr>
              <a:t>to standing committee on finance </a:t>
            </a:r>
            <a:r>
              <a:rPr lang="en-US" sz="2000" dirty="0">
                <a:latin typeface="Century Gothic"/>
                <a:cs typeface="Century Gothic"/>
              </a:rPr>
              <a:t/>
            </a:r>
            <a:br>
              <a:rPr lang="en-US" sz="2000" dirty="0">
                <a:latin typeface="Century Gothic"/>
                <a:cs typeface="Century Gothic"/>
              </a:rPr>
            </a:br>
            <a:r>
              <a:rPr lang="en-US" sz="3200" dirty="0">
                <a:latin typeface="Century Gothic"/>
                <a:cs typeface="Century Gothic"/>
              </a:rPr>
              <a:t/>
            </a:r>
            <a:br>
              <a:rPr lang="en-US" sz="3200" dirty="0">
                <a:latin typeface="Century Gothic"/>
                <a:cs typeface="Century Gothic"/>
              </a:rPr>
            </a:br>
            <a:r>
              <a:rPr lang="en-US" sz="2000" dirty="0">
                <a:latin typeface="Century Gothic"/>
                <a:cs typeface="Century Gothic"/>
              </a:rPr>
              <a:t>NATIONAL GAMBLING AMENDMENT </a:t>
            </a:r>
            <a:br>
              <a:rPr lang="en-US" sz="2000" dirty="0">
                <a:latin typeface="Century Gothic"/>
                <a:cs typeface="Century Gothic"/>
              </a:rPr>
            </a:br>
            <a:r>
              <a:rPr lang="en-US" sz="2000" dirty="0">
                <a:latin typeface="Century Gothic"/>
                <a:cs typeface="Century Gothic"/>
              </a:rPr>
              <a:t>BILL, 2018</a:t>
            </a:r>
            <a:r>
              <a:rPr lang="en-US" sz="2400" dirty="0">
                <a:latin typeface="Century Gothic"/>
                <a:cs typeface="Century Gothic"/>
              </a:rPr>
              <a:t/>
            </a:r>
            <a:br>
              <a:rPr lang="en-US" sz="2400" dirty="0">
                <a:latin typeface="Century Gothic"/>
                <a:cs typeface="Century Gothic"/>
              </a:rPr>
            </a:br>
            <a:r>
              <a:rPr lang="en-US" sz="2400" dirty="0">
                <a:latin typeface="Century Gothic"/>
                <a:cs typeface="Century Gothic"/>
              </a:rPr>
              <a:t/>
            </a:r>
            <a:br>
              <a:rPr lang="en-US" sz="2400" dirty="0">
                <a:latin typeface="Century Gothic"/>
                <a:cs typeface="Century Gothic"/>
              </a:rPr>
            </a:br>
            <a:r>
              <a:rPr lang="en-US" sz="2400" dirty="0">
                <a:latin typeface="Century Gothic"/>
                <a:cs typeface="Century Gothic"/>
              </a:rPr>
              <a:t>   </a:t>
            </a:r>
            <a:r>
              <a:rPr lang="en-US" sz="2000" dirty="0" smtClean="0">
                <a:latin typeface="Century Gothic"/>
                <a:cs typeface="Century Gothic"/>
              </a:rPr>
              <a:t>22 February 2019</a:t>
            </a:r>
            <a:r>
              <a:rPr lang="en-US" sz="2000" dirty="0">
                <a:latin typeface="Century Gothic"/>
                <a:cs typeface="Century Gothic"/>
              </a:rPr>
              <a:t>	</a:t>
            </a:r>
            <a:br>
              <a:rPr lang="en-US" sz="2000" dirty="0">
                <a:latin typeface="Century Gothic"/>
                <a:cs typeface="Century Gothic"/>
              </a:rPr>
            </a:br>
            <a:r>
              <a:rPr lang="en-US" sz="2000" dirty="0">
                <a:latin typeface="Century Gothic"/>
                <a:cs typeface="Century Gothic"/>
              </a:rPr>
              <a:t>	</a:t>
            </a:r>
            <a:br>
              <a:rPr lang="en-US" sz="2000" dirty="0">
                <a:latin typeface="Century Gothic"/>
                <a:cs typeface="Century Gothic"/>
              </a:rPr>
            </a:br>
            <a:r>
              <a:rPr lang="en-US" sz="2000" dirty="0">
                <a:latin typeface="Century Gothic"/>
                <a:cs typeface="Century Gothic"/>
              </a:rPr>
              <a:t>		</a:t>
            </a:r>
            <a:br>
              <a:rPr lang="en-US" sz="2000" dirty="0">
                <a:latin typeface="Century Gothic"/>
                <a:cs typeface="Century Gothic"/>
              </a:rPr>
            </a:br>
            <a:r>
              <a:rPr lang="en-US" sz="2000" dirty="0">
                <a:latin typeface="Century Gothic"/>
                <a:cs typeface="Century Gothic"/>
              </a:rPr>
              <a:t>				</a:t>
            </a:r>
            <a:r>
              <a:rPr lang="en-US" sz="1600" dirty="0">
                <a:latin typeface="Century Gothic"/>
              </a:rPr>
              <a:t>WCGRB </a:t>
            </a:r>
            <a:r>
              <a:rPr lang="en-US" sz="1600" dirty="0">
                <a:latin typeface="Century Gothic"/>
                <a:cs typeface="Century Gothic"/>
              </a:rPr>
              <a:t>Manager Legal Services: MS. Yvonne </a:t>
            </a:r>
            <a:r>
              <a:rPr lang="en-US" sz="1600" dirty="0" err="1">
                <a:latin typeface="Century Gothic"/>
                <a:cs typeface="Century Gothic"/>
              </a:rPr>
              <a:t>Skepu</a:t>
            </a:r>
            <a:endParaRPr lang="en-US" sz="2400" dirty="0">
              <a:ea typeface="Tahoma" panose="020B0604030504040204" pitchFamily="34" charset="0"/>
              <a:cs typeface="Tahoma" panose="020B0604030504040204" pitchFamily="34" charset="0"/>
            </a:endParaRPr>
          </a:p>
        </p:txBody>
      </p:sp>
      <p:grpSp>
        <p:nvGrpSpPr>
          <p:cNvPr id="3" name="Group 2"/>
          <p:cNvGrpSpPr>
            <a:grpSpLocks/>
          </p:cNvGrpSpPr>
          <p:nvPr/>
        </p:nvGrpSpPr>
        <p:grpSpPr bwMode="auto">
          <a:xfrm>
            <a:off x="72008" y="188640"/>
            <a:ext cx="8964488" cy="2016224"/>
            <a:chOff x="0" y="0"/>
            <a:chExt cx="7572375" cy="1295400"/>
          </a:xfrm>
        </p:grpSpPr>
        <p:pic>
          <p:nvPicPr>
            <p:cNvPr id="4" name="Picture 2"/>
            <p:cNvPicPr>
              <a:picLocks noChangeAspect="1"/>
            </p:cNvPicPr>
            <p:nvPr/>
          </p:nvPicPr>
          <p:blipFill>
            <a:blip r:embed="rId4" cstate="print">
              <a:extLst>
                <a:ext uri="{28A0092B-C50C-407E-A947-70E740481C1C}">
                  <a14:useLocalDpi xmlns:a14="http://schemas.microsoft.com/office/drawing/2010/main" xmlns="" val="0"/>
                </a:ext>
              </a:extLst>
            </a:blip>
            <a:srcRect t="18950" b="77225"/>
            <a:stretch>
              <a:fillRect/>
            </a:stretch>
          </p:blipFill>
          <p:spPr bwMode="auto">
            <a:xfrm>
              <a:off x="0" y="885825"/>
              <a:ext cx="7572375"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
            <p:cNvPicPr>
              <a:picLocks noChangeAspect="1"/>
            </p:cNvPicPr>
            <p:nvPr/>
          </p:nvPicPr>
          <p:blipFill>
            <a:blip r:embed="rId4" cstate="print">
              <a:extLst>
                <a:ext uri="{28A0092B-C50C-407E-A947-70E740481C1C}">
                  <a14:useLocalDpi xmlns:a14="http://schemas.microsoft.com/office/drawing/2010/main" xmlns="" val="0"/>
                </a:ext>
              </a:extLst>
            </a:blip>
            <a:srcRect t="5960" b="84698"/>
            <a:stretch>
              <a:fillRect/>
            </a:stretch>
          </p:blipFill>
          <p:spPr bwMode="auto">
            <a:xfrm>
              <a:off x="0" y="0"/>
              <a:ext cx="757237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xmlns="" val="187507838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10</a:t>
            </a:fld>
            <a:endParaRPr lang="en-ZA" dirty="0"/>
          </a:p>
        </p:txBody>
      </p:sp>
      <p:sp>
        <p:nvSpPr>
          <p:cNvPr id="5" name="Text Placeholder 4"/>
          <p:cNvSpPr>
            <a:spLocks noGrp="1"/>
          </p:cNvSpPr>
          <p:nvPr>
            <p:ph type="body" sz="quarter" idx="10"/>
          </p:nvPr>
        </p:nvSpPr>
        <p:spPr>
          <a:xfrm>
            <a:off x="295275" y="1124744"/>
            <a:ext cx="8597205" cy="4824536"/>
          </a:xfrm>
        </p:spPr>
        <p:txBody>
          <a:bodyPr>
            <a:normAutofit fontScale="85000" lnSpcReduction="10000"/>
          </a:bodyPr>
          <a:lstStyle/>
          <a:p>
            <a:pPr marL="268288" lvl="1" indent="-268288"/>
            <a:r>
              <a:rPr lang="en-ZA" sz="1800" dirty="0">
                <a:solidFill>
                  <a:srgbClr val="00329B"/>
                </a:solidFill>
              </a:rPr>
              <a:t>Considerations to be taken into account:</a:t>
            </a:r>
          </a:p>
          <a:p>
            <a:pPr marL="268288" lvl="1" indent="-268288"/>
            <a:endParaRPr lang="en-ZA" sz="1800" dirty="0"/>
          </a:p>
          <a:p>
            <a:pPr marL="736600" lvl="4" indent="-285750">
              <a:lnSpc>
                <a:spcPct val="150000"/>
              </a:lnSpc>
              <a:spcBef>
                <a:spcPts val="0"/>
              </a:spcBef>
              <a:buFont typeface="Arial" panose="020B0604020202020204" pitchFamily="34" charset="0"/>
              <a:buChar char="•"/>
            </a:pPr>
            <a:r>
              <a:rPr lang="en-US" dirty="0">
                <a:solidFill>
                  <a:schemeClr val="tx1"/>
                </a:solidFill>
              </a:rPr>
              <a:t>Taking into account specifically that the NGB will not be governed by a Board, and will also not be an independent institution but a trading entity of the DTI, which is in direct contrast with the governance and mandate of PLAs, which is </a:t>
            </a:r>
            <a:r>
              <a:rPr lang="en-ZA" dirty="0">
                <a:solidFill>
                  <a:schemeClr val="tx1"/>
                </a:solidFill>
              </a:rPr>
              <a:t>governed by independent Boards;</a:t>
            </a:r>
          </a:p>
          <a:p>
            <a:pPr marL="736600" lvl="4" indent="-285750">
              <a:lnSpc>
                <a:spcPct val="150000"/>
              </a:lnSpc>
              <a:spcBef>
                <a:spcPts val="0"/>
              </a:spcBef>
              <a:buFont typeface="Arial" panose="020B0604020202020204" pitchFamily="34" charset="0"/>
              <a:buChar char="•"/>
            </a:pPr>
            <a:r>
              <a:rPr lang="en-ZA" dirty="0">
                <a:solidFill>
                  <a:schemeClr val="tx1"/>
                </a:solidFill>
              </a:rPr>
              <a:t>Not only that, all applications for LPM Sites go through a public participation process;</a:t>
            </a:r>
          </a:p>
          <a:p>
            <a:pPr marL="736600" lvl="4" indent="-285750">
              <a:lnSpc>
                <a:spcPct val="150000"/>
              </a:lnSpc>
              <a:spcBef>
                <a:spcPts val="0"/>
              </a:spcBef>
              <a:buFont typeface="Arial" panose="020B0604020202020204" pitchFamily="34" charset="0"/>
              <a:buChar char="•"/>
            </a:pPr>
            <a:r>
              <a:rPr lang="en-US" dirty="0">
                <a:solidFill>
                  <a:schemeClr val="tx1"/>
                </a:solidFill>
              </a:rPr>
              <a:t>The National Gambling Policy includes a number of additional regulatory functions to be performed by the NGB. During the DTI deliberation with gambling regulators on 23 September 2015, it was agreed that norms and standards will be set to outline the considerations that PLA’s must take into account in considering Type B and C LPM site applications. This will address the concerns highlighted in the National Gambling Policy around harm minimization and ensure national harmony. This will further negate the rationale for the NGB approving these </a:t>
            </a:r>
            <a:r>
              <a:rPr lang="en-US" dirty="0" err="1">
                <a:solidFill>
                  <a:schemeClr val="tx1"/>
                </a:solidFill>
              </a:rPr>
              <a:t>licences</a:t>
            </a:r>
            <a:r>
              <a:rPr lang="en-US" dirty="0">
                <a:solidFill>
                  <a:schemeClr val="tx1"/>
                </a:solidFill>
              </a:rPr>
              <a:t> going forward, and we maintain that PLAs are better placed to observe socio-economic and over-stimulation issues within their Regions and Provinces; </a:t>
            </a:r>
          </a:p>
          <a:p>
            <a:pPr marL="736600" lvl="4" indent="-285750">
              <a:lnSpc>
                <a:spcPct val="150000"/>
              </a:lnSpc>
              <a:spcBef>
                <a:spcPts val="0"/>
              </a:spcBef>
              <a:buFont typeface="Arial" panose="020B0604020202020204" pitchFamily="34" charset="0"/>
              <a:buChar char="•"/>
            </a:pPr>
            <a:endParaRPr lang="en-ZA" sz="1400" dirty="0">
              <a:solidFill>
                <a:schemeClr val="tx1"/>
              </a:solidFill>
            </a:endParaRPr>
          </a:p>
          <a:p>
            <a:pPr marL="360000" lvl="3" indent="0">
              <a:buNone/>
            </a:pPr>
            <a:endParaRPr lang="en-ZA" i="1" dirty="0"/>
          </a:p>
          <a:p>
            <a:pPr marL="360000" lvl="3" indent="0">
              <a:buNone/>
            </a:pPr>
            <a:endParaRPr lang="en-ZA" i="1" dirty="0"/>
          </a:p>
          <a:p>
            <a:pPr marL="360000" lvl="3" indent="0">
              <a:buNone/>
            </a:pPr>
            <a:endParaRPr lang="en-ZA" dirty="0"/>
          </a:p>
        </p:txBody>
      </p:sp>
    </p:spTree>
    <p:extLst>
      <p:ext uri="{BB962C8B-B14F-4D97-AF65-F5344CB8AC3E}">
        <p14:creationId xmlns:p14="http://schemas.microsoft.com/office/powerpoint/2010/main" xmlns="" val="377215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11</a:t>
            </a:fld>
            <a:endParaRPr lang="en-ZA" dirty="0"/>
          </a:p>
        </p:txBody>
      </p:sp>
      <p:sp>
        <p:nvSpPr>
          <p:cNvPr id="5" name="Text Placeholder 4"/>
          <p:cNvSpPr>
            <a:spLocks noGrp="1"/>
          </p:cNvSpPr>
          <p:nvPr>
            <p:ph type="body" sz="quarter" idx="10"/>
          </p:nvPr>
        </p:nvSpPr>
        <p:spPr>
          <a:xfrm>
            <a:off x="295275" y="1124744"/>
            <a:ext cx="8597205" cy="5343406"/>
          </a:xfrm>
        </p:spPr>
        <p:txBody>
          <a:bodyPr>
            <a:normAutofit fontScale="92500" lnSpcReduction="20000"/>
          </a:bodyPr>
          <a:lstStyle/>
          <a:p>
            <a:pPr marL="268288" lvl="1" indent="-268288"/>
            <a:r>
              <a:rPr lang="en-ZA" sz="1800" dirty="0" smtClean="0">
                <a:solidFill>
                  <a:srgbClr val="00329B"/>
                </a:solidFill>
              </a:rPr>
              <a:t>Considerations to be taken into account:</a:t>
            </a:r>
            <a:endParaRPr lang="en-ZA" sz="1800" dirty="0">
              <a:solidFill>
                <a:srgbClr val="00329B"/>
              </a:solidFill>
            </a:endParaRPr>
          </a:p>
          <a:p>
            <a:pPr marL="268288" lvl="1" indent="-268288"/>
            <a:endParaRPr lang="en-ZA" sz="1800" dirty="0"/>
          </a:p>
          <a:p>
            <a:pPr marL="736600" lvl="4" indent="-285750">
              <a:lnSpc>
                <a:spcPct val="150000"/>
              </a:lnSpc>
              <a:spcBef>
                <a:spcPts val="0"/>
              </a:spcBef>
              <a:buFont typeface="Arial" panose="020B0604020202020204" pitchFamily="34" charset="0"/>
              <a:buChar char="•"/>
            </a:pPr>
            <a:r>
              <a:rPr lang="en-ZA" sz="1500" dirty="0">
                <a:solidFill>
                  <a:schemeClr val="tx1"/>
                </a:solidFill>
              </a:rPr>
              <a:t>Historically and fundamentally, the NGB was not charged with licensing powers and this was schematically and intentionally so. The deconstruct in terms of both the Constitution, 1996 and the National Gambling Act, 2004 is that Provincial Licensing Authorities (“PLAs”) is charged with probing investigating of applications in each Province. This was an anomaly originating from Regulation 3(2) of the Regulations on LPMs and Parliament is requested to enact this power into the National Gambling Act;</a:t>
            </a:r>
          </a:p>
          <a:p>
            <a:pPr marL="736600" lvl="4" indent="-285750">
              <a:lnSpc>
                <a:spcPct val="150000"/>
              </a:lnSpc>
              <a:spcBef>
                <a:spcPts val="0"/>
              </a:spcBef>
              <a:buFont typeface="Arial" panose="020B0604020202020204" pitchFamily="34" charset="0"/>
              <a:buChar char="•"/>
            </a:pPr>
            <a:r>
              <a:rPr lang="en-ZA" sz="1500" dirty="0">
                <a:solidFill>
                  <a:schemeClr val="tx1"/>
                </a:solidFill>
              </a:rPr>
              <a:t>We concur with the insertion of subsection (1)(</a:t>
            </a:r>
            <a:r>
              <a:rPr lang="en-ZA" sz="1500" dirty="0" err="1">
                <a:solidFill>
                  <a:schemeClr val="tx1"/>
                </a:solidFill>
              </a:rPr>
              <a:t>fA</a:t>
            </a:r>
            <a:r>
              <a:rPr lang="en-ZA" sz="1500" dirty="0">
                <a:solidFill>
                  <a:schemeClr val="tx1"/>
                </a:solidFill>
              </a:rPr>
              <a:t>) to section 87, which clothes the Minister with the competence to outline criteria to be observed in the consideration of applications for LPM sites with machines in excess of five;</a:t>
            </a:r>
          </a:p>
          <a:p>
            <a:pPr marL="736600" lvl="4" indent="-285750">
              <a:lnSpc>
                <a:spcPct val="150000"/>
              </a:lnSpc>
              <a:spcBef>
                <a:spcPts val="0"/>
              </a:spcBef>
              <a:buFont typeface="Arial" panose="020B0604020202020204" pitchFamily="34" charset="0"/>
              <a:buChar char="•"/>
            </a:pPr>
            <a:r>
              <a:rPr lang="en-ZA" sz="1500" dirty="0">
                <a:solidFill>
                  <a:schemeClr val="tx1"/>
                </a:solidFill>
              </a:rPr>
              <a:t>However, we request that the criteria so promulgated be applied / observed by PLAs in considering applications of this nature. The reason being that PLAs are better placed to consider the geographical, economic and socio-economic impact of the award of a licence, and also take into account the public participation processes presided over by PLAs;</a:t>
            </a:r>
          </a:p>
          <a:p>
            <a:pPr marL="736600" lvl="4" indent="-285750">
              <a:lnSpc>
                <a:spcPct val="150000"/>
              </a:lnSpc>
              <a:spcBef>
                <a:spcPts val="0"/>
              </a:spcBef>
              <a:buFont typeface="Arial" panose="020B0604020202020204" pitchFamily="34" charset="0"/>
              <a:buChar char="•"/>
            </a:pPr>
            <a:r>
              <a:rPr lang="en-ZA" sz="1500" dirty="0">
                <a:solidFill>
                  <a:schemeClr val="tx1"/>
                </a:solidFill>
              </a:rPr>
              <a:t>The NGB is in the main an oversight body. Secondly, the NGB will, post the adoption of the proposed amendments, be a trading entity within the DTI, managed by a CEO; and</a:t>
            </a:r>
          </a:p>
          <a:p>
            <a:pPr marL="450850" lvl="4" indent="0">
              <a:lnSpc>
                <a:spcPct val="150000"/>
              </a:lnSpc>
              <a:spcBef>
                <a:spcPts val="0"/>
              </a:spcBef>
            </a:pPr>
            <a:endParaRPr lang="en-ZA" sz="1500" dirty="0">
              <a:solidFill>
                <a:schemeClr val="tx1"/>
              </a:solidFill>
            </a:endParaRPr>
          </a:p>
          <a:p>
            <a:pPr marL="736600" lvl="4" indent="-285750">
              <a:lnSpc>
                <a:spcPct val="150000"/>
              </a:lnSpc>
              <a:spcBef>
                <a:spcPts val="0"/>
              </a:spcBef>
              <a:buFont typeface="Arial" panose="020B0604020202020204" pitchFamily="34" charset="0"/>
              <a:buChar char="•"/>
            </a:pPr>
            <a:endParaRPr lang="en-ZA" sz="1400" dirty="0">
              <a:solidFill>
                <a:schemeClr val="tx1"/>
              </a:solidFill>
            </a:endParaRPr>
          </a:p>
          <a:p>
            <a:pPr marL="360000" lvl="3" indent="0">
              <a:buNone/>
            </a:pPr>
            <a:endParaRPr lang="en-ZA" i="1" dirty="0"/>
          </a:p>
          <a:p>
            <a:pPr marL="360000" lvl="3" indent="0">
              <a:buNone/>
            </a:pPr>
            <a:endParaRPr lang="en-ZA" i="1" dirty="0"/>
          </a:p>
          <a:p>
            <a:pPr marL="360000" lvl="3" indent="0">
              <a:buNone/>
            </a:pPr>
            <a:endParaRPr lang="en-ZA" dirty="0"/>
          </a:p>
        </p:txBody>
      </p:sp>
    </p:spTree>
    <p:extLst>
      <p:ext uri="{BB962C8B-B14F-4D97-AF65-F5344CB8AC3E}">
        <p14:creationId xmlns:p14="http://schemas.microsoft.com/office/powerpoint/2010/main" xmlns="" val="1865549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12</a:t>
            </a:fld>
            <a:endParaRPr lang="en-ZA" dirty="0"/>
          </a:p>
        </p:txBody>
      </p:sp>
      <p:sp>
        <p:nvSpPr>
          <p:cNvPr id="5" name="Text Placeholder 4"/>
          <p:cNvSpPr>
            <a:spLocks noGrp="1"/>
          </p:cNvSpPr>
          <p:nvPr>
            <p:ph type="body" sz="quarter" idx="10"/>
          </p:nvPr>
        </p:nvSpPr>
        <p:spPr>
          <a:xfrm>
            <a:off x="295275" y="1124744"/>
            <a:ext cx="8597205" cy="5343406"/>
          </a:xfrm>
        </p:spPr>
        <p:txBody>
          <a:bodyPr>
            <a:normAutofit fontScale="77500" lnSpcReduction="20000"/>
          </a:bodyPr>
          <a:lstStyle/>
          <a:p>
            <a:pPr marL="268288" lvl="1" indent="-268288"/>
            <a:r>
              <a:rPr lang="en-ZA" sz="1800" dirty="0">
                <a:solidFill>
                  <a:srgbClr val="00329B"/>
                </a:solidFill>
              </a:rPr>
              <a:t>The proposed insertion of section 63A, which reads as follows:</a:t>
            </a:r>
          </a:p>
          <a:p>
            <a:pPr marL="0" lvl="1" indent="0">
              <a:buNone/>
            </a:pPr>
            <a:r>
              <a:rPr lang="en-ZA" sz="1800" dirty="0">
                <a:solidFill>
                  <a:srgbClr val="00329B"/>
                </a:solidFill>
              </a:rPr>
              <a:t> </a:t>
            </a:r>
          </a:p>
          <a:p>
            <a:pPr marL="712788" lvl="3" indent="-354013">
              <a:buClr>
                <a:srgbClr val="998F86"/>
              </a:buClr>
              <a:buNone/>
            </a:pPr>
            <a:r>
              <a:rPr lang="en-GB" sz="1500" b="1" i="1" dirty="0">
                <a:solidFill>
                  <a:prstClr val="black"/>
                </a:solidFill>
              </a:rPr>
              <a:t>"Meeting quorum</a:t>
            </a:r>
            <a:endParaRPr lang="en-ZA" sz="1500" b="1" i="1" dirty="0">
              <a:solidFill>
                <a:prstClr val="black"/>
              </a:solidFill>
            </a:endParaRPr>
          </a:p>
          <a:p>
            <a:pPr marL="712788" lvl="3" indent="-354013">
              <a:buClr>
                <a:srgbClr val="998F86"/>
              </a:buClr>
              <a:buNone/>
            </a:pPr>
            <a:r>
              <a:rPr lang="en-GB" sz="1500" b="1" i="1" dirty="0">
                <a:solidFill>
                  <a:prstClr val="black"/>
                </a:solidFill>
              </a:rPr>
              <a:t> </a:t>
            </a:r>
            <a:endParaRPr lang="en-ZA" sz="1500" b="1" i="1" dirty="0">
              <a:solidFill>
                <a:prstClr val="black"/>
              </a:solidFill>
            </a:endParaRPr>
          </a:p>
          <a:p>
            <a:pPr marL="712788" lvl="3" indent="-354013">
              <a:buClr>
                <a:srgbClr val="998F86"/>
              </a:buClr>
              <a:buNone/>
            </a:pPr>
            <a:r>
              <a:rPr lang="en-GB" sz="1500" b="1" i="1" dirty="0">
                <a:solidFill>
                  <a:prstClr val="black"/>
                </a:solidFill>
              </a:rPr>
              <a:t>63A.	Despite section (63)(6), if a motion has been tabled at a meeting of the Council at which less than five voting members contemplated in section 61 are present, the motion may be passed at the next meeting of the Council, if it is supported by—</a:t>
            </a:r>
            <a:endParaRPr lang="en-ZA" sz="1500" b="1" i="1" dirty="0">
              <a:solidFill>
                <a:prstClr val="black"/>
              </a:solidFill>
            </a:endParaRPr>
          </a:p>
          <a:p>
            <a:pPr marL="712788" lvl="3" indent="-354013">
              <a:buClr>
                <a:srgbClr val="998F86"/>
              </a:buClr>
              <a:buNone/>
            </a:pPr>
            <a:r>
              <a:rPr lang="en-GB" sz="1500" b="1" i="1" dirty="0" smtClean="0">
                <a:solidFill>
                  <a:prstClr val="black"/>
                </a:solidFill>
              </a:rPr>
              <a:t>	(a) the </a:t>
            </a:r>
            <a:r>
              <a:rPr lang="en-GB" sz="1500" b="1" i="1" dirty="0">
                <a:solidFill>
                  <a:prstClr val="black"/>
                </a:solidFill>
              </a:rPr>
              <a:t>Minister; and </a:t>
            </a:r>
            <a:endParaRPr lang="en-ZA" sz="1500" b="1" i="1" dirty="0">
              <a:solidFill>
                <a:prstClr val="black"/>
              </a:solidFill>
            </a:endParaRPr>
          </a:p>
          <a:p>
            <a:pPr marL="712788" lvl="3" indent="-354013">
              <a:buClr>
                <a:srgbClr val="998F86"/>
              </a:buClr>
              <a:buNone/>
            </a:pPr>
            <a:r>
              <a:rPr lang="en-GB" sz="1500" b="1" i="1" dirty="0" smtClean="0">
                <a:solidFill>
                  <a:prstClr val="black"/>
                </a:solidFill>
              </a:rPr>
              <a:t>	(b) the </a:t>
            </a:r>
            <a:r>
              <a:rPr lang="en-GB" sz="1500" b="1" i="1" dirty="0">
                <a:solidFill>
                  <a:prstClr val="black"/>
                </a:solidFill>
              </a:rPr>
              <a:t>majority of the other voting members of the Council present at that meeting.".</a:t>
            </a:r>
            <a:endParaRPr lang="en-ZA" sz="1500" b="1" i="1" dirty="0">
              <a:solidFill>
                <a:prstClr val="black"/>
              </a:solidFill>
            </a:endParaRPr>
          </a:p>
          <a:p>
            <a:pPr marL="0" lvl="1" indent="0">
              <a:buNone/>
            </a:pPr>
            <a:endParaRPr lang="en-ZA" sz="1800" dirty="0">
              <a:solidFill>
                <a:srgbClr val="00329B"/>
              </a:solidFill>
            </a:endParaRPr>
          </a:p>
          <a:p>
            <a:pPr marL="0" lvl="1" indent="0">
              <a:buNone/>
            </a:pPr>
            <a:endParaRPr lang="en-ZA" sz="1800" dirty="0">
              <a:solidFill>
                <a:srgbClr val="00329B"/>
              </a:solidFill>
            </a:endParaRPr>
          </a:p>
          <a:p>
            <a:pPr marL="736600" lvl="4" indent="-285750">
              <a:lnSpc>
                <a:spcPct val="150000"/>
              </a:lnSpc>
              <a:spcBef>
                <a:spcPts val="0"/>
              </a:spcBef>
              <a:buFont typeface="Arial" panose="020B0604020202020204" pitchFamily="34" charset="0"/>
              <a:buChar char="•"/>
            </a:pPr>
            <a:r>
              <a:rPr lang="en-ZA" sz="1800" dirty="0">
                <a:solidFill>
                  <a:srgbClr val="00329B"/>
                </a:solidFill>
              </a:rPr>
              <a:t>We reproduce below relevant parts of Section 63 of the National Gambling Act which reads as follows:</a:t>
            </a:r>
          </a:p>
          <a:p>
            <a:pPr marL="450850" lvl="4" indent="0">
              <a:lnSpc>
                <a:spcPct val="150000"/>
              </a:lnSpc>
              <a:spcBef>
                <a:spcPts val="0"/>
              </a:spcBef>
            </a:pPr>
            <a:endParaRPr lang="en-ZA" sz="1500" dirty="0">
              <a:solidFill>
                <a:schemeClr val="tx1"/>
              </a:solidFill>
            </a:endParaRPr>
          </a:p>
          <a:p>
            <a:pPr marL="712788" lvl="3" indent="-354013">
              <a:buClr>
                <a:srgbClr val="998F86"/>
              </a:buClr>
              <a:buNone/>
            </a:pPr>
            <a:r>
              <a:rPr lang="en-ZA" sz="1500" b="1" i="1" dirty="0">
                <a:solidFill>
                  <a:prstClr val="black"/>
                </a:solidFill>
              </a:rPr>
              <a:t>“S63 (4) As a body through which the national and provincial spheres of government seek to co-operate with one another in mutual trust and in good faith, the Council must attempt to reach its decisions by consensus.</a:t>
            </a:r>
          </a:p>
          <a:p>
            <a:pPr marL="712788" lvl="3" indent="-354013">
              <a:buClr>
                <a:srgbClr val="998F86"/>
              </a:buClr>
              <a:buNone/>
            </a:pPr>
            <a:endParaRPr lang="en-ZA" sz="1500" b="1" i="1" dirty="0">
              <a:solidFill>
                <a:prstClr val="black"/>
              </a:solidFill>
            </a:endParaRPr>
          </a:p>
          <a:p>
            <a:pPr marL="712788" lvl="3" indent="-354013">
              <a:buClr>
                <a:srgbClr val="998F86"/>
              </a:buClr>
              <a:buNone/>
            </a:pPr>
            <a:r>
              <a:rPr lang="en-ZA" sz="1500" b="1" i="1" dirty="0">
                <a:solidFill>
                  <a:prstClr val="black"/>
                </a:solidFill>
              </a:rPr>
              <a:t>(5) If the Council is unable to reach a consensual decision in any matter before it, the Council may resolve the matter by formal vote on a motion.</a:t>
            </a:r>
          </a:p>
          <a:p>
            <a:pPr marL="712788" lvl="3" indent="-354013">
              <a:buClr>
                <a:srgbClr val="998F86"/>
              </a:buClr>
              <a:buNone/>
            </a:pPr>
            <a:endParaRPr lang="en-ZA" sz="1500" b="1" i="1" dirty="0">
              <a:solidFill>
                <a:prstClr val="black"/>
              </a:solidFill>
            </a:endParaRPr>
          </a:p>
          <a:p>
            <a:pPr marL="712788" lvl="3" indent="-354013">
              <a:buClr>
                <a:srgbClr val="998F86"/>
              </a:buClr>
              <a:buNone/>
            </a:pPr>
            <a:r>
              <a:rPr lang="en-ZA" sz="1500" b="1" i="1" dirty="0">
                <a:solidFill>
                  <a:prstClr val="black"/>
                </a:solidFill>
              </a:rPr>
              <a:t>(6) A motion in terms of subsection (5) passes only if it is supported by- </a:t>
            </a:r>
          </a:p>
          <a:p>
            <a:pPr marL="712788" lvl="3" indent="-354013">
              <a:buClr>
                <a:srgbClr val="998F86"/>
              </a:buClr>
              <a:buNone/>
            </a:pPr>
            <a:endParaRPr lang="en-ZA" sz="1500" b="1" i="1" dirty="0">
              <a:solidFill>
                <a:prstClr val="black"/>
              </a:solidFill>
            </a:endParaRPr>
          </a:p>
          <a:p>
            <a:pPr marL="712788" lvl="3" indent="-354013">
              <a:buClr>
                <a:srgbClr val="998F86"/>
              </a:buClr>
              <a:buNone/>
            </a:pPr>
            <a:r>
              <a:rPr lang="en-ZA" sz="1500" b="1" i="1" dirty="0">
                <a:solidFill>
                  <a:prstClr val="black"/>
                </a:solidFill>
              </a:rPr>
              <a:t>(a) the Minister; and</a:t>
            </a:r>
          </a:p>
          <a:p>
            <a:pPr marL="712788" lvl="3" indent="-354013">
              <a:buClr>
                <a:srgbClr val="998F86"/>
              </a:buClr>
              <a:buNone/>
            </a:pPr>
            <a:r>
              <a:rPr lang="en-ZA" sz="1500" b="1" i="1" dirty="0">
                <a:solidFill>
                  <a:prstClr val="black"/>
                </a:solidFill>
              </a:rPr>
              <a:t>(b) at least 5 of the other regular members of the Council.</a:t>
            </a:r>
          </a:p>
          <a:p>
            <a:pPr marL="712788" lvl="3" indent="-354013">
              <a:buClr>
                <a:srgbClr val="998F86"/>
              </a:buClr>
              <a:buNone/>
            </a:pPr>
            <a:endParaRPr lang="en-ZA" sz="1500" b="1" i="1" dirty="0">
              <a:solidFill>
                <a:prstClr val="black"/>
              </a:solidFill>
            </a:endParaRPr>
          </a:p>
          <a:p>
            <a:pPr marL="712788" lvl="3" indent="-354013">
              <a:buClr>
                <a:srgbClr val="998F86"/>
              </a:buClr>
              <a:buNone/>
            </a:pPr>
            <a:r>
              <a:rPr lang="en-ZA" sz="1500" b="1" i="1" dirty="0">
                <a:solidFill>
                  <a:prstClr val="black"/>
                </a:solidFill>
              </a:rPr>
              <a:t>(7) Subject to subsections (2) to (6), the Council may establish Rules of Procedure for its own proceedings.”</a:t>
            </a:r>
          </a:p>
          <a:p>
            <a:pPr marL="712788" lvl="3" indent="-354013">
              <a:buClr>
                <a:srgbClr val="998F86"/>
              </a:buClr>
              <a:buNone/>
            </a:pPr>
            <a:endParaRPr lang="en-ZA" sz="1500" b="1" i="1" dirty="0">
              <a:solidFill>
                <a:prstClr val="black"/>
              </a:solidFill>
            </a:endParaRPr>
          </a:p>
          <a:p>
            <a:pPr marL="736600" lvl="4" indent="-285750">
              <a:lnSpc>
                <a:spcPct val="150000"/>
              </a:lnSpc>
              <a:spcBef>
                <a:spcPts val="0"/>
              </a:spcBef>
              <a:buFont typeface="Arial" panose="020B0604020202020204" pitchFamily="34" charset="0"/>
              <a:buChar char="•"/>
            </a:pPr>
            <a:endParaRPr lang="en-ZA" sz="1400" dirty="0">
              <a:solidFill>
                <a:schemeClr val="tx1"/>
              </a:solidFill>
            </a:endParaRPr>
          </a:p>
          <a:p>
            <a:pPr marL="360000" lvl="3" indent="0">
              <a:buNone/>
            </a:pPr>
            <a:endParaRPr lang="en-ZA" i="1" dirty="0"/>
          </a:p>
          <a:p>
            <a:pPr marL="360000" lvl="3" indent="0">
              <a:buNone/>
            </a:pPr>
            <a:endParaRPr lang="en-ZA" i="1" dirty="0"/>
          </a:p>
          <a:p>
            <a:pPr marL="360000" lvl="3" indent="0">
              <a:buNone/>
            </a:pPr>
            <a:endParaRPr lang="en-ZA" dirty="0"/>
          </a:p>
        </p:txBody>
      </p:sp>
    </p:spTree>
    <p:extLst>
      <p:ext uri="{BB962C8B-B14F-4D97-AF65-F5344CB8AC3E}">
        <p14:creationId xmlns:p14="http://schemas.microsoft.com/office/powerpoint/2010/main" xmlns="" val="310163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13</a:t>
            </a:fld>
            <a:endParaRPr lang="en-ZA" dirty="0"/>
          </a:p>
        </p:txBody>
      </p:sp>
      <p:sp>
        <p:nvSpPr>
          <p:cNvPr id="5" name="Text Placeholder 4"/>
          <p:cNvSpPr>
            <a:spLocks noGrp="1"/>
          </p:cNvSpPr>
          <p:nvPr>
            <p:ph type="body" sz="quarter" idx="10"/>
          </p:nvPr>
        </p:nvSpPr>
        <p:spPr>
          <a:xfrm>
            <a:off x="295275" y="1124744"/>
            <a:ext cx="8597205" cy="5343406"/>
          </a:xfrm>
        </p:spPr>
        <p:txBody>
          <a:bodyPr>
            <a:normAutofit fontScale="92500"/>
          </a:bodyPr>
          <a:lstStyle/>
          <a:p>
            <a:pPr marL="268288" lvl="1" indent="-268288"/>
            <a:r>
              <a:rPr lang="en-ZA" sz="1800" dirty="0">
                <a:solidFill>
                  <a:srgbClr val="00329B"/>
                </a:solidFill>
              </a:rPr>
              <a:t> </a:t>
            </a:r>
            <a:r>
              <a:rPr lang="en-ZA" sz="1700" dirty="0">
                <a:solidFill>
                  <a:srgbClr val="00329B"/>
                </a:solidFill>
              </a:rPr>
              <a:t>Considerations to be taken into account:</a:t>
            </a:r>
          </a:p>
          <a:p>
            <a:pPr marL="0" lvl="1" indent="0">
              <a:buNone/>
            </a:pPr>
            <a:endParaRPr lang="en-ZA" sz="1800" dirty="0">
              <a:solidFill>
                <a:srgbClr val="00329B"/>
              </a:solidFill>
            </a:endParaRPr>
          </a:p>
          <a:p>
            <a:pPr marL="736600" lvl="4" indent="-285750">
              <a:lnSpc>
                <a:spcPct val="150000"/>
              </a:lnSpc>
              <a:spcBef>
                <a:spcPts val="0"/>
              </a:spcBef>
              <a:buFont typeface="Arial" panose="020B0604020202020204" pitchFamily="34" charset="0"/>
              <a:buChar char="•"/>
            </a:pPr>
            <a:r>
              <a:rPr lang="en-ZA" dirty="0">
                <a:solidFill>
                  <a:schemeClr val="tx1"/>
                </a:solidFill>
              </a:rPr>
              <a:t>Section 63(4) of the NGA clearly envisages that all Council decisions are reached on the basis of consensus or if not, by putting the matter to vote. </a:t>
            </a:r>
          </a:p>
          <a:p>
            <a:pPr marL="736600" lvl="4" indent="-285750">
              <a:lnSpc>
                <a:spcPct val="150000"/>
              </a:lnSpc>
              <a:spcBef>
                <a:spcPts val="0"/>
              </a:spcBef>
              <a:buFont typeface="Arial" panose="020B0604020202020204" pitchFamily="34" charset="0"/>
              <a:buChar char="•"/>
            </a:pPr>
            <a:r>
              <a:rPr lang="en-ZA" dirty="0">
                <a:solidFill>
                  <a:schemeClr val="tx1"/>
                </a:solidFill>
              </a:rPr>
              <a:t>S63A seeks to create a scenario where matters scheduled for two consecutive meetings at which no quorum was achieved, shall become </a:t>
            </a:r>
            <a:r>
              <a:rPr lang="en-ZA" dirty="0" smtClean="0">
                <a:solidFill>
                  <a:schemeClr val="tx1"/>
                </a:solidFill>
              </a:rPr>
              <a:t>binding. </a:t>
            </a:r>
            <a:r>
              <a:rPr lang="en-ZA" dirty="0">
                <a:solidFill>
                  <a:schemeClr val="tx1"/>
                </a:solidFill>
              </a:rPr>
              <a:t>resolutions “by default” upon adoption of the said resolution by members present at the SECOND meeting. There is no legal rationale in support of such approach</a:t>
            </a:r>
            <a:r>
              <a:rPr lang="en-ZA" dirty="0" smtClean="0">
                <a:solidFill>
                  <a:schemeClr val="tx1"/>
                </a:solidFill>
              </a:rPr>
              <a:t>.</a:t>
            </a:r>
          </a:p>
          <a:p>
            <a:pPr marL="736600" lvl="4" indent="-285750">
              <a:lnSpc>
                <a:spcPct val="150000"/>
              </a:lnSpc>
              <a:spcBef>
                <a:spcPts val="0"/>
              </a:spcBef>
              <a:buFont typeface="Arial" panose="020B0604020202020204" pitchFamily="34" charset="0"/>
              <a:buChar char="•"/>
            </a:pPr>
            <a:r>
              <a:rPr lang="en-ZA" dirty="0" smtClean="0">
                <a:solidFill>
                  <a:schemeClr val="tx1"/>
                </a:solidFill>
              </a:rPr>
              <a:t>Grave implications in terms of matters Council deliberate and make determinations on.</a:t>
            </a:r>
            <a:endParaRPr lang="en-ZA" dirty="0">
              <a:solidFill>
                <a:schemeClr val="tx1"/>
              </a:solidFill>
            </a:endParaRPr>
          </a:p>
          <a:p>
            <a:pPr marL="736600" lvl="4" indent="-285750">
              <a:lnSpc>
                <a:spcPct val="150000"/>
              </a:lnSpc>
              <a:spcBef>
                <a:spcPts val="0"/>
              </a:spcBef>
              <a:buFont typeface="Arial" panose="020B0604020202020204" pitchFamily="34" charset="0"/>
              <a:buChar char="•"/>
            </a:pPr>
            <a:r>
              <a:rPr lang="en-ZA" dirty="0">
                <a:solidFill>
                  <a:schemeClr val="tx1"/>
                </a:solidFill>
              </a:rPr>
              <a:t>To deal with the rolling over of decisions due to lack of quorum, it is proposed that provision be made for round-robin decision-making where members of Council vote on matters in writing. Section 60 of the Companies Act, 2008 has a similar provision</a:t>
            </a:r>
            <a:r>
              <a:rPr lang="en-ZA" dirty="0" smtClean="0">
                <a:solidFill>
                  <a:schemeClr val="tx1"/>
                </a:solidFill>
              </a:rPr>
              <a:t>.</a:t>
            </a:r>
          </a:p>
          <a:p>
            <a:pPr marL="736600" lvl="4" indent="-285750">
              <a:lnSpc>
                <a:spcPct val="150000"/>
              </a:lnSpc>
              <a:spcBef>
                <a:spcPts val="0"/>
              </a:spcBef>
              <a:buFont typeface="Arial" panose="020B0604020202020204" pitchFamily="34" charset="0"/>
              <a:buChar char="•"/>
            </a:pPr>
            <a:r>
              <a:rPr lang="en-ZA" dirty="0" smtClean="0">
                <a:solidFill>
                  <a:schemeClr val="tx1"/>
                </a:solidFill>
              </a:rPr>
              <a:t>Undemocratic process and possibly unlawful.</a:t>
            </a:r>
            <a:endParaRPr lang="en-ZA" dirty="0">
              <a:solidFill>
                <a:schemeClr val="tx1"/>
              </a:solidFill>
            </a:endParaRPr>
          </a:p>
          <a:p>
            <a:pPr marL="736600" lvl="4" indent="-285750">
              <a:lnSpc>
                <a:spcPct val="150000"/>
              </a:lnSpc>
              <a:spcBef>
                <a:spcPts val="0"/>
              </a:spcBef>
              <a:buFont typeface="Arial" panose="020B0604020202020204" pitchFamily="34" charset="0"/>
              <a:buChar char="•"/>
            </a:pPr>
            <a:endParaRPr lang="en-ZA" sz="1500" dirty="0">
              <a:solidFill>
                <a:schemeClr val="tx1"/>
              </a:solidFill>
            </a:endParaRPr>
          </a:p>
          <a:p>
            <a:pPr marL="360000" lvl="3" indent="0">
              <a:buNone/>
            </a:pPr>
            <a:endParaRPr lang="en-ZA" i="1" dirty="0"/>
          </a:p>
          <a:p>
            <a:pPr marL="360000" lvl="3" indent="0">
              <a:buNone/>
            </a:pPr>
            <a:endParaRPr lang="en-ZA" i="1" dirty="0"/>
          </a:p>
          <a:p>
            <a:pPr marL="360000" lvl="3" indent="0">
              <a:buNone/>
            </a:pPr>
            <a:endParaRPr lang="en-ZA" dirty="0"/>
          </a:p>
        </p:txBody>
      </p:sp>
    </p:spTree>
    <p:extLst>
      <p:ext uri="{BB962C8B-B14F-4D97-AF65-F5344CB8AC3E}">
        <p14:creationId xmlns:p14="http://schemas.microsoft.com/office/powerpoint/2010/main" xmlns="" val="354860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003399"/>
                </a:solidFill>
              </a:rPr>
              <a:t>Comment on Specific Amendment Provisions cont.</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14</a:t>
            </a:fld>
            <a:endParaRPr lang="en-ZA" dirty="0"/>
          </a:p>
        </p:txBody>
      </p:sp>
      <p:sp>
        <p:nvSpPr>
          <p:cNvPr id="4" name="Text Placeholder 3"/>
          <p:cNvSpPr>
            <a:spLocks noGrp="1"/>
          </p:cNvSpPr>
          <p:nvPr>
            <p:ph type="body" sz="quarter" idx="10"/>
          </p:nvPr>
        </p:nvSpPr>
        <p:spPr/>
        <p:txBody>
          <a:bodyPr>
            <a:normAutofit/>
          </a:bodyPr>
          <a:lstStyle/>
          <a:p>
            <a:pPr marL="268288" lvl="1" indent="-268288"/>
            <a:r>
              <a:rPr lang="en-ZA" sz="1400" u="sng" dirty="0">
                <a:solidFill>
                  <a:srgbClr val="00329B"/>
                </a:solidFill>
              </a:rPr>
              <a:t>Proposed </a:t>
            </a:r>
            <a:r>
              <a:rPr lang="en-ZA" sz="1400" u="sng" dirty="0" smtClean="0">
                <a:solidFill>
                  <a:srgbClr val="00329B"/>
                </a:solidFill>
              </a:rPr>
              <a:t>insertion of Section 76A, which </a:t>
            </a:r>
            <a:r>
              <a:rPr lang="en-ZA" sz="1400" u="sng" dirty="0">
                <a:solidFill>
                  <a:srgbClr val="00329B"/>
                </a:solidFill>
              </a:rPr>
              <a:t>reads as follows:</a:t>
            </a:r>
          </a:p>
          <a:p>
            <a:pPr marL="268287" lvl="3" indent="0">
              <a:buClr>
                <a:srgbClr val="998F86"/>
              </a:buClr>
              <a:buNone/>
            </a:pPr>
            <a:endParaRPr lang="en-ZA" sz="1400" dirty="0">
              <a:solidFill>
                <a:prstClr val="black"/>
              </a:solidFill>
            </a:endParaRPr>
          </a:p>
          <a:p>
            <a:pPr marL="712788" lvl="3" indent="-354013">
              <a:buClr>
                <a:srgbClr val="998F86"/>
              </a:buClr>
              <a:buNone/>
            </a:pPr>
            <a:r>
              <a:rPr lang="en-GB" sz="1200" b="1" i="1" dirty="0" smtClean="0">
                <a:solidFill>
                  <a:prstClr val="black"/>
                </a:solidFill>
              </a:rPr>
              <a:t>"</a:t>
            </a:r>
            <a:r>
              <a:rPr lang="en-GB" sz="1200" b="1" i="1" dirty="0">
                <a:solidFill>
                  <a:prstClr val="black"/>
                </a:solidFill>
              </a:rPr>
              <a:t>Powers of national inspectorate  </a:t>
            </a:r>
            <a:endParaRPr lang="en-ZA" sz="1200" b="1" i="1" dirty="0">
              <a:solidFill>
                <a:prstClr val="black"/>
              </a:solidFill>
            </a:endParaRPr>
          </a:p>
          <a:p>
            <a:pPr marL="712788" lvl="3" indent="-354013">
              <a:buClr>
                <a:srgbClr val="998F86"/>
              </a:buClr>
              <a:buNone/>
            </a:pPr>
            <a:r>
              <a:rPr lang="en-GB" sz="1200" b="1" i="1" dirty="0">
                <a:solidFill>
                  <a:prstClr val="black"/>
                </a:solidFill>
              </a:rPr>
              <a:t> </a:t>
            </a:r>
            <a:endParaRPr lang="en-ZA" sz="1200" b="1" i="1" dirty="0">
              <a:solidFill>
                <a:prstClr val="black"/>
              </a:solidFill>
            </a:endParaRPr>
          </a:p>
          <a:p>
            <a:pPr marL="712788" lvl="3" indent="-354013">
              <a:buClr>
                <a:srgbClr val="998F86"/>
              </a:buClr>
              <a:buNone/>
            </a:pPr>
            <a:r>
              <a:rPr lang="en-GB" sz="1200" b="1" i="1" dirty="0" smtClean="0">
                <a:solidFill>
                  <a:prstClr val="black"/>
                </a:solidFill>
              </a:rPr>
              <a:t>76A</a:t>
            </a:r>
            <a:r>
              <a:rPr lang="en-GB" sz="1200" b="1" i="1" dirty="0">
                <a:solidFill>
                  <a:prstClr val="black"/>
                </a:solidFill>
              </a:rPr>
              <a:t>.	(1)	An inspector may with or without an inspector appointed in terms of a </a:t>
            </a:r>
            <a:r>
              <a:rPr lang="en-GB" sz="1200" b="1" i="1" dirty="0" smtClean="0">
                <a:solidFill>
                  <a:prstClr val="black"/>
                </a:solidFill>
              </a:rPr>
              <a:t>provincial </a:t>
            </a:r>
            <a:r>
              <a:rPr lang="en-GB" sz="1200" b="1" i="1" dirty="0">
                <a:solidFill>
                  <a:prstClr val="black"/>
                </a:solidFill>
              </a:rPr>
              <a:t>law and together with other enforcement agencies—</a:t>
            </a:r>
            <a:endParaRPr lang="en-ZA" sz="1200" b="1" i="1" dirty="0">
              <a:solidFill>
                <a:prstClr val="black"/>
              </a:solidFill>
            </a:endParaRPr>
          </a:p>
          <a:p>
            <a:pPr marL="712788" lvl="3" indent="-354013">
              <a:buClr>
                <a:srgbClr val="998F86"/>
              </a:buClr>
              <a:buNone/>
            </a:pPr>
            <a:r>
              <a:rPr lang="en-GB" sz="1200" b="1" i="1" dirty="0">
                <a:solidFill>
                  <a:prstClr val="black"/>
                </a:solidFill>
              </a:rPr>
              <a:t>(a)	investigate illegal gambling activities in South Africa;</a:t>
            </a:r>
            <a:endParaRPr lang="en-ZA" sz="1200" b="1" i="1" dirty="0">
              <a:solidFill>
                <a:prstClr val="black"/>
              </a:solidFill>
            </a:endParaRPr>
          </a:p>
          <a:p>
            <a:pPr marL="712788" lvl="3" indent="-354013">
              <a:buClr>
                <a:srgbClr val="998F86"/>
              </a:buClr>
              <a:buNone/>
            </a:pPr>
            <a:r>
              <a:rPr lang="en-GB" sz="1200" b="1" i="1" dirty="0">
                <a:solidFill>
                  <a:prstClr val="black"/>
                </a:solidFill>
              </a:rPr>
              <a:t>(b)	serve the suspected illegal operators with a notice to stop operating pending an investigation, litigation or prosecution;</a:t>
            </a:r>
            <a:endParaRPr lang="en-ZA" sz="1200" b="1" i="1" dirty="0">
              <a:solidFill>
                <a:prstClr val="black"/>
              </a:solidFill>
            </a:endParaRPr>
          </a:p>
          <a:p>
            <a:pPr marL="712788" lvl="3" indent="-354013">
              <a:buClr>
                <a:srgbClr val="998F86"/>
              </a:buClr>
              <a:buNone/>
            </a:pPr>
            <a:r>
              <a:rPr lang="en-GB" sz="1200" b="1" i="1" dirty="0">
                <a:solidFill>
                  <a:prstClr val="black"/>
                </a:solidFill>
              </a:rPr>
              <a:t>(c)	have powers to interact with related inspectorates to investigate and report cases related to illegal gambling activities; </a:t>
            </a:r>
            <a:endParaRPr lang="en-ZA" sz="1200" b="1" i="1" dirty="0">
              <a:solidFill>
                <a:prstClr val="black"/>
              </a:solidFill>
            </a:endParaRPr>
          </a:p>
          <a:p>
            <a:pPr marL="712788" lvl="3" indent="-354013">
              <a:buClr>
                <a:srgbClr val="998F86"/>
              </a:buClr>
              <a:buNone/>
            </a:pPr>
            <a:r>
              <a:rPr lang="en-GB" sz="1200" b="1" i="1" dirty="0">
                <a:solidFill>
                  <a:prstClr val="black"/>
                </a:solidFill>
              </a:rPr>
              <a:t>(d)	upon proof of an illegal operator, inform the landlord to lawfully evict the illegal operator from the premises;</a:t>
            </a:r>
            <a:endParaRPr lang="en-ZA" sz="1200" b="1" i="1" dirty="0">
              <a:solidFill>
                <a:prstClr val="black"/>
              </a:solidFill>
            </a:endParaRPr>
          </a:p>
          <a:p>
            <a:pPr marL="712788" lvl="3" indent="-354013">
              <a:buClr>
                <a:srgbClr val="998F86"/>
              </a:buClr>
              <a:buNone/>
            </a:pPr>
            <a:r>
              <a:rPr lang="en-GB" sz="1200" b="1" i="1" dirty="0">
                <a:solidFill>
                  <a:prstClr val="black"/>
                </a:solidFill>
              </a:rPr>
              <a:t>(e)	ensure compliance of gambling institutions with gambling laws; and</a:t>
            </a:r>
            <a:endParaRPr lang="en-ZA" sz="1200" b="1" i="1" dirty="0">
              <a:solidFill>
                <a:prstClr val="black"/>
              </a:solidFill>
            </a:endParaRPr>
          </a:p>
          <a:p>
            <a:pPr marL="712788" lvl="3" indent="-354013">
              <a:buClr>
                <a:srgbClr val="998F86"/>
              </a:buClr>
              <a:buNone/>
            </a:pPr>
            <a:r>
              <a:rPr lang="en-GB" sz="1200" b="1" i="1" dirty="0">
                <a:solidFill>
                  <a:prstClr val="black"/>
                </a:solidFill>
              </a:rPr>
              <a:t>(f)	work collaboratively with relevant institutions to monitor and establish measures to curb illegal or unlicensed gambling activities.</a:t>
            </a:r>
            <a:endParaRPr lang="en-ZA" sz="1200" b="1" i="1" dirty="0">
              <a:solidFill>
                <a:prstClr val="black"/>
              </a:solidFill>
            </a:endParaRPr>
          </a:p>
          <a:p>
            <a:pPr marL="712788" lvl="3" indent="-354013">
              <a:buClr>
                <a:srgbClr val="998F86"/>
              </a:buClr>
              <a:buNone/>
            </a:pPr>
            <a:r>
              <a:rPr lang="en-GB" sz="1200" b="1" i="1" dirty="0">
                <a:solidFill>
                  <a:prstClr val="black"/>
                </a:solidFill>
              </a:rPr>
              <a:t>(2)	The National Gambling Regulator must notify a financial institution including a bank contemplated in the Banks Act, 1990 (Act No. 94 of 1990), and any internet service provider to cease business with an operator that has been operating in contravention of this Act.</a:t>
            </a:r>
            <a:endParaRPr lang="en-ZA" sz="1200" b="1" i="1" dirty="0">
              <a:solidFill>
                <a:prstClr val="black"/>
              </a:solidFill>
            </a:endParaRPr>
          </a:p>
          <a:p>
            <a:pPr marL="712788" lvl="3" indent="-354013">
              <a:buClr>
                <a:srgbClr val="998F86"/>
              </a:buClr>
              <a:buNone/>
            </a:pPr>
            <a:r>
              <a:rPr lang="en-GB" sz="1200" b="1" i="1" dirty="0">
                <a:solidFill>
                  <a:prstClr val="black"/>
                </a:solidFill>
              </a:rPr>
              <a:t>(3)	No financial institution may process payment transactions for illegal gambling activities to which this Act applies and which is prohibited under the Financial Intelligence Centre Act, 2001 (Act No. 38 of 2001).". </a:t>
            </a:r>
            <a:endParaRPr lang="en-ZA" sz="1200" b="1" i="1" dirty="0">
              <a:solidFill>
                <a:prstClr val="black"/>
              </a:solidFill>
            </a:endParaRPr>
          </a:p>
          <a:p>
            <a:pPr>
              <a:lnSpc>
                <a:spcPct val="107000"/>
              </a:lnSpc>
              <a:spcAft>
                <a:spcPts val="800"/>
              </a:spcAft>
            </a:pPr>
            <a:r>
              <a:rPr lang="en-ZA" sz="1200" dirty="0">
                <a:latin typeface="+mn-lt"/>
                <a:ea typeface="Calibri" panose="020F0502020204030204" pitchFamily="34" charset="0"/>
                <a:cs typeface="Times New Roman" panose="02020603050405020304" pitchFamily="18" charset="0"/>
              </a:rPr>
              <a:t> </a:t>
            </a:r>
          </a:p>
          <a:p>
            <a:endParaRPr lang="en-ZA" dirty="0"/>
          </a:p>
        </p:txBody>
      </p:sp>
    </p:spTree>
    <p:extLst>
      <p:ext uri="{BB962C8B-B14F-4D97-AF65-F5344CB8AC3E}">
        <p14:creationId xmlns:p14="http://schemas.microsoft.com/office/powerpoint/2010/main" xmlns="" val="2833308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003399"/>
                </a:solidFill>
              </a:rPr>
              <a:t>Comment on Specific Amendment Provisions cont.</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15</a:t>
            </a:fld>
            <a:endParaRPr lang="en-ZA" dirty="0"/>
          </a:p>
        </p:txBody>
      </p:sp>
      <p:sp>
        <p:nvSpPr>
          <p:cNvPr id="4" name="Text Placeholder 3"/>
          <p:cNvSpPr>
            <a:spLocks noGrp="1"/>
          </p:cNvSpPr>
          <p:nvPr>
            <p:ph type="body" sz="quarter" idx="10"/>
          </p:nvPr>
        </p:nvSpPr>
        <p:spPr/>
        <p:txBody>
          <a:bodyPr/>
          <a:lstStyle/>
          <a:p>
            <a:pPr marL="268288" lvl="1" indent="-268288"/>
            <a:r>
              <a:rPr lang="en-ZA" sz="1500" dirty="0">
                <a:solidFill>
                  <a:srgbClr val="00329B"/>
                </a:solidFill>
              </a:rPr>
              <a:t>The concerns regarding this amendment are </a:t>
            </a:r>
            <a:r>
              <a:rPr lang="en-ZA" sz="1500" dirty="0" smtClean="0">
                <a:solidFill>
                  <a:srgbClr val="00329B"/>
                </a:solidFill>
              </a:rPr>
              <a:t>three-fold</a:t>
            </a:r>
            <a:r>
              <a:rPr lang="en-ZA" sz="1500" dirty="0">
                <a:solidFill>
                  <a:srgbClr val="00329B"/>
                </a:solidFill>
              </a:rPr>
              <a:t>, </a:t>
            </a:r>
            <a:r>
              <a:rPr lang="en-ZA" sz="1500" dirty="0" err="1">
                <a:solidFill>
                  <a:srgbClr val="00329B"/>
                </a:solidFill>
              </a:rPr>
              <a:t>viz</a:t>
            </a:r>
            <a:r>
              <a:rPr lang="en-ZA" sz="1500" dirty="0">
                <a:solidFill>
                  <a:srgbClr val="00329B"/>
                </a:solidFill>
              </a:rPr>
              <a:t>: </a:t>
            </a:r>
          </a:p>
          <a:p>
            <a:pPr marL="268288" lvl="1" indent="-268288"/>
            <a:endParaRPr lang="en-ZA" sz="1500" dirty="0">
              <a:solidFill>
                <a:prstClr val="black"/>
              </a:solidFill>
            </a:endParaRPr>
          </a:p>
          <a:p>
            <a:pPr marL="736600" lvl="4" indent="-285750">
              <a:lnSpc>
                <a:spcPct val="170000"/>
              </a:lnSpc>
              <a:spcBef>
                <a:spcPts val="0"/>
              </a:spcBef>
              <a:buFont typeface="Arial" panose="020B0604020202020204" pitchFamily="34" charset="0"/>
              <a:buChar char="•"/>
            </a:pPr>
            <a:r>
              <a:rPr lang="en-ZA" sz="1400" dirty="0">
                <a:solidFill>
                  <a:prstClr val="black"/>
                </a:solidFill>
              </a:rPr>
              <a:t>Usurping / encroaching on the powers of provincial regulators, which leads to conflict between national and provincial legislation on the subject-matter;  </a:t>
            </a:r>
          </a:p>
          <a:p>
            <a:pPr marL="736600" lvl="4" indent="-285750">
              <a:lnSpc>
                <a:spcPct val="170000"/>
              </a:lnSpc>
              <a:spcBef>
                <a:spcPts val="0"/>
              </a:spcBef>
              <a:buFont typeface="Arial" panose="020B0604020202020204" pitchFamily="34" charset="0"/>
              <a:buChar char="•"/>
            </a:pPr>
            <a:r>
              <a:rPr lang="en-ZA" sz="1400" dirty="0" smtClean="0">
                <a:solidFill>
                  <a:prstClr val="black"/>
                </a:solidFill>
              </a:rPr>
              <a:t>NGB </a:t>
            </a:r>
            <a:r>
              <a:rPr lang="en-ZA" sz="1400" dirty="0">
                <a:solidFill>
                  <a:prstClr val="black"/>
                </a:solidFill>
              </a:rPr>
              <a:t>as national regulator essentially tasked with setting norms and standards, monitoring and </a:t>
            </a:r>
            <a:r>
              <a:rPr lang="en-ZA" sz="1400" dirty="0" smtClean="0">
                <a:solidFill>
                  <a:prstClr val="black"/>
                </a:solidFill>
              </a:rPr>
              <a:t>oversight; and</a:t>
            </a:r>
          </a:p>
          <a:p>
            <a:pPr marL="736600" lvl="4" indent="-285750">
              <a:lnSpc>
                <a:spcPct val="170000"/>
              </a:lnSpc>
              <a:spcBef>
                <a:spcPts val="0"/>
              </a:spcBef>
              <a:buFont typeface="Arial" panose="020B0604020202020204" pitchFamily="34" charset="0"/>
              <a:buChar char="•"/>
            </a:pPr>
            <a:r>
              <a:rPr lang="en-ZA" sz="1400" dirty="0" smtClean="0">
                <a:solidFill>
                  <a:prstClr val="black"/>
                </a:solidFill>
              </a:rPr>
              <a:t>Existing partnerships and expertise acquired by PLAs, which leads to duplication of functions and resources. </a:t>
            </a:r>
            <a:endParaRPr lang="en-ZA" sz="1400" dirty="0">
              <a:solidFill>
                <a:prstClr val="black"/>
              </a:solidFill>
            </a:endParaRPr>
          </a:p>
          <a:p>
            <a:endParaRPr lang="en-ZA" dirty="0"/>
          </a:p>
        </p:txBody>
      </p:sp>
    </p:spTree>
    <p:extLst>
      <p:ext uri="{BB962C8B-B14F-4D97-AF65-F5344CB8AC3E}">
        <p14:creationId xmlns:p14="http://schemas.microsoft.com/office/powerpoint/2010/main" xmlns="" val="3102065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16</a:t>
            </a:fld>
            <a:endParaRPr lang="en-ZA" dirty="0"/>
          </a:p>
        </p:txBody>
      </p:sp>
      <p:sp>
        <p:nvSpPr>
          <p:cNvPr id="5" name="Text Placeholder 4"/>
          <p:cNvSpPr>
            <a:spLocks noGrp="1"/>
          </p:cNvSpPr>
          <p:nvPr>
            <p:ph type="body" sz="quarter" idx="10"/>
          </p:nvPr>
        </p:nvSpPr>
        <p:spPr>
          <a:xfrm>
            <a:off x="295275" y="1124744"/>
            <a:ext cx="8597205" cy="5343406"/>
          </a:xfrm>
        </p:spPr>
        <p:txBody>
          <a:bodyPr>
            <a:normAutofit fontScale="92500" lnSpcReduction="20000"/>
          </a:bodyPr>
          <a:lstStyle/>
          <a:p>
            <a:pPr marL="268288" lvl="1" indent="-268288"/>
            <a:r>
              <a:rPr lang="en-ZA" sz="1800" dirty="0">
                <a:solidFill>
                  <a:srgbClr val="00329B"/>
                </a:solidFill>
              </a:rPr>
              <a:t>The proposed Repeal of Item 5 of Schedule 1:</a:t>
            </a:r>
          </a:p>
          <a:p>
            <a:pPr marL="0" lvl="1" indent="0">
              <a:buNone/>
            </a:pPr>
            <a:endParaRPr lang="en-ZA" sz="1800" dirty="0">
              <a:solidFill>
                <a:srgbClr val="00329B"/>
              </a:solidFill>
            </a:endParaRPr>
          </a:p>
          <a:p>
            <a:pPr marL="736600" lvl="4" indent="-285750">
              <a:lnSpc>
                <a:spcPct val="150000"/>
              </a:lnSpc>
              <a:spcBef>
                <a:spcPts val="0"/>
              </a:spcBef>
              <a:buFont typeface="Arial" panose="020B0604020202020204" pitchFamily="34" charset="0"/>
              <a:buChar char="•"/>
            </a:pPr>
            <a:r>
              <a:rPr lang="en-ZA" dirty="0">
                <a:solidFill>
                  <a:schemeClr val="tx1"/>
                </a:solidFill>
              </a:rPr>
              <a:t>Item 5 of Schedule 1 is reproduced below:</a:t>
            </a:r>
            <a:endParaRPr lang="en-ZA" sz="1800" dirty="0">
              <a:solidFill>
                <a:srgbClr val="00329B"/>
              </a:solidFill>
            </a:endParaRPr>
          </a:p>
          <a:p>
            <a:pPr marL="0" lvl="1" indent="0">
              <a:buNone/>
            </a:pPr>
            <a:r>
              <a:rPr lang="en-ZA" sz="1800" dirty="0">
                <a:solidFill>
                  <a:srgbClr val="00329B"/>
                </a:solidFill>
              </a:rPr>
              <a:t> </a:t>
            </a:r>
          </a:p>
          <a:p>
            <a:pPr marL="582613" lvl="3" indent="-314325">
              <a:buNone/>
            </a:pPr>
            <a:r>
              <a:rPr lang="en-ZA" b="1" i="1" dirty="0"/>
              <a:t>“5 Development of interactive gambling policy and law</a:t>
            </a:r>
          </a:p>
          <a:p>
            <a:pPr marL="268288" lvl="3" indent="0">
              <a:buNone/>
            </a:pPr>
            <a:endParaRPr lang="en-ZA" b="1" i="1" dirty="0"/>
          </a:p>
          <a:p>
            <a:pPr marL="582613" lvl="3" indent="-314325">
              <a:buNone/>
            </a:pPr>
            <a:r>
              <a:rPr lang="en-ZA" b="1" i="1" dirty="0"/>
              <a:t>(1) The board must establish a committee to consider and report on national policy to regulate interactive gambling within the Republic, and may include with its report any draft national law that the committee may consider advisable.</a:t>
            </a:r>
          </a:p>
          <a:p>
            <a:pPr marL="268288" lvl="3" indent="0">
              <a:buNone/>
            </a:pPr>
            <a:endParaRPr lang="en-ZA" b="1" i="1" dirty="0"/>
          </a:p>
          <a:p>
            <a:pPr marL="268288" lvl="3" indent="0">
              <a:buNone/>
            </a:pPr>
            <a:r>
              <a:rPr lang="en-ZA" b="1" i="1" dirty="0"/>
              <a:t>(2) Despite section 71 (2), the committee constituted in terms of this item may include-</a:t>
            </a:r>
          </a:p>
          <a:p>
            <a:pPr marL="268288" lvl="3" indent="0">
              <a:buNone/>
            </a:pPr>
            <a:endParaRPr lang="en-ZA" b="1" i="1" dirty="0"/>
          </a:p>
          <a:p>
            <a:pPr marL="268288" lvl="3" indent="0">
              <a:buNone/>
            </a:pPr>
            <a:r>
              <a:rPr lang="en-ZA" b="1" i="1" dirty="0"/>
              <a:t>(a) representatives of provincial licensing authorities; and</a:t>
            </a:r>
            <a:endParaRPr lang="en-ZA" sz="500" b="1" i="1" dirty="0"/>
          </a:p>
          <a:p>
            <a:pPr marL="268288" lvl="3" indent="0">
              <a:buNone/>
            </a:pPr>
            <a:r>
              <a:rPr lang="en-ZA" b="1" i="1" dirty="0"/>
              <a:t>(b) other persons, whether or not those persons are members of the board.</a:t>
            </a:r>
          </a:p>
          <a:p>
            <a:pPr marL="268288" lvl="3" indent="0">
              <a:buNone/>
            </a:pPr>
            <a:endParaRPr lang="en-ZA" b="1" i="1" dirty="0"/>
          </a:p>
          <a:p>
            <a:pPr marL="268288" lvl="3" indent="0">
              <a:buNone/>
            </a:pPr>
            <a:r>
              <a:rPr lang="en-ZA" b="1" i="1" dirty="0"/>
              <a:t>(3) Section 71 (3) and (4) apply to the committee constituted in terms of this item.</a:t>
            </a:r>
          </a:p>
          <a:p>
            <a:pPr marL="268288" lvl="3" indent="0">
              <a:buNone/>
            </a:pPr>
            <a:endParaRPr lang="en-ZA" b="1" i="1" dirty="0"/>
          </a:p>
          <a:p>
            <a:pPr marL="582613" lvl="3" indent="-314325">
              <a:buNone/>
            </a:pPr>
            <a:r>
              <a:rPr lang="en-ZA" b="1" i="1" dirty="0"/>
              <a:t>(4) The committee constituted in terms of this item must report jointly to the board and the Council within one year after the effective date.</a:t>
            </a:r>
          </a:p>
          <a:p>
            <a:pPr marL="268288" lvl="3" indent="0">
              <a:buNone/>
            </a:pPr>
            <a:endParaRPr lang="en-ZA" b="1" i="1" dirty="0"/>
          </a:p>
          <a:p>
            <a:pPr marL="582613" lvl="3" indent="-314325">
              <a:buNone/>
            </a:pPr>
            <a:r>
              <a:rPr lang="en-ZA" b="1" i="1" dirty="0"/>
              <a:t>(5) Within two years after the effective date, the Minister, after considering the report of the committee and any recommendations of the board or the Council, must introduce legislation in Parliament to regulate interactive gambling within the Republic.”</a:t>
            </a:r>
          </a:p>
          <a:p>
            <a:pPr marL="736600" lvl="4" indent="-285750">
              <a:lnSpc>
                <a:spcPct val="150000"/>
              </a:lnSpc>
              <a:spcBef>
                <a:spcPts val="0"/>
              </a:spcBef>
              <a:buFont typeface="Arial" panose="020B0604020202020204" pitchFamily="34" charset="0"/>
              <a:buChar char="•"/>
            </a:pPr>
            <a:endParaRPr lang="en-ZA" sz="1500" dirty="0">
              <a:solidFill>
                <a:schemeClr val="tx1"/>
              </a:solidFill>
            </a:endParaRPr>
          </a:p>
          <a:p>
            <a:pPr marL="360000" lvl="3" indent="0">
              <a:buNone/>
            </a:pPr>
            <a:endParaRPr lang="en-ZA" i="1" dirty="0"/>
          </a:p>
          <a:p>
            <a:pPr marL="360000" lvl="3" indent="0">
              <a:buNone/>
            </a:pPr>
            <a:endParaRPr lang="en-ZA" i="1" dirty="0"/>
          </a:p>
          <a:p>
            <a:pPr marL="360000" lvl="3" indent="0">
              <a:buNone/>
            </a:pPr>
            <a:endParaRPr lang="en-ZA" dirty="0"/>
          </a:p>
        </p:txBody>
      </p:sp>
    </p:spTree>
    <p:extLst>
      <p:ext uri="{BB962C8B-B14F-4D97-AF65-F5344CB8AC3E}">
        <p14:creationId xmlns:p14="http://schemas.microsoft.com/office/powerpoint/2010/main" xmlns="" val="240330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17</a:t>
            </a:fld>
            <a:endParaRPr lang="en-ZA" dirty="0"/>
          </a:p>
        </p:txBody>
      </p:sp>
      <p:sp>
        <p:nvSpPr>
          <p:cNvPr id="5" name="Text Placeholder 4"/>
          <p:cNvSpPr>
            <a:spLocks noGrp="1"/>
          </p:cNvSpPr>
          <p:nvPr>
            <p:ph type="body" sz="quarter" idx="10"/>
          </p:nvPr>
        </p:nvSpPr>
        <p:spPr>
          <a:xfrm>
            <a:off x="295275" y="1124744"/>
            <a:ext cx="8597205" cy="5343406"/>
          </a:xfrm>
        </p:spPr>
        <p:txBody>
          <a:bodyPr>
            <a:noAutofit/>
          </a:bodyPr>
          <a:lstStyle/>
          <a:p>
            <a:pPr marL="0" lvl="1" indent="0">
              <a:buNone/>
            </a:pPr>
            <a:endParaRPr lang="en-ZA" sz="1200" dirty="0">
              <a:solidFill>
                <a:srgbClr val="00329B"/>
              </a:solidFill>
            </a:endParaRPr>
          </a:p>
          <a:p>
            <a:pPr marL="736600" lvl="4" indent="-285750">
              <a:lnSpc>
                <a:spcPct val="150000"/>
              </a:lnSpc>
              <a:spcBef>
                <a:spcPts val="0"/>
              </a:spcBef>
              <a:buFont typeface="Arial" panose="020B0604020202020204" pitchFamily="34" charset="0"/>
              <a:buChar char="•"/>
            </a:pPr>
            <a:r>
              <a:rPr lang="en-ZA" sz="1200" dirty="0">
                <a:solidFill>
                  <a:schemeClr val="tx1"/>
                </a:solidFill>
              </a:rPr>
              <a:t>The National Gambling Amendment Act 10 of 2008 was adopted to regulate online gambling in South Africa. Prior to the Act coming into operation, parliament determined that a commission be appointed to review the state of gambling regulation in South Africa.</a:t>
            </a:r>
          </a:p>
          <a:p>
            <a:pPr marL="736600" lvl="4" indent="-285750">
              <a:lnSpc>
                <a:spcPct val="150000"/>
              </a:lnSpc>
              <a:spcBef>
                <a:spcPts val="0"/>
              </a:spcBef>
              <a:buFont typeface="Arial" panose="020B0604020202020204" pitchFamily="34" charset="0"/>
              <a:buChar char="•"/>
            </a:pPr>
            <a:r>
              <a:rPr lang="en-ZA" sz="1200" dirty="0">
                <a:solidFill>
                  <a:schemeClr val="tx1"/>
                </a:solidFill>
              </a:rPr>
              <a:t>Accordingly, the Gambling Review Commission (“GRC”) was appointed to research the currents state of gambling regulation in South Africa and made certain recommendations concerning the expansion of the industry. The GRC’s report to this Portfolio Committee is dated 7 March 2012. </a:t>
            </a:r>
          </a:p>
          <a:p>
            <a:pPr marL="736600" lvl="4" indent="-285750">
              <a:lnSpc>
                <a:spcPct val="150000"/>
              </a:lnSpc>
              <a:spcBef>
                <a:spcPts val="0"/>
              </a:spcBef>
              <a:buFont typeface="Arial" panose="020B0604020202020204" pitchFamily="34" charset="0"/>
              <a:buChar char="•"/>
            </a:pPr>
            <a:r>
              <a:rPr lang="en-ZA" sz="1200" dirty="0">
                <a:solidFill>
                  <a:schemeClr val="tx1"/>
                </a:solidFill>
              </a:rPr>
              <a:t>The WCGRB is of the view that interactive gambling is on the increase and is here to stay. We must be alive to the technology and pace of developments around the globe. For as long as patrons, being the citizens of South Africa, do not have legal alternatives, they will not only be committing a crime by participating in illegal online gambling, but also be left to the mercy of unscrupulous operators that are not regulated in terms of fair play, return to patron percentages, and probity and suitability requirements. Neither are these unlicensed Operators paying any taxes nor giving back </a:t>
            </a:r>
            <a:r>
              <a:rPr lang="en-ZA" sz="1200">
                <a:solidFill>
                  <a:schemeClr val="tx1"/>
                </a:solidFill>
              </a:rPr>
              <a:t>to COMMUNITIES </a:t>
            </a:r>
            <a:r>
              <a:rPr lang="en-ZA" sz="1200" dirty="0">
                <a:solidFill>
                  <a:schemeClr val="tx1"/>
                </a:solidFill>
              </a:rPr>
              <a:t>through CSI. </a:t>
            </a:r>
          </a:p>
          <a:p>
            <a:pPr marL="736600" lvl="4" indent="-285750">
              <a:lnSpc>
                <a:spcPct val="150000"/>
              </a:lnSpc>
              <a:spcBef>
                <a:spcPts val="0"/>
              </a:spcBef>
              <a:buFont typeface="Arial" panose="020B0604020202020204" pitchFamily="34" charset="0"/>
              <a:buChar char="•"/>
            </a:pPr>
            <a:r>
              <a:rPr lang="en-ZA" sz="1200" dirty="0">
                <a:solidFill>
                  <a:schemeClr val="tx1"/>
                </a:solidFill>
              </a:rPr>
              <a:t>Government must put a clear research plan into action to acquire the knowledge to regulate online gambling. It is important that clear time-lines be set for the research and capacitation of Regulators and law-makers to gain the necessary expertise to license and regulate online gambling.</a:t>
            </a:r>
          </a:p>
          <a:p>
            <a:pPr marL="736600" lvl="4" indent="-285750">
              <a:lnSpc>
                <a:spcPct val="150000"/>
              </a:lnSpc>
              <a:spcBef>
                <a:spcPts val="0"/>
              </a:spcBef>
              <a:buFont typeface="Arial" panose="020B0604020202020204" pitchFamily="34" charset="0"/>
              <a:buChar char="•"/>
            </a:pPr>
            <a:endParaRPr lang="en-ZA" sz="1200" dirty="0">
              <a:solidFill>
                <a:schemeClr val="tx1"/>
              </a:solidFill>
            </a:endParaRPr>
          </a:p>
          <a:p>
            <a:pPr marL="360000" lvl="3" indent="0">
              <a:buNone/>
            </a:pPr>
            <a:endParaRPr lang="en-ZA" sz="1200" i="1" dirty="0"/>
          </a:p>
          <a:p>
            <a:pPr marL="360000" lvl="3" indent="0">
              <a:buNone/>
            </a:pPr>
            <a:endParaRPr lang="en-ZA" sz="1200" i="1" dirty="0"/>
          </a:p>
          <a:p>
            <a:pPr marL="360000" lvl="3" indent="0">
              <a:buNone/>
            </a:pPr>
            <a:endParaRPr lang="en-ZA" sz="1200" dirty="0"/>
          </a:p>
        </p:txBody>
      </p:sp>
    </p:spTree>
    <p:extLst>
      <p:ext uri="{BB962C8B-B14F-4D97-AF65-F5344CB8AC3E}">
        <p14:creationId xmlns:p14="http://schemas.microsoft.com/office/powerpoint/2010/main" xmlns="" val="3603054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Recommendations</a:t>
            </a:r>
          </a:p>
        </p:txBody>
      </p:sp>
      <p:sp>
        <p:nvSpPr>
          <p:cNvPr id="3" name="Slide Number Placeholder 2"/>
          <p:cNvSpPr>
            <a:spLocks noGrp="1"/>
          </p:cNvSpPr>
          <p:nvPr>
            <p:ph type="sldNum" sz="quarter" idx="4"/>
          </p:nvPr>
        </p:nvSpPr>
        <p:spPr/>
        <p:txBody>
          <a:bodyPr/>
          <a:lstStyle/>
          <a:p>
            <a:fld id="{8406839F-D7A4-4E5D-B93D-768AD4D1DB36}" type="slidenum">
              <a:rPr lang="en-ZA" smtClean="0"/>
              <a:pPr/>
              <a:t>18</a:t>
            </a:fld>
            <a:endParaRPr lang="en-ZA" dirty="0"/>
          </a:p>
        </p:txBody>
      </p:sp>
      <p:sp>
        <p:nvSpPr>
          <p:cNvPr id="5" name="Text Placeholder 4"/>
          <p:cNvSpPr>
            <a:spLocks noGrp="1"/>
          </p:cNvSpPr>
          <p:nvPr>
            <p:ph type="body" sz="quarter" idx="10"/>
          </p:nvPr>
        </p:nvSpPr>
        <p:spPr>
          <a:xfrm>
            <a:off x="295275" y="1124744"/>
            <a:ext cx="8597205" cy="5112568"/>
          </a:xfrm>
        </p:spPr>
        <p:txBody>
          <a:bodyPr>
            <a:normAutofit fontScale="85000" lnSpcReduction="20000"/>
          </a:bodyPr>
          <a:lstStyle/>
          <a:p>
            <a:pPr marL="268288" lvl="1" indent="-268288"/>
            <a:r>
              <a:rPr lang="en-ZA" sz="1800" dirty="0" smtClean="0">
                <a:solidFill>
                  <a:srgbClr val="00329B"/>
                </a:solidFill>
              </a:rPr>
              <a:t>That </a:t>
            </a:r>
            <a:r>
              <a:rPr lang="en-ZA" sz="1800" dirty="0">
                <a:solidFill>
                  <a:srgbClr val="00329B"/>
                </a:solidFill>
              </a:rPr>
              <a:t>the proposed </a:t>
            </a:r>
            <a:r>
              <a:rPr lang="en-ZA" sz="1800" dirty="0" smtClean="0">
                <a:solidFill>
                  <a:srgbClr val="00329B"/>
                </a:solidFill>
              </a:rPr>
              <a:t>amendments to Section 27 that clothes the NGR and national Minister with the competence to extend the central electronic monitoring systems to other modes of gambling, be deleted. The provincial monitoring systems currently in place functions optimally.  </a:t>
            </a:r>
          </a:p>
          <a:p>
            <a:pPr marL="0" lvl="1" indent="0">
              <a:buNone/>
            </a:pPr>
            <a:endParaRPr lang="en-ZA" sz="1800" dirty="0">
              <a:solidFill>
                <a:srgbClr val="00329B"/>
              </a:solidFill>
            </a:endParaRPr>
          </a:p>
          <a:p>
            <a:pPr marL="268288" lvl="1" indent="-268288"/>
            <a:r>
              <a:rPr lang="en-ZA" sz="1800" dirty="0">
                <a:solidFill>
                  <a:srgbClr val="00329B"/>
                </a:solidFill>
              </a:rPr>
              <a:t>That the proposed Section 33(l) be deleted and instead the NGB conduct oversight evaluations to ensure PLAs compliance with the prescribed criteria as per Regulations published by the Minister pursuant to the proposed section 87(</a:t>
            </a:r>
            <a:r>
              <a:rPr lang="en-ZA" sz="1800" dirty="0" err="1">
                <a:solidFill>
                  <a:srgbClr val="00329B"/>
                </a:solidFill>
              </a:rPr>
              <a:t>fA</a:t>
            </a:r>
            <a:r>
              <a:rPr lang="en-ZA" sz="1800" dirty="0">
                <a:solidFill>
                  <a:srgbClr val="00329B"/>
                </a:solidFill>
              </a:rPr>
              <a:t>)</a:t>
            </a:r>
          </a:p>
          <a:p>
            <a:pPr marL="0" lvl="1" indent="0">
              <a:buNone/>
            </a:pPr>
            <a:endParaRPr lang="en-ZA" sz="1800" dirty="0" smtClean="0">
              <a:solidFill>
                <a:srgbClr val="00329B"/>
              </a:solidFill>
            </a:endParaRPr>
          </a:p>
          <a:p>
            <a:pPr marL="268288" lvl="1" indent="-268288"/>
            <a:r>
              <a:rPr lang="en-ZA" sz="1800" dirty="0" smtClean="0">
                <a:solidFill>
                  <a:srgbClr val="00329B"/>
                </a:solidFill>
              </a:rPr>
              <a:t>That </a:t>
            </a:r>
            <a:r>
              <a:rPr lang="en-ZA" sz="1800" dirty="0">
                <a:solidFill>
                  <a:srgbClr val="00329B"/>
                </a:solidFill>
              </a:rPr>
              <a:t>the proposed Section 87 (</a:t>
            </a:r>
            <a:r>
              <a:rPr lang="en-ZA" sz="1800" dirty="0" err="1">
                <a:solidFill>
                  <a:srgbClr val="00329B"/>
                </a:solidFill>
              </a:rPr>
              <a:t>fA</a:t>
            </a:r>
            <a:r>
              <a:rPr lang="en-ZA" sz="1800" dirty="0">
                <a:solidFill>
                  <a:srgbClr val="00329B"/>
                </a:solidFill>
              </a:rPr>
              <a:t>) be amended to substitute the words “National Gambling Regulator” with “Provincial licensing authorities”.</a:t>
            </a:r>
          </a:p>
          <a:p>
            <a:pPr marL="0" lvl="1" indent="0">
              <a:buNone/>
            </a:pPr>
            <a:endParaRPr lang="en-ZA" sz="1800" dirty="0">
              <a:solidFill>
                <a:srgbClr val="00329B"/>
              </a:solidFill>
            </a:endParaRPr>
          </a:p>
          <a:p>
            <a:pPr marL="268288" lvl="1" indent="-268288"/>
            <a:r>
              <a:rPr lang="en-ZA" sz="1800" dirty="0">
                <a:solidFill>
                  <a:srgbClr val="00329B"/>
                </a:solidFill>
              </a:rPr>
              <a:t>That the proposed insertion of Section 63A be rejected and instead a provision be inserted to permit Council members to communicate their vote in writing through a round robin process, to address the lack of quorum issue</a:t>
            </a:r>
            <a:r>
              <a:rPr lang="en-ZA" sz="1800" dirty="0" smtClean="0">
                <a:solidFill>
                  <a:srgbClr val="00329B"/>
                </a:solidFill>
              </a:rPr>
              <a:t>.</a:t>
            </a:r>
          </a:p>
          <a:p>
            <a:pPr marL="0" lvl="1" indent="0">
              <a:buNone/>
            </a:pPr>
            <a:endParaRPr lang="en-ZA" sz="1800" dirty="0" smtClean="0">
              <a:solidFill>
                <a:srgbClr val="00329B"/>
              </a:solidFill>
            </a:endParaRPr>
          </a:p>
          <a:p>
            <a:pPr marL="268288" lvl="1" indent="-268288"/>
            <a:r>
              <a:rPr lang="en-ZA" sz="1800" dirty="0" smtClean="0">
                <a:solidFill>
                  <a:srgbClr val="00329B"/>
                </a:solidFill>
              </a:rPr>
              <a:t>That the proposed Section 76A be deleted and the powers accorded per sub-sections (2) and (3) be retained as matters to be given effect to by PLAs, as is currently the practice. </a:t>
            </a:r>
            <a:endParaRPr lang="en-ZA" sz="1800" dirty="0">
              <a:solidFill>
                <a:srgbClr val="00329B"/>
              </a:solidFill>
            </a:endParaRPr>
          </a:p>
          <a:p>
            <a:pPr marL="0" lvl="1" indent="0">
              <a:buNone/>
            </a:pPr>
            <a:endParaRPr lang="en-ZA" sz="1800" dirty="0">
              <a:solidFill>
                <a:srgbClr val="00329B"/>
              </a:solidFill>
            </a:endParaRPr>
          </a:p>
          <a:p>
            <a:pPr marL="268288" lvl="1" indent="-268288"/>
            <a:r>
              <a:rPr lang="en-ZA" sz="1800" dirty="0">
                <a:solidFill>
                  <a:srgbClr val="00329B"/>
                </a:solidFill>
              </a:rPr>
              <a:t>That the proposed repeal of Item 5 of Schedule 1 be rejected and instead the time-period for enactment of legislation to regulate interactive gambling be extended. Further that government sets into motion a clear plan of action for the rollout and licensing of interactive gambling South Africa.</a:t>
            </a:r>
          </a:p>
          <a:p>
            <a:pPr marL="0" lvl="1" indent="0">
              <a:spcBef>
                <a:spcPts val="0"/>
              </a:spcBef>
              <a:buNone/>
            </a:pPr>
            <a:endParaRPr lang="en-ZA" sz="1800" dirty="0"/>
          </a:p>
        </p:txBody>
      </p:sp>
    </p:spTree>
    <p:extLst>
      <p:ext uri="{BB962C8B-B14F-4D97-AF65-F5344CB8AC3E}">
        <p14:creationId xmlns:p14="http://schemas.microsoft.com/office/powerpoint/2010/main" xmlns="" val="3130720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Closure</a:t>
            </a:r>
          </a:p>
        </p:txBody>
      </p:sp>
      <p:sp>
        <p:nvSpPr>
          <p:cNvPr id="3" name="Slide Number Placeholder 2"/>
          <p:cNvSpPr>
            <a:spLocks noGrp="1"/>
          </p:cNvSpPr>
          <p:nvPr>
            <p:ph type="sldNum" sz="quarter" idx="4"/>
          </p:nvPr>
        </p:nvSpPr>
        <p:spPr/>
        <p:txBody>
          <a:bodyPr/>
          <a:lstStyle/>
          <a:p>
            <a:fld id="{8406839F-D7A4-4E5D-B93D-768AD4D1DB36}" type="slidenum">
              <a:rPr lang="en-ZA" smtClean="0"/>
              <a:pPr/>
              <a:t>19</a:t>
            </a:fld>
            <a:endParaRPr lang="en-ZA" dirty="0"/>
          </a:p>
        </p:txBody>
      </p:sp>
      <p:sp>
        <p:nvSpPr>
          <p:cNvPr id="5" name="Text Placeholder 4"/>
          <p:cNvSpPr>
            <a:spLocks noGrp="1"/>
          </p:cNvSpPr>
          <p:nvPr>
            <p:ph type="body" sz="quarter" idx="10"/>
          </p:nvPr>
        </p:nvSpPr>
        <p:spPr>
          <a:xfrm>
            <a:off x="295275" y="2132856"/>
            <a:ext cx="8597205" cy="2088232"/>
          </a:xfrm>
        </p:spPr>
        <p:txBody>
          <a:bodyPr>
            <a:normAutofit/>
          </a:bodyPr>
          <a:lstStyle/>
          <a:p>
            <a:pPr algn="ctr">
              <a:lnSpc>
                <a:spcPct val="150000"/>
              </a:lnSpc>
              <a:spcBef>
                <a:spcPts val="600"/>
              </a:spcBef>
              <a:spcAft>
                <a:spcPts val="600"/>
              </a:spcAft>
            </a:pPr>
            <a:r>
              <a:rPr lang="en-ZA" sz="2000" dirty="0">
                <a:solidFill>
                  <a:srgbClr val="00329B"/>
                </a:solidFill>
              </a:rPr>
              <a:t>We thank the </a:t>
            </a:r>
            <a:r>
              <a:rPr lang="en-ZA" sz="2000" dirty="0" smtClean="0">
                <a:solidFill>
                  <a:srgbClr val="00329B"/>
                </a:solidFill>
              </a:rPr>
              <a:t>Standing Committee on Finance </a:t>
            </a:r>
            <a:r>
              <a:rPr lang="en-ZA" sz="2000" dirty="0">
                <a:solidFill>
                  <a:srgbClr val="00329B"/>
                </a:solidFill>
              </a:rPr>
              <a:t>for the opportunity to make comments and participate in its deliberations on the proposed amendments to the 2018 Draft National Gambling Amendment Bill.</a:t>
            </a:r>
          </a:p>
          <a:p>
            <a:pPr marL="0" lvl="1" indent="0">
              <a:spcBef>
                <a:spcPts val="0"/>
              </a:spcBef>
              <a:buNone/>
            </a:pPr>
            <a:endParaRPr lang="en-ZA" sz="1800" dirty="0">
              <a:solidFill>
                <a:srgbClr val="00329B"/>
              </a:solidFill>
            </a:endParaRPr>
          </a:p>
        </p:txBody>
      </p:sp>
    </p:spTree>
    <p:extLst>
      <p:ext uri="{BB962C8B-B14F-4D97-AF65-F5344CB8AC3E}">
        <p14:creationId xmlns:p14="http://schemas.microsoft.com/office/powerpoint/2010/main" xmlns="" val="116234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TABLE OF CONTENTS</a:t>
            </a:r>
          </a:p>
        </p:txBody>
      </p:sp>
      <p:sp>
        <p:nvSpPr>
          <p:cNvPr id="3" name="Slide Number Placeholder 2"/>
          <p:cNvSpPr>
            <a:spLocks noGrp="1"/>
          </p:cNvSpPr>
          <p:nvPr>
            <p:ph type="sldNum" sz="quarter" idx="4"/>
          </p:nvPr>
        </p:nvSpPr>
        <p:spPr/>
        <p:txBody>
          <a:bodyPr/>
          <a:lstStyle/>
          <a:p>
            <a:fld id="{8406839F-D7A4-4E5D-B93D-768AD4D1DB36}" type="slidenum">
              <a:rPr lang="en-ZA" smtClean="0"/>
              <a:pPr/>
              <a:t>2</a:t>
            </a:fld>
            <a:endParaRPr lang="en-ZA" dirty="0"/>
          </a:p>
        </p:txBody>
      </p:sp>
      <p:sp>
        <p:nvSpPr>
          <p:cNvPr id="5" name="Text Placeholder 4"/>
          <p:cNvSpPr>
            <a:spLocks noGrp="1"/>
          </p:cNvSpPr>
          <p:nvPr>
            <p:ph type="body" sz="quarter" idx="10"/>
          </p:nvPr>
        </p:nvSpPr>
        <p:spPr>
          <a:xfrm>
            <a:off x="295275" y="1124744"/>
            <a:ext cx="8597205" cy="4824536"/>
          </a:xfrm>
        </p:spPr>
        <p:txBody>
          <a:bodyPr>
            <a:normAutofit/>
          </a:bodyPr>
          <a:lstStyle/>
          <a:p>
            <a:pPr marL="342900" lvl="1" indent="-342900">
              <a:lnSpc>
                <a:spcPct val="120000"/>
              </a:lnSpc>
              <a:spcBef>
                <a:spcPts val="1200"/>
              </a:spcBef>
              <a:buClr>
                <a:srgbClr val="00329B"/>
              </a:buClr>
              <a:buFont typeface="+mj-lt"/>
              <a:buAutoNum type="arabicPeriod"/>
            </a:pPr>
            <a:r>
              <a:rPr lang="en-ZA" sz="2400" dirty="0">
                <a:solidFill>
                  <a:srgbClr val="00329B"/>
                </a:solidFill>
              </a:rPr>
              <a:t>Introduction</a:t>
            </a:r>
          </a:p>
          <a:p>
            <a:pPr marL="342900" lvl="1" indent="-342900">
              <a:lnSpc>
                <a:spcPct val="120000"/>
              </a:lnSpc>
              <a:spcBef>
                <a:spcPts val="1200"/>
              </a:spcBef>
              <a:buClr>
                <a:srgbClr val="00329B"/>
              </a:buClr>
              <a:buFont typeface="+mj-lt"/>
              <a:buAutoNum type="arabicPeriod"/>
            </a:pPr>
            <a:r>
              <a:rPr lang="en-ZA" sz="2400" dirty="0">
                <a:solidFill>
                  <a:srgbClr val="00329B"/>
                </a:solidFill>
              </a:rPr>
              <a:t>Background</a:t>
            </a:r>
          </a:p>
          <a:p>
            <a:pPr marL="342900" lvl="1" indent="-342900">
              <a:lnSpc>
                <a:spcPct val="120000"/>
              </a:lnSpc>
              <a:spcBef>
                <a:spcPts val="1200"/>
              </a:spcBef>
              <a:buClr>
                <a:srgbClr val="00329B"/>
              </a:buClr>
              <a:buFont typeface="+mj-lt"/>
              <a:buAutoNum type="arabicPeriod"/>
            </a:pPr>
            <a:r>
              <a:rPr lang="en-ZA" sz="2400" dirty="0">
                <a:solidFill>
                  <a:srgbClr val="00329B"/>
                </a:solidFill>
              </a:rPr>
              <a:t>Comments on Specific Amendment Provisions</a:t>
            </a:r>
          </a:p>
          <a:p>
            <a:pPr marL="342900" lvl="1" indent="-342900">
              <a:lnSpc>
                <a:spcPct val="120000"/>
              </a:lnSpc>
              <a:spcBef>
                <a:spcPts val="1200"/>
              </a:spcBef>
              <a:buClr>
                <a:srgbClr val="00329B"/>
              </a:buClr>
              <a:buFont typeface="+mj-lt"/>
              <a:buAutoNum type="arabicPeriod"/>
            </a:pPr>
            <a:r>
              <a:rPr lang="en-ZA" sz="2400" dirty="0">
                <a:solidFill>
                  <a:srgbClr val="00329B"/>
                </a:solidFill>
              </a:rPr>
              <a:t>Recommendations</a:t>
            </a:r>
          </a:p>
          <a:p>
            <a:pPr marL="342900" lvl="1" indent="-342900">
              <a:lnSpc>
                <a:spcPct val="120000"/>
              </a:lnSpc>
              <a:spcBef>
                <a:spcPts val="1200"/>
              </a:spcBef>
              <a:buClr>
                <a:srgbClr val="00329B"/>
              </a:buClr>
              <a:buFont typeface="+mj-lt"/>
              <a:buAutoNum type="arabicPeriod"/>
            </a:pPr>
            <a:r>
              <a:rPr lang="en-ZA" sz="2400" dirty="0">
                <a:solidFill>
                  <a:srgbClr val="00329B"/>
                </a:solidFill>
              </a:rPr>
              <a:t>Closure</a:t>
            </a:r>
          </a:p>
        </p:txBody>
      </p:sp>
    </p:spTree>
    <p:extLst>
      <p:ext uri="{BB962C8B-B14F-4D97-AF65-F5344CB8AC3E}">
        <p14:creationId xmlns:p14="http://schemas.microsoft.com/office/powerpoint/2010/main" xmlns="" val="3584959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3382" y="1268760"/>
            <a:ext cx="8136904" cy="954107"/>
          </a:xfrm>
          <a:prstGeom prst="rect">
            <a:avLst/>
          </a:prstGeom>
          <a:noFill/>
        </p:spPr>
        <p:txBody>
          <a:bodyPr wrap="square" rtlCol="0">
            <a:spAutoFit/>
          </a:bodyPr>
          <a:lstStyle/>
          <a:p>
            <a:pPr algn="ctr"/>
            <a:r>
              <a:rPr lang="en-US" sz="2800" dirty="0">
                <a:solidFill>
                  <a:schemeClr val="bg1"/>
                </a:solidFill>
                <a:cs typeface="Arial" panose="020B0604020202020204" pitchFamily="34" charset="0"/>
              </a:rPr>
              <a:t>QUESTIONS AND ANSWERS</a:t>
            </a:r>
          </a:p>
          <a:p>
            <a:pPr algn="ctr"/>
            <a:endParaRPr lang="en-US" sz="280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Introduction</a:t>
            </a:r>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
        <p:nvSpPr>
          <p:cNvPr id="5" name="Text Placeholder 4"/>
          <p:cNvSpPr>
            <a:spLocks noGrp="1"/>
          </p:cNvSpPr>
          <p:nvPr>
            <p:ph type="body" sz="quarter" idx="10"/>
          </p:nvPr>
        </p:nvSpPr>
        <p:spPr>
          <a:xfrm>
            <a:off x="295275" y="1124744"/>
            <a:ext cx="8597205" cy="4824536"/>
          </a:xfrm>
        </p:spPr>
        <p:txBody>
          <a:bodyPr>
            <a:normAutofit/>
          </a:bodyPr>
          <a:lstStyle/>
          <a:p>
            <a:pPr marL="355600" lvl="1" indent="-355600"/>
            <a:r>
              <a:rPr lang="en-ZA" sz="1800" dirty="0">
                <a:solidFill>
                  <a:srgbClr val="00329B"/>
                </a:solidFill>
              </a:rPr>
              <a:t>The scope of the 2018 Draft National Gambling Amendment Bill, 2015 has been narrowed to only deal with three subject-matters:</a:t>
            </a:r>
          </a:p>
          <a:p>
            <a:pPr marL="0" lvl="1" indent="0">
              <a:spcBef>
                <a:spcPts val="0"/>
              </a:spcBef>
              <a:buNone/>
            </a:pPr>
            <a:endParaRPr lang="en-ZA" sz="1800" dirty="0">
              <a:solidFill>
                <a:srgbClr val="00329B"/>
              </a:solidFill>
            </a:endParaRPr>
          </a:p>
          <a:p>
            <a:pPr marL="736600" lvl="4" indent="-285750">
              <a:lnSpc>
                <a:spcPct val="150000"/>
              </a:lnSpc>
              <a:spcBef>
                <a:spcPts val="0"/>
              </a:spcBef>
              <a:buFont typeface="Arial" panose="020B0604020202020204" pitchFamily="34" charset="0"/>
              <a:buChar char="•"/>
            </a:pPr>
            <a:r>
              <a:rPr lang="en-ZA" dirty="0">
                <a:solidFill>
                  <a:schemeClr val="tx1"/>
                </a:solidFill>
              </a:rPr>
              <a:t>The reconfiguration of the National Gambling Board; </a:t>
            </a:r>
          </a:p>
          <a:p>
            <a:pPr marL="736600" lvl="4" indent="-285750">
              <a:lnSpc>
                <a:spcPct val="150000"/>
              </a:lnSpc>
              <a:spcBef>
                <a:spcPts val="0"/>
              </a:spcBef>
              <a:buFont typeface="Arial" panose="020B0604020202020204" pitchFamily="34" charset="0"/>
              <a:buChar char="•"/>
            </a:pPr>
            <a:r>
              <a:rPr lang="en-ZA" dirty="0">
                <a:solidFill>
                  <a:schemeClr val="tx1"/>
                </a:solidFill>
              </a:rPr>
              <a:t>Governance issues affecting the National Policy Council; </a:t>
            </a:r>
          </a:p>
          <a:p>
            <a:pPr marL="736600" lvl="4" indent="-285750">
              <a:lnSpc>
                <a:spcPct val="150000"/>
              </a:lnSpc>
              <a:spcBef>
                <a:spcPts val="0"/>
              </a:spcBef>
              <a:buFont typeface="Arial" panose="020B0604020202020204" pitchFamily="34" charset="0"/>
              <a:buChar char="•"/>
            </a:pPr>
            <a:r>
              <a:rPr lang="en-ZA" dirty="0">
                <a:solidFill>
                  <a:schemeClr val="tx1"/>
                </a:solidFill>
              </a:rPr>
              <a:t>Extension of the central monitoring system to other modes of </a:t>
            </a:r>
            <a:r>
              <a:rPr lang="en-ZA" dirty="0" smtClean="0">
                <a:solidFill>
                  <a:schemeClr val="tx1"/>
                </a:solidFill>
              </a:rPr>
              <a:t>gambling; and</a:t>
            </a:r>
          </a:p>
          <a:p>
            <a:pPr marL="736600" lvl="4" indent="-285750">
              <a:lnSpc>
                <a:spcPct val="150000"/>
              </a:lnSpc>
              <a:spcBef>
                <a:spcPts val="0"/>
              </a:spcBef>
              <a:buFont typeface="Arial" panose="020B0604020202020204" pitchFamily="34" charset="0"/>
              <a:buChar char="•"/>
            </a:pPr>
            <a:r>
              <a:rPr lang="en-ZA" dirty="0" smtClean="0">
                <a:solidFill>
                  <a:schemeClr val="tx1"/>
                </a:solidFill>
              </a:rPr>
              <a:t>Establishment of a national inspectorate.</a:t>
            </a:r>
            <a:endParaRPr lang="en-ZA" dirty="0">
              <a:solidFill>
                <a:schemeClr val="tx1"/>
              </a:solidFill>
            </a:endParaRPr>
          </a:p>
          <a:p>
            <a:pPr marL="268287" lvl="3" indent="0">
              <a:buNone/>
            </a:pPr>
            <a:endParaRPr lang="en-ZA" sz="1800" dirty="0">
              <a:solidFill>
                <a:srgbClr val="00329B"/>
              </a:solidFill>
            </a:endParaRPr>
          </a:p>
          <a:p>
            <a:pPr marL="355600" lvl="1" indent="-355600"/>
            <a:r>
              <a:rPr lang="en-ZA" sz="1800" dirty="0">
                <a:solidFill>
                  <a:srgbClr val="00329B"/>
                </a:solidFill>
              </a:rPr>
              <a:t>This presentation is limited to submissions on these three matters only.</a:t>
            </a:r>
          </a:p>
        </p:txBody>
      </p:sp>
    </p:spTree>
    <p:extLst>
      <p:ext uri="{BB962C8B-B14F-4D97-AF65-F5344CB8AC3E}">
        <p14:creationId xmlns:p14="http://schemas.microsoft.com/office/powerpoint/2010/main" xmlns="" val="348186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Background</a:t>
            </a:r>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5" name="Text Placeholder 4"/>
          <p:cNvSpPr>
            <a:spLocks noGrp="1"/>
          </p:cNvSpPr>
          <p:nvPr>
            <p:ph type="body" sz="quarter" idx="10"/>
          </p:nvPr>
        </p:nvSpPr>
        <p:spPr>
          <a:xfrm>
            <a:off x="295275" y="1124744"/>
            <a:ext cx="8597205" cy="5184576"/>
          </a:xfrm>
        </p:spPr>
        <p:txBody>
          <a:bodyPr>
            <a:normAutofit/>
          </a:bodyPr>
          <a:lstStyle/>
          <a:p>
            <a:pPr marL="355600" lvl="1" indent="-355600"/>
            <a:r>
              <a:rPr lang="en-ZA" sz="1800" dirty="0">
                <a:solidFill>
                  <a:srgbClr val="00329B"/>
                </a:solidFill>
              </a:rPr>
              <a:t>The WCGRB submitted comments on the Draft Bill at the following intervals: </a:t>
            </a:r>
          </a:p>
          <a:p>
            <a:pPr marL="0" lvl="1" indent="0">
              <a:buNone/>
            </a:pPr>
            <a:endParaRPr lang="en-ZA" sz="1800" dirty="0"/>
          </a:p>
          <a:p>
            <a:pPr marL="736600" lvl="4" indent="-285750">
              <a:lnSpc>
                <a:spcPct val="160000"/>
              </a:lnSpc>
              <a:spcBef>
                <a:spcPts val="0"/>
              </a:spcBef>
              <a:buFont typeface="Arial" panose="020B0604020202020204" pitchFamily="34" charset="0"/>
              <a:buChar char="•"/>
            </a:pPr>
            <a:r>
              <a:rPr lang="en-ZA" sz="1400" dirty="0">
                <a:solidFill>
                  <a:schemeClr val="tx1"/>
                </a:solidFill>
              </a:rPr>
              <a:t>The unpublished draft of the 2016 Bill was first circulated to the MEC for Finance and the ten gambling Regulators during June 2016.</a:t>
            </a:r>
          </a:p>
          <a:p>
            <a:pPr marL="736600" lvl="4" indent="-285750">
              <a:lnSpc>
                <a:spcPct val="160000"/>
              </a:lnSpc>
              <a:spcBef>
                <a:spcPts val="0"/>
              </a:spcBef>
              <a:buFont typeface="Arial" panose="020B0604020202020204" pitchFamily="34" charset="0"/>
              <a:buChar char="•"/>
            </a:pPr>
            <a:r>
              <a:rPr lang="en-ZA" sz="1400" dirty="0">
                <a:solidFill>
                  <a:schemeClr val="tx1"/>
                </a:solidFill>
              </a:rPr>
              <a:t>The Western Cape Gambling and Racing Board (“WCGRB”) submitted comments, on the   unpublished 2016 Bill, to the </a:t>
            </a:r>
            <a:r>
              <a:rPr lang="en-ZA" sz="1400" dirty="0" err="1">
                <a:solidFill>
                  <a:schemeClr val="tx1"/>
                </a:solidFill>
              </a:rPr>
              <a:t>Dti</a:t>
            </a:r>
            <a:r>
              <a:rPr lang="en-ZA" sz="1400" dirty="0">
                <a:solidFill>
                  <a:schemeClr val="tx1"/>
                </a:solidFill>
              </a:rPr>
              <a:t> dated 20 June 2016.</a:t>
            </a:r>
          </a:p>
          <a:p>
            <a:pPr marL="736600" lvl="4" indent="-285750">
              <a:lnSpc>
                <a:spcPct val="160000"/>
              </a:lnSpc>
              <a:spcBef>
                <a:spcPts val="0"/>
              </a:spcBef>
              <a:buFont typeface="Arial" panose="020B0604020202020204" pitchFamily="34" charset="0"/>
              <a:buChar char="•"/>
            </a:pPr>
            <a:r>
              <a:rPr lang="en-ZA" sz="1400" dirty="0">
                <a:solidFill>
                  <a:schemeClr val="tx1"/>
                </a:solidFill>
              </a:rPr>
              <a:t>The 2016 Bill was published in the Government Gazette, No: 40320, on 30 September 2016 requesting comments from all interested persons.</a:t>
            </a:r>
          </a:p>
          <a:p>
            <a:pPr marL="736600" lvl="4" indent="-285750">
              <a:lnSpc>
                <a:spcPct val="160000"/>
              </a:lnSpc>
              <a:spcBef>
                <a:spcPts val="0"/>
              </a:spcBef>
              <a:buFont typeface="Arial" panose="020B0604020202020204" pitchFamily="34" charset="0"/>
              <a:buChar char="•"/>
            </a:pPr>
            <a:r>
              <a:rPr lang="en-ZA" sz="1400" dirty="0">
                <a:solidFill>
                  <a:schemeClr val="tx1"/>
                </a:solidFill>
              </a:rPr>
              <a:t>The WCGRB again submitted comments on the published 2016 Bill, to the </a:t>
            </a:r>
            <a:r>
              <a:rPr lang="en-ZA" sz="1400" dirty="0" err="1">
                <a:solidFill>
                  <a:schemeClr val="tx1"/>
                </a:solidFill>
              </a:rPr>
              <a:t>Dti</a:t>
            </a:r>
            <a:r>
              <a:rPr lang="en-ZA" sz="1400" dirty="0">
                <a:solidFill>
                  <a:schemeClr val="tx1"/>
                </a:solidFill>
              </a:rPr>
              <a:t> on 11 November 2016.</a:t>
            </a:r>
          </a:p>
          <a:p>
            <a:pPr marL="736600" lvl="4" indent="-285750">
              <a:lnSpc>
                <a:spcPct val="160000"/>
              </a:lnSpc>
              <a:spcBef>
                <a:spcPts val="0"/>
              </a:spcBef>
              <a:buFont typeface="Arial" panose="020B0604020202020204" pitchFamily="34" charset="0"/>
              <a:buChar char="•"/>
            </a:pPr>
            <a:r>
              <a:rPr lang="en-ZA" sz="1400" dirty="0">
                <a:solidFill>
                  <a:schemeClr val="tx1"/>
                </a:solidFill>
              </a:rPr>
              <a:t>On 9 June 2017, the </a:t>
            </a:r>
            <a:r>
              <a:rPr lang="en-ZA" sz="1400" dirty="0" err="1">
                <a:solidFill>
                  <a:schemeClr val="tx1"/>
                </a:solidFill>
              </a:rPr>
              <a:t>Dti</a:t>
            </a:r>
            <a:r>
              <a:rPr lang="en-ZA" sz="1400" dirty="0">
                <a:solidFill>
                  <a:schemeClr val="tx1"/>
                </a:solidFill>
              </a:rPr>
              <a:t> sent correspondence to the WCGRB requesting inputs on the unpublished 2017 Bill.</a:t>
            </a:r>
          </a:p>
          <a:p>
            <a:pPr marL="736600" lvl="4" indent="-285750">
              <a:lnSpc>
                <a:spcPct val="160000"/>
              </a:lnSpc>
              <a:spcBef>
                <a:spcPts val="0"/>
              </a:spcBef>
              <a:buFont typeface="Arial" panose="020B0604020202020204" pitchFamily="34" charset="0"/>
              <a:buChar char="•"/>
            </a:pPr>
            <a:r>
              <a:rPr lang="en-ZA" sz="1400" dirty="0">
                <a:solidFill>
                  <a:schemeClr val="tx1"/>
                </a:solidFill>
              </a:rPr>
              <a:t>The WCGRB submitted comments on the unpublished 2017 Bill, to the </a:t>
            </a:r>
            <a:r>
              <a:rPr lang="en-ZA" sz="1400" dirty="0" err="1">
                <a:solidFill>
                  <a:schemeClr val="tx1"/>
                </a:solidFill>
              </a:rPr>
              <a:t>Dti</a:t>
            </a:r>
            <a:r>
              <a:rPr lang="en-ZA" sz="1400" dirty="0">
                <a:solidFill>
                  <a:schemeClr val="tx1"/>
                </a:solidFill>
              </a:rPr>
              <a:t> on 21 June 2017.</a:t>
            </a:r>
          </a:p>
        </p:txBody>
      </p:sp>
    </p:spTree>
    <p:extLst>
      <p:ext uri="{BB962C8B-B14F-4D97-AF65-F5344CB8AC3E}">
        <p14:creationId xmlns:p14="http://schemas.microsoft.com/office/powerpoint/2010/main" xmlns="" val="233070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Background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5</a:t>
            </a:fld>
            <a:endParaRPr lang="en-ZA" dirty="0"/>
          </a:p>
        </p:txBody>
      </p:sp>
      <p:sp>
        <p:nvSpPr>
          <p:cNvPr id="5" name="Text Placeholder 4"/>
          <p:cNvSpPr>
            <a:spLocks noGrp="1"/>
          </p:cNvSpPr>
          <p:nvPr>
            <p:ph type="body" sz="quarter" idx="10"/>
          </p:nvPr>
        </p:nvSpPr>
        <p:spPr>
          <a:xfrm>
            <a:off x="295275" y="1124744"/>
            <a:ext cx="8597205" cy="5184576"/>
          </a:xfrm>
        </p:spPr>
        <p:txBody>
          <a:bodyPr>
            <a:normAutofit/>
          </a:bodyPr>
          <a:lstStyle/>
          <a:p>
            <a:pPr marL="355600" lvl="1" indent="-355600">
              <a:lnSpc>
                <a:spcPct val="160000"/>
              </a:lnSpc>
            </a:pPr>
            <a:r>
              <a:rPr lang="en-ZA" sz="1800" dirty="0">
                <a:solidFill>
                  <a:srgbClr val="00329B"/>
                </a:solidFill>
              </a:rPr>
              <a:t>During the different versions of the Bill, amendments were effected which was not necessarily included in the version published for public comment on 30 September 2016. The provisions that were amended or included after the 2016 Bill was published for comment includes:</a:t>
            </a:r>
          </a:p>
          <a:p>
            <a:pPr marL="0" lvl="1" indent="0">
              <a:lnSpc>
                <a:spcPct val="160000"/>
              </a:lnSpc>
              <a:buNone/>
            </a:pPr>
            <a:endParaRPr lang="en-ZA" sz="700" dirty="0">
              <a:solidFill>
                <a:srgbClr val="00329B"/>
              </a:solidFill>
            </a:endParaRPr>
          </a:p>
          <a:p>
            <a:pPr marL="736600" lvl="4" indent="-285750">
              <a:lnSpc>
                <a:spcPct val="160000"/>
              </a:lnSpc>
              <a:spcBef>
                <a:spcPts val="0"/>
              </a:spcBef>
              <a:buFont typeface="Arial" panose="020B0604020202020204" pitchFamily="34" charset="0"/>
              <a:buChar char="•"/>
            </a:pPr>
            <a:r>
              <a:rPr lang="en-ZA" dirty="0">
                <a:solidFill>
                  <a:schemeClr val="tx1"/>
                </a:solidFill>
              </a:rPr>
              <a:t>Section 27 (d</a:t>
            </a:r>
            <a:r>
              <a:rPr lang="en-ZA" dirty="0" smtClean="0">
                <a:solidFill>
                  <a:schemeClr val="tx1"/>
                </a:solidFill>
              </a:rPr>
              <a:t>); and</a:t>
            </a:r>
            <a:endParaRPr lang="en-ZA" dirty="0">
              <a:solidFill>
                <a:schemeClr val="tx1"/>
              </a:solidFill>
            </a:endParaRPr>
          </a:p>
          <a:p>
            <a:pPr marL="736600" lvl="4" indent="-285750">
              <a:lnSpc>
                <a:spcPct val="160000"/>
              </a:lnSpc>
              <a:spcBef>
                <a:spcPts val="0"/>
              </a:spcBef>
              <a:buFont typeface="Arial" panose="020B0604020202020204" pitchFamily="34" charset="0"/>
              <a:buChar char="•"/>
            </a:pPr>
            <a:r>
              <a:rPr lang="en-ZA" dirty="0">
                <a:solidFill>
                  <a:schemeClr val="tx1"/>
                </a:solidFill>
              </a:rPr>
              <a:t>Newly inserted Section 65A, 65B and 65C which deals with the power and duties of the CEO of the </a:t>
            </a:r>
            <a:r>
              <a:rPr lang="en-ZA" dirty="0" smtClean="0">
                <a:solidFill>
                  <a:schemeClr val="tx1"/>
                </a:solidFill>
              </a:rPr>
              <a:t>NGB.</a:t>
            </a:r>
            <a:endParaRPr lang="en-ZA" dirty="0">
              <a:solidFill>
                <a:schemeClr val="tx1"/>
              </a:solidFill>
            </a:endParaRPr>
          </a:p>
          <a:p>
            <a:pPr marL="800100" lvl="3" indent="0">
              <a:lnSpc>
                <a:spcPct val="160000"/>
              </a:lnSpc>
              <a:spcBef>
                <a:spcPts val="0"/>
              </a:spcBef>
              <a:buNone/>
            </a:pPr>
            <a:endParaRPr lang="en-ZA" sz="1400" dirty="0">
              <a:solidFill>
                <a:schemeClr val="tx1"/>
              </a:solidFill>
            </a:endParaRPr>
          </a:p>
          <a:p>
            <a:pPr marL="355600" lvl="1" indent="-355600">
              <a:lnSpc>
                <a:spcPct val="160000"/>
              </a:lnSpc>
            </a:pPr>
            <a:endParaRPr lang="en-ZA" sz="1800" dirty="0">
              <a:solidFill>
                <a:srgbClr val="00329B"/>
              </a:solidFill>
            </a:endParaRPr>
          </a:p>
        </p:txBody>
      </p:sp>
    </p:spTree>
    <p:extLst>
      <p:ext uri="{BB962C8B-B14F-4D97-AF65-F5344CB8AC3E}">
        <p14:creationId xmlns:p14="http://schemas.microsoft.com/office/powerpoint/2010/main" xmlns="" val="182089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a:t>
            </a:r>
          </a:p>
        </p:txBody>
      </p:sp>
      <p:sp>
        <p:nvSpPr>
          <p:cNvPr id="3" name="Slide Number Placeholder 2"/>
          <p:cNvSpPr>
            <a:spLocks noGrp="1"/>
          </p:cNvSpPr>
          <p:nvPr>
            <p:ph type="sldNum" sz="quarter" idx="4"/>
          </p:nvPr>
        </p:nvSpPr>
        <p:spPr/>
        <p:txBody>
          <a:bodyPr/>
          <a:lstStyle/>
          <a:p>
            <a:fld id="{8406839F-D7A4-4E5D-B93D-768AD4D1DB36}" type="slidenum">
              <a:rPr lang="en-ZA" smtClean="0"/>
              <a:pPr/>
              <a:t>6</a:t>
            </a:fld>
            <a:endParaRPr lang="en-ZA" dirty="0"/>
          </a:p>
        </p:txBody>
      </p:sp>
      <p:sp>
        <p:nvSpPr>
          <p:cNvPr id="5" name="Text Placeholder 4"/>
          <p:cNvSpPr>
            <a:spLocks noGrp="1"/>
          </p:cNvSpPr>
          <p:nvPr>
            <p:ph type="body" sz="quarter" idx="10"/>
          </p:nvPr>
        </p:nvSpPr>
        <p:spPr>
          <a:xfrm>
            <a:off x="295275" y="1340768"/>
            <a:ext cx="8597205" cy="4824536"/>
          </a:xfrm>
        </p:spPr>
        <p:txBody>
          <a:bodyPr>
            <a:normAutofit/>
          </a:bodyPr>
          <a:lstStyle/>
          <a:p>
            <a:pPr marL="268288" lvl="1" indent="-268288"/>
            <a:r>
              <a:rPr lang="en-ZA" u="sng" dirty="0">
                <a:solidFill>
                  <a:srgbClr val="00329B"/>
                </a:solidFill>
              </a:rPr>
              <a:t>Proposed </a:t>
            </a:r>
            <a:r>
              <a:rPr lang="en-ZA" u="sng" dirty="0" smtClean="0">
                <a:solidFill>
                  <a:srgbClr val="00329B"/>
                </a:solidFill>
              </a:rPr>
              <a:t>amendments to Section 27 </a:t>
            </a:r>
            <a:r>
              <a:rPr lang="en-ZA" u="sng" dirty="0">
                <a:solidFill>
                  <a:srgbClr val="00329B"/>
                </a:solidFill>
              </a:rPr>
              <a:t>of the Principal </a:t>
            </a:r>
            <a:r>
              <a:rPr lang="en-ZA" u="sng" dirty="0" smtClean="0">
                <a:solidFill>
                  <a:srgbClr val="00329B"/>
                </a:solidFill>
              </a:rPr>
              <a:t>Act, which reads as </a:t>
            </a:r>
            <a:r>
              <a:rPr lang="en-ZA" u="sng" dirty="0">
                <a:solidFill>
                  <a:srgbClr val="00329B"/>
                </a:solidFill>
              </a:rPr>
              <a:t>follows:</a:t>
            </a:r>
          </a:p>
          <a:p>
            <a:pPr marL="0" lvl="1" indent="0" algn="ctr">
              <a:buNone/>
            </a:pPr>
            <a:endParaRPr lang="en-ZA" sz="1800" b="1" dirty="0">
              <a:solidFill>
                <a:srgbClr val="00329B"/>
              </a:solidFill>
            </a:endParaRPr>
          </a:p>
          <a:p>
            <a:pPr marL="712788" lvl="3" indent="-354013">
              <a:buNone/>
            </a:pPr>
            <a:r>
              <a:rPr lang="en-GB" sz="1500" b="1" i="1" dirty="0"/>
              <a:t>Section 27 of the principal Act is hereby amended—</a:t>
            </a:r>
            <a:endParaRPr lang="en-ZA" sz="1500" b="1" i="1" dirty="0"/>
          </a:p>
          <a:p>
            <a:pPr marL="712788" lvl="3" indent="-354013">
              <a:buNone/>
            </a:pPr>
            <a:r>
              <a:rPr lang="en-GB" sz="1500" b="1" i="1" dirty="0"/>
              <a:t>"(1)	</a:t>
            </a:r>
            <a:r>
              <a:rPr lang="en-ZA" sz="1500" b="1" i="1" dirty="0"/>
              <a:t>The [board] </a:t>
            </a:r>
            <a:r>
              <a:rPr lang="en-GB" sz="1500" b="1" i="1" dirty="0"/>
              <a:t>National Gambling Regulator </a:t>
            </a:r>
            <a:r>
              <a:rPr lang="en-ZA" sz="1500" b="1" i="1" dirty="0"/>
              <a:t>must establish and maintain a national central electronic monitoring system capable of—</a:t>
            </a:r>
          </a:p>
          <a:p>
            <a:pPr marL="712788" lvl="3" indent="-354013">
              <a:buNone/>
            </a:pPr>
            <a:r>
              <a:rPr lang="en-ZA" sz="1500" b="1" i="1" dirty="0"/>
              <a:t> </a:t>
            </a:r>
            <a:r>
              <a:rPr lang="en-US" sz="1500" b="1" i="1" dirty="0"/>
              <a:t>(c) </a:t>
            </a:r>
            <a:r>
              <a:rPr lang="en-US" sz="1500" b="1" i="1" dirty="0" smtClean="0"/>
              <a:t>collecting </a:t>
            </a:r>
            <a:r>
              <a:rPr lang="en-US" sz="1500" b="1" i="1" dirty="0"/>
              <a:t>and retaining the monitoring fees.";</a:t>
            </a:r>
            <a:endParaRPr lang="en-ZA" sz="1500" b="1" i="1" dirty="0"/>
          </a:p>
          <a:p>
            <a:pPr marL="712788" lvl="3" indent="-354013">
              <a:buNone/>
            </a:pPr>
            <a:endParaRPr lang="en-GB" sz="1500" b="1" i="1" dirty="0" smtClean="0"/>
          </a:p>
          <a:p>
            <a:pPr marL="712788" lvl="3" indent="-354013">
              <a:buNone/>
            </a:pPr>
            <a:r>
              <a:rPr lang="en-GB" sz="1500" b="1" i="1" dirty="0" smtClean="0"/>
              <a:t>by </a:t>
            </a:r>
            <a:r>
              <a:rPr lang="en-GB" sz="1500" b="1" i="1" dirty="0"/>
              <a:t>the addition in subsection (3) of the following paragraph:</a:t>
            </a:r>
            <a:endParaRPr lang="en-ZA" sz="1500" b="1" i="1" dirty="0"/>
          </a:p>
          <a:p>
            <a:pPr marL="712788" lvl="3" indent="-354013">
              <a:buNone/>
            </a:pPr>
            <a:r>
              <a:rPr lang="en-GB" sz="1500" b="1" i="1" dirty="0"/>
              <a:t>"(d) </a:t>
            </a:r>
            <a:r>
              <a:rPr lang="en-GB" sz="1500" b="1" i="1" dirty="0" smtClean="0"/>
              <a:t>the </a:t>
            </a:r>
            <a:r>
              <a:rPr lang="en-GB" sz="1500" b="1" i="1" dirty="0"/>
              <a:t>implementation date for the national central electronic monitoring system for casino, bingo and betting activities.";</a:t>
            </a:r>
            <a:endParaRPr lang="en-ZA" sz="1500" b="1" i="1" dirty="0"/>
          </a:p>
          <a:p>
            <a:pPr marL="712788" lvl="3" indent="-354013">
              <a:buNone/>
            </a:pPr>
            <a:r>
              <a:rPr lang="en-GB" sz="1500" b="1" i="1" dirty="0"/>
              <a:t>(b)	The Minister may for purposes of subsection (1) and after consultation with the Council, determine any extent of the operation of the national central electronic monitoring system."; and</a:t>
            </a:r>
            <a:endParaRPr lang="en-ZA" sz="1500" b="1" i="1" dirty="0"/>
          </a:p>
          <a:p>
            <a:pPr marL="0" lvl="1" indent="0" algn="ctr">
              <a:buNone/>
            </a:pPr>
            <a:endParaRPr lang="en-ZA" b="1" dirty="0">
              <a:solidFill>
                <a:srgbClr val="00329B"/>
              </a:solidFill>
            </a:endParaRPr>
          </a:p>
          <a:p>
            <a:pPr marL="0" lvl="1" indent="0">
              <a:spcBef>
                <a:spcPts val="0"/>
              </a:spcBef>
              <a:buNone/>
            </a:pPr>
            <a:endParaRPr lang="en-ZA" sz="1800" dirty="0"/>
          </a:p>
          <a:p>
            <a:pPr marL="360000" lvl="3" indent="0">
              <a:buNone/>
            </a:pPr>
            <a:endParaRPr lang="en-ZA" dirty="0"/>
          </a:p>
        </p:txBody>
      </p:sp>
    </p:spTree>
    <p:extLst>
      <p:ext uri="{BB962C8B-B14F-4D97-AF65-F5344CB8AC3E}">
        <p14:creationId xmlns:p14="http://schemas.microsoft.com/office/powerpoint/2010/main" xmlns="" val="74059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003399"/>
                </a:solidFill>
              </a:rPr>
              <a:t>Comment on Specific Amendment Provisions</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Text Placeholder 3"/>
          <p:cNvSpPr>
            <a:spLocks noGrp="1"/>
          </p:cNvSpPr>
          <p:nvPr>
            <p:ph type="body" sz="quarter" idx="10"/>
          </p:nvPr>
        </p:nvSpPr>
        <p:spPr/>
        <p:txBody>
          <a:bodyPr>
            <a:normAutofit/>
          </a:bodyPr>
          <a:lstStyle/>
          <a:p>
            <a:pPr marL="268288" lvl="1" indent="-268288"/>
            <a:r>
              <a:rPr lang="en-ZA" sz="1500" dirty="0" smtClean="0">
                <a:solidFill>
                  <a:srgbClr val="00329B"/>
                </a:solidFill>
              </a:rPr>
              <a:t>The concerns regarding this amendment are four-fold, </a:t>
            </a:r>
            <a:r>
              <a:rPr lang="en-ZA" sz="1500" dirty="0" err="1" smtClean="0">
                <a:solidFill>
                  <a:srgbClr val="00329B"/>
                </a:solidFill>
              </a:rPr>
              <a:t>viz</a:t>
            </a:r>
            <a:r>
              <a:rPr lang="en-ZA" sz="1500" dirty="0" smtClean="0">
                <a:solidFill>
                  <a:srgbClr val="00329B"/>
                </a:solidFill>
              </a:rPr>
              <a:t>: </a:t>
            </a:r>
            <a:endParaRPr lang="en-ZA" sz="1500" dirty="0">
              <a:solidFill>
                <a:srgbClr val="00329B"/>
              </a:solidFill>
            </a:endParaRPr>
          </a:p>
          <a:p>
            <a:pPr marL="268288" lvl="1" indent="-268288"/>
            <a:endParaRPr lang="en-ZA" sz="1500" dirty="0">
              <a:solidFill>
                <a:prstClr val="black"/>
              </a:solidFill>
            </a:endParaRPr>
          </a:p>
          <a:p>
            <a:pPr marL="736600" lvl="4" indent="-285750">
              <a:lnSpc>
                <a:spcPct val="170000"/>
              </a:lnSpc>
              <a:spcBef>
                <a:spcPts val="0"/>
              </a:spcBef>
              <a:buFont typeface="Arial" panose="020B0604020202020204" pitchFamily="34" charset="0"/>
              <a:buChar char="•"/>
            </a:pPr>
            <a:r>
              <a:rPr lang="en-ZA" sz="1400" dirty="0" smtClean="0">
                <a:solidFill>
                  <a:prstClr val="black"/>
                </a:solidFill>
              </a:rPr>
              <a:t>Usurping / encroaching on the powers of provincial regulators, which leads to conflict between national and provincial legislation on the subject-matter;  </a:t>
            </a:r>
            <a:endParaRPr lang="en-ZA" sz="1400" dirty="0">
              <a:solidFill>
                <a:prstClr val="black"/>
              </a:solidFill>
            </a:endParaRPr>
          </a:p>
          <a:p>
            <a:pPr marL="736600" lvl="4" indent="-285750">
              <a:lnSpc>
                <a:spcPct val="170000"/>
              </a:lnSpc>
              <a:spcBef>
                <a:spcPts val="0"/>
              </a:spcBef>
              <a:buFont typeface="Arial" panose="020B0604020202020204" pitchFamily="34" charset="0"/>
              <a:buChar char="•"/>
            </a:pPr>
            <a:r>
              <a:rPr lang="en-ZA" sz="1400" dirty="0" smtClean="0">
                <a:solidFill>
                  <a:prstClr val="black"/>
                </a:solidFill>
              </a:rPr>
              <a:t>Cost implications to the industry, and duplication of issues currently faced with NCEMS for LPMs </a:t>
            </a:r>
            <a:r>
              <a:rPr lang="en-ZA" sz="1400" i="1" dirty="0" smtClean="0">
                <a:solidFill>
                  <a:prstClr val="black"/>
                </a:solidFill>
              </a:rPr>
              <a:t>;</a:t>
            </a:r>
            <a:endParaRPr lang="en-ZA" sz="1400" i="1" dirty="0">
              <a:solidFill>
                <a:prstClr val="black"/>
              </a:solidFill>
            </a:endParaRPr>
          </a:p>
          <a:p>
            <a:pPr marL="736600" lvl="4" indent="-285750">
              <a:lnSpc>
                <a:spcPct val="170000"/>
              </a:lnSpc>
              <a:spcBef>
                <a:spcPts val="0"/>
              </a:spcBef>
              <a:buFont typeface="Arial" panose="020B0604020202020204" pitchFamily="34" charset="0"/>
              <a:buChar char="•"/>
            </a:pPr>
            <a:r>
              <a:rPr lang="en-ZA" sz="1400" dirty="0" smtClean="0">
                <a:solidFill>
                  <a:prstClr val="black"/>
                </a:solidFill>
              </a:rPr>
              <a:t>Establishment of NCEMS for LPMs was an exception, a concession made due to litigation on matter initially when industry commenced; and</a:t>
            </a:r>
          </a:p>
          <a:p>
            <a:pPr marL="736600" lvl="4" indent="-285750">
              <a:lnSpc>
                <a:spcPct val="170000"/>
              </a:lnSpc>
              <a:spcBef>
                <a:spcPts val="0"/>
              </a:spcBef>
              <a:buFont typeface="Arial" panose="020B0604020202020204" pitchFamily="34" charset="0"/>
              <a:buChar char="•"/>
            </a:pPr>
            <a:r>
              <a:rPr lang="en-ZA" sz="1400" dirty="0" smtClean="0">
                <a:solidFill>
                  <a:prstClr val="black"/>
                </a:solidFill>
              </a:rPr>
              <a:t>NGB as national regulator essentially tasked with setting norms and standards, monitoring and oversight. </a:t>
            </a:r>
            <a:endParaRPr lang="en-ZA" sz="1400" dirty="0">
              <a:solidFill>
                <a:prstClr val="black"/>
              </a:solidFill>
            </a:endParaRPr>
          </a:p>
          <a:p>
            <a:endParaRPr lang="en-ZA" dirty="0"/>
          </a:p>
        </p:txBody>
      </p:sp>
    </p:spTree>
    <p:extLst>
      <p:ext uri="{BB962C8B-B14F-4D97-AF65-F5344CB8AC3E}">
        <p14:creationId xmlns:p14="http://schemas.microsoft.com/office/powerpoint/2010/main" xmlns="" val="1887768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003399"/>
                </a:solidFill>
              </a:rPr>
              <a:t>Comment on Specific Amendment Provisions</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8</a:t>
            </a:fld>
            <a:endParaRPr lang="en-ZA" dirty="0"/>
          </a:p>
        </p:txBody>
      </p:sp>
      <p:sp>
        <p:nvSpPr>
          <p:cNvPr id="4" name="Text Placeholder 3"/>
          <p:cNvSpPr>
            <a:spLocks noGrp="1"/>
          </p:cNvSpPr>
          <p:nvPr>
            <p:ph type="body" sz="quarter" idx="10"/>
          </p:nvPr>
        </p:nvSpPr>
        <p:spPr/>
        <p:txBody>
          <a:bodyPr/>
          <a:lstStyle/>
          <a:p>
            <a:pPr marL="268288" lvl="1" indent="-268288"/>
            <a:r>
              <a:rPr lang="en-ZA" sz="1500" u="sng" dirty="0">
                <a:solidFill>
                  <a:srgbClr val="00329B"/>
                </a:solidFill>
              </a:rPr>
              <a:t>Proposed substitution of Section 33 of the Principal Act - Insertion of subsection (l), which reads as follows:</a:t>
            </a:r>
          </a:p>
          <a:p>
            <a:pPr marL="268287" lvl="3" indent="0">
              <a:buClr>
                <a:srgbClr val="998F86"/>
              </a:buClr>
              <a:buNone/>
            </a:pPr>
            <a:endParaRPr lang="en-ZA" sz="1400" dirty="0">
              <a:solidFill>
                <a:prstClr val="black"/>
              </a:solidFill>
            </a:endParaRPr>
          </a:p>
          <a:p>
            <a:pPr marL="712788" lvl="3" indent="-354013">
              <a:buClr>
                <a:srgbClr val="998F86"/>
              </a:buClr>
              <a:buNone/>
            </a:pPr>
            <a:r>
              <a:rPr lang="en-ZA" sz="1400" b="1" i="1" dirty="0">
                <a:solidFill>
                  <a:prstClr val="black"/>
                </a:solidFill>
              </a:rPr>
              <a:t>“(l) consider applications and motivations from the provincial licensing authorities for acquisition of additional limited pay out machines, for purposes of compliance with the approved criteria,’’</a:t>
            </a:r>
          </a:p>
          <a:p>
            <a:pPr marL="360000" lvl="3" indent="0">
              <a:buClr>
                <a:srgbClr val="998F86"/>
              </a:buClr>
              <a:buNone/>
            </a:pPr>
            <a:endParaRPr lang="en-ZA" sz="1400" i="1" dirty="0">
              <a:solidFill>
                <a:prstClr val="black"/>
              </a:solidFill>
            </a:endParaRPr>
          </a:p>
          <a:p>
            <a:pPr marL="360000" lvl="3" indent="0">
              <a:buClr>
                <a:srgbClr val="998F86"/>
              </a:buClr>
              <a:buNone/>
            </a:pPr>
            <a:endParaRPr lang="en-ZA" sz="1200" i="1" dirty="0">
              <a:solidFill>
                <a:prstClr val="black"/>
              </a:solidFill>
            </a:endParaRPr>
          </a:p>
          <a:p>
            <a:pPr marL="268288" lvl="1" indent="-268288"/>
            <a:r>
              <a:rPr lang="en-ZA" sz="1500" u="sng" dirty="0">
                <a:solidFill>
                  <a:srgbClr val="00329B"/>
                </a:solidFill>
              </a:rPr>
              <a:t>Further, the proposed insertion of subsection (</a:t>
            </a:r>
            <a:r>
              <a:rPr lang="en-ZA" sz="1500" u="sng" dirty="0" err="1">
                <a:solidFill>
                  <a:srgbClr val="00329B"/>
                </a:solidFill>
              </a:rPr>
              <a:t>fA</a:t>
            </a:r>
            <a:r>
              <a:rPr lang="en-ZA" sz="1500" u="sng" dirty="0">
                <a:solidFill>
                  <a:srgbClr val="00329B"/>
                </a:solidFill>
              </a:rPr>
              <a:t>) in Section 87 of the Principal Act, which reads as follows:</a:t>
            </a:r>
          </a:p>
          <a:p>
            <a:pPr marL="360000" lvl="3" indent="0">
              <a:buClr>
                <a:srgbClr val="998F86"/>
              </a:buClr>
              <a:buNone/>
            </a:pPr>
            <a:endParaRPr lang="en-ZA" sz="1200" b="1" u="sng" dirty="0">
              <a:solidFill>
                <a:prstClr val="black"/>
              </a:solidFill>
            </a:endParaRPr>
          </a:p>
          <a:p>
            <a:pPr marL="895350" lvl="3" indent="-536575">
              <a:buClr>
                <a:srgbClr val="998F86"/>
              </a:buClr>
              <a:buNone/>
            </a:pPr>
            <a:r>
              <a:rPr lang="en-ZA" sz="1400" b="1" i="1" dirty="0">
                <a:solidFill>
                  <a:prstClr val="black"/>
                </a:solidFill>
              </a:rPr>
              <a:t>‘‘(</a:t>
            </a:r>
            <a:r>
              <a:rPr lang="en-ZA" sz="1400" b="1" i="1" dirty="0" err="1">
                <a:solidFill>
                  <a:prstClr val="black"/>
                </a:solidFill>
              </a:rPr>
              <a:t>fA</a:t>
            </a:r>
            <a:r>
              <a:rPr lang="en-ZA" sz="1400" b="1" i="1" dirty="0">
                <a:solidFill>
                  <a:prstClr val="black"/>
                </a:solidFill>
              </a:rPr>
              <a:t>) criteria to be observed by the National Gambling Regulator to approve </a:t>
            </a:r>
            <a:r>
              <a:rPr lang="en-ZA" sz="1400" b="1" i="1" dirty="0" err="1">
                <a:solidFill>
                  <a:prstClr val="black"/>
                </a:solidFill>
              </a:rPr>
              <a:t>payout</a:t>
            </a:r>
            <a:r>
              <a:rPr lang="en-ZA" sz="1400" b="1" i="1" dirty="0">
                <a:solidFill>
                  <a:prstClr val="black"/>
                </a:solidFill>
              </a:rPr>
              <a:t> machines in excess of five;’’.</a:t>
            </a:r>
          </a:p>
          <a:p>
            <a:endParaRPr lang="en-ZA" dirty="0"/>
          </a:p>
        </p:txBody>
      </p:sp>
    </p:spTree>
    <p:extLst>
      <p:ext uri="{BB962C8B-B14F-4D97-AF65-F5344CB8AC3E}">
        <p14:creationId xmlns:p14="http://schemas.microsoft.com/office/powerpoint/2010/main" xmlns="" val="315682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Comment on Specific Amendment Provisions cont.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9</a:t>
            </a:fld>
            <a:endParaRPr lang="en-ZA" dirty="0"/>
          </a:p>
        </p:txBody>
      </p:sp>
      <p:sp>
        <p:nvSpPr>
          <p:cNvPr id="5" name="Text Placeholder 4"/>
          <p:cNvSpPr>
            <a:spLocks noGrp="1"/>
          </p:cNvSpPr>
          <p:nvPr>
            <p:ph type="body" sz="quarter" idx="10"/>
          </p:nvPr>
        </p:nvSpPr>
        <p:spPr>
          <a:xfrm>
            <a:off x="295275" y="1124744"/>
            <a:ext cx="8597205" cy="4824536"/>
          </a:xfrm>
        </p:spPr>
        <p:txBody>
          <a:bodyPr>
            <a:normAutofit fontScale="85000" lnSpcReduction="20000"/>
          </a:bodyPr>
          <a:lstStyle/>
          <a:p>
            <a:pPr marL="268288" lvl="1" indent="-268288"/>
            <a:r>
              <a:rPr lang="en-ZA" sz="1800" dirty="0">
                <a:solidFill>
                  <a:srgbClr val="00329B"/>
                </a:solidFill>
              </a:rPr>
              <a:t>Considerations to be taken into account:</a:t>
            </a:r>
          </a:p>
          <a:p>
            <a:pPr marL="268288" lvl="1" indent="-268288"/>
            <a:endParaRPr lang="en-ZA" sz="1800" dirty="0"/>
          </a:p>
          <a:p>
            <a:pPr marL="736600" lvl="4" indent="-285750">
              <a:lnSpc>
                <a:spcPct val="170000"/>
              </a:lnSpc>
              <a:spcBef>
                <a:spcPts val="0"/>
              </a:spcBef>
              <a:buFont typeface="Arial" panose="020B0604020202020204" pitchFamily="34" charset="0"/>
              <a:buChar char="•"/>
            </a:pPr>
            <a:r>
              <a:rPr lang="en-ZA" dirty="0">
                <a:solidFill>
                  <a:schemeClr val="tx1"/>
                </a:solidFill>
              </a:rPr>
              <a:t>The law currently accords distinct competencies to the national and provincial regulators in relation to the regulation of gambling, i.e. Provincial Regulators issue national and provincial licences and enforces compliance by licensed persons, whereas the National Regulator exercises </a:t>
            </a:r>
            <a:r>
              <a:rPr lang="en-ZA" dirty="0" smtClean="0">
                <a:solidFill>
                  <a:schemeClr val="tx1"/>
                </a:solidFill>
              </a:rPr>
              <a:t>oversight, set norms and standards, </a:t>
            </a:r>
            <a:r>
              <a:rPr lang="en-ZA" dirty="0">
                <a:solidFill>
                  <a:schemeClr val="tx1"/>
                </a:solidFill>
              </a:rPr>
              <a:t>and must maintain certain national regulatory registers.</a:t>
            </a:r>
          </a:p>
          <a:p>
            <a:pPr marL="736600" lvl="4" indent="-285750">
              <a:lnSpc>
                <a:spcPct val="170000"/>
              </a:lnSpc>
              <a:spcBef>
                <a:spcPts val="0"/>
              </a:spcBef>
              <a:buFont typeface="Arial" panose="020B0604020202020204" pitchFamily="34" charset="0"/>
              <a:buChar char="•"/>
            </a:pPr>
            <a:r>
              <a:rPr lang="en-ZA" dirty="0">
                <a:solidFill>
                  <a:schemeClr val="tx1"/>
                </a:solidFill>
              </a:rPr>
              <a:t>Section 33(l) confers the power on the NGB to consider </a:t>
            </a:r>
            <a:r>
              <a:rPr lang="en-ZA" i="1" dirty="0">
                <a:solidFill>
                  <a:schemeClr val="tx1"/>
                </a:solidFill>
              </a:rPr>
              <a:t>“applications and motivations from Provincial Licensing Authorities for acquisition of additional limited </a:t>
            </a:r>
            <a:r>
              <a:rPr lang="en-ZA" i="1" dirty="0" err="1">
                <a:solidFill>
                  <a:schemeClr val="tx1"/>
                </a:solidFill>
              </a:rPr>
              <a:t>payout</a:t>
            </a:r>
            <a:r>
              <a:rPr lang="en-ZA" i="1" dirty="0">
                <a:solidFill>
                  <a:schemeClr val="tx1"/>
                </a:solidFill>
              </a:rPr>
              <a:t> machines, for purposes of compliance with the approved criteria”;</a:t>
            </a:r>
          </a:p>
          <a:p>
            <a:pPr marL="736600" lvl="4" indent="-285750">
              <a:lnSpc>
                <a:spcPct val="170000"/>
              </a:lnSpc>
              <a:spcBef>
                <a:spcPts val="0"/>
              </a:spcBef>
              <a:buFont typeface="Arial" panose="020B0604020202020204" pitchFamily="34" charset="0"/>
              <a:buChar char="•"/>
            </a:pPr>
            <a:r>
              <a:rPr lang="en-ZA" dirty="0">
                <a:solidFill>
                  <a:schemeClr val="tx1"/>
                </a:solidFill>
              </a:rPr>
              <a:t>What is the ambit of the powers conferred on the NGB in relation to Type B and C LPMs?</a:t>
            </a:r>
          </a:p>
          <a:p>
            <a:pPr marL="736600" lvl="4" indent="-285750">
              <a:lnSpc>
                <a:spcPct val="170000"/>
              </a:lnSpc>
              <a:spcBef>
                <a:spcPts val="0"/>
              </a:spcBef>
              <a:buFont typeface="Arial" panose="020B0604020202020204" pitchFamily="34" charset="0"/>
              <a:buChar char="•"/>
            </a:pPr>
            <a:r>
              <a:rPr lang="en-ZA" dirty="0">
                <a:solidFill>
                  <a:schemeClr val="tx1"/>
                </a:solidFill>
              </a:rPr>
              <a:t>Who at the NGB will consider these applications? The CEO or Exco?;</a:t>
            </a:r>
          </a:p>
          <a:p>
            <a:pPr marL="736600" lvl="4" indent="-285750">
              <a:lnSpc>
                <a:spcPct val="170000"/>
              </a:lnSpc>
              <a:spcBef>
                <a:spcPts val="0"/>
              </a:spcBef>
              <a:buFont typeface="Arial" panose="020B0604020202020204" pitchFamily="34" charset="0"/>
              <a:buChar char="•"/>
            </a:pPr>
            <a:r>
              <a:rPr lang="en-ZA" dirty="0">
                <a:solidFill>
                  <a:schemeClr val="tx1"/>
                </a:solidFill>
              </a:rPr>
              <a:t>Will the NGB </a:t>
            </a:r>
            <a:r>
              <a:rPr lang="en-ZA" dirty="0" smtClean="0">
                <a:solidFill>
                  <a:schemeClr val="tx1"/>
                </a:solidFill>
              </a:rPr>
              <a:t>evaluate </a:t>
            </a:r>
            <a:r>
              <a:rPr lang="en-ZA" dirty="0">
                <a:solidFill>
                  <a:schemeClr val="tx1"/>
                </a:solidFill>
              </a:rPr>
              <a:t>compliance with the approved criteria or must it approve applications for LPMs in excess of five, as currently provided for in Regulation 3(2) of the Regulations on Limited </a:t>
            </a:r>
            <a:r>
              <a:rPr lang="en-ZA" dirty="0" err="1">
                <a:solidFill>
                  <a:schemeClr val="tx1"/>
                </a:solidFill>
              </a:rPr>
              <a:t>Payout</a:t>
            </a:r>
            <a:r>
              <a:rPr lang="en-ZA" dirty="0">
                <a:solidFill>
                  <a:schemeClr val="tx1"/>
                </a:solidFill>
              </a:rPr>
              <a:t> Machines, 2000?; </a:t>
            </a:r>
          </a:p>
          <a:p>
            <a:pPr marL="360000" lvl="3" indent="0">
              <a:buNone/>
            </a:pPr>
            <a:endParaRPr lang="en-ZA" i="1" dirty="0"/>
          </a:p>
          <a:p>
            <a:pPr marL="360000" lvl="3" indent="0">
              <a:buNone/>
            </a:pPr>
            <a:endParaRPr lang="en-ZA" i="1" dirty="0"/>
          </a:p>
          <a:p>
            <a:pPr marL="360000" lvl="3" indent="0">
              <a:buNone/>
            </a:pPr>
            <a:endParaRPr lang="en-ZA" dirty="0"/>
          </a:p>
        </p:txBody>
      </p:sp>
    </p:spTree>
    <p:extLst>
      <p:ext uri="{BB962C8B-B14F-4D97-AF65-F5344CB8AC3E}">
        <p14:creationId xmlns:p14="http://schemas.microsoft.com/office/powerpoint/2010/main" xmlns="" val="20249752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89bmk0SOuza7NbvIp48mwknZhZugPkej9McoZlrF0LH114aQh/imDAP2NeJNAH0+ocS0FzrPdx/bpsH7fYUafyb0NKtAqdNS0Zp5LGNZkI8z2QCdP7QNG9h6AjGOASBr5rOkt+wz7V+HwedJjL+GK+cLh1y2HMUs9IqKTH0qSn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236.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237.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Western Cape Government Master Template">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WCG-Provincial Treasury-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1_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WCG-Provincial Treasury-New PPT Master-01112012</Template>
  <TotalTime>27455</TotalTime>
  <Words>2114</Words>
  <Application>Microsoft Office PowerPoint</Application>
  <PresentationFormat>On-screen Show (4:3)</PresentationFormat>
  <Paragraphs>217</Paragraphs>
  <Slides>20</Slides>
  <Notes>15</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20</vt:i4>
      </vt:variant>
    </vt:vector>
  </HeadingPairs>
  <TitlesOfParts>
    <vt:vector size="26" baseType="lpstr">
      <vt:lpstr>WCG-Provincial Treasury-New PPT Master-01112012</vt:lpstr>
      <vt:lpstr>Western Cape Government Master Template</vt:lpstr>
      <vt:lpstr>1_WCG-Provincial Treasury-New PPT Master-01112012</vt:lpstr>
      <vt:lpstr>WCG-PPT Master-121022-amc</vt:lpstr>
      <vt:lpstr>1_WCG-PPT Master-121022-amc</vt:lpstr>
      <vt:lpstr>think-cell Slide</vt:lpstr>
      <vt:lpstr> PRESENTATION at public hearing  to standing committee on finance   NATIONAL GAMBLING AMENDMENT  BILL, 2018     22 February 2019           WCGRB Manager Legal Services: MS. Yvonne Skepu</vt:lpstr>
      <vt:lpstr>TABLE OF CONTENTS</vt:lpstr>
      <vt:lpstr>Introduction</vt:lpstr>
      <vt:lpstr>Background</vt:lpstr>
      <vt:lpstr>Background cont.</vt:lpstr>
      <vt:lpstr>Comment on Specific Amendment Provisions</vt:lpstr>
      <vt:lpstr>Comment on Specific Amendment Provisions</vt:lpstr>
      <vt:lpstr>Comment on Specific Amendment Provisions</vt:lpstr>
      <vt:lpstr>Comment on Specific Amendment Provisions cont.</vt:lpstr>
      <vt:lpstr>Comment on Specific Amendment Provisions cont.</vt:lpstr>
      <vt:lpstr>Comment on Specific Amendment Provisions cont.</vt:lpstr>
      <vt:lpstr>Comment on Specific Amendment Provisions cont.</vt:lpstr>
      <vt:lpstr>Comment on Specific Amendment Provisions cont.</vt:lpstr>
      <vt:lpstr>Comment on Specific Amendment Provisions cont.</vt:lpstr>
      <vt:lpstr>Comment on Specific Amendment Provisions cont.</vt:lpstr>
      <vt:lpstr>Comment on Specific Amendment Provisions cont.</vt:lpstr>
      <vt:lpstr>Comment on Specific Amendment Provisions cont.</vt:lpstr>
      <vt:lpstr>Recommendations</vt:lpstr>
      <vt:lpstr>Closure</vt:lpstr>
      <vt:lpstr>Slide 20</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PLANS 2014/15</dc:title>
  <dc:creator>Cindy-Leigh Gardner</dc:creator>
  <cp:keywords>POTX</cp:keywords>
  <cp:lastModifiedBy>PUMZA</cp:lastModifiedBy>
  <cp:revision>849</cp:revision>
  <cp:lastPrinted>2019-02-18T13:27:23Z</cp:lastPrinted>
  <dcterms:created xsi:type="dcterms:W3CDTF">2014-02-14T07:21:05Z</dcterms:created>
  <dcterms:modified xsi:type="dcterms:W3CDTF">2019-02-25T09:34:21Z</dcterms:modified>
  <cp:category>CI</cp:category>
</cp:coreProperties>
</file>