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Default Extension="png" ContentType="image/png"/>
  <Override PartName="/ppt/diagrams/drawing3.xml" ContentType="application/vnd.ms-office.drawingml.diagramDrawing+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Masters/slideMaster9.xml" ContentType="application/vnd.openxmlformats-officedocument.presentationml.slideMaster+xml"/>
  <Override PartName="/ppt/slideLayouts/slideLayout10.xml" ContentType="application/vnd.openxmlformats-officedocument.presentationml.slideLayout+xml"/>
  <Override PartName="/ppt/diagrams/layout2.xml" ContentType="application/vnd.openxmlformats-officedocument.drawingml.diagramLayout+xml"/>
  <Override PartName="/ppt/notesSlides/notesSlide8.xml" ContentType="application/vnd.openxmlformats-officedocument.presentationml.notesSlide+xml"/>
  <Override PartName="/ppt/slideLayouts/slideLayout99.xml" ContentType="application/vnd.openxmlformats-officedocument.presentationml.slideLayout+xml"/>
  <Override PartName="/ppt/diagrams/data3.xml" ContentType="application/vnd.openxmlformats-officedocument.drawingml.diagramData+xml"/>
  <Override PartName="/ppt/diagrams/colors5.xml" ContentType="application/vnd.openxmlformats-officedocument.drawingml.diagramColors+xml"/>
  <Override PartName="/ppt/slideMasters/slideMaster5.xml" ContentType="application/vnd.openxmlformats-officedocument.presentationml.slideMaster+xml"/>
  <Override PartName="/ppt/slides/slide49.xml" ContentType="application/vnd.openxmlformats-officedocument.presentationml.slide+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diagrams/drawing4.xml" ContentType="application/vnd.ms-office.drawingml.diagramDrawing+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Layouts/slideLayout100.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diagrams/drawing5.xml" ContentType="application/vnd.ms-office.drawingml.diagramDrawing+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diagrams/layout4.xml" ContentType="application/vnd.openxmlformats-officedocument.drawingml.diagramLayout+xml"/>
  <Override PartName="/ppt/diagrams/data5.xml" ContentType="application/vnd.openxmlformats-officedocument.drawingml.diagramData+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7" r:id="rId8"/>
    <p:sldMasterId id="2147483759" r:id="rId9"/>
    <p:sldMasterId id="2147483771" r:id="rId10"/>
  </p:sldMasterIdLst>
  <p:notesMasterIdLst>
    <p:notesMasterId r:id="rId77"/>
  </p:notesMasterIdLst>
  <p:handoutMasterIdLst>
    <p:handoutMasterId r:id="rId78"/>
  </p:handoutMasterIdLst>
  <p:sldIdLst>
    <p:sldId id="408" r:id="rId11"/>
    <p:sldId id="562" r:id="rId12"/>
    <p:sldId id="627" r:id="rId13"/>
    <p:sldId id="623" r:id="rId14"/>
    <p:sldId id="624" r:id="rId15"/>
    <p:sldId id="625" r:id="rId16"/>
    <p:sldId id="626" r:id="rId17"/>
    <p:sldId id="628" r:id="rId18"/>
    <p:sldId id="749" r:id="rId19"/>
    <p:sldId id="750" r:id="rId20"/>
    <p:sldId id="747" r:id="rId21"/>
    <p:sldId id="748" r:id="rId22"/>
    <p:sldId id="751" r:id="rId23"/>
    <p:sldId id="752" r:id="rId24"/>
    <p:sldId id="693" r:id="rId25"/>
    <p:sldId id="667" r:id="rId26"/>
    <p:sldId id="668" r:id="rId27"/>
    <p:sldId id="669" r:id="rId28"/>
    <p:sldId id="671" r:id="rId29"/>
    <p:sldId id="674" r:id="rId30"/>
    <p:sldId id="678" r:id="rId31"/>
    <p:sldId id="676" r:id="rId32"/>
    <p:sldId id="640" r:id="rId33"/>
    <p:sldId id="737" r:id="rId34"/>
    <p:sldId id="665" r:id="rId35"/>
    <p:sldId id="679" r:id="rId36"/>
    <p:sldId id="680" r:id="rId37"/>
    <p:sldId id="681" r:id="rId38"/>
    <p:sldId id="692" r:id="rId39"/>
    <p:sldId id="736" r:id="rId40"/>
    <p:sldId id="694" r:id="rId41"/>
    <p:sldId id="695" r:id="rId42"/>
    <p:sldId id="741" r:id="rId43"/>
    <p:sldId id="738" r:id="rId44"/>
    <p:sldId id="739" r:id="rId45"/>
    <p:sldId id="740" r:id="rId46"/>
    <p:sldId id="735" r:id="rId47"/>
    <p:sldId id="697" r:id="rId48"/>
    <p:sldId id="698" r:id="rId49"/>
    <p:sldId id="699" r:id="rId50"/>
    <p:sldId id="700" r:id="rId51"/>
    <p:sldId id="701" r:id="rId52"/>
    <p:sldId id="734" r:id="rId53"/>
    <p:sldId id="703" r:id="rId54"/>
    <p:sldId id="704" r:id="rId55"/>
    <p:sldId id="745" r:id="rId56"/>
    <p:sldId id="743" r:id="rId57"/>
    <p:sldId id="744" r:id="rId58"/>
    <p:sldId id="733" r:id="rId59"/>
    <p:sldId id="728" r:id="rId60"/>
    <p:sldId id="730" r:id="rId61"/>
    <p:sldId id="731" r:id="rId62"/>
    <p:sldId id="732" r:id="rId63"/>
    <p:sldId id="707" r:id="rId64"/>
    <p:sldId id="708" r:id="rId65"/>
    <p:sldId id="709" r:id="rId66"/>
    <p:sldId id="710" r:id="rId67"/>
    <p:sldId id="711" r:id="rId68"/>
    <p:sldId id="712" r:id="rId69"/>
    <p:sldId id="713" r:id="rId70"/>
    <p:sldId id="716" r:id="rId71"/>
    <p:sldId id="720" r:id="rId72"/>
    <p:sldId id="721" r:id="rId73"/>
    <p:sldId id="722" r:id="rId74"/>
    <p:sldId id="723" r:id="rId75"/>
    <p:sldId id="724" r:id="rId7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C40621"/>
    <a:srgbClr val="006600"/>
    <a:srgbClr val="000000"/>
    <a:srgbClr val="FFCC66"/>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8057" autoAdjust="0"/>
  </p:normalViewPr>
  <p:slideViewPr>
    <p:cSldViewPr>
      <p:cViewPr varScale="1">
        <p:scale>
          <a:sx n="114" d="100"/>
          <a:sy n="114" d="100"/>
        </p:scale>
        <p:origin x="-1554"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8544"/>
    </p:cViewPr>
  </p:sorterViewPr>
  <p:notesViewPr>
    <p:cSldViewPr>
      <p:cViewPr varScale="1">
        <p:scale>
          <a:sx n="64" d="100"/>
          <a:sy n="64" d="100"/>
        </p:scale>
        <p:origin x="-3396" y="-11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3DB3E3-0723-4771-A25F-36B5720BB0C9}" type="doc">
      <dgm:prSet loTypeId="urn:microsoft.com/office/officeart/2005/8/layout/vList6" loCatId="process" qsTypeId="urn:microsoft.com/office/officeart/2005/8/quickstyle/simple1" qsCatId="simple" csTypeId="urn:microsoft.com/office/officeart/2005/8/colors/colorful3" csCatId="colorful" phldr="1"/>
      <dgm:spPr/>
      <dgm:t>
        <a:bodyPr/>
        <a:lstStyle/>
        <a:p>
          <a:endParaRPr lang="en-ZA"/>
        </a:p>
      </dgm:t>
    </dgm:pt>
    <dgm:pt modelId="{F71060E4-75AF-4694-8F33-B744B3153C8F}">
      <dgm:prSet custT="1"/>
      <dgm:spPr/>
      <dgm:t>
        <a:bodyPr/>
        <a:lstStyle/>
        <a:p>
          <a:r>
            <a:rPr lang="en-ZA" sz="1400" dirty="0" smtClean="0"/>
            <a:t>THE CONSTITUTIONAL MANDATE OF THE DOL-UIF</a:t>
          </a:r>
          <a:endParaRPr lang="en-ZA" sz="1400" dirty="0"/>
        </a:p>
      </dgm:t>
    </dgm:pt>
    <dgm:pt modelId="{2DAE8B09-1B06-41D8-B787-461F54AA7EB9}" type="parTrans" cxnId="{544E9540-4A1B-4B71-963A-D170AE7B880C}">
      <dgm:prSet/>
      <dgm:spPr/>
      <dgm:t>
        <a:bodyPr/>
        <a:lstStyle/>
        <a:p>
          <a:endParaRPr lang="en-ZA"/>
        </a:p>
      </dgm:t>
    </dgm:pt>
    <dgm:pt modelId="{41234B2C-FC4C-4633-9302-4579E1036124}" type="sibTrans" cxnId="{544E9540-4A1B-4B71-963A-D170AE7B880C}">
      <dgm:prSet/>
      <dgm:spPr/>
      <dgm:t>
        <a:bodyPr/>
        <a:lstStyle/>
        <a:p>
          <a:endParaRPr lang="en-ZA"/>
        </a:p>
      </dgm:t>
    </dgm:pt>
    <dgm:pt modelId="{408E21DF-28E4-4A06-B186-A6CD3104BE15}">
      <dgm:prSet custT="1"/>
      <dgm:spPr/>
      <dgm:t>
        <a:bodyPr/>
        <a:lstStyle/>
        <a:p>
          <a:r>
            <a:rPr lang="en-ZA" sz="1400" dirty="0" smtClean="0"/>
            <a:t>Section 27, To provide adequate social security nets to protect vulnerable workers</a:t>
          </a:r>
          <a:endParaRPr lang="en-ZA" sz="1400" dirty="0"/>
        </a:p>
      </dgm:t>
    </dgm:pt>
    <dgm:pt modelId="{F30D63AC-F183-4B4D-8C41-36E7755CDB1C}" type="parTrans" cxnId="{67B9B049-A13D-4B93-91CE-D9A83ECA0E6A}">
      <dgm:prSet/>
      <dgm:spPr/>
      <dgm:t>
        <a:bodyPr/>
        <a:lstStyle/>
        <a:p>
          <a:endParaRPr lang="en-ZA"/>
        </a:p>
      </dgm:t>
    </dgm:pt>
    <dgm:pt modelId="{0959F07B-517C-4BAD-9432-4999D90DF527}" type="sibTrans" cxnId="{67B9B049-A13D-4B93-91CE-D9A83ECA0E6A}">
      <dgm:prSet/>
      <dgm:spPr/>
      <dgm:t>
        <a:bodyPr/>
        <a:lstStyle/>
        <a:p>
          <a:endParaRPr lang="en-ZA"/>
        </a:p>
      </dgm:t>
    </dgm:pt>
    <dgm:pt modelId="{039C86BF-B49D-41F1-9691-562405BA3CF6}">
      <dgm:prSet custT="1"/>
      <dgm:spPr/>
      <dgm:t>
        <a:bodyPr/>
        <a:lstStyle/>
        <a:p>
          <a:endParaRPr lang="en-ZA" sz="1400" dirty="0"/>
        </a:p>
      </dgm:t>
    </dgm:pt>
    <dgm:pt modelId="{79346AF5-66D1-4FDE-994E-4BF09C78AAD7}" type="parTrans" cxnId="{1A6E80E1-4958-4034-8C7F-8236D33953AE}">
      <dgm:prSet/>
      <dgm:spPr/>
      <dgm:t>
        <a:bodyPr/>
        <a:lstStyle/>
        <a:p>
          <a:endParaRPr lang="en-ZA"/>
        </a:p>
      </dgm:t>
    </dgm:pt>
    <dgm:pt modelId="{2B46B3B4-3C5F-4E83-A939-E8C8423E3213}" type="sibTrans" cxnId="{1A6E80E1-4958-4034-8C7F-8236D33953AE}">
      <dgm:prSet/>
      <dgm:spPr/>
      <dgm:t>
        <a:bodyPr/>
        <a:lstStyle/>
        <a:p>
          <a:endParaRPr lang="en-ZA"/>
        </a:p>
      </dgm:t>
    </dgm:pt>
    <dgm:pt modelId="{CFD600C9-072E-41D1-B097-9743FFCFDC50}">
      <dgm:prSet custT="1"/>
      <dgm:spPr/>
      <dgm:t>
        <a:bodyPr/>
        <a:lstStyle/>
        <a:p>
          <a:endParaRPr lang="en-ZA" sz="1400" dirty="0"/>
        </a:p>
      </dgm:t>
    </dgm:pt>
    <dgm:pt modelId="{772B6B42-8DE6-4A39-8DC3-C0558DBE4E97}" type="parTrans" cxnId="{141CD2F8-8FF9-4F37-80A0-FF4EDBF762FC}">
      <dgm:prSet/>
      <dgm:spPr/>
      <dgm:t>
        <a:bodyPr/>
        <a:lstStyle/>
        <a:p>
          <a:endParaRPr lang="en-ZA"/>
        </a:p>
      </dgm:t>
    </dgm:pt>
    <dgm:pt modelId="{D5F1956D-FC16-4644-9426-EE1ED69E876A}" type="sibTrans" cxnId="{141CD2F8-8FF9-4F37-80A0-FF4EDBF762FC}">
      <dgm:prSet/>
      <dgm:spPr/>
      <dgm:t>
        <a:bodyPr/>
        <a:lstStyle/>
        <a:p>
          <a:endParaRPr lang="en-ZA"/>
        </a:p>
      </dgm:t>
    </dgm:pt>
    <dgm:pt modelId="{D613C1A3-B006-4E55-B018-95D21BBC3771}">
      <dgm:prSet custT="1"/>
      <dgm:spPr/>
      <dgm:t>
        <a:bodyPr/>
        <a:lstStyle/>
        <a:p>
          <a:r>
            <a:rPr lang="en-ZA" sz="1400" dirty="0" smtClean="0"/>
            <a:t>THE POLICY MANDATE OF THE DOL-UIF</a:t>
          </a:r>
          <a:endParaRPr lang="en-ZA" sz="1400" dirty="0"/>
        </a:p>
      </dgm:t>
    </dgm:pt>
    <dgm:pt modelId="{1593564B-3CF6-4914-AB54-2C3BD1FF05B4}" type="parTrans" cxnId="{0EE75A4C-A281-4E2A-A252-C111B9F1FCE9}">
      <dgm:prSet/>
      <dgm:spPr/>
      <dgm:t>
        <a:bodyPr/>
        <a:lstStyle/>
        <a:p>
          <a:endParaRPr lang="en-ZA"/>
        </a:p>
      </dgm:t>
    </dgm:pt>
    <dgm:pt modelId="{9CBCE754-C6F3-4F1A-B9F3-4513A10C89DD}" type="sibTrans" cxnId="{0EE75A4C-A281-4E2A-A252-C111B9F1FCE9}">
      <dgm:prSet/>
      <dgm:spPr/>
      <dgm:t>
        <a:bodyPr/>
        <a:lstStyle/>
        <a:p>
          <a:endParaRPr lang="en-ZA"/>
        </a:p>
      </dgm:t>
    </dgm:pt>
    <dgm:pt modelId="{71D43C64-9AB5-46FC-A6AF-74570D4B8861}">
      <dgm:prSet custT="1"/>
      <dgm:spPr/>
      <dgm:t>
        <a:bodyPr/>
        <a:lstStyle/>
        <a:p>
          <a:r>
            <a:rPr lang="en-ZA" sz="1400" dirty="0" smtClean="0"/>
            <a:t>Creation of decent employment.</a:t>
          </a:r>
          <a:endParaRPr lang="en-ZA" sz="1400" dirty="0"/>
        </a:p>
      </dgm:t>
    </dgm:pt>
    <dgm:pt modelId="{5F0B775B-8C8B-48D3-8341-E48BE7DBDE62}" type="parTrans" cxnId="{200D7D93-B65A-492B-B827-98C6B0C951C8}">
      <dgm:prSet/>
      <dgm:spPr/>
      <dgm:t>
        <a:bodyPr/>
        <a:lstStyle/>
        <a:p>
          <a:endParaRPr lang="en-ZA"/>
        </a:p>
      </dgm:t>
    </dgm:pt>
    <dgm:pt modelId="{98A13570-9893-4646-972D-4AC3EA6D3030}" type="sibTrans" cxnId="{200D7D93-B65A-492B-B827-98C6B0C951C8}">
      <dgm:prSet/>
      <dgm:spPr/>
      <dgm:t>
        <a:bodyPr/>
        <a:lstStyle/>
        <a:p>
          <a:endParaRPr lang="en-ZA"/>
        </a:p>
      </dgm:t>
    </dgm:pt>
    <dgm:pt modelId="{59A2952F-78D2-4083-B52C-CEEB38F19C09}">
      <dgm:prSet custT="1"/>
      <dgm:spPr/>
      <dgm:t>
        <a:bodyPr/>
        <a:lstStyle/>
        <a:p>
          <a:r>
            <a:rPr lang="en-ZA" sz="1400" dirty="0" smtClean="0"/>
            <a:t>Providing adequate social safety nets to protect vulnerable workers</a:t>
          </a:r>
          <a:endParaRPr lang="en-ZA" sz="1400" dirty="0"/>
        </a:p>
      </dgm:t>
    </dgm:pt>
    <dgm:pt modelId="{610FA2EE-112B-4167-B6D6-57C5CB71E0C8}" type="parTrans" cxnId="{0CF72BDB-7E2B-43F1-A033-598A4792F474}">
      <dgm:prSet/>
      <dgm:spPr/>
      <dgm:t>
        <a:bodyPr/>
        <a:lstStyle/>
        <a:p>
          <a:endParaRPr lang="en-ZA"/>
        </a:p>
      </dgm:t>
    </dgm:pt>
    <dgm:pt modelId="{052B8751-8697-4777-90E6-6508521C9FC2}" type="sibTrans" cxnId="{0CF72BDB-7E2B-43F1-A033-598A4792F474}">
      <dgm:prSet/>
      <dgm:spPr/>
      <dgm:t>
        <a:bodyPr/>
        <a:lstStyle/>
        <a:p>
          <a:endParaRPr lang="en-ZA"/>
        </a:p>
      </dgm:t>
    </dgm:pt>
    <dgm:pt modelId="{BC93FB8C-AC79-409D-A3A0-A2C7D077428D}">
      <dgm:prSet/>
      <dgm:spPr/>
      <dgm:t>
        <a:bodyPr/>
        <a:lstStyle/>
        <a:p>
          <a:endParaRPr lang="en-ZA" sz="1600" dirty="0"/>
        </a:p>
      </dgm:t>
    </dgm:pt>
    <dgm:pt modelId="{5E56FEFA-EBE1-4866-856A-8473184C10F7}" type="parTrans" cxnId="{829FA340-EB09-42AA-9FB7-1E43F2A260B2}">
      <dgm:prSet/>
      <dgm:spPr/>
      <dgm:t>
        <a:bodyPr/>
        <a:lstStyle/>
        <a:p>
          <a:endParaRPr lang="en-ZA"/>
        </a:p>
      </dgm:t>
    </dgm:pt>
    <dgm:pt modelId="{15E599A9-1BD2-496B-9834-98A3C52C8620}" type="sibTrans" cxnId="{829FA340-EB09-42AA-9FB7-1E43F2A260B2}">
      <dgm:prSet/>
      <dgm:spPr/>
      <dgm:t>
        <a:bodyPr/>
        <a:lstStyle/>
        <a:p>
          <a:endParaRPr lang="en-ZA"/>
        </a:p>
      </dgm:t>
    </dgm:pt>
    <dgm:pt modelId="{BC054BEA-D0B8-4FFE-9F71-C37A3082A25B}">
      <dgm:prSet custT="1"/>
      <dgm:spPr/>
      <dgm:t>
        <a:bodyPr/>
        <a:lstStyle/>
        <a:p>
          <a:endParaRPr lang="en-ZA" sz="1400" dirty="0"/>
        </a:p>
      </dgm:t>
    </dgm:pt>
    <dgm:pt modelId="{143D898E-F833-43C8-87C1-0DDB0CC560EB}" type="parTrans" cxnId="{1DFD6657-2878-404C-A005-BC8C20E3EDA0}">
      <dgm:prSet/>
      <dgm:spPr/>
      <dgm:t>
        <a:bodyPr/>
        <a:lstStyle/>
        <a:p>
          <a:endParaRPr lang="en-ZA"/>
        </a:p>
      </dgm:t>
    </dgm:pt>
    <dgm:pt modelId="{65E4ABEE-4593-43E4-BE9C-087B7795C0FF}" type="sibTrans" cxnId="{1DFD6657-2878-404C-A005-BC8C20E3EDA0}">
      <dgm:prSet/>
      <dgm:spPr/>
      <dgm:t>
        <a:bodyPr/>
        <a:lstStyle/>
        <a:p>
          <a:endParaRPr lang="en-ZA"/>
        </a:p>
      </dgm:t>
    </dgm:pt>
    <dgm:pt modelId="{3EDBFFD9-1404-40F3-85DC-CD114EB52846}" type="pres">
      <dgm:prSet presAssocID="{513DB3E3-0723-4771-A25F-36B5720BB0C9}" presName="Name0" presStyleCnt="0">
        <dgm:presLayoutVars>
          <dgm:dir/>
          <dgm:animLvl val="lvl"/>
          <dgm:resizeHandles/>
        </dgm:presLayoutVars>
      </dgm:prSet>
      <dgm:spPr/>
      <dgm:t>
        <a:bodyPr/>
        <a:lstStyle/>
        <a:p>
          <a:endParaRPr lang="en-ZA"/>
        </a:p>
      </dgm:t>
    </dgm:pt>
    <dgm:pt modelId="{1A0831CF-E377-4B5A-A4E9-090DB2D20E15}" type="pres">
      <dgm:prSet presAssocID="{F71060E4-75AF-4694-8F33-B744B3153C8F}" presName="linNode" presStyleCnt="0"/>
      <dgm:spPr/>
    </dgm:pt>
    <dgm:pt modelId="{F66D8010-5826-488E-BF8A-B7D4DE5EBEAF}" type="pres">
      <dgm:prSet presAssocID="{F71060E4-75AF-4694-8F33-B744B3153C8F}" presName="parentShp" presStyleLbl="node1" presStyleIdx="0" presStyleCnt="2">
        <dgm:presLayoutVars>
          <dgm:bulletEnabled val="1"/>
        </dgm:presLayoutVars>
      </dgm:prSet>
      <dgm:spPr/>
      <dgm:t>
        <a:bodyPr/>
        <a:lstStyle/>
        <a:p>
          <a:endParaRPr lang="en-ZA"/>
        </a:p>
      </dgm:t>
    </dgm:pt>
    <dgm:pt modelId="{0B8AC965-53BB-40F7-A957-B1084C8C233E}" type="pres">
      <dgm:prSet presAssocID="{F71060E4-75AF-4694-8F33-B744B3153C8F}" presName="childShp" presStyleLbl="bgAccFollowNode1" presStyleIdx="0" presStyleCnt="2">
        <dgm:presLayoutVars>
          <dgm:bulletEnabled val="1"/>
        </dgm:presLayoutVars>
      </dgm:prSet>
      <dgm:spPr/>
      <dgm:t>
        <a:bodyPr/>
        <a:lstStyle/>
        <a:p>
          <a:endParaRPr lang="en-ZA"/>
        </a:p>
      </dgm:t>
    </dgm:pt>
    <dgm:pt modelId="{FFAAB3D3-1A90-4319-BB9E-92F4D6FF1ECC}" type="pres">
      <dgm:prSet presAssocID="{41234B2C-FC4C-4633-9302-4579E1036124}" presName="spacing" presStyleCnt="0"/>
      <dgm:spPr/>
    </dgm:pt>
    <dgm:pt modelId="{F58506E7-78C9-45C0-9E62-62F770F16F4E}" type="pres">
      <dgm:prSet presAssocID="{D613C1A3-B006-4E55-B018-95D21BBC3771}" presName="linNode" presStyleCnt="0"/>
      <dgm:spPr/>
    </dgm:pt>
    <dgm:pt modelId="{9FBF209D-9522-4964-9C90-92AE06671619}" type="pres">
      <dgm:prSet presAssocID="{D613C1A3-B006-4E55-B018-95D21BBC3771}" presName="parentShp" presStyleLbl="node1" presStyleIdx="1" presStyleCnt="2">
        <dgm:presLayoutVars>
          <dgm:bulletEnabled val="1"/>
        </dgm:presLayoutVars>
      </dgm:prSet>
      <dgm:spPr/>
      <dgm:t>
        <a:bodyPr/>
        <a:lstStyle/>
        <a:p>
          <a:endParaRPr lang="en-ZA"/>
        </a:p>
      </dgm:t>
    </dgm:pt>
    <dgm:pt modelId="{2994C454-650E-4A5D-BBD7-141C94116C19}" type="pres">
      <dgm:prSet presAssocID="{D613C1A3-B006-4E55-B018-95D21BBC3771}" presName="childShp" presStyleLbl="bgAccFollowNode1" presStyleIdx="1" presStyleCnt="2">
        <dgm:presLayoutVars>
          <dgm:bulletEnabled val="1"/>
        </dgm:presLayoutVars>
      </dgm:prSet>
      <dgm:spPr/>
      <dgm:t>
        <a:bodyPr/>
        <a:lstStyle/>
        <a:p>
          <a:endParaRPr lang="en-ZA"/>
        </a:p>
      </dgm:t>
    </dgm:pt>
  </dgm:ptLst>
  <dgm:cxnLst>
    <dgm:cxn modelId="{D4D78EAF-0C25-46A2-9B13-25C55E6092D9}" type="presOf" srcId="{D613C1A3-B006-4E55-B018-95D21BBC3771}" destId="{9FBF209D-9522-4964-9C90-92AE06671619}" srcOrd="0" destOrd="0" presId="urn:microsoft.com/office/officeart/2005/8/layout/vList6"/>
    <dgm:cxn modelId="{F3557189-C7DC-44AD-B157-A0897B4F369B}" type="presOf" srcId="{BC93FB8C-AC79-409D-A3A0-A2C7D077428D}" destId="{2994C454-650E-4A5D-BBD7-141C94116C19}" srcOrd="0" destOrd="3" presId="urn:microsoft.com/office/officeart/2005/8/layout/vList6"/>
    <dgm:cxn modelId="{67B9B049-A13D-4B93-91CE-D9A83ECA0E6A}" srcId="{F71060E4-75AF-4694-8F33-B744B3153C8F}" destId="{408E21DF-28E4-4A06-B186-A6CD3104BE15}" srcOrd="2" destOrd="0" parTransId="{F30D63AC-F183-4B4D-8C41-36E7755CDB1C}" sibTransId="{0959F07B-517C-4BAD-9432-4999D90DF527}"/>
    <dgm:cxn modelId="{1A6E80E1-4958-4034-8C7F-8236D33953AE}" srcId="{F71060E4-75AF-4694-8F33-B744B3153C8F}" destId="{039C86BF-B49D-41F1-9691-562405BA3CF6}" srcOrd="0" destOrd="0" parTransId="{79346AF5-66D1-4FDE-994E-4BF09C78AAD7}" sibTransId="{2B46B3B4-3C5F-4E83-A939-E8C8423E3213}"/>
    <dgm:cxn modelId="{B46C89D1-D982-4E4E-8833-C110D3AB4179}" type="presOf" srcId="{039C86BF-B49D-41F1-9691-562405BA3CF6}" destId="{0B8AC965-53BB-40F7-A957-B1084C8C233E}" srcOrd="0" destOrd="0" presId="urn:microsoft.com/office/officeart/2005/8/layout/vList6"/>
    <dgm:cxn modelId="{200D7D93-B65A-492B-B827-98C6B0C951C8}" srcId="{D613C1A3-B006-4E55-B018-95D21BBC3771}" destId="{71D43C64-9AB5-46FC-A6AF-74570D4B8861}" srcOrd="1" destOrd="0" parTransId="{5F0B775B-8C8B-48D3-8341-E48BE7DBDE62}" sibTransId="{98A13570-9893-4646-972D-4AC3EA6D3030}"/>
    <dgm:cxn modelId="{C88035FB-8142-410F-ADED-4ACDC5F30005}" type="presOf" srcId="{408E21DF-28E4-4A06-B186-A6CD3104BE15}" destId="{0B8AC965-53BB-40F7-A957-B1084C8C233E}" srcOrd="0" destOrd="2" presId="urn:microsoft.com/office/officeart/2005/8/layout/vList6"/>
    <dgm:cxn modelId="{141CD2F8-8FF9-4F37-80A0-FF4EDBF762FC}" srcId="{F71060E4-75AF-4694-8F33-B744B3153C8F}" destId="{CFD600C9-072E-41D1-B097-9743FFCFDC50}" srcOrd="1" destOrd="0" parTransId="{772B6B42-8DE6-4A39-8DC3-C0558DBE4E97}" sibTransId="{D5F1956D-FC16-4644-9426-EE1ED69E876A}"/>
    <dgm:cxn modelId="{1DFD6657-2878-404C-A005-BC8C20E3EDA0}" srcId="{D613C1A3-B006-4E55-B018-95D21BBC3771}" destId="{BC054BEA-D0B8-4FFE-9F71-C37A3082A25B}" srcOrd="0" destOrd="0" parTransId="{143D898E-F833-43C8-87C1-0DDB0CC560EB}" sibTransId="{65E4ABEE-4593-43E4-BE9C-087B7795C0FF}"/>
    <dgm:cxn modelId="{6B83C64D-15AD-438F-B4FD-89EACBC63493}" type="presOf" srcId="{71D43C64-9AB5-46FC-A6AF-74570D4B8861}" destId="{2994C454-650E-4A5D-BBD7-141C94116C19}" srcOrd="0" destOrd="1" presId="urn:microsoft.com/office/officeart/2005/8/layout/vList6"/>
    <dgm:cxn modelId="{955EEC1B-3178-4D40-8CFC-783097848C60}" type="presOf" srcId="{BC054BEA-D0B8-4FFE-9F71-C37A3082A25B}" destId="{2994C454-650E-4A5D-BBD7-141C94116C19}" srcOrd="0" destOrd="0" presId="urn:microsoft.com/office/officeart/2005/8/layout/vList6"/>
    <dgm:cxn modelId="{ECCEDCB8-2586-4C17-B7FA-BD358719642E}" type="presOf" srcId="{CFD600C9-072E-41D1-B097-9743FFCFDC50}" destId="{0B8AC965-53BB-40F7-A957-B1084C8C233E}" srcOrd="0" destOrd="1" presId="urn:microsoft.com/office/officeart/2005/8/layout/vList6"/>
    <dgm:cxn modelId="{0EE75A4C-A281-4E2A-A252-C111B9F1FCE9}" srcId="{513DB3E3-0723-4771-A25F-36B5720BB0C9}" destId="{D613C1A3-B006-4E55-B018-95D21BBC3771}" srcOrd="1" destOrd="0" parTransId="{1593564B-3CF6-4914-AB54-2C3BD1FF05B4}" sibTransId="{9CBCE754-C6F3-4F1A-B9F3-4513A10C89DD}"/>
    <dgm:cxn modelId="{66C84AD2-F7BF-4F88-89A3-F88E6FA38047}" type="presOf" srcId="{59A2952F-78D2-4083-B52C-CEEB38F19C09}" destId="{2994C454-650E-4A5D-BBD7-141C94116C19}" srcOrd="0" destOrd="2" presId="urn:microsoft.com/office/officeart/2005/8/layout/vList6"/>
    <dgm:cxn modelId="{829FA340-EB09-42AA-9FB7-1E43F2A260B2}" srcId="{D613C1A3-B006-4E55-B018-95D21BBC3771}" destId="{BC93FB8C-AC79-409D-A3A0-A2C7D077428D}" srcOrd="3" destOrd="0" parTransId="{5E56FEFA-EBE1-4866-856A-8473184C10F7}" sibTransId="{15E599A9-1BD2-496B-9834-98A3C52C8620}"/>
    <dgm:cxn modelId="{544E9540-4A1B-4B71-963A-D170AE7B880C}" srcId="{513DB3E3-0723-4771-A25F-36B5720BB0C9}" destId="{F71060E4-75AF-4694-8F33-B744B3153C8F}" srcOrd="0" destOrd="0" parTransId="{2DAE8B09-1B06-41D8-B787-461F54AA7EB9}" sibTransId="{41234B2C-FC4C-4633-9302-4579E1036124}"/>
    <dgm:cxn modelId="{6E03CBD5-8B57-4807-B91A-649B07A9E949}" type="presOf" srcId="{F71060E4-75AF-4694-8F33-B744B3153C8F}" destId="{F66D8010-5826-488E-BF8A-B7D4DE5EBEAF}" srcOrd="0" destOrd="0" presId="urn:microsoft.com/office/officeart/2005/8/layout/vList6"/>
    <dgm:cxn modelId="{0CF72BDB-7E2B-43F1-A033-598A4792F474}" srcId="{D613C1A3-B006-4E55-B018-95D21BBC3771}" destId="{59A2952F-78D2-4083-B52C-CEEB38F19C09}" srcOrd="2" destOrd="0" parTransId="{610FA2EE-112B-4167-B6D6-57C5CB71E0C8}" sibTransId="{052B8751-8697-4777-90E6-6508521C9FC2}"/>
    <dgm:cxn modelId="{7D5B47CA-DD4C-45A7-8C61-2DBF9FA3F272}" type="presOf" srcId="{513DB3E3-0723-4771-A25F-36B5720BB0C9}" destId="{3EDBFFD9-1404-40F3-85DC-CD114EB52846}" srcOrd="0" destOrd="0" presId="urn:microsoft.com/office/officeart/2005/8/layout/vList6"/>
    <dgm:cxn modelId="{012FCF7A-8158-4D0D-A2C4-0887EDF66469}" type="presParOf" srcId="{3EDBFFD9-1404-40F3-85DC-CD114EB52846}" destId="{1A0831CF-E377-4B5A-A4E9-090DB2D20E15}" srcOrd="0" destOrd="0" presId="urn:microsoft.com/office/officeart/2005/8/layout/vList6"/>
    <dgm:cxn modelId="{45D1BA0D-280F-4FD3-89DB-286F8F0AC8BC}" type="presParOf" srcId="{1A0831CF-E377-4B5A-A4E9-090DB2D20E15}" destId="{F66D8010-5826-488E-BF8A-B7D4DE5EBEAF}" srcOrd="0" destOrd="0" presId="urn:microsoft.com/office/officeart/2005/8/layout/vList6"/>
    <dgm:cxn modelId="{4E78816C-14A5-4013-94BF-B8A891125271}" type="presParOf" srcId="{1A0831CF-E377-4B5A-A4E9-090DB2D20E15}" destId="{0B8AC965-53BB-40F7-A957-B1084C8C233E}" srcOrd="1" destOrd="0" presId="urn:microsoft.com/office/officeart/2005/8/layout/vList6"/>
    <dgm:cxn modelId="{E58EE625-2AE6-45A1-ACC1-FB98E34B2129}" type="presParOf" srcId="{3EDBFFD9-1404-40F3-85DC-CD114EB52846}" destId="{FFAAB3D3-1A90-4319-BB9E-92F4D6FF1ECC}" srcOrd="1" destOrd="0" presId="urn:microsoft.com/office/officeart/2005/8/layout/vList6"/>
    <dgm:cxn modelId="{E3B4C2D3-564B-4B95-81E0-D8A852FDC753}" type="presParOf" srcId="{3EDBFFD9-1404-40F3-85DC-CD114EB52846}" destId="{F58506E7-78C9-45C0-9E62-62F770F16F4E}" srcOrd="2" destOrd="0" presId="urn:microsoft.com/office/officeart/2005/8/layout/vList6"/>
    <dgm:cxn modelId="{FB0897A2-BA95-4DF0-9449-0E6157540C06}" type="presParOf" srcId="{F58506E7-78C9-45C0-9E62-62F770F16F4E}" destId="{9FBF209D-9522-4964-9C90-92AE06671619}" srcOrd="0" destOrd="0" presId="urn:microsoft.com/office/officeart/2005/8/layout/vList6"/>
    <dgm:cxn modelId="{AED59F57-981D-4E4C-B366-EE85F270D56E}" type="presParOf" srcId="{F58506E7-78C9-45C0-9E62-62F770F16F4E}" destId="{2994C454-650E-4A5D-BBD7-141C94116C19}"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164AA4-73EF-4FC4-A5E2-0863B6F9F0A0}" type="doc">
      <dgm:prSet loTypeId="urn:microsoft.com/office/officeart/2005/8/layout/vList6" loCatId="list" qsTypeId="urn:microsoft.com/office/officeart/2005/8/quickstyle/simple1" qsCatId="simple" csTypeId="urn:microsoft.com/office/officeart/2005/8/colors/colorful4" csCatId="colorful" phldr="1"/>
      <dgm:spPr/>
      <dgm:t>
        <a:bodyPr/>
        <a:lstStyle/>
        <a:p>
          <a:endParaRPr lang="en-ZA"/>
        </a:p>
      </dgm:t>
    </dgm:pt>
    <dgm:pt modelId="{47C475C2-CF4F-43CF-9C99-420F5EAAAED8}">
      <dgm:prSet phldrT="[Text]"/>
      <dgm:spPr/>
      <dgm:t>
        <a:bodyPr/>
        <a:lstStyle/>
        <a:p>
          <a:r>
            <a:rPr lang="en-ZA" dirty="0" smtClean="0"/>
            <a:t>VISION</a:t>
          </a:r>
          <a:endParaRPr lang="en-ZA" dirty="0"/>
        </a:p>
      </dgm:t>
    </dgm:pt>
    <dgm:pt modelId="{7C50613D-AFAD-43F5-B0C4-CA1E84DEC531}" type="parTrans" cxnId="{C084D75F-47C9-4B51-B507-E076AA2C3E2E}">
      <dgm:prSet/>
      <dgm:spPr/>
      <dgm:t>
        <a:bodyPr/>
        <a:lstStyle/>
        <a:p>
          <a:endParaRPr lang="en-ZA"/>
        </a:p>
      </dgm:t>
    </dgm:pt>
    <dgm:pt modelId="{95ABED71-F5DF-4170-9C7C-7388571C4A7D}" type="sibTrans" cxnId="{C084D75F-47C9-4B51-B507-E076AA2C3E2E}">
      <dgm:prSet/>
      <dgm:spPr/>
      <dgm:t>
        <a:bodyPr/>
        <a:lstStyle/>
        <a:p>
          <a:endParaRPr lang="en-ZA"/>
        </a:p>
      </dgm:t>
    </dgm:pt>
    <dgm:pt modelId="{37BD2E6E-2EA9-40C8-A233-EA45C0EF2D47}">
      <dgm:prSet phldrT="[Text]"/>
      <dgm:spPr/>
      <dgm:t>
        <a:bodyPr/>
        <a:lstStyle/>
        <a:p>
          <a:r>
            <a:rPr lang="en-ZA" dirty="0" smtClean="0"/>
            <a:t>MISSION</a:t>
          </a:r>
          <a:endParaRPr lang="en-ZA" dirty="0"/>
        </a:p>
      </dgm:t>
    </dgm:pt>
    <dgm:pt modelId="{D91638F0-D3F4-4AF5-BBD3-6043007A31AA}" type="parTrans" cxnId="{7CF5B2B3-8166-4DCA-87F6-0065A2486800}">
      <dgm:prSet/>
      <dgm:spPr/>
      <dgm:t>
        <a:bodyPr/>
        <a:lstStyle/>
        <a:p>
          <a:endParaRPr lang="en-ZA"/>
        </a:p>
      </dgm:t>
    </dgm:pt>
    <dgm:pt modelId="{D7570C23-1582-46E0-8324-781BBBEB5843}" type="sibTrans" cxnId="{7CF5B2B3-8166-4DCA-87F6-0065A2486800}">
      <dgm:prSet/>
      <dgm:spPr/>
      <dgm:t>
        <a:bodyPr/>
        <a:lstStyle/>
        <a:p>
          <a:endParaRPr lang="en-ZA"/>
        </a:p>
      </dgm:t>
    </dgm:pt>
    <dgm:pt modelId="{D6D2E13C-6C33-40F1-ABF9-12D46B42D89D}">
      <dgm:prSet phldrT="[Text]" custT="1"/>
      <dgm:spPr/>
      <dgm:t>
        <a:bodyPr/>
        <a:lstStyle/>
        <a:p>
          <a:r>
            <a:rPr lang="en-ZA" sz="1200" dirty="0" smtClean="0"/>
            <a:t>Through multiple channels, we will deliver both financial and social relief, to the right person, at the right time, every time, ensuring high client satisfaction</a:t>
          </a:r>
          <a:endParaRPr lang="en-ZA" sz="1200" dirty="0"/>
        </a:p>
      </dgm:t>
    </dgm:pt>
    <dgm:pt modelId="{56B2693A-969F-465C-9757-F5E80B7D7A0D}" type="parTrans" cxnId="{C3D0C323-7166-4C15-8AD0-449114317143}">
      <dgm:prSet/>
      <dgm:spPr/>
      <dgm:t>
        <a:bodyPr/>
        <a:lstStyle/>
        <a:p>
          <a:endParaRPr lang="en-ZA"/>
        </a:p>
      </dgm:t>
    </dgm:pt>
    <dgm:pt modelId="{3D786E5B-8736-461A-8CB8-748C048ABA50}" type="sibTrans" cxnId="{C3D0C323-7166-4C15-8AD0-449114317143}">
      <dgm:prSet/>
      <dgm:spPr/>
      <dgm:t>
        <a:bodyPr/>
        <a:lstStyle/>
        <a:p>
          <a:endParaRPr lang="en-ZA"/>
        </a:p>
      </dgm:t>
    </dgm:pt>
    <dgm:pt modelId="{877A86DA-4626-4501-931D-BFFFBAEBD27A}">
      <dgm:prSet phldrT="[Text]" custT="1"/>
      <dgm:spPr/>
      <dgm:t>
        <a:bodyPr/>
        <a:lstStyle/>
        <a:p>
          <a:pPr algn="just"/>
          <a:r>
            <a:rPr lang="en-ZA" sz="1200" dirty="0" smtClean="0"/>
            <a:t> A caring, accessible and customer centric UIF that contributes towards poverty alleviation.</a:t>
          </a:r>
          <a:endParaRPr lang="en-ZA" sz="1200" dirty="0"/>
        </a:p>
      </dgm:t>
    </dgm:pt>
    <dgm:pt modelId="{A2C99B03-61DB-48BF-9817-BF30DC3CBCBA}" type="parTrans" cxnId="{40BA7DDF-3623-409C-82E6-148ACB16B1A8}">
      <dgm:prSet/>
      <dgm:spPr/>
      <dgm:t>
        <a:bodyPr/>
        <a:lstStyle/>
        <a:p>
          <a:endParaRPr lang="en-ZA"/>
        </a:p>
      </dgm:t>
    </dgm:pt>
    <dgm:pt modelId="{DD1590DC-FD29-47A1-86F3-2E61B11CF011}" type="sibTrans" cxnId="{40BA7DDF-3623-409C-82E6-148ACB16B1A8}">
      <dgm:prSet/>
      <dgm:spPr/>
      <dgm:t>
        <a:bodyPr/>
        <a:lstStyle/>
        <a:p>
          <a:endParaRPr lang="en-ZA"/>
        </a:p>
      </dgm:t>
    </dgm:pt>
    <dgm:pt modelId="{2B077CFF-6608-4D5C-8EAC-28C26A38CB7F}">
      <dgm:prSet custT="1"/>
      <dgm:spPr/>
      <dgm:t>
        <a:bodyPr/>
        <a:lstStyle/>
        <a:p>
          <a:endParaRPr lang="en-ZA" sz="1200" dirty="0" smtClean="0"/>
        </a:p>
      </dgm:t>
    </dgm:pt>
    <dgm:pt modelId="{741A48A9-DB6D-4D3E-8C5F-F4A0F7E66C12}" type="parTrans" cxnId="{A2A1D1DC-7039-4693-8653-3B5C5674C53E}">
      <dgm:prSet/>
      <dgm:spPr/>
      <dgm:t>
        <a:bodyPr/>
        <a:lstStyle/>
        <a:p>
          <a:endParaRPr lang="en-ZA"/>
        </a:p>
      </dgm:t>
    </dgm:pt>
    <dgm:pt modelId="{C62732FD-DC6C-46E1-8CC1-E5FA96055FEF}" type="sibTrans" cxnId="{A2A1D1DC-7039-4693-8653-3B5C5674C53E}">
      <dgm:prSet/>
      <dgm:spPr/>
      <dgm:t>
        <a:bodyPr/>
        <a:lstStyle/>
        <a:p>
          <a:endParaRPr lang="en-ZA"/>
        </a:p>
      </dgm:t>
    </dgm:pt>
    <dgm:pt modelId="{844F7189-52D7-43B0-A6F6-3D28D5AD8CFD}">
      <dgm:prSet custT="1"/>
      <dgm:spPr/>
      <dgm:t>
        <a:bodyPr/>
        <a:lstStyle/>
        <a:p>
          <a:endParaRPr lang="en-ZA" sz="1200" dirty="0" smtClean="0"/>
        </a:p>
      </dgm:t>
    </dgm:pt>
    <dgm:pt modelId="{7C5C41C7-8BAC-40C4-A3F8-606958E1BB2F}" type="parTrans" cxnId="{9DB190BE-E995-4087-9347-789006796E08}">
      <dgm:prSet/>
      <dgm:spPr/>
      <dgm:t>
        <a:bodyPr/>
        <a:lstStyle/>
        <a:p>
          <a:endParaRPr lang="en-ZA"/>
        </a:p>
      </dgm:t>
    </dgm:pt>
    <dgm:pt modelId="{5778600B-B938-4D19-8C13-CA9680682312}" type="sibTrans" cxnId="{9DB190BE-E995-4087-9347-789006796E08}">
      <dgm:prSet/>
      <dgm:spPr/>
      <dgm:t>
        <a:bodyPr/>
        <a:lstStyle/>
        <a:p>
          <a:endParaRPr lang="en-ZA"/>
        </a:p>
      </dgm:t>
    </dgm:pt>
    <dgm:pt modelId="{3B8BCAA4-EBDC-4A5B-B4A8-2A5DED69D84C}" type="pres">
      <dgm:prSet presAssocID="{6A164AA4-73EF-4FC4-A5E2-0863B6F9F0A0}" presName="Name0" presStyleCnt="0">
        <dgm:presLayoutVars>
          <dgm:dir/>
          <dgm:animLvl val="lvl"/>
          <dgm:resizeHandles/>
        </dgm:presLayoutVars>
      </dgm:prSet>
      <dgm:spPr/>
      <dgm:t>
        <a:bodyPr/>
        <a:lstStyle/>
        <a:p>
          <a:endParaRPr lang="en-ZA"/>
        </a:p>
      </dgm:t>
    </dgm:pt>
    <dgm:pt modelId="{BF66B655-2348-4A66-86ED-4725E787C550}" type="pres">
      <dgm:prSet presAssocID="{47C475C2-CF4F-43CF-9C99-420F5EAAAED8}" presName="linNode" presStyleCnt="0"/>
      <dgm:spPr/>
    </dgm:pt>
    <dgm:pt modelId="{B13FCCB6-D8C4-4E8E-875D-04DC498322DD}" type="pres">
      <dgm:prSet presAssocID="{47C475C2-CF4F-43CF-9C99-420F5EAAAED8}" presName="parentShp" presStyleLbl="node1" presStyleIdx="0" presStyleCnt="2" custScaleX="75926" custScaleY="87379">
        <dgm:presLayoutVars>
          <dgm:bulletEnabled val="1"/>
        </dgm:presLayoutVars>
      </dgm:prSet>
      <dgm:spPr/>
      <dgm:t>
        <a:bodyPr/>
        <a:lstStyle/>
        <a:p>
          <a:endParaRPr lang="en-ZA"/>
        </a:p>
      </dgm:t>
    </dgm:pt>
    <dgm:pt modelId="{07EE1850-BAF5-40D0-B53D-2F4E54584F4C}" type="pres">
      <dgm:prSet presAssocID="{47C475C2-CF4F-43CF-9C99-420F5EAAAED8}" presName="childShp" presStyleLbl="bgAccFollowNode1" presStyleIdx="0" presStyleCnt="2" custScaleX="116049" custScaleY="74453">
        <dgm:presLayoutVars>
          <dgm:bulletEnabled val="1"/>
        </dgm:presLayoutVars>
      </dgm:prSet>
      <dgm:spPr/>
      <dgm:t>
        <a:bodyPr/>
        <a:lstStyle/>
        <a:p>
          <a:endParaRPr lang="en-ZA"/>
        </a:p>
      </dgm:t>
    </dgm:pt>
    <dgm:pt modelId="{5CB485A2-71E2-41FA-A3CB-145C7089E895}" type="pres">
      <dgm:prSet presAssocID="{95ABED71-F5DF-4170-9C7C-7388571C4A7D}" presName="spacing" presStyleCnt="0"/>
      <dgm:spPr/>
    </dgm:pt>
    <dgm:pt modelId="{65DC04E7-CBED-41E2-B4AD-040787C1A431}" type="pres">
      <dgm:prSet presAssocID="{37BD2E6E-2EA9-40C8-A233-EA45C0EF2D47}" presName="linNode" presStyleCnt="0"/>
      <dgm:spPr/>
    </dgm:pt>
    <dgm:pt modelId="{7C3F0D60-2079-4977-8666-951D1D7CC094}" type="pres">
      <dgm:prSet presAssocID="{37BD2E6E-2EA9-40C8-A233-EA45C0EF2D47}" presName="parentShp" presStyleLbl="node1" presStyleIdx="1" presStyleCnt="2" custScaleX="79046" custLinFactNeighborX="-3013" custLinFactNeighborY="2089">
        <dgm:presLayoutVars>
          <dgm:bulletEnabled val="1"/>
        </dgm:presLayoutVars>
      </dgm:prSet>
      <dgm:spPr/>
      <dgm:t>
        <a:bodyPr/>
        <a:lstStyle/>
        <a:p>
          <a:endParaRPr lang="en-ZA"/>
        </a:p>
      </dgm:t>
    </dgm:pt>
    <dgm:pt modelId="{6688B4AF-6AA6-4D8E-932F-CD25171C8CAB}" type="pres">
      <dgm:prSet presAssocID="{37BD2E6E-2EA9-40C8-A233-EA45C0EF2D47}" presName="childShp" presStyleLbl="bgAccFollowNode1" presStyleIdx="1" presStyleCnt="2" custScaleX="104874" custLinFactNeighborX="-11256" custLinFactNeighborY="2089">
        <dgm:presLayoutVars>
          <dgm:bulletEnabled val="1"/>
        </dgm:presLayoutVars>
      </dgm:prSet>
      <dgm:spPr/>
      <dgm:t>
        <a:bodyPr/>
        <a:lstStyle/>
        <a:p>
          <a:endParaRPr lang="en-ZA"/>
        </a:p>
      </dgm:t>
    </dgm:pt>
  </dgm:ptLst>
  <dgm:cxnLst>
    <dgm:cxn modelId="{A2A1D1DC-7039-4693-8653-3B5C5674C53E}" srcId="{47C475C2-CF4F-43CF-9C99-420F5EAAAED8}" destId="{2B077CFF-6608-4D5C-8EAC-28C26A38CB7F}" srcOrd="1" destOrd="0" parTransId="{741A48A9-DB6D-4D3E-8C5F-F4A0F7E66C12}" sibTransId="{C62732FD-DC6C-46E1-8CC1-E5FA96055FEF}"/>
    <dgm:cxn modelId="{C084D75F-47C9-4B51-B507-E076AA2C3E2E}" srcId="{6A164AA4-73EF-4FC4-A5E2-0863B6F9F0A0}" destId="{47C475C2-CF4F-43CF-9C99-420F5EAAAED8}" srcOrd="0" destOrd="0" parTransId="{7C50613D-AFAD-43F5-B0C4-CA1E84DEC531}" sibTransId="{95ABED71-F5DF-4170-9C7C-7388571C4A7D}"/>
    <dgm:cxn modelId="{C3D0C323-7166-4C15-8AD0-449114317143}" srcId="{37BD2E6E-2EA9-40C8-A233-EA45C0EF2D47}" destId="{D6D2E13C-6C33-40F1-ABF9-12D46B42D89D}" srcOrd="0" destOrd="0" parTransId="{56B2693A-969F-465C-9757-F5E80B7D7A0D}" sibTransId="{3D786E5B-8736-461A-8CB8-748C048ABA50}"/>
    <dgm:cxn modelId="{4A857C35-8008-43FB-BDE1-F7130B964EA0}" type="presOf" srcId="{D6D2E13C-6C33-40F1-ABF9-12D46B42D89D}" destId="{6688B4AF-6AA6-4D8E-932F-CD25171C8CAB}" srcOrd="0" destOrd="0" presId="urn:microsoft.com/office/officeart/2005/8/layout/vList6"/>
    <dgm:cxn modelId="{7CF5B2B3-8166-4DCA-87F6-0065A2486800}" srcId="{6A164AA4-73EF-4FC4-A5E2-0863B6F9F0A0}" destId="{37BD2E6E-2EA9-40C8-A233-EA45C0EF2D47}" srcOrd="1" destOrd="0" parTransId="{D91638F0-D3F4-4AF5-BBD3-6043007A31AA}" sibTransId="{D7570C23-1582-46E0-8324-781BBBEB5843}"/>
    <dgm:cxn modelId="{A6AE1FF2-28B3-413A-897A-A817D14244E6}" type="presOf" srcId="{2B077CFF-6608-4D5C-8EAC-28C26A38CB7F}" destId="{07EE1850-BAF5-40D0-B53D-2F4E54584F4C}" srcOrd="0" destOrd="1" presId="urn:microsoft.com/office/officeart/2005/8/layout/vList6"/>
    <dgm:cxn modelId="{972A7F08-C6FD-43C7-A774-57582134DBBF}" type="presOf" srcId="{37BD2E6E-2EA9-40C8-A233-EA45C0EF2D47}" destId="{7C3F0D60-2079-4977-8666-951D1D7CC094}" srcOrd="0" destOrd="0" presId="urn:microsoft.com/office/officeart/2005/8/layout/vList6"/>
    <dgm:cxn modelId="{9DB190BE-E995-4087-9347-789006796E08}" srcId="{37BD2E6E-2EA9-40C8-A233-EA45C0EF2D47}" destId="{844F7189-52D7-43B0-A6F6-3D28D5AD8CFD}" srcOrd="1" destOrd="0" parTransId="{7C5C41C7-8BAC-40C4-A3F8-606958E1BB2F}" sibTransId="{5778600B-B938-4D19-8C13-CA9680682312}"/>
    <dgm:cxn modelId="{4FA4B3C0-B0B4-4D3D-A40E-B5D04671B4A7}" type="presOf" srcId="{6A164AA4-73EF-4FC4-A5E2-0863B6F9F0A0}" destId="{3B8BCAA4-EBDC-4A5B-B4A8-2A5DED69D84C}" srcOrd="0" destOrd="0" presId="urn:microsoft.com/office/officeart/2005/8/layout/vList6"/>
    <dgm:cxn modelId="{5EAF9D94-FDD2-4961-A399-2494CDD332FF}" type="presOf" srcId="{47C475C2-CF4F-43CF-9C99-420F5EAAAED8}" destId="{B13FCCB6-D8C4-4E8E-875D-04DC498322DD}" srcOrd="0" destOrd="0" presId="urn:microsoft.com/office/officeart/2005/8/layout/vList6"/>
    <dgm:cxn modelId="{FC1CA6C0-FE40-4808-9BC6-71BA36756D0B}" type="presOf" srcId="{844F7189-52D7-43B0-A6F6-3D28D5AD8CFD}" destId="{6688B4AF-6AA6-4D8E-932F-CD25171C8CAB}" srcOrd="0" destOrd="1" presId="urn:microsoft.com/office/officeart/2005/8/layout/vList6"/>
    <dgm:cxn modelId="{BA8E6AD3-8718-40E3-BBCA-861C8F340D40}" type="presOf" srcId="{877A86DA-4626-4501-931D-BFFFBAEBD27A}" destId="{07EE1850-BAF5-40D0-B53D-2F4E54584F4C}" srcOrd="0" destOrd="0" presId="urn:microsoft.com/office/officeart/2005/8/layout/vList6"/>
    <dgm:cxn modelId="{40BA7DDF-3623-409C-82E6-148ACB16B1A8}" srcId="{47C475C2-CF4F-43CF-9C99-420F5EAAAED8}" destId="{877A86DA-4626-4501-931D-BFFFBAEBD27A}" srcOrd="0" destOrd="0" parTransId="{A2C99B03-61DB-48BF-9817-BF30DC3CBCBA}" sibTransId="{DD1590DC-FD29-47A1-86F3-2E61B11CF011}"/>
    <dgm:cxn modelId="{008CE597-AD75-4BD7-BE18-B95E2DA34C98}" type="presParOf" srcId="{3B8BCAA4-EBDC-4A5B-B4A8-2A5DED69D84C}" destId="{BF66B655-2348-4A66-86ED-4725E787C550}" srcOrd="0" destOrd="0" presId="urn:microsoft.com/office/officeart/2005/8/layout/vList6"/>
    <dgm:cxn modelId="{5E7D099B-D96B-45F9-95C4-027F861B8B62}" type="presParOf" srcId="{BF66B655-2348-4A66-86ED-4725E787C550}" destId="{B13FCCB6-D8C4-4E8E-875D-04DC498322DD}" srcOrd="0" destOrd="0" presId="urn:microsoft.com/office/officeart/2005/8/layout/vList6"/>
    <dgm:cxn modelId="{4F394BF9-8F6A-40C7-B5BE-6A620A867BB2}" type="presParOf" srcId="{BF66B655-2348-4A66-86ED-4725E787C550}" destId="{07EE1850-BAF5-40D0-B53D-2F4E54584F4C}" srcOrd="1" destOrd="0" presId="urn:microsoft.com/office/officeart/2005/8/layout/vList6"/>
    <dgm:cxn modelId="{DD348CD4-2C3C-4C42-B445-043F959287C9}" type="presParOf" srcId="{3B8BCAA4-EBDC-4A5B-B4A8-2A5DED69D84C}" destId="{5CB485A2-71E2-41FA-A3CB-145C7089E895}" srcOrd="1" destOrd="0" presId="urn:microsoft.com/office/officeart/2005/8/layout/vList6"/>
    <dgm:cxn modelId="{0A6A3F95-445A-46A5-9873-68407226D315}" type="presParOf" srcId="{3B8BCAA4-EBDC-4A5B-B4A8-2A5DED69D84C}" destId="{65DC04E7-CBED-41E2-B4AD-040787C1A431}" srcOrd="2" destOrd="0" presId="urn:microsoft.com/office/officeart/2005/8/layout/vList6"/>
    <dgm:cxn modelId="{B3DF7492-5768-4D66-B607-DBB134B76463}" type="presParOf" srcId="{65DC04E7-CBED-41E2-B4AD-040787C1A431}" destId="{7C3F0D60-2079-4977-8666-951D1D7CC094}" srcOrd="0" destOrd="0" presId="urn:microsoft.com/office/officeart/2005/8/layout/vList6"/>
    <dgm:cxn modelId="{6E3D78FD-3395-4482-B22A-57E2DB1D6FAB}" type="presParOf" srcId="{65DC04E7-CBED-41E2-B4AD-040787C1A431}" destId="{6688B4AF-6AA6-4D8E-932F-CD25171C8CAB}" srcOrd="1" destOrd="0" presId="urn:microsoft.com/office/officeart/2005/8/layout/vList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568356-4B6D-4E2C-A639-E936DC23A224}" type="doc">
      <dgm:prSet loTypeId="urn:microsoft.com/office/officeart/2005/8/layout/radial3" loCatId="cycle" qsTypeId="urn:microsoft.com/office/officeart/2005/8/quickstyle/simple1" qsCatId="simple" csTypeId="urn:microsoft.com/office/officeart/2005/8/colors/colorful1#1" csCatId="colorful" phldr="1"/>
      <dgm:spPr/>
      <dgm:t>
        <a:bodyPr/>
        <a:lstStyle/>
        <a:p>
          <a:endParaRPr lang="en-ZA"/>
        </a:p>
      </dgm:t>
    </dgm:pt>
    <dgm:pt modelId="{9A6A0FBB-F0E7-4C6E-9986-0F8F222D1446}">
      <dgm:prSet phldrT="[Text]" custT="1"/>
      <dgm:spPr/>
      <dgm:t>
        <a:bodyPr/>
        <a:lstStyle/>
        <a:p>
          <a:r>
            <a:rPr lang="en-ZA" sz="1200" b="1" dirty="0" smtClean="0"/>
            <a:t>THE GLUE THAT HOLDS US TOGETHER</a:t>
          </a:r>
        </a:p>
      </dgm:t>
    </dgm:pt>
    <dgm:pt modelId="{02B24B5C-49FF-462F-8517-9F6A2BB4C833}" type="parTrans" cxnId="{C618C20F-0902-4469-8D2E-B0102EE2ACD1}">
      <dgm:prSet/>
      <dgm:spPr/>
      <dgm:t>
        <a:bodyPr/>
        <a:lstStyle/>
        <a:p>
          <a:endParaRPr lang="en-ZA"/>
        </a:p>
      </dgm:t>
    </dgm:pt>
    <dgm:pt modelId="{35F22032-BEA7-4C6A-8754-5F167630AF98}" type="sibTrans" cxnId="{C618C20F-0902-4469-8D2E-B0102EE2ACD1}">
      <dgm:prSet/>
      <dgm:spPr/>
      <dgm:t>
        <a:bodyPr/>
        <a:lstStyle/>
        <a:p>
          <a:endParaRPr lang="en-ZA"/>
        </a:p>
      </dgm:t>
    </dgm:pt>
    <dgm:pt modelId="{32D33C4C-E7F7-4C08-82CC-D0483EB50B58}">
      <dgm:prSet phldrT="[Text]" custT="1"/>
      <dgm:spPr/>
      <dgm:t>
        <a:bodyPr/>
        <a:lstStyle/>
        <a:p>
          <a:r>
            <a:rPr lang="en-ZA" sz="1200" b="1" dirty="0" smtClean="0"/>
            <a:t>Transparency</a:t>
          </a:r>
        </a:p>
        <a:p>
          <a:r>
            <a:rPr lang="en-ZA" sz="1200" dirty="0" smtClean="0"/>
            <a:t>Open to all stakeholders</a:t>
          </a:r>
          <a:endParaRPr lang="en-ZA" sz="1200" dirty="0"/>
        </a:p>
      </dgm:t>
    </dgm:pt>
    <dgm:pt modelId="{EAA7C509-1B7F-43D1-B0EE-4ED78D8AE2ED}" type="parTrans" cxnId="{907349DB-9539-4639-A389-AC2BC9BBFE9C}">
      <dgm:prSet/>
      <dgm:spPr/>
      <dgm:t>
        <a:bodyPr/>
        <a:lstStyle/>
        <a:p>
          <a:endParaRPr lang="en-ZA"/>
        </a:p>
      </dgm:t>
    </dgm:pt>
    <dgm:pt modelId="{3E0D6E1D-08E7-4065-ACFA-3FA066E258DB}" type="sibTrans" cxnId="{907349DB-9539-4639-A389-AC2BC9BBFE9C}">
      <dgm:prSet/>
      <dgm:spPr/>
      <dgm:t>
        <a:bodyPr/>
        <a:lstStyle/>
        <a:p>
          <a:endParaRPr lang="en-ZA"/>
        </a:p>
      </dgm:t>
    </dgm:pt>
    <dgm:pt modelId="{462072B9-A2FA-4EB3-9C89-E1193302BA58}">
      <dgm:prSet phldrT="[Text]" custT="1"/>
      <dgm:spPr/>
      <dgm:t>
        <a:bodyPr/>
        <a:lstStyle/>
        <a:p>
          <a:pPr algn="just"/>
          <a:r>
            <a:rPr lang="en-ZA" sz="1200" b="1" dirty="0" smtClean="0"/>
            <a:t>Mutual respect  </a:t>
          </a:r>
        </a:p>
        <a:p>
          <a:pPr algn="just"/>
          <a:r>
            <a:rPr lang="en-ZA" sz="1200" dirty="0" smtClean="0"/>
            <a:t>To all colleagues &amp; stakeholders</a:t>
          </a:r>
          <a:endParaRPr lang="en-ZA" sz="1200" dirty="0"/>
        </a:p>
      </dgm:t>
    </dgm:pt>
    <dgm:pt modelId="{2FEA06B8-49CD-4259-9AF2-4E7F5D3AB28D}" type="parTrans" cxnId="{CB7FF6C5-38EC-40F8-A329-1665EF63813A}">
      <dgm:prSet/>
      <dgm:spPr/>
      <dgm:t>
        <a:bodyPr/>
        <a:lstStyle/>
        <a:p>
          <a:endParaRPr lang="en-ZA"/>
        </a:p>
      </dgm:t>
    </dgm:pt>
    <dgm:pt modelId="{8D74C6CD-0324-493B-91DE-1A6856DA77ED}" type="sibTrans" cxnId="{CB7FF6C5-38EC-40F8-A329-1665EF63813A}">
      <dgm:prSet/>
      <dgm:spPr/>
      <dgm:t>
        <a:bodyPr/>
        <a:lstStyle/>
        <a:p>
          <a:endParaRPr lang="en-ZA"/>
        </a:p>
      </dgm:t>
    </dgm:pt>
    <dgm:pt modelId="{8F950D0B-EA57-493B-B6D5-A830A441E548}">
      <dgm:prSet phldrT="[Text]" custT="1"/>
      <dgm:spPr/>
      <dgm:t>
        <a:bodyPr/>
        <a:lstStyle/>
        <a:p>
          <a:r>
            <a:rPr lang="en-ZA" sz="1200" b="1" dirty="0" smtClean="0"/>
            <a:t>Client-centres services</a:t>
          </a:r>
        </a:p>
        <a:p>
          <a:r>
            <a:rPr lang="en-ZA" sz="1200" dirty="0" smtClean="0"/>
            <a:t> by Providing excellent  &amp; world class service  to all</a:t>
          </a:r>
          <a:endParaRPr lang="en-ZA" sz="1200" dirty="0"/>
        </a:p>
      </dgm:t>
    </dgm:pt>
    <dgm:pt modelId="{A1FD8E82-3F46-4820-BB94-F796CC10E988}" type="parTrans" cxnId="{B8857566-06A2-4C91-99E1-A0A38576BE97}">
      <dgm:prSet/>
      <dgm:spPr/>
      <dgm:t>
        <a:bodyPr/>
        <a:lstStyle/>
        <a:p>
          <a:endParaRPr lang="en-ZA"/>
        </a:p>
      </dgm:t>
    </dgm:pt>
    <dgm:pt modelId="{5D9AB937-2905-4ED9-AFDB-5C5284B53025}" type="sibTrans" cxnId="{B8857566-06A2-4C91-99E1-A0A38576BE97}">
      <dgm:prSet/>
      <dgm:spPr/>
      <dgm:t>
        <a:bodyPr/>
        <a:lstStyle/>
        <a:p>
          <a:endParaRPr lang="en-ZA"/>
        </a:p>
      </dgm:t>
    </dgm:pt>
    <dgm:pt modelId="{22C640A1-D282-44E1-A3AA-3B10170879FC}">
      <dgm:prSet phldrT="[Text]" custT="1"/>
      <dgm:spPr/>
      <dgm:t>
        <a:bodyPr/>
        <a:lstStyle/>
        <a:p>
          <a:r>
            <a:rPr lang="en-ZA" sz="1200" b="1" dirty="0" smtClean="0"/>
            <a:t>Integrity </a:t>
          </a:r>
        </a:p>
        <a:p>
          <a:r>
            <a:rPr lang="en-ZA" sz="1200" dirty="0" smtClean="0"/>
            <a:t>Communicate openly and honestly with relationship based on  trust</a:t>
          </a:r>
          <a:endParaRPr lang="en-ZA" sz="1200" dirty="0"/>
        </a:p>
      </dgm:t>
    </dgm:pt>
    <dgm:pt modelId="{D9B652CA-9B55-449C-87B8-F3F01AB6027D}" type="parTrans" cxnId="{64DA56A3-D54E-44A5-B69A-18FBA852BA53}">
      <dgm:prSet/>
      <dgm:spPr/>
      <dgm:t>
        <a:bodyPr/>
        <a:lstStyle/>
        <a:p>
          <a:endParaRPr lang="en-ZA"/>
        </a:p>
      </dgm:t>
    </dgm:pt>
    <dgm:pt modelId="{DBDC2166-BD5F-4FB0-8ADA-5A11D1E70981}" type="sibTrans" cxnId="{64DA56A3-D54E-44A5-B69A-18FBA852BA53}">
      <dgm:prSet/>
      <dgm:spPr/>
      <dgm:t>
        <a:bodyPr/>
        <a:lstStyle/>
        <a:p>
          <a:endParaRPr lang="en-ZA"/>
        </a:p>
      </dgm:t>
    </dgm:pt>
    <dgm:pt modelId="{6514DFC9-6043-4059-A912-5212A1A1A185}">
      <dgm:prSet phldrT="[Text]" custT="1"/>
      <dgm:spPr/>
      <dgm:t>
        <a:bodyPr/>
        <a:lstStyle/>
        <a:p>
          <a:r>
            <a:rPr lang="en-ZA" sz="1200" b="1" dirty="0" smtClean="0"/>
            <a:t>Accountability</a:t>
          </a:r>
          <a:r>
            <a:rPr lang="en-ZA" sz="1200" dirty="0" smtClean="0"/>
            <a:t> </a:t>
          </a:r>
        </a:p>
        <a:p>
          <a:r>
            <a:rPr lang="en-ZA" sz="1200" dirty="0" smtClean="0"/>
            <a:t>Own up to  our responsibilities in relations to our behaviours &amp; actions</a:t>
          </a:r>
          <a:endParaRPr lang="en-ZA" sz="1200" dirty="0"/>
        </a:p>
      </dgm:t>
    </dgm:pt>
    <dgm:pt modelId="{AEE0295A-A081-4F96-B857-461D881D108E}" type="parTrans" cxnId="{2CF29068-EE21-417A-87AF-F46570FB1413}">
      <dgm:prSet/>
      <dgm:spPr/>
      <dgm:t>
        <a:bodyPr/>
        <a:lstStyle/>
        <a:p>
          <a:endParaRPr lang="en-ZA"/>
        </a:p>
      </dgm:t>
    </dgm:pt>
    <dgm:pt modelId="{74380DAA-BF58-4533-A7B8-560E69AB04E1}" type="sibTrans" cxnId="{2CF29068-EE21-417A-87AF-F46570FB1413}">
      <dgm:prSet/>
      <dgm:spPr/>
      <dgm:t>
        <a:bodyPr/>
        <a:lstStyle/>
        <a:p>
          <a:endParaRPr lang="en-ZA"/>
        </a:p>
      </dgm:t>
    </dgm:pt>
    <dgm:pt modelId="{17AF5370-203D-48FF-857A-EFD15E86023F}">
      <dgm:prSet phldrT="[Text]" custT="1"/>
      <dgm:spPr/>
      <dgm:t>
        <a:bodyPr/>
        <a:lstStyle/>
        <a:p>
          <a:pPr algn="just"/>
          <a:r>
            <a:rPr lang="en-ZA" sz="1200" b="1" dirty="0" smtClean="0"/>
            <a:t>Team Work </a:t>
          </a:r>
        </a:p>
        <a:p>
          <a:pPr algn="just"/>
          <a:r>
            <a:rPr lang="en-ZA" sz="1200" dirty="0" smtClean="0"/>
            <a:t>Involve each other, work together, seek ideas and share solutions</a:t>
          </a:r>
          <a:endParaRPr lang="en-ZA" sz="1200" dirty="0"/>
        </a:p>
      </dgm:t>
    </dgm:pt>
    <dgm:pt modelId="{575F64E3-A465-4A3B-B315-8A8BDE06E621}" type="parTrans" cxnId="{5773C366-C486-4F96-AC05-5D2C33E2A84E}">
      <dgm:prSet/>
      <dgm:spPr/>
      <dgm:t>
        <a:bodyPr/>
        <a:lstStyle/>
        <a:p>
          <a:endParaRPr lang="en-ZA"/>
        </a:p>
      </dgm:t>
    </dgm:pt>
    <dgm:pt modelId="{54BE92E6-BFB3-4347-849C-F45BA943FCD4}" type="sibTrans" cxnId="{5773C366-C486-4F96-AC05-5D2C33E2A84E}">
      <dgm:prSet/>
      <dgm:spPr/>
      <dgm:t>
        <a:bodyPr/>
        <a:lstStyle/>
        <a:p>
          <a:endParaRPr lang="en-ZA"/>
        </a:p>
      </dgm:t>
    </dgm:pt>
    <dgm:pt modelId="{D4689C61-03B1-4F9F-8214-6F9E9A51B15D}">
      <dgm:prSet phldrT="[Text]">
        <dgm:style>
          <a:lnRef idx="2">
            <a:schemeClr val="accent2"/>
          </a:lnRef>
          <a:fillRef idx="1">
            <a:schemeClr val="lt1"/>
          </a:fillRef>
          <a:effectRef idx="0">
            <a:schemeClr val="accent2"/>
          </a:effectRef>
          <a:fontRef idx="minor">
            <a:schemeClr val="dk1"/>
          </a:fontRef>
        </dgm:style>
      </dgm:prSet>
      <dgm:spPr>
        <a:solidFill>
          <a:schemeClr val="bg1"/>
        </a:solidFill>
      </dgm:spPr>
      <dgm:t>
        <a:bodyPr/>
        <a:lstStyle/>
        <a:p>
          <a:endParaRPr lang="en-ZA" dirty="0"/>
        </a:p>
      </dgm:t>
    </dgm:pt>
    <dgm:pt modelId="{24E86119-5548-4B2A-8265-7B0102888C7A}" type="parTrans" cxnId="{7144FB99-799B-4030-A661-38E8DA620D0C}">
      <dgm:prSet/>
      <dgm:spPr/>
      <dgm:t>
        <a:bodyPr/>
        <a:lstStyle/>
        <a:p>
          <a:endParaRPr lang="en-ZA"/>
        </a:p>
      </dgm:t>
    </dgm:pt>
    <dgm:pt modelId="{4A2DB0E8-470E-4D3F-81B8-7D4B05B7F810}" type="sibTrans" cxnId="{7144FB99-799B-4030-A661-38E8DA620D0C}">
      <dgm:prSet/>
      <dgm:spPr/>
      <dgm:t>
        <a:bodyPr/>
        <a:lstStyle/>
        <a:p>
          <a:endParaRPr lang="en-ZA"/>
        </a:p>
      </dgm:t>
    </dgm:pt>
    <dgm:pt modelId="{B0B6FB93-8BA2-4286-87C8-C62F20D034A1}" type="pres">
      <dgm:prSet presAssocID="{AC568356-4B6D-4E2C-A639-E936DC23A224}" presName="composite" presStyleCnt="0">
        <dgm:presLayoutVars>
          <dgm:chMax val="1"/>
          <dgm:dir/>
          <dgm:resizeHandles val="exact"/>
        </dgm:presLayoutVars>
      </dgm:prSet>
      <dgm:spPr/>
      <dgm:t>
        <a:bodyPr/>
        <a:lstStyle/>
        <a:p>
          <a:endParaRPr lang="en-ZA"/>
        </a:p>
      </dgm:t>
    </dgm:pt>
    <dgm:pt modelId="{3DAA1FB1-3984-4CD9-BF6C-0EC533998B7D}" type="pres">
      <dgm:prSet presAssocID="{AC568356-4B6D-4E2C-A639-E936DC23A224}" presName="radial" presStyleCnt="0">
        <dgm:presLayoutVars>
          <dgm:animLvl val="ctr"/>
        </dgm:presLayoutVars>
      </dgm:prSet>
      <dgm:spPr/>
    </dgm:pt>
    <dgm:pt modelId="{EC6EC769-8EEF-4C08-AC9A-93276F34EFB5}" type="pres">
      <dgm:prSet presAssocID="{9A6A0FBB-F0E7-4C6E-9986-0F8F222D1446}" presName="centerShape" presStyleLbl="vennNode1" presStyleIdx="0" presStyleCnt="8"/>
      <dgm:spPr/>
      <dgm:t>
        <a:bodyPr/>
        <a:lstStyle/>
        <a:p>
          <a:endParaRPr lang="en-ZA"/>
        </a:p>
      </dgm:t>
    </dgm:pt>
    <dgm:pt modelId="{F08F106E-7594-4A87-81D5-08D144B01B4C}" type="pres">
      <dgm:prSet presAssocID="{32D33C4C-E7F7-4C08-82CC-D0483EB50B58}" presName="node" presStyleLbl="vennNode1" presStyleIdx="1" presStyleCnt="8">
        <dgm:presLayoutVars>
          <dgm:bulletEnabled val="1"/>
        </dgm:presLayoutVars>
      </dgm:prSet>
      <dgm:spPr/>
      <dgm:t>
        <a:bodyPr/>
        <a:lstStyle/>
        <a:p>
          <a:endParaRPr lang="en-ZA"/>
        </a:p>
      </dgm:t>
    </dgm:pt>
    <dgm:pt modelId="{366DBAD5-093C-45F5-BC1D-9BD7F5FB4ACC}" type="pres">
      <dgm:prSet presAssocID="{462072B9-A2FA-4EB3-9C89-E1193302BA58}" presName="node" presStyleLbl="vennNode1" presStyleIdx="2" presStyleCnt="8" custScaleX="128865">
        <dgm:presLayoutVars>
          <dgm:bulletEnabled val="1"/>
        </dgm:presLayoutVars>
      </dgm:prSet>
      <dgm:spPr/>
      <dgm:t>
        <a:bodyPr/>
        <a:lstStyle/>
        <a:p>
          <a:endParaRPr lang="en-ZA"/>
        </a:p>
      </dgm:t>
    </dgm:pt>
    <dgm:pt modelId="{076AA3A6-C0F2-4AA4-A06C-642DB1E27F2A}" type="pres">
      <dgm:prSet presAssocID="{8F950D0B-EA57-493B-B6D5-A830A441E548}" presName="node" presStyleLbl="vennNode1" presStyleIdx="3" presStyleCnt="8" custScaleX="138135">
        <dgm:presLayoutVars>
          <dgm:bulletEnabled val="1"/>
        </dgm:presLayoutVars>
      </dgm:prSet>
      <dgm:spPr/>
      <dgm:t>
        <a:bodyPr/>
        <a:lstStyle/>
        <a:p>
          <a:endParaRPr lang="en-ZA"/>
        </a:p>
      </dgm:t>
    </dgm:pt>
    <dgm:pt modelId="{060E153B-7EB3-43A1-93D6-910050D93454}" type="pres">
      <dgm:prSet presAssocID="{22C640A1-D282-44E1-A3AA-3B10170879FC}" presName="node" presStyleLbl="vennNode1" presStyleIdx="4" presStyleCnt="8" custRadScaleRad="104307" custRadScaleInc="-3229">
        <dgm:presLayoutVars>
          <dgm:bulletEnabled val="1"/>
        </dgm:presLayoutVars>
      </dgm:prSet>
      <dgm:spPr/>
      <dgm:t>
        <a:bodyPr/>
        <a:lstStyle/>
        <a:p>
          <a:endParaRPr lang="en-ZA"/>
        </a:p>
      </dgm:t>
    </dgm:pt>
    <dgm:pt modelId="{29EB6C18-4A8A-426D-9C93-2A0388B4EC0D}" type="pres">
      <dgm:prSet presAssocID="{6514DFC9-6043-4059-A912-5212A1A1A185}" presName="node" presStyleLbl="vennNode1" presStyleIdx="5" presStyleCnt="8" custScaleX="142582">
        <dgm:presLayoutVars>
          <dgm:bulletEnabled val="1"/>
        </dgm:presLayoutVars>
      </dgm:prSet>
      <dgm:spPr/>
      <dgm:t>
        <a:bodyPr/>
        <a:lstStyle/>
        <a:p>
          <a:endParaRPr lang="en-ZA"/>
        </a:p>
      </dgm:t>
    </dgm:pt>
    <dgm:pt modelId="{DD9A1B63-60A4-4FEF-9BDA-A895848E642F}" type="pres">
      <dgm:prSet presAssocID="{17AF5370-203D-48FF-857A-EFD15E86023F}" presName="node" presStyleLbl="vennNode1" presStyleIdx="6" presStyleCnt="8" custScaleX="146621">
        <dgm:presLayoutVars>
          <dgm:bulletEnabled val="1"/>
        </dgm:presLayoutVars>
      </dgm:prSet>
      <dgm:spPr/>
      <dgm:t>
        <a:bodyPr/>
        <a:lstStyle/>
        <a:p>
          <a:endParaRPr lang="en-ZA"/>
        </a:p>
      </dgm:t>
    </dgm:pt>
    <dgm:pt modelId="{3989D15F-B3E4-4A10-ABA8-7DF090E51CF3}" type="pres">
      <dgm:prSet presAssocID="{D4689C61-03B1-4F9F-8214-6F9E9A51B15D}" presName="node" presStyleLbl="vennNode1" presStyleIdx="7" presStyleCnt="8" custScaleX="135861">
        <dgm:presLayoutVars>
          <dgm:bulletEnabled val="1"/>
        </dgm:presLayoutVars>
      </dgm:prSet>
      <dgm:spPr/>
      <dgm:t>
        <a:bodyPr/>
        <a:lstStyle/>
        <a:p>
          <a:endParaRPr lang="en-ZA"/>
        </a:p>
      </dgm:t>
    </dgm:pt>
  </dgm:ptLst>
  <dgm:cxnLst>
    <dgm:cxn modelId="{64DA56A3-D54E-44A5-B69A-18FBA852BA53}" srcId="{9A6A0FBB-F0E7-4C6E-9986-0F8F222D1446}" destId="{22C640A1-D282-44E1-A3AA-3B10170879FC}" srcOrd="3" destOrd="0" parTransId="{D9B652CA-9B55-449C-87B8-F3F01AB6027D}" sibTransId="{DBDC2166-BD5F-4FB0-8ADA-5A11D1E70981}"/>
    <dgm:cxn modelId="{5773C366-C486-4F96-AC05-5D2C33E2A84E}" srcId="{9A6A0FBB-F0E7-4C6E-9986-0F8F222D1446}" destId="{17AF5370-203D-48FF-857A-EFD15E86023F}" srcOrd="5" destOrd="0" parTransId="{575F64E3-A465-4A3B-B315-8A8BDE06E621}" sibTransId="{54BE92E6-BFB3-4347-849C-F45BA943FCD4}"/>
    <dgm:cxn modelId="{7C06BD67-0B5A-4B16-A349-3E43E66D1611}" type="presOf" srcId="{22C640A1-D282-44E1-A3AA-3B10170879FC}" destId="{060E153B-7EB3-43A1-93D6-910050D93454}" srcOrd="0" destOrd="0" presId="urn:microsoft.com/office/officeart/2005/8/layout/radial3"/>
    <dgm:cxn modelId="{14C54C0D-A53C-4C41-B395-01349FBD2880}" type="presOf" srcId="{AC568356-4B6D-4E2C-A639-E936DC23A224}" destId="{B0B6FB93-8BA2-4286-87C8-C62F20D034A1}" srcOrd="0" destOrd="0" presId="urn:microsoft.com/office/officeart/2005/8/layout/radial3"/>
    <dgm:cxn modelId="{907349DB-9539-4639-A389-AC2BC9BBFE9C}" srcId="{9A6A0FBB-F0E7-4C6E-9986-0F8F222D1446}" destId="{32D33C4C-E7F7-4C08-82CC-D0483EB50B58}" srcOrd="0" destOrd="0" parTransId="{EAA7C509-1B7F-43D1-B0EE-4ED78D8AE2ED}" sibTransId="{3E0D6E1D-08E7-4065-ACFA-3FA066E258DB}"/>
    <dgm:cxn modelId="{7D695841-5457-4EF5-B244-28D8B1113F66}" type="presOf" srcId="{8F950D0B-EA57-493B-B6D5-A830A441E548}" destId="{076AA3A6-C0F2-4AA4-A06C-642DB1E27F2A}" srcOrd="0" destOrd="0" presId="urn:microsoft.com/office/officeart/2005/8/layout/radial3"/>
    <dgm:cxn modelId="{A5CBC889-5626-4F5F-945C-BDAD0F79D7A8}" type="presOf" srcId="{17AF5370-203D-48FF-857A-EFD15E86023F}" destId="{DD9A1B63-60A4-4FEF-9BDA-A895848E642F}" srcOrd="0" destOrd="0" presId="urn:microsoft.com/office/officeart/2005/8/layout/radial3"/>
    <dgm:cxn modelId="{2CD6AC0C-B58A-49BC-B8BB-A404A3C851A3}" type="presOf" srcId="{6514DFC9-6043-4059-A912-5212A1A1A185}" destId="{29EB6C18-4A8A-426D-9C93-2A0388B4EC0D}" srcOrd="0" destOrd="0" presId="urn:microsoft.com/office/officeart/2005/8/layout/radial3"/>
    <dgm:cxn modelId="{566A25D2-1D91-42CC-B127-4293E6965090}" type="presOf" srcId="{D4689C61-03B1-4F9F-8214-6F9E9A51B15D}" destId="{3989D15F-B3E4-4A10-ABA8-7DF090E51CF3}" srcOrd="0" destOrd="0" presId="urn:microsoft.com/office/officeart/2005/8/layout/radial3"/>
    <dgm:cxn modelId="{D12C0871-24FC-4214-B5FB-E9602F8B7D11}" type="presOf" srcId="{9A6A0FBB-F0E7-4C6E-9986-0F8F222D1446}" destId="{EC6EC769-8EEF-4C08-AC9A-93276F34EFB5}" srcOrd="0" destOrd="0" presId="urn:microsoft.com/office/officeart/2005/8/layout/radial3"/>
    <dgm:cxn modelId="{F578FFB2-6892-426E-904F-8F93E301C005}" type="presOf" srcId="{32D33C4C-E7F7-4C08-82CC-D0483EB50B58}" destId="{F08F106E-7594-4A87-81D5-08D144B01B4C}" srcOrd="0" destOrd="0" presId="urn:microsoft.com/office/officeart/2005/8/layout/radial3"/>
    <dgm:cxn modelId="{CB7FF6C5-38EC-40F8-A329-1665EF63813A}" srcId="{9A6A0FBB-F0E7-4C6E-9986-0F8F222D1446}" destId="{462072B9-A2FA-4EB3-9C89-E1193302BA58}" srcOrd="1" destOrd="0" parTransId="{2FEA06B8-49CD-4259-9AF2-4E7F5D3AB28D}" sibTransId="{8D74C6CD-0324-493B-91DE-1A6856DA77ED}"/>
    <dgm:cxn modelId="{7144FB99-799B-4030-A661-38E8DA620D0C}" srcId="{9A6A0FBB-F0E7-4C6E-9986-0F8F222D1446}" destId="{D4689C61-03B1-4F9F-8214-6F9E9A51B15D}" srcOrd="6" destOrd="0" parTransId="{24E86119-5548-4B2A-8265-7B0102888C7A}" sibTransId="{4A2DB0E8-470E-4D3F-81B8-7D4B05B7F810}"/>
    <dgm:cxn modelId="{2CF29068-EE21-417A-87AF-F46570FB1413}" srcId="{9A6A0FBB-F0E7-4C6E-9986-0F8F222D1446}" destId="{6514DFC9-6043-4059-A912-5212A1A1A185}" srcOrd="4" destOrd="0" parTransId="{AEE0295A-A081-4F96-B857-461D881D108E}" sibTransId="{74380DAA-BF58-4533-A7B8-560E69AB04E1}"/>
    <dgm:cxn modelId="{B8857566-06A2-4C91-99E1-A0A38576BE97}" srcId="{9A6A0FBB-F0E7-4C6E-9986-0F8F222D1446}" destId="{8F950D0B-EA57-493B-B6D5-A830A441E548}" srcOrd="2" destOrd="0" parTransId="{A1FD8E82-3F46-4820-BB94-F796CC10E988}" sibTransId="{5D9AB937-2905-4ED9-AFDB-5C5284B53025}"/>
    <dgm:cxn modelId="{64318B5D-AD3F-4607-9C03-012A5049066C}" type="presOf" srcId="{462072B9-A2FA-4EB3-9C89-E1193302BA58}" destId="{366DBAD5-093C-45F5-BC1D-9BD7F5FB4ACC}" srcOrd="0" destOrd="0" presId="urn:microsoft.com/office/officeart/2005/8/layout/radial3"/>
    <dgm:cxn modelId="{C618C20F-0902-4469-8D2E-B0102EE2ACD1}" srcId="{AC568356-4B6D-4E2C-A639-E936DC23A224}" destId="{9A6A0FBB-F0E7-4C6E-9986-0F8F222D1446}" srcOrd="0" destOrd="0" parTransId="{02B24B5C-49FF-462F-8517-9F6A2BB4C833}" sibTransId="{35F22032-BEA7-4C6A-8754-5F167630AF98}"/>
    <dgm:cxn modelId="{57353FBB-F2CD-4C21-BA9E-31D0AFA3C990}" type="presParOf" srcId="{B0B6FB93-8BA2-4286-87C8-C62F20D034A1}" destId="{3DAA1FB1-3984-4CD9-BF6C-0EC533998B7D}" srcOrd="0" destOrd="0" presId="urn:microsoft.com/office/officeart/2005/8/layout/radial3"/>
    <dgm:cxn modelId="{5FF36A3C-4C3B-4C89-9E22-44DD65BD3E1F}" type="presParOf" srcId="{3DAA1FB1-3984-4CD9-BF6C-0EC533998B7D}" destId="{EC6EC769-8EEF-4C08-AC9A-93276F34EFB5}" srcOrd="0" destOrd="0" presId="urn:microsoft.com/office/officeart/2005/8/layout/radial3"/>
    <dgm:cxn modelId="{54E857D0-ACD9-494A-9393-9CEEDEA77F88}" type="presParOf" srcId="{3DAA1FB1-3984-4CD9-BF6C-0EC533998B7D}" destId="{F08F106E-7594-4A87-81D5-08D144B01B4C}" srcOrd="1" destOrd="0" presId="urn:microsoft.com/office/officeart/2005/8/layout/radial3"/>
    <dgm:cxn modelId="{E54FBC34-3044-4289-BE37-31AA7F0A7040}" type="presParOf" srcId="{3DAA1FB1-3984-4CD9-BF6C-0EC533998B7D}" destId="{366DBAD5-093C-45F5-BC1D-9BD7F5FB4ACC}" srcOrd="2" destOrd="0" presId="urn:microsoft.com/office/officeart/2005/8/layout/radial3"/>
    <dgm:cxn modelId="{8A028FB5-5C73-405C-829C-5414F1BEAB2F}" type="presParOf" srcId="{3DAA1FB1-3984-4CD9-BF6C-0EC533998B7D}" destId="{076AA3A6-C0F2-4AA4-A06C-642DB1E27F2A}" srcOrd="3" destOrd="0" presId="urn:microsoft.com/office/officeart/2005/8/layout/radial3"/>
    <dgm:cxn modelId="{AD754095-E753-4912-93FE-E0740FE25BAF}" type="presParOf" srcId="{3DAA1FB1-3984-4CD9-BF6C-0EC533998B7D}" destId="{060E153B-7EB3-43A1-93D6-910050D93454}" srcOrd="4" destOrd="0" presId="urn:microsoft.com/office/officeart/2005/8/layout/radial3"/>
    <dgm:cxn modelId="{47CEBA9C-FD76-499D-B1C8-EE2C073B1A42}" type="presParOf" srcId="{3DAA1FB1-3984-4CD9-BF6C-0EC533998B7D}" destId="{29EB6C18-4A8A-426D-9C93-2A0388B4EC0D}" srcOrd="5" destOrd="0" presId="urn:microsoft.com/office/officeart/2005/8/layout/radial3"/>
    <dgm:cxn modelId="{C625A294-2101-493E-81F2-6E592257EC28}" type="presParOf" srcId="{3DAA1FB1-3984-4CD9-BF6C-0EC533998B7D}" destId="{DD9A1B63-60A4-4FEF-9BDA-A895848E642F}" srcOrd="6" destOrd="0" presId="urn:microsoft.com/office/officeart/2005/8/layout/radial3"/>
    <dgm:cxn modelId="{99D1FD2C-7B9D-4EBF-B9BA-24FD9E497257}" type="presParOf" srcId="{3DAA1FB1-3984-4CD9-BF6C-0EC533998B7D}" destId="{3989D15F-B3E4-4A10-ABA8-7DF090E51CF3}" srcOrd="7" destOrd="0" presId="urn:microsoft.com/office/officeart/2005/8/layout/radial3"/>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3DDFB44-8408-4D3F-9682-7E2B2390A460}" type="doc">
      <dgm:prSet loTypeId="urn:microsoft.com/office/officeart/2005/8/layout/cycle7" loCatId="cycle" qsTypeId="urn:microsoft.com/office/officeart/2005/8/quickstyle/simple2" qsCatId="simple" csTypeId="urn:microsoft.com/office/officeart/2005/8/colors/colorful4" csCatId="colorful" phldr="1"/>
      <dgm:spPr/>
      <dgm:t>
        <a:bodyPr/>
        <a:lstStyle/>
        <a:p>
          <a:endParaRPr lang="en-ZA"/>
        </a:p>
      </dgm:t>
    </dgm:pt>
    <dgm:pt modelId="{C844D762-B7B3-42CF-9728-D7460DF2E2BB}">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ZA" sz="1200" dirty="0" smtClean="0"/>
            <a:t> </a:t>
          </a:r>
        </a:p>
        <a:p>
          <a:pPr algn="just"/>
          <a:r>
            <a:rPr lang="en-ZA" sz="1200" dirty="0" smtClean="0">
              <a:solidFill>
                <a:schemeClr val="tx1"/>
              </a:solidFill>
            </a:rPr>
            <a:t>1. Outcome 4    : Decent employment  through an inclusive              </a:t>
          </a:r>
        </a:p>
        <a:p>
          <a:pPr algn="just"/>
          <a:r>
            <a:rPr lang="en-ZA" sz="1200" dirty="0" smtClean="0">
              <a:solidFill>
                <a:schemeClr val="tx1"/>
              </a:solidFill>
            </a:rPr>
            <a:t>                               economic  growth    </a:t>
          </a:r>
        </a:p>
        <a:p>
          <a:r>
            <a:rPr lang="en-ZA" sz="1200" dirty="0" smtClean="0">
              <a:solidFill>
                <a:schemeClr val="tx1"/>
              </a:solidFill>
            </a:rPr>
            <a:t>2. Outcome 12 : An efficient , effective &amp; development </a:t>
          </a:r>
        </a:p>
        <a:p>
          <a:r>
            <a:rPr lang="en-ZA" sz="1200" dirty="0" smtClean="0">
              <a:solidFill>
                <a:schemeClr val="tx1"/>
              </a:solidFill>
            </a:rPr>
            <a:t>                             oriented public service and an empowered</a:t>
          </a:r>
        </a:p>
        <a:p>
          <a:r>
            <a:rPr lang="en-ZA" sz="1200" dirty="0" smtClean="0">
              <a:solidFill>
                <a:schemeClr val="tx1"/>
              </a:solidFill>
            </a:rPr>
            <a:t>                             and inclusive citizenship</a:t>
          </a:r>
        </a:p>
        <a:p>
          <a:r>
            <a:rPr lang="en-ZA" sz="1200" dirty="0" smtClean="0">
              <a:solidFill>
                <a:schemeClr val="tx1"/>
              </a:solidFill>
            </a:rPr>
            <a:t>3. Outcome 13: An inclusive &amp; responsive social protection </a:t>
          </a:r>
        </a:p>
        <a:p>
          <a:pPr algn="l"/>
          <a:r>
            <a:rPr lang="en-ZA" sz="1200" dirty="0" smtClean="0">
              <a:solidFill>
                <a:schemeClr val="tx1"/>
              </a:solidFill>
            </a:rPr>
            <a:t>                             system</a:t>
          </a:r>
        </a:p>
        <a:p>
          <a:pPr algn="just"/>
          <a:endParaRPr lang="en-ZA" sz="1200" dirty="0" smtClean="0"/>
        </a:p>
        <a:p>
          <a:pPr algn="ctr"/>
          <a:endParaRPr lang="en-ZA" sz="1200" dirty="0"/>
        </a:p>
      </dgm:t>
    </dgm:pt>
    <dgm:pt modelId="{9FD3037B-6AC6-458D-810F-238B4D054A68}" type="parTrans" cxnId="{123C1A5A-C35F-4B29-84CB-1555FD787D18}">
      <dgm:prSet/>
      <dgm:spPr/>
      <dgm:t>
        <a:bodyPr/>
        <a:lstStyle/>
        <a:p>
          <a:endParaRPr lang="en-ZA"/>
        </a:p>
      </dgm:t>
    </dgm:pt>
    <dgm:pt modelId="{6CCADA61-B357-4B49-857F-CC308819DCF9}" type="sibTrans" cxnId="{123C1A5A-C35F-4B29-84CB-1555FD787D18}">
      <dgm:prSet custT="1"/>
      <dgm:spPr/>
      <dgm:t>
        <a:bodyPr/>
        <a:lstStyle/>
        <a:p>
          <a:endParaRPr lang="en-ZA" sz="1200" dirty="0"/>
        </a:p>
      </dgm:t>
    </dgm:pt>
    <dgm:pt modelId="{DC981208-CA66-4ABA-BD9A-B601BE006743}">
      <dgm:prSet phldrT="[Text]">
        <dgm:style>
          <a:lnRef idx="2">
            <a:schemeClr val="accent5"/>
          </a:lnRef>
          <a:fillRef idx="1">
            <a:schemeClr val="lt1"/>
          </a:fillRef>
          <a:effectRef idx="0">
            <a:schemeClr val="accent5"/>
          </a:effectRef>
          <a:fontRef idx="minor">
            <a:schemeClr val="dk1"/>
          </a:fontRef>
        </dgm:style>
      </dgm:prSet>
      <dgm:spPr/>
      <dgm:t>
        <a:bodyPr/>
        <a:lstStyle/>
        <a:p>
          <a:pPr algn="just"/>
          <a:endParaRPr lang="en-ZA" dirty="0"/>
        </a:p>
      </dgm:t>
    </dgm:pt>
    <dgm:pt modelId="{967F59A0-D141-4EDE-B1F3-CA868C251745}" type="parTrans" cxnId="{8543D073-9AE2-4F73-8C19-3EB128BB3754}">
      <dgm:prSet/>
      <dgm:spPr/>
      <dgm:t>
        <a:bodyPr/>
        <a:lstStyle/>
        <a:p>
          <a:endParaRPr lang="en-ZA"/>
        </a:p>
      </dgm:t>
    </dgm:pt>
    <dgm:pt modelId="{B735D40F-2B5F-4008-842A-2A077B9B57FE}" type="sibTrans" cxnId="{8543D073-9AE2-4F73-8C19-3EB128BB3754}">
      <dgm:prSet/>
      <dgm:spPr>
        <a:solidFill>
          <a:srgbClr val="00B0F0"/>
        </a:solidFill>
      </dgm:spPr>
      <dgm:t>
        <a:bodyPr/>
        <a:lstStyle/>
        <a:p>
          <a:endParaRPr lang="en-ZA" dirty="0"/>
        </a:p>
      </dgm:t>
    </dgm:pt>
    <dgm:pt modelId="{E715CBF0-B1D4-4C55-9641-77E32F89137C}">
      <dgm:prSet phldrT="[Text]" custT="1">
        <dgm:style>
          <a:lnRef idx="2">
            <a:schemeClr val="accent1"/>
          </a:lnRef>
          <a:fillRef idx="1">
            <a:schemeClr val="lt1"/>
          </a:fillRef>
          <a:effectRef idx="0">
            <a:schemeClr val="accent1"/>
          </a:effectRef>
          <a:fontRef idx="minor">
            <a:schemeClr val="dk1"/>
          </a:fontRef>
        </dgm:style>
      </dgm:prSet>
      <dgm:spPr/>
      <dgm:t>
        <a:bodyPr/>
        <a:lstStyle/>
        <a:p>
          <a:pPr algn="just"/>
          <a:endParaRPr lang="en-ZA" sz="1200" dirty="0" smtClean="0"/>
        </a:p>
        <a:p>
          <a:pPr algn="ctr"/>
          <a:endParaRPr lang="en-ZA" sz="1200" dirty="0"/>
        </a:p>
      </dgm:t>
    </dgm:pt>
    <dgm:pt modelId="{E47D9C5D-3182-4FDF-911C-149F973354A4}" type="parTrans" cxnId="{1A324633-6062-4188-998B-43D215B70497}">
      <dgm:prSet/>
      <dgm:spPr/>
      <dgm:t>
        <a:bodyPr/>
        <a:lstStyle/>
        <a:p>
          <a:endParaRPr lang="en-ZA"/>
        </a:p>
      </dgm:t>
    </dgm:pt>
    <dgm:pt modelId="{439B8226-93FE-41B2-B51A-463D213BD8AA}" type="sibTrans" cxnId="{1A324633-6062-4188-998B-43D215B70497}">
      <dgm:prSet/>
      <dgm:spPr>
        <a:solidFill>
          <a:srgbClr val="FF0000"/>
        </a:solidFill>
      </dgm:spPr>
      <dgm:t>
        <a:bodyPr/>
        <a:lstStyle/>
        <a:p>
          <a:endParaRPr lang="en-ZA" dirty="0"/>
        </a:p>
      </dgm:t>
    </dgm:pt>
    <dgm:pt modelId="{B3ABD119-52B0-4AFE-8EC7-BD43126EC3C0}" type="pres">
      <dgm:prSet presAssocID="{C3DDFB44-8408-4D3F-9682-7E2B2390A460}" presName="Name0" presStyleCnt="0">
        <dgm:presLayoutVars>
          <dgm:dir/>
          <dgm:resizeHandles val="exact"/>
        </dgm:presLayoutVars>
      </dgm:prSet>
      <dgm:spPr/>
      <dgm:t>
        <a:bodyPr/>
        <a:lstStyle/>
        <a:p>
          <a:endParaRPr lang="en-ZA"/>
        </a:p>
      </dgm:t>
    </dgm:pt>
    <dgm:pt modelId="{113CDDF0-AC9C-4D1B-8DAD-E655C5ED831E}" type="pres">
      <dgm:prSet presAssocID="{C844D762-B7B3-42CF-9728-D7460DF2E2BB}" presName="node" presStyleLbl="node1" presStyleIdx="0" presStyleCnt="3" custScaleX="202159" custScaleY="195504" custRadScaleRad="84735" custRadScaleInc="-41730">
        <dgm:presLayoutVars>
          <dgm:bulletEnabled val="1"/>
        </dgm:presLayoutVars>
      </dgm:prSet>
      <dgm:spPr/>
      <dgm:t>
        <a:bodyPr/>
        <a:lstStyle/>
        <a:p>
          <a:endParaRPr lang="en-ZA"/>
        </a:p>
      </dgm:t>
    </dgm:pt>
    <dgm:pt modelId="{39266F25-4B0E-4DD7-BB83-C5F9918C3501}" type="pres">
      <dgm:prSet presAssocID="{6CCADA61-B357-4B49-857F-CC308819DCF9}" presName="sibTrans" presStyleLbl="sibTrans2D1" presStyleIdx="0" presStyleCnt="3" custAng="13737265" custFlipVert="1" custFlipHor="0" custScaleX="43786" custScaleY="46041" custLinFactX="-300445" custLinFactY="-400000" custLinFactNeighborX="-400000" custLinFactNeighborY="-454852"/>
      <dgm:spPr/>
      <dgm:t>
        <a:bodyPr/>
        <a:lstStyle/>
        <a:p>
          <a:endParaRPr lang="en-ZA"/>
        </a:p>
      </dgm:t>
    </dgm:pt>
    <dgm:pt modelId="{F0D256B3-0B91-47C9-853B-3E69F3565A6D}" type="pres">
      <dgm:prSet presAssocID="{6CCADA61-B357-4B49-857F-CC308819DCF9}" presName="connectorText" presStyleLbl="sibTrans2D1" presStyleIdx="0" presStyleCnt="3"/>
      <dgm:spPr/>
      <dgm:t>
        <a:bodyPr/>
        <a:lstStyle/>
        <a:p>
          <a:endParaRPr lang="en-ZA"/>
        </a:p>
      </dgm:t>
    </dgm:pt>
    <dgm:pt modelId="{05B281DB-E0F3-4A7C-A4C0-821E41DBE3FE}" type="pres">
      <dgm:prSet presAssocID="{DC981208-CA66-4ABA-BD9A-B601BE006743}" presName="node" presStyleLbl="node1" presStyleIdx="1" presStyleCnt="3" custScaleX="145337" custScaleY="286972" custRadScaleRad="94626" custRadScaleInc="30125">
        <dgm:presLayoutVars>
          <dgm:bulletEnabled val="1"/>
        </dgm:presLayoutVars>
      </dgm:prSet>
      <dgm:spPr/>
      <dgm:t>
        <a:bodyPr/>
        <a:lstStyle/>
        <a:p>
          <a:endParaRPr lang="en-ZA"/>
        </a:p>
      </dgm:t>
    </dgm:pt>
    <dgm:pt modelId="{D157B0E2-B402-4420-B452-3FC39A175FD6}" type="pres">
      <dgm:prSet presAssocID="{B735D40F-2B5F-4008-842A-2A077B9B57FE}" presName="sibTrans" presStyleLbl="sibTrans2D1" presStyleIdx="1" presStyleCnt="3" custAng="10781405" custLinFactNeighborX="-6874" custLinFactNeighborY="-38382"/>
      <dgm:spPr>
        <a:prstGeom prst="rightArrow">
          <a:avLst/>
        </a:prstGeom>
      </dgm:spPr>
      <dgm:t>
        <a:bodyPr/>
        <a:lstStyle/>
        <a:p>
          <a:endParaRPr lang="en-ZA"/>
        </a:p>
      </dgm:t>
    </dgm:pt>
    <dgm:pt modelId="{8EAEE63D-44CD-4F2A-BC2E-CF35056605E6}" type="pres">
      <dgm:prSet presAssocID="{B735D40F-2B5F-4008-842A-2A077B9B57FE}" presName="connectorText" presStyleLbl="sibTrans2D1" presStyleIdx="1" presStyleCnt="3"/>
      <dgm:spPr/>
      <dgm:t>
        <a:bodyPr/>
        <a:lstStyle/>
        <a:p>
          <a:endParaRPr lang="en-ZA"/>
        </a:p>
      </dgm:t>
    </dgm:pt>
    <dgm:pt modelId="{BF7F3B16-A30A-4083-8056-14E3B9434870}" type="pres">
      <dgm:prSet presAssocID="{E715CBF0-B1D4-4C55-9641-77E32F89137C}" presName="node" presStyleLbl="node1" presStyleIdx="2" presStyleCnt="3" custScaleX="95028" custScaleY="265217" custRadScaleRad="108939" custRadScaleInc="-20427">
        <dgm:presLayoutVars>
          <dgm:bulletEnabled val="1"/>
        </dgm:presLayoutVars>
      </dgm:prSet>
      <dgm:spPr/>
      <dgm:t>
        <a:bodyPr/>
        <a:lstStyle/>
        <a:p>
          <a:endParaRPr lang="en-ZA"/>
        </a:p>
      </dgm:t>
    </dgm:pt>
    <dgm:pt modelId="{98DDD1E2-FBAB-4E06-91C2-AC254B789D9A}" type="pres">
      <dgm:prSet presAssocID="{439B8226-93FE-41B2-B51A-463D213BD8AA}" presName="sibTrans" presStyleLbl="sibTrans2D1" presStyleIdx="2" presStyleCnt="3" custAng="4403075" custScaleY="152459" custLinFactNeighborX="-28979" custLinFactNeighborY="1860"/>
      <dgm:spPr>
        <a:prstGeom prst="downArrow">
          <a:avLst/>
        </a:prstGeom>
      </dgm:spPr>
      <dgm:t>
        <a:bodyPr/>
        <a:lstStyle/>
        <a:p>
          <a:endParaRPr lang="en-ZA"/>
        </a:p>
      </dgm:t>
    </dgm:pt>
    <dgm:pt modelId="{38DAE255-38C8-4219-95F0-3E12B8494981}" type="pres">
      <dgm:prSet presAssocID="{439B8226-93FE-41B2-B51A-463D213BD8AA}" presName="connectorText" presStyleLbl="sibTrans2D1" presStyleIdx="2" presStyleCnt="3"/>
      <dgm:spPr/>
      <dgm:t>
        <a:bodyPr/>
        <a:lstStyle/>
        <a:p>
          <a:endParaRPr lang="en-ZA"/>
        </a:p>
      </dgm:t>
    </dgm:pt>
  </dgm:ptLst>
  <dgm:cxnLst>
    <dgm:cxn modelId="{2D62C40A-BA3F-4897-912A-4AFBFE26F3DB}" type="presOf" srcId="{439B8226-93FE-41B2-B51A-463D213BD8AA}" destId="{38DAE255-38C8-4219-95F0-3E12B8494981}" srcOrd="1" destOrd="0" presId="urn:microsoft.com/office/officeart/2005/8/layout/cycle7"/>
    <dgm:cxn modelId="{8480F910-AEA7-42C5-82E9-25FF8029ABC6}" type="presOf" srcId="{C3DDFB44-8408-4D3F-9682-7E2B2390A460}" destId="{B3ABD119-52B0-4AFE-8EC7-BD43126EC3C0}" srcOrd="0" destOrd="0" presId="urn:microsoft.com/office/officeart/2005/8/layout/cycle7"/>
    <dgm:cxn modelId="{42559238-15B0-4FBB-A086-C24544759433}" type="presOf" srcId="{E715CBF0-B1D4-4C55-9641-77E32F89137C}" destId="{BF7F3B16-A30A-4083-8056-14E3B9434870}" srcOrd="0" destOrd="0" presId="urn:microsoft.com/office/officeart/2005/8/layout/cycle7"/>
    <dgm:cxn modelId="{3941F209-2994-4432-AA5E-A1E6C64C6924}" type="presOf" srcId="{6CCADA61-B357-4B49-857F-CC308819DCF9}" destId="{F0D256B3-0B91-47C9-853B-3E69F3565A6D}" srcOrd="1" destOrd="0" presId="urn:microsoft.com/office/officeart/2005/8/layout/cycle7"/>
    <dgm:cxn modelId="{A581BB40-5344-42DC-A03E-FDF333F2EC8A}" type="presOf" srcId="{6CCADA61-B357-4B49-857F-CC308819DCF9}" destId="{39266F25-4B0E-4DD7-BB83-C5F9918C3501}" srcOrd="0" destOrd="0" presId="urn:microsoft.com/office/officeart/2005/8/layout/cycle7"/>
    <dgm:cxn modelId="{86F48C7B-4659-4E8A-965C-FC1A6FE704F5}" type="presOf" srcId="{B735D40F-2B5F-4008-842A-2A077B9B57FE}" destId="{D157B0E2-B402-4420-B452-3FC39A175FD6}" srcOrd="0" destOrd="0" presId="urn:microsoft.com/office/officeart/2005/8/layout/cycle7"/>
    <dgm:cxn modelId="{1A324633-6062-4188-998B-43D215B70497}" srcId="{C3DDFB44-8408-4D3F-9682-7E2B2390A460}" destId="{E715CBF0-B1D4-4C55-9641-77E32F89137C}" srcOrd="2" destOrd="0" parTransId="{E47D9C5D-3182-4FDF-911C-149F973354A4}" sibTransId="{439B8226-93FE-41B2-B51A-463D213BD8AA}"/>
    <dgm:cxn modelId="{8543D073-9AE2-4F73-8C19-3EB128BB3754}" srcId="{C3DDFB44-8408-4D3F-9682-7E2B2390A460}" destId="{DC981208-CA66-4ABA-BD9A-B601BE006743}" srcOrd="1" destOrd="0" parTransId="{967F59A0-D141-4EDE-B1F3-CA868C251745}" sibTransId="{B735D40F-2B5F-4008-842A-2A077B9B57FE}"/>
    <dgm:cxn modelId="{EFF66007-D588-4E80-AA0E-B2FC96445BE7}" type="presOf" srcId="{DC981208-CA66-4ABA-BD9A-B601BE006743}" destId="{05B281DB-E0F3-4A7C-A4C0-821E41DBE3FE}" srcOrd="0" destOrd="0" presId="urn:microsoft.com/office/officeart/2005/8/layout/cycle7"/>
    <dgm:cxn modelId="{774BC6B3-852E-43C6-91A3-2339061E26CE}" type="presOf" srcId="{B735D40F-2B5F-4008-842A-2A077B9B57FE}" destId="{8EAEE63D-44CD-4F2A-BC2E-CF35056605E6}" srcOrd="1" destOrd="0" presId="urn:microsoft.com/office/officeart/2005/8/layout/cycle7"/>
    <dgm:cxn modelId="{FE05FC82-F0F0-4AAA-BE65-634DCD10E920}" type="presOf" srcId="{C844D762-B7B3-42CF-9728-D7460DF2E2BB}" destId="{113CDDF0-AC9C-4D1B-8DAD-E655C5ED831E}" srcOrd="0" destOrd="0" presId="urn:microsoft.com/office/officeart/2005/8/layout/cycle7"/>
    <dgm:cxn modelId="{5C0B1626-74C7-4E7A-AD9F-7FB33B667DA0}" type="presOf" srcId="{439B8226-93FE-41B2-B51A-463D213BD8AA}" destId="{98DDD1E2-FBAB-4E06-91C2-AC254B789D9A}" srcOrd="0" destOrd="0" presId="urn:microsoft.com/office/officeart/2005/8/layout/cycle7"/>
    <dgm:cxn modelId="{123C1A5A-C35F-4B29-84CB-1555FD787D18}" srcId="{C3DDFB44-8408-4D3F-9682-7E2B2390A460}" destId="{C844D762-B7B3-42CF-9728-D7460DF2E2BB}" srcOrd="0" destOrd="0" parTransId="{9FD3037B-6AC6-458D-810F-238B4D054A68}" sibTransId="{6CCADA61-B357-4B49-857F-CC308819DCF9}"/>
    <dgm:cxn modelId="{F6108F06-7154-4B69-BF72-DD33574D25EA}" type="presParOf" srcId="{B3ABD119-52B0-4AFE-8EC7-BD43126EC3C0}" destId="{113CDDF0-AC9C-4D1B-8DAD-E655C5ED831E}" srcOrd="0" destOrd="0" presId="urn:microsoft.com/office/officeart/2005/8/layout/cycle7"/>
    <dgm:cxn modelId="{172BF631-8A36-4D18-B4E1-D47B191B61F4}" type="presParOf" srcId="{B3ABD119-52B0-4AFE-8EC7-BD43126EC3C0}" destId="{39266F25-4B0E-4DD7-BB83-C5F9918C3501}" srcOrd="1" destOrd="0" presId="urn:microsoft.com/office/officeart/2005/8/layout/cycle7"/>
    <dgm:cxn modelId="{D3E90A2A-F658-4ED1-8E0B-6A5D5865851A}" type="presParOf" srcId="{39266F25-4B0E-4DD7-BB83-C5F9918C3501}" destId="{F0D256B3-0B91-47C9-853B-3E69F3565A6D}" srcOrd="0" destOrd="0" presId="urn:microsoft.com/office/officeart/2005/8/layout/cycle7"/>
    <dgm:cxn modelId="{563F6E2A-42FE-445E-B04A-3FB0D2BC6463}" type="presParOf" srcId="{B3ABD119-52B0-4AFE-8EC7-BD43126EC3C0}" destId="{05B281DB-E0F3-4A7C-A4C0-821E41DBE3FE}" srcOrd="2" destOrd="0" presId="urn:microsoft.com/office/officeart/2005/8/layout/cycle7"/>
    <dgm:cxn modelId="{0521FF99-10A2-40D9-91A4-53B6B22098E3}" type="presParOf" srcId="{B3ABD119-52B0-4AFE-8EC7-BD43126EC3C0}" destId="{D157B0E2-B402-4420-B452-3FC39A175FD6}" srcOrd="3" destOrd="0" presId="urn:microsoft.com/office/officeart/2005/8/layout/cycle7"/>
    <dgm:cxn modelId="{429E504D-3568-4895-9FE4-0A977EF549F7}" type="presParOf" srcId="{D157B0E2-B402-4420-B452-3FC39A175FD6}" destId="{8EAEE63D-44CD-4F2A-BC2E-CF35056605E6}" srcOrd="0" destOrd="0" presId="urn:microsoft.com/office/officeart/2005/8/layout/cycle7"/>
    <dgm:cxn modelId="{07F3E505-0D9B-465F-8635-9D5F97813B39}" type="presParOf" srcId="{B3ABD119-52B0-4AFE-8EC7-BD43126EC3C0}" destId="{BF7F3B16-A30A-4083-8056-14E3B9434870}" srcOrd="4" destOrd="0" presId="urn:microsoft.com/office/officeart/2005/8/layout/cycle7"/>
    <dgm:cxn modelId="{94C7EF76-9FE9-4EC5-B465-007669D00F57}" type="presParOf" srcId="{B3ABD119-52B0-4AFE-8EC7-BD43126EC3C0}" destId="{98DDD1E2-FBAB-4E06-91C2-AC254B789D9A}" srcOrd="5" destOrd="0" presId="urn:microsoft.com/office/officeart/2005/8/layout/cycle7"/>
    <dgm:cxn modelId="{5BD7F40A-3043-4028-B988-A0AA522F17A3}" type="presParOf" srcId="{98DDD1E2-FBAB-4E06-91C2-AC254B789D9A}" destId="{38DAE255-38C8-4219-95F0-3E12B8494981}" srcOrd="0" destOrd="0" presId="urn:microsoft.com/office/officeart/2005/8/layout/cycle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2ACD2C3-BD5C-4008-88EA-5911AE17F148}" type="doc">
      <dgm:prSet loTypeId="urn:microsoft.com/office/officeart/2008/layout/SquareAccentList" loCatId="list" qsTypeId="urn:microsoft.com/office/officeart/2005/8/quickstyle/simple1" qsCatId="simple" csTypeId="urn:microsoft.com/office/officeart/2005/8/colors/colorful3" csCatId="colorful" phldr="1"/>
      <dgm:spPr/>
      <dgm:t>
        <a:bodyPr/>
        <a:lstStyle/>
        <a:p>
          <a:endParaRPr lang="en-ZA"/>
        </a:p>
      </dgm:t>
    </dgm:pt>
    <dgm:pt modelId="{88740C77-895D-42D8-B3EF-430ADAF46149}">
      <dgm:prSet phldrT="[Text]" custT="1"/>
      <dgm:spPr/>
      <dgm:t>
        <a:bodyPr/>
        <a:lstStyle/>
        <a:p>
          <a:pPr algn="ctr"/>
          <a:r>
            <a:rPr lang="en-ZA" sz="1600" dirty="0" smtClean="0"/>
            <a:t>Priorities of the Fund</a:t>
          </a:r>
          <a:endParaRPr lang="en-ZA" sz="1600" dirty="0"/>
        </a:p>
      </dgm:t>
    </dgm:pt>
    <dgm:pt modelId="{2C431BE6-C445-40C2-93F8-8A26CD601D21}" type="parTrans" cxnId="{E997921A-5057-46F0-BCC4-33CEEDF0AF92}">
      <dgm:prSet/>
      <dgm:spPr/>
      <dgm:t>
        <a:bodyPr/>
        <a:lstStyle/>
        <a:p>
          <a:endParaRPr lang="en-ZA"/>
        </a:p>
      </dgm:t>
    </dgm:pt>
    <dgm:pt modelId="{1EE45BBF-E7C6-43C0-B880-B29989E24B4F}" type="sibTrans" cxnId="{E997921A-5057-46F0-BCC4-33CEEDF0AF92}">
      <dgm:prSet/>
      <dgm:spPr/>
      <dgm:t>
        <a:bodyPr/>
        <a:lstStyle/>
        <a:p>
          <a:endParaRPr lang="en-ZA"/>
        </a:p>
      </dgm:t>
    </dgm:pt>
    <dgm:pt modelId="{E3DCEF49-313F-4699-A5BD-A45E6EA93B04}">
      <dgm:prSet phldrT="[Text]" custT="1"/>
      <dgm:spPr/>
      <dgm:t>
        <a:bodyPr/>
        <a:lstStyle/>
        <a:p>
          <a:r>
            <a:rPr lang="en-ZA" sz="1100" dirty="0" smtClean="0"/>
            <a:t>Increase contributions collected by at least a rate equal to the prevailing Consumer Price Index</a:t>
          </a:r>
          <a:endParaRPr lang="en-ZA" sz="1100" dirty="0"/>
        </a:p>
      </dgm:t>
    </dgm:pt>
    <dgm:pt modelId="{1AD5BFE1-B548-4ABE-9584-125C35C4354F}" type="parTrans" cxnId="{C8A4A62B-5269-4BEA-83EB-2C9F57FE766A}">
      <dgm:prSet/>
      <dgm:spPr/>
      <dgm:t>
        <a:bodyPr/>
        <a:lstStyle/>
        <a:p>
          <a:endParaRPr lang="en-ZA"/>
        </a:p>
      </dgm:t>
    </dgm:pt>
    <dgm:pt modelId="{1FF2085E-DE02-40A1-A5B8-CA7EBC4BDDDE}" type="sibTrans" cxnId="{C8A4A62B-5269-4BEA-83EB-2C9F57FE766A}">
      <dgm:prSet/>
      <dgm:spPr/>
      <dgm:t>
        <a:bodyPr/>
        <a:lstStyle/>
        <a:p>
          <a:endParaRPr lang="en-ZA"/>
        </a:p>
      </dgm:t>
    </dgm:pt>
    <dgm:pt modelId="{ADAE24FD-7557-4B1E-94C1-A2A127248079}">
      <dgm:prSet phldrT="[Text]" custT="1"/>
      <dgm:spPr/>
      <dgm:t>
        <a:bodyPr/>
        <a:lstStyle/>
        <a:p>
          <a:pPr algn="l"/>
          <a:endParaRPr lang="en-ZA" sz="1200" dirty="0" smtClean="0"/>
        </a:p>
        <a:p>
          <a:pPr algn="just"/>
          <a:endParaRPr lang="en-ZA" sz="1200" dirty="0" smtClean="0"/>
        </a:p>
        <a:p>
          <a:pPr algn="just"/>
          <a:r>
            <a:rPr lang="en-ZA" sz="1200" dirty="0" smtClean="0"/>
            <a:t>Increase the rate of processing claims in order to pay within the targeted service levels and turnaround times</a:t>
          </a:r>
          <a:endParaRPr lang="en-ZA" sz="1200" dirty="0"/>
        </a:p>
      </dgm:t>
    </dgm:pt>
    <dgm:pt modelId="{26B7BC2F-B73E-41DC-B60C-B36219F88754}" type="parTrans" cxnId="{868D34FD-AD80-4041-8802-BFFEC440F547}">
      <dgm:prSet/>
      <dgm:spPr/>
      <dgm:t>
        <a:bodyPr/>
        <a:lstStyle/>
        <a:p>
          <a:endParaRPr lang="en-ZA"/>
        </a:p>
      </dgm:t>
    </dgm:pt>
    <dgm:pt modelId="{E3AD21E3-C0D4-48F3-B59B-CEE3C9E74BE9}" type="sibTrans" cxnId="{868D34FD-AD80-4041-8802-BFFEC440F547}">
      <dgm:prSet/>
      <dgm:spPr/>
      <dgm:t>
        <a:bodyPr/>
        <a:lstStyle/>
        <a:p>
          <a:endParaRPr lang="en-ZA"/>
        </a:p>
      </dgm:t>
    </dgm:pt>
    <dgm:pt modelId="{CB114ADB-2DA9-459F-B439-0B4EF6AC8859}">
      <dgm:prSet phldrT="[Text]" custT="1"/>
      <dgm:spPr/>
      <dgm:t>
        <a:bodyPr/>
        <a:lstStyle/>
        <a:p>
          <a:pPr algn="l"/>
          <a:endParaRPr lang="en-ZA" sz="1200" dirty="0" smtClean="0"/>
        </a:p>
        <a:p>
          <a:pPr algn="l"/>
          <a:r>
            <a:rPr lang="en-ZA" sz="1200" dirty="0" smtClean="0"/>
            <a:t> </a:t>
          </a:r>
        </a:p>
        <a:p>
          <a:pPr algn="l"/>
          <a:endParaRPr lang="en-ZA" sz="1200" dirty="0" smtClean="0"/>
        </a:p>
        <a:p>
          <a:pPr algn="l"/>
          <a:endParaRPr lang="en-ZA" sz="1200" dirty="0" smtClean="0"/>
        </a:p>
        <a:p>
          <a:pPr algn="l"/>
          <a:endParaRPr lang="en-ZA" sz="1200" dirty="0" smtClean="0"/>
        </a:p>
        <a:p>
          <a:pPr algn="just"/>
          <a:r>
            <a:rPr lang="en-ZA" sz="1200" dirty="0" smtClean="0"/>
            <a:t>    Contribute in the various schemes designed to   </a:t>
          </a:r>
        </a:p>
        <a:p>
          <a:pPr algn="just"/>
          <a:r>
            <a:rPr lang="en-ZA" sz="1200" dirty="0" smtClean="0"/>
            <a:t>    alleviate the harmful effects of unemployment    </a:t>
          </a:r>
        </a:p>
        <a:p>
          <a:pPr algn="just"/>
          <a:r>
            <a:rPr lang="en-ZA" sz="1200" dirty="0" smtClean="0"/>
            <a:t>    which includes investing mandated funds in   </a:t>
          </a:r>
        </a:p>
        <a:p>
          <a:pPr algn="just"/>
          <a:r>
            <a:rPr lang="en-ZA" sz="1200" dirty="0" smtClean="0"/>
            <a:t>    Social Responsibility Investments </a:t>
          </a:r>
        </a:p>
        <a:p>
          <a:pPr algn="just"/>
          <a:endParaRPr lang="en-ZA" sz="1200" dirty="0" smtClean="0"/>
        </a:p>
        <a:p>
          <a:pPr algn="just"/>
          <a:endParaRPr lang="en-ZA" sz="1200" dirty="0"/>
        </a:p>
      </dgm:t>
    </dgm:pt>
    <dgm:pt modelId="{D844CCE3-AC5D-4219-8C31-3B4855BA8B35}" type="parTrans" cxnId="{3AC66983-1962-488B-B7F7-0D52C01C4FA3}">
      <dgm:prSet/>
      <dgm:spPr/>
      <dgm:t>
        <a:bodyPr/>
        <a:lstStyle/>
        <a:p>
          <a:endParaRPr lang="en-ZA"/>
        </a:p>
      </dgm:t>
    </dgm:pt>
    <dgm:pt modelId="{0BAA1AB2-AE4B-4CAD-A332-D8937D229AB4}" type="sibTrans" cxnId="{3AC66983-1962-488B-B7F7-0D52C01C4FA3}">
      <dgm:prSet/>
      <dgm:spPr/>
      <dgm:t>
        <a:bodyPr/>
        <a:lstStyle/>
        <a:p>
          <a:endParaRPr lang="en-ZA"/>
        </a:p>
      </dgm:t>
    </dgm:pt>
    <dgm:pt modelId="{215491ED-19A0-42C6-A01C-9E1C92BAEF05}" type="pres">
      <dgm:prSet presAssocID="{92ACD2C3-BD5C-4008-88EA-5911AE17F148}" presName="layout" presStyleCnt="0">
        <dgm:presLayoutVars>
          <dgm:chMax/>
          <dgm:chPref/>
          <dgm:dir/>
          <dgm:resizeHandles/>
        </dgm:presLayoutVars>
      </dgm:prSet>
      <dgm:spPr/>
      <dgm:t>
        <a:bodyPr/>
        <a:lstStyle/>
        <a:p>
          <a:endParaRPr lang="en-ZA"/>
        </a:p>
      </dgm:t>
    </dgm:pt>
    <dgm:pt modelId="{0CF98520-F1E6-4759-80A4-34B47777ABED}" type="pres">
      <dgm:prSet presAssocID="{88740C77-895D-42D8-B3EF-430ADAF46149}" presName="root" presStyleCnt="0">
        <dgm:presLayoutVars>
          <dgm:chMax/>
          <dgm:chPref/>
        </dgm:presLayoutVars>
      </dgm:prSet>
      <dgm:spPr/>
    </dgm:pt>
    <dgm:pt modelId="{5AE4EFE7-B1A0-4D3E-BD86-4E33EF8A3FA3}" type="pres">
      <dgm:prSet presAssocID="{88740C77-895D-42D8-B3EF-430ADAF46149}" presName="rootComposite" presStyleCnt="0">
        <dgm:presLayoutVars/>
      </dgm:prSet>
      <dgm:spPr/>
    </dgm:pt>
    <dgm:pt modelId="{95C37435-814A-4F4E-9006-F025BC8859EB}" type="pres">
      <dgm:prSet presAssocID="{88740C77-895D-42D8-B3EF-430ADAF46149}" presName="ParentAccent" presStyleLbl="alignNode1" presStyleIdx="0" presStyleCnt="1">
        <dgm:style>
          <a:lnRef idx="2">
            <a:schemeClr val="accent2"/>
          </a:lnRef>
          <a:fillRef idx="1">
            <a:schemeClr val="lt1"/>
          </a:fillRef>
          <a:effectRef idx="0">
            <a:schemeClr val="accent2"/>
          </a:effectRef>
          <a:fontRef idx="minor">
            <a:schemeClr val="dk1"/>
          </a:fontRef>
        </dgm:style>
      </dgm:prSet>
      <dgm:spPr>
        <a:solidFill>
          <a:schemeClr val="accent5"/>
        </a:solidFill>
      </dgm:spPr>
      <dgm:t>
        <a:bodyPr/>
        <a:lstStyle/>
        <a:p>
          <a:endParaRPr lang="en-ZA"/>
        </a:p>
      </dgm:t>
    </dgm:pt>
    <dgm:pt modelId="{7624EF81-BC71-4872-84A6-D26D8912F349}" type="pres">
      <dgm:prSet presAssocID="{88740C77-895D-42D8-B3EF-430ADAF46149}" presName="ParentSmallAccent" presStyleLbl="fgAcc1" presStyleIdx="0" presStyleCnt="1"/>
      <dgm:spPr/>
    </dgm:pt>
    <dgm:pt modelId="{83E2F1B1-D9BC-4A21-B205-36D64456C66F}" type="pres">
      <dgm:prSet presAssocID="{88740C77-895D-42D8-B3EF-430ADAF46149}" presName="Parent" presStyleLbl="revTx" presStyleIdx="0" presStyleCnt="4">
        <dgm:presLayoutVars>
          <dgm:chMax/>
          <dgm:chPref val="4"/>
          <dgm:bulletEnabled val="1"/>
        </dgm:presLayoutVars>
      </dgm:prSet>
      <dgm:spPr/>
      <dgm:t>
        <a:bodyPr/>
        <a:lstStyle/>
        <a:p>
          <a:endParaRPr lang="en-ZA"/>
        </a:p>
      </dgm:t>
    </dgm:pt>
    <dgm:pt modelId="{E9405A42-50D4-459A-9285-7982BA6DB20E}" type="pres">
      <dgm:prSet presAssocID="{88740C77-895D-42D8-B3EF-430ADAF46149}" presName="childShape" presStyleCnt="0">
        <dgm:presLayoutVars>
          <dgm:chMax val="0"/>
          <dgm:chPref val="0"/>
        </dgm:presLayoutVars>
      </dgm:prSet>
      <dgm:spPr/>
    </dgm:pt>
    <dgm:pt modelId="{0F2C0199-2CAF-4AD2-B5BB-38442AE633C2}" type="pres">
      <dgm:prSet presAssocID="{E3DCEF49-313F-4699-A5BD-A45E6EA93B04}" presName="childComposite" presStyleCnt="0">
        <dgm:presLayoutVars>
          <dgm:chMax val="0"/>
          <dgm:chPref val="0"/>
        </dgm:presLayoutVars>
      </dgm:prSet>
      <dgm:spPr/>
    </dgm:pt>
    <dgm:pt modelId="{309095D6-7E81-47AB-8465-728FB8EDF3A5}" type="pres">
      <dgm:prSet presAssocID="{E3DCEF49-313F-4699-A5BD-A45E6EA93B04}" presName="ChildAccent" presStyleLbl="solidFgAcc1" presStyleIdx="0" presStyleCnt="3" custLinFactNeighborX="-18960" custLinFactNeighborY="-13996"/>
      <dgm:spPr/>
      <dgm:t>
        <a:bodyPr/>
        <a:lstStyle/>
        <a:p>
          <a:endParaRPr lang="en-ZA"/>
        </a:p>
      </dgm:t>
    </dgm:pt>
    <dgm:pt modelId="{7963D9AE-C10E-4A09-A840-77D7765760A9}" type="pres">
      <dgm:prSet presAssocID="{E3DCEF49-313F-4699-A5BD-A45E6EA93B04}" presName="Child" presStyleLbl="revTx" presStyleIdx="1" presStyleCnt="4" custScaleX="94571">
        <dgm:presLayoutVars>
          <dgm:chMax val="0"/>
          <dgm:chPref val="0"/>
          <dgm:bulletEnabled val="1"/>
        </dgm:presLayoutVars>
      </dgm:prSet>
      <dgm:spPr/>
      <dgm:t>
        <a:bodyPr/>
        <a:lstStyle/>
        <a:p>
          <a:endParaRPr lang="en-ZA"/>
        </a:p>
      </dgm:t>
    </dgm:pt>
    <dgm:pt modelId="{D4D9730A-3442-418F-BF39-1B07F224F093}" type="pres">
      <dgm:prSet presAssocID="{ADAE24FD-7557-4B1E-94C1-A2A127248079}" presName="childComposite" presStyleCnt="0">
        <dgm:presLayoutVars>
          <dgm:chMax val="0"/>
          <dgm:chPref val="0"/>
        </dgm:presLayoutVars>
      </dgm:prSet>
      <dgm:spPr/>
    </dgm:pt>
    <dgm:pt modelId="{D41F0B5F-A0EA-49DB-B8AB-7180D4885159}" type="pres">
      <dgm:prSet presAssocID="{ADAE24FD-7557-4B1E-94C1-A2A127248079}" presName="ChildAccent" presStyleLbl="solidFgAcc1" presStyleIdx="1" presStyleCnt="3" custLinFactNeighborX="-4434" custLinFactNeighborY="85872"/>
      <dgm:spPr/>
    </dgm:pt>
    <dgm:pt modelId="{2B82AE05-DF77-44B0-9BF1-C70DB1B4AE94}" type="pres">
      <dgm:prSet presAssocID="{ADAE24FD-7557-4B1E-94C1-A2A127248079}" presName="Child" presStyleLbl="revTx" presStyleIdx="2" presStyleCnt="4" custLinFactNeighborX="4070" custLinFactNeighborY="460">
        <dgm:presLayoutVars>
          <dgm:chMax val="0"/>
          <dgm:chPref val="0"/>
          <dgm:bulletEnabled val="1"/>
        </dgm:presLayoutVars>
      </dgm:prSet>
      <dgm:spPr/>
      <dgm:t>
        <a:bodyPr/>
        <a:lstStyle/>
        <a:p>
          <a:endParaRPr lang="en-ZA"/>
        </a:p>
      </dgm:t>
    </dgm:pt>
    <dgm:pt modelId="{ECBBC0CA-2C47-479E-B9E9-57FF4462AFA8}" type="pres">
      <dgm:prSet presAssocID="{CB114ADB-2DA9-459F-B439-0B4EF6AC8859}" presName="childComposite" presStyleCnt="0">
        <dgm:presLayoutVars>
          <dgm:chMax val="0"/>
          <dgm:chPref val="0"/>
        </dgm:presLayoutVars>
      </dgm:prSet>
      <dgm:spPr/>
    </dgm:pt>
    <dgm:pt modelId="{C731FBEA-1FBE-485D-B81F-EB459A711EBC}" type="pres">
      <dgm:prSet presAssocID="{CB114ADB-2DA9-459F-B439-0B4EF6AC8859}" presName="ChildAccent" presStyleLbl="solidFgAcc1" presStyleIdx="2" presStyleCnt="3" custLinFactY="100000" custLinFactNeighborX="20138" custLinFactNeighborY="154494"/>
      <dgm:spPr/>
      <dgm:t>
        <a:bodyPr/>
        <a:lstStyle/>
        <a:p>
          <a:endParaRPr lang="en-ZA"/>
        </a:p>
      </dgm:t>
    </dgm:pt>
    <dgm:pt modelId="{8739EDEE-0C6D-41C1-B3D6-B12F403AEA20}" type="pres">
      <dgm:prSet presAssocID="{CB114ADB-2DA9-459F-B439-0B4EF6AC8859}" presName="Child" presStyleLbl="revTx" presStyleIdx="3" presStyleCnt="4" custLinFactNeighborX="2658" custLinFactNeighborY="56289">
        <dgm:presLayoutVars>
          <dgm:chMax val="0"/>
          <dgm:chPref val="0"/>
          <dgm:bulletEnabled val="1"/>
        </dgm:presLayoutVars>
      </dgm:prSet>
      <dgm:spPr/>
      <dgm:t>
        <a:bodyPr/>
        <a:lstStyle/>
        <a:p>
          <a:endParaRPr lang="en-ZA"/>
        </a:p>
      </dgm:t>
    </dgm:pt>
  </dgm:ptLst>
  <dgm:cxnLst>
    <dgm:cxn modelId="{C5257E41-7B52-47FC-9F62-10033B517C06}" type="presOf" srcId="{CB114ADB-2DA9-459F-B439-0B4EF6AC8859}" destId="{8739EDEE-0C6D-41C1-B3D6-B12F403AEA20}" srcOrd="0" destOrd="0" presId="urn:microsoft.com/office/officeart/2008/layout/SquareAccentList"/>
    <dgm:cxn modelId="{F9C390B4-4E5A-40FD-A817-39EA838DD484}" type="presOf" srcId="{92ACD2C3-BD5C-4008-88EA-5911AE17F148}" destId="{215491ED-19A0-42C6-A01C-9E1C92BAEF05}" srcOrd="0" destOrd="0" presId="urn:microsoft.com/office/officeart/2008/layout/SquareAccentList"/>
    <dgm:cxn modelId="{868D34FD-AD80-4041-8802-BFFEC440F547}" srcId="{88740C77-895D-42D8-B3EF-430ADAF46149}" destId="{ADAE24FD-7557-4B1E-94C1-A2A127248079}" srcOrd="1" destOrd="0" parTransId="{26B7BC2F-B73E-41DC-B60C-B36219F88754}" sibTransId="{E3AD21E3-C0D4-48F3-B59B-CEE3C9E74BE9}"/>
    <dgm:cxn modelId="{530CC944-A68A-4318-8D5A-4F12416196EA}" type="presOf" srcId="{88740C77-895D-42D8-B3EF-430ADAF46149}" destId="{83E2F1B1-D9BC-4A21-B205-36D64456C66F}" srcOrd="0" destOrd="0" presId="urn:microsoft.com/office/officeart/2008/layout/SquareAccentList"/>
    <dgm:cxn modelId="{26C2F193-CD38-4296-B06A-13B26C7E920F}" type="presOf" srcId="{E3DCEF49-313F-4699-A5BD-A45E6EA93B04}" destId="{7963D9AE-C10E-4A09-A840-77D7765760A9}" srcOrd="0" destOrd="0" presId="urn:microsoft.com/office/officeart/2008/layout/SquareAccentList"/>
    <dgm:cxn modelId="{03F483EC-D364-4D8C-A3FF-9F2F86EAB16F}" type="presOf" srcId="{ADAE24FD-7557-4B1E-94C1-A2A127248079}" destId="{2B82AE05-DF77-44B0-9BF1-C70DB1B4AE94}" srcOrd="0" destOrd="0" presId="urn:microsoft.com/office/officeart/2008/layout/SquareAccentList"/>
    <dgm:cxn modelId="{C8A4A62B-5269-4BEA-83EB-2C9F57FE766A}" srcId="{88740C77-895D-42D8-B3EF-430ADAF46149}" destId="{E3DCEF49-313F-4699-A5BD-A45E6EA93B04}" srcOrd="0" destOrd="0" parTransId="{1AD5BFE1-B548-4ABE-9584-125C35C4354F}" sibTransId="{1FF2085E-DE02-40A1-A5B8-CA7EBC4BDDDE}"/>
    <dgm:cxn modelId="{E997921A-5057-46F0-BCC4-33CEEDF0AF92}" srcId="{92ACD2C3-BD5C-4008-88EA-5911AE17F148}" destId="{88740C77-895D-42D8-B3EF-430ADAF46149}" srcOrd="0" destOrd="0" parTransId="{2C431BE6-C445-40C2-93F8-8A26CD601D21}" sibTransId="{1EE45BBF-E7C6-43C0-B880-B29989E24B4F}"/>
    <dgm:cxn modelId="{3AC66983-1962-488B-B7F7-0D52C01C4FA3}" srcId="{88740C77-895D-42D8-B3EF-430ADAF46149}" destId="{CB114ADB-2DA9-459F-B439-0B4EF6AC8859}" srcOrd="2" destOrd="0" parTransId="{D844CCE3-AC5D-4219-8C31-3B4855BA8B35}" sibTransId="{0BAA1AB2-AE4B-4CAD-A332-D8937D229AB4}"/>
    <dgm:cxn modelId="{7426BECD-BBEF-4FA6-98E8-5F13B1E37298}" type="presParOf" srcId="{215491ED-19A0-42C6-A01C-9E1C92BAEF05}" destId="{0CF98520-F1E6-4759-80A4-34B47777ABED}" srcOrd="0" destOrd="0" presId="urn:microsoft.com/office/officeart/2008/layout/SquareAccentList"/>
    <dgm:cxn modelId="{941B0A54-5B6E-40FF-9AC5-9608FC4E23D1}" type="presParOf" srcId="{0CF98520-F1E6-4759-80A4-34B47777ABED}" destId="{5AE4EFE7-B1A0-4D3E-BD86-4E33EF8A3FA3}" srcOrd="0" destOrd="0" presId="urn:microsoft.com/office/officeart/2008/layout/SquareAccentList"/>
    <dgm:cxn modelId="{3503024C-FCA1-4845-A93A-2BC29050E918}" type="presParOf" srcId="{5AE4EFE7-B1A0-4D3E-BD86-4E33EF8A3FA3}" destId="{95C37435-814A-4F4E-9006-F025BC8859EB}" srcOrd="0" destOrd="0" presId="urn:microsoft.com/office/officeart/2008/layout/SquareAccentList"/>
    <dgm:cxn modelId="{51D51F26-DCA0-4FB6-A114-BA1C618FB2A4}" type="presParOf" srcId="{5AE4EFE7-B1A0-4D3E-BD86-4E33EF8A3FA3}" destId="{7624EF81-BC71-4872-84A6-D26D8912F349}" srcOrd="1" destOrd="0" presId="urn:microsoft.com/office/officeart/2008/layout/SquareAccentList"/>
    <dgm:cxn modelId="{79B6405A-059D-41A5-8096-50134D58DD5B}" type="presParOf" srcId="{5AE4EFE7-B1A0-4D3E-BD86-4E33EF8A3FA3}" destId="{83E2F1B1-D9BC-4A21-B205-36D64456C66F}" srcOrd="2" destOrd="0" presId="urn:microsoft.com/office/officeart/2008/layout/SquareAccentList"/>
    <dgm:cxn modelId="{27293AD3-D245-422E-962A-EBFA1BDB9C7E}" type="presParOf" srcId="{0CF98520-F1E6-4759-80A4-34B47777ABED}" destId="{E9405A42-50D4-459A-9285-7982BA6DB20E}" srcOrd="1" destOrd="0" presId="urn:microsoft.com/office/officeart/2008/layout/SquareAccentList"/>
    <dgm:cxn modelId="{AEBCA82A-C20A-40AB-9DD9-12B1F1522752}" type="presParOf" srcId="{E9405A42-50D4-459A-9285-7982BA6DB20E}" destId="{0F2C0199-2CAF-4AD2-B5BB-38442AE633C2}" srcOrd="0" destOrd="0" presId="urn:microsoft.com/office/officeart/2008/layout/SquareAccentList"/>
    <dgm:cxn modelId="{DD1CC0CF-B7B1-4578-BF7B-D1546AE45FF5}" type="presParOf" srcId="{0F2C0199-2CAF-4AD2-B5BB-38442AE633C2}" destId="{309095D6-7E81-47AB-8465-728FB8EDF3A5}" srcOrd="0" destOrd="0" presId="urn:microsoft.com/office/officeart/2008/layout/SquareAccentList"/>
    <dgm:cxn modelId="{8DC777F4-D07D-42AD-9F1A-53ACD717D118}" type="presParOf" srcId="{0F2C0199-2CAF-4AD2-B5BB-38442AE633C2}" destId="{7963D9AE-C10E-4A09-A840-77D7765760A9}" srcOrd="1" destOrd="0" presId="urn:microsoft.com/office/officeart/2008/layout/SquareAccentList"/>
    <dgm:cxn modelId="{5325AED4-FE75-4F40-80D8-D19691D632AA}" type="presParOf" srcId="{E9405A42-50D4-459A-9285-7982BA6DB20E}" destId="{D4D9730A-3442-418F-BF39-1B07F224F093}" srcOrd="1" destOrd="0" presId="urn:microsoft.com/office/officeart/2008/layout/SquareAccentList"/>
    <dgm:cxn modelId="{7A45619A-E905-4891-8A22-1731C75108E7}" type="presParOf" srcId="{D4D9730A-3442-418F-BF39-1B07F224F093}" destId="{D41F0B5F-A0EA-49DB-B8AB-7180D4885159}" srcOrd="0" destOrd="0" presId="urn:microsoft.com/office/officeart/2008/layout/SquareAccentList"/>
    <dgm:cxn modelId="{C99E6CD6-02B4-4956-A0F4-39FA07E7EF7D}" type="presParOf" srcId="{D4D9730A-3442-418F-BF39-1B07F224F093}" destId="{2B82AE05-DF77-44B0-9BF1-C70DB1B4AE94}" srcOrd="1" destOrd="0" presId="urn:microsoft.com/office/officeart/2008/layout/SquareAccentList"/>
    <dgm:cxn modelId="{FF1A0CE3-006A-44FE-BB9F-BEC4FBD02CA6}" type="presParOf" srcId="{E9405A42-50D4-459A-9285-7982BA6DB20E}" destId="{ECBBC0CA-2C47-479E-B9E9-57FF4462AFA8}" srcOrd="2" destOrd="0" presId="urn:microsoft.com/office/officeart/2008/layout/SquareAccentList"/>
    <dgm:cxn modelId="{7E1574F4-4726-42BA-A08D-0DE2E0BED891}" type="presParOf" srcId="{ECBBC0CA-2C47-479E-B9E9-57FF4462AFA8}" destId="{C731FBEA-1FBE-485D-B81F-EB459A711EBC}" srcOrd="0" destOrd="0" presId="urn:microsoft.com/office/officeart/2008/layout/SquareAccentList"/>
    <dgm:cxn modelId="{A110D3DC-18D3-49A1-9E6B-8EA31307448A}" type="presParOf" srcId="{ECBBC0CA-2C47-479E-B9E9-57FF4462AFA8}" destId="{8739EDEE-0C6D-41C1-B3D6-B12F403AEA20}" srcOrd="1" destOrd="0" presId="urn:microsoft.com/office/officeart/2008/layout/SquareAccentList"/>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B8AC965-53BB-40F7-A957-B1084C8C233E}">
      <dsp:nvSpPr>
        <dsp:cNvPr id="0" name=""/>
        <dsp:cNvSpPr/>
      </dsp:nvSpPr>
      <dsp:spPr>
        <a:xfrm>
          <a:off x="3398777" y="496"/>
          <a:ext cx="5098166" cy="1934765"/>
        </a:xfrm>
        <a:prstGeom prst="rightArrow">
          <a:avLst>
            <a:gd name="adj1" fmla="val 75000"/>
            <a:gd name="adj2" fmla="val 50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r>
            <a:rPr lang="en-ZA" sz="1400" kern="1200" dirty="0" smtClean="0"/>
            <a:t>Section 27, To provide adequate social security nets to protect vulnerable workers</a:t>
          </a:r>
          <a:endParaRPr lang="en-ZA" sz="1400" kern="1200" dirty="0"/>
        </a:p>
      </dsp:txBody>
      <dsp:txXfrm>
        <a:off x="3398777" y="496"/>
        <a:ext cx="5098166" cy="1934765"/>
      </dsp:txXfrm>
    </dsp:sp>
    <dsp:sp modelId="{F66D8010-5826-488E-BF8A-B7D4DE5EBEAF}">
      <dsp:nvSpPr>
        <dsp:cNvPr id="0" name=""/>
        <dsp:cNvSpPr/>
      </dsp:nvSpPr>
      <dsp:spPr>
        <a:xfrm>
          <a:off x="0" y="496"/>
          <a:ext cx="3398777" cy="193476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THE CONSTITUTIONAL MANDATE OF THE DOL-UIF</a:t>
          </a:r>
          <a:endParaRPr lang="en-ZA" sz="1400" kern="1200" dirty="0"/>
        </a:p>
      </dsp:txBody>
      <dsp:txXfrm>
        <a:off x="0" y="496"/>
        <a:ext cx="3398777" cy="1934765"/>
      </dsp:txXfrm>
    </dsp:sp>
    <dsp:sp modelId="{2994C454-650E-4A5D-BBD7-141C94116C19}">
      <dsp:nvSpPr>
        <dsp:cNvPr id="0" name=""/>
        <dsp:cNvSpPr/>
      </dsp:nvSpPr>
      <dsp:spPr>
        <a:xfrm>
          <a:off x="3398777" y="2128738"/>
          <a:ext cx="5098166" cy="1934765"/>
        </a:xfrm>
        <a:prstGeom prst="rightArrow">
          <a:avLst>
            <a:gd name="adj1" fmla="val 75000"/>
            <a:gd name="adj2" fmla="val 50000"/>
          </a:avLst>
        </a:prstGeom>
        <a:solidFill>
          <a:schemeClr val="accent3">
            <a:tint val="40000"/>
            <a:alpha val="90000"/>
            <a:hueOff val="10716850"/>
            <a:satOff val="-13793"/>
            <a:lumOff val="-1075"/>
            <a:alphaOff val="0"/>
          </a:schemeClr>
        </a:solidFill>
        <a:ln w="25400" cap="flat" cmpd="sng" algn="ctr">
          <a:solidFill>
            <a:schemeClr val="accent3">
              <a:tint val="40000"/>
              <a:alpha val="90000"/>
              <a:hueOff val="10716850"/>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en-ZA" sz="1400" kern="1200" dirty="0"/>
        </a:p>
        <a:p>
          <a:pPr marL="114300" lvl="1" indent="-114300" algn="l" defTabSz="622300">
            <a:lnSpc>
              <a:spcPct val="90000"/>
            </a:lnSpc>
            <a:spcBef>
              <a:spcPct val="0"/>
            </a:spcBef>
            <a:spcAft>
              <a:spcPct val="15000"/>
            </a:spcAft>
            <a:buChar char="••"/>
          </a:pPr>
          <a:r>
            <a:rPr lang="en-ZA" sz="1400" kern="1200" dirty="0" smtClean="0"/>
            <a:t>Creation of decent employment.</a:t>
          </a:r>
          <a:endParaRPr lang="en-ZA" sz="1400" kern="1200" dirty="0"/>
        </a:p>
        <a:p>
          <a:pPr marL="114300" lvl="1" indent="-114300" algn="l" defTabSz="622300">
            <a:lnSpc>
              <a:spcPct val="90000"/>
            </a:lnSpc>
            <a:spcBef>
              <a:spcPct val="0"/>
            </a:spcBef>
            <a:spcAft>
              <a:spcPct val="15000"/>
            </a:spcAft>
            <a:buChar char="••"/>
          </a:pPr>
          <a:r>
            <a:rPr lang="en-ZA" sz="1400" kern="1200" dirty="0" smtClean="0"/>
            <a:t>Providing adequate social safety nets to protect vulnerable workers</a:t>
          </a:r>
          <a:endParaRPr lang="en-ZA" sz="1400" kern="1200" dirty="0"/>
        </a:p>
        <a:p>
          <a:pPr marL="171450" lvl="1" indent="-171450" algn="l" defTabSz="711200">
            <a:lnSpc>
              <a:spcPct val="90000"/>
            </a:lnSpc>
            <a:spcBef>
              <a:spcPct val="0"/>
            </a:spcBef>
            <a:spcAft>
              <a:spcPct val="15000"/>
            </a:spcAft>
            <a:buChar char="••"/>
          </a:pPr>
          <a:endParaRPr lang="en-ZA" sz="1600" kern="1200" dirty="0"/>
        </a:p>
      </dsp:txBody>
      <dsp:txXfrm>
        <a:off x="3398777" y="2128738"/>
        <a:ext cx="5098166" cy="1934765"/>
      </dsp:txXfrm>
    </dsp:sp>
    <dsp:sp modelId="{9FBF209D-9522-4964-9C90-92AE06671619}">
      <dsp:nvSpPr>
        <dsp:cNvPr id="0" name=""/>
        <dsp:cNvSpPr/>
      </dsp:nvSpPr>
      <dsp:spPr>
        <a:xfrm>
          <a:off x="0" y="2128738"/>
          <a:ext cx="3398777" cy="1934765"/>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lvl="0" algn="ctr" defTabSz="622300">
            <a:lnSpc>
              <a:spcPct val="90000"/>
            </a:lnSpc>
            <a:spcBef>
              <a:spcPct val="0"/>
            </a:spcBef>
            <a:spcAft>
              <a:spcPct val="35000"/>
            </a:spcAft>
          </a:pPr>
          <a:r>
            <a:rPr lang="en-ZA" sz="1400" kern="1200" dirty="0" smtClean="0"/>
            <a:t>THE POLICY MANDATE OF THE DOL-UIF</a:t>
          </a:r>
          <a:endParaRPr lang="en-ZA" sz="1400" kern="1200" dirty="0"/>
        </a:p>
      </dsp:txBody>
      <dsp:txXfrm>
        <a:off x="0" y="2128738"/>
        <a:ext cx="3398777" cy="193476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7EE1850-BAF5-40D0-B53D-2F4E54584F4C}">
      <dsp:nvSpPr>
        <dsp:cNvPr id="0" name=""/>
        <dsp:cNvSpPr/>
      </dsp:nvSpPr>
      <dsp:spPr>
        <a:xfrm>
          <a:off x="1209766" y="174872"/>
          <a:ext cx="2773589" cy="1968161"/>
        </a:xfrm>
        <a:prstGeom prst="rightArrow">
          <a:avLst>
            <a:gd name="adj1" fmla="val 75000"/>
            <a:gd name="adj2" fmla="val 50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just" defTabSz="533400">
            <a:lnSpc>
              <a:spcPct val="90000"/>
            </a:lnSpc>
            <a:spcBef>
              <a:spcPct val="0"/>
            </a:spcBef>
            <a:spcAft>
              <a:spcPct val="15000"/>
            </a:spcAft>
            <a:buChar char="••"/>
          </a:pPr>
          <a:r>
            <a:rPr lang="en-ZA" sz="1200" kern="1200" dirty="0" smtClean="0"/>
            <a:t> A caring, accessible and customer centric UIF that contributes towards poverty alleviation.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209766" y="174872"/>
        <a:ext cx="2773589" cy="1968161"/>
      </dsp:txXfrm>
    </dsp:sp>
    <dsp:sp modelId="{B13FCCB6-D8C4-4E8E-875D-04DC498322DD}">
      <dsp:nvSpPr>
        <dsp:cNvPr id="0" name=""/>
        <dsp:cNvSpPr/>
      </dsp:nvSpPr>
      <dsp:spPr>
        <a:xfrm>
          <a:off x="3" y="4023"/>
          <a:ext cx="1209762" cy="23098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ZA" sz="2100" kern="1200" dirty="0" smtClean="0"/>
            <a:t>VISION</a:t>
          </a:r>
          <a:endParaRPr lang="en-ZA" sz="2100" kern="1200" dirty="0"/>
        </a:p>
      </dsp:txBody>
      <dsp:txXfrm>
        <a:off x="3" y="4023"/>
        <a:ext cx="1209762" cy="2309860"/>
      </dsp:txXfrm>
    </dsp:sp>
    <dsp:sp modelId="{6688B4AF-6AA6-4D8E-932F-CD25171C8CAB}">
      <dsp:nvSpPr>
        <dsp:cNvPr id="0" name=""/>
        <dsp:cNvSpPr/>
      </dsp:nvSpPr>
      <dsp:spPr>
        <a:xfrm>
          <a:off x="1188817" y="2582256"/>
          <a:ext cx="2506505" cy="2643495"/>
        </a:xfrm>
        <a:prstGeom prst="rightArrow">
          <a:avLst>
            <a:gd name="adj1" fmla="val 75000"/>
            <a:gd name="adj2" fmla="val 50000"/>
          </a:avLst>
        </a:prstGeom>
        <a:solidFill>
          <a:schemeClr val="accent4">
            <a:tint val="40000"/>
            <a:alpha val="90000"/>
            <a:hueOff val="-3945706"/>
            <a:satOff val="22157"/>
            <a:lumOff val="1408"/>
            <a:alphaOff val="0"/>
          </a:schemeClr>
        </a:solidFill>
        <a:ln w="25400" cap="flat" cmpd="sng" algn="ctr">
          <a:solidFill>
            <a:schemeClr val="accent4">
              <a:tint val="40000"/>
              <a:alpha val="90000"/>
              <a:hueOff val="-3945706"/>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ZA" sz="1200" kern="1200" dirty="0" smtClean="0"/>
            <a:t>Through multiple channels, we will deliver both financial and social relief, to the right person, at the right time, every time, ensuring high client satisfaction</a:t>
          </a:r>
          <a:endParaRPr lang="en-ZA" sz="1200" kern="1200" dirty="0"/>
        </a:p>
        <a:p>
          <a:pPr marL="114300" lvl="1" indent="-114300" algn="l" defTabSz="533400">
            <a:lnSpc>
              <a:spcPct val="90000"/>
            </a:lnSpc>
            <a:spcBef>
              <a:spcPct val="0"/>
            </a:spcBef>
            <a:spcAft>
              <a:spcPct val="15000"/>
            </a:spcAft>
            <a:buChar char="••"/>
          </a:pPr>
          <a:endParaRPr lang="en-ZA" sz="1200" kern="1200" dirty="0" smtClean="0"/>
        </a:p>
      </dsp:txBody>
      <dsp:txXfrm>
        <a:off x="1188817" y="2582256"/>
        <a:ext cx="2506505" cy="2643495"/>
      </dsp:txXfrm>
    </dsp:sp>
    <dsp:sp modelId="{7C3F0D60-2079-4977-8666-951D1D7CC094}">
      <dsp:nvSpPr>
        <dsp:cNvPr id="0" name=""/>
        <dsp:cNvSpPr/>
      </dsp:nvSpPr>
      <dsp:spPr>
        <a:xfrm>
          <a:off x="36678" y="2582256"/>
          <a:ext cx="1259474" cy="2643495"/>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ctr" defTabSz="933450">
            <a:lnSpc>
              <a:spcPct val="90000"/>
            </a:lnSpc>
            <a:spcBef>
              <a:spcPct val="0"/>
            </a:spcBef>
            <a:spcAft>
              <a:spcPct val="35000"/>
            </a:spcAft>
          </a:pPr>
          <a:r>
            <a:rPr lang="en-ZA" sz="2100" kern="1200" dirty="0" smtClean="0"/>
            <a:t>MISSION</a:t>
          </a:r>
          <a:endParaRPr lang="en-ZA" sz="2100" kern="1200" dirty="0"/>
        </a:p>
      </dsp:txBody>
      <dsp:txXfrm>
        <a:off x="36678" y="2582256"/>
        <a:ext cx="1259474" cy="2643495"/>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C6EC769-8EEF-4C08-AC9A-93276F34EFB5}">
      <dsp:nvSpPr>
        <dsp:cNvPr id="0" name=""/>
        <dsp:cNvSpPr/>
      </dsp:nvSpPr>
      <dsp:spPr>
        <a:xfrm>
          <a:off x="1069949" y="1326273"/>
          <a:ext cx="2699025" cy="2699025"/>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THE GLUE THAT HOLDS US TOGETHER</a:t>
          </a:r>
        </a:p>
      </dsp:txBody>
      <dsp:txXfrm>
        <a:off x="1069949" y="1326273"/>
        <a:ext cx="2699025" cy="2699025"/>
      </dsp:txXfrm>
    </dsp:sp>
    <dsp:sp modelId="{F08F106E-7594-4A87-81D5-08D144B01B4C}">
      <dsp:nvSpPr>
        <dsp:cNvPr id="0" name=""/>
        <dsp:cNvSpPr/>
      </dsp:nvSpPr>
      <dsp:spPr>
        <a:xfrm>
          <a:off x="1744705" y="242351"/>
          <a:ext cx="1349512" cy="134951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Transparency</a:t>
          </a:r>
        </a:p>
        <a:p>
          <a:pPr lvl="0" algn="ctr" defTabSz="533400">
            <a:lnSpc>
              <a:spcPct val="90000"/>
            </a:lnSpc>
            <a:spcBef>
              <a:spcPct val="0"/>
            </a:spcBef>
            <a:spcAft>
              <a:spcPct val="35000"/>
            </a:spcAft>
          </a:pPr>
          <a:r>
            <a:rPr lang="en-ZA" sz="1200" kern="1200" dirty="0" smtClean="0"/>
            <a:t>Open to all stakeholders</a:t>
          </a:r>
          <a:endParaRPr lang="en-ZA" sz="1200" kern="1200" dirty="0"/>
        </a:p>
      </dsp:txBody>
      <dsp:txXfrm>
        <a:off x="1744705" y="242351"/>
        <a:ext cx="1349512" cy="1349512"/>
      </dsp:txXfrm>
    </dsp:sp>
    <dsp:sp modelId="{366DBAD5-093C-45F5-BC1D-9BD7F5FB4ACC}">
      <dsp:nvSpPr>
        <dsp:cNvPr id="0" name=""/>
        <dsp:cNvSpPr/>
      </dsp:nvSpPr>
      <dsp:spPr>
        <a:xfrm>
          <a:off x="2924927" y="904511"/>
          <a:ext cx="1739049" cy="1349512"/>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Mutual respect  </a:t>
          </a:r>
        </a:p>
        <a:p>
          <a:pPr lvl="0" algn="just" defTabSz="533400">
            <a:lnSpc>
              <a:spcPct val="90000"/>
            </a:lnSpc>
            <a:spcBef>
              <a:spcPct val="0"/>
            </a:spcBef>
            <a:spcAft>
              <a:spcPct val="35000"/>
            </a:spcAft>
          </a:pPr>
          <a:r>
            <a:rPr lang="en-ZA" sz="1200" kern="1200" dirty="0" smtClean="0"/>
            <a:t>To all colleagues &amp; stakeholders</a:t>
          </a:r>
          <a:endParaRPr lang="en-ZA" sz="1200" kern="1200" dirty="0"/>
        </a:p>
      </dsp:txBody>
      <dsp:txXfrm>
        <a:off x="2924927" y="904511"/>
        <a:ext cx="1739049" cy="1349512"/>
      </dsp:txXfrm>
    </dsp:sp>
    <dsp:sp modelId="{076AA3A6-C0F2-4AA4-A06C-642DB1E27F2A}">
      <dsp:nvSpPr>
        <dsp:cNvPr id="0" name=""/>
        <dsp:cNvSpPr/>
      </dsp:nvSpPr>
      <dsp:spPr>
        <a:xfrm>
          <a:off x="3201972" y="2392372"/>
          <a:ext cx="1864149" cy="1349512"/>
        </a:xfrm>
        <a:prstGeom prst="ellipse">
          <a:avLst/>
        </a:prstGeom>
        <a:solidFill>
          <a:schemeClr val="accent5">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Client-centres services</a:t>
          </a:r>
        </a:p>
        <a:p>
          <a:pPr lvl="0" algn="ctr" defTabSz="533400">
            <a:lnSpc>
              <a:spcPct val="90000"/>
            </a:lnSpc>
            <a:spcBef>
              <a:spcPct val="0"/>
            </a:spcBef>
            <a:spcAft>
              <a:spcPct val="35000"/>
            </a:spcAft>
          </a:pPr>
          <a:r>
            <a:rPr lang="en-ZA" sz="1200" kern="1200" dirty="0" smtClean="0"/>
            <a:t> by Providing excellent  &amp; world class service  to all</a:t>
          </a:r>
          <a:endParaRPr lang="en-ZA" sz="1200" kern="1200" dirty="0"/>
        </a:p>
      </dsp:txBody>
      <dsp:txXfrm>
        <a:off x="3201972" y="2392372"/>
        <a:ext cx="1864149" cy="1349512"/>
      </dsp:txXfrm>
    </dsp:sp>
    <dsp:sp modelId="{060E153B-7EB3-43A1-93D6-910050D93454}">
      <dsp:nvSpPr>
        <dsp:cNvPr id="0" name=""/>
        <dsp:cNvSpPr/>
      </dsp:nvSpPr>
      <dsp:spPr>
        <a:xfrm>
          <a:off x="2588194" y="3630029"/>
          <a:ext cx="1349512" cy="1349512"/>
        </a:xfrm>
        <a:prstGeom prst="ellipse">
          <a:avLst/>
        </a:prstGeom>
        <a:solidFill>
          <a:schemeClr val="accent6">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Integrity </a:t>
          </a:r>
        </a:p>
        <a:p>
          <a:pPr lvl="0" algn="ctr" defTabSz="533400">
            <a:lnSpc>
              <a:spcPct val="90000"/>
            </a:lnSpc>
            <a:spcBef>
              <a:spcPct val="0"/>
            </a:spcBef>
            <a:spcAft>
              <a:spcPct val="35000"/>
            </a:spcAft>
          </a:pPr>
          <a:r>
            <a:rPr lang="en-ZA" sz="1200" kern="1200" dirty="0" smtClean="0"/>
            <a:t>Communicate openly and honestly with relationship based on  trust</a:t>
          </a:r>
          <a:endParaRPr lang="en-ZA" sz="1200" kern="1200" dirty="0"/>
        </a:p>
      </dsp:txBody>
      <dsp:txXfrm>
        <a:off x="2588194" y="3630029"/>
        <a:ext cx="1349512" cy="1349512"/>
      </dsp:txXfrm>
    </dsp:sp>
    <dsp:sp modelId="{29EB6C18-4A8A-426D-9C93-2A0388B4EC0D}">
      <dsp:nvSpPr>
        <dsp:cNvPr id="0" name=""/>
        <dsp:cNvSpPr/>
      </dsp:nvSpPr>
      <dsp:spPr>
        <a:xfrm>
          <a:off x="694319" y="3585543"/>
          <a:ext cx="1924162" cy="1349512"/>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ZA" sz="1200" b="1" kern="1200" dirty="0" smtClean="0"/>
            <a:t>Accountability</a:t>
          </a:r>
          <a:r>
            <a:rPr lang="en-ZA" sz="1200" kern="1200" dirty="0" smtClean="0"/>
            <a:t> </a:t>
          </a:r>
        </a:p>
        <a:p>
          <a:pPr lvl="0" algn="ctr" defTabSz="533400">
            <a:lnSpc>
              <a:spcPct val="90000"/>
            </a:lnSpc>
            <a:spcBef>
              <a:spcPct val="0"/>
            </a:spcBef>
            <a:spcAft>
              <a:spcPct val="35000"/>
            </a:spcAft>
          </a:pPr>
          <a:r>
            <a:rPr lang="en-ZA" sz="1200" kern="1200" dirty="0" smtClean="0"/>
            <a:t>Own up to  our responsibilities in relations to our behaviours &amp; actions</a:t>
          </a:r>
          <a:endParaRPr lang="en-ZA" sz="1200" kern="1200" dirty="0"/>
        </a:p>
      </dsp:txBody>
      <dsp:txXfrm>
        <a:off x="694319" y="3585543"/>
        <a:ext cx="1924162" cy="1349512"/>
      </dsp:txXfrm>
    </dsp:sp>
    <dsp:sp modelId="{DD9A1B63-60A4-4FEF-9BDA-A895848E642F}">
      <dsp:nvSpPr>
        <dsp:cNvPr id="0" name=""/>
        <dsp:cNvSpPr/>
      </dsp:nvSpPr>
      <dsp:spPr>
        <a:xfrm>
          <a:off x="-284456" y="2392372"/>
          <a:ext cx="1978669" cy="1349512"/>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5240" tIns="15240" rIns="15240" bIns="15240" numCol="1" spcCol="1270" anchor="ctr" anchorCtr="0">
          <a:noAutofit/>
        </a:bodyPr>
        <a:lstStyle/>
        <a:p>
          <a:pPr lvl="0" algn="just" defTabSz="533400">
            <a:lnSpc>
              <a:spcPct val="90000"/>
            </a:lnSpc>
            <a:spcBef>
              <a:spcPct val="0"/>
            </a:spcBef>
            <a:spcAft>
              <a:spcPct val="35000"/>
            </a:spcAft>
          </a:pPr>
          <a:r>
            <a:rPr lang="en-ZA" sz="1200" b="1" kern="1200" dirty="0" smtClean="0"/>
            <a:t>Team Work </a:t>
          </a:r>
        </a:p>
        <a:p>
          <a:pPr lvl="0" algn="just" defTabSz="533400">
            <a:lnSpc>
              <a:spcPct val="90000"/>
            </a:lnSpc>
            <a:spcBef>
              <a:spcPct val="0"/>
            </a:spcBef>
            <a:spcAft>
              <a:spcPct val="35000"/>
            </a:spcAft>
          </a:pPr>
          <a:r>
            <a:rPr lang="en-ZA" sz="1200" kern="1200" dirty="0" smtClean="0"/>
            <a:t>Involve each other, work together, seek ideas and share solutions</a:t>
          </a:r>
          <a:endParaRPr lang="en-ZA" sz="1200" kern="1200" dirty="0"/>
        </a:p>
      </dsp:txBody>
      <dsp:txXfrm>
        <a:off x="-284456" y="2392372"/>
        <a:ext cx="1978669" cy="1349512"/>
      </dsp:txXfrm>
    </dsp:sp>
    <dsp:sp modelId="{3989D15F-B3E4-4A10-ABA8-7DF090E51CF3}">
      <dsp:nvSpPr>
        <dsp:cNvPr id="0" name=""/>
        <dsp:cNvSpPr/>
      </dsp:nvSpPr>
      <dsp:spPr>
        <a:xfrm>
          <a:off x="127741" y="904511"/>
          <a:ext cx="1833461" cy="1349512"/>
        </a:xfrm>
        <a:prstGeom prst="ellipse">
          <a:avLst/>
        </a:prstGeom>
        <a:solidFill>
          <a:schemeClr val="bg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72390" tIns="72390" rIns="72390" bIns="72390" numCol="1" spcCol="1270" anchor="ctr" anchorCtr="0">
          <a:noAutofit/>
        </a:bodyPr>
        <a:lstStyle/>
        <a:p>
          <a:pPr lvl="0" algn="ctr" defTabSz="2533650">
            <a:lnSpc>
              <a:spcPct val="90000"/>
            </a:lnSpc>
            <a:spcBef>
              <a:spcPct val="0"/>
            </a:spcBef>
            <a:spcAft>
              <a:spcPct val="35000"/>
            </a:spcAft>
          </a:pPr>
          <a:endParaRPr lang="en-ZA" sz="5700" kern="1200" dirty="0"/>
        </a:p>
      </dsp:txBody>
      <dsp:txXfrm>
        <a:off x="127741" y="904511"/>
        <a:ext cx="1833461" cy="1349512"/>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13CDDF0-AC9C-4D1B-8DAD-E655C5ED831E}">
      <dsp:nvSpPr>
        <dsp:cNvPr id="0" name=""/>
        <dsp:cNvSpPr/>
      </dsp:nvSpPr>
      <dsp:spPr>
        <a:xfrm>
          <a:off x="0" y="919119"/>
          <a:ext cx="4064746" cy="1965468"/>
        </a:xfrm>
        <a:prstGeom prst="roundRect">
          <a:avLst>
            <a:gd name="adj" fmla="val 10000"/>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r>
            <a:rPr lang="en-ZA" sz="1200" kern="1200" dirty="0" smtClean="0"/>
            <a:t> </a:t>
          </a:r>
        </a:p>
        <a:p>
          <a:pPr lvl="0" algn="just" defTabSz="533400">
            <a:lnSpc>
              <a:spcPct val="90000"/>
            </a:lnSpc>
            <a:spcBef>
              <a:spcPct val="0"/>
            </a:spcBef>
            <a:spcAft>
              <a:spcPct val="35000"/>
            </a:spcAft>
          </a:pPr>
          <a:r>
            <a:rPr lang="en-ZA" sz="1200" kern="1200" dirty="0" smtClean="0">
              <a:solidFill>
                <a:schemeClr val="tx1"/>
              </a:solidFill>
            </a:rPr>
            <a:t>1. Outcome 4    : Decent employment  through an inclusive              </a:t>
          </a:r>
        </a:p>
        <a:p>
          <a:pPr lvl="0" algn="just" defTabSz="533400">
            <a:lnSpc>
              <a:spcPct val="90000"/>
            </a:lnSpc>
            <a:spcBef>
              <a:spcPct val="0"/>
            </a:spcBef>
            <a:spcAft>
              <a:spcPct val="35000"/>
            </a:spcAft>
          </a:pPr>
          <a:r>
            <a:rPr lang="en-ZA" sz="1200" kern="1200" dirty="0" smtClean="0">
              <a:solidFill>
                <a:schemeClr val="tx1"/>
              </a:solidFill>
            </a:rPr>
            <a:t>                               economic  growth    </a:t>
          </a:r>
        </a:p>
        <a:p>
          <a:pPr lvl="0" defTabSz="533400">
            <a:lnSpc>
              <a:spcPct val="90000"/>
            </a:lnSpc>
            <a:spcBef>
              <a:spcPct val="0"/>
            </a:spcBef>
            <a:spcAft>
              <a:spcPct val="35000"/>
            </a:spcAft>
          </a:pPr>
          <a:r>
            <a:rPr lang="en-ZA" sz="1200" kern="1200" dirty="0" smtClean="0">
              <a:solidFill>
                <a:schemeClr val="tx1"/>
              </a:solidFill>
            </a:rPr>
            <a:t>2. Outcome 12 : An efficient , effective &amp; development </a:t>
          </a:r>
        </a:p>
        <a:p>
          <a:pPr lvl="0" defTabSz="533400">
            <a:lnSpc>
              <a:spcPct val="90000"/>
            </a:lnSpc>
            <a:spcBef>
              <a:spcPct val="0"/>
            </a:spcBef>
            <a:spcAft>
              <a:spcPct val="35000"/>
            </a:spcAft>
          </a:pPr>
          <a:r>
            <a:rPr lang="en-ZA" sz="1200" kern="1200" dirty="0" smtClean="0">
              <a:solidFill>
                <a:schemeClr val="tx1"/>
              </a:solidFill>
            </a:rPr>
            <a:t>                             oriented public service and an empowered</a:t>
          </a:r>
        </a:p>
        <a:p>
          <a:pPr lvl="0" defTabSz="533400">
            <a:lnSpc>
              <a:spcPct val="90000"/>
            </a:lnSpc>
            <a:spcBef>
              <a:spcPct val="0"/>
            </a:spcBef>
            <a:spcAft>
              <a:spcPct val="35000"/>
            </a:spcAft>
          </a:pPr>
          <a:r>
            <a:rPr lang="en-ZA" sz="1200" kern="1200" dirty="0" smtClean="0">
              <a:solidFill>
                <a:schemeClr val="tx1"/>
              </a:solidFill>
            </a:rPr>
            <a:t>                             and inclusive citizenship</a:t>
          </a:r>
        </a:p>
        <a:p>
          <a:pPr lvl="0" defTabSz="533400">
            <a:lnSpc>
              <a:spcPct val="90000"/>
            </a:lnSpc>
            <a:spcBef>
              <a:spcPct val="0"/>
            </a:spcBef>
            <a:spcAft>
              <a:spcPct val="35000"/>
            </a:spcAft>
          </a:pPr>
          <a:r>
            <a:rPr lang="en-ZA" sz="1200" kern="1200" dirty="0" smtClean="0">
              <a:solidFill>
                <a:schemeClr val="tx1"/>
              </a:solidFill>
            </a:rPr>
            <a:t>3. Outcome 13: An inclusive &amp; responsive social protection </a:t>
          </a:r>
        </a:p>
        <a:p>
          <a:pPr lvl="0" algn="l" defTabSz="533400">
            <a:lnSpc>
              <a:spcPct val="90000"/>
            </a:lnSpc>
            <a:spcBef>
              <a:spcPct val="0"/>
            </a:spcBef>
            <a:spcAft>
              <a:spcPct val="35000"/>
            </a:spcAft>
          </a:pPr>
          <a:r>
            <a:rPr lang="en-ZA" sz="1200" kern="1200" dirty="0" smtClean="0">
              <a:solidFill>
                <a:schemeClr val="tx1"/>
              </a:solidFill>
            </a:rPr>
            <a:t>                             system</a:t>
          </a:r>
        </a:p>
        <a:p>
          <a:pPr lvl="0" algn="just" defTabSz="533400">
            <a:lnSpc>
              <a:spcPct val="90000"/>
            </a:lnSpc>
            <a:spcBef>
              <a:spcPct val="0"/>
            </a:spcBef>
            <a:spcAft>
              <a:spcPct val="35000"/>
            </a:spcAft>
          </a:pPr>
          <a:endParaRPr lang="en-ZA" sz="1200" kern="1200" dirty="0" smtClean="0"/>
        </a:p>
        <a:p>
          <a:pPr lvl="0" algn="ctr" defTabSz="533400">
            <a:lnSpc>
              <a:spcPct val="90000"/>
            </a:lnSpc>
            <a:spcBef>
              <a:spcPct val="0"/>
            </a:spcBef>
            <a:spcAft>
              <a:spcPct val="35000"/>
            </a:spcAft>
          </a:pPr>
          <a:endParaRPr lang="en-ZA" sz="1200" kern="1200" dirty="0"/>
        </a:p>
      </dsp:txBody>
      <dsp:txXfrm>
        <a:off x="0" y="919119"/>
        <a:ext cx="4064746" cy="1965468"/>
      </dsp:txXfrm>
    </dsp:sp>
    <dsp:sp modelId="{39266F25-4B0E-4DD7-BB83-C5F9918C3501}">
      <dsp:nvSpPr>
        <dsp:cNvPr id="0" name=""/>
        <dsp:cNvSpPr/>
      </dsp:nvSpPr>
      <dsp:spPr>
        <a:xfrm rot="4253445" flipV="1">
          <a:off x="737772" y="-6321"/>
          <a:ext cx="119541" cy="162003"/>
        </a:xfrm>
        <a:prstGeom prst="leftRightArrow">
          <a:avLst>
            <a:gd name="adj1" fmla="val 60000"/>
            <a:gd name="adj2" fmla="val 50000"/>
          </a:avLst>
        </a:prstGeom>
        <a:solidFill>
          <a:schemeClr val="accent4">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ZA" sz="1200" kern="1200" dirty="0"/>
        </a:p>
      </dsp:txBody>
      <dsp:txXfrm rot="4253445" flipV="1">
        <a:off x="737772" y="-6321"/>
        <a:ext cx="119541" cy="162003"/>
      </dsp:txXfrm>
    </dsp:sp>
    <dsp:sp modelId="{05B281DB-E0F3-4A7C-A4C0-821E41DBE3FE}">
      <dsp:nvSpPr>
        <dsp:cNvPr id="0" name=""/>
        <dsp:cNvSpPr/>
      </dsp:nvSpPr>
      <dsp:spPr>
        <a:xfrm>
          <a:off x="2189987" y="3280654"/>
          <a:ext cx="2922244" cy="2885027"/>
        </a:xfrm>
        <a:prstGeom prst="roundRect">
          <a:avLst>
            <a:gd name="adj" fmla="val 10000"/>
          </a:avLst>
        </a:prstGeom>
        <a:solidFill>
          <a:schemeClr val="lt1"/>
        </a:solidFill>
        <a:ln w="25400" cap="flat" cmpd="sng" algn="ctr">
          <a:solidFill>
            <a:schemeClr val="accent5"/>
          </a:solidFill>
          <a:prstDash val="solid"/>
        </a:ln>
        <a:effectLst/>
      </dsp:spPr>
      <dsp:style>
        <a:lnRef idx="2">
          <a:schemeClr val="accent5"/>
        </a:lnRef>
        <a:fillRef idx="1">
          <a:schemeClr val="lt1"/>
        </a:fillRef>
        <a:effectRef idx="0">
          <a:schemeClr val="accent5"/>
        </a:effectRef>
        <a:fontRef idx="minor">
          <a:schemeClr val="dk1"/>
        </a:fontRef>
      </dsp:style>
      <dsp:txBody>
        <a:bodyPr spcFirstLastPara="0" vert="horz" wrap="square" lIns="243840" tIns="243840" rIns="243840" bIns="243840" numCol="1" spcCol="1270" anchor="ctr" anchorCtr="0">
          <a:noAutofit/>
        </a:bodyPr>
        <a:lstStyle/>
        <a:p>
          <a:pPr lvl="0" algn="just" defTabSz="2844800">
            <a:lnSpc>
              <a:spcPct val="90000"/>
            </a:lnSpc>
            <a:spcBef>
              <a:spcPct val="0"/>
            </a:spcBef>
            <a:spcAft>
              <a:spcPct val="35000"/>
            </a:spcAft>
          </a:pPr>
          <a:endParaRPr lang="en-ZA" sz="6400" kern="1200" dirty="0"/>
        </a:p>
      </dsp:txBody>
      <dsp:txXfrm>
        <a:off x="2189987" y="3280654"/>
        <a:ext cx="2922244" cy="2885027"/>
      </dsp:txXfrm>
    </dsp:sp>
    <dsp:sp modelId="{D157B0E2-B402-4420-B452-3FC39A175FD6}">
      <dsp:nvSpPr>
        <dsp:cNvPr id="0" name=""/>
        <dsp:cNvSpPr/>
      </dsp:nvSpPr>
      <dsp:spPr>
        <a:xfrm rot="21513258">
          <a:off x="1864115" y="4444530"/>
          <a:ext cx="273011" cy="351866"/>
        </a:xfrm>
        <a:prstGeom prst="rightArrow">
          <a:avLst/>
        </a:prstGeom>
        <a:solidFill>
          <a:srgbClr val="00B0F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ZA" sz="1500" kern="1200" dirty="0"/>
        </a:p>
      </dsp:txBody>
      <dsp:txXfrm rot="21513258">
        <a:off x="1864115" y="4444530"/>
        <a:ext cx="273011" cy="351866"/>
      </dsp:txXfrm>
    </dsp:sp>
    <dsp:sp modelId="{BF7F3B16-A30A-4083-8056-14E3B9434870}">
      <dsp:nvSpPr>
        <dsp:cNvPr id="0" name=""/>
        <dsp:cNvSpPr/>
      </dsp:nvSpPr>
      <dsp:spPr>
        <a:xfrm>
          <a:off x="-61907" y="3444682"/>
          <a:ext cx="1910697" cy="2666316"/>
        </a:xfrm>
        <a:prstGeom prst="roundRect">
          <a:avLst>
            <a:gd name="adj" fmla="val 10000"/>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lvl="0" algn="just" defTabSz="533400">
            <a:lnSpc>
              <a:spcPct val="90000"/>
            </a:lnSpc>
            <a:spcBef>
              <a:spcPct val="0"/>
            </a:spcBef>
            <a:spcAft>
              <a:spcPct val="35000"/>
            </a:spcAft>
          </a:pPr>
          <a:endParaRPr lang="en-ZA" sz="1200" kern="1200" dirty="0" smtClean="0"/>
        </a:p>
        <a:p>
          <a:pPr lvl="0" algn="ctr" defTabSz="533400">
            <a:lnSpc>
              <a:spcPct val="90000"/>
            </a:lnSpc>
            <a:spcBef>
              <a:spcPct val="0"/>
            </a:spcBef>
            <a:spcAft>
              <a:spcPct val="35000"/>
            </a:spcAft>
          </a:pPr>
          <a:endParaRPr lang="en-ZA" sz="1200" kern="1200" dirty="0"/>
        </a:p>
      </dsp:txBody>
      <dsp:txXfrm>
        <a:off x="-61907" y="3444682"/>
        <a:ext cx="1910697" cy="2666316"/>
      </dsp:txXfrm>
    </dsp:sp>
    <dsp:sp modelId="{98DDD1E2-FBAB-4E06-91C2-AC254B789D9A}">
      <dsp:nvSpPr>
        <dsp:cNvPr id="0" name=""/>
        <dsp:cNvSpPr/>
      </dsp:nvSpPr>
      <dsp:spPr>
        <a:xfrm rot="299331">
          <a:off x="1316671" y="2902953"/>
          <a:ext cx="273011" cy="536452"/>
        </a:xfrm>
        <a:prstGeom prst="downArrow">
          <a:avLst/>
        </a:prstGeom>
        <a:solidFill>
          <a:srgbClr val="FF0000"/>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en-ZA" sz="2300" kern="1200" dirty="0"/>
        </a:p>
      </dsp:txBody>
      <dsp:txXfrm rot="299331">
        <a:off x="1316671" y="2902953"/>
        <a:ext cx="273011" cy="536452"/>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5C37435-814A-4F4E-9006-F025BC8859EB}">
      <dsp:nvSpPr>
        <dsp:cNvPr id="0" name=""/>
        <dsp:cNvSpPr/>
      </dsp:nvSpPr>
      <dsp:spPr>
        <a:xfrm>
          <a:off x="1118" y="724224"/>
          <a:ext cx="3426763" cy="403148"/>
        </a:xfrm>
        <a:prstGeom prst="rect">
          <a:avLst/>
        </a:prstGeom>
        <a:solidFill>
          <a:schemeClr val="accent5"/>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sp>
    <dsp:sp modelId="{7624EF81-BC71-4872-84A6-D26D8912F349}">
      <dsp:nvSpPr>
        <dsp:cNvPr id="0" name=""/>
        <dsp:cNvSpPr/>
      </dsp:nvSpPr>
      <dsp:spPr>
        <a:xfrm>
          <a:off x="1118" y="875630"/>
          <a:ext cx="251742" cy="251742"/>
        </a:xfrm>
        <a:prstGeom prst="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3E2F1B1-D9BC-4A21-B205-36D64456C66F}">
      <dsp:nvSpPr>
        <dsp:cNvPr id="0" name=""/>
        <dsp:cNvSpPr/>
      </dsp:nvSpPr>
      <dsp:spPr>
        <a:xfrm>
          <a:off x="1118" y="0"/>
          <a:ext cx="3426763" cy="7242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en-ZA" sz="1600" kern="1200" dirty="0" smtClean="0"/>
            <a:t>Priorities of the Fund</a:t>
          </a:r>
          <a:endParaRPr lang="en-ZA" sz="1600" kern="1200" dirty="0"/>
        </a:p>
      </dsp:txBody>
      <dsp:txXfrm>
        <a:off x="1118" y="0"/>
        <a:ext cx="3426763" cy="724224"/>
      </dsp:txXfrm>
    </dsp:sp>
    <dsp:sp modelId="{309095D6-7E81-47AB-8465-728FB8EDF3A5}">
      <dsp:nvSpPr>
        <dsp:cNvPr id="0" name=""/>
        <dsp:cNvSpPr/>
      </dsp:nvSpPr>
      <dsp:spPr>
        <a:xfrm>
          <a:off x="39897" y="1427201"/>
          <a:ext cx="251736" cy="251736"/>
        </a:xfrm>
        <a:prstGeom prst="rect">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63D9AE-C10E-4A09-A840-77D7765760A9}">
      <dsp:nvSpPr>
        <dsp:cNvPr id="0" name=""/>
        <dsp:cNvSpPr/>
      </dsp:nvSpPr>
      <dsp:spPr>
        <a:xfrm>
          <a:off x="414008" y="1294903"/>
          <a:ext cx="3013873" cy="58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ctr" anchorCtr="0">
          <a:noAutofit/>
        </a:bodyPr>
        <a:lstStyle/>
        <a:p>
          <a:pPr lvl="0" algn="l" defTabSz="488950">
            <a:lnSpc>
              <a:spcPct val="90000"/>
            </a:lnSpc>
            <a:spcBef>
              <a:spcPct val="0"/>
            </a:spcBef>
            <a:spcAft>
              <a:spcPct val="35000"/>
            </a:spcAft>
          </a:pPr>
          <a:r>
            <a:rPr lang="en-ZA" sz="1100" kern="1200" dirty="0" smtClean="0"/>
            <a:t>Increase contributions collected by at least a rate equal to the prevailing Consumer Price Index</a:t>
          </a:r>
          <a:endParaRPr lang="en-ZA" sz="1100" kern="1200" dirty="0"/>
        </a:p>
      </dsp:txBody>
      <dsp:txXfrm>
        <a:off x="414008" y="1294903"/>
        <a:ext cx="3013873" cy="586797"/>
      </dsp:txXfrm>
    </dsp:sp>
    <dsp:sp modelId="{D41F0B5F-A0EA-49DB-B8AB-7180D4885159}">
      <dsp:nvSpPr>
        <dsp:cNvPr id="0" name=""/>
        <dsp:cNvSpPr/>
      </dsp:nvSpPr>
      <dsp:spPr>
        <a:xfrm>
          <a:off x="0" y="2265403"/>
          <a:ext cx="251736" cy="251736"/>
        </a:xfrm>
        <a:prstGeom prst="rect">
          <a:avLst/>
        </a:prstGeom>
        <a:solidFill>
          <a:schemeClr val="lt1">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sp>
    <dsp:sp modelId="{2B82AE05-DF77-44B0-9BF1-C70DB1B4AE94}">
      <dsp:nvSpPr>
        <dsp:cNvPr id="0" name=""/>
        <dsp:cNvSpPr/>
      </dsp:nvSpPr>
      <dsp:spPr>
        <a:xfrm>
          <a:off x="242110" y="1884400"/>
          <a:ext cx="3186889" cy="58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r>
            <a:rPr lang="en-ZA" sz="1200" kern="1200" dirty="0" smtClean="0"/>
            <a:t>Increase the rate of processing claims in order to pay within the targeted service levels and turnaround times</a:t>
          </a:r>
          <a:endParaRPr lang="en-ZA" sz="1200" kern="1200" dirty="0"/>
        </a:p>
      </dsp:txBody>
      <dsp:txXfrm>
        <a:off x="242110" y="1884400"/>
        <a:ext cx="3186889" cy="586797"/>
      </dsp:txXfrm>
    </dsp:sp>
    <dsp:sp modelId="{C731FBEA-1FBE-485D-B81F-EB459A711EBC}">
      <dsp:nvSpPr>
        <dsp:cNvPr id="0" name=""/>
        <dsp:cNvSpPr/>
      </dsp:nvSpPr>
      <dsp:spPr>
        <a:xfrm>
          <a:off x="51813" y="3276683"/>
          <a:ext cx="251736" cy="251736"/>
        </a:xfrm>
        <a:prstGeom prst="rect">
          <a:avLst/>
        </a:prstGeom>
        <a:solidFill>
          <a:schemeClr val="lt1">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sp>
    <dsp:sp modelId="{8739EDEE-0C6D-41C1-B3D6-B12F403AEA20}">
      <dsp:nvSpPr>
        <dsp:cNvPr id="0" name=""/>
        <dsp:cNvSpPr/>
      </dsp:nvSpPr>
      <dsp:spPr>
        <a:xfrm>
          <a:off x="242110" y="2798801"/>
          <a:ext cx="3186889" cy="5867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r>
            <a:rPr lang="en-ZA" sz="1200" kern="1200" dirty="0" smtClean="0"/>
            <a:t> </a:t>
          </a:r>
        </a:p>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endParaRPr lang="en-ZA" sz="1200" kern="1200" dirty="0" smtClean="0"/>
        </a:p>
        <a:p>
          <a:pPr lvl="0" algn="l"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r>
            <a:rPr lang="en-ZA" sz="1200" kern="1200" dirty="0" smtClean="0"/>
            <a:t>    Contribute in the various schemes designed to   </a:t>
          </a:r>
        </a:p>
        <a:p>
          <a:pPr lvl="0" algn="just" defTabSz="533400">
            <a:lnSpc>
              <a:spcPct val="90000"/>
            </a:lnSpc>
            <a:spcBef>
              <a:spcPct val="0"/>
            </a:spcBef>
            <a:spcAft>
              <a:spcPct val="35000"/>
            </a:spcAft>
          </a:pPr>
          <a:r>
            <a:rPr lang="en-ZA" sz="1200" kern="1200" dirty="0" smtClean="0"/>
            <a:t>    alleviate the harmful effects of unemployment    </a:t>
          </a:r>
        </a:p>
        <a:p>
          <a:pPr lvl="0" algn="just" defTabSz="533400">
            <a:lnSpc>
              <a:spcPct val="90000"/>
            </a:lnSpc>
            <a:spcBef>
              <a:spcPct val="0"/>
            </a:spcBef>
            <a:spcAft>
              <a:spcPct val="35000"/>
            </a:spcAft>
          </a:pPr>
          <a:r>
            <a:rPr lang="en-ZA" sz="1200" kern="1200" dirty="0" smtClean="0"/>
            <a:t>    which includes investing mandated funds in   </a:t>
          </a:r>
        </a:p>
        <a:p>
          <a:pPr lvl="0" algn="just" defTabSz="533400">
            <a:lnSpc>
              <a:spcPct val="90000"/>
            </a:lnSpc>
            <a:spcBef>
              <a:spcPct val="0"/>
            </a:spcBef>
            <a:spcAft>
              <a:spcPct val="35000"/>
            </a:spcAft>
          </a:pPr>
          <a:r>
            <a:rPr lang="en-ZA" sz="1200" kern="1200" dirty="0" smtClean="0"/>
            <a:t>    Social Responsibility Investments </a:t>
          </a:r>
        </a:p>
        <a:p>
          <a:pPr lvl="0" algn="just" defTabSz="533400">
            <a:lnSpc>
              <a:spcPct val="90000"/>
            </a:lnSpc>
            <a:spcBef>
              <a:spcPct val="0"/>
            </a:spcBef>
            <a:spcAft>
              <a:spcPct val="35000"/>
            </a:spcAft>
          </a:pPr>
          <a:endParaRPr lang="en-ZA" sz="1200" kern="1200" dirty="0" smtClean="0"/>
        </a:p>
        <a:p>
          <a:pPr lvl="0" algn="just" defTabSz="533400">
            <a:lnSpc>
              <a:spcPct val="90000"/>
            </a:lnSpc>
            <a:spcBef>
              <a:spcPct val="0"/>
            </a:spcBef>
            <a:spcAft>
              <a:spcPct val="35000"/>
            </a:spcAft>
          </a:pPr>
          <a:endParaRPr lang="en-ZA" sz="1200" kern="1200" dirty="0"/>
        </a:p>
      </dsp:txBody>
      <dsp:txXfrm>
        <a:off x="242110" y="2798801"/>
        <a:ext cx="3186889" cy="586797"/>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SquareAccentList">
  <dgm:title val=""/>
  <dgm:desc val=""/>
  <dgm:catLst>
    <dgm:cat type="list" pri="5500"/>
  </dgm:catLst>
  <dgm:samp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20">
          <dgm:prSet phldr="1"/>
        </dgm:pt>
        <dgm:pt modelId="21">
          <dgm:prSet phldr="1"/>
        </dgm:pt>
        <dgm:pt modelId="22">
          <dgm:prSet phldr="1"/>
        </dgm:pt>
        <dgm:pt modelId="23">
          <dgm:prSet phldr="1"/>
        </dgm:pt>
      </dgm:ptLst>
      <dgm:cxnLst>
        <dgm:cxn modelId="1" srcId="0" destId="10" srcOrd="0" destOrd="0"/>
        <dgm:cxn modelId="2" srcId="10" destId="11" srcOrd="0" destOrd="0"/>
        <dgm:cxn modelId="3" srcId="10" destId="12" srcOrd="1" destOrd="0"/>
        <dgm:cxn modelId="4" srcId="10" destId="13" srcOrd="2" destOrd="0"/>
        <dgm:cxn modelId="5" srcId="0" destId="20" srcOrd="0" destOrd="0"/>
        <dgm:cxn modelId="6" srcId="20" destId="21" srcOrd="0" destOrd="0"/>
        <dgm:cxn modelId="7" srcId="20" destId="22" srcOrd="1" destOrd="0"/>
        <dgm:cxn modelId="8" srcId="20" destId="23" srcOrd="2" destOrd="0"/>
      </dgm:cxnLst>
      <dgm:bg/>
      <dgm:whole/>
    </dgm:dataModel>
  </dgm:clrData>
  <dgm:layoutNode name="layout">
    <dgm:varLst>
      <dgm:chMax/>
      <dgm:chPref/>
      <dgm:dir/>
      <dgm:resizeHandles/>
    </dgm:varLst>
    <dgm:choose name="Name0">
      <dgm:if name="Name1" func="var" arg="dir" op="equ" val="norm">
        <dgm:alg type="hierChild">
          <dgm:param type="linDir" val="fromL"/>
          <dgm:param type="vertAlign" val="t"/>
          <dgm:param type="nodeVertAlign" val="t"/>
          <dgm:param type="horzAlign" val="ctr"/>
          <dgm:param type="fallback" val="1D"/>
        </dgm:alg>
      </dgm:if>
      <dgm:else name="Name2">
        <dgm:alg type="hierChild">
          <dgm:param type="linDir" val="fromR"/>
          <dgm:param type="vertAlign" val="t"/>
          <dgm:param type="nodeVertAlign" val="t"/>
          <dgm:param type="horzAlign" val="ctr"/>
          <dgm:param type="fallback" val="1D"/>
        </dgm:alg>
      </dgm:else>
    </dgm:choose>
    <dgm:shape xmlns:r="http://schemas.openxmlformats.org/officeDocument/2006/relationships" r:blip="">
      <dgm:adjLst/>
    </dgm:shape>
    <dgm:presOf/>
    <dgm:constrLst>
      <dgm:constr type="primFontSz" for="des" forName="Parent" op="equ" val="65"/>
      <dgm:constr type="primFontSz" for="des" forName="Child" op="equ" val="65"/>
      <dgm:constr type="primFontSz" for="des" forName="Child" refType="primFontSz" refFor="des" refForName="Parent" op="lte"/>
      <dgm:constr type="w" for="des" forName="rootComposite" refType="h" refFor="des" refForName="rootComposite" fact="3.0396"/>
      <dgm:constr type="h" for="des" forName="rootComposite" refType="h"/>
      <dgm:constr type="w" for="des" forName="childComposite" refType="w" refFor="des" refForName="rootComposite"/>
      <dgm:constr type="h" for="des" forName="childComposite" refType="h" refFor="des" refForName="rootComposite" fact="0.5205"/>
      <dgm:constr type="sibSp" refType="w" refFor="des" refForName="rootComposite" fact="0.05"/>
      <dgm:constr type="sp" for="des" forName="root" refType="h" refFor="des" refForName="childComposite" fact="0.2855"/>
    </dgm:constrLst>
    <dgm:ruleLst/>
    <dgm:forEach name="Name3" axis="ch">
      <dgm:forEach name="Name4" axis="self" ptType="node" cnt="1">
        <dgm:layoutNode name="root">
          <dgm:varLst>
            <dgm:chMax/>
            <dgm:chPref/>
          </dgm:varLst>
          <dgm:alg type="hierRoot">
            <dgm:param type="hierAlign" val="tL"/>
          </dgm:alg>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hoose name="Name5">
              <dgm:if name="Name6" func="var" arg="dir" op="equ" val="norm">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l" for="ch" forName="ParentSmallAccent" refType="w" fact="0"/>
                  <dgm:constr type="b" for="ch" forName="ParentSmallAccent" refType="h"/>
                  <dgm:constr type="w" for="ch" forName="ParentSmallAccent" refType="h" fact="0.2233"/>
                  <dgm:constr type="h" for="ch" forName="ParentSmallAccent" refType="h" fact="0.2233"/>
                </dgm:constrLst>
              </dgm:if>
              <dgm:else name="Name7">
                <dgm:constrLst>
                  <dgm:constr type="l" for="ch" forName="Parent" refType="w" fact="0"/>
                  <dgm:constr type="t" for="ch" forName="Parent" refType="h" fact="0"/>
                  <dgm:constr type="w" for="ch" forName="Parent" refType="w"/>
                  <dgm:constr type="h" for="ch" forName="Parent" refType="h" fact="0.6424"/>
                  <dgm:constr type="l" for="ch" forName="ParentAccent" refType="w" fact="0"/>
                  <dgm:constr type="b" for="ch" forName="ParentAccent" refType="h"/>
                  <dgm:constr type="w" for="ch" forName="ParentAccent" refType="w"/>
                  <dgm:constr type="h" for="ch" forName="ParentAccent" refType="h" fact="0.3576"/>
                  <dgm:constr type="r" for="ch" forName="ParentSmallAccent" refType="w"/>
                  <dgm:constr type="b" for="ch" forName="ParentSmallAccent" refType="h"/>
                  <dgm:constr type="w" for="ch" forName="ParentSmallAccent" refType="h" fact="0.2233"/>
                  <dgm:constr type="h" for="ch" forName="ParentSmallAccent" refType="h" fact="0.2233"/>
                </dgm:constrLst>
              </dgm:else>
            </dgm:choose>
            <dgm:ruleLst/>
            <dgm:layoutNode name="ParentAccent" styleLbl="alignNode1">
              <dgm:alg type="sp"/>
              <dgm:shape xmlns:r="http://schemas.openxmlformats.org/officeDocument/2006/relationships" type="rect" r:blip="">
                <dgm:adjLst/>
              </dgm:shape>
              <dgm:presOf/>
            </dgm:layoutNode>
            <dgm:layoutNode name="ParentSmallAccent" styleLbl="fgAcc1">
              <dgm:alg type="sp"/>
              <dgm:shape xmlns:r="http://schemas.openxmlformats.org/officeDocument/2006/relationships" type="rect" r:blip="">
                <dgm:adjLst/>
              </dgm:shape>
              <dgm:presOf/>
            </dgm:layoutNode>
            <dgm:layoutNode name="Parent" styleLbl="revTx">
              <dgm:varLst>
                <dgm:chMax/>
                <dgm:chPref val="4"/>
                <dgm:bulletEnabled val="1"/>
              </dgm:varLst>
              <dgm:choose name="Name8">
                <dgm:if name="Name9" func="var" arg="dir" op="equ" val="norm">
                  <dgm:alg type="tx">
                    <dgm:param type="txAnchorVertCh" val="mid"/>
                    <dgm:param type="parTxLTRAlign" val="l"/>
                  </dgm:alg>
                </dgm:if>
                <dgm:else name="Name10">
                  <dgm:alg type="tx">
                    <dgm:param type="txAnchorVertCh" val="mid"/>
                    <dgm:param type="parTxLTRAlign" val="r"/>
                  </dgm:alg>
                </dgm:else>
              </dgm:choose>
              <dgm:shape xmlns:r="http://schemas.openxmlformats.org/officeDocument/2006/relationships" type="rect" r:blip="">
                <dgm:adjLst/>
              </dgm:shape>
              <dgm:presOf axis="self" ptType="node"/>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11" axis="ch">
              <dgm:forEach name="Name12" axis="self" ptType="node">
                <dgm:layoutNode name="childComposite">
                  <dgm:varLst>
                    <dgm:chMax val="0"/>
                    <dgm:chPref val="0"/>
                  </dgm:varLst>
                  <dgm:alg type="composite"/>
                  <dgm:shape xmlns:r="http://schemas.openxmlformats.org/officeDocument/2006/relationships" r:blip="">
                    <dgm:adjLst/>
                  </dgm:shape>
                  <dgm:presOf/>
                  <dgm:choose name="Name13">
                    <dgm:if name="Name14" func="var" arg="dir" op="equ" val="norm">
                      <dgm:constrLst>
                        <dgm:constr type="w" for="ch" forName="ChildAccent" refType="h" fact="0.429"/>
                        <dgm:constr type="h" for="ch" forName="ChildAccent" refType="h" fact="0.429"/>
                        <dgm:constr type="l" for="ch" forName="ChildAccent" refType="w" fact="0"/>
                        <dgm:constr type="t" for="ch" forName="ChildAccent" refType="h" fact="0.2855"/>
                        <dgm:constr type="w" for="ch" forName="Child" refType="w" fact="0.93"/>
                        <dgm:constr type="h" for="ch" forName="Child" refType="h"/>
                        <dgm:constr type="l" for="ch" forName="Child" refType="w" fact="0.07"/>
                        <dgm:constr type="t" for="ch" forName="Child" refType="h" fact="0"/>
                      </dgm:constrLst>
                    </dgm:if>
                    <dgm:else name="Name15">
                      <dgm:constrLst>
                        <dgm:constr type="w" for="ch" forName="ChildAccent" refType="h" fact="0.429"/>
                        <dgm:constr type="h" for="ch" forName="ChildAccent" refType="h" fact="0.429"/>
                        <dgm:constr type="r" for="ch" forName="ChildAccent" refType="w"/>
                        <dgm:constr type="t" for="ch" forName="ChildAccent" refType="h" fact="0.2855"/>
                        <dgm:constr type="w" for="ch" forName="Child" refType="w" fact="0.93"/>
                        <dgm:constr type="h" for="ch" forName="Child" refType="h"/>
                        <dgm:constr type="r" for="ch" forName="Child" refType="w" fact="0.93"/>
                        <dgm:constr type="t" for="ch" forName="Child" refType="h" fact="0"/>
                      </dgm:constrLst>
                    </dgm:else>
                  </dgm:choose>
                  <dgm:ruleLst/>
                  <dgm:layoutNode name="ChildAccent" styleLbl="solidFgAcc1">
                    <dgm:alg type="sp"/>
                    <dgm:shape xmlns:r="http://schemas.openxmlformats.org/officeDocument/2006/relationships" type="rect" r:blip="">
                      <dgm:adjLst/>
                    </dgm:shape>
                    <dgm:presOf/>
                  </dgm:layoutNode>
                  <dgm:layoutNode name="Child" styleLbl="revTx">
                    <dgm:varLst>
                      <dgm:chMax val="0"/>
                      <dgm:chPref val="0"/>
                      <dgm:bulletEnabled val="1"/>
                    </dgm:varLst>
                    <dgm:choose name="Name16">
                      <dgm:if name="Name17" func="var" arg="dir" op="equ" val="norm">
                        <dgm:alg type="tx">
                          <dgm:param type="txAnchorVertCh" val="mid"/>
                          <dgm:param type="parTxLTRAlign" val="l"/>
                        </dgm:alg>
                      </dgm:if>
                      <dgm:else name="Name18">
                        <dgm:alg type="tx">
                          <dgm:param type="txAnchorVertCh" val="mid"/>
                          <dgm:param type="parTxLTRAlign" val="r"/>
                        </dgm:alg>
                      </dgm:else>
                    </dgm:choose>
                    <dgm:shape xmlns:r="http://schemas.openxmlformats.org/officeDocument/2006/relationships" type="rect" r:blip="">
                      <dgm:adjLst/>
                    </dgm:shape>
                    <dgm:presOf axis="desOrSelf" ptType="node node"/>
                    <dgm:ruleLst>
                      <dgm:rule type="primFontSz" val="5" fact="NaN" max="NaN"/>
                    </dgm:ruleLs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sz="quarter" idx="1"/>
          </p:nvPr>
        </p:nvSpPr>
        <p:spPr>
          <a:xfrm>
            <a:off x="3850448" y="0"/>
            <a:ext cx="2945659" cy="496332"/>
          </a:xfrm>
          <a:prstGeom prst="rect">
            <a:avLst/>
          </a:prstGeom>
        </p:spPr>
        <p:txBody>
          <a:bodyPr vert="horz" lIns="91440" tIns="45720" rIns="91440" bIns="45720" rtlCol="0"/>
          <a:lstStyle>
            <a:lvl1pPr algn="r">
              <a:defRPr sz="1200"/>
            </a:lvl1pPr>
          </a:lstStyle>
          <a:p>
            <a:fld id="{DDABFB02-BABE-40C6-973F-A6FCD770DE74}" type="datetimeFigureOut">
              <a:rPr lang="en-ZA" smtClean="0"/>
              <a:pPr/>
              <a:t>2019/02/25</a:t>
            </a:fld>
            <a:endParaRPr lang="en-ZA"/>
          </a:p>
        </p:txBody>
      </p:sp>
      <p:sp>
        <p:nvSpPr>
          <p:cNvPr id="4" name="Footer Placeholder 3"/>
          <p:cNvSpPr>
            <a:spLocks noGrp="1"/>
          </p:cNvSpPr>
          <p:nvPr>
            <p:ph type="ftr" sz="quarter" idx="2"/>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5" name="Slide Number Placeholder 4"/>
          <p:cNvSpPr>
            <a:spLocks noGrp="1"/>
          </p:cNvSpPr>
          <p:nvPr>
            <p:ph type="sldNum" sz="quarter" idx="3"/>
          </p:nvPr>
        </p:nvSpPr>
        <p:spPr>
          <a:xfrm>
            <a:off x="3850448" y="9428583"/>
            <a:ext cx="2945659" cy="496332"/>
          </a:xfrm>
          <a:prstGeom prst="rect">
            <a:avLst/>
          </a:prstGeom>
        </p:spPr>
        <p:txBody>
          <a:bodyPr vert="horz" lIns="91440" tIns="45720" rIns="91440" bIns="45720" rtlCol="0" anchor="b"/>
          <a:lstStyle>
            <a:lvl1pPr algn="r">
              <a:defRPr sz="1200"/>
            </a:lvl1pPr>
          </a:lstStyle>
          <a:p>
            <a:fld id="{2C2DA808-CEC0-4E5A-90BC-7A715475E561}" type="slidenum">
              <a:rPr lang="en-ZA" smtClean="0"/>
              <a:pPr/>
              <a:t>‹#›</a:t>
            </a:fld>
            <a:endParaRPr lang="en-ZA"/>
          </a:p>
        </p:txBody>
      </p:sp>
    </p:spTree>
    <p:extLst>
      <p:ext uri="{BB962C8B-B14F-4D97-AF65-F5344CB8AC3E}">
        <p14:creationId xmlns:p14="http://schemas.microsoft.com/office/powerpoint/2010/main" xmlns="" val="27660087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2945659" cy="496332"/>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50448" y="0"/>
            <a:ext cx="2945659" cy="496332"/>
          </a:xfrm>
          <a:prstGeom prst="rect">
            <a:avLst/>
          </a:prstGeom>
        </p:spPr>
        <p:txBody>
          <a:bodyPr vert="horz" lIns="91440" tIns="45720" rIns="91440" bIns="45720" rtlCol="0"/>
          <a:lstStyle>
            <a:lvl1pPr algn="r">
              <a:defRPr sz="1200"/>
            </a:lvl1pPr>
          </a:lstStyle>
          <a:p>
            <a:fld id="{8FD1F4CF-9162-42C9-96F2-47DAB2DBAB68}" type="datetimeFigureOut">
              <a:rPr lang="en-ZA" smtClean="0"/>
              <a:pPr/>
              <a:t>2019/02/25</a:t>
            </a:fld>
            <a:endParaRPr lang="en-ZA"/>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6" name="Footer Placeholder 5"/>
          <p:cNvSpPr>
            <a:spLocks noGrp="1"/>
          </p:cNvSpPr>
          <p:nvPr>
            <p:ph type="ftr" sz="quarter" idx="4"/>
          </p:nvPr>
        </p:nvSpPr>
        <p:spPr>
          <a:xfrm>
            <a:off x="3" y="9428583"/>
            <a:ext cx="2945659" cy="496332"/>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50448" y="9428583"/>
            <a:ext cx="2945659" cy="496332"/>
          </a:xfrm>
          <a:prstGeom prst="rect">
            <a:avLst/>
          </a:prstGeom>
        </p:spPr>
        <p:txBody>
          <a:bodyPr vert="horz" lIns="91440" tIns="45720" rIns="91440" bIns="45720" rtlCol="0" anchor="b"/>
          <a:lstStyle>
            <a:lvl1pPr algn="r">
              <a:defRPr sz="1200"/>
            </a:lvl1pPr>
          </a:lstStyle>
          <a:p>
            <a:fld id="{00B0B14A-3DA4-4294-B78D-FE62D9387E6A}" type="slidenum">
              <a:rPr lang="en-ZA" smtClean="0"/>
              <a:pPr/>
              <a:t>‹#›</a:t>
            </a:fld>
            <a:endParaRPr lang="en-ZA"/>
          </a:p>
        </p:txBody>
      </p:sp>
    </p:spTree>
    <p:extLst>
      <p:ext uri="{BB962C8B-B14F-4D97-AF65-F5344CB8AC3E}">
        <p14:creationId xmlns:p14="http://schemas.microsoft.com/office/powerpoint/2010/main" xmlns="" val="87752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FE9BC4E5-2BC1-4F43-85DD-A1B8F74CB7EB}" type="slidenum">
              <a:rPr lang="en-US" smtClean="0">
                <a:solidFill>
                  <a:prstClr val="black"/>
                </a:solidFill>
              </a:rPr>
              <a:pPr/>
              <a:t>2</a:t>
            </a:fld>
            <a:endParaRPr lang="en-US" dirty="0">
              <a:solidFill>
                <a:prstClr val="black"/>
              </a:solidFill>
            </a:endParaRPr>
          </a:p>
        </p:txBody>
      </p:sp>
    </p:spTree>
    <p:extLst>
      <p:ext uri="{BB962C8B-B14F-4D97-AF65-F5344CB8AC3E}">
        <p14:creationId xmlns:p14="http://schemas.microsoft.com/office/powerpoint/2010/main" xmlns="" val="3294666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9FA54D63-1915-4A88-9A5E-8358BCEF230E}" type="slidenum">
              <a:rPr lang="en-US" altLang="en-US" smtClean="0">
                <a:solidFill>
                  <a:prstClr val="black"/>
                </a:solidFill>
              </a:rPr>
              <a:pPr/>
              <a:t>38</a:t>
            </a:fld>
            <a:endParaRPr lang="en-US" altLang="en-US"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077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077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7304AF6A-024E-4734-A12D-8F1AB3700AE2}" type="slidenum">
              <a:rPr lang="en-US" altLang="en-US">
                <a:solidFill>
                  <a:prstClr val="black"/>
                </a:solidFill>
              </a:rPr>
              <a:pPr/>
              <a:t>41</a:t>
            </a:fld>
            <a:endParaRPr lang="en-US"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17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E4BA750A-9D4D-4FCF-941F-4FA78D985E1B}" type="slidenum">
              <a:rPr lang="en-US" altLang="en-US">
                <a:solidFill>
                  <a:prstClr val="black"/>
                </a:solidFill>
              </a:rPr>
              <a:pPr/>
              <a:t>42</a:t>
            </a:fld>
            <a:endParaRPr lang="en-US"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38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F446C80D-E93D-4997-9D7B-1E9352D482CC}" type="slidenum">
              <a:rPr lang="en-US" altLang="en-US" smtClean="0">
                <a:solidFill>
                  <a:srgbClr val="000000"/>
                </a:solidFill>
              </a:rPr>
              <a:pPr/>
              <a:t>44</a:t>
            </a:fld>
            <a:endParaRPr lang="en-US" altLang="en-US"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648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1648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itchFamily="34" charset="0"/>
                <a:ea typeface="MS PGothic" pitchFamily="34" charset="-128"/>
              </a:defRPr>
            </a:lvl1pPr>
            <a:lvl2pPr marL="742950" indent="-285750">
              <a:defRPr>
                <a:solidFill>
                  <a:schemeClr val="tx1"/>
                </a:solidFill>
                <a:latin typeface="Arial" pitchFamily="34" charset="0"/>
                <a:ea typeface="MS PGothic" pitchFamily="34" charset="-128"/>
              </a:defRPr>
            </a:lvl2pPr>
            <a:lvl3pPr marL="1143000" indent="-228600">
              <a:defRPr>
                <a:solidFill>
                  <a:schemeClr val="tx1"/>
                </a:solidFill>
                <a:latin typeface="Arial" pitchFamily="34" charset="0"/>
                <a:ea typeface="MS PGothic" pitchFamily="34" charset="-128"/>
              </a:defRPr>
            </a:lvl3pPr>
            <a:lvl4pPr marL="1600200" indent="-228600">
              <a:defRPr>
                <a:solidFill>
                  <a:schemeClr val="tx1"/>
                </a:solidFill>
                <a:latin typeface="Arial" pitchFamily="34" charset="0"/>
                <a:ea typeface="MS PGothic" pitchFamily="34" charset="-128"/>
              </a:defRPr>
            </a:lvl4pPr>
            <a:lvl5pPr marL="2057400" indent="-228600">
              <a:defRPr>
                <a:solidFill>
                  <a:schemeClr val="tx1"/>
                </a:solidFill>
                <a:latin typeface="Arial" pitchFamily="34"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MS PGothic" pitchFamily="34" charset="-128"/>
              </a:defRPr>
            </a:lvl9pPr>
          </a:lstStyle>
          <a:p>
            <a:fld id="{F916E277-E95D-4134-8AB9-D70B32816E5E}" type="slidenum">
              <a:rPr lang="en-US" altLang="en-US" smtClean="0">
                <a:solidFill>
                  <a:srgbClr val="000000"/>
                </a:solidFill>
              </a:rPr>
              <a:pPr/>
              <a:t>45</a:t>
            </a:fld>
            <a:endParaRPr lang="en-US" alt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fld id="{F16DF8A2-7E2B-4068-B49B-12B5240F3654}" type="slidenum">
              <a:rPr lang="en-US" altLang="en-US" smtClean="0">
                <a:solidFill>
                  <a:srgbClr val="000000"/>
                </a:solidFill>
              </a:rPr>
              <a:pPr/>
              <a:t>47</a:t>
            </a:fld>
            <a:endParaRPr lang="en-US"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MS PGothic" pitchFamily="34" charset="-128"/>
              </a:defRPr>
            </a:lvl1pPr>
            <a:lvl2pPr marL="742950" indent="-285750">
              <a:defRPr>
                <a:solidFill>
                  <a:schemeClr val="tx1"/>
                </a:solidFill>
                <a:latin typeface="Arial" charset="0"/>
                <a:ea typeface="MS PGothic" pitchFamily="34" charset="-128"/>
              </a:defRPr>
            </a:lvl2pPr>
            <a:lvl3pPr marL="1143000" indent="-228600">
              <a:defRPr>
                <a:solidFill>
                  <a:schemeClr val="tx1"/>
                </a:solidFill>
                <a:latin typeface="Arial" charset="0"/>
                <a:ea typeface="MS PGothic" pitchFamily="34" charset="-128"/>
              </a:defRPr>
            </a:lvl3pPr>
            <a:lvl4pPr marL="1600200" indent="-228600">
              <a:defRPr>
                <a:solidFill>
                  <a:schemeClr val="tx1"/>
                </a:solidFill>
                <a:latin typeface="Arial" charset="0"/>
                <a:ea typeface="MS PGothic" pitchFamily="34" charset="-128"/>
              </a:defRPr>
            </a:lvl4pPr>
            <a:lvl5pPr marL="2057400" indent="-228600">
              <a:defRPr>
                <a:solidFill>
                  <a:schemeClr val="tx1"/>
                </a:solidFill>
                <a:latin typeface="Arial"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Arial"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Arial"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Arial"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Arial" charset="0"/>
                <a:ea typeface="MS PGothic" pitchFamily="34" charset="-128"/>
              </a:defRPr>
            </a:lvl9pPr>
          </a:lstStyle>
          <a:p>
            <a:fld id="{F16DF8A2-7E2B-4068-B49B-12B5240F3654}" type="slidenum">
              <a:rPr lang="en-US" altLang="en-US" smtClean="0">
                <a:solidFill>
                  <a:srgbClr val="000000"/>
                </a:solidFill>
              </a:rPr>
              <a:pPr/>
              <a:t>48</a:t>
            </a:fld>
            <a:endParaRPr lang="en-US" alt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A196693-E4BD-4FD3-9FF3-BB6B6C64541F}" type="datetime1">
              <a:rPr lang="en-US" smtClean="0"/>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A00740C-6C01-4018-A5CF-B75C7655A4D5}" type="slidenum">
              <a:rPr lang="en-US"/>
              <a:pPr>
                <a:defRPr/>
              </a:pPr>
              <a:t>‹#›</a:t>
            </a:fld>
            <a:endParaRPr lang="en-US" dirty="0"/>
          </a:p>
        </p:txBody>
      </p:sp>
    </p:spTree>
    <p:extLst>
      <p:ext uri="{BB962C8B-B14F-4D97-AF65-F5344CB8AC3E}">
        <p14:creationId xmlns:p14="http://schemas.microsoft.com/office/powerpoint/2010/main" xmlns="" val="2387758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4298DA-49AD-49F9-AD08-DBBC5EEF0252}" type="datetime1">
              <a:rPr lang="en-US" smtClean="0"/>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D8CD5E8-4CF9-40FA-9D71-61A21CF874F9}" type="slidenum">
              <a:rPr lang="en-US"/>
              <a:pPr>
                <a:defRPr/>
              </a:pPr>
              <a:t>‹#›</a:t>
            </a:fld>
            <a:endParaRPr lang="en-US" dirty="0"/>
          </a:p>
        </p:txBody>
      </p:sp>
    </p:spTree>
    <p:extLst>
      <p:ext uri="{BB962C8B-B14F-4D97-AF65-F5344CB8AC3E}">
        <p14:creationId xmlns:p14="http://schemas.microsoft.com/office/powerpoint/2010/main" xmlns="" val="413180540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74B847-F08E-49FF-837C-AE9122A84938}" type="datetime1">
              <a:rPr lang="en-US" smtClean="0"/>
              <a:pPr>
                <a:defRPr/>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608D4B-9B0A-4D37-8D63-0EC2BA969585}" type="slidenum">
              <a:rPr lang="en-US"/>
              <a:pPr>
                <a:defRPr/>
              </a:pPr>
              <a:t>‹#›</a:t>
            </a:fld>
            <a:endParaRPr lang="en-US"/>
          </a:p>
        </p:txBody>
      </p:sp>
    </p:spTree>
    <p:extLst>
      <p:ext uri="{BB962C8B-B14F-4D97-AF65-F5344CB8AC3E}">
        <p14:creationId xmlns:p14="http://schemas.microsoft.com/office/powerpoint/2010/main" xmlns="" val="186238132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6DEACD-AE15-4378-885D-71FB9D6AF5D7}" type="datetime1">
              <a:rPr lang="en-US" smtClean="0"/>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F43752A-5DD1-48E6-91E0-14559F30B6AF}" type="slidenum">
              <a:rPr lang="en-US"/>
              <a:pPr>
                <a:defRPr/>
              </a:pPr>
              <a:t>‹#›</a:t>
            </a:fld>
            <a:endParaRPr lang="en-US"/>
          </a:p>
        </p:txBody>
      </p:sp>
    </p:spTree>
    <p:extLst>
      <p:ext uri="{BB962C8B-B14F-4D97-AF65-F5344CB8AC3E}">
        <p14:creationId xmlns:p14="http://schemas.microsoft.com/office/powerpoint/2010/main" xmlns="" val="337902800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2322B6E-6149-4FE9-8AA8-547BB72BD8D8}" type="datetime1">
              <a:rPr lang="en-US" smtClean="0"/>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EB7D0A-6E8C-4ACE-91DD-B4CFEB4C7C14}" type="slidenum">
              <a:rPr lang="en-US"/>
              <a:pPr>
                <a:defRPr/>
              </a:pPr>
              <a:t>‹#›</a:t>
            </a:fld>
            <a:endParaRPr lang="en-US"/>
          </a:p>
        </p:txBody>
      </p:sp>
    </p:spTree>
    <p:extLst>
      <p:ext uri="{BB962C8B-B14F-4D97-AF65-F5344CB8AC3E}">
        <p14:creationId xmlns:p14="http://schemas.microsoft.com/office/powerpoint/2010/main" xmlns="" val="3720084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F0F7B55-7EF7-4A31-BDFB-63F15E4BBC0B}" type="datetime1">
              <a:rPr lang="en-US" altLang="en-US"/>
              <a:pPr>
                <a:defRPr/>
              </a:pPr>
              <a:t>2/25/2019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EFA2201-DA46-4F61-AF27-048642BE8C81}" type="slidenum">
              <a:rPr lang="en-US" altLang="en-US"/>
              <a:pPr>
                <a:defRPr/>
              </a:pPr>
              <a:t>‹#›</a:t>
            </a:fld>
            <a:endParaRPr lang="en-US" altLang="en-US"/>
          </a:p>
        </p:txBody>
      </p:sp>
    </p:spTree>
    <p:extLst>
      <p:ext uri="{BB962C8B-B14F-4D97-AF65-F5344CB8AC3E}">
        <p14:creationId xmlns:p14="http://schemas.microsoft.com/office/powerpoint/2010/main" xmlns="" val="70434968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2C6A7F-D440-4F33-BBAA-D3E8D7D96636}" type="datetime1">
              <a:rPr lang="en-US" altLang="en-US"/>
              <a:pPr>
                <a:defRPr/>
              </a:pPr>
              <a:t>2/25/2019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8925FB-EA34-48F9-9125-69DF8B1D6445}" type="slidenum">
              <a:rPr lang="en-US" altLang="en-US"/>
              <a:pPr>
                <a:defRPr/>
              </a:pPr>
              <a:t>‹#›</a:t>
            </a:fld>
            <a:endParaRPr lang="en-US" altLang="en-US"/>
          </a:p>
        </p:txBody>
      </p:sp>
    </p:spTree>
    <p:extLst>
      <p:ext uri="{BB962C8B-B14F-4D97-AF65-F5344CB8AC3E}">
        <p14:creationId xmlns:p14="http://schemas.microsoft.com/office/powerpoint/2010/main" xmlns="" val="302843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CB4B085-7513-484E-B208-DEEA6926E14D}" type="datetime1">
              <a:rPr lang="en-US" altLang="en-US"/>
              <a:pPr>
                <a:defRPr/>
              </a:pPr>
              <a:t>2/25/2019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038676-4D28-49CC-884B-6650C33BFBFB}" type="slidenum">
              <a:rPr lang="en-US" altLang="en-US"/>
              <a:pPr>
                <a:defRPr/>
              </a:pPr>
              <a:t>‹#›</a:t>
            </a:fld>
            <a:endParaRPr lang="en-US" altLang="en-US"/>
          </a:p>
        </p:txBody>
      </p:sp>
    </p:spTree>
    <p:extLst>
      <p:ext uri="{BB962C8B-B14F-4D97-AF65-F5344CB8AC3E}">
        <p14:creationId xmlns:p14="http://schemas.microsoft.com/office/powerpoint/2010/main" xmlns="" val="108271784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FDE132-039B-4D59-AFEE-6797E1EAFD33}" type="datetime1">
              <a:rPr lang="en-US" altLang="en-US"/>
              <a:pPr>
                <a:defRPr/>
              </a:pPr>
              <a:t>2/25/2019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0E5D685-25A8-43D8-93D5-18FC454FA32D}" type="slidenum">
              <a:rPr lang="en-US" altLang="en-US"/>
              <a:pPr>
                <a:defRPr/>
              </a:pPr>
              <a:t>‹#›</a:t>
            </a:fld>
            <a:endParaRPr lang="en-US" altLang="en-US"/>
          </a:p>
        </p:txBody>
      </p:sp>
    </p:spTree>
    <p:extLst>
      <p:ext uri="{BB962C8B-B14F-4D97-AF65-F5344CB8AC3E}">
        <p14:creationId xmlns:p14="http://schemas.microsoft.com/office/powerpoint/2010/main" xmlns="" val="325629694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B42A05C-8EB6-4A09-AE78-21875B89F382}" type="datetime1">
              <a:rPr lang="en-US" altLang="en-US"/>
              <a:pPr>
                <a:defRPr/>
              </a:pPr>
              <a:t>2/25/2019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A4A1A9-7A66-430E-8491-F1A5CCFD06BF}" type="slidenum">
              <a:rPr lang="en-US" altLang="en-US"/>
              <a:pPr>
                <a:defRPr/>
              </a:pPr>
              <a:t>‹#›</a:t>
            </a:fld>
            <a:endParaRPr lang="en-US" altLang="en-US"/>
          </a:p>
        </p:txBody>
      </p:sp>
    </p:spTree>
    <p:extLst>
      <p:ext uri="{BB962C8B-B14F-4D97-AF65-F5344CB8AC3E}">
        <p14:creationId xmlns:p14="http://schemas.microsoft.com/office/powerpoint/2010/main" xmlns="" val="270976953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20ABBAB-6C86-4D03-91ED-BA9771B3F727}" type="datetime1">
              <a:rPr lang="en-US" altLang="en-US"/>
              <a:pPr>
                <a:defRPr/>
              </a:pPr>
              <a:t>2/25/2019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E09427E-4A28-4AB2-9875-E557034F2191}" type="slidenum">
              <a:rPr lang="en-US" altLang="en-US"/>
              <a:pPr>
                <a:defRPr/>
              </a:pPr>
              <a:t>‹#›</a:t>
            </a:fld>
            <a:endParaRPr lang="en-US" altLang="en-US"/>
          </a:p>
        </p:txBody>
      </p:sp>
    </p:spTree>
    <p:extLst>
      <p:ext uri="{BB962C8B-B14F-4D97-AF65-F5344CB8AC3E}">
        <p14:creationId xmlns:p14="http://schemas.microsoft.com/office/powerpoint/2010/main" xmlns="" val="145201304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960BFBC-3209-428E-B2FF-0E0267D2B085}" type="datetime1">
              <a:rPr lang="en-US" altLang="en-US"/>
              <a:pPr>
                <a:defRPr/>
              </a:pPr>
              <a:t>2/25/2019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CE8BF0F-EF09-42D7-AA44-513E40708138}" type="slidenum">
              <a:rPr lang="en-US" altLang="en-US"/>
              <a:pPr>
                <a:defRPr/>
              </a:pPr>
              <a:t>‹#›</a:t>
            </a:fld>
            <a:endParaRPr lang="en-US" altLang="en-US"/>
          </a:p>
        </p:txBody>
      </p:sp>
    </p:spTree>
    <p:extLst>
      <p:ext uri="{BB962C8B-B14F-4D97-AF65-F5344CB8AC3E}">
        <p14:creationId xmlns:p14="http://schemas.microsoft.com/office/powerpoint/2010/main" xmlns="" val="3686655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C89D2B-3F18-4C42-9B1C-079EC208418C}" type="datetime1">
              <a:rPr lang="en-US" smtClean="0"/>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73A8A88-0AE8-4247-9912-6B6AE6BE9F74}" type="slidenum">
              <a:rPr lang="en-US"/>
              <a:pPr>
                <a:defRPr/>
              </a:pPr>
              <a:t>‹#›</a:t>
            </a:fld>
            <a:endParaRPr lang="en-US" dirty="0"/>
          </a:p>
        </p:txBody>
      </p:sp>
    </p:spTree>
    <p:extLst>
      <p:ext uri="{BB962C8B-B14F-4D97-AF65-F5344CB8AC3E}">
        <p14:creationId xmlns:p14="http://schemas.microsoft.com/office/powerpoint/2010/main" xmlns="" val="19720449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F71DE9-9975-4A53-9EA4-B95DB9F13FF8}" type="datetime1">
              <a:rPr lang="en-US" altLang="en-US"/>
              <a:pPr>
                <a:defRPr/>
              </a:pPr>
              <a:t>2/25/2019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8838E3B-A206-445F-9E26-2FEA46B508F0}" type="slidenum">
              <a:rPr lang="en-US" altLang="en-US"/>
              <a:pPr>
                <a:defRPr/>
              </a:pPr>
              <a:t>‹#›</a:t>
            </a:fld>
            <a:endParaRPr lang="en-US" altLang="en-US"/>
          </a:p>
        </p:txBody>
      </p:sp>
    </p:spTree>
    <p:extLst>
      <p:ext uri="{BB962C8B-B14F-4D97-AF65-F5344CB8AC3E}">
        <p14:creationId xmlns:p14="http://schemas.microsoft.com/office/powerpoint/2010/main" xmlns="" val="337122992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76E1E5A-4132-451A-816A-14446CCB906B}" type="datetime1">
              <a:rPr lang="en-US" altLang="en-US"/>
              <a:pPr>
                <a:defRPr/>
              </a:pPr>
              <a:t>2/25/2019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A9367A-2AFC-4C0E-9C98-52488A77259B}" type="slidenum">
              <a:rPr lang="en-US" altLang="en-US"/>
              <a:pPr>
                <a:defRPr/>
              </a:pPr>
              <a:t>‹#›</a:t>
            </a:fld>
            <a:endParaRPr lang="en-US" altLang="en-US"/>
          </a:p>
        </p:txBody>
      </p:sp>
    </p:spTree>
    <p:extLst>
      <p:ext uri="{BB962C8B-B14F-4D97-AF65-F5344CB8AC3E}">
        <p14:creationId xmlns:p14="http://schemas.microsoft.com/office/powerpoint/2010/main" xmlns="" val="33285630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B2E881-634B-495A-8C82-0D183341A188}" type="datetime1">
              <a:rPr lang="en-US" altLang="en-US"/>
              <a:pPr>
                <a:defRPr/>
              </a:pPr>
              <a:t>2/25/2019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22ABE83-DDDB-4456-ABDF-A8BE96CFF4D7}" type="slidenum">
              <a:rPr lang="en-US" altLang="en-US"/>
              <a:pPr>
                <a:defRPr/>
              </a:pPr>
              <a:t>‹#›</a:t>
            </a:fld>
            <a:endParaRPr lang="en-US" altLang="en-US"/>
          </a:p>
        </p:txBody>
      </p:sp>
    </p:spTree>
    <p:extLst>
      <p:ext uri="{BB962C8B-B14F-4D97-AF65-F5344CB8AC3E}">
        <p14:creationId xmlns:p14="http://schemas.microsoft.com/office/powerpoint/2010/main" xmlns="" val="158109742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E3305D-9927-43D1-8892-3A6276577D3C}" type="datetime1">
              <a:rPr lang="en-US" altLang="en-US"/>
              <a:pPr>
                <a:defRPr/>
              </a:pPr>
              <a:t>2/25/2019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90A59-845C-4B3A-B9ED-2A764C558176}" type="slidenum">
              <a:rPr lang="en-US" altLang="en-US"/>
              <a:pPr>
                <a:defRPr/>
              </a:pPr>
              <a:t>‹#›</a:t>
            </a:fld>
            <a:endParaRPr lang="en-US" altLang="en-US"/>
          </a:p>
        </p:txBody>
      </p:sp>
    </p:spTree>
    <p:extLst>
      <p:ext uri="{BB962C8B-B14F-4D97-AF65-F5344CB8AC3E}">
        <p14:creationId xmlns:p14="http://schemas.microsoft.com/office/powerpoint/2010/main" xmlns="" val="2454997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D3BC4DD-EE51-4B11-982A-09ABE0C91F72}" type="datetime1">
              <a:rPr lang="en-US"/>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a:p>
        </p:txBody>
      </p:sp>
    </p:spTree>
    <p:extLst>
      <p:ext uri="{BB962C8B-B14F-4D97-AF65-F5344CB8AC3E}">
        <p14:creationId xmlns:p14="http://schemas.microsoft.com/office/powerpoint/2010/main" xmlns="" val="23828072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BA2EF255-18C9-4345-BE9D-97A9AAD6E8F7}" type="datetime1">
              <a:rPr lang="en-US"/>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a:p>
        </p:txBody>
      </p:sp>
    </p:spTree>
    <p:extLst>
      <p:ext uri="{BB962C8B-B14F-4D97-AF65-F5344CB8AC3E}">
        <p14:creationId xmlns:p14="http://schemas.microsoft.com/office/powerpoint/2010/main" xmlns="" val="33165192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BADCF618-9140-4188-95D9-7DCA61A09C65}" type="datetime1">
              <a:rPr lang="en-US"/>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a:p>
        </p:txBody>
      </p:sp>
    </p:spTree>
    <p:extLst>
      <p:ext uri="{BB962C8B-B14F-4D97-AF65-F5344CB8AC3E}">
        <p14:creationId xmlns:p14="http://schemas.microsoft.com/office/powerpoint/2010/main" xmlns="" val="11192794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4AE3B176-8929-45BE-8FAB-1DE1E9B69816}" type="datetime1">
              <a:rPr lang="en-US"/>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a:p>
        </p:txBody>
      </p:sp>
    </p:spTree>
    <p:extLst>
      <p:ext uri="{BB962C8B-B14F-4D97-AF65-F5344CB8AC3E}">
        <p14:creationId xmlns:p14="http://schemas.microsoft.com/office/powerpoint/2010/main" xmlns="" val="37751332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FF28A0EF-5B52-4EC5-A22D-7B640BCED1CE}" type="datetime1">
              <a:rPr lang="en-US"/>
              <a:pPr/>
              <a:t>2/25/2019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a:p>
        </p:txBody>
      </p:sp>
    </p:spTree>
    <p:extLst>
      <p:ext uri="{BB962C8B-B14F-4D97-AF65-F5344CB8AC3E}">
        <p14:creationId xmlns:p14="http://schemas.microsoft.com/office/powerpoint/2010/main" xmlns="" val="11081700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D7E9A70B-CB3F-495F-B904-4B866FD2B5EC}" type="datetime1">
              <a:rPr lang="en-US"/>
              <a:pPr/>
              <a:t>2/25/2019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a:p>
        </p:txBody>
      </p:sp>
    </p:spTree>
    <p:extLst>
      <p:ext uri="{BB962C8B-B14F-4D97-AF65-F5344CB8AC3E}">
        <p14:creationId xmlns:p14="http://schemas.microsoft.com/office/powerpoint/2010/main" xmlns="" val="18053054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0E5BCD0D-2F08-4773-9136-19DD3DB1531B}" type="datetime1">
              <a:rPr lang="en-US"/>
              <a:pPr/>
              <a:t>2/25/2019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a:p>
        </p:txBody>
      </p:sp>
    </p:spTree>
    <p:extLst>
      <p:ext uri="{BB962C8B-B14F-4D97-AF65-F5344CB8AC3E}">
        <p14:creationId xmlns:p14="http://schemas.microsoft.com/office/powerpoint/2010/main" xmlns="" val="17294498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E3AC85F-1797-491F-A298-DD65B72A9C60}" type="datetime1">
              <a:rPr lang="en-US"/>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a:p>
        </p:txBody>
      </p:sp>
    </p:spTree>
    <p:extLst>
      <p:ext uri="{BB962C8B-B14F-4D97-AF65-F5344CB8AC3E}">
        <p14:creationId xmlns:p14="http://schemas.microsoft.com/office/powerpoint/2010/main" xmlns="" val="598392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21CE0E2-59D5-419F-8564-9A47C39379C2}" type="datetime1">
              <a:rPr lang="en-US" smtClean="0"/>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6AF1B2-E7A4-446A-84DC-90AA83BA6A19}" type="slidenum">
              <a:rPr lang="en-US"/>
              <a:pPr>
                <a:defRPr/>
              </a:pPr>
              <a:t>‹#›</a:t>
            </a:fld>
            <a:endParaRPr lang="en-US" dirty="0"/>
          </a:p>
        </p:txBody>
      </p:sp>
    </p:spTree>
    <p:extLst>
      <p:ext uri="{BB962C8B-B14F-4D97-AF65-F5344CB8AC3E}">
        <p14:creationId xmlns:p14="http://schemas.microsoft.com/office/powerpoint/2010/main" xmlns="" val="27930683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50317FA0-CCD6-4E55-B68F-2CF7D75E1340}" type="datetime1">
              <a:rPr lang="en-US"/>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a:p>
        </p:txBody>
      </p:sp>
    </p:spTree>
    <p:extLst>
      <p:ext uri="{BB962C8B-B14F-4D97-AF65-F5344CB8AC3E}">
        <p14:creationId xmlns:p14="http://schemas.microsoft.com/office/powerpoint/2010/main" xmlns="" val="2009478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06B31AA-7593-4B37-ABDE-6E94EBDC2053}" type="datetime1">
              <a:rPr lang="en-US"/>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a:p>
        </p:txBody>
      </p:sp>
    </p:spTree>
    <p:extLst>
      <p:ext uri="{BB962C8B-B14F-4D97-AF65-F5344CB8AC3E}">
        <p14:creationId xmlns:p14="http://schemas.microsoft.com/office/powerpoint/2010/main" xmlns="" val="8347360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DCA20C2B-4386-4809-8311-AED7CEAF0102}" type="datetime1">
              <a:rPr lang="en-US"/>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a:p>
        </p:txBody>
      </p:sp>
    </p:spTree>
    <p:extLst>
      <p:ext uri="{BB962C8B-B14F-4D97-AF65-F5344CB8AC3E}">
        <p14:creationId xmlns:p14="http://schemas.microsoft.com/office/powerpoint/2010/main" xmlns="" val="27494719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D3BF3523-7A5C-489A-BAF2-53DA9BBED63B}" type="datetime1">
              <a:rPr lang="en-US" smtClean="0"/>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5447536-22AF-4143-81F6-C1A8AFE5AC92}" type="slidenum">
              <a:rPr lang="en-US"/>
              <a:pPr/>
              <a:t>‹#›</a:t>
            </a:fld>
            <a:endParaRPr lang="en-US" dirty="0"/>
          </a:p>
        </p:txBody>
      </p:sp>
    </p:spTree>
    <p:extLst>
      <p:ext uri="{BB962C8B-B14F-4D97-AF65-F5344CB8AC3E}">
        <p14:creationId xmlns:p14="http://schemas.microsoft.com/office/powerpoint/2010/main" xmlns="" val="467387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3BE5C6D-544F-4BDC-AF80-98793DCD258F}" type="datetime1">
              <a:rPr lang="en-US" smtClean="0"/>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96CA8298-9D91-4CF9-AB6A-504DBB769D5D}" type="slidenum">
              <a:rPr lang="en-US"/>
              <a:pPr/>
              <a:t>‹#›</a:t>
            </a:fld>
            <a:endParaRPr lang="en-US" dirty="0"/>
          </a:p>
        </p:txBody>
      </p:sp>
    </p:spTree>
    <p:extLst>
      <p:ext uri="{BB962C8B-B14F-4D97-AF65-F5344CB8AC3E}">
        <p14:creationId xmlns:p14="http://schemas.microsoft.com/office/powerpoint/2010/main" xmlns="" val="3460927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fld id="{5B7D172D-6242-4A72-8DB2-5C4ED757B434}" type="datetime1">
              <a:rPr lang="en-US" smtClean="0"/>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C88F8AA9-DFB0-4371-BB00-DC18305C6D98}" type="slidenum">
              <a:rPr lang="en-US"/>
              <a:pPr/>
              <a:t>‹#›</a:t>
            </a:fld>
            <a:endParaRPr lang="en-US" dirty="0"/>
          </a:p>
        </p:txBody>
      </p:sp>
    </p:spTree>
    <p:extLst>
      <p:ext uri="{BB962C8B-B14F-4D97-AF65-F5344CB8AC3E}">
        <p14:creationId xmlns:p14="http://schemas.microsoft.com/office/powerpoint/2010/main" xmlns="" val="38874350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fld id="{D2C60BF2-F86C-4DE4-BB94-531E4409FAE5}" type="datetime1">
              <a:rPr lang="en-US" smtClean="0"/>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B7FF367F-689C-4869-A227-B32F27F13C4D}" type="slidenum">
              <a:rPr lang="en-US"/>
              <a:pPr/>
              <a:t>‹#›</a:t>
            </a:fld>
            <a:endParaRPr lang="en-US" dirty="0"/>
          </a:p>
        </p:txBody>
      </p:sp>
    </p:spTree>
    <p:extLst>
      <p:ext uri="{BB962C8B-B14F-4D97-AF65-F5344CB8AC3E}">
        <p14:creationId xmlns:p14="http://schemas.microsoft.com/office/powerpoint/2010/main" xmlns="" val="6755845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fld id="{E722164E-101A-4AD0-AD78-A2ED45AB027F}" type="datetime1">
              <a:rPr lang="en-US" smtClean="0"/>
              <a:pPr/>
              <a:t>2/25/2019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fld id="{E9BD2271-0387-4FF9-90FA-A25D3002F9D7}" type="slidenum">
              <a:rPr lang="en-US"/>
              <a:pPr/>
              <a:t>‹#›</a:t>
            </a:fld>
            <a:endParaRPr lang="en-US" dirty="0"/>
          </a:p>
        </p:txBody>
      </p:sp>
    </p:spTree>
    <p:extLst>
      <p:ext uri="{BB962C8B-B14F-4D97-AF65-F5344CB8AC3E}">
        <p14:creationId xmlns:p14="http://schemas.microsoft.com/office/powerpoint/2010/main" xmlns="" val="26813497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0BC1C1D0-522C-4D08-A1DE-54A8D69EB1CD}" type="datetime1">
              <a:rPr lang="en-US" smtClean="0"/>
              <a:pPr/>
              <a:t>2/25/2019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fld id="{F36DE7E9-D672-4467-B7E1-F53554DDBA46}" type="slidenum">
              <a:rPr lang="en-US"/>
              <a:pPr/>
              <a:t>‹#›</a:t>
            </a:fld>
            <a:endParaRPr lang="en-US" dirty="0"/>
          </a:p>
        </p:txBody>
      </p:sp>
    </p:spTree>
    <p:extLst>
      <p:ext uri="{BB962C8B-B14F-4D97-AF65-F5344CB8AC3E}">
        <p14:creationId xmlns:p14="http://schemas.microsoft.com/office/powerpoint/2010/main" xmlns="" val="1032610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DF46642-782B-4857-8BD1-F52B05C510D2}" type="datetime1">
              <a:rPr lang="en-US" smtClean="0"/>
              <a:pPr/>
              <a:t>2/25/2019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fld id="{3CDE42A9-6B77-4B39-81F0-B2DF67EB7C58}" type="slidenum">
              <a:rPr lang="en-US"/>
              <a:pPr/>
              <a:t>‹#›</a:t>
            </a:fld>
            <a:endParaRPr lang="en-US" dirty="0"/>
          </a:p>
        </p:txBody>
      </p:sp>
    </p:spTree>
    <p:extLst>
      <p:ext uri="{BB962C8B-B14F-4D97-AF65-F5344CB8AC3E}">
        <p14:creationId xmlns:p14="http://schemas.microsoft.com/office/powerpoint/2010/main" xmlns="" val="1474788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F7ABB63-DD71-49D1-8B7F-E36AA90E061A}" type="datetime1">
              <a:rPr lang="en-US" smtClean="0"/>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08C020-5014-4A95-938F-D43DD3BD30E1}" type="slidenum">
              <a:rPr lang="en-US"/>
              <a:pPr>
                <a:defRPr/>
              </a:pPr>
              <a:t>‹#›</a:t>
            </a:fld>
            <a:endParaRPr lang="en-US" dirty="0"/>
          </a:p>
        </p:txBody>
      </p:sp>
    </p:spTree>
    <p:extLst>
      <p:ext uri="{BB962C8B-B14F-4D97-AF65-F5344CB8AC3E}">
        <p14:creationId xmlns:p14="http://schemas.microsoft.com/office/powerpoint/2010/main" xmlns="" val="10477859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A52FCF52-FC19-4BA6-9040-857FB498813C}" type="datetime1">
              <a:rPr lang="en-US" smtClean="0"/>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95654062-A2B4-4338-9426-6948011D0162}" type="slidenum">
              <a:rPr lang="en-US"/>
              <a:pPr/>
              <a:t>‹#›</a:t>
            </a:fld>
            <a:endParaRPr lang="en-US" dirty="0"/>
          </a:p>
        </p:txBody>
      </p:sp>
    </p:spTree>
    <p:extLst>
      <p:ext uri="{BB962C8B-B14F-4D97-AF65-F5344CB8AC3E}">
        <p14:creationId xmlns:p14="http://schemas.microsoft.com/office/powerpoint/2010/main" xmlns="" val="2632646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fld id="{6B441474-5A92-43E7-BB39-98BA736484EA}" type="datetime1">
              <a:rPr lang="en-US" smtClean="0"/>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fld id="{2B750AA2-1139-4C4B-AE40-D9E7A6E10B37}" type="slidenum">
              <a:rPr lang="en-US"/>
              <a:pPr/>
              <a:t>‹#›</a:t>
            </a:fld>
            <a:endParaRPr lang="en-US" dirty="0"/>
          </a:p>
        </p:txBody>
      </p:sp>
    </p:spTree>
    <p:extLst>
      <p:ext uri="{BB962C8B-B14F-4D97-AF65-F5344CB8AC3E}">
        <p14:creationId xmlns:p14="http://schemas.microsoft.com/office/powerpoint/2010/main" xmlns="" val="20391777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969A5F35-A5DB-473C-BD0C-EC6F20700001}" type="datetime1">
              <a:rPr lang="en-US" smtClean="0"/>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B132E539-4C1F-4D8A-8F09-0C18F5ABABF1}" type="slidenum">
              <a:rPr lang="en-US"/>
              <a:pPr/>
              <a:t>‹#›</a:t>
            </a:fld>
            <a:endParaRPr lang="en-US" dirty="0"/>
          </a:p>
        </p:txBody>
      </p:sp>
    </p:spTree>
    <p:extLst>
      <p:ext uri="{BB962C8B-B14F-4D97-AF65-F5344CB8AC3E}">
        <p14:creationId xmlns:p14="http://schemas.microsoft.com/office/powerpoint/2010/main" xmlns="" val="178413555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fld id="{5D17D950-2AD7-4CE3-AEE5-388C93D1A94F}" type="datetime1">
              <a:rPr lang="en-US" smtClean="0"/>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fld id="{F129B2D1-C12C-470D-A867-9861C0A5562F}" type="slidenum">
              <a:rPr lang="en-US"/>
              <a:pPr/>
              <a:t>‹#›</a:t>
            </a:fld>
            <a:endParaRPr lang="en-US" dirty="0"/>
          </a:p>
        </p:txBody>
      </p:sp>
    </p:spTree>
    <p:extLst>
      <p:ext uri="{BB962C8B-B14F-4D97-AF65-F5344CB8AC3E}">
        <p14:creationId xmlns:p14="http://schemas.microsoft.com/office/powerpoint/2010/main" xmlns="" val="2410193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C7FDC79-8093-41D2-991A-1F62DD588E59}" type="datetime1">
              <a:rPr lang="en-US" smtClean="0"/>
              <a:pPr/>
              <a:t>2/25/2019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9127462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C6F4EA7-C3E1-47FA-824B-C7838B188776}" type="datetime1">
              <a:rPr lang="en-US" smtClean="0"/>
              <a:pPr/>
              <a:t>2/25/2019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37736515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DDB8295-07B0-4510-A679-755E13DCDCA4}" type="datetime1">
              <a:rPr lang="en-US" smtClean="0"/>
              <a:pPr/>
              <a:t>2/25/2019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905508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9438FF68-279F-48AE-8E65-CAD9AA092B92}" type="datetime1">
              <a:rPr lang="en-US" smtClean="0"/>
              <a:pPr/>
              <a:t>2/25/2019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87124222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12854FEF-A292-4CB9-9BEF-0AF68A10A084}" type="datetime1">
              <a:rPr lang="en-US" smtClean="0"/>
              <a:pPr/>
              <a:t>2/25/2019</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79471817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AD3C714-5B80-4E16-8EC0-AB1DA0FC0BAD}" type="datetime1">
              <a:rPr lang="en-US" smtClean="0"/>
              <a:pPr/>
              <a:t>2/25/2019</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72124351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542D28AE-7BF2-44C9-A4B9-0D44D7CFF19B}" type="datetime1">
              <a:rPr lang="en-US" smtClean="0"/>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A7A15-FAE7-49E2-908D-FB5D78A7FA53}" type="slidenum">
              <a:rPr lang="en-US"/>
              <a:pPr>
                <a:defRPr/>
              </a:pPr>
              <a:t>‹#›</a:t>
            </a:fld>
            <a:endParaRPr lang="en-US" dirty="0"/>
          </a:p>
        </p:txBody>
      </p:sp>
    </p:spTree>
    <p:extLst>
      <p:ext uri="{BB962C8B-B14F-4D97-AF65-F5344CB8AC3E}">
        <p14:creationId xmlns:p14="http://schemas.microsoft.com/office/powerpoint/2010/main" xmlns="" val="32723061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9B27D88-AAA6-4636-9DE7-78BCE3EB911E}" type="datetime1">
              <a:rPr lang="en-US" smtClean="0"/>
              <a:pPr/>
              <a:t>2/25/2019</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0046332"/>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41C6EFA-29AF-480D-8E69-432FF6585CF3}" type="datetime1">
              <a:rPr lang="en-US" smtClean="0"/>
              <a:pPr/>
              <a:t>2/25/2019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326674639"/>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F03D1FD1-428D-4125-BE63-F5D9B558B86A}" type="datetime1">
              <a:rPr lang="en-US" smtClean="0"/>
              <a:pPr/>
              <a:t>2/25/2019</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3671239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0E120A8E-E05A-40DF-BD2F-56189E6973A2}" type="datetime1">
              <a:rPr lang="en-US" smtClean="0"/>
              <a:pPr/>
              <a:t>2/25/2019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2536568583"/>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618FCE9-EDA5-4626-BE12-5FA0E9A0B8CA}" type="datetime1">
              <a:rPr lang="en-US" smtClean="0"/>
              <a:pPr/>
              <a:t>2/25/2019</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117021504"/>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D2AE0C0-2D5D-47E5-891A-8498C0383A66}" type="datetime1">
              <a:rPr lang="en-US"/>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D8D139-3F65-40D2-B6A4-E3B23240DD42}" type="slidenum">
              <a:rPr lang="en-US"/>
              <a:pPr>
                <a:defRPr/>
              </a:pPr>
              <a:t>‹#›</a:t>
            </a:fld>
            <a:endParaRPr lang="en-US"/>
          </a:p>
        </p:txBody>
      </p:sp>
    </p:spTree>
    <p:extLst>
      <p:ext uri="{BB962C8B-B14F-4D97-AF65-F5344CB8AC3E}">
        <p14:creationId xmlns:p14="http://schemas.microsoft.com/office/powerpoint/2010/main" xmlns="" val="31073532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28789F-4DBC-4BDE-977F-FDE6F6586C87}" type="datetime1">
              <a:rPr lang="en-US"/>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A4265F-37CA-4F13-8C11-DEEA2C6DE7A1}" type="slidenum">
              <a:rPr lang="en-US"/>
              <a:pPr>
                <a:defRPr/>
              </a:pPr>
              <a:t>‹#›</a:t>
            </a:fld>
            <a:endParaRPr lang="en-US"/>
          </a:p>
        </p:txBody>
      </p:sp>
    </p:spTree>
    <p:extLst>
      <p:ext uri="{BB962C8B-B14F-4D97-AF65-F5344CB8AC3E}">
        <p14:creationId xmlns:p14="http://schemas.microsoft.com/office/powerpoint/2010/main" xmlns="" val="4644828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C6BBFBB-6A34-437E-901E-9610BEAA823E}" type="datetime1">
              <a:rPr lang="en-US"/>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0194BBE-4485-47C6-B7BF-BF687F9C7087}" type="slidenum">
              <a:rPr lang="en-US"/>
              <a:pPr>
                <a:defRPr/>
              </a:pPr>
              <a:t>‹#›</a:t>
            </a:fld>
            <a:endParaRPr lang="en-US"/>
          </a:p>
        </p:txBody>
      </p:sp>
    </p:spTree>
    <p:extLst>
      <p:ext uri="{BB962C8B-B14F-4D97-AF65-F5344CB8AC3E}">
        <p14:creationId xmlns:p14="http://schemas.microsoft.com/office/powerpoint/2010/main" xmlns="" val="16792494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9F2D831-1619-48F8-953D-804640B069A2}" type="datetime1">
              <a:rPr lang="en-US"/>
              <a:pPr>
                <a:defRPr/>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3BBA7BC-95AB-4BBC-8435-6774CBEDE675}" type="slidenum">
              <a:rPr lang="en-US"/>
              <a:pPr>
                <a:defRPr/>
              </a:pPr>
              <a:t>‹#›</a:t>
            </a:fld>
            <a:endParaRPr lang="en-US"/>
          </a:p>
        </p:txBody>
      </p:sp>
    </p:spTree>
    <p:extLst>
      <p:ext uri="{BB962C8B-B14F-4D97-AF65-F5344CB8AC3E}">
        <p14:creationId xmlns:p14="http://schemas.microsoft.com/office/powerpoint/2010/main" xmlns="" val="26941771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ECD239-FB04-4DF4-BF3C-81953A400E61}" type="datetime1">
              <a:rPr lang="en-US"/>
              <a:pPr>
                <a:defRPr/>
              </a:pPr>
              <a:t>2/25/2019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518E65C-7137-4547-86E9-EC3CB115E824}" type="slidenum">
              <a:rPr lang="en-US"/>
              <a:pPr>
                <a:defRPr/>
              </a:pPr>
              <a:t>‹#›</a:t>
            </a:fld>
            <a:endParaRPr lang="en-US"/>
          </a:p>
        </p:txBody>
      </p:sp>
    </p:spTree>
    <p:extLst>
      <p:ext uri="{BB962C8B-B14F-4D97-AF65-F5344CB8AC3E}">
        <p14:creationId xmlns:p14="http://schemas.microsoft.com/office/powerpoint/2010/main" xmlns="" val="3354639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671431C-B756-4297-BFE7-0D8673CD67C5}" type="datetime1">
              <a:rPr lang="en-US" smtClean="0"/>
              <a:pPr>
                <a:defRPr/>
              </a:pPr>
              <a:t>2/25/2019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24D4705D-D417-401A-894A-DAACC86796FE}" type="slidenum">
              <a:rPr lang="en-US"/>
              <a:pPr>
                <a:defRPr/>
              </a:pPr>
              <a:t>‹#›</a:t>
            </a:fld>
            <a:endParaRPr lang="en-US" dirty="0"/>
          </a:p>
        </p:txBody>
      </p:sp>
    </p:spTree>
    <p:extLst>
      <p:ext uri="{BB962C8B-B14F-4D97-AF65-F5344CB8AC3E}">
        <p14:creationId xmlns:p14="http://schemas.microsoft.com/office/powerpoint/2010/main" xmlns="" val="33596398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9407EE9-A648-40D1-BFFE-555C139E6B88}" type="datetime1">
              <a:rPr lang="en-US"/>
              <a:pPr>
                <a:defRPr/>
              </a:pPr>
              <a:t>2/25/2019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224A6D0-D4BC-4669-9C78-965F6194CC72}" type="slidenum">
              <a:rPr lang="en-US"/>
              <a:pPr>
                <a:defRPr/>
              </a:pPr>
              <a:t>‹#›</a:t>
            </a:fld>
            <a:endParaRPr lang="en-US"/>
          </a:p>
        </p:txBody>
      </p:sp>
    </p:spTree>
    <p:extLst>
      <p:ext uri="{BB962C8B-B14F-4D97-AF65-F5344CB8AC3E}">
        <p14:creationId xmlns:p14="http://schemas.microsoft.com/office/powerpoint/2010/main" xmlns="" val="112105924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1764466-0A26-43CD-B1BD-65670E8D1E66}" type="datetime1">
              <a:rPr lang="en-US"/>
              <a:pPr>
                <a:defRPr/>
              </a:pPr>
              <a:t>2/25/2019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F10F8C-958C-40F9-A9D7-4A2396A5ABE7}" type="slidenum">
              <a:rPr lang="en-US"/>
              <a:pPr>
                <a:defRPr/>
              </a:pPr>
              <a:t>‹#›</a:t>
            </a:fld>
            <a:endParaRPr lang="en-US"/>
          </a:p>
        </p:txBody>
      </p:sp>
    </p:spTree>
    <p:extLst>
      <p:ext uri="{BB962C8B-B14F-4D97-AF65-F5344CB8AC3E}">
        <p14:creationId xmlns:p14="http://schemas.microsoft.com/office/powerpoint/2010/main" xmlns="" val="21094636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F9A2C5B-2FAE-46C2-B121-BB3EAF68EE38}" type="datetime1">
              <a:rPr lang="en-US"/>
              <a:pPr>
                <a:defRPr/>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7672590-1BE4-4638-8251-12ED6F7A0F89}" type="slidenum">
              <a:rPr lang="en-US"/>
              <a:pPr>
                <a:defRPr/>
              </a:pPr>
              <a:t>‹#›</a:t>
            </a:fld>
            <a:endParaRPr lang="en-US"/>
          </a:p>
        </p:txBody>
      </p:sp>
    </p:spTree>
    <p:extLst>
      <p:ext uri="{BB962C8B-B14F-4D97-AF65-F5344CB8AC3E}">
        <p14:creationId xmlns:p14="http://schemas.microsoft.com/office/powerpoint/2010/main" xmlns="" val="190233796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369FBB4-12E8-4644-8ED4-5473C182B6FB}" type="datetime1">
              <a:rPr lang="en-US"/>
              <a:pPr>
                <a:defRPr/>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FF2E7A9-AE49-453E-A8C0-2AA95990E62E}" type="slidenum">
              <a:rPr lang="en-US"/>
              <a:pPr>
                <a:defRPr/>
              </a:pPr>
              <a:t>‹#›</a:t>
            </a:fld>
            <a:endParaRPr lang="en-US"/>
          </a:p>
        </p:txBody>
      </p:sp>
    </p:spTree>
    <p:extLst>
      <p:ext uri="{BB962C8B-B14F-4D97-AF65-F5344CB8AC3E}">
        <p14:creationId xmlns:p14="http://schemas.microsoft.com/office/powerpoint/2010/main" xmlns="" val="1277398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90E00B-4023-4617-8165-B78638852056}" type="datetime1">
              <a:rPr lang="en-US"/>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4CE3A0A-9967-40EE-9005-6A284A4F6100}" type="slidenum">
              <a:rPr lang="en-US"/>
              <a:pPr>
                <a:defRPr/>
              </a:pPr>
              <a:t>‹#›</a:t>
            </a:fld>
            <a:endParaRPr lang="en-US"/>
          </a:p>
        </p:txBody>
      </p:sp>
    </p:spTree>
    <p:extLst>
      <p:ext uri="{BB962C8B-B14F-4D97-AF65-F5344CB8AC3E}">
        <p14:creationId xmlns:p14="http://schemas.microsoft.com/office/powerpoint/2010/main" xmlns="" val="25286252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D089F60-D975-4161-87F3-FE0608961D4C}" type="datetime1">
              <a:rPr lang="en-US"/>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6AF21E-E360-4F0F-91BC-BCA02718A418}" type="slidenum">
              <a:rPr lang="en-US"/>
              <a:pPr>
                <a:defRPr/>
              </a:pPr>
              <a:t>‹#›</a:t>
            </a:fld>
            <a:endParaRPr lang="en-US"/>
          </a:p>
        </p:txBody>
      </p:sp>
    </p:spTree>
    <p:extLst>
      <p:ext uri="{BB962C8B-B14F-4D97-AF65-F5344CB8AC3E}">
        <p14:creationId xmlns:p14="http://schemas.microsoft.com/office/powerpoint/2010/main" xmlns="" val="382574021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B7601B6-98C2-491F-8AFA-DD39E3545E42}"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0903E6D-CAD1-4300-B0E1-9415A990CA29}" type="slidenum">
              <a:rPr lang="en-US"/>
              <a:pPr>
                <a:defRPr/>
              </a:pPr>
              <a:t>‹#›</a:t>
            </a:fld>
            <a:endParaRPr lang="en-US" dirty="0"/>
          </a:p>
        </p:txBody>
      </p:sp>
    </p:spTree>
    <p:extLst>
      <p:ext uri="{BB962C8B-B14F-4D97-AF65-F5344CB8AC3E}">
        <p14:creationId xmlns:p14="http://schemas.microsoft.com/office/powerpoint/2010/main" xmlns="" val="28839550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CF4BA9E-8220-4969-B1E6-066F51DB1263}"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79B0E16-3B21-4DA7-809D-032F5E4D0A06}" type="slidenum">
              <a:rPr lang="en-US"/>
              <a:pPr>
                <a:defRPr/>
              </a:pPr>
              <a:t>‹#›</a:t>
            </a:fld>
            <a:endParaRPr lang="en-US" dirty="0"/>
          </a:p>
        </p:txBody>
      </p:sp>
    </p:spTree>
    <p:extLst>
      <p:ext uri="{BB962C8B-B14F-4D97-AF65-F5344CB8AC3E}">
        <p14:creationId xmlns:p14="http://schemas.microsoft.com/office/powerpoint/2010/main" xmlns="" val="50736359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5A09DC-4E47-404B-A443-74E13B217FD0}"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72E0537-E538-4FE5-B502-4A6B1779F360}" type="slidenum">
              <a:rPr lang="en-US"/>
              <a:pPr>
                <a:defRPr/>
              </a:pPr>
              <a:t>‹#›</a:t>
            </a:fld>
            <a:endParaRPr lang="en-US" dirty="0"/>
          </a:p>
        </p:txBody>
      </p:sp>
    </p:spTree>
    <p:extLst>
      <p:ext uri="{BB962C8B-B14F-4D97-AF65-F5344CB8AC3E}">
        <p14:creationId xmlns:p14="http://schemas.microsoft.com/office/powerpoint/2010/main" xmlns="" val="19803190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3B7D2F4-7ADD-4576-A4E3-B946DC292747}" type="datetime1">
              <a:rPr lang="en-US"/>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7CDB51D-3DD3-46CA-A7B0-C435659DA373}" type="slidenum">
              <a:rPr lang="en-US"/>
              <a:pPr>
                <a:defRPr/>
              </a:pPr>
              <a:t>‹#›</a:t>
            </a:fld>
            <a:endParaRPr lang="en-US" dirty="0"/>
          </a:p>
        </p:txBody>
      </p:sp>
    </p:spTree>
    <p:extLst>
      <p:ext uri="{BB962C8B-B14F-4D97-AF65-F5344CB8AC3E}">
        <p14:creationId xmlns:p14="http://schemas.microsoft.com/office/powerpoint/2010/main" xmlns="" val="1687733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D1EC330-C1D3-4855-B4DF-98A0EAF745AC}" type="datetime1">
              <a:rPr lang="en-US" smtClean="0"/>
              <a:pPr>
                <a:defRPr/>
              </a:pPr>
              <a:t>2/25/2019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0AEE383F-EC86-405A-B485-FE7E7178F53F}" type="slidenum">
              <a:rPr lang="en-US"/>
              <a:pPr>
                <a:defRPr/>
              </a:pPr>
              <a:t>‹#›</a:t>
            </a:fld>
            <a:endParaRPr lang="en-US" dirty="0"/>
          </a:p>
        </p:txBody>
      </p:sp>
    </p:spTree>
    <p:extLst>
      <p:ext uri="{BB962C8B-B14F-4D97-AF65-F5344CB8AC3E}">
        <p14:creationId xmlns:p14="http://schemas.microsoft.com/office/powerpoint/2010/main" xmlns="" val="255817482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7E249BB-79B0-4B0B-8856-CA6EC36B9D90}" type="datetime1">
              <a:rPr lang="en-US"/>
              <a:pPr>
                <a:defRPr/>
              </a:pPr>
              <a:t>2/25/2019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0379AE24-4363-45CF-8714-CDE9C674431E}" type="slidenum">
              <a:rPr lang="en-US"/>
              <a:pPr>
                <a:defRPr/>
              </a:pPr>
              <a:t>‹#›</a:t>
            </a:fld>
            <a:endParaRPr lang="en-US" dirty="0"/>
          </a:p>
        </p:txBody>
      </p:sp>
    </p:spTree>
    <p:extLst>
      <p:ext uri="{BB962C8B-B14F-4D97-AF65-F5344CB8AC3E}">
        <p14:creationId xmlns:p14="http://schemas.microsoft.com/office/powerpoint/2010/main" xmlns="" val="171307218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5B3E9AB-3EB8-4F18-9DA6-6DA1D672CE58}" type="datetime1">
              <a:rPr lang="en-US"/>
              <a:pPr>
                <a:defRPr/>
              </a:pPr>
              <a:t>2/25/2019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F29A480-4700-4E88-AA5E-E79B77ABE416}" type="slidenum">
              <a:rPr lang="en-US"/>
              <a:pPr>
                <a:defRPr/>
              </a:pPr>
              <a:t>‹#›</a:t>
            </a:fld>
            <a:endParaRPr lang="en-US" dirty="0"/>
          </a:p>
        </p:txBody>
      </p:sp>
    </p:spTree>
    <p:extLst>
      <p:ext uri="{BB962C8B-B14F-4D97-AF65-F5344CB8AC3E}">
        <p14:creationId xmlns:p14="http://schemas.microsoft.com/office/powerpoint/2010/main" xmlns="" val="254899281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6496DAA-F22F-435C-ABB3-E16507BBEC56}" type="datetime1">
              <a:rPr lang="en-US"/>
              <a:pPr>
                <a:defRPr/>
              </a:pPr>
              <a:t>2/25/2019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345CD794-3974-4077-A28B-9B10E9C0BBCE}" type="slidenum">
              <a:rPr lang="en-US"/>
              <a:pPr>
                <a:defRPr/>
              </a:pPr>
              <a:t>‹#›</a:t>
            </a:fld>
            <a:endParaRPr lang="en-US" dirty="0"/>
          </a:p>
        </p:txBody>
      </p:sp>
    </p:spTree>
    <p:extLst>
      <p:ext uri="{BB962C8B-B14F-4D97-AF65-F5344CB8AC3E}">
        <p14:creationId xmlns:p14="http://schemas.microsoft.com/office/powerpoint/2010/main" xmlns="" val="406755027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F0305B-055F-45E3-9EE4-7EB7925AC213}" type="datetime1">
              <a:rPr lang="en-US"/>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571B677-7AB4-47AB-9602-C84729DF3EE3}" type="slidenum">
              <a:rPr lang="en-US"/>
              <a:pPr>
                <a:defRPr/>
              </a:pPr>
              <a:t>‹#›</a:t>
            </a:fld>
            <a:endParaRPr lang="en-US" dirty="0"/>
          </a:p>
        </p:txBody>
      </p:sp>
    </p:spTree>
    <p:extLst>
      <p:ext uri="{BB962C8B-B14F-4D97-AF65-F5344CB8AC3E}">
        <p14:creationId xmlns:p14="http://schemas.microsoft.com/office/powerpoint/2010/main" xmlns="" val="41728437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2E6C486-7657-480D-A9A9-448D08EAF8DB}" type="datetime1">
              <a:rPr lang="en-US"/>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3E54237-94AC-48C6-9E3D-A47CC9B5ECF8}" type="slidenum">
              <a:rPr lang="en-US"/>
              <a:pPr>
                <a:defRPr/>
              </a:pPr>
              <a:t>‹#›</a:t>
            </a:fld>
            <a:endParaRPr lang="en-US" dirty="0"/>
          </a:p>
        </p:txBody>
      </p:sp>
    </p:spTree>
    <p:extLst>
      <p:ext uri="{BB962C8B-B14F-4D97-AF65-F5344CB8AC3E}">
        <p14:creationId xmlns:p14="http://schemas.microsoft.com/office/powerpoint/2010/main" xmlns="" val="129845979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762F597-C74F-4FC7-963C-76C041D716F3}"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129EB88-D429-47C4-8FF3-9E24C500C59B}" type="slidenum">
              <a:rPr lang="en-US"/>
              <a:pPr>
                <a:defRPr/>
              </a:pPr>
              <a:t>‹#›</a:t>
            </a:fld>
            <a:endParaRPr lang="en-US" dirty="0"/>
          </a:p>
        </p:txBody>
      </p:sp>
    </p:spTree>
    <p:extLst>
      <p:ext uri="{BB962C8B-B14F-4D97-AF65-F5344CB8AC3E}">
        <p14:creationId xmlns:p14="http://schemas.microsoft.com/office/powerpoint/2010/main" xmlns="" val="1652026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2FCE7B7-A1FF-46C2-BB94-150570ACB7E5}" type="datetime1">
              <a:rPr lang="en-US"/>
              <a:pPr>
                <a:defRPr/>
              </a:pPr>
              <a:t>2/25/2019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7EEC258-73F1-4879-865A-BD940C8582F4}" type="slidenum">
              <a:rPr lang="en-US"/>
              <a:pPr>
                <a:defRPr/>
              </a:pPr>
              <a:t>‹#›</a:t>
            </a:fld>
            <a:endParaRPr lang="en-US" dirty="0"/>
          </a:p>
        </p:txBody>
      </p:sp>
    </p:spTree>
    <p:extLst>
      <p:ext uri="{BB962C8B-B14F-4D97-AF65-F5344CB8AC3E}">
        <p14:creationId xmlns:p14="http://schemas.microsoft.com/office/powerpoint/2010/main" xmlns="" val="12051508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8" descr="H&amp;PS_PPT_Titles_PHOTO_v0a.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7"/>
          <p:cNvSpPr txBox="1">
            <a:spLocks noChangeArrowheads="1"/>
          </p:cNvSpPr>
          <p:nvPr userDrawn="1"/>
        </p:nvSpPr>
        <p:spPr bwMode="auto">
          <a:xfrm>
            <a:off x="269875" y="6569075"/>
            <a:ext cx="8172450" cy="215900"/>
          </a:xfrm>
          <a:prstGeom prst="rect">
            <a:avLst/>
          </a:prstGeom>
          <a:noFill/>
          <a:ln>
            <a:noFill/>
          </a:ln>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0000"/>
              </a:lnSpc>
              <a:defRPr/>
            </a:pPr>
            <a:r>
              <a:rPr lang="en-US" sz="1000" b="1" dirty="0" smtClean="0">
                <a:solidFill>
                  <a:srgbClr val="FFFFFF"/>
                </a:solidFill>
              </a:rPr>
              <a:t>Copyright © 2012 Accenture  All Rights Reserved. Accenture, its logo, and High Performance Delivered are trademarks of Accenture.</a:t>
            </a:r>
          </a:p>
        </p:txBody>
      </p:sp>
      <p:cxnSp>
        <p:nvCxnSpPr>
          <p:cNvPr id="5" name="Straight Connector 9"/>
          <p:cNvCxnSpPr>
            <a:cxnSpLocks noChangeShapeType="1"/>
          </p:cNvCxnSpPr>
          <p:nvPr userDrawn="1"/>
        </p:nvCxnSpPr>
        <p:spPr bwMode="auto">
          <a:xfrm rot="10800000" flipH="1">
            <a:off x="0" y="3429000"/>
            <a:ext cx="9144000" cy="0"/>
          </a:xfrm>
          <a:prstGeom prst="line">
            <a:avLst/>
          </a:prstGeom>
          <a:noFill/>
          <a:ln w="9525" algn="ctr">
            <a:solidFill>
              <a:srgbClr val="BBBB00"/>
            </a:solidFill>
            <a:round/>
            <a:headEnd/>
            <a:tailEnd/>
          </a:ln>
          <a:extLst>
            <a:ext uri="{909E8E84-426E-40DD-AFC4-6F175D3DCCD1}">
              <a14:hiddenFill xmlns:a14="http://schemas.microsoft.com/office/drawing/2010/main" xmlns="">
                <a:noFill/>
              </a14:hiddenFill>
            </a:ext>
          </a:extLst>
        </p:spPr>
      </p:cxnSp>
      <p:pic>
        <p:nvPicPr>
          <p:cNvPr id="6" name="Picture 114" descr="SigHP_Sz2_gray"/>
          <p:cNvPicPr>
            <a:picLocks noChangeAspect="1" noChangeArrowheads="1"/>
          </p:cNvPicPr>
          <p:nvPr userDrawn="1"/>
        </p:nvPicPr>
        <p:blipFill>
          <a:blip r:embed="rId3" cstate="print">
            <a:lum bright="100000"/>
            <a:extLst>
              <a:ext uri="{28A0092B-C50C-407E-A947-70E740481C1C}">
                <a14:useLocalDpi xmlns:a14="http://schemas.microsoft.com/office/drawing/2010/main" xmlns="" val="0"/>
              </a:ext>
            </a:extLst>
          </a:blip>
          <a:srcRect/>
          <a:stretch>
            <a:fillRect/>
          </a:stretch>
        </p:blipFill>
        <p:spPr bwMode="gray">
          <a:xfrm>
            <a:off x="293688" y="2324100"/>
            <a:ext cx="3048000" cy="1625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1962728" y="4854575"/>
            <a:ext cx="6858000" cy="1470025"/>
          </a:xfrm>
        </p:spPr>
        <p:txBody>
          <a:bodyPr anchor="t">
            <a:normAutofit/>
          </a:bodyPr>
          <a:lstStyle>
            <a:lvl1pPr algn="l">
              <a:defRPr sz="3400" b="1">
                <a:solidFill>
                  <a:schemeClr val="bg1"/>
                </a:solidFill>
                <a:latin typeface="Arial" pitchFamily="34" charset="0"/>
                <a:cs typeface="Arial"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xmlns="" val="5486858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33"/>
          <p:cNvSpPr>
            <a:spLocks noChangeArrowheads="1"/>
          </p:cNvSpPr>
          <p:nvPr userDrawn="1"/>
        </p:nvSpPr>
        <p:spPr bwMode="auto">
          <a:xfrm>
            <a:off x="0" y="0"/>
            <a:ext cx="9144000" cy="6858000"/>
          </a:xfrm>
          <a:prstGeom prst="rect">
            <a:avLst/>
          </a:prstGeom>
          <a:solidFill>
            <a:srgbClr val="557799"/>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80000"/>
              </a:lnSpc>
            </a:pPr>
            <a:endParaRPr lang="en-US" sz="3200" b="1">
              <a:solidFill>
                <a:srgbClr val="000000"/>
              </a:solidFill>
              <a:cs typeface="Arial" charset="0"/>
            </a:endParaRPr>
          </a:p>
        </p:txBody>
      </p:sp>
      <p:pic>
        <p:nvPicPr>
          <p:cNvPr id="3" name="Picture 112"/>
          <p:cNvPicPr>
            <a:picLocks noChangeAspect="1" noChangeArrowheads="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gray">
          <a:xfrm>
            <a:off x="279400" y="2149475"/>
            <a:ext cx="3821113" cy="18859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Text Box 111"/>
          <p:cNvSpPr txBox="1">
            <a:spLocks noChangeArrowheads="1"/>
          </p:cNvSpPr>
          <p:nvPr userDrawn="1"/>
        </p:nvSpPr>
        <p:spPr bwMode="gray">
          <a:xfrm>
            <a:off x="401638" y="6557963"/>
            <a:ext cx="8415337" cy="211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lIns="90488" tIns="44450" rIns="90488" bIns="44450">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nSpc>
                <a:spcPct val="80000"/>
              </a:lnSpc>
              <a:defRPr/>
            </a:pPr>
            <a:r>
              <a:rPr lang="en-US" sz="1000" smtClean="0">
                <a:solidFill>
                  <a:srgbClr val="FFFFFF"/>
                </a:solidFill>
                <a:cs typeface="Arial" charset="0"/>
              </a:rPr>
              <a:t>Copyright © 2012 Accenture  All Rights Reserved. Accenture, its logo, and High Performance Delivered are trademarks of Accenture.</a:t>
            </a:r>
          </a:p>
        </p:txBody>
      </p:sp>
      <p:sp>
        <p:nvSpPr>
          <p:cNvPr id="5" name="Line 117"/>
          <p:cNvSpPr>
            <a:spLocks noChangeShapeType="1"/>
          </p:cNvSpPr>
          <p:nvPr userDrawn="1"/>
        </p:nvSpPr>
        <p:spPr bwMode="gray">
          <a:xfrm>
            <a:off x="-12700" y="3429000"/>
            <a:ext cx="9255125" cy="0"/>
          </a:xfrm>
          <a:prstGeom prst="line">
            <a:avLst/>
          </a:prstGeom>
          <a:noFill/>
          <a:ln w="15875">
            <a:solidFill>
              <a:schemeClr val="folHlink"/>
            </a:solidFill>
            <a:round/>
            <a:headEnd/>
            <a:tailEnd/>
          </a:ln>
          <a:extLst>
            <a:ext uri="{909E8E84-426E-40DD-AFC4-6F175D3DCCD1}">
              <a14:hiddenFill xmlns:a14="http://schemas.microsoft.com/office/drawing/2010/main" xmlns="">
                <a:noFill/>
              </a14:hiddenFill>
            </a:ext>
          </a:extLst>
        </p:spPr>
        <p:txBody>
          <a:bodyPr wrap="none" anchor="ctr"/>
          <a:lstStyle/>
          <a:p>
            <a:endParaRPr lang="en-ZA">
              <a:solidFill>
                <a:srgbClr val="000000"/>
              </a:solidFill>
            </a:endParaRPr>
          </a:p>
        </p:txBody>
      </p:sp>
    </p:spTree>
    <p:extLst>
      <p:ext uri="{BB962C8B-B14F-4D97-AF65-F5344CB8AC3E}">
        <p14:creationId xmlns:p14="http://schemas.microsoft.com/office/powerpoint/2010/main" xmlns="" val="15661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ppt_x"/>
                                          </p:val>
                                        </p:tav>
                                        <p:tav tm="100000">
                                          <p:val>
                                            <p:strVal val="#ppt_x"/>
                                          </p:val>
                                        </p:tav>
                                      </p:tavLst>
                                    </p:anim>
                                    <p:anim calcmode="lin" valueType="num">
                                      <p:cBhvr additive="base">
                                        <p:cTn id="8" dur="2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B870BC-AEA4-4D3C-9D21-9FA9F1C35C1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757156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BA97C55-B3A8-4EA6-8059-BB4CF5D1BDD8}" type="datetime1">
              <a:rPr lang="en-US" smtClean="0"/>
              <a:pPr>
                <a:defRPr/>
              </a:pPr>
              <a:t>2/25/2019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1A11813-0B29-44F7-BF30-6CAF80A3F5F0}" type="slidenum">
              <a:rPr lang="en-US"/>
              <a:pPr>
                <a:defRPr/>
              </a:pPr>
              <a:t>‹#›</a:t>
            </a:fld>
            <a:endParaRPr lang="en-US" dirty="0"/>
          </a:p>
        </p:txBody>
      </p:sp>
    </p:spTree>
    <p:extLst>
      <p:ext uri="{BB962C8B-B14F-4D97-AF65-F5344CB8AC3E}">
        <p14:creationId xmlns:p14="http://schemas.microsoft.com/office/powerpoint/2010/main" xmlns="" val="29525235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D2845888-D659-426B-8B83-C2F072061BC2}"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66151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36538" y="984250"/>
            <a:ext cx="4202112"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91050" y="984250"/>
            <a:ext cx="4202113" cy="52943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5ADA775-79F2-4E73-90FB-1AB3A042386C}"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31746835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E142BF7-0DAD-41E4-92FD-41AD46390F1A}" type="slidenum">
              <a:rPr lang="en-US"/>
              <a:pPr>
                <a:defRPr/>
              </a:pPr>
              <a:t>‹#›</a:t>
            </a:fld>
            <a:endParaRPr lang="en-US" dirty="0"/>
          </a:p>
        </p:txBody>
      </p:sp>
      <p:sp>
        <p:nvSpPr>
          <p:cNvPr id="8"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0081590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C1072CD5-05F6-4D19-8C42-A1371AE9044D}" type="slidenum">
              <a:rPr lang="en-US"/>
              <a:pPr>
                <a:defRPr/>
              </a:pPr>
              <a:t>‹#›</a:t>
            </a:fld>
            <a:endParaRPr lang="en-US" dirty="0"/>
          </a:p>
        </p:txBody>
      </p:sp>
      <p:sp>
        <p:nvSpPr>
          <p:cNvPr id="4"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79921448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8D2453CD-9DE2-493F-B138-AE084ABF9ED6}" type="slidenum">
              <a:rPr lang="en-US"/>
              <a:pPr>
                <a:defRPr/>
              </a:pPr>
              <a:t>‹#›</a:t>
            </a:fld>
            <a:endParaRPr lang="en-US" dirty="0"/>
          </a:p>
        </p:txBody>
      </p:sp>
      <p:sp>
        <p:nvSpPr>
          <p:cNvPr id="3"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82122304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4BEEA44D-FB59-40B3-9817-0DDEE4DB8D74}"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12036757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64DDC4B9-D140-4F1F-A485-60CD46F2E989}" type="slidenum">
              <a:rPr lang="en-US"/>
              <a:pPr>
                <a:defRPr/>
              </a:pPr>
              <a:t>‹#›</a:t>
            </a:fld>
            <a:endParaRPr lang="en-US" dirty="0"/>
          </a:p>
        </p:txBody>
      </p:sp>
      <p:sp>
        <p:nvSpPr>
          <p:cNvPr id="6"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21986232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2F74EB78-6227-445A-A887-00120BCD93E6}"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264775530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50" y="190500"/>
            <a:ext cx="2165350" cy="6088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36538" y="190500"/>
            <a:ext cx="6348412" cy="6088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0"/>
          <p:cNvSpPr>
            <a:spLocks noGrp="1" noChangeArrowheads="1"/>
          </p:cNvSpPr>
          <p:nvPr>
            <p:ph type="sldNum" sz="quarter" idx="10"/>
          </p:nvPr>
        </p:nvSpPr>
        <p:spPr/>
        <p:txBody>
          <a:bodyPr/>
          <a:lstStyle>
            <a:lvl1pPr defTabSz="457200">
              <a:defRPr>
                <a:ea typeface="MS PGothic" pitchFamily="34" charset="-128"/>
              </a:defRPr>
            </a:lvl1pPr>
          </a:lstStyle>
          <a:p>
            <a:pPr>
              <a:defRPr/>
            </a:pPr>
            <a:fld id="{99D58F1C-EB72-46AC-AE5F-6C55DC2A4BC8}" type="slidenum">
              <a:rPr lang="en-US"/>
              <a:pPr>
                <a:defRPr/>
              </a:pPr>
              <a:t>‹#›</a:t>
            </a:fld>
            <a:endParaRPr lang="en-US" dirty="0"/>
          </a:p>
        </p:txBody>
      </p:sp>
      <p:sp>
        <p:nvSpPr>
          <p:cNvPr id="5" name="Rectangle 62"/>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a:p>
        </p:txBody>
      </p:sp>
    </p:spTree>
    <p:extLst>
      <p:ext uri="{BB962C8B-B14F-4D97-AF65-F5344CB8AC3E}">
        <p14:creationId xmlns:p14="http://schemas.microsoft.com/office/powerpoint/2010/main" xmlns="" val="5739976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1663" y="609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01625" y="1882775"/>
            <a:ext cx="8043863" cy="4113213"/>
          </a:xfrm>
        </p:spPr>
        <p:txBody>
          <a:bodyPr/>
          <a:lstStyle/>
          <a:p>
            <a:pPr lvl="0"/>
            <a:r>
              <a:rPr lang="en-US" noProof="0" smtClean="0"/>
              <a:t>Click icon to add table</a:t>
            </a:r>
            <a:endParaRPr lang="en-US" noProof="0" dirty="0" smtClean="0"/>
          </a:p>
        </p:txBody>
      </p:sp>
      <p:sp>
        <p:nvSpPr>
          <p:cNvPr id="4" name="Rectangle 3"/>
          <p:cNvSpPr>
            <a:spLocks noGrp="1" noChangeArrowheads="1"/>
          </p:cNvSpPr>
          <p:nvPr>
            <p:ph type="sldNum" sz="quarter" idx="10"/>
          </p:nvPr>
        </p:nvSpPr>
        <p:spPr/>
        <p:txBody>
          <a:bodyPr/>
          <a:lstStyle>
            <a:lvl1pPr defTabSz="457200">
              <a:defRPr>
                <a:ea typeface="MS PGothic" pitchFamily="34" charset="-128"/>
              </a:defRPr>
            </a:lvl1pPr>
          </a:lstStyle>
          <a:p>
            <a:pPr>
              <a:defRPr/>
            </a:pPr>
            <a:fld id="{38342728-ED5D-449D-B40E-CB6E9BF79B67}" type="slidenum">
              <a:rPr lang="en-US"/>
              <a:pPr>
                <a:defRPr/>
              </a:pPr>
              <a:t>‹#›</a:t>
            </a:fld>
            <a:endParaRPr lang="en-US" dirty="0"/>
          </a:p>
        </p:txBody>
      </p:sp>
      <p:sp>
        <p:nvSpPr>
          <p:cNvPr id="5" name="Rectangle 4"/>
          <p:cNvSpPr>
            <a:spLocks noGrp="1" noChangeArrowheads="1"/>
          </p:cNvSpPr>
          <p:nvPr>
            <p:ph type="ftr" sz="quarter" idx="11"/>
          </p:nvPr>
        </p:nvSpPr>
        <p:spPr/>
        <p:txBody>
          <a:bodyPr/>
          <a:lstStyle>
            <a:lvl1pPr defTabSz="457200">
              <a:defRPr>
                <a:ea typeface="MS PGothic" pitchFamily="34" charset="-128"/>
              </a:defRPr>
            </a:lvl1pPr>
          </a:lstStyle>
          <a:p>
            <a:pPr>
              <a:defRPr/>
            </a:pPr>
            <a:endParaRPr lang="en-US" dirty="0"/>
          </a:p>
        </p:txBody>
      </p:sp>
    </p:spTree>
    <p:extLst>
      <p:ext uri="{BB962C8B-B14F-4D97-AF65-F5344CB8AC3E}">
        <p14:creationId xmlns:p14="http://schemas.microsoft.com/office/powerpoint/2010/main" xmlns="" val="2248276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A939A72-1F38-40E3-8383-5C5A053600BE}" type="datetime1">
              <a:rPr lang="en-US" smtClean="0"/>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B6C1343-9C7F-4B45-87B8-7011318DC00A}" type="slidenum">
              <a:rPr lang="en-US"/>
              <a:pPr>
                <a:defRPr/>
              </a:pPr>
              <a:t>‹#›</a:t>
            </a:fld>
            <a:endParaRPr lang="en-US" dirty="0"/>
          </a:p>
        </p:txBody>
      </p:sp>
    </p:spTree>
    <p:extLst>
      <p:ext uri="{BB962C8B-B14F-4D97-AF65-F5344CB8AC3E}">
        <p14:creationId xmlns:p14="http://schemas.microsoft.com/office/powerpoint/2010/main" xmlns="" val="212104675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pic>
        <p:nvPicPr>
          <p:cNvPr id="3" name="Picture 5" descr="Cover_3-01.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453939" y="711259"/>
            <a:ext cx="4130761" cy="1691640"/>
          </a:xfrm>
          <a:prstGeom prst="rect">
            <a:avLst/>
          </a:prstGeom>
        </p:spPr>
        <p:txBody>
          <a:bodyPr tIns="0" anchor="t">
            <a:noAutofit/>
          </a:bodyPr>
          <a:lstStyle>
            <a:lvl1pPr algn="l">
              <a:lnSpc>
                <a:spcPts val="3900"/>
              </a:lnSpc>
              <a:defRPr sz="3600" b="0" spc="-100" baseline="0">
                <a:solidFill>
                  <a:schemeClr val="bg1"/>
                </a:solidFill>
                <a:latin typeface="Arial" pitchFamily="34" charset="0"/>
                <a:cs typeface="Arial" pitchFamily="34" charset="0"/>
              </a:defRPr>
            </a:lvl1pPr>
          </a:lstStyle>
          <a:p>
            <a:r>
              <a:rPr lang="en-US" smtClean="0"/>
              <a:t>Click to edit Master title style</a:t>
            </a:r>
            <a:endParaRPr lang="en-GB" dirty="0"/>
          </a:p>
        </p:txBody>
      </p:sp>
    </p:spTree>
    <p:extLst>
      <p:ext uri="{BB962C8B-B14F-4D97-AF65-F5344CB8AC3E}">
        <p14:creationId xmlns:p14="http://schemas.microsoft.com/office/powerpoint/2010/main" xmlns="" val="404483221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15740007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8739036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50137603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98024723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8" name="Footer Placeholder 4"/>
          <p:cNvSpPr>
            <a:spLocks noGrp="1"/>
          </p:cNvSpPr>
          <p:nvPr>
            <p:ph type="ftr" sz="quarter" idx="11"/>
          </p:nvPr>
        </p:nvSpPr>
        <p:spPr/>
        <p:txBody>
          <a:bodyPr/>
          <a:lstStyle>
            <a:lvl1pPr>
              <a:defRPr/>
            </a:lvl1pPr>
          </a:lstStyle>
          <a:p>
            <a:endParaRPr lang="en-ZA"/>
          </a:p>
        </p:txBody>
      </p:sp>
      <p:sp>
        <p:nvSpPr>
          <p:cNvPr id="9"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2004297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4" name="Footer Placeholder 4"/>
          <p:cNvSpPr>
            <a:spLocks noGrp="1"/>
          </p:cNvSpPr>
          <p:nvPr>
            <p:ph type="ftr" sz="quarter" idx="11"/>
          </p:nvPr>
        </p:nvSpPr>
        <p:spPr/>
        <p:txBody>
          <a:bodyPr/>
          <a:lstStyle>
            <a:lvl1pPr>
              <a:defRPr/>
            </a:lvl1pPr>
          </a:lstStyle>
          <a:p>
            <a:endParaRPr lang="en-ZA"/>
          </a:p>
        </p:txBody>
      </p:sp>
      <p:sp>
        <p:nvSpPr>
          <p:cNvPr id="5"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03564477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3" name="Footer Placeholder 4"/>
          <p:cNvSpPr>
            <a:spLocks noGrp="1"/>
          </p:cNvSpPr>
          <p:nvPr>
            <p:ph type="ftr" sz="quarter" idx="11"/>
          </p:nvPr>
        </p:nvSpPr>
        <p:spPr/>
        <p:txBody>
          <a:bodyPr/>
          <a:lstStyle>
            <a:lvl1pPr>
              <a:defRPr/>
            </a:lvl1pPr>
          </a:lstStyle>
          <a:p>
            <a:endParaRPr lang="en-ZA"/>
          </a:p>
        </p:txBody>
      </p:sp>
      <p:sp>
        <p:nvSpPr>
          <p:cNvPr id="4"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99445122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7367747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6" name="Footer Placeholder 4"/>
          <p:cNvSpPr>
            <a:spLocks noGrp="1"/>
          </p:cNvSpPr>
          <p:nvPr>
            <p:ph type="ftr" sz="quarter" idx="11"/>
          </p:nvPr>
        </p:nvSpPr>
        <p:spPr/>
        <p:txBody>
          <a:bodyPr/>
          <a:lstStyle>
            <a:lvl1pPr>
              <a:defRPr/>
            </a:lvl1pPr>
          </a:lstStyle>
          <a:p>
            <a:endParaRPr lang="en-ZA"/>
          </a:p>
        </p:txBody>
      </p:sp>
      <p:sp>
        <p:nvSpPr>
          <p:cNvPr id="7"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1001796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D03915-1AE2-4678-A0C4-E15DF60DCA5E}" type="datetime1">
              <a:rPr lang="en-US" smtClean="0"/>
              <a:pPr>
                <a:defRPr/>
              </a:pPr>
              <a:t>2/25/2019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68CBD58-72F8-47A2-BBA2-F334F95CAAF4}" type="slidenum">
              <a:rPr lang="en-US"/>
              <a:pPr>
                <a:defRPr/>
              </a:pPr>
              <a:t>‹#›</a:t>
            </a:fld>
            <a:endParaRPr lang="en-US" dirty="0"/>
          </a:p>
        </p:txBody>
      </p:sp>
    </p:spTree>
    <p:extLst>
      <p:ext uri="{BB962C8B-B14F-4D97-AF65-F5344CB8AC3E}">
        <p14:creationId xmlns:p14="http://schemas.microsoft.com/office/powerpoint/2010/main" xmlns="" val="319044064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402936511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6DEB2CDB-D431-4811-97EB-768906234DFF}" type="datetimeFigureOut">
              <a:rPr lang="en-ZA" smtClean="0"/>
              <a:pPr/>
              <a:t>2019/02/25</a:t>
            </a:fld>
            <a:endParaRPr lang="en-ZA"/>
          </a:p>
        </p:txBody>
      </p:sp>
      <p:sp>
        <p:nvSpPr>
          <p:cNvPr id="5" name="Footer Placeholder 4"/>
          <p:cNvSpPr>
            <a:spLocks noGrp="1"/>
          </p:cNvSpPr>
          <p:nvPr>
            <p:ph type="ftr" sz="quarter" idx="11"/>
          </p:nvPr>
        </p:nvSpPr>
        <p:spPr/>
        <p:txBody>
          <a:bodyPr/>
          <a:lstStyle>
            <a:lvl1pPr>
              <a:defRPr/>
            </a:lvl1pPr>
          </a:lstStyle>
          <a:p>
            <a:endParaRPr lang="en-ZA"/>
          </a:p>
        </p:txBody>
      </p:sp>
      <p:sp>
        <p:nvSpPr>
          <p:cNvPr id="6" name="Slide Number Placeholder 5"/>
          <p:cNvSpPr>
            <a:spLocks noGrp="1"/>
          </p:cNvSpPr>
          <p:nvPr>
            <p:ph type="sldNum" sz="quarter" idx="12"/>
          </p:nvPr>
        </p:nvSpPr>
        <p:spPr/>
        <p:txBody>
          <a:bodyPr/>
          <a:lstStyle>
            <a:lvl1pPr>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93129292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E0D4D2C-8C50-4FE6-8CE9-CEA6B61A60C7}" type="datetime1">
              <a:rPr lang="en-US" smtClean="0"/>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8D4C3A-FAE4-419A-8267-254249C83F95}" type="slidenum">
              <a:rPr lang="en-US"/>
              <a:pPr>
                <a:defRPr/>
              </a:pPr>
              <a:t>‹#›</a:t>
            </a:fld>
            <a:endParaRPr lang="en-US"/>
          </a:p>
        </p:txBody>
      </p:sp>
    </p:spTree>
    <p:extLst>
      <p:ext uri="{BB962C8B-B14F-4D97-AF65-F5344CB8AC3E}">
        <p14:creationId xmlns:p14="http://schemas.microsoft.com/office/powerpoint/2010/main" xmlns="" val="106796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7031457-D2D6-4B4F-8187-B85B95458B81}" type="datetime1">
              <a:rPr lang="en-US" smtClean="0"/>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090E11-6BD8-4D1C-8488-2BE3C6E5728C}" type="slidenum">
              <a:rPr lang="en-US"/>
              <a:pPr>
                <a:defRPr/>
              </a:pPr>
              <a:t>‹#›</a:t>
            </a:fld>
            <a:endParaRPr lang="en-US"/>
          </a:p>
        </p:txBody>
      </p:sp>
    </p:spTree>
    <p:extLst>
      <p:ext uri="{BB962C8B-B14F-4D97-AF65-F5344CB8AC3E}">
        <p14:creationId xmlns:p14="http://schemas.microsoft.com/office/powerpoint/2010/main" xmlns="" val="4284128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396DB9F-4EF1-4819-8A74-F757EEB1E696}" type="datetime1">
              <a:rPr lang="en-US" smtClean="0"/>
              <a:pPr>
                <a:defRPr/>
              </a:pPr>
              <a:t>2/25/2019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20865A6-B493-4454-9CB4-15D2D484358B}" type="slidenum">
              <a:rPr lang="en-US"/>
              <a:pPr>
                <a:defRPr/>
              </a:pPr>
              <a:t>‹#›</a:t>
            </a:fld>
            <a:endParaRPr lang="en-US"/>
          </a:p>
        </p:txBody>
      </p:sp>
    </p:spTree>
    <p:extLst>
      <p:ext uri="{BB962C8B-B14F-4D97-AF65-F5344CB8AC3E}">
        <p14:creationId xmlns:p14="http://schemas.microsoft.com/office/powerpoint/2010/main" xmlns="" val="31370855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C624666-2243-4826-97BC-8B3369607669}" type="datetime1">
              <a:rPr lang="en-US" smtClean="0"/>
              <a:pPr>
                <a:defRPr/>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63BA73-772E-4B67-841F-3BFA625A0598}" type="slidenum">
              <a:rPr lang="en-US"/>
              <a:pPr>
                <a:defRPr/>
              </a:pPr>
              <a:t>‹#›</a:t>
            </a:fld>
            <a:endParaRPr lang="en-US"/>
          </a:p>
        </p:txBody>
      </p:sp>
    </p:spTree>
    <p:extLst>
      <p:ext uri="{BB962C8B-B14F-4D97-AF65-F5344CB8AC3E}">
        <p14:creationId xmlns:p14="http://schemas.microsoft.com/office/powerpoint/2010/main" xmlns="" val="135007486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C4337E-60F1-4239-B289-C580487A595E}" type="datetime1">
              <a:rPr lang="en-US" smtClean="0"/>
              <a:pPr>
                <a:defRPr/>
              </a:pPr>
              <a:t>2/25/2019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E03521B-37D0-49F1-97B6-3E5D8428AA1B}" type="slidenum">
              <a:rPr lang="en-US"/>
              <a:pPr>
                <a:defRPr/>
              </a:pPr>
              <a:t>‹#›</a:t>
            </a:fld>
            <a:endParaRPr lang="en-US"/>
          </a:p>
        </p:txBody>
      </p:sp>
    </p:spTree>
    <p:extLst>
      <p:ext uri="{BB962C8B-B14F-4D97-AF65-F5344CB8AC3E}">
        <p14:creationId xmlns:p14="http://schemas.microsoft.com/office/powerpoint/2010/main" xmlns="" val="340627487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888B89C-98E4-4A4E-AB7E-9A4FE76839CB}" type="datetime1">
              <a:rPr lang="en-US" smtClean="0"/>
              <a:pPr>
                <a:defRPr/>
              </a:pPr>
              <a:t>2/25/2019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1ABE32-B664-456E-9ADE-CB239B2598B5}" type="slidenum">
              <a:rPr lang="en-US"/>
              <a:pPr>
                <a:defRPr/>
              </a:pPr>
              <a:t>‹#›</a:t>
            </a:fld>
            <a:endParaRPr lang="en-US"/>
          </a:p>
        </p:txBody>
      </p:sp>
    </p:spTree>
    <p:extLst>
      <p:ext uri="{BB962C8B-B14F-4D97-AF65-F5344CB8AC3E}">
        <p14:creationId xmlns:p14="http://schemas.microsoft.com/office/powerpoint/2010/main" xmlns="" val="59670447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B9CBFFC-AC6D-48C0-8552-810C06CAA8BC}" type="datetime1">
              <a:rPr lang="en-US" smtClean="0"/>
              <a:pPr>
                <a:defRPr/>
              </a:pPr>
              <a:t>2/25/2019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923F08-73F9-4FC0-85D9-5D438449DBFD}" type="slidenum">
              <a:rPr lang="en-US"/>
              <a:pPr>
                <a:defRPr/>
              </a:pPr>
              <a:t>‹#›</a:t>
            </a:fld>
            <a:endParaRPr lang="en-US"/>
          </a:p>
        </p:txBody>
      </p:sp>
    </p:spTree>
    <p:extLst>
      <p:ext uri="{BB962C8B-B14F-4D97-AF65-F5344CB8AC3E}">
        <p14:creationId xmlns:p14="http://schemas.microsoft.com/office/powerpoint/2010/main" xmlns="" val="138513628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CE0850E-DAF8-43BD-8CAC-B8100B3CCAED}" type="datetime1">
              <a:rPr lang="en-US" smtClean="0"/>
              <a:pPr>
                <a:defRPr/>
              </a:pPr>
              <a:t>2/25/2019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9BE593-B9F2-4A83-B87E-094B6A07FDD8}" type="slidenum">
              <a:rPr lang="en-US"/>
              <a:pPr>
                <a:defRPr/>
              </a:pPr>
              <a:t>‹#›</a:t>
            </a:fld>
            <a:endParaRPr lang="en-US"/>
          </a:p>
        </p:txBody>
      </p:sp>
    </p:spTree>
    <p:extLst>
      <p:ext uri="{BB962C8B-B14F-4D97-AF65-F5344CB8AC3E}">
        <p14:creationId xmlns:p14="http://schemas.microsoft.com/office/powerpoint/2010/main" xmlns="" val="1778194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6" Type="http://schemas.openxmlformats.org/officeDocument/2006/relationships/image" Target="../media/image2.png"/><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pPr defTabSz="457200" fontAlgn="base">
              <a:spcBef>
                <a:spcPct val="0"/>
              </a:spcBef>
              <a:spcAft>
                <a:spcPct val="0"/>
              </a:spcAft>
              <a:defRPr/>
            </a:pPr>
            <a:fld id="{E4508107-1F65-4E06-BA80-642B701AA3AF}" type="datetime1">
              <a:rPr lang="en-US" smtClean="0"/>
              <a:pPr defTabSz="457200" fontAlgn="base">
                <a:spcBef>
                  <a:spcPct val="0"/>
                </a:spcBef>
                <a:spcAft>
                  <a:spcPct val="0"/>
                </a:spcAft>
                <a:defRPr/>
              </a:pPr>
              <a:t>2/25/2019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pPr defTabSz="457200" fontAlgn="base">
              <a:spcBef>
                <a:spcPct val="0"/>
              </a:spcBef>
              <a:spcAft>
                <a:spcPct val="0"/>
              </a:spcAft>
              <a:defRPr/>
            </a:pPr>
            <a:fld id="{2FF7B5DB-245E-4E0D-9231-0995256D0CAC}"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5757316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itchFamily="32" charset="0"/>
                <a:ea typeface="ＭＳ Ｐゴシック" pitchFamily="32" charset="-128"/>
              </a:defRPr>
            </a:lvl1pPr>
          </a:lstStyle>
          <a:p>
            <a:pPr defTabSz="457200" fontAlgn="base">
              <a:spcBef>
                <a:spcPct val="0"/>
              </a:spcBef>
              <a:spcAft>
                <a:spcPct val="0"/>
              </a:spcAft>
              <a:defRPr/>
            </a:pPr>
            <a:fld id="{9F852DDF-0F25-4ADB-8462-DFCFB6FEEAC4}" type="datetime1">
              <a:rPr lang="en-US" altLang="en-US"/>
              <a:pPr defTabSz="457200" fontAlgn="base">
                <a:spcBef>
                  <a:spcPct val="0"/>
                </a:spcBef>
                <a:spcAft>
                  <a:spcPct val="0"/>
                </a:spcAft>
                <a:defRPr/>
              </a:pPr>
              <a:t>2/25/2019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2" charset="0"/>
                <a:ea typeface="ＭＳ Ｐゴシック" pitchFamily="32"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2" charset="0"/>
                <a:ea typeface="ＭＳ Ｐゴシック" pitchFamily="32" charset="-128"/>
              </a:defRPr>
            </a:lvl1pPr>
          </a:lstStyle>
          <a:p>
            <a:pPr defTabSz="457200" fontAlgn="base">
              <a:spcBef>
                <a:spcPct val="0"/>
              </a:spcBef>
              <a:spcAft>
                <a:spcPct val="0"/>
              </a:spcAft>
              <a:defRPr/>
            </a:pPr>
            <a:fld id="{E6977849-2D9D-4E75-A3ED-5A13E3074ED1}" type="slidenum">
              <a:rPr lang="en-US" altLang="en-US"/>
              <a:pPr defTabSz="457200" fontAlgn="base">
                <a:spcBef>
                  <a:spcPct val="0"/>
                </a:spcBef>
                <a:spcAft>
                  <a:spcPct val="0"/>
                </a:spcAft>
                <a:defRPr/>
              </a:pPr>
              <a:t>‹#›</a:t>
            </a:fld>
            <a:endParaRPr lang="en-US" altLang="en-US"/>
          </a:p>
        </p:txBody>
      </p:sp>
    </p:spTree>
    <p:extLst>
      <p:ext uri="{BB962C8B-B14F-4D97-AF65-F5344CB8AC3E}">
        <p14:creationId xmlns:p14="http://schemas.microsoft.com/office/powerpoint/2010/main" xmlns="" val="2124708707"/>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66EB0342-8D58-4604-ADF2-47040EDC186D}" type="datetime1">
              <a:rPr lang="en-US" smtClean="0">
                <a:ea typeface="ＭＳ Ｐゴシック" pitchFamily="-111" charset="-128"/>
              </a:rPr>
              <a:pPr defTabSz="457200" fontAlgn="base">
                <a:spcBef>
                  <a:spcPct val="0"/>
                </a:spcBef>
                <a:spcAft>
                  <a:spcPct val="0"/>
                </a:spcAft>
              </a:pPr>
              <a:t>2/25/2019</a:t>
            </a:fld>
            <a:endParaRPr lang="en-US"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smtClean="0">
              <a:ea typeface="ＭＳ Ｐゴシック" pitchFamily="-111" charset="-128"/>
            </a:endParaRPr>
          </a:p>
        </p:txBody>
      </p:sp>
    </p:spTree>
    <p:extLst>
      <p:ext uri="{BB962C8B-B14F-4D97-AF65-F5344CB8AC3E}">
        <p14:creationId xmlns:p14="http://schemas.microsoft.com/office/powerpoint/2010/main" xmlns="" val="314681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1" charset="0"/>
              </a:defRPr>
            </a:lvl1pPr>
          </a:lstStyle>
          <a:p>
            <a:pPr defTabSz="457200" fontAlgn="base">
              <a:spcBef>
                <a:spcPct val="0"/>
              </a:spcBef>
              <a:spcAft>
                <a:spcPct val="0"/>
              </a:spcAft>
            </a:pPr>
            <a:fld id="{A2E44E17-DB5C-42B1-BE32-0B87142031C9}" type="datetime1">
              <a:rPr lang="en-US" smtClean="0">
                <a:ea typeface="ＭＳ Ｐゴシック" pitchFamily="-111" charset="-128"/>
              </a:rPr>
              <a:pPr defTabSz="457200" fontAlgn="base">
                <a:spcBef>
                  <a:spcPct val="0"/>
                </a:spcBef>
                <a:spcAft>
                  <a:spcPct val="0"/>
                </a:spcAft>
              </a:pPr>
              <a:t>2/25/2019</a:t>
            </a:fld>
            <a:endParaRPr lang="en-US" dirty="0" smtClean="0">
              <a:ea typeface="ＭＳ Ｐゴシック" pitchFamily="-111"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cs typeface="ＭＳ Ｐゴシック" pitchFamily="-111" charset="-128"/>
              </a:defRPr>
            </a:lvl1pPr>
          </a:lstStyle>
          <a:p>
            <a:pPr defTabSz="457200" fontAlgn="base">
              <a:spcBef>
                <a:spcPct val="0"/>
              </a:spcBef>
              <a:spcAft>
                <a:spcPct val="0"/>
              </a:spcAft>
              <a:defRPr/>
            </a:pPr>
            <a:endParaRPr lang="en-US" dirty="0">
              <a:ea typeface="ＭＳ Ｐゴシック" pitchFamily="-111"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1" charset="0"/>
              </a:defRPr>
            </a:lvl1pPr>
          </a:lstStyle>
          <a:p>
            <a:pPr defTabSz="457200" fontAlgn="base">
              <a:spcBef>
                <a:spcPct val="0"/>
              </a:spcBef>
              <a:spcAft>
                <a:spcPct val="0"/>
              </a:spcAft>
            </a:pPr>
            <a:fld id="{C7539224-21BC-4D61-B8DA-45C9DA586EF4}" type="slidenum">
              <a:rPr lang="en-US" smtClean="0">
                <a:ea typeface="ＭＳ Ｐゴシック" pitchFamily="-111" charset="-128"/>
              </a:rPr>
              <a:pPr defTabSz="457200" fontAlgn="base">
                <a:spcBef>
                  <a:spcPct val="0"/>
                </a:spcBef>
                <a:spcAft>
                  <a:spcPct val="0"/>
                </a:spcAft>
              </a:pPr>
              <a:t>‹#›</a:t>
            </a:fld>
            <a:endParaRPr lang="en-US" dirty="0" smtClean="0">
              <a:ea typeface="ＭＳ Ｐゴシック" pitchFamily="-111" charset="-128"/>
            </a:endParaRPr>
          </a:p>
        </p:txBody>
      </p:sp>
    </p:spTree>
    <p:extLst>
      <p:ext uri="{BB962C8B-B14F-4D97-AF65-F5344CB8AC3E}">
        <p14:creationId xmlns:p14="http://schemas.microsoft.com/office/powerpoint/2010/main" xmlns="" val="108067187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defRPr>
            </a:lvl1pPr>
          </a:lstStyle>
          <a:p>
            <a:fld id="{68E65D9D-9052-472F-8E83-66800F8E22B8}" type="datetime1">
              <a:rPr lang="en-US" smtClean="0"/>
              <a:pPr/>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defRPr>
            </a:lvl1pPr>
          </a:lstStyle>
          <a:p>
            <a:fld id="{6E2E8DFB-259F-4B10-9431-A46ED4582A46}" type="slidenum">
              <a:rPr lang="en-US" smtClean="0"/>
              <a:pPr/>
              <a:t>‹#›</a:t>
            </a:fld>
            <a:endParaRPr lang="en-US"/>
          </a:p>
        </p:txBody>
      </p:sp>
    </p:spTree>
    <p:extLst>
      <p:ext uri="{BB962C8B-B14F-4D97-AF65-F5344CB8AC3E}">
        <p14:creationId xmlns:p14="http://schemas.microsoft.com/office/powerpoint/2010/main" xmlns="" val="3577984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hf hdr="0" ftr="0" dt="0"/>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10010D36-FC33-4CFC-A4ED-0A4260D404D5}" type="datetime1">
              <a:rPr lang="en-US">
                <a:ea typeface="MS PGothic" pitchFamily="34" charset="-128"/>
              </a:rPr>
              <a:pPr defTabSz="457200" fontAlgn="base">
                <a:spcBef>
                  <a:spcPct val="0"/>
                </a:spcBef>
                <a:spcAft>
                  <a:spcPct val="0"/>
                </a:spcAft>
                <a:defRPr/>
              </a:pPr>
              <a:t>2/25/2019</a:t>
            </a:fld>
            <a:endParaRPr lang="en-US">
              <a:ea typeface="MS PGothic" pitchFamily="34"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111" charset="0"/>
                <a:ea typeface="ＭＳ Ｐゴシック" pitchFamily="-111" charset="-128"/>
                <a:cs typeface="ＭＳ Ｐゴシック" pitchFamily="-111"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A236C983-A60D-49BB-9F6B-28667F8FDA15}" type="slidenum">
              <a:rPr lang="en-US">
                <a:ea typeface="MS PGothic" pitchFamily="34" charset="-128"/>
              </a:rPr>
              <a:pPr defTabSz="457200" fontAlgn="base">
                <a:spcBef>
                  <a:spcPct val="0"/>
                </a:spcBef>
                <a:spcAft>
                  <a:spcPct val="0"/>
                </a:spcAft>
                <a:defRPr/>
              </a:pPr>
              <a:t>‹#›</a:t>
            </a:fld>
            <a:endParaRPr lang="en-US">
              <a:ea typeface="MS PGothic" pitchFamily="34" charset="-128"/>
            </a:endParaRPr>
          </a:p>
        </p:txBody>
      </p:sp>
    </p:spTree>
    <p:extLst>
      <p:ext uri="{BB962C8B-B14F-4D97-AF65-F5344CB8AC3E}">
        <p14:creationId xmlns:p14="http://schemas.microsoft.com/office/powerpoint/2010/main" xmlns="" val="36847010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MS PGothic" pitchFamily="34"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MS PGothic" pitchFamily="34"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98D99DEC-0FE2-482A-8972-5358A582667A}" type="datetime1">
              <a:rPr lang="en-US"/>
              <a:pPr defTabSz="457200" fontAlgn="base">
                <a:spcBef>
                  <a:spcPct val="0"/>
                </a:spcBef>
                <a:spcAft>
                  <a:spcPct val="0"/>
                </a:spcAft>
                <a:defRPr/>
              </a:pPr>
              <a:t>2/25/2019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84A6EB58-93C4-4CE7-B9F9-65EB31AC4D93}" type="slidenum">
              <a:rPr lang="en-US"/>
              <a:pPr defTabSz="457200" fontAlgn="base">
                <a:spcBef>
                  <a:spcPct val="0"/>
                </a:spcBef>
                <a:spcAft>
                  <a:spcPct val="0"/>
                </a:spcAft>
                <a:defRPr/>
              </a:pPr>
              <a:t>‹#›</a:t>
            </a:fld>
            <a:endParaRPr lang="en-US" dirty="0"/>
          </a:p>
        </p:txBody>
      </p:sp>
    </p:spTree>
    <p:extLst>
      <p:ext uri="{BB962C8B-B14F-4D97-AF65-F5344CB8AC3E}">
        <p14:creationId xmlns:p14="http://schemas.microsoft.com/office/powerpoint/2010/main" xmlns="" val="83710798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0" y="-9525"/>
            <a:ext cx="9144000" cy="6877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51" name="Rectangle 29"/>
          <p:cNvSpPr>
            <a:spLocks noGrp="1" noChangeArrowheads="1"/>
          </p:cNvSpPr>
          <p:nvPr>
            <p:ph type="body" idx="1"/>
          </p:nvPr>
        </p:nvSpPr>
        <p:spPr bwMode="gray">
          <a:xfrm>
            <a:off x="236538" y="1262063"/>
            <a:ext cx="8556625" cy="52943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84" name="Rectangle 60"/>
          <p:cNvSpPr>
            <a:spLocks noGrp="1" noChangeArrowheads="1"/>
          </p:cNvSpPr>
          <p:nvPr>
            <p:ph type="sldNum" sz="quarter" idx="4"/>
          </p:nvPr>
        </p:nvSpPr>
        <p:spPr bwMode="gray">
          <a:xfrm>
            <a:off x="7269163" y="6503988"/>
            <a:ext cx="1693862" cy="269875"/>
          </a:xfrm>
          <a:prstGeom prst="rect">
            <a:avLst/>
          </a:prstGeom>
          <a:noFill/>
          <a:ln w="12700">
            <a:noFill/>
            <a:miter lim="800000"/>
            <a:headEnd/>
            <a:tailEnd/>
          </a:ln>
          <a:effectLst/>
        </p:spPr>
        <p:txBody>
          <a:bodyPr vert="horz" wrap="square" lIns="90488" tIns="44450" rIns="90488" bIns="44450" numCol="1" anchor="b" anchorCtr="0" compatLnSpc="1">
            <a:prstTxWarp prst="textNoShape">
              <a:avLst/>
            </a:prstTxWarp>
          </a:bodyPr>
          <a:lstStyle>
            <a:lvl1pPr algn="r" defTabSz="914400" eaLnBrk="0" hangingPunct="0">
              <a:lnSpc>
                <a:spcPct val="80000"/>
              </a:lnSpc>
              <a:defRPr sz="1000" b="0">
                <a:solidFill>
                  <a:srgbClr val="FFFFFF"/>
                </a:solidFill>
                <a:latin typeface="Arial" charset="0"/>
                <a:ea typeface="+mn-ea"/>
                <a:cs typeface="+mn-cs"/>
              </a:defRPr>
            </a:lvl1pPr>
          </a:lstStyle>
          <a:p>
            <a:pPr>
              <a:defRPr/>
            </a:pPr>
            <a:fld id="{414BA74D-2D16-4446-8EB0-7672D1703E8C}" type="slidenum">
              <a:rPr lang="en-US"/>
              <a:pPr>
                <a:defRPr/>
              </a:pPr>
              <a:t>‹#›</a:t>
            </a:fld>
            <a:endParaRPr lang="en-US" dirty="0"/>
          </a:p>
        </p:txBody>
      </p:sp>
      <p:sp>
        <p:nvSpPr>
          <p:cNvPr id="1086" name="Rectangle 62"/>
          <p:cNvSpPr>
            <a:spLocks noGrp="1" noChangeArrowheads="1"/>
          </p:cNvSpPr>
          <p:nvPr>
            <p:ph type="ftr" sz="quarter" idx="3"/>
          </p:nvPr>
        </p:nvSpPr>
        <p:spPr bwMode="gray">
          <a:xfrm>
            <a:off x="176213" y="6324600"/>
            <a:ext cx="4489450" cy="457200"/>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defTabSz="914400" eaLnBrk="0" hangingPunct="0">
              <a:lnSpc>
                <a:spcPct val="100000"/>
              </a:lnSpc>
              <a:defRPr sz="1000" b="0">
                <a:solidFill>
                  <a:srgbClr val="000000"/>
                </a:solidFill>
                <a:latin typeface="Arial" pitchFamily="34" charset="0"/>
                <a:ea typeface="+mn-ea"/>
                <a:cs typeface="+mn-cs"/>
              </a:defRPr>
            </a:lvl1pPr>
          </a:lstStyle>
          <a:p>
            <a:pPr>
              <a:defRPr/>
            </a:pPr>
            <a:endParaRPr lang="en-US"/>
          </a:p>
        </p:txBody>
      </p:sp>
      <p:sp>
        <p:nvSpPr>
          <p:cNvPr id="2054" name="Rectangle 65"/>
          <p:cNvSpPr>
            <a:spLocks noGrp="1" noChangeArrowheads="1"/>
          </p:cNvSpPr>
          <p:nvPr>
            <p:ph type="title"/>
          </p:nvPr>
        </p:nvSpPr>
        <p:spPr bwMode="gray">
          <a:xfrm>
            <a:off x="409575" y="374650"/>
            <a:ext cx="8493125" cy="727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vert="horz" wrap="square" lIns="90488" tIns="44450" rIns="90488" bIns="44450" numCol="1" anchor="b" anchorCtr="0" compatLnSpc="1">
            <a:prstTxWarp prst="textNoShape">
              <a:avLst/>
            </a:prstTxWarp>
          </a:bodyPr>
          <a:lstStyle/>
          <a:p>
            <a:pPr lvl="0"/>
            <a:r>
              <a:rPr lang="en-US" smtClean="0"/>
              <a:t>Click to edit Master title style</a:t>
            </a:r>
          </a:p>
        </p:txBody>
      </p:sp>
    </p:spTree>
    <p:extLst>
      <p:ext uri="{BB962C8B-B14F-4D97-AF65-F5344CB8AC3E}">
        <p14:creationId xmlns:p14="http://schemas.microsoft.com/office/powerpoint/2010/main" xmlns="" val="197937074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Lst>
  <p:timing>
    <p:tnLst>
      <p:par>
        <p:cTn id="1" dur="indefinite" restart="never" nodeType="tmRoot"/>
      </p:par>
    </p:tnLst>
  </p:timing>
  <p:hf hdr="0" ftr="0" dt="0"/>
  <p:txStyles>
    <p:titleStyle>
      <a:lvl1pPr algn="l" rtl="0" eaLnBrk="1" fontAlgn="base" hangingPunct="1">
        <a:spcBef>
          <a:spcPct val="0"/>
        </a:spcBef>
        <a:spcAft>
          <a:spcPct val="0"/>
        </a:spcAft>
        <a:defRPr sz="2400" b="1">
          <a:solidFill>
            <a:schemeClr val="bg1"/>
          </a:solidFill>
          <a:latin typeface="+mj-lt"/>
          <a:ea typeface="+mj-ea"/>
          <a:cs typeface="+mj-cs"/>
        </a:defRPr>
      </a:lvl1pPr>
      <a:lvl2pPr algn="l" rtl="0" eaLnBrk="1" fontAlgn="base" hangingPunct="1">
        <a:spcBef>
          <a:spcPct val="0"/>
        </a:spcBef>
        <a:spcAft>
          <a:spcPct val="0"/>
        </a:spcAft>
        <a:defRPr sz="2400" b="1">
          <a:solidFill>
            <a:schemeClr val="bg1"/>
          </a:solidFill>
          <a:latin typeface="Arial" charset="0"/>
        </a:defRPr>
      </a:lvl2pPr>
      <a:lvl3pPr algn="l" rtl="0" eaLnBrk="1" fontAlgn="base" hangingPunct="1">
        <a:spcBef>
          <a:spcPct val="0"/>
        </a:spcBef>
        <a:spcAft>
          <a:spcPct val="0"/>
        </a:spcAft>
        <a:defRPr sz="2400" b="1">
          <a:solidFill>
            <a:schemeClr val="bg1"/>
          </a:solidFill>
          <a:latin typeface="Arial" charset="0"/>
        </a:defRPr>
      </a:lvl3pPr>
      <a:lvl4pPr algn="l" rtl="0" eaLnBrk="1" fontAlgn="base" hangingPunct="1">
        <a:spcBef>
          <a:spcPct val="0"/>
        </a:spcBef>
        <a:spcAft>
          <a:spcPct val="0"/>
        </a:spcAft>
        <a:defRPr sz="2400" b="1">
          <a:solidFill>
            <a:schemeClr val="bg1"/>
          </a:solidFill>
          <a:latin typeface="Arial" charset="0"/>
        </a:defRPr>
      </a:lvl4pPr>
      <a:lvl5pPr algn="l" rtl="0" eaLnBrk="1" fontAlgn="base" hangingPunct="1">
        <a:spcBef>
          <a:spcPct val="0"/>
        </a:spcBef>
        <a:spcAft>
          <a:spcPct val="0"/>
        </a:spcAft>
        <a:defRPr sz="2400" b="1">
          <a:solidFill>
            <a:schemeClr val="bg1"/>
          </a:solidFill>
          <a:latin typeface="Arial" charset="0"/>
        </a:defRPr>
      </a:lvl5pPr>
      <a:lvl6pPr marL="457200" algn="l" rtl="0" eaLnBrk="1" fontAlgn="base" hangingPunct="1">
        <a:spcBef>
          <a:spcPct val="0"/>
        </a:spcBef>
        <a:spcAft>
          <a:spcPct val="0"/>
        </a:spcAft>
        <a:defRPr sz="2400" b="1">
          <a:solidFill>
            <a:schemeClr val="bg1"/>
          </a:solidFill>
          <a:latin typeface="Arial" charset="0"/>
        </a:defRPr>
      </a:lvl6pPr>
      <a:lvl7pPr marL="914400" algn="l" rtl="0" eaLnBrk="1" fontAlgn="base" hangingPunct="1">
        <a:spcBef>
          <a:spcPct val="0"/>
        </a:spcBef>
        <a:spcAft>
          <a:spcPct val="0"/>
        </a:spcAft>
        <a:defRPr sz="2400" b="1">
          <a:solidFill>
            <a:schemeClr val="bg1"/>
          </a:solidFill>
          <a:latin typeface="Arial" charset="0"/>
        </a:defRPr>
      </a:lvl7pPr>
      <a:lvl8pPr marL="1371600" algn="l" rtl="0" eaLnBrk="1" fontAlgn="base" hangingPunct="1">
        <a:spcBef>
          <a:spcPct val="0"/>
        </a:spcBef>
        <a:spcAft>
          <a:spcPct val="0"/>
        </a:spcAft>
        <a:defRPr sz="2400" b="1">
          <a:solidFill>
            <a:schemeClr val="bg1"/>
          </a:solidFill>
          <a:latin typeface="Arial" charset="0"/>
        </a:defRPr>
      </a:lvl8pPr>
      <a:lvl9pPr marL="1828800" algn="l" rtl="0" eaLnBrk="1" fontAlgn="base" hangingPunct="1">
        <a:spcBef>
          <a:spcPct val="0"/>
        </a:spcBef>
        <a:spcAft>
          <a:spcPct val="0"/>
        </a:spcAft>
        <a:defRPr sz="2400" b="1">
          <a:solidFill>
            <a:schemeClr val="bg1"/>
          </a:solidFill>
          <a:latin typeface="Arial" charset="0"/>
        </a:defRPr>
      </a:lvl9pPr>
    </p:titleStyle>
    <p:bodyStyle>
      <a:lvl1pPr marL="176213" indent="-176213"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576263" indent="-285750" algn="l" rtl="0" eaLnBrk="1" fontAlgn="base" hangingPunct="1">
        <a:spcBef>
          <a:spcPct val="20000"/>
        </a:spcBef>
        <a:spcAft>
          <a:spcPct val="0"/>
        </a:spcAft>
        <a:buClr>
          <a:schemeClr val="tx1"/>
        </a:buClr>
        <a:buChar char="–"/>
        <a:defRPr sz="2000">
          <a:solidFill>
            <a:schemeClr val="tx1"/>
          </a:solidFill>
          <a:latin typeface="+mn-lt"/>
        </a:defRPr>
      </a:lvl2pPr>
      <a:lvl3pPr marL="858838" indent="-168275" algn="l" rtl="0" eaLnBrk="1" fontAlgn="base" hangingPunct="1">
        <a:spcBef>
          <a:spcPct val="20000"/>
        </a:spcBef>
        <a:spcAft>
          <a:spcPct val="0"/>
        </a:spcAft>
        <a:buClr>
          <a:schemeClr val="tx1"/>
        </a:buClr>
        <a:buChar char="•"/>
        <a:defRPr>
          <a:solidFill>
            <a:schemeClr val="tx1"/>
          </a:solidFill>
          <a:latin typeface="+mn-lt"/>
        </a:defRPr>
      </a:lvl3pPr>
      <a:lvl4pPr marL="1200150" indent="-227013" algn="l" rtl="0" eaLnBrk="1" fontAlgn="base" hangingPunct="1">
        <a:spcBef>
          <a:spcPct val="20000"/>
        </a:spcBef>
        <a:spcAft>
          <a:spcPct val="0"/>
        </a:spcAft>
        <a:buClr>
          <a:schemeClr val="tx1"/>
        </a:buClr>
        <a:buChar char="–"/>
        <a:defRPr sz="1600">
          <a:solidFill>
            <a:schemeClr val="tx1"/>
          </a:solidFill>
          <a:latin typeface="+mn-lt"/>
        </a:defRPr>
      </a:lvl4pPr>
      <a:lvl5pPr marL="1481138" indent="-166688" algn="l" rtl="0" eaLnBrk="1" fontAlgn="base" hangingPunct="1">
        <a:spcBef>
          <a:spcPct val="20000"/>
        </a:spcBef>
        <a:spcAft>
          <a:spcPct val="0"/>
        </a:spcAft>
        <a:buClr>
          <a:schemeClr val="tx1"/>
        </a:buClr>
        <a:buChar char="•"/>
        <a:defRPr sz="1400">
          <a:solidFill>
            <a:schemeClr val="tx1"/>
          </a:solidFill>
          <a:latin typeface="+mn-lt"/>
        </a:defRPr>
      </a:lvl5pPr>
      <a:lvl6pPr marL="1938338" indent="-166688" algn="l" rtl="0" eaLnBrk="1" fontAlgn="base" hangingPunct="1">
        <a:spcBef>
          <a:spcPct val="20000"/>
        </a:spcBef>
        <a:spcAft>
          <a:spcPct val="0"/>
        </a:spcAft>
        <a:buClr>
          <a:schemeClr val="tx1"/>
        </a:buClr>
        <a:buChar char="•"/>
        <a:defRPr sz="1400">
          <a:solidFill>
            <a:schemeClr val="tx1"/>
          </a:solidFill>
          <a:latin typeface="+mn-lt"/>
        </a:defRPr>
      </a:lvl6pPr>
      <a:lvl7pPr marL="2395538" indent="-166688" algn="l" rtl="0" eaLnBrk="1" fontAlgn="base" hangingPunct="1">
        <a:spcBef>
          <a:spcPct val="20000"/>
        </a:spcBef>
        <a:spcAft>
          <a:spcPct val="0"/>
        </a:spcAft>
        <a:buClr>
          <a:schemeClr val="tx1"/>
        </a:buClr>
        <a:buChar char="•"/>
        <a:defRPr sz="1400">
          <a:solidFill>
            <a:schemeClr val="tx1"/>
          </a:solidFill>
          <a:latin typeface="+mn-lt"/>
        </a:defRPr>
      </a:lvl7pPr>
      <a:lvl8pPr marL="2852738" indent="-166688" algn="l" rtl="0" eaLnBrk="1" fontAlgn="base" hangingPunct="1">
        <a:spcBef>
          <a:spcPct val="20000"/>
        </a:spcBef>
        <a:spcAft>
          <a:spcPct val="0"/>
        </a:spcAft>
        <a:buClr>
          <a:schemeClr val="tx1"/>
        </a:buClr>
        <a:buChar char="•"/>
        <a:defRPr sz="1400">
          <a:solidFill>
            <a:schemeClr val="tx1"/>
          </a:solidFill>
          <a:latin typeface="+mn-lt"/>
        </a:defRPr>
      </a:lvl8pPr>
      <a:lvl9pPr marL="3309938" indent="-166688" algn="l" rtl="0" eaLnBrk="1" fontAlgn="base" hangingPunct="1">
        <a:spcBef>
          <a:spcPct val="2000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fld id="{6DEB2CDB-D431-4811-97EB-768906234DFF}" type="datetimeFigureOut">
              <a:rPr lang="en-ZA" smtClean="0"/>
              <a:pPr/>
              <a:t>2019/02/25</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fld id="{E54505A4-23D1-4CBE-BB26-C246FACA31D0}" type="slidenum">
              <a:rPr lang="en-ZA" smtClean="0"/>
              <a:pPr/>
              <a:t>‹#›</a:t>
            </a:fld>
            <a:endParaRPr lang="en-ZA"/>
          </a:p>
        </p:txBody>
      </p:sp>
    </p:spTree>
    <p:extLst>
      <p:ext uri="{BB962C8B-B14F-4D97-AF65-F5344CB8AC3E}">
        <p14:creationId xmlns:p14="http://schemas.microsoft.com/office/powerpoint/2010/main" xmlns="" val="3945866509"/>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eaLnBrk="1" fontAlgn="base" hangingPunct="1">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C9A57F28-727C-44BB-86C3-231202CFFCC3}" type="datetime1">
              <a:rPr lang="en-US" smtClean="0"/>
              <a:pPr defTabSz="457200" fontAlgn="base">
                <a:spcBef>
                  <a:spcPct val="0"/>
                </a:spcBef>
                <a:spcAft>
                  <a:spcPct val="0"/>
                </a:spcAft>
                <a:defRPr/>
              </a:pPr>
              <a:t>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80" charset="0"/>
                <a:ea typeface="ＭＳ Ｐゴシック" pitchFamily="80" charset="-128"/>
              </a:defRPr>
            </a:lvl1pPr>
          </a:lstStyle>
          <a:p>
            <a:pPr defTabSz="457200" fontAlgn="base">
              <a:spcBef>
                <a:spcPct val="0"/>
              </a:spcBef>
              <a:spcAft>
                <a:spcPct val="0"/>
              </a:spcAft>
              <a:defRPr/>
            </a:pPr>
            <a:fld id="{7717B8F8-B33F-48E2-A506-68D8A4A68ADB}" type="slidenum">
              <a:rPr lang="en-US"/>
              <a:pPr defTabSz="457200" fontAlgn="base">
                <a:spcBef>
                  <a:spcPct val="0"/>
                </a:spcBef>
                <a:spcAft>
                  <a:spcPct val="0"/>
                </a:spcAft>
                <a:defRPr/>
              </a:pPr>
              <a:t>‹#›</a:t>
            </a:fld>
            <a:endParaRPr lang="en-US"/>
          </a:p>
        </p:txBody>
      </p:sp>
    </p:spTree>
    <p:extLst>
      <p:ext uri="{BB962C8B-B14F-4D97-AF65-F5344CB8AC3E}">
        <p14:creationId xmlns:p14="http://schemas.microsoft.com/office/powerpoint/2010/main" xmlns="" val="249087708"/>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ＭＳ Ｐゴシック" pitchFamily="80" charset="-128"/>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cs typeface="ＭＳ Ｐゴシック" pitchFamily="80"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80" charset="-128"/>
          <a:cs typeface="ＭＳ Ｐゴシック" pitchFamily="80"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80"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80"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80"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85.xml"/><Relationship Id="rId5" Type="http://schemas.openxmlformats.org/officeDocument/2006/relationships/image" Target="../media/image14.emf"/><Relationship Id="rId4" Type="http://schemas.openxmlformats.org/officeDocument/2006/relationships/image" Target="../media/image13.emf"/></Relationships>
</file>

<file path=ppt/slides/_rels/slide3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8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4.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35.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New_Powerpoint presentation-01.jp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3065" y="18864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315" name="Title 16"/>
          <p:cNvSpPr txBox="1">
            <a:spLocks/>
          </p:cNvSpPr>
          <p:nvPr/>
        </p:nvSpPr>
        <p:spPr bwMode="auto">
          <a:xfrm>
            <a:off x="1043608" y="1318149"/>
            <a:ext cx="7538343" cy="11521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algn="ctr" fontAlgn="base">
              <a:spcBef>
                <a:spcPct val="0"/>
              </a:spcBef>
              <a:spcAft>
                <a:spcPct val="0"/>
              </a:spcAft>
            </a:pPr>
            <a:r>
              <a:rPr lang="en-ZA" b="1" dirty="0" smtClean="0">
                <a:solidFill>
                  <a:srgbClr val="663300"/>
                </a:solidFill>
                <a:latin typeface="+mn-lt"/>
                <a:ea typeface="+mn-ea"/>
              </a:rPr>
              <a:t>2</a:t>
            </a:r>
            <a:r>
              <a:rPr lang="en-ZA" b="1" baseline="30000" dirty="0" smtClean="0">
                <a:solidFill>
                  <a:srgbClr val="663300"/>
                </a:solidFill>
                <a:latin typeface="+mn-lt"/>
                <a:ea typeface="+mn-ea"/>
              </a:rPr>
              <a:t>ND</a:t>
            </a:r>
            <a:r>
              <a:rPr lang="en-ZA" b="1" dirty="0" smtClean="0">
                <a:solidFill>
                  <a:srgbClr val="663300"/>
                </a:solidFill>
                <a:latin typeface="+mn-lt"/>
                <a:ea typeface="+mn-ea"/>
              </a:rPr>
              <a:t> QUARTER APP </a:t>
            </a:r>
            <a:r>
              <a:rPr lang="en-ZA" b="1" dirty="0">
                <a:solidFill>
                  <a:srgbClr val="663300"/>
                </a:solidFill>
                <a:latin typeface="+mn-lt"/>
                <a:ea typeface="+mn-ea"/>
              </a:rPr>
              <a:t>Report </a:t>
            </a:r>
          </a:p>
          <a:p>
            <a:pPr algn="ctr" fontAlgn="base">
              <a:spcBef>
                <a:spcPct val="0"/>
              </a:spcBef>
              <a:spcAft>
                <a:spcPct val="0"/>
              </a:spcAft>
            </a:pPr>
            <a:r>
              <a:rPr lang="en-ZA" b="1" dirty="0" smtClean="0">
                <a:latin typeface="+mn-lt"/>
                <a:ea typeface="+mn-ea"/>
              </a:rPr>
              <a:t>(Audited Performance </a:t>
            </a:r>
            <a:r>
              <a:rPr lang="en-ZA" b="1" dirty="0">
                <a:latin typeface="+mn-lt"/>
                <a:ea typeface="+mn-ea"/>
              </a:rPr>
              <a:t>Information)</a:t>
            </a:r>
          </a:p>
          <a:p>
            <a:pPr algn="ctr" fontAlgn="base">
              <a:spcBef>
                <a:spcPct val="0"/>
              </a:spcBef>
              <a:spcAft>
                <a:spcPct val="0"/>
              </a:spcAft>
            </a:pPr>
            <a:r>
              <a:rPr lang="en-ZA" b="1" dirty="0">
                <a:solidFill>
                  <a:srgbClr val="663300"/>
                </a:solidFill>
                <a:latin typeface="+mn-lt"/>
                <a:ea typeface="+mn-ea"/>
              </a:rPr>
              <a:t>for the Financial Year </a:t>
            </a:r>
            <a:r>
              <a:rPr lang="en-ZA" b="1" dirty="0" smtClean="0">
                <a:solidFill>
                  <a:srgbClr val="663300"/>
                </a:solidFill>
                <a:latin typeface="+mn-lt"/>
                <a:ea typeface="+mn-ea"/>
              </a:rPr>
              <a:t>2018/19</a:t>
            </a:r>
            <a:endParaRPr lang="en-ZA" b="1" dirty="0">
              <a:solidFill>
                <a:srgbClr val="663300"/>
              </a:solidFill>
              <a:latin typeface="+mn-lt"/>
              <a:ea typeface="+mn-ea"/>
            </a:endParaRPr>
          </a:p>
        </p:txBody>
      </p:sp>
      <p:sp>
        <p:nvSpPr>
          <p:cNvPr id="13316" name="Subtitle 17"/>
          <p:cNvSpPr txBox="1">
            <a:spLocks/>
          </p:cNvSpPr>
          <p:nvPr/>
        </p:nvSpPr>
        <p:spPr bwMode="auto">
          <a:xfrm>
            <a:off x="219979" y="3006824"/>
            <a:ext cx="137477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pitchFamily="-111" charset="-128"/>
              </a:defRPr>
            </a:lvl1pPr>
            <a:lvl2pPr marL="37931725" indent="-37474525" eaLnBrk="0" hangingPunct="0">
              <a:defRPr sz="2400">
                <a:solidFill>
                  <a:schemeClr val="tx1"/>
                </a:solidFill>
                <a:latin typeface="Arial" charset="0"/>
                <a:ea typeface="ＭＳ Ｐゴシック" pitchFamily="-111" charset="-128"/>
              </a:defRPr>
            </a:lvl2pPr>
            <a:lvl3pPr eaLnBrk="0" hangingPunct="0">
              <a:defRPr sz="2400">
                <a:solidFill>
                  <a:schemeClr val="tx1"/>
                </a:solidFill>
                <a:latin typeface="Arial" charset="0"/>
                <a:ea typeface="ＭＳ Ｐゴシック" pitchFamily="-111" charset="-128"/>
              </a:defRPr>
            </a:lvl3pPr>
            <a:lvl4pPr eaLnBrk="0" hangingPunct="0">
              <a:defRPr sz="2400">
                <a:solidFill>
                  <a:schemeClr val="tx1"/>
                </a:solidFill>
                <a:latin typeface="Arial" charset="0"/>
                <a:ea typeface="ＭＳ Ｐゴシック" pitchFamily="-111" charset="-128"/>
              </a:defRPr>
            </a:lvl4pPr>
            <a:lvl5pPr eaLnBrk="0" hangingPunct="0">
              <a:defRPr sz="2400">
                <a:solidFill>
                  <a:schemeClr val="tx1"/>
                </a:solidFill>
                <a:latin typeface="Arial" charset="0"/>
                <a:ea typeface="ＭＳ Ｐゴシック" pitchFamily="-111" charset="-128"/>
              </a:defRPr>
            </a:lvl5pPr>
            <a:lvl6pPr marL="457200" eaLnBrk="0" fontAlgn="base" hangingPunct="0">
              <a:spcBef>
                <a:spcPct val="0"/>
              </a:spcBef>
              <a:spcAft>
                <a:spcPct val="0"/>
              </a:spcAft>
              <a:defRPr sz="2400">
                <a:solidFill>
                  <a:schemeClr val="tx1"/>
                </a:solidFill>
                <a:latin typeface="Arial" charset="0"/>
                <a:ea typeface="ＭＳ Ｐゴシック" pitchFamily="-111" charset="-128"/>
              </a:defRPr>
            </a:lvl6pPr>
            <a:lvl7pPr marL="914400" eaLnBrk="0" fontAlgn="base" hangingPunct="0">
              <a:spcBef>
                <a:spcPct val="0"/>
              </a:spcBef>
              <a:spcAft>
                <a:spcPct val="0"/>
              </a:spcAft>
              <a:defRPr sz="2400">
                <a:solidFill>
                  <a:schemeClr val="tx1"/>
                </a:solidFill>
                <a:latin typeface="Arial" charset="0"/>
                <a:ea typeface="ＭＳ Ｐゴシック" pitchFamily="-111" charset="-128"/>
              </a:defRPr>
            </a:lvl7pPr>
            <a:lvl8pPr marL="1371600" eaLnBrk="0" fontAlgn="base" hangingPunct="0">
              <a:spcBef>
                <a:spcPct val="0"/>
              </a:spcBef>
              <a:spcAft>
                <a:spcPct val="0"/>
              </a:spcAft>
              <a:defRPr sz="2400">
                <a:solidFill>
                  <a:schemeClr val="tx1"/>
                </a:solidFill>
                <a:latin typeface="Arial" charset="0"/>
                <a:ea typeface="ＭＳ Ｐゴシック" pitchFamily="-111" charset="-128"/>
              </a:defRPr>
            </a:lvl8pPr>
            <a:lvl9pPr marL="1828800" eaLnBrk="0" fontAlgn="base" hangingPunct="0">
              <a:spcBef>
                <a:spcPct val="0"/>
              </a:spcBef>
              <a:spcAft>
                <a:spcPct val="0"/>
              </a:spcAft>
              <a:defRPr sz="2400">
                <a:solidFill>
                  <a:schemeClr val="tx1"/>
                </a:solidFill>
                <a:latin typeface="Arial" charset="0"/>
                <a:ea typeface="ＭＳ Ｐゴシック" pitchFamily="-111" charset="-128"/>
              </a:defRPr>
            </a:lvl9pPr>
          </a:lstStyle>
          <a:p>
            <a:pPr defTabSz="457200" eaLnBrk="1" fontAlgn="base" hangingPunct="1">
              <a:spcBef>
                <a:spcPct val="20000"/>
              </a:spcBef>
              <a:spcAft>
                <a:spcPct val="0"/>
              </a:spcAft>
              <a:buFont typeface="Arial" charset="0"/>
              <a:buNone/>
            </a:pPr>
            <a:r>
              <a:rPr lang="en-US" sz="1400" dirty="0" smtClean="0">
                <a:latin typeface="Arial Bold" pitchFamily="-111" charset="0"/>
                <a:cs typeface="Arial Bold" pitchFamily="-111" charset="0"/>
              </a:rPr>
              <a:t>2019-02-13</a:t>
            </a:r>
          </a:p>
        </p:txBody>
      </p:sp>
      <p:pic>
        <p:nvPicPr>
          <p:cNvPr id="5"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25081" y="6099175"/>
            <a:ext cx="1493837" cy="7588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16825" y="6099176"/>
            <a:ext cx="1250950" cy="66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626294" y="620688"/>
            <a:ext cx="6834137" cy="523220"/>
          </a:xfrm>
          <a:prstGeom prst="rect">
            <a:avLst/>
          </a:prstGeom>
          <a:noFill/>
        </p:spPr>
        <p:txBody>
          <a:bodyPr wrap="square" rtlCol="0">
            <a:spAutoFit/>
          </a:bodyPr>
          <a:lstStyle/>
          <a:p>
            <a:pPr algn="ctr"/>
            <a:r>
              <a:rPr lang="en-ZA" sz="2800" b="1" dirty="0" smtClean="0">
                <a:solidFill>
                  <a:schemeClr val="bg1"/>
                </a:solidFill>
              </a:rPr>
              <a:t>UNEMPLOYMENT INSURANCE FUND</a:t>
            </a:r>
            <a:endParaRPr lang="en-ZA" sz="2800" b="1" dirty="0">
              <a:solidFill>
                <a:schemeClr val="bg1"/>
              </a:solidFill>
            </a:endParaRPr>
          </a:p>
        </p:txBody>
      </p:sp>
      <p:sp>
        <p:nvSpPr>
          <p:cNvPr id="8"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a:t>
            </a:r>
            <a:endParaRPr lang="en-ZA" sz="1200" dirty="0">
              <a:solidFill>
                <a:prstClr val="black"/>
              </a:solidFill>
            </a:endParaRPr>
          </a:p>
        </p:txBody>
      </p:sp>
      <p:sp>
        <p:nvSpPr>
          <p:cNvPr id="3" name="TextBox 2"/>
          <p:cNvSpPr txBox="1"/>
          <p:nvPr/>
        </p:nvSpPr>
        <p:spPr>
          <a:xfrm>
            <a:off x="1907704" y="2622103"/>
            <a:ext cx="6048671" cy="461665"/>
          </a:xfrm>
          <a:prstGeom prst="rect">
            <a:avLst/>
          </a:prstGeom>
          <a:noFill/>
        </p:spPr>
        <p:txBody>
          <a:bodyPr wrap="square" rtlCol="0">
            <a:spAutoFit/>
          </a:bodyPr>
          <a:lstStyle/>
          <a:p>
            <a:pPr algn="ctr"/>
            <a:r>
              <a:rPr lang="en-ZA" sz="2400" b="1" dirty="0" smtClean="0">
                <a:solidFill>
                  <a:srgbClr val="002060"/>
                </a:solidFill>
              </a:rPr>
              <a:t>Portfolio Committee on Labour</a:t>
            </a:r>
            <a:endParaRPr lang="en-ZA" sz="2400" b="1" dirty="0">
              <a:solidFill>
                <a:srgbClr val="002060"/>
              </a:solidFill>
            </a:endParaRPr>
          </a:p>
        </p:txBody>
      </p:sp>
    </p:spTree>
    <p:extLst>
      <p:ext uri="{BB962C8B-B14F-4D97-AF65-F5344CB8AC3E}">
        <p14:creationId xmlns:p14="http://schemas.microsoft.com/office/powerpoint/2010/main" xmlns="" val="28910779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TOTAL INDICATORS</a:t>
            </a:r>
            <a:endParaRPr lang="en-ZA" sz="2400" b="1" dirty="0"/>
          </a:p>
        </p:txBody>
      </p:sp>
      <p:sp>
        <p:nvSpPr>
          <p:cNvPr id="3" name="Content Placeholder 2"/>
          <p:cNvSpPr>
            <a:spLocks noGrp="1"/>
          </p:cNvSpPr>
          <p:nvPr>
            <p:ph idx="1"/>
          </p:nvPr>
        </p:nvSpPr>
        <p:spPr/>
        <p:txBody>
          <a:bodyPr/>
          <a:lstStyle/>
          <a:p>
            <a:pPr marL="0" indent="0" algn="just">
              <a:spcAft>
                <a:spcPts val="0"/>
              </a:spcAft>
              <a:buNone/>
              <a:tabLst>
                <a:tab pos="180340" algn="l"/>
              </a:tabLst>
            </a:pPr>
            <a:r>
              <a:rPr lang="en-US" sz="1400" dirty="0">
                <a:ea typeface="Times New Roman"/>
              </a:rPr>
              <a:t>As per our Annual </a:t>
            </a:r>
            <a:r>
              <a:rPr lang="en-US" sz="1400" dirty="0" smtClean="0">
                <a:ea typeface="Times New Roman"/>
              </a:rPr>
              <a:t>Performance </a:t>
            </a:r>
            <a:r>
              <a:rPr lang="en-US" sz="1400" dirty="0">
                <a:ea typeface="Times New Roman"/>
              </a:rPr>
              <a:t>Plan </a:t>
            </a:r>
            <a:r>
              <a:rPr lang="en-US" sz="1400" dirty="0" smtClean="0">
                <a:ea typeface="Times New Roman"/>
              </a:rPr>
              <a:t>2018/2019, </a:t>
            </a:r>
            <a:r>
              <a:rPr lang="en-US" sz="1400" dirty="0">
                <a:ea typeface="Times New Roman"/>
              </a:rPr>
              <a:t>there are </a:t>
            </a:r>
            <a:r>
              <a:rPr lang="en-US" sz="1400" dirty="0" smtClean="0">
                <a:ea typeface="Times New Roman"/>
              </a:rPr>
              <a:t>sixteen </a:t>
            </a:r>
            <a:r>
              <a:rPr lang="en-US" sz="1400" dirty="0">
                <a:ea typeface="Times New Roman"/>
              </a:rPr>
              <a:t>(</a:t>
            </a:r>
            <a:r>
              <a:rPr lang="en-US" sz="1400" dirty="0" smtClean="0">
                <a:ea typeface="Times New Roman"/>
              </a:rPr>
              <a:t>16) </a:t>
            </a:r>
            <a:r>
              <a:rPr lang="en-US" sz="1400" dirty="0">
                <a:ea typeface="Times New Roman"/>
              </a:rPr>
              <a:t>performance indicators and targets</a:t>
            </a:r>
            <a:r>
              <a:rPr lang="en-US" sz="1400" dirty="0" smtClean="0">
                <a:ea typeface="Times New Roman"/>
              </a:rPr>
              <a:t>.</a:t>
            </a:r>
            <a:endParaRPr lang="en-ZA" sz="1400" b="1" u="sng" dirty="0" smtClean="0"/>
          </a:p>
          <a:p>
            <a:pPr marL="0" indent="0" algn="just">
              <a:lnSpc>
                <a:spcPct val="115000"/>
              </a:lnSpc>
              <a:spcAft>
                <a:spcPts val="0"/>
              </a:spcAft>
              <a:buNone/>
              <a:tabLst>
                <a:tab pos="457200" algn="l"/>
              </a:tabLst>
            </a:pPr>
            <a:endParaRPr lang="en-ZA" sz="1400" b="1" dirty="0" smtClean="0">
              <a:ea typeface="Calibri"/>
              <a:cs typeface="Times New Roman"/>
            </a:endParaRPr>
          </a:p>
          <a:p>
            <a:pPr marL="0" indent="0" algn="just">
              <a:lnSpc>
                <a:spcPct val="115000"/>
              </a:lnSpc>
              <a:spcAft>
                <a:spcPts val="0"/>
              </a:spcAft>
              <a:buNone/>
              <a:tabLst>
                <a:tab pos="457200" algn="l"/>
              </a:tabLst>
            </a:pPr>
            <a:r>
              <a:rPr lang="en-ZA" sz="1400" b="1" dirty="0" smtClean="0">
                <a:ea typeface="Calibri"/>
                <a:cs typeface="Times New Roman"/>
              </a:rPr>
              <a:t>Management </a:t>
            </a:r>
            <a:r>
              <a:rPr lang="en-ZA" sz="1400" b="1" dirty="0">
                <a:ea typeface="Calibri"/>
                <a:cs typeface="Times New Roman"/>
              </a:rPr>
              <a:t>Assurance:</a:t>
            </a:r>
            <a:r>
              <a:rPr lang="en-ZA" sz="1400" dirty="0">
                <a:ea typeface="Calibri"/>
                <a:cs typeface="Times New Roman"/>
              </a:rPr>
              <a:t> </a:t>
            </a:r>
            <a:endParaRPr lang="en-ZA" sz="1400" dirty="0" smtClean="0">
              <a:ea typeface="Calibri"/>
              <a:cs typeface="Times New Roman"/>
            </a:endParaRPr>
          </a:p>
          <a:p>
            <a:pPr marL="0" indent="0" algn="just">
              <a:lnSpc>
                <a:spcPct val="115000"/>
              </a:lnSpc>
              <a:spcAft>
                <a:spcPts val="0"/>
              </a:spcAft>
              <a:buNone/>
              <a:tabLst>
                <a:tab pos="457200" algn="l"/>
              </a:tabLst>
            </a:pPr>
            <a:endParaRPr lang="en-ZA" sz="1400" dirty="0">
              <a:ea typeface="Calibri"/>
              <a:cs typeface="Times New Roman"/>
            </a:endParaRPr>
          </a:p>
          <a:p>
            <a:pPr lvl="0" algn="just">
              <a:spcAft>
                <a:spcPts val="0"/>
              </a:spcAft>
              <a:buFont typeface="Symbol"/>
              <a:buChar char=""/>
              <a:tabLst>
                <a:tab pos="180340" algn="l"/>
              </a:tabLst>
            </a:pPr>
            <a:r>
              <a:rPr lang="en-US" sz="1400" dirty="0">
                <a:ea typeface="Times New Roman"/>
              </a:rPr>
              <a:t>Management reported that </a:t>
            </a:r>
            <a:r>
              <a:rPr lang="en-US" sz="1400" dirty="0" smtClean="0">
                <a:ea typeface="Times New Roman"/>
              </a:rPr>
              <a:t>nine (</a:t>
            </a:r>
            <a:r>
              <a:rPr lang="en-US" sz="1400" dirty="0">
                <a:ea typeface="Times New Roman"/>
              </a:rPr>
              <a:t>9</a:t>
            </a:r>
            <a:r>
              <a:rPr lang="en-US" sz="1400" dirty="0" smtClean="0">
                <a:ea typeface="Times New Roman"/>
              </a:rPr>
              <a:t>) </a:t>
            </a:r>
            <a:r>
              <a:rPr lang="en-US" sz="1400" dirty="0">
                <a:ea typeface="Times New Roman"/>
              </a:rPr>
              <a:t>performance targets were achieved and </a:t>
            </a:r>
            <a:r>
              <a:rPr lang="en-US" sz="1400" dirty="0" smtClean="0">
                <a:ea typeface="Times New Roman"/>
              </a:rPr>
              <a:t>seven (7) </a:t>
            </a:r>
            <a:r>
              <a:rPr lang="en-US" sz="1400" dirty="0">
                <a:ea typeface="Times New Roman"/>
              </a:rPr>
              <a:t>performance targets were not achieved.</a:t>
            </a:r>
            <a:endParaRPr lang="en-ZA" sz="1400" dirty="0">
              <a:ea typeface="Times New Roman"/>
            </a:endParaRPr>
          </a:p>
          <a:p>
            <a:pPr lvl="0" algn="just">
              <a:spcAft>
                <a:spcPts val="0"/>
              </a:spcAft>
              <a:buFont typeface="Symbol"/>
              <a:buChar char=""/>
              <a:tabLst>
                <a:tab pos="742950" algn="l"/>
              </a:tabLst>
            </a:pPr>
            <a:r>
              <a:rPr lang="en-ZA" sz="1400" dirty="0">
                <a:ea typeface="Times New Roman"/>
              </a:rPr>
              <a:t>Percentage achieved </a:t>
            </a:r>
            <a:r>
              <a:rPr lang="en-ZA" sz="1400" dirty="0" smtClean="0">
                <a:ea typeface="Times New Roman"/>
              </a:rPr>
              <a:t>56%.</a:t>
            </a:r>
            <a:endParaRPr lang="en-ZA" sz="1400" dirty="0">
              <a:ea typeface="Times New Roman"/>
            </a:endParaRPr>
          </a:p>
          <a:p>
            <a:pPr marL="114300" indent="0" algn="just">
              <a:spcAft>
                <a:spcPts val="0"/>
              </a:spcAft>
              <a:buNone/>
              <a:tabLst>
                <a:tab pos="742950" algn="l"/>
              </a:tabLst>
            </a:pPr>
            <a:endParaRPr lang="en-ZA" sz="1400" dirty="0">
              <a:ea typeface="Times New Roman"/>
            </a:endParaRPr>
          </a:p>
          <a:p>
            <a:pPr marL="0" indent="0" algn="just">
              <a:lnSpc>
                <a:spcPct val="115000"/>
              </a:lnSpc>
              <a:spcAft>
                <a:spcPts val="0"/>
              </a:spcAft>
              <a:buNone/>
              <a:tabLst>
                <a:tab pos="457200" algn="l"/>
              </a:tabLst>
            </a:pPr>
            <a:r>
              <a:rPr lang="en-ZA" sz="1400" b="1" dirty="0" smtClean="0">
                <a:ea typeface="Calibri"/>
                <a:cs typeface="Times New Roman"/>
              </a:rPr>
              <a:t>Internal </a:t>
            </a:r>
            <a:r>
              <a:rPr lang="en-ZA" sz="1400" b="1" dirty="0">
                <a:ea typeface="Calibri"/>
                <a:cs typeface="Times New Roman"/>
              </a:rPr>
              <a:t>Audit Assurance:</a:t>
            </a:r>
            <a:r>
              <a:rPr lang="en-ZA" sz="1400" dirty="0">
                <a:ea typeface="Calibri"/>
                <a:cs typeface="Times New Roman"/>
              </a:rPr>
              <a:t> </a:t>
            </a:r>
            <a:endParaRPr lang="en-ZA" sz="1400" dirty="0" smtClean="0">
              <a:ea typeface="Calibri"/>
              <a:cs typeface="Times New Roman"/>
            </a:endParaRPr>
          </a:p>
          <a:p>
            <a:pPr marL="0" indent="0" algn="just">
              <a:lnSpc>
                <a:spcPct val="115000"/>
              </a:lnSpc>
              <a:spcAft>
                <a:spcPts val="0"/>
              </a:spcAft>
              <a:buNone/>
              <a:tabLst>
                <a:tab pos="457200" algn="l"/>
              </a:tabLst>
            </a:pPr>
            <a:endParaRPr lang="en-ZA" sz="1400" dirty="0">
              <a:ea typeface="Calibri"/>
              <a:cs typeface="Times New Roman"/>
            </a:endParaRPr>
          </a:p>
          <a:p>
            <a:pPr lvl="0" algn="just">
              <a:spcAft>
                <a:spcPts val="0"/>
              </a:spcAft>
              <a:buFont typeface="Symbol"/>
              <a:buChar char=""/>
              <a:tabLst>
                <a:tab pos="742950" algn="l"/>
              </a:tabLst>
            </a:pPr>
            <a:r>
              <a:rPr lang="en-ZA" sz="1400" dirty="0">
                <a:ea typeface="Times New Roman"/>
              </a:rPr>
              <a:t>Internal Audit provided reasonable assurance that </a:t>
            </a:r>
            <a:r>
              <a:rPr lang="en-US" sz="1400" dirty="0">
                <a:solidFill>
                  <a:prstClr val="black"/>
                </a:solidFill>
                <a:ea typeface="Times New Roman"/>
              </a:rPr>
              <a:t>nine </a:t>
            </a:r>
            <a:r>
              <a:rPr lang="en-US" sz="1400" dirty="0" smtClean="0">
                <a:solidFill>
                  <a:prstClr val="black"/>
                </a:solidFill>
                <a:ea typeface="Times New Roman"/>
              </a:rPr>
              <a:t>(9) </a:t>
            </a:r>
            <a:r>
              <a:rPr lang="en-US" sz="1400" dirty="0">
                <a:solidFill>
                  <a:prstClr val="black"/>
                </a:solidFill>
                <a:ea typeface="Times New Roman"/>
              </a:rPr>
              <a:t>performance</a:t>
            </a:r>
            <a:r>
              <a:rPr lang="en-ZA" sz="1400" dirty="0" smtClean="0">
                <a:ea typeface="Times New Roman"/>
              </a:rPr>
              <a:t> targets </a:t>
            </a:r>
            <a:r>
              <a:rPr lang="en-ZA" sz="1400" dirty="0">
                <a:ea typeface="Times New Roman"/>
              </a:rPr>
              <a:t>were achieved and </a:t>
            </a:r>
            <a:r>
              <a:rPr lang="en-ZA" sz="1400" dirty="0" smtClean="0">
                <a:ea typeface="Times New Roman"/>
              </a:rPr>
              <a:t>seven (7) </a:t>
            </a:r>
            <a:r>
              <a:rPr lang="en-ZA" sz="1400" dirty="0">
                <a:ea typeface="Times New Roman"/>
              </a:rPr>
              <a:t>performance targets were not achieved.</a:t>
            </a:r>
          </a:p>
          <a:p>
            <a:pPr lvl="0" algn="just">
              <a:spcAft>
                <a:spcPts val="0"/>
              </a:spcAft>
              <a:buFont typeface="Symbol"/>
              <a:buChar char=""/>
              <a:tabLst>
                <a:tab pos="742950" algn="l"/>
              </a:tabLst>
            </a:pPr>
            <a:r>
              <a:rPr lang="en-US" sz="1400" dirty="0">
                <a:ea typeface="Times New Roman"/>
              </a:rPr>
              <a:t>Percentage achieved </a:t>
            </a:r>
            <a:r>
              <a:rPr lang="en-US" sz="1400" dirty="0" smtClean="0">
                <a:ea typeface="Times New Roman"/>
              </a:rPr>
              <a:t>56%</a:t>
            </a:r>
            <a:endParaRPr lang="en-ZA" sz="1400" dirty="0">
              <a:ea typeface="Times New Roman"/>
            </a:endParaRPr>
          </a:p>
          <a:p>
            <a:pPr marL="0" indent="0">
              <a:buNone/>
            </a:pPr>
            <a:endParaRPr lang="en-ZA" sz="1400" dirty="0" smtClean="0">
              <a:cs typeface="Arial" panose="020B0604020202020204" pitchFamily="34" charset="0"/>
            </a:endParaRPr>
          </a:p>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10</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10</a:t>
            </a:r>
            <a:endParaRPr lang="en-ZA" sz="1200" dirty="0">
              <a:solidFill>
                <a:prstClr val="black"/>
              </a:solidFill>
            </a:endParaRPr>
          </a:p>
        </p:txBody>
      </p:sp>
    </p:spTree>
    <p:extLst>
      <p:ext uri="{BB962C8B-B14F-4D97-AF65-F5344CB8AC3E}">
        <p14:creationId xmlns:p14="http://schemas.microsoft.com/office/powerpoint/2010/main" xmlns="" val="483563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t>INTERNAL AUDIT VALIDATION OF REPORTED PERFORMANCE</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263793274"/>
              </p:ext>
            </p:extLst>
          </p:nvPr>
        </p:nvGraphicFramePr>
        <p:xfrm>
          <a:off x="251520" y="1340768"/>
          <a:ext cx="8640960" cy="5170734"/>
        </p:xfrm>
        <a:graphic>
          <a:graphicData uri="http://schemas.openxmlformats.org/drawingml/2006/table">
            <a:tbl>
              <a:tblPr firstRow="1" bandRow="1">
                <a:tableStyleId>{69012ECD-51FC-41F1-AA8D-1B2483CD663E}</a:tableStyleId>
              </a:tblPr>
              <a:tblGrid>
                <a:gridCol w="504056">
                  <a:extLst>
                    <a:ext uri="{9D8B030D-6E8A-4147-A177-3AD203B41FA5}">
                      <a16:colId xmlns:a16="http://schemas.microsoft.com/office/drawing/2014/main" xmlns="" val="20000"/>
                    </a:ext>
                  </a:extLst>
                </a:gridCol>
                <a:gridCol w="3096344">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2880320">
                  <a:extLst>
                    <a:ext uri="{9D8B030D-6E8A-4147-A177-3AD203B41FA5}">
                      <a16:colId xmlns:a16="http://schemas.microsoft.com/office/drawing/2014/main" xmlns="" val="20004"/>
                    </a:ext>
                  </a:extLst>
                </a:gridCol>
              </a:tblGrid>
              <a:tr h="537812">
                <a:tc>
                  <a:txBody>
                    <a:bodyPr/>
                    <a:lstStyle/>
                    <a:p>
                      <a:endParaRPr lang="en-ZA" sz="1100" dirty="0"/>
                    </a:p>
                  </a:txBody>
                  <a:tcPr/>
                </a:tc>
                <a:tc>
                  <a:txBody>
                    <a:bodyPr/>
                    <a:lstStyle/>
                    <a:p>
                      <a:r>
                        <a:rPr lang="en-ZA" sz="1100" dirty="0" smtClean="0"/>
                        <a:t>Performance Indicator</a:t>
                      </a:r>
                    </a:p>
                    <a:p>
                      <a:endParaRPr lang="en-ZA" sz="1100" dirty="0" smtClean="0"/>
                    </a:p>
                    <a:p>
                      <a:endParaRPr lang="en-ZA" sz="1100" dirty="0"/>
                    </a:p>
                  </a:txBody>
                  <a:tcPr/>
                </a:tc>
                <a:tc>
                  <a:txBody>
                    <a:bodyPr/>
                    <a:lstStyle/>
                    <a:p>
                      <a:pPr algn="ctr"/>
                      <a:r>
                        <a:rPr lang="en-ZA" sz="1100" dirty="0" smtClean="0"/>
                        <a:t>Status as per QPR 2</a:t>
                      </a:r>
                    </a:p>
                    <a:p>
                      <a:pPr algn="ctr"/>
                      <a:endParaRPr lang="en-ZA" sz="1100" dirty="0"/>
                    </a:p>
                  </a:txBody>
                  <a:tcPr/>
                </a:tc>
                <a:tc>
                  <a:txBody>
                    <a:bodyPr/>
                    <a:lstStyle/>
                    <a:p>
                      <a:pPr algn="ctr"/>
                      <a:r>
                        <a:rPr lang="en-ZA" sz="1100" dirty="0" smtClean="0"/>
                        <a:t>Status as per IA</a:t>
                      </a:r>
                    </a:p>
                    <a:p>
                      <a:pPr algn="ctr"/>
                      <a:endParaRPr lang="en-ZA" sz="1100" dirty="0"/>
                    </a:p>
                  </a:txBody>
                  <a:tcPr/>
                </a:tc>
                <a:tc>
                  <a:txBody>
                    <a:bodyPr/>
                    <a:lstStyle/>
                    <a:p>
                      <a:r>
                        <a:rPr lang="en-ZA" sz="1100" dirty="0" smtClean="0"/>
                        <a:t>Auditor’s Conclusion/ Comments</a:t>
                      </a:r>
                    </a:p>
                    <a:p>
                      <a:endParaRPr lang="en-ZA" sz="1100" dirty="0"/>
                    </a:p>
                  </a:txBody>
                  <a:tcPr/>
                </a:tc>
                <a:extLst>
                  <a:ext uri="{0D108BD9-81ED-4DB2-BD59-A6C34878D82A}">
                    <a16:rowId xmlns:a16="http://schemas.microsoft.com/office/drawing/2014/main" xmlns="" val="10000"/>
                  </a:ext>
                </a:extLst>
              </a:tr>
              <a:tr h="537812">
                <a:tc>
                  <a:txBody>
                    <a:bodyPr/>
                    <a:lstStyle/>
                    <a:p>
                      <a:r>
                        <a:rPr lang="en-ZA" sz="1100" dirty="0" smtClean="0"/>
                        <a:t>1</a:t>
                      </a:r>
                      <a:endParaRPr lang="en-ZA" sz="1100" dirty="0"/>
                    </a:p>
                  </a:txBody>
                  <a:tcPr/>
                </a:tc>
                <a:tc>
                  <a:txBody>
                    <a:bodyPr/>
                    <a:lstStyle/>
                    <a:p>
                      <a:pPr algn="just">
                        <a:lnSpc>
                          <a:spcPct val="115000"/>
                        </a:lnSpc>
                        <a:spcAft>
                          <a:spcPts val="0"/>
                        </a:spcAft>
                      </a:pPr>
                      <a:r>
                        <a:rPr lang="en-ZA" sz="1100" dirty="0">
                          <a:effectLst/>
                        </a:rPr>
                        <a:t>Percentage of administrative expenditure (excluding capex) as compared to revenue maintained.</a:t>
                      </a:r>
                      <a:endParaRPr lang="en-ZA" sz="1100" dirty="0">
                        <a:effectLst/>
                        <a:latin typeface="Calibri"/>
                        <a:ea typeface="Calibri"/>
                        <a:cs typeface="Times New Roman"/>
                      </a:endParaRPr>
                    </a:p>
                  </a:txBody>
                  <a:tcPr marL="46173" marR="46173" marT="0" marB="0"/>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r>
                        <a:rPr lang="en-ZA" sz="1100" dirty="0" smtClean="0"/>
                        <a:t>Satisfactory,</a:t>
                      </a:r>
                    </a:p>
                    <a:p>
                      <a:r>
                        <a:rPr lang="en-ZA" sz="1100" dirty="0" smtClean="0"/>
                        <a:t>Evidence was sufficient in line with TID</a:t>
                      </a:r>
                      <a:endParaRPr lang="en-ZA" sz="1100" dirty="0"/>
                    </a:p>
                  </a:txBody>
                  <a:tcPr marL="46173" marR="46173" marT="0" marB="0"/>
                </a:tc>
                <a:extLst>
                  <a:ext uri="{0D108BD9-81ED-4DB2-BD59-A6C34878D82A}">
                    <a16:rowId xmlns:a16="http://schemas.microsoft.com/office/drawing/2014/main" xmlns="" val="10001"/>
                  </a:ext>
                </a:extLst>
              </a:tr>
              <a:tr h="537812">
                <a:tc>
                  <a:txBody>
                    <a:bodyPr/>
                    <a:lstStyle/>
                    <a:p>
                      <a:r>
                        <a:rPr lang="en-ZA" sz="1100" dirty="0" smtClean="0"/>
                        <a:t>2</a:t>
                      </a:r>
                      <a:endParaRPr lang="en-ZA" sz="1100" dirty="0"/>
                    </a:p>
                  </a:txBody>
                  <a:tcPr/>
                </a:tc>
                <a:tc>
                  <a:txBody>
                    <a:bodyPr/>
                    <a:lstStyle/>
                    <a:p>
                      <a:pPr algn="just">
                        <a:lnSpc>
                          <a:spcPct val="115000"/>
                        </a:lnSpc>
                        <a:spcAft>
                          <a:spcPts val="0"/>
                        </a:spcAft>
                      </a:pPr>
                      <a:r>
                        <a:rPr lang="en-ZA" sz="1100" dirty="0">
                          <a:effectLst/>
                        </a:rPr>
                        <a:t>Percentage of valid invoices paid within 30 calendar days after receipt by the Fund.</a:t>
                      </a:r>
                      <a:endParaRPr lang="en-ZA" sz="1100" dirty="0">
                        <a:effectLst/>
                        <a:latin typeface="Calibri"/>
                        <a:ea typeface="Calibri"/>
                        <a:cs typeface="Times New Roman"/>
                      </a:endParaRPr>
                    </a:p>
                  </a:txBody>
                  <a:tcPr marL="46173" marR="46173" marT="0" marB="0"/>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pPr marL="457200">
                        <a:spcAft>
                          <a:spcPts val="0"/>
                        </a:spcAft>
                        <a:tabLst>
                          <a:tab pos="180340" algn="l"/>
                        </a:tabLst>
                      </a:pPr>
                      <a:r>
                        <a:rPr lang="en-US" sz="1100" kern="1200" dirty="0">
                          <a:effectLst/>
                        </a:rPr>
                        <a:t> </a:t>
                      </a:r>
                      <a:endParaRPr lang="en-ZA" sz="1100" kern="1200" dirty="0">
                        <a:effectLst/>
                      </a:endParaRPr>
                    </a:p>
                    <a:p>
                      <a:pPr>
                        <a:lnSpc>
                          <a:spcPct val="115000"/>
                        </a:lnSpc>
                        <a:spcAft>
                          <a:spcPts val="0"/>
                        </a:spcAf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r>
                        <a:rPr lang="en-ZA" sz="1100" smtClean="0"/>
                        <a:t>Satisfactory,</a:t>
                      </a:r>
                    </a:p>
                    <a:p>
                      <a:r>
                        <a:rPr lang="en-ZA" sz="1100" smtClean="0"/>
                        <a:t>Evidence was sufficient in line with TID</a:t>
                      </a:r>
                      <a:endParaRPr lang="en-ZA" sz="1100" dirty="0"/>
                    </a:p>
                  </a:txBody>
                  <a:tcPr marL="46173" marR="46173" marT="0" marB="0"/>
                </a:tc>
                <a:extLst>
                  <a:ext uri="{0D108BD9-81ED-4DB2-BD59-A6C34878D82A}">
                    <a16:rowId xmlns:a16="http://schemas.microsoft.com/office/drawing/2014/main" xmlns="" val="10002"/>
                  </a:ext>
                </a:extLst>
              </a:tr>
              <a:tr h="537812">
                <a:tc>
                  <a:txBody>
                    <a:bodyPr/>
                    <a:lstStyle/>
                    <a:p>
                      <a:r>
                        <a:rPr lang="en-ZA" sz="1100" dirty="0" smtClean="0"/>
                        <a:t>3 </a:t>
                      </a:r>
                      <a:endParaRPr lang="en-ZA" sz="1100" dirty="0"/>
                    </a:p>
                  </a:txBody>
                  <a:tcPr/>
                </a:tc>
                <a:tc>
                  <a:txBody>
                    <a:bodyPr/>
                    <a:lstStyle/>
                    <a:p>
                      <a:pPr algn="just">
                        <a:lnSpc>
                          <a:spcPct val="115000"/>
                        </a:lnSpc>
                        <a:spcAft>
                          <a:spcPts val="0"/>
                        </a:spcAft>
                      </a:pPr>
                      <a:r>
                        <a:rPr lang="en-ZA" sz="1100" dirty="0">
                          <a:effectLst/>
                        </a:rPr>
                        <a:t>Percentage of total mandated social responsible investment committed</a:t>
                      </a:r>
                      <a:endParaRPr lang="en-ZA" sz="1100" dirty="0">
                        <a:effectLst/>
                        <a:latin typeface="Calibri"/>
                        <a:ea typeface="Calibri"/>
                        <a:cs typeface="Times New Roman"/>
                      </a:endParaRPr>
                    </a:p>
                  </a:txBody>
                  <a:tcPr marL="46173" marR="46173" marT="0" marB="0"/>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r>
                        <a:rPr lang="en-ZA" sz="1100" smtClean="0"/>
                        <a:t>Satisfactory,</a:t>
                      </a:r>
                    </a:p>
                    <a:p>
                      <a:r>
                        <a:rPr lang="en-ZA" sz="1100" smtClean="0"/>
                        <a:t>Evidence was sufficient in line with TID</a:t>
                      </a:r>
                      <a:endParaRPr lang="en-ZA" sz="1100" dirty="0"/>
                    </a:p>
                  </a:txBody>
                  <a:tcPr marL="46173" marR="46173" marT="0" marB="0"/>
                </a:tc>
                <a:extLst>
                  <a:ext uri="{0D108BD9-81ED-4DB2-BD59-A6C34878D82A}">
                    <a16:rowId xmlns:a16="http://schemas.microsoft.com/office/drawing/2014/main" xmlns="" val="10003"/>
                  </a:ext>
                </a:extLst>
              </a:tr>
              <a:tr h="537812">
                <a:tc>
                  <a:txBody>
                    <a:bodyPr/>
                    <a:lstStyle/>
                    <a:p>
                      <a:r>
                        <a:rPr lang="en-ZA" sz="1100" dirty="0" smtClean="0"/>
                        <a:t>4</a:t>
                      </a:r>
                      <a:endParaRPr lang="en-ZA" sz="1100" dirty="0"/>
                    </a:p>
                  </a:txBody>
                  <a:tcPr/>
                </a:tc>
                <a:tc>
                  <a:txBody>
                    <a:bodyPr/>
                    <a:lstStyle/>
                    <a:p>
                      <a:pPr>
                        <a:lnSpc>
                          <a:spcPct val="115000"/>
                        </a:lnSpc>
                        <a:spcAft>
                          <a:spcPts val="0"/>
                        </a:spcAft>
                      </a:pPr>
                      <a:r>
                        <a:rPr lang="en-ZA" sz="1100" dirty="0">
                          <a:effectLst/>
                        </a:rPr>
                        <a:t>Percentage of vacancy rate reduced.</a:t>
                      </a:r>
                      <a:endParaRPr lang="en-ZA" sz="1100" dirty="0">
                        <a:effectLst/>
                        <a:latin typeface="Calibri"/>
                        <a:ea typeface="Calibri"/>
                        <a:cs typeface="Times New Roman"/>
                      </a:endParaRPr>
                    </a:p>
                  </a:txBody>
                  <a:tcPr marL="46173" marR="46173" marT="0" marB="0"/>
                </a:tc>
                <a:tc>
                  <a:txBody>
                    <a:bodyPr/>
                    <a:lstStyle/>
                    <a:p>
                      <a:endParaRPr lang="en-ZA" sz="1100" dirty="0"/>
                    </a:p>
                  </a:txBody>
                  <a:tcPr>
                    <a:solidFill>
                      <a:srgbClr val="FF0000"/>
                    </a:solidFill>
                  </a:tcPr>
                </a:tc>
                <a:tc>
                  <a:txBody>
                    <a:bodyPr/>
                    <a:lstStyle/>
                    <a:p>
                      <a:endParaRPr lang="en-ZA" sz="1100" dirty="0"/>
                    </a:p>
                  </a:txBody>
                  <a:tcPr>
                    <a:solidFill>
                      <a:srgbClr val="FF0000"/>
                    </a:solidFill>
                  </a:tcPr>
                </a:tc>
                <a:tc>
                  <a:txBody>
                    <a:bodyPr/>
                    <a:lstStyle/>
                    <a:p>
                      <a:r>
                        <a:rPr lang="en-ZA" sz="1100" dirty="0" smtClean="0"/>
                        <a:t>Satisfactory,</a:t>
                      </a:r>
                    </a:p>
                    <a:p>
                      <a:r>
                        <a:rPr lang="en-ZA" sz="1100" dirty="0" smtClean="0"/>
                        <a:t>Evidence was sufficient in line with TID</a:t>
                      </a:r>
                      <a:endParaRPr lang="en-ZA" sz="1100" dirty="0"/>
                    </a:p>
                  </a:txBody>
                  <a:tcPr marL="46173" marR="46173" marT="0" marB="0"/>
                </a:tc>
                <a:extLst>
                  <a:ext uri="{0D108BD9-81ED-4DB2-BD59-A6C34878D82A}">
                    <a16:rowId xmlns:a16="http://schemas.microsoft.com/office/drawing/2014/main" xmlns="" val="10004"/>
                  </a:ext>
                </a:extLst>
              </a:tr>
              <a:tr h="537812">
                <a:tc>
                  <a:txBody>
                    <a:bodyPr/>
                    <a:lstStyle/>
                    <a:p>
                      <a:r>
                        <a:rPr lang="en-ZA" sz="1100" dirty="0" smtClean="0"/>
                        <a:t>5</a:t>
                      </a:r>
                      <a:endParaRPr lang="en-ZA" sz="1100" dirty="0"/>
                    </a:p>
                  </a:txBody>
                  <a:tcPr/>
                </a:tc>
                <a:tc>
                  <a:txBody>
                    <a:bodyPr/>
                    <a:lstStyle/>
                    <a:p>
                      <a:pPr>
                        <a:lnSpc>
                          <a:spcPct val="115000"/>
                        </a:lnSpc>
                        <a:spcAft>
                          <a:spcPts val="0"/>
                        </a:spcAft>
                      </a:pPr>
                      <a:r>
                        <a:rPr lang="en-ZA" sz="1100" dirty="0">
                          <a:effectLst/>
                        </a:rPr>
                        <a:t>Number of provincial sites upgraded with</a:t>
                      </a:r>
                    </a:p>
                    <a:p>
                      <a:pPr>
                        <a:lnSpc>
                          <a:spcPct val="115000"/>
                        </a:lnSpc>
                        <a:spcAft>
                          <a:spcPts val="0"/>
                        </a:spcAft>
                      </a:pPr>
                      <a:r>
                        <a:rPr lang="en-ZA" sz="1100" dirty="0">
                          <a:effectLst/>
                        </a:rPr>
                        <a:t>free Wi-Fi to access UIF systems</a:t>
                      </a:r>
                      <a:endParaRPr lang="en-ZA" sz="1100" dirty="0">
                        <a:effectLst/>
                        <a:latin typeface="Calibri"/>
                        <a:ea typeface="Calibri"/>
                        <a:cs typeface="Times New Roman"/>
                      </a:endParaRPr>
                    </a:p>
                  </a:txBody>
                  <a:tcPr marL="46173" marR="46173" marT="0" marB="0"/>
                </a:tc>
                <a:tc>
                  <a:txBody>
                    <a:bodyPr/>
                    <a:lstStyle/>
                    <a:p>
                      <a:endParaRPr lang="en-ZA" sz="1100" dirty="0"/>
                    </a:p>
                  </a:txBody>
                  <a:tcPr>
                    <a:solidFill>
                      <a:srgbClr val="FF0000"/>
                    </a:solidFill>
                  </a:tcPr>
                </a:tc>
                <a:tc>
                  <a:txBody>
                    <a:bodyPr/>
                    <a:lstStyle/>
                    <a:p>
                      <a:endParaRPr lang="en-ZA" sz="1100" dirty="0"/>
                    </a:p>
                  </a:txBody>
                  <a:tcPr>
                    <a:solidFill>
                      <a:srgbClr val="FF0000"/>
                    </a:solidFill>
                  </a:tcPr>
                </a:tc>
                <a:tc>
                  <a:txBody>
                    <a:bodyPr/>
                    <a:lstStyle/>
                    <a:p>
                      <a:r>
                        <a:rPr lang="en-ZA" sz="1100" smtClean="0"/>
                        <a:t>Satisfactory,</a:t>
                      </a:r>
                    </a:p>
                    <a:p>
                      <a:r>
                        <a:rPr lang="en-ZA" sz="1100" smtClean="0"/>
                        <a:t>Evidence was sufficient in line with TID</a:t>
                      </a:r>
                      <a:endParaRPr lang="en-ZA" sz="1100" dirty="0"/>
                    </a:p>
                  </a:txBody>
                  <a:tcPr marL="46173" marR="46173" marT="0" marB="0"/>
                </a:tc>
                <a:extLst>
                  <a:ext uri="{0D108BD9-81ED-4DB2-BD59-A6C34878D82A}">
                    <a16:rowId xmlns:a16="http://schemas.microsoft.com/office/drawing/2014/main" xmlns="" val="10005"/>
                  </a:ext>
                </a:extLst>
              </a:tr>
              <a:tr h="537812">
                <a:tc>
                  <a:txBody>
                    <a:bodyPr/>
                    <a:lstStyle/>
                    <a:p>
                      <a:r>
                        <a:rPr lang="en-ZA" sz="1100" dirty="0" smtClean="0"/>
                        <a:t>6</a:t>
                      </a:r>
                      <a:endParaRPr lang="en-ZA" sz="1100" dirty="0"/>
                    </a:p>
                  </a:txBody>
                  <a:tcPr/>
                </a:tc>
                <a:tc>
                  <a:txBody>
                    <a:bodyPr/>
                    <a:lstStyle/>
                    <a:p>
                      <a:pPr>
                        <a:lnSpc>
                          <a:spcPct val="115000"/>
                        </a:lnSpc>
                        <a:spcAft>
                          <a:spcPts val="0"/>
                        </a:spcAft>
                      </a:pPr>
                      <a:r>
                        <a:rPr lang="en-ZA" sz="1100" dirty="0">
                          <a:effectLst/>
                        </a:rPr>
                        <a:t>Integrated claims management System</a:t>
                      </a:r>
                    </a:p>
                    <a:p>
                      <a:pPr>
                        <a:lnSpc>
                          <a:spcPct val="115000"/>
                        </a:lnSpc>
                        <a:spcAft>
                          <a:spcPts val="0"/>
                        </a:spcAft>
                      </a:pPr>
                      <a:r>
                        <a:rPr lang="en-ZA" sz="1100" dirty="0">
                          <a:effectLst/>
                        </a:rPr>
                        <a:t>(ICMS) implemented</a:t>
                      </a:r>
                      <a:endParaRPr lang="en-ZA" sz="1100" dirty="0">
                        <a:effectLst/>
                        <a:latin typeface="Calibri"/>
                        <a:ea typeface="Calibri"/>
                        <a:cs typeface="Times New Roman"/>
                      </a:endParaRPr>
                    </a:p>
                  </a:txBody>
                  <a:tcPr marL="46173" marR="46173" marT="0" marB="0"/>
                </a:tc>
                <a:tc>
                  <a:txBody>
                    <a:bodyPr/>
                    <a:lstStyle/>
                    <a:p>
                      <a:endParaRPr lang="en-ZA" sz="1100" dirty="0"/>
                    </a:p>
                  </a:txBody>
                  <a:tcPr>
                    <a:solidFill>
                      <a:srgbClr val="FF0000"/>
                    </a:solidFill>
                  </a:tcPr>
                </a:tc>
                <a:tc>
                  <a:txBody>
                    <a:bodyPr/>
                    <a:lstStyle/>
                    <a:p>
                      <a:endParaRPr lang="en-ZA" sz="1100" dirty="0"/>
                    </a:p>
                  </a:txBody>
                  <a:tcPr>
                    <a:solidFill>
                      <a:srgbClr val="FF0000"/>
                    </a:solidFill>
                  </a:tcPr>
                </a:tc>
                <a:tc>
                  <a:txBody>
                    <a:bodyPr/>
                    <a:lstStyle/>
                    <a:p>
                      <a:r>
                        <a:rPr lang="en-ZA" sz="1100" dirty="0" smtClean="0"/>
                        <a:t>Unsatisfactory,</a:t>
                      </a:r>
                    </a:p>
                    <a:p>
                      <a:r>
                        <a:rPr lang="en-ZA" sz="1100" dirty="0" smtClean="0"/>
                        <a:t>Target not complying with SMART principles.</a:t>
                      </a:r>
                    </a:p>
                    <a:p>
                      <a:r>
                        <a:rPr lang="en-ZA" sz="1100" dirty="0" smtClean="0"/>
                        <a:t>Refer to finding number 1.</a:t>
                      </a:r>
                    </a:p>
                  </a:txBody>
                  <a:tcPr marL="46173" marR="46173" marT="0" marB="0"/>
                </a:tc>
                <a:extLst>
                  <a:ext uri="{0D108BD9-81ED-4DB2-BD59-A6C34878D82A}">
                    <a16:rowId xmlns:a16="http://schemas.microsoft.com/office/drawing/2014/main" xmlns="" val="10006"/>
                  </a:ext>
                </a:extLst>
              </a:tr>
              <a:tr h="537812">
                <a:tc>
                  <a:txBody>
                    <a:bodyPr/>
                    <a:lstStyle/>
                    <a:p>
                      <a:r>
                        <a:rPr lang="en-ZA" sz="1100" dirty="0" smtClean="0"/>
                        <a:t>7</a:t>
                      </a:r>
                      <a:endParaRPr lang="en-ZA" sz="1100" dirty="0"/>
                    </a:p>
                  </a:txBody>
                  <a:tcPr/>
                </a:tc>
                <a:tc>
                  <a:txBody>
                    <a:bodyPr/>
                    <a:lstStyle/>
                    <a:p>
                      <a:pPr>
                        <a:lnSpc>
                          <a:spcPct val="115000"/>
                        </a:lnSpc>
                        <a:spcAft>
                          <a:spcPts val="0"/>
                        </a:spcAft>
                      </a:pPr>
                      <a:r>
                        <a:rPr lang="en-ZA" sz="1100" dirty="0">
                          <a:effectLst/>
                        </a:rPr>
                        <a:t>Percentage of valid claims (Unemployment benefit) with complete information approved or rejected within specified time frames</a:t>
                      </a:r>
                      <a:endParaRPr lang="en-ZA" sz="1100" dirty="0">
                        <a:effectLst/>
                        <a:latin typeface="Calibri"/>
                        <a:ea typeface="Calibri"/>
                        <a:cs typeface="Times New Roman"/>
                      </a:endParaRPr>
                    </a:p>
                  </a:txBody>
                  <a:tcPr marL="46173" marR="46173" marT="0" marB="0"/>
                </a:tc>
                <a:tc>
                  <a:txBody>
                    <a:bodyPr/>
                    <a:lstStyle/>
                    <a:p>
                      <a:endParaRPr lang="en-ZA" sz="1100" dirty="0"/>
                    </a:p>
                  </a:txBody>
                  <a:tcPr>
                    <a:solidFill>
                      <a:srgbClr val="00B050"/>
                    </a:solidFill>
                  </a:tcPr>
                </a:tc>
                <a:tc>
                  <a:txBody>
                    <a:bodyPr/>
                    <a:lstStyle/>
                    <a:p>
                      <a:endParaRPr lang="en-ZA" sz="1100"/>
                    </a:p>
                  </a:txBody>
                  <a:tcPr>
                    <a:solidFill>
                      <a:srgbClr val="00B050"/>
                    </a:solidFill>
                  </a:tcPr>
                </a:tc>
                <a:tc>
                  <a:txBody>
                    <a:bodyPr/>
                    <a:lstStyle/>
                    <a:p>
                      <a:r>
                        <a:rPr lang="en-ZA" sz="1100" dirty="0" smtClean="0"/>
                        <a:t>Satisfactory,</a:t>
                      </a:r>
                    </a:p>
                    <a:p>
                      <a:r>
                        <a:rPr lang="en-ZA" sz="1100" dirty="0" smtClean="0"/>
                        <a:t>Evidence was sufficient in line with TID</a:t>
                      </a:r>
                      <a:endParaRPr lang="en-ZA" sz="1100" dirty="0"/>
                    </a:p>
                  </a:txBody>
                  <a:tcPr/>
                </a:tc>
                <a:extLst>
                  <a:ext uri="{0D108BD9-81ED-4DB2-BD59-A6C34878D82A}">
                    <a16:rowId xmlns:a16="http://schemas.microsoft.com/office/drawing/2014/main" xmlns="" val="10007"/>
                  </a:ext>
                </a:extLst>
              </a:tr>
              <a:tr h="723580">
                <a:tc>
                  <a:txBody>
                    <a:bodyPr/>
                    <a:lstStyle/>
                    <a:p>
                      <a:r>
                        <a:rPr lang="en-ZA" sz="1100" dirty="0" smtClean="0"/>
                        <a:t>8</a:t>
                      </a:r>
                      <a:endParaRPr lang="en-ZA" sz="1100" dirty="0"/>
                    </a:p>
                  </a:txBody>
                  <a:tcPr/>
                </a:tc>
                <a:tc>
                  <a:txBody>
                    <a:bodyPr/>
                    <a:lstStyle/>
                    <a:p>
                      <a:pPr>
                        <a:lnSpc>
                          <a:spcPct val="115000"/>
                        </a:lnSpc>
                        <a:spcAft>
                          <a:spcPts val="0"/>
                        </a:spcAft>
                      </a:pPr>
                      <a:r>
                        <a:rPr lang="en-ZA" sz="1100" dirty="0">
                          <a:effectLst/>
                        </a:rPr>
                        <a:t>Percentage of valid claims (In-service benefits; Maternity, illness and adoption benefits) with complete information approved or rejected within specified time frames.</a:t>
                      </a:r>
                      <a:endParaRPr lang="en-ZA" sz="1100" dirty="0">
                        <a:effectLst/>
                        <a:latin typeface="Calibri"/>
                        <a:ea typeface="Calibri"/>
                        <a:cs typeface="Times New Roman"/>
                      </a:endParaRPr>
                    </a:p>
                  </a:txBody>
                  <a:tcPr marL="46173" marR="46173" marT="0" marB="0"/>
                </a:tc>
                <a:tc>
                  <a:txBody>
                    <a:bodyPr/>
                    <a:lstStyle/>
                    <a:p>
                      <a:endParaRPr lang="en-ZA" sz="1100" dirty="0"/>
                    </a:p>
                  </a:txBody>
                  <a:tcPr>
                    <a:solidFill>
                      <a:srgbClr val="00B050"/>
                    </a:solidFill>
                  </a:tcPr>
                </a:tc>
                <a:tc>
                  <a:txBody>
                    <a:bodyPr/>
                    <a:lstStyle/>
                    <a:p>
                      <a:endParaRPr lang="en-ZA" sz="1100" dirty="0"/>
                    </a:p>
                  </a:txBody>
                  <a:tcPr>
                    <a:solidFill>
                      <a:srgbClr val="00B050"/>
                    </a:solidFill>
                  </a:tcPr>
                </a:tc>
                <a:tc>
                  <a:txBody>
                    <a:bodyPr/>
                    <a:lstStyle/>
                    <a:p>
                      <a:r>
                        <a:rPr lang="en-ZA" sz="1100" dirty="0" smtClean="0"/>
                        <a:t>Satisfactory,</a:t>
                      </a:r>
                    </a:p>
                    <a:p>
                      <a:r>
                        <a:rPr lang="en-ZA" sz="1100" dirty="0" smtClean="0"/>
                        <a:t>Evidence was sufficient in line with TID</a:t>
                      </a:r>
                      <a:endParaRPr lang="en-ZA" sz="1100" dirty="0"/>
                    </a:p>
                  </a:txBody>
                  <a:tcPr/>
                </a:tc>
                <a:extLst>
                  <a:ext uri="{0D108BD9-81ED-4DB2-BD59-A6C34878D82A}">
                    <a16:rowId xmlns:a16="http://schemas.microsoft.com/office/drawing/2014/main" xmlns="" val="10008"/>
                  </a:ext>
                </a:extLst>
              </a:tr>
            </a:tbl>
          </a:graphicData>
        </a:graphic>
      </p:graphicFrame>
      <p:sp>
        <p:nvSpPr>
          <p:cNvPr id="6" name="TextBox 7"/>
          <p:cNvSpPr txBox="1"/>
          <p:nvPr/>
        </p:nvSpPr>
        <p:spPr>
          <a:xfrm>
            <a:off x="8538666" y="2663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11</a:t>
            </a:r>
            <a:endParaRPr lang="en-ZA" sz="1200" dirty="0">
              <a:solidFill>
                <a:prstClr val="black"/>
              </a:solidFill>
            </a:endParaRPr>
          </a:p>
        </p:txBody>
      </p:sp>
    </p:spTree>
    <p:extLst>
      <p:ext uri="{BB962C8B-B14F-4D97-AF65-F5344CB8AC3E}">
        <p14:creationId xmlns:p14="http://schemas.microsoft.com/office/powerpoint/2010/main" xmlns="" val="39334972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t>INTERNAL AUDIT VALIDATION OF REPORTED PERFORMANCE</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xmlns="" val="3204308932"/>
              </p:ext>
            </p:extLst>
          </p:nvPr>
        </p:nvGraphicFramePr>
        <p:xfrm>
          <a:off x="251520" y="1340768"/>
          <a:ext cx="8640960" cy="5308374"/>
        </p:xfrm>
        <a:graphic>
          <a:graphicData uri="http://schemas.openxmlformats.org/drawingml/2006/table">
            <a:tbl>
              <a:tblPr firstRow="1" bandRow="1">
                <a:tableStyleId>{69012ECD-51FC-41F1-AA8D-1B2483CD663E}</a:tableStyleId>
              </a:tblPr>
              <a:tblGrid>
                <a:gridCol w="360040">
                  <a:extLst>
                    <a:ext uri="{9D8B030D-6E8A-4147-A177-3AD203B41FA5}">
                      <a16:colId xmlns:a16="http://schemas.microsoft.com/office/drawing/2014/main" xmlns="" val="20000"/>
                    </a:ext>
                  </a:extLst>
                </a:gridCol>
                <a:gridCol w="3240360">
                  <a:extLst>
                    <a:ext uri="{9D8B030D-6E8A-4147-A177-3AD203B41FA5}">
                      <a16:colId xmlns:a16="http://schemas.microsoft.com/office/drawing/2014/main" xmlns="" val="20001"/>
                    </a:ext>
                  </a:extLst>
                </a:gridCol>
                <a:gridCol w="1152128">
                  <a:extLst>
                    <a:ext uri="{9D8B030D-6E8A-4147-A177-3AD203B41FA5}">
                      <a16:colId xmlns:a16="http://schemas.microsoft.com/office/drawing/2014/main" xmlns="" val="20002"/>
                    </a:ext>
                  </a:extLst>
                </a:gridCol>
                <a:gridCol w="1008112">
                  <a:extLst>
                    <a:ext uri="{9D8B030D-6E8A-4147-A177-3AD203B41FA5}">
                      <a16:colId xmlns:a16="http://schemas.microsoft.com/office/drawing/2014/main" xmlns="" val="20003"/>
                    </a:ext>
                  </a:extLst>
                </a:gridCol>
                <a:gridCol w="2880320">
                  <a:extLst>
                    <a:ext uri="{9D8B030D-6E8A-4147-A177-3AD203B41FA5}">
                      <a16:colId xmlns:a16="http://schemas.microsoft.com/office/drawing/2014/main" xmlns="" val="20004"/>
                    </a:ext>
                  </a:extLst>
                </a:gridCol>
              </a:tblGrid>
              <a:tr h="537812">
                <a:tc>
                  <a:txBody>
                    <a:bodyPr/>
                    <a:lstStyle/>
                    <a:p>
                      <a:endParaRPr lang="en-ZA" sz="1100" dirty="0"/>
                    </a:p>
                  </a:txBody>
                  <a:tcPr/>
                </a:tc>
                <a:tc>
                  <a:txBody>
                    <a:bodyPr/>
                    <a:lstStyle/>
                    <a:p>
                      <a:r>
                        <a:rPr lang="en-ZA" sz="1100" dirty="0" smtClean="0"/>
                        <a:t>Performance Indicator</a:t>
                      </a:r>
                    </a:p>
                    <a:p>
                      <a:endParaRPr lang="en-ZA" sz="1100" dirty="0" smtClean="0"/>
                    </a:p>
                    <a:p>
                      <a:endParaRPr lang="en-ZA" sz="1100" dirty="0"/>
                    </a:p>
                  </a:txBody>
                  <a:tcPr/>
                </a:tc>
                <a:tc>
                  <a:txBody>
                    <a:bodyPr/>
                    <a:lstStyle/>
                    <a:p>
                      <a:pPr algn="ctr"/>
                      <a:r>
                        <a:rPr lang="en-ZA" sz="1100" dirty="0" smtClean="0"/>
                        <a:t>Status as per QPR 2</a:t>
                      </a:r>
                    </a:p>
                    <a:p>
                      <a:pPr algn="ctr"/>
                      <a:endParaRPr lang="en-ZA" sz="1100" dirty="0"/>
                    </a:p>
                  </a:txBody>
                  <a:tcPr/>
                </a:tc>
                <a:tc>
                  <a:txBody>
                    <a:bodyPr/>
                    <a:lstStyle/>
                    <a:p>
                      <a:pPr algn="ctr"/>
                      <a:r>
                        <a:rPr lang="en-ZA" sz="1100" dirty="0" smtClean="0"/>
                        <a:t>Status as per IA</a:t>
                      </a:r>
                    </a:p>
                    <a:p>
                      <a:pPr algn="ctr"/>
                      <a:endParaRPr lang="en-ZA" sz="1100" dirty="0"/>
                    </a:p>
                  </a:txBody>
                  <a:tcPr/>
                </a:tc>
                <a:tc>
                  <a:txBody>
                    <a:bodyPr/>
                    <a:lstStyle/>
                    <a:p>
                      <a:r>
                        <a:rPr lang="en-ZA" sz="1100" dirty="0" smtClean="0"/>
                        <a:t>Auditor’s Conclusion/ Comments</a:t>
                      </a:r>
                    </a:p>
                    <a:p>
                      <a:endParaRPr lang="en-ZA" sz="1100" dirty="0"/>
                    </a:p>
                  </a:txBody>
                  <a:tcPr/>
                </a:tc>
                <a:extLst>
                  <a:ext uri="{0D108BD9-81ED-4DB2-BD59-A6C34878D82A}">
                    <a16:rowId xmlns:a16="http://schemas.microsoft.com/office/drawing/2014/main" xmlns="" val="10000"/>
                  </a:ext>
                </a:extLst>
              </a:tr>
              <a:tr h="537812">
                <a:tc>
                  <a:txBody>
                    <a:bodyPr/>
                    <a:lstStyle/>
                    <a:p>
                      <a:r>
                        <a:rPr lang="en-ZA" sz="1100" dirty="0" smtClean="0"/>
                        <a:t>9</a:t>
                      </a:r>
                      <a:endParaRPr lang="en-ZA" sz="1100" dirty="0"/>
                    </a:p>
                  </a:txBody>
                  <a:tcPr/>
                </a:tc>
                <a:tc>
                  <a:txBody>
                    <a:bodyPr/>
                    <a:lstStyle/>
                    <a:p>
                      <a:pPr algn="just">
                        <a:lnSpc>
                          <a:spcPct val="115000"/>
                        </a:lnSpc>
                        <a:spcAft>
                          <a:spcPts val="0"/>
                        </a:spcAft>
                      </a:pPr>
                      <a:r>
                        <a:rPr lang="en-ZA" sz="1100">
                          <a:solidFill>
                            <a:srgbClr val="000000"/>
                          </a:solidFill>
                          <a:effectLst/>
                          <a:latin typeface="Arial"/>
                          <a:ea typeface="Calibri"/>
                          <a:cs typeface="Times New Roman"/>
                        </a:rPr>
                        <a:t>Percentage of valid claims (Deceased benefit) with complete information approved or rejected within specified time frames</a:t>
                      </a:r>
                      <a:endParaRPr lang="en-ZA" sz="1100">
                        <a:effectLst/>
                        <a:latin typeface="Calibri"/>
                        <a:ea typeface="Calibri"/>
                        <a:cs typeface="Times New Roman"/>
                      </a:endParaRPr>
                    </a:p>
                  </a:txBody>
                  <a:tcPr marL="68580" marR="68580" marT="0" marB="0"/>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FF0000"/>
                    </a:solidFill>
                  </a:tcPr>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FF0000"/>
                    </a:solidFill>
                  </a:tcPr>
                </a:tc>
                <a:tc>
                  <a:txBody>
                    <a:bodyPr/>
                    <a:lstStyle/>
                    <a:p>
                      <a:r>
                        <a:rPr lang="en-ZA" sz="1100" dirty="0" smtClean="0"/>
                        <a:t>Satisfactory,</a:t>
                      </a:r>
                    </a:p>
                    <a:p>
                      <a:r>
                        <a:rPr lang="en-ZA" sz="1100" dirty="0" smtClean="0"/>
                        <a:t>Evidence was sufficient in line with TID</a:t>
                      </a:r>
                      <a:endParaRPr lang="en-ZA" sz="1100" dirty="0"/>
                    </a:p>
                  </a:txBody>
                  <a:tcPr marL="46173" marR="46173" marT="0" marB="0"/>
                </a:tc>
                <a:extLst>
                  <a:ext uri="{0D108BD9-81ED-4DB2-BD59-A6C34878D82A}">
                    <a16:rowId xmlns:a16="http://schemas.microsoft.com/office/drawing/2014/main" xmlns="" val="10001"/>
                  </a:ext>
                </a:extLst>
              </a:tr>
              <a:tr h="537812">
                <a:tc>
                  <a:txBody>
                    <a:bodyPr/>
                    <a:lstStyle/>
                    <a:p>
                      <a:r>
                        <a:rPr lang="en-ZA" sz="1100" dirty="0" smtClean="0"/>
                        <a:t>10</a:t>
                      </a:r>
                      <a:endParaRPr lang="en-ZA" sz="1100" dirty="0"/>
                    </a:p>
                  </a:txBody>
                  <a:tcPr/>
                </a:tc>
                <a:tc>
                  <a:txBody>
                    <a:bodyPr/>
                    <a:lstStyle/>
                    <a:p>
                      <a:pPr>
                        <a:lnSpc>
                          <a:spcPct val="115000"/>
                        </a:lnSpc>
                        <a:spcAft>
                          <a:spcPts val="0"/>
                        </a:spcAft>
                      </a:pPr>
                      <a:r>
                        <a:rPr lang="en-ZA" sz="1100" dirty="0">
                          <a:solidFill>
                            <a:srgbClr val="000000"/>
                          </a:solidFill>
                          <a:effectLst/>
                          <a:latin typeface="Arial"/>
                          <a:ea typeface="Calibri"/>
                          <a:cs typeface="Times New Roman"/>
                        </a:rPr>
                        <a:t>Percentage of payment documents processed after receipt within specified time frames</a:t>
                      </a:r>
                      <a:endParaRPr lang="en-ZA" sz="1100" dirty="0">
                        <a:effectLst/>
                        <a:latin typeface="Calibri"/>
                        <a:ea typeface="Calibri"/>
                        <a:cs typeface="Times New Roman"/>
                      </a:endParaRPr>
                    </a:p>
                  </a:txBody>
                  <a:tcPr marL="68580" marR="68580" marT="0" marB="0"/>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pPr marL="457200">
                        <a:spcAft>
                          <a:spcPts val="0"/>
                        </a:spcAft>
                        <a:tabLst>
                          <a:tab pos="180340" algn="l"/>
                        </a:tabLst>
                      </a:pPr>
                      <a:r>
                        <a:rPr lang="en-US" sz="1100" kern="1200" dirty="0">
                          <a:effectLst/>
                        </a:rPr>
                        <a:t> </a:t>
                      </a:r>
                      <a:endParaRPr lang="en-ZA" sz="1100" kern="1200" dirty="0">
                        <a:effectLst/>
                      </a:endParaRPr>
                    </a:p>
                    <a:p>
                      <a:pPr>
                        <a:lnSpc>
                          <a:spcPct val="115000"/>
                        </a:lnSpc>
                        <a:spcAft>
                          <a:spcPts val="0"/>
                        </a:spcAf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r>
                        <a:rPr lang="en-ZA" sz="1100" smtClean="0"/>
                        <a:t>Satisfactory,</a:t>
                      </a:r>
                    </a:p>
                    <a:p>
                      <a:r>
                        <a:rPr lang="en-ZA" sz="1100" smtClean="0"/>
                        <a:t>Evidence was sufficient in line with TID</a:t>
                      </a:r>
                      <a:endParaRPr lang="en-ZA" sz="1100" dirty="0"/>
                    </a:p>
                  </a:txBody>
                  <a:tcPr marL="46173" marR="46173" marT="0" marB="0"/>
                </a:tc>
                <a:extLst>
                  <a:ext uri="{0D108BD9-81ED-4DB2-BD59-A6C34878D82A}">
                    <a16:rowId xmlns:a16="http://schemas.microsoft.com/office/drawing/2014/main" xmlns="" val="10002"/>
                  </a:ext>
                </a:extLst>
              </a:tr>
              <a:tr h="537812">
                <a:tc>
                  <a:txBody>
                    <a:bodyPr/>
                    <a:lstStyle/>
                    <a:p>
                      <a:r>
                        <a:rPr lang="en-ZA" sz="1100" dirty="0" smtClean="0"/>
                        <a:t>11</a:t>
                      </a:r>
                      <a:endParaRPr lang="en-ZA" sz="1100" dirty="0"/>
                    </a:p>
                  </a:txBody>
                  <a:tcPr/>
                </a:tc>
                <a:tc>
                  <a:txBody>
                    <a:bodyPr/>
                    <a:lstStyle/>
                    <a:p>
                      <a:pPr algn="just">
                        <a:lnSpc>
                          <a:spcPct val="115000"/>
                        </a:lnSpc>
                        <a:spcAft>
                          <a:spcPts val="0"/>
                        </a:spcAft>
                      </a:pPr>
                      <a:r>
                        <a:rPr lang="en-ZA" sz="1100">
                          <a:solidFill>
                            <a:srgbClr val="000000"/>
                          </a:solidFill>
                          <a:effectLst/>
                          <a:latin typeface="Arial"/>
                          <a:ea typeface="Calibri"/>
                          <a:cs typeface="Times New Roman"/>
                        </a:rPr>
                        <a:t>Percentage of new companies created with a registration document (UI54) within 2 working days.</a:t>
                      </a:r>
                      <a:endParaRPr lang="en-ZA" sz="1100">
                        <a:effectLst/>
                        <a:latin typeface="Calibri"/>
                        <a:ea typeface="Calibri"/>
                        <a:cs typeface="Times New Roman"/>
                      </a:endParaRPr>
                    </a:p>
                  </a:txBody>
                  <a:tcPr marL="68580" marR="68580" marT="0" marB="0"/>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pPr marL="457200">
                        <a:spcAft>
                          <a:spcPts val="0"/>
                        </a:spcAft>
                        <a:tabLst>
                          <a:tab pos="180340" algn="l"/>
                        </a:tabLst>
                      </a:pPr>
                      <a:r>
                        <a:rPr lang="en-US" sz="1100" kern="1200" dirty="0">
                          <a:effectLst/>
                        </a:rPr>
                        <a:t> </a:t>
                      </a:r>
                      <a:endParaRPr lang="en-ZA" sz="1100" kern="1200" dirty="0">
                        <a:solidFill>
                          <a:schemeClr val="tx1"/>
                        </a:solidFill>
                        <a:effectLst/>
                        <a:latin typeface="Arial"/>
                        <a:ea typeface="Times New Roman"/>
                        <a:cs typeface="+mn-cs"/>
                      </a:endParaRPr>
                    </a:p>
                  </a:txBody>
                  <a:tcPr marL="46173" marR="46173" marT="0" marB="0">
                    <a:solidFill>
                      <a:srgbClr val="00B050"/>
                    </a:solidFill>
                  </a:tcPr>
                </a:tc>
                <a:tc>
                  <a:txBody>
                    <a:bodyPr/>
                    <a:lstStyle/>
                    <a:p>
                      <a:r>
                        <a:rPr lang="en-ZA" sz="1100" smtClean="0"/>
                        <a:t>Satisfactory,</a:t>
                      </a:r>
                    </a:p>
                    <a:p>
                      <a:r>
                        <a:rPr lang="en-ZA" sz="1100" smtClean="0"/>
                        <a:t>Evidence was sufficient in line with TID</a:t>
                      </a:r>
                      <a:endParaRPr lang="en-ZA" sz="1100" dirty="0"/>
                    </a:p>
                  </a:txBody>
                  <a:tcPr marL="46173" marR="46173" marT="0" marB="0"/>
                </a:tc>
                <a:extLst>
                  <a:ext uri="{0D108BD9-81ED-4DB2-BD59-A6C34878D82A}">
                    <a16:rowId xmlns:a16="http://schemas.microsoft.com/office/drawing/2014/main" xmlns="" val="10003"/>
                  </a:ext>
                </a:extLst>
              </a:tr>
              <a:tr h="537812">
                <a:tc>
                  <a:txBody>
                    <a:bodyPr/>
                    <a:lstStyle/>
                    <a:p>
                      <a:r>
                        <a:rPr lang="en-ZA" sz="1100" dirty="0" smtClean="0"/>
                        <a:t>12</a:t>
                      </a:r>
                      <a:endParaRPr lang="en-ZA" sz="1100" dirty="0"/>
                    </a:p>
                  </a:txBody>
                  <a:tcPr/>
                </a:tc>
                <a:tc>
                  <a:txBody>
                    <a:bodyPr/>
                    <a:lstStyle/>
                    <a:p>
                      <a:pPr>
                        <a:lnSpc>
                          <a:spcPct val="115000"/>
                        </a:lnSpc>
                        <a:spcAft>
                          <a:spcPts val="0"/>
                        </a:spcAft>
                      </a:pPr>
                      <a:r>
                        <a:rPr lang="en-ZA" sz="1100">
                          <a:solidFill>
                            <a:srgbClr val="000000"/>
                          </a:solidFill>
                          <a:effectLst/>
                          <a:latin typeface="Arial"/>
                          <a:ea typeface="Calibri"/>
                          <a:cs typeface="Times New Roman"/>
                        </a:rPr>
                        <a:t>Percentage of applications with complete information issued with compliance certificates or tender letter within 10 working days</a:t>
                      </a:r>
                      <a:endParaRPr lang="en-ZA" sz="1100">
                        <a:effectLst/>
                        <a:latin typeface="Calibri"/>
                        <a:ea typeface="Calibri"/>
                        <a:cs typeface="Times New Roman"/>
                      </a:endParaRPr>
                    </a:p>
                  </a:txBody>
                  <a:tcPr marL="68580" marR="68580" marT="0" marB="0"/>
                </a:tc>
                <a:tc>
                  <a:txBody>
                    <a:bodyPr/>
                    <a:lstStyle/>
                    <a:p>
                      <a:endParaRPr lang="en-ZA" sz="1100" dirty="0"/>
                    </a:p>
                  </a:txBody>
                  <a:tcPr>
                    <a:solidFill>
                      <a:srgbClr val="FF0000"/>
                    </a:solidFill>
                  </a:tcPr>
                </a:tc>
                <a:tc>
                  <a:txBody>
                    <a:bodyPr/>
                    <a:lstStyle/>
                    <a:p>
                      <a:endParaRPr lang="en-ZA" sz="1100" dirty="0"/>
                    </a:p>
                  </a:txBody>
                  <a:tcPr>
                    <a:solidFill>
                      <a:srgbClr val="FF0000"/>
                    </a:solidFill>
                  </a:tcPr>
                </a:tc>
                <a:tc>
                  <a:txBody>
                    <a:bodyPr/>
                    <a:lstStyle/>
                    <a:p>
                      <a:r>
                        <a:rPr lang="en-ZA" sz="1100" dirty="0" smtClean="0"/>
                        <a:t>Satisfactory,</a:t>
                      </a:r>
                    </a:p>
                    <a:p>
                      <a:r>
                        <a:rPr lang="en-ZA" sz="1100" dirty="0" smtClean="0"/>
                        <a:t>Evidence was sufficient in line with TID</a:t>
                      </a:r>
                      <a:endParaRPr lang="en-ZA" sz="1100" dirty="0"/>
                    </a:p>
                  </a:txBody>
                  <a:tcPr marL="46173" marR="46173" marT="0" marB="0"/>
                </a:tc>
                <a:extLst>
                  <a:ext uri="{0D108BD9-81ED-4DB2-BD59-A6C34878D82A}">
                    <a16:rowId xmlns:a16="http://schemas.microsoft.com/office/drawing/2014/main" xmlns="" val="10004"/>
                  </a:ext>
                </a:extLst>
              </a:tr>
              <a:tr h="537812">
                <a:tc>
                  <a:txBody>
                    <a:bodyPr/>
                    <a:lstStyle/>
                    <a:p>
                      <a:r>
                        <a:rPr lang="en-ZA" sz="1100" dirty="0" smtClean="0"/>
                        <a:t>13</a:t>
                      </a:r>
                      <a:endParaRPr lang="en-ZA" sz="1100" dirty="0"/>
                    </a:p>
                  </a:txBody>
                  <a:tcPr/>
                </a:tc>
                <a:tc>
                  <a:txBody>
                    <a:bodyPr/>
                    <a:lstStyle/>
                    <a:p>
                      <a:pPr>
                        <a:lnSpc>
                          <a:spcPct val="115000"/>
                        </a:lnSpc>
                        <a:spcAft>
                          <a:spcPts val="0"/>
                        </a:spcAft>
                      </a:pPr>
                      <a:r>
                        <a:rPr lang="en-ZA" sz="1100">
                          <a:solidFill>
                            <a:srgbClr val="000000"/>
                          </a:solidFill>
                          <a:effectLst/>
                          <a:latin typeface="Arial"/>
                          <a:ea typeface="Calibri"/>
                          <a:cs typeface="Times New Roman"/>
                        </a:rPr>
                        <a:t>Number of newly registered employers per year.</a:t>
                      </a:r>
                      <a:endParaRPr lang="en-ZA" sz="1100">
                        <a:effectLst/>
                        <a:latin typeface="Calibri"/>
                        <a:ea typeface="Calibri"/>
                        <a:cs typeface="Times New Roman"/>
                      </a:endParaRPr>
                    </a:p>
                  </a:txBody>
                  <a:tcPr marL="68580" marR="68580" marT="0" marB="0"/>
                </a:tc>
                <a:tc>
                  <a:txBody>
                    <a:bodyPr/>
                    <a:lstStyle/>
                    <a:p>
                      <a:endParaRPr lang="en-ZA" sz="1100" dirty="0"/>
                    </a:p>
                  </a:txBody>
                  <a:tcPr>
                    <a:solidFill>
                      <a:srgbClr val="00B050"/>
                    </a:solidFill>
                  </a:tcPr>
                </a:tc>
                <a:tc>
                  <a:txBody>
                    <a:bodyPr/>
                    <a:lstStyle/>
                    <a:p>
                      <a:endParaRPr lang="en-ZA" sz="1100" dirty="0"/>
                    </a:p>
                  </a:txBody>
                  <a:tcPr>
                    <a:solidFill>
                      <a:srgbClr val="00B050"/>
                    </a:solidFill>
                  </a:tcPr>
                </a:tc>
                <a:tc>
                  <a:txBody>
                    <a:bodyPr/>
                    <a:lstStyle/>
                    <a:p>
                      <a:r>
                        <a:rPr lang="en-ZA" sz="1100" dirty="0" smtClean="0"/>
                        <a:t>Satisfactory,</a:t>
                      </a:r>
                    </a:p>
                    <a:p>
                      <a:r>
                        <a:rPr lang="en-ZA" sz="1100" dirty="0" smtClean="0"/>
                        <a:t>Evidence was sufficient in line with TID</a:t>
                      </a:r>
                      <a:endParaRPr lang="en-ZA" sz="1100" dirty="0"/>
                    </a:p>
                  </a:txBody>
                  <a:tcPr marL="46173" marR="46173" marT="0" marB="0"/>
                </a:tc>
                <a:extLst>
                  <a:ext uri="{0D108BD9-81ED-4DB2-BD59-A6C34878D82A}">
                    <a16:rowId xmlns:a16="http://schemas.microsoft.com/office/drawing/2014/main" xmlns="" val="10005"/>
                  </a:ext>
                </a:extLst>
              </a:tr>
              <a:tr h="537812">
                <a:tc>
                  <a:txBody>
                    <a:bodyPr/>
                    <a:lstStyle/>
                    <a:p>
                      <a:r>
                        <a:rPr lang="en-ZA" sz="1100" dirty="0" smtClean="0"/>
                        <a:t>14</a:t>
                      </a:r>
                      <a:endParaRPr lang="en-ZA" sz="1100" dirty="0"/>
                    </a:p>
                  </a:txBody>
                  <a:tcPr/>
                </a:tc>
                <a:tc>
                  <a:txBody>
                    <a:bodyPr/>
                    <a:lstStyle/>
                    <a:p>
                      <a:pPr>
                        <a:lnSpc>
                          <a:spcPct val="115000"/>
                        </a:lnSpc>
                        <a:spcAft>
                          <a:spcPts val="0"/>
                        </a:spcAft>
                      </a:pPr>
                      <a:r>
                        <a:rPr lang="en-ZA" sz="1100">
                          <a:solidFill>
                            <a:srgbClr val="000000"/>
                          </a:solidFill>
                          <a:effectLst/>
                          <a:latin typeface="Arial"/>
                          <a:ea typeface="Calibri"/>
                          <a:cs typeface="Times New Roman"/>
                        </a:rPr>
                        <a:t>Number of newly registered employees by the Fund</a:t>
                      </a:r>
                      <a:endParaRPr lang="en-ZA" sz="1100">
                        <a:effectLst/>
                        <a:latin typeface="Calibri"/>
                        <a:ea typeface="Calibri"/>
                        <a:cs typeface="Times New Roman"/>
                      </a:endParaRPr>
                    </a:p>
                  </a:txBody>
                  <a:tcPr marL="68580" marR="68580" marT="0" marB="0"/>
                </a:tc>
                <a:tc>
                  <a:txBody>
                    <a:bodyPr/>
                    <a:lstStyle/>
                    <a:p>
                      <a:endParaRPr lang="en-ZA" sz="1100" dirty="0"/>
                    </a:p>
                  </a:txBody>
                  <a:tcPr>
                    <a:solidFill>
                      <a:srgbClr val="FF0000"/>
                    </a:solidFill>
                  </a:tcPr>
                </a:tc>
                <a:tc>
                  <a:txBody>
                    <a:bodyPr/>
                    <a:lstStyle/>
                    <a:p>
                      <a:endParaRPr lang="en-ZA" sz="1100" dirty="0"/>
                    </a:p>
                  </a:txBody>
                  <a:tcPr>
                    <a:solidFill>
                      <a:srgbClr val="FF0000"/>
                    </a:solidFill>
                  </a:tcPr>
                </a:tc>
                <a:tc>
                  <a:txBody>
                    <a:bodyPr/>
                    <a:lstStyle/>
                    <a:p>
                      <a:r>
                        <a:rPr lang="en-ZA" sz="1100" dirty="0" smtClean="0"/>
                        <a:t>Satisfactory,</a:t>
                      </a:r>
                    </a:p>
                    <a:p>
                      <a:r>
                        <a:rPr lang="en-ZA" sz="1100" dirty="0" smtClean="0"/>
                        <a:t>Evidence was sufficient in line with TID</a:t>
                      </a:r>
                    </a:p>
                    <a:p>
                      <a:r>
                        <a:rPr lang="en-ZA" sz="1100" dirty="0" smtClean="0"/>
                        <a:t>Refer to finding number  2.</a:t>
                      </a:r>
                    </a:p>
                  </a:txBody>
                  <a:tcPr marL="46173" marR="46173" marT="0" marB="0"/>
                </a:tc>
                <a:extLst>
                  <a:ext uri="{0D108BD9-81ED-4DB2-BD59-A6C34878D82A}">
                    <a16:rowId xmlns:a16="http://schemas.microsoft.com/office/drawing/2014/main" xmlns="" val="10006"/>
                  </a:ext>
                </a:extLst>
              </a:tr>
              <a:tr h="537812">
                <a:tc>
                  <a:txBody>
                    <a:bodyPr/>
                    <a:lstStyle/>
                    <a:p>
                      <a:r>
                        <a:rPr lang="en-ZA" sz="1100" dirty="0" smtClean="0"/>
                        <a:t>15</a:t>
                      </a:r>
                      <a:endParaRPr lang="en-ZA" sz="1100" dirty="0"/>
                    </a:p>
                  </a:txBody>
                  <a:tcPr/>
                </a:tc>
                <a:tc>
                  <a:txBody>
                    <a:bodyPr/>
                    <a:lstStyle/>
                    <a:p>
                      <a:pPr>
                        <a:lnSpc>
                          <a:spcPct val="115000"/>
                        </a:lnSpc>
                        <a:spcAft>
                          <a:spcPts val="0"/>
                        </a:spcAft>
                      </a:pPr>
                      <a:r>
                        <a:rPr lang="en-ZA" sz="1100">
                          <a:solidFill>
                            <a:srgbClr val="000000"/>
                          </a:solidFill>
                          <a:effectLst/>
                          <a:latin typeface="Arial"/>
                          <a:ea typeface="Calibri"/>
                          <a:cs typeface="Times New Roman"/>
                        </a:rPr>
                        <a:t>Number of UIF beneficiaries provided</a:t>
                      </a:r>
                      <a:endParaRPr lang="en-ZA" sz="1100">
                        <a:effectLst/>
                        <a:latin typeface="Calibri"/>
                        <a:ea typeface="Calibri"/>
                        <a:cs typeface="Times New Roman"/>
                      </a:endParaRPr>
                    </a:p>
                    <a:p>
                      <a:pPr>
                        <a:lnSpc>
                          <a:spcPct val="115000"/>
                        </a:lnSpc>
                        <a:spcAft>
                          <a:spcPts val="0"/>
                        </a:spcAft>
                      </a:pPr>
                      <a:r>
                        <a:rPr lang="en-ZA" sz="1100">
                          <a:solidFill>
                            <a:srgbClr val="000000"/>
                          </a:solidFill>
                          <a:effectLst/>
                          <a:latin typeface="Arial"/>
                          <a:ea typeface="Calibri"/>
                          <a:cs typeface="Times New Roman"/>
                        </a:rPr>
                        <a:t>with learning and/or work place experience</a:t>
                      </a:r>
                      <a:endParaRPr lang="en-ZA" sz="1100">
                        <a:effectLst/>
                        <a:latin typeface="Calibri"/>
                        <a:ea typeface="Calibri"/>
                        <a:cs typeface="Times New Roman"/>
                      </a:endParaRPr>
                    </a:p>
                    <a:p>
                      <a:pPr>
                        <a:lnSpc>
                          <a:spcPct val="115000"/>
                        </a:lnSpc>
                        <a:spcAft>
                          <a:spcPts val="0"/>
                        </a:spcAft>
                      </a:pPr>
                      <a:r>
                        <a:rPr lang="en-ZA" sz="1100">
                          <a:solidFill>
                            <a:srgbClr val="000000"/>
                          </a:solidFill>
                          <a:effectLst/>
                          <a:latin typeface="Arial"/>
                          <a:ea typeface="Calibri"/>
                          <a:cs typeface="Times New Roman"/>
                        </a:rPr>
                        <a:t>opportunities</a:t>
                      </a:r>
                      <a:endParaRPr lang="en-ZA" sz="1100">
                        <a:effectLst/>
                        <a:latin typeface="Calibri"/>
                        <a:ea typeface="Calibri"/>
                        <a:cs typeface="Times New Roman"/>
                      </a:endParaRPr>
                    </a:p>
                  </a:txBody>
                  <a:tcPr marL="68580" marR="68580" marT="0" marB="0"/>
                </a:tc>
                <a:tc>
                  <a:txBody>
                    <a:bodyPr/>
                    <a:lstStyle/>
                    <a:p>
                      <a:endParaRPr lang="en-ZA" sz="1100" dirty="0"/>
                    </a:p>
                  </a:txBody>
                  <a:tcPr>
                    <a:solidFill>
                      <a:srgbClr val="FF0000"/>
                    </a:solidFill>
                  </a:tcPr>
                </a:tc>
                <a:tc>
                  <a:txBody>
                    <a:bodyPr/>
                    <a:lstStyle/>
                    <a:p>
                      <a:endParaRPr lang="en-ZA" sz="1100" dirty="0"/>
                    </a:p>
                  </a:txBody>
                  <a:tcPr>
                    <a:solidFill>
                      <a:srgbClr val="FF0000"/>
                    </a:solidFill>
                  </a:tcPr>
                </a:tc>
                <a:tc>
                  <a:txBody>
                    <a:bodyPr/>
                    <a:lstStyle/>
                    <a:p>
                      <a:r>
                        <a:rPr lang="en-ZA" sz="1100" dirty="0" smtClean="0"/>
                        <a:t>Satisfactory,</a:t>
                      </a:r>
                    </a:p>
                    <a:p>
                      <a:r>
                        <a:rPr lang="en-ZA" sz="1100" dirty="0" smtClean="0"/>
                        <a:t>Evidence was sufficient in line with TID</a:t>
                      </a:r>
                    </a:p>
                    <a:p>
                      <a:r>
                        <a:rPr lang="en-ZA" sz="1100" dirty="0" smtClean="0"/>
                        <a:t>Refer to finding number  2atisfactory,</a:t>
                      </a:r>
                    </a:p>
                  </a:txBody>
                  <a:tcPr/>
                </a:tc>
                <a:extLst>
                  <a:ext uri="{0D108BD9-81ED-4DB2-BD59-A6C34878D82A}">
                    <a16:rowId xmlns:a16="http://schemas.microsoft.com/office/drawing/2014/main" xmlns="" val="10007"/>
                  </a:ext>
                </a:extLst>
              </a:tr>
              <a:tr h="723580">
                <a:tc>
                  <a:txBody>
                    <a:bodyPr/>
                    <a:lstStyle/>
                    <a:p>
                      <a:r>
                        <a:rPr lang="en-ZA" sz="1100" dirty="0" smtClean="0"/>
                        <a:t>16</a:t>
                      </a:r>
                      <a:endParaRPr lang="en-ZA" sz="1100" dirty="0"/>
                    </a:p>
                  </a:txBody>
                  <a:tcPr/>
                </a:tc>
                <a:tc>
                  <a:txBody>
                    <a:bodyPr/>
                    <a:lstStyle/>
                    <a:p>
                      <a:pPr>
                        <a:lnSpc>
                          <a:spcPct val="115000"/>
                        </a:lnSpc>
                        <a:spcAft>
                          <a:spcPts val="0"/>
                        </a:spcAft>
                      </a:pPr>
                      <a:r>
                        <a:rPr lang="en-ZA" sz="1100" dirty="0">
                          <a:solidFill>
                            <a:srgbClr val="000000"/>
                          </a:solidFill>
                          <a:effectLst/>
                          <a:latin typeface="Arial"/>
                          <a:ea typeface="Calibri"/>
                          <a:cs typeface="Times New Roman"/>
                        </a:rPr>
                        <a:t>Percentage of Training Lay-off Scheme (TLS) applications with complete information approved or rejected by the delegated authority within specified time frames.</a:t>
                      </a:r>
                      <a:endParaRPr lang="en-ZA" sz="1100" dirty="0">
                        <a:effectLst/>
                        <a:latin typeface="Calibri"/>
                        <a:ea typeface="Calibri"/>
                        <a:cs typeface="Times New Roman"/>
                      </a:endParaRPr>
                    </a:p>
                  </a:txBody>
                  <a:tcPr marL="68580" marR="68580" marT="0" marB="0"/>
                </a:tc>
                <a:tc>
                  <a:txBody>
                    <a:bodyPr/>
                    <a:lstStyle/>
                    <a:p>
                      <a:endParaRPr lang="en-ZA" sz="1100" dirty="0"/>
                    </a:p>
                  </a:txBody>
                  <a:tcPr>
                    <a:solidFill>
                      <a:srgbClr val="00B050"/>
                    </a:solidFill>
                  </a:tcPr>
                </a:tc>
                <a:tc>
                  <a:txBody>
                    <a:bodyPr/>
                    <a:lstStyle/>
                    <a:p>
                      <a:endParaRPr lang="en-ZA" sz="1100" dirty="0"/>
                    </a:p>
                  </a:txBody>
                  <a:tcPr>
                    <a:solidFill>
                      <a:srgbClr val="00B050"/>
                    </a:solidFill>
                  </a:tcPr>
                </a:tc>
                <a:tc>
                  <a:txBody>
                    <a:bodyPr/>
                    <a:lstStyle/>
                    <a:p>
                      <a:r>
                        <a:rPr lang="en-ZA" sz="1100" dirty="0" smtClean="0"/>
                        <a:t>Satisfactory,</a:t>
                      </a:r>
                    </a:p>
                    <a:p>
                      <a:r>
                        <a:rPr lang="en-ZA" sz="1100" dirty="0" smtClean="0"/>
                        <a:t>Evidence was sufficient in line with TID</a:t>
                      </a:r>
                      <a:endParaRPr lang="en-ZA" sz="1100" dirty="0"/>
                    </a:p>
                  </a:txBody>
                  <a:tcPr/>
                </a:tc>
                <a:extLst>
                  <a:ext uri="{0D108BD9-81ED-4DB2-BD59-A6C34878D82A}">
                    <a16:rowId xmlns:a16="http://schemas.microsoft.com/office/drawing/2014/main" xmlns="" val="10008"/>
                  </a:ext>
                </a:extLst>
              </a:tr>
            </a:tbl>
          </a:graphicData>
        </a:graphic>
      </p:graphicFrame>
      <p:sp>
        <p:nvSpPr>
          <p:cNvPr id="6" name="TextBox 7"/>
          <p:cNvSpPr txBox="1"/>
          <p:nvPr/>
        </p:nvSpPr>
        <p:spPr>
          <a:xfrm>
            <a:off x="8538666" y="27223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12</a:t>
            </a:r>
            <a:endParaRPr lang="en-ZA" sz="1200" dirty="0">
              <a:solidFill>
                <a:prstClr val="black"/>
              </a:solidFill>
            </a:endParaRPr>
          </a:p>
        </p:txBody>
      </p:sp>
    </p:spTree>
    <p:extLst>
      <p:ext uri="{BB962C8B-B14F-4D97-AF65-F5344CB8AC3E}">
        <p14:creationId xmlns:p14="http://schemas.microsoft.com/office/powerpoint/2010/main" xmlns="" val="2615057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AUDIT OBSERVATIONS</a:t>
            </a:r>
            <a:endParaRPr lang="en-ZA" sz="2400" b="1" dirty="0"/>
          </a:p>
        </p:txBody>
      </p:sp>
      <p:sp>
        <p:nvSpPr>
          <p:cNvPr id="3" name="Content Placeholder 2"/>
          <p:cNvSpPr>
            <a:spLocks noGrp="1"/>
          </p:cNvSpPr>
          <p:nvPr>
            <p:ph idx="1"/>
          </p:nvPr>
        </p:nvSpPr>
        <p:spPr/>
        <p:txBody>
          <a:bodyPr/>
          <a:lstStyle/>
          <a:p>
            <a:pPr algn="just">
              <a:lnSpc>
                <a:spcPct val="115000"/>
              </a:lnSpc>
              <a:spcAft>
                <a:spcPts val="1000"/>
              </a:spcAft>
            </a:pPr>
            <a:r>
              <a:rPr lang="en-ZA" sz="1400" dirty="0">
                <a:latin typeface="Arial"/>
                <a:ea typeface="Calibri"/>
                <a:cs typeface="Times New Roman"/>
              </a:rPr>
              <a:t>We have noted that Management does not integrate risk management, performance information and budgeting processes when analysing the quarterly performance of the Fund.</a:t>
            </a:r>
            <a:endParaRPr lang="en-ZA" sz="1400" dirty="0">
              <a:ea typeface="Calibri"/>
              <a:cs typeface="Times New Roman"/>
            </a:endParaRPr>
          </a:p>
          <a:p>
            <a:pPr marL="0" indent="0">
              <a:buNone/>
            </a:pPr>
            <a:endParaRPr lang="en-ZA" sz="1600" dirty="0" smtClean="0">
              <a:latin typeface="Arial" panose="020B0604020202020204" pitchFamily="34" charset="0"/>
              <a:cs typeface="Arial" panose="020B0604020202020204" pitchFamily="34" charset="0"/>
            </a:endParaRPr>
          </a:p>
          <a:p>
            <a:pPr marL="180340" algn="just">
              <a:lnSpc>
                <a:spcPct val="115000"/>
              </a:lnSpc>
              <a:spcAft>
                <a:spcPts val="1000"/>
              </a:spcAft>
            </a:pPr>
            <a:r>
              <a:rPr lang="en-ZA" sz="1600" b="1" dirty="0">
                <a:latin typeface="Arial"/>
                <a:ea typeface="Calibri"/>
                <a:cs typeface="Times New Roman"/>
              </a:rPr>
              <a:t>Recommendation</a:t>
            </a:r>
            <a:endParaRPr lang="en-ZA" sz="1600" dirty="0">
              <a:ea typeface="Calibri"/>
              <a:cs typeface="Times New Roman"/>
            </a:endParaRPr>
          </a:p>
          <a:p>
            <a:pPr algn="just">
              <a:lnSpc>
                <a:spcPct val="115000"/>
              </a:lnSpc>
              <a:spcAft>
                <a:spcPts val="1000"/>
              </a:spcAft>
            </a:pPr>
            <a:r>
              <a:rPr lang="en-ZA" sz="1600" dirty="0">
                <a:latin typeface="Arial"/>
                <a:ea typeface="Calibri"/>
                <a:cs typeface="Times New Roman"/>
              </a:rPr>
              <a:t>The UIC should consider integrating risk management, performance information and budgeting processes when evaluating performance information processes.</a:t>
            </a:r>
            <a:endParaRPr lang="en-ZA" sz="1600" dirty="0">
              <a:ea typeface="Calibri"/>
              <a:cs typeface="Times New Roman"/>
            </a:endParaRPr>
          </a:p>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13</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13</a:t>
            </a:r>
            <a:endParaRPr lang="en-ZA" sz="1200" dirty="0">
              <a:solidFill>
                <a:prstClr val="black"/>
              </a:solidFill>
            </a:endParaRPr>
          </a:p>
        </p:txBody>
      </p:sp>
    </p:spTree>
    <p:extLst>
      <p:ext uri="{BB962C8B-B14F-4D97-AF65-F5344CB8AC3E}">
        <p14:creationId xmlns:p14="http://schemas.microsoft.com/office/powerpoint/2010/main" xmlns="" val="28158099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648" y="19151"/>
            <a:ext cx="8229600" cy="1143000"/>
          </a:xfrm>
        </p:spPr>
        <p:txBody>
          <a:bodyPr/>
          <a:lstStyle/>
          <a:p>
            <a:r>
              <a:rPr lang="en-ZA" sz="2000" b="1" dirty="0" smtClean="0"/>
              <a:t/>
            </a:r>
            <a:br>
              <a:rPr lang="en-ZA" sz="2000" b="1" dirty="0" smtClean="0"/>
            </a:br>
            <a:r>
              <a:rPr lang="en-ZA" sz="2000" b="1" dirty="0" smtClean="0"/>
              <a:t>SUMMARY OF DETAILED FINDINGS</a:t>
            </a:r>
            <a:endParaRPr lang="en-ZA" sz="2000" b="1" dirty="0"/>
          </a:p>
        </p:txBody>
      </p:sp>
      <p:sp>
        <p:nvSpPr>
          <p:cNvPr id="3" name="Content Placeholder 2"/>
          <p:cNvSpPr>
            <a:spLocks noGrp="1"/>
          </p:cNvSpPr>
          <p:nvPr>
            <p:ph idx="1"/>
          </p:nvPr>
        </p:nvSpPr>
        <p:spPr/>
        <p:txBody>
          <a:bodyPr/>
          <a:lstStyle/>
          <a:p>
            <a:pPr marL="0" indent="0">
              <a:buNone/>
            </a:pPr>
            <a:endParaRPr lang="en-ZA" sz="1600" dirty="0" smtClean="0">
              <a:latin typeface="Arial" panose="020B0604020202020204" pitchFamily="34" charset="0"/>
              <a:cs typeface="Arial" panose="020B0604020202020204" pitchFamily="34" charset="0"/>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14</a:t>
            </a:fld>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xmlns="" val="3920086053"/>
              </p:ext>
            </p:extLst>
          </p:nvPr>
        </p:nvGraphicFramePr>
        <p:xfrm>
          <a:off x="251520" y="1124744"/>
          <a:ext cx="8640959" cy="5500069"/>
        </p:xfrm>
        <a:graphic>
          <a:graphicData uri="http://schemas.openxmlformats.org/drawingml/2006/table">
            <a:tbl>
              <a:tblPr firstRow="1" bandRow="1">
                <a:tableStyleId>{F5AB1C69-6EDB-4FF4-983F-18BD219EF322}</a:tableStyleId>
              </a:tblPr>
              <a:tblGrid>
                <a:gridCol w="2952327">
                  <a:extLst>
                    <a:ext uri="{9D8B030D-6E8A-4147-A177-3AD203B41FA5}">
                      <a16:colId xmlns:a16="http://schemas.microsoft.com/office/drawing/2014/main" xmlns="" val="20000"/>
                    </a:ext>
                  </a:extLst>
                </a:gridCol>
                <a:gridCol w="2016224">
                  <a:extLst>
                    <a:ext uri="{9D8B030D-6E8A-4147-A177-3AD203B41FA5}">
                      <a16:colId xmlns:a16="http://schemas.microsoft.com/office/drawing/2014/main" xmlns="" val="20001"/>
                    </a:ext>
                  </a:extLst>
                </a:gridCol>
                <a:gridCol w="1944216">
                  <a:extLst>
                    <a:ext uri="{9D8B030D-6E8A-4147-A177-3AD203B41FA5}">
                      <a16:colId xmlns:a16="http://schemas.microsoft.com/office/drawing/2014/main" xmlns="" val="20002"/>
                    </a:ext>
                  </a:extLst>
                </a:gridCol>
                <a:gridCol w="1728192">
                  <a:extLst>
                    <a:ext uri="{9D8B030D-6E8A-4147-A177-3AD203B41FA5}">
                      <a16:colId xmlns:a16="http://schemas.microsoft.com/office/drawing/2014/main" xmlns="" val="20003"/>
                    </a:ext>
                  </a:extLst>
                </a:gridCol>
              </a:tblGrid>
              <a:tr h="920052">
                <a:tc>
                  <a:txBody>
                    <a:bodyPr/>
                    <a:lstStyle/>
                    <a:p>
                      <a:r>
                        <a:rPr lang="en-ZA" sz="1400" dirty="0" smtClean="0">
                          <a:solidFill>
                            <a:schemeClr val="tx1"/>
                          </a:solidFill>
                        </a:rPr>
                        <a:t>Findings</a:t>
                      </a:r>
                      <a:endParaRPr lang="en-ZA" sz="1400" dirty="0">
                        <a:solidFill>
                          <a:schemeClr val="tx1"/>
                        </a:solidFill>
                      </a:endParaRPr>
                    </a:p>
                  </a:txBody>
                  <a:tcPr/>
                </a:tc>
                <a:tc>
                  <a:txBody>
                    <a:bodyPr/>
                    <a:lstStyle/>
                    <a:p>
                      <a:r>
                        <a:rPr lang="en-ZA" sz="1400" dirty="0" smtClean="0">
                          <a:solidFill>
                            <a:schemeClr val="tx1"/>
                          </a:solidFill>
                        </a:rPr>
                        <a:t>Management Comments</a:t>
                      </a:r>
                      <a:endParaRPr lang="en-ZA" sz="1400" dirty="0">
                        <a:solidFill>
                          <a:schemeClr val="tx1"/>
                        </a:solidFill>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solidFill>
                            <a:schemeClr val="tx1"/>
                          </a:solidFill>
                          <a:effectLst/>
                          <a:uLnTx/>
                          <a:uFillTx/>
                        </a:rPr>
                        <a:t>Action Plan</a:t>
                      </a:r>
                    </a:p>
                    <a:p>
                      <a:endParaRPr lang="en-ZA" sz="1400" dirty="0">
                        <a:solidFill>
                          <a:schemeClr val="tx1"/>
                        </a:solidFill>
                      </a:endParaRPr>
                    </a:p>
                  </a:txBody>
                  <a:tcPr/>
                </a:tc>
                <a:tc>
                  <a:txBody>
                    <a:bodyPr/>
                    <a:lstStyle/>
                    <a:p>
                      <a:r>
                        <a:rPr lang="en-ZA" sz="1400" dirty="0" smtClean="0">
                          <a:solidFill>
                            <a:schemeClr val="tx1"/>
                          </a:solidFill>
                        </a:rPr>
                        <a:t>Implementation Date</a:t>
                      </a:r>
                      <a:endParaRPr lang="en-ZA" sz="1400" dirty="0">
                        <a:solidFill>
                          <a:schemeClr val="tx1"/>
                        </a:solidFill>
                      </a:endParaRPr>
                    </a:p>
                  </a:txBody>
                  <a:tcPr/>
                </a:tc>
                <a:extLst>
                  <a:ext uri="{0D108BD9-81ED-4DB2-BD59-A6C34878D82A}">
                    <a16:rowId xmlns:a16="http://schemas.microsoft.com/office/drawing/2014/main" xmlns="" val="10000"/>
                  </a:ext>
                </a:extLst>
              </a:tr>
              <a:tr h="2464324">
                <a:tc>
                  <a:txBody>
                    <a:bodyPr/>
                    <a:lstStyle/>
                    <a:p>
                      <a:pPr marL="0" lvl="0" indent="-342900" algn="just" defTabSz="457200" rtl="0" eaLnBrk="1" latinLnBrk="0" hangingPunct="1">
                        <a:lnSpc>
                          <a:spcPct val="115000"/>
                        </a:lnSpc>
                        <a:spcAft>
                          <a:spcPts val="1000"/>
                        </a:spcAft>
                        <a:buFont typeface="+mj-lt"/>
                        <a:buAutoNum type="arabicPeriod"/>
                      </a:pPr>
                      <a:r>
                        <a:rPr lang="en-US" sz="1050" kern="1200" dirty="0" smtClean="0">
                          <a:solidFill>
                            <a:schemeClr val="dk1"/>
                          </a:solidFill>
                          <a:effectLst/>
                          <a:latin typeface="Arial"/>
                          <a:ea typeface="Calibri"/>
                          <a:cs typeface="Times New Roman"/>
                        </a:rPr>
                        <a:t>Performance Targets do not comply with the SMART criteria</a:t>
                      </a:r>
                      <a:endParaRPr lang="en-ZA" sz="1050" kern="1200" dirty="0" smtClean="0">
                        <a:solidFill>
                          <a:schemeClr val="dk1"/>
                        </a:solidFill>
                        <a:effectLst/>
                        <a:latin typeface="Arial"/>
                        <a:ea typeface="Calibri"/>
                        <a:cs typeface="Times New Roman"/>
                      </a:endParaRPr>
                    </a:p>
                    <a:p>
                      <a:pPr marL="0" algn="just" defTabSz="457200" rtl="0" eaLnBrk="1" latinLnBrk="0" hangingPunct="1">
                        <a:lnSpc>
                          <a:spcPct val="115000"/>
                        </a:lnSpc>
                        <a:spcAft>
                          <a:spcPts val="1000"/>
                        </a:spcAft>
                      </a:pPr>
                      <a:endParaRPr lang="en-ZA" sz="1050" kern="1200" dirty="0">
                        <a:solidFill>
                          <a:schemeClr val="dk1"/>
                        </a:solidFill>
                        <a:effectLst/>
                        <a:latin typeface="Arial"/>
                        <a:ea typeface="Calibri"/>
                        <a:cs typeface="Times New Roman"/>
                      </a:endParaRPr>
                    </a:p>
                  </a:txBody>
                  <a:tcPr/>
                </a:tc>
                <a:tc>
                  <a:txBody>
                    <a:bodyPr/>
                    <a:lstStyle/>
                    <a:p>
                      <a:pPr algn="just">
                        <a:lnSpc>
                          <a:spcPct val="115000"/>
                        </a:lnSpc>
                        <a:spcAft>
                          <a:spcPts val="0"/>
                        </a:spcAft>
                      </a:pPr>
                      <a:r>
                        <a:rPr lang="en-US" sz="1100" dirty="0" smtClean="0">
                          <a:effectLst/>
                          <a:latin typeface="Arial"/>
                          <a:ea typeface="Times New Roman"/>
                          <a:cs typeface="Times New Roman"/>
                        </a:rPr>
                        <a:t>Finding noted</a:t>
                      </a:r>
                      <a:endParaRPr lang="en-ZA" sz="1050" dirty="0" smtClean="0">
                        <a:effectLst/>
                        <a:latin typeface="+mn-lt"/>
                        <a:ea typeface="Calibri"/>
                        <a:cs typeface="Times New Roman"/>
                      </a:endParaRPr>
                    </a:p>
                    <a:p>
                      <a:pPr algn="just">
                        <a:lnSpc>
                          <a:spcPct val="115000"/>
                        </a:lnSpc>
                        <a:spcAft>
                          <a:spcPts val="1000"/>
                        </a:spcAft>
                      </a:pPr>
                      <a:endParaRPr lang="en-ZA" sz="1100" dirty="0">
                        <a:effectLst/>
                        <a:latin typeface="+mn-lt"/>
                        <a:ea typeface="Calibri"/>
                        <a:cs typeface="Times New Roman"/>
                      </a:endParaRPr>
                    </a:p>
                  </a:txBody>
                  <a:tcPr/>
                </a:tc>
                <a:tc>
                  <a:txBody>
                    <a:bodyPr/>
                    <a:lstStyle/>
                    <a:p>
                      <a:pPr algn="just">
                        <a:lnSpc>
                          <a:spcPct val="115000"/>
                        </a:lnSpc>
                        <a:spcAft>
                          <a:spcPts val="0"/>
                        </a:spcAft>
                      </a:pPr>
                      <a:r>
                        <a:rPr lang="en-US" sz="1100" dirty="0" smtClean="0">
                          <a:effectLst/>
                          <a:latin typeface="Arial"/>
                          <a:ea typeface="Times New Roman"/>
                          <a:cs typeface="Times New Roman"/>
                        </a:rPr>
                        <a:t>The Fund will review the final APP using following methods:</a:t>
                      </a:r>
                      <a:endParaRPr lang="en-ZA" sz="1050" dirty="0" smtClean="0">
                        <a:effectLst/>
                        <a:latin typeface="+mn-lt"/>
                        <a:ea typeface="Calibri"/>
                        <a:cs typeface="Times New Roman"/>
                      </a:endParaRPr>
                    </a:p>
                    <a:p>
                      <a:pPr marL="342900" lvl="0" indent="-342900" algn="just">
                        <a:spcAft>
                          <a:spcPts val="0"/>
                        </a:spcAft>
                        <a:buFont typeface="Symbol"/>
                        <a:buChar char=""/>
                      </a:pPr>
                      <a:r>
                        <a:rPr lang="en-US" sz="1100" dirty="0" smtClean="0">
                          <a:effectLst/>
                          <a:latin typeface="Arial"/>
                          <a:ea typeface="Times New Roman"/>
                        </a:rPr>
                        <a:t>External Auditors review;</a:t>
                      </a:r>
                      <a:endParaRPr lang="en-ZA" sz="1100" dirty="0" smtClean="0">
                        <a:effectLst/>
                        <a:latin typeface="Times New Roman"/>
                        <a:ea typeface="Times New Roman"/>
                      </a:endParaRPr>
                    </a:p>
                    <a:p>
                      <a:pPr marL="342900" lvl="0" indent="-342900" algn="just">
                        <a:spcAft>
                          <a:spcPts val="0"/>
                        </a:spcAft>
                        <a:buFont typeface="Symbol"/>
                        <a:buChar char=""/>
                      </a:pPr>
                      <a:r>
                        <a:rPr lang="en-US" sz="1100" dirty="0" smtClean="0">
                          <a:effectLst/>
                          <a:latin typeface="Arial"/>
                          <a:ea typeface="Times New Roman"/>
                        </a:rPr>
                        <a:t>Risk Management Unit Review;</a:t>
                      </a:r>
                      <a:endParaRPr lang="en-ZA" sz="1100" dirty="0" smtClean="0">
                        <a:effectLst/>
                        <a:latin typeface="Times New Roman"/>
                        <a:ea typeface="Times New Roman"/>
                      </a:endParaRPr>
                    </a:p>
                    <a:p>
                      <a:pPr marL="342900" lvl="0" indent="-342900" algn="just">
                        <a:spcAft>
                          <a:spcPts val="0"/>
                        </a:spcAft>
                        <a:buFont typeface="Symbol"/>
                        <a:buChar char=""/>
                      </a:pPr>
                      <a:r>
                        <a:rPr lang="en-US" sz="1100" dirty="0" smtClean="0">
                          <a:effectLst/>
                          <a:latin typeface="Arial"/>
                          <a:ea typeface="Times New Roman"/>
                        </a:rPr>
                        <a:t>Independent M&amp;E review.</a:t>
                      </a:r>
                      <a:endParaRPr lang="en-ZA" sz="1100" dirty="0" smtClean="0">
                        <a:effectLst/>
                        <a:latin typeface="Times New Roman"/>
                        <a:ea typeface="Times New Roman"/>
                      </a:endParaRPr>
                    </a:p>
                    <a:p>
                      <a:pPr algn="just">
                        <a:lnSpc>
                          <a:spcPct val="115000"/>
                        </a:lnSpc>
                        <a:spcAft>
                          <a:spcPts val="1000"/>
                        </a:spcAft>
                      </a:pPr>
                      <a:r>
                        <a:rPr lang="en-ZA" sz="1050" dirty="0" smtClean="0">
                          <a:effectLst/>
                          <a:latin typeface="Arial"/>
                          <a:ea typeface="Calibri"/>
                          <a:cs typeface="Times New Roman"/>
                        </a:rPr>
                        <a:t>Furthermore, the fund will introduce control-self assessment for each Directorate.</a:t>
                      </a:r>
                      <a:endParaRPr lang="en-ZA" sz="1050" dirty="0" smtClean="0">
                        <a:effectLst/>
                        <a:latin typeface="+mn-lt"/>
                        <a:ea typeface="Calibri"/>
                        <a:cs typeface="Times New Roman"/>
                      </a:endParaRPr>
                    </a:p>
                  </a:txBody>
                  <a:tcPr/>
                </a:tc>
                <a:tc>
                  <a:txBody>
                    <a:bodyPr/>
                    <a:lstStyle/>
                    <a:p>
                      <a:pPr algn="just">
                        <a:lnSpc>
                          <a:spcPct val="115000"/>
                        </a:lnSpc>
                        <a:spcAft>
                          <a:spcPts val="0"/>
                        </a:spcAft>
                      </a:pPr>
                      <a:r>
                        <a:rPr lang="en-US" sz="1100" dirty="0" smtClean="0">
                          <a:effectLst/>
                          <a:latin typeface="Arial"/>
                          <a:ea typeface="Times New Roman"/>
                          <a:cs typeface="Times New Roman"/>
                        </a:rPr>
                        <a:t>31 January 2019</a:t>
                      </a:r>
                      <a:endParaRPr lang="en-ZA" sz="1050" dirty="0" smtClean="0">
                        <a:effectLst/>
                        <a:latin typeface="+mn-lt"/>
                        <a:ea typeface="Calibri"/>
                        <a:cs typeface="Times New Roman"/>
                      </a:endParaRPr>
                    </a:p>
                    <a:p>
                      <a:endParaRPr lang="en-ZA" sz="1100" dirty="0">
                        <a:latin typeface="+mn-lt"/>
                        <a:cs typeface="Arial" panose="020B0604020202020204" pitchFamily="34" charset="0"/>
                      </a:endParaRPr>
                    </a:p>
                  </a:txBody>
                  <a:tcPr/>
                </a:tc>
                <a:extLst>
                  <a:ext uri="{0D108BD9-81ED-4DB2-BD59-A6C34878D82A}">
                    <a16:rowId xmlns:a16="http://schemas.microsoft.com/office/drawing/2014/main" xmlns="" val="10001"/>
                  </a:ext>
                </a:extLst>
              </a:tr>
              <a:tr h="2114254">
                <a:tc>
                  <a:txBody>
                    <a:bodyPr/>
                    <a:lstStyle/>
                    <a:p>
                      <a:pPr marL="0" lvl="0" indent="0" algn="just" defTabSz="457200" rtl="0" eaLnBrk="1" latinLnBrk="0" hangingPunct="1">
                        <a:spcAft>
                          <a:spcPts val="0"/>
                        </a:spcAft>
                        <a:buFont typeface="Symbol"/>
                        <a:buNone/>
                      </a:pPr>
                      <a:r>
                        <a:rPr lang="en-US" sz="1100" kern="1200" dirty="0" smtClean="0">
                          <a:solidFill>
                            <a:schemeClr val="dk1"/>
                          </a:solidFill>
                          <a:effectLst/>
                          <a:latin typeface="Arial"/>
                          <a:ea typeface="Times New Roman"/>
                          <a:cs typeface="+mn-cs"/>
                        </a:rPr>
                        <a:t>2. Inadequate reasons for variances and action plans.</a:t>
                      </a:r>
                      <a:endParaRPr lang="en-ZA" sz="1100" kern="1200" dirty="0" smtClean="0">
                        <a:solidFill>
                          <a:schemeClr val="dk1"/>
                        </a:solidFill>
                        <a:effectLst/>
                        <a:latin typeface="Arial"/>
                        <a:ea typeface="Times New Roman"/>
                        <a:cs typeface="+mn-cs"/>
                      </a:endParaRPr>
                    </a:p>
                    <a:p>
                      <a:pPr marL="342900" lvl="0" indent="-342900" algn="just" defTabSz="457200" rtl="0" eaLnBrk="1" latinLnBrk="0" hangingPunct="1">
                        <a:lnSpc>
                          <a:spcPct val="115000"/>
                        </a:lnSpc>
                        <a:spcAft>
                          <a:spcPts val="0"/>
                        </a:spcAft>
                        <a:buFont typeface="Symbol"/>
                        <a:buChar char=""/>
                      </a:pPr>
                      <a:endParaRPr lang="en-ZA" sz="1100" kern="1200" dirty="0">
                        <a:solidFill>
                          <a:schemeClr val="dk1"/>
                        </a:solidFill>
                        <a:effectLst/>
                        <a:latin typeface="Arial"/>
                        <a:ea typeface="Times New Roman"/>
                        <a:cs typeface="+mn-cs"/>
                      </a:endParaRPr>
                    </a:p>
                  </a:txBody>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a:ea typeface="Times New Roman"/>
                          <a:cs typeface="Times New Roman"/>
                        </a:rPr>
                        <a:t>Finding noted</a:t>
                      </a:r>
                      <a:endParaRPr kumimoji="0" lang="en-ZA" sz="1050" b="0" i="0" u="none" strike="noStrike" kern="1200" cap="none" spc="0" normalizeH="0" baseline="0" noProof="0" dirty="0" smtClean="0">
                        <a:ln>
                          <a:noFill/>
                        </a:ln>
                        <a:solidFill>
                          <a:prstClr val="black"/>
                        </a:solidFill>
                        <a:effectLst/>
                        <a:uLnTx/>
                        <a:uFillTx/>
                        <a:latin typeface="+mn-lt"/>
                        <a:ea typeface="Calibri"/>
                        <a:cs typeface="Times New Roman"/>
                      </a:endParaRPr>
                    </a:p>
                    <a:p>
                      <a:pPr algn="just">
                        <a:lnSpc>
                          <a:spcPct val="115000"/>
                        </a:lnSpc>
                        <a:spcAft>
                          <a:spcPts val="1000"/>
                        </a:spcAft>
                      </a:pPr>
                      <a:endParaRPr lang="en-ZA" sz="1100" dirty="0">
                        <a:effectLst/>
                        <a:latin typeface="+mn-lt"/>
                        <a:ea typeface="Calibri"/>
                        <a:cs typeface="Times New Roman"/>
                      </a:endParaRPr>
                    </a:p>
                  </a:txBody>
                  <a:tcPr/>
                </a:tc>
                <a:tc>
                  <a:txBody>
                    <a:bodyPr/>
                    <a:lstStyle/>
                    <a:p>
                      <a:pPr algn="just">
                        <a:lnSpc>
                          <a:spcPct val="115000"/>
                        </a:lnSpc>
                        <a:spcAft>
                          <a:spcPts val="0"/>
                        </a:spcAft>
                      </a:pPr>
                      <a:r>
                        <a:rPr lang="en-US" sz="1050" dirty="0" smtClean="0">
                          <a:effectLst/>
                          <a:latin typeface="Arial"/>
                          <a:ea typeface="Times New Roman"/>
                          <a:cs typeface="Times New Roman"/>
                        </a:rPr>
                        <a:t>The reasons for variances will be accompanied by a detailed action plan from the Directorates.</a:t>
                      </a:r>
                      <a:endParaRPr lang="en-ZA" sz="1050" dirty="0" smtClean="0">
                        <a:effectLst/>
                        <a:latin typeface="+mn-lt"/>
                        <a:ea typeface="Calibri"/>
                        <a:cs typeface="Times New Roman"/>
                      </a:endParaRPr>
                    </a:p>
                    <a:p>
                      <a:pPr algn="just">
                        <a:lnSpc>
                          <a:spcPct val="115000"/>
                        </a:lnSpc>
                        <a:spcAft>
                          <a:spcPts val="0"/>
                        </a:spcAft>
                      </a:pPr>
                      <a:r>
                        <a:rPr lang="en-US" sz="1050" dirty="0" smtClean="0">
                          <a:effectLst/>
                          <a:latin typeface="Arial"/>
                          <a:ea typeface="Times New Roman"/>
                          <a:cs typeface="Times New Roman"/>
                        </a:rPr>
                        <a:t> </a:t>
                      </a:r>
                      <a:endParaRPr lang="en-ZA" sz="1050" dirty="0" smtClean="0">
                        <a:effectLst/>
                        <a:latin typeface="+mn-lt"/>
                        <a:ea typeface="Calibri"/>
                        <a:cs typeface="Times New Roman"/>
                      </a:endParaRPr>
                    </a:p>
                    <a:p>
                      <a:pPr algn="just">
                        <a:lnSpc>
                          <a:spcPct val="115000"/>
                        </a:lnSpc>
                        <a:spcAft>
                          <a:spcPts val="0"/>
                        </a:spcAft>
                      </a:pPr>
                      <a:r>
                        <a:rPr lang="en-US" sz="1050" dirty="0" smtClean="0">
                          <a:effectLst/>
                          <a:latin typeface="Arial"/>
                          <a:ea typeface="Times New Roman"/>
                          <a:cs typeface="Times New Roman"/>
                        </a:rPr>
                        <a:t>M&amp;E will request process owners to submit detailed implementation plan with timelines. The implementation plan will have sufficient evidence.</a:t>
                      </a:r>
                      <a:endParaRPr lang="en-ZA" sz="1050" dirty="0" smtClean="0">
                        <a:effectLst/>
                        <a:latin typeface="+mn-lt"/>
                        <a:ea typeface="Calibri"/>
                        <a:cs typeface="Times New Roman"/>
                      </a:endParaRPr>
                    </a:p>
                  </a:txBody>
                  <a:tcPr/>
                </a:tc>
                <a:tc>
                  <a:txBody>
                    <a:bodyPr/>
                    <a:lstStyle/>
                    <a:p>
                      <a:pPr marL="0" marR="0" lvl="0" indent="0" algn="just" defTabSz="457200" rtl="0" eaLnBrk="1" fontAlgn="auto" latinLnBrk="0" hangingPunct="1">
                        <a:lnSpc>
                          <a:spcPct val="115000"/>
                        </a:lnSpc>
                        <a:spcBef>
                          <a:spcPts val="0"/>
                        </a:spcBef>
                        <a:spcAft>
                          <a:spcPts val="0"/>
                        </a:spcAft>
                        <a:buClrTx/>
                        <a:buSzTx/>
                        <a:buFontTx/>
                        <a:buNone/>
                        <a:tabLst/>
                        <a:defRPr/>
                      </a:pPr>
                      <a:r>
                        <a:rPr kumimoji="0" lang="en-US" sz="1100" b="0" i="0" u="none" strike="noStrike" kern="1200" cap="none" spc="0" normalizeH="0" baseline="0" noProof="0" dirty="0" smtClean="0">
                          <a:ln>
                            <a:noFill/>
                          </a:ln>
                          <a:solidFill>
                            <a:prstClr val="black"/>
                          </a:solidFill>
                          <a:effectLst/>
                          <a:uLnTx/>
                          <a:uFillTx/>
                          <a:latin typeface="Arial"/>
                          <a:ea typeface="Times New Roman"/>
                          <a:cs typeface="Times New Roman"/>
                        </a:rPr>
                        <a:t>31 January 2019</a:t>
                      </a:r>
                      <a:endParaRPr kumimoji="0" lang="en-ZA" sz="1050" b="0" i="0" u="none" strike="noStrike" kern="1200" cap="none" spc="0" normalizeH="0" baseline="0" noProof="0" dirty="0" smtClean="0">
                        <a:ln>
                          <a:noFill/>
                        </a:ln>
                        <a:solidFill>
                          <a:prstClr val="black"/>
                        </a:solidFill>
                        <a:effectLst/>
                        <a:uLnTx/>
                        <a:uFillTx/>
                        <a:latin typeface="+mn-lt"/>
                        <a:ea typeface="Calibri"/>
                        <a:cs typeface="Times New Roman"/>
                      </a:endParaRPr>
                    </a:p>
                    <a:p>
                      <a:endParaRPr lang="en-ZA" sz="1100" dirty="0">
                        <a:latin typeface="+mn-lt"/>
                        <a:cs typeface="Arial" panose="020B0604020202020204" pitchFamily="34" charset="0"/>
                      </a:endParaRPr>
                    </a:p>
                  </a:txBody>
                  <a:tcPr/>
                </a:tc>
                <a:extLst>
                  <a:ext uri="{0D108BD9-81ED-4DB2-BD59-A6C34878D82A}">
                    <a16:rowId xmlns:a16="http://schemas.microsoft.com/office/drawing/2014/main" xmlns="" val="10002"/>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14</a:t>
            </a:r>
            <a:endParaRPr lang="en-ZA" sz="1200" dirty="0">
              <a:solidFill>
                <a:prstClr val="black"/>
              </a:solidFill>
            </a:endParaRPr>
          </a:p>
        </p:txBody>
      </p:sp>
    </p:spTree>
    <p:extLst>
      <p:ext uri="{BB962C8B-B14F-4D97-AF65-F5344CB8AC3E}">
        <p14:creationId xmlns:p14="http://schemas.microsoft.com/office/powerpoint/2010/main" xmlns="" val="4256850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title"/>
          </p:nvPr>
        </p:nvSpPr>
        <p:spPr bwMode="auto">
          <a:xfrm>
            <a:off x="457200" y="338307"/>
            <a:ext cx="8229600"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r>
              <a:rPr lang="en-US" sz="2000" b="1" dirty="0" smtClean="0">
                <a:solidFill>
                  <a:prstClr val="black"/>
                </a:solidFill>
              </a:rPr>
              <a:t>2</a:t>
            </a:r>
            <a:r>
              <a:rPr lang="en-US" sz="2000" b="1" baseline="30000" dirty="0" smtClean="0">
                <a:solidFill>
                  <a:prstClr val="black"/>
                </a:solidFill>
              </a:rPr>
              <a:t>ND</a:t>
            </a:r>
            <a:r>
              <a:rPr lang="en-US" sz="2000" b="1" dirty="0" smtClean="0">
                <a:solidFill>
                  <a:prstClr val="black"/>
                </a:solidFill>
              </a:rPr>
              <a:t> QUARTER 2018</a:t>
            </a:r>
            <a:br>
              <a:rPr lang="en-US" sz="2000" b="1" dirty="0" smtClean="0">
                <a:solidFill>
                  <a:prstClr val="black"/>
                </a:solidFill>
              </a:rPr>
            </a:br>
            <a:r>
              <a:rPr lang="en-US" sz="2000" b="1" dirty="0" smtClean="0">
                <a:solidFill>
                  <a:prstClr val="black"/>
                </a:solidFill>
              </a:rPr>
              <a:t/>
            </a:r>
            <a:br>
              <a:rPr lang="en-US" sz="2000" b="1" dirty="0" smtClean="0">
                <a:solidFill>
                  <a:prstClr val="black"/>
                </a:solidFill>
              </a:rPr>
            </a:br>
            <a:r>
              <a:rPr lang="en-US" sz="2000" b="1" dirty="0" smtClean="0">
                <a:solidFill>
                  <a:prstClr val="black"/>
                </a:solidFill>
              </a:rPr>
              <a:t> OVERALL ORGANISATIONAL PERFORMANCE PER INDICATOR</a:t>
            </a:r>
            <a:endParaRPr lang="en-ZA" sz="2000" dirty="0">
              <a:latin typeface="+mn-lt"/>
            </a:endParaRPr>
          </a:p>
        </p:txBody>
      </p:sp>
      <p:graphicFrame>
        <p:nvGraphicFramePr>
          <p:cNvPr id="7" name="Content Placeholder 5"/>
          <p:cNvGraphicFramePr>
            <a:graphicFrameLocks noGrp="1"/>
          </p:cNvGraphicFramePr>
          <p:nvPr>
            <p:ph idx="1"/>
            <p:extLst>
              <p:ext uri="{D42A27DB-BD31-4B8C-83A1-F6EECF244321}">
                <p14:modId xmlns:p14="http://schemas.microsoft.com/office/powerpoint/2010/main" xmlns="" val="1789681750"/>
              </p:ext>
            </p:extLst>
          </p:nvPr>
        </p:nvGraphicFramePr>
        <p:xfrm>
          <a:off x="251520" y="1412776"/>
          <a:ext cx="8640961" cy="5323260"/>
        </p:xfrm>
        <a:graphic>
          <a:graphicData uri="http://schemas.openxmlformats.org/drawingml/2006/table">
            <a:tbl>
              <a:tblPr/>
              <a:tblGrid>
                <a:gridCol w="1474677">
                  <a:extLst>
                    <a:ext uri="{9D8B030D-6E8A-4147-A177-3AD203B41FA5}">
                      <a16:colId xmlns:a16="http://schemas.microsoft.com/office/drawing/2014/main" xmlns="" val="20000"/>
                    </a:ext>
                  </a:extLst>
                </a:gridCol>
                <a:gridCol w="824896">
                  <a:extLst>
                    <a:ext uri="{9D8B030D-6E8A-4147-A177-3AD203B41FA5}">
                      <a16:colId xmlns:a16="http://schemas.microsoft.com/office/drawing/2014/main" xmlns="" val="20001"/>
                    </a:ext>
                  </a:extLst>
                </a:gridCol>
                <a:gridCol w="567116">
                  <a:extLst>
                    <a:ext uri="{9D8B030D-6E8A-4147-A177-3AD203B41FA5}">
                      <a16:colId xmlns:a16="http://schemas.microsoft.com/office/drawing/2014/main" xmlns="" val="20002"/>
                    </a:ext>
                  </a:extLst>
                </a:gridCol>
                <a:gridCol w="824896">
                  <a:extLst>
                    <a:ext uri="{9D8B030D-6E8A-4147-A177-3AD203B41FA5}">
                      <a16:colId xmlns:a16="http://schemas.microsoft.com/office/drawing/2014/main" xmlns="" val="20003"/>
                    </a:ext>
                  </a:extLst>
                </a:gridCol>
                <a:gridCol w="824896">
                  <a:extLst>
                    <a:ext uri="{9D8B030D-6E8A-4147-A177-3AD203B41FA5}">
                      <a16:colId xmlns:a16="http://schemas.microsoft.com/office/drawing/2014/main" xmlns="" val="20004"/>
                    </a:ext>
                  </a:extLst>
                </a:gridCol>
                <a:gridCol w="824896">
                  <a:extLst>
                    <a:ext uri="{9D8B030D-6E8A-4147-A177-3AD203B41FA5}">
                      <a16:colId xmlns:a16="http://schemas.microsoft.com/office/drawing/2014/main" xmlns="" val="20005"/>
                    </a:ext>
                  </a:extLst>
                </a:gridCol>
                <a:gridCol w="824896">
                  <a:extLst>
                    <a:ext uri="{9D8B030D-6E8A-4147-A177-3AD203B41FA5}">
                      <a16:colId xmlns:a16="http://schemas.microsoft.com/office/drawing/2014/main" xmlns="" val="20006"/>
                    </a:ext>
                  </a:extLst>
                </a:gridCol>
                <a:gridCol w="824896">
                  <a:extLst>
                    <a:ext uri="{9D8B030D-6E8A-4147-A177-3AD203B41FA5}">
                      <a16:colId xmlns:a16="http://schemas.microsoft.com/office/drawing/2014/main" xmlns="" val="20007"/>
                    </a:ext>
                  </a:extLst>
                </a:gridCol>
                <a:gridCol w="824896">
                  <a:extLst>
                    <a:ext uri="{9D8B030D-6E8A-4147-A177-3AD203B41FA5}">
                      <a16:colId xmlns:a16="http://schemas.microsoft.com/office/drawing/2014/main" xmlns="" val="20008"/>
                    </a:ext>
                  </a:extLst>
                </a:gridCol>
                <a:gridCol w="824896">
                  <a:extLst>
                    <a:ext uri="{9D8B030D-6E8A-4147-A177-3AD203B41FA5}">
                      <a16:colId xmlns:a16="http://schemas.microsoft.com/office/drawing/2014/main" xmlns="" val="20009"/>
                    </a:ext>
                  </a:extLst>
                </a:gridCol>
              </a:tblGrid>
              <a:tr h="540497">
                <a:tc>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algn="ctr" rtl="0" fontAlgn="b"/>
                      <a:r>
                        <a:rPr lang="en-ZA" sz="1100" b="1" i="0" u="none" strike="noStrike" dirty="0" smtClean="0">
                          <a:solidFill>
                            <a:srgbClr val="000000"/>
                          </a:solidFill>
                          <a:effectLst/>
                          <a:latin typeface="+mn-lt"/>
                        </a:rPr>
                        <a:t>2018/19 1</a:t>
                      </a:r>
                      <a:r>
                        <a:rPr lang="en-ZA" sz="1100" b="1" i="0" u="none" strike="noStrike" baseline="30000" dirty="0" smtClean="0">
                          <a:solidFill>
                            <a:srgbClr val="000000"/>
                          </a:solidFill>
                          <a:effectLst/>
                          <a:latin typeface="+mn-lt"/>
                        </a:rPr>
                        <a:t>ST</a:t>
                      </a:r>
                      <a:r>
                        <a:rPr lang="en-ZA" sz="1100" b="1" i="0" u="none" strike="noStrike" baseline="0" dirty="0" smtClean="0">
                          <a:solidFill>
                            <a:srgbClr val="000000"/>
                          </a:solidFill>
                          <a:effectLst/>
                          <a:latin typeface="+mn-lt"/>
                        </a:rPr>
                        <a:t>  </a:t>
                      </a:r>
                      <a:r>
                        <a:rPr lang="en-ZA" sz="1100" b="1" i="0" u="none" strike="noStrike" dirty="0" smtClean="0">
                          <a:solidFill>
                            <a:srgbClr val="000000"/>
                          </a:solidFill>
                          <a:effectLst/>
                          <a:latin typeface="+mn-lt"/>
                        </a:rPr>
                        <a:t>QUARTER </a:t>
                      </a:r>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B05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2018/19 2</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ND</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 </a:t>
                      </a:r>
                    </a:p>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endParaRPr lang="en-ZA"/>
                    </a:p>
                  </a:txBody>
                  <a:tcPr/>
                </a:tc>
                <a:tc gridSpan="3">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p>
                      <a:pPr marL="0" marR="0" lvl="0" indent="0" algn="ctr" defTabSz="457200" rtl="0" eaLnBrk="1" fontAlgn="b" latinLnBrk="0" hangingPunct="1">
                        <a:lnSpc>
                          <a:spcPct val="100000"/>
                        </a:lnSpc>
                        <a:spcBef>
                          <a:spcPts val="0"/>
                        </a:spcBef>
                        <a:spcAft>
                          <a:spcPts val="0"/>
                        </a:spcAft>
                        <a:buClrTx/>
                        <a:buSzTx/>
                        <a:buFontTx/>
                        <a:buNone/>
                        <a:tabLst/>
                        <a:defRPr/>
                      </a:pPr>
                      <a:r>
                        <a:rPr kumimoji="0" lang="en-ZA" sz="1100" b="1" i="0" u="none" strike="noStrike" kern="1200" cap="none" spc="0" normalizeH="0" baseline="0" noProof="0" dirty="0" smtClean="0">
                          <a:ln>
                            <a:noFill/>
                          </a:ln>
                          <a:solidFill>
                            <a:srgbClr val="000000"/>
                          </a:solidFill>
                          <a:effectLst/>
                          <a:uLnTx/>
                          <a:uFillTx/>
                          <a:latin typeface="+mn-lt"/>
                          <a:ea typeface="+mn-ea"/>
                          <a:cs typeface="+mn-cs"/>
                        </a:rPr>
                        <a:t>2017/18 2</a:t>
                      </a:r>
                      <a:r>
                        <a:rPr kumimoji="0" lang="en-ZA" sz="1100" b="1" i="0" u="none" strike="noStrike" kern="1200" cap="none" spc="0" normalizeH="0" baseline="30000" noProof="0" dirty="0" smtClean="0">
                          <a:ln>
                            <a:noFill/>
                          </a:ln>
                          <a:solidFill>
                            <a:srgbClr val="000000"/>
                          </a:solidFill>
                          <a:effectLst/>
                          <a:uLnTx/>
                          <a:uFillTx/>
                          <a:latin typeface="+mn-lt"/>
                          <a:ea typeface="+mn-ea"/>
                          <a:cs typeface="+mn-cs"/>
                        </a:rPr>
                        <a:t>ND</a:t>
                      </a:r>
                      <a:r>
                        <a:rPr kumimoji="0" lang="en-ZA" sz="1100" b="1" i="0" u="none" strike="noStrike" kern="1200" cap="none" spc="0" normalizeH="0" baseline="0" noProof="0" dirty="0" smtClean="0">
                          <a:ln>
                            <a:noFill/>
                          </a:ln>
                          <a:solidFill>
                            <a:srgbClr val="000000"/>
                          </a:solidFill>
                          <a:effectLst/>
                          <a:uLnTx/>
                          <a:uFillTx/>
                          <a:latin typeface="+mn-lt"/>
                          <a:ea typeface="+mn-ea"/>
                          <a:cs typeface="+mn-cs"/>
                        </a:rPr>
                        <a:t> QUARTER </a:t>
                      </a:r>
                    </a:p>
                    <a:p>
                      <a:pPr marL="0" marR="0" lvl="0" indent="0" algn="ctr" defTabSz="457200" rtl="0" eaLnBrk="1" fontAlgn="b" latinLnBrk="0" hangingPunct="1">
                        <a:lnSpc>
                          <a:spcPct val="100000"/>
                        </a:lnSpc>
                        <a:spcBef>
                          <a:spcPts val="0"/>
                        </a:spcBef>
                        <a:spcAft>
                          <a:spcPts val="0"/>
                        </a:spcAft>
                        <a:buClrTx/>
                        <a:buSzTx/>
                        <a:buFontTx/>
                        <a:buNone/>
                        <a:tabLst/>
                        <a:defRPr/>
                      </a:pPr>
                      <a:endParaRPr kumimoji="0" lang="en-ZA" sz="1100" b="1" i="0" u="none" strike="noStrike" kern="1200" cap="none" spc="0" normalizeH="0" baseline="0" noProof="0" dirty="0" smtClean="0">
                        <a:ln>
                          <a:noFill/>
                        </a:ln>
                        <a:solidFill>
                          <a:srgbClr val="000000"/>
                        </a:solidFill>
                        <a:effectLst/>
                        <a:uLnTx/>
                        <a:uFillTx/>
                        <a:latin typeface="+mn-lt"/>
                        <a:ea typeface="+mn-ea"/>
                        <a:cs typeface="+mn-cs"/>
                      </a:endParaRPr>
                    </a:p>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hMerge="1">
                  <a:txBody>
                    <a:bodyPr/>
                    <a:lstStyle/>
                    <a:p>
                      <a:pPr algn="ctr" rtl="0" fontAlgn="b"/>
                      <a:endParaRPr lang="en-ZA" sz="1100" b="1" i="0" u="none" strike="noStrike" dirty="0">
                        <a:solidFill>
                          <a:srgbClr val="000000"/>
                        </a:solidFill>
                        <a:effectLst/>
                        <a:latin typeface="+mn-lt"/>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540497">
                <a:tc>
                  <a:txBody>
                    <a:bodyPr/>
                    <a:lstStyle/>
                    <a:p>
                      <a:pPr algn="ctr" rtl="0" fontAlgn="b"/>
                      <a:r>
                        <a:rPr lang="en-ZA" sz="1100" b="1" i="0" u="none" strike="noStrike" dirty="0">
                          <a:solidFill>
                            <a:srgbClr val="000000"/>
                          </a:solidFill>
                          <a:effectLst/>
                          <a:latin typeface="+mn-lt"/>
                        </a:rPr>
                        <a:t>STRATEGIC OBJECTIVES</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Planned </a:t>
                      </a:r>
                      <a:r>
                        <a:rPr lang="en-ZA" sz="1100" b="1" i="0" u="none" strike="noStrike" kern="1200" baseline="0" dirty="0" smtClean="0">
                          <a:solidFill>
                            <a:srgbClr val="000000"/>
                          </a:solidFill>
                          <a:effectLst/>
                          <a:latin typeface="+mn-lt"/>
                          <a:ea typeface="+mn-ea"/>
                          <a:cs typeface="+mn-cs"/>
                        </a:rPr>
                        <a:t>Indicators</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Planned </a:t>
                      </a:r>
                      <a:r>
                        <a:rPr lang="en-ZA" sz="1100" b="1" i="0" u="none" strike="noStrike" kern="1200" baseline="0" dirty="0" smtClean="0">
                          <a:solidFill>
                            <a:srgbClr val="000000"/>
                          </a:solidFill>
                          <a:effectLst/>
                          <a:latin typeface="+mn-lt"/>
                          <a:ea typeface="+mn-ea"/>
                          <a:cs typeface="+mn-cs"/>
                        </a:rPr>
                        <a:t>Indicators</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Planned </a:t>
                      </a:r>
                      <a:r>
                        <a:rPr lang="en-ZA" sz="1100" b="1" i="0" u="none" strike="noStrike" kern="1200" baseline="0" dirty="0" smtClean="0">
                          <a:solidFill>
                            <a:srgbClr val="000000"/>
                          </a:solidFill>
                          <a:effectLst/>
                          <a:latin typeface="+mn-lt"/>
                          <a:ea typeface="+mn-ea"/>
                          <a:cs typeface="+mn-cs"/>
                        </a:rPr>
                        <a:t>Indicators</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Achieved</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marL="0" algn="ctr" defTabSz="457200" rtl="0" eaLnBrk="1" fontAlgn="b" latinLnBrk="0" hangingPunct="1">
                        <a:lnSpc>
                          <a:spcPct val="150000"/>
                        </a:lnSpc>
                      </a:pPr>
                      <a:r>
                        <a:rPr lang="en-ZA" sz="1100" b="1" i="0" u="none" strike="noStrike" kern="1200" baseline="0" dirty="0">
                          <a:solidFill>
                            <a:srgbClr val="000000"/>
                          </a:solidFill>
                          <a:effectLst/>
                          <a:latin typeface="+mn-lt"/>
                          <a:ea typeface="+mn-ea"/>
                          <a:cs typeface="+mn-cs"/>
                        </a:rPr>
                        <a:t>Overall Achievement</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1"/>
                  </a:ext>
                </a:extLst>
              </a:tr>
              <a:tr h="536377">
                <a:tc>
                  <a:txBody>
                    <a:bodyPr/>
                    <a:lstStyle/>
                    <a:p>
                      <a:pPr algn="just" rtl="0" fontAlgn="b"/>
                      <a:r>
                        <a:rPr lang="en-US" sz="1100" b="0" i="0" u="none" strike="noStrike" kern="1200" dirty="0" smtClean="0">
                          <a:solidFill>
                            <a:srgbClr val="000000"/>
                          </a:solidFill>
                          <a:effectLst/>
                          <a:latin typeface="+mn-lt"/>
                          <a:ea typeface="+mn-ea"/>
                          <a:cs typeface="+mn-cs"/>
                        </a:rPr>
                        <a:t>Ensure financial sustainability</a:t>
                      </a: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100%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100%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3</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100%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708195">
                <a:tc>
                  <a:txBody>
                    <a:bodyPr/>
                    <a:lstStyle/>
                    <a:p>
                      <a:pPr algn="just" rtl="0" fontAlgn="b"/>
                      <a:r>
                        <a:rPr lang="en-ZA" sz="1100" b="0" i="0" u="none" strike="noStrike" dirty="0" smtClean="0">
                          <a:solidFill>
                            <a:srgbClr val="000000"/>
                          </a:solidFill>
                          <a:effectLst/>
                          <a:latin typeface="+mn-lt"/>
                        </a:rPr>
                        <a:t>Strengthen</a:t>
                      </a:r>
                      <a:r>
                        <a:rPr lang="en-ZA" sz="1100" b="0" i="0" u="none" strike="noStrike" baseline="0" dirty="0" smtClean="0">
                          <a:solidFill>
                            <a:srgbClr val="000000"/>
                          </a:solidFill>
                          <a:effectLst/>
                          <a:latin typeface="+mn-lt"/>
                        </a:rPr>
                        <a:t> institutional capacity of the fund</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smtClean="0">
                          <a:solidFill>
                            <a:srgbClr val="000000"/>
                          </a:solidFill>
                          <a:effectLst/>
                          <a:latin typeface="+mn-lt"/>
                          <a:ea typeface="+mn-ea"/>
                          <a:cs typeface="+mn-cs"/>
                        </a:rPr>
                        <a:t>100%</a:t>
                      </a:r>
                      <a:endParaRPr lang="en-ZA" sz="1100" b="0" i="0" u="none" strike="noStrike" kern="1200" baseline="0" noProof="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0</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smtClean="0">
                          <a:solidFill>
                            <a:srgbClr val="000000"/>
                          </a:solidFill>
                          <a:effectLst/>
                          <a:latin typeface="+mn-lt"/>
                          <a:ea typeface="+mn-ea"/>
                          <a:cs typeface="+mn-cs"/>
                        </a:rPr>
                        <a:t>0%</a:t>
                      </a:r>
                      <a:endParaRPr lang="en-ZA" sz="1100" b="0" i="0" u="none" strike="noStrike" kern="1200" baseline="0" noProof="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smtClean="0">
                          <a:solidFill>
                            <a:srgbClr val="000000"/>
                          </a:solidFill>
                          <a:effectLst/>
                          <a:latin typeface="+mn-lt"/>
                          <a:ea typeface="+mn-ea"/>
                          <a:cs typeface="+mn-cs"/>
                        </a:rPr>
                        <a:t>-</a:t>
                      </a:r>
                      <a:endParaRPr lang="en-ZA" sz="1100" b="0" i="0" u="none" strike="noStrike" kern="1200" baseline="0" noProof="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smtClean="0">
                          <a:solidFill>
                            <a:srgbClr val="000000"/>
                          </a:solidFill>
                          <a:effectLst/>
                          <a:latin typeface="+mn-lt"/>
                          <a:ea typeface="+mn-ea"/>
                          <a:cs typeface="+mn-cs"/>
                        </a:rPr>
                        <a:t>-</a:t>
                      </a:r>
                      <a:endParaRPr lang="en-ZA" sz="1100" b="0" i="0" u="none" strike="noStrike" kern="1200" baseline="0" noProof="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457200" rtl="0" eaLnBrk="1" fontAlgn="b" latinLnBrk="0" hangingPunct="1">
                        <a:lnSpc>
                          <a:spcPct val="150000"/>
                        </a:lnSpc>
                        <a:spcBef>
                          <a:spcPts val="0"/>
                        </a:spcBef>
                        <a:spcAft>
                          <a:spcPts val="0"/>
                        </a:spcAft>
                        <a:buClrTx/>
                        <a:buSzTx/>
                        <a:buFontTx/>
                        <a:buNone/>
                        <a:tabLst/>
                        <a:defRPr/>
                      </a:pPr>
                      <a:r>
                        <a:rPr lang="en-ZA" sz="1100" b="0" i="0" u="none" strike="noStrike" kern="1200" baseline="0" noProof="0" dirty="0" smtClean="0">
                          <a:solidFill>
                            <a:srgbClr val="000000"/>
                          </a:solidFill>
                          <a:effectLst/>
                          <a:latin typeface="+mn-lt"/>
                          <a:ea typeface="+mn-ea"/>
                          <a:cs typeface="+mn-cs"/>
                        </a:rPr>
                        <a:t>-</a:t>
                      </a:r>
                      <a:endParaRPr lang="en-ZA" sz="1100" b="0" i="0" u="none" strike="noStrike" kern="1200" baseline="0" noProof="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643047">
                <a:tc>
                  <a:txBody>
                    <a:bodyPr/>
                    <a:lstStyle/>
                    <a:p>
                      <a:pPr algn="just" rtl="0" fontAlgn="b"/>
                      <a:r>
                        <a:rPr lang="en-ZA" sz="1100" b="0" i="0" u="none" strike="noStrike" dirty="0" smtClean="0">
                          <a:solidFill>
                            <a:srgbClr val="000000"/>
                          </a:solidFill>
                          <a:effectLst/>
                          <a:latin typeface="+mn-lt"/>
                        </a:rPr>
                        <a:t>Provide easy to use services through multiple access points</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0</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60964">
                <a:tc>
                  <a:txBody>
                    <a:bodyPr/>
                    <a:lstStyle/>
                    <a:p>
                      <a:pPr algn="just" rtl="0" fontAlgn="b"/>
                      <a:r>
                        <a:rPr lang="en-ZA" sz="1100" b="0" i="0" u="none" strike="noStrike" dirty="0" smtClean="0">
                          <a:solidFill>
                            <a:srgbClr val="000000"/>
                          </a:solidFill>
                          <a:effectLst/>
                          <a:latin typeface="+mn-lt"/>
                        </a:rPr>
                        <a:t>Improve service delivery</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6</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3</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6</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4</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83%</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2</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40%</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460964">
                <a:tc>
                  <a:txBody>
                    <a:bodyPr/>
                    <a:lstStyle/>
                    <a:p>
                      <a:pPr algn="just" rtl="0" fontAlgn="b"/>
                      <a:r>
                        <a:rPr lang="en-ZA" sz="1100" b="0" i="0" u="none" strike="noStrike" dirty="0" smtClean="0">
                          <a:solidFill>
                            <a:srgbClr val="000000"/>
                          </a:solidFill>
                          <a:effectLst/>
                          <a:latin typeface="+mn-lt"/>
                        </a:rPr>
                        <a:t>Collaborate with stakeholders to improve compliance with UIF Acts</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100%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7</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460964">
                <a:tc>
                  <a:txBody>
                    <a:bodyPr/>
                    <a:lstStyle/>
                    <a:p>
                      <a:pPr algn="just" rtl="0" fontAlgn="b"/>
                      <a:r>
                        <a:rPr lang="en-ZA" sz="1100" b="0" i="0" u="none" strike="noStrike" dirty="0" smtClean="0">
                          <a:solidFill>
                            <a:srgbClr val="000000"/>
                          </a:solidFill>
                          <a:effectLst/>
                          <a:latin typeface="+mn-lt"/>
                        </a:rPr>
                        <a:t>Enhance employability of UIF beneficiaries, enable entrepreneurship and preserve jobs</a:t>
                      </a:r>
                      <a:endParaRPr lang="en-ZA" sz="1100" b="0" i="0" u="none" strike="noStrike" dirty="0">
                        <a:solidFill>
                          <a:srgbClr val="000000"/>
                        </a:solidFill>
                        <a:effectLst/>
                        <a:latin typeface="+mn-lt"/>
                      </a:endParaRPr>
                    </a:p>
                  </a:txBody>
                  <a:tcPr marL="8621" marR="8621" marT="8621"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1</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2</a:t>
                      </a:r>
                      <a:endParaRPr lang="en-ZA" sz="1100" b="0" i="0" u="none" strike="noStrike" kern="1200" baseline="0" dirty="0">
                        <a:solidFill>
                          <a:srgbClr val="000000"/>
                        </a:solidFill>
                        <a:effectLst/>
                        <a:latin typeface="+mn-lt"/>
                        <a:ea typeface="+mn-ea"/>
                        <a:cs typeface="+mn-cs"/>
                      </a:endParaRPr>
                    </a:p>
                  </a:txBody>
                  <a:tcPr marL="8621" marR="77588"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a:solidFill>
                            <a:srgbClr val="000000"/>
                          </a:solidFill>
                          <a:effectLst/>
                          <a:latin typeface="+mn-lt"/>
                          <a:ea typeface="+mn-ea"/>
                          <a:cs typeface="+mn-cs"/>
                        </a:rPr>
                        <a:t>1</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50000"/>
                        </a:lnSpc>
                      </a:pPr>
                      <a:r>
                        <a:rPr lang="en-ZA" sz="1100" b="0" i="0" u="none" strike="noStrike" kern="1200" baseline="0" dirty="0" smtClean="0">
                          <a:solidFill>
                            <a:srgbClr val="000000"/>
                          </a:solidFill>
                          <a:effectLst/>
                          <a:latin typeface="+mn-lt"/>
                          <a:ea typeface="+mn-ea"/>
                          <a:cs typeface="+mn-cs"/>
                        </a:rPr>
                        <a:t>50%</a:t>
                      </a:r>
                      <a:endParaRPr lang="en-ZA" sz="1100" b="0" i="0" u="none" strike="noStrike" kern="1200" baseline="0" dirty="0">
                        <a:solidFill>
                          <a:srgbClr val="000000"/>
                        </a:solidFill>
                        <a:effectLst/>
                        <a:latin typeface="+mn-lt"/>
                        <a:ea typeface="+mn-ea"/>
                        <a:cs typeface="+mn-cs"/>
                      </a:endParaRP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564277">
                <a:tc>
                  <a:txBody>
                    <a:bodyPr/>
                    <a:lstStyle/>
                    <a:p>
                      <a:pPr algn="ctr" rtl="0" fontAlgn="b"/>
                      <a:r>
                        <a:rPr lang="en-ZA" sz="1100" b="1" i="0" u="none" strike="noStrike" dirty="0">
                          <a:solidFill>
                            <a:srgbClr val="000000"/>
                          </a:solidFill>
                          <a:effectLst/>
                          <a:latin typeface="+mn-lt"/>
                        </a:rPr>
                        <a:t>OVERALL  PERFORMANCE</a:t>
                      </a: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indent="0" algn="ctr" defTabSz="457200" rtl="0" eaLnBrk="1" fontAlgn="b" latinLnBrk="0" hangingPunct="1">
                        <a:lnSpc>
                          <a:spcPct val="150000"/>
                        </a:lnSpc>
                        <a:buFont typeface="+mj-lt"/>
                        <a:buNone/>
                      </a:pPr>
                      <a:r>
                        <a:rPr lang="en-ZA" sz="1100" b="1" i="0" u="none" strike="noStrike" kern="1200" baseline="0" dirty="0" smtClean="0">
                          <a:solidFill>
                            <a:srgbClr val="000000"/>
                          </a:solidFill>
                          <a:effectLst/>
                          <a:latin typeface="+mn-lt"/>
                          <a:ea typeface="+mn-ea"/>
                          <a:cs typeface="+mn-cs"/>
                        </a:rPr>
                        <a:t>16</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baseline="0" dirty="0" smtClean="0">
                          <a:solidFill>
                            <a:srgbClr val="000000"/>
                          </a:solidFill>
                          <a:effectLst/>
                          <a:latin typeface="+mn-lt"/>
                          <a:ea typeface="+mn-ea"/>
                          <a:cs typeface="+mn-cs"/>
                        </a:rPr>
                        <a:t>10</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100" b="1" i="0" u="none" strike="noStrike" kern="1200" baseline="0" dirty="0" smtClean="0">
                          <a:solidFill>
                            <a:srgbClr val="000000"/>
                          </a:solidFill>
                          <a:effectLst/>
                          <a:latin typeface="+mn-lt"/>
                          <a:ea typeface="+mn-ea"/>
                          <a:cs typeface="+mn-cs"/>
                        </a:rPr>
                        <a:t>63%</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16</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10</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algn="ctr" defTabSz="457200" rtl="0" eaLnBrk="1" fontAlgn="b" latinLnBrk="0" hangingPunct="1">
                        <a:lnSpc>
                          <a:spcPct val="150000"/>
                        </a:lnSpc>
                      </a:pPr>
                      <a:r>
                        <a:rPr lang="en-ZA" sz="1100" b="1" i="0" u="none" strike="noStrike" kern="1200" baseline="0" dirty="0" smtClean="0">
                          <a:solidFill>
                            <a:srgbClr val="000000"/>
                          </a:solidFill>
                          <a:effectLst/>
                          <a:latin typeface="+mn-lt"/>
                          <a:ea typeface="+mn-ea"/>
                          <a:cs typeface="+mn-cs"/>
                        </a:rPr>
                        <a:t>63%</a:t>
                      </a:r>
                      <a:endParaRPr lang="en-ZA" sz="1100" b="1" i="0" u="none" strike="noStrike" kern="1200" baseline="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indent="0" algn="ctr" defTabSz="457200" rtl="0" eaLnBrk="1" fontAlgn="b" latinLnBrk="0" hangingPunct="1">
                        <a:lnSpc>
                          <a:spcPct val="150000"/>
                        </a:lnSpc>
                        <a:buFont typeface="+mj-lt"/>
                        <a:buNone/>
                      </a:pPr>
                      <a:r>
                        <a:rPr lang="en-ZA" sz="1200" b="1" i="0" u="none" strike="noStrike" kern="1200" dirty="0" smtClean="0">
                          <a:solidFill>
                            <a:srgbClr val="FF0000"/>
                          </a:solidFill>
                          <a:effectLst/>
                          <a:latin typeface="+mn-lt"/>
                          <a:ea typeface="+mn-ea"/>
                          <a:cs typeface="+mn-cs"/>
                        </a:rPr>
                        <a:t>12</a:t>
                      </a:r>
                      <a:endParaRPr lang="en-ZA" sz="1200" b="1" i="0" u="none" strike="noStrike" kern="1200" dirty="0">
                        <a:solidFill>
                          <a:srgbClr val="FF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dirty="0" smtClean="0">
                          <a:solidFill>
                            <a:srgbClr val="FF0000"/>
                          </a:solidFill>
                          <a:effectLst/>
                          <a:latin typeface="+mn-lt"/>
                          <a:ea typeface="+mn-ea"/>
                          <a:cs typeface="+mn-cs"/>
                        </a:rPr>
                        <a:t>7</a:t>
                      </a:r>
                      <a:endParaRPr lang="en-ZA" sz="1200" b="1" i="0" u="none" strike="noStrike" kern="1200" dirty="0">
                        <a:solidFill>
                          <a:srgbClr val="FF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a:txBody>
                    <a:bodyPr/>
                    <a:lstStyle/>
                    <a:p>
                      <a:pPr marL="0" marR="0" indent="0" algn="ctr" defTabSz="457200" rtl="0" eaLnBrk="1" fontAlgn="b" latinLnBrk="0" hangingPunct="1">
                        <a:lnSpc>
                          <a:spcPct val="150000"/>
                        </a:lnSpc>
                        <a:spcBef>
                          <a:spcPts val="0"/>
                        </a:spcBef>
                        <a:spcAft>
                          <a:spcPts val="0"/>
                        </a:spcAft>
                        <a:buFont typeface="+mj-lt"/>
                        <a:buNone/>
                      </a:pPr>
                      <a:r>
                        <a:rPr lang="en-ZA" sz="1200" b="1" i="0" u="none" strike="noStrike" kern="1200" smtClean="0">
                          <a:solidFill>
                            <a:srgbClr val="000000"/>
                          </a:solidFill>
                          <a:effectLst/>
                          <a:latin typeface="+mn-lt"/>
                          <a:ea typeface="+mn-ea"/>
                          <a:cs typeface="+mn-cs"/>
                        </a:rPr>
                        <a:t>58%</a:t>
                      </a:r>
                      <a:endParaRPr lang="en-ZA" sz="1200" b="1" i="0" u="none" strike="noStrike" kern="1200" dirty="0">
                        <a:solidFill>
                          <a:srgbClr val="000000"/>
                        </a:solidFill>
                        <a:effectLst/>
                        <a:latin typeface="+mn-lt"/>
                        <a:ea typeface="+mn-ea"/>
                        <a:cs typeface="+mn-cs"/>
                      </a:endParaRPr>
                    </a:p>
                  </a:txBody>
                  <a:tcPr marL="8621" marR="8621" marT="862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08"/>
                  </a:ext>
                </a:extLst>
              </a:tr>
            </a:tbl>
          </a:graphicData>
        </a:graphic>
      </p:graphicFrame>
      <p:sp>
        <p:nvSpPr>
          <p:cNvPr id="6" name="TextBox 7"/>
          <p:cNvSpPr txBox="1"/>
          <p:nvPr/>
        </p:nvSpPr>
        <p:spPr>
          <a:xfrm>
            <a:off x="8388424" y="280548"/>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15</a:t>
            </a:r>
            <a:endParaRPr lang="en-ZA" sz="1200" dirty="0">
              <a:solidFill>
                <a:prstClr val="black"/>
              </a:solidFill>
            </a:endParaRPr>
          </a:p>
        </p:txBody>
      </p:sp>
    </p:spTree>
    <p:extLst>
      <p:ext uri="{BB962C8B-B14F-4D97-AF65-F5344CB8AC3E}">
        <p14:creationId xmlns:p14="http://schemas.microsoft.com/office/powerpoint/2010/main" xmlns="" val="6574646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079651"/>
              </p:ext>
            </p:extLst>
          </p:nvPr>
        </p:nvGraphicFramePr>
        <p:xfrm>
          <a:off x="174626" y="1143000"/>
          <a:ext cx="8805602" cy="5401961"/>
        </p:xfrm>
        <a:graphic>
          <a:graphicData uri="http://schemas.openxmlformats.org/drawingml/2006/table">
            <a:tbl>
              <a:tblPr/>
              <a:tblGrid>
                <a:gridCol w="1893866">
                  <a:extLst>
                    <a:ext uri="{9D8B030D-6E8A-4147-A177-3AD203B41FA5}">
                      <a16:colId xmlns:a16="http://schemas.microsoft.com/office/drawing/2014/main" xmlns="" val="20000"/>
                    </a:ext>
                  </a:extLst>
                </a:gridCol>
                <a:gridCol w="1743631">
                  <a:extLst>
                    <a:ext uri="{9D8B030D-6E8A-4147-A177-3AD203B41FA5}">
                      <a16:colId xmlns:a16="http://schemas.microsoft.com/office/drawing/2014/main" xmlns="" val="20001"/>
                    </a:ext>
                  </a:extLst>
                </a:gridCol>
                <a:gridCol w="1937366">
                  <a:extLst>
                    <a:ext uri="{9D8B030D-6E8A-4147-A177-3AD203B41FA5}">
                      <a16:colId xmlns:a16="http://schemas.microsoft.com/office/drawing/2014/main" xmlns="" val="20002"/>
                    </a:ext>
                  </a:extLst>
                </a:gridCol>
                <a:gridCol w="1732867">
                  <a:extLst>
                    <a:ext uri="{9D8B030D-6E8A-4147-A177-3AD203B41FA5}">
                      <a16:colId xmlns:a16="http://schemas.microsoft.com/office/drawing/2014/main" xmlns="" val="20003"/>
                    </a:ext>
                  </a:extLst>
                </a:gridCol>
                <a:gridCol w="1497872">
                  <a:extLst>
                    <a:ext uri="{9D8B030D-6E8A-4147-A177-3AD203B41FA5}">
                      <a16:colId xmlns:a16="http://schemas.microsoft.com/office/drawing/2014/main" xmlns="" val="20004"/>
                    </a:ext>
                  </a:extLst>
                </a:gridCol>
              </a:tblGrid>
              <a:tr h="609600">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PROGRAMME PERFORMANCE 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2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44876">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1: Ensure  financial sustainability</a:t>
                      </a:r>
                    </a:p>
                    <a:p>
                      <a:pPr marL="0" marR="0" lvl="0" indent="0" algn="ctr" defTabSz="457200" rtl="0" eaLnBrk="1" fontAlgn="base" latinLnBrk="0" hangingPunct="1">
                        <a:lnSpc>
                          <a:spcPct val="115000"/>
                        </a:lnSpc>
                        <a:spcBef>
                          <a:spcPct val="0"/>
                        </a:spcBef>
                        <a:spcAft>
                          <a:spcPct val="0"/>
                        </a:spcAft>
                        <a:buClrTx/>
                        <a:buSzTx/>
                        <a:buFontTx/>
                        <a:buNone/>
                        <a:tabLst/>
                      </a:pPr>
                      <a:endPar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212551">
                <a:tc>
                  <a:txBody>
                    <a:bodyPr/>
                    <a:lstStyle/>
                    <a:p>
                      <a:pPr marR="0" algn="l" rtl="0"/>
                      <a:r>
                        <a:rPr lang="en-ZA" sz="1400" b="0" i="0" u="none" strike="noStrike" baseline="0" dirty="0" smtClean="0">
                          <a:solidFill>
                            <a:srgbClr val="000000"/>
                          </a:solidFill>
                          <a:latin typeface="+mn-lt"/>
                        </a:rPr>
                        <a:t>Percentage of administrative expenditure (excluding capex) as compared to revenue maintained.</a:t>
                      </a:r>
                      <a:endParaRPr lang="en-US" sz="1400" b="0" i="0" u="none" strike="noStrike" baseline="0" dirty="0" smtClean="0">
                        <a:solidFill>
                          <a:srgbClr val="000000"/>
                        </a:solidFill>
                        <a:latin typeface="+mn-lt"/>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0" i="0" u="none" strike="noStrike" kern="1200" baseline="0" dirty="0" smtClean="0">
                          <a:solidFill>
                            <a:schemeClr val="tx1"/>
                          </a:solidFill>
                          <a:latin typeface="+mn-lt"/>
                          <a:ea typeface="+mn-ea"/>
                          <a:cs typeface="+mn-cs"/>
                        </a:rPr>
                        <a:t>≤ 15% </a:t>
                      </a:r>
                      <a:endParaRPr lang="en-ZA" sz="1400" b="0" dirty="0" smtClean="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400" b="1" i="0" u="none" strike="noStrike" baseline="0" dirty="0" smtClean="0">
                          <a:solidFill>
                            <a:srgbClr val="00B050"/>
                          </a:solidFill>
                          <a:latin typeface="+mn-lt"/>
                        </a:rPr>
                        <a:t>Achieved</a:t>
                      </a:r>
                    </a:p>
                    <a:p>
                      <a:pPr marR="0" algn="l" rtl="0"/>
                      <a:r>
                        <a:rPr lang="en-US" sz="1400" b="0" i="0" u="none" strike="noStrike" baseline="0" dirty="0" smtClean="0">
                          <a:solidFill>
                            <a:srgbClr val="000000"/>
                          </a:solidFill>
                          <a:latin typeface="+mn-lt"/>
                        </a:rPr>
                        <a:t>11%	</a:t>
                      </a:r>
                    </a:p>
                    <a:p>
                      <a:pPr marR="0" algn="l" rtl="0"/>
                      <a:r>
                        <a:rPr lang="en-ZA" sz="1400" b="0" i="0" u="none" strike="noStrike" baseline="0" dirty="0" smtClean="0">
                          <a:solidFill>
                            <a:srgbClr val="FF0000"/>
                          </a:solidFill>
                          <a:latin typeface="+mn-lt"/>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b="0" i="0" u="none" strike="noStrike" baseline="0" dirty="0" smtClean="0">
                          <a:solidFill>
                            <a:srgbClr val="000000"/>
                          </a:solidFill>
                          <a:latin typeface="+mn-lt"/>
                        </a:rPr>
                        <a:t>None</a:t>
                      </a:r>
                      <a:endParaRPr lang="en-US" sz="1400" dirty="0" smtClean="0">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0" i="0" u="none" strike="noStrike" baseline="0" dirty="0" smtClean="0">
                          <a:solidFill>
                            <a:srgbClr val="000000"/>
                          </a:solidFill>
                          <a:latin typeface="+mn-lt"/>
                        </a:rPr>
                        <a:t>None</a:t>
                      </a: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173707">
                <a:tc>
                  <a:txBody>
                    <a:bodyPr/>
                    <a:lstStyle/>
                    <a:p>
                      <a:pPr marR="0" algn="l" rtl="0"/>
                      <a:r>
                        <a:rPr lang="en-ZA" sz="1400" b="0" i="0" u="none" strike="noStrike" baseline="0" dirty="0" smtClean="0">
                          <a:solidFill>
                            <a:srgbClr val="000000"/>
                          </a:solidFill>
                          <a:latin typeface="+mn-lt"/>
                        </a:rPr>
                        <a:t>	</a:t>
                      </a:r>
                    </a:p>
                    <a:p>
                      <a:pPr marR="0" algn="l" rtl="0"/>
                      <a:r>
                        <a:rPr lang="en-ZA" sz="1400" b="0" i="0" u="none" strike="noStrike" baseline="0" dirty="0" smtClean="0">
                          <a:solidFill>
                            <a:srgbClr val="000000"/>
                          </a:solidFill>
                          <a:latin typeface="+mn-lt"/>
                        </a:rPr>
                        <a:t>Percentage of valid invoices paid within 30 calendar days after receipt by the Fund.	</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400" b="0" i="0" u="none" strike="noStrike" kern="1200" baseline="0" dirty="0" smtClean="0">
                          <a:solidFill>
                            <a:schemeClr val="tx1"/>
                          </a:solidFill>
                          <a:latin typeface="+mn-lt"/>
                          <a:ea typeface="+mn-ea"/>
                          <a:cs typeface="+mn-cs"/>
                        </a:rPr>
                        <a:t>100% within 30</a:t>
                      </a:r>
                    </a:p>
                    <a:p>
                      <a:pPr rtl="0"/>
                      <a:r>
                        <a:rPr lang="en-US" sz="1400" b="0" i="0" u="none" strike="noStrike" kern="1200" baseline="0" dirty="0" smtClean="0">
                          <a:solidFill>
                            <a:schemeClr val="tx1"/>
                          </a:solidFill>
                          <a:latin typeface="+mn-lt"/>
                          <a:ea typeface="+mn-ea"/>
                          <a:cs typeface="+mn-cs"/>
                        </a:rPr>
                        <a:t>calendar days </a:t>
                      </a: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400" b="1" i="0" u="none" strike="noStrike" baseline="0" dirty="0" smtClean="0">
                          <a:solidFill>
                            <a:srgbClr val="00B050"/>
                          </a:solidFill>
                          <a:latin typeface="+mn-lt"/>
                        </a:rPr>
                        <a:t>Achieved</a:t>
                      </a:r>
                    </a:p>
                    <a:p>
                      <a:pPr marR="0" algn="l" rtl="0"/>
                      <a:endParaRPr lang="en-US" sz="1400" b="0" i="0" u="none" strike="noStrike" baseline="0" dirty="0" smtClean="0">
                        <a:solidFill>
                          <a:srgbClr val="000000"/>
                        </a:solidFill>
                        <a:latin typeface="+mn-lt"/>
                      </a:endParaRPr>
                    </a:p>
                    <a:p>
                      <a:pPr marR="0" algn="l" rtl="0"/>
                      <a:r>
                        <a:rPr lang="en-US" sz="1400" b="0" i="0" u="none" strike="noStrike" baseline="0" dirty="0" smtClean="0">
                          <a:solidFill>
                            <a:srgbClr val="000000"/>
                          </a:solidFill>
                          <a:latin typeface="+mn-lt"/>
                        </a:rPr>
                        <a:t>100% 	</a:t>
                      </a:r>
                    </a:p>
                    <a:p>
                      <a:pPr marR="0" algn="l" rtl="0"/>
                      <a:r>
                        <a:rPr lang="en-ZA" sz="1400" b="0" i="0" u="none" strike="noStrike" baseline="0" dirty="0" smtClean="0">
                          <a:solidFill>
                            <a:srgbClr val="FF0000"/>
                          </a:solidFill>
                          <a:latin typeface="+mn-lt"/>
                        </a:rPr>
                        <a:t>	</a:t>
                      </a: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0" i="0" u="none" strike="noStrike" baseline="0" dirty="0" smtClean="0">
                          <a:solidFill>
                            <a:srgbClr val="000000"/>
                          </a:solidFill>
                          <a:latin typeface="+mn-lt"/>
                        </a:rPr>
                        <a:t>None</a:t>
                      </a: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0" i="0" u="none" strike="noStrike" baseline="0" dirty="0" smtClean="0">
                          <a:solidFill>
                            <a:srgbClr val="000000"/>
                          </a:solidFill>
                          <a:latin typeface="+mn-lt"/>
                        </a:rPr>
                        <a:t>None</a:t>
                      </a: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647378">
                <a:tc>
                  <a:txBody>
                    <a:bodyPr/>
                    <a:lstStyle/>
                    <a:p>
                      <a:pPr marR="0" algn="l" rtl="0"/>
                      <a:r>
                        <a:rPr lang="en-ZA" sz="1400" b="0" i="0" u="none" strike="noStrike" baseline="0" dirty="0" smtClean="0">
                          <a:solidFill>
                            <a:srgbClr val="000000"/>
                          </a:solidFill>
                          <a:latin typeface="+mn-lt"/>
                        </a:rPr>
                        <a:t>	</a:t>
                      </a:r>
                    </a:p>
                    <a:p>
                      <a:pPr marR="0" algn="just" rtl="0"/>
                      <a:r>
                        <a:rPr lang="en-ZA" sz="1400" b="0" i="0" u="none" strike="noStrike" baseline="0" dirty="0" smtClean="0">
                          <a:solidFill>
                            <a:srgbClr val="000000"/>
                          </a:solidFill>
                          <a:latin typeface="+mn-lt"/>
                        </a:rPr>
                        <a:t>Percentage of total mandated social</a:t>
                      </a:r>
                    </a:p>
                    <a:p>
                      <a:pPr marR="0" algn="l" rtl="0"/>
                      <a:r>
                        <a:rPr lang="en-US" sz="1400" b="0" i="0" u="none" strike="noStrike" baseline="0" dirty="0" smtClean="0">
                          <a:solidFill>
                            <a:srgbClr val="000000"/>
                          </a:solidFill>
                          <a:latin typeface="+mn-lt"/>
                        </a:rPr>
                        <a:t>responsible investment committed	</a:t>
                      </a: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sz="1400" b="0" i="0" u="none" strike="noStrike" kern="1200" baseline="0" dirty="0" smtClean="0">
                          <a:solidFill>
                            <a:schemeClr val="tx1"/>
                          </a:solidFill>
                          <a:latin typeface="+mn-lt"/>
                          <a:ea typeface="+mn-ea"/>
                          <a:cs typeface="+mn-cs"/>
                        </a:rPr>
                        <a:t>40%</a:t>
                      </a: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400" b="1" i="0" u="none" strike="noStrike" baseline="0" dirty="0" smtClean="0">
                          <a:solidFill>
                            <a:srgbClr val="00B050"/>
                          </a:solidFill>
                          <a:latin typeface="+mn-lt"/>
                        </a:rPr>
                        <a:t>Achieved</a:t>
                      </a:r>
                    </a:p>
                    <a:p>
                      <a:pPr marR="0" algn="l" rtl="0"/>
                      <a:r>
                        <a:rPr lang="en-ZA" sz="1400" b="0" i="0" u="none" strike="noStrike" baseline="0" dirty="0" smtClean="0">
                          <a:solidFill>
                            <a:srgbClr val="000000"/>
                          </a:solidFill>
                          <a:latin typeface="+mn-lt"/>
                        </a:rPr>
                        <a:t>94% </a:t>
                      </a:r>
                      <a:r>
                        <a:rPr lang="en-ZA" sz="1400" b="0" i="0" u="none" strike="noStrike" baseline="0" dirty="0" smtClean="0">
                          <a:solidFill>
                            <a:srgbClr val="FF0000"/>
                          </a:solidFill>
                          <a:latin typeface="+mn-lt"/>
                        </a:rPr>
                        <a:t>	</a:t>
                      </a: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400" b="0" i="0" u="none" strike="noStrike" kern="1200" baseline="0" dirty="0" smtClean="0">
                          <a:solidFill>
                            <a:schemeClr val="tx1"/>
                          </a:solidFill>
                          <a:latin typeface="+mn-lt"/>
                          <a:ea typeface="+mn-ea"/>
                          <a:cs typeface="+mn-cs"/>
                        </a:rPr>
                        <a:t>The SRI Commitment Value increased by 18%.</a:t>
                      </a: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0" i="0" u="none" strike="noStrike" kern="1200" baseline="0" dirty="0" smtClean="0">
                          <a:solidFill>
                            <a:schemeClr val="tx1"/>
                          </a:solidFill>
                          <a:latin typeface="+mn-lt"/>
                          <a:ea typeface="+mn-ea"/>
                          <a:cs typeface="+mn-cs"/>
                        </a:rPr>
                        <a:t>None</a:t>
                      </a:r>
                      <a:endParaRPr lang="en-ZA" sz="14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16</a:t>
            </a:fld>
            <a:endParaRPr lang="en-US" altLang="en-US" sz="1200" dirty="0" smtClean="0">
              <a:solidFill>
                <a:srgbClr val="898989"/>
              </a:solidFill>
            </a:endParaRPr>
          </a:p>
        </p:txBody>
      </p:sp>
      <p:sp>
        <p:nvSpPr>
          <p:cNvPr id="6" name="TextBox 7"/>
          <p:cNvSpPr txBox="1"/>
          <p:nvPr/>
        </p:nvSpPr>
        <p:spPr>
          <a:xfrm>
            <a:off x="8460432" y="272235"/>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16</a:t>
            </a:r>
            <a:endParaRPr lang="en-ZA" sz="1200" dirty="0">
              <a:solidFill>
                <a:prstClr val="black"/>
              </a:solidFill>
            </a:endParaRPr>
          </a:p>
        </p:txBody>
      </p:sp>
    </p:spTree>
    <p:extLst>
      <p:ext uri="{BB962C8B-B14F-4D97-AF65-F5344CB8AC3E}">
        <p14:creationId xmlns:p14="http://schemas.microsoft.com/office/powerpoint/2010/main" xmlns="" val="136229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16805223"/>
              </p:ext>
            </p:extLst>
          </p:nvPr>
        </p:nvGraphicFramePr>
        <p:xfrm>
          <a:off x="313898" y="870376"/>
          <a:ext cx="8666329" cy="5654968"/>
        </p:xfrm>
        <a:graphic>
          <a:graphicData uri="http://schemas.openxmlformats.org/drawingml/2006/table">
            <a:tbl>
              <a:tblPr/>
              <a:tblGrid>
                <a:gridCol w="1863912">
                  <a:extLst>
                    <a:ext uri="{9D8B030D-6E8A-4147-A177-3AD203B41FA5}">
                      <a16:colId xmlns:a16="http://schemas.microsoft.com/office/drawing/2014/main" xmlns="" val="20000"/>
                    </a:ext>
                  </a:extLst>
                </a:gridCol>
                <a:gridCol w="1716053">
                  <a:extLst>
                    <a:ext uri="{9D8B030D-6E8A-4147-A177-3AD203B41FA5}">
                      <a16:colId xmlns:a16="http://schemas.microsoft.com/office/drawing/2014/main" xmlns="" val="20001"/>
                    </a:ext>
                  </a:extLst>
                </a:gridCol>
                <a:gridCol w="1906724">
                  <a:extLst>
                    <a:ext uri="{9D8B030D-6E8A-4147-A177-3AD203B41FA5}">
                      <a16:colId xmlns:a16="http://schemas.microsoft.com/office/drawing/2014/main" xmlns="" val="20002"/>
                    </a:ext>
                  </a:extLst>
                </a:gridCol>
                <a:gridCol w="1705459">
                  <a:extLst>
                    <a:ext uri="{9D8B030D-6E8A-4147-A177-3AD203B41FA5}">
                      <a16:colId xmlns:a16="http://schemas.microsoft.com/office/drawing/2014/main" xmlns="" val="20003"/>
                    </a:ext>
                  </a:extLst>
                </a:gridCol>
                <a:gridCol w="1474181">
                  <a:extLst>
                    <a:ext uri="{9D8B030D-6E8A-4147-A177-3AD203B41FA5}">
                      <a16:colId xmlns:a16="http://schemas.microsoft.com/office/drawing/2014/main" xmlns="" val="20004"/>
                    </a:ext>
                  </a:extLst>
                </a:gridCol>
              </a:tblGrid>
              <a:tr h="789115">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PROGRAMME PERFORMANCE 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2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26645">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2: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Strengthen institutional capacity of the fund</a:t>
                      </a:r>
                    </a:p>
                    <a:p>
                      <a:pPr marL="0" marR="0" lvl="0" indent="0" algn="l" defTabSz="457200" rtl="0" eaLnBrk="1" fontAlgn="base" latinLnBrk="0" hangingPunct="1">
                        <a:lnSpc>
                          <a:spcPct val="115000"/>
                        </a:lnSpc>
                        <a:spcBef>
                          <a:spcPct val="0"/>
                        </a:spcBef>
                        <a:spcAft>
                          <a:spcPct val="0"/>
                        </a:spcAft>
                        <a:buClrTx/>
                        <a:buSzTx/>
                        <a:buFontTx/>
                        <a:buNone/>
                        <a:tabLst/>
                        <a:defRPr/>
                      </a:pPr>
                      <a:endPar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433920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400" b="0" i="0" u="none" strike="noStrike" kern="1200" baseline="0" dirty="0" smtClean="0">
                          <a:solidFill>
                            <a:schemeClr val="tx1"/>
                          </a:solidFill>
                          <a:latin typeface="+mn-lt"/>
                          <a:ea typeface="+mn-ea"/>
                          <a:cs typeface="+mn-cs"/>
                        </a:rPr>
                        <a:t>Percentage of vacancy rate reduced.</a:t>
                      </a:r>
                      <a:endParaRPr kumimoji="0" lang="en-US" altLang="en-US" sz="1400" b="0" i="0" u="none" strike="noStrike" cap="none" normalizeH="0" baseline="0" dirty="0" smtClean="0">
                        <a:ln>
                          <a:noFill/>
                        </a:ln>
                        <a:solidFill>
                          <a:srgbClr val="000000"/>
                        </a:solidFill>
                        <a:effectLst/>
                        <a:latin typeface="+mn-lt"/>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400" b="0" i="0" u="none" strike="noStrike" baseline="0" dirty="0" smtClean="0">
                          <a:solidFill>
                            <a:srgbClr val="000000"/>
                          </a:solidFill>
                          <a:latin typeface="+mn-lt"/>
                        </a:rPr>
                        <a:t>Reduced to Vacancy rate</a:t>
                      </a:r>
                    </a:p>
                    <a:p>
                      <a:pPr marR="0" algn="l" rtl="0"/>
                      <a:r>
                        <a:rPr lang="en-US" sz="1400" b="0" i="0" u="none" strike="noStrike" baseline="0" dirty="0" smtClean="0">
                          <a:solidFill>
                            <a:srgbClr val="000000"/>
                          </a:solidFill>
                          <a:latin typeface="+mn-lt"/>
                        </a:rPr>
                        <a:t> ≤ 13%</a:t>
                      </a:r>
                    </a:p>
                    <a:p>
                      <a:pPr marR="0" algn="l" rtl="0"/>
                      <a:r>
                        <a:rPr lang="en-US" sz="1400" b="0" i="0" u="none" strike="noStrike" baseline="0" dirty="0" smtClean="0">
                          <a:solidFill>
                            <a:srgbClr val="000000"/>
                          </a:solidFill>
                          <a:latin typeface="+mn-lt"/>
                        </a:rPr>
                        <a:t>	</a:t>
                      </a:r>
                      <a:endParaRPr lang="en-ZA" sz="1400" b="0" i="0" u="none" strike="noStrike" baseline="0" dirty="0" smtClean="0">
                        <a:solidFill>
                          <a:srgbClr val="000000"/>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400" b="1" i="0" u="none" strike="noStrike" baseline="0" dirty="0" smtClean="0">
                          <a:solidFill>
                            <a:srgbClr val="FF0000"/>
                          </a:solidFill>
                          <a:latin typeface="+mn-lt"/>
                        </a:rPr>
                        <a:t>Not achieved</a:t>
                      </a:r>
                    </a:p>
                    <a:p>
                      <a:pPr marR="0" algn="l" rtl="0"/>
                      <a:endParaRPr lang="en-US" sz="1400" b="0" i="0" u="none" strike="noStrike" baseline="0" dirty="0" smtClean="0">
                        <a:solidFill>
                          <a:srgbClr val="000000"/>
                        </a:solidFill>
                        <a:latin typeface="+mn-lt"/>
                      </a:endParaRPr>
                    </a:p>
                    <a:p>
                      <a:pPr marR="0" algn="l" rtl="0"/>
                      <a:r>
                        <a:rPr lang="en-ZA" sz="1400" b="0" i="0" u="none" strike="noStrike" baseline="0" dirty="0" smtClean="0">
                          <a:solidFill>
                            <a:srgbClr val="000000"/>
                          </a:solidFill>
                          <a:latin typeface="+mn-lt"/>
                        </a:rPr>
                        <a:t>Vacancy rate is at 14% as at  September 2018 </a:t>
                      </a:r>
                    </a:p>
                    <a:p>
                      <a:pPr marR="0" algn="just" rtl="0"/>
                      <a:r>
                        <a:rPr lang="en-ZA" sz="1400" b="0" i="0" u="none" strike="noStrike" baseline="0" dirty="0" smtClean="0">
                          <a:solidFill>
                            <a:srgbClr val="000000"/>
                          </a:solidFill>
                          <a:latin typeface="+mn-lt"/>
                        </a:rPr>
                        <a:t>(85 vacancies/602 establishment)		</a:t>
                      </a: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p>
                      <a:pPr marR="0" algn="l" rtl="0"/>
                      <a:endParaRPr lang="en-ZA" sz="1400" b="0" i="0" u="none" strike="noStrike" baseline="0" dirty="0" smtClean="0">
                        <a:solidFill>
                          <a:srgbClr val="000000"/>
                        </a:solidFill>
                        <a:latin typeface="+mn-lt"/>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just" rtl="0"/>
                      <a:r>
                        <a:rPr lang="en-ZA" sz="1400" b="0" i="0" u="none" strike="noStrike" baseline="0" dirty="0" smtClean="0">
                          <a:solidFill>
                            <a:srgbClr val="000000"/>
                          </a:solidFill>
                          <a:latin typeface="+mn-lt"/>
                        </a:rPr>
                        <a:t>28 new posts were added into the establishment</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400" b="0" i="0" u="none" strike="noStrike" kern="1200" baseline="0" dirty="0" smtClean="0">
                          <a:solidFill>
                            <a:srgbClr val="000000"/>
                          </a:solidFill>
                          <a:latin typeface="+mn-lt"/>
                          <a:ea typeface="+mn-ea"/>
                          <a:cs typeface="+mn-cs"/>
                        </a:rPr>
                        <a:t>Extended remunerated overtime for HR officials and other additional officials within CD:CS.</a:t>
                      </a:r>
                      <a:endParaRPr lang="en-ZA" sz="1400" b="0" i="0" u="none" strike="noStrike" kern="1200" baseline="0" dirty="0" smtClean="0">
                        <a:solidFill>
                          <a:srgbClr val="000000"/>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17</a:t>
            </a:fld>
            <a:endParaRPr lang="en-US" altLang="en-US" sz="1200" dirty="0" smtClean="0">
              <a:solidFill>
                <a:srgbClr val="898989"/>
              </a:solidFill>
            </a:endParaRPr>
          </a:p>
        </p:txBody>
      </p:sp>
      <p:sp>
        <p:nvSpPr>
          <p:cNvPr id="6" name="TextBox 7"/>
          <p:cNvSpPr txBox="1"/>
          <p:nvPr/>
        </p:nvSpPr>
        <p:spPr>
          <a:xfrm>
            <a:off x="8490285" y="2663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17</a:t>
            </a:r>
            <a:endParaRPr lang="en-ZA" sz="1200" dirty="0">
              <a:solidFill>
                <a:prstClr val="black"/>
              </a:solidFill>
            </a:endParaRPr>
          </a:p>
        </p:txBody>
      </p:sp>
    </p:spTree>
    <p:extLst>
      <p:ext uri="{BB962C8B-B14F-4D97-AF65-F5344CB8AC3E}">
        <p14:creationId xmlns:p14="http://schemas.microsoft.com/office/powerpoint/2010/main" xmlns="" val="302241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r>
              <a:rPr lang="en-ZA" altLang="en-US" sz="2000" b="1" dirty="0" smtClean="0">
                <a:ea typeface="ＭＳ Ｐゴシック" pitchFamily="34" charset="-128"/>
                <a:cs typeface="Times New Roman" pitchFamily="18" charset="0"/>
              </a:rPr>
              <a:t>PROGRAMME 1: ADMINISTRATION</a:t>
            </a:r>
            <a:endParaRPr lang="en-US" altLang="en-US" sz="2000" dirty="0" smtClean="0">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344931162"/>
              </p:ext>
            </p:extLst>
          </p:nvPr>
        </p:nvGraphicFramePr>
        <p:xfrm>
          <a:off x="232013" y="1364773"/>
          <a:ext cx="8651409" cy="5232578"/>
        </p:xfrm>
        <a:graphic>
          <a:graphicData uri="http://schemas.openxmlformats.org/drawingml/2006/table">
            <a:tbl>
              <a:tblPr/>
              <a:tblGrid>
                <a:gridCol w="1860703">
                  <a:extLst>
                    <a:ext uri="{9D8B030D-6E8A-4147-A177-3AD203B41FA5}">
                      <a16:colId xmlns:a16="http://schemas.microsoft.com/office/drawing/2014/main" xmlns="" val="20000"/>
                    </a:ext>
                  </a:extLst>
                </a:gridCol>
                <a:gridCol w="1713099">
                  <a:extLst>
                    <a:ext uri="{9D8B030D-6E8A-4147-A177-3AD203B41FA5}">
                      <a16:colId xmlns:a16="http://schemas.microsoft.com/office/drawing/2014/main" xmlns="" val="20001"/>
                    </a:ext>
                  </a:extLst>
                </a:gridCol>
                <a:gridCol w="1903441">
                  <a:extLst>
                    <a:ext uri="{9D8B030D-6E8A-4147-A177-3AD203B41FA5}">
                      <a16:colId xmlns:a16="http://schemas.microsoft.com/office/drawing/2014/main" xmlns="" val="20002"/>
                    </a:ext>
                  </a:extLst>
                </a:gridCol>
                <a:gridCol w="1702523">
                  <a:extLst>
                    <a:ext uri="{9D8B030D-6E8A-4147-A177-3AD203B41FA5}">
                      <a16:colId xmlns:a16="http://schemas.microsoft.com/office/drawing/2014/main" xmlns="" val="20003"/>
                    </a:ext>
                  </a:extLst>
                </a:gridCol>
                <a:gridCol w="1471643">
                  <a:extLst>
                    <a:ext uri="{9D8B030D-6E8A-4147-A177-3AD203B41FA5}">
                      <a16:colId xmlns:a16="http://schemas.microsoft.com/office/drawing/2014/main" xmlns="" val="20004"/>
                    </a:ext>
                  </a:extLst>
                </a:gridCol>
              </a:tblGrid>
              <a:tr h="837188">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PROGRAMME PERFORMANCE 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2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551115">
                <a:tc gridSpan="5">
                  <a:txBody>
                    <a:bodyPr/>
                    <a:lstStyle/>
                    <a:p>
                      <a:pPr marL="0" marR="0" lvl="0" indent="0" algn="l" defTabSz="457200" rtl="0" eaLnBrk="1" fontAlgn="base" latinLnBrk="0" hangingPunct="1">
                        <a:lnSpc>
                          <a:spcPct val="115000"/>
                        </a:lnSpc>
                        <a:spcBef>
                          <a:spcPct val="0"/>
                        </a:spcBef>
                        <a:spcAft>
                          <a:spcPct val="0"/>
                        </a:spcAft>
                        <a:buClrTx/>
                        <a:buSzTx/>
                        <a:buFontTx/>
                        <a:buNone/>
                        <a:tabLst/>
                        <a:defRPr/>
                      </a:pP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  </a:t>
                      </a:r>
                      <a:r>
                        <a:rPr kumimoji="0" lang="en-US"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3: </a:t>
                      </a:r>
                      <a:r>
                        <a:rPr kumimoji="0" lang="en-ZA" sz="16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Provide easy to use services through multiple access points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2123196">
                <a:tc>
                  <a:txBody>
                    <a:bodyPr/>
                    <a:lstStyle/>
                    <a:p>
                      <a:pPr marR="0" algn="l" rtl="0"/>
                      <a:r>
                        <a:rPr lang="en-ZA" sz="1400" b="0" i="0" u="none" strike="noStrike" baseline="0" dirty="0" smtClean="0">
                          <a:solidFill>
                            <a:srgbClr val="000000"/>
                          </a:solidFill>
                          <a:latin typeface="+mj-lt"/>
                        </a:rPr>
                        <a:t>Number of provincial sites upgraded with</a:t>
                      </a:r>
                    </a:p>
                    <a:p>
                      <a:pPr marR="0" algn="l" rtl="0"/>
                      <a:r>
                        <a:rPr lang="en-ZA" sz="1400" b="0" i="0" u="none" strike="noStrike" baseline="0" dirty="0" smtClean="0">
                          <a:solidFill>
                            <a:srgbClr val="000000"/>
                          </a:solidFill>
                          <a:latin typeface="+mj-lt"/>
                        </a:rPr>
                        <a:t>free Wi-Fi to access </a:t>
                      </a:r>
                      <a:endParaRPr kumimoji="0" lang="en-US" altLang="en-US" sz="1400" b="0" i="0" u="none" strike="noStrike" cap="none" normalizeH="0" baseline="0" dirty="0" smtClean="0">
                        <a:ln>
                          <a:noFill/>
                        </a:ln>
                        <a:solidFill>
                          <a:srgbClr val="000000"/>
                        </a:solidFill>
                        <a:effectLst/>
                        <a:latin typeface="+mj-lt"/>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400" b="0" i="0" u="none" strike="noStrike" baseline="0" dirty="0" smtClean="0">
                          <a:solidFill>
                            <a:srgbClr val="000000"/>
                          </a:solidFill>
                          <a:latin typeface="+mj-lt"/>
                        </a:rPr>
                        <a:t>48	</a:t>
                      </a:r>
                      <a:r>
                        <a:rPr lang="en-ZA" sz="1400" b="0" i="0" u="none" strike="noStrike" baseline="0" dirty="0" smtClean="0">
                          <a:solidFill>
                            <a:srgbClr val="000000"/>
                          </a:solidFill>
                          <a:latin typeface="+mj-lt"/>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400" b="1" i="0" u="none" strike="noStrike" baseline="0" dirty="0" smtClean="0">
                          <a:solidFill>
                            <a:srgbClr val="FF0000"/>
                          </a:solidFill>
                          <a:latin typeface="+mj-lt"/>
                        </a:rPr>
                        <a:t>Not achieved</a:t>
                      </a:r>
                    </a:p>
                    <a:p>
                      <a:pPr marR="0" algn="l" rtl="0"/>
                      <a:endParaRPr lang="en-US" sz="1400" b="1" i="0" u="none" strike="noStrike" baseline="0" dirty="0" smtClean="0">
                        <a:solidFill>
                          <a:srgbClr val="00B050"/>
                        </a:solidFill>
                        <a:latin typeface="+mj-lt"/>
                      </a:endParaRPr>
                    </a:p>
                    <a:p>
                      <a:pPr marR="0" algn="l" rtl="0"/>
                      <a:r>
                        <a:rPr lang="en-US" sz="1400" b="0" i="0" u="none" strike="noStrike" baseline="0" dirty="0" smtClean="0">
                          <a:solidFill>
                            <a:srgbClr val="000000"/>
                          </a:solidFill>
                          <a:latin typeface="+mj-lt"/>
                        </a:rPr>
                        <a:t>33</a:t>
                      </a:r>
                    </a:p>
                    <a:p>
                      <a:pPr marR="0" algn="l" rtl="0"/>
                      <a:r>
                        <a:rPr lang="en-ZA" sz="1400" b="0" i="0" u="none" strike="noStrike" baseline="0" dirty="0" smtClean="0">
                          <a:solidFill>
                            <a:srgbClr val="000000"/>
                          </a:solidFill>
                          <a:latin typeface="+mj-lt"/>
                        </a:rPr>
                        <a:t>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just" rtl="0"/>
                      <a:r>
                        <a:rPr lang="en-ZA" sz="1400" b="0" i="0" u="none" strike="noStrike" baseline="0" dirty="0" smtClean="0">
                          <a:solidFill>
                            <a:srgbClr val="000000"/>
                          </a:solidFill>
                          <a:latin typeface="+mj-lt"/>
                        </a:rPr>
                        <a:t>Delays with the confirmation of specification from provinces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ZA" sz="1400" b="0" i="0" u="none" strike="noStrike" baseline="0" dirty="0" smtClean="0">
                          <a:solidFill>
                            <a:srgbClr val="000000"/>
                          </a:solidFill>
                          <a:latin typeface="+mj-lt"/>
                        </a:rPr>
                        <a:t>Requested intervention from </a:t>
                      </a:r>
                      <a:r>
                        <a:rPr lang="en-ZA" sz="1400" b="0" i="0" u="none" strike="noStrike" baseline="0" dirty="0" err="1" smtClean="0">
                          <a:solidFill>
                            <a:srgbClr val="000000"/>
                          </a:solidFill>
                          <a:latin typeface="+mj-lt"/>
                        </a:rPr>
                        <a:t>DoL</a:t>
                      </a:r>
                      <a:r>
                        <a:rPr lang="en-ZA" sz="1400" b="0" i="0" u="none" strike="noStrike" baseline="0" dirty="0" smtClean="0">
                          <a:solidFill>
                            <a:srgbClr val="000000"/>
                          </a:solidFill>
                          <a:latin typeface="+mj-lt"/>
                        </a:rPr>
                        <a:t> ICT management to fast track the confirmation of specifications by provinces.	</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1721079">
                <a:tc>
                  <a:txBody>
                    <a:bodyPr/>
                    <a:lstStyle/>
                    <a:p>
                      <a:pPr rtl="0"/>
                      <a:r>
                        <a:rPr lang="en-US" sz="1400" b="0" i="0" u="none" strike="noStrike" kern="1200" baseline="0" dirty="0" smtClean="0">
                          <a:solidFill>
                            <a:schemeClr val="tx1"/>
                          </a:solidFill>
                          <a:latin typeface="+mj-lt"/>
                          <a:ea typeface="+mn-ea"/>
                          <a:cs typeface="+mn-cs"/>
                        </a:rPr>
                        <a:t>Integrated claims management System</a:t>
                      </a:r>
                    </a:p>
                    <a:p>
                      <a:pPr rtl="0"/>
                      <a:r>
                        <a:rPr lang="en-US" sz="1400" b="0" i="0" u="none" strike="noStrike" kern="1200" baseline="0" dirty="0" smtClean="0">
                          <a:solidFill>
                            <a:schemeClr val="tx1"/>
                          </a:solidFill>
                          <a:latin typeface="+mj-lt"/>
                          <a:ea typeface="+mn-ea"/>
                          <a:cs typeface="+mn-cs"/>
                        </a:rPr>
                        <a:t>(ICMS) implemented</a:t>
                      </a:r>
                      <a:endParaRPr kumimoji="0" lang="en-US" sz="1400" b="0" i="0" u="none" strike="noStrike" cap="none" normalizeH="0" baseline="0" dirty="0" smtClean="0">
                        <a:ln>
                          <a:noFill/>
                        </a:ln>
                        <a:solidFill>
                          <a:srgbClr val="000000"/>
                        </a:solidFill>
                        <a:effectLst/>
                        <a:latin typeface="+mj-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ZA" sz="1400" b="0" i="0" u="none" strike="noStrike" kern="1200" baseline="0" dirty="0" smtClean="0">
                          <a:solidFill>
                            <a:schemeClr val="tx1"/>
                          </a:solidFill>
                          <a:latin typeface="+mj-lt"/>
                          <a:ea typeface="+mn-ea"/>
                          <a:cs typeface="+mn-cs"/>
                        </a:rPr>
                        <a:t>Developed and tested reports</a:t>
                      </a:r>
                      <a:endParaRPr kumimoji="0" lang="en-US" sz="14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chemeClr val="tx1"/>
                        </a:solidFill>
                        <a:effectLst/>
                        <a:latin typeface="+mj-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400" b="1" i="0" u="none" strike="noStrike" kern="1200" baseline="0" dirty="0" smtClean="0">
                          <a:solidFill>
                            <a:srgbClr val="FF0000"/>
                          </a:solidFill>
                          <a:latin typeface="+mj-lt"/>
                          <a:ea typeface="+mn-ea"/>
                          <a:cs typeface="+mn-cs"/>
                        </a:rPr>
                        <a:t>Not Achieved</a:t>
                      </a:r>
                    </a:p>
                    <a:p>
                      <a:pPr rtl="0"/>
                      <a:endParaRPr lang="en-US" sz="1400" b="0" i="0" u="none" strike="noStrike" kern="1200" baseline="0" dirty="0" smtClean="0">
                        <a:solidFill>
                          <a:schemeClr val="tx1"/>
                        </a:solidFill>
                        <a:latin typeface="+mj-lt"/>
                        <a:ea typeface="+mn-ea"/>
                        <a:cs typeface="+mn-cs"/>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0" i="0" u="none" strike="noStrike" baseline="0" dirty="0" smtClean="0">
                          <a:solidFill>
                            <a:srgbClr val="000000"/>
                          </a:solidFill>
                          <a:latin typeface="+mj-lt"/>
                        </a:rPr>
                        <a:t>Delays with the appointment of the service provider</a:t>
                      </a:r>
                      <a:endParaRPr lang="en-ZA" sz="14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400" b="0" i="0" u="none" strike="noStrike" baseline="0" dirty="0" smtClean="0">
                          <a:solidFill>
                            <a:srgbClr val="000000"/>
                          </a:solidFill>
                          <a:latin typeface="+mj-lt"/>
                        </a:rPr>
                        <a:t>Contracting was prioritized by the executive </a:t>
                      </a:r>
                      <a:endParaRPr lang="en-ZA" sz="1400" dirty="0">
                        <a:effectLst/>
                        <a:latin typeface="+mj-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18</a:t>
            </a:fld>
            <a:endParaRPr lang="en-US" altLang="en-US" sz="1200" dirty="0" smtClean="0">
              <a:solidFill>
                <a:srgbClr val="898989"/>
              </a:solidFill>
            </a:endParaRPr>
          </a:p>
        </p:txBody>
      </p:sp>
      <p:sp>
        <p:nvSpPr>
          <p:cNvPr id="6" name="TextBox 7"/>
          <p:cNvSpPr txBox="1"/>
          <p:nvPr/>
        </p:nvSpPr>
        <p:spPr>
          <a:xfrm>
            <a:off x="8460432" y="2663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18</a:t>
            </a:r>
            <a:endParaRPr lang="en-ZA" sz="1200" dirty="0">
              <a:solidFill>
                <a:prstClr val="black"/>
              </a:solidFill>
            </a:endParaRPr>
          </a:p>
        </p:txBody>
      </p:sp>
    </p:spTree>
    <p:extLst>
      <p:ext uri="{BB962C8B-B14F-4D97-AF65-F5344CB8AC3E}">
        <p14:creationId xmlns:p14="http://schemas.microsoft.com/office/powerpoint/2010/main" xmlns="" val="6882305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smtClean="0">
                <a:ea typeface="ＭＳ Ｐゴシック" pitchFamily="34" charset="-128"/>
                <a:cs typeface="Times New Roman" pitchFamily="18" charset="0"/>
              </a:rPr>
              <a:t>PROGRAMME 2: </a:t>
            </a:r>
            <a:r>
              <a:rPr lang="en-ZA" altLang="en-US" sz="2000" b="1" dirty="0">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095074878"/>
              </p:ext>
            </p:extLst>
          </p:nvPr>
        </p:nvGraphicFramePr>
        <p:xfrm>
          <a:off x="107504" y="968893"/>
          <a:ext cx="8928992" cy="5628459"/>
        </p:xfrm>
        <a:graphic>
          <a:graphicData uri="http://schemas.openxmlformats.org/drawingml/2006/table">
            <a:tbl>
              <a:tblPr/>
              <a:tblGrid>
                <a:gridCol w="1920404">
                  <a:extLst>
                    <a:ext uri="{9D8B030D-6E8A-4147-A177-3AD203B41FA5}">
                      <a16:colId xmlns:a16="http://schemas.microsoft.com/office/drawing/2014/main" xmlns="" val="20000"/>
                    </a:ext>
                  </a:extLst>
                </a:gridCol>
                <a:gridCol w="1005232">
                  <a:extLst>
                    <a:ext uri="{9D8B030D-6E8A-4147-A177-3AD203B41FA5}">
                      <a16:colId xmlns:a16="http://schemas.microsoft.com/office/drawing/2014/main" xmlns="" val="20001"/>
                    </a:ext>
                  </a:extLst>
                </a:gridCol>
                <a:gridCol w="1606375">
                  <a:extLst>
                    <a:ext uri="{9D8B030D-6E8A-4147-A177-3AD203B41FA5}">
                      <a16:colId xmlns:a16="http://schemas.microsoft.com/office/drawing/2014/main" xmlns="" val="20002"/>
                    </a:ext>
                  </a:extLst>
                </a:gridCol>
                <a:gridCol w="2263527">
                  <a:extLst>
                    <a:ext uri="{9D8B030D-6E8A-4147-A177-3AD203B41FA5}">
                      <a16:colId xmlns:a16="http://schemas.microsoft.com/office/drawing/2014/main" xmlns="" val="20003"/>
                    </a:ext>
                  </a:extLst>
                </a:gridCol>
                <a:gridCol w="2133454">
                  <a:extLst>
                    <a:ext uri="{9D8B030D-6E8A-4147-A177-3AD203B41FA5}">
                      <a16:colId xmlns:a16="http://schemas.microsoft.com/office/drawing/2014/main" xmlns="" val="20004"/>
                    </a:ext>
                  </a:extLst>
                </a:gridCol>
              </a:tblGrid>
              <a:tr h="590823">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PROGRAMME PERFORMANCE 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2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273273">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kern="1200" dirty="0" smtClean="0">
                          <a:solidFill>
                            <a:schemeClr val="bg1"/>
                          </a:solidFill>
                          <a:effectLst/>
                          <a:latin typeface="+mn-lt"/>
                          <a:ea typeface="Times New Roman"/>
                          <a:cs typeface="Arial" pitchFamily="34" charset="0"/>
                        </a:rPr>
                        <a:t> </a:t>
                      </a:r>
                      <a:r>
                        <a:rPr kumimoji="0" lang="en-US" sz="1200" b="1" i="0" u="none" strike="noStrike" kern="1200" cap="none" normalizeH="0" baseline="0" dirty="0" smtClean="0">
                          <a:ln>
                            <a:noFill/>
                          </a:ln>
                          <a:solidFill>
                            <a:srgbClr val="FFFFFF"/>
                          </a:solidFill>
                          <a:effectLst/>
                          <a:latin typeface="+mj-lt"/>
                          <a:ea typeface="ＭＳ Ｐゴシック" pitchFamily="34" charset="-128"/>
                          <a:cs typeface="+mn-cs"/>
                        </a:rPr>
                        <a:t>Strategic objective 4: </a:t>
                      </a:r>
                      <a:r>
                        <a:rPr lang="en-ZA" sz="1200" b="1" kern="1200" dirty="0" smtClean="0">
                          <a:solidFill>
                            <a:schemeClr val="bg1"/>
                          </a:solidFill>
                          <a:effectLst/>
                          <a:latin typeface="+mj-lt"/>
                          <a:ea typeface="Times New Roman"/>
                          <a:cs typeface="Arial" pitchFamily="34" charset="0"/>
                        </a:rPr>
                        <a:t> Improve service delivery</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152128">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Percentage of valid claims (Unemployment benefit) with complete information approved or rejected within specified time frames</a:t>
                      </a:r>
                      <a:endPar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mn-cs"/>
                        </a:rPr>
                        <a:t>90% within 15 working days</a:t>
                      </a:r>
                      <a:endParaRPr lang="en-ZA" sz="1200" b="0" dirty="0" smtClean="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mn-cs"/>
                        </a:rPr>
                        <a:t>Achieved</a:t>
                      </a:r>
                    </a:p>
                    <a:p>
                      <a:pPr rtl="0"/>
                      <a:endParaRPr lang="en-US" sz="1200" b="1" i="0" u="none" strike="noStrike" kern="1200" baseline="0" dirty="0" smtClean="0">
                        <a:solidFill>
                          <a:srgbClr val="00B050"/>
                        </a:solidFill>
                        <a:latin typeface="+mn-lt"/>
                        <a:ea typeface="+mn-ea"/>
                        <a:cs typeface="+mn-cs"/>
                      </a:endParaRPr>
                    </a:p>
                    <a:p>
                      <a:pPr rtl="0"/>
                      <a:r>
                        <a:rPr lang="en-ZA" sz="1200" b="0" i="0" u="none" strike="noStrike" kern="1200" baseline="0" dirty="0" smtClean="0">
                          <a:solidFill>
                            <a:schemeClr val="tx1"/>
                          </a:solidFill>
                          <a:latin typeface="+mn-lt"/>
                          <a:ea typeface="+mn-ea"/>
                          <a:cs typeface="+mn-cs"/>
                        </a:rPr>
                        <a:t>92% within 15 working days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rtl="0"/>
                      <a:r>
                        <a:rPr lang="en-ZA" sz="1200" b="0" i="0" u="none" strike="noStrike" kern="1200" baseline="0" dirty="0" smtClean="0">
                          <a:solidFill>
                            <a:schemeClr val="tx1"/>
                          </a:solidFill>
                          <a:latin typeface="+mn-lt"/>
                          <a:ea typeface="+mn-ea"/>
                          <a:cs typeface="+mn-cs"/>
                        </a:rPr>
                        <a:t>Provincial Support monitoring provinces through visits and OPS Forums.</a:t>
                      </a:r>
                    </a:p>
                    <a:p>
                      <a:pPr algn="just" rtl="0"/>
                      <a:r>
                        <a:rPr lang="en-ZA" sz="1200" b="0" i="0" u="none" strike="noStrike" kern="1200" baseline="0" dirty="0" smtClean="0">
                          <a:solidFill>
                            <a:schemeClr val="tx1"/>
                          </a:solidFill>
                          <a:latin typeface="+mn-lt"/>
                          <a:ea typeface="+mn-ea"/>
                          <a:cs typeface="+mn-cs"/>
                        </a:rPr>
                        <a:t>Provinces are also decentralizing claims processing to service points		</a:t>
                      </a:r>
                      <a:endParaRPr lang="en-US"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smtClean="0">
                          <a:effectLst/>
                          <a:latin typeface="+mn-lt"/>
                          <a:ea typeface="Times New Roman"/>
                        </a:rPr>
                        <a:t>None</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668019">
                <a:tc>
                  <a:txBody>
                    <a:bodyPr/>
                    <a:lstStyle/>
                    <a:p>
                      <a:pPr marL="0" marR="0" algn="l" defTabSz="457200" rtl="0" eaLnBrk="1" latinLnBrk="0" hangingPunct="1"/>
                      <a:r>
                        <a:rPr lang="en-ZA" sz="1200" b="0" i="0" u="none" strike="noStrike" kern="1200" baseline="0" dirty="0" smtClean="0">
                          <a:solidFill>
                            <a:schemeClr val="tx1"/>
                          </a:solidFill>
                          <a:latin typeface="+mn-lt"/>
                          <a:ea typeface="+mn-ea"/>
                          <a:cs typeface="+mn-cs"/>
                        </a:rPr>
                        <a:t>Percentage of valid claims (In-service</a:t>
                      </a:r>
                    </a:p>
                    <a:p>
                      <a:pPr marL="0" marR="0" algn="l" defTabSz="457200" rtl="0" eaLnBrk="1" latinLnBrk="0" hangingPunct="1"/>
                      <a:r>
                        <a:rPr lang="en-US" sz="1200" b="0" i="0" u="none" strike="noStrike" kern="1200" baseline="0" dirty="0" smtClean="0">
                          <a:solidFill>
                            <a:schemeClr val="tx1"/>
                          </a:solidFill>
                          <a:latin typeface="+mn-lt"/>
                          <a:ea typeface="+mn-ea"/>
                          <a:cs typeface="+mn-cs"/>
                        </a:rPr>
                        <a:t>benefits; Maternity, illness and</a:t>
                      </a:r>
                    </a:p>
                    <a:p>
                      <a:pPr marL="0" marR="0" algn="l" defTabSz="457200" rtl="0" eaLnBrk="1" latinLnBrk="0" hangingPunct="1"/>
                      <a:r>
                        <a:rPr lang="en-US" sz="1200" b="0" i="0" u="none" strike="noStrike" kern="1200" baseline="0" dirty="0" smtClean="0">
                          <a:solidFill>
                            <a:schemeClr val="tx1"/>
                          </a:solidFill>
                          <a:latin typeface="+mn-lt"/>
                          <a:ea typeface="+mn-ea"/>
                          <a:cs typeface="+mn-cs"/>
                        </a:rPr>
                        <a:t>adoption benefits) with complete</a:t>
                      </a:r>
                    </a:p>
                    <a:p>
                      <a:pPr marL="0" marR="0" algn="l" defTabSz="457200" rtl="0" eaLnBrk="1" latinLnBrk="0" hangingPunct="1"/>
                      <a:r>
                        <a:rPr lang="en-ZA" sz="1200" b="0" i="0" u="none" strike="noStrike" kern="1200" baseline="0" dirty="0" smtClean="0">
                          <a:solidFill>
                            <a:schemeClr val="tx1"/>
                          </a:solidFill>
                          <a:latin typeface="+mn-lt"/>
                          <a:ea typeface="+mn-ea"/>
                          <a:cs typeface="+mn-cs"/>
                        </a:rPr>
                        <a:t>information approved or rejected within specified time frames</a:t>
                      </a:r>
                      <a:endParaRPr lang="en-US" altLang="en-US" sz="1200" b="0" i="0" u="none" strike="noStrike" kern="1200" baseline="0" dirty="0" smtClean="0">
                        <a:solidFill>
                          <a:schemeClr val="tx1"/>
                        </a:solidFill>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spcAft>
                          <a:spcPts val="0"/>
                        </a:spcAft>
                      </a:pPr>
                      <a:r>
                        <a:rPr lang="en-ZA" sz="1200" b="0" i="0" u="none" strike="noStrike" kern="1200" baseline="0" dirty="0" smtClean="0">
                          <a:solidFill>
                            <a:schemeClr val="tx1"/>
                          </a:solidFill>
                          <a:latin typeface="+mn-lt"/>
                          <a:ea typeface="+mn-ea"/>
                          <a:cs typeface="+mn-cs"/>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l" defTabSz="457200" rtl="0" eaLnBrk="1" latinLnBrk="0" hangingPunct="1"/>
                      <a:r>
                        <a:rPr lang="en-US" sz="1200" b="1" i="0" u="none" strike="noStrike" kern="1200" baseline="0" dirty="0" smtClean="0">
                          <a:solidFill>
                            <a:srgbClr val="00B050"/>
                          </a:solidFill>
                          <a:latin typeface="+mn-lt"/>
                          <a:ea typeface="+mn-ea"/>
                          <a:cs typeface="+mn-cs"/>
                        </a:rPr>
                        <a:t>Achieved</a:t>
                      </a:r>
                    </a:p>
                    <a:p>
                      <a:pPr marL="0" marR="0" algn="l" defTabSz="457200" rtl="0" eaLnBrk="1" latinLnBrk="0" hangingPunct="1"/>
                      <a:endParaRPr lang="en-US" sz="1200" b="1" i="0" u="none" strike="noStrike" kern="1200" baseline="0" dirty="0" smtClean="0">
                        <a:solidFill>
                          <a:srgbClr val="FF0000"/>
                        </a:solidFill>
                        <a:latin typeface="+mn-lt"/>
                        <a:ea typeface="+mn-ea"/>
                        <a:cs typeface="+mn-cs"/>
                      </a:endParaRPr>
                    </a:p>
                    <a:p>
                      <a:pPr marL="0" marR="0" algn="l" defTabSz="457200" rtl="0" eaLnBrk="1" latinLnBrk="0" hangingPunct="1"/>
                      <a:r>
                        <a:rPr lang="en-ZA" sz="1200" b="0" i="0" u="none" strike="noStrike" kern="1200" baseline="0" dirty="0" smtClean="0">
                          <a:solidFill>
                            <a:schemeClr val="tx1"/>
                          </a:solidFill>
                          <a:latin typeface="+mn-lt"/>
                          <a:ea typeface="+mn-ea"/>
                          <a:cs typeface="+mn-cs"/>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Provincial Support monitoring provinces through visits and OPS Forums.</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Provinces are also decentralizing claims processing to service points.</a:t>
                      </a:r>
                      <a:endParaRPr lang="en-ZA"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algn="just" defTabSz="457200" rtl="0" eaLnBrk="1" latinLnBrk="0" hangingPunct="1"/>
                      <a:r>
                        <a:rPr lang="en-ZA" sz="1200" b="0" i="0" u="none" strike="noStrike" kern="1200" baseline="0" dirty="0" smtClean="0">
                          <a:solidFill>
                            <a:schemeClr val="tx1"/>
                          </a:solidFill>
                          <a:latin typeface="+mn-lt"/>
                          <a:ea typeface="+mn-ea"/>
                          <a:cs typeface="+mn-cs"/>
                        </a:rPr>
                        <a:t>Support in addressing performance gaps.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9442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Percentage of valid claims (Deceased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benefit) with complete information approved or rejected within specified time frames</a:t>
                      </a:r>
                      <a:endParaRPr kumimoji="0" lang="en-US" altLang="en-US" sz="1200" b="0" i="0" u="none" strike="noStrike" kern="1200" cap="none" spc="0" normalizeH="0" baseline="0" noProof="0" dirty="0" smtClean="0">
                        <a:ln>
                          <a:noFill/>
                        </a:ln>
                        <a:solidFill>
                          <a:srgbClr val="000000"/>
                        </a:solidFill>
                        <a:effectLst/>
                        <a:uLnTx/>
                        <a:uFillTx/>
                        <a:latin typeface="+mn-lt"/>
                        <a:ea typeface="ＭＳ Ｐゴシック" pitchFamily="34" charset="-128"/>
                        <a:cs typeface="Times New Roman" pitchFamily="18" charset="0"/>
                      </a:endParaRPr>
                    </a:p>
                    <a:p>
                      <a:pPr marL="0" marR="0" algn="l" defTabSz="457200" rtl="0" eaLnBrk="1" latinLnBrk="0" hangingPunct="1"/>
                      <a:endParaRPr lang="en-US" altLang="en-US" sz="1200" b="0" i="0" u="none" strike="noStrike" kern="1200" baseline="0" dirty="0" smtClean="0">
                        <a:solidFill>
                          <a:schemeClr val="tx1"/>
                        </a:solidFill>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90% within 20 working days</a:t>
                      </a: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mn-cs"/>
                      </a:endParaRPr>
                    </a:p>
                    <a:p>
                      <a:pPr marL="0" marR="0" algn="l" defTabSz="457200" rtl="0" eaLnBrk="1" latinLnBrk="0" hangingPunct="1">
                        <a:spcAft>
                          <a:spcPts val="0"/>
                        </a:spcAft>
                      </a:pPr>
                      <a:endParaRPr lang="en-ZA"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FF0000"/>
                          </a:solidFill>
                          <a:effectLst/>
                          <a:uLnTx/>
                          <a:uFillTx/>
                          <a:latin typeface="+mn-lt"/>
                          <a:ea typeface="+mn-ea"/>
                          <a:cs typeface="+mn-cs"/>
                        </a:rPr>
                        <a:t>Not Achieved</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smtClean="0">
                        <a:ln>
                          <a:noFill/>
                        </a:ln>
                        <a:solidFill>
                          <a:srgbClr val="FF0000"/>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mn-ea"/>
                          <a:cs typeface="+mn-cs"/>
                        </a:rPr>
                        <a:t>89% within 10 working days</a:t>
                      </a:r>
                    </a:p>
                    <a:p>
                      <a:pPr marL="0" marR="0" algn="l" defTabSz="457200" rtl="0" eaLnBrk="1" latinLnBrk="0" hangingPunct="1"/>
                      <a:endParaRPr lang="en-ZA"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mn-lt"/>
                          <a:ea typeface="+mn-ea"/>
                          <a:cs typeface="+mn-cs"/>
                        </a:rPr>
                        <a:t>Clearing of death claims backlog which resulted in lower turnaround</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en-ZA"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mn-lt"/>
                          <a:ea typeface="+mn-ea"/>
                          <a:cs typeface="+mn-cs"/>
                        </a:rPr>
                        <a:t>A catch-up  plan by Gauteng implemented to clear backlog</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dirty="0" smtClean="0">
                          <a:ln>
                            <a:noFill/>
                          </a:ln>
                          <a:solidFill>
                            <a:prstClr val="black"/>
                          </a:solidFill>
                          <a:effectLst/>
                          <a:uLnTx/>
                          <a:uFillTx/>
                          <a:latin typeface="+mn-lt"/>
                          <a:ea typeface="+mn-ea"/>
                          <a:cs typeface="+mn-cs"/>
                        </a:rPr>
                        <a:t>Visits by Provincial support team to provide technical support in addressing performance gaps.</a:t>
                      </a:r>
                      <a:endParaRPr kumimoji="0" lang="en-ZA" sz="1200" b="0" i="0" u="none" strike="noStrike" kern="1200" cap="none" spc="0" normalizeH="0" baseline="0" dirty="0">
                        <a:ln>
                          <a:noFill/>
                        </a:ln>
                        <a:solidFill>
                          <a:prstClr val="black"/>
                        </a:solidFill>
                        <a:effectLst/>
                        <a:uLnTx/>
                        <a:uFillTx/>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19</a:t>
            </a:fld>
            <a:endParaRPr lang="en-US" altLang="en-US" sz="1200" dirty="0" smtClean="0">
              <a:solidFill>
                <a:srgbClr val="898989"/>
              </a:solidFill>
            </a:endParaRPr>
          </a:p>
        </p:txBody>
      </p:sp>
      <p:sp>
        <p:nvSpPr>
          <p:cNvPr id="6" name="TextBox 7"/>
          <p:cNvSpPr txBox="1"/>
          <p:nvPr/>
        </p:nvSpPr>
        <p:spPr>
          <a:xfrm>
            <a:off x="8460432" y="280548"/>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19</a:t>
            </a:r>
            <a:endParaRPr lang="en-ZA" sz="1200" dirty="0">
              <a:solidFill>
                <a:prstClr val="black"/>
              </a:solidFill>
            </a:endParaRPr>
          </a:p>
        </p:txBody>
      </p:sp>
    </p:spTree>
    <p:extLst>
      <p:ext uri="{BB962C8B-B14F-4D97-AF65-F5344CB8AC3E}">
        <p14:creationId xmlns:p14="http://schemas.microsoft.com/office/powerpoint/2010/main" xmlns="" val="4600900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p:cNvSpPr>
            <a:spLocks noGrp="1"/>
          </p:cNvSpPr>
          <p:nvPr>
            <p:ph type="title"/>
          </p:nvPr>
        </p:nvSpPr>
        <p:spPr>
          <a:xfrm>
            <a:off x="457200" y="381000"/>
            <a:ext cx="8229600" cy="914400"/>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defTabSz="914400" eaLnBrk="1" hangingPunct="1">
              <a:lnSpc>
                <a:spcPts val="2600"/>
              </a:lnSpc>
            </a:pPr>
            <a:r>
              <a:rPr lang="en-ZA" sz="2600" b="1" cap="small" dirty="0" smtClean="0">
                <a:solidFill>
                  <a:srgbClr val="000000"/>
                </a:solidFill>
                <a:latin typeface="Arial" pitchFamily="34" charset="0"/>
                <a:ea typeface="+mj-ea"/>
                <a:cs typeface="Arial" pitchFamily="34" charset="0"/>
              </a:rPr>
              <a:t>FOCUS AREA</a:t>
            </a:r>
            <a:endParaRPr lang="en-ZA" sz="2600" b="1" cap="small" dirty="0">
              <a:solidFill>
                <a:srgbClr val="000000"/>
              </a:solidFill>
              <a:latin typeface="Arial" pitchFamily="34" charset="0"/>
              <a:ea typeface="+mj-ea"/>
              <a:cs typeface="Arial" pitchFamily="34" charset="0"/>
            </a:endParaRPr>
          </a:p>
        </p:txBody>
      </p:sp>
      <p:pic>
        <p:nvPicPr>
          <p:cNvPr id="22" name="Picture 21"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412843" y="1597452"/>
            <a:ext cx="2023429" cy="4927892"/>
          </a:xfrm>
          <a:prstGeom prst="rect">
            <a:avLst/>
          </a:prstGeom>
          <a:solidFill>
            <a:srgbClr val="000000">
              <a:lumMod val="65000"/>
              <a:lumOff val="35000"/>
            </a:srgbClr>
          </a:solidFill>
          <a:ln w="9525">
            <a:noFill/>
            <a:miter lim="800000"/>
            <a:headEnd/>
            <a:tailEnd/>
          </a:ln>
        </p:spPr>
      </p:pic>
      <p:sp>
        <p:nvSpPr>
          <p:cNvPr id="23" name="TextBox 22"/>
          <p:cNvSpPr txBox="1"/>
          <p:nvPr/>
        </p:nvSpPr>
        <p:spPr>
          <a:xfrm>
            <a:off x="2747206" y="4117738"/>
            <a:ext cx="27363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2</a:t>
            </a:r>
            <a:r>
              <a:rPr lang="en-ZA" sz="1200" b="1" kern="0" baseline="30000" dirty="0" smtClean="0">
                <a:solidFill>
                  <a:sysClr val="windowText" lastClr="000000"/>
                </a:solidFill>
                <a:latin typeface="Arial" charset="0"/>
              </a:rPr>
              <a:t>nd</a:t>
            </a:r>
            <a:r>
              <a:rPr lang="en-ZA" sz="1200" b="1" kern="0" dirty="0" smtClean="0">
                <a:solidFill>
                  <a:sysClr val="windowText" lastClr="000000"/>
                </a:solidFill>
                <a:latin typeface="Arial" charset="0"/>
              </a:rPr>
              <a:t>  Quarter APP Report</a:t>
            </a:r>
          </a:p>
        </p:txBody>
      </p:sp>
      <p:sp>
        <p:nvSpPr>
          <p:cNvPr id="28" name="Oval 27"/>
          <p:cNvSpPr>
            <a:spLocks noChangeArrowheads="1"/>
          </p:cNvSpPr>
          <p:nvPr/>
        </p:nvSpPr>
        <p:spPr bwMode="auto">
          <a:xfrm>
            <a:off x="1533642" y="3140968"/>
            <a:ext cx="615996" cy="535413"/>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3.</a:t>
            </a:r>
            <a:endParaRPr lang="en-US" sz="1600" kern="0" dirty="0">
              <a:solidFill>
                <a:prstClr val="black"/>
              </a:solidFill>
              <a:cs typeface="Arial" charset="0"/>
            </a:endParaRPr>
          </a:p>
        </p:txBody>
      </p:sp>
      <p:sp>
        <p:nvSpPr>
          <p:cNvPr id="29" name="Oval 28"/>
          <p:cNvSpPr>
            <a:spLocks noChangeArrowheads="1"/>
          </p:cNvSpPr>
          <p:nvPr/>
        </p:nvSpPr>
        <p:spPr bwMode="auto">
          <a:xfrm>
            <a:off x="1140941" y="2276872"/>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2.</a:t>
            </a:r>
            <a:endParaRPr lang="en-US" sz="1600" kern="0" dirty="0">
              <a:solidFill>
                <a:srgbClr val="000000"/>
              </a:solidFill>
              <a:cs typeface="Arial" charset="0"/>
            </a:endParaRPr>
          </a:p>
        </p:txBody>
      </p:sp>
      <p:sp>
        <p:nvSpPr>
          <p:cNvPr id="4" name="Rectangle 3"/>
          <p:cNvSpPr/>
          <p:nvPr/>
        </p:nvSpPr>
        <p:spPr>
          <a:xfrm>
            <a:off x="2125262" y="2390427"/>
            <a:ext cx="2164375" cy="276999"/>
          </a:xfrm>
          <a:prstGeom prst="rect">
            <a:avLst/>
          </a:prstGeom>
        </p:spPr>
        <p:txBody>
          <a:bodyPr wrap="none">
            <a:spAutoFit/>
          </a:bodyPr>
          <a:lstStyle/>
          <a:p>
            <a:pPr>
              <a:defRPr/>
            </a:pPr>
            <a:r>
              <a:rPr lang="en-US" sz="1200" b="1" kern="0" dirty="0" smtClean="0">
                <a:solidFill>
                  <a:sysClr val="windowText" lastClr="000000"/>
                </a:solidFill>
                <a:latin typeface="Arial" pitchFamily="34" charset="0"/>
                <a:cs typeface="Arial" pitchFamily="34" charset="0"/>
              </a:rPr>
              <a:t>Vision, Mission and Values</a:t>
            </a:r>
            <a:endParaRPr lang="en-US" sz="1200" b="1" kern="0" dirty="0">
              <a:solidFill>
                <a:sysClr val="windowText" lastClr="000000"/>
              </a:solidFill>
              <a:latin typeface="Arial" pitchFamily="34" charset="0"/>
              <a:cs typeface="Arial" pitchFamily="34" charset="0"/>
            </a:endParaRPr>
          </a:p>
        </p:txBody>
      </p:sp>
      <p:sp>
        <p:nvSpPr>
          <p:cNvPr id="26" name="Oval 25"/>
          <p:cNvSpPr>
            <a:spLocks noChangeArrowheads="1"/>
          </p:cNvSpPr>
          <p:nvPr/>
        </p:nvSpPr>
        <p:spPr bwMode="auto">
          <a:xfrm>
            <a:off x="1929984" y="4006133"/>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4.</a:t>
            </a:r>
            <a:endParaRPr lang="en-US" sz="1600" kern="0" dirty="0">
              <a:solidFill>
                <a:prstClr val="black"/>
              </a:solidFill>
              <a:cs typeface="Arial" charset="0"/>
            </a:endParaRPr>
          </a:p>
        </p:txBody>
      </p:sp>
      <p:sp>
        <p:nvSpPr>
          <p:cNvPr id="27" name="TextBox 26"/>
          <p:cNvSpPr txBox="1"/>
          <p:nvPr/>
        </p:nvSpPr>
        <p:spPr>
          <a:xfrm>
            <a:off x="7217317" y="3908128"/>
            <a:ext cx="2993861" cy="461665"/>
          </a:xfrm>
          <a:prstGeom prst="rect">
            <a:avLst/>
          </a:prstGeom>
          <a:noFill/>
        </p:spPr>
        <p:txBody>
          <a:bodyPr wrap="square" rtlCol="0">
            <a:spAutoFit/>
          </a:bodyPr>
          <a:lstStyle/>
          <a:p>
            <a:endParaRPr lang="en-ZA" sz="1200" b="1" dirty="0">
              <a:solidFill>
                <a:prstClr val="black"/>
              </a:solidFill>
              <a:latin typeface="Arial" panose="020B0604020202020204" pitchFamily="34" charset="0"/>
              <a:cs typeface="Arial" panose="020B0604020202020204" pitchFamily="34" charset="0"/>
            </a:endParaRPr>
          </a:p>
          <a:p>
            <a:endParaRPr lang="en-ZA" sz="1200" b="1" kern="0" dirty="0">
              <a:solidFill>
                <a:sysClr val="windowText" lastClr="000000"/>
              </a:solidFill>
              <a:latin typeface="Arial" charset="0"/>
              <a:cs typeface="Arial" charset="0"/>
            </a:endParaRPr>
          </a:p>
        </p:txBody>
      </p:sp>
      <p:sp>
        <p:nvSpPr>
          <p:cNvPr id="31" name="TextBox 30"/>
          <p:cNvSpPr txBox="1"/>
          <p:nvPr/>
        </p:nvSpPr>
        <p:spPr>
          <a:xfrm>
            <a:off x="2463052" y="3270174"/>
            <a:ext cx="23349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Alignment to NDP</a:t>
            </a:r>
            <a:endParaRPr lang="en-ZA" sz="1600" b="1" kern="0" dirty="0" smtClean="0">
              <a:solidFill>
                <a:sysClr val="windowText" lastClr="000000"/>
              </a:solidFill>
              <a:latin typeface="Arial" charset="0"/>
            </a:endParaRPr>
          </a:p>
        </p:txBody>
      </p:sp>
      <p:sp>
        <p:nvSpPr>
          <p:cNvPr id="41" name="Oval 40"/>
          <p:cNvSpPr>
            <a:spLocks noChangeArrowheads="1"/>
          </p:cNvSpPr>
          <p:nvPr/>
        </p:nvSpPr>
        <p:spPr bwMode="auto">
          <a:xfrm>
            <a:off x="808561" y="1560223"/>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a:t>
            </a:r>
            <a:endParaRPr lang="en-US" sz="1600" kern="0" dirty="0">
              <a:solidFill>
                <a:srgbClr val="000000"/>
              </a:solidFill>
              <a:cs typeface="Arial" charset="0"/>
            </a:endParaRPr>
          </a:p>
        </p:txBody>
      </p:sp>
      <p:sp>
        <p:nvSpPr>
          <p:cNvPr id="6" name="TextBox 5"/>
          <p:cNvSpPr txBox="1"/>
          <p:nvPr/>
        </p:nvSpPr>
        <p:spPr>
          <a:xfrm>
            <a:off x="1785491" y="1673778"/>
            <a:ext cx="1943177" cy="276999"/>
          </a:xfrm>
          <a:prstGeom prst="rect">
            <a:avLst/>
          </a:prstGeom>
          <a:noFill/>
        </p:spPr>
        <p:txBody>
          <a:bodyPr wrap="square" rtlCol="0">
            <a:spAutoFit/>
          </a:bodyPr>
          <a:lstStyle/>
          <a:p>
            <a:r>
              <a:rPr lang="en-ZA" sz="1200" b="1" dirty="0">
                <a:solidFill>
                  <a:prstClr val="black"/>
                </a:solidFill>
                <a:latin typeface="Arial" panose="020B0604020202020204" pitchFamily="34" charset="0"/>
                <a:cs typeface="Arial" panose="020B0604020202020204" pitchFamily="34" charset="0"/>
              </a:rPr>
              <a:t>L</a:t>
            </a:r>
            <a:r>
              <a:rPr lang="en-ZA" sz="1200" b="1" dirty="0" smtClean="0">
                <a:solidFill>
                  <a:prstClr val="black"/>
                </a:solidFill>
                <a:latin typeface="Arial" panose="020B0604020202020204" pitchFamily="34" charset="0"/>
                <a:cs typeface="Arial" panose="020B0604020202020204" pitchFamily="34" charset="0"/>
              </a:rPr>
              <a:t>egislative Mandate</a:t>
            </a:r>
            <a:endParaRPr lang="en-ZA" sz="1400" b="1" dirty="0">
              <a:solidFill>
                <a:prstClr val="black"/>
              </a:solidFill>
              <a:latin typeface="Arial" panose="020B0604020202020204" pitchFamily="34" charset="0"/>
              <a:cs typeface="Arial" panose="020B0604020202020204" pitchFamily="34" charset="0"/>
            </a:endParaRPr>
          </a:p>
        </p:txBody>
      </p:sp>
      <p:sp>
        <p:nvSpPr>
          <p:cNvPr id="14" name="Oval 13"/>
          <p:cNvSpPr>
            <a:spLocks noChangeArrowheads="1"/>
          </p:cNvSpPr>
          <p:nvPr/>
        </p:nvSpPr>
        <p:spPr bwMode="auto">
          <a:xfrm>
            <a:off x="2339752" y="4797152"/>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prstClr val="black"/>
                </a:solidFill>
                <a:cs typeface="Arial" charset="0"/>
              </a:rPr>
              <a:t>5.</a:t>
            </a:r>
            <a:endParaRPr lang="en-US" sz="1600" kern="0" dirty="0">
              <a:solidFill>
                <a:prstClr val="black"/>
              </a:solidFill>
              <a:cs typeface="Arial" charset="0"/>
            </a:endParaRPr>
          </a:p>
        </p:txBody>
      </p:sp>
      <p:sp>
        <p:nvSpPr>
          <p:cNvPr id="15" name="TextBox 14"/>
          <p:cNvSpPr txBox="1"/>
          <p:nvPr/>
        </p:nvSpPr>
        <p:spPr>
          <a:xfrm>
            <a:off x="3206704" y="4908757"/>
            <a:ext cx="3021479" cy="461665"/>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2</a:t>
            </a:r>
            <a:r>
              <a:rPr lang="en-ZA" sz="1200" b="1" kern="0" baseline="30000" dirty="0" smtClean="0">
                <a:solidFill>
                  <a:sysClr val="windowText" lastClr="000000"/>
                </a:solidFill>
                <a:latin typeface="Arial" charset="0"/>
              </a:rPr>
              <a:t>nd</a:t>
            </a:r>
            <a:r>
              <a:rPr lang="en-ZA" sz="1200" b="1" kern="0" dirty="0" smtClean="0">
                <a:solidFill>
                  <a:sysClr val="windowText" lastClr="000000"/>
                </a:solidFill>
                <a:latin typeface="Arial" charset="0"/>
              </a:rPr>
              <a:t> Semester Claims processing statistics</a:t>
            </a:r>
          </a:p>
        </p:txBody>
      </p:sp>
      <p:sp>
        <p:nvSpPr>
          <p:cNvPr id="1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a:t>
            </a:r>
            <a:endParaRPr lang="en-ZA" sz="1200" dirty="0">
              <a:solidFill>
                <a:prstClr val="black"/>
              </a:solidFill>
            </a:endParaRPr>
          </a:p>
        </p:txBody>
      </p:sp>
      <p:sp>
        <p:nvSpPr>
          <p:cNvPr id="17" name="Oval 16"/>
          <p:cNvSpPr>
            <a:spLocks noChangeArrowheads="1"/>
          </p:cNvSpPr>
          <p:nvPr/>
        </p:nvSpPr>
        <p:spPr bwMode="auto">
          <a:xfrm>
            <a:off x="2712104" y="5486869"/>
            <a:ext cx="615996" cy="5002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a:solidFill>
                  <a:prstClr val="black"/>
                </a:solidFill>
                <a:cs typeface="Arial" charset="0"/>
              </a:rPr>
              <a:t>6</a:t>
            </a:r>
            <a:r>
              <a:rPr lang="en-US" sz="1600" kern="0" dirty="0" smtClean="0">
                <a:solidFill>
                  <a:prstClr val="black"/>
                </a:solidFill>
                <a:cs typeface="Arial" charset="0"/>
              </a:rPr>
              <a:t>.</a:t>
            </a:r>
            <a:endParaRPr lang="en-US" sz="1600" kern="0" dirty="0">
              <a:solidFill>
                <a:prstClr val="black"/>
              </a:solidFill>
              <a:cs typeface="Arial" charset="0"/>
            </a:endParaRPr>
          </a:p>
        </p:txBody>
      </p:sp>
      <p:sp>
        <p:nvSpPr>
          <p:cNvPr id="18" name="TextBox 17"/>
          <p:cNvSpPr txBox="1"/>
          <p:nvPr/>
        </p:nvSpPr>
        <p:spPr>
          <a:xfrm>
            <a:off x="3445733" y="5598474"/>
            <a:ext cx="2188694" cy="461665"/>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2</a:t>
            </a:r>
            <a:r>
              <a:rPr lang="en-ZA" sz="1200" b="1" kern="0" baseline="30000" dirty="0" smtClean="0">
                <a:solidFill>
                  <a:sysClr val="windowText" lastClr="000000"/>
                </a:solidFill>
                <a:latin typeface="Arial" charset="0"/>
              </a:rPr>
              <a:t>nd</a:t>
            </a:r>
            <a:r>
              <a:rPr lang="en-ZA" sz="1200" b="1" kern="0" dirty="0" smtClean="0">
                <a:solidFill>
                  <a:sysClr val="windowText" lastClr="000000"/>
                </a:solidFill>
                <a:latin typeface="Arial" charset="0"/>
              </a:rPr>
              <a:t> Quarter Claims payment</a:t>
            </a:r>
          </a:p>
        </p:txBody>
      </p:sp>
      <p:pic>
        <p:nvPicPr>
          <p:cNvPr id="19" name="Picture 18" descr="circles"/>
          <p:cNvPicPr>
            <a:picLocks noChangeAspect="1" noChangeArrowheads="1"/>
          </p:cNvPicPr>
          <p:nvPr/>
        </p:nvPicPr>
        <p:blipFill>
          <a:blip r:embed="rId3" cstate="print">
            <a:duotone>
              <a:srgbClr val="557799">
                <a:shade val="45000"/>
                <a:satMod val="135000"/>
              </a:srgbClr>
              <a:prstClr val="white"/>
            </a:duotone>
            <a:extLst>
              <a:ext uri="{28A0092B-C50C-407E-A947-70E740481C1C}">
                <a14:useLocalDpi xmlns:a14="http://schemas.microsoft.com/office/drawing/2010/main" xmlns="" val="0"/>
              </a:ext>
            </a:extLst>
          </a:blip>
          <a:srcRect/>
          <a:stretch>
            <a:fillRect/>
          </a:stretch>
        </p:blipFill>
        <p:spPr bwMode="auto">
          <a:xfrm>
            <a:off x="5403531" y="1653792"/>
            <a:ext cx="2023429" cy="4927892"/>
          </a:xfrm>
          <a:prstGeom prst="rect">
            <a:avLst/>
          </a:prstGeom>
          <a:solidFill>
            <a:srgbClr val="000000">
              <a:lumMod val="65000"/>
              <a:lumOff val="35000"/>
            </a:srgbClr>
          </a:solidFill>
          <a:ln w="9525">
            <a:noFill/>
            <a:miter lim="800000"/>
            <a:headEnd/>
            <a:tailEnd/>
          </a:ln>
        </p:spPr>
      </p:pic>
      <p:sp>
        <p:nvSpPr>
          <p:cNvPr id="21" name="Oval 20"/>
          <p:cNvSpPr>
            <a:spLocks noChangeArrowheads="1"/>
          </p:cNvSpPr>
          <p:nvPr/>
        </p:nvSpPr>
        <p:spPr bwMode="auto">
          <a:xfrm>
            <a:off x="5634427" y="1751178"/>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7.</a:t>
            </a:r>
            <a:endParaRPr lang="en-US" sz="1600" kern="0" dirty="0">
              <a:solidFill>
                <a:srgbClr val="000000"/>
              </a:solidFill>
              <a:cs typeface="Arial" charset="0"/>
            </a:endParaRPr>
          </a:p>
        </p:txBody>
      </p:sp>
      <p:sp>
        <p:nvSpPr>
          <p:cNvPr id="24" name="Oval 23"/>
          <p:cNvSpPr>
            <a:spLocks noChangeArrowheads="1"/>
          </p:cNvSpPr>
          <p:nvPr/>
        </p:nvSpPr>
        <p:spPr bwMode="auto">
          <a:xfrm>
            <a:off x="6039169" y="2432969"/>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8.</a:t>
            </a:r>
            <a:endParaRPr lang="en-US" sz="1600" kern="0" dirty="0">
              <a:solidFill>
                <a:srgbClr val="000000"/>
              </a:solidFill>
              <a:cs typeface="Arial" charset="0"/>
            </a:endParaRPr>
          </a:p>
        </p:txBody>
      </p:sp>
      <p:sp>
        <p:nvSpPr>
          <p:cNvPr id="25" name="Oval 24"/>
          <p:cNvSpPr>
            <a:spLocks noChangeArrowheads="1"/>
          </p:cNvSpPr>
          <p:nvPr/>
        </p:nvSpPr>
        <p:spPr bwMode="auto">
          <a:xfrm>
            <a:off x="6347167" y="3140968"/>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9.</a:t>
            </a:r>
            <a:endParaRPr lang="en-US" sz="1600" kern="0" dirty="0">
              <a:solidFill>
                <a:srgbClr val="000000"/>
              </a:solidFill>
              <a:cs typeface="Arial" charset="0"/>
            </a:endParaRPr>
          </a:p>
        </p:txBody>
      </p:sp>
      <p:sp>
        <p:nvSpPr>
          <p:cNvPr id="30" name="Oval 29"/>
          <p:cNvSpPr>
            <a:spLocks noChangeArrowheads="1"/>
          </p:cNvSpPr>
          <p:nvPr/>
        </p:nvSpPr>
        <p:spPr bwMode="auto">
          <a:xfrm>
            <a:off x="6502613" y="3865682"/>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10.</a:t>
            </a:r>
            <a:endParaRPr lang="en-US" sz="1600" kern="0" dirty="0">
              <a:solidFill>
                <a:srgbClr val="000000"/>
              </a:solidFill>
              <a:cs typeface="Arial" charset="0"/>
            </a:endParaRPr>
          </a:p>
        </p:txBody>
      </p:sp>
      <p:sp>
        <p:nvSpPr>
          <p:cNvPr id="32" name="Oval 31"/>
          <p:cNvSpPr>
            <a:spLocks noChangeArrowheads="1"/>
          </p:cNvSpPr>
          <p:nvPr/>
        </p:nvSpPr>
        <p:spPr bwMode="auto">
          <a:xfrm>
            <a:off x="6766070" y="4795201"/>
            <a:ext cx="615996" cy="504111"/>
          </a:xfrm>
          <a:prstGeom prst="ellipse">
            <a:avLst/>
          </a:prstGeom>
          <a:solidFill>
            <a:sysClr val="window" lastClr="FFFFFF"/>
          </a:solidFill>
          <a:ln w="57150" algn="ctr">
            <a:solidFill>
              <a:srgbClr val="00B050"/>
            </a:solidFill>
            <a:round/>
            <a:headEnd/>
            <a:tailEnd/>
          </a:ln>
        </p:spPr>
        <p:txBody>
          <a:bodyPr wrap="none" tIns="72000" bIns="0" anchor="ctr" anchorCtr="1"/>
          <a:lstStyle>
            <a:defPPr>
              <a:defRPr lang="en-AU"/>
            </a:defPPr>
            <a:lvl1pPr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1pPr>
            <a:lvl2pPr marL="4572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2pPr>
            <a:lvl3pPr marL="9144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3pPr>
            <a:lvl4pPr marL="13716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4pPr>
            <a:lvl5pPr marL="1828800" algn="l" rtl="0" eaLnBrk="0" fontAlgn="base" hangingPunct="0">
              <a:lnSpc>
                <a:spcPct val="80000"/>
              </a:lnSpc>
              <a:spcBef>
                <a:spcPct val="0"/>
              </a:spcBef>
              <a:spcAft>
                <a:spcPct val="0"/>
              </a:spcAft>
              <a:defRPr sz="3200" b="1" kern="1200">
                <a:solidFill>
                  <a:schemeClr val="tx1"/>
                </a:solidFill>
                <a:latin typeface="Arial" charset="0"/>
                <a:ea typeface="+mn-ea"/>
                <a:cs typeface="+mn-cs"/>
              </a:defRPr>
            </a:lvl5pPr>
            <a:lvl6pPr marL="2286000" algn="l" defTabSz="914400" rtl="0" eaLnBrk="1" latinLnBrk="0" hangingPunct="1">
              <a:defRPr sz="3200" b="1" kern="1200">
                <a:solidFill>
                  <a:schemeClr val="tx1"/>
                </a:solidFill>
                <a:latin typeface="Arial" charset="0"/>
                <a:ea typeface="+mn-ea"/>
                <a:cs typeface="+mn-cs"/>
              </a:defRPr>
            </a:lvl6pPr>
            <a:lvl7pPr marL="2743200" algn="l" defTabSz="914400" rtl="0" eaLnBrk="1" latinLnBrk="0" hangingPunct="1">
              <a:defRPr sz="3200" b="1" kern="1200">
                <a:solidFill>
                  <a:schemeClr val="tx1"/>
                </a:solidFill>
                <a:latin typeface="Arial" charset="0"/>
                <a:ea typeface="+mn-ea"/>
                <a:cs typeface="+mn-cs"/>
              </a:defRPr>
            </a:lvl7pPr>
            <a:lvl8pPr marL="3200400" algn="l" defTabSz="914400" rtl="0" eaLnBrk="1" latinLnBrk="0" hangingPunct="1">
              <a:defRPr sz="3200" b="1" kern="1200">
                <a:solidFill>
                  <a:schemeClr val="tx1"/>
                </a:solidFill>
                <a:latin typeface="Arial" charset="0"/>
                <a:ea typeface="+mn-ea"/>
                <a:cs typeface="+mn-cs"/>
              </a:defRPr>
            </a:lvl8pPr>
            <a:lvl9pPr marL="3657600" algn="l" defTabSz="914400" rtl="0" eaLnBrk="1" latinLnBrk="0" hangingPunct="1">
              <a:defRPr sz="3200" b="1" kern="1200">
                <a:solidFill>
                  <a:schemeClr val="tx1"/>
                </a:solidFill>
                <a:latin typeface="Arial" charset="0"/>
                <a:ea typeface="+mn-ea"/>
                <a:cs typeface="+mn-cs"/>
              </a:defRPr>
            </a:lvl9pPr>
          </a:lstStyle>
          <a:p>
            <a:pPr>
              <a:defRPr/>
            </a:pPr>
            <a:r>
              <a:rPr lang="en-US" sz="1600" kern="0" dirty="0" smtClean="0">
                <a:solidFill>
                  <a:srgbClr val="000000"/>
                </a:solidFill>
                <a:cs typeface="Arial" charset="0"/>
              </a:rPr>
              <a:t>11.</a:t>
            </a:r>
            <a:endParaRPr lang="en-US" sz="1600" kern="0" dirty="0">
              <a:solidFill>
                <a:srgbClr val="000000"/>
              </a:solidFill>
              <a:cs typeface="Arial" charset="0"/>
            </a:endParaRPr>
          </a:p>
        </p:txBody>
      </p:sp>
      <p:sp>
        <p:nvSpPr>
          <p:cNvPr id="33" name="TextBox 32"/>
          <p:cNvSpPr txBox="1"/>
          <p:nvPr/>
        </p:nvSpPr>
        <p:spPr>
          <a:xfrm>
            <a:off x="6464901" y="1751178"/>
            <a:ext cx="2428306" cy="461665"/>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2</a:t>
            </a:r>
            <a:r>
              <a:rPr lang="en-ZA" sz="1200" b="1" kern="0" baseline="30000" dirty="0" smtClean="0">
                <a:solidFill>
                  <a:sysClr val="windowText" lastClr="000000"/>
                </a:solidFill>
                <a:latin typeface="Arial" charset="0"/>
              </a:rPr>
              <a:t>nd</a:t>
            </a:r>
            <a:r>
              <a:rPr lang="en-ZA" sz="1200" b="1" kern="0" dirty="0" smtClean="0">
                <a:solidFill>
                  <a:sysClr val="windowText" lastClr="000000"/>
                </a:solidFill>
                <a:latin typeface="Arial" charset="0"/>
              </a:rPr>
              <a:t> Quarter Financial Expenditure Report</a:t>
            </a:r>
          </a:p>
        </p:txBody>
      </p:sp>
      <p:sp>
        <p:nvSpPr>
          <p:cNvPr id="34" name="TextBox 33"/>
          <p:cNvSpPr txBox="1"/>
          <p:nvPr/>
        </p:nvSpPr>
        <p:spPr>
          <a:xfrm>
            <a:off x="6810611" y="2571469"/>
            <a:ext cx="27363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Audit Matrix Progress</a:t>
            </a:r>
          </a:p>
        </p:txBody>
      </p:sp>
      <p:sp>
        <p:nvSpPr>
          <p:cNvPr id="35" name="TextBox 34"/>
          <p:cNvSpPr txBox="1"/>
          <p:nvPr/>
        </p:nvSpPr>
        <p:spPr>
          <a:xfrm>
            <a:off x="7034793" y="3254523"/>
            <a:ext cx="27363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Internal Audit Activities</a:t>
            </a:r>
          </a:p>
        </p:txBody>
      </p:sp>
      <p:sp>
        <p:nvSpPr>
          <p:cNvPr id="36" name="TextBox 35"/>
          <p:cNvSpPr txBox="1"/>
          <p:nvPr/>
        </p:nvSpPr>
        <p:spPr>
          <a:xfrm>
            <a:off x="7112359" y="4117738"/>
            <a:ext cx="2736304" cy="276999"/>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Strategic Risk Register</a:t>
            </a:r>
          </a:p>
        </p:txBody>
      </p:sp>
      <p:sp>
        <p:nvSpPr>
          <p:cNvPr id="37" name="TextBox 36"/>
          <p:cNvSpPr txBox="1"/>
          <p:nvPr/>
        </p:nvSpPr>
        <p:spPr>
          <a:xfrm>
            <a:off x="7477735" y="4914371"/>
            <a:ext cx="2736304" cy="461665"/>
          </a:xfrm>
          <a:prstGeom prst="rect">
            <a:avLst/>
          </a:prstGeom>
          <a:noFill/>
        </p:spPr>
        <p:txBody>
          <a:bodyPr wrap="square" rtlCol="0">
            <a:spAutoFit/>
          </a:bodyPr>
          <a:lstStyle>
            <a:defPPr>
              <a:defRPr lang="en-AU"/>
            </a:defPPr>
            <a:lvl1pPr>
              <a:defRPr sz="1400">
                <a:cs typeface="Arial" charset="0"/>
              </a:defRPr>
            </a:lvl1pPr>
          </a:lstStyle>
          <a:p>
            <a:pPr>
              <a:defRPr/>
            </a:pPr>
            <a:r>
              <a:rPr lang="en-ZA" sz="1200" b="1" kern="0" dirty="0" smtClean="0">
                <a:solidFill>
                  <a:sysClr val="windowText" lastClr="000000"/>
                </a:solidFill>
                <a:latin typeface="Arial" charset="0"/>
              </a:rPr>
              <a:t>Progress on LAP </a:t>
            </a:r>
          </a:p>
          <a:p>
            <a:pPr>
              <a:defRPr/>
            </a:pPr>
            <a:r>
              <a:rPr lang="en-ZA" sz="1200" b="1" kern="0" dirty="0" smtClean="0">
                <a:solidFill>
                  <a:sysClr val="windowText" lastClr="000000"/>
                </a:solidFill>
                <a:latin typeface="Arial" charset="0"/>
              </a:rPr>
              <a:t>Implementation Plan</a:t>
            </a:r>
          </a:p>
        </p:txBody>
      </p:sp>
    </p:spTree>
    <p:extLst>
      <p:ext uri="{BB962C8B-B14F-4D97-AF65-F5344CB8AC3E}">
        <p14:creationId xmlns:p14="http://schemas.microsoft.com/office/powerpoint/2010/main" xmlns="" val="429351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smtClean="0">
                <a:latin typeface="+mn-lt"/>
                <a:ea typeface="ＭＳ Ｐゴシック" pitchFamily="34" charset="-128"/>
                <a:cs typeface="Times New Roman" pitchFamily="18" charset="0"/>
              </a:rPr>
              <a:t>PROGRAMME 2: </a:t>
            </a:r>
            <a:r>
              <a:rPr lang="en-ZA" altLang="en-US" sz="20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35880840"/>
              </p:ext>
            </p:extLst>
          </p:nvPr>
        </p:nvGraphicFramePr>
        <p:xfrm>
          <a:off x="174626" y="1143000"/>
          <a:ext cx="8717854" cy="5454352"/>
        </p:xfrm>
        <a:graphic>
          <a:graphicData uri="http://schemas.openxmlformats.org/drawingml/2006/table">
            <a:tbl>
              <a:tblPr/>
              <a:tblGrid>
                <a:gridCol w="1909639">
                  <a:extLst>
                    <a:ext uri="{9D8B030D-6E8A-4147-A177-3AD203B41FA5}">
                      <a16:colId xmlns:a16="http://schemas.microsoft.com/office/drawing/2014/main" xmlns="" val="20000"/>
                    </a:ext>
                  </a:extLst>
                </a:gridCol>
                <a:gridCol w="1758153">
                  <a:extLst>
                    <a:ext uri="{9D8B030D-6E8A-4147-A177-3AD203B41FA5}">
                      <a16:colId xmlns:a16="http://schemas.microsoft.com/office/drawing/2014/main" xmlns="" val="20001"/>
                    </a:ext>
                  </a:extLst>
                </a:gridCol>
                <a:gridCol w="1953502">
                  <a:extLst>
                    <a:ext uri="{9D8B030D-6E8A-4147-A177-3AD203B41FA5}">
                      <a16:colId xmlns:a16="http://schemas.microsoft.com/office/drawing/2014/main" xmlns="" val="20002"/>
                    </a:ext>
                  </a:extLst>
                </a:gridCol>
                <a:gridCol w="1747299">
                  <a:extLst>
                    <a:ext uri="{9D8B030D-6E8A-4147-A177-3AD203B41FA5}">
                      <a16:colId xmlns:a16="http://schemas.microsoft.com/office/drawing/2014/main" xmlns="" val="20003"/>
                    </a:ext>
                  </a:extLst>
                </a:gridCol>
                <a:gridCol w="1349261">
                  <a:extLst>
                    <a:ext uri="{9D8B030D-6E8A-4147-A177-3AD203B41FA5}">
                      <a16:colId xmlns:a16="http://schemas.microsoft.com/office/drawing/2014/main" xmlns="" val="20004"/>
                    </a:ext>
                  </a:extLst>
                </a:gridCol>
              </a:tblGrid>
              <a:tr h="55780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PROGRAMME PERFORMANCE INDICATOR </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2 TARGET</a:t>
                      </a:r>
                      <a:endParaRPr kumimoji="0" lang="en-ZA" sz="12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2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2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360040">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200" b="0" kern="1200" dirty="0" smtClean="0">
                          <a:solidFill>
                            <a:schemeClr val="bg1"/>
                          </a:solidFill>
                          <a:effectLst/>
                          <a:latin typeface="+mn-lt"/>
                          <a:ea typeface="Times New Roman"/>
                          <a:cs typeface="Arial" pitchFamily="34" charset="0"/>
                        </a:rPr>
                        <a:t> </a:t>
                      </a:r>
                      <a:r>
                        <a:rPr kumimoji="0" lang="en-US" sz="1200" b="1" i="0" u="none" strike="noStrike" kern="1200" cap="none" normalizeH="0" baseline="0" dirty="0" smtClean="0">
                          <a:ln>
                            <a:noFill/>
                          </a:ln>
                          <a:solidFill>
                            <a:srgbClr val="FFFFFF"/>
                          </a:solidFill>
                          <a:effectLst/>
                          <a:latin typeface="+mj-lt"/>
                          <a:ea typeface="ＭＳ Ｐゴシック" pitchFamily="34" charset="-128"/>
                          <a:cs typeface="+mn-cs"/>
                        </a:rPr>
                        <a:t>Strategic objective 4: </a:t>
                      </a:r>
                      <a:r>
                        <a:rPr lang="en-ZA" sz="1200" b="0" kern="1200" dirty="0" smtClean="0">
                          <a:solidFill>
                            <a:schemeClr val="bg1"/>
                          </a:solidFill>
                          <a:effectLst/>
                          <a:latin typeface="+mj-lt"/>
                          <a:ea typeface="Times New Roman"/>
                          <a:cs typeface="Arial" pitchFamily="34" charset="0"/>
                        </a:rPr>
                        <a:t> </a:t>
                      </a:r>
                      <a:r>
                        <a:rPr lang="en-ZA" sz="1200" b="1" kern="1200" dirty="0" smtClean="0">
                          <a:solidFill>
                            <a:schemeClr val="bg1"/>
                          </a:solidFill>
                          <a:effectLst/>
                          <a:latin typeface="+mj-lt"/>
                          <a:ea typeface="Times New Roman"/>
                          <a:cs typeface="Arial" pitchFamily="34" charset="0"/>
                        </a:rPr>
                        <a:t>Improve service delivery</a:t>
                      </a:r>
                    </a:p>
                    <a:p>
                      <a:pPr marL="0" marR="0" indent="0" algn="l" defTabSz="457200" rtl="0" eaLnBrk="1" fontAlgn="b" latinLnBrk="0" hangingPunct="1">
                        <a:lnSpc>
                          <a:spcPct val="100000"/>
                        </a:lnSpc>
                        <a:spcBef>
                          <a:spcPts val="0"/>
                        </a:spcBef>
                        <a:spcAft>
                          <a:spcPts val="0"/>
                        </a:spcAft>
                        <a:buClrTx/>
                        <a:buSzTx/>
                        <a:buFontTx/>
                        <a:buNone/>
                        <a:tabLst/>
                        <a:defRPr/>
                      </a:pPr>
                      <a:endParaRPr lang="en-ZA" sz="1200" b="0" kern="1200" dirty="0" smtClean="0">
                        <a:solidFill>
                          <a:srgbClr val="000000"/>
                        </a:solidFill>
                        <a:effectLst/>
                        <a:latin typeface="+mn-lt"/>
                        <a:ea typeface="Times New Roman"/>
                        <a:cs typeface="Arial"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002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Percentage of benefit payment documents created after receipt within specified time frame.</a:t>
                      </a:r>
                      <a:endPar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mn-cs"/>
                        </a:rPr>
                        <a:t>95% within 6 working days</a:t>
                      </a:r>
                      <a:endParaRPr lang="en-ZA" sz="1200" b="0" dirty="0" smtClean="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mn-cs"/>
                        </a:rPr>
                        <a:t>Achieved</a:t>
                      </a:r>
                    </a:p>
                    <a:p>
                      <a:pPr rtl="0"/>
                      <a:endParaRPr lang="en-US" sz="1200" b="0" i="0" u="none" strike="noStrike" kern="1200" baseline="0" dirty="0" smtClean="0">
                        <a:solidFill>
                          <a:schemeClr val="tx1"/>
                        </a:solidFill>
                        <a:latin typeface="+mn-lt"/>
                        <a:ea typeface="+mn-ea"/>
                        <a:cs typeface="+mn-cs"/>
                      </a:endParaRPr>
                    </a:p>
                    <a:p>
                      <a:pPr rtl="0"/>
                      <a:r>
                        <a:rPr lang="en-ZA" sz="1200" b="0" i="0" u="none" strike="noStrike" kern="1200" baseline="0" dirty="0" smtClean="0">
                          <a:solidFill>
                            <a:schemeClr val="tx1"/>
                          </a:solidFill>
                          <a:latin typeface="+mn-lt"/>
                          <a:ea typeface="+mn-ea"/>
                          <a:cs typeface="+mn-cs"/>
                        </a:rPr>
                        <a:t>98% within 6 working days</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Payment forms taken manually and captured directly on to </a:t>
                      </a:r>
                      <a:r>
                        <a:rPr lang="en-ZA" sz="1200" b="0" i="0" u="none" strike="noStrike" kern="1200" baseline="0" dirty="0" err="1" smtClean="0">
                          <a:solidFill>
                            <a:schemeClr val="tx1"/>
                          </a:solidFill>
                          <a:latin typeface="+mn-lt"/>
                          <a:ea typeface="+mn-ea"/>
                          <a:cs typeface="+mn-cs"/>
                        </a:rPr>
                        <a:t>Siyaya</a:t>
                      </a:r>
                      <a:endParaRPr lang="en-ZA"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smtClean="0">
                          <a:effectLst/>
                          <a:latin typeface="+mn-lt"/>
                          <a:ea typeface="Times New Roman"/>
                        </a:rPr>
                        <a:t>None</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100239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Percentage of new companies created with a registration document (UI54) within 2 working days.</a:t>
                      </a:r>
                      <a:endParaRPr lang="en-US" altLang="en-US" sz="1200" b="0" i="0" u="none" strike="noStrike" kern="1200" baseline="0" dirty="0" smtClean="0">
                        <a:solidFill>
                          <a:schemeClr val="tx1"/>
                        </a:solidFill>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mn-cs"/>
                        </a:rPr>
                        <a:t>95% within 2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mn-cs"/>
                        </a:rPr>
                        <a:t>Achieved</a:t>
                      </a:r>
                    </a:p>
                    <a:p>
                      <a:pPr rtl="0"/>
                      <a:endParaRPr lang="en-US" sz="1200" b="0" i="0" u="none" strike="noStrike" kern="1200" baseline="0" dirty="0" smtClean="0">
                        <a:solidFill>
                          <a:schemeClr val="tx1"/>
                        </a:solidFill>
                        <a:latin typeface="+mn-lt"/>
                        <a:ea typeface="+mn-ea"/>
                        <a:cs typeface="+mn-cs"/>
                      </a:endParaRPr>
                    </a:p>
                    <a:p>
                      <a:pPr rtl="0"/>
                      <a:r>
                        <a:rPr lang="en-ZA" sz="1200" b="0" i="0" u="none" strike="noStrike" kern="1200" baseline="0" dirty="0" smtClean="0">
                          <a:solidFill>
                            <a:schemeClr val="tx1"/>
                          </a:solidFill>
                          <a:latin typeface="+mn-lt"/>
                          <a:ea typeface="+mn-ea"/>
                          <a:cs typeface="+mn-cs"/>
                        </a:rPr>
                        <a:t>99% within 2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0" i="0" u="none" strike="noStrike" kern="1200" baseline="0" dirty="0" smtClean="0">
                          <a:solidFill>
                            <a:schemeClr val="tx1"/>
                          </a:solidFill>
                          <a:latin typeface="+mn-lt"/>
                          <a:ea typeface="+mn-ea"/>
                          <a:cs typeface="+mn-cs"/>
                        </a:rPr>
                        <a:t>Introduction of manual tool:</a:t>
                      </a:r>
                    </a:p>
                    <a:p>
                      <a:pPr rtl="0"/>
                      <a:r>
                        <a:rPr lang="en-US" sz="1200" b="0" i="0" u="none" strike="noStrike" kern="1200" baseline="0" dirty="0" smtClean="0">
                          <a:solidFill>
                            <a:schemeClr val="tx1"/>
                          </a:solidFill>
                          <a:latin typeface="+mn-lt"/>
                          <a:ea typeface="+mn-ea"/>
                          <a:cs typeface="+mn-cs"/>
                        </a:rPr>
                        <a:t>Registration captured</a:t>
                      </a:r>
                    </a:p>
                    <a:p>
                      <a:pPr rtl="0"/>
                      <a:r>
                        <a:rPr lang="en-ZA" sz="1200" b="0" i="0" u="none" strike="noStrike" kern="1200" baseline="0" dirty="0" smtClean="0">
                          <a:solidFill>
                            <a:schemeClr val="tx1"/>
                          </a:solidFill>
                          <a:latin typeface="+mn-lt"/>
                          <a:ea typeface="+mn-ea"/>
                          <a:cs typeface="+mn-cs"/>
                        </a:rPr>
                        <a:t>on a first in, first out basis (consideration is also given to the volumes, therefore the achievement of 100% was always possible)</a:t>
                      </a:r>
                      <a:endParaRPr lang="en-US"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mn-cs"/>
                        </a:rPr>
                        <a:t>None</a:t>
                      </a: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r h="1882472">
                <a:tc>
                  <a:txBody>
                    <a:bodyPr/>
                    <a:lstStyle/>
                    <a:p>
                      <a:pPr rtl="0"/>
                      <a:r>
                        <a:rPr lang="en-ZA" sz="1200" b="0" i="0" u="none" strike="noStrike" kern="1200" baseline="0" dirty="0" smtClean="0">
                          <a:solidFill>
                            <a:schemeClr val="tx1"/>
                          </a:solidFill>
                          <a:latin typeface="+mn-lt"/>
                          <a:ea typeface="+mn-ea"/>
                          <a:cs typeface="+mn-cs"/>
                        </a:rPr>
                        <a:t>Percentage of applications with complete information issued with compliance</a:t>
                      </a:r>
                    </a:p>
                    <a:p>
                      <a:pPr rtl="0"/>
                      <a:r>
                        <a:rPr lang="en-ZA" sz="1200" b="0" i="0" u="none" strike="noStrike" kern="1200" baseline="0" dirty="0" smtClean="0">
                          <a:solidFill>
                            <a:schemeClr val="tx1"/>
                          </a:solidFill>
                          <a:latin typeface="+mn-lt"/>
                          <a:ea typeface="+mn-ea"/>
                          <a:cs typeface="+mn-cs"/>
                        </a:rPr>
                        <a:t>certificates or tender letter within 10 working days</a:t>
                      </a: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b="0" i="0" u="none" strike="noStrike" kern="1200" baseline="0" dirty="0" smtClean="0">
                          <a:solidFill>
                            <a:schemeClr val="tx1"/>
                          </a:solidFill>
                          <a:latin typeface="+mn-lt"/>
                          <a:ea typeface="+mn-ea"/>
                          <a:cs typeface="+mn-cs"/>
                        </a:rPr>
                        <a:t>90% within 10 working days</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0" i="0" u="none" strike="noStrike" kern="1200" baseline="0" dirty="0" smtClean="0">
                          <a:solidFill>
                            <a:schemeClr val="tx1"/>
                          </a:solidFill>
                          <a:latin typeface="+mn-lt"/>
                          <a:ea typeface="+mn-ea"/>
                          <a:cs typeface="+mn-cs"/>
                        </a:rPr>
                        <a:t> </a:t>
                      </a:r>
                      <a:r>
                        <a:rPr lang="en-US" sz="1200" b="1" i="0" u="none" strike="noStrike" kern="1200" baseline="0" dirty="0" smtClean="0">
                          <a:solidFill>
                            <a:srgbClr val="FF0000"/>
                          </a:solidFill>
                          <a:latin typeface="+mn-lt"/>
                          <a:ea typeface="+mn-ea"/>
                          <a:cs typeface="+mn-cs"/>
                        </a:rPr>
                        <a:t>Not Achieved </a:t>
                      </a:r>
                    </a:p>
                    <a:p>
                      <a:pPr>
                        <a:spcAft>
                          <a:spcPts val="0"/>
                        </a:spcAft>
                      </a:pPr>
                      <a:endParaRPr lang="en-US" sz="1200" b="1" i="0" u="none" strike="noStrike" kern="1200" baseline="0" dirty="0" smtClean="0">
                        <a:solidFill>
                          <a:srgbClr val="FF0000"/>
                        </a:solidFill>
                        <a:latin typeface="+mn-lt"/>
                        <a:ea typeface="+mn-ea"/>
                        <a:cs typeface="+mn-cs"/>
                      </a:endParaRPr>
                    </a:p>
                    <a:p>
                      <a:pPr>
                        <a:spcAft>
                          <a:spcPts val="0"/>
                        </a:spcAft>
                      </a:pPr>
                      <a:r>
                        <a:rPr lang="en-US" sz="1200" b="0" i="0" u="none" strike="noStrike" kern="1200" baseline="0" dirty="0" smtClean="0">
                          <a:solidFill>
                            <a:schemeClr val="tx1"/>
                          </a:solidFill>
                          <a:latin typeface="+mn-lt"/>
                          <a:ea typeface="+mn-ea"/>
                          <a:cs typeface="+mn-cs"/>
                        </a:rPr>
                        <a:t>65% within 10 working days.</a:t>
                      </a:r>
                    </a:p>
                    <a:p>
                      <a:pPr>
                        <a:spcAft>
                          <a:spcPts val="0"/>
                        </a:spcAft>
                      </a:pPr>
                      <a:endParaRPr lang="en-US" sz="1200" b="0" i="0" u="none" strike="noStrike" kern="1200" baseline="0" dirty="0" smtClean="0">
                        <a:solidFill>
                          <a:schemeClr val="tx1"/>
                        </a:solidFill>
                        <a:latin typeface="+mn-lt"/>
                        <a:ea typeface="+mn-ea"/>
                        <a:cs typeface="+mn-cs"/>
                      </a:endParaRPr>
                    </a:p>
                    <a:p>
                      <a:pPr>
                        <a:spcAft>
                          <a:spcPts val="0"/>
                        </a:spcAft>
                      </a:pPr>
                      <a:r>
                        <a:rPr lang="en-US" sz="1200" b="0" i="0" u="none" strike="noStrike" kern="1200" baseline="0" dirty="0" smtClean="0">
                          <a:solidFill>
                            <a:schemeClr val="tx1"/>
                          </a:solidFill>
                          <a:latin typeface="+mn-lt"/>
                          <a:ea typeface="+mn-ea"/>
                          <a:cs typeface="+mn-cs"/>
                        </a:rPr>
                        <a:t>Applications with complete information = 2 715.</a:t>
                      </a:r>
                    </a:p>
                    <a:p>
                      <a:pPr>
                        <a:spcAft>
                          <a:spcPts val="0"/>
                        </a:spcAft>
                      </a:pPr>
                      <a:endParaRPr lang="en-US" sz="1200" b="0" i="0" u="none" strike="noStrike" kern="1200" baseline="0" dirty="0" smtClean="0">
                        <a:solidFill>
                          <a:schemeClr val="tx1"/>
                        </a:solidFill>
                        <a:latin typeface="+mn-lt"/>
                        <a:ea typeface="+mn-ea"/>
                        <a:cs typeface="+mn-cs"/>
                      </a:endParaRPr>
                    </a:p>
                    <a:p>
                      <a:pPr>
                        <a:spcAft>
                          <a:spcPts val="0"/>
                        </a:spcAft>
                      </a:pPr>
                      <a:r>
                        <a:rPr lang="en-US" sz="1200" b="0" i="0" u="none" strike="noStrike" kern="1200" baseline="0" dirty="0" smtClean="0">
                          <a:solidFill>
                            <a:schemeClr val="tx1"/>
                          </a:solidFill>
                          <a:latin typeface="+mn-lt"/>
                          <a:ea typeface="+mn-ea"/>
                          <a:cs typeface="+mn-cs"/>
                        </a:rPr>
                        <a:t>Application issued within 10 days = 1 773.</a:t>
                      </a:r>
                    </a:p>
                    <a:p>
                      <a:pPr>
                        <a:spcAft>
                          <a:spcPts val="0"/>
                        </a:spcAft>
                      </a:pPr>
                      <a:endParaRPr lang="en-US"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US" sz="1200" b="0" i="0" u="none" strike="noStrike" kern="1200" baseline="0" dirty="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 gap </a:t>
                      </a:r>
                      <a:r>
                        <a:rPr lang="en-US" sz="1200" b="0" i="0" u="none" strike="noStrike" kern="1200" baseline="0" dirty="0">
                          <a:solidFill>
                            <a:schemeClr val="tx1"/>
                          </a:solidFill>
                          <a:latin typeface="+mn-lt"/>
                          <a:ea typeface="+mn-ea"/>
                          <a:cs typeface="+mn-cs"/>
                        </a:rPr>
                        <a:t>was identified on the allocation process of new applications for compliance certificates which impacted the turnaround time when the officials allocated work are on leave or attending training.</a:t>
                      </a: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spcAft>
                          <a:spcPts val="0"/>
                        </a:spcAft>
                      </a:pPr>
                      <a:r>
                        <a:rPr lang="en-US" sz="1200" b="0" i="0" u="none" strike="noStrike" kern="1200" baseline="0" dirty="0" smtClean="0">
                          <a:solidFill>
                            <a:schemeClr val="tx1"/>
                          </a:solidFill>
                          <a:latin typeface="+mn-lt"/>
                          <a:ea typeface="+mn-ea"/>
                          <a:cs typeface="+mn-cs"/>
                        </a:rPr>
                        <a:t>Develop action plan to improve performance and to recover the shortfall of the first quarter.</a:t>
                      </a: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4"/>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20</a:t>
            </a:fld>
            <a:endParaRPr lang="en-US" altLang="en-US" sz="1200" dirty="0" smtClean="0">
              <a:solidFill>
                <a:srgbClr val="898989"/>
              </a:solidFill>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20</a:t>
            </a:r>
            <a:endParaRPr lang="en-ZA" sz="1200" dirty="0">
              <a:solidFill>
                <a:prstClr val="black"/>
              </a:solidFill>
            </a:endParaRPr>
          </a:p>
        </p:txBody>
      </p:sp>
    </p:spTree>
    <p:extLst>
      <p:ext uri="{BB962C8B-B14F-4D97-AF65-F5344CB8AC3E}">
        <p14:creationId xmlns:p14="http://schemas.microsoft.com/office/powerpoint/2010/main" xmlns="" val="210435485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800" b="1" dirty="0" smtClean="0">
                <a:latin typeface="+mn-lt"/>
                <a:ea typeface="ＭＳ Ｐゴシック" pitchFamily="34" charset="-128"/>
                <a:cs typeface="Times New Roman" pitchFamily="18" charset="0"/>
              </a:rPr>
              <a:t/>
            </a:r>
            <a:br>
              <a:rPr lang="en-ZA" altLang="en-US" sz="2800" b="1" dirty="0" smtClean="0">
                <a:latin typeface="+mn-lt"/>
                <a:ea typeface="ＭＳ Ｐゴシック" pitchFamily="34" charset="-128"/>
                <a:cs typeface="Times New Roman" pitchFamily="18" charset="0"/>
              </a:rPr>
            </a:br>
            <a:r>
              <a:rPr lang="en-ZA" altLang="en-US" sz="2000" b="1" dirty="0" smtClean="0">
                <a:latin typeface="+mn-lt"/>
                <a:ea typeface="ＭＳ Ｐゴシック" pitchFamily="34" charset="-128"/>
                <a:cs typeface="Times New Roman" pitchFamily="18" charset="0"/>
              </a:rPr>
              <a:t>PROGRAMME 3: </a:t>
            </a:r>
            <a:r>
              <a:rPr lang="en-US" sz="2000" b="1" dirty="0">
                <a:latin typeface="+mn-lt"/>
              </a:rPr>
              <a:t>LABOUR ACTIVATION PROGRAMMES</a:t>
            </a:r>
            <a:endParaRPr lang="en-ZA" altLang="en-US" sz="2000" b="1" dirty="0">
              <a:latin typeface="+mn-lt"/>
              <a:ea typeface="ＭＳ Ｐゴシック" pitchFamily="34" charset="-128"/>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0192642"/>
              </p:ext>
            </p:extLst>
          </p:nvPr>
        </p:nvGraphicFramePr>
        <p:xfrm>
          <a:off x="174626" y="1447801"/>
          <a:ext cx="8805602" cy="5403715"/>
        </p:xfrm>
        <a:graphic>
          <a:graphicData uri="http://schemas.openxmlformats.org/drawingml/2006/table">
            <a:tbl>
              <a:tblPr/>
              <a:tblGrid>
                <a:gridCol w="1893866">
                  <a:extLst>
                    <a:ext uri="{9D8B030D-6E8A-4147-A177-3AD203B41FA5}">
                      <a16:colId xmlns:a16="http://schemas.microsoft.com/office/drawing/2014/main" xmlns="" val="20000"/>
                    </a:ext>
                  </a:extLst>
                </a:gridCol>
                <a:gridCol w="1743631">
                  <a:extLst>
                    <a:ext uri="{9D8B030D-6E8A-4147-A177-3AD203B41FA5}">
                      <a16:colId xmlns:a16="http://schemas.microsoft.com/office/drawing/2014/main" xmlns="" val="20001"/>
                    </a:ext>
                  </a:extLst>
                </a:gridCol>
                <a:gridCol w="1937366">
                  <a:extLst>
                    <a:ext uri="{9D8B030D-6E8A-4147-A177-3AD203B41FA5}">
                      <a16:colId xmlns:a16="http://schemas.microsoft.com/office/drawing/2014/main" xmlns="" val="20002"/>
                    </a:ext>
                  </a:extLst>
                </a:gridCol>
                <a:gridCol w="1732867">
                  <a:extLst>
                    <a:ext uri="{9D8B030D-6E8A-4147-A177-3AD203B41FA5}">
                      <a16:colId xmlns:a16="http://schemas.microsoft.com/office/drawing/2014/main" xmlns="" val="20003"/>
                    </a:ext>
                  </a:extLst>
                </a:gridCol>
                <a:gridCol w="1497872">
                  <a:extLst>
                    <a:ext uri="{9D8B030D-6E8A-4147-A177-3AD203B41FA5}">
                      <a16:colId xmlns:a16="http://schemas.microsoft.com/office/drawing/2014/main" xmlns="" val="20004"/>
                    </a:ext>
                  </a:extLst>
                </a:gridCol>
              </a:tblGrid>
              <a:tr h="715414">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PROGRAMME PERFORMANCE 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2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370740">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Strategic Objective 6: Enhance Employability of UIF Beneficiaries, Enable, Entrepreneurship and Preserve Jobs</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994219">
                <a:tc>
                  <a:txBody>
                    <a:bodyPr/>
                    <a:lstStyle/>
                    <a:p>
                      <a:pPr marR="0" algn="l" rtl="0"/>
                      <a:r>
                        <a:rPr lang="en-ZA" sz="1200" b="0" i="0" u="none" strike="noStrike" kern="1200" baseline="0" dirty="0" smtClean="0">
                          <a:solidFill>
                            <a:schemeClr val="tx1"/>
                          </a:solidFill>
                          <a:latin typeface="+mn-lt"/>
                          <a:ea typeface="+mn-ea"/>
                          <a:cs typeface="+mn-cs"/>
                        </a:rPr>
                        <a:t>Number of UIF beneficiaries provided</a:t>
                      </a:r>
                    </a:p>
                    <a:p>
                      <a:pPr marR="0" algn="l" rtl="0"/>
                      <a:r>
                        <a:rPr lang="en-ZA" sz="1200" b="0" i="0" u="none" strike="noStrike" kern="1200" baseline="0" dirty="0" smtClean="0">
                          <a:solidFill>
                            <a:schemeClr val="tx1"/>
                          </a:solidFill>
                          <a:latin typeface="+mn-lt"/>
                          <a:ea typeface="+mn-ea"/>
                          <a:cs typeface="+mn-cs"/>
                        </a:rPr>
                        <a:t>with learning and/or work place experience</a:t>
                      </a:r>
                    </a:p>
                    <a:p>
                      <a:pPr marR="0" algn="l" rtl="0"/>
                      <a:r>
                        <a:rPr lang="en-US" sz="1200" b="0" i="0" u="none" strike="noStrike" kern="1200" baseline="0" dirty="0" smtClean="0">
                          <a:solidFill>
                            <a:schemeClr val="tx1"/>
                          </a:solidFill>
                          <a:latin typeface="+mn-lt"/>
                          <a:ea typeface="+mn-ea"/>
                          <a:cs typeface="+mn-cs"/>
                        </a:rPr>
                        <a:t>opportunities</a:t>
                      </a:r>
                      <a:endParaRPr lang="en-US" altLang="en-US" sz="1200" b="0" i="0" u="none" strike="noStrike" kern="1200" baseline="0" dirty="0" smtClean="0">
                        <a:solidFill>
                          <a:schemeClr val="tx1"/>
                        </a:solidFill>
                        <a:latin typeface="+mn-lt"/>
                        <a:ea typeface="+mn-ea"/>
                        <a:cs typeface="+mn-cs"/>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0" i="0" u="none" strike="noStrike" kern="1200" baseline="0" dirty="0" smtClean="0">
                          <a:solidFill>
                            <a:schemeClr val="tx1"/>
                          </a:solidFill>
                          <a:latin typeface="+mn-lt"/>
                          <a:ea typeface="+mn-ea"/>
                          <a:cs typeface="+mn-cs"/>
                        </a:rPr>
                        <a:t>300 000</a:t>
                      </a:r>
                      <a:endParaRPr lang="en-ZA" sz="1200" b="0" dirty="0" smtClean="0">
                        <a:solidFill>
                          <a:schemeClr val="tx1"/>
                        </a:solidFill>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200" b="1" i="0" u="none" strike="noStrike" baseline="0" dirty="0" smtClean="0">
                          <a:solidFill>
                            <a:srgbClr val="FF0000"/>
                          </a:solidFill>
                          <a:latin typeface="+mj-lt"/>
                        </a:rPr>
                        <a:t>Not achieved</a:t>
                      </a:r>
                    </a:p>
                    <a:p>
                      <a:pPr marR="0" algn="l" rtl="0"/>
                      <a:endParaRPr lang="en-ZA" sz="1200" b="0" i="0" u="none" strike="noStrike" baseline="0" dirty="0" smtClean="0">
                        <a:solidFill>
                          <a:srgbClr val="000000"/>
                        </a:solidFill>
                        <a:latin typeface="Arial"/>
                      </a:endParaRPr>
                    </a:p>
                    <a:p>
                      <a:pPr marR="0" algn="l" rtl="0"/>
                      <a:r>
                        <a:rPr lang="en-US" sz="1200" b="0" i="0" u="none" strike="noStrike" baseline="0" dirty="0" smtClean="0">
                          <a:solidFill>
                            <a:srgbClr val="000000"/>
                          </a:solidFill>
                          <a:latin typeface="Arial"/>
                        </a:rPr>
                        <a:t>2 150</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b="0" i="0" u="none" strike="noStrike" kern="1200" baseline="0" dirty="0" smtClean="0">
                          <a:solidFill>
                            <a:schemeClr val="tx1"/>
                          </a:solidFill>
                          <a:latin typeface="+mn-lt"/>
                          <a:ea typeface="+mn-ea"/>
                          <a:cs typeface="+mn-cs"/>
                        </a:rPr>
                        <a:t>The evaluation process for expression of interest was stopped due to unclear procedure that needed to be followed prior to provision of learning and /or work place experience Opportunities to UIF beneficiaries</a:t>
                      </a: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just">
                        <a:spcAft>
                          <a:spcPts val="0"/>
                        </a:spcAft>
                      </a:pPr>
                      <a:r>
                        <a:rPr lang="en-ZA" sz="1200" b="0" i="0" u="none" strike="noStrike" kern="1200" baseline="0" dirty="0" smtClean="0">
                          <a:solidFill>
                            <a:schemeClr val="tx1"/>
                          </a:solidFill>
                          <a:latin typeface="+mn-lt"/>
                          <a:ea typeface="+mn-ea"/>
                          <a:cs typeface="+mn-cs"/>
                        </a:rPr>
                        <a:t>Clear procedure was developed in consultation with National Treasury and National Skill Fund.  More beneficiaries will be provided with training after the expression of interest has been issued.</a:t>
                      </a:r>
                    </a:p>
                    <a:p>
                      <a:pPr algn="l">
                        <a:spcAft>
                          <a:spcPts val="0"/>
                        </a:spcAft>
                      </a:pPr>
                      <a:endParaRPr lang="en-ZA" sz="1200" b="0" i="0" u="none" strike="noStrike" kern="1200" baseline="0" dirty="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xmlns="" val="10002"/>
                  </a:ext>
                </a:extLst>
              </a:tr>
              <a:tr h="2285203">
                <a:tc>
                  <a:txBody>
                    <a:bodyPr/>
                    <a:lstStyle/>
                    <a:p>
                      <a:pPr rtl="0"/>
                      <a:r>
                        <a:rPr lang="en-ZA" sz="1200" b="0" i="0" u="none" strike="noStrike" kern="1200" baseline="0" dirty="0" smtClean="0">
                          <a:solidFill>
                            <a:schemeClr val="tx1"/>
                          </a:solidFill>
                          <a:latin typeface="+mn-lt"/>
                          <a:ea typeface="+mn-ea"/>
                          <a:cs typeface="+mn-cs"/>
                        </a:rPr>
                        <a:t>Percentage of Training Lay-off Scheme</a:t>
                      </a:r>
                    </a:p>
                    <a:p>
                      <a:pPr rtl="0"/>
                      <a:r>
                        <a:rPr lang="en-US" sz="1200" b="0" i="0" u="none" strike="noStrike" kern="1200" baseline="0" dirty="0" smtClean="0">
                          <a:solidFill>
                            <a:schemeClr val="tx1"/>
                          </a:solidFill>
                          <a:latin typeface="+mn-lt"/>
                          <a:ea typeface="+mn-ea"/>
                          <a:cs typeface="+mn-cs"/>
                        </a:rPr>
                        <a:t>(TLS) applications with complete</a:t>
                      </a:r>
                    </a:p>
                    <a:p>
                      <a:pPr rtl="0"/>
                      <a:r>
                        <a:rPr lang="en-ZA" sz="1200" b="0" i="0" u="none" strike="noStrike" kern="1200" baseline="0" dirty="0" smtClean="0">
                          <a:solidFill>
                            <a:schemeClr val="tx1"/>
                          </a:solidFill>
                          <a:latin typeface="+mn-lt"/>
                          <a:ea typeface="+mn-ea"/>
                          <a:cs typeface="+mn-cs"/>
                        </a:rPr>
                        <a:t>information approved or rejected by the</a:t>
                      </a:r>
                    </a:p>
                    <a:p>
                      <a:pPr rtl="0"/>
                      <a:r>
                        <a:rPr lang="en-US" sz="1200" b="0" i="0" u="none" strike="noStrike" kern="1200" baseline="0" dirty="0" smtClean="0">
                          <a:solidFill>
                            <a:schemeClr val="tx1"/>
                          </a:solidFill>
                          <a:latin typeface="+mn-lt"/>
                          <a:ea typeface="+mn-ea"/>
                          <a:cs typeface="+mn-cs"/>
                        </a:rPr>
                        <a:t>delegated authority within specified</a:t>
                      </a:r>
                    </a:p>
                    <a:p>
                      <a:pPr rtl="0"/>
                      <a:r>
                        <a:rPr lang="en-US" sz="1200" b="0" i="0" u="none" strike="noStrike" kern="1200" baseline="0" dirty="0" smtClean="0">
                          <a:solidFill>
                            <a:schemeClr val="tx1"/>
                          </a:solidFill>
                          <a:latin typeface="+mn-lt"/>
                          <a:ea typeface="+mn-ea"/>
                          <a:cs typeface="+mn-cs"/>
                        </a:rPr>
                        <a:t>Timeframes.</a:t>
                      </a:r>
                      <a:endParaRPr kumimoji="0" lang="en-US" sz="12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0" i="0" u="none" strike="noStrike" kern="1200" baseline="0" dirty="0" smtClean="0">
                          <a:solidFill>
                            <a:schemeClr val="tx1"/>
                          </a:solidFill>
                          <a:latin typeface="+mn-lt"/>
                          <a:ea typeface="+mn-ea"/>
                          <a:cs typeface="+mn-cs"/>
                        </a:rPr>
                        <a:t>90% within 20</a:t>
                      </a:r>
                    </a:p>
                    <a:p>
                      <a:pPr rtl="0"/>
                      <a:r>
                        <a:rPr lang="en-US" sz="1200" b="0" i="0" u="none" strike="noStrike" kern="1200" baseline="0" dirty="0" smtClean="0">
                          <a:solidFill>
                            <a:schemeClr val="tx1"/>
                          </a:solidFill>
                          <a:latin typeface="+mn-lt"/>
                          <a:ea typeface="+mn-ea"/>
                          <a:cs typeface="+mn-cs"/>
                        </a:rPr>
                        <a:t>working days</a:t>
                      </a:r>
                      <a:endParaRPr kumimoji="0" lang="en-US" sz="12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mn-lt"/>
                        <a:ea typeface="ＭＳ Ｐゴシック" pitchFamily="34" charset="-128"/>
                        <a:cs typeface="Times New Roman" pitchFamily="18" charset="0"/>
                      </a:endParaRPr>
                    </a:p>
                  </a:txBody>
                  <a:tcPr marL="68593" marR="685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R="0" algn="l" rtl="0"/>
                      <a:r>
                        <a:rPr lang="en-US" sz="1200" b="1" i="0" u="none" strike="noStrike" baseline="0" dirty="0" smtClean="0">
                          <a:solidFill>
                            <a:srgbClr val="00B050"/>
                          </a:solidFill>
                          <a:latin typeface="+mj-lt"/>
                        </a:rPr>
                        <a:t>Achieved</a:t>
                      </a:r>
                    </a:p>
                    <a:p>
                      <a:pPr marR="0" algn="l" rtl="0"/>
                      <a:endParaRPr lang="en-US" sz="1200" b="1" i="0" u="none" strike="noStrike" baseline="0" dirty="0" smtClean="0">
                        <a:solidFill>
                          <a:srgbClr val="00B050"/>
                        </a:solidFill>
                        <a:latin typeface="Arial"/>
                      </a:endParaRPr>
                    </a:p>
                    <a:p>
                      <a:pPr marR="0" algn="l" rtl="0"/>
                      <a:r>
                        <a:rPr lang="en-US" sz="1200" b="0" i="0" u="none" strike="noStrike" kern="1200" baseline="0" dirty="0" smtClean="0">
                          <a:solidFill>
                            <a:schemeClr val="tx1"/>
                          </a:solidFill>
                          <a:latin typeface="+mn-lt"/>
                          <a:ea typeface="+mn-ea"/>
                          <a:cs typeface="+mn-cs"/>
                        </a:rPr>
                        <a:t>100%</a:t>
                      </a: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a:solidFill>
                          <a:schemeClr val="tx1"/>
                        </a:solidFill>
                        <a:effectLst/>
                        <a:latin typeface="+mn-lt"/>
                        <a:ea typeface="Times New Roman"/>
                      </a:endParaRPr>
                    </a:p>
                  </a:txBody>
                  <a:tcPr marL="68582" marR="68582"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0" i="0" u="none" strike="noStrike" kern="1200" baseline="0" dirty="0" smtClean="0">
                          <a:solidFill>
                            <a:schemeClr val="tx1"/>
                          </a:solidFill>
                          <a:latin typeface="+mn-lt"/>
                          <a:ea typeface="+mn-ea"/>
                          <a:cs typeface="+mn-cs"/>
                        </a:rPr>
                        <a:t>None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US" sz="1200" b="0" i="0" u="none" strike="noStrike" kern="1200" baseline="0" dirty="0" smtClean="0">
                          <a:solidFill>
                            <a:schemeClr val="tx1"/>
                          </a:solidFill>
                          <a:latin typeface="+mn-lt"/>
                          <a:ea typeface="+mn-ea"/>
                          <a:cs typeface="+mn-cs"/>
                        </a:rPr>
                        <a:t>None </a:t>
                      </a:r>
                      <a:endParaRPr lang="en-ZA" sz="1200" dirty="0">
                        <a:effectLst/>
                        <a:latin typeface="Times New Roman"/>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21</a:t>
            </a:fld>
            <a:endParaRPr lang="en-US" altLang="en-US" sz="1200" dirty="0" smtClean="0">
              <a:solidFill>
                <a:srgbClr val="898989"/>
              </a:solidFill>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22</a:t>
            </a:r>
            <a:endParaRPr lang="en-ZA" sz="1200" dirty="0">
              <a:solidFill>
                <a:prstClr val="black"/>
              </a:solidFill>
            </a:endParaRPr>
          </a:p>
        </p:txBody>
      </p:sp>
    </p:spTree>
    <p:extLst>
      <p:ext uri="{BB962C8B-B14F-4D97-AF65-F5344CB8AC3E}">
        <p14:creationId xmlns:p14="http://schemas.microsoft.com/office/powerpoint/2010/main" xmlns="" val="22440121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653823" y="43543"/>
            <a:ext cx="8229600" cy="1143000"/>
          </a:xfrm>
        </p:spPr>
        <p:txBody>
          <a:bodyPr/>
          <a:lstStyle/>
          <a:p>
            <a:pPr marL="0" indent="0"/>
            <a:r>
              <a:rPr lang="en-ZA" altLang="en-US" sz="2000" b="1" dirty="0" smtClean="0">
                <a:latin typeface="+mn-lt"/>
                <a:ea typeface="ＭＳ Ｐゴシック" pitchFamily="34" charset="-128"/>
                <a:cs typeface="Times New Roman" pitchFamily="18" charset="0"/>
              </a:rPr>
              <a:t>PROGRAMME 2: </a:t>
            </a:r>
            <a:r>
              <a:rPr lang="en-ZA" altLang="en-US" sz="2000" b="1" dirty="0">
                <a:latin typeface="+mn-lt"/>
                <a:ea typeface="ＭＳ Ｐゴシック" pitchFamily="34" charset="-128"/>
              </a:rPr>
              <a:t>BUSINESS OPERATIONS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096921585"/>
              </p:ext>
            </p:extLst>
          </p:nvPr>
        </p:nvGraphicFramePr>
        <p:xfrm>
          <a:off x="251520" y="1268759"/>
          <a:ext cx="8640960" cy="5328593"/>
        </p:xfrm>
        <a:graphic>
          <a:graphicData uri="http://schemas.openxmlformats.org/drawingml/2006/table">
            <a:tbl>
              <a:tblPr/>
              <a:tblGrid>
                <a:gridCol w="1889690">
                  <a:extLst>
                    <a:ext uri="{9D8B030D-6E8A-4147-A177-3AD203B41FA5}">
                      <a16:colId xmlns:a16="http://schemas.microsoft.com/office/drawing/2014/main" xmlns="" val="20000"/>
                    </a:ext>
                  </a:extLst>
                </a:gridCol>
                <a:gridCol w="1739786">
                  <a:extLst>
                    <a:ext uri="{9D8B030D-6E8A-4147-A177-3AD203B41FA5}">
                      <a16:colId xmlns:a16="http://schemas.microsoft.com/office/drawing/2014/main" xmlns="" val="20001"/>
                    </a:ext>
                  </a:extLst>
                </a:gridCol>
                <a:gridCol w="1933094">
                  <a:extLst>
                    <a:ext uri="{9D8B030D-6E8A-4147-A177-3AD203B41FA5}">
                      <a16:colId xmlns:a16="http://schemas.microsoft.com/office/drawing/2014/main" xmlns="" val="20002"/>
                    </a:ext>
                  </a:extLst>
                </a:gridCol>
                <a:gridCol w="1729047">
                  <a:extLst>
                    <a:ext uri="{9D8B030D-6E8A-4147-A177-3AD203B41FA5}">
                      <a16:colId xmlns:a16="http://schemas.microsoft.com/office/drawing/2014/main" xmlns="" val="20003"/>
                    </a:ext>
                  </a:extLst>
                </a:gridCol>
                <a:gridCol w="1349343">
                  <a:extLst>
                    <a:ext uri="{9D8B030D-6E8A-4147-A177-3AD203B41FA5}">
                      <a16:colId xmlns:a16="http://schemas.microsoft.com/office/drawing/2014/main" xmlns="" val="20004"/>
                    </a:ext>
                  </a:extLst>
                </a:gridCol>
              </a:tblGrid>
              <a:tr h="775928">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PROGRAMME PERFORMANCE INDICATOR </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rPr>
                        <a:t>QUARTER 2 TARGET</a:t>
                      </a:r>
                      <a:endParaRPr kumimoji="0" lang="en-ZA" sz="1400" b="1" i="0" u="none" strike="noStrike" kern="1200" cap="none" normalizeH="0" baseline="0" dirty="0" smtClean="0">
                        <a:ln>
                          <a:noFill/>
                        </a:ln>
                        <a:solidFill>
                          <a:srgbClr val="FFFFFF"/>
                        </a:solidFill>
                        <a:effectLst/>
                        <a:latin typeface="Calibri" pitchFamily="34" charset="0"/>
                        <a:ea typeface="ＭＳ Ｐゴシック" pitchFamily="34" charset="-128"/>
                        <a:cs typeface="+mn-cs"/>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Calibri" pitchFamily="34" charset="0"/>
                          <a:ea typeface="ＭＳ Ｐゴシック" pitchFamily="34" charset="-128"/>
                        </a:rPr>
                        <a:t>ACTUAL PERFORMANCE</a:t>
                      </a:r>
                      <a:endPar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REASON FOR VARIANCE</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l" defTabSz="457200" rtl="0" eaLnBrk="1" fontAlgn="base" latinLnBrk="0" hangingPunct="1">
                        <a:lnSpc>
                          <a:spcPct val="115000"/>
                        </a:lnSpc>
                        <a:spcBef>
                          <a:spcPct val="0"/>
                        </a:spcBef>
                        <a:spcAft>
                          <a:spcPct val="0"/>
                        </a:spcAft>
                        <a:buClrTx/>
                        <a:buSzTx/>
                        <a:buFontTx/>
                        <a:buNone/>
                        <a:tabLst/>
                      </a:pPr>
                      <a:r>
                        <a:rPr kumimoji="0" lang="en-ZA" sz="14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REMEDIAL ACTION  </a:t>
                      </a: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xmlns="" val="10000"/>
                  </a:ext>
                </a:extLst>
              </a:tr>
              <a:tr h="403961">
                <a:tc gridSpan="5">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ZA" sz="1600" b="1" i="0" u="none" strike="noStrike" baseline="0" dirty="0" smtClean="0">
                          <a:solidFill>
                            <a:schemeClr val="bg1"/>
                          </a:solidFill>
                          <a:latin typeface="+mj-lt"/>
                        </a:rPr>
                        <a:t>Strategic objective 5: collaborate with stakeholders to improve compliance with UIF acts.</a:t>
                      </a:r>
                      <a:endParaRPr lang="en-ZA" sz="1600" b="0" kern="1200" dirty="0" smtClean="0">
                        <a:solidFill>
                          <a:schemeClr val="bg1"/>
                        </a:solidFill>
                        <a:effectLst/>
                        <a:latin typeface="+mj-lt"/>
                        <a:ea typeface="Times New Roman"/>
                        <a:cs typeface="Arial" pitchFamily="34" charset="0"/>
                      </a:endParaRPr>
                    </a:p>
                  </a:txBody>
                  <a:tcPr marL="18166" marR="18166"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1"/>
                  </a:ext>
                </a:extLst>
              </a:tr>
              <a:tr h="156370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Number of newly registered employers per year</a:t>
                      </a:r>
                      <a:endPar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0" i="0" u="none" strike="noStrike" kern="1200" baseline="0" dirty="0" smtClean="0">
                          <a:solidFill>
                            <a:schemeClr val="tx1"/>
                          </a:solidFill>
                          <a:latin typeface="+mn-lt"/>
                          <a:ea typeface="+mn-ea"/>
                          <a:cs typeface="+mn-cs"/>
                        </a:rPr>
                        <a:t>20 000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mn-cs"/>
                        </a:rPr>
                        <a:t>Achieved</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Actual: 37 661</a:t>
                      </a:r>
                    </a:p>
                    <a:p>
                      <a:pPr rtl="0"/>
                      <a:endParaRPr lang="en-US" sz="1200" b="1"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ZA" sz="1200" b="0" i="0" u="none" strike="noStrike" kern="1200" baseline="0" dirty="0" smtClean="0">
                          <a:solidFill>
                            <a:schemeClr val="tx1"/>
                          </a:solidFill>
                          <a:latin typeface="+mn-lt"/>
                          <a:ea typeface="+mn-ea"/>
                          <a:cs typeface="+mn-cs"/>
                        </a:rPr>
                        <a:t>Collaboration with the Department of Basic Education to register schools for the National Schools Nutrition Project.</a:t>
                      </a:r>
                    </a:p>
                    <a:p>
                      <a:pPr rtl="0"/>
                      <a:endParaRPr lang="en-US" sz="1200" dirty="0" smtClean="0">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algn="l">
                        <a:spcAft>
                          <a:spcPts val="0"/>
                        </a:spcAft>
                      </a:pPr>
                      <a:r>
                        <a:rPr lang="en-ZA" sz="1200" dirty="0" smtClean="0">
                          <a:effectLst/>
                          <a:latin typeface="+mn-lt"/>
                          <a:ea typeface="Times New Roman"/>
                        </a:rPr>
                        <a:t>None</a:t>
                      </a:r>
                      <a:endParaRPr lang="en-ZA" sz="1200" dirty="0">
                        <a:effectLst/>
                        <a:latin typeface="+mn-lt"/>
                        <a:ea typeface="Times New Roman"/>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2"/>
                  </a:ext>
                </a:extLst>
              </a:tr>
              <a:tr h="2584997">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ZA" sz="1200" b="0" i="0" u="none" strike="noStrike" kern="1200" baseline="0" dirty="0" smtClean="0">
                          <a:solidFill>
                            <a:schemeClr val="tx1"/>
                          </a:solidFill>
                          <a:latin typeface="+mn-lt"/>
                          <a:ea typeface="+mn-ea"/>
                          <a:cs typeface="+mn-cs"/>
                        </a:rPr>
                        <a:t>Number of newly registered employees by the Fund</a:t>
                      </a:r>
                      <a:endParaRPr kumimoji="0" lang="en-US" altLang="en-US" sz="1200" b="0" i="0" u="none" strike="noStrike" cap="none" normalizeH="0" baseline="0" dirty="0" smtClean="0">
                        <a:ln>
                          <a:noFill/>
                        </a:ln>
                        <a:solidFill>
                          <a:srgbClr val="000000"/>
                        </a:solidFill>
                        <a:effectLst/>
                        <a:latin typeface="Calibri" pitchFamily="34" charset="0"/>
                        <a:ea typeface="ＭＳ Ｐゴシック" pitchFamily="34" charset="-128"/>
                        <a:cs typeface="Times New Roman" pitchFamily="18" charset="0"/>
                      </a:endParaRPr>
                    </a:p>
                  </a:txBody>
                  <a:tcPr marL="114300" marR="11430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0" i="0" u="none" strike="noStrike" kern="1200" baseline="0" dirty="0" smtClean="0">
                          <a:solidFill>
                            <a:schemeClr val="tx1"/>
                          </a:solidFill>
                          <a:latin typeface="+mn-lt"/>
                          <a:ea typeface="+mn-ea"/>
                          <a:cs typeface="+mn-cs"/>
                        </a:rPr>
                        <a:t>80 000</a:t>
                      </a: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rtl="0"/>
                      <a:r>
                        <a:rPr lang="en-US" sz="1200" b="1" i="0" u="none" strike="noStrike" kern="1200" baseline="0" dirty="0" smtClean="0">
                          <a:solidFill>
                            <a:srgbClr val="00B050"/>
                          </a:solidFill>
                          <a:latin typeface="+mn-lt"/>
                          <a:ea typeface="+mn-ea"/>
                          <a:cs typeface="+mn-cs"/>
                        </a:rPr>
                        <a:t>Achieved</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Actual: 205 246</a:t>
                      </a:r>
                    </a:p>
                    <a:p>
                      <a:pPr rtl="0"/>
                      <a:endParaRPr lang="en-US" sz="1200" b="0" i="0" u="none" strike="noStrike" kern="1200" baseline="0" dirty="0" smtClean="0">
                        <a:solidFill>
                          <a:schemeClr val="tx1"/>
                        </a:solidFill>
                        <a:latin typeface="+mn-lt"/>
                        <a:ea typeface="+mn-ea"/>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mn-cs"/>
                        </a:rPr>
                        <a:t>The Minister approved the enhancement of the Technical Indicator Description (TID) for 2018/19 Annual Performance Plan. The approval is for retrospective implementation of the enhancements.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mn-cs"/>
                      </a:endParaRPr>
                    </a:p>
                    <a:p>
                      <a:pPr rtl="0"/>
                      <a:endParaRPr lang="en-US" sz="1200" dirty="0" smtClean="0">
                        <a:effectLst/>
                        <a:latin typeface="+mn-lt"/>
                        <a:ea typeface="Times New Roman"/>
                        <a:cs typeface="Arial"/>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BF4B"/>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200" b="0" i="0" u="none" strike="noStrike" kern="1200" cap="none" spc="0" normalizeH="0" baseline="0" noProof="0" dirty="0" smtClean="0">
                          <a:ln>
                            <a:noFill/>
                          </a:ln>
                          <a:solidFill>
                            <a:prstClr val="black"/>
                          </a:solidFill>
                          <a:effectLst/>
                          <a:uLnTx/>
                          <a:uFillTx/>
                          <a:latin typeface="+mn-lt"/>
                          <a:ea typeface="Times New Roman"/>
                          <a:cs typeface="+mn-cs"/>
                        </a:rPr>
                        <a:t>None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ZA" sz="1200" b="0" i="0" u="none" strike="noStrike" kern="1200" cap="none" spc="0" normalizeH="0" baseline="0" noProof="0" dirty="0" smtClean="0">
                        <a:ln>
                          <a:noFill/>
                        </a:ln>
                        <a:solidFill>
                          <a:prstClr val="black"/>
                        </a:solidFill>
                        <a:effectLst/>
                        <a:uLnTx/>
                        <a:uFillTx/>
                        <a:latin typeface="+mn-lt"/>
                        <a:ea typeface="Times New Roman"/>
                        <a:cs typeface="+mn-cs"/>
                      </a:endParaRPr>
                    </a:p>
                  </a:txBody>
                  <a:tcPr marL="68580" marR="68580" marT="0" marB="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B050"/>
                    </a:solidFill>
                  </a:tcPr>
                </a:tc>
                <a:extLst>
                  <a:ext uri="{0D108BD9-81ED-4DB2-BD59-A6C34878D82A}">
                    <a16:rowId xmlns:a16="http://schemas.microsoft.com/office/drawing/2014/main" xmlns="" val="10003"/>
                  </a:ext>
                </a:extLst>
              </a:tr>
            </a:tbl>
          </a:graphicData>
        </a:graphic>
      </p:graphicFrame>
      <p:sp>
        <p:nvSpPr>
          <p:cNvPr id="59439" name="Slide Number Placeholder 3"/>
          <p:cNvSpPr>
            <a:spLocks noGrp="1"/>
          </p:cNvSpPr>
          <p:nvPr>
            <p:ph type="sldNum" sz="quarter" idx="12"/>
          </p:nvPr>
        </p:nvSpPr>
        <p:spPr bwMode="auto">
          <a:xfrm>
            <a:off x="6946900" y="6376774"/>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3200">
                <a:solidFill>
                  <a:schemeClr val="tx1"/>
                </a:solidFill>
                <a:latin typeface="Calibri" pitchFamily="34" charset="0"/>
                <a:ea typeface="ＭＳ Ｐゴシック" pitchFamily="34" charset="-128"/>
              </a:defRPr>
            </a:lvl1pPr>
            <a:lvl2pPr>
              <a:defRPr sz="2800">
                <a:solidFill>
                  <a:schemeClr val="tx1"/>
                </a:solidFill>
                <a:latin typeface="Calibri" pitchFamily="34" charset="0"/>
                <a:ea typeface="ＭＳ Ｐゴシック" pitchFamily="34" charset="-128"/>
              </a:defRPr>
            </a:lvl2pPr>
            <a:lvl3pPr>
              <a:defRPr sz="2400">
                <a:solidFill>
                  <a:schemeClr val="tx1"/>
                </a:solidFill>
                <a:latin typeface="Calibri" pitchFamily="34" charset="0"/>
                <a:ea typeface="ＭＳ Ｐゴシック" pitchFamily="34" charset="-128"/>
              </a:defRPr>
            </a:lvl3pPr>
            <a:lvl4pPr>
              <a:defRPr sz="2000">
                <a:solidFill>
                  <a:schemeClr val="tx1"/>
                </a:solidFill>
                <a:latin typeface="Calibri" pitchFamily="34" charset="0"/>
                <a:ea typeface="ＭＳ Ｐゴシック" pitchFamily="34" charset="-128"/>
              </a:defRPr>
            </a:lvl4pPr>
            <a:lvl5pPr>
              <a:defRPr sz="2000">
                <a:solidFill>
                  <a:schemeClr val="tx1"/>
                </a:solidFill>
                <a:latin typeface="Calibri" pitchFamily="34" charset="0"/>
                <a:ea typeface="ＭＳ Ｐゴシック" pitchFamily="34" charset="-128"/>
              </a:defRPr>
            </a:lvl5pPr>
            <a:lvl6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6pPr>
            <a:lvl7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7pPr>
            <a:lvl8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8pPr>
            <a:lvl9pPr eaLnBrk="0" fontAlgn="base" hangingPunct="0">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fld id="{D86B733C-23B5-4D4A-9165-51682A3BFD66}" type="slidenum">
              <a:rPr lang="en-US" altLang="en-US" sz="1200" smtClean="0">
                <a:solidFill>
                  <a:srgbClr val="898989"/>
                </a:solidFill>
              </a:rPr>
              <a:pPr/>
              <a:t>22</a:t>
            </a:fld>
            <a:endParaRPr lang="en-US" altLang="en-US" sz="1200" dirty="0" smtClean="0">
              <a:solidFill>
                <a:srgbClr val="898989"/>
              </a:solidFill>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21</a:t>
            </a:r>
            <a:endParaRPr lang="en-ZA" sz="1200" dirty="0">
              <a:solidFill>
                <a:prstClr val="black"/>
              </a:solidFill>
            </a:endParaRPr>
          </a:p>
        </p:txBody>
      </p:sp>
    </p:spTree>
    <p:extLst>
      <p:ext uri="{BB962C8B-B14F-4D97-AF65-F5344CB8AC3E}">
        <p14:creationId xmlns:p14="http://schemas.microsoft.com/office/powerpoint/2010/main" xmlns="" val="3258272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372200" y="6237312"/>
            <a:ext cx="2133600" cy="365125"/>
          </a:xfrm>
        </p:spPr>
        <p:txBody>
          <a:bodyPr/>
          <a:lstStyle/>
          <a:p>
            <a:pPr>
              <a:defRPr/>
            </a:pPr>
            <a:fld id="{416AF1B2-E7A4-446A-84DC-90AA83BA6A19}" type="slidenum">
              <a:rPr lang="en-US" smtClean="0"/>
              <a:pPr>
                <a:defRPr/>
              </a:pPr>
              <a:t>23</a:t>
            </a:fld>
            <a:endParaRPr lang="en-US" dirty="0"/>
          </a:p>
        </p:txBody>
      </p:sp>
      <p:sp>
        <p:nvSpPr>
          <p:cNvPr id="5" name="Rectangle 3"/>
          <p:cNvSpPr>
            <a:spLocks noGrp="1" noChangeArrowheads="1"/>
          </p:cNvSpPr>
          <p:nvPr>
            <p:ph type="title"/>
          </p:nvPr>
        </p:nvSpPr>
        <p:spPr bwMode="auto">
          <a:xfrm>
            <a:off x="467544" y="271101"/>
            <a:ext cx="8229600" cy="5232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lvl="0" eaLnBrk="1" fontAlgn="auto" hangingPunct="1">
              <a:spcBef>
                <a:spcPts val="0"/>
              </a:spcBef>
              <a:spcAft>
                <a:spcPts val="0"/>
              </a:spcAft>
            </a:pPr>
            <a:r>
              <a:rPr lang="en-US" sz="2800" b="1" dirty="0">
                <a:solidFill>
                  <a:srgbClr val="000000"/>
                </a:solidFill>
                <a:latin typeface="+mn-lt"/>
              </a:rPr>
              <a:t>	 </a:t>
            </a:r>
            <a:r>
              <a:rPr lang="en-US" sz="1400" b="1" dirty="0">
                <a:solidFill>
                  <a:prstClr val="black"/>
                </a:solidFill>
                <a:ea typeface="+mn-ea"/>
                <a:cs typeface="+mn-cs"/>
              </a:rPr>
              <a:t>VARIANCES AND ACTION PLAN</a:t>
            </a:r>
          </a:p>
        </p:txBody>
      </p:sp>
      <p:graphicFrame>
        <p:nvGraphicFramePr>
          <p:cNvPr id="3" name="Table 2"/>
          <p:cNvGraphicFramePr>
            <a:graphicFrameLocks noGrp="1"/>
          </p:cNvGraphicFramePr>
          <p:nvPr>
            <p:extLst>
              <p:ext uri="{D42A27DB-BD31-4B8C-83A1-F6EECF244321}">
                <p14:modId xmlns:p14="http://schemas.microsoft.com/office/powerpoint/2010/main" xmlns="" val="3988764646"/>
              </p:ext>
            </p:extLst>
          </p:nvPr>
        </p:nvGraphicFramePr>
        <p:xfrm>
          <a:off x="179513" y="1016626"/>
          <a:ext cx="8712968" cy="5622113"/>
        </p:xfrm>
        <a:graphic>
          <a:graphicData uri="http://schemas.openxmlformats.org/drawingml/2006/table">
            <a:tbl>
              <a:tblPr firstRow="1" bandRow="1">
                <a:tableStyleId>{BC89EF96-8CEA-46FF-86C4-4CE0E7609802}</a:tableStyleId>
              </a:tblPr>
              <a:tblGrid>
                <a:gridCol w="367150">
                  <a:extLst>
                    <a:ext uri="{9D8B030D-6E8A-4147-A177-3AD203B41FA5}">
                      <a16:colId xmlns:a16="http://schemas.microsoft.com/office/drawing/2014/main" xmlns="" val="20000"/>
                    </a:ext>
                  </a:extLst>
                </a:gridCol>
                <a:gridCol w="1918219">
                  <a:extLst>
                    <a:ext uri="{9D8B030D-6E8A-4147-A177-3AD203B41FA5}">
                      <a16:colId xmlns:a16="http://schemas.microsoft.com/office/drawing/2014/main" xmlns="" val="20001"/>
                    </a:ext>
                  </a:extLst>
                </a:gridCol>
                <a:gridCol w="3083472">
                  <a:extLst>
                    <a:ext uri="{9D8B030D-6E8A-4147-A177-3AD203B41FA5}">
                      <a16:colId xmlns:a16="http://schemas.microsoft.com/office/drawing/2014/main" xmlns="" val="20002"/>
                    </a:ext>
                  </a:extLst>
                </a:gridCol>
                <a:gridCol w="3344127">
                  <a:extLst>
                    <a:ext uri="{9D8B030D-6E8A-4147-A177-3AD203B41FA5}">
                      <a16:colId xmlns:a16="http://schemas.microsoft.com/office/drawing/2014/main" xmlns="" val="20003"/>
                    </a:ext>
                  </a:extLst>
                </a:gridCol>
              </a:tblGrid>
              <a:tr h="588687">
                <a:tc>
                  <a:txBody>
                    <a:bodyPr/>
                    <a:lstStyle/>
                    <a:p>
                      <a:pPr>
                        <a:spcAft>
                          <a:spcPts val="0"/>
                        </a:spcAft>
                      </a:pPr>
                      <a:r>
                        <a:rPr lang="en-US" sz="1050" b="1" dirty="0">
                          <a:effectLst/>
                        </a:rPr>
                        <a:t> </a:t>
                      </a:r>
                      <a:endParaRPr lang="en-ZA" sz="1050" b="1" dirty="0">
                        <a:effectLst/>
                      </a:endParaRPr>
                    </a:p>
                    <a:p>
                      <a:pPr>
                        <a:spcAft>
                          <a:spcPts val="0"/>
                        </a:spcAft>
                      </a:pPr>
                      <a:r>
                        <a:rPr lang="en-US" sz="1050" b="1" dirty="0">
                          <a:effectLst/>
                        </a:rPr>
                        <a:t>NO</a:t>
                      </a:r>
                      <a:endParaRPr lang="en-ZA" sz="1050" b="1" dirty="0">
                        <a:effectLst/>
                        <a:latin typeface="+mn-lt"/>
                        <a:ea typeface="Times New Roman"/>
                        <a:cs typeface="Arial" pitchFamily="34" charset="0"/>
                      </a:endParaRPr>
                    </a:p>
                  </a:txBody>
                  <a:tcPr marL="68580" marR="68580" marT="0" marB="0"/>
                </a:tc>
                <a:tc>
                  <a:txBody>
                    <a:bodyPr/>
                    <a:lstStyle/>
                    <a:p>
                      <a:pPr>
                        <a:spcAft>
                          <a:spcPts val="0"/>
                        </a:spcAft>
                      </a:pPr>
                      <a:r>
                        <a:rPr lang="en-US" sz="1050" b="1" dirty="0">
                          <a:effectLst/>
                        </a:rPr>
                        <a:t> </a:t>
                      </a:r>
                      <a:endParaRPr lang="en-ZA" sz="1050" b="1" dirty="0">
                        <a:effectLst/>
                      </a:endParaRPr>
                    </a:p>
                    <a:p>
                      <a:pPr>
                        <a:spcAft>
                          <a:spcPts val="0"/>
                        </a:spcAft>
                      </a:pPr>
                      <a:r>
                        <a:rPr lang="en-US" sz="1050" b="1" dirty="0">
                          <a:effectLst/>
                        </a:rPr>
                        <a:t>PROGRAMME PERFORMANCE INDICATOR </a:t>
                      </a:r>
                      <a:endParaRPr lang="en-ZA" sz="1050" b="1" dirty="0">
                        <a:effectLst/>
                        <a:latin typeface="+mn-lt"/>
                        <a:ea typeface="Times New Roman"/>
                        <a:cs typeface="Arial" pitchFamily="34" charset="0"/>
                      </a:endParaRPr>
                    </a:p>
                  </a:txBody>
                  <a:tcPr marL="68580" marR="68580" marT="0" marB="0"/>
                </a:tc>
                <a:tc>
                  <a:txBody>
                    <a:bodyPr/>
                    <a:lstStyle/>
                    <a:p>
                      <a:pPr algn="just">
                        <a:spcAft>
                          <a:spcPts val="0"/>
                        </a:spcAft>
                      </a:pPr>
                      <a:r>
                        <a:rPr lang="en-US" sz="1050" b="1" dirty="0">
                          <a:effectLst/>
                        </a:rPr>
                        <a:t> </a:t>
                      </a:r>
                      <a:endParaRPr lang="en-ZA" sz="1050" b="1" dirty="0">
                        <a:effectLst/>
                      </a:endParaRPr>
                    </a:p>
                    <a:p>
                      <a:pPr algn="just">
                        <a:spcAft>
                          <a:spcPts val="0"/>
                        </a:spcAft>
                      </a:pPr>
                      <a:r>
                        <a:rPr lang="en-US" sz="1050" b="1" dirty="0">
                          <a:effectLst/>
                        </a:rPr>
                        <a:t>MAJOR VARIANCE AND REASONS THEREOF</a:t>
                      </a:r>
                      <a:endParaRPr lang="en-ZA" sz="1050" b="1" dirty="0">
                        <a:effectLst/>
                        <a:latin typeface="+mn-lt"/>
                        <a:ea typeface="Times New Roman"/>
                        <a:cs typeface="Arial" pitchFamily="34" charset="0"/>
                      </a:endParaRPr>
                    </a:p>
                  </a:txBody>
                  <a:tcPr marL="68580" marR="68580" marT="0" marB="0"/>
                </a:tc>
                <a:tc>
                  <a:txBody>
                    <a:bodyPr/>
                    <a:lstStyle/>
                    <a:p>
                      <a:pPr algn="just">
                        <a:spcAft>
                          <a:spcPts val="0"/>
                        </a:spcAft>
                      </a:pPr>
                      <a:r>
                        <a:rPr lang="en-US" sz="1050" b="1" dirty="0">
                          <a:effectLst/>
                        </a:rPr>
                        <a:t> </a:t>
                      </a:r>
                      <a:endParaRPr lang="en-ZA" sz="1050" b="1" dirty="0">
                        <a:effectLst/>
                      </a:endParaRPr>
                    </a:p>
                    <a:p>
                      <a:pPr algn="just">
                        <a:spcAft>
                          <a:spcPts val="0"/>
                        </a:spcAft>
                      </a:pPr>
                      <a:r>
                        <a:rPr lang="en-US" sz="1050" b="1" dirty="0">
                          <a:effectLst/>
                        </a:rPr>
                        <a:t>ACTION TO BE TAKEN TO RESOLVE THE PROBLEM</a:t>
                      </a:r>
                      <a:endParaRPr lang="en-ZA" sz="1050" b="1" dirty="0">
                        <a:effectLst/>
                        <a:latin typeface="+mn-lt"/>
                        <a:ea typeface="Times New Roman"/>
                        <a:cs typeface="Arial" pitchFamily="34" charset="0"/>
                      </a:endParaRPr>
                    </a:p>
                  </a:txBody>
                  <a:tcPr marL="68580" marR="68580" marT="0" marB="0"/>
                </a:tc>
                <a:extLst>
                  <a:ext uri="{0D108BD9-81ED-4DB2-BD59-A6C34878D82A}">
                    <a16:rowId xmlns:a16="http://schemas.microsoft.com/office/drawing/2014/main" xmlns="" val="10001"/>
                  </a:ext>
                </a:extLst>
              </a:tr>
              <a:tr h="659197">
                <a:tc>
                  <a:txBody>
                    <a:bodyPr/>
                    <a:lstStyle/>
                    <a:p>
                      <a:pPr>
                        <a:lnSpc>
                          <a:spcPct val="115000"/>
                        </a:lnSpc>
                        <a:spcAft>
                          <a:spcPts val="0"/>
                        </a:spcAft>
                      </a:pPr>
                      <a:r>
                        <a:rPr lang="en-ZA" sz="1200" dirty="0" smtClean="0">
                          <a:effectLst/>
                        </a:rPr>
                        <a:t>1</a:t>
                      </a:r>
                      <a:endParaRPr lang="en-ZA" sz="1200" dirty="0">
                        <a:effectLst/>
                        <a:latin typeface="+mn-lt"/>
                        <a:ea typeface="Calibri"/>
                        <a:cs typeface="Times New Roman"/>
                      </a:endParaRPr>
                    </a:p>
                  </a:txBody>
                  <a:tcPr marL="68580" marR="68580" marT="0" marB="0"/>
                </a:tc>
                <a:tc>
                  <a:txBody>
                    <a:bodyPr/>
                    <a:lstStyle/>
                    <a:p>
                      <a:pPr marL="0" algn="just" defTabSz="457200" rtl="0" eaLnBrk="1" latinLnBrk="0" hangingPunct="1">
                        <a:spcAft>
                          <a:spcPts val="0"/>
                        </a:spcAft>
                      </a:pPr>
                      <a:r>
                        <a:rPr lang="en-ZA" sz="1050" kern="1200" dirty="0" smtClean="0">
                          <a:solidFill>
                            <a:schemeClr val="tx1"/>
                          </a:solidFill>
                          <a:effectLst/>
                          <a:latin typeface="+mn-lt"/>
                          <a:ea typeface="+mn-ea"/>
                          <a:cs typeface="+mn-cs"/>
                        </a:rPr>
                        <a:t>Percentage of vacancy rate reduced</a:t>
                      </a:r>
                      <a:endParaRPr lang="en-ZA" sz="1050" kern="1200" dirty="0">
                        <a:solidFill>
                          <a:schemeClr val="tx1"/>
                        </a:solidFill>
                        <a:effectLst/>
                        <a:latin typeface="+mn-lt"/>
                        <a:ea typeface="+mn-ea"/>
                        <a:cs typeface="+mn-cs"/>
                      </a:endParaRPr>
                    </a:p>
                  </a:txBody>
                  <a:tcPr marL="114300" marR="114300" marT="0" marB="0"/>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ZA" sz="1050" kern="1200" noProof="0" dirty="0" smtClean="0">
                          <a:solidFill>
                            <a:schemeClr val="tx1"/>
                          </a:solidFill>
                          <a:effectLst/>
                          <a:latin typeface="+mn-lt"/>
                          <a:ea typeface="+mn-ea"/>
                          <a:cs typeface="+mn-cs"/>
                        </a:rPr>
                        <a:t>28 new posts were added into the establishment in the call centre.</a:t>
                      </a:r>
                    </a:p>
                    <a:p>
                      <a:pPr marL="0" algn="just" defTabSz="457200" rtl="0" eaLnBrk="1" latinLnBrk="0" hangingPunct="1">
                        <a:spcAft>
                          <a:spcPts val="0"/>
                        </a:spcAft>
                      </a:pPr>
                      <a:endParaRPr lang="en-ZA" sz="1050" kern="1200" dirty="0">
                        <a:solidFill>
                          <a:schemeClr val="tx1"/>
                        </a:solidFill>
                        <a:effectLst/>
                        <a:latin typeface="+mn-lt"/>
                        <a:ea typeface="+mn-ea"/>
                        <a:cs typeface="+mn-cs"/>
                      </a:endParaRPr>
                    </a:p>
                  </a:txBody>
                  <a:tcPr marL="68580" marR="68580" marT="0" marB="0"/>
                </a:tc>
                <a:tc>
                  <a:txBody>
                    <a:bodyPr/>
                    <a:lstStyle/>
                    <a:p>
                      <a:pPr marL="0" marR="0" indent="0" algn="just" defTabSz="457200" rtl="0" eaLnBrk="1" fontAlgn="auto" latinLnBrk="0" hangingPunct="1">
                        <a:lnSpc>
                          <a:spcPct val="100000"/>
                        </a:lnSpc>
                        <a:spcBef>
                          <a:spcPts val="0"/>
                        </a:spcBef>
                        <a:spcAft>
                          <a:spcPts val="0"/>
                        </a:spcAft>
                        <a:buClrTx/>
                        <a:buSzTx/>
                        <a:buFontTx/>
                        <a:buNone/>
                        <a:tabLst/>
                        <a:defRPr/>
                      </a:pPr>
                      <a:r>
                        <a:rPr lang="en-ZA" sz="1050" kern="1200" dirty="0" smtClean="0">
                          <a:solidFill>
                            <a:schemeClr val="tx1"/>
                          </a:solidFill>
                          <a:effectLst/>
                          <a:latin typeface="+mn-lt"/>
                          <a:ea typeface="+mn-ea"/>
                          <a:cs typeface="+mn-cs"/>
                        </a:rPr>
                        <a:t>Call Centre Agent posts were advertised with a closing date of 13th August 2018. Project plan put in place to drive implementation. Staff movement within is one of the key drivers. Most of the vacant positions has been advertised. </a:t>
                      </a:r>
                    </a:p>
                  </a:txBody>
                  <a:tcPr marL="68580" marR="68580" marT="0" marB="0"/>
                </a:tc>
                <a:extLst>
                  <a:ext uri="{0D108BD9-81ED-4DB2-BD59-A6C34878D82A}">
                    <a16:rowId xmlns:a16="http://schemas.microsoft.com/office/drawing/2014/main" xmlns="" val="10002"/>
                  </a:ext>
                </a:extLst>
              </a:tr>
              <a:tr h="496797">
                <a:tc>
                  <a:txBody>
                    <a:bodyPr/>
                    <a:lstStyle/>
                    <a:p>
                      <a:pPr>
                        <a:lnSpc>
                          <a:spcPct val="115000"/>
                        </a:lnSpc>
                        <a:spcAft>
                          <a:spcPts val="0"/>
                        </a:spcAft>
                      </a:pPr>
                      <a:r>
                        <a:rPr lang="en-ZA" sz="1200" dirty="0" smtClean="0">
                          <a:effectLst/>
                        </a:rPr>
                        <a:t>2</a:t>
                      </a:r>
                      <a:endParaRPr lang="en-ZA" sz="1200" dirty="0">
                        <a:effectLst/>
                        <a:latin typeface="+mn-lt"/>
                        <a:ea typeface="Calibri"/>
                        <a:cs typeface="Times New Roman"/>
                      </a:endParaRPr>
                    </a:p>
                  </a:txBody>
                  <a:tcPr marL="68580" marR="6858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Number of provincial sites upgraded </a:t>
                      </a:r>
                      <a:r>
                        <a:rPr lang="en-US" sz="1050" kern="1200" dirty="0" smtClean="0">
                          <a:solidFill>
                            <a:schemeClr val="tx1"/>
                          </a:solidFill>
                          <a:effectLst/>
                          <a:latin typeface="+mn-lt"/>
                          <a:ea typeface="+mn-ea"/>
                          <a:cs typeface="+mn-cs"/>
                        </a:rPr>
                        <a:t>with WI-FI</a:t>
                      </a:r>
                      <a:endParaRPr lang="en-ZA" sz="1050" kern="1200" dirty="0">
                        <a:solidFill>
                          <a:schemeClr val="tx1"/>
                        </a:solidFill>
                        <a:effectLst/>
                        <a:latin typeface="+mn-lt"/>
                        <a:ea typeface="+mn-ea"/>
                        <a:cs typeface="+mn-cs"/>
                      </a:endParaRPr>
                    </a:p>
                  </a:txBody>
                  <a:tcPr marL="114300" marR="11430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Delays on the delivery of equipment</a:t>
                      </a:r>
                      <a:endParaRPr lang="en-ZA" sz="1050" kern="1200" dirty="0">
                        <a:solidFill>
                          <a:schemeClr val="tx1"/>
                        </a:solidFill>
                        <a:effectLst/>
                        <a:latin typeface="+mn-lt"/>
                        <a:ea typeface="+mn-ea"/>
                        <a:cs typeface="+mn-cs"/>
                      </a:endParaRPr>
                    </a:p>
                  </a:txBody>
                  <a:tcPr marL="68580" marR="6858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The delay in the delivery of equipment has been escalated to the executives of the supplier. The project scope will be increased to cater for the backlog.</a:t>
                      </a:r>
                      <a:endParaRPr lang="en-ZA" sz="105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3"/>
                  </a:ext>
                </a:extLst>
              </a:tr>
              <a:tr h="770311">
                <a:tc>
                  <a:txBody>
                    <a:bodyPr/>
                    <a:lstStyle/>
                    <a:p>
                      <a:pPr>
                        <a:lnSpc>
                          <a:spcPct val="115000"/>
                        </a:lnSpc>
                        <a:spcAft>
                          <a:spcPts val="0"/>
                        </a:spcAft>
                      </a:pPr>
                      <a:r>
                        <a:rPr lang="en-ZA" sz="1200" dirty="0" smtClean="0">
                          <a:effectLst/>
                          <a:latin typeface="+mn-lt"/>
                          <a:ea typeface="Calibri"/>
                          <a:cs typeface="Times New Roman"/>
                        </a:rPr>
                        <a:t>3</a:t>
                      </a:r>
                      <a:endParaRPr lang="en-ZA" sz="1200" dirty="0">
                        <a:effectLst/>
                        <a:latin typeface="+mn-lt"/>
                        <a:ea typeface="Calibri"/>
                        <a:cs typeface="Times New Roman"/>
                      </a:endParaRPr>
                    </a:p>
                  </a:txBody>
                  <a:tcPr marL="68580" marR="6858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Integrated claims management </a:t>
                      </a:r>
                      <a:r>
                        <a:rPr lang="en-US" sz="1050" kern="1200" dirty="0" smtClean="0">
                          <a:solidFill>
                            <a:schemeClr val="tx1"/>
                          </a:solidFill>
                          <a:effectLst/>
                          <a:latin typeface="+mn-lt"/>
                          <a:ea typeface="+mn-ea"/>
                          <a:cs typeface="+mn-cs"/>
                        </a:rPr>
                        <a:t>System implemented</a:t>
                      </a:r>
                      <a:endParaRPr lang="en-ZA" sz="1050" kern="1200" dirty="0">
                        <a:solidFill>
                          <a:schemeClr val="tx1"/>
                        </a:solidFill>
                        <a:effectLst/>
                        <a:latin typeface="+mn-lt"/>
                        <a:ea typeface="+mn-ea"/>
                        <a:cs typeface="+mn-cs"/>
                      </a:endParaRPr>
                    </a:p>
                  </a:txBody>
                  <a:tcPr marL="114300" marR="11430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Delay in the appointment of the service provider</a:t>
                      </a:r>
                      <a:endParaRPr lang="en-ZA" sz="1050" kern="1200" dirty="0">
                        <a:solidFill>
                          <a:schemeClr val="tx1"/>
                        </a:solidFill>
                        <a:effectLst/>
                        <a:latin typeface="+mn-lt"/>
                        <a:ea typeface="+mn-ea"/>
                        <a:cs typeface="+mn-cs"/>
                      </a:endParaRPr>
                    </a:p>
                  </a:txBody>
                  <a:tcPr marL="68580" marR="6858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There is intervention from the senior managers to fast track the contracting. The service provider has some of the resources available immediately after contracting. Once the service provider is appointed a catch up project plan will be develop to make up for the lost time.</a:t>
                      </a:r>
                      <a:endParaRPr lang="en-ZA" sz="105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7"/>
                  </a:ext>
                </a:extLst>
              </a:tr>
              <a:tr h="980106">
                <a:tc>
                  <a:txBody>
                    <a:bodyPr/>
                    <a:lstStyle/>
                    <a:p>
                      <a:pPr>
                        <a:lnSpc>
                          <a:spcPct val="115000"/>
                        </a:lnSpc>
                        <a:spcAft>
                          <a:spcPts val="0"/>
                        </a:spcAft>
                      </a:pPr>
                      <a:r>
                        <a:rPr lang="en-ZA" sz="1200" dirty="0" smtClean="0">
                          <a:effectLst/>
                          <a:latin typeface="+mn-lt"/>
                          <a:ea typeface="Calibri"/>
                          <a:cs typeface="Times New Roman"/>
                        </a:rPr>
                        <a:t>4</a:t>
                      </a:r>
                      <a:endParaRPr lang="en-ZA" sz="1200" dirty="0">
                        <a:effectLst/>
                        <a:latin typeface="+mn-lt"/>
                        <a:ea typeface="Calibri"/>
                        <a:cs typeface="Times New Roman"/>
                      </a:endParaRPr>
                    </a:p>
                  </a:txBody>
                  <a:tcPr marL="68580" marR="68580" marT="0" marB="0"/>
                </a:tc>
                <a:tc>
                  <a:txBody>
                    <a:bodyPr/>
                    <a:lstStyle/>
                    <a:p>
                      <a:pPr marL="0" algn="just" defTabSz="457200" rtl="0" eaLnBrk="1" latinLnBrk="0" hangingPunct="1">
                        <a:spcAft>
                          <a:spcPts val="0"/>
                        </a:spcAft>
                      </a:pPr>
                      <a:r>
                        <a:rPr lang="en-US" sz="1050" kern="1200" dirty="0" smtClean="0">
                          <a:solidFill>
                            <a:schemeClr val="tx1"/>
                          </a:solidFill>
                          <a:effectLst/>
                          <a:latin typeface="+mn-lt"/>
                          <a:ea typeface="+mn-ea"/>
                          <a:cs typeface="+mn-cs"/>
                        </a:rPr>
                        <a:t>Percentage of valid claims (Deceased</a:t>
                      </a:r>
                      <a:endParaRPr lang="en-ZA" sz="1050" kern="1200" dirty="0" smtClean="0">
                        <a:solidFill>
                          <a:schemeClr val="tx1"/>
                        </a:solidFill>
                        <a:effectLst/>
                        <a:latin typeface="+mn-lt"/>
                        <a:ea typeface="+mn-ea"/>
                        <a:cs typeface="+mn-cs"/>
                      </a:endParaRPr>
                    </a:p>
                    <a:p>
                      <a:pPr marL="0" algn="just" defTabSz="457200" rtl="0" eaLnBrk="1" latinLnBrk="0" hangingPunct="1">
                        <a:spcAft>
                          <a:spcPts val="0"/>
                        </a:spcAft>
                      </a:pPr>
                      <a:r>
                        <a:rPr lang="en-US" sz="1050" kern="1200" dirty="0" smtClean="0">
                          <a:solidFill>
                            <a:schemeClr val="tx1"/>
                          </a:solidFill>
                          <a:effectLst/>
                          <a:latin typeface="+mn-lt"/>
                          <a:ea typeface="+mn-ea"/>
                          <a:cs typeface="+mn-cs"/>
                        </a:rPr>
                        <a:t>benefit) with complete information approved or rejected within specified time frames</a:t>
                      </a:r>
                      <a:endParaRPr lang="en-ZA" sz="1050" kern="1200" dirty="0">
                        <a:solidFill>
                          <a:schemeClr val="tx1"/>
                        </a:solidFill>
                        <a:effectLst/>
                        <a:latin typeface="+mn-lt"/>
                        <a:ea typeface="+mn-ea"/>
                        <a:cs typeface="+mn-cs"/>
                      </a:endParaRPr>
                    </a:p>
                  </a:txBody>
                  <a:tcPr marL="114300" marR="114300" marT="0" marB="0"/>
                </a:tc>
                <a:tc>
                  <a:txBody>
                    <a:bodyPr/>
                    <a:lstStyle/>
                    <a:p>
                      <a:pPr marL="0" algn="just" defTabSz="457200" rtl="0" eaLnBrk="1" latinLnBrk="0" hangingPunct="1">
                        <a:lnSpc>
                          <a:spcPct val="115000"/>
                        </a:lnSpc>
                        <a:spcAft>
                          <a:spcPts val="0"/>
                        </a:spcAft>
                      </a:pPr>
                      <a:r>
                        <a:rPr lang="en-ZA" sz="1050" kern="1200" dirty="0">
                          <a:solidFill>
                            <a:schemeClr val="tx1"/>
                          </a:solidFill>
                          <a:effectLst/>
                          <a:latin typeface="+mn-lt"/>
                          <a:ea typeface="+mn-ea"/>
                          <a:cs typeface="+mn-cs"/>
                        </a:rPr>
                        <a:t>Clearing of death claims backlog which resulted in lower turnaround</a:t>
                      </a:r>
                    </a:p>
                    <a:p>
                      <a:pPr marL="0" algn="just" defTabSz="457200" rtl="0" eaLnBrk="1" latinLnBrk="0" hangingPunct="1">
                        <a:lnSpc>
                          <a:spcPct val="115000"/>
                        </a:lnSpc>
                        <a:spcAft>
                          <a:spcPts val="0"/>
                        </a:spcAft>
                      </a:pPr>
                      <a:r>
                        <a:rPr lang="en-ZA" sz="1050" kern="1200" dirty="0">
                          <a:solidFill>
                            <a:schemeClr val="tx1"/>
                          </a:solidFill>
                          <a:effectLst/>
                          <a:latin typeface="+mn-lt"/>
                          <a:ea typeface="+mn-ea"/>
                          <a:cs typeface="+mn-cs"/>
                        </a:rPr>
                        <a:t> </a:t>
                      </a:r>
                    </a:p>
                    <a:p>
                      <a:pPr marL="0" algn="just" defTabSz="457200" rtl="0" eaLnBrk="1" latinLnBrk="0" hangingPunct="1">
                        <a:lnSpc>
                          <a:spcPct val="115000"/>
                        </a:lnSpc>
                        <a:spcAft>
                          <a:spcPts val="0"/>
                        </a:spcAft>
                      </a:pPr>
                      <a:r>
                        <a:rPr lang="en-ZA" sz="1050" kern="1200" dirty="0">
                          <a:solidFill>
                            <a:schemeClr val="tx1"/>
                          </a:solidFill>
                          <a:effectLst/>
                          <a:latin typeface="+mn-lt"/>
                          <a:ea typeface="+mn-ea"/>
                          <a:cs typeface="+mn-cs"/>
                        </a:rPr>
                        <a:t> </a:t>
                      </a:r>
                    </a:p>
                    <a:p>
                      <a:pPr marL="0" algn="just" defTabSz="457200" rtl="0" eaLnBrk="1" latinLnBrk="0" hangingPunct="1">
                        <a:lnSpc>
                          <a:spcPct val="115000"/>
                        </a:lnSpc>
                        <a:spcAft>
                          <a:spcPts val="0"/>
                        </a:spcAft>
                      </a:pPr>
                      <a:r>
                        <a:rPr lang="en-ZA" sz="1050" kern="1200" dirty="0">
                          <a:solidFill>
                            <a:schemeClr val="tx1"/>
                          </a:solidFill>
                          <a:effectLst/>
                          <a:latin typeface="+mn-lt"/>
                          <a:ea typeface="+mn-ea"/>
                          <a:cs typeface="+mn-cs"/>
                        </a:rPr>
                        <a:t> </a:t>
                      </a:r>
                    </a:p>
                  </a:txBody>
                  <a:tcPr marL="68580" marR="68580" marT="0" marB="0"/>
                </a:tc>
                <a:tc>
                  <a:txBody>
                    <a:bodyPr/>
                    <a:lstStyle/>
                    <a:p>
                      <a:pPr marL="0" algn="just" defTabSz="457200" rtl="0" eaLnBrk="1" latinLnBrk="0" hangingPunct="1">
                        <a:lnSpc>
                          <a:spcPct val="115000"/>
                        </a:lnSpc>
                        <a:spcAft>
                          <a:spcPts val="0"/>
                        </a:spcAft>
                      </a:pPr>
                      <a:r>
                        <a:rPr lang="en-ZA" sz="1050" kern="1200" dirty="0">
                          <a:solidFill>
                            <a:schemeClr val="tx1"/>
                          </a:solidFill>
                          <a:effectLst/>
                          <a:latin typeface="+mn-lt"/>
                          <a:ea typeface="+mn-ea"/>
                          <a:cs typeface="+mn-cs"/>
                        </a:rPr>
                        <a:t>A catch-up  plan by Gauteng implemented to clear backlog</a:t>
                      </a:r>
                    </a:p>
                    <a:p>
                      <a:pPr marL="0" algn="just" defTabSz="457200" rtl="0" eaLnBrk="1" latinLnBrk="0" hangingPunct="1">
                        <a:lnSpc>
                          <a:spcPct val="115000"/>
                        </a:lnSpc>
                        <a:spcAft>
                          <a:spcPts val="0"/>
                        </a:spcAft>
                      </a:pPr>
                      <a:r>
                        <a:rPr lang="en-ZA" sz="1050" kern="1200" dirty="0">
                          <a:solidFill>
                            <a:schemeClr val="tx1"/>
                          </a:solidFill>
                          <a:effectLst/>
                          <a:latin typeface="+mn-lt"/>
                          <a:ea typeface="+mn-ea"/>
                          <a:cs typeface="+mn-cs"/>
                        </a:rPr>
                        <a:t>Visits by Provincial support team to provide technical support in addressing performance gaps.</a:t>
                      </a:r>
                    </a:p>
                    <a:p>
                      <a:pPr marL="0" algn="just" defTabSz="457200" rtl="0" eaLnBrk="1" latinLnBrk="0" hangingPunct="1">
                        <a:lnSpc>
                          <a:spcPct val="115000"/>
                        </a:lnSpc>
                        <a:spcAft>
                          <a:spcPts val="0"/>
                        </a:spcAft>
                      </a:pPr>
                      <a:r>
                        <a:rPr lang="en-ZA" sz="1050" kern="1200" dirty="0">
                          <a:solidFill>
                            <a:schemeClr val="tx1"/>
                          </a:solidFill>
                          <a:effectLst/>
                          <a:latin typeface="+mn-lt"/>
                          <a:ea typeface="+mn-ea"/>
                          <a:cs typeface="+mn-cs"/>
                        </a:rPr>
                        <a:t> </a:t>
                      </a:r>
                    </a:p>
                    <a:p>
                      <a:pPr marL="0" algn="just" defTabSz="457200" rtl="0" eaLnBrk="1" latinLnBrk="0" hangingPunct="1">
                        <a:lnSpc>
                          <a:spcPct val="115000"/>
                        </a:lnSpc>
                        <a:spcAft>
                          <a:spcPts val="0"/>
                        </a:spcAft>
                      </a:pPr>
                      <a:r>
                        <a:rPr lang="en-ZA" sz="1050" kern="1200" dirty="0">
                          <a:solidFill>
                            <a:schemeClr val="tx1"/>
                          </a:solidFill>
                          <a:effectLst/>
                          <a:latin typeface="+mn-lt"/>
                          <a:ea typeface="+mn-ea"/>
                          <a:cs typeface="+mn-cs"/>
                        </a:rPr>
                        <a:t> </a:t>
                      </a:r>
                    </a:p>
                  </a:txBody>
                  <a:tcPr marL="68580" marR="68580" marT="0" marB="0"/>
                </a:tc>
                <a:extLst>
                  <a:ext uri="{0D108BD9-81ED-4DB2-BD59-A6C34878D82A}">
                    <a16:rowId xmlns:a16="http://schemas.microsoft.com/office/drawing/2014/main" xmlns="" val="10008"/>
                  </a:ext>
                </a:extLst>
              </a:tr>
              <a:tr h="793780">
                <a:tc>
                  <a:txBody>
                    <a:bodyPr/>
                    <a:lstStyle/>
                    <a:p>
                      <a:pPr>
                        <a:lnSpc>
                          <a:spcPct val="115000"/>
                        </a:lnSpc>
                        <a:spcAft>
                          <a:spcPts val="0"/>
                        </a:spcAft>
                      </a:pPr>
                      <a:r>
                        <a:rPr lang="en-ZA" sz="1200" dirty="0" smtClean="0">
                          <a:effectLst/>
                          <a:latin typeface="+mn-lt"/>
                          <a:ea typeface="+mn-ea"/>
                          <a:cs typeface="+mn-cs"/>
                        </a:rPr>
                        <a:t>5</a:t>
                      </a:r>
                      <a:endParaRPr lang="en-ZA" sz="1200" dirty="0">
                        <a:effectLst/>
                        <a:latin typeface="+mn-lt"/>
                        <a:ea typeface="Calibri"/>
                        <a:cs typeface="Times New Roman"/>
                      </a:endParaRPr>
                    </a:p>
                  </a:txBody>
                  <a:tcPr marL="68580" marR="68580" marT="0" marB="0"/>
                </a:tc>
                <a:tc>
                  <a:txBody>
                    <a:bodyPr/>
                    <a:lstStyle/>
                    <a:p>
                      <a:pPr marL="0" algn="just" defTabSz="457200" rtl="0" eaLnBrk="1" latinLnBrk="0" hangingPunct="1">
                        <a:spcAft>
                          <a:spcPts val="0"/>
                        </a:spcAft>
                      </a:pPr>
                      <a:r>
                        <a:rPr lang="en-US" sz="1050" kern="1200" dirty="0" smtClean="0">
                          <a:solidFill>
                            <a:schemeClr val="tx1"/>
                          </a:solidFill>
                          <a:effectLst/>
                          <a:latin typeface="+mn-lt"/>
                          <a:ea typeface="+mn-ea"/>
                          <a:cs typeface="+mn-cs"/>
                        </a:rPr>
                        <a:t>Percentage of applications with complete information issued with compliance certificates or tender letter within 10 working days</a:t>
                      </a:r>
                      <a:endParaRPr lang="en-ZA" sz="1050" kern="1200" dirty="0" smtClean="0">
                        <a:solidFill>
                          <a:schemeClr val="tx1"/>
                        </a:solidFill>
                        <a:effectLst/>
                        <a:latin typeface="+mn-lt"/>
                        <a:ea typeface="+mn-ea"/>
                        <a:cs typeface="+mn-cs"/>
                      </a:endParaRPr>
                    </a:p>
                  </a:txBody>
                  <a:tcPr marL="68580" marR="6858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A </a:t>
                      </a:r>
                      <a:r>
                        <a:rPr lang="en-US" sz="1050" kern="1200" dirty="0" smtClean="0">
                          <a:solidFill>
                            <a:schemeClr val="tx1"/>
                          </a:solidFill>
                          <a:effectLst/>
                          <a:latin typeface="+mn-lt"/>
                          <a:ea typeface="+mn-ea"/>
                          <a:cs typeface="+mn-cs"/>
                        </a:rPr>
                        <a:t>gap </a:t>
                      </a:r>
                      <a:r>
                        <a:rPr lang="en-US" sz="1050" kern="1200" dirty="0">
                          <a:solidFill>
                            <a:schemeClr val="tx1"/>
                          </a:solidFill>
                          <a:effectLst/>
                          <a:latin typeface="+mn-lt"/>
                          <a:ea typeface="+mn-ea"/>
                          <a:cs typeface="+mn-cs"/>
                        </a:rPr>
                        <a:t>was identified on the allocation process of new applications for compliance certificates which impacted the turnaround time when the officials allocated work are on leave or attending training.</a:t>
                      </a:r>
                      <a:endParaRPr lang="en-ZA" sz="1050" kern="1200" dirty="0">
                        <a:solidFill>
                          <a:schemeClr val="tx1"/>
                        </a:solidFill>
                        <a:effectLst/>
                        <a:latin typeface="+mn-lt"/>
                        <a:ea typeface="+mn-ea"/>
                        <a:cs typeface="+mn-cs"/>
                      </a:endParaRPr>
                    </a:p>
                  </a:txBody>
                  <a:tcPr marL="68580" marR="6858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Review of the allocation process with the team members.</a:t>
                      </a:r>
                      <a:endParaRPr lang="en-ZA" sz="105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4"/>
                  </a:ext>
                </a:extLst>
              </a:tr>
              <a:tr h="645046">
                <a:tc>
                  <a:txBody>
                    <a:bodyPr/>
                    <a:lstStyle/>
                    <a:p>
                      <a:pPr>
                        <a:lnSpc>
                          <a:spcPct val="115000"/>
                        </a:lnSpc>
                        <a:spcAft>
                          <a:spcPts val="0"/>
                        </a:spcAft>
                      </a:pPr>
                      <a:r>
                        <a:rPr lang="en-ZA" sz="1200" dirty="0" smtClean="0">
                          <a:effectLst/>
                          <a:latin typeface="+mn-lt"/>
                          <a:ea typeface="+mn-ea"/>
                          <a:cs typeface="+mn-cs"/>
                        </a:rPr>
                        <a:t>6</a:t>
                      </a:r>
                      <a:endParaRPr lang="en-ZA" sz="1200" dirty="0">
                        <a:effectLst/>
                        <a:latin typeface="+mn-lt"/>
                        <a:ea typeface="Calibri"/>
                        <a:cs typeface="Times New Roman"/>
                      </a:endParaRPr>
                    </a:p>
                  </a:txBody>
                  <a:tcPr marL="68580" marR="68580" marT="0" marB="0"/>
                </a:tc>
                <a:tc>
                  <a:txBody>
                    <a:bodyPr/>
                    <a:lstStyle/>
                    <a:p>
                      <a:pPr marL="0" algn="just" defTabSz="457200" rtl="0" eaLnBrk="1" latinLnBrk="0" hangingPunct="1">
                        <a:spcAft>
                          <a:spcPts val="0"/>
                        </a:spcAft>
                      </a:pPr>
                      <a:r>
                        <a:rPr lang="en-US" sz="1050" kern="1200" dirty="0" smtClean="0">
                          <a:solidFill>
                            <a:schemeClr val="tx1"/>
                          </a:solidFill>
                          <a:effectLst/>
                          <a:latin typeface="+mn-lt"/>
                          <a:ea typeface="+mn-ea"/>
                          <a:cs typeface="+mn-cs"/>
                        </a:rPr>
                        <a:t>Number of newly registered employees by the Fund</a:t>
                      </a:r>
                      <a:endParaRPr lang="en-ZA" sz="1050" kern="1200" dirty="0">
                        <a:solidFill>
                          <a:schemeClr val="tx1"/>
                        </a:solidFill>
                        <a:effectLst/>
                        <a:latin typeface="+mn-lt"/>
                        <a:ea typeface="+mn-ea"/>
                        <a:cs typeface="+mn-cs"/>
                      </a:endParaRPr>
                    </a:p>
                  </a:txBody>
                  <a:tcPr marL="68580" marR="68580" marT="0" marB="0"/>
                </a:tc>
                <a:tc>
                  <a:txBody>
                    <a:bodyPr/>
                    <a:lstStyle/>
                    <a:p>
                      <a:pPr marL="0" algn="just" defTabSz="457200" rtl="0" eaLnBrk="1" latinLnBrk="0" hangingPunct="1">
                        <a:spcAft>
                          <a:spcPts val="0"/>
                        </a:spcAft>
                      </a:pPr>
                      <a:r>
                        <a:rPr lang="en-GB" sz="1050" kern="1200" dirty="0">
                          <a:solidFill>
                            <a:schemeClr val="tx1"/>
                          </a:solidFill>
                          <a:effectLst/>
                          <a:latin typeface="+mn-lt"/>
                          <a:ea typeface="+mn-ea"/>
                          <a:cs typeface="+mn-cs"/>
                        </a:rPr>
                        <a:t>New employer registration was well on target for the quarter under review. However new employers registered during the quarter did not bring along the expected number of newly registered employees</a:t>
                      </a:r>
                      <a:endParaRPr lang="en-ZA" sz="1050" kern="1200" dirty="0">
                        <a:solidFill>
                          <a:schemeClr val="tx1"/>
                        </a:solidFill>
                        <a:effectLst/>
                        <a:latin typeface="+mn-lt"/>
                        <a:ea typeface="+mn-ea"/>
                        <a:cs typeface="+mn-cs"/>
                      </a:endParaRPr>
                    </a:p>
                  </a:txBody>
                  <a:tcPr marL="68580" marR="68580" marT="0" marB="0"/>
                </a:tc>
                <a:tc>
                  <a:txBody>
                    <a:bodyPr/>
                    <a:lstStyle/>
                    <a:p>
                      <a:pPr marL="0" algn="just" defTabSz="457200" rtl="0" eaLnBrk="1" latinLnBrk="0" hangingPunct="1">
                        <a:spcAft>
                          <a:spcPts val="0"/>
                        </a:spcAft>
                      </a:pPr>
                      <a:r>
                        <a:rPr lang="en-GB" sz="1050" kern="1200" dirty="0">
                          <a:solidFill>
                            <a:schemeClr val="tx1"/>
                          </a:solidFill>
                          <a:effectLst/>
                          <a:latin typeface="+mn-lt"/>
                          <a:ea typeface="+mn-ea"/>
                          <a:cs typeface="+mn-cs"/>
                        </a:rPr>
                        <a:t>The Fund will also continue to conduct more educational campaigns on UIF legislative requirements to attract more employers to register their employees.</a:t>
                      </a:r>
                      <a:endParaRPr lang="en-ZA" sz="1050" kern="1200" dirty="0">
                        <a:solidFill>
                          <a:schemeClr val="tx1"/>
                        </a:solidFill>
                        <a:effectLst/>
                        <a:latin typeface="+mn-lt"/>
                        <a:ea typeface="+mn-ea"/>
                        <a:cs typeface="+mn-cs"/>
                      </a:endParaRPr>
                    </a:p>
                  </a:txBody>
                  <a:tcPr marL="68580" marR="68580" marT="0" marB="0"/>
                </a:tc>
                <a:extLst>
                  <a:ext uri="{0D108BD9-81ED-4DB2-BD59-A6C34878D82A}">
                    <a16:rowId xmlns:a16="http://schemas.microsoft.com/office/drawing/2014/main" xmlns="" val="10005"/>
                  </a:ext>
                </a:extLst>
              </a:tr>
              <a:tr h="652080">
                <a:tc>
                  <a:txBody>
                    <a:bodyPr/>
                    <a:lstStyle/>
                    <a:p>
                      <a:pPr>
                        <a:lnSpc>
                          <a:spcPct val="115000"/>
                        </a:lnSpc>
                        <a:spcAft>
                          <a:spcPts val="0"/>
                        </a:spcAft>
                      </a:pPr>
                      <a:r>
                        <a:rPr lang="en-ZA" sz="1200" dirty="0" smtClean="0">
                          <a:effectLst/>
                          <a:latin typeface="+mn-lt"/>
                          <a:ea typeface="+mn-ea"/>
                          <a:cs typeface="+mn-cs"/>
                        </a:rPr>
                        <a:t>7</a:t>
                      </a:r>
                      <a:endParaRPr lang="en-ZA" sz="1200" dirty="0">
                        <a:effectLst/>
                        <a:latin typeface="+mn-lt"/>
                        <a:ea typeface="Calibri"/>
                        <a:cs typeface="Times New Roman"/>
                      </a:endParaRPr>
                    </a:p>
                  </a:txBody>
                  <a:tcPr marL="68580" marR="6858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Number of UIF beneficiaries </a:t>
                      </a:r>
                      <a:r>
                        <a:rPr lang="en-US" sz="1050" kern="1200" dirty="0" smtClean="0">
                          <a:solidFill>
                            <a:schemeClr val="tx1"/>
                          </a:solidFill>
                          <a:effectLst/>
                          <a:latin typeface="+mn-lt"/>
                          <a:ea typeface="+mn-ea"/>
                          <a:cs typeface="+mn-cs"/>
                        </a:rPr>
                        <a:t>provided with </a:t>
                      </a:r>
                      <a:r>
                        <a:rPr lang="en-US" sz="1050" kern="1200" dirty="0">
                          <a:solidFill>
                            <a:schemeClr val="tx1"/>
                          </a:solidFill>
                          <a:effectLst/>
                          <a:latin typeface="+mn-lt"/>
                          <a:ea typeface="+mn-ea"/>
                          <a:cs typeface="+mn-cs"/>
                        </a:rPr>
                        <a:t>learning and/or work place experience</a:t>
                      </a:r>
                      <a:endParaRPr lang="en-ZA" sz="1050" kern="1200" dirty="0">
                        <a:solidFill>
                          <a:schemeClr val="tx1"/>
                        </a:solidFill>
                        <a:effectLst/>
                        <a:latin typeface="+mn-lt"/>
                        <a:ea typeface="+mn-ea"/>
                        <a:cs typeface="+mn-cs"/>
                      </a:endParaRPr>
                    </a:p>
                  </a:txBody>
                  <a:tcPr marL="114300" marR="114300" marT="0" marB="0"/>
                </a:tc>
                <a:tc>
                  <a:txBody>
                    <a:bodyPr/>
                    <a:lstStyle/>
                    <a:p>
                      <a:pPr marL="0" algn="just" defTabSz="457200" rtl="0" eaLnBrk="1" latinLnBrk="0" hangingPunct="1">
                        <a:spcAft>
                          <a:spcPts val="0"/>
                        </a:spcAft>
                      </a:pPr>
                      <a:r>
                        <a:rPr lang="en-US" sz="1050" kern="1200" dirty="0">
                          <a:solidFill>
                            <a:schemeClr val="tx1"/>
                          </a:solidFill>
                          <a:effectLst/>
                          <a:latin typeface="+mn-lt"/>
                          <a:ea typeface="+mn-ea"/>
                          <a:cs typeface="+mn-cs"/>
                        </a:rPr>
                        <a:t>The evaluation process for expression of interest was stopped due to unclear procedure that needed to be followed prior to provision of learning and/or work place </a:t>
                      </a:r>
                      <a:r>
                        <a:rPr lang="en-US" sz="1050" kern="1200" dirty="0" smtClean="0">
                          <a:solidFill>
                            <a:schemeClr val="tx1"/>
                          </a:solidFill>
                          <a:effectLst/>
                          <a:latin typeface="+mn-lt"/>
                          <a:ea typeface="+mn-ea"/>
                          <a:cs typeface="+mn-cs"/>
                        </a:rPr>
                        <a:t>experience Opportunities </a:t>
                      </a:r>
                      <a:r>
                        <a:rPr lang="en-US" sz="1050" kern="1200" dirty="0">
                          <a:solidFill>
                            <a:schemeClr val="tx1"/>
                          </a:solidFill>
                          <a:effectLst/>
                          <a:latin typeface="+mn-lt"/>
                          <a:ea typeface="+mn-ea"/>
                          <a:cs typeface="+mn-cs"/>
                        </a:rPr>
                        <a:t>to UIF beneficiaries.</a:t>
                      </a:r>
                      <a:endParaRPr lang="en-ZA" sz="1050" kern="1200" dirty="0">
                        <a:solidFill>
                          <a:schemeClr val="tx1"/>
                        </a:solidFill>
                        <a:effectLst/>
                        <a:latin typeface="+mn-lt"/>
                        <a:ea typeface="+mn-ea"/>
                        <a:cs typeface="+mn-cs"/>
                      </a:endParaRPr>
                    </a:p>
                  </a:txBody>
                  <a:tcPr marL="68580" marR="68580" marT="0" marB="0"/>
                </a:tc>
                <a:tc>
                  <a:txBody>
                    <a:bodyPr/>
                    <a:lstStyle/>
                    <a:p>
                      <a:pPr marL="0" algn="just" defTabSz="457200" rtl="0" eaLnBrk="1" latinLnBrk="0" hangingPunct="1">
                        <a:spcAft>
                          <a:spcPts val="0"/>
                        </a:spcAft>
                      </a:pPr>
                      <a:r>
                        <a:rPr lang="en-US" sz="1050" kern="1200" dirty="0" smtClean="0">
                          <a:solidFill>
                            <a:schemeClr val="tx1"/>
                          </a:solidFill>
                          <a:effectLst/>
                          <a:latin typeface="+mn-lt"/>
                          <a:ea typeface="+mn-ea"/>
                          <a:cs typeface="+mn-cs"/>
                        </a:rPr>
                        <a:t>Clear </a:t>
                      </a:r>
                      <a:r>
                        <a:rPr lang="en-US" sz="1050" kern="1200" dirty="0">
                          <a:solidFill>
                            <a:schemeClr val="tx1"/>
                          </a:solidFill>
                          <a:effectLst/>
                          <a:latin typeface="+mn-lt"/>
                          <a:ea typeface="+mn-ea"/>
                          <a:cs typeface="+mn-cs"/>
                        </a:rPr>
                        <a:t>procedure was developed in consultation with National Treasury and National Skills Fund. More beneficiaries will be provided with training after the expression of interest has been issued</a:t>
                      </a:r>
                      <a:r>
                        <a:rPr lang="en-US" sz="1050" kern="1200" dirty="0" smtClean="0">
                          <a:solidFill>
                            <a:schemeClr val="tx1"/>
                          </a:solidFill>
                          <a:effectLst/>
                          <a:latin typeface="+mn-lt"/>
                          <a:ea typeface="+mn-ea"/>
                          <a:cs typeface="+mn-cs"/>
                        </a:rPr>
                        <a:t>.</a:t>
                      </a:r>
                    </a:p>
                  </a:txBody>
                  <a:tcPr marL="68580" marR="68580" marT="0" marB="0"/>
                </a:tc>
                <a:extLst>
                  <a:ext uri="{0D108BD9-81ED-4DB2-BD59-A6C34878D82A}">
                    <a16:rowId xmlns:a16="http://schemas.microsoft.com/office/drawing/2014/main" xmlns="" val="10006"/>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23</a:t>
            </a:r>
            <a:endParaRPr lang="en-ZA" sz="1200" dirty="0">
              <a:solidFill>
                <a:prstClr val="black"/>
              </a:solidFill>
            </a:endParaRPr>
          </a:p>
        </p:txBody>
      </p:sp>
    </p:spTree>
    <p:extLst>
      <p:ext uri="{BB962C8B-B14F-4D97-AF65-F5344CB8AC3E}">
        <p14:creationId xmlns:p14="http://schemas.microsoft.com/office/powerpoint/2010/main" xmlns="" val="27132588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24</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a:ln>
            <a:solidFill>
              <a:schemeClr val="bg1"/>
            </a:solidFill>
          </a:ln>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1ST SEMESTER CLAIMS PROCESSING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STATISTICS</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24</a:t>
            </a:r>
            <a:endParaRPr lang="en-ZA" sz="1200" dirty="0">
              <a:solidFill>
                <a:prstClr val="black"/>
              </a:solidFill>
            </a:endParaRPr>
          </a:p>
        </p:txBody>
      </p:sp>
    </p:spTree>
    <p:extLst>
      <p:ext uri="{BB962C8B-B14F-4D97-AF65-F5344CB8AC3E}">
        <p14:creationId xmlns:p14="http://schemas.microsoft.com/office/powerpoint/2010/main" xmlns="" val="31921899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25</a:t>
            </a:fld>
            <a:endParaRPr lang="en-US"/>
          </a:p>
        </p:txBody>
      </p:sp>
      <p:sp>
        <p:nvSpPr>
          <p:cNvPr id="5" name="TextBox 4"/>
          <p:cNvSpPr txBox="1"/>
          <p:nvPr/>
        </p:nvSpPr>
        <p:spPr>
          <a:xfrm>
            <a:off x="475012" y="807522"/>
            <a:ext cx="8211789" cy="400110"/>
          </a:xfrm>
          <a:prstGeom prst="rect">
            <a:avLst/>
          </a:prstGeom>
          <a:noFill/>
        </p:spPr>
        <p:txBody>
          <a:bodyPr wrap="square" rtlCol="0">
            <a:spAutoFit/>
          </a:bodyPr>
          <a:lstStyle/>
          <a:p>
            <a:pPr algn="ctr" defTabSz="457200" fontAlgn="base">
              <a:spcBef>
                <a:spcPct val="0"/>
              </a:spcBef>
              <a:spcAft>
                <a:spcPct val="0"/>
              </a:spcAft>
            </a:pPr>
            <a:r>
              <a:rPr lang="en-ZA" sz="2000" b="1" dirty="0" smtClean="0">
                <a:solidFill>
                  <a:prstClr val="black"/>
                </a:solidFill>
                <a:ea typeface="MS PGothic" pitchFamily="34" charset="-128"/>
              </a:rPr>
              <a:t>CLAIMS BREAKDOWN BY PROVINCES</a:t>
            </a:r>
            <a:endParaRPr lang="en-ZA" sz="2000" b="1" dirty="0">
              <a:solidFill>
                <a:prstClr val="black"/>
              </a:solidFill>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3444120358"/>
              </p:ext>
            </p:extLst>
          </p:nvPr>
        </p:nvGraphicFramePr>
        <p:xfrm>
          <a:off x="179510" y="1412776"/>
          <a:ext cx="8856989" cy="5184576"/>
        </p:xfrm>
        <a:graphic>
          <a:graphicData uri="http://schemas.openxmlformats.org/drawingml/2006/table">
            <a:tbl>
              <a:tblPr firstRow="1" bandRow="1"/>
              <a:tblGrid>
                <a:gridCol w="859904">
                  <a:extLst>
                    <a:ext uri="{9D8B030D-6E8A-4147-A177-3AD203B41FA5}">
                      <a16:colId xmlns:a16="http://schemas.microsoft.com/office/drawing/2014/main" xmlns="" val="20000"/>
                    </a:ext>
                  </a:extLst>
                </a:gridCol>
                <a:gridCol w="515941">
                  <a:extLst>
                    <a:ext uri="{9D8B030D-6E8A-4147-A177-3AD203B41FA5}">
                      <a16:colId xmlns:a16="http://schemas.microsoft.com/office/drawing/2014/main" xmlns="" val="20001"/>
                    </a:ext>
                  </a:extLst>
                </a:gridCol>
                <a:gridCol w="601931">
                  <a:extLst>
                    <a:ext uri="{9D8B030D-6E8A-4147-A177-3AD203B41FA5}">
                      <a16:colId xmlns:a16="http://schemas.microsoft.com/office/drawing/2014/main" xmlns="" val="20002"/>
                    </a:ext>
                  </a:extLst>
                </a:gridCol>
                <a:gridCol w="515941">
                  <a:extLst>
                    <a:ext uri="{9D8B030D-6E8A-4147-A177-3AD203B41FA5}">
                      <a16:colId xmlns:a16="http://schemas.microsoft.com/office/drawing/2014/main" xmlns="" val="20003"/>
                    </a:ext>
                  </a:extLst>
                </a:gridCol>
                <a:gridCol w="515941">
                  <a:extLst>
                    <a:ext uri="{9D8B030D-6E8A-4147-A177-3AD203B41FA5}">
                      <a16:colId xmlns:a16="http://schemas.microsoft.com/office/drawing/2014/main" xmlns="" val="20004"/>
                    </a:ext>
                  </a:extLst>
                </a:gridCol>
                <a:gridCol w="518736">
                  <a:extLst>
                    <a:ext uri="{9D8B030D-6E8A-4147-A177-3AD203B41FA5}">
                      <a16:colId xmlns:a16="http://schemas.microsoft.com/office/drawing/2014/main" xmlns="" val="20005"/>
                    </a:ext>
                  </a:extLst>
                </a:gridCol>
                <a:gridCol w="504056">
                  <a:extLst>
                    <a:ext uri="{9D8B030D-6E8A-4147-A177-3AD203B41FA5}">
                      <a16:colId xmlns:a16="http://schemas.microsoft.com/office/drawing/2014/main" xmlns="" val="20006"/>
                    </a:ext>
                  </a:extLst>
                </a:gridCol>
                <a:gridCol w="576064">
                  <a:extLst>
                    <a:ext uri="{9D8B030D-6E8A-4147-A177-3AD203B41FA5}">
                      <a16:colId xmlns:a16="http://schemas.microsoft.com/office/drawing/2014/main" xmlns="" val="20007"/>
                    </a:ext>
                  </a:extLst>
                </a:gridCol>
                <a:gridCol w="576064">
                  <a:extLst>
                    <a:ext uri="{9D8B030D-6E8A-4147-A177-3AD203B41FA5}">
                      <a16:colId xmlns:a16="http://schemas.microsoft.com/office/drawing/2014/main" xmlns="" val="20008"/>
                    </a:ext>
                  </a:extLst>
                </a:gridCol>
                <a:gridCol w="504056">
                  <a:extLst>
                    <a:ext uri="{9D8B030D-6E8A-4147-A177-3AD203B41FA5}">
                      <a16:colId xmlns:a16="http://schemas.microsoft.com/office/drawing/2014/main" xmlns="" val="20009"/>
                    </a:ext>
                  </a:extLst>
                </a:gridCol>
                <a:gridCol w="504056">
                  <a:extLst>
                    <a:ext uri="{9D8B030D-6E8A-4147-A177-3AD203B41FA5}">
                      <a16:colId xmlns:a16="http://schemas.microsoft.com/office/drawing/2014/main" xmlns="" val="20010"/>
                    </a:ext>
                  </a:extLst>
                </a:gridCol>
                <a:gridCol w="504056">
                  <a:extLst>
                    <a:ext uri="{9D8B030D-6E8A-4147-A177-3AD203B41FA5}">
                      <a16:colId xmlns:a16="http://schemas.microsoft.com/office/drawing/2014/main" xmlns="" val="20011"/>
                    </a:ext>
                  </a:extLst>
                </a:gridCol>
                <a:gridCol w="504056">
                  <a:extLst>
                    <a:ext uri="{9D8B030D-6E8A-4147-A177-3AD203B41FA5}">
                      <a16:colId xmlns:a16="http://schemas.microsoft.com/office/drawing/2014/main" xmlns="" val="20012"/>
                    </a:ext>
                  </a:extLst>
                </a:gridCol>
                <a:gridCol w="576064">
                  <a:extLst>
                    <a:ext uri="{9D8B030D-6E8A-4147-A177-3AD203B41FA5}">
                      <a16:colId xmlns:a16="http://schemas.microsoft.com/office/drawing/2014/main" xmlns="" val="20013"/>
                    </a:ext>
                  </a:extLst>
                </a:gridCol>
                <a:gridCol w="576064">
                  <a:extLst>
                    <a:ext uri="{9D8B030D-6E8A-4147-A177-3AD203B41FA5}">
                      <a16:colId xmlns:a16="http://schemas.microsoft.com/office/drawing/2014/main" xmlns="" val="20014"/>
                    </a:ext>
                  </a:extLst>
                </a:gridCol>
                <a:gridCol w="504059">
                  <a:extLst>
                    <a:ext uri="{9D8B030D-6E8A-4147-A177-3AD203B41FA5}">
                      <a16:colId xmlns:a16="http://schemas.microsoft.com/office/drawing/2014/main" xmlns="" val="20015"/>
                    </a:ext>
                  </a:extLst>
                </a:gridCol>
              </a:tblGrid>
              <a:tr h="453862">
                <a:tc gridSpan="16">
                  <a:txBody>
                    <a:bodyPr/>
                    <a:lstStyle/>
                    <a:p>
                      <a:pPr algn="ctr">
                        <a:lnSpc>
                          <a:spcPct val="115000"/>
                        </a:lnSpc>
                        <a:spcAft>
                          <a:spcPts val="0"/>
                        </a:spcAft>
                      </a:pPr>
                      <a:r>
                        <a:rPr lang="en-ZA" sz="1500" b="1" kern="1200" dirty="0">
                          <a:effectLst/>
                          <a:latin typeface="Calibri"/>
                          <a:ea typeface="Times New Roman"/>
                          <a:cs typeface="Arial"/>
                        </a:rPr>
                        <a:t>UNEMPLOYMENT BENEFITS (90% within 15 working days)</a:t>
                      </a:r>
                      <a:endParaRPr lang="en-ZA" sz="900" dirty="0">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lnSpc>
                          <a:spcPct val="115000"/>
                        </a:lnSpc>
                        <a:spcAft>
                          <a:spcPts val="0"/>
                        </a:spcAft>
                      </a:pPr>
                      <a:endParaRPr lang="en-ZA" sz="900" dirty="0">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ctr">
                        <a:lnSpc>
                          <a:spcPct val="115000"/>
                        </a:lnSpc>
                        <a:spcAft>
                          <a:spcPts val="0"/>
                        </a:spcAft>
                      </a:pPr>
                      <a:endParaRPr lang="en-ZA" sz="900" dirty="0">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ctr">
                        <a:lnSpc>
                          <a:spcPct val="115000"/>
                        </a:lnSpc>
                        <a:spcAft>
                          <a:spcPts val="0"/>
                        </a:spcAft>
                      </a:pPr>
                      <a:endParaRPr lang="en-ZA" sz="900" dirty="0">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0"/>
                  </a:ext>
                </a:extLst>
              </a:tr>
              <a:tr h="355606">
                <a:tc gridSpan="4">
                  <a:txBody>
                    <a:bodyPr/>
                    <a:lstStyle/>
                    <a:p>
                      <a:pPr algn="ctr">
                        <a:lnSpc>
                          <a:spcPct val="115000"/>
                        </a:lnSpc>
                        <a:spcAft>
                          <a:spcPts val="0"/>
                        </a:spcAft>
                      </a:pPr>
                      <a:r>
                        <a:rPr lang="en-ZA" sz="1200" b="1" kern="1200" dirty="0" smtClean="0">
                          <a:solidFill>
                            <a:schemeClr val="tx1"/>
                          </a:solidFill>
                          <a:effectLst/>
                          <a:latin typeface="Calibri"/>
                          <a:ea typeface="Times New Roman"/>
                          <a:cs typeface="Arial"/>
                        </a:rPr>
                        <a:t>1</a:t>
                      </a:r>
                      <a:r>
                        <a:rPr lang="en-ZA" sz="1200" b="1" kern="1200" baseline="30000" dirty="0" smtClean="0">
                          <a:solidFill>
                            <a:schemeClr val="tx1"/>
                          </a:solidFill>
                          <a:effectLst/>
                          <a:latin typeface="Calibri"/>
                          <a:ea typeface="Times New Roman"/>
                          <a:cs typeface="Arial"/>
                        </a:rPr>
                        <a:t>ST</a:t>
                      </a:r>
                      <a:r>
                        <a:rPr lang="en-ZA" sz="1200" b="1" kern="1200" dirty="0" smtClean="0">
                          <a:solidFill>
                            <a:schemeClr val="tx1"/>
                          </a:solidFill>
                          <a:effectLst/>
                          <a:latin typeface="Calibri"/>
                          <a:ea typeface="Times New Roman"/>
                          <a:cs typeface="Arial"/>
                        </a:rPr>
                        <a:t> QUARTER 2018</a:t>
                      </a:r>
                      <a:endParaRPr lang="en-ZA" sz="1200" b="1" dirty="0">
                        <a:solidFill>
                          <a:schemeClr val="tx1"/>
                        </a:solidFill>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algn="ctr">
                        <a:lnSpc>
                          <a:spcPct val="115000"/>
                        </a:lnSpc>
                        <a:spcAft>
                          <a:spcPts val="0"/>
                        </a:spcAft>
                      </a:pPr>
                      <a:r>
                        <a:rPr lang="en-ZA" sz="1200" b="1" kern="1200" dirty="0" smtClean="0">
                          <a:solidFill>
                            <a:schemeClr val="tx1"/>
                          </a:solidFill>
                          <a:effectLst/>
                          <a:latin typeface="Calibri"/>
                          <a:ea typeface="Calibri"/>
                          <a:cs typeface="Arial"/>
                        </a:rPr>
                        <a:t>2</a:t>
                      </a:r>
                      <a:r>
                        <a:rPr lang="en-ZA" sz="1200" b="1" kern="1200" baseline="30000" dirty="0" smtClean="0">
                          <a:solidFill>
                            <a:schemeClr val="tx1"/>
                          </a:solidFill>
                          <a:effectLst/>
                          <a:latin typeface="Calibri"/>
                          <a:ea typeface="Calibri"/>
                          <a:cs typeface="Arial"/>
                        </a:rPr>
                        <a:t>ND</a:t>
                      </a:r>
                      <a:r>
                        <a:rPr lang="en-ZA" sz="1200" b="1" kern="1200" baseline="0" dirty="0" smtClean="0">
                          <a:solidFill>
                            <a:schemeClr val="tx1"/>
                          </a:solidFill>
                          <a:effectLst/>
                          <a:latin typeface="Calibri"/>
                          <a:ea typeface="Calibri"/>
                          <a:cs typeface="Arial"/>
                        </a:rPr>
                        <a:t> QUARTER 2018</a:t>
                      </a:r>
                      <a:endParaRPr lang="en-ZA" sz="1200" b="1" dirty="0">
                        <a:solidFill>
                          <a:schemeClr val="tx1"/>
                        </a:solidFill>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1200" b="1" kern="1200" dirty="0" smtClean="0">
                          <a:solidFill>
                            <a:schemeClr val="tx1"/>
                          </a:solidFill>
                          <a:effectLst/>
                          <a:latin typeface="Calibri"/>
                          <a:ea typeface="Times New Roman"/>
                          <a:cs typeface="Arial"/>
                        </a:rPr>
                        <a:t>2</a:t>
                      </a:r>
                      <a:r>
                        <a:rPr lang="en-ZA" sz="1200" b="1" kern="1200" baseline="30000" dirty="0" smtClean="0">
                          <a:solidFill>
                            <a:schemeClr val="tx1"/>
                          </a:solidFill>
                          <a:effectLst/>
                          <a:latin typeface="Calibri"/>
                          <a:ea typeface="Times New Roman"/>
                          <a:cs typeface="Arial"/>
                        </a:rPr>
                        <a:t>ND</a:t>
                      </a:r>
                      <a:r>
                        <a:rPr lang="en-ZA" sz="1200" b="1" kern="1200" dirty="0" smtClean="0">
                          <a:solidFill>
                            <a:schemeClr val="tx1"/>
                          </a:solidFill>
                          <a:effectLst/>
                          <a:latin typeface="Calibri"/>
                          <a:ea typeface="Times New Roman"/>
                          <a:cs typeface="Arial"/>
                        </a:rPr>
                        <a:t> QUARTER</a:t>
                      </a:r>
                      <a:r>
                        <a:rPr lang="en-ZA" sz="1200" b="1" kern="1200" baseline="0" dirty="0" smtClean="0">
                          <a:solidFill>
                            <a:schemeClr val="tx1"/>
                          </a:solidFill>
                          <a:effectLst/>
                          <a:latin typeface="Calibri"/>
                          <a:ea typeface="Times New Roman"/>
                          <a:cs typeface="Arial"/>
                        </a:rPr>
                        <a:t> 2017</a:t>
                      </a:r>
                      <a:endParaRPr lang="en-ZA" sz="1200" b="1" dirty="0">
                        <a:solidFill>
                          <a:schemeClr val="tx1"/>
                        </a:solidFill>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1200" b="1" kern="1200" dirty="0" smtClean="0">
                          <a:solidFill>
                            <a:schemeClr val="tx1"/>
                          </a:solidFill>
                          <a:effectLst/>
                          <a:latin typeface="Calibri"/>
                          <a:ea typeface="Times New Roman"/>
                          <a:cs typeface="Arial"/>
                        </a:rPr>
                        <a:t>1</a:t>
                      </a:r>
                      <a:r>
                        <a:rPr lang="en-ZA" sz="1200" b="1" kern="1200" baseline="30000" dirty="0" smtClean="0">
                          <a:solidFill>
                            <a:schemeClr val="tx1"/>
                          </a:solidFill>
                          <a:effectLst/>
                          <a:latin typeface="Calibri"/>
                          <a:ea typeface="Times New Roman"/>
                          <a:cs typeface="Arial"/>
                        </a:rPr>
                        <a:t>ST</a:t>
                      </a:r>
                      <a:r>
                        <a:rPr lang="en-ZA" sz="1200" b="1" kern="1200" dirty="0" smtClean="0">
                          <a:solidFill>
                            <a:schemeClr val="tx1"/>
                          </a:solidFill>
                          <a:effectLst/>
                          <a:latin typeface="Calibri"/>
                          <a:ea typeface="Times New Roman"/>
                          <a:cs typeface="Arial"/>
                        </a:rPr>
                        <a:t> </a:t>
                      </a:r>
                      <a:r>
                        <a:rPr lang="en-ZA" sz="1200" b="1" kern="1200" baseline="0" dirty="0" smtClean="0">
                          <a:solidFill>
                            <a:schemeClr val="tx1"/>
                          </a:solidFill>
                          <a:effectLst/>
                          <a:latin typeface="Calibri"/>
                          <a:ea typeface="Times New Roman"/>
                          <a:cs typeface="Arial"/>
                        </a:rPr>
                        <a:t> SEMESTER </a:t>
                      </a:r>
                      <a:r>
                        <a:rPr lang="en-ZA" sz="1200" b="1" kern="1200" dirty="0" smtClean="0">
                          <a:solidFill>
                            <a:schemeClr val="tx1"/>
                          </a:solidFill>
                          <a:effectLst/>
                          <a:latin typeface="Calibri"/>
                          <a:ea typeface="Times New Roman"/>
                          <a:cs typeface="Arial"/>
                        </a:rPr>
                        <a:t> 2018</a:t>
                      </a:r>
                      <a:endParaRPr lang="en-ZA" sz="1200" b="1" dirty="0">
                        <a:solidFill>
                          <a:schemeClr val="tx1"/>
                        </a:solidFill>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gridSpan="3">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schemeClr val="tx1"/>
                          </a:solidFill>
                          <a:effectLst/>
                          <a:uLnTx/>
                          <a:uFillTx/>
                          <a:latin typeface="+mn-lt"/>
                          <a:ea typeface="Times New Roman"/>
                          <a:cs typeface="Arial"/>
                        </a:rPr>
                        <a:t>1</a:t>
                      </a:r>
                      <a:r>
                        <a:rPr kumimoji="0" lang="en-ZA" sz="1200" b="1" i="0" u="none" strike="noStrike" kern="1200" cap="none" spc="0" normalizeH="0" baseline="30000" noProof="0" dirty="0" smtClean="0">
                          <a:ln>
                            <a:noFill/>
                          </a:ln>
                          <a:solidFill>
                            <a:schemeClr val="tx1"/>
                          </a:solidFill>
                          <a:effectLst/>
                          <a:uLnTx/>
                          <a:uFillTx/>
                          <a:latin typeface="+mn-lt"/>
                          <a:ea typeface="Times New Roman"/>
                          <a:cs typeface="Arial"/>
                        </a:rPr>
                        <a:t>ST</a:t>
                      </a:r>
                      <a:r>
                        <a:rPr kumimoji="0" lang="en-ZA" sz="1200" b="1" i="0" u="none" strike="noStrike" kern="1200" cap="none" spc="0" normalizeH="0" baseline="0" noProof="0" dirty="0" smtClean="0">
                          <a:ln>
                            <a:noFill/>
                          </a:ln>
                          <a:solidFill>
                            <a:schemeClr val="tx1"/>
                          </a:solidFill>
                          <a:effectLst/>
                          <a:uLnTx/>
                          <a:uFillTx/>
                          <a:latin typeface="+mn-lt"/>
                          <a:ea typeface="Times New Roman"/>
                          <a:cs typeface="Arial"/>
                        </a:rPr>
                        <a:t>  SEMESTER 2017</a:t>
                      </a:r>
                      <a:endParaRPr kumimoji="0" lang="en-ZA" sz="1200" b="1" i="0" u="none" strike="noStrike" kern="1200" cap="none" spc="0" normalizeH="0" baseline="0" noProof="0" dirty="0" smtClean="0">
                        <a:ln>
                          <a:noFill/>
                        </a:ln>
                        <a:solidFill>
                          <a:schemeClr val="tx1"/>
                        </a:solidFill>
                        <a:effectLst/>
                        <a:uLnTx/>
                        <a:uFillTx/>
                        <a:latin typeface="+mn-lt"/>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hMerge="1">
                  <a:txBody>
                    <a:bodyPr/>
                    <a:lstStyle/>
                    <a:p>
                      <a:pPr>
                        <a:lnSpc>
                          <a:spcPct val="115000"/>
                        </a:lnSpc>
                        <a:spcAft>
                          <a:spcPts val="0"/>
                        </a:spcAft>
                      </a:pPr>
                      <a:endParaRPr lang="en-ZA" sz="900" dirty="0">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pPr>
                        <a:lnSpc>
                          <a:spcPct val="115000"/>
                        </a:lnSpc>
                        <a:spcAft>
                          <a:spcPts val="0"/>
                        </a:spcAft>
                      </a:pPr>
                      <a:endParaRPr lang="en-ZA" sz="900" dirty="0">
                        <a:effectLst/>
                        <a:latin typeface="Calibri"/>
                        <a:ea typeface="Calibri"/>
                        <a:cs typeface="Times New Roman"/>
                      </a:endParaRPr>
                    </a:p>
                  </a:txBody>
                  <a:tcPr marL="57527" marR="57527" marT="799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502814">
                <a:tc>
                  <a:txBody>
                    <a:bodyPr/>
                    <a:lstStyle/>
                    <a:p>
                      <a:pPr>
                        <a:lnSpc>
                          <a:spcPct val="115000"/>
                        </a:lnSpc>
                        <a:spcAft>
                          <a:spcPts val="0"/>
                        </a:spcAft>
                      </a:pPr>
                      <a:r>
                        <a:rPr lang="en-ZA" sz="800" b="1" kern="1200">
                          <a:effectLst/>
                          <a:latin typeface="Calibri"/>
                          <a:ea typeface="Times New Roman"/>
                          <a:cs typeface="Arial"/>
                        </a:rPr>
                        <a:t>Province</a:t>
                      </a:r>
                      <a:endParaRPr lang="en-ZA" sz="90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800" b="1" kern="1200">
                          <a:effectLst/>
                          <a:latin typeface="Calibri"/>
                          <a:ea typeface="Times New Roman"/>
                          <a:cs typeface="Arial"/>
                        </a:rPr>
                        <a:t>Created</a:t>
                      </a:r>
                      <a:endParaRPr lang="en-ZA" sz="90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800" b="1" kern="1200">
                          <a:effectLst/>
                          <a:latin typeface="Calibri"/>
                          <a:ea typeface="Times New Roman"/>
                          <a:cs typeface="Arial"/>
                        </a:rPr>
                        <a:t>Finalised</a:t>
                      </a:r>
                      <a:endParaRPr lang="en-ZA" sz="90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800" b="1" kern="1200" dirty="0" smtClean="0">
                          <a:effectLst/>
                          <a:latin typeface="Calibri"/>
                          <a:ea typeface="Times New Roman"/>
                          <a:cs typeface="Arial"/>
                        </a:rPr>
                        <a:t>%</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800" b="1" kern="1200">
                          <a:effectLst/>
                          <a:latin typeface="Calibri"/>
                          <a:ea typeface="Times New Roman"/>
                          <a:cs typeface="Arial"/>
                        </a:rPr>
                        <a:t>Created</a:t>
                      </a:r>
                      <a:endParaRPr lang="en-ZA" sz="90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800" b="1" kern="1200" dirty="0">
                          <a:effectLst/>
                          <a:latin typeface="Calibri"/>
                          <a:ea typeface="Times New Roman"/>
                          <a:cs typeface="Arial"/>
                        </a:rPr>
                        <a:t>Finalised</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800" b="1" kern="1200" dirty="0" smtClean="0">
                          <a:effectLst/>
                          <a:latin typeface="Calibri"/>
                          <a:ea typeface="Times New Roman"/>
                          <a:cs typeface="Arial"/>
                        </a:rPr>
                        <a:t>%</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800" b="1" kern="1200" dirty="0">
                          <a:effectLst/>
                          <a:latin typeface="Calibri"/>
                          <a:ea typeface="Times New Roman"/>
                          <a:cs typeface="Arial"/>
                        </a:rPr>
                        <a:t>Created</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800" b="1" kern="1200">
                          <a:effectLst/>
                          <a:latin typeface="Calibri"/>
                          <a:ea typeface="Times New Roman"/>
                          <a:cs typeface="Arial"/>
                        </a:rPr>
                        <a:t>Finalised</a:t>
                      </a:r>
                      <a:endParaRPr lang="en-ZA" sz="90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800" b="1" kern="1200" dirty="0" smtClean="0">
                          <a:effectLst/>
                          <a:latin typeface="Calibri"/>
                          <a:ea typeface="Times New Roman"/>
                          <a:cs typeface="Arial"/>
                        </a:rPr>
                        <a:t>%</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800" b="1" kern="1200" dirty="0">
                          <a:effectLst/>
                          <a:latin typeface="Calibri"/>
                          <a:ea typeface="Times New Roman"/>
                          <a:cs typeface="Arial"/>
                        </a:rPr>
                        <a:t>Created</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800" b="1" kern="1200" dirty="0">
                          <a:effectLst/>
                          <a:latin typeface="Calibri"/>
                          <a:ea typeface="Times New Roman"/>
                          <a:cs typeface="Arial"/>
                        </a:rPr>
                        <a:t>Finalised</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800" b="1" kern="1200" dirty="0" smtClean="0">
                          <a:effectLst/>
                          <a:latin typeface="Calibri"/>
                          <a:ea typeface="Times New Roman"/>
                          <a:cs typeface="Arial"/>
                        </a:rPr>
                        <a:t> </a:t>
                      </a:r>
                      <a:r>
                        <a:rPr lang="en-ZA" sz="800" b="1" kern="1200" dirty="0">
                          <a:effectLst/>
                          <a:latin typeface="Calibri"/>
                          <a:ea typeface="Times New Roman"/>
                          <a:cs typeface="Arial"/>
                        </a:rPr>
                        <a:t>%</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800" b="1" kern="1200" dirty="0">
                          <a:effectLst/>
                          <a:latin typeface="Calibri"/>
                          <a:ea typeface="Times New Roman"/>
                          <a:cs typeface="Arial"/>
                        </a:rPr>
                        <a:t>Created</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15000"/>
                        </a:lnSpc>
                        <a:spcAft>
                          <a:spcPts val="0"/>
                        </a:spcAft>
                      </a:pPr>
                      <a:r>
                        <a:rPr lang="en-ZA" sz="800" b="1" kern="1200" dirty="0">
                          <a:effectLst/>
                          <a:latin typeface="Calibri"/>
                          <a:ea typeface="Times New Roman"/>
                          <a:cs typeface="Arial"/>
                        </a:rPr>
                        <a:t>Finalised</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15000"/>
                        </a:lnSpc>
                        <a:spcAft>
                          <a:spcPts val="0"/>
                        </a:spcAft>
                      </a:pPr>
                      <a:r>
                        <a:rPr lang="en-ZA" sz="800" b="1" kern="1200" dirty="0" smtClean="0">
                          <a:effectLst/>
                          <a:latin typeface="Calibri"/>
                          <a:ea typeface="Times New Roman"/>
                          <a:cs typeface="Arial"/>
                        </a:rPr>
                        <a:t> </a:t>
                      </a:r>
                      <a:r>
                        <a:rPr lang="en-ZA" sz="800" b="1" kern="1200" dirty="0">
                          <a:effectLst/>
                          <a:latin typeface="Calibri"/>
                          <a:ea typeface="Times New Roman"/>
                          <a:cs typeface="Arial"/>
                        </a:rPr>
                        <a:t>%</a:t>
                      </a:r>
                      <a:endParaRPr lang="en-ZA" sz="900" dirty="0">
                        <a:effectLst/>
                        <a:latin typeface="Calibri"/>
                        <a:ea typeface="Calibri"/>
                        <a:cs typeface="Times New Roman"/>
                      </a:endParaRPr>
                    </a:p>
                  </a:txBody>
                  <a:tcPr marL="57527" marR="57527" marT="799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2"/>
                  </a:ext>
                </a:extLst>
              </a:tr>
              <a:tr h="347625">
                <a:tc>
                  <a:txBody>
                    <a:bodyPr/>
                    <a:lstStyle/>
                    <a:p>
                      <a:pPr>
                        <a:lnSpc>
                          <a:spcPct val="115000"/>
                        </a:lnSpc>
                        <a:spcAft>
                          <a:spcPts val="0"/>
                        </a:spcAft>
                      </a:pPr>
                      <a:r>
                        <a:rPr lang="en-ZA" sz="800" b="1" kern="1200">
                          <a:solidFill>
                            <a:srgbClr val="000000"/>
                          </a:solidFill>
                          <a:effectLst/>
                          <a:latin typeface="Calibri"/>
                          <a:ea typeface="Times New Roman"/>
                          <a:cs typeface="Arial"/>
                        </a:rPr>
                        <a:t>Eastern Cape</a:t>
                      </a:r>
                      <a:endParaRPr lang="en-ZA" sz="90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dirty="0">
                          <a:solidFill>
                            <a:srgbClr val="000000"/>
                          </a:solidFill>
                          <a:effectLst/>
                          <a:latin typeface="Arial"/>
                          <a:ea typeface="Calibri"/>
                          <a:cs typeface="Times New Roman"/>
                        </a:rPr>
                        <a:t>20 341</a:t>
                      </a:r>
                      <a:endParaRPr lang="en-ZA" sz="900"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dirty="0">
                          <a:solidFill>
                            <a:srgbClr val="000000"/>
                          </a:solidFill>
                          <a:effectLst/>
                          <a:latin typeface="Arial"/>
                          <a:ea typeface="Calibri"/>
                          <a:cs typeface="Times New Roman"/>
                        </a:rPr>
                        <a:t>17 611</a:t>
                      </a:r>
                      <a:endParaRPr lang="en-ZA" sz="900"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800" dirty="0">
                          <a:solidFill>
                            <a:srgbClr val="000000"/>
                          </a:solidFill>
                          <a:effectLst/>
                          <a:latin typeface="Arial"/>
                          <a:ea typeface="Calibri"/>
                          <a:cs typeface="Times New Roman"/>
                        </a:rPr>
                        <a:t>87</a:t>
                      </a:r>
                      <a:r>
                        <a:rPr lang="en-ZA" sz="800" dirty="0" smtClean="0">
                          <a:solidFill>
                            <a:srgbClr val="000000"/>
                          </a:solidFill>
                          <a:effectLst/>
                          <a:latin typeface="Arial"/>
                          <a:ea typeface="Calibri"/>
                          <a:cs typeface="Times New Roman"/>
                        </a:rPr>
                        <a:t>% </a:t>
                      </a:r>
                      <a:r>
                        <a:rPr kumimoji="0" lang="en-ZA" sz="9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kumimoji="0" lang="en-ZA"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17913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16590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15 424</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11 052</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72%</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38 254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34 201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30 719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22 407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73%</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3"/>
                  </a:ext>
                </a:extLst>
              </a:tr>
              <a:tr h="366248">
                <a:tc>
                  <a:txBody>
                    <a:bodyPr/>
                    <a:lstStyle/>
                    <a:p>
                      <a:pPr>
                        <a:lnSpc>
                          <a:spcPct val="115000"/>
                        </a:lnSpc>
                        <a:spcAft>
                          <a:spcPts val="0"/>
                        </a:spcAft>
                      </a:pPr>
                      <a:r>
                        <a:rPr lang="en-ZA" sz="800" b="1" kern="1200" dirty="0">
                          <a:solidFill>
                            <a:srgbClr val="000000"/>
                          </a:solidFill>
                          <a:effectLst/>
                          <a:latin typeface="Calibri"/>
                          <a:ea typeface="Times New Roman"/>
                          <a:cs typeface="Arial"/>
                        </a:rPr>
                        <a:t>Free State</a:t>
                      </a:r>
                      <a:endParaRPr lang="en-ZA" sz="900" dirty="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9 339</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dirty="0">
                          <a:solidFill>
                            <a:srgbClr val="000000"/>
                          </a:solidFill>
                          <a:effectLst/>
                          <a:latin typeface="Arial"/>
                          <a:ea typeface="Calibri"/>
                          <a:cs typeface="Times New Roman"/>
                        </a:rPr>
                        <a:t>8 504</a:t>
                      </a:r>
                      <a:endParaRPr lang="en-ZA" sz="900"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800" dirty="0">
                          <a:solidFill>
                            <a:srgbClr val="000000"/>
                          </a:solidFill>
                          <a:effectLst/>
                          <a:latin typeface="Arial"/>
                          <a:ea typeface="Calibri"/>
                          <a:cs typeface="Times New Roman"/>
                        </a:rPr>
                        <a:t>91</a:t>
                      </a:r>
                      <a:r>
                        <a:rPr lang="en-ZA" sz="800" dirty="0" smtClean="0">
                          <a:solidFill>
                            <a:srgbClr val="000000"/>
                          </a:solidFill>
                          <a:effectLst/>
                          <a:latin typeface="Arial"/>
                          <a:ea typeface="Calibri"/>
                          <a:cs typeface="Times New Roman"/>
                        </a:rPr>
                        <a:t>% </a:t>
                      </a:r>
                      <a:r>
                        <a:rPr kumimoji="0" lang="en-ZA" sz="9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kumimoji="0" lang="en-ZA"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8542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8293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9 819</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7 798</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79%</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17 881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16 797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18 257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14 021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77%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4"/>
                  </a:ext>
                </a:extLst>
              </a:tr>
              <a:tr h="410588">
                <a:tc>
                  <a:txBody>
                    <a:bodyPr/>
                    <a:lstStyle/>
                    <a:p>
                      <a:pPr>
                        <a:lnSpc>
                          <a:spcPct val="115000"/>
                        </a:lnSpc>
                        <a:spcAft>
                          <a:spcPts val="0"/>
                        </a:spcAft>
                      </a:pPr>
                      <a:r>
                        <a:rPr lang="en-ZA" sz="800" b="1" kern="1200" dirty="0">
                          <a:solidFill>
                            <a:srgbClr val="000000"/>
                          </a:solidFill>
                          <a:effectLst/>
                          <a:latin typeface="Calibri"/>
                          <a:ea typeface="Times New Roman"/>
                          <a:cs typeface="Arial"/>
                        </a:rPr>
                        <a:t>Gauteng</a:t>
                      </a:r>
                      <a:endParaRPr lang="en-ZA" sz="900" dirty="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45 662</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dirty="0">
                          <a:solidFill>
                            <a:srgbClr val="000000"/>
                          </a:solidFill>
                          <a:effectLst/>
                          <a:latin typeface="Arial"/>
                          <a:ea typeface="Calibri"/>
                          <a:cs typeface="Times New Roman"/>
                        </a:rPr>
                        <a:t>43 162</a:t>
                      </a:r>
                      <a:endParaRPr lang="en-ZA" sz="900"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800" dirty="0">
                          <a:solidFill>
                            <a:srgbClr val="000000"/>
                          </a:solidFill>
                          <a:effectLst/>
                          <a:latin typeface="Arial"/>
                          <a:ea typeface="Calibri"/>
                          <a:cs typeface="Times New Roman"/>
                        </a:rPr>
                        <a:t>95</a:t>
                      </a:r>
                      <a:r>
                        <a:rPr lang="en-ZA" sz="800" dirty="0" smtClean="0">
                          <a:solidFill>
                            <a:srgbClr val="000000"/>
                          </a:solidFill>
                          <a:effectLst/>
                          <a:latin typeface="Arial"/>
                          <a:ea typeface="Calibri"/>
                          <a:cs typeface="Times New Roman"/>
                        </a:rPr>
                        <a:t>% </a:t>
                      </a:r>
                      <a:r>
                        <a:rPr kumimoji="0" lang="en-ZA" sz="9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kumimoji="0" lang="en-ZA"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45304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43622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41 534</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36 743</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88%</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90 966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86 784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91 181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79 444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87%</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5"/>
                  </a:ext>
                </a:extLst>
              </a:tr>
              <a:tr h="304171">
                <a:tc>
                  <a:txBody>
                    <a:bodyPr/>
                    <a:lstStyle/>
                    <a:p>
                      <a:pPr>
                        <a:lnSpc>
                          <a:spcPct val="115000"/>
                        </a:lnSpc>
                        <a:spcAft>
                          <a:spcPts val="0"/>
                        </a:spcAft>
                      </a:pPr>
                      <a:r>
                        <a:rPr lang="en-ZA" sz="800" b="1" kern="1200">
                          <a:solidFill>
                            <a:srgbClr val="000000"/>
                          </a:solidFill>
                          <a:effectLst/>
                          <a:latin typeface="Calibri"/>
                          <a:ea typeface="Times New Roman"/>
                          <a:cs typeface="Arial"/>
                        </a:rPr>
                        <a:t>Head Office</a:t>
                      </a:r>
                      <a:endParaRPr lang="en-ZA" sz="90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dirty="0">
                          <a:solidFill>
                            <a:srgbClr val="000000"/>
                          </a:solidFill>
                          <a:effectLst/>
                          <a:latin typeface="Arial"/>
                          <a:ea typeface="Calibri"/>
                          <a:cs typeface="Times New Roman"/>
                        </a:rPr>
                        <a:t>2 556</a:t>
                      </a:r>
                      <a:endParaRPr lang="en-ZA" sz="900"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dirty="0">
                          <a:solidFill>
                            <a:srgbClr val="000000"/>
                          </a:solidFill>
                          <a:effectLst/>
                          <a:latin typeface="Arial"/>
                          <a:ea typeface="Calibri"/>
                          <a:cs typeface="Times New Roman"/>
                        </a:rPr>
                        <a:t>2 309</a:t>
                      </a:r>
                      <a:endParaRPr lang="en-ZA" sz="900"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80%</a:t>
                      </a:r>
                      <a:endParaRPr lang="en-ZA" sz="900" kern="1200" dirty="0">
                        <a:solidFill>
                          <a:srgbClr val="000000"/>
                        </a:solidFill>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2627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2299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30 676</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24 803</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81%</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5 183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4 608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ctr"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ctr"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6"/>
                  </a:ext>
                </a:extLst>
              </a:tr>
              <a:tr h="462022">
                <a:tc>
                  <a:txBody>
                    <a:bodyPr/>
                    <a:lstStyle/>
                    <a:p>
                      <a:pPr>
                        <a:lnSpc>
                          <a:spcPct val="115000"/>
                        </a:lnSpc>
                        <a:spcAft>
                          <a:spcPts val="0"/>
                        </a:spcAft>
                      </a:pPr>
                      <a:r>
                        <a:rPr lang="en-ZA" sz="800" b="1" kern="1200">
                          <a:solidFill>
                            <a:srgbClr val="000000"/>
                          </a:solidFill>
                          <a:effectLst/>
                          <a:latin typeface="Calibri"/>
                          <a:ea typeface="Times New Roman"/>
                          <a:cs typeface="Arial"/>
                        </a:rPr>
                        <a:t>KwaZulu-Natal</a:t>
                      </a:r>
                      <a:endParaRPr lang="en-ZA" sz="90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32 016</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dirty="0">
                          <a:solidFill>
                            <a:srgbClr val="000000"/>
                          </a:solidFill>
                          <a:effectLst/>
                          <a:latin typeface="Arial"/>
                          <a:ea typeface="Calibri"/>
                          <a:cs typeface="Times New Roman"/>
                        </a:rPr>
                        <a:t>29 891</a:t>
                      </a:r>
                      <a:endParaRPr lang="en-ZA" sz="900"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900" kern="1200" dirty="0">
                          <a:solidFill>
                            <a:srgbClr val="000000"/>
                          </a:solidFill>
                          <a:effectLst/>
                          <a:latin typeface="Calibri"/>
                          <a:ea typeface="Calibri"/>
                          <a:cs typeface="Times New Roman"/>
                        </a:rPr>
                        <a:t>90</a:t>
                      </a:r>
                      <a:r>
                        <a:rPr lang="en-ZA" sz="900" kern="1200" dirty="0" smtClean="0">
                          <a:solidFill>
                            <a:srgbClr val="000000"/>
                          </a:solidFill>
                          <a:effectLst/>
                          <a:latin typeface="Calibri"/>
                          <a:ea typeface="Calibri"/>
                          <a:cs typeface="Times New Roman"/>
                        </a:rPr>
                        <a:t>% </a:t>
                      </a:r>
                      <a:r>
                        <a:rPr kumimoji="0" lang="en-ZA" sz="9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kumimoji="0" lang="en-ZA"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28938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27387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13 377</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8 996</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67%</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60 954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57 278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64 030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50 935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7"/>
                  </a:ext>
                </a:extLst>
              </a:tr>
              <a:tr h="356492">
                <a:tc>
                  <a:txBody>
                    <a:bodyPr/>
                    <a:lstStyle/>
                    <a:p>
                      <a:pPr>
                        <a:lnSpc>
                          <a:spcPct val="115000"/>
                        </a:lnSpc>
                        <a:spcAft>
                          <a:spcPts val="0"/>
                        </a:spcAft>
                      </a:pPr>
                      <a:r>
                        <a:rPr lang="en-ZA" sz="800" b="1" kern="1200">
                          <a:solidFill>
                            <a:srgbClr val="000000"/>
                          </a:solidFill>
                          <a:effectLst/>
                          <a:latin typeface="Calibri"/>
                          <a:ea typeface="Times New Roman"/>
                          <a:cs typeface="Arial"/>
                        </a:rPr>
                        <a:t>Limpopo</a:t>
                      </a:r>
                      <a:endParaRPr lang="en-ZA" sz="90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14 288</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11 959</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800" dirty="0">
                          <a:solidFill>
                            <a:srgbClr val="000000"/>
                          </a:solidFill>
                          <a:effectLst/>
                          <a:latin typeface="Arial"/>
                          <a:ea typeface="Calibri"/>
                          <a:cs typeface="Times New Roman"/>
                        </a:rPr>
                        <a:t>93</a:t>
                      </a:r>
                      <a:r>
                        <a:rPr lang="en-ZA" sz="800" dirty="0" smtClean="0">
                          <a:solidFill>
                            <a:srgbClr val="000000"/>
                          </a:solidFill>
                          <a:effectLst/>
                          <a:latin typeface="Arial"/>
                          <a:ea typeface="Calibri"/>
                          <a:cs typeface="Times New Roman"/>
                        </a:rPr>
                        <a:t>% </a:t>
                      </a:r>
                      <a:r>
                        <a:rPr kumimoji="0" lang="en-ZA" sz="9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kumimoji="0" lang="en-ZA"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14306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13569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13 374</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9 554</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71%</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28 594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25 528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25 226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16 015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8"/>
                  </a:ext>
                </a:extLst>
              </a:tr>
              <a:tr h="376002">
                <a:tc>
                  <a:txBody>
                    <a:bodyPr/>
                    <a:lstStyle/>
                    <a:p>
                      <a:pPr>
                        <a:lnSpc>
                          <a:spcPct val="115000"/>
                        </a:lnSpc>
                        <a:spcAft>
                          <a:spcPts val="0"/>
                        </a:spcAft>
                      </a:pPr>
                      <a:r>
                        <a:rPr lang="en-ZA" sz="800" b="1" kern="1200">
                          <a:solidFill>
                            <a:srgbClr val="000000"/>
                          </a:solidFill>
                          <a:effectLst/>
                          <a:latin typeface="Calibri"/>
                          <a:ea typeface="Times New Roman"/>
                          <a:cs typeface="Arial"/>
                        </a:rPr>
                        <a:t>Mpumalanga</a:t>
                      </a:r>
                      <a:endParaRPr lang="en-ZA" sz="90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11 641</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8 814</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800" dirty="0">
                          <a:solidFill>
                            <a:srgbClr val="000000"/>
                          </a:solidFill>
                          <a:effectLst/>
                          <a:latin typeface="Arial"/>
                          <a:ea typeface="Calibri"/>
                          <a:cs typeface="Times New Roman"/>
                        </a:rPr>
                        <a:t>84</a:t>
                      </a:r>
                      <a:r>
                        <a:rPr lang="en-ZA" sz="800" dirty="0" smtClean="0">
                          <a:solidFill>
                            <a:srgbClr val="000000"/>
                          </a:solidFill>
                          <a:effectLst/>
                          <a:latin typeface="Arial"/>
                          <a:ea typeface="Calibri"/>
                          <a:cs typeface="Times New Roman"/>
                        </a:rPr>
                        <a:t>% </a:t>
                      </a:r>
                      <a:r>
                        <a:rPr kumimoji="0" lang="en-ZA" sz="9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kumimoji="0" lang="en-ZA" sz="900" b="0" i="0" u="none" strike="noStrike" kern="1200" cap="none" spc="0" normalizeH="0" baseline="0" noProof="0" dirty="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14922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13349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7 267</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5 483</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75%</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26 563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22 163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83%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24 138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18 049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09"/>
                  </a:ext>
                </a:extLst>
              </a:tr>
              <a:tr h="294417">
                <a:tc>
                  <a:txBody>
                    <a:bodyPr/>
                    <a:lstStyle/>
                    <a:p>
                      <a:pPr>
                        <a:lnSpc>
                          <a:spcPct val="115000"/>
                        </a:lnSpc>
                        <a:spcAft>
                          <a:spcPts val="0"/>
                        </a:spcAft>
                      </a:pPr>
                      <a:r>
                        <a:rPr lang="en-ZA" sz="800" b="1" kern="1200">
                          <a:solidFill>
                            <a:srgbClr val="000000"/>
                          </a:solidFill>
                          <a:effectLst/>
                          <a:latin typeface="Calibri"/>
                          <a:ea typeface="Times New Roman"/>
                          <a:cs typeface="Arial"/>
                        </a:rPr>
                        <a:t>North West</a:t>
                      </a:r>
                      <a:endParaRPr lang="en-ZA" sz="90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7 353</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6 936</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800" dirty="0">
                          <a:solidFill>
                            <a:srgbClr val="000000"/>
                          </a:solidFill>
                          <a:effectLst/>
                          <a:latin typeface="Arial"/>
                          <a:ea typeface="Calibri"/>
                          <a:cs typeface="Times New Roman"/>
                        </a:rPr>
                        <a:t>76</a:t>
                      </a:r>
                      <a:r>
                        <a:rPr lang="en-ZA" sz="800" dirty="0" smtClean="0">
                          <a:solidFill>
                            <a:srgbClr val="000000"/>
                          </a:solidFill>
                          <a:effectLst/>
                          <a:latin typeface="Arial"/>
                          <a:ea typeface="Calibri"/>
                          <a:cs typeface="Times New Roman"/>
                        </a:rPr>
                        <a:t>%</a:t>
                      </a:r>
                      <a:r>
                        <a:rPr kumimoji="0" lang="en-ZA" sz="900" b="0" i="0" u="none" strike="noStrike" kern="1200" cap="none" spc="0" normalizeH="0" baseline="0" noProof="0" dirty="0" smtClean="0">
                          <a:ln>
                            <a:noFill/>
                          </a:ln>
                          <a:solidFill>
                            <a:srgbClr val="000000"/>
                          </a:solidFill>
                          <a:effectLst/>
                          <a:highlight>
                            <a:srgbClr val="FF0000"/>
                          </a:highlight>
                          <a:uLnTx/>
                          <a:uFillTx/>
                          <a:latin typeface="+mn-lt"/>
                          <a:ea typeface="Calibri"/>
                          <a:cs typeface="Times New Roman"/>
                        </a:rPr>
                        <a:t>↓</a:t>
                      </a:r>
                      <a:endParaRPr kumimoji="0" lang="en-ZA"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8260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7741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4 533</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4 239</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94%</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15 613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14 677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13 532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10 658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79%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10"/>
                  </a:ext>
                </a:extLst>
              </a:tr>
              <a:tr h="313927">
                <a:tc>
                  <a:txBody>
                    <a:bodyPr/>
                    <a:lstStyle/>
                    <a:p>
                      <a:pPr>
                        <a:lnSpc>
                          <a:spcPct val="115000"/>
                        </a:lnSpc>
                        <a:spcAft>
                          <a:spcPts val="0"/>
                        </a:spcAft>
                      </a:pPr>
                      <a:r>
                        <a:rPr lang="en-ZA" sz="800" b="1" kern="1200">
                          <a:solidFill>
                            <a:srgbClr val="000000"/>
                          </a:solidFill>
                          <a:effectLst/>
                          <a:latin typeface="Calibri"/>
                          <a:ea typeface="Times New Roman"/>
                          <a:cs typeface="Arial"/>
                        </a:rPr>
                        <a:t>Northern Cape</a:t>
                      </a:r>
                      <a:endParaRPr lang="en-ZA" sz="90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5 904</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5 440</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800" dirty="0">
                          <a:solidFill>
                            <a:srgbClr val="000000"/>
                          </a:solidFill>
                          <a:effectLst/>
                          <a:latin typeface="Arial"/>
                          <a:ea typeface="Calibri"/>
                          <a:cs typeface="Times New Roman"/>
                        </a:rPr>
                        <a:t>94</a:t>
                      </a:r>
                      <a:r>
                        <a:rPr lang="en-ZA" sz="800" dirty="0" smtClean="0">
                          <a:solidFill>
                            <a:srgbClr val="000000"/>
                          </a:solidFill>
                          <a:effectLst/>
                          <a:latin typeface="Arial"/>
                          <a:ea typeface="Calibri"/>
                          <a:cs typeface="Times New Roman"/>
                        </a:rPr>
                        <a:t>% </a:t>
                      </a:r>
                      <a:r>
                        <a:rPr kumimoji="0" lang="en-ZA" sz="9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kumimoji="0" lang="en-ZA"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5371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5103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27 931</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22 054</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79%</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11 275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10 543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10 682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9 870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11"/>
                  </a:ext>
                </a:extLst>
              </a:tr>
              <a:tr h="358267">
                <a:tc>
                  <a:txBody>
                    <a:bodyPr/>
                    <a:lstStyle/>
                    <a:p>
                      <a:pPr>
                        <a:lnSpc>
                          <a:spcPct val="115000"/>
                        </a:lnSpc>
                        <a:spcAft>
                          <a:spcPts val="0"/>
                        </a:spcAft>
                      </a:pPr>
                      <a:r>
                        <a:rPr lang="en-ZA" sz="800" b="1" kern="1200">
                          <a:solidFill>
                            <a:srgbClr val="000000"/>
                          </a:solidFill>
                          <a:effectLst/>
                          <a:latin typeface="Calibri"/>
                          <a:ea typeface="Times New Roman"/>
                          <a:cs typeface="Arial"/>
                        </a:rPr>
                        <a:t>Western Cape</a:t>
                      </a:r>
                      <a:endParaRPr lang="en-ZA" sz="900">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dirty="0">
                          <a:solidFill>
                            <a:srgbClr val="000000"/>
                          </a:solidFill>
                          <a:effectLst/>
                          <a:latin typeface="Arial"/>
                          <a:ea typeface="Calibri"/>
                          <a:cs typeface="Times New Roman"/>
                        </a:rPr>
                        <a:t>32 009</a:t>
                      </a:r>
                      <a:endParaRPr lang="en-ZA" sz="900"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a:solidFill>
                            <a:srgbClr val="000000"/>
                          </a:solidFill>
                          <a:effectLst/>
                          <a:latin typeface="Arial"/>
                          <a:ea typeface="Calibri"/>
                          <a:cs typeface="Times New Roman"/>
                        </a:rPr>
                        <a:t>29 937</a:t>
                      </a:r>
                      <a:endParaRPr lang="en-ZA" sz="90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800" dirty="0">
                          <a:solidFill>
                            <a:srgbClr val="000000"/>
                          </a:solidFill>
                          <a:effectLst/>
                          <a:latin typeface="Arial"/>
                          <a:ea typeface="Calibri"/>
                          <a:cs typeface="Times New Roman"/>
                        </a:rPr>
                        <a:t>92</a:t>
                      </a:r>
                      <a:r>
                        <a:rPr lang="en-ZA" sz="800" dirty="0" smtClean="0">
                          <a:solidFill>
                            <a:srgbClr val="000000"/>
                          </a:solidFill>
                          <a:effectLst/>
                          <a:latin typeface="Arial"/>
                          <a:ea typeface="Calibri"/>
                          <a:cs typeface="Times New Roman"/>
                        </a:rPr>
                        <a:t>% </a:t>
                      </a:r>
                      <a:r>
                        <a:rPr kumimoji="0" lang="en-ZA" sz="9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kumimoji="0" lang="en-ZA" sz="9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32600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30377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lv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166 309</a:t>
                      </a:r>
                      <a:endParaRPr lang="en-ZA" sz="900" kern="1200" dirty="0">
                        <a:solidFill>
                          <a:srgbClr val="000000"/>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lvl="0" indent="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132 571</a:t>
                      </a:r>
                      <a:endParaRPr lang="en-ZA" sz="900" kern="1200" dirty="0">
                        <a:solidFill>
                          <a:srgbClr val="000000"/>
                        </a:solidFill>
                        <a:effectLst/>
                        <a:latin typeface="Calibri"/>
                        <a:ea typeface="Calibri"/>
                        <a:cs typeface="Times New Roman"/>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latinLnBrk="0" hangingPunct="1">
                        <a:lnSpc>
                          <a:spcPct val="115000"/>
                        </a:lnSpc>
                        <a:spcAft>
                          <a:spcPts val="1000"/>
                        </a:spcAft>
                      </a:pPr>
                      <a:r>
                        <a:rPr lang="en-ZA" sz="900" kern="1200" dirty="0" smtClean="0">
                          <a:solidFill>
                            <a:srgbClr val="000000"/>
                          </a:solidFill>
                          <a:effectLst/>
                          <a:latin typeface="Calibri"/>
                          <a:ea typeface="Calibri"/>
                          <a:cs typeface="Times New Roman"/>
                        </a:rPr>
                        <a:t>80%</a:t>
                      </a:r>
                      <a:endParaRPr lang="en-ZA" sz="9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64 609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Calibri"/>
                          <a:ea typeface="Calibri"/>
                          <a:cs typeface="Times New Roman"/>
                        </a:rPr>
                        <a:t>60 314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Calibri"/>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Calibri"/>
                          <a:ea typeface="Calibri"/>
                          <a:cs typeface="Times New Roman"/>
                        </a:rPr>
                        <a:t>52 876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42 050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Calibri"/>
                          <a:ea typeface="Calibri"/>
                          <a:cs typeface="Times New Roman"/>
                        </a:rPr>
                        <a:t>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extLst>
                  <a:ext uri="{0D108BD9-81ED-4DB2-BD59-A6C34878D82A}">
                    <a16:rowId xmlns:a16="http://schemas.microsoft.com/office/drawing/2014/main" xmlns="" val="10012"/>
                  </a:ext>
                </a:extLst>
              </a:tr>
              <a:tr h="282535">
                <a:tc>
                  <a:txBody>
                    <a:bodyPr/>
                    <a:lstStyle/>
                    <a:p>
                      <a:pPr>
                        <a:lnSpc>
                          <a:spcPct val="115000"/>
                        </a:lnSpc>
                        <a:spcAft>
                          <a:spcPts val="0"/>
                        </a:spcAft>
                      </a:pPr>
                      <a:r>
                        <a:rPr lang="en-ZA" sz="800" b="1" kern="1200">
                          <a:solidFill>
                            <a:srgbClr val="000000"/>
                          </a:solidFill>
                          <a:effectLst/>
                          <a:latin typeface="Calibri"/>
                          <a:ea typeface="Times New Roman"/>
                          <a:cs typeface="Arial"/>
                        </a:rPr>
                        <a:t>Grand Total</a:t>
                      </a:r>
                      <a:endParaRPr lang="en-ZA" sz="900" b="1">
                        <a:effectLst/>
                        <a:latin typeface="Calibri"/>
                        <a:ea typeface="Calibri"/>
                        <a:cs typeface="Times New Roman"/>
                      </a:endParaRPr>
                    </a:p>
                  </a:txBody>
                  <a:tcPr marL="57527" marR="57527"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b="1">
                          <a:solidFill>
                            <a:srgbClr val="000000"/>
                          </a:solidFill>
                          <a:effectLst/>
                          <a:latin typeface="Arial"/>
                          <a:ea typeface="Calibri"/>
                          <a:cs typeface="Times New Roman"/>
                        </a:rPr>
                        <a:t>181 109</a:t>
                      </a:r>
                      <a:endParaRPr lang="en-ZA" sz="900" b="1">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b="1">
                          <a:solidFill>
                            <a:srgbClr val="000000"/>
                          </a:solidFill>
                          <a:effectLst/>
                          <a:latin typeface="Arial"/>
                          <a:ea typeface="Calibri"/>
                          <a:cs typeface="Times New Roman"/>
                        </a:rPr>
                        <a:t>164 563</a:t>
                      </a:r>
                      <a:endParaRPr lang="en-ZA" sz="900" b="1">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1000"/>
                        </a:spcAft>
                      </a:pPr>
                      <a:r>
                        <a:rPr lang="en-ZA" sz="800" b="1" dirty="0">
                          <a:solidFill>
                            <a:srgbClr val="000000"/>
                          </a:solidFill>
                          <a:effectLst/>
                          <a:latin typeface="Arial"/>
                          <a:ea typeface="Calibri"/>
                          <a:cs typeface="Times New Roman"/>
                        </a:rPr>
                        <a:t>94%</a:t>
                      </a:r>
                      <a:endParaRPr lang="en-ZA" sz="900" b="1" dirty="0">
                        <a:effectLst/>
                        <a:latin typeface="Calibri"/>
                        <a:ea typeface="Calibri"/>
                        <a:cs typeface="Times New Roman"/>
                      </a:endParaRPr>
                    </a:p>
                  </a:txBody>
                  <a:tcPr marL="7990" marR="7990" marT="799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Calibri"/>
                          <a:ea typeface="Calibri"/>
                          <a:cs typeface="Times New Roman"/>
                        </a:rPr>
                        <a:t>178783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Calibri"/>
                          <a:ea typeface="Calibri"/>
                          <a:cs typeface="Times New Roman"/>
                        </a:rPr>
                        <a:t>168330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b="1" kern="1200" dirty="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ctr" defTabSz="914400" rtl="0" eaLnBrk="1" latinLnBrk="0" hangingPunct="1">
                        <a:spcAft>
                          <a:spcPts val="0"/>
                        </a:spcAft>
                      </a:pPr>
                      <a:r>
                        <a:rPr lang="en-ZA" sz="1000" b="1" kern="1200" dirty="0" smtClean="0">
                          <a:effectLst/>
                        </a:rPr>
                        <a:t>15 424</a:t>
                      </a:r>
                      <a:endParaRPr lang="en-ZA" sz="1000" b="1"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000" b="1" kern="1200" dirty="0" smtClean="0">
                          <a:effectLst/>
                        </a:rPr>
                        <a:t>11 052</a:t>
                      </a:r>
                      <a:endParaRPr lang="en-ZA" sz="1000" b="1"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914400" rtl="0" eaLnBrk="1" latinLnBrk="0" hangingPunct="1">
                        <a:spcAft>
                          <a:spcPts val="0"/>
                        </a:spcAft>
                      </a:pPr>
                      <a:r>
                        <a:rPr lang="en-ZA" sz="1000" b="1" kern="1200" dirty="0" smtClean="0">
                          <a:effectLst/>
                        </a:rPr>
                        <a:t>72%</a:t>
                      </a:r>
                      <a:endParaRPr lang="en-ZA" sz="1000" b="1" kern="1200" dirty="0">
                        <a:solidFill>
                          <a:schemeClr val="dk1"/>
                        </a:solidFill>
                        <a:effectLst/>
                        <a:latin typeface="+mn-lt"/>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Calibri"/>
                          <a:ea typeface="Calibri"/>
                          <a:cs typeface="Times New Roman"/>
                        </a:rPr>
                        <a:t>359 892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Calibri"/>
                          <a:ea typeface="Calibri"/>
                          <a:cs typeface="Times New Roman"/>
                        </a:rPr>
                        <a:t>332 893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b="1" kern="1200" dirty="0">
                          <a:solidFill>
                            <a:srgbClr val="000000"/>
                          </a:solidFill>
                          <a:effectLst/>
                          <a:latin typeface="Calibri"/>
                          <a:ea typeface="Calibri"/>
                          <a:cs typeface="Times New Roman"/>
                        </a:rPr>
                        <a:t>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fontAlgn="b" latinLnBrk="0" hangingPunct="1">
                        <a:lnSpc>
                          <a:spcPct val="115000"/>
                        </a:lnSpc>
                        <a:spcAft>
                          <a:spcPts val="1000"/>
                        </a:spcAft>
                      </a:pPr>
                      <a:r>
                        <a:rPr lang="en-ZA" sz="900" b="1" kern="1200">
                          <a:solidFill>
                            <a:srgbClr val="000000"/>
                          </a:solidFill>
                          <a:effectLst/>
                          <a:latin typeface="Calibri"/>
                          <a:ea typeface="Calibri"/>
                          <a:cs typeface="Times New Roman"/>
                        </a:rPr>
                        <a:t>335 778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b="1" kern="1200">
                          <a:solidFill>
                            <a:srgbClr val="000000"/>
                          </a:solidFill>
                          <a:effectLst/>
                          <a:latin typeface="Calibri"/>
                          <a:ea typeface="Calibri"/>
                          <a:cs typeface="Times New Roman"/>
                        </a:rPr>
                        <a:t>267 738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marL="0" algn="l" defTabSz="457200" rtl="0" eaLnBrk="1" fontAlgn="b" latinLnBrk="0" hangingPunct="1">
                        <a:lnSpc>
                          <a:spcPct val="115000"/>
                        </a:lnSpc>
                        <a:spcAft>
                          <a:spcPts val="1000"/>
                        </a:spcAft>
                      </a:pPr>
                      <a:r>
                        <a:rPr lang="en-ZA" sz="900" b="1" kern="1200" dirty="0">
                          <a:solidFill>
                            <a:srgbClr val="000000"/>
                          </a:solidFill>
                          <a:effectLst/>
                          <a:latin typeface="Calibri"/>
                          <a:ea typeface="Calibri"/>
                          <a:cs typeface="Times New Roman"/>
                        </a:rPr>
                        <a:t>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3"/>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25</a:t>
            </a:r>
            <a:endParaRPr lang="en-ZA" sz="1200" dirty="0">
              <a:solidFill>
                <a:prstClr val="black"/>
              </a:solidFill>
            </a:endParaRPr>
          </a:p>
        </p:txBody>
      </p:sp>
    </p:spTree>
    <p:extLst>
      <p:ext uri="{BB962C8B-B14F-4D97-AF65-F5344CB8AC3E}">
        <p14:creationId xmlns:p14="http://schemas.microsoft.com/office/powerpoint/2010/main" xmlns="" val="3980826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26</a:t>
            </a:fld>
            <a:endParaRPr lang="en-US"/>
          </a:p>
        </p:txBody>
      </p:sp>
      <p:sp>
        <p:nvSpPr>
          <p:cNvPr id="5" name="TextBox 4"/>
          <p:cNvSpPr txBox="1"/>
          <p:nvPr/>
        </p:nvSpPr>
        <p:spPr>
          <a:xfrm>
            <a:off x="475012" y="807522"/>
            <a:ext cx="8211789" cy="400110"/>
          </a:xfrm>
          <a:prstGeom prst="rect">
            <a:avLst/>
          </a:prstGeom>
          <a:noFill/>
        </p:spPr>
        <p:txBody>
          <a:bodyPr wrap="square" rtlCol="0">
            <a:spAutoFit/>
          </a:bodyPr>
          <a:lstStyle/>
          <a:p>
            <a:pPr algn="ctr" defTabSz="457200" fontAlgn="base">
              <a:spcBef>
                <a:spcPct val="0"/>
              </a:spcBef>
              <a:spcAft>
                <a:spcPct val="0"/>
              </a:spcAft>
            </a:pPr>
            <a:r>
              <a:rPr lang="en-ZA" sz="2000" b="1" dirty="0" smtClean="0">
                <a:solidFill>
                  <a:prstClr val="black"/>
                </a:solidFill>
                <a:ea typeface="MS PGothic" pitchFamily="34" charset="-128"/>
              </a:rPr>
              <a:t>CLAIMS BREAKDOWN BY PROVINCES</a:t>
            </a:r>
            <a:endParaRPr lang="en-ZA" sz="2000" b="1" dirty="0">
              <a:solidFill>
                <a:prstClr val="black"/>
              </a:solidFill>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1955703074"/>
              </p:ext>
            </p:extLst>
          </p:nvPr>
        </p:nvGraphicFramePr>
        <p:xfrm>
          <a:off x="179512" y="1340770"/>
          <a:ext cx="8856984" cy="5199560"/>
        </p:xfrm>
        <a:graphic>
          <a:graphicData uri="http://schemas.openxmlformats.org/drawingml/2006/table">
            <a:tbl>
              <a:tblPr firstRow="1" bandRow="1"/>
              <a:tblGrid>
                <a:gridCol w="689580">
                  <a:extLst>
                    <a:ext uri="{9D8B030D-6E8A-4147-A177-3AD203B41FA5}">
                      <a16:colId xmlns:a16="http://schemas.microsoft.com/office/drawing/2014/main" xmlns="" val="20000"/>
                    </a:ext>
                  </a:extLst>
                </a:gridCol>
                <a:gridCol w="536336">
                  <a:extLst>
                    <a:ext uri="{9D8B030D-6E8A-4147-A177-3AD203B41FA5}">
                      <a16:colId xmlns:a16="http://schemas.microsoft.com/office/drawing/2014/main" xmlns="" val="20001"/>
                    </a:ext>
                  </a:extLst>
                </a:gridCol>
                <a:gridCol w="502276">
                  <a:extLst>
                    <a:ext uri="{9D8B030D-6E8A-4147-A177-3AD203B41FA5}">
                      <a16:colId xmlns:a16="http://schemas.microsoft.com/office/drawing/2014/main" xmlns="" val="20002"/>
                    </a:ext>
                  </a:extLst>
                </a:gridCol>
                <a:gridCol w="493779">
                  <a:extLst>
                    <a:ext uri="{9D8B030D-6E8A-4147-A177-3AD203B41FA5}">
                      <a16:colId xmlns:a16="http://schemas.microsoft.com/office/drawing/2014/main" xmlns="" val="20003"/>
                    </a:ext>
                  </a:extLst>
                </a:gridCol>
                <a:gridCol w="536336">
                  <a:extLst>
                    <a:ext uri="{9D8B030D-6E8A-4147-A177-3AD203B41FA5}">
                      <a16:colId xmlns:a16="http://schemas.microsoft.com/office/drawing/2014/main" xmlns="" val="20004"/>
                    </a:ext>
                  </a:extLst>
                </a:gridCol>
                <a:gridCol w="612957">
                  <a:extLst>
                    <a:ext uri="{9D8B030D-6E8A-4147-A177-3AD203B41FA5}">
                      <a16:colId xmlns:a16="http://schemas.microsoft.com/office/drawing/2014/main" xmlns="" val="20005"/>
                    </a:ext>
                  </a:extLst>
                </a:gridCol>
                <a:gridCol w="612957">
                  <a:extLst>
                    <a:ext uri="{9D8B030D-6E8A-4147-A177-3AD203B41FA5}">
                      <a16:colId xmlns:a16="http://schemas.microsoft.com/office/drawing/2014/main" xmlns="" val="20006"/>
                    </a:ext>
                  </a:extLst>
                </a:gridCol>
                <a:gridCol w="536336">
                  <a:extLst>
                    <a:ext uri="{9D8B030D-6E8A-4147-A177-3AD203B41FA5}">
                      <a16:colId xmlns:a16="http://schemas.microsoft.com/office/drawing/2014/main" xmlns="" val="20007"/>
                    </a:ext>
                  </a:extLst>
                </a:gridCol>
                <a:gridCol w="612957">
                  <a:extLst>
                    <a:ext uri="{9D8B030D-6E8A-4147-A177-3AD203B41FA5}">
                      <a16:colId xmlns:a16="http://schemas.microsoft.com/office/drawing/2014/main" xmlns="" val="20008"/>
                    </a:ext>
                  </a:extLst>
                </a:gridCol>
                <a:gridCol w="627126">
                  <a:extLst>
                    <a:ext uri="{9D8B030D-6E8A-4147-A177-3AD203B41FA5}">
                      <a16:colId xmlns:a16="http://schemas.microsoft.com/office/drawing/2014/main" xmlns="" val="20009"/>
                    </a:ext>
                  </a:extLst>
                </a:gridCol>
                <a:gridCol w="445546">
                  <a:extLst>
                    <a:ext uri="{9D8B030D-6E8A-4147-A177-3AD203B41FA5}">
                      <a16:colId xmlns:a16="http://schemas.microsoft.com/office/drawing/2014/main" xmlns="" val="20010"/>
                    </a:ext>
                  </a:extLst>
                </a:gridCol>
                <a:gridCol w="612957">
                  <a:extLst>
                    <a:ext uri="{9D8B030D-6E8A-4147-A177-3AD203B41FA5}">
                      <a16:colId xmlns:a16="http://schemas.microsoft.com/office/drawing/2014/main" xmlns="" val="20011"/>
                    </a:ext>
                  </a:extLst>
                </a:gridCol>
                <a:gridCol w="536336">
                  <a:extLst>
                    <a:ext uri="{9D8B030D-6E8A-4147-A177-3AD203B41FA5}">
                      <a16:colId xmlns:a16="http://schemas.microsoft.com/office/drawing/2014/main" xmlns="" val="20012"/>
                    </a:ext>
                  </a:extLst>
                </a:gridCol>
                <a:gridCol w="536336">
                  <a:extLst>
                    <a:ext uri="{9D8B030D-6E8A-4147-A177-3AD203B41FA5}">
                      <a16:colId xmlns:a16="http://schemas.microsoft.com/office/drawing/2014/main" xmlns="" val="20013"/>
                    </a:ext>
                  </a:extLst>
                </a:gridCol>
                <a:gridCol w="536336">
                  <a:extLst>
                    <a:ext uri="{9D8B030D-6E8A-4147-A177-3AD203B41FA5}">
                      <a16:colId xmlns:a16="http://schemas.microsoft.com/office/drawing/2014/main" xmlns="" val="20014"/>
                    </a:ext>
                  </a:extLst>
                </a:gridCol>
                <a:gridCol w="428833">
                  <a:extLst>
                    <a:ext uri="{9D8B030D-6E8A-4147-A177-3AD203B41FA5}">
                      <a16:colId xmlns:a16="http://schemas.microsoft.com/office/drawing/2014/main" xmlns="" val="20015"/>
                    </a:ext>
                  </a:extLst>
                </a:gridCol>
              </a:tblGrid>
              <a:tr h="460166">
                <a:tc gridSpan="16">
                  <a:txBody>
                    <a:bodyPr/>
                    <a:lstStyle/>
                    <a:p>
                      <a:pPr algn="ctr">
                        <a:lnSpc>
                          <a:spcPct val="115000"/>
                        </a:lnSpc>
                        <a:spcAft>
                          <a:spcPts val="0"/>
                        </a:spcAft>
                      </a:pPr>
                      <a:r>
                        <a:rPr lang="en-ZA" sz="1600" b="1" kern="1200" dirty="0" smtClean="0">
                          <a:effectLst/>
                          <a:latin typeface="Calibri"/>
                          <a:ea typeface="Times New Roman"/>
                          <a:cs typeface="Arial"/>
                        </a:rPr>
                        <a:t>IN SERVICE (</a:t>
                      </a:r>
                      <a:r>
                        <a:rPr lang="en-ZA" sz="1600" b="1" kern="1200" dirty="0">
                          <a:effectLst/>
                          <a:latin typeface="Calibri"/>
                          <a:ea typeface="Times New Roman"/>
                          <a:cs typeface="Arial"/>
                        </a:rPr>
                        <a:t>Illness, maternity and adoption) benefits (90% within 10 working days)</a:t>
                      </a:r>
                      <a:endParaRPr lang="en-ZA" sz="1000" dirty="0">
                        <a:effectLst/>
                        <a:latin typeface="Calibri"/>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lnSpc>
                          <a:spcPct val="115000"/>
                        </a:lnSpc>
                        <a:spcAft>
                          <a:spcPts val="0"/>
                        </a:spcAft>
                      </a:pPr>
                      <a:endParaRPr lang="en-ZA" sz="1000" dirty="0">
                        <a:effectLst/>
                        <a:latin typeface="Calibri"/>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ctr">
                        <a:lnSpc>
                          <a:spcPct val="115000"/>
                        </a:lnSpc>
                        <a:spcAft>
                          <a:spcPts val="0"/>
                        </a:spcAft>
                      </a:pPr>
                      <a:endParaRPr lang="en-ZA" sz="1000" dirty="0">
                        <a:effectLst/>
                        <a:latin typeface="Calibri"/>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pPr algn="ctr">
                        <a:lnSpc>
                          <a:spcPct val="115000"/>
                        </a:lnSpc>
                        <a:spcAft>
                          <a:spcPts val="0"/>
                        </a:spcAft>
                      </a:pPr>
                      <a:endParaRPr lang="en-ZA" sz="1000" dirty="0">
                        <a:effectLst/>
                        <a:latin typeface="Calibri"/>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extLst>
                  <a:ext uri="{0D108BD9-81ED-4DB2-BD59-A6C34878D82A}">
                    <a16:rowId xmlns:a16="http://schemas.microsoft.com/office/drawing/2014/main" xmlns="" val="10000"/>
                  </a:ext>
                </a:extLst>
              </a:tr>
              <a:tr h="259912">
                <a:tc gridSpan="4">
                  <a:txBody>
                    <a:bodyPr/>
                    <a:lstStyle/>
                    <a:p>
                      <a:pPr algn="ctr">
                        <a:lnSpc>
                          <a:spcPct val="115000"/>
                        </a:lnSpc>
                        <a:spcAft>
                          <a:spcPts val="0"/>
                        </a:spcAft>
                      </a:pPr>
                      <a:r>
                        <a:rPr lang="en-ZA" sz="1200" b="1" kern="1200" dirty="0" smtClean="0">
                          <a:effectLst/>
                          <a:latin typeface="Calibri"/>
                          <a:ea typeface="Times New Roman"/>
                          <a:cs typeface="Arial"/>
                        </a:rPr>
                        <a:t>1</a:t>
                      </a:r>
                      <a:r>
                        <a:rPr lang="en-ZA" sz="1200" b="1" kern="1200" baseline="30000" dirty="0" smtClean="0">
                          <a:effectLst/>
                          <a:latin typeface="Calibri"/>
                          <a:ea typeface="Times New Roman"/>
                          <a:cs typeface="Arial"/>
                        </a:rPr>
                        <a:t>ST</a:t>
                      </a:r>
                      <a:r>
                        <a:rPr lang="en-ZA" sz="1200" b="1" kern="1200" baseline="0" dirty="0" smtClean="0">
                          <a:effectLst/>
                          <a:latin typeface="Calibri"/>
                          <a:ea typeface="Times New Roman"/>
                          <a:cs typeface="Arial"/>
                        </a:rPr>
                        <a:t> QUARTER</a:t>
                      </a:r>
                      <a:r>
                        <a:rPr lang="en-ZA" sz="1200" b="1" kern="1200" dirty="0" smtClean="0">
                          <a:effectLst/>
                          <a:latin typeface="Calibri"/>
                          <a:ea typeface="Times New Roman"/>
                          <a:cs typeface="Arial"/>
                        </a:rPr>
                        <a:t> </a:t>
                      </a:r>
                      <a:r>
                        <a:rPr lang="en-ZA" sz="1200" b="1" kern="1200" dirty="0">
                          <a:effectLst/>
                          <a:latin typeface="Calibri"/>
                          <a:ea typeface="Times New Roman"/>
                          <a:cs typeface="Arial"/>
                        </a:rPr>
                        <a:t>2018</a:t>
                      </a:r>
                      <a:endParaRPr lang="en-ZA" sz="1200" b="1" dirty="0">
                        <a:effectLst/>
                        <a:latin typeface="Calibri"/>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2</a:t>
                      </a:r>
                      <a:r>
                        <a:rPr kumimoji="0" lang="en-ZA" sz="1200" b="1" i="0" u="none" strike="noStrike" kern="1200" cap="none" spc="0" normalizeH="0" baseline="30000" noProof="0" dirty="0" smtClean="0">
                          <a:ln>
                            <a:noFill/>
                          </a:ln>
                          <a:solidFill>
                            <a:prstClr val="black"/>
                          </a:solidFill>
                          <a:effectLst/>
                          <a:uLnTx/>
                          <a:uFillTx/>
                          <a:latin typeface="+mn-lt"/>
                          <a:ea typeface="Times New Roman"/>
                          <a:cs typeface="Arial"/>
                        </a:rPr>
                        <a:t>ND</a:t>
                      </a: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 QUARTER 2018</a:t>
                      </a:r>
                      <a:endParaRPr kumimoji="0" lang="en-ZA" sz="1200" b="1"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2</a:t>
                      </a:r>
                      <a:r>
                        <a:rPr kumimoji="0" lang="en-ZA" sz="1200" b="1" i="0" u="none" strike="noStrike" kern="1200" cap="none" spc="0" normalizeH="0" baseline="30000" noProof="0" dirty="0" smtClean="0">
                          <a:ln>
                            <a:noFill/>
                          </a:ln>
                          <a:solidFill>
                            <a:prstClr val="black"/>
                          </a:solidFill>
                          <a:effectLst/>
                          <a:uLnTx/>
                          <a:uFillTx/>
                          <a:latin typeface="+mn-lt"/>
                          <a:ea typeface="Times New Roman"/>
                          <a:cs typeface="Arial"/>
                        </a:rPr>
                        <a:t>ND</a:t>
                      </a: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 QUARTER 2017</a:t>
                      </a:r>
                      <a:endParaRPr kumimoji="0" lang="en-ZA" sz="1200" b="1"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1200" b="1" kern="1200" dirty="0">
                          <a:effectLst/>
                          <a:latin typeface="Calibri"/>
                          <a:ea typeface="Times New Roman"/>
                          <a:cs typeface="Arial"/>
                        </a:rPr>
                        <a:t>1</a:t>
                      </a:r>
                      <a:r>
                        <a:rPr lang="en-ZA" sz="1200" b="1" kern="1200" baseline="30000" dirty="0">
                          <a:effectLst/>
                          <a:latin typeface="Calibri"/>
                          <a:ea typeface="Times New Roman"/>
                          <a:cs typeface="Arial"/>
                        </a:rPr>
                        <a:t>ST</a:t>
                      </a:r>
                      <a:r>
                        <a:rPr lang="en-ZA" sz="1200" b="1" kern="1200" dirty="0">
                          <a:effectLst/>
                          <a:latin typeface="Calibri"/>
                          <a:ea typeface="Times New Roman"/>
                          <a:cs typeface="Arial"/>
                        </a:rPr>
                        <a:t> </a:t>
                      </a:r>
                      <a:r>
                        <a:rPr lang="en-ZA" sz="1200" b="1" kern="1200" dirty="0" smtClean="0">
                          <a:effectLst/>
                          <a:latin typeface="Calibri"/>
                          <a:ea typeface="Times New Roman"/>
                          <a:cs typeface="Arial"/>
                        </a:rPr>
                        <a:t>SEMESTER </a:t>
                      </a:r>
                      <a:r>
                        <a:rPr lang="en-ZA" sz="1200" b="1" kern="1200" dirty="0">
                          <a:effectLst/>
                          <a:latin typeface="Calibri"/>
                          <a:ea typeface="Times New Roman"/>
                          <a:cs typeface="Arial"/>
                        </a:rPr>
                        <a:t>2018</a:t>
                      </a:r>
                      <a:endParaRPr lang="en-ZA" sz="1200" b="1" dirty="0">
                        <a:effectLst/>
                        <a:latin typeface="Calibri"/>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gridSpan="3">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1</a:t>
                      </a:r>
                      <a:r>
                        <a:rPr kumimoji="0" lang="en-ZA" sz="1200" b="1" i="0" u="none" strike="noStrike" kern="1200" cap="none" spc="0" normalizeH="0" baseline="30000" noProof="0" dirty="0" smtClean="0">
                          <a:ln>
                            <a:noFill/>
                          </a:ln>
                          <a:solidFill>
                            <a:prstClr val="black"/>
                          </a:solidFill>
                          <a:effectLst/>
                          <a:uLnTx/>
                          <a:uFillTx/>
                          <a:latin typeface="+mn-lt"/>
                          <a:ea typeface="Times New Roman"/>
                          <a:cs typeface="Arial"/>
                        </a:rPr>
                        <a:t>ST</a:t>
                      </a: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 SEMESTER  2017</a:t>
                      </a:r>
                      <a:endParaRPr kumimoji="0" lang="en-ZA" sz="1200" b="1" i="0" u="none" strike="noStrike" kern="1200" cap="none" spc="0" normalizeH="0" baseline="0" noProof="0" dirty="0" smtClean="0">
                        <a:ln>
                          <a:noFill/>
                        </a:ln>
                        <a:solidFill>
                          <a:prstClr val="black"/>
                        </a:solidFill>
                        <a:effectLst/>
                        <a:uLnTx/>
                        <a:uFillTx/>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hMerge="1">
                  <a:txBody>
                    <a:bodyPr/>
                    <a:lstStyle/>
                    <a:p>
                      <a:pPr>
                        <a:lnSpc>
                          <a:spcPct val="115000"/>
                        </a:lnSpc>
                        <a:spcAft>
                          <a:spcPts val="0"/>
                        </a:spcAft>
                      </a:pPr>
                      <a:endParaRPr lang="en-ZA" sz="1000">
                        <a:effectLst/>
                        <a:latin typeface="Calibri"/>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pPr>
                        <a:lnSpc>
                          <a:spcPct val="115000"/>
                        </a:lnSpc>
                        <a:spcAft>
                          <a:spcPts val="0"/>
                        </a:spcAft>
                      </a:pPr>
                      <a:endParaRPr lang="en-ZA" sz="1000" dirty="0">
                        <a:effectLst/>
                        <a:latin typeface="Calibri"/>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509798">
                <a:tc>
                  <a:txBody>
                    <a:bodyPr/>
                    <a:lstStyle/>
                    <a:p>
                      <a:pPr>
                        <a:lnSpc>
                          <a:spcPct val="115000"/>
                        </a:lnSpc>
                        <a:spcAft>
                          <a:spcPts val="0"/>
                        </a:spcAft>
                      </a:pPr>
                      <a:r>
                        <a:rPr lang="en-ZA" sz="900" b="1" kern="1200" dirty="0">
                          <a:effectLst/>
                          <a:latin typeface="Calibri"/>
                          <a:ea typeface="Times New Roman"/>
                          <a:cs typeface="Arial"/>
                        </a:rPr>
                        <a:t>Province</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900" b="1" kern="1200">
                          <a:effectLst/>
                          <a:latin typeface="Calibri"/>
                          <a:ea typeface="Times New Roman"/>
                          <a:cs typeface="Arial"/>
                        </a:rPr>
                        <a:t>Created</a:t>
                      </a:r>
                      <a:endParaRPr lang="en-ZA" sz="100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900" b="1" kern="1200" dirty="0">
                          <a:effectLst/>
                          <a:latin typeface="Calibri"/>
                          <a:ea typeface="Times New Roman"/>
                          <a:cs typeface="Arial"/>
                        </a:rPr>
                        <a:t>Finalised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900" b="1" kern="1200" dirty="0" smtClean="0">
                          <a:effectLst/>
                          <a:latin typeface="Calibri"/>
                          <a:ea typeface="Times New Roman"/>
                          <a:cs typeface="Arial"/>
                        </a:rPr>
                        <a:t>%</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900" b="1" kern="1200" dirty="0">
                          <a:effectLst/>
                          <a:latin typeface="Calibri"/>
                          <a:ea typeface="Times New Roman"/>
                          <a:cs typeface="Arial"/>
                        </a:rPr>
                        <a:t>Created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900" b="1" kern="1200" dirty="0">
                          <a:effectLst/>
                          <a:latin typeface="Calibri"/>
                          <a:ea typeface="Times New Roman"/>
                          <a:cs typeface="Arial"/>
                        </a:rPr>
                        <a:t>Finalised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900" b="1" kern="1200" dirty="0" smtClean="0">
                          <a:effectLst/>
                          <a:latin typeface="Calibri"/>
                          <a:ea typeface="Times New Roman"/>
                          <a:cs typeface="Arial"/>
                        </a:rPr>
                        <a:t>%</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900" b="1" kern="1200" dirty="0">
                          <a:effectLst/>
                          <a:latin typeface="Calibri"/>
                          <a:ea typeface="Times New Roman"/>
                          <a:cs typeface="Arial"/>
                        </a:rPr>
                        <a:t>Created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900" b="1" kern="1200" dirty="0">
                          <a:effectLst/>
                          <a:latin typeface="Calibri"/>
                          <a:ea typeface="Times New Roman"/>
                          <a:cs typeface="Arial"/>
                        </a:rPr>
                        <a:t>Finalised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900" b="1" kern="1200" dirty="0" smtClean="0">
                          <a:effectLst/>
                          <a:latin typeface="Calibri"/>
                          <a:ea typeface="Times New Roman"/>
                          <a:cs typeface="Arial"/>
                        </a:rPr>
                        <a:t>%</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900" b="1" kern="1200" dirty="0">
                          <a:effectLst/>
                          <a:latin typeface="Calibri"/>
                          <a:ea typeface="Times New Roman"/>
                          <a:cs typeface="Arial"/>
                        </a:rPr>
                        <a:t>Created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900" b="1" kern="1200" dirty="0">
                          <a:effectLst/>
                          <a:latin typeface="Calibri"/>
                          <a:ea typeface="Times New Roman"/>
                          <a:cs typeface="Arial"/>
                        </a:rPr>
                        <a:t>Finalised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900" b="1" kern="1200" dirty="0" smtClean="0">
                          <a:effectLst/>
                          <a:latin typeface="Calibri"/>
                          <a:ea typeface="Times New Roman"/>
                          <a:cs typeface="Arial"/>
                        </a:rPr>
                        <a:t>%</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900" b="1" kern="1200" dirty="0">
                          <a:effectLst/>
                          <a:latin typeface="Calibri"/>
                          <a:ea typeface="Times New Roman"/>
                          <a:cs typeface="Arial"/>
                        </a:rPr>
                        <a:t>Created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15000"/>
                        </a:lnSpc>
                        <a:spcAft>
                          <a:spcPts val="0"/>
                        </a:spcAft>
                      </a:pPr>
                      <a:r>
                        <a:rPr lang="en-ZA" sz="900" b="1" kern="1200" dirty="0">
                          <a:effectLst/>
                          <a:latin typeface="Calibri"/>
                          <a:ea typeface="Times New Roman"/>
                          <a:cs typeface="Arial"/>
                        </a:rPr>
                        <a:t>Finalised</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15000"/>
                        </a:lnSpc>
                        <a:spcAft>
                          <a:spcPts val="0"/>
                        </a:spcAft>
                      </a:pPr>
                      <a:r>
                        <a:rPr lang="en-ZA" sz="900" b="1" kern="1200" dirty="0" smtClean="0">
                          <a:effectLst/>
                          <a:latin typeface="Calibri"/>
                          <a:ea typeface="Times New Roman"/>
                          <a:cs typeface="Arial"/>
                        </a:rPr>
                        <a:t>%</a:t>
                      </a:r>
                      <a:endParaRPr lang="en-ZA" sz="1000" dirty="0">
                        <a:effectLst/>
                        <a:latin typeface="Calibri"/>
                        <a:ea typeface="Calibri"/>
                        <a:cs typeface="Times New Roman"/>
                      </a:endParaRPr>
                    </a:p>
                  </a:txBody>
                  <a:tcPr marL="62702" marR="62702" marT="870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2"/>
                  </a:ext>
                </a:extLst>
              </a:tr>
              <a:tr h="352452">
                <a:tc>
                  <a:txBody>
                    <a:bodyPr/>
                    <a:lstStyle/>
                    <a:p>
                      <a:pPr>
                        <a:lnSpc>
                          <a:spcPct val="115000"/>
                        </a:lnSpc>
                        <a:spcAft>
                          <a:spcPts val="0"/>
                        </a:spcAft>
                      </a:pPr>
                      <a:r>
                        <a:rPr lang="en-ZA" sz="900" b="1" kern="1200">
                          <a:solidFill>
                            <a:srgbClr val="000000"/>
                          </a:solidFill>
                          <a:effectLst/>
                          <a:latin typeface="Calibri"/>
                          <a:ea typeface="Times New Roman"/>
                          <a:cs typeface="Arial"/>
                        </a:rPr>
                        <a:t>Eastern Cape</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2 576</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2 142</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83</a:t>
                      </a:r>
                      <a:r>
                        <a:rPr lang="en-ZA" sz="1000" kern="1200" dirty="0" smtClean="0">
                          <a:solidFill>
                            <a:srgbClr val="000000"/>
                          </a:solidFill>
                          <a:effectLst/>
                          <a:latin typeface="Calibri"/>
                          <a:ea typeface="Calibri"/>
                          <a:cs typeface="Times New Roman"/>
                        </a:rPr>
                        <a:t>%</a:t>
                      </a:r>
                      <a:r>
                        <a:rPr kumimoji="0" lang="en-ZA" sz="1000" b="0"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ZA" sz="10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lang="en-ZA" sz="1000" kern="1200" dirty="0">
                        <a:solidFill>
                          <a:srgbClr val="000000"/>
                        </a:solidFill>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2309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2172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2377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1847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4 885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4 314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5280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3901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3"/>
                  </a:ext>
                </a:extLst>
              </a:tr>
              <a:tr h="371335">
                <a:tc>
                  <a:txBody>
                    <a:bodyPr/>
                    <a:lstStyle/>
                    <a:p>
                      <a:pPr>
                        <a:lnSpc>
                          <a:spcPct val="115000"/>
                        </a:lnSpc>
                        <a:spcAft>
                          <a:spcPts val="0"/>
                        </a:spcAft>
                      </a:pPr>
                      <a:r>
                        <a:rPr lang="en-ZA" sz="900" b="1" kern="1200">
                          <a:solidFill>
                            <a:srgbClr val="000000"/>
                          </a:solidFill>
                          <a:effectLst/>
                          <a:latin typeface="Calibri"/>
                          <a:ea typeface="Times New Roman"/>
                          <a:cs typeface="Arial"/>
                        </a:rPr>
                        <a:t>Free State</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1 643</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1 458</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89</a:t>
                      </a:r>
                      <a:r>
                        <a:rPr lang="en-ZA" sz="1000" kern="1200" dirty="0" smtClean="0">
                          <a:solidFill>
                            <a:srgbClr val="000000"/>
                          </a:solidFill>
                          <a:effectLst/>
                          <a:latin typeface="Calibri"/>
                          <a:ea typeface="Calibri"/>
                          <a:cs typeface="Times New Roman"/>
                        </a:rPr>
                        <a:t>%</a:t>
                      </a:r>
                      <a:r>
                        <a:rPr kumimoji="0" lang="en-ZA" sz="1000" b="0"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ZA" sz="10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lang="en-ZA" sz="1000" kern="1200" dirty="0">
                        <a:solidFill>
                          <a:srgbClr val="000000"/>
                        </a:solidFill>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1348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1301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1515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972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2 991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2 759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2849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1810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4"/>
                  </a:ext>
                </a:extLst>
              </a:tr>
              <a:tr h="416291">
                <a:tc>
                  <a:txBody>
                    <a:bodyPr/>
                    <a:lstStyle/>
                    <a:p>
                      <a:pPr>
                        <a:lnSpc>
                          <a:spcPct val="115000"/>
                        </a:lnSpc>
                        <a:spcAft>
                          <a:spcPts val="0"/>
                        </a:spcAft>
                      </a:pPr>
                      <a:r>
                        <a:rPr lang="en-ZA" sz="900" b="1" kern="1200">
                          <a:solidFill>
                            <a:srgbClr val="000000"/>
                          </a:solidFill>
                          <a:effectLst/>
                          <a:latin typeface="Calibri"/>
                          <a:ea typeface="Times New Roman"/>
                          <a:cs typeface="Arial"/>
                        </a:rPr>
                        <a:t>Gauteng</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a:solidFill>
                            <a:srgbClr val="000000"/>
                          </a:solidFill>
                          <a:effectLst/>
                          <a:latin typeface="Calibri"/>
                          <a:ea typeface="Calibri"/>
                          <a:cs typeface="Times New Roman"/>
                        </a:rPr>
                        <a:t>10 785</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10 141</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94</a:t>
                      </a:r>
                      <a:r>
                        <a:rPr lang="en-ZA" sz="1000" kern="1200" dirty="0" smtClean="0">
                          <a:solidFill>
                            <a:srgbClr val="000000"/>
                          </a:solidFill>
                          <a:effectLst/>
                          <a:latin typeface="Calibri"/>
                          <a:ea typeface="Calibri"/>
                          <a:cs typeface="Times New Roman"/>
                        </a:rPr>
                        <a:t>%</a:t>
                      </a:r>
                      <a:r>
                        <a:rPr kumimoji="0" lang="en-ZA" sz="1000" b="0"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ZA" sz="10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lang="en-ZA" sz="1000" kern="1200" dirty="0">
                        <a:solidFill>
                          <a:srgbClr val="000000"/>
                        </a:solidFill>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10026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9558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9904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7373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74%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20 811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19 699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21942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15552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5"/>
                  </a:ext>
                </a:extLst>
              </a:tr>
              <a:tr h="308396">
                <a:tc>
                  <a:txBody>
                    <a:bodyPr/>
                    <a:lstStyle/>
                    <a:p>
                      <a:pPr>
                        <a:lnSpc>
                          <a:spcPct val="115000"/>
                        </a:lnSpc>
                        <a:spcAft>
                          <a:spcPts val="0"/>
                        </a:spcAft>
                      </a:pPr>
                      <a:r>
                        <a:rPr lang="en-ZA" sz="900" b="1" kern="1200" dirty="0">
                          <a:solidFill>
                            <a:srgbClr val="000000"/>
                          </a:solidFill>
                          <a:effectLst/>
                          <a:latin typeface="Calibri"/>
                          <a:ea typeface="Times New Roman"/>
                          <a:cs typeface="Arial"/>
                        </a:rPr>
                        <a:t>Head Office</a:t>
                      </a:r>
                      <a:endParaRPr lang="en-ZA" sz="1000" dirty="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1 948</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1 497</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000" kern="1200" dirty="0">
                          <a:solidFill>
                            <a:srgbClr val="000000"/>
                          </a:solidFill>
                          <a:effectLst/>
                          <a:latin typeface="Calibri"/>
                          <a:ea typeface="Calibri"/>
                          <a:cs typeface="Times New Roman"/>
                        </a:rPr>
                        <a:t>77</a:t>
                      </a:r>
                      <a:r>
                        <a:rPr lang="en-ZA" sz="1000" kern="1200" dirty="0" smtClean="0">
                          <a:solidFill>
                            <a:srgbClr val="000000"/>
                          </a:solidFill>
                          <a:effectLst/>
                          <a:latin typeface="Calibri"/>
                          <a:ea typeface="Calibri"/>
                          <a:cs typeface="Times New Roman"/>
                        </a:rPr>
                        <a:t>%</a:t>
                      </a:r>
                      <a:r>
                        <a:rPr kumimoji="0" lang="en-ZA" sz="1000" b="1" i="0" u="none" strike="noStrike" kern="1200" cap="none" spc="0" normalizeH="0" baseline="0" noProof="0" dirty="0" smtClean="0">
                          <a:ln>
                            <a:noFill/>
                          </a:ln>
                          <a:solidFill>
                            <a:prstClr val="black"/>
                          </a:solidFill>
                          <a:effectLst/>
                          <a:highlight>
                            <a:srgbClr val="FFFF00"/>
                          </a:highlight>
                          <a:uLnTx/>
                          <a:uFillTx/>
                          <a:latin typeface="+mn-lt"/>
                          <a:ea typeface="Calibri"/>
                          <a:cs typeface="Times New Roman"/>
                        </a:rPr>
                        <a:t>↔</a:t>
                      </a:r>
                      <a:endParaRPr kumimoji="0" lang="en-ZA" sz="10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6"/>
                  </a:ext>
                </a:extLst>
              </a:tr>
              <a:tr h="468439">
                <a:tc>
                  <a:txBody>
                    <a:bodyPr/>
                    <a:lstStyle/>
                    <a:p>
                      <a:pPr>
                        <a:lnSpc>
                          <a:spcPct val="115000"/>
                        </a:lnSpc>
                        <a:spcAft>
                          <a:spcPts val="0"/>
                        </a:spcAft>
                      </a:pPr>
                      <a:r>
                        <a:rPr lang="en-ZA" sz="900" b="1" kern="1200">
                          <a:solidFill>
                            <a:srgbClr val="000000"/>
                          </a:solidFill>
                          <a:effectLst/>
                          <a:latin typeface="Calibri"/>
                          <a:ea typeface="Times New Roman"/>
                          <a:cs typeface="Arial"/>
                        </a:rPr>
                        <a:t>KwaZulu-Natal</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5 989</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5 297</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88</a:t>
                      </a:r>
                      <a:r>
                        <a:rPr lang="en-ZA" sz="1000" kern="1200" dirty="0" smtClean="0">
                          <a:solidFill>
                            <a:srgbClr val="000000"/>
                          </a:solidFill>
                          <a:effectLst/>
                          <a:latin typeface="Calibri"/>
                          <a:ea typeface="Calibri"/>
                          <a:cs typeface="Times New Roman"/>
                        </a:rPr>
                        <a:t>%</a:t>
                      </a:r>
                      <a:r>
                        <a:rPr kumimoji="0" lang="en-ZA" sz="1000" b="0"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ZA" sz="10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lang="en-ZA" sz="1000" kern="1200" dirty="0">
                        <a:solidFill>
                          <a:srgbClr val="000000"/>
                        </a:solidFill>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1984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1400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5468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3340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7 973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6 697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12278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7567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7"/>
                  </a:ext>
                </a:extLst>
              </a:tr>
              <a:tr h="361444">
                <a:tc>
                  <a:txBody>
                    <a:bodyPr/>
                    <a:lstStyle/>
                    <a:p>
                      <a:pPr>
                        <a:lnSpc>
                          <a:spcPct val="115000"/>
                        </a:lnSpc>
                        <a:spcAft>
                          <a:spcPts val="0"/>
                        </a:spcAft>
                      </a:pPr>
                      <a:r>
                        <a:rPr lang="en-ZA" sz="900" b="1" kern="1200">
                          <a:solidFill>
                            <a:srgbClr val="000000"/>
                          </a:solidFill>
                          <a:effectLst/>
                          <a:latin typeface="Calibri"/>
                          <a:ea typeface="Times New Roman"/>
                          <a:cs typeface="Arial"/>
                        </a:rPr>
                        <a:t>Limpopo</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a:solidFill>
                            <a:srgbClr val="000000"/>
                          </a:solidFill>
                          <a:effectLst/>
                          <a:latin typeface="Calibri"/>
                          <a:ea typeface="Calibri"/>
                          <a:cs typeface="Times New Roman"/>
                        </a:rPr>
                        <a:t>2 225</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1 796</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0"/>
                        </a:spcAft>
                        <a:buClrTx/>
                        <a:buSzTx/>
                        <a:buFontTx/>
                        <a:buNone/>
                        <a:tabLst/>
                        <a:defRPr/>
                      </a:pPr>
                      <a:r>
                        <a:rPr lang="en-ZA" sz="1000" kern="1200" dirty="0">
                          <a:solidFill>
                            <a:srgbClr val="000000"/>
                          </a:solidFill>
                          <a:effectLst/>
                          <a:latin typeface="Calibri"/>
                          <a:ea typeface="Calibri"/>
                          <a:cs typeface="Times New Roman"/>
                        </a:rPr>
                        <a:t>81</a:t>
                      </a:r>
                      <a:r>
                        <a:rPr lang="en-ZA" sz="1000" kern="1200" dirty="0" smtClean="0">
                          <a:solidFill>
                            <a:srgbClr val="000000"/>
                          </a:solidFill>
                          <a:effectLst/>
                          <a:latin typeface="Calibri"/>
                          <a:ea typeface="Calibri"/>
                          <a:cs typeface="Times New Roman"/>
                        </a:rPr>
                        <a:t>%</a:t>
                      </a:r>
                      <a:r>
                        <a:rPr kumimoji="0" lang="en-ZA" sz="1000" b="1" i="0" u="none" strike="noStrike" kern="1200" cap="none" spc="0" normalizeH="0" baseline="0" noProof="0" dirty="0" smtClean="0">
                          <a:ln>
                            <a:noFill/>
                          </a:ln>
                          <a:solidFill>
                            <a:prstClr val="black"/>
                          </a:solidFill>
                          <a:effectLst/>
                          <a:highlight>
                            <a:srgbClr val="FFFF00"/>
                          </a:highlight>
                          <a:uLnTx/>
                          <a:uFillTx/>
                          <a:latin typeface="+mn-lt"/>
                          <a:ea typeface="Calibri"/>
                          <a:cs typeface="Times New Roman"/>
                        </a:rPr>
                        <a:t>↔</a:t>
                      </a:r>
                      <a:endParaRPr kumimoji="0" lang="en-ZA" sz="10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5518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5039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2458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1295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53%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7 743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6 835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4587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2190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48%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8"/>
                  </a:ext>
                </a:extLst>
              </a:tr>
              <a:tr h="381224">
                <a:tc>
                  <a:txBody>
                    <a:bodyPr/>
                    <a:lstStyle/>
                    <a:p>
                      <a:pPr>
                        <a:lnSpc>
                          <a:spcPct val="115000"/>
                        </a:lnSpc>
                        <a:spcAft>
                          <a:spcPts val="0"/>
                        </a:spcAft>
                      </a:pPr>
                      <a:r>
                        <a:rPr lang="en-ZA" sz="900" b="1" kern="1200">
                          <a:solidFill>
                            <a:srgbClr val="000000"/>
                          </a:solidFill>
                          <a:effectLst/>
                          <a:latin typeface="Calibri"/>
                          <a:ea typeface="Times New Roman"/>
                          <a:cs typeface="Arial"/>
                        </a:rPr>
                        <a:t>Mpumalanga</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a:solidFill>
                            <a:srgbClr val="000000"/>
                          </a:solidFill>
                          <a:effectLst/>
                          <a:latin typeface="Calibri"/>
                          <a:ea typeface="Calibri"/>
                          <a:cs typeface="Times New Roman"/>
                        </a:rPr>
                        <a:t>1 809</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1 422</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79</a:t>
                      </a:r>
                      <a:r>
                        <a:rPr lang="en-ZA" sz="1000" kern="1200" dirty="0" smtClean="0">
                          <a:solidFill>
                            <a:srgbClr val="000000"/>
                          </a:solidFill>
                          <a:effectLst/>
                          <a:latin typeface="Calibri"/>
                          <a:ea typeface="Calibri"/>
                          <a:cs typeface="Times New Roman"/>
                        </a:rPr>
                        <a:t>%</a:t>
                      </a:r>
                      <a:r>
                        <a:rPr kumimoji="0" lang="en-ZA" sz="1000" b="0"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ZA" sz="10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lang="en-ZA" sz="1000" kern="1200" dirty="0">
                        <a:solidFill>
                          <a:srgbClr val="000000"/>
                        </a:solidFill>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2384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2298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2212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934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42%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4 193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3 720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3910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1613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41%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9"/>
                  </a:ext>
                </a:extLst>
              </a:tr>
              <a:tr h="298507">
                <a:tc>
                  <a:txBody>
                    <a:bodyPr/>
                    <a:lstStyle/>
                    <a:p>
                      <a:pPr>
                        <a:lnSpc>
                          <a:spcPct val="115000"/>
                        </a:lnSpc>
                        <a:spcAft>
                          <a:spcPts val="0"/>
                        </a:spcAft>
                      </a:pPr>
                      <a:r>
                        <a:rPr lang="en-ZA" sz="900" b="1" kern="1200">
                          <a:solidFill>
                            <a:srgbClr val="000000"/>
                          </a:solidFill>
                          <a:effectLst/>
                          <a:latin typeface="Calibri"/>
                          <a:ea typeface="Times New Roman"/>
                          <a:cs typeface="Arial"/>
                        </a:rPr>
                        <a:t>North West</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a:solidFill>
                            <a:srgbClr val="000000"/>
                          </a:solidFill>
                          <a:effectLst/>
                          <a:latin typeface="Calibri"/>
                          <a:ea typeface="Calibri"/>
                          <a:cs typeface="Times New Roman"/>
                        </a:rPr>
                        <a:t>1 204</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1 134</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marR="0" lvl="0" indent="0" algn="l" defTabSz="457200" rtl="0" eaLnBrk="1" fontAlgn="auto" latinLnBrk="0" hangingPunct="1">
                        <a:lnSpc>
                          <a:spcPct val="115000"/>
                        </a:lnSpc>
                        <a:spcBef>
                          <a:spcPts val="0"/>
                        </a:spcBef>
                        <a:spcAft>
                          <a:spcPts val="1000"/>
                        </a:spcAft>
                        <a:buClrTx/>
                        <a:buSzTx/>
                        <a:buFontTx/>
                        <a:buNone/>
                        <a:tabLst/>
                        <a:defRPr/>
                      </a:pPr>
                      <a:r>
                        <a:rPr lang="en-ZA" sz="1000" kern="1200" dirty="0">
                          <a:solidFill>
                            <a:srgbClr val="000000"/>
                          </a:solidFill>
                          <a:effectLst/>
                          <a:latin typeface="Calibri"/>
                          <a:ea typeface="Calibri"/>
                          <a:cs typeface="Times New Roman"/>
                        </a:rPr>
                        <a:t>94</a:t>
                      </a:r>
                      <a:r>
                        <a:rPr lang="en-ZA" sz="1000" kern="1200" dirty="0" smtClean="0">
                          <a:solidFill>
                            <a:srgbClr val="000000"/>
                          </a:solidFill>
                          <a:effectLst/>
                          <a:latin typeface="Calibri"/>
                          <a:ea typeface="Calibri"/>
                          <a:cs typeface="Times New Roman"/>
                        </a:rPr>
                        <a:t>%</a:t>
                      </a:r>
                      <a:r>
                        <a:rPr kumimoji="0" lang="en-ZA" sz="1000" b="0" i="0" u="none" strike="noStrike" kern="1200" cap="none" spc="0" normalizeH="0" baseline="0" noProof="0" dirty="0" smtClean="0">
                          <a:ln>
                            <a:noFill/>
                          </a:ln>
                          <a:solidFill>
                            <a:srgbClr val="000000"/>
                          </a:solidFill>
                          <a:effectLst/>
                          <a:highlight>
                            <a:srgbClr val="FF0000"/>
                          </a:highlight>
                          <a:uLnTx/>
                          <a:uFillTx/>
                          <a:latin typeface="+mn-lt"/>
                          <a:ea typeface="Calibri"/>
                          <a:cs typeface="Times New Roman"/>
                        </a:rPr>
                        <a:t>↓</a:t>
                      </a:r>
                      <a:endParaRPr kumimoji="0" lang="en-ZA" sz="1000" b="0" i="0" u="none" strike="noStrike" kern="1200" cap="none" spc="0" normalizeH="0" baseline="0" noProof="0" dirty="0" smtClean="0">
                        <a:ln>
                          <a:noFill/>
                        </a:ln>
                        <a:solidFill>
                          <a:prstClr val="black"/>
                        </a:solidFill>
                        <a:effectLst/>
                        <a:uLnTx/>
                        <a:uFillTx/>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2118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1817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1185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3 322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2 951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2163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1458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0"/>
                  </a:ext>
                </a:extLst>
              </a:tr>
              <a:tr h="318286">
                <a:tc>
                  <a:txBody>
                    <a:bodyPr/>
                    <a:lstStyle/>
                    <a:p>
                      <a:pPr>
                        <a:lnSpc>
                          <a:spcPct val="115000"/>
                        </a:lnSpc>
                        <a:spcAft>
                          <a:spcPts val="0"/>
                        </a:spcAft>
                      </a:pPr>
                      <a:r>
                        <a:rPr lang="en-ZA" sz="900" b="1" kern="1200">
                          <a:solidFill>
                            <a:srgbClr val="000000"/>
                          </a:solidFill>
                          <a:effectLst/>
                          <a:latin typeface="Calibri"/>
                          <a:ea typeface="Times New Roman"/>
                          <a:cs typeface="Arial"/>
                        </a:rPr>
                        <a:t>Northern Cape</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a:solidFill>
                            <a:srgbClr val="000000"/>
                          </a:solidFill>
                          <a:effectLst/>
                          <a:latin typeface="Calibri"/>
                          <a:ea typeface="Calibri"/>
                          <a:cs typeface="Times New Roman"/>
                        </a:rPr>
                        <a:t>711</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684</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96</a:t>
                      </a:r>
                      <a:r>
                        <a:rPr lang="en-ZA" sz="1000" kern="1200" dirty="0" smtClean="0">
                          <a:solidFill>
                            <a:srgbClr val="000000"/>
                          </a:solidFill>
                          <a:effectLst/>
                          <a:latin typeface="Calibri"/>
                          <a:ea typeface="Calibri"/>
                          <a:cs typeface="Times New Roman"/>
                        </a:rPr>
                        <a:t>%</a:t>
                      </a:r>
                      <a:r>
                        <a:rPr kumimoji="0" lang="en-ZA" sz="1000" b="0"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ZA" sz="10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lang="en-ZA" sz="1000" kern="1200" dirty="0">
                        <a:solidFill>
                          <a:srgbClr val="000000"/>
                        </a:solidFill>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1613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1527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2 324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2 211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1533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1363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1"/>
                  </a:ext>
                </a:extLst>
              </a:tr>
              <a:tr h="363242">
                <a:tc>
                  <a:txBody>
                    <a:bodyPr/>
                    <a:lstStyle/>
                    <a:p>
                      <a:pPr>
                        <a:lnSpc>
                          <a:spcPct val="115000"/>
                        </a:lnSpc>
                        <a:spcAft>
                          <a:spcPts val="0"/>
                        </a:spcAft>
                      </a:pPr>
                      <a:r>
                        <a:rPr lang="en-ZA" sz="900" b="1" kern="1200">
                          <a:solidFill>
                            <a:srgbClr val="000000"/>
                          </a:solidFill>
                          <a:effectLst/>
                          <a:latin typeface="Calibri"/>
                          <a:ea typeface="Times New Roman"/>
                          <a:cs typeface="Arial"/>
                        </a:rPr>
                        <a:t>Western Cape</a:t>
                      </a:r>
                      <a:endParaRPr lang="en-ZA" sz="1000">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a:solidFill>
                            <a:srgbClr val="000000"/>
                          </a:solidFill>
                          <a:effectLst/>
                          <a:latin typeface="Calibri"/>
                          <a:ea typeface="Calibri"/>
                          <a:cs typeface="Times New Roman"/>
                        </a:rPr>
                        <a:t>7 701</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6 916</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kern="1200" dirty="0">
                          <a:solidFill>
                            <a:srgbClr val="000000"/>
                          </a:solidFill>
                          <a:effectLst/>
                          <a:latin typeface="Calibri"/>
                          <a:ea typeface="Calibri"/>
                          <a:cs typeface="Times New Roman"/>
                        </a:rPr>
                        <a:t>90</a:t>
                      </a:r>
                      <a:r>
                        <a:rPr lang="en-ZA" sz="1000" kern="1200" dirty="0" smtClean="0">
                          <a:solidFill>
                            <a:srgbClr val="000000"/>
                          </a:solidFill>
                          <a:effectLst/>
                          <a:latin typeface="Calibri"/>
                          <a:ea typeface="Calibri"/>
                          <a:cs typeface="Times New Roman"/>
                        </a:rPr>
                        <a:t>%</a:t>
                      </a:r>
                      <a:r>
                        <a:rPr kumimoji="0" lang="en-ZA" sz="1000" b="0"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ZA" sz="10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lang="en-ZA" sz="1000" kern="1200" dirty="0">
                        <a:solidFill>
                          <a:srgbClr val="000000"/>
                        </a:solidFill>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774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752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7252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5456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8 475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7 668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13902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9622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2"/>
                  </a:ext>
                </a:extLst>
              </a:tr>
              <a:tr h="286458">
                <a:tc>
                  <a:txBody>
                    <a:bodyPr/>
                    <a:lstStyle/>
                    <a:p>
                      <a:pPr>
                        <a:lnSpc>
                          <a:spcPct val="115000"/>
                        </a:lnSpc>
                        <a:spcAft>
                          <a:spcPts val="0"/>
                        </a:spcAft>
                      </a:pPr>
                      <a:r>
                        <a:rPr lang="en-ZA" sz="900" b="1" kern="1200">
                          <a:solidFill>
                            <a:srgbClr val="000000"/>
                          </a:solidFill>
                          <a:effectLst/>
                          <a:latin typeface="Calibri"/>
                          <a:ea typeface="Times New Roman"/>
                          <a:cs typeface="Arial"/>
                        </a:rPr>
                        <a:t>Grand Total</a:t>
                      </a:r>
                      <a:endParaRPr lang="en-ZA" sz="1000" b="1">
                        <a:effectLst/>
                        <a:latin typeface="Calibri"/>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b="1" kern="1200">
                          <a:solidFill>
                            <a:srgbClr val="000000"/>
                          </a:solidFill>
                          <a:effectLst/>
                          <a:latin typeface="Calibri"/>
                          <a:ea typeface="Calibri"/>
                          <a:cs typeface="Times New Roman"/>
                        </a:rPr>
                        <a:t>36 591</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b="1" kern="1200" dirty="0">
                          <a:solidFill>
                            <a:srgbClr val="000000"/>
                          </a:solidFill>
                          <a:effectLst/>
                          <a:latin typeface="Calibri"/>
                          <a:ea typeface="Calibri"/>
                          <a:cs typeface="Times New Roman"/>
                        </a:rPr>
                        <a:t>32 487</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1000" b="1" kern="1200" dirty="0">
                          <a:solidFill>
                            <a:srgbClr val="000000"/>
                          </a:solidFill>
                          <a:effectLst/>
                          <a:latin typeface="Calibri"/>
                          <a:ea typeface="Calibri"/>
                          <a:cs typeface="Times New Roman"/>
                        </a:rPr>
                        <a:t>89</a:t>
                      </a:r>
                      <a:r>
                        <a:rPr lang="en-ZA" sz="1000" b="1" kern="1200" dirty="0" smtClean="0">
                          <a:solidFill>
                            <a:srgbClr val="000000"/>
                          </a:solidFill>
                          <a:effectLst/>
                          <a:latin typeface="Calibri"/>
                          <a:ea typeface="Calibri"/>
                          <a:cs typeface="Times New Roman"/>
                        </a:rPr>
                        <a:t>%</a:t>
                      </a:r>
                      <a:r>
                        <a:rPr kumimoji="0" lang="en-ZA" sz="1000" b="1" i="0" u="none" strike="noStrike" kern="1200" cap="none" spc="0" normalizeH="0" baseline="0" noProof="0" dirty="0" smtClean="0">
                          <a:ln>
                            <a:noFill/>
                          </a:ln>
                          <a:solidFill>
                            <a:srgbClr val="000000"/>
                          </a:solidFill>
                          <a:effectLst/>
                          <a:uLnTx/>
                          <a:uFillTx/>
                          <a:latin typeface="+mn-lt"/>
                          <a:ea typeface="Calibri"/>
                          <a:cs typeface="Times New Roman"/>
                        </a:rPr>
                        <a:t> </a:t>
                      </a:r>
                      <a:r>
                        <a:rPr kumimoji="0" lang="en-ZA" sz="1000" b="1" i="0" u="none" strike="noStrike" kern="1200" cap="none" spc="0" normalizeH="0" baseline="0" noProof="0" dirty="0" smtClean="0">
                          <a:ln>
                            <a:noFill/>
                          </a:ln>
                          <a:solidFill>
                            <a:prstClr val="black"/>
                          </a:solidFill>
                          <a:effectLst/>
                          <a:highlight>
                            <a:srgbClr val="006400"/>
                          </a:highlight>
                          <a:uLnTx/>
                          <a:uFillTx/>
                          <a:latin typeface="+mn-lt"/>
                          <a:ea typeface="Calibri"/>
                          <a:cs typeface="Times New Roman"/>
                        </a:rPr>
                        <a:t>↑</a:t>
                      </a:r>
                      <a:endParaRPr lang="en-ZA" sz="1000" b="1" kern="1200" dirty="0">
                        <a:solidFill>
                          <a:srgbClr val="000000"/>
                        </a:solidFill>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ctr" latinLnBrk="0" hangingPunct="1">
                        <a:lnSpc>
                          <a:spcPct val="115000"/>
                        </a:lnSpc>
                        <a:spcAft>
                          <a:spcPts val="1000"/>
                        </a:spcAft>
                      </a:pPr>
                      <a:r>
                        <a:rPr lang="en-ZA" sz="1000" b="1" kern="1200">
                          <a:solidFill>
                            <a:srgbClr val="000000"/>
                          </a:solidFill>
                          <a:effectLst/>
                          <a:latin typeface="Calibri"/>
                          <a:ea typeface="Calibri"/>
                          <a:cs typeface="Times New Roman"/>
                        </a:rPr>
                        <a:t>7488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1000" b="1" kern="1200">
                          <a:solidFill>
                            <a:srgbClr val="000000"/>
                          </a:solidFill>
                          <a:effectLst/>
                          <a:latin typeface="Calibri"/>
                          <a:ea typeface="Calibri"/>
                          <a:cs typeface="Times New Roman"/>
                        </a:rPr>
                        <a:t>6761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1000" b="1" kern="1200" dirty="0">
                          <a:solidFill>
                            <a:srgbClr val="000000"/>
                          </a:solidFill>
                          <a:effectLst/>
                          <a:latin typeface="Calibri"/>
                          <a:ea typeface="Calibri"/>
                          <a:cs typeface="Times New Roman"/>
                        </a:rPr>
                        <a:t>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l" defTabSz="457200" rtl="0" eaLnBrk="1" fontAlgn="ctr" latinLnBrk="0" hangingPunct="1">
                        <a:lnSpc>
                          <a:spcPct val="115000"/>
                        </a:lnSpc>
                        <a:spcAft>
                          <a:spcPts val="1000"/>
                        </a:spcAft>
                      </a:pPr>
                      <a:r>
                        <a:rPr lang="en-ZA" sz="1000" b="1" kern="1200" dirty="0">
                          <a:solidFill>
                            <a:srgbClr val="000000"/>
                          </a:solidFill>
                          <a:effectLst/>
                          <a:latin typeface="Calibri"/>
                          <a:ea typeface="Calibri"/>
                          <a:cs typeface="Times New Roman"/>
                        </a:rPr>
                        <a:t>34869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b="1" kern="1200">
                          <a:solidFill>
                            <a:srgbClr val="000000"/>
                          </a:solidFill>
                          <a:effectLst/>
                          <a:latin typeface="Calibri"/>
                          <a:ea typeface="Calibri"/>
                          <a:cs typeface="Times New Roman"/>
                        </a:rPr>
                        <a:t>23680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1000" b="1" kern="1200" dirty="0">
                          <a:solidFill>
                            <a:srgbClr val="000000"/>
                          </a:solidFill>
                          <a:effectLst/>
                          <a:latin typeface="Calibri"/>
                          <a:ea typeface="Calibri"/>
                          <a:cs typeface="Times New Roman"/>
                        </a:rPr>
                        <a:t>68%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ctr" latinLnBrk="0" hangingPunct="1">
                        <a:lnSpc>
                          <a:spcPct val="115000"/>
                        </a:lnSpc>
                        <a:spcAft>
                          <a:spcPts val="1000"/>
                        </a:spcAft>
                      </a:pPr>
                      <a:r>
                        <a:rPr lang="en-ZA" sz="1000" b="1" kern="1200">
                          <a:solidFill>
                            <a:srgbClr val="000000"/>
                          </a:solidFill>
                          <a:effectLst/>
                          <a:latin typeface="Calibri"/>
                          <a:ea typeface="Calibri"/>
                          <a:cs typeface="Times New Roman"/>
                        </a:rPr>
                        <a:t>44 079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b="1" kern="1200">
                          <a:solidFill>
                            <a:srgbClr val="000000"/>
                          </a:solidFill>
                          <a:effectLst/>
                          <a:latin typeface="Calibri"/>
                          <a:ea typeface="Calibri"/>
                          <a:cs typeface="Times New Roman"/>
                        </a:rPr>
                        <a:t>39 248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1000" b="1" kern="1200" dirty="0">
                          <a:solidFill>
                            <a:srgbClr val="000000"/>
                          </a:solidFill>
                          <a:effectLst/>
                          <a:latin typeface="Calibri"/>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ctr" latinLnBrk="0" hangingPunct="1">
                        <a:lnSpc>
                          <a:spcPct val="115000"/>
                        </a:lnSpc>
                        <a:spcAft>
                          <a:spcPts val="1000"/>
                        </a:spcAft>
                      </a:pPr>
                      <a:r>
                        <a:rPr lang="en-ZA" sz="1000" b="1" kern="1200">
                          <a:solidFill>
                            <a:srgbClr val="000000"/>
                          </a:solidFill>
                          <a:effectLst/>
                          <a:latin typeface="Calibri"/>
                          <a:ea typeface="Calibri"/>
                          <a:cs typeface="Times New Roman"/>
                        </a:rPr>
                        <a:t>72640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b="1" kern="1200">
                          <a:solidFill>
                            <a:srgbClr val="000000"/>
                          </a:solidFill>
                          <a:effectLst/>
                          <a:latin typeface="Calibri"/>
                          <a:ea typeface="Calibri"/>
                          <a:cs typeface="Times New Roman"/>
                        </a:rPr>
                        <a:t>47583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ctr" latinLnBrk="0" hangingPunct="1">
                        <a:lnSpc>
                          <a:spcPct val="115000"/>
                        </a:lnSpc>
                        <a:spcAft>
                          <a:spcPts val="1000"/>
                        </a:spcAft>
                      </a:pPr>
                      <a:r>
                        <a:rPr lang="en-ZA" sz="1000" b="1" kern="1200" dirty="0">
                          <a:solidFill>
                            <a:srgbClr val="000000"/>
                          </a:solidFill>
                          <a:effectLst/>
                          <a:latin typeface="Calibri"/>
                          <a:ea typeface="Calibri"/>
                          <a:cs typeface="Times New Roman"/>
                        </a:rPr>
                        <a:t>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3"/>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26</a:t>
            </a:r>
            <a:endParaRPr lang="en-ZA" sz="1200" dirty="0">
              <a:solidFill>
                <a:prstClr val="black"/>
              </a:solidFill>
            </a:endParaRPr>
          </a:p>
        </p:txBody>
      </p:sp>
    </p:spTree>
    <p:extLst>
      <p:ext uri="{BB962C8B-B14F-4D97-AF65-F5344CB8AC3E}">
        <p14:creationId xmlns:p14="http://schemas.microsoft.com/office/powerpoint/2010/main" xmlns="" val="3640080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27</a:t>
            </a:fld>
            <a:endParaRPr lang="en-US"/>
          </a:p>
        </p:txBody>
      </p:sp>
      <p:sp>
        <p:nvSpPr>
          <p:cNvPr id="5" name="TextBox 4"/>
          <p:cNvSpPr txBox="1"/>
          <p:nvPr/>
        </p:nvSpPr>
        <p:spPr>
          <a:xfrm>
            <a:off x="611560" y="807522"/>
            <a:ext cx="8211789" cy="400110"/>
          </a:xfrm>
          <a:prstGeom prst="rect">
            <a:avLst/>
          </a:prstGeom>
          <a:noFill/>
        </p:spPr>
        <p:txBody>
          <a:bodyPr wrap="square" rtlCol="0">
            <a:spAutoFit/>
          </a:bodyPr>
          <a:lstStyle/>
          <a:p>
            <a:pPr algn="ctr" defTabSz="457200" fontAlgn="base">
              <a:spcBef>
                <a:spcPct val="0"/>
              </a:spcBef>
              <a:spcAft>
                <a:spcPct val="0"/>
              </a:spcAft>
            </a:pPr>
            <a:r>
              <a:rPr lang="en-ZA" sz="2000" b="1" dirty="0" smtClean="0">
                <a:solidFill>
                  <a:prstClr val="black"/>
                </a:solidFill>
                <a:ea typeface="MS PGothic" pitchFamily="34" charset="-128"/>
              </a:rPr>
              <a:t>CLAIMS BREAKDOWN BY PROVINCES</a:t>
            </a:r>
            <a:endParaRPr lang="en-ZA" sz="2000" b="1" dirty="0">
              <a:solidFill>
                <a:prstClr val="black"/>
              </a:solidFill>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xmlns="" val="1838779992"/>
              </p:ext>
            </p:extLst>
          </p:nvPr>
        </p:nvGraphicFramePr>
        <p:xfrm>
          <a:off x="251520" y="1340768"/>
          <a:ext cx="8784981" cy="5238199"/>
        </p:xfrm>
        <a:graphic>
          <a:graphicData uri="http://schemas.openxmlformats.org/drawingml/2006/table">
            <a:tbl>
              <a:tblPr firstRow="1" bandRow="1"/>
              <a:tblGrid>
                <a:gridCol w="818938">
                  <a:extLst>
                    <a:ext uri="{9D8B030D-6E8A-4147-A177-3AD203B41FA5}">
                      <a16:colId xmlns:a16="http://schemas.microsoft.com/office/drawing/2014/main" xmlns="" val="20000"/>
                    </a:ext>
                  </a:extLst>
                </a:gridCol>
                <a:gridCol w="521143">
                  <a:extLst>
                    <a:ext uri="{9D8B030D-6E8A-4147-A177-3AD203B41FA5}">
                      <a16:colId xmlns:a16="http://schemas.microsoft.com/office/drawing/2014/main" xmlns="" val="20001"/>
                    </a:ext>
                  </a:extLst>
                </a:gridCol>
                <a:gridCol w="595592">
                  <a:extLst>
                    <a:ext uri="{9D8B030D-6E8A-4147-A177-3AD203B41FA5}">
                      <a16:colId xmlns:a16="http://schemas.microsoft.com/office/drawing/2014/main" xmlns="" val="20002"/>
                    </a:ext>
                  </a:extLst>
                </a:gridCol>
                <a:gridCol w="372245">
                  <a:extLst>
                    <a:ext uri="{9D8B030D-6E8A-4147-A177-3AD203B41FA5}">
                      <a16:colId xmlns:a16="http://schemas.microsoft.com/office/drawing/2014/main" xmlns="" val="20003"/>
                    </a:ext>
                  </a:extLst>
                </a:gridCol>
                <a:gridCol w="521143">
                  <a:extLst>
                    <a:ext uri="{9D8B030D-6E8A-4147-A177-3AD203B41FA5}">
                      <a16:colId xmlns:a16="http://schemas.microsoft.com/office/drawing/2014/main" xmlns="" val="20004"/>
                    </a:ext>
                  </a:extLst>
                </a:gridCol>
                <a:gridCol w="595592">
                  <a:extLst>
                    <a:ext uri="{9D8B030D-6E8A-4147-A177-3AD203B41FA5}">
                      <a16:colId xmlns:a16="http://schemas.microsoft.com/office/drawing/2014/main" xmlns="" val="20005"/>
                    </a:ext>
                  </a:extLst>
                </a:gridCol>
                <a:gridCol w="595592">
                  <a:extLst>
                    <a:ext uri="{9D8B030D-6E8A-4147-A177-3AD203B41FA5}">
                      <a16:colId xmlns:a16="http://schemas.microsoft.com/office/drawing/2014/main" xmlns="" val="20006"/>
                    </a:ext>
                  </a:extLst>
                </a:gridCol>
                <a:gridCol w="446694">
                  <a:extLst>
                    <a:ext uri="{9D8B030D-6E8A-4147-A177-3AD203B41FA5}">
                      <a16:colId xmlns:a16="http://schemas.microsoft.com/office/drawing/2014/main" xmlns="" val="20007"/>
                    </a:ext>
                  </a:extLst>
                </a:gridCol>
                <a:gridCol w="595592">
                  <a:extLst>
                    <a:ext uri="{9D8B030D-6E8A-4147-A177-3AD203B41FA5}">
                      <a16:colId xmlns:a16="http://schemas.microsoft.com/office/drawing/2014/main" xmlns="" val="20008"/>
                    </a:ext>
                  </a:extLst>
                </a:gridCol>
                <a:gridCol w="521143">
                  <a:extLst>
                    <a:ext uri="{9D8B030D-6E8A-4147-A177-3AD203B41FA5}">
                      <a16:colId xmlns:a16="http://schemas.microsoft.com/office/drawing/2014/main" xmlns="" val="20009"/>
                    </a:ext>
                  </a:extLst>
                </a:gridCol>
                <a:gridCol w="521143">
                  <a:extLst>
                    <a:ext uri="{9D8B030D-6E8A-4147-A177-3AD203B41FA5}">
                      <a16:colId xmlns:a16="http://schemas.microsoft.com/office/drawing/2014/main" xmlns="" val="20010"/>
                    </a:ext>
                  </a:extLst>
                </a:gridCol>
                <a:gridCol w="595592">
                  <a:extLst>
                    <a:ext uri="{9D8B030D-6E8A-4147-A177-3AD203B41FA5}">
                      <a16:colId xmlns:a16="http://schemas.microsoft.com/office/drawing/2014/main" xmlns="" val="20011"/>
                    </a:ext>
                  </a:extLst>
                </a:gridCol>
                <a:gridCol w="644407">
                  <a:extLst>
                    <a:ext uri="{9D8B030D-6E8A-4147-A177-3AD203B41FA5}">
                      <a16:colId xmlns:a16="http://schemas.microsoft.com/office/drawing/2014/main" xmlns="" val="20012"/>
                    </a:ext>
                  </a:extLst>
                </a:gridCol>
                <a:gridCol w="504056">
                  <a:extLst>
                    <a:ext uri="{9D8B030D-6E8A-4147-A177-3AD203B41FA5}">
                      <a16:colId xmlns:a16="http://schemas.microsoft.com/office/drawing/2014/main" xmlns="" val="20013"/>
                    </a:ext>
                  </a:extLst>
                </a:gridCol>
                <a:gridCol w="504056">
                  <a:extLst>
                    <a:ext uri="{9D8B030D-6E8A-4147-A177-3AD203B41FA5}">
                      <a16:colId xmlns:a16="http://schemas.microsoft.com/office/drawing/2014/main" xmlns="" val="20014"/>
                    </a:ext>
                  </a:extLst>
                </a:gridCol>
                <a:gridCol w="432053">
                  <a:extLst>
                    <a:ext uri="{9D8B030D-6E8A-4147-A177-3AD203B41FA5}">
                      <a16:colId xmlns:a16="http://schemas.microsoft.com/office/drawing/2014/main" xmlns="" val="20015"/>
                    </a:ext>
                  </a:extLst>
                </a:gridCol>
              </a:tblGrid>
              <a:tr h="432048">
                <a:tc gridSpan="16">
                  <a:txBody>
                    <a:bodyPr/>
                    <a:lstStyle/>
                    <a:p>
                      <a:pPr algn="ctr">
                        <a:lnSpc>
                          <a:spcPct val="115000"/>
                        </a:lnSpc>
                        <a:spcAft>
                          <a:spcPts val="0"/>
                        </a:spcAft>
                      </a:pPr>
                      <a:r>
                        <a:rPr lang="en-ZA" sz="1200" b="1" kern="1200" dirty="0">
                          <a:effectLst/>
                          <a:latin typeface="+mn-lt"/>
                          <a:ea typeface="Times New Roman"/>
                          <a:cs typeface="Arial"/>
                        </a:rPr>
                        <a:t>DECEASED BENEFITS </a:t>
                      </a:r>
                      <a:r>
                        <a:rPr lang="en-ZA" sz="900" b="1" kern="1200" dirty="0">
                          <a:effectLst/>
                          <a:latin typeface="+mn-lt"/>
                          <a:ea typeface="Times New Roman"/>
                          <a:cs typeface="Arial"/>
                        </a:rPr>
                        <a:t>(</a:t>
                      </a:r>
                      <a:r>
                        <a:rPr lang="en-ZA" sz="1200" b="1" kern="1200" dirty="0">
                          <a:effectLst/>
                          <a:latin typeface="+mn-lt"/>
                          <a:ea typeface="Times New Roman"/>
                          <a:cs typeface="Arial"/>
                        </a:rPr>
                        <a:t>90% within 20 working days)</a:t>
                      </a:r>
                      <a:endParaRPr lang="en-ZA" sz="12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xmlns="" val="10000"/>
                  </a:ext>
                </a:extLst>
              </a:tr>
              <a:tr h="386102">
                <a:tc gridSpan="4">
                  <a:txBody>
                    <a:bodyPr/>
                    <a:lstStyle/>
                    <a:p>
                      <a:pPr algn="ctr">
                        <a:lnSpc>
                          <a:spcPct val="115000"/>
                        </a:lnSpc>
                        <a:spcAft>
                          <a:spcPts val="0"/>
                        </a:spcAft>
                      </a:pPr>
                      <a:r>
                        <a:rPr lang="en-ZA" sz="1200" b="1" kern="1200" dirty="0" smtClean="0">
                          <a:effectLst/>
                          <a:latin typeface="+mn-lt"/>
                          <a:ea typeface="Times New Roman"/>
                          <a:cs typeface="Arial"/>
                        </a:rPr>
                        <a:t>1</a:t>
                      </a:r>
                      <a:r>
                        <a:rPr lang="en-ZA" sz="1200" b="1" kern="1200" baseline="30000" dirty="0" smtClean="0">
                          <a:effectLst/>
                          <a:latin typeface="+mn-lt"/>
                          <a:ea typeface="Times New Roman"/>
                          <a:cs typeface="Arial"/>
                        </a:rPr>
                        <a:t>ST</a:t>
                      </a:r>
                      <a:r>
                        <a:rPr lang="en-ZA" sz="1200" b="1" kern="1200" baseline="0" dirty="0" smtClean="0">
                          <a:effectLst/>
                          <a:latin typeface="+mn-lt"/>
                          <a:ea typeface="Times New Roman"/>
                          <a:cs typeface="Arial"/>
                        </a:rPr>
                        <a:t> QUARTER</a:t>
                      </a:r>
                      <a:r>
                        <a:rPr lang="en-ZA" sz="1200" b="1" kern="1200" dirty="0" smtClean="0">
                          <a:effectLst/>
                          <a:latin typeface="+mn-lt"/>
                          <a:ea typeface="Times New Roman"/>
                          <a:cs typeface="Arial"/>
                        </a:rPr>
                        <a:t> </a:t>
                      </a:r>
                      <a:r>
                        <a:rPr lang="en-ZA" sz="1200" b="1" kern="1200" dirty="0">
                          <a:effectLst/>
                          <a:latin typeface="+mn-lt"/>
                          <a:ea typeface="Times New Roman"/>
                          <a:cs typeface="Arial"/>
                        </a:rPr>
                        <a:t>2018</a:t>
                      </a:r>
                      <a:endParaRPr lang="en-ZA" sz="1200" b="1"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2</a:t>
                      </a:r>
                      <a:r>
                        <a:rPr kumimoji="0" lang="en-ZA" sz="1200" b="1" i="0" u="none" strike="noStrike" kern="1200" cap="none" spc="0" normalizeH="0" baseline="30000" noProof="0" dirty="0" smtClean="0">
                          <a:ln>
                            <a:noFill/>
                          </a:ln>
                          <a:solidFill>
                            <a:prstClr val="black"/>
                          </a:solidFill>
                          <a:effectLst/>
                          <a:uLnTx/>
                          <a:uFillTx/>
                          <a:latin typeface="+mn-lt"/>
                          <a:ea typeface="Times New Roman"/>
                          <a:cs typeface="Arial"/>
                        </a:rPr>
                        <a:t>ND</a:t>
                      </a: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 QUARTER 2018</a:t>
                      </a:r>
                      <a:endParaRPr kumimoji="0" lang="en-ZA" sz="1200" b="1"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2</a:t>
                      </a:r>
                      <a:r>
                        <a:rPr kumimoji="0" lang="en-ZA" sz="1200" b="1" i="0" u="none" strike="noStrike" kern="1200" cap="none" spc="0" normalizeH="0" baseline="30000" noProof="0" dirty="0" smtClean="0">
                          <a:ln>
                            <a:noFill/>
                          </a:ln>
                          <a:solidFill>
                            <a:prstClr val="black"/>
                          </a:solidFill>
                          <a:effectLst/>
                          <a:uLnTx/>
                          <a:uFillTx/>
                          <a:latin typeface="+mn-lt"/>
                          <a:ea typeface="Times New Roman"/>
                          <a:cs typeface="Arial"/>
                        </a:rPr>
                        <a:t>ND</a:t>
                      </a: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 QUARTER 2017</a:t>
                      </a:r>
                      <a:endParaRPr kumimoji="0" lang="en-ZA" sz="1200" b="1"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1200" b="1" kern="1200" dirty="0">
                          <a:effectLst/>
                          <a:latin typeface="+mn-lt"/>
                          <a:ea typeface="Times New Roman"/>
                          <a:cs typeface="Arial"/>
                        </a:rPr>
                        <a:t>1</a:t>
                      </a:r>
                      <a:r>
                        <a:rPr lang="en-ZA" sz="1200" b="1" kern="1200" baseline="30000" dirty="0">
                          <a:effectLst/>
                          <a:latin typeface="+mn-lt"/>
                          <a:ea typeface="Times New Roman"/>
                          <a:cs typeface="Arial"/>
                        </a:rPr>
                        <a:t>ST</a:t>
                      </a:r>
                      <a:r>
                        <a:rPr lang="en-ZA" sz="1200" b="1" kern="1200" dirty="0">
                          <a:effectLst/>
                          <a:latin typeface="+mn-lt"/>
                          <a:ea typeface="Times New Roman"/>
                          <a:cs typeface="Arial"/>
                        </a:rPr>
                        <a:t> </a:t>
                      </a:r>
                      <a:r>
                        <a:rPr lang="en-ZA" sz="1200" b="1" kern="1200" dirty="0" smtClean="0">
                          <a:effectLst/>
                          <a:latin typeface="+mn-lt"/>
                          <a:ea typeface="Times New Roman"/>
                          <a:cs typeface="Arial"/>
                        </a:rPr>
                        <a:t>SEMESTER </a:t>
                      </a:r>
                      <a:r>
                        <a:rPr lang="en-ZA" sz="1200" b="1" kern="1200" dirty="0">
                          <a:effectLst/>
                          <a:latin typeface="+mn-lt"/>
                          <a:ea typeface="Times New Roman"/>
                          <a:cs typeface="Arial"/>
                        </a:rPr>
                        <a:t>2018</a:t>
                      </a:r>
                      <a:endParaRPr lang="en-ZA" sz="1200" b="1"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1200" b="1" kern="1200" dirty="0">
                          <a:effectLst/>
                          <a:latin typeface="+mn-lt"/>
                          <a:ea typeface="Times New Roman"/>
                          <a:cs typeface="Arial"/>
                        </a:rPr>
                        <a:t>1</a:t>
                      </a:r>
                      <a:r>
                        <a:rPr lang="en-ZA" sz="1200" b="1" kern="1200" baseline="30000" dirty="0">
                          <a:effectLst/>
                          <a:latin typeface="+mn-lt"/>
                          <a:ea typeface="Times New Roman"/>
                          <a:cs typeface="Arial"/>
                        </a:rPr>
                        <a:t>ST</a:t>
                      </a:r>
                      <a:r>
                        <a:rPr lang="en-ZA" sz="1200" b="1" kern="1200" dirty="0">
                          <a:effectLst/>
                          <a:latin typeface="+mn-lt"/>
                          <a:ea typeface="Times New Roman"/>
                          <a:cs typeface="Arial"/>
                        </a:rPr>
                        <a:t> </a:t>
                      </a:r>
                      <a:r>
                        <a:rPr lang="en-ZA" sz="1200" b="1" kern="1200" dirty="0" smtClean="0">
                          <a:effectLst/>
                          <a:latin typeface="+mn-lt"/>
                          <a:ea typeface="Times New Roman"/>
                          <a:cs typeface="Arial"/>
                        </a:rPr>
                        <a:t>SEMESTER 2017</a:t>
                      </a:r>
                      <a:endParaRPr lang="en-ZA" sz="1200" b="1"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1"/>
                  </a:ext>
                </a:extLst>
              </a:tr>
              <a:tr h="545934">
                <a:tc>
                  <a:txBody>
                    <a:bodyPr/>
                    <a:lstStyle/>
                    <a:p>
                      <a:pPr>
                        <a:lnSpc>
                          <a:spcPct val="115000"/>
                        </a:lnSpc>
                        <a:spcAft>
                          <a:spcPts val="0"/>
                        </a:spcAft>
                      </a:pPr>
                      <a:r>
                        <a:rPr lang="en-ZA" sz="900" b="1" kern="1200">
                          <a:effectLst/>
                          <a:latin typeface="+mn-lt"/>
                          <a:ea typeface="Times New Roman"/>
                          <a:cs typeface="Arial"/>
                        </a:rPr>
                        <a:t>Province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900" b="1" kern="1200" dirty="0" smtClean="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900" b="1" kern="1200" dirty="0" smtClean="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nSpc>
                          <a:spcPct val="115000"/>
                        </a:lnSpc>
                        <a:spcAft>
                          <a:spcPts val="0"/>
                        </a:spcAft>
                      </a:pPr>
                      <a:r>
                        <a:rPr lang="en-ZA" sz="900" b="1" kern="1200" dirty="0">
                          <a:effectLst/>
                          <a:latin typeface="+mn-lt"/>
                          <a:ea typeface="Times New Roman"/>
                          <a:cs typeface="Arial"/>
                        </a:rPr>
                        <a:t>Created</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900" b="1" kern="1200" dirty="0" smtClean="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nSpc>
                          <a:spcPct val="115000"/>
                        </a:lnSpc>
                        <a:spcAft>
                          <a:spcPts val="0"/>
                        </a:spcAft>
                      </a:pPr>
                      <a:r>
                        <a:rPr lang="en-ZA" sz="900" b="1" kern="1200" dirty="0">
                          <a:effectLst/>
                          <a:latin typeface="+mn-lt"/>
                          <a:ea typeface="Times New Roman"/>
                          <a:cs typeface="Arial"/>
                        </a:rPr>
                        <a:t>Created</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900" b="1" kern="1200" dirty="0">
                          <a:effectLst/>
                          <a:latin typeface="+mn-lt"/>
                          <a:ea typeface="Times New Roman"/>
                          <a:cs typeface="Arial"/>
                        </a:rPr>
                        <a:t>Finalised</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900" b="1" kern="1200" dirty="0" smtClean="0">
                          <a:effectLst/>
                          <a:latin typeface="+mn-lt"/>
                          <a:ea typeface="Times New Roman"/>
                          <a:cs typeface="Arial"/>
                        </a:rPr>
                        <a:t> </a:t>
                      </a:r>
                      <a:r>
                        <a:rPr lang="en-ZA" sz="900" b="1" kern="1200" dirty="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nSpc>
                          <a:spcPct val="115000"/>
                        </a:lnSpc>
                        <a:spcAft>
                          <a:spcPts val="0"/>
                        </a:spcAft>
                      </a:pPr>
                      <a:r>
                        <a:rPr lang="en-ZA" sz="900" b="1" kern="1200" dirty="0">
                          <a:effectLst/>
                          <a:latin typeface="+mn-lt"/>
                          <a:ea typeface="Times New Roman"/>
                          <a:cs typeface="Arial"/>
                        </a:rPr>
                        <a:t>Created</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15000"/>
                        </a:lnSpc>
                        <a:spcAft>
                          <a:spcPts val="0"/>
                        </a:spcAft>
                      </a:pPr>
                      <a:r>
                        <a:rPr lang="en-ZA" sz="900" b="1" kern="1200" dirty="0">
                          <a:effectLst/>
                          <a:latin typeface="+mn-lt"/>
                          <a:ea typeface="Times New Roman"/>
                          <a:cs typeface="Arial"/>
                        </a:rPr>
                        <a:t>Finalised</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nSpc>
                          <a:spcPct val="115000"/>
                        </a:lnSpc>
                        <a:spcAft>
                          <a:spcPts val="0"/>
                        </a:spcAft>
                      </a:pPr>
                      <a:r>
                        <a:rPr lang="en-ZA" sz="900" b="1" kern="1200" dirty="0" smtClean="0">
                          <a:effectLst/>
                          <a:latin typeface="+mn-lt"/>
                          <a:ea typeface="Times New Roman"/>
                          <a:cs typeface="Arial"/>
                        </a:rPr>
                        <a:t> </a:t>
                      </a:r>
                      <a:r>
                        <a:rPr lang="en-ZA" sz="900" b="1" kern="1200" dirty="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2"/>
                  </a:ext>
                </a:extLst>
              </a:tr>
              <a:tr h="377437">
                <a:tc>
                  <a:txBody>
                    <a:bodyPr/>
                    <a:lstStyle/>
                    <a:p>
                      <a:pPr>
                        <a:lnSpc>
                          <a:spcPct val="115000"/>
                        </a:lnSpc>
                        <a:spcAft>
                          <a:spcPts val="0"/>
                        </a:spcAft>
                      </a:pPr>
                      <a:r>
                        <a:rPr lang="en-ZA" sz="900" b="1" kern="1200" dirty="0">
                          <a:solidFill>
                            <a:srgbClr val="000000"/>
                          </a:solidFill>
                          <a:effectLst/>
                          <a:latin typeface="+mn-lt"/>
                          <a:ea typeface="Times New Roman"/>
                          <a:cs typeface="Arial"/>
                        </a:rPr>
                        <a:t>Eastern Cape</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492</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435</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88</a:t>
                      </a:r>
                      <a:r>
                        <a:rPr lang="en-ZA" sz="900" kern="1200" dirty="0" smtClean="0">
                          <a:solidFill>
                            <a:srgbClr val="000000"/>
                          </a:solidFill>
                          <a:effectLst/>
                          <a:latin typeface="+mn-lt"/>
                          <a:ea typeface="Calibri"/>
                          <a:cs typeface="Times New Roman"/>
                        </a:rPr>
                        <a:t>% </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479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432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504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398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79%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971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867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1156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867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3"/>
                  </a:ext>
                </a:extLst>
              </a:tr>
              <a:tr h="397657">
                <a:tc>
                  <a:txBody>
                    <a:bodyPr/>
                    <a:lstStyle/>
                    <a:p>
                      <a:pPr>
                        <a:lnSpc>
                          <a:spcPct val="115000"/>
                        </a:lnSpc>
                        <a:spcAft>
                          <a:spcPts val="0"/>
                        </a:spcAft>
                      </a:pPr>
                      <a:r>
                        <a:rPr lang="en-ZA" sz="900" b="1" kern="1200">
                          <a:solidFill>
                            <a:srgbClr val="000000"/>
                          </a:solidFill>
                          <a:effectLst/>
                          <a:latin typeface="+mn-lt"/>
                          <a:ea typeface="Times New Roman"/>
                          <a:cs typeface="Arial"/>
                        </a:rPr>
                        <a:t>Free State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301</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280</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93</a:t>
                      </a:r>
                      <a:r>
                        <a:rPr lang="en-ZA" sz="900" kern="1200" dirty="0" smtClean="0">
                          <a:solidFill>
                            <a:srgbClr val="000000"/>
                          </a:solidFill>
                          <a:effectLst/>
                          <a:latin typeface="+mn-lt"/>
                          <a:ea typeface="Calibri"/>
                          <a:cs typeface="Times New Roman"/>
                        </a:rPr>
                        <a:t>%</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265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265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333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234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566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545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606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428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4"/>
                  </a:ext>
                </a:extLst>
              </a:tr>
              <a:tr h="445799">
                <a:tc>
                  <a:txBody>
                    <a:bodyPr/>
                    <a:lstStyle/>
                    <a:p>
                      <a:pPr>
                        <a:lnSpc>
                          <a:spcPct val="115000"/>
                        </a:lnSpc>
                        <a:spcAft>
                          <a:spcPts val="0"/>
                        </a:spcAft>
                      </a:pPr>
                      <a:r>
                        <a:rPr lang="en-ZA" sz="900" b="1" kern="1200">
                          <a:solidFill>
                            <a:srgbClr val="000000"/>
                          </a:solidFill>
                          <a:effectLst/>
                          <a:latin typeface="+mn-lt"/>
                          <a:ea typeface="Times New Roman"/>
                          <a:cs typeface="Arial"/>
                        </a:rPr>
                        <a:t>Gauteng</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1 160</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868</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75</a:t>
                      </a:r>
                      <a:r>
                        <a:rPr lang="en-ZA" sz="900" kern="1200" dirty="0" smtClean="0">
                          <a:solidFill>
                            <a:srgbClr val="000000"/>
                          </a:solidFill>
                          <a:effectLst/>
                          <a:latin typeface="+mn-lt"/>
                          <a:ea typeface="Calibri"/>
                          <a:cs typeface="Times New Roman"/>
                        </a:rPr>
                        <a:t>%</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862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789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1117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789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2022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1657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2305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1458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5"/>
                  </a:ext>
                </a:extLst>
              </a:tr>
              <a:tr h="501644">
                <a:tc>
                  <a:txBody>
                    <a:bodyPr/>
                    <a:lstStyle/>
                    <a:p>
                      <a:pPr>
                        <a:lnSpc>
                          <a:spcPct val="115000"/>
                        </a:lnSpc>
                        <a:spcAft>
                          <a:spcPts val="0"/>
                        </a:spcAft>
                      </a:pPr>
                      <a:r>
                        <a:rPr lang="en-ZA" sz="900" b="1" kern="1200">
                          <a:solidFill>
                            <a:srgbClr val="000000"/>
                          </a:solidFill>
                          <a:effectLst/>
                          <a:latin typeface="+mn-lt"/>
                          <a:ea typeface="Times New Roman"/>
                          <a:cs typeface="Arial"/>
                        </a:rPr>
                        <a:t>KwaZulu-Natal</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754</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707</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94</a:t>
                      </a:r>
                      <a:r>
                        <a:rPr lang="en-ZA" sz="900" kern="1200" dirty="0" smtClean="0">
                          <a:solidFill>
                            <a:srgbClr val="000000"/>
                          </a:solidFill>
                          <a:effectLst/>
                          <a:latin typeface="+mn-lt"/>
                          <a:ea typeface="Calibri"/>
                          <a:cs typeface="Times New Roman"/>
                        </a:rPr>
                        <a:t>%</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730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692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909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745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1484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1399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1750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1419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81%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6"/>
                  </a:ext>
                </a:extLst>
              </a:tr>
              <a:tr h="387065">
                <a:tc>
                  <a:txBody>
                    <a:bodyPr/>
                    <a:lstStyle/>
                    <a:p>
                      <a:pPr>
                        <a:lnSpc>
                          <a:spcPct val="115000"/>
                        </a:lnSpc>
                        <a:spcAft>
                          <a:spcPts val="0"/>
                        </a:spcAft>
                      </a:pPr>
                      <a:r>
                        <a:rPr lang="en-ZA" sz="900" b="1" kern="1200">
                          <a:solidFill>
                            <a:srgbClr val="000000"/>
                          </a:solidFill>
                          <a:effectLst/>
                          <a:latin typeface="+mn-lt"/>
                          <a:ea typeface="Times New Roman"/>
                          <a:cs typeface="Arial"/>
                        </a:rPr>
                        <a:t>Limpopo</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254</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225</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89</a:t>
                      </a:r>
                      <a:r>
                        <a:rPr lang="en-ZA" sz="900" kern="1200" dirty="0" smtClean="0">
                          <a:solidFill>
                            <a:srgbClr val="000000"/>
                          </a:solidFill>
                          <a:effectLst/>
                          <a:latin typeface="+mn-lt"/>
                          <a:ea typeface="Calibri"/>
                          <a:cs typeface="Times New Roman"/>
                        </a:rPr>
                        <a:t>%</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259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237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401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303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76%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513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462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800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514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7"/>
                  </a:ext>
                </a:extLst>
              </a:tr>
              <a:tr h="408246">
                <a:tc>
                  <a:txBody>
                    <a:bodyPr/>
                    <a:lstStyle/>
                    <a:p>
                      <a:pPr>
                        <a:lnSpc>
                          <a:spcPct val="115000"/>
                        </a:lnSpc>
                        <a:spcAft>
                          <a:spcPts val="0"/>
                        </a:spcAft>
                      </a:pPr>
                      <a:r>
                        <a:rPr lang="en-ZA" sz="900" b="1" kern="1200">
                          <a:solidFill>
                            <a:srgbClr val="000000"/>
                          </a:solidFill>
                          <a:effectLst/>
                          <a:latin typeface="+mn-lt"/>
                          <a:ea typeface="Times New Roman"/>
                          <a:cs typeface="Arial"/>
                        </a:rPr>
                        <a:t>Mpumalanga</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417</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367</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88</a:t>
                      </a:r>
                      <a:r>
                        <a:rPr lang="en-ZA" sz="900" kern="1200" dirty="0" smtClean="0">
                          <a:solidFill>
                            <a:srgbClr val="000000"/>
                          </a:solidFill>
                          <a:effectLst/>
                          <a:latin typeface="+mn-lt"/>
                          <a:ea typeface="Calibri"/>
                          <a:cs typeface="Times New Roman"/>
                        </a:rPr>
                        <a:t>%</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253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230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437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359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670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597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841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629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8"/>
                  </a:ext>
                </a:extLst>
              </a:tr>
              <a:tr h="319666">
                <a:tc>
                  <a:txBody>
                    <a:bodyPr/>
                    <a:lstStyle/>
                    <a:p>
                      <a:pPr>
                        <a:lnSpc>
                          <a:spcPct val="115000"/>
                        </a:lnSpc>
                        <a:spcAft>
                          <a:spcPts val="0"/>
                        </a:spcAft>
                      </a:pPr>
                      <a:r>
                        <a:rPr lang="en-ZA" sz="900" b="1" kern="1200">
                          <a:solidFill>
                            <a:srgbClr val="000000"/>
                          </a:solidFill>
                          <a:effectLst/>
                          <a:latin typeface="+mn-lt"/>
                          <a:ea typeface="Times New Roman"/>
                          <a:cs typeface="Arial"/>
                        </a:rPr>
                        <a:t>North West</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424</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375</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88</a:t>
                      </a:r>
                      <a:r>
                        <a:rPr lang="en-ZA" sz="900" kern="1200" dirty="0" smtClean="0">
                          <a:solidFill>
                            <a:srgbClr val="000000"/>
                          </a:solidFill>
                          <a:effectLst/>
                          <a:latin typeface="+mn-lt"/>
                          <a:ea typeface="Calibri"/>
                          <a:cs typeface="Times New Roman"/>
                        </a:rPr>
                        <a:t>%</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287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269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176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128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711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644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359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208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9"/>
                  </a:ext>
                </a:extLst>
              </a:tr>
              <a:tr h="340848">
                <a:tc>
                  <a:txBody>
                    <a:bodyPr/>
                    <a:lstStyle/>
                    <a:p>
                      <a:pPr>
                        <a:lnSpc>
                          <a:spcPct val="115000"/>
                        </a:lnSpc>
                        <a:spcAft>
                          <a:spcPts val="0"/>
                        </a:spcAft>
                      </a:pPr>
                      <a:r>
                        <a:rPr lang="en-ZA" sz="900" b="1" kern="1200">
                          <a:solidFill>
                            <a:srgbClr val="000000"/>
                          </a:solidFill>
                          <a:effectLst/>
                          <a:latin typeface="+mn-lt"/>
                          <a:ea typeface="Times New Roman"/>
                          <a:cs typeface="Arial"/>
                        </a:rPr>
                        <a:t>Northern Cape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137</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132</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96</a:t>
                      </a:r>
                      <a:r>
                        <a:rPr lang="en-ZA" sz="900" kern="1200" dirty="0" smtClean="0">
                          <a:solidFill>
                            <a:srgbClr val="000000"/>
                          </a:solidFill>
                          <a:effectLst/>
                          <a:latin typeface="+mn-lt"/>
                          <a:ea typeface="Calibri"/>
                          <a:cs typeface="Times New Roman"/>
                        </a:rPr>
                        <a:t>%</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121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112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227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218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239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0"/>
                  </a:ext>
                </a:extLst>
              </a:tr>
              <a:tr h="388990">
                <a:tc>
                  <a:txBody>
                    <a:bodyPr/>
                    <a:lstStyle/>
                    <a:p>
                      <a:pPr>
                        <a:lnSpc>
                          <a:spcPct val="115000"/>
                        </a:lnSpc>
                        <a:spcAft>
                          <a:spcPts val="0"/>
                        </a:spcAft>
                      </a:pPr>
                      <a:r>
                        <a:rPr lang="en-ZA" sz="900" b="1" kern="1200">
                          <a:solidFill>
                            <a:srgbClr val="000000"/>
                          </a:solidFill>
                          <a:effectLst/>
                          <a:latin typeface="+mn-lt"/>
                          <a:ea typeface="Times New Roman"/>
                          <a:cs typeface="Arial"/>
                        </a:rPr>
                        <a:t>Western Cape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447</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a:solidFill>
                            <a:srgbClr val="000000"/>
                          </a:solidFill>
                          <a:effectLst/>
                          <a:latin typeface="+mn-lt"/>
                          <a:ea typeface="Calibri"/>
                          <a:cs typeface="Times New Roman"/>
                        </a:rPr>
                        <a:t>416</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kern="1200" dirty="0">
                          <a:solidFill>
                            <a:srgbClr val="000000"/>
                          </a:solidFill>
                          <a:effectLst/>
                          <a:latin typeface="+mn-lt"/>
                          <a:ea typeface="Calibri"/>
                          <a:cs typeface="Times New Roman"/>
                        </a:rPr>
                        <a:t>93</a:t>
                      </a:r>
                      <a:r>
                        <a:rPr lang="en-ZA" sz="900" kern="1200" dirty="0" smtClean="0">
                          <a:solidFill>
                            <a:srgbClr val="000000"/>
                          </a:solidFill>
                          <a:effectLst/>
                          <a:latin typeface="+mn-lt"/>
                          <a:ea typeface="Calibri"/>
                          <a:cs typeface="Times New Roman"/>
                        </a:rPr>
                        <a:t>%</a:t>
                      </a:r>
                      <a:r>
                        <a:rPr lang="en-ZA" sz="900" kern="1200" noProof="0" dirty="0" smtClean="0">
                          <a:solidFill>
                            <a:srgbClr val="000000"/>
                          </a:solidFill>
                          <a:effectLst/>
                          <a:latin typeface="+mn-lt"/>
                          <a:ea typeface="Calibri"/>
                          <a:cs typeface="Times New Roman"/>
                        </a:rPr>
                        <a:t>  ↑</a:t>
                      </a:r>
                      <a:endParaRPr lang="en-ZA" sz="900"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444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404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392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304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891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a:solidFill>
                            <a:srgbClr val="000000"/>
                          </a:solidFill>
                          <a:effectLst/>
                          <a:latin typeface="+mn-lt"/>
                          <a:ea typeface="Calibri"/>
                          <a:cs typeface="Times New Roman"/>
                        </a:rPr>
                        <a:t>820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kern="1200" dirty="0">
                          <a:solidFill>
                            <a:srgbClr val="000000"/>
                          </a:solidFill>
                          <a:effectLst/>
                          <a:latin typeface="+mn-lt"/>
                          <a:ea typeface="Calibri"/>
                          <a:cs typeface="Times New Roman"/>
                        </a:rPr>
                        <a:t>92%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864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634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1"/>
                  </a:ext>
                </a:extLst>
              </a:tr>
              <a:tr h="306763">
                <a:tc>
                  <a:txBody>
                    <a:bodyPr/>
                    <a:lstStyle/>
                    <a:p>
                      <a:pPr>
                        <a:lnSpc>
                          <a:spcPct val="115000"/>
                        </a:lnSpc>
                        <a:spcAft>
                          <a:spcPts val="0"/>
                        </a:spcAft>
                      </a:pPr>
                      <a:r>
                        <a:rPr lang="en-ZA" sz="900" b="1" kern="1200">
                          <a:solidFill>
                            <a:srgbClr val="000000"/>
                          </a:solidFill>
                          <a:effectLst/>
                          <a:latin typeface="+mn-lt"/>
                          <a:ea typeface="Times New Roman"/>
                          <a:cs typeface="Arial"/>
                        </a:rPr>
                        <a:t>Grand Total</a:t>
                      </a:r>
                      <a:endParaRPr lang="en-ZA" sz="900" b="1">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b="1" kern="1200">
                          <a:solidFill>
                            <a:srgbClr val="000000"/>
                          </a:solidFill>
                          <a:effectLst/>
                          <a:latin typeface="+mn-lt"/>
                          <a:ea typeface="Calibri"/>
                          <a:cs typeface="Times New Roman"/>
                        </a:rPr>
                        <a:t>4 386</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b="1" kern="1200">
                          <a:solidFill>
                            <a:srgbClr val="000000"/>
                          </a:solidFill>
                          <a:effectLst/>
                          <a:latin typeface="+mn-lt"/>
                          <a:ea typeface="Calibri"/>
                          <a:cs typeface="Times New Roman"/>
                        </a:rPr>
                        <a:t>3 805</a:t>
                      </a: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latinLnBrk="0" hangingPunct="1">
                        <a:lnSpc>
                          <a:spcPct val="115000"/>
                        </a:lnSpc>
                        <a:spcAft>
                          <a:spcPts val="1000"/>
                        </a:spcAft>
                      </a:pPr>
                      <a:r>
                        <a:rPr lang="en-ZA" sz="900" b="1" kern="1200" dirty="0">
                          <a:solidFill>
                            <a:srgbClr val="000000"/>
                          </a:solidFill>
                          <a:effectLst/>
                          <a:latin typeface="+mn-lt"/>
                          <a:ea typeface="Calibri"/>
                          <a:cs typeface="Times New Roman"/>
                        </a:rPr>
                        <a:t>87</a:t>
                      </a:r>
                      <a:r>
                        <a:rPr lang="en-ZA" sz="900" b="1" kern="1200" dirty="0" smtClean="0">
                          <a:solidFill>
                            <a:srgbClr val="000000"/>
                          </a:solidFill>
                          <a:effectLst/>
                          <a:latin typeface="+mn-lt"/>
                          <a:ea typeface="Calibri"/>
                          <a:cs typeface="Times New Roman"/>
                        </a:rPr>
                        <a:t>%</a:t>
                      </a:r>
                      <a:r>
                        <a:rPr lang="en-ZA" sz="900" b="1" kern="1200" noProof="0" dirty="0" smtClean="0">
                          <a:solidFill>
                            <a:srgbClr val="000000"/>
                          </a:solidFill>
                          <a:effectLst/>
                          <a:latin typeface="+mn-lt"/>
                          <a:ea typeface="Calibri"/>
                          <a:cs typeface="Times New Roman"/>
                        </a:rPr>
                        <a:t>  ↑</a:t>
                      </a:r>
                      <a:endParaRPr lang="en-ZA" sz="900" b="1" kern="1200" dirty="0">
                        <a:solidFill>
                          <a:srgbClr val="000000"/>
                        </a:solidFill>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mn-lt"/>
                          <a:ea typeface="Calibri"/>
                          <a:cs typeface="Times New Roman"/>
                        </a:rPr>
                        <a:t>3669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mn-lt"/>
                          <a:ea typeface="Calibri"/>
                          <a:cs typeface="Times New Roman"/>
                        </a:rPr>
                        <a:t>3404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b="1" kern="1200" dirty="0">
                          <a:solidFill>
                            <a:srgbClr val="000000"/>
                          </a:solidFill>
                          <a:effectLst/>
                          <a:latin typeface="+mn-lt"/>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mn-lt"/>
                          <a:ea typeface="Calibri"/>
                          <a:cs typeface="Times New Roman"/>
                        </a:rPr>
                        <a:t>4390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mn-lt"/>
                          <a:ea typeface="Calibri"/>
                          <a:cs typeface="Times New Roman"/>
                        </a:rPr>
                        <a:t>3372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ctr" latinLnBrk="0" hangingPunct="1">
                        <a:lnSpc>
                          <a:spcPct val="115000"/>
                        </a:lnSpc>
                        <a:spcAft>
                          <a:spcPts val="1000"/>
                        </a:spcAft>
                      </a:pPr>
                      <a:r>
                        <a:rPr lang="en-ZA" sz="900" b="1" kern="1200" dirty="0">
                          <a:solidFill>
                            <a:srgbClr val="000000"/>
                          </a:solidFill>
                          <a:effectLst/>
                          <a:latin typeface="+mn-lt"/>
                          <a:ea typeface="Calibri"/>
                          <a:cs typeface="Times New Roman"/>
                        </a:rPr>
                        <a:t>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mn-lt"/>
                          <a:ea typeface="Calibri"/>
                          <a:cs typeface="Times New Roman"/>
                        </a:rPr>
                        <a:t>8055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b="1" kern="1200">
                          <a:solidFill>
                            <a:srgbClr val="000000"/>
                          </a:solidFill>
                          <a:effectLst/>
                          <a:latin typeface="+mn-lt"/>
                          <a:ea typeface="Calibri"/>
                          <a:cs typeface="Times New Roman"/>
                        </a:rPr>
                        <a:t>7209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ctr" latinLnBrk="0" hangingPunct="1">
                        <a:lnSpc>
                          <a:spcPct val="115000"/>
                        </a:lnSpc>
                        <a:spcAft>
                          <a:spcPts val="1000"/>
                        </a:spcAft>
                      </a:pPr>
                      <a:r>
                        <a:rPr lang="en-ZA" sz="900" b="1" kern="1200" dirty="0">
                          <a:solidFill>
                            <a:srgbClr val="000000"/>
                          </a:solidFill>
                          <a:effectLst/>
                          <a:latin typeface="+mn-lt"/>
                          <a:ea typeface="Calibri"/>
                          <a:cs typeface="Times New Roman"/>
                        </a:rPr>
                        <a:t>89%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0" algn="l" defTabSz="457200" rtl="0" eaLnBrk="1" fontAlgn="b" latinLnBrk="0" hangingPunct="1">
                        <a:lnSpc>
                          <a:spcPct val="115000"/>
                        </a:lnSpc>
                        <a:spcAft>
                          <a:spcPts val="1000"/>
                        </a:spcAft>
                      </a:pPr>
                      <a:r>
                        <a:rPr lang="en-ZA" sz="900" b="1" kern="1200">
                          <a:solidFill>
                            <a:srgbClr val="000000"/>
                          </a:solidFill>
                          <a:effectLst/>
                          <a:latin typeface="+mn-lt"/>
                          <a:ea typeface="Calibri"/>
                          <a:cs typeface="Times New Roman"/>
                        </a:rPr>
                        <a:t>8937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b="1" kern="1200">
                          <a:solidFill>
                            <a:srgbClr val="000000"/>
                          </a:solidFill>
                          <a:effectLst/>
                          <a:latin typeface="+mn-lt"/>
                          <a:ea typeface="Calibri"/>
                          <a:cs typeface="Times New Roman"/>
                        </a:rPr>
                        <a:t>6396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b="1" kern="1200" dirty="0">
                          <a:solidFill>
                            <a:srgbClr val="000000"/>
                          </a:solidFill>
                          <a:effectLst/>
                          <a:latin typeface="+mn-lt"/>
                          <a:ea typeface="Calibri"/>
                          <a:cs typeface="Times New Roman"/>
                        </a:rPr>
                        <a:t>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10012"/>
                  </a:ext>
                </a:extLst>
              </a:tr>
            </a:tbl>
          </a:graphicData>
        </a:graphic>
      </p:graphicFrame>
      <p:sp>
        <p:nvSpPr>
          <p:cNvPr id="6" name="TextBox 7"/>
          <p:cNvSpPr txBox="1"/>
          <p:nvPr/>
        </p:nvSpPr>
        <p:spPr>
          <a:xfrm>
            <a:off x="8363085" y="404873"/>
            <a:ext cx="351163" cy="461665"/>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27</a:t>
            </a:r>
          </a:p>
          <a:p>
            <a:endParaRPr lang="en-ZA" sz="1200" dirty="0">
              <a:solidFill>
                <a:prstClr val="black"/>
              </a:solidFill>
            </a:endParaRPr>
          </a:p>
        </p:txBody>
      </p:sp>
    </p:spTree>
    <p:extLst>
      <p:ext uri="{BB962C8B-B14F-4D97-AF65-F5344CB8AC3E}">
        <p14:creationId xmlns:p14="http://schemas.microsoft.com/office/powerpoint/2010/main" xmlns="" val="27196985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28</a:t>
            </a:fld>
            <a:endParaRPr lang="en-US"/>
          </a:p>
        </p:txBody>
      </p:sp>
      <p:sp>
        <p:nvSpPr>
          <p:cNvPr id="5" name="TextBox 4"/>
          <p:cNvSpPr txBox="1"/>
          <p:nvPr/>
        </p:nvSpPr>
        <p:spPr>
          <a:xfrm>
            <a:off x="475012" y="807522"/>
            <a:ext cx="8211789" cy="400110"/>
          </a:xfrm>
          <a:prstGeom prst="rect">
            <a:avLst/>
          </a:prstGeom>
          <a:noFill/>
        </p:spPr>
        <p:txBody>
          <a:bodyPr wrap="square" rtlCol="0">
            <a:spAutoFit/>
          </a:bodyPr>
          <a:lstStyle/>
          <a:p>
            <a:pPr algn="ctr" defTabSz="457200" fontAlgn="base">
              <a:spcBef>
                <a:spcPct val="0"/>
              </a:spcBef>
              <a:spcAft>
                <a:spcPct val="0"/>
              </a:spcAft>
            </a:pPr>
            <a:r>
              <a:rPr lang="en-ZA" sz="2000" b="1" dirty="0" smtClean="0">
                <a:solidFill>
                  <a:prstClr val="black"/>
                </a:solidFill>
                <a:latin typeface="Arial" charset="0"/>
                <a:ea typeface="MS PGothic" pitchFamily="34" charset="-128"/>
              </a:rPr>
              <a:t>CLAIMS BREAKDOWN BY PROVINCES</a:t>
            </a:r>
            <a:endParaRPr lang="en-ZA" sz="2000" b="1" dirty="0">
              <a:solidFill>
                <a:prstClr val="black"/>
              </a:solidFill>
              <a:latin typeface="Arial" charset="0"/>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2935297186"/>
              </p:ext>
            </p:extLst>
          </p:nvPr>
        </p:nvGraphicFramePr>
        <p:xfrm>
          <a:off x="179512" y="1269187"/>
          <a:ext cx="8928991" cy="5270814"/>
        </p:xfrm>
        <a:graphic>
          <a:graphicData uri="http://schemas.openxmlformats.org/drawingml/2006/table">
            <a:tbl>
              <a:tblPr firstRow="1" bandRow="1"/>
              <a:tblGrid>
                <a:gridCol w="648072">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504056">
                  <a:extLst>
                    <a:ext uri="{9D8B030D-6E8A-4147-A177-3AD203B41FA5}">
                      <a16:colId xmlns:a16="http://schemas.microsoft.com/office/drawing/2014/main" xmlns="" val="20002"/>
                    </a:ext>
                  </a:extLst>
                </a:gridCol>
                <a:gridCol w="432048">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576064">
                  <a:extLst>
                    <a:ext uri="{9D8B030D-6E8A-4147-A177-3AD203B41FA5}">
                      <a16:colId xmlns:a16="http://schemas.microsoft.com/office/drawing/2014/main" xmlns="" val="20006"/>
                    </a:ext>
                  </a:extLst>
                </a:gridCol>
                <a:gridCol w="504056">
                  <a:extLst>
                    <a:ext uri="{9D8B030D-6E8A-4147-A177-3AD203B41FA5}">
                      <a16:colId xmlns:a16="http://schemas.microsoft.com/office/drawing/2014/main" xmlns="" val="20007"/>
                    </a:ext>
                  </a:extLst>
                </a:gridCol>
                <a:gridCol w="576064">
                  <a:extLst>
                    <a:ext uri="{9D8B030D-6E8A-4147-A177-3AD203B41FA5}">
                      <a16:colId xmlns:a16="http://schemas.microsoft.com/office/drawing/2014/main" xmlns="" val="20008"/>
                    </a:ext>
                  </a:extLst>
                </a:gridCol>
                <a:gridCol w="576064">
                  <a:extLst>
                    <a:ext uri="{9D8B030D-6E8A-4147-A177-3AD203B41FA5}">
                      <a16:colId xmlns:a16="http://schemas.microsoft.com/office/drawing/2014/main" xmlns="" val="20009"/>
                    </a:ext>
                  </a:extLst>
                </a:gridCol>
                <a:gridCol w="504056">
                  <a:extLst>
                    <a:ext uri="{9D8B030D-6E8A-4147-A177-3AD203B41FA5}">
                      <a16:colId xmlns:a16="http://schemas.microsoft.com/office/drawing/2014/main" xmlns="" val="20010"/>
                    </a:ext>
                  </a:extLst>
                </a:gridCol>
                <a:gridCol w="576064">
                  <a:extLst>
                    <a:ext uri="{9D8B030D-6E8A-4147-A177-3AD203B41FA5}">
                      <a16:colId xmlns:a16="http://schemas.microsoft.com/office/drawing/2014/main" xmlns="" val="20011"/>
                    </a:ext>
                  </a:extLst>
                </a:gridCol>
                <a:gridCol w="576064">
                  <a:extLst>
                    <a:ext uri="{9D8B030D-6E8A-4147-A177-3AD203B41FA5}">
                      <a16:colId xmlns:a16="http://schemas.microsoft.com/office/drawing/2014/main" xmlns="" val="20012"/>
                    </a:ext>
                  </a:extLst>
                </a:gridCol>
                <a:gridCol w="648072">
                  <a:extLst>
                    <a:ext uri="{9D8B030D-6E8A-4147-A177-3AD203B41FA5}">
                      <a16:colId xmlns:a16="http://schemas.microsoft.com/office/drawing/2014/main" xmlns="" val="20013"/>
                    </a:ext>
                  </a:extLst>
                </a:gridCol>
                <a:gridCol w="648072">
                  <a:extLst>
                    <a:ext uri="{9D8B030D-6E8A-4147-A177-3AD203B41FA5}">
                      <a16:colId xmlns:a16="http://schemas.microsoft.com/office/drawing/2014/main" xmlns="" val="20014"/>
                    </a:ext>
                  </a:extLst>
                </a:gridCol>
                <a:gridCol w="504055">
                  <a:extLst>
                    <a:ext uri="{9D8B030D-6E8A-4147-A177-3AD203B41FA5}">
                      <a16:colId xmlns:a16="http://schemas.microsoft.com/office/drawing/2014/main" xmlns="" val="20015"/>
                    </a:ext>
                  </a:extLst>
                </a:gridCol>
              </a:tblGrid>
              <a:tr h="429578">
                <a:tc gridSpan="16">
                  <a:txBody>
                    <a:bodyPr/>
                    <a:lstStyle/>
                    <a:p>
                      <a:pPr algn="ctr">
                        <a:lnSpc>
                          <a:spcPct val="115000"/>
                        </a:lnSpc>
                        <a:spcAft>
                          <a:spcPts val="0"/>
                        </a:spcAft>
                      </a:pPr>
                      <a:r>
                        <a:rPr lang="en-ZA" sz="1200" b="1" kern="1200" dirty="0" smtClean="0">
                          <a:effectLst/>
                          <a:latin typeface="+mn-lt"/>
                          <a:ea typeface="Times New Roman"/>
                          <a:cs typeface="Arial"/>
                        </a:rPr>
                        <a:t>BENEFITS PAYMENTS (95% Within 6 working days)</a:t>
                      </a:r>
                      <a:endParaRPr lang="en-ZA" sz="12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xmlns="" val="10000"/>
                  </a:ext>
                </a:extLst>
              </a:tr>
              <a:tr h="368225">
                <a:tc gridSpan="4">
                  <a:txBody>
                    <a:bodyPr/>
                    <a:lstStyle/>
                    <a:p>
                      <a:pPr algn="ctr">
                        <a:lnSpc>
                          <a:spcPct val="115000"/>
                        </a:lnSpc>
                        <a:spcAft>
                          <a:spcPts val="0"/>
                        </a:spcAft>
                      </a:pPr>
                      <a:r>
                        <a:rPr lang="en-ZA" sz="900" b="1" kern="1200" dirty="0" smtClean="0">
                          <a:effectLst/>
                          <a:latin typeface="+mn-lt"/>
                          <a:ea typeface="Times New Roman"/>
                          <a:cs typeface="Arial"/>
                        </a:rPr>
                        <a:t>1</a:t>
                      </a:r>
                      <a:r>
                        <a:rPr lang="en-ZA" sz="900" b="1" kern="1200" baseline="30000" dirty="0" smtClean="0">
                          <a:effectLst/>
                          <a:latin typeface="+mn-lt"/>
                          <a:ea typeface="Times New Roman"/>
                          <a:cs typeface="Arial"/>
                        </a:rPr>
                        <a:t>ST</a:t>
                      </a:r>
                      <a:r>
                        <a:rPr lang="en-ZA" sz="900" b="1" kern="1200" baseline="0" dirty="0" smtClean="0">
                          <a:effectLst/>
                          <a:latin typeface="+mn-lt"/>
                          <a:ea typeface="Times New Roman"/>
                          <a:cs typeface="Arial"/>
                        </a:rPr>
                        <a:t> QUARTER</a:t>
                      </a:r>
                      <a:r>
                        <a:rPr lang="en-ZA" sz="900" b="1" kern="1200" dirty="0" smtClean="0">
                          <a:effectLst/>
                          <a:latin typeface="+mn-lt"/>
                          <a:ea typeface="Times New Roman"/>
                          <a:cs typeface="Arial"/>
                        </a:rPr>
                        <a:t> </a:t>
                      </a:r>
                      <a:r>
                        <a:rPr lang="en-ZA" sz="900" b="1" kern="1200" dirty="0">
                          <a:effectLst/>
                          <a:latin typeface="+mn-lt"/>
                          <a:ea typeface="Times New Roman"/>
                          <a:cs typeface="Arial"/>
                        </a:rPr>
                        <a:t>2018</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mn-lt"/>
                          <a:ea typeface="Times New Roman"/>
                          <a:cs typeface="Arial"/>
                        </a:rPr>
                        <a:t>2</a:t>
                      </a:r>
                      <a:r>
                        <a:rPr kumimoji="0" lang="en-ZA" sz="900" b="1" i="0" u="none" strike="noStrike" kern="1200" cap="none" spc="0" normalizeH="0" baseline="30000" noProof="0" dirty="0" smtClean="0">
                          <a:ln>
                            <a:noFill/>
                          </a:ln>
                          <a:solidFill>
                            <a:prstClr val="black"/>
                          </a:solidFill>
                          <a:effectLst/>
                          <a:uLnTx/>
                          <a:uFillTx/>
                          <a:latin typeface="+mn-lt"/>
                          <a:ea typeface="Times New Roman"/>
                          <a:cs typeface="Arial"/>
                        </a:rPr>
                        <a:t>ND</a:t>
                      </a:r>
                      <a:r>
                        <a:rPr kumimoji="0" lang="en-ZA" sz="900" b="1" i="0" u="none" strike="noStrike" kern="1200" cap="none" spc="0" normalizeH="0" baseline="0" noProof="0" dirty="0" smtClean="0">
                          <a:ln>
                            <a:noFill/>
                          </a:ln>
                          <a:solidFill>
                            <a:prstClr val="black"/>
                          </a:solidFill>
                          <a:effectLst/>
                          <a:uLnTx/>
                          <a:uFillTx/>
                          <a:latin typeface="+mn-lt"/>
                          <a:ea typeface="Times New Roman"/>
                          <a:cs typeface="Arial"/>
                        </a:rPr>
                        <a:t> QUARTER 2018</a:t>
                      </a:r>
                      <a:endParaRPr kumimoji="0" lang="en-ZA" sz="900" b="0"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mn-lt"/>
                          <a:ea typeface="Times New Roman"/>
                          <a:cs typeface="Arial"/>
                        </a:rPr>
                        <a:t>2</a:t>
                      </a:r>
                      <a:r>
                        <a:rPr kumimoji="0" lang="en-ZA" sz="900" b="1" i="0" u="none" strike="noStrike" kern="1200" cap="none" spc="0" normalizeH="0" baseline="30000" noProof="0" dirty="0" smtClean="0">
                          <a:ln>
                            <a:noFill/>
                          </a:ln>
                          <a:solidFill>
                            <a:prstClr val="black"/>
                          </a:solidFill>
                          <a:effectLst/>
                          <a:uLnTx/>
                          <a:uFillTx/>
                          <a:latin typeface="+mn-lt"/>
                          <a:ea typeface="Times New Roman"/>
                          <a:cs typeface="Arial"/>
                        </a:rPr>
                        <a:t>ND</a:t>
                      </a:r>
                      <a:r>
                        <a:rPr kumimoji="0" lang="en-ZA" sz="900" b="1" i="0" u="none" strike="noStrike" kern="1200" cap="none" spc="0" normalizeH="0" baseline="0" noProof="0" dirty="0" smtClean="0">
                          <a:ln>
                            <a:noFill/>
                          </a:ln>
                          <a:solidFill>
                            <a:prstClr val="black"/>
                          </a:solidFill>
                          <a:effectLst/>
                          <a:uLnTx/>
                          <a:uFillTx/>
                          <a:latin typeface="+mn-lt"/>
                          <a:ea typeface="Times New Roman"/>
                          <a:cs typeface="Arial"/>
                        </a:rPr>
                        <a:t> QUARTER 2017</a:t>
                      </a:r>
                      <a:endParaRPr kumimoji="0" lang="en-ZA" sz="900" b="0"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900" b="1" kern="1200" dirty="0">
                          <a:effectLst/>
                          <a:latin typeface="+mn-lt"/>
                          <a:ea typeface="Times New Roman"/>
                          <a:cs typeface="Arial"/>
                        </a:rPr>
                        <a:t>1</a:t>
                      </a:r>
                      <a:r>
                        <a:rPr lang="en-ZA" sz="900" b="1" kern="1200" baseline="30000" dirty="0">
                          <a:effectLst/>
                          <a:latin typeface="+mn-lt"/>
                          <a:ea typeface="Times New Roman"/>
                          <a:cs typeface="Arial"/>
                        </a:rPr>
                        <a:t>ST</a:t>
                      </a:r>
                      <a:r>
                        <a:rPr lang="en-ZA" sz="900" b="1" kern="1200" dirty="0">
                          <a:effectLst/>
                          <a:latin typeface="+mn-lt"/>
                          <a:ea typeface="Times New Roman"/>
                          <a:cs typeface="Arial"/>
                        </a:rPr>
                        <a:t> </a:t>
                      </a:r>
                      <a:r>
                        <a:rPr lang="en-ZA" sz="900" b="1" kern="1200" dirty="0" smtClean="0">
                          <a:effectLst/>
                          <a:latin typeface="+mn-lt"/>
                          <a:ea typeface="Times New Roman"/>
                          <a:cs typeface="Arial"/>
                        </a:rPr>
                        <a:t>SEMESTER </a:t>
                      </a:r>
                      <a:r>
                        <a:rPr lang="en-ZA" sz="900" b="1" kern="1200" dirty="0">
                          <a:effectLst/>
                          <a:latin typeface="+mn-lt"/>
                          <a:ea typeface="Times New Roman"/>
                          <a:cs typeface="Arial"/>
                        </a:rPr>
                        <a:t>2018</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900" b="1" kern="1200" dirty="0">
                          <a:effectLst/>
                          <a:latin typeface="+mn-lt"/>
                          <a:ea typeface="Times New Roman"/>
                          <a:cs typeface="Arial"/>
                        </a:rPr>
                        <a:t>1</a:t>
                      </a:r>
                      <a:r>
                        <a:rPr lang="en-ZA" sz="900" b="1" kern="1200" baseline="30000" dirty="0">
                          <a:effectLst/>
                          <a:latin typeface="+mn-lt"/>
                          <a:ea typeface="Times New Roman"/>
                          <a:cs typeface="Arial"/>
                        </a:rPr>
                        <a:t>ST</a:t>
                      </a:r>
                      <a:r>
                        <a:rPr lang="en-ZA" sz="900" b="1" kern="1200" dirty="0">
                          <a:effectLst/>
                          <a:latin typeface="+mn-lt"/>
                          <a:ea typeface="Times New Roman"/>
                          <a:cs typeface="Arial"/>
                        </a:rPr>
                        <a:t> </a:t>
                      </a:r>
                      <a:r>
                        <a:rPr lang="en-ZA" sz="900" b="1" kern="1200" dirty="0" smtClean="0">
                          <a:effectLst/>
                          <a:latin typeface="+mn-lt"/>
                          <a:ea typeface="Times New Roman"/>
                          <a:cs typeface="Arial"/>
                        </a:rPr>
                        <a:t>SEMESTER 2017</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520657">
                <a:tc>
                  <a:txBody>
                    <a:bodyPr/>
                    <a:lstStyle/>
                    <a:p>
                      <a:pPr algn="l">
                        <a:lnSpc>
                          <a:spcPct val="115000"/>
                        </a:lnSpc>
                        <a:spcAft>
                          <a:spcPts val="0"/>
                        </a:spcAft>
                      </a:pPr>
                      <a:r>
                        <a:rPr lang="en-ZA" sz="900" b="1" kern="1200">
                          <a:effectLst/>
                          <a:latin typeface="+mn-lt"/>
                          <a:ea typeface="Times New Roman"/>
                          <a:cs typeface="Arial"/>
                        </a:rPr>
                        <a:t>Province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en-ZA" sz="900" b="1" kern="1200" dirty="0" smtClean="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l">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l">
                        <a:lnSpc>
                          <a:spcPct val="115000"/>
                        </a:lnSpc>
                        <a:spcAft>
                          <a:spcPts val="0"/>
                        </a:spcAft>
                      </a:pPr>
                      <a:r>
                        <a:rPr lang="en-ZA" sz="900" b="1" kern="1200" dirty="0" smtClean="0">
                          <a:effectLst/>
                          <a:latin typeface="+mn-lt"/>
                          <a:ea typeface="Times New Roman"/>
                          <a:cs typeface="Arial"/>
                        </a:rPr>
                        <a:t> </a:t>
                      </a:r>
                      <a:r>
                        <a:rPr lang="en-ZA" sz="900" b="1" kern="1200" dirty="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Aft>
                          <a:spcPts val="0"/>
                        </a:spcAft>
                      </a:pPr>
                      <a:r>
                        <a:rPr lang="en-ZA" sz="900" b="1" kern="1200" dirty="0">
                          <a:effectLst/>
                          <a:latin typeface="+mn-lt"/>
                          <a:ea typeface="Times New Roman"/>
                          <a:cs typeface="Arial"/>
                        </a:rPr>
                        <a:t>Finalised</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Aft>
                          <a:spcPts val="0"/>
                        </a:spcAft>
                      </a:pPr>
                      <a:r>
                        <a:rPr lang="en-ZA" sz="900" b="1" kern="1200" dirty="0" smtClean="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ct val="115000"/>
                        </a:lnSpc>
                        <a:spcAft>
                          <a:spcPts val="0"/>
                        </a:spcAft>
                      </a:pPr>
                      <a:r>
                        <a:rPr lang="en-ZA" sz="900" b="1" kern="1200" dirty="0" smtClean="0">
                          <a:effectLst/>
                          <a:latin typeface="+mn-lt"/>
                          <a:ea typeface="Times New Roman"/>
                          <a:cs typeface="Arial"/>
                        </a:rPr>
                        <a:t> </a:t>
                      </a:r>
                      <a:r>
                        <a:rPr lang="en-ZA" sz="900" b="1" kern="1200" dirty="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a:lnSpc>
                          <a:spcPct val="115000"/>
                        </a:lnSpc>
                        <a:spcAft>
                          <a:spcPts val="0"/>
                        </a:spcAft>
                      </a:pPr>
                      <a:r>
                        <a:rPr lang="en-ZA" sz="900" b="1" kern="1200" dirty="0" smtClean="0">
                          <a:effectLst/>
                          <a:latin typeface="+mn-lt"/>
                          <a:ea typeface="Times New Roman"/>
                          <a:cs typeface="Arial"/>
                        </a:rPr>
                        <a:t> </a:t>
                      </a:r>
                      <a:r>
                        <a:rPr lang="en-ZA" sz="900" b="1" kern="1200" dirty="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2"/>
                  </a:ext>
                </a:extLst>
              </a:tr>
              <a:tr h="359961">
                <a:tc>
                  <a:txBody>
                    <a:bodyPr/>
                    <a:lstStyle/>
                    <a:p>
                      <a:pPr algn="l">
                        <a:lnSpc>
                          <a:spcPct val="115000"/>
                        </a:lnSpc>
                        <a:spcAft>
                          <a:spcPts val="0"/>
                        </a:spcAft>
                      </a:pPr>
                      <a:r>
                        <a:rPr lang="en-ZA" sz="900" b="1" kern="1200">
                          <a:solidFill>
                            <a:srgbClr val="000000"/>
                          </a:solidFill>
                          <a:effectLst/>
                          <a:latin typeface="+mn-lt"/>
                          <a:ea typeface="Times New Roman"/>
                          <a:cs typeface="Arial"/>
                        </a:rPr>
                        <a:t>Eastern Cape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58 847</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56 330</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96%</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61688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61242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44 156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43 848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120 535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117 572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87 823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86 923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3"/>
                  </a:ext>
                </a:extLst>
              </a:tr>
              <a:tr h="379244">
                <a:tc>
                  <a:txBody>
                    <a:bodyPr/>
                    <a:lstStyle/>
                    <a:p>
                      <a:pPr algn="l">
                        <a:lnSpc>
                          <a:spcPct val="115000"/>
                        </a:lnSpc>
                        <a:spcAft>
                          <a:spcPts val="0"/>
                        </a:spcAft>
                      </a:pPr>
                      <a:r>
                        <a:rPr lang="en-ZA" sz="900" b="1" kern="1200">
                          <a:solidFill>
                            <a:srgbClr val="000000"/>
                          </a:solidFill>
                          <a:effectLst/>
                          <a:latin typeface="+mn-lt"/>
                          <a:ea typeface="Times New Roman"/>
                          <a:cs typeface="Arial"/>
                        </a:rPr>
                        <a:t>Free State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32 832</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32 807</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100%</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34467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34454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28 545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28 535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67 299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67 261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55 317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53 522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4"/>
                  </a:ext>
                </a:extLst>
              </a:tr>
              <a:tr h="425157">
                <a:tc>
                  <a:txBody>
                    <a:bodyPr/>
                    <a:lstStyle/>
                    <a:p>
                      <a:pPr algn="l">
                        <a:lnSpc>
                          <a:spcPct val="115000"/>
                        </a:lnSpc>
                        <a:spcAft>
                          <a:spcPts val="0"/>
                        </a:spcAft>
                      </a:pPr>
                      <a:r>
                        <a:rPr lang="en-ZA" sz="900" b="1" kern="1200">
                          <a:solidFill>
                            <a:srgbClr val="000000"/>
                          </a:solidFill>
                          <a:effectLst/>
                          <a:latin typeface="+mn-lt"/>
                          <a:ea typeface="Times New Roman"/>
                          <a:cs typeface="Arial"/>
                        </a:rPr>
                        <a:t>Gauteng</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216 939</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215 847</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99%</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214338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213758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175 798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174 752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431 277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429 605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340 952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339 167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5"/>
                  </a:ext>
                </a:extLst>
              </a:tr>
              <a:tr h="314966">
                <a:tc>
                  <a:txBody>
                    <a:bodyPr/>
                    <a:lstStyle/>
                    <a:p>
                      <a:pPr algn="l">
                        <a:lnSpc>
                          <a:spcPct val="115000"/>
                        </a:lnSpc>
                        <a:spcAft>
                          <a:spcPts val="0"/>
                        </a:spcAft>
                      </a:pPr>
                      <a:r>
                        <a:rPr lang="en-ZA" sz="900" b="1" kern="1200">
                          <a:solidFill>
                            <a:srgbClr val="000000"/>
                          </a:solidFill>
                          <a:effectLst/>
                          <a:latin typeface="+mn-lt"/>
                          <a:ea typeface="Times New Roman"/>
                          <a:cs typeface="Arial"/>
                        </a:rPr>
                        <a:t>Head Office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13 143</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13 119</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100%</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13867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13741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smtClean="0">
                          <a:solidFill>
                            <a:srgbClr val="000000"/>
                          </a:solidFill>
                          <a:effectLst/>
                          <a:latin typeface="+mn-lt"/>
                          <a:ea typeface="Calibri"/>
                          <a:cs typeface="Times New Roman"/>
                        </a:rPr>
                        <a:t>-</a:t>
                      </a:r>
                      <a:endParaRPr lang="en-ZA" sz="900" kern="1200" dirty="0">
                        <a:solidFill>
                          <a:srgbClr val="000000"/>
                        </a:solidFill>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smtClean="0">
                          <a:solidFill>
                            <a:srgbClr val="000000"/>
                          </a:solidFill>
                          <a:effectLst/>
                          <a:latin typeface="+mn-lt"/>
                          <a:ea typeface="Calibri"/>
                          <a:cs typeface="Times New Roman"/>
                        </a:rPr>
                        <a:t>-</a:t>
                      </a:r>
                      <a:endParaRPr lang="en-ZA" sz="900" kern="1200" dirty="0">
                        <a:solidFill>
                          <a:srgbClr val="000000"/>
                        </a:solidFill>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smtClean="0">
                          <a:solidFill>
                            <a:srgbClr val="000000"/>
                          </a:solidFill>
                          <a:effectLst/>
                          <a:latin typeface="+mn-lt"/>
                          <a:ea typeface="Calibri"/>
                          <a:cs typeface="Times New Roman"/>
                        </a:rPr>
                        <a:t>-</a:t>
                      </a:r>
                      <a:endParaRPr lang="en-ZA" sz="900" kern="1200" dirty="0">
                        <a:solidFill>
                          <a:srgbClr val="000000"/>
                        </a:solidFill>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27 010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26 860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smtClean="0">
                          <a:solidFill>
                            <a:srgbClr val="000000"/>
                          </a:solidFill>
                          <a:effectLst/>
                          <a:latin typeface="+mn-lt"/>
                          <a:ea typeface="Calibri"/>
                          <a:cs typeface="Times New Roman"/>
                        </a:rPr>
                        <a:t>-</a:t>
                      </a:r>
                      <a:endParaRPr lang="en-ZA" sz="900" kern="1200" dirty="0">
                        <a:solidFill>
                          <a:srgbClr val="000000"/>
                        </a:solidFill>
                        <a:effectLst/>
                        <a:latin typeface="+mn-lt"/>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smtClean="0">
                          <a:solidFill>
                            <a:srgbClr val="000000"/>
                          </a:solidFill>
                          <a:effectLst/>
                          <a:latin typeface="+mn-lt"/>
                          <a:ea typeface="Calibri"/>
                          <a:cs typeface="Times New Roman"/>
                        </a:rPr>
                        <a:t>-</a:t>
                      </a:r>
                      <a:endParaRPr lang="en-ZA" sz="900" kern="1200" dirty="0">
                        <a:solidFill>
                          <a:srgbClr val="000000"/>
                        </a:solidFill>
                        <a:effectLst/>
                        <a:latin typeface="+mn-lt"/>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smtClean="0">
                          <a:solidFill>
                            <a:srgbClr val="000000"/>
                          </a:solidFill>
                          <a:effectLst/>
                          <a:latin typeface="+mn-lt"/>
                          <a:ea typeface="Calibri"/>
                          <a:cs typeface="Times New Roman"/>
                        </a:rPr>
                        <a:t>-</a:t>
                      </a:r>
                      <a:endParaRPr lang="en-ZA" sz="900" kern="1200" dirty="0">
                        <a:solidFill>
                          <a:srgbClr val="000000"/>
                        </a:solidFill>
                        <a:effectLst/>
                        <a:latin typeface="+mn-lt"/>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6"/>
                  </a:ext>
                </a:extLst>
              </a:tr>
              <a:tr h="360926">
                <a:tc>
                  <a:txBody>
                    <a:bodyPr/>
                    <a:lstStyle/>
                    <a:p>
                      <a:pPr algn="l">
                        <a:lnSpc>
                          <a:spcPct val="115000"/>
                        </a:lnSpc>
                        <a:spcAft>
                          <a:spcPts val="0"/>
                        </a:spcAft>
                      </a:pPr>
                      <a:r>
                        <a:rPr lang="en-ZA" sz="900" b="1" kern="1200" dirty="0">
                          <a:solidFill>
                            <a:srgbClr val="000000"/>
                          </a:solidFill>
                          <a:effectLst/>
                          <a:latin typeface="+mn-lt"/>
                          <a:ea typeface="Times New Roman"/>
                          <a:cs typeface="Arial"/>
                        </a:rPr>
                        <a:t>KwaZulu-Natal</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127 978</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125 575</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98%</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129816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128302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120 849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116 228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257 794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253 877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237 330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227 778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7"/>
                  </a:ext>
                </a:extLst>
              </a:tr>
              <a:tr h="369144">
                <a:tc>
                  <a:txBody>
                    <a:bodyPr/>
                    <a:lstStyle/>
                    <a:p>
                      <a:pPr algn="l">
                        <a:lnSpc>
                          <a:spcPct val="115000"/>
                        </a:lnSpc>
                        <a:spcAft>
                          <a:spcPts val="0"/>
                        </a:spcAft>
                      </a:pPr>
                      <a:r>
                        <a:rPr lang="en-ZA" sz="900" b="1" kern="1200">
                          <a:solidFill>
                            <a:srgbClr val="000000"/>
                          </a:solidFill>
                          <a:effectLst/>
                          <a:latin typeface="+mn-lt"/>
                          <a:ea typeface="Times New Roman"/>
                          <a:cs typeface="Arial"/>
                        </a:rPr>
                        <a:t>Limpopo</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50 013</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49 960</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100%</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48951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48846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38 636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38 585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98 964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98 806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76 695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76 623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8"/>
                  </a:ext>
                </a:extLst>
              </a:tr>
              <a:tr h="389345">
                <a:tc>
                  <a:txBody>
                    <a:bodyPr/>
                    <a:lstStyle/>
                    <a:p>
                      <a:pPr algn="l">
                        <a:lnSpc>
                          <a:spcPct val="115000"/>
                        </a:lnSpc>
                        <a:spcAft>
                          <a:spcPts val="0"/>
                        </a:spcAft>
                      </a:pPr>
                      <a:r>
                        <a:rPr lang="en-ZA" sz="900" b="1" kern="1200">
                          <a:solidFill>
                            <a:srgbClr val="000000"/>
                          </a:solidFill>
                          <a:effectLst/>
                          <a:latin typeface="+mn-lt"/>
                          <a:ea typeface="Times New Roman"/>
                          <a:cs typeface="Arial"/>
                        </a:rPr>
                        <a:t>Mpumalanga</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42 310</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32 381</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77%</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42775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42065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36 427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35 855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85 085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74 446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71 615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69 834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9"/>
                  </a:ext>
                </a:extLst>
              </a:tr>
              <a:tr h="304865">
                <a:tc>
                  <a:txBody>
                    <a:bodyPr/>
                    <a:lstStyle/>
                    <a:p>
                      <a:pPr algn="l">
                        <a:lnSpc>
                          <a:spcPct val="115000"/>
                        </a:lnSpc>
                        <a:spcAft>
                          <a:spcPts val="0"/>
                        </a:spcAft>
                      </a:pPr>
                      <a:r>
                        <a:rPr lang="en-ZA" sz="900" b="1" kern="1200">
                          <a:solidFill>
                            <a:srgbClr val="000000"/>
                          </a:solidFill>
                          <a:effectLst/>
                          <a:latin typeface="+mn-lt"/>
                          <a:ea typeface="Times New Roman"/>
                          <a:cs typeface="Arial"/>
                        </a:rPr>
                        <a:t>North West</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27 344</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26 412</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97%</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30516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30306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19 410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19 203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57 860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56 718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37 599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37 185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0"/>
                  </a:ext>
                </a:extLst>
              </a:tr>
              <a:tr h="325066">
                <a:tc>
                  <a:txBody>
                    <a:bodyPr/>
                    <a:lstStyle/>
                    <a:p>
                      <a:pPr algn="l">
                        <a:lnSpc>
                          <a:spcPct val="115000"/>
                        </a:lnSpc>
                        <a:spcAft>
                          <a:spcPts val="0"/>
                        </a:spcAft>
                      </a:pPr>
                      <a:r>
                        <a:rPr lang="en-ZA" sz="900" b="1" kern="1200">
                          <a:solidFill>
                            <a:srgbClr val="000000"/>
                          </a:solidFill>
                          <a:effectLst/>
                          <a:latin typeface="+mn-lt"/>
                          <a:ea typeface="Times New Roman"/>
                          <a:cs typeface="Arial"/>
                        </a:rPr>
                        <a:t>Northern Cape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16 340</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15 248</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93%</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16485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15911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16 205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15 401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32 825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31 159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33 605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31 506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1"/>
                  </a:ext>
                </a:extLst>
              </a:tr>
              <a:tr h="370980">
                <a:tc>
                  <a:txBody>
                    <a:bodyPr/>
                    <a:lstStyle/>
                    <a:p>
                      <a:pPr algn="l">
                        <a:lnSpc>
                          <a:spcPct val="115000"/>
                        </a:lnSpc>
                        <a:spcAft>
                          <a:spcPts val="0"/>
                        </a:spcAft>
                      </a:pPr>
                      <a:r>
                        <a:rPr lang="en-ZA" sz="900" b="1" kern="1200">
                          <a:solidFill>
                            <a:srgbClr val="000000"/>
                          </a:solidFill>
                          <a:effectLst/>
                          <a:latin typeface="+mn-lt"/>
                          <a:ea typeface="Times New Roman"/>
                          <a:cs typeface="Arial"/>
                        </a:rPr>
                        <a:t>Western Cape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a:solidFill>
                            <a:srgbClr val="000000"/>
                          </a:solidFill>
                          <a:effectLst/>
                          <a:latin typeface="+mn-lt"/>
                          <a:ea typeface="Calibri"/>
                          <a:cs typeface="Times New Roman"/>
                        </a:rPr>
                        <a:t>111 217</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110 550</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dirty="0">
                          <a:solidFill>
                            <a:srgbClr val="000000"/>
                          </a:solidFill>
                          <a:effectLst/>
                          <a:latin typeface="+mn-lt"/>
                          <a:ea typeface="Calibri"/>
                          <a:cs typeface="Times New Roman"/>
                        </a:rPr>
                        <a:t>99%</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122360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122210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99 303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98 973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233 577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232 760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195 784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193 990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2"/>
                  </a:ext>
                </a:extLst>
              </a:tr>
              <a:tr h="292560">
                <a:tc>
                  <a:txBody>
                    <a:bodyPr/>
                    <a:lstStyle/>
                    <a:p>
                      <a:pPr algn="l">
                        <a:lnSpc>
                          <a:spcPct val="115000"/>
                        </a:lnSpc>
                        <a:spcAft>
                          <a:spcPts val="0"/>
                        </a:spcAft>
                      </a:pPr>
                      <a:r>
                        <a:rPr lang="en-ZA" sz="900" b="1" kern="1200">
                          <a:solidFill>
                            <a:srgbClr val="000000"/>
                          </a:solidFill>
                          <a:effectLst/>
                          <a:latin typeface="+mn-lt"/>
                          <a:ea typeface="Times New Roman"/>
                          <a:cs typeface="Arial"/>
                        </a:rPr>
                        <a:t>Grand Total</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b="1">
                          <a:solidFill>
                            <a:srgbClr val="000000"/>
                          </a:solidFill>
                          <a:effectLst/>
                          <a:latin typeface="+mn-lt"/>
                          <a:ea typeface="Calibri"/>
                          <a:cs typeface="Times New Roman"/>
                        </a:rPr>
                        <a:t>696 963</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b="1">
                          <a:solidFill>
                            <a:srgbClr val="000000"/>
                          </a:solidFill>
                          <a:effectLst/>
                          <a:latin typeface="+mn-lt"/>
                          <a:ea typeface="Calibri"/>
                          <a:cs typeface="Times New Roman"/>
                        </a:rPr>
                        <a:t>678 229</a:t>
                      </a:r>
                      <a:endParaRPr lang="en-ZA" sz="90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1000"/>
                        </a:spcAft>
                      </a:pPr>
                      <a:r>
                        <a:rPr lang="en-ZA" sz="900" b="1" dirty="0">
                          <a:solidFill>
                            <a:srgbClr val="000000"/>
                          </a:solidFill>
                          <a:effectLst/>
                          <a:latin typeface="+mn-lt"/>
                          <a:ea typeface="Calibri"/>
                          <a:cs typeface="Times New Roman"/>
                        </a:rPr>
                        <a:t>97%</a:t>
                      </a:r>
                      <a:endParaRPr lang="en-ZA" sz="900" dirty="0">
                        <a:effectLst/>
                        <a:latin typeface="+mn-lt"/>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715263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710835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588 321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579 505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1 412 226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1 389 064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1 155 308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a:solidFill>
                            <a:srgbClr val="000000"/>
                          </a:solidFill>
                          <a:effectLst/>
                          <a:latin typeface="+mn-lt"/>
                          <a:ea typeface="Calibri"/>
                          <a:cs typeface="Times New Roman"/>
                        </a:rPr>
                        <a:t>1 133 686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l" defTabSz="457200" rtl="0" eaLnBrk="1" fontAlgn="b" latinLnBrk="0" hangingPunct="1">
                        <a:lnSpc>
                          <a:spcPct val="115000"/>
                        </a:lnSpc>
                        <a:spcAft>
                          <a:spcPts val="1000"/>
                        </a:spcAft>
                      </a:pPr>
                      <a:r>
                        <a:rPr lang="en-ZA" sz="900" kern="1200" dirty="0">
                          <a:solidFill>
                            <a:srgbClr val="000000"/>
                          </a:solidFill>
                          <a:effectLst/>
                          <a:latin typeface="+mn-lt"/>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xmlns="" val="10013"/>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28</a:t>
            </a:r>
            <a:endParaRPr lang="en-ZA" sz="1200" dirty="0">
              <a:solidFill>
                <a:prstClr val="black"/>
              </a:solidFill>
            </a:endParaRPr>
          </a:p>
        </p:txBody>
      </p:sp>
    </p:spTree>
    <p:extLst>
      <p:ext uri="{BB962C8B-B14F-4D97-AF65-F5344CB8AC3E}">
        <p14:creationId xmlns:p14="http://schemas.microsoft.com/office/powerpoint/2010/main" xmlns="" val="21564140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CAF10F8C-958C-40F9-A9D7-4A2396A5ABE7}" type="slidenum">
              <a:rPr lang="en-US" smtClean="0"/>
              <a:pPr>
                <a:defRPr/>
              </a:pPr>
              <a:t>29</a:t>
            </a:fld>
            <a:endParaRPr lang="en-US"/>
          </a:p>
        </p:txBody>
      </p:sp>
      <p:sp>
        <p:nvSpPr>
          <p:cNvPr id="5" name="TextBox 4"/>
          <p:cNvSpPr txBox="1"/>
          <p:nvPr/>
        </p:nvSpPr>
        <p:spPr>
          <a:xfrm>
            <a:off x="475012" y="807522"/>
            <a:ext cx="8211789" cy="400110"/>
          </a:xfrm>
          <a:prstGeom prst="rect">
            <a:avLst/>
          </a:prstGeom>
          <a:noFill/>
        </p:spPr>
        <p:txBody>
          <a:bodyPr wrap="square" rtlCol="0">
            <a:spAutoFit/>
          </a:bodyPr>
          <a:lstStyle/>
          <a:p>
            <a:pPr algn="ctr" defTabSz="457200" fontAlgn="base">
              <a:spcBef>
                <a:spcPct val="0"/>
              </a:spcBef>
              <a:spcAft>
                <a:spcPct val="0"/>
              </a:spcAft>
            </a:pPr>
            <a:r>
              <a:rPr lang="en-ZA" sz="2000" b="1" dirty="0" smtClean="0">
                <a:solidFill>
                  <a:prstClr val="black"/>
                </a:solidFill>
                <a:latin typeface="Arial" charset="0"/>
                <a:ea typeface="MS PGothic" pitchFamily="34" charset="-128"/>
              </a:rPr>
              <a:t>CLAIMS BREAKDOWN BY PROVINCES</a:t>
            </a:r>
            <a:endParaRPr lang="en-ZA" sz="2000" b="1" dirty="0">
              <a:solidFill>
                <a:prstClr val="black"/>
              </a:solidFill>
              <a:latin typeface="Arial" charset="0"/>
              <a:ea typeface="MS PGothic"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xmlns="" val="650463033"/>
              </p:ext>
            </p:extLst>
          </p:nvPr>
        </p:nvGraphicFramePr>
        <p:xfrm>
          <a:off x="179512" y="1269187"/>
          <a:ext cx="8928991" cy="5270814"/>
        </p:xfrm>
        <a:graphic>
          <a:graphicData uri="http://schemas.openxmlformats.org/drawingml/2006/table">
            <a:tbl>
              <a:tblPr firstRow="1" bandRow="1"/>
              <a:tblGrid>
                <a:gridCol w="648072">
                  <a:extLst>
                    <a:ext uri="{9D8B030D-6E8A-4147-A177-3AD203B41FA5}">
                      <a16:colId xmlns:a16="http://schemas.microsoft.com/office/drawing/2014/main" xmlns="" val="20000"/>
                    </a:ext>
                  </a:extLst>
                </a:gridCol>
                <a:gridCol w="504056">
                  <a:extLst>
                    <a:ext uri="{9D8B030D-6E8A-4147-A177-3AD203B41FA5}">
                      <a16:colId xmlns:a16="http://schemas.microsoft.com/office/drawing/2014/main" xmlns="" val="20001"/>
                    </a:ext>
                  </a:extLst>
                </a:gridCol>
                <a:gridCol w="504056">
                  <a:extLst>
                    <a:ext uri="{9D8B030D-6E8A-4147-A177-3AD203B41FA5}">
                      <a16:colId xmlns:a16="http://schemas.microsoft.com/office/drawing/2014/main" xmlns="" val="20002"/>
                    </a:ext>
                  </a:extLst>
                </a:gridCol>
                <a:gridCol w="432048">
                  <a:extLst>
                    <a:ext uri="{9D8B030D-6E8A-4147-A177-3AD203B41FA5}">
                      <a16:colId xmlns:a16="http://schemas.microsoft.com/office/drawing/2014/main" xmlns="" val="20003"/>
                    </a:ext>
                  </a:extLst>
                </a:gridCol>
                <a:gridCol w="576064">
                  <a:extLst>
                    <a:ext uri="{9D8B030D-6E8A-4147-A177-3AD203B41FA5}">
                      <a16:colId xmlns:a16="http://schemas.microsoft.com/office/drawing/2014/main" xmlns="" val="20004"/>
                    </a:ext>
                  </a:extLst>
                </a:gridCol>
                <a:gridCol w="576064">
                  <a:extLst>
                    <a:ext uri="{9D8B030D-6E8A-4147-A177-3AD203B41FA5}">
                      <a16:colId xmlns:a16="http://schemas.microsoft.com/office/drawing/2014/main" xmlns="" val="20005"/>
                    </a:ext>
                  </a:extLst>
                </a:gridCol>
                <a:gridCol w="576064">
                  <a:extLst>
                    <a:ext uri="{9D8B030D-6E8A-4147-A177-3AD203B41FA5}">
                      <a16:colId xmlns:a16="http://schemas.microsoft.com/office/drawing/2014/main" xmlns="" val="20006"/>
                    </a:ext>
                  </a:extLst>
                </a:gridCol>
                <a:gridCol w="504056">
                  <a:extLst>
                    <a:ext uri="{9D8B030D-6E8A-4147-A177-3AD203B41FA5}">
                      <a16:colId xmlns:a16="http://schemas.microsoft.com/office/drawing/2014/main" xmlns="" val="20007"/>
                    </a:ext>
                  </a:extLst>
                </a:gridCol>
                <a:gridCol w="576064">
                  <a:extLst>
                    <a:ext uri="{9D8B030D-6E8A-4147-A177-3AD203B41FA5}">
                      <a16:colId xmlns:a16="http://schemas.microsoft.com/office/drawing/2014/main" xmlns="" val="20008"/>
                    </a:ext>
                  </a:extLst>
                </a:gridCol>
                <a:gridCol w="576064">
                  <a:extLst>
                    <a:ext uri="{9D8B030D-6E8A-4147-A177-3AD203B41FA5}">
                      <a16:colId xmlns:a16="http://schemas.microsoft.com/office/drawing/2014/main" xmlns="" val="20009"/>
                    </a:ext>
                  </a:extLst>
                </a:gridCol>
                <a:gridCol w="504056">
                  <a:extLst>
                    <a:ext uri="{9D8B030D-6E8A-4147-A177-3AD203B41FA5}">
                      <a16:colId xmlns:a16="http://schemas.microsoft.com/office/drawing/2014/main" xmlns="" val="20010"/>
                    </a:ext>
                  </a:extLst>
                </a:gridCol>
                <a:gridCol w="576064">
                  <a:extLst>
                    <a:ext uri="{9D8B030D-6E8A-4147-A177-3AD203B41FA5}">
                      <a16:colId xmlns:a16="http://schemas.microsoft.com/office/drawing/2014/main" xmlns="" val="20011"/>
                    </a:ext>
                  </a:extLst>
                </a:gridCol>
                <a:gridCol w="576064">
                  <a:extLst>
                    <a:ext uri="{9D8B030D-6E8A-4147-A177-3AD203B41FA5}">
                      <a16:colId xmlns:a16="http://schemas.microsoft.com/office/drawing/2014/main" xmlns="" val="20012"/>
                    </a:ext>
                  </a:extLst>
                </a:gridCol>
                <a:gridCol w="648072">
                  <a:extLst>
                    <a:ext uri="{9D8B030D-6E8A-4147-A177-3AD203B41FA5}">
                      <a16:colId xmlns:a16="http://schemas.microsoft.com/office/drawing/2014/main" xmlns="" val="20013"/>
                    </a:ext>
                  </a:extLst>
                </a:gridCol>
                <a:gridCol w="648072">
                  <a:extLst>
                    <a:ext uri="{9D8B030D-6E8A-4147-A177-3AD203B41FA5}">
                      <a16:colId xmlns:a16="http://schemas.microsoft.com/office/drawing/2014/main" xmlns="" val="20014"/>
                    </a:ext>
                  </a:extLst>
                </a:gridCol>
                <a:gridCol w="504055">
                  <a:extLst>
                    <a:ext uri="{9D8B030D-6E8A-4147-A177-3AD203B41FA5}">
                      <a16:colId xmlns:a16="http://schemas.microsoft.com/office/drawing/2014/main" xmlns="" val="20015"/>
                    </a:ext>
                  </a:extLst>
                </a:gridCol>
              </a:tblGrid>
              <a:tr h="429578">
                <a:tc gridSpan="16">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1200" b="1" i="0" u="none" strike="noStrike" kern="1200" cap="none" spc="0" normalizeH="0" baseline="0" noProof="0" dirty="0" smtClean="0">
                          <a:ln>
                            <a:noFill/>
                          </a:ln>
                          <a:solidFill>
                            <a:prstClr val="black"/>
                          </a:solidFill>
                          <a:effectLst/>
                          <a:uLnTx/>
                          <a:uFillTx/>
                          <a:latin typeface="+mn-lt"/>
                          <a:ea typeface="Times New Roman"/>
                          <a:cs typeface="Arial"/>
                        </a:rPr>
                        <a:t>EMPLOYER REGISTRATION (95% Within 2 working days)</a:t>
                      </a:r>
                      <a:endParaRPr kumimoji="0" lang="en-ZA" sz="1200" b="0"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pPr algn="ctr">
                        <a:lnSpc>
                          <a:spcPct val="115000"/>
                        </a:lnSpc>
                        <a:spcAft>
                          <a:spcPts val="0"/>
                        </a:spcAft>
                      </a:pPr>
                      <a:endParaRPr lang="en-ZA" sz="900" dirty="0">
                        <a:effectLst/>
                        <a:latin typeface="+mn-lt"/>
                        <a:ea typeface="Calibri"/>
                        <a:cs typeface="Times New Roman"/>
                      </a:endParaRPr>
                    </a:p>
                  </a:txBody>
                  <a:tcPr marL="62702" marR="62702" marT="870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extLst>
                  <a:ext uri="{0D108BD9-81ED-4DB2-BD59-A6C34878D82A}">
                    <a16:rowId xmlns:a16="http://schemas.microsoft.com/office/drawing/2014/main" xmlns="" val="10000"/>
                  </a:ext>
                </a:extLst>
              </a:tr>
              <a:tr h="368225">
                <a:tc gridSpan="4">
                  <a:txBody>
                    <a:bodyPr/>
                    <a:lstStyle/>
                    <a:p>
                      <a:pPr algn="ctr">
                        <a:lnSpc>
                          <a:spcPct val="115000"/>
                        </a:lnSpc>
                        <a:spcAft>
                          <a:spcPts val="0"/>
                        </a:spcAft>
                      </a:pPr>
                      <a:r>
                        <a:rPr lang="en-ZA" sz="900" b="1" kern="1200" dirty="0" smtClean="0">
                          <a:effectLst/>
                          <a:latin typeface="+mn-lt"/>
                          <a:ea typeface="Times New Roman"/>
                          <a:cs typeface="Arial"/>
                        </a:rPr>
                        <a:t>1</a:t>
                      </a:r>
                      <a:r>
                        <a:rPr lang="en-ZA" sz="900" b="1" kern="1200" baseline="30000" dirty="0" smtClean="0">
                          <a:effectLst/>
                          <a:latin typeface="+mn-lt"/>
                          <a:ea typeface="Times New Roman"/>
                          <a:cs typeface="Arial"/>
                        </a:rPr>
                        <a:t>ST</a:t>
                      </a:r>
                      <a:r>
                        <a:rPr lang="en-ZA" sz="900" b="1" kern="1200" baseline="0" dirty="0" smtClean="0">
                          <a:effectLst/>
                          <a:latin typeface="+mn-lt"/>
                          <a:ea typeface="Times New Roman"/>
                          <a:cs typeface="Arial"/>
                        </a:rPr>
                        <a:t> QUARTER</a:t>
                      </a:r>
                      <a:r>
                        <a:rPr lang="en-ZA" sz="900" b="1" kern="1200" dirty="0" smtClean="0">
                          <a:effectLst/>
                          <a:latin typeface="+mn-lt"/>
                          <a:ea typeface="Times New Roman"/>
                          <a:cs typeface="Arial"/>
                        </a:rPr>
                        <a:t> </a:t>
                      </a:r>
                      <a:r>
                        <a:rPr lang="en-ZA" sz="900" b="1" kern="1200" dirty="0">
                          <a:effectLst/>
                          <a:latin typeface="+mn-lt"/>
                          <a:ea typeface="Times New Roman"/>
                          <a:cs typeface="Arial"/>
                        </a:rPr>
                        <a:t>2018</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hMerge="1">
                  <a:txBody>
                    <a:bodyPr/>
                    <a:lstStyle/>
                    <a:p>
                      <a:endParaRPr lang="en-ZA"/>
                    </a:p>
                  </a:txBody>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mn-lt"/>
                          <a:ea typeface="Times New Roman"/>
                          <a:cs typeface="Arial"/>
                        </a:rPr>
                        <a:t>2</a:t>
                      </a:r>
                      <a:r>
                        <a:rPr kumimoji="0" lang="en-ZA" sz="900" b="1" i="0" u="none" strike="noStrike" kern="1200" cap="none" spc="0" normalizeH="0" baseline="30000" noProof="0" dirty="0" smtClean="0">
                          <a:ln>
                            <a:noFill/>
                          </a:ln>
                          <a:solidFill>
                            <a:prstClr val="black"/>
                          </a:solidFill>
                          <a:effectLst/>
                          <a:uLnTx/>
                          <a:uFillTx/>
                          <a:latin typeface="+mn-lt"/>
                          <a:ea typeface="Times New Roman"/>
                          <a:cs typeface="Arial"/>
                        </a:rPr>
                        <a:t>ND</a:t>
                      </a:r>
                      <a:r>
                        <a:rPr kumimoji="0" lang="en-ZA" sz="900" b="1" i="0" u="none" strike="noStrike" kern="1200" cap="none" spc="0" normalizeH="0" baseline="0" noProof="0" dirty="0" smtClean="0">
                          <a:ln>
                            <a:noFill/>
                          </a:ln>
                          <a:solidFill>
                            <a:prstClr val="black"/>
                          </a:solidFill>
                          <a:effectLst/>
                          <a:uLnTx/>
                          <a:uFillTx/>
                          <a:latin typeface="+mn-lt"/>
                          <a:ea typeface="Times New Roman"/>
                          <a:cs typeface="Arial"/>
                        </a:rPr>
                        <a:t> QUARTER 2018</a:t>
                      </a:r>
                      <a:endParaRPr kumimoji="0" lang="en-ZA" sz="900" b="0"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hMerge="1">
                  <a:txBody>
                    <a:bodyPr/>
                    <a:lstStyle/>
                    <a:p>
                      <a:endParaRPr lang="en-ZA"/>
                    </a:p>
                  </a:txBody>
                  <a:tcPr/>
                </a:tc>
                <a:tc hMerge="1">
                  <a:txBody>
                    <a:bodyPr/>
                    <a:lstStyle/>
                    <a:p>
                      <a:endParaRPr lang="en-ZA"/>
                    </a:p>
                  </a:txBody>
                  <a:tcPr/>
                </a:tc>
                <a:tc gridSpan="3">
                  <a:txBody>
                    <a:bodyPr/>
                    <a:lstStyle/>
                    <a:p>
                      <a:pPr marL="0" marR="0" lvl="0" indent="0" algn="ctr" defTabSz="457200" rtl="0" eaLnBrk="1" fontAlgn="auto" latinLnBrk="0" hangingPunct="1">
                        <a:lnSpc>
                          <a:spcPct val="115000"/>
                        </a:lnSpc>
                        <a:spcBef>
                          <a:spcPts val="0"/>
                        </a:spcBef>
                        <a:spcAft>
                          <a:spcPts val="0"/>
                        </a:spcAft>
                        <a:buClrTx/>
                        <a:buSzTx/>
                        <a:buFontTx/>
                        <a:buNone/>
                        <a:tabLst/>
                        <a:defRPr/>
                      </a:pPr>
                      <a:r>
                        <a:rPr kumimoji="0" lang="en-ZA" sz="900" b="1" i="0" u="none" strike="noStrike" kern="1200" cap="none" spc="0" normalizeH="0" baseline="0" noProof="0" dirty="0" smtClean="0">
                          <a:ln>
                            <a:noFill/>
                          </a:ln>
                          <a:solidFill>
                            <a:prstClr val="black"/>
                          </a:solidFill>
                          <a:effectLst/>
                          <a:uLnTx/>
                          <a:uFillTx/>
                          <a:latin typeface="+mn-lt"/>
                          <a:ea typeface="Times New Roman"/>
                          <a:cs typeface="Arial"/>
                        </a:rPr>
                        <a:t>2</a:t>
                      </a:r>
                      <a:r>
                        <a:rPr kumimoji="0" lang="en-ZA" sz="900" b="1" i="0" u="none" strike="noStrike" kern="1200" cap="none" spc="0" normalizeH="0" baseline="30000" noProof="0" dirty="0" smtClean="0">
                          <a:ln>
                            <a:noFill/>
                          </a:ln>
                          <a:solidFill>
                            <a:prstClr val="black"/>
                          </a:solidFill>
                          <a:effectLst/>
                          <a:uLnTx/>
                          <a:uFillTx/>
                          <a:latin typeface="+mn-lt"/>
                          <a:ea typeface="Times New Roman"/>
                          <a:cs typeface="Arial"/>
                        </a:rPr>
                        <a:t>ND</a:t>
                      </a:r>
                      <a:r>
                        <a:rPr kumimoji="0" lang="en-ZA" sz="900" b="1" i="0" u="none" strike="noStrike" kern="1200" cap="none" spc="0" normalizeH="0" baseline="0" noProof="0" dirty="0" smtClean="0">
                          <a:ln>
                            <a:noFill/>
                          </a:ln>
                          <a:solidFill>
                            <a:prstClr val="black"/>
                          </a:solidFill>
                          <a:effectLst/>
                          <a:uLnTx/>
                          <a:uFillTx/>
                          <a:latin typeface="+mn-lt"/>
                          <a:ea typeface="Times New Roman"/>
                          <a:cs typeface="Arial"/>
                        </a:rPr>
                        <a:t> QUARTER 2017</a:t>
                      </a:r>
                      <a:endParaRPr kumimoji="0" lang="en-ZA" sz="900" b="0" i="0" u="none" strike="noStrike" kern="1200" cap="none" spc="0" normalizeH="0" baseline="0" noProof="0" dirty="0">
                        <a:ln>
                          <a:noFill/>
                        </a:ln>
                        <a:solidFill>
                          <a:prstClr val="black"/>
                        </a:solidFill>
                        <a:effectLst/>
                        <a:uLnTx/>
                        <a:uFillTx/>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900" b="1" kern="1200" dirty="0">
                          <a:effectLst/>
                          <a:latin typeface="+mn-lt"/>
                          <a:ea typeface="Times New Roman"/>
                          <a:cs typeface="Arial"/>
                        </a:rPr>
                        <a:t>1</a:t>
                      </a:r>
                      <a:r>
                        <a:rPr lang="en-ZA" sz="900" b="1" kern="1200" baseline="30000" dirty="0">
                          <a:effectLst/>
                          <a:latin typeface="+mn-lt"/>
                          <a:ea typeface="Times New Roman"/>
                          <a:cs typeface="Arial"/>
                        </a:rPr>
                        <a:t>ST</a:t>
                      </a:r>
                      <a:r>
                        <a:rPr lang="en-ZA" sz="900" b="1" kern="1200" dirty="0">
                          <a:effectLst/>
                          <a:latin typeface="+mn-lt"/>
                          <a:ea typeface="Times New Roman"/>
                          <a:cs typeface="Arial"/>
                        </a:rPr>
                        <a:t> </a:t>
                      </a:r>
                      <a:r>
                        <a:rPr lang="en-ZA" sz="900" b="1" kern="1200" dirty="0" smtClean="0">
                          <a:effectLst/>
                          <a:latin typeface="+mn-lt"/>
                          <a:ea typeface="Times New Roman"/>
                          <a:cs typeface="Arial"/>
                        </a:rPr>
                        <a:t>SEMESTER </a:t>
                      </a:r>
                      <a:r>
                        <a:rPr lang="en-ZA" sz="900" b="1" kern="1200" dirty="0">
                          <a:effectLst/>
                          <a:latin typeface="+mn-lt"/>
                          <a:ea typeface="Times New Roman"/>
                          <a:cs typeface="Arial"/>
                        </a:rPr>
                        <a:t>2018</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tc>
                <a:tc hMerge="1">
                  <a:txBody>
                    <a:bodyPr/>
                    <a:lstStyle/>
                    <a:p>
                      <a:endParaRPr lang="en-ZA"/>
                    </a:p>
                  </a:txBody>
                  <a:tcPr/>
                </a:tc>
                <a:tc gridSpan="3">
                  <a:txBody>
                    <a:bodyPr/>
                    <a:lstStyle/>
                    <a:p>
                      <a:pPr>
                        <a:lnSpc>
                          <a:spcPct val="115000"/>
                        </a:lnSpc>
                        <a:spcAft>
                          <a:spcPts val="0"/>
                        </a:spcAft>
                      </a:pPr>
                      <a:r>
                        <a:rPr lang="en-ZA" sz="900" b="1" kern="1200" dirty="0">
                          <a:effectLst/>
                          <a:latin typeface="+mn-lt"/>
                          <a:ea typeface="Times New Roman"/>
                          <a:cs typeface="Arial"/>
                        </a:rPr>
                        <a:t>1</a:t>
                      </a:r>
                      <a:r>
                        <a:rPr lang="en-ZA" sz="900" b="1" kern="1200" baseline="30000" dirty="0">
                          <a:effectLst/>
                          <a:latin typeface="+mn-lt"/>
                          <a:ea typeface="Times New Roman"/>
                          <a:cs typeface="Arial"/>
                        </a:rPr>
                        <a:t>ST</a:t>
                      </a:r>
                      <a:r>
                        <a:rPr lang="en-ZA" sz="900" b="1" kern="1200" dirty="0">
                          <a:effectLst/>
                          <a:latin typeface="+mn-lt"/>
                          <a:ea typeface="Times New Roman"/>
                          <a:cs typeface="Arial"/>
                        </a:rPr>
                        <a:t> </a:t>
                      </a:r>
                      <a:r>
                        <a:rPr lang="en-ZA" sz="900" b="1" kern="1200" dirty="0" smtClean="0">
                          <a:effectLst/>
                          <a:latin typeface="+mn-lt"/>
                          <a:ea typeface="Times New Roman"/>
                          <a:cs typeface="Arial"/>
                        </a:rPr>
                        <a:t>SEMESTER 2017</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xmlns="" val="10001"/>
                  </a:ext>
                </a:extLst>
              </a:tr>
              <a:tr h="520657">
                <a:tc>
                  <a:txBody>
                    <a:bodyPr/>
                    <a:lstStyle/>
                    <a:p>
                      <a:pPr algn="l">
                        <a:lnSpc>
                          <a:spcPct val="115000"/>
                        </a:lnSpc>
                        <a:spcAft>
                          <a:spcPts val="0"/>
                        </a:spcAft>
                      </a:pPr>
                      <a:r>
                        <a:rPr lang="en-ZA" sz="900" b="1" kern="1200">
                          <a:effectLst/>
                          <a:latin typeface="+mn-lt"/>
                          <a:ea typeface="Times New Roman"/>
                          <a:cs typeface="Arial"/>
                        </a:rPr>
                        <a:t>Province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en-ZA" sz="900" b="1" kern="1200" dirty="0" smtClean="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l">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l">
                        <a:lnSpc>
                          <a:spcPct val="115000"/>
                        </a:lnSpc>
                        <a:spcAft>
                          <a:spcPts val="0"/>
                        </a:spcAft>
                      </a:pPr>
                      <a:r>
                        <a:rPr lang="en-ZA" sz="900" b="1" kern="1200" dirty="0" smtClean="0">
                          <a:effectLst/>
                          <a:latin typeface="+mn-lt"/>
                          <a:ea typeface="Times New Roman"/>
                          <a:cs typeface="Arial"/>
                        </a:rPr>
                        <a:t> </a:t>
                      </a:r>
                      <a:r>
                        <a:rPr lang="en-ZA" sz="900" b="1" kern="1200" dirty="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Aft>
                          <a:spcPts val="0"/>
                        </a:spcAft>
                      </a:pPr>
                      <a:r>
                        <a:rPr lang="en-ZA" sz="900" b="1" kern="1200" dirty="0">
                          <a:effectLst/>
                          <a:latin typeface="+mn-lt"/>
                          <a:ea typeface="Times New Roman"/>
                          <a:cs typeface="Arial"/>
                        </a:rPr>
                        <a:t>Finalised</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Aft>
                          <a:spcPts val="0"/>
                        </a:spcAft>
                      </a:pPr>
                      <a:r>
                        <a:rPr lang="en-ZA" sz="900" b="1" kern="1200" dirty="0" smtClean="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ABF8F"/>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ct val="115000"/>
                        </a:lnSpc>
                        <a:spcAft>
                          <a:spcPts val="0"/>
                        </a:spcAft>
                      </a:pPr>
                      <a:r>
                        <a:rPr lang="en-ZA" sz="900" b="1" kern="1200" dirty="0" smtClean="0">
                          <a:effectLst/>
                          <a:latin typeface="+mn-lt"/>
                          <a:ea typeface="Times New Roman"/>
                          <a:cs typeface="Arial"/>
                        </a:rPr>
                        <a:t> </a:t>
                      </a:r>
                      <a:r>
                        <a:rPr lang="en-ZA" sz="900" b="1" kern="1200" dirty="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algn="l">
                        <a:lnSpc>
                          <a:spcPct val="115000"/>
                        </a:lnSpc>
                        <a:spcAft>
                          <a:spcPts val="0"/>
                        </a:spcAft>
                      </a:pPr>
                      <a:r>
                        <a:rPr lang="en-ZA" sz="900" b="1" kern="1200">
                          <a:effectLst/>
                          <a:latin typeface="+mn-lt"/>
                          <a:ea typeface="Times New Roman"/>
                          <a:cs typeface="Arial"/>
                        </a:rPr>
                        <a:t>Created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a:lnSpc>
                          <a:spcPct val="115000"/>
                        </a:lnSpc>
                        <a:spcAft>
                          <a:spcPts val="0"/>
                        </a:spcAft>
                      </a:pPr>
                      <a:r>
                        <a:rPr lang="en-ZA" sz="900" b="1" kern="1200">
                          <a:effectLst/>
                          <a:latin typeface="+mn-lt"/>
                          <a:ea typeface="Times New Roman"/>
                          <a:cs typeface="Arial"/>
                        </a:rPr>
                        <a:t>Finalised</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algn="l">
                        <a:lnSpc>
                          <a:spcPct val="115000"/>
                        </a:lnSpc>
                        <a:spcAft>
                          <a:spcPts val="0"/>
                        </a:spcAft>
                      </a:pPr>
                      <a:r>
                        <a:rPr lang="en-ZA" sz="900" b="1" kern="1200" dirty="0" smtClean="0">
                          <a:effectLst/>
                          <a:latin typeface="+mn-lt"/>
                          <a:ea typeface="Times New Roman"/>
                          <a:cs typeface="Arial"/>
                        </a:rPr>
                        <a:t> </a:t>
                      </a:r>
                      <a:r>
                        <a:rPr lang="en-ZA" sz="900" b="1" kern="1200" dirty="0">
                          <a:effectLst/>
                          <a:latin typeface="+mn-lt"/>
                          <a:ea typeface="Times New Roman"/>
                          <a:cs typeface="Arial"/>
                        </a:rPr>
                        <a:t>%</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2"/>
                  </a:ext>
                </a:extLst>
              </a:tr>
              <a:tr h="359961">
                <a:tc>
                  <a:txBody>
                    <a:bodyPr/>
                    <a:lstStyle/>
                    <a:p>
                      <a:pPr algn="l">
                        <a:lnSpc>
                          <a:spcPct val="115000"/>
                        </a:lnSpc>
                        <a:spcAft>
                          <a:spcPts val="0"/>
                        </a:spcAft>
                      </a:pPr>
                      <a:r>
                        <a:rPr lang="en-ZA" sz="900" b="1" kern="1200">
                          <a:solidFill>
                            <a:srgbClr val="000000"/>
                          </a:solidFill>
                          <a:effectLst/>
                          <a:latin typeface="+mn-lt"/>
                          <a:ea typeface="Times New Roman"/>
                          <a:cs typeface="Arial"/>
                        </a:rPr>
                        <a:t>Eastern Cape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2 323</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2 288</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98%</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dirty="0">
                          <a:solidFill>
                            <a:srgbClr val="000000"/>
                          </a:solidFill>
                          <a:effectLst/>
                          <a:latin typeface="Calibri"/>
                          <a:ea typeface="Calibri"/>
                          <a:cs typeface="Times New Roman"/>
                        </a:rPr>
                        <a:t>743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731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673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658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3 066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3 019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1119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1095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3"/>
                  </a:ext>
                </a:extLst>
              </a:tr>
              <a:tr h="379244">
                <a:tc>
                  <a:txBody>
                    <a:bodyPr/>
                    <a:lstStyle/>
                    <a:p>
                      <a:pPr algn="l">
                        <a:lnSpc>
                          <a:spcPct val="115000"/>
                        </a:lnSpc>
                        <a:spcAft>
                          <a:spcPts val="0"/>
                        </a:spcAft>
                      </a:pPr>
                      <a:r>
                        <a:rPr lang="en-ZA" sz="900" b="1" kern="1200">
                          <a:solidFill>
                            <a:srgbClr val="000000"/>
                          </a:solidFill>
                          <a:effectLst/>
                          <a:latin typeface="+mn-lt"/>
                          <a:ea typeface="Times New Roman"/>
                          <a:cs typeface="Arial"/>
                        </a:rPr>
                        <a:t>Free State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519</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494</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95%</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548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520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575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525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1 067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1 014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931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848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4"/>
                  </a:ext>
                </a:extLst>
              </a:tr>
              <a:tr h="425157">
                <a:tc>
                  <a:txBody>
                    <a:bodyPr/>
                    <a:lstStyle/>
                    <a:p>
                      <a:pPr algn="l">
                        <a:lnSpc>
                          <a:spcPct val="115000"/>
                        </a:lnSpc>
                        <a:spcAft>
                          <a:spcPts val="0"/>
                        </a:spcAft>
                      </a:pPr>
                      <a:r>
                        <a:rPr lang="en-ZA" sz="900" b="1" kern="1200">
                          <a:solidFill>
                            <a:srgbClr val="000000"/>
                          </a:solidFill>
                          <a:effectLst/>
                          <a:latin typeface="+mn-lt"/>
                          <a:ea typeface="Times New Roman"/>
                          <a:cs typeface="Arial"/>
                        </a:rPr>
                        <a:t>Gauteng</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1 584</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1 554</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98%</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1578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1551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1 280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1 255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3 162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3 105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2468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2400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5"/>
                  </a:ext>
                </a:extLst>
              </a:tr>
              <a:tr h="314966">
                <a:tc>
                  <a:txBody>
                    <a:bodyPr/>
                    <a:lstStyle/>
                    <a:p>
                      <a:pPr algn="l">
                        <a:lnSpc>
                          <a:spcPct val="115000"/>
                        </a:lnSpc>
                        <a:spcAft>
                          <a:spcPts val="0"/>
                        </a:spcAft>
                      </a:pPr>
                      <a:r>
                        <a:rPr lang="en-ZA" sz="900" b="1" kern="1200">
                          <a:solidFill>
                            <a:srgbClr val="000000"/>
                          </a:solidFill>
                          <a:effectLst/>
                          <a:latin typeface="+mn-lt"/>
                          <a:ea typeface="Times New Roman"/>
                          <a:cs typeface="Arial"/>
                        </a:rPr>
                        <a:t>Head Office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13 247</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13 130</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99%</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10129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10048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23 376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23 178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latinLnBrk="0" hangingPunct="1">
                        <a:lnSpc>
                          <a:spcPct val="115000"/>
                        </a:lnSpc>
                        <a:spcAft>
                          <a:spcPts val="1000"/>
                        </a:spcAft>
                      </a:pPr>
                      <a:r>
                        <a:rPr lang="en-ZA" sz="1000" kern="1200" dirty="0" smtClean="0">
                          <a:solidFill>
                            <a:srgbClr val="000000"/>
                          </a:solidFill>
                          <a:effectLst/>
                          <a:latin typeface="Calibri"/>
                          <a:ea typeface="Calibri"/>
                          <a:cs typeface="Times New Roman"/>
                        </a:rPr>
                        <a:t>-</a:t>
                      </a:r>
                      <a:endParaRPr lang="en-ZA" sz="1000" kern="1200" dirty="0">
                        <a:solidFill>
                          <a:srgbClr val="000000"/>
                        </a:solidFill>
                        <a:effectLst/>
                        <a:latin typeface="Calibri"/>
                        <a:ea typeface="Calibri"/>
                        <a:cs typeface="Times New Roman"/>
                      </a:endParaRP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6"/>
                  </a:ext>
                </a:extLst>
              </a:tr>
              <a:tr h="360926">
                <a:tc>
                  <a:txBody>
                    <a:bodyPr/>
                    <a:lstStyle/>
                    <a:p>
                      <a:pPr algn="l">
                        <a:lnSpc>
                          <a:spcPct val="115000"/>
                        </a:lnSpc>
                        <a:spcAft>
                          <a:spcPts val="0"/>
                        </a:spcAft>
                      </a:pPr>
                      <a:r>
                        <a:rPr lang="en-ZA" sz="900" b="1" kern="1200" dirty="0">
                          <a:solidFill>
                            <a:srgbClr val="000000"/>
                          </a:solidFill>
                          <a:effectLst/>
                          <a:latin typeface="+mn-lt"/>
                          <a:ea typeface="Times New Roman"/>
                          <a:cs typeface="Arial"/>
                        </a:rPr>
                        <a:t>KwaZulu-Natal</a:t>
                      </a:r>
                      <a:endParaRPr lang="en-ZA" sz="900" dirty="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1 345</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1 289</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96%</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1349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1336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1 330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1 281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2 694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2 625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2688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2545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7"/>
                  </a:ext>
                </a:extLst>
              </a:tr>
              <a:tr h="369144">
                <a:tc>
                  <a:txBody>
                    <a:bodyPr/>
                    <a:lstStyle/>
                    <a:p>
                      <a:pPr algn="l">
                        <a:lnSpc>
                          <a:spcPct val="115000"/>
                        </a:lnSpc>
                        <a:spcAft>
                          <a:spcPts val="0"/>
                        </a:spcAft>
                      </a:pPr>
                      <a:r>
                        <a:rPr lang="en-ZA" sz="900" b="1" kern="1200">
                          <a:solidFill>
                            <a:srgbClr val="000000"/>
                          </a:solidFill>
                          <a:effectLst/>
                          <a:latin typeface="+mn-lt"/>
                          <a:ea typeface="Times New Roman"/>
                          <a:cs typeface="Arial"/>
                        </a:rPr>
                        <a:t>Limpopo</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460</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458</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100%</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482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482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607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572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942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100%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1155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1091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8"/>
                  </a:ext>
                </a:extLst>
              </a:tr>
              <a:tr h="389345">
                <a:tc>
                  <a:txBody>
                    <a:bodyPr/>
                    <a:lstStyle/>
                    <a:p>
                      <a:pPr algn="l">
                        <a:lnSpc>
                          <a:spcPct val="115000"/>
                        </a:lnSpc>
                        <a:spcAft>
                          <a:spcPts val="0"/>
                        </a:spcAft>
                      </a:pPr>
                      <a:r>
                        <a:rPr lang="en-ZA" sz="900" b="1" kern="1200">
                          <a:solidFill>
                            <a:srgbClr val="000000"/>
                          </a:solidFill>
                          <a:effectLst/>
                          <a:latin typeface="+mn-lt"/>
                          <a:ea typeface="Times New Roman"/>
                          <a:cs typeface="Arial"/>
                        </a:rPr>
                        <a:t>Mpumalanga</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356</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317</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89%</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355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422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408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722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672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863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840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09"/>
                  </a:ext>
                </a:extLst>
              </a:tr>
              <a:tr h="304865">
                <a:tc>
                  <a:txBody>
                    <a:bodyPr/>
                    <a:lstStyle/>
                    <a:p>
                      <a:pPr algn="l">
                        <a:lnSpc>
                          <a:spcPct val="115000"/>
                        </a:lnSpc>
                        <a:spcAft>
                          <a:spcPts val="0"/>
                        </a:spcAft>
                      </a:pPr>
                      <a:r>
                        <a:rPr lang="en-ZA" sz="900" b="1" kern="1200">
                          <a:solidFill>
                            <a:srgbClr val="000000"/>
                          </a:solidFill>
                          <a:effectLst/>
                          <a:latin typeface="+mn-lt"/>
                          <a:ea typeface="Times New Roman"/>
                          <a:cs typeface="Arial"/>
                        </a:rPr>
                        <a:t>North West</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314</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305</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97%</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304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301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329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306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618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606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605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571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0"/>
                  </a:ext>
                </a:extLst>
              </a:tr>
              <a:tr h="325066">
                <a:tc>
                  <a:txBody>
                    <a:bodyPr/>
                    <a:lstStyle/>
                    <a:p>
                      <a:pPr algn="l">
                        <a:lnSpc>
                          <a:spcPct val="115000"/>
                        </a:lnSpc>
                        <a:spcAft>
                          <a:spcPts val="0"/>
                        </a:spcAft>
                      </a:pPr>
                      <a:r>
                        <a:rPr lang="en-ZA" sz="900" b="1" kern="1200">
                          <a:solidFill>
                            <a:srgbClr val="000000"/>
                          </a:solidFill>
                          <a:effectLst/>
                          <a:latin typeface="+mn-lt"/>
                          <a:ea typeface="Times New Roman"/>
                          <a:cs typeface="Arial"/>
                        </a:rPr>
                        <a:t>Northern Cape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266</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257</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97%</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279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266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312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303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545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523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567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529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1"/>
                  </a:ext>
                </a:extLst>
              </a:tr>
              <a:tr h="370980">
                <a:tc>
                  <a:txBody>
                    <a:bodyPr/>
                    <a:lstStyle/>
                    <a:p>
                      <a:pPr algn="l">
                        <a:lnSpc>
                          <a:spcPct val="115000"/>
                        </a:lnSpc>
                        <a:spcAft>
                          <a:spcPts val="0"/>
                        </a:spcAft>
                      </a:pPr>
                      <a:r>
                        <a:rPr lang="en-ZA" sz="900" b="1" kern="1200">
                          <a:solidFill>
                            <a:srgbClr val="000000"/>
                          </a:solidFill>
                          <a:effectLst/>
                          <a:latin typeface="+mn-lt"/>
                          <a:ea typeface="Times New Roman"/>
                          <a:cs typeface="Arial"/>
                        </a:rPr>
                        <a:t>Western Cape</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694</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a:solidFill>
                            <a:srgbClr val="000000"/>
                          </a:solidFill>
                          <a:effectLst/>
                          <a:latin typeface="Calibri"/>
                          <a:ea typeface="Calibri"/>
                          <a:cs typeface="Times New Roman"/>
                        </a:rPr>
                        <a:t>678</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dirty="0">
                          <a:solidFill>
                            <a:srgbClr val="000000"/>
                          </a:solidFill>
                          <a:effectLst/>
                          <a:latin typeface="Calibri"/>
                          <a:ea typeface="Calibri"/>
                          <a:cs typeface="Times New Roman"/>
                        </a:rPr>
                        <a:t>98%</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775</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771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393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337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86%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1 469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1 449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751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652</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87%</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extLst>
                  <a:ext uri="{0D108BD9-81ED-4DB2-BD59-A6C34878D82A}">
                    <a16:rowId xmlns:a16="http://schemas.microsoft.com/office/drawing/2014/main" xmlns="" val="10012"/>
                  </a:ext>
                </a:extLst>
              </a:tr>
              <a:tr h="292560">
                <a:tc>
                  <a:txBody>
                    <a:bodyPr/>
                    <a:lstStyle/>
                    <a:p>
                      <a:pPr algn="l">
                        <a:lnSpc>
                          <a:spcPct val="115000"/>
                        </a:lnSpc>
                        <a:spcAft>
                          <a:spcPts val="0"/>
                        </a:spcAft>
                      </a:pPr>
                      <a:r>
                        <a:rPr lang="en-ZA" sz="900" b="1" kern="1200">
                          <a:solidFill>
                            <a:srgbClr val="000000"/>
                          </a:solidFill>
                          <a:effectLst/>
                          <a:latin typeface="+mn-lt"/>
                          <a:ea typeface="Times New Roman"/>
                          <a:cs typeface="Arial"/>
                        </a:rPr>
                        <a:t>Grand Total</a:t>
                      </a:r>
                      <a:endParaRPr lang="en-ZA" sz="900">
                        <a:effectLst/>
                        <a:latin typeface="+mn-lt"/>
                        <a:ea typeface="Calibri"/>
                        <a:cs typeface="Times New Roman"/>
                      </a:endParaRPr>
                    </a:p>
                  </a:txBody>
                  <a:tcPr marL="62702" marR="62702"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b="1">
                          <a:solidFill>
                            <a:srgbClr val="000000"/>
                          </a:solidFill>
                          <a:effectLst/>
                          <a:latin typeface="Calibri"/>
                          <a:ea typeface="Calibri"/>
                          <a:cs typeface="Times New Roman"/>
                        </a:rPr>
                        <a:t>21 108</a:t>
                      </a:r>
                      <a:endParaRPr lang="en-ZA" sz="100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b="1" dirty="0">
                          <a:solidFill>
                            <a:srgbClr val="000000"/>
                          </a:solidFill>
                          <a:effectLst/>
                          <a:latin typeface="Calibri"/>
                          <a:ea typeface="Calibri"/>
                          <a:cs typeface="Times New Roman"/>
                        </a:rPr>
                        <a:t>20 770</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BC96"/>
                    </a:solidFill>
                  </a:tcPr>
                </a:tc>
                <a:tc>
                  <a:txBody>
                    <a:bodyPr/>
                    <a:lstStyle/>
                    <a:p>
                      <a:pPr algn="ctr">
                        <a:lnSpc>
                          <a:spcPct val="115000"/>
                        </a:lnSpc>
                        <a:spcAft>
                          <a:spcPts val="1000"/>
                        </a:spcAft>
                      </a:pPr>
                      <a:r>
                        <a:rPr lang="en-ZA" sz="1000" b="1" dirty="0">
                          <a:solidFill>
                            <a:srgbClr val="000000"/>
                          </a:solidFill>
                          <a:effectLst/>
                          <a:latin typeface="Calibri"/>
                          <a:ea typeface="Calibri"/>
                          <a:cs typeface="Times New Roman"/>
                        </a:rPr>
                        <a:t>98%</a:t>
                      </a:r>
                      <a:endParaRPr lang="en-ZA" sz="1000" dirty="0">
                        <a:effectLst/>
                        <a:latin typeface="Calibri"/>
                        <a:ea typeface="Calibri"/>
                        <a:cs typeface="Times New Roman"/>
                      </a:endParaRPr>
                    </a:p>
                  </a:txBody>
                  <a:tcPr marL="8709" marR="8709" marT="870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16553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ctr" latinLnBrk="0" hangingPunct="1">
                        <a:lnSpc>
                          <a:spcPct val="115000"/>
                        </a:lnSpc>
                        <a:spcAft>
                          <a:spcPts val="1000"/>
                        </a:spcAft>
                      </a:pPr>
                      <a:r>
                        <a:rPr lang="en-ZA" sz="1000" kern="1200">
                          <a:solidFill>
                            <a:srgbClr val="000000"/>
                          </a:solidFill>
                          <a:effectLst/>
                          <a:latin typeface="Calibri"/>
                          <a:ea typeface="Calibri"/>
                          <a:cs typeface="Times New Roman"/>
                        </a:rPr>
                        <a:t>16361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CDDC"/>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15 768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15 433</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37 661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37 131</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99%</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32824</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a:solidFill>
                            <a:srgbClr val="000000"/>
                          </a:solidFill>
                          <a:effectLst/>
                          <a:latin typeface="Calibri"/>
                          <a:ea typeface="Calibri"/>
                          <a:cs typeface="Times New Roman"/>
                        </a:rPr>
                        <a:t>32146</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50000"/>
                      </a:schemeClr>
                    </a:solidFill>
                  </a:tcPr>
                </a:tc>
                <a:tc>
                  <a:txBody>
                    <a:bodyPr/>
                    <a:lstStyle/>
                    <a:p>
                      <a:pPr marL="0" algn="ctr" defTabSz="457200" rtl="0" eaLnBrk="1" fontAlgn="b" latinLnBrk="0" hangingPunct="1">
                        <a:lnSpc>
                          <a:spcPct val="115000"/>
                        </a:lnSpc>
                        <a:spcAft>
                          <a:spcPts val="1000"/>
                        </a:spcAft>
                      </a:pPr>
                      <a:r>
                        <a:rPr lang="en-ZA" sz="1000" kern="1200" dirty="0">
                          <a:solidFill>
                            <a:srgbClr val="000000"/>
                          </a:solidFill>
                          <a:effectLst/>
                          <a:latin typeface="Calibri"/>
                          <a:ea typeface="Calibri"/>
                          <a:cs typeface="Times New Roman"/>
                        </a:rPr>
                        <a:t>98%</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600"/>
                    </a:solidFill>
                  </a:tcPr>
                </a:tc>
                <a:extLst>
                  <a:ext uri="{0D108BD9-81ED-4DB2-BD59-A6C34878D82A}">
                    <a16:rowId xmlns:a16="http://schemas.microsoft.com/office/drawing/2014/main" xmlns="" val="10013"/>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29</a:t>
            </a:r>
            <a:endParaRPr lang="en-ZA" sz="1200" dirty="0">
              <a:solidFill>
                <a:prstClr val="black"/>
              </a:solidFill>
            </a:endParaRPr>
          </a:p>
        </p:txBody>
      </p:sp>
    </p:spTree>
    <p:extLst>
      <p:ext uri="{BB962C8B-B14F-4D97-AF65-F5344CB8AC3E}">
        <p14:creationId xmlns:p14="http://schemas.microsoft.com/office/powerpoint/2010/main" xmlns="" val="15969976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3</a:t>
            </a:fld>
            <a:endParaRPr lang="en-US" dirty="0"/>
          </a:p>
        </p:txBody>
      </p:sp>
      <p:sp>
        <p:nvSpPr>
          <p:cNvPr id="5" name="Rectangle 4"/>
          <p:cNvSpPr/>
          <p:nvPr/>
        </p:nvSpPr>
        <p:spPr>
          <a:xfrm>
            <a:off x="1979712" y="3068960"/>
            <a:ext cx="5078314" cy="707886"/>
          </a:xfrm>
          <a:prstGeom prst="rect">
            <a:avLst/>
          </a:prstGeom>
          <a:noFill/>
        </p:spPr>
        <p:txBody>
          <a:bodyPr wrap="non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LEGISLATIVE MANDATE</a:t>
            </a:r>
            <a:endParaRPr lang="en-US" sz="4000" b="1" dirty="0">
              <a:ln w="1905"/>
              <a:solidFill>
                <a:srgbClr val="00B0F0"/>
              </a:solidFill>
              <a:effectLst>
                <a:innerShdw blurRad="69850" dist="43180" dir="5400000">
                  <a:srgbClr val="000000">
                    <a:alpha val="65000"/>
                  </a:srgbClr>
                </a:innerShdw>
              </a:effectLst>
            </a:endParaRPr>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a:t>
            </a:r>
            <a:endParaRPr lang="en-ZA" sz="1200" dirty="0">
              <a:solidFill>
                <a:prstClr val="black"/>
              </a:solidFill>
            </a:endParaRPr>
          </a:p>
        </p:txBody>
      </p:sp>
    </p:spTree>
    <p:extLst>
      <p:ext uri="{BB962C8B-B14F-4D97-AF65-F5344CB8AC3E}">
        <p14:creationId xmlns:p14="http://schemas.microsoft.com/office/powerpoint/2010/main" xmlns="" val="29975442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30</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a:ln>
            <a:solidFill>
              <a:schemeClr val="bg1"/>
            </a:solidFill>
          </a:ln>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2ND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QUARTER CLAIMS</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BENEFIT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PAYMENT</a:t>
            </a:r>
            <a:endParaRPr lang="en-ZA" altLang="en-US" sz="4000" b="1" dirty="0">
              <a:ln w="1905"/>
              <a:solidFill>
                <a:srgbClr val="00B0F0"/>
              </a:solidFill>
              <a:effectLst>
                <a:innerShdw blurRad="69850" dist="43180" dir="5400000">
                  <a:srgbClr val="000000">
                    <a:alpha val="65000"/>
                  </a:srgbClr>
                </a:innerShdw>
              </a:effectLst>
              <a:latin typeface="+mn-lt"/>
              <a:ea typeface="+mn-ea"/>
              <a:cs typeface="+mn-cs"/>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30</a:t>
            </a:r>
            <a:endParaRPr lang="en-ZA" sz="1200" dirty="0">
              <a:solidFill>
                <a:prstClr val="black"/>
              </a:solidFill>
            </a:endParaRPr>
          </a:p>
        </p:txBody>
      </p:sp>
    </p:spTree>
    <p:extLst>
      <p:ext uri="{BB962C8B-B14F-4D97-AF65-F5344CB8AC3E}">
        <p14:creationId xmlns:p14="http://schemas.microsoft.com/office/powerpoint/2010/main" xmlns="" val="31921899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ZA" sz="2000" b="1" dirty="0" smtClean="0">
                <a:solidFill>
                  <a:prstClr val="black"/>
                </a:solidFill>
                <a:cs typeface="+mj-cs"/>
              </a:rPr>
              <a:t>VALUE AND VOLUME OF BENEFITS PAYMENTS</a:t>
            </a:r>
            <a:endParaRPr lang="en-ZA" sz="2000" b="1" dirty="0"/>
          </a:p>
        </p:txBody>
      </p:sp>
      <p:sp>
        <p:nvSpPr>
          <p:cNvPr id="6" name="Text Placeholder 5"/>
          <p:cNvSpPr>
            <a:spLocks noGrp="1"/>
          </p:cNvSpPr>
          <p:nvPr>
            <p:ph type="body" idx="1"/>
          </p:nvPr>
        </p:nvSpPr>
        <p:spPr/>
        <p:txBody>
          <a:bodyPr/>
          <a:lstStyle/>
          <a:p>
            <a:pPr marL="171450" lvl="0" indent="-171450">
              <a:buFont typeface="Arial" panose="020B0604020202020204" pitchFamily="34" charset="0"/>
              <a:buChar char="•"/>
            </a:pPr>
            <a:r>
              <a:rPr lang="en-ZA" sz="900" dirty="0">
                <a:solidFill>
                  <a:prstClr val="black"/>
                </a:solidFill>
                <a:cs typeface="+mn-cs"/>
              </a:rPr>
              <a:t>There was a growth in payments rand value and volumes for </a:t>
            </a:r>
            <a:r>
              <a:rPr lang="en-ZA" sz="900" dirty="0" smtClean="0">
                <a:solidFill>
                  <a:prstClr val="black"/>
                </a:solidFill>
                <a:cs typeface="+mn-cs"/>
              </a:rPr>
              <a:t>2nd </a:t>
            </a:r>
            <a:r>
              <a:rPr lang="en-ZA" sz="900" dirty="0">
                <a:solidFill>
                  <a:prstClr val="black"/>
                </a:solidFill>
                <a:cs typeface="+mn-cs"/>
              </a:rPr>
              <a:t>quarter 2018 compared to </a:t>
            </a:r>
            <a:r>
              <a:rPr lang="en-ZA" sz="900" dirty="0" smtClean="0">
                <a:solidFill>
                  <a:prstClr val="black"/>
                </a:solidFill>
                <a:cs typeface="+mn-cs"/>
              </a:rPr>
              <a:t>2nd </a:t>
            </a:r>
            <a:r>
              <a:rPr lang="en-ZA" sz="900" dirty="0">
                <a:solidFill>
                  <a:prstClr val="black"/>
                </a:solidFill>
                <a:cs typeface="+mn-cs"/>
              </a:rPr>
              <a:t>quarter 2017 of </a:t>
            </a:r>
            <a:r>
              <a:rPr lang="en-ZA" sz="900" dirty="0" smtClean="0">
                <a:solidFill>
                  <a:prstClr val="black"/>
                </a:solidFill>
                <a:cs typeface="+mn-cs"/>
              </a:rPr>
              <a:t>23.83% </a:t>
            </a:r>
            <a:r>
              <a:rPr lang="en-ZA" sz="900" dirty="0">
                <a:solidFill>
                  <a:prstClr val="black"/>
                </a:solidFill>
                <a:cs typeface="+mn-cs"/>
              </a:rPr>
              <a:t>and </a:t>
            </a:r>
            <a:r>
              <a:rPr lang="en-ZA" sz="900" dirty="0" smtClean="0">
                <a:solidFill>
                  <a:prstClr val="black"/>
                </a:solidFill>
                <a:cs typeface="+mn-cs"/>
              </a:rPr>
              <a:t>21.89% </a:t>
            </a:r>
            <a:r>
              <a:rPr lang="en-ZA" sz="900" dirty="0">
                <a:solidFill>
                  <a:prstClr val="black"/>
                </a:solidFill>
                <a:cs typeface="+mn-cs"/>
              </a:rPr>
              <a:t>respectively.</a:t>
            </a:r>
          </a:p>
          <a:p>
            <a:endParaRPr lang="en-ZA" dirty="0"/>
          </a:p>
        </p:txBody>
      </p:sp>
      <p:sp>
        <p:nvSpPr>
          <p:cNvPr id="8" name="Text Placeholder 7"/>
          <p:cNvSpPr>
            <a:spLocks noGrp="1"/>
          </p:cNvSpPr>
          <p:nvPr>
            <p:ph type="body" sz="quarter" idx="3"/>
          </p:nvPr>
        </p:nvSpPr>
        <p:spPr/>
        <p:txBody>
          <a:bodyPr/>
          <a:lstStyle/>
          <a:p>
            <a:endParaRPr lang="en-ZA" dirty="0"/>
          </a:p>
        </p:txBody>
      </p:sp>
      <p:pic>
        <p:nvPicPr>
          <p:cNvPr id="1026" name="Picture 2"/>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1772816"/>
            <a:ext cx="4040188" cy="22322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Grp="1" noChangeAspect="1" noChangeArrowheads="1"/>
          </p:cNvPicPr>
          <p:nvPr>
            <p:ph sz="quarter" idx="4"/>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4008" y="1772816"/>
            <a:ext cx="4041775"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95536" y="4077783"/>
            <a:ext cx="4032448" cy="25195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644008" y="4106864"/>
            <a:ext cx="4075881" cy="2490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31</a:t>
            </a:r>
            <a:endParaRPr lang="en-ZA" sz="1200" dirty="0">
              <a:solidFill>
                <a:prstClr val="black"/>
              </a:solidFill>
            </a:endParaRPr>
          </a:p>
        </p:txBody>
      </p:sp>
    </p:spTree>
    <p:extLst>
      <p:ext uri="{BB962C8B-B14F-4D97-AF65-F5344CB8AC3E}">
        <p14:creationId xmlns:p14="http://schemas.microsoft.com/office/powerpoint/2010/main" xmlns="" val="40087045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smtClean="0">
                <a:solidFill>
                  <a:prstClr val="black"/>
                </a:solidFill>
                <a:cs typeface="+mj-cs"/>
              </a:rPr>
              <a:t>VALUE AND VOLUME OF BENEFITS PAYMENTS</a:t>
            </a:r>
            <a:endParaRPr lang="en-ZA" sz="2000" b="1" dirty="0"/>
          </a:p>
        </p:txBody>
      </p:sp>
      <p:pic>
        <p:nvPicPr>
          <p:cNvPr id="5" name="Picture 2"/>
          <p:cNvPicPr>
            <a:picLocks noGrp="1" noChangeAspect="1" noChangeArrowheads="1"/>
          </p:cNvPicPr>
          <p:nvPr>
            <p:ph sz="half"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2132856"/>
            <a:ext cx="4038600"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3"/>
          <p:cNvPicPr>
            <a:picLocks noGrp="1" noChangeAspect="1" noChangeArrowheads="1"/>
          </p:cNvPicPr>
          <p:nvPr>
            <p:ph sz="half" idx="2"/>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48200" y="2132856"/>
            <a:ext cx="4038600" cy="3456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32</a:t>
            </a:r>
            <a:endParaRPr lang="en-ZA" sz="1200" dirty="0">
              <a:solidFill>
                <a:prstClr val="black"/>
              </a:solidFill>
            </a:endParaRPr>
          </a:p>
        </p:txBody>
      </p:sp>
    </p:spTree>
    <p:extLst>
      <p:ext uri="{BB962C8B-B14F-4D97-AF65-F5344CB8AC3E}">
        <p14:creationId xmlns:p14="http://schemas.microsoft.com/office/powerpoint/2010/main" xmlns="" val="23614841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sz="4000" b="1" dirty="0">
              <a:ln w="1905"/>
              <a:solidFill>
                <a:srgbClr val="00B0F0"/>
              </a:solidFill>
              <a:effectLst>
                <a:innerShdw blurRad="69850" dist="43180" dir="5400000">
                  <a:srgbClr val="000000">
                    <a:alpha val="65000"/>
                  </a:srgbClr>
                </a:innerShdw>
              </a:effectLst>
              <a:ea typeface="+mn-ea"/>
              <a:cs typeface="+mn-cs"/>
            </a:endParaRPr>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33</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2ND </a:t>
            </a: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QUARTER FINANCIAL</a:t>
            </a:r>
            <a:b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
            </a:r>
            <a:br>
              <a:rPr lang="en-ZA" altLang="en-US" sz="4000" b="1" dirty="0">
                <a:ln w="1905"/>
                <a:solidFill>
                  <a:srgbClr val="00B0F0"/>
                </a:solidFill>
                <a:effectLst>
                  <a:innerShdw blurRad="69850" dist="43180" dir="5400000">
                    <a:srgbClr val="000000">
                      <a:alpha val="65000"/>
                    </a:srgbClr>
                  </a:innerShdw>
                </a:effectLst>
                <a:latin typeface="+mn-lt"/>
                <a:ea typeface="+mn-ea"/>
                <a:cs typeface="+mn-cs"/>
              </a:rPr>
            </a:br>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EXPENDITURE REPORT</a:t>
            </a: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33</a:t>
            </a:r>
            <a:endParaRPr lang="en-ZA" sz="1200" dirty="0">
              <a:solidFill>
                <a:prstClr val="black"/>
              </a:solidFill>
            </a:endParaRPr>
          </a:p>
        </p:txBody>
      </p:sp>
    </p:spTree>
    <p:extLst>
      <p:ext uri="{BB962C8B-B14F-4D97-AF65-F5344CB8AC3E}">
        <p14:creationId xmlns:p14="http://schemas.microsoft.com/office/powerpoint/2010/main" xmlns="" val="38619479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34</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2144531188"/>
              </p:ext>
            </p:extLst>
          </p:nvPr>
        </p:nvGraphicFramePr>
        <p:xfrm>
          <a:off x="323529" y="1412776"/>
          <a:ext cx="8568951" cy="5259022"/>
        </p:xfrm>
        <a:graphic>
          <a:graphicData uri="http://schemas.openxmlformats.org/drawingml/2006/table">
            <a:tbl>
              <a:tblPr/>
              <a:tblGrid>
                <a:gridCol w="2195471">
                  <a:extLst>
                    <a:ext uri="{9D8B030D-6E8A-4147-A177-3AD203B41FA5}">
                      <a16:colId xmlns:a16="http://schemas.microsoft.com/office/drawing/2014/main" xmlns="" val="20000"/>
                    </a:ext>
                  </a:extLst>
                </a:gridCol>
                <a:gridCol w="1404928">
                  <a:extLst>
                    <a:ext uri="{9D8B030D-6E8A-4147-A177-3AD203B41FA5}">
                      <a16:colId xmlns:a16="http://schemas.microsoft.com/office/drawing/2014/main" xmlns="" val="20001"/>
                    </a:ext>
                  </a:extLst>
                </a:gridCol>
                <a:gridCol w="1561294">
                  <a:extLst>
                    <a:ext uri="{9D8B030D-6E8A-4147-A177-3AD203B41FA5}">
                      <a16:colId xmlns:a16="http://schemas.microsoft.com/office/drawing/2014/main" xmlns="" val="20002"/>
                    </a:ext>
                  </a:extLst>
                </a:gridCol>
                <a:gridCol w="1599890">
                  <a:extLst>
                    <a:ext uri="{9D8B030D-6E8A-4147-A177-3AD203B41FA5}">
                      <a16:colId xmlns:a16="http://schemas.microsoft.com/office/drawing/2014/main" xmlns="" val="20003"/>
                    </a:ext>
                  </a:extLst>
                </a:gridCol>
                <a:gridCol w="1807368">
                  <a:extLst>
                    <a:ext uri="{9D8B030D-6E8A-4147-A177-3AD203B41FA5}">
                      <a16:colId xmlns:a16="http://schemas.microsoft.com/office/drawing/2014/main" xmlns="" val="20004"/>
                    </a:ext>
                  </a:extLst>
                </a:gridCol>
              </a:tblGrid>
              <a:tr h="1032331">
                <a:tc rowSpan="2">
                  <a:txBody>
                    <a:bodyPr/>
                    <a:lstStyle/>
                    <a:p>
                      <a:pPr algn="ctr" rtl="0" fontAlgn="ctr"/>
                      <a:r>
                        <a:rPr lang="en-ZA" sz="1200" b="1" i="0" u="none" strike="noStrike" dirty="0">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tcPr>
                </a:tc>
                <a:tc gridSpan="4">
                  <a:txBody>
                    <a:bodyPr/>
                    <a:lstStyle/>
                    <a:p>
                      <a:pPr algn="ctr" rtl="0" fontAlgn="ctr"/>
                      <a:r>
                        <a:rPr lang="en-ZA" sz="1300" b="1" i="0" u="none" strike="noStrike" dirty="0">
                          <a:solidFill>
                            <a:srgbClr val="000000"/>
                          </a:solidFill>
                          <a:effectLst/>
                          <a:latin typeface="Calibri"/>
                        </a:rPr>
                        <a:t> Budget vs Expenditure information </a:t>
                      </a:r>
                    </a:p>
                  </a:txBody>
                  <a:tcPr marL="8958" marR="8958" marT="8958" marB="0" anchor="ctr">
                    <a:lnL>
                      <a:noFill/>
                    </a:lnL>
                    <a:lnR>
                      <a:noFill/>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solidFill>
                      <a:srgbClr val="C3D69B"/>
                    </a:solidFill>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433065">
                <a:tc vMerge="1">
                  <a:txBody>
                    <a:bodyPr/>
                    <a:lstStyle/>
                    <a:p>
                      <a:endParaRPr lang="en-ZA"/>
                    </a:p>
                  </a:txBody>
                  <a:tcPr/>
                </a:tc>
                <a:tc>
                  <a:txBody>
                    <a:bodyPr/>
                    <a:lstStyle/>
                    <a:p>
                      <a:pPr algn="l" rtl="0" fontAlgn="ctr"/>
                      <a:r>
                        <a:rPr lang="en-ZA" sz="1200" b="1" i="0" u="none" strike="noStrike">
                          <a:solidFill>
                            <a:srgbClr val="000000"/>
                          </a:solidFill>
                          <a:effectLst/>
                          <a:latin typeface="Calibri"/>
                        </a:rPr>
                        <a:t> </a:t>
                      </a:r>
                    </a:p>
                  </a:txBody>
                  <a:tcPr marL="8958" marR="8958" marT="8958" marB="0" anchor="ctr">
                    <a:lnL w="12700" cap="flat" cmpd="sng" algn="ctr">
                      <a:solidFill>
                        <a:srgbClr val="9BBB59"/>
                      </a:solidFill>
                      <a:prstDash val="solid"/>
                      <a:round/>
                      <a:headEnd type="none" w="med" len="med"/>
                      <a:tailEnd type="none" w="med" len="med"/>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ctr" rtl="0" fontAlgn="ctr"/>
                      <a:r>
                        <a:rPr lang="en-ZA" sz="1200" b="1" i="0" u="none" strike="noStrike" dirty="0">
                          <a:solidFill>
                            <a:srgbClr val="000000"/>
                          </a:solidFill>
                          <a:effectLst/>
                          <a:latin typeface="Calibri"/>
                        </a:rPr>
                        <a:t> Quarter </a:t>
                      </a:r>
                      <a:r>
                        <a:rPr lang="en-ZA" sz="1200" b="1" i="0" u="none" strike="noStrike" dirty="0" smtClean="0">
                          <a:solidFill>
                            <a:srgbClr val="000000"/>
                          </a:solidFill>
                          <a:effectLst/>
                          <a:latin typeface="Calibri"/>
                        </a:rPr>
                        <a:t>02 Cumulative  2018/19 </a:t>
                      </a:r>
                      <a:r>
                        <a:rPr lang="en-ZA" sz="1200" b="1" i="0" u="none" strike="noStrike" dirty="0">
                          <a:solidFill>
                            <a:srgbClr val="000000"/>
                          </a:solidFill>
                          <a:effectLst/>
                          <a:latin typeface="Calibri"/>
                        </a:rPr>
                        <a:t>R'000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ctr" rtl="0" fontAlgn="ctr"/>
                      <a:r>
                        <a:rPr lang="en-ZA" sz="1200" b="1" i="0" u="none" strike="noStrike" dirty="0">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tc>
                  <a:txBody>
                    <a:bodyPr/>
                    <a:lstStyle/>
                    <a:p>
                      <a:pPr algn="l" rtl="0" fontAlgn="ctr"/>
                      <a:r>
                        <a:rPr lang="en-ZA" sz="1200" b="1" i="0" u="none" strike="noStrike">
                          <a:solidFill>
                            <a:srgbClr val="000000"/>
                          </a:solidFill>
                          <a:effectLst/>
                          <a:latin typeface="Calibri"/>
                        </a:rPr>
                        <a:t> </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solidFill>
                      <a:srgbClr val="C3D69B"/>
                    </a:solidFill>
                  </a:tcPr>
                </a:tc>
                <a:extLst>
                  <a:ext uri="{0D108BD9-81ED-4DB2-BD59-A6C34878D82A}">
                    <a16:rowId xmlns:a16="http://schemas.microsoft.com/office/drawing/2014/main" xmlns="" val="10001"/>
                  </a:ext>
                </a:extLst>
              </a:tr>
              <a:tr h="262796">
                <a:tc>
                  <a:txBody>
                    <a:bodyPr/>
                    <a:lstStyle/>
                    <a:p>
                      <a:pPr algn="l" rtl="0" fontAlgn="ctr"/>
                      <a:r>
                        <a:rPr lang="en-ZA" sz="1200" b="1" i="0" u="none" strike="noStrike" dirty="0" smtClean="0">
                          <a:solidFill>
                            <a:srgbClr val="000000"/>
                          </a:solidFill>
                          <a:effectLst/>
                          <a:latin typeface="Calibri"/>
                        </a:rPr>
                        <a:t>PROGRAMMES</a:t>
                      </a:r>
                      <a:endParaRPr lang="en-ZA" sz="12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r>
                        <a:rPr lang="en-ZA" sz="1200" b="1" i="0" u="none" strike="noStrike" dirty="0">
                          <a:solidFill>
                            <a:srgbClr val="000000"/>
                          </a:solidFill>
                          <a:effectLst/>
                          <a:latin typeface="Calibri"/>
                        </a:rPr>
                        <a:t>Budget</a:t>
                      </a:r>
                    </a:p>
                  </a:txBody>
                  <a:tcPr marL="8958" marR="8958"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Actual </a:t>
                      </a:r>
                    </a:p>
                  </a:txBody>
                  <a:tcPr marL="8958" marR="8958" marT="8958" marB="0" anchor="ctr">
                    <a:lnL>
                      <a:noFill/>
                    </a:lnL>
                    <a:lnR>
                      <a:noFill/>
                    </a:lnR>
                    <a:lnT>
                      <a:noFill/>
                    </a:lnT>
                    <a:lnB>
                      <a:noFill/>
                    </a:lnB>
                  </a:tcPr>
                </a:tc>
                <a:tc>
                  <a:txBody>
                    <a:bodyPr/>
                    <a:lstStyle/>
                    <a:p>
                      <a:pPr algn="r" rtl="0" fontAlgn="ctr"/>
                      <a:r>
                        <a:rPr lang="en-ZA" sz="1200" b="1" i="0" u="none" strike="noStrike" dirty="0" smtClean="0">
                          <a:solidFill>
                            <a:srgbClr val="000000"/>
                          </a:solidFill>
                          <a:effectLst/>
                          <a:latin typeface="Calibri"/>
                        </a:rPr>
                        <a:t>Variance</a:t>
                      </a:r>
                      <a:endParaRPr lang="en-ZA" sz="1200" b="1" i="0" u="none" strike="noStrike" dirty="0">
                        <a:solidFill>
                          <a:srgbClr val="000000"/>
                        </a:solidFill>
                        <a:effectLst/>
                        <a:latin typeface="Calibri"/>
                      </a:endParaRPr>
                    </a:p>
                  </a:txBody>
                  <a:tcPr marL="8958" marR="8958"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Percentage</a:t>
                      </a:r>
                    </a:p>
                  </a:txBody>
                  <a:tcPr marL="8958" marR="8958" marT="8958" marB="0" anchor="ctr">
                    <a:lnL>
                      <a:noFill/>
                    </a:lnL>
                    <a:lnR>
                      <a:noFill/>
                    </a:lnR>
                    <a:lnT>
                      <a:noFill/>
                    </a:lnT>
                    <a:lnB>
                      <a:noFill/>
                    </a:lnB>
                  </a:tcPr>
                </a:tc>
                <a:extLst>
                  <a:ext uri="{0D108BD9-81ED-4DB2-BD59-A6C34878D82A}">
                    <a16:rowId xmlns:a16="http://schemas.microsoft.com/office/drawing/2014/main" xmlns="" val="10002"/>
                  </a:ext>
                </a:extLst>
              </a:tr>
              <a:tr h="211926">
                <a:tc>
                  <a:txBody>
                    <a:bodyPr/>
                    <a:lstStyle/>
                    <a:p>
                      <a:pPr algn="l" rtl="0" fontAlgn="ctr"/>
                      <a:r>
                        <a:rPr lang="en-ZA" sz="1200" b="1" i="0" u="none" strike="noStrike">
                          <a:solidFill>
                            <a:srgbClr val="000000"/>
                          </a:solidFill>
                          <a:effectLst/>
                          <a:latin typeface="Calibri"/>
                        </a:rPr>
                        <a:t>Programme 01</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1 093 416</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393 233</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marL="0" algn="r" defTabSz="457200" rtl="0" eaLnBrk="1" fontAlgn="ctr" latinLnBrk="0" hangingPunct="1"/>
                      <a:r>
                        <a:rPr lang="en-ZA" sz="1100" b="0" i="0" u="none" strike="noStrike" kern="1200" dirty="0" smtClean="0">
                          <a:solidFill>
                            <a:srgbClr val="000000"/>
                          </a:solidFill>
                          <a:effectLst/>
                          <a:latin typeface="Calibri"/>
                          <a:ea typeface="+mn-ea"/>
                          <a:cs typeface="+mn-cs"/>
                        </a:rPr>
                        <a:t>700 182</a:t>
                      </a:r>
                      <a:endParaRPr lang="en-ZA" sz="1100" b="0" i="0" u="none" strike="noStrike" kern="1200" dirty="0">
                        <a:solidFill>
                          <a:srgbClr val="000000"/>
                        </a:solidFill>
                        <a:effectLst/>
                        <a:latin typeface="Calibri"/>
                        <a:ea typeface="+mn-ea"/>
                        <a:cs typeface="+mn-cs"/>
                      </a:endParaRPr>
                    </a:p>
                  </a:txBody>
                  <a:tcPr marL="9525" marR="9525" marT="9525" marB="0" anchor="ctr">
                    <a:lnL>
                      <a:noFill/>
                    </a:lnL>
                    <a:lnR>
                      <a:noFill/>
                    </a:lnR>
                    <a:lnT>
                      <a:noFill/>
                    </a:lnT>
                    <a:lnB>
                      <a:noFill/>
                    </a:lnB>
                    <a:solidFill>
                      <a:srgbClr val="EFF3EA"/>
                    </a:solidFill>
                  </a:tcPr>
                </a:tc>
                <a:tc>
                  <a:txBody>
                    <a:bodyPr/>
                    <a:lstStyle/>
                    <a:p>
                      <a:pPr algn="ctr" rtl="0" fontAlgn="ctr"/>
                      <a:r>
                        <a:rPr lang="en-ZA" sz="1200" b="0" i="0" u="none" strike="noStrike" dirty="0" smtClean="0">
                          <a:solidFill>
                            <a:srgbClr val="000000"/>
                          </a:solidFill>
                          <a:effectLst/>
                          <a:latin typeface="Calibri"/>
                        </a:rPr>
                        <a:t>36%</a:t>
                      </a:r>
                      <a:endParaRPr lang="en-ZA" sz="12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3"/>
                  </a:ext>
                </a:extLst>
              </a:tr>
              <a:tr h="285638">
                <a:tc>
                  <a:txBody>
                    <a:bodyPr/>
                    <a:lstStyle/>
                    <a:p>
                      <a:pPr algn="l" rtl="0" fontAlgn="ctr"/>
                      <a:r>
                        <a:rPr lang="en-ZA" sz="1100" b="1" i="0" u="none" strike="noStrike" dirty="0">
                          <a:solidFill>
                            <a:srgbClr val="000000"/>
                          </a:solidFill>
                          <a:effectLst/>
                          <a:latin typeface="Calibri"/>
                        </a:rPr>
                        <a:t> Programme 02 </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7 233 477</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6 163 214</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1 070 262</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rgbClr val="000000"/>
                          </a:solidFill>
                          <a:effectLst/>
                          <a:latin typeface="Calibri"/>
                        </a:rPr>
                        <a:t>85%</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4"/>
                  </a:ext>
                </a:extLst>
              </a:tr>
              <a:tr h="285638">
                <a:tc>
                  <a:txBody>
                    <a:bodyPr/>
                    <a:lstStyle/>
                    <a:p>
                      <a:pPr algn="l" rtl="0" fontAlgn="ctr"/>
                      <a:r>
                        <a:rPr lang="en-ZA" sz="1100" b="1" i="0" u="none" strike="noStrike">
                          <a:solidFill>
                            <a:srgbClr val="000000"/>
                          </a:solidFill>
                          <a:effectLst/>
                          <a:latin typeface="Calibri"/>
                        </a:rPr>
                        <a:t>Programme 03</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475 853</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31 736</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444 118</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rgbClr val="000000"/>
                          </a:solidFill>
                          <a:effectLst/>
                          <a:latin typeface="Calibri"/>
                        </a:rPr>
                        <a:t>7%</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05"/>
                  </a:ext>
                </a:extLst>
              </a:tr>
              <a:tr h="239568">
                <a:tc>
                  <a:txBody>
                    <a:bodyPr/>
                    <a:lstStyle/>
                    <a:p>
                      <a:pPr algn="l" rtl="0" fontAlgn="ctr"/>
                      <a:r>
                        <a:rPr lang="en-ZA" sz="1300" b="1" i="0" u="none" strike="noStrike">
                          <a:solidFill>
                            <a:srgbClr val="000000"/>
                          </a:solidFill>
                          <a:effectLst/>
                          <a:latin typeface="Calibri"/>
                        </a:rPr>
                        <a:t>TOTAL </a:t>
                      </a: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8 802 746</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marL="0" algn="r" defTabSz="457200" rtl="0" eaLnBrk="1" fontAlgn="ctr" latinLnBrk="0" hangingPunct="1"/>
                      <a:r>
                        <a:rPr lang="en-ZA" sz="1300" b="1" i="0" u="none" strike="noStrike" kern="1200" dirty="0" smtClean="0">
                          <a:solidFill>
                            <a:srgbClr val="000000"/>
                          </a:solidFill>
                          <a:effectLst/>
                          <a:latin typeface="Calibri"/>
                          <a:ea typeface="+mn-ea"/>
                          <a:cs typeface="+mn-cs"/>
                        </a:rPr>
                        <a:t>6 588 183</a:t>
                      </a:r>
                      <a:endParaRPr lang="en-ZA" sz="1300" b="1" i="0" u="none" strike="noStrike" kern="1200" dirty="0">
                        <a:solidFill>
                          <a:srgbClr val="000000"/>
                        </a:solidFill>
                        <a:effectLst/>
                        <a:latin typeface="Calibri"/>
                        <a:ea typeface="+mn-ea"/>
                        <a:cs typeface="+mn-cs"/>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2 214 562</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300" b="1" i="0" u="none" strike="noStrike" dirty="0" smtClean="0">
                          <a:solidFill>
                            <a:srgbClr val="000000"/>
                          </a:solidFill>
                          <a:effectLst/>
                          <a:latin typeface="Calibri"/>
                        </a:rPr>
                        <a:t>75%</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xmlns="" val="10006"/>
                  </a:ext>
                </a:extLst>
              </a:tr>
              <a:tr h="230354">
                <a:tc>
                  <a:txBody>
                    <a:bodyPr/>
                    <a:lstStyle/>
                    <a:p>
                      <a:pPr algn="l" rtl="0" fontAlgn="ctr"/>
                      <a:endParaRPr lang="en-ZA" sz="1300" b="1" i="0" u="none" strike="noStrike">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endParaRPr lang="en-ZA" sz="13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extLst>
                  <a:ext uri="{0D108BD9-81ED-4DB2-BD59-A6C34878D82A}">
                    <a16:rowId xmlns:a16="http://schemas.microsoft.com/office/drawing/2014/main" xmlns="" val="10007"/>
                  </a:ext>
                </a:extLst>
              </a:tr>
              <a:tr h="239568">
                <a:tc>
                  <a:txBody>
                    <a:bodyPr/>
                    <a:lstStyle/>
                    <a:p>
                      <a:pPr algn="l" rtl="0" fontAlgn="ctr"/>
                      <a:endParaRPr lang="en-ZA" sz="1300" b="1" i="0" u="none" strike="noStrike">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endParaRPr lang="en-ZA" sz="1300" b="1" i="0" u="none" strike="noStrike">
                        <a:solidFill>
                          <a:srgbClr val="000000"/>
                        </a:solidFill>
                        <a:effectLst/>
                        <a:latin typeface="Calibri"/>
                      </a:endParaRPr>
                    </a:p>
                  </a:txBody>
                  <a:tcPr marL="8958" marR="8958" marT="8958" marB="0" anchor="ctr">
                    <a:lnL>
                      <a:noFill/>
                    </a:lnL>
                    <a:lnR>
                      <a:noFill/>
                    </a:lnR>
                    <a:lnT>
                      <a:noFill/>
                    </a:lnT>
                    <a:lnB>
                      <a:noFill/>
                    </a:lnB>
                  </a:tcPr>
                </a:tc>
                <a:tc>
                  <a:txBody>
                    <a:bodyPr/>
                    <a:lstStyle/>
                    <a:p>
                      <a:pPr algn="r" rtl="0" fontAlgn="ctr"/>
                      <a:endParaRPr lang="en-ZA" sz="1300" b="1" i="0" u="none" strike="noStrike">
                        <a:solidFill>
                          <a:srgbClr val="000000"/>
                        </a:solidFill>
                        <a:effectLst/>
                        <a:latin typeface="Calibri"/>
                      </a:endParaRPr>
                    </a:p>
                  </a:txBody>
                  <a:tcPr marL="8958" marR="8958" marT="8958" marB="0" anchor="ctr">
                    <a:lnL>
                      <a:noFill/>
                    </a:lnL>
                    <a:lnR>
                      <a:noFill/>
                    </a:lnR>
                    <a:lnT>
                      <a:noFill/>
                    </a:lnT>
                    <a:lnB>
                      <a:noFill/>
                    </a:lnB>
                  </a:tcPr>
                </a:tc>
                <a:tc>
                  <a:txBody>
                    <a:bodyPr/>
                    <a:lstStyle/>
                    <a:p>
                      <a:pPr algn="r" rtl="0" fontAlgn="ctr"/>
                      <a:endParaRPr lang="en-ZA" sz="1300" b="1" i="0" u="none" strike="noStrike" dirty="0">
                        <a:solidFill>
                          <a:srgbClr val="000000"/>
                        </a:solidFill>
                        <a:effectLst/>
                        <a:latin typeface="Calibri"/>
                      </a:endParaRPr>
                    </a:p>
                  </a:txBody>
                  <a:tcPr marL="8958" marR="8958" marT="8958" marB="0" anchor="ctr">
                    <a:lnL>
                      <a:noFill/>
                    </a:lnL>
                    <a:lnR>
                      <a:noFill/>
                    </a:lnR>
                    <a:lnT>
                      <a:noFill/>
                    </a:lnT>
                    <a:lnB>
                      <a:noFill/>
                    </a:lnB>
                  </a:tcPr>
                </a:tc>
                <a:tc>
                  <a:txBody>
                    <a:bodyPr/>
                    <a:lstStyle/>
                    <a:p>
                      <a:pPr algn="ctr" rtl="0" fontAlgn="ctr"/>
                      <a:endParaRPr lang="en-ZA" sz="1300" b="1" i="0" u="none" strike="noStrike" dirty="0">
                        <a:solidFill>
                          <a:srgbClr val="000000"/>
                        </a:solidFill>
                        <a:effectLst/>
                        <a:latin typeface="Calibri"/>
                      </a:endParaRPr>
                    </a:p>
                  </a:txBody>
                  <a:tcPr marL="8958" marR="8958" marT="8958" marB="0" anchor="ctr">
                    <a:lnL>
                      <a:noFill/>
                    </a:lnL>
                    <a:lnR>
                      <a:noFill/>
                    </a:lnR>
                    <a:lnT>
                      <a:noFill/>
                    </a:lnT>
                    <a:lnB>
                      <a:noFill/>
                    </a:lnB>
                  </a:tcPr>
                </a:tc>
                <a:extLst>
                  <a:ext uri="{0D108BD9-81ED-4DB2-BD59-A6C34878D82A}">
                    <a16:rowId xmlns:a16="http://schemas.microsoft.com/office/drawing/2014/main" xmlns="" val="10008"/>
                  </a:ext>
                </a:extLst>
              </a:tr>
              <a:tr h="235500">
                <a:tc>
                  <a:txBody>
                    <a:bodyPr/>
                    <a:lstStyle/>
                    <a:p>
                      <a:pPr algn="l" rtl="0" fontAlgn="ctr"/>
                      <a:r>
                        <a:rPr lang="en-ZA" sz="1200" b="1" i="0" u="none" strike="noStrike">
                          <a:solidFill>
                            <a:srgbClr val="000000"/>
                          </a:solidFill>
                          <a:effectLst/>
                          <a:latin typeface="Calibri"/>
                        </a:rPr>
                        <a:t>ECONOMIC CLASSIFICATION</a:t>
                      </a:r>
                    </a:p>
                  </a:txBody>
                  <a:tcPr marL="8958" marR="8958" marT="8958" marB="0" anchor="ctr">
                    <a:lnL>
                      <a:noFill/>
                    </a:lnL>
                    <a:lnR>
                      <a:noFill/>
                    </a:lnR>
                    <a:lnT w="12700" cap="flat" cmpd="sng" algn="ctr">
                      <a:solidFill>
                        <a:srgbClr val="9BBB59"/>
                      </a:solidFill>
                      <a:prstDash val="solid"/>
                      <a:round/>
                      <a:headEnd type="none" w="med" len="med"/>
                      <a:tailEnd type="none" w="med" len="med"/>
                    </a:lnT>
                    <a:lnB>
                      <a:noFill/>
                    </a:lnB>
                  </a:tcPr>
                </a:tc>
                <a:tc>
                  <a:txBody>
                    <a:bodyPr/>
                    <a:lstStyle/>
                    <a:p>
                      <a:pPr algn="r" rtl="0" fontAlgn="ctr"/>
                      <a:r>
                        <a:rPr lang="en-ZA" sz="1200" b="1" i="0" u="none" strike="noStrike">
                          <a:solidFill>
                            <a:srgbClr val="000000"/>
                          </a:solidFill>
                          <a:effectLst/>
                          <a:latin typeface="Calibri"/>
                        </a:rPr>
                        <a:t>Budget</a:t>
                      </a:r>
                    </a:p>
                  </a:txBody>
                  <a:tcPr marL="8958" marR="8958" marT="8958" marB="0" anchor="ctr">
                    <a:lnL>
                      <a:noFill/>
                    </a:lnL>
                    <a:lnR>
                      <a:noFill/>
                    </a:lnR>
                    <a:lnT>
                      <a:noFill/>
                    </a:lnT>
                    <a:lnB>
                      <a:noFill/>
                    </a:lnB>
                  </a:tcPr>
                </a:tc>
                <a:tc>
                  <a:txBody>
                    <a:bodyPr/>
                    <a:lstStyle/>
                    <a:p>
                      <a:pPr algn="r" rtl="0" fontAlgn="ctr"/>
                      <a:r>
                        <a:rPr lang="en-ZA" sz="1200" b="1" i="0" u="none" strike="noStrike">
                          <a:solidFill>
                            <a:srgbClr val="000000"/>
                          </a:solidFill>
                          <a:effectLst/>
                          <a:latin typeface="Calibri"/>
                        </a:rPr>
                        <a:t>Actual </a:t>
                      </a:r>
                    </a:p>
                  </a:txBody>
                  <a:tcPr marL="8958" marR="8958" marT="8958" marB="0" anchor="ctr">
                    <a:lnL>
                      <a:noFill/>
                    </a:lnL>
                    <a:lnR>
                      <a:noFill/>
                    </a:lnR>
                    <a:lnT>
                      <a:noFill/>
                    </a:lnT>
                    <a:lnB>
                      <a:noFill/>
                    </a:lnB>
                  </a:tcPr>
                </a:tc>
                <a:tc>
                  <a:txBody>
                    <a:bodyPr/>
                    <a:lstStyle/>
                    <a:p>
                      <a:pPr algn="r" rtl="0" fontAlgn="ctr"/>
                      <a:r>
                        <a:rPr lang="en-ZA" sz="1200" b="1" i="0" u="none" strike="noStrike" dirty="0" smtClean="0">
                          <a:solidFill>
                            <a:srgbClr val="000000"/>
                          </a:solidFill>
                          <a:effectLst/>
                          <a:latin typeface="Calibri"/>
                        </a:rPr>
                        <a:t>Variance</a:t>
                      </a:r>
                      <a:endParaRPr lang="en-ZA" sz="1200" b="1" i="0" u="none" strike="noStrike" dirty="0">
                        <a:solidFill>
                          <a:srgbClr val="000000"/>
                        </a:solidFill>
                        <a:effectLst/>
                        <a:latin typeface="Calibri"/>
                      </a:endParaRPr>
                    </a:p>
                  </a:txBody>
                  <a:tcPr marL="8958" marR="8958" marT="8958" marB="0" anchor="ctr">
                    <a:lnL>
                      <a:noFill/>
                    </a:lnL>
                    <a:lnR>
                      <a:noFill/>
                    </a:lnR>
                    <a:lnT>
                      <a:noFill/>
                    </a:lnT>
                    <a:lnB>
                      <a:noFill/>
                    </a:lnB>
                  </a:tcPr>
                </a:tc>
                <a:tc>
                  <a:txBody>
                    <a:bodyPr/>
                    <a:lstStyle/>
                    <a:p>
                      <a:pPr algn="r" rtl="0" fontAlgn="ctr"/>
                      <a:r>
                        <a:rPr lang="en-ZA" sz="1200" b="1" i="0" u="none" strike="noStrike" dirty="0">
                          <a:solidFill>
                            <a:srgbClr val="000000"/>
                          </a:solidFill>
                          <a:effectLst/>
                          <a:latin typeface="Calibri"/>
                        </a:rPr>
                        <a:t>Percentage</a:t>
                      </a:r>
                    </a:p>
                  </a:txBody>
                  <a:tcPr marL="8958" marR="8958" marT="8958" marB="0" anchor="ctr">
                    <a:lnL>
                      <a:noFill/>
                    </a:lnL>
                    <a:lnR>
                      <a:noFill/>
                    </a:lnR>
                    <a:lnT>
                      <a:noFill/>
                    </a:lnT>
                    <a:lnB>
                      <a:noFill/>
                    </a:lnB>
                  </a:tcPr>
                </a:tc>
                <a:extLst>
                  <a:ext uri="{0D108BD9-81ED-4DB2-BD59-A6C34878D82A}">
                    <a16:rowId xmlns:a16="http://schemas.microsoft.com/office/drawing/2014/main" xmlns="" val="10009"/>
                  </a:ext>
                </a:extLst>
              </a:tr>
              <a:tr h="211926">
                <a:tc>
                  <a:txBody>
                    <a:bodyPr/>
                    <a:lstStyle/>
                    <a:p>
                      <a:pPr algn="l" rtl="0" fontAlgn="ctr"/>
                      <a:r>
                        <a:rPr lang="en-ZA" sz="1200" b="1" i="0" u="none" strike="noStrike" dirty="0">
                          <a:solidFill>
                            <a:srgbClr val="000000"/>
                          </a:solidFill>
                          <a:effectLst/>
                          <a:latin typeface="Calibri"/>
                        </a:rPr>
                        <a:t>Compensation of employees</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772 467</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600 983</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171 484</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78%</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0"/>
                  </a:ext>
                </a:extLst>
              </a:tr>
              <a:tr h="211926">
                <a:tc>
                  <a:txBody>
                    <a:bodyPr/>
                    <a:lstStyle/>
                    <a:p>
                      <a:pPr algn="l" rtl="0" fontAlgn="ctr"/>
                      <a:r>
                        <a:rPr lang="en-ZA" sz="1200" b="1" i="0" u="none" strike="noStrike" dirty="0">
                          <a:solidFill>
                            <a:srgbClr val="000000"/>
                          </a:solidFill>
                          <a:effectLst/>
                          <a:latin typeface="Calibri"/>
                        </a:rPr>
                        <a:t>Goods and services</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999 540</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437 688</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561 851</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44%</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1"/>
                  </a:ext>
                </a:extLst>
              </a:tr>
              <a:tr h="211926">
                <a:tc>
                  <a:txBody>
                    <a:bodyPr/>
                    <a:lstStyle/>
                    <a:p>
                      <a:pPr algn="l" rtl="0" fontAlgn="ctr"/>
                      <a:r>
                        <a:rPr lang="en-ZA" sz="1200" b="1" i="0" u="none" strike="noStrike">
                          <a:solidFill>
                            <a:srgbClr val="000000"/>
                          </a:solidFill>
                          <a:effectLst/>
                          <a:latin typeface="Calibri"/>
                        </a:rPr>
                        <a:t>CAPEX</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131 200</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37 746</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93 454</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29%</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2"/>
                  </a:ext>
                </a:extLst>
              </a:tr>
              <a:tr h="211926">
                <a:tc>
                  <a:txBody>
                    <a:bodyPr/>
                    <a:lstStyle/>
                    <a:p>
                      <a:pPr algn="l" rtl="0" fontAlgn="ctr"/>
                      <a:r>
                        <a:rPr lang="en-ZA" sz="1200" b="1" i="0" u="none" strike="noStrike" dirty="0">
                          <a:solidFill>
                            <a:srgbClr val="000000"/>
                          </a:solidFill>
                          <a:effectLst/>
                          <a:latin typeface="Calibri"/>
                        </a:rPr>
                        <a:t>Transfers</a:t>
                      </a: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6 899 539</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rgbClr val="000000"/>
                          </a:solidFill>
                          <a:effectLst/>
                          <a:latin typeface="Calibri"/>
                        </a:rPr>
                        <a:t>5 511 766</a:t>
                      </a:r>
                      <a:endParaRPr lang="en-ZA" sz="1100" b="0" i="0" u="none" strike="noStrike" dirty="0">
                        <a:solidFill>
                          <a:srgbClr val="000000"/>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r" rtl="0" fontAlgn="ctr"/>
                      <a:r>
                        <a:rPr lang="en-ZA" sz="1100" b="0" i="0" u="none" strike="noStrike" dirty="0" smtClean="0">
                          <a:solidFill>
                            <a:schemeClr val="tx1"/>
                          </a:solidFill>
                          <a:effectLst/>
                          <a:latin typeface="Calibri"/>
                        </a:rPr>
                        <a:t>1 387 773</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tc>
                  <a:txBody>
                    <a:bodyPr/>
                    <a:lstStyle/>
                    <a:p>
                      <a:pPr algn="ctr" rtl="0" fontAlgn="ctr"/>
                      <a:r>
                        <a:rPr lang="en-ZA" sz="1100" b="0" i="0" u="none" strike="noStrike" dirty="0" smtClean="0">
                          <a:solidFill>
                            <a:schemeClr val="tx1"/>
                          </a:solidFill>
                          <a:effectLst/>
                          <a:latin typeface="Calibri"/>
                        </a:rPr>
                        <a:t>80%</a:t>
                      </a:r>
                      <a:endParaRPr lang="en-ZA" sz="1100" b="0" i="0" u="none" strike="noStrike" dirty="0">
                        <a:solidFill>
                          <a:schemeClr val="tx1"/>
                        </a:solidFill>
                        <a:effectLst/>
                        <a:latin typeface="Calibri"/>
                      </a:endParaRPr>
                    </a:p>
                  </a:txBody>
                  <a:tcPr marL="8958" marR="8958" marT="8958" marB="0" anchor="ctr">
                    <a:lnL>
                      <a:noFill/>
                    </a:lnL>
                    <a:lnR>
                      <a:noFill/>
                    </a:lnR>
                    <a:lnT>
                      <a:noFill/>
                    </a:lnT>
                    <a:lnB>
                      <a:noFill/>
                    </a:lnB>
                    <a:solidFill>
                      <a:srgbClr val="EFF3EA"/>
                    </a:solidFill>
                  </a:tcPr>
                </a:tc>
                <a:extLst>
                  <a:ext uri="{0D108BD9-81ED-4DB2-BD59-A6C34878D82A}">
                    <a16:rowId xmlns:a16="http://schemas.microsoft.com/office/drawing/2014/main" xmlns="" val="10013"/>
                  </a:ext>
                </a:extLst>
              </a:tr>
              <a:tr h="954934">
                <a:tc>
                  <a:txBody>
                    <a:bodyPr/>
                    <a:lstStyle/>
                    <a:p>
                      <a:pPr algn="l" rtl="0" fontAlgn="ctr"/>
                      <a:r>
                        <a:rPr lang="en-ZA" sz="1300" b="1" i="0" u="none" strike="noStrike">
                          <a:solidFill>
                            <a:srgbClr val="000000"/>
                          </a:solidFill>
                          <a:effectLst/>
                          <a:latin typeface="Calibri"/>
                        </a:rPr>
                        <a:t>TOTAL</a:t>
                      </a: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8 802 746</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6 588 183</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r" rtl="0" fontAlgn="ctr"/>
                      <a:r>
                        <a:rPr lang="en-ZA" sz="1300" b="1" i="0" u="none" strike="noStrike" dirty="0" smtClean="0">
                          <a:solidFill>
                            <a:srgbClr val="000000"/>
                          </a:solidFill>
                          <a:effectLst/>
                          <a:latin typeface="Calibri"/>
                        </a:rPr>
                        <a:t>2 214 562</a:t>
                      </a:r>
                      <a:endParaRPr lang="en-ZA" sz="1300" b="1" i="0" u="none" strike="noStrike" dirty="0">
                        <a:solidFill>
                          <a:srgbClr val="000000"/>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tc>
                  <a:txBody>
                    <a:bodyPr/>
                    <a:lstStyle/>
                    <a:p>
                      <a:pPr algn="ctr" rtl="0" fontAlgn="ctr"/>
                      <a:r>
                        <a:rPr lang="en-ZA" sz="1300" b="1" i="0" u="none" strike="noStrike" dirty="0" smtClean="0">
                          <a:solidFill>
                            <a:schemeClr val="tx1"/>
                          </a:solidFill>
                          <a:effectLst/>
                          <a:latin typeface="Calibri"/>
                        </a:rPr>
                        <a:t>75%</a:t>
                      </a:r>
                      <a:endParaRPr lang="en-ZA" sz="1300" b="1" i="0" u="none" strike="noStrike" dirty="0">
                        <a:solidFill>
                          <a:schemeClr val="tx1"/>
                        </a:solidFill>
                        <a:effectLst/>
                        <a:latin typeface="Calibri"/>
                      </a:endParaRPr>
                    </a:p>
                  </a:txBody>
                  <a:tcPr marL="8958" marR="8958" marT="8958" marB="0" anchor="ctr">
                    <a:lnL>
                      <a:noFill/>
                    </a:lnL>
                    <a:lnR>
                      <a:noFill/>
                    </a:lnR>
                    <a:lnT>
                      <a:noFill/>
                    </a:lnT>
                    <a:lnB w="12700" cap="flat" cmpd="sng" algn="ctr">
                      <a:solidFill>
                        <a:srgbClr val="9BBB59"/>
                      </a:solidFill>
                      <a:prstDash val="solid"/>
                      <a:round/>
                      <a:headEnd type="none" w="med" len="med"/>
                      <a:tailEnd type="none" w="med" len="med"/>
                    </a:lnB>
                  </a:tcPr>
                </a:tc>
                <a:extLst>
                  <a:ext uri="{0D108BD9-81ED-4DB2-BD59-A6C34878D82A}">
                    <a16:rowId xmlns:a16="http://schemas.microsoft.com/office/drawing/2014/main" xmlns="" val="10014"/>
                  </a:ext>
                </a:extLst>
              </a:tr>
            </a:tbl>
          </a:graphicData>
        </a:graphic>
      </p:graphicFrame>
      <p:sp>
        <p:nvSpPr>
          <p:cNvPr id="4" name="Rectangle 3"/>
          <p:cNvSpPr/>
          <p:nvPr/>
        </p:nvSpPr>
        <p:spPr>
          <a:xfrm>
            <a:off x="755576" y="404664"/>
            <a:ext cx="7920880" cy="400110"/>
          </a:xfrm>
          <a:prstGeom prst="rect">
            <a:avLst/>
          </a:prstGeom>
        </p:spPr>
        <p:txBody>
          <a:bodyPr wrap="square">
            <a:spAutoFit/>
          </a:bodyPr>
          <a:lstStyle/>
          <a:p>
            <a:pPr algn="ctr"/>
            <a:r>
              <a:rPr lang="en-ZA" sz="2000" b="1" dirty="0">
                <a:solidFill>
                  <a:prstClr val="black"/>
                </a:solidFill>
                <a:ea typeface="ＭＳ Ｐゴシック" pitchFamily="-111" charset="-128"/>
              </a:rPr>
              <a:t>FINANCIAL EXPENDITURE LINKED TO ORGANISATIONAL PERFORMANCE</a:t>
            </a:r>
            <a:endParaRPr lang="en-ZA" sz="2000" dirty="0">
              <a:solidFill>
                <a:prstClr val="black"/>
              </a:solidFill>
            </a:endParaRPr>
          </a:p>
        </p:txBody>
      </p:sp>
      <p:sp>
        <p:nvSpPr>
          <p:cNvPr id="5" name="TextBox 7"/>
          <p:cNvSpPr txBox="1"/>
          <p:nvPr/>
        </p:nvSpPr>
        <p:spPr>
          <a:xfrm>
            <a:off x="8538666" y="327720"/>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34</a:t>
            </a:r>
            <a:endParaRPr lang="en-ZA" sz="1200" dirty="0">
              <a:solidFill>
                <a:prstClr val="black"/>
              </a:solidFill>
            </a:endParaRPr>
          </a:p>
        </p:txBody>
      </p:sp>
    </p:spTree>
    <p:extLst>
      <p:ext uri="{BB962C8B-B14F-4D97-AF65-F5344CB8AC3E}">
        <p14:creationId xmlns:p14="http://schemas.microsoft.com/office/powerpoint/2010/main" xmlns="" val="140685484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3552310699"/>
              </p:ext>
            </p:extLst>
          </p:nvPr>
        </p:nvGraphicFramePr>
        <p:xfrm>
          <a:off x="251520" y="1340768"/>
          <a:ext cx="8641656" cy="5112568"/>
        </p:xfrm>
        <a:graphic>
          <a:graphicData uri="http://schemas.openxmlformats.org/drawingml/2006/table">
            <a:tbl>
              <a:tblPr firstRow="1" bandRow="1">
                <a:tableStyleId>{8799B23B-EC83-4686-B30A-512413B5E67A}</a:tableStyleId>
              </a:tblPr>
              <a:tblGrid>
                <a:gridCol w="1512168">
                  <a:extLst>
                    <a:ext uri="{9D8B030D-6E8A-4147-A177-3AD203B41FA5}">
                      <a16:colId xmlns:a16="http://schemas.microsoft.com/office/drawing/2014/main" xmlns="" val="20000"/>
                    </a:ext>
                  </a:extLst>
                </a:gridCol>
                <a:gridCol w="7129488">
                  <a:extLst>
                    <a:ext uri="{9D8B030D-6E8A-4147-A177-3AD203B41FA5}">
                      <a16:colId xmlns:a16="http://schemas.microsoft.com/office/drawing/2014/main" xmlns="" val="20001"/>
                    </a:ext>
                  </a:extLst>
                </a:gridCol>
              </a:tblGrid>
              <a:tr h="5112568">
                <a:tc>
                  <a:txBody>
                    <a:bodyPr/>
                    <a:lstStyle/>
                    <a:p>
                      <a:r>
                        <a:rPr lang="en-ZA" sz="1400" u="none" strike="noStrike" kern="1200" baseline="0" dirty="0" smtClean="0"/>
                        <a:t>Programme 1 </a:t>
                      </a:r>
                      <a:endParaRPr lang="en-ZA" sz="1400" b="1" dirty="0">
                        <a:solidFill>
                          <a:schemeClr val="tx1"/>
                        </a:solidFill>
                      </a:endParaRPr>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u="none" strike="noStrike" kern="1200" cap="none" spc="0" normalizeH="0" baseline="0" noProof="0" dirty="0" smtClean="0">
                          <a:ln>
                            <a:noFill/>
                          </a:ln>
                          <a:effectLst/>
                          <a:uLnTx/>
                          <a:uFillTx/>
                        </a:rPr>
                        <a:t>36% of the Budget was spent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u="none" strike="noStrike" kern="1200" cap="none" spc="0" normalizeH="0" baseline="0" noProof="0" dirty="0" smtClean="0">
                          <a:ln>
                            <a:noFill/>
                          </a:ln>
                          <a:effectLst/>
                          <a:uLnTx/>
                          <a:uFillTx/>
                        </a:rPr>
                        <a:t>64% underspending</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ZA" sz="1200" u="none" strike="noStrike" kern="1200" cap="none" spc="0" normalizeH="0" baseline="0" noProof="0" dirty="0" smtClean="0">
                        <a:ln>
                          <a:noFill/>
                        </a:ln>
                        <a:effectLst/>
                        <a:uLnTx/>
                        <a:uFillTx/>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200" u="none" strike="noStrike" kern="1200" cap="none" spc="0" normalizeH="0" baseline="0" noProof="0" dirty="0" smtClean="0">
                          <a:ln>
                            <a:noFill/>
                          </a:ln>
                          <a:effectLst/>
                          <a:uLnTx/>
                          <a:uFillTx/>
                        </a:rPr>
                        <a:t>Contributing factors for the underspending</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Compensation of employees(Head office)</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Depreciation</a:t>
                      </a: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Management fees</a:t>
                      </a:r>
                    </a:p>
                    <a:p>
                      <a:pPr marL="628650" marR="0" lvl="1"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endParaRPr kumimoji="0" lang="en-ZA" sz="1100" u="none" strike="noStrike" kern="1200" cap="none" spc="0" normalizeH="0" baseline="0" noProof="0" dirty="0" smtClean="0">
                        <a:ln>
                          <a:noFill/>
                        </a:ln>
                        <a:effectLst/>
                        <a:uLnTx/>
                        <a:uFillTx/>
                      </a:endParaRPr>
                    </a:p>
                    <a:p>
                      <a:pPr marL="2857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200" b="0" u="none" strike="noStrike" kern="1200" cap="none" spc="0" normalizeH="0" baseline="0" noProof="0" dirty="0" smtClean="0">
                          <a:ln>
                            <a:noFill/>
                          </a:ln>
                          <a:effectLst/>
                          <a:uLnTx/>
                          <a:uFillTx/>
                        </a:rPr>
                        <a:t>Programme 1 has underspent on compensation of employees due to overtime and  merit awards circulars and newly created posts that are in the process of being filled.</a:t>
                      </a:r>
                    </a:p>
                    <a:p>
                      <a:pPr marL="2857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200" b="0" u="none" strike="noStrike" kern="1200" cap="none" spc="0" normalizeH="0" baseline="0" noProof="0" dirty="0" smtClean="0">
                          <a:ln>
                            <a:noFill/>
                          </a:ln>
                          <a:effectLst/>
                          <a:uLnTx/>
                          <a:uFillTx/>
                        </a:rPr>
                        <a:t>The Fund continued to limit spending in accordance with the cost containment measures</a:t>
                      </a:r>
                      <a:r>
                        <a:rPr kumimoji="0" lang="en-ZA" sz="1800" b="0" u="none" strike="noStrike" kern="1200" cap="none" spc="0" normalizeH="0" baseline="0" noProof="0" dirty="0" smtClean="0">
                          <a:ln>
                            <a:noFill/>
                          </a:ln>
                          <a:effectLst/>
                          <a:uLnTx/>
                          <a:uFillTx/>
                        </a:rPr>
                        <a:t>. </a:t>
                      </a:r>
                    </a:p>
                    <a:p>
                      <a:pPr marL="285750" marR="0" lvl="3"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200" b="0" u="none" strike="noStrike" kern="1200" cap="none" spc="0" normalizeH="0" baseline="0" noProof="0" dirty="0" smtClean="0">
                          <a:ln>
                            <a:noFill/>
                          </a:ln>
                          <a:effectLst/>
                          <a:uLnTx/>
                          <a:uFillTx/>
                        </a:rPr>
                        <a:t>Management fees is less than the budgeted amount due to  new mandate that was estimated higher due to the fact that Initial Commitment Capital fees of new instruments are substantially higher than subsequent management fees. Trading activity in the Portfolio also decreased due to unfavourable market conditions.</a:t>
                      </a:r>
                    </a:p>
                    <a:p>
                      <a:pPr marL="285750" marR="0" lvl="3"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200" b="0" u="none" strike="noStrike" kern="1200" cap="none" spc="0" normalizeH="0" baseline="0" noProof="0" dirty="0" smtClean="0">
                          <a:ln>
                            <a:noFill/>
                          </a:ln>
                          <a:effectLst/>
                          <a:uLnTx/>
                          <a:uFillTx/>
                        </a:rPr>
                        <a:t>The Fund is in the process of filling the vacant positions.</a:t>
                      </a:r>
                    </a:p>
                    <a:p>
                      <a:pPr rtl="0"/>
                      <a:endParaRPr lang="en-ZA" sz="1100" b="0" dirty="0">
                        <a:solidFill>
                          <a:schemeClr val="tx1"/>
                        </a:solidFill>
                      </a:endParaRPr>
                    </a:p>
                  </a:txBody>
                  <a:tcPr/>
                </a:tc>
                <a:extLst>
                  <a:ext uri="{0D108BD9-81ED-4DB2-BD59-A6C34878D82A}">
                    <a16:rowId xmlns:a16="http://schemas.microsoft.com/office/drawing/2014/main" xmlns="" val="10000"/>
                  </a:ext>
                </a:extLst>
              </a:tr>
            </a:tbl>
          </a:graphicData>
        </a:graphic>
      </p:graphicFrame>
      <p:sp>
        <p:nvSpPr>
          <p:cNvPr id="2" name="TextBox 1"/>
          <p:cNvSpPr txBox="1"/>
          <p:nvPr/>
        </p:nvSpPr>
        <p:spPr>
          <a:xfrm>
            <a:off x="1331640" y="548680"/>
            <a:ext cx="7200800" cy="400110"/>
          </a:xfrm>
          <a:prstGeom prst="rect">
            <a:avLst/>
          </a:prstGeom>
          <a:noFill/>
        </p:spPr>
        <p:txBody>
          <a:bodyPr wrap="square" rtlCol="0">
            <a:spAutoFit/>
          </a:bodyPr>
          <a:lstStyle/>
          <a:p>
            <a:pPr algn="ctr"/>
            <a:r>
              <a:rPr lang="en-ZA" sz="2000" b="1" dirty="0" smtClean="0">
                <a:solidFill>
                  <a:prstClr val="black"/>
                </a:solidFill>
              </a:rPr>
              <a:t>FINANCIAL NOTES ON VARIANCES</a:t>
            </a:r>
            <a:endParaRPr lang="en-ZA" sz="2000" b="1" dirty="0">
              <a:solidFill>
                <a:prstClr val="black"/>
              </a:solidFill>
            </a:endParaRPr>
          </a:p>
        </p:txBody>
      </p:sp>
      <p:sp>
        <p:nvSpPr>
          <p:cNvPr id="4"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35</a:t>
            </a:r>
            <a:endParaRPr lang="en-ZA" sz="1200" dirty="0">
              <a:solidFill>
                <a:prstClr val="black"/>
              </a:solidFill>
            </a:endParaRPr>
          </a:p>
        </p:txBody>
      </p:sp>
    </p:spTree>
    <p:extLst>
      <p:ext uri="{BB962C8B-B14F-4D97-AF65-F5344CB8AC3E}">
        <p14:creationId xmlns:p14="http://schemas.microsoft.com/office/powerpoint/2010/main" xmlns="" val="41589224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xmlns="" val="1498657712"/>
              </p:ext>
            </p:extLst>
          </p:nvPr>
        </p:nvGraphicFramePr>
        <p:xfrm>
          <a:off x="251520" y="1340769"/>
          <a:ext cx="8641656" cy="5503656"/>
        </p:xfrm>
        <a:graphic>
          <a:graphicData uri="http://schemas.openxmlformats.org/drawingml/2006/table">
            <a:tbl>
              <a:tblPr firstRow="1" bandRow="1">
                <a:tableStyleId>{8799B23B-EC83-4686-B30A-512413B5E67A}</a:tableStyleId>
              </a:tblPr>
              <a:tblGrid>
                <a:gridCol w="1224136">
                  <a:extLst>
                    <a:ext uri="{9D8B030D-6E8A-4147-A177-3AD203B41FA5}">
                      <a16:colId xmlns:a16="http://schemas.microsoft.com/office/drawing/2014/main" xmlns="" val="20000"/>
                    </a:ext>
                  </a:extLst>
                </a:gridCol>
                <a:gridCol w="7417520">
                  <a:extLst>
                    <a:ext uri="{9D8B030D-6E8A-4147-A177-3AD203B41FA5}">
                      <a16:colId xmlns:a16="http://schemas.microsoft.com/office/drawing/2014/main" xmlns="" val="20001"/>
                    </a:ext>
                  </a:extLst>
                </a:gridCol>
              </a:tblGrid>
              <a:tr h="328098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400" dirty="0" smtClean="0"/>
                        <a:t>Programme 2</a:t>
                      </a:r>
                    </a:p>
                    <a:p>
                      <a:endParaRPr lang="en-ZA" sz="1400" b="1" dirty="0"/>
                    </a:p>
                  </a:txBody>
                  <a:tcPr/>
                </a:tc>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u="none" strike="noStrike" kern="1200" cap="none" spc="0" normalizeH="0" baseline="0" noProof="0" dirty="0" smtClean="0">
                          <a:ln>
                            <a:noFill/>
                          </a:ln>
                          <a:effectLst/>
                          <a:uLnTx/>
                          <a:uFillTx/>
                        </a:rPr>
                        <a:t>85% of the Budget was spent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ZA" sz="1100" b="1" u="none" strike="noStrike" kern="1200" cap="none" spc="0" normalizeH="0" baseline="0" noProof="0" dirty="0" smtClean="0">
                          <a:ln>
                            <a:noFill/>
                          </a:ln>
                          <a:effectLst/>
                          <a:uLnTx/>
                          <a:uFillTx/>
                        </a:rPr>
                        <a:t>15% underspending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ZA" sz="1100" u="none" strike="noStrike" kern="1200" cap="none" spc="0" normalizeH="0" baseline="0" noProof="0" dirty="0" smtClean="0">
                        <a:ln>
                          <a:noFill/>
                        </a:ln>
                        <a:effectLst/>
                        <a:uLnTx/>
                        <a:uFillTx/>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100" u="none" strike="noStrike" kern="1200" cap="none" spc="0" normalizeH="0" baseline="0" noProof="0" dirty="0" smtClean="0">
                          <a:ln>
                            <a:noFill/>
                          </a:ln>
                          <a:effectLst/>
                          <a:uLnTx/>
                          <a:uFillTx/>
                        </a:rPr>
                        <a:t>Contributing factors for the underspending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 Benefits Payment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 Compensation of employees(LAP)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ZA" sz="1100" b="0" u="none" strike="noStrike" kern="1200" cap="none" spc="0" normalizeH="0" baseline="0" noProof="0" dirty="0" smtClean="0">
                          <a:ln>
                            <a:noFill/>
                          </a:ln>
                          <a:effectLst/>
                          <a:uLnTx/>
                          <a:uFillTx/>
                        </a:rPr>
                        <a:t> SARS Commission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ZA" sz="1100" u="none" strike="noStrike" kern="1200" cap="none" spc="0" normalizeH="0" baseline="0" noProof="0" dirty="0" smtClean="0">
                        <a:ln>
                          <a:noFill/>
                        </a:ln>
                        <a:effectLst/>
                        <a:uLnTx/>
                        <a:uFillTx/>
                      </a:endParaRPr>
                    </a:p>
                    <a:p>
                      <a:pPr marL="285750" marR="0" lvl="3"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100" b="0" i="0" u="none" strike="noStrike" kern="1200" cap="none" spc="0" normalizeH="0" baseline="0" noProof="0" dirty="0" smtClean="0">
                          <a:ln>
                            <a:noFill/>
                          </a:ln>
                          <a:effectLst/>
                          <a:uLnTx/>
                          <a:uFillTx/>
                        </a:rPr>
                        <a:t>The benefit payment budget was compiled based on the expected economic conditions and past events in South Africa. </a:t>
                      </a:r>
                    </a:p>
                    <a:p>
                      <a:pPr marL="285750" marR="0" lvl="3"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100" b="0" i="0" u="none" strike="noStrike" kern="1200" cap="none" spc="0" normalizeH="0" baseline="0" noProof="0" dirty="0" smtClean="0">
                          <a:ln>
                            <a:noFill/>
                          </a:ln>
                          <a:effectLst/>
                          <a:uLnTx/>
                          <a:uFillTx/>
                        </a:rPr>
                        <a:t>Lesser claims were received than initially projected.</a:t>
                      </a:r>
                    </a:p>
                    <a:p>
                      <a:pPr marL="2857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100" b="0" i="0" u="none" strike="noStrike" kern="1200" cap="none" spc="0" normalizeH="0" baseline="0" noProof="0" dirty="0" smtClean="0">
                          <a:ln>
                            <a:noFill/>
                          </a:ln>
                          <a:effectLst/>
                          <a:uLnTx/>
                          <a:uFillTx/>
                        </a:rPr>
                        <a:t>The Programme  has underspent on compensation of employees due to newly created posts that are in the process of being filled.  The Fund continued to limit spending in accordance with the cost containment circular.</a:t>
                      </a:r>
                    </a:p>
                    <a:p>
                      <a:pPr marL="285750" marR="0" lvl="2"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kumimoji="0" lang="en-ZA" sz="1100" b="0" i="0" u="none" strike="noStrike" kern="1200" cap="none" spc="0" normalizeH="0" baseline="0" noProof="0" dirty="0" smtClean="0">
                          <a:ln>
                            <a:noFill/>
                          </a:ln>
                          <a:effectLst/>
                          <a:uLnTx/>
                          <a:uFillTx/>
                        </a:rPr>
                        <a:t>SARS Commission depends on revenue collected, less revenue was collected than the budgeted amount.  The budget for revenue is based on a revenue indicator developed for the Fund, which utilises a combination of projected CPI and GDP to determine the likely rate of growth in the revenue of the Fund.</a:t>
                      </a:r>
                    </a:p>
                    <a:p>
                      <a:pPr marL="171450" indent="-171450" rtl="0">
                        <a:buFont typeface="Wingdings" panose="05000000000000000000" pitchFamily="2" charset="2"/>
                        <a:buChar char="v"/>
                      </a:pPr>
                      <a:endParaRPr lang="en-ZA" sz="1100" u="none" strike="noStrike" kern="1200" baseline="0" dirty="0" smtClean="0"/>
                    </a:p>
                  </a:txBody>
                  <a:tcPr/>
                </a:tc>
                <a:extLst>
                  <a:ext uri="{0D108BD9-81ED-4DB2-BD59-A6C34878D82A}">
                    <a16:rowId xmlns:a16="http://schemas.microsoft.com/office/drawing/2014/main" xmlns="" val="10000"/>
                  </a:ext>
                </a:extLst>
              </a:tr>
              <a:tr h="197559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ZA" sz="1400" u="none" strike="noStrike" kern="1200" cap="none" spc="0" normalizeH="0" baseline="0" noProof="0" dirty="0" smtClean="0">
                          <a:ln>
                            <a:noFill/>
                          </a:ln>
                          <a:effectLst/>
                          <a:uLnTx/>
                          <a:uFillTx/>
                        </a:rPr>
                        <a:t>Programme 3</a:t>
                      </a:r>
                    </a:p>
                    <a:p>
                      <a:endParaRPr lang="en-ZA" sz="1400" b="1" dirty="0"/>
                    </a:p>
                  </a:txBody>
                  <a:tcPr/>
                </a:tc>
                <a:tc>
                  <a:txBody>
                    <a:bodyPr/>
                    <a:lstStyle/>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ZA" sz="1100" b="1" u="none" strike="noStrike" kern="1200" cap="none" spc="0" normalizeH="0" baseline="0" noProof="0" dirty="0" smtClean="0">
                          <a:ln>
                            <a:noFill/>
                          </a:ln>
                          <a:effectLst/>
                          <a:uLnTx/>
                          <a:uFillTx/>
                        </a:rPr>
                        <a:t>7% of the Budget was spent</a:t>
                      </a: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ZA" sz="1100" b="1" u="none" strike="noStrike" kern="1200" cap="none" spc="0" normalizeH="0" baseline="0" noProof="0" dirty="0" smtClean="0">
                          <a:ln>
                            <a:noFill/>
                          </a:ln>
                          <a:effectLst/>
                          <a:uLnTx/>
                          <a:uFillTx/>
                        </a:rPr>
                        <a:t>93% underspending</a:t>
                      </a:r>
                    </a:p>
                    <a:p>
                      <a:pPr marL="228600" marR="0" lvl="0" indent="-2286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ZA" sz="1100" u="none" strike="noStrike" kern="1200" cap="none" spc="0" normalizeH="0" baseline="0" noProof="0" dirty="0" smtClean="0">
                        <a:ln>
                          <a:noFill/>
                        </a:ln>
                        <a:effectLst/>
                        <a:uLnTx/>
                        <a:uFillTx/>
                      </a:endParaRPr>
                    </a:p>
                    <a:p>
                      <a:pPr marL="0" marR="0" lvl="0" indent="0" algn="l" defTabSz="457200" rtl="0" eaLnBrk="0" fontAlgn="base" latinLnBrk="0" hangingPunct="0">
                        <a:lnSpc>
                          <a:spcPct val="100000"/>
                        </a:lnSpc>
                        <a:spcBef>
                          <a:spcPct val="20000"/>
                        </a:spcBef>
                        <a:spcAft>
                          <a:spcPct val="0"/>
                        </a:spcAft>
                        <a:buClrTx/>
                        <a:buSzTx/>
                        <a:buFont typeface="Arial" charset="0"/>
                        <a:buNone/>
                        <a:tabLst/>
                        <a:defRPr/>
                      </a:pPr>
                      <a:r>
                        <a:rPr kumimoji="0" lang="en-ZA" sz="1100" b="1" u="none" strike="noStrike" kern="1200" cap="none" spc="0" normalizeH="0" baseline="0" noProof="0" dirty="0" smtClean="0">
                          <a:ln>
                            <a:noFill/>
                          </a:ln>
                          <a:effectLst/>
                          <a:uLnTx/>
                          <a:uFillTx/>
                        </a:rPr>
                        <a:t>Contributing factors for the underspending</a:t>
                      </a:r>
                    </a:p>
                    <a:p>
                      <a:pPr marL="171450" marR="0" lvl="0" indent="-171450" algn="l" defTabSz="4572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ZA" sz="1100" u="none" strike="noStrike" kern="1200" cap="none" spc="0" normalizeH="0" baseline="0" noProof="0" dirty="0" smtClean="0">
                          <a:ln>
                            <a:noFill/>
                          </a:ln>
                          <a:effectLst/>
                          <a:uLnTx/>
                          <a:uFillTx/>
                        </a:rPr>
                        <a:t>    Unemployment alleviations schemes</a:t>
                      </a:r>
                    </a:p>
                    <a:p>
                      <a:pPr marL="1143000" marR="0" lvl="2" indent="-228600" algn="l" defTabSz="457200" rtl="0" eaLnBrk="0" fontAlgn="base" latinLnBrk="0" hangingPunct="0">
                        <a:lnSpc>
                          <a:spcPct val="100000"/>
                        </a:lnSpc>
                        <a:spcBef>
                          <a:spcPct val="20000"/>
                        </a:spcBef>
                        <a:spcAft>
                          <a:spcPct val="0"/>
                        </a:spcAft>
                        <a:buClrTx/>
                        <a:buSzTx/>
                        <a:buFont typeface="Arial" charset="0"/>
                        <a:buChar char="•"/>
                        <a:tabLst/>
                        <a:defRPr/>
                      </a:pPr>
                      <a:endParaRPr kumimoji="0" lang="en-ZA" sz="1100" u="none" strike="noStrike" kern="1200" cap="none" spc="0" normalizeH="0" baseline="0" noProof="0" dirty="0" smtClean="0">
                        <a:ln>
                          <a:noFill/>
                        </a:ln>
                        <a:effectLst/>
                        <a:uLnTx/>
                        <a:uFillTx/>
                      </a:endParaRPr>
                    </a:p>
                    <a:p>
                      <a:pPr marL="171450" marR="0" lvl="0" indent="-171450" algn="l" defTabSz="457200" rtl="0" eaLnBrk="0" fontAlgn="base" latinLnBrk="0" hangingPunct="0">
                        <a:lnSpc>
                          <a:spcPct val="100000"/>
                        </a:lnSpc>
                        <a:spcBef>
                          <a:spcPct val="20000"/>
                        </a:spcBef>
                        <a:spcAft>
                          <a:spcPct val="0"/>
                        </a:spcAft>
                        <a:buClrTx/>
                        <a:buSzTx/>
                        <a:buFont typeface="Wingdings" panose="05000000000000000000" pitchFamily="2" charset="2"/>
                        <a:buChar char="v"/>
                        <a:tabLst/>
                        <a:defRPr/>
                      </a:pPr>
                      <a:r>
                        <a:rPr kumimoji="0" lang="en-ZA" sz="1100" u="none" strike="noStrike" kern="1200" cap="none" spc="0" normalizeH="0" baseline="0" noProof="0" dirty="0" smtClean="0">
                          <a:ln>
                            <a:noFill/>
                          </a:ln>
                          <a:effectLst/>
                          <a:uLnTx/>
                          <a:uFillTx/>
                        </a:rPr>
                        <a:t>The variance is due the delays on the finalisation of the evaluation process and inadequate supporting documents submitted by service providers for payment has led to  93% under-expenditure of the budgeted amount</a:t>
                      </a:r>
                      <a:endParaRPr lang="en-ZA" sz="1100" u="none" strike="noStrike" kern="1200" baseline="0" dirty="0" smtClean="0"/>
                    </a:p>
                  </a:txBody>
                  <a:tcPr/>
                </a:tc>
                <a:extLst>
                  <a:ext uri="{0D108BD9-81ED-4DB2-BD59-A6C34878D82A}">
                    <a16:rowId xmlns:a16="http://schemas.microsoft.com/office/drawing/2014/main" xmlns="" val="10001"/>
                  </a:ext>
                </a:extLst>
              </a:tr>
            </a:tbl>
          </a:graphicData>
        </a:graphic>
      </p:graphicFrame>
      <p:sp>
        <p:nvSpPr>
          <p:cNvPr id="2" name="TextBox 1"/>
          <p:cNvSpPr txBox="1"/>
          <p:nvPr/>
        </p:nvSpPr>
        <p:spPr>
          <a:xfrm>
            <a:off x="1331640" y="548680"/>
            <a:ext cx="7200800" cy="400110"/>
          </a:xfrm>
          <a:prstGeom prst="rect">
            <a:avLst/>
          </a:prstGeom>
          <a:noFill/>
        </p:spPr>
        <p:txBody>
          <a:bodyPr wrap="square" rtlCol="0">
            <a:spAutoFit/>
          </a:bodyPr>
          <a:lstStyle/>
          <a:p>
            <a:pPr algn="ctr"/>
            <a:r>
              <a:rPr lang="en-ZA" sz="2000" b="1" dirty="0" smtClean="0">
                <a:solidFill>
                  <a:prstClr val="black"/>
                </a:solidFill>
              </a:rPr>
              <a:t>FINANCIAL NOTES ON VARIANCES</a:t>
            </a:r>
            <a:endParaRPr lang="en-ZA" sz="2000" b="1" dirty="0">
              <a:solidFill>
                <a:prstClr val="black"/>
              </a:solidFill>
            </a:endParaRPr>
          </a:p>
        </p:txBody>
      </p:sp>
      <p:sp>
        <p:nvSpPr>
          <p:cNvPr id="4"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36</a:t>
            </a:r>
            <a:endParaRPr lang="en-ZA" sz="1200" dirty="0">
              <a:solidFill>
                <a:prstClr val="black"/>
              </a:solidFill>
            </a:endParaRPr>
          </a:p>
        </p:txBody>
      </p:sp>
    </p:spTree>
    <p:extLst>
      <p:ext uri="{BB962C8B-B14F-4D97-AF65-F5344CB8AC3E}">
        <p14:creationId xmlns:p14="http://schemas.microsoft.com/office/powerpoint/2010/main" xmlns="" val="16286029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37</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PROGRESS ON AUDIT MATRIX</a:t>
            </a: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37</a:t>
            </a:r>
            <a:endParaRPr lang="en-ZA" sz="1200" dirty="0">
              <a:solidFill>
                <a:prstClr val="black"/>
              </a:solidFill>
            </a:endParaRPr>
          </a:p>
        </p:txBody>
      </p:sp>
    </p:spTree>
    <p:extLst>
      <p:ext uri="{BB962C8B-B14F-4D97-AF65-F5344CB8AC3E}">
        <p14:creationId xmlns:p14="http://schemas.microsoft.com/office/powerpoint/2010/main" xmlns="" val="31921899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000">
                <a:solidFill>
                  <a:srgbClr val="FFFFFF"/>
                </a:solidFill>
                <a:latin typeface="Arial" pitchFamily="34" charset="0"/>
              </a:rPr>
              <a:t>Chief Directorate Communication  |  2011.00.00</a:t>
            </a:r>
          </a:p>
        </p:txBody>
      </p:sp>
      <p:sp>
        <p:nvSpPr>
          <p:cNvPr id="114691" name="Title 1"/>
          <p:cNvSpPr>
            <a:spLocks noGrp="1"/>
          </p:cNvSpPr>
          <p:nvPr>
            <p:ph type="title"/>
          </p:nvPr>
        </p:nvSpPr>
        <p:spPr>
          <a:xfrm>
            <a:off x="1920453" y="430212"/>
            <a:ext cx="5153025" cy="673100"/>
          </a:xfrm>
        </p:spPr>
        <p:txBody>
          <a:bodyPr/>
          <a:lstStyle/>
          <a:p>
            <a:pPr eaLnBrk="1" hangingPunct="1"/>
            <a:r>
              <a:rPr lang="en-ZA" altLang="en-US" sz="2000" b="1" dirty="0" smtClean="0">
                <a:cs typeface="Arial" pitchFamily="34" charset="0"/>
              </a:rPr>
              <a:t>INTRODUCTION</a:t>
            </a:r>
            <a:endParaRPr lang="en-US" altLang="en-US" sz="2000" b="1" dirty="0" smtClean="0">
              <a:cs typeface="Arial" pitchFamily="34" charset="0"/>
            </a:endParaRPr>
          </a:p>
        </p:txBody>
      </p:sp>
      <p:sp>
        <p:nvSpPr>
          <p:cNvPr id="114692" name="Title 1"/>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buFontTx/>
              <a:buNone/>
            </a:pPr>
            <a:endParaRPr lang="en-ZA" altLang="en-US" sz="2400">
              <a:solidFill>
                <a:srgbClr val="000000"/>
              </a:solidFill>
              <a:latin typeface="Arial" pitchFamily="34" charset="0"/>
              <a:cs typeface="Arial" pitchFamily="34" charset="0"/>
            </a:endParaRPr>
          </a:p>
        </p:txBody>
      </p:sp>
      <p:sp>
        <p:nvSpPr>
          <p:cNvPr id="114693"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fld id="{C4798B5A-41A5-4DFD-AB28-5808491C8101}" type="slidenum">
              <a:rPr lang="en-US" altLang="en-US" sz="1200" smtClean="0">
                <a:solidFill>
                  <a:srgbClr val="404040"/>
                </a:solidFill>
              </a:rPr>
              <a:pPr>
                <a:spcBef>
                  <a:spcPct val="0"/>
                </a:spcBef>
                <a:buFontTx/>
                <a:buNone/>
              </a:pPr>
              <a:t>38</a:t>
            </a:fld>
            <a:endParaRPr lang="en-US" altLang="en-US" sz="1200" smtClean="0">
              <a:solidFill>
                <a:srgbClr val="404040"/>
              </a:solidFill>
            </a:endParaRPr>
          </a:p>
        </p:txBody>
      </p:sp>
      <p:sp>
        <p:nvSpPr>
          <p:cNvPr id="8" name="Content Placeholder 2"/>
          <p:cNvSpPr>
            <a:spLocks noGrp="1"/>
          </p:cNvSpPr>
          <p:nvPr>
            <p:ph idx="1"/>
          </p:nvPr>
        </p:nvSpPr>
        <p:spPr>
          <a:xfrm>
            <a:off x="884238" y="2201863"/>
            <a:ext cx="7802562" cy="3054350"/>
          </a:xfrm>
        </p:spPr>
        <p:txBody>
          <a:bodyPr/>
          <a:lstStyle/>
          <a:p>
            <a:pPr>
              <a:defRPr/>
            </a:pPr>
            <a:endParaRPr lang="en-GB" sz="2000" dirty="0" smtClean="0">
              <a:latin typeface="Arial" pitchFamily="34" charset="0"/>
              <a:cs typeface="Arial" pitchFamily="34" charset="0"/>
            </a:endParaRPr>
          </a:p>
          <a:p>
            <a:pPr marL="0" indent="0">
              <a:buFont typeface="Arial" charset="0"/>
              <a:buNone/>
              <a:defRPr/>
            </a:pPr>
            <a:r>
              <a:rPr lang="en-GB" b="1" dirty="0"/>
              <a:t>		 </a:t>
            </a:r>
            <a:endParaRPr lang="en-ZA" dirty="0"/>
          </a:p>
        </p:txBody>
      </p:sp>
      <p:sp>
        <p:nvSpPr>
          <p:cNvPr id="13" name="Content Placeholder 2"/>
          <p:cNvSpPr txBox="1">
            <a:spLocks/>
          </p:cNvSpPr>
          <p:nvPr/>
        </p:nvSpPr>
        <p:spPr bwMode="auto">
          <a:xfrm>
            <a:off x="265113" y="1341438"/>
            <a:ext cx="8421687" cy="525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S PGothic" pitchFamily="34"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defRPr/>
            </a:pPr>
            <a:r>
              <a:rPr lang="en-GB" sz="1600" b="1" dirty="0" smtClean="0">
                <a:solidFill>
                  <a:prstClr val="black"/>
                </a:solidFill>
              </a:rPr>
              <a:t> </a:t>
            </a:r>
            <a:endParaRPr lang="en-ZA" sz="1600" dirty="0" smtClean="0">
              <a:solidFill>
                <a:prstClr val="black"/>
              </a:solidFill>
            </a:endParaRPr>
          </a:p>
          <a:p>
            <a:pPr algn="just">
              <a:defRPr/>
            </a:pPr>
            <a:r>
              <a:rPr lang="en-ZA" sz="1400" dirty="0" smtClean="0">
                <a:solidFill>
                  <a:prstClr val="black"/>
                </a:solidFill>
                <a:cs typeface="Arial" pitchFamily="34" charset="0"/>
              </a:rPr>
              <a:t>The Unemployment Insurance Fund has received an </a:t>
            </a:r>
            <a:r>
              <a:rPr lang="en-ZA" sz="1400" b="1" dirty="0" smtClean="0">
                <a:solidFill>
                  <a:prstClr val="black"/>
                </a:solidFill>
                <a:cs typeface="Arial" pitchFamily="34" charset="0"/>
              </a:rPr>
              <a:t>Unqualified Audit Opinion</a:t>
            </a:r>
            <a:r>
              <a:rPr lang="en-ZA" sz="1400" dirty="0" smtClean="0">
                <a:solidFill>
                  <a:prstClr val="black"/>
                </a:solidFill>
                <a:cs typeface="Arial" pitchFamily="34" charset="0"/>
              </a:rPr>
              <a:t> during 2017/18 financial year and the main contributing factor was the proper implementation and accounting disclosure  of GRAP 6 (consolidated and separate Financial statement) ,GRAP 7 (Investments in Associates</a:t>
            </a:r>
            <a:r>
              <a:rPr lang="en-ZA" sz="1400" dirty="0">
                <a:solidFill>
                  <a:prstClr val="black"/>
                </a:solidFill>
                <a:cs typeface="Arial" pitchFamily="34" charset="0"/>
              </a:rPr>
              <a:t>), </a:t>
            </a:r>
            <a:r>
              <a:rPr lang="en-ZA" sz="1400" dirty="0" smtClean="0">
                <a:solidFill>
                  <a:prstClr val="black"/>
                </a:solidFill>
                <a:cs typeface="Arial" pitchFamily="34" charset="0"/>
              </a:rPr>
              <a:t>GRAP 8 (Interest in joint venture) </a:t>
            </a:r>
            <a:r>
              <a:rPr lang="en-ZA" sz="1400" dirty="0">
                <a:solidFill>
                  <a:prstClr val="black"/>
                </a:solidFill>
                <a:cs typeface="Arial" pitchFamily="34" charset="0"/>
              </a:rPr>
              <a:t>and </a:t>
            </a:r>
            <a:r>
              <a:rPr lang="en-ZA" sz="1400" dirty="0" smtClean="0">
                <a:solidFill>
                  <a:prstClr val="black"/>
                </a:solidFill>
                <a:cs typeface="Arial" pitchFamily="34" charset="0"/>
              </a:rPr>
              <a:t>GRAP 9 (Revenue from Exchange Transaction). </a:t>
            </a:r>
          </a:p>
          <a:p>
            <a:pPr algn="just">
              <a:defRPr/>
            </a:pPr>
            <a:endParaRPr lang="en-ZA" sz="1400" dirty="0">
              <a:solidFill>
                <a:prstClr val="black"/>
              </a:solidFill>
              <a:cs typeface="Arial" pitchFamily="34" charset="0"/>
            </a:endParaRPr>
          </a:p>
          <a:p>
            <a:pPr algn="just">
              <a:defRPr/>
            </a:pPr>
            <a:r>
              <a:rPr lang="en-ZA" sz="1400" dirty="0" smtClean="0">
                <a:solidFill>
                  <a:prstClr val="black"/>
                </a:solidFill>
                <a:cs typeface="Arial" pitchFamily="34" charset="0"/>
              </a:rPr>
              <a:t>The Fund improved three (3) notches up the audit opinions.</a:t>
            </a:r>
          </a:p>
          <a:p>
            <a:pPr algn="just">
              <a:defRPr/>
            </a:pPr>
            <a:endParaRPr lang="en-ZA" sz="1400" dirty="0" smtClean="0">
              <a:solidFill>
                <a:prstClr val="black"/>
              </a:solidFill>
              <a:cs typeface="Arial" pitchFamily="34" charset="0"/>
            </a:endParaRPr>
          </a:p>
          <a:p>
            <a:pPr algn="just">
              <a:defRPr/>
            </a:pPr>
            <a:r>
              <a:rPr lang="en-ZA" sz="1400" dirty="0" smtClean="0">
                <a:solidFill>
                  <a:prstClr val="black"/>
                </a:solidFill>
                <a:cs typeface="Arial" pitchFamily="34" charset="0"/>
              </a:rPr>
              <a:t>The Auditor-General SA raised a total of </a:t>
            </a:r>
            <a:r>
              <a:rPr lang="en-ZA" sz="1400" b="1" u="sng" dirty="0" smtClean="0">
                <a:solidFill>
                  <a:prstClr val="black"/>
                </a:solidFill>
                <a:cs typeface="Arial" pitchFamily="34" charset="0"/>
              </a:rPr>
              <a:t>71</a:t>
            </a:r>
            <a:r>
              <a:rPr lang="en-ZA" sz="1400" dirty="0" smtClean="0">
                <a:solidFill>
                  <a:prstClr val="black"/>
                </a:solidFill>
                <a:cs typeface="Arial" pitchFamily="34" charset="0"/>
              </a:rPr>
              <a:t> findings: (</a:t>
            </a:r>
            <a:r>
              <a:rPr lang="en-ZA" sz="1400" b="1" dirty="0" smtClean="0">
                <a:solidFill>
                  <a:prstClr val="black"/>
                </a:solidFill>
                <a:cs typeface="Arial" pitchFamily="34" charset="0"/>
              </a:rPr>
              <a:t>20</a:t>
            </a:r>
            <a:r>
              <a:rPr lang="en-ZA" sz="1400" dirty="0" smtClean="0">
                <a:solidFill>
                  <a:prstClr val="black"/>
                </a:solidFill>
                <a:cs typeface="Arial" pitchFamily="34" charset="0"/>
              </a:rPr>
              <a:t>- Supply Chain Management, </a:t>
            </a:r>
            <a:r>
              <a:rPr lang="en-ZA" sz="1400" b="1" dirty="0" smtClean="0">
                <a:solidFill>
                  <a:prstClr val="black"/>
                </a:solidFill>
                <a:cs typeface="Arial" pitchFamily="34" charset="0"/>
              </a:rPr>
              <a:t>14</a:t>
            </a:r>
            <a:r>
              <a:rPr lang="en-ZA" sz="1400" dirty="0" smtClean="0">
                <a:solidFill>
                  <a:prstClr val="black"/>
                </a:solidFill>
                <a:cs typeface="Arial" pitchFamily="34" charset="0"/>
              </a:rPr>
              <a:t>- Investment, </a:t>
            </a:r>
            <a:r>
              <a:rPr lang="en-ZA" sz="1400" b="1" dirty="0" smtClean="0">
                <a:solidFill>
                  <a:prstClr val="black"/>
                </a:solidFill>
                <a:cs typeface="Arial" pitchFamily="34" charset="0"/>
              </a:rPr>
              <a:t>2</a:t>
            </a:r>
            <a:r>
              <a:rPr lang="en-ZA" sz="1400" dirty="0" smtClean="0">
                <a:solidFill>
                  <a:prstClr val="black"/>
                </a:solidFill>
                <a:cs typeface="Arial" pitchFamily="34" charset="0"/>
              </a:rPr>
              <a:t>- Revenue Management, </a:t>
            </a:r>
            <a:r>
              <a:rPr lang="en-ZA" sz="1400" b="1" dirty="0" smtClean="0">
                <a:solidFill>
                  <a:prstClr val="black"/>
                </a:solidFill>
                <a:cs typeface="Arial" pitchFamily="34" charset="0"/>
              </a:rPr>
              <a:t>1</a:t>
            </a:r>
            <a:r>
              <a:rPr lang="en-ZA" sz="1400" dirty="0" smtClean="0">
                <a:solidFill>
                  <a:prstClr val="black"/>
                </a:solidFill>
                <a:cs typeface="Arial" pitchFamily="34" charset="0"/>
              </a:rPr>
              <a:t>- Research and Policy, </a:t>
            </a:r>
            <a:r>
              <a:rPr lang="en-ZA" sz="1400" b="1" dirty="0" smtClean="0">
                <a:solidFill>
                  <a:prstClr val="black"/>
                </a:solidFill>
                <a:cs typeface="Arial" pitchFamily="34" charset="0"/>
              </a:rPr>
              <a:t>2</a:t>
            </a:r>
            <a:r>
              <a:rPr lang="en-ZA" sz="1400" dirty="0" smtClean="0">
                <a:solidFill>
                  <a:prstClr val="black"/>
                </a:solidFill>
                <a:cs typeface="Arial" pitchFamily="34" charset="0"/>
              </a:rPr>
              <a:t>- Accounts Payable, </a:t>
            </a:r>
            <a:r>
              <a:rPr lang="en-ZA" sz="1400" b="1" dirty="0" smtClean="0">
                <a:solidFill>
                  <a:prstClr val="black"/>
                </a:solidFill>
                <a:cs typeface="Arial" pitchFamily="34" charset="0"/>
              </a:rPr>
              <a:t>4</a:t>
            </a:r>
            <a:r>
              <a:rPr lang="en-ZA" sz="1400" dirty="0" smtClean="0">
                <a:solidFill>
                  <a:prstClr val="black"/>
                </a:solidFill>
                <a:cs typeface="Arial" pitchFamily="34" charset="0"/>
              </a:rPr>
              <a:t>- Financial Reporting, </a:t>
            </a:r>
            <a:r>
              <a:rPr lang="en-ZA" sz="1400" b="1" dirty="0" smtClean="0">
                <a:solidFill>
                  <a:prstClr val="black"/>
                </a:solidFill>
                <a:cs typeface="Arial" pitchFamily="34" charset="0"/>
              </a:rPr>
              <a:t>6</a:t>
            </a:r>
            <a:r>
              <a:rPr lang="en-ZA" sz="1400" dirty="0" smtClean="0">
                <a:solidFill>
                  <a:prstClr val="black"/>
                </a:solidFill>
                <a:cs typeface="Arial" pitchFamily="34" charset="0"/>
              </a:rPr>
              <a:t>- Operations, </a:t>
            </a:r>
            <a:r>
              <a:rPr lang="en-ZA" sz="1400" b="1" dirty="0" smtClean="0">
                <a:solidFill>
                  <a:prstClr val="black"/>
                </a:solidFill>
                <a:cs typeface="Arial" pitchFamily="34" charset="0"/>
              </a:rPr>
              <a:t>1</a:t>
            </a:r>
            <a:r>
              <a:rPr lang="en-ZA" sz="1400" dirty="0" smtClean="0">
                <a:solidFill>
                  <a:prstClr val="black"/>
                </a:solidFill>
                <a:cs typeface="Arial" pitchFamily="34" charset="0"/>
              </a:rPr>
              <a:t>- Risk Management and </a:t>
            </a:r>
            <a:r>
              <a:rPr lang="en-ZA" sz="1400" b="1" dirty="0" smtClean="0">
                <a:solidFill>
                  <a:prstClr val="black"/>
                </a:solidFill>
                <a:cs typeface="Arial" pitchFamily="34" charset="0"/>
              </a:rPr>
              <a:t>21</a:t>
            </a:r>
            <a:r>
              <a:rPr lang="en-ZA" sz="1400" dirty="0" smtClean="0">
                <a:solidFill>
                  <a:prstClr val="black"/>
                </a:solidFill>
                <a:cs typeface="Arial" pitchFamily="34" charset="0"/>
              </a:rPr>
              <a:t>- ICT= copied from DOL ICT management report). Compared to last year findings, the Fund reduced the number of findings by 37. </a:t>
            </a:r>
          </a:p>
          <a:p>
            <a:pPr algn="just">
              <a:defRPr/>
            </a:pPr>
            <a:endParaRPr lang="en-ZA" sz="1400" dirty="0" smtClean="0">
              <a:solidFill>
                <a:prstClr val="black"/>
              </a:solidFill>
              <a:cs typeface="Arial" pitchFamily="34" charset="0"/>
            </a:endParaRPr>
          </a:p>
          <a:p>
            <a:pPr algn="just">
              <a:defRPr/>
            </a:pPr>
            <a:r>
              <a:rPr lang="en-ZA" sz="1400" dirty="0" smtClean="0">
                <a:solidFill>
                  <a:prstClr val="black"/>
                </a:solidFill>
                <a:cs typeface="Arial" pitchFamily="34" charset="0"/>
              </a:rPr>
              <a:t>The </a:t>
            </a:r>
            <a:r>
              <a:rPr lang="en-ZA" sz="1400" dirty="0">
                <a:solidFill>
                  <a:prstClr val="black"/>
                </a:solidFill>
                <a:cs typeface="Arial" pitchFamily="34" charset="0"/>
              </a:rPr>
              <a:t>Unemployment Insurance </a:t>
            </a:r>
            <a:r>
              <a:rPr lang="en-ZA" sz="1400" dirty="0" smtClean="0">
                <a:solidFill>
                  <a:prstClr val="black"/>
                </a:solidFill>
                <a:cs typeface="Arial" pitchFamily="34" charset="0"/>
              </a:rPr>
              <a:t>Fund held a workshop on the 30</a:t>
            </a:r>
            <a:r>
              <a:rPr lang="en-ZA" sz="1400" baseline="30000" dirty="0" smtClean="0">
                <a:solidFill>
                  <a:prstClr val="black"/>
                </a:solidFill>
                <a:cs typeface="Arial" pitchFamily="34" charset="0"/>
              </a:rPr>
              <a:t>th</a:t>
            </a:r>
            <a:r>
              <a:rPr lang="en-ZA" sz="1400" dirty="0" smtClean="0">
                <a:solidFill>
                  <a:prstClr val="black"/>
                </a:solidFill>
                <a:cs typeface="Arial" pitchFamily="34" charset="0"/>
              </a:rPr>
              <a:t> August 2018 and conducted a root cause analysis. Management developed an adequate and effective action plans which are control driven. Developed audit matrix was signed-off by senior management.</a:t>
            </a:r>
          </a:p>
          <a:p>
            <a:pPr marL="0" indent="0" algn="just">
              <a:buFont typeface="Arial" charset="0"/>
              <a:buNone/>
              <a:defRPr/>
            </a:pPr>
            <a:endParaRPr lang="en-ZA" sz="1600" dirty="0" smtClean="0">
              <a:solidFill>
                <a:prstClr val="black"/>
              </a:solidFill>
            </a:endParaRPr>
          </a:p>
          <a:p>
            <a:pPr marL="0" indent="0">
              <a:buFont typeface="Arial" charset="0"/>
              <a:buNone/>
              <a:defRPr/>
            </a:pPr>
            <a:endParaRPr lang="en-ZA" sz="1600" dirty="0">
              <a:solidFill>
                <a:prstClr val="black"/>
              </a:solidFill>
            </a:endParaRPr>
          </a:p>
        </p:txBody>
      </p:sp>
      <p:sp>
        <p:nvSpPr>
          <p:cNvPr id="10" name="TextBox 9"/>
          <p:cNvSpPr txBox="1"/>
          <p:nvPr/>
        </p:nvSpPr>
        <p:spPr>
          <a:xfrm>
            <a:off x="8405813" y="292100"/>
            <a:ext cx="376237" cy="276999"/>
          </a:xfrm>
          <a:prstGeom prst="rect">
            <a:avLst/>
          </a:prstGeom>
          <a:solidFill>
            <a:schemeClr val="accent2"/>
          </a:solidFill>
        </p:spPr>
        <p:txBody>
          <a:bodyPr>
            <a:spAutoFit/>
          </a:bodyPr>
          <a:lstStyle/>
          <a:p>
            <a:pPr>
              <a:defRPr/>
            </a:pPr>
            <a:r>
              <a:rPr lang="en-ZA" sz="1200" dirty="0" smtClean="0">
                <a:solidFill>
                  <a:prstClr val="black"/>
                </a:solidFill>
              </a:rPr>
              <a:t>38</a:t>
            </a:r>
            <a:endParaRPr lang="en-ZA" sz="1200" dirty="0">
              <a:solidFill>
                <a:prstClr val="black"/>
              </a:solidFill>
            </a:endParaRPr>
          </a:p>
        </p:txBody>
      </p:sp>
    </p:spTree>
    <p:extLst>
      <p:ext uri="{BB962C8B-B14F-4D97-AF65-F5344CB8AC3E}">
        <p14:creationId xmlns:p14="http://schemas.microsoft.com/office/powerpoint/2010/main" xmlns="" val="356244971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a:spLocks noGrp="1"/>
          </p:cNvSpPr>
          <p:nvPr>
            <p:ph type="title"/>
          </p:nvPr>
        </p:nvSpPr>
        <p:spPr/>
        <p:txBody>
          <a:bodyPr/>
          <a:lstStyle/>
          <a:p>
            <a:r>
              <a:rPr lang="en-ZA" altLang="en-US" sz="2000" b="1" dirty="0" smtClean="0"/>
              <a:t>IMPROVED AREAS</a:t>
            </a:r>
          </a:p>
        </p:txBody>
      </p:sp>
      <p:sp>
        <p:nvSpPr>
          <p:cNvPr id="3" name="Content Placeholder 2"/>
          <p:cNvSpPr>
            <a:spLocks noGrp="1"/>
          </p:cNvSpPr>
          <p:nvPr>
            <p:ph idx="1"/>
          </p:nvPr>
        </p:nvSpPr>
        <p:spPr/>
        <p:txBody>
          <a:bodyPr/>
          <a:lstStyle/>
          <a:p>
            <a:pPr marL="0" indent="0">
              <a:spcAft>
                <a:spcPts val="0"/>
              </a:spcAft>
              <a:buFont typeface="Arial" charset="0"/>
              <a:buNone/>
              <a:defRPr/>
            </a:pPr>
            <a:r>
              <a:rPr lang="en-GB" sz="1400" dirty="0">
                <a:ea typeface="Times New Roman"/>
                <a:cs typeface="Arial" panose="020B0604020202020204" pitchFamily="34" charset="0"/>
              </a:rPr>
              <a:t>Below are the audit areas that improved from last audit and the reasons:</a:t>
            </a:r>
            <a:endParaRPr lang="en-ZA" sz="1400" dirty="0">
              <a:ea typeface="Times New Roman"/>
              <a:cs typeface="Arial" panose="020B0604020202020204" pitchFamily="34" charset="0"/>
            </a:endParaRPr>
          </a:p>
          <a:p>
            <a:pPr marL="0" indent="0">
              <a:spcAft>
                <a:spcPts val="0"/>
              </a:spcAft>
              <a:buFont typeface="Arial" charset="0"/>
              <a:buNone/>
              <a:defRPr/>
            </a:pPr>
            <a:endParaRPr lang="en-ZA" sz="1400" dirty="0">
              <a:cs typeface="Arial" panose="020B0604020202020204" pitchFamily="34" charset="0"/>
            </a:endParaRPr>
          </a:p>
          <a:p>
            <a:pPr marL="0" indent="0">
              <a:spcAft>
                <a:spcPts val="0"/>
              </a:spcAft>
              <a:buFont typeface="Arial" charset="0"/>
              <a:buNone/>
              <a:defRPr/>
            </a:pPr>
            <a:r>
              <a:rPr lang="en-US" sz="1400" b="1" dirty="0" smtClean="0">
                <a:cs typeface="Arial" panose="020B0604020202020204" pitchFamily="34" charset="0"/>
              </a:rPr>
              <a:t>QUALITY </a:t>
            </a:r>
            <a:r>
              <a:rPr lang="en-US" sz="1400" b="1" dirty="0">
                <a:cs typeface="Arial" panose="020B0604020202020204" pitchFamily="34" charset="0"/>
              </a:rPr>
              <a:t>OF SUBMITTED FINANCIAL </a:t>
            </a:r>
            <a:r>
              <a:rPr lang="en-US" sz="1400" b="1" dirty="0" smtClean="0">
                <a:cs typeface="Arial" panose="020B0604020202020204" pitchFamily="34" charset="0"/>
              </a:rPr>
              <a:t>STATEMENTS</a:t>
            </a:r>
            <a:endParaRPr lang="en-ZA" sz="1400" dirty="0">
              <a:ea typeface="Times New Roman"/>
              <a:cs typeface="Arial" panose="020B0604020202020204" pitchFamily="34" charset="0"/>
            </a:endParaRPr>
          </a:p>
          <a:p>
            <a:pPr>
              <a:spcAft>
                <a:spcPts val="0"/>
              </a:spcAft>
              <a:defRPr/>
            </a:pPr>
            <a:r>
              <a:rPr lang="en-GB" sz="1400" dirty="0">
                <a:ea typeface="Times New Roman"/>
                <a:cs typeface="Arial" panose="020B0604020202020204" pitchFamily="34" charset="0"/>
              </a:rPr>
              <a:t>Review of the AFS by the EXCO members;</a:t>
            </a:r>
            <a:endParaRPr lang="en-ZA" sz="1400" dirty="0">
              <a:ea typeface="Times New Roman"/>
              <a:cs typeface="Arial" panose="020B0604020202020204" pitchFamily="34" charset="0"/>
            </a:endParaRPr>
          </a:p>
          <a:p>
            <a:pPr>
              <a:spcAft>
                <a:spcPts val="0"/>
              </a:spcAft>
              <a:buFont typeface="Arial" charset="0"/>
              <a:buChar char="•"/>
              <a:defRPr/>
            </a:pPr>
            <a:r>
              <a:rPr lang="en-GB" sz="1400" dirty="0">
                <a:ea typeface="Times New Roman"/>
                <a:cs typeface="Arial" panose="020B0604020202020204" pitchFamily="34" charset="0"/>
              </a:rPr>
              <a:t>Swift implementation of the audit action plan; and </a:t>
            </a:r>
            <a:endParaRPr lang="en-ZA" sz="1400" dirty="0">
              <a:ea typeface="Times New Roman"/>
              <a:cs typeface="Arial" panose="020B0604020202020204" pitchFamily="34" charset="0"/>
            </a:endParaRPr>
          </a:p>
          <a:p>
            <a:pPr>
              <a:spcAft>
                <a:spcPts val="0"/>
              </a:spcAft>
              <a:buFont typeface="Arial" charset="0"/>
              <a:buChar char="•"/>
              <a:defRPr/>
            </a:pPr>
            <a:r>
              <a:rPr lang="en-GB" sz="1400" dirty="0">
                <a:ea typeface="Times New Roman"/>
                <a:cs typeface="Arial" panose="020B0604020202020204" pitchFamily="34" charset="0"/>
              </a:rPr>
              <a:t>Fostering the management assurance process through control-self assessment.</a:t>
            </a:r>
            <a:endParaRPr lang="en-ZA" sz="1400" dirty="0">
              <a:ea typeface="Times New Roman"/>
              <a:cs typeface="Arial" panose="020B0604020202020204" pitchFamily="34" charset="0"/>
            </a:endParaRPr>
          </a:p>
          <a:p>
            <a:pPr marL="0" indent="0">
              <a:buFont typeface="Arial" charset="0"/>
              <a:buNone/>
              <a:defRPr/>
            </a:pPr>
            <a:endParaRPr lang="en-GB" sz="1400" dirty="0" smtClean="0">
              <a:ea typeface="Times New Roman"/>
              <a:cs typeface="Arial"/>
            </a:endParaRPr>
          </a:p>
          <a:p>
            <a:pPr marL="0" indent="0">
              <a:buFont typeface="Arial" charset="0"/>
              <a:buNone/>
              <a:defRPr/>
            </a:pPr>
            <a:r>
              <a:rPr lang="en-GB" sz="1400" b="1" dirty="0" smtClean="0">
                <a:ea typeface="Times New Roman"/>
                <a:cs typeface="Arial" panose="020B0604020202020204" pitchFamily="34" charset="0"/>
              </a:rPr>
              <a:t>QUALITY </a:t>
            </a:r>
            <a:r>
              <a:rPr lang="en-GB" sz="1400" b="1" dirty="0">
                <a:ea typeface="Times New Roman"/>
                <a:cs typeface="Arial" panose="020B0604020202020204" pitchFamily="34" charset="0"/>
              </a:rPr>
              <a:t>OF SUBMITTED PERFORMANCE </a:t>
            </a:r>
            <a:r>
              <a:rPr lang="en-GB" sz="1400" b="1" dirty="0" smtClean="0">
                <a:ea typeface="Times New Roman"/>
                <a:cs typeface="Arial" panose="020B0604020202020204" pitchFamily="34" charset="0"/>
              </a:rPr>
              <a:t>INFORMATION</a:t>
            </a:r>
          </a:p>
          <a:p>
            <a:pPr algn="just">
              <a:spcAft>
                <a:spcPts val="0"/>
              </a:spcAft>
              <a:buFont typeface="Symbol"/>
              <a:buChar char=""/>
              <a:defRPr/>
            </a:pPr>
            <a:r>
              <a:rPr lang="en-GB" sz="1400" dirty="0">
                <a:ea typeface="Times New Roman"/>
                <a:cs typeface="Arial" panose="020B0604020202020204" pitchFamily="34" charset="0"/>
              </a:rPr>
              <a:t>Introduction of the M&amp;E Analysis report which is presented at management meetings;</a:t>
            </a:r>
            <a:endParaRPr lang="en-ZA" sz="1400" dirty="0">
              <a:ea typeface="Times New Roman"/>
              <a:cs typeface="Arial" panose="020B0604020202020204" pitchFamily="34" charset="0"/>
            </a:endParaRPr>
          </a:p>
          <a:p>
            <a:pPr algn="just">
              <a:spcAft>
                <a:spcPts val="0"/>
              </a:spcAft>
              <a:buFont typeface="Symbol"/>
              <a:buChar char=""/>
              <a:defRPr/>
            </a:pPr>
            <a:r>
              <a:rPr lang="en-GB" sz="1400" dirty="0">
                <a:ea typeface="Times New Roman"/>
                <a:cs typeface="Arial" panose="020B0604020202020204" pitchFamily="34" charset="0"/>
              </a:rPr>
              <a:t>Combined Assurance provided by Internal Audit and Auditor-general; and </a:t>
            </a:r>
            <a:endParaRPr lang="en-ZA" sz="1400" dirty="0">
              <a:ea typeface="Times New Roman"/>
              <a:cs typeface="Arial" panose="020B0604020202020204" pitchFamily="34" charset="0"/>
            </a:endParaRPr>
          </a:p>
          <a:p>
            <a:pPr algn="just">
              <a:spcAft>
                <a:spcPts val="0"/>
              </a:spcAft>
              <a:buFont typeface="Symbol"/>
              <a:buChar char=""/>
              <a:defRPr/>
            </a:pPr>
            <a:r>
              <a:rPr lang="en-GB" sz="1400" dirty="0">
                <a:ea typeface="Times New Roman"/>
                <a:cs typeface="Arial" panose="020B0604020202020204" pitchFamily="34" charset="0"/>
              </a:rPr>
              <a:t>Introduction of the checklist signed by the Director: M&amp;E.</a:t>
            </a:r>
            <a:endParaRPr lang="en-ZA" sz="1400" dirty="0">
              <a:ea typeface="Times New Roman"/>
              <a:cs typeface="Arial" panose="020B0604020202020204" pitchFamily="34" charset="0"/>
            </a:endParaRPr>
          </a:p>
          <a:p>
            <a:pPr marL="0" indent="0">
              <a:buFont typeface="Arial" charset="0"/>
              <a:buNone/>
              <a:defRPr/>
            </a:pPr>
            <a:endParaRPr lang="en-ZA" sz="1400" b="1" dirty="0" smtClean="0">
              <a:cs typeface="Arial" panose="020B0604020202020204" pitchFamily="34" charset="0"/>
            </a:endParaRPr>
          </a:p>
          <a:p>
            <a:pPr marL="0" indent="0">
              <a:buFont typeface="Arial" charset="0"/>
              <a:buNone/>
              <a:defRPr/>
            </a:pPr>
            <a:r>
              <a:rPr lang="en-GB" sz="1400" b="1" dirty="0" smtClean="0">
                <a:ea typeface="Times New Roman"/>
                <a:cs typeface="Arial" panose="020B0604020202020204" pitchFamily="34" charset="0"/>
              </a:rPr>
              <a:t>EFFECTIVE </a:t>
            </a:r>
            <a:r>
              <a:rPr lang="en-GB" sz="1400" b="1" dirty="0">
                <a:ea typeface="Times New Roman"/>
                <a:cs typeface="Arial" panose="020B0604020202020204" pitchFamily="34" charset="0"/>
              </a:rPr>
              <a:t>LEADERSHIP </a:t>
            </a:r>
            <a:r>
              <a:rPr lang="en-GB" sz="1400" b="1" dirty="0" smtClean="0">
                <a:ea typeface="Times New Roman"/>
                <a:cs typeface="Arial" panose="020B0604020202020204" pitchFamily="34" charset="0"/>
              </a:rPr>
              <a:t>CULTURE</a:t>
            </a:r>
          </a:p>
          <a:p>
            <a:pPr algn="just">
              <a:spcAft>
                <a:spcPts val="0"/>
              </a:spcAft>
              <a:buFont typeface="Symbol"/>
              <a:buChar char=""/>
              <a:defRPr/>
            </a:pPr>
            <a:r>
              <a:rPr lang="en-GB" sz="1400" dirty="0">
                <a:ea typeface="Times New Roman"/>
                <a:cs typeface="Arial" panose="020B0604020202020204" pitchFamily="34" charset="0"/>
              </a:rPr>
              <a:t>UIF Management adequately exercised their oversight role on the financials to ensure accurate and credible information;</a:t>
            </a:r>
            <a:endParaRPr lang="en-ZA" sz="1400" dirty="0">
              <a:ea typeface="Times New Roman"/>
              <a:cs typeface="Arial" panose="020B0604020202020204" pitchFamily="34" charset="0"/>
            </a:endParaRPr>
          </a:p>
          <a:p>
            <a:pPr algn="just">
              <a:spcAft>
                <a:spcPts val="0"/>
              </a:spcAft>
              <a:buFont typeface="Symbol"/>
              <a:buChar char=""/>
              <a:defRPr/>
            </a:pPr>
            <a:r>
              <a:rPr lang="en-GB" sz="1400" dirty="0">
                <a:ea typeface="Times New Roman"/>
                <a:cs typeface="Arial" panose="020B0604020202020204" pitchFamily="34" charset="0"/>
              </a:rPr>
              <a:t>The action plan progress is reported to the Director-General on a quarterly basis; and </a:t>
            </a:r>
            <a:endParaRPr lang="en-ZA" sz="1400" dirty="0">
              <a:ea typeface="Times New Roman"/>
              <a:cs typeface="Arial" panose="020B0604020202020204" pitchFamily="34" charset="0"/>
            </a:endParaRPr>
          </a:p>
          <a:p>
            <a:pPr algn="just">
              <a:spcAft>
                <a:spcPts val="0"/>
              </a:spcAft>
              <a:buFont typeface="Symbol"/>
              <a:buChar char=""/>
              <a:defRPr/>
            </a:pPr>
            <a:r>
              <a:rPr lang="en-GB" sz="1400" dirty="0">
                <a:ea typeface="Times New Roman"/>
                <a:cs typeface="Arial" panose="020B0604020202020204" pitchFamily="34" charset="0"/>
              </a:rPr>
              <a:t>The UI Commissioner regularly </a:t>
            </a:r>
            <a:r>
              <a:rPr lang="en-GB" sz="1400" dirty="0" smtClean="0">
                <a:ea typeface="Times New Roman"/>
                <a:cs typeface="Arial" panose="020B0604020202020204" pitchFamily="34" charset="0"/>
              </a:rPr>
              <a:t>updated all relevant oversight structures.</a:t>
            </a:r>
            <a:endParaRPr lang="en-ZA" sz="1400" dirty="0">
              <a:ea typeface="Times New Roman"/>
              <a:cs typeface="Arial" panose="020B0604020202020204" pitchFamily="34" charset="0"/>
            </a:endParaRPr>
          </a:p>
          <a:p>
            <a:pPr marL="0" indent="0">
              <a:buFont typeface="Arial" charset="0"/>
              <a:buNone/>
              <a:defRPr/>
            </a:pPr>
            <a:endParaRPr lang="en-ZA" sz="1400" b="1" dirty="0">
              <a:latin typeface="Arial" panose="020B0604020202020204" pitchFamily="34" charset="0"/>
              <a:ea typeface="ＭＳ Ｐゴシック" pitchFamily="80" charset="-128"/>
              <a:cs typeface="Arial" panose="020B0604020202020204" pitchFamily="34" charset="0"/>
            </a:endParaRPr>
          </a:p>
        </p:txBody>
      </p:sp>
      <p:sp>
        <p:nvSpPr>
          <p:cNvPr id="11571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fld id="{62374D42-F47F-4DFA-B493-22806AB44772}" type="slidenum">
              <a:rPr lang="en-US" altLang="en-US" sz="1200" smtClean="0">
                <a:solidFill>
                  <a:srgbClr val="898989"/>
                </a:solidFill>
              </a:rPr>
              <a:pPr>
                <a:spcBef>
                  <a:spcPct val="0"/>
                </a:spcBef>
                <a:buFontTx/>
                <a:buNone/>
              </a:pPr>
              <a:t>39</a:t>
            </a:fld>
            <a:endParaRPr lang="en-US" altLang="en-US" sz="1200" smtClean="0">
              <a:solidFill>
                <a:srgbClr val="898989"/>
              </a:solidFill>
            </a:endParaRPr>
          </a:p>
        </p:txBody>
      </p:sp>
      <p:sp>
        <p:nvSpPr>
          <p:cNvPr id="115717" name="TextBox 4"/>
          <p:cNvSpPr txBox="1">
            <a:spLocks noChangeArrowheads="1"/>
          </p:cNvSpPr>
          <p:nvPr/>
        </p:nvSpPr>
        <p:spPr bwMode="auto">
          <a:xfrm>
            <a:off x="8405813" y="292100"/>
            <a:ext cx="376237" cy="2769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ZA" altLang="en-US" sz="1200" dirty="0" smtClean="0">
                <a:solidFill>
                  <a:srgbClr val="000000"/>
                </a:solidFill>
              </a:rPr>
              <a:t>39</a:t>
            </a:r>
            <a:endParaRPr lang="en-ZA" altLang="en-US" sz="1200" dirty="0">
              <a:solidFill>
                <a:srgbClr val="000000"/>
              </a:solidFill>
            </a:endParaRPr>
          </a:p>
        </p:txBody>
      </p:sp>
    </p:spTree>
    <p:extLst>
      <p:ext uri="{BB962C8B-B14F-4D97-AF65-F5344CB8AC3E}">
        <p14:creationId xmlns:p14="http://schemas.microsoft.com/office/powerpoint/2010/main" xmlns="" val="41018271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dirty="0"/>
              <a:t> </a:t>
            </a:r>
            <a:r>
              <a:rPr lang="en-ZA" sz="3200" b="1" dirty="0"/>
              <a:t>INTRODUCTION</a:t>
            </a:r>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4</a:t>
            </a:fld>
            <a:endParaRPr lang="en-US" dirty="0"/>
          </a:p>
        </p:txBody>
      </p:sp>
      <p:graphicFrame>
        <p:nvGraphicFramePr>
          <p:cNvPr id="5" name="Diagram 4"/>
          <p:cNvGraphicFramePr/>
          <p:nvPr>
            <p:extLst>
              <p:ext uri="{D42A27DB-BD31-4B8C-83A1-F6EECF244321}">
                <p14:modId xmlns:p14="http://schemas.microsoft.com/office/powerpoint/2010/main" xmlns="" val="2976219960"/>
              </p:ext>
            </p:extLst>
          </p:nvPr>
        </p:nvGraphicFramePr>
        <p:xfrm>
          <a:off x="323528" y="1397000"/>
          <a:ext cx="849694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a:t>
            </a:r>
            <a:endParaRPr lang="en-ZA" sz="1200" dirty="0">
              <a:solidFill>
                <a:prstClr val="black"/>
              </a:solidFill>
            </a:endParaRPr>
          </a:p>
        </p:txBody>
      </p:sp>
    </p:spTree>
    <p:extLst>
      <p:ext uri="{BB962C8B-B14F-4D97-AF65-F5344CB8AC3E}">
        <p14:creationId xmlns:p14="http://schemas.microsoft.com/office/powerpoint/2010/main" xmlns="" val="21356207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2888" y="1220788"/>
            <a:ext cx="8615362" cy="1477962"/>
          </a:xfrm>
          <a:prstGeom prst="rect">
            <a:avLst/>
          </a:prstGeom>
        </p:spPr>
        <p:txBody>
          <a:bodyPr>
            <a:spAutoFit/>
          </a:bodyPr>
          <a:lstStyle/>
          <a:p>
            <a:pPr>
              <a:defRPr/>
            </a:pPr>
            <a:endParaRPr lang="en-ZA" sz="1400" dirty="0">
              <a:solidFill>
                <a:prstClr val="black"/>
              </a:solidFill>
              <a:ea typeface="Calibri"/>
              <a:cs typeface="Arial" panose="020B0604020202020204" pitchFamily="34" charset="0"/>
            </a:endParaRPr>
          </a:p>
          <a:p>
            <a:pPr>
              <a:defRPr/>
            </a:pPr>
            <a:endParaRPr lang="en-ZA" sz="1400" dirty="0">
              <a:solidFill>
                <a:prstClr val="black"/>
              </a:solidFill>
              <a:ea typeface="Calibri"/>
              <a:cs typeface="Arial" panose="020B0604020202020204" pitchFamily="34" charset="0"/>
            </a:endParaRPr>
          </a:p>
          <a:p>
            <a:pPr marL="342900" indent="-342900">
              <a:buFont typeface="Arial" panose="020B0604020202020204" pitchFamily="34" charset="0"/>
              <a:buChar char="•"/>
              <a:defRPr/>
            </a:pPr>
            <a:endParaRPr lang="en-ZA" sz="1400" b="1" dirty="0">
              <a:solidFill>
                <a:prstClr val="black"/>
              </a:solidFill>
              <a:ea typeface="Calibri"/>
              <a:cs typeface="Times New Roman"/>
            </a:endParaRPr>
          </a:p>
          <a:p>
            <a:pPr>
              <a:defRPr/>
            </a:pPr>
            <a:endParaRPr lang="en-ZA" sz="1400" dirty="0">
              <a:solidFill>
                <a:prstClr val="black"/>
              </a:solidFill>
              <a:ea typeface="Calibri"/>
              <a:cs typeface="Arial" panose="020B0604020202020204" pitchFamily="34" charset="0"/>
            </a:endParaRPr>
          </a:p>
          <a:p>
            <a:pPr>
              <a:defRPr/>
            </a:pPr>
            <a:r>
              <a:rPr lang="en-ZA" b="1" dirty="0">
                <a:solidFill>
                  <a:prstClr val="black"/>
                </a:solidFill>
                <a:ea typeface="Calibri"/>
                <a:cs typeface="Times New Roman"/>
              </a:rPr>
              <a:t>	</a:t>
            </a:r>
            <a:endParaRPr lang="en-ZA" dirty="0">
              <a:solidFill>
                <a:prstClr val="black"/>
              </a:solidFill>
              <a:ea typeface="Calibri"/>
              <a:cs typeface="Times New Roman"/>
            </a:endParaRPr>
          </a:p>
          <a:p>
            <a:pPr>
              <a:defRPr/>
            </a:pPr>
            <a:r>
              <a:rPr lang="en-ZA" sz="1600" dirty="0">
                <a:solidFill>
                  <a:srgbClr val="1F497D"/>
                </a:solidFill>
                <a:ea typeface="Calibri"/>
                <a:cs typeface="Times New Roman"/>
              </a:rPr>
              <a:t> </a:t>
            </a:r>
            <a:endParaRPr lang="en-ZA" dirty="0">
              <a:solidFill>
                <a:prstClr val="black"/>
              </a:solidFill>
              <a:ea typeface="Calibri"/>
              <a:cs typeface="Times New Roman"/>
            </a:endParaRPr>
          </a:p>
        </p:txBody>
      </p:sp>
      <p:sp>
        <p:nvSpPr>
          <p:cNvPr id="116739" name="TextBox 2"/>
          <p:cNvSpPr txBox="1">
            <a:spLocks noChangeArrowheads="1"/>
          </p:cNvSpPr>
          <p:nvPr/>
        </p:nvSpPr>
        <p:spPr bwMode="auto">
          <a:xfrm>
            <a:off x="705643" y="568325"/>
            <a:ext cx="7888288"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lgn="ctr">
              <a:spcBef>
                <a:spcPct val="0"/>
              </a:spcBef>
              <a:buFontTx/>
              <a:buNone/>
            </a:pPr>
            <a:r>
              <a:rPr lang="en-ZA" altLang="en-US" sz="2000" b="1" dirty="0">
                <a:solidFill>
                  <a:srgbClr val="000000"/>
                </a:solidFill>
              </a:rPr>
              <a:t>AGSA AUDIT MATRIX</a:t>
            </a:r>
          </a:p>
        </p:txBody>
      </p:sp>
      <p:sp>
        <p:nvSpPr>
          <p:cNvPr id="6" name="TextBox 5"/>
          <p:cNvSpPr txBox="1"/>
          <p:nvPr/>
        </p:nvSpPr>
        <p:spPr>
          <a:xfrm>
            <a:off x="8405813" y="292100"/>
            <a:ext cx="376237" cy="276999"/>
          </a:xfrm>
          <a:prstGeom prst="rect">
            <a:avLst/>
          </a:prstGeom>
          <a:solidFill>
            <a:schemeClr val="accent2"/>
          </a:solidFill>
        </p:spPr>
        <p:txBody>
          <a:bodyPr>
            <a:spAutoFit/>
          </a:bodyPr>
          <a:lstStyle/>
          <a:p>
            <a:pPr>
              <a:defRPr/>
            </a:pPr>
            <a:r>
              <a:rPr lang="en-ZA" sz="1200" dirty="0" smtClean="0">
                <a:solidFill>
                  <a:prstClr val="black"/>
                </a:solidFill>
              </a:rPr>
              <a:t>40</a:t>
            </a:r>
            <a:endParaRPr lang="en-ZA" sz="1200" dirty="0">
              <a:solidFill>
                <a:prstClr val="black"/>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316129583"/>
              </p:ext>
            </p:extLst>
          </p:nvPr>
        </p:nvGraphicFramePr>
        <p:xfrm>
          <a:off x="242888" y="1476375"/>
          <a:ext cx="8669338" cy="4359273"/>
        </p:xfrm>
        <a:graphic>
          <a:graphicData uri="http://schemas.openxmlformats.org/drawingml/2006/table">
            <a:tbl>
              <a:tblPr firstRow="1" firstCol="1" bandRow="1"/>
              <a:tblGrid>
                <a:gridCol w="2302619">
                  <a:extLst>
                    <a:ext uri="{9D8B030D-6E8A-4147-A177-3AD203B41FA5}">
                      <a16:colId xmlns:a16="http://schemas.microsoft.com/office/drawing/2014/main" xmlns="" val="20000"/>
                    </a:ext>
                  </a:extLst>
                </a:gridCol>
                <a:gridCol w="1234405">
                  <a:extLst>
                    <a:ext uri="{9D8B030D-6E8A-4147-A177-3AD203B41FA5}">
                      <a16:colId xmlns:a16="http://schemas.microsoft.com/office/drawing/2014/main" xmlns="" val="20001"/>
                    </a:ext>
                  </a:extLst>
                </a:gridCol>
                <a:gridCol w="1296144">
                  <a:extLst>
                    <a:ext uri="{9D8B030D-6E8A-4147-A177-3AD203B41FA5}">
                      <a16:colId xmlns:a16="http://schemas.microsoft.com/office/drawing/2014/main" xmlns="" val="20002"/>
                    </a:ext>
                  </a:extLst>
                </a:gridCol>
                <a:gridCol w="1296144">
                  <a:extLst>
                    <a:ext uri="{9D8B030D-6E8A-4147-A177-3AD203B41FA5}">
                      <a16:colId xmlns:a16="http://schemas.microsoft.com/office/drawing/2014/main" xmlns="" val="20003"/>
                    </a:ext>
                  </a:extLst>
                </a:gridCol>
                <a:gridCol w="1152128">
                  <a:extLst>
                    <a:ext uri="{9D8B030D-6E8A-4147-A177-3AD203B41FA5}">
                      <a16:colId xmlns:a16="http://schemas.microsoft.com/office/drawing/2014/main" xmlns="" val="20004"/>
                    </a:ext>
                  </a:extLst>
                </a:gridCol>
                <a:gridCol w="1387898">
                  <a:extLst>
                    <a:ext uri="{9D8B030D-6E8A-4147-A177-3AD203B41FA5}">
                      <a16:colId xmlns:a16="http://schemas.microsoft.com/office/drawing/2014/main" xmlns="" val="20005"/>
                    </a:ext>
                  </a:extLst>
                </a:gridCol>
              </a:tblGrid>
              <a:tr h="286334">
                <a:tc>
                  <a:txBody>
                    <a:bodyPr/>
                    <a:lstStyle/>
                    <a:p>
                      <a:pPr algn="ctr">
                        <a:spcAft>
                          <a:spcPts val="0"/>
                        </a:spcAft>
                      </a:pPr>
                      <a:r>
                        <a:rPr lang="en-GB" sz="1000" b="1" dirty="0">
                          <a:effectLst/>
                          <a:latin typeface="Cambria"/>
                          <a:ea typeface="Times New Roman"/>
                          <a:cs typeface="Arial"/>
                        </a:rPr>
                        <a:t>Type of audit</a:t>
                      </a:r>
                      <a:endParaRPr lang="en-ZA" sz="10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C0C0C0"/>
                    </a:solidFill>
                  </a:tcPr>
                </a:tc>
                <a:tc rowSpan="2">
                  <a:txBody>
                    <a:bodyPr/>
                    <a:lstStyle/>
                    <a:p>
                      <a:pPr algn="ctr">
                        <a:spcAft>
                          <a:spcPts val="0"/>
                        </a:spcAft>
                      </a:pPr>
                      <a:r>
                        <a:rPr lang="en-GB" sz="1000" b="1">
                          <a:effectLst/>
                          <a:latin typeface="Cambria"/>
                          <a:ea typeface="Times New Roman"/>
                          <a:cs typeface="Arial"/>
                        </a:rPr>
                        <a:t>Number of findings unresolved/Not started/Late </a:t>
                      </a:r>
                      <a:endParaRPr lang="en-ZA" sz="1000">
                        <a:effectLst/>
                        <a:latin typeface="Times New Roman"/>
                        <a:ea typeface="Times New Roman"/>
                      </a:endParaRPr>
                    </a:p>
                  </a:txBody>
                  <a:tcPr marL="61734" marR="61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2">
                  <a:txBody>
                    <a:bodyPr/>
                    <a:lstStyle/>
                    <a:p>
                      <a:pPr algn="ctr">
                        <a:spcAft>
                          <a:spcPts val="0"/>
                        </a:spcAft>
                      </a:pPr>
                      <a:r>
                        <a:rPr lang="en-GB" sz="1000" b="1" dirty="0">
                          <a:effectLst/>
                          <a:latin typeface="Cambria"/>
                          <a:ea typeface="Times New Roman"/>
                          <a:cs typeface="Arial"/>
                        </a:rPr>
                        <a:t>Number of findings resolved/</a:t>
                      </a:r>
                      <a:br>
                        <a:rPr lang="en-GB" sz="1000" b="1" dirty="0">
                          <a:effectLst/>
                          <a:latin typeface="Cambria"/>
                          <a:ea typeface="Times New Roman"/>
                          <a:cs typeface="Arial"/>
                        </a:rPr>
                      </a:br>
                      <a:r>
                        <a:rPr lang="en-GB" sz="1000" b="1" dirty="0">
                          <a:effectLst/>
                          <a:latin typeface="Cambria"/>
                          <a:ea typeface="Times New Roman"/>
                          <a:cs typeface="Arial"/>
                        </a:rPr>
                        <a:t>Completed/ Implemented </a:t>
                      </a:r>
                      <a:endParaRPr lang="en-ZA" sz="1000" dirty="0">
                        <a:effectLst/>
                        <a:latin typeface="Times New Roman"/>
                        <a:ea typeface="Times New Roman"/>
                      </a:endParaRPr>
                    </a:p>
                  </a:txBody>
                  <a:tcPr marL="61734" marR="61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rowSpan="2">
                  <a:txBody>
                    <a:bodyPr/>
                    <a:lstStyle/>
                    <a:p>
                      <a:pPr algn="ctr">
                        <a:spcAft>
                          <a:spcPts val="0"/>
                        </a:spcAft>
                      </a:pPr>
                      <a:r>
                        <a:rPr lang="en-GB" sz="1000" b="1" dirty="0">
                          <a:effectLst/>
                          <a:latin typeface="Cambria"/>
                          <a:ea typeface="Times New Roman"/>
                          <a:cs typeface="Arial"/>
                        </a:rPr>
                        <a:t>Number of findings partially resolved/ Work in progress </a:t>
                      </a:r>
                      <a:endParaRPr lang="en-ZA" sz="1000" dirty="0">
                        <a:effectLst/>
                        <a:latin typeface="Times New Roman"/>
                        <a:ea typeface="Times New Roman"/>
                      </a:endParaRPr>
                    </a:p>
                  </a:txBody>
                  <a:tcPr marL="61734" marR="61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2">
                  <a:txBody>
                    <a:bodyPr/>
                    <a:lstStyle/>
                    <a:p>
                      <a:pPr algn="ctr">
                        <a:spcAft>
                          <a:spcPts val="0"/>
                        </a:spcAft>
                      </a:pPr>
                      <a:r>
                        <a:rPr lang="en-GB" sz="1000" b="1" dirty="0">
                          <a:effectLst/>
                          <a:latin typeface="Cambria"/>
                          <a:ea typeface="Times New Roman"/>
                          <a:cs typeface="Arial"/>
                        </a:rPr>
                        <a:t>Total findings</a:t>
                      </a:r>
                      <a:endParaRPr lang="en-ZA" sz="1000" dirty="0">
                        <a:effectLst/>
                        <a:latin typeface="Times New Roman"/>
                        <a:ea typeface="Times New Roman"/>
                      </a:endParaRPr>
                    </a:p>
                  </a:txBody>
                  <a:tcPr marL="61734" marR="61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rowSpan="2">
                  <a:txBody>
                    <a:bodyPr/>
                    <a:lstStyle/>
                    <a:p>
                      <a:pPr algn="ctr">
                        <a:spcAft>
                          <a:spcPts val="0"/>
                        </a:spcAft>
                      </a:pPr>
                      <a:r>
                        <a:rPr lang="en-GB" sz="1000" b="1" dirty="0">
                          <a:effectLst/>
                          <a:latin typeface="Cambria"/>
                          <a:ea typeface="Times New Roman"/>
                          <a:cs typeface="Arial"/>
                        </a:rPr>
                        <a:t>Percentage completion</a:t>
                      </a:r>
                      <a:endParaRPr lang="en-ZA" sz="1000" dirty="0">
                        <a:effectLst/>
                        <a:latin typeface="Times New Roman"/>
                        <a:ea typeface="Times New Roman"/>
                      </a:endParaRPr>
                    </a:p>
                  </a:txBody>
                  <a:tcPr marL="61734" marR="617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extLst>
                  <a:ext uri="{0D108BD9-81ED-4DB2-BD59-A6C34878D82A}">
                    <a16:rowId xmlns:a16="http://schemas.microsoft.com/office/drawing/2014/main" xmlns="" val="10000"/>
                  </a:ext>
                </a:extLst>
              </a:tr>
              <a:tr h="869733">
                <a:tc>
                  <a:txBody>
                    <a:bodyPr/>
                    <a:lstStyle/>
                    <a:p>
                      <a:pPr algn="ctr">
                        <a:spcAft>
                          <a:spcPts val="0"/>
                        </a:spcAft>
                      </a:pPr>
                      <a:r>
                        <a:rPr lang="en-GB" sz="1000" b="1" dirty="0">
                          <a:effectLst/>
                          <a:latin typeface="Cambria"/>
                          <a:ea typeface="Times New Roman"/>
                          <a:cs typeface="Arial"/>
                        </a:rPr>
                        <a:t> </a:t>
                      </a:r>
                      <a:endParaRPr lang="en-ZA" sz="10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0C0C0"/>
                    </a:solidFill>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tc vMerge="1">
                  <a:txBody>
                    <a:bodyPr/>
                    <a:lstStyle/>
                    <a:p>
                      <a:endParaRPr lang="en-ZA"/>
                    </a:p>
                  </a:txBody>
                  <a:tcPr/>
                </a:tc>
                <a:extLst>
                  <a:ext uri="{0D108BD9-81ED-4DB2-BD59-A6C34878D82A}">
                    <a16:rowId xmlns:a16="http://schemas.microsoft.com/office/drawing/2014/main" xmlns="" val="10001"/>
                  </a:ext>
                </a:extLst>
              </a:tr>
              <a:tr h="265163">
                <a:tc gridSpan="6">
                  <a:txBody>
                    <a:bodyPr/>
                    <a:lstStyle/>
                    <a:p>
                      <a:pPr algn="ctr">
                        <a:spcAft>
                          <a:spcPts val="0"/>
                        </a:spcAft>
                      </a:pPr>
                      <a:r>
                        <a:rPr lang="en-GB" sz="1000" b="1" dirty="0">
                          <a:effectLst/>
                          <a:latin typeface="Cambria"/>
                          <a:ea typeface="Times New Roman"/>
                          <a:cs typeface="Arial"/>
                        </a:rPr>
                        <a:t>UIF - Head Office</a:t>
                      </a:r>
                      <a:endParaRPr lang="en-ZA" sz="10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2"/>
                  </a:ext>
                </a:extLst>
              </a:tr>
              <a:tr h="227281">
                <a:tc>
                  <a:txBody>
                    <a:bodyPr/>
                    <a:lstStyle/>
                    <a:p>
                      <a:pPr>
                        <a:spcAft>
                          <a:spcPts val="0"/>
                        </a:spcAft>
                      </a:pPr>
                      <a:r>
                        <a:rPr lang="en-GB" sz="1000" b="1" dirty="0" smtClean="0">
                          <a:solidFill>
                            <a:srgbClr val="000000"/>
                          </a:solidFill>
                          <a:effectLst/>
                          <a:latin typeface="Cambria"/>
                          <a:ea typeface="Times New Roman"/>
                          <a:cs typeface="Arial"/>
                        </a:rPr>
                        <a:t>Supply Chain Management</a:t>
                      </a:r>
                      <a:endParaRPr lang="en-ZA" sz="10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smtClean="0">
                          <a:solidFill>
                            <a:srgbClr val="000000"/>
                          </a:solidFill>
                          <a:effectLst/>
                          <a:latin typeface="Calibri"/>
                          <a:ea typeface="Times New Roman"/>
                        </a:rPr>
                        <a:t>7</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dirty="0" smtClean="0">
                          <a:solidFill>
                            <a:srgbClr val="000000"/>
                          </a:solidFill>
                          <a:effectLst/>
                          <a:latin typeface="Calibri"/>
                          <a:ea typeface="Times New Roman"/>
                        </a:rPr>
                        <a:t>3</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dirty="0" smtClean="0">
                          <a:solidFill>
                            <a:srgbClr val="000000"/>
                          </a:solidFill>
                          <a:effectLst/>
                          <a:latin typeface="Calibri"/>
                          <a:ea typeface="Times New Roman"/>
                        </a:rPr>
                        <a:t>10</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smtClean="0">
                          <a:solidFill>
                            <a:srgbClr val="000000"/>
                          </a:solidFill>
                          <a:effectLst/>
                          <a:latin typeface="Cambria"/>
                          <a:ea typeface="Times New Roman"/>
                          <a:cs typeface="Arial"/>
                        </a:rPr>
                        <a:t>20</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smtClean="0">
                          <a:solidFill>
                            <a:srgbClr val="000000"/>
                          </a:solidFill>
                          <a:effectLst/>
                          <a:latin typeface="Arial"/>
                          <a:ea typeface="Times New Roman"/>
                        </a:rPr>
                        <a:t>15%</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7281">
                <a:tc>
                  <a:txBody>
                    <a:bodyPr/>
                    <a:lstStyle/>
                    <a:p>
                      <a:pPr>
                        <a:spcAft>
                          <a:spcPts val="0"/>
                        </a:spcAft>
                      </a:pPr>
                      <a:r>
                        <a:rPr lang="en-GB" sz="1000" b="1" dirty="0">
                          <a:solidFill>
                            <a:srgbClr val="000000"/>
                          </a:solidFill>
                          <a:effectLst/>
                          <a:latin typeface="Cambria"/>
                          <a:ea typeface="Times New Roman"/>
                          <a:cs typeface="Arial"/>
                        </a:rPr>
                        <a:t>Treasury, Investment and Actuaries</a:t>
                      </a:r>
                      <a:endParaRPr lang="en-ZA" sz="10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a:ea typeface="Times New Roman"/>
                        </a:rPr>
                        <a:t>2</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dirty="0" smtClean="0">
                          <a:solidFill>
                            <a:srgbClr val="000000"/>
                          </a:solidFill>
                          <a:effectLst/>
                          <a:latin typeface="Calibri"/>
                          <a:ea typeface="Times New Roman"/>
                        </a:rPr>
                        <a:t>10</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dirty="0" smtClean="0">
                          <a:solidFill>
                            <a:srgbClr val="000000"/>
                          </a:solidFill>
                          <a:effectLst/>
                          <a:latin typeface="Calibri"/>
                          <a:ea typeface="Times New Roman"/>
                        </a:rPr>
                        <a:t>2</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smtClean="0">
                          <a:solidFill>
                            <a:srgbClr val="000000"/>
                          </a:solidFill>
                          <a:effectLst/>
                          <a:latin typeface="Cambria"/>
                          <a:ea typeface="Times New Roman"/>
                          <a:cs typeface="Arial"/>
                        </a:rPr>
                        <a:t>14</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smtClean="0">
                          <a:solidFill>
                            <a:srgbClr val="000000"/>
                          </a:solidFill>
                          <a:effectLst/>
                          <a:latin typeface="Arial"/>
                          <a:ea typeface="Times New Roman"/>
                        </a:rPr>
                        <a:t>71%</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27281">
                <a:tc>
                  <a:txBody>
                    <a:bodyPr/>
                    <a:lstStyle/>
                    <a:p>
                      <a:pPr>
                        <a:spcAft>
                          <a:spcPts val="0"/>
                        </a:spcAft>
                      </a:pPr>
                      <a:r>
                        <a:rPr lang="en-GB" sz="1000" b="1" dirty="0" smtClean="0">
                          <a:solidFill>
                            <a:srgbClr val="000000"/>
                          </a:solidFill>
                          <a:effectLst/>
                          <a:latin typeface="Cambria"/>
                          <a:ea typeface="Times New Roman"/>
                          <a:cs typeface="Arial"/>
                        </a:rPr>
                        <a:t>Revenue Management</a:t>
                      </a:r>
                      <a:endParaRPr lang="en-ZA" sz="10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smtClean="0">
                          <a:solidFill>
                            <a:srgbClr val="000000"/>
                          </a:solidFill>
                          <a:effectLst/>
                          <a:latin typeface="Calibri"/>
                          <a:ea typeface="Times New Roman"/>
                        </a:rPr>
                        <a:t>0</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dirty="0" smtClean="0">
                          <a:solidFill>
                            <a:srgbClr val="000000"/>
                          </a:solidFill>
                          <a:effectLst/>
                          <a:latin typeface="Calibri"/>
                          <a:ea typeface="Times New Roman"/>
                        </a:rPr>
                        <a:t>2</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dirty="0" smtClean="0">
                          <a:solidFill>
                            <a:srgbClr val="000000"/>
                          </a:solidFill>
                          <a:effectLst/>
                          <a:latin typeface="Calibri"/>
                          <a:ea typeface="Times New Roman"/>
                        </a:rPr>
                        <a:t>0</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smtClean="0">
                          <a:solidFill>
                            <a:srgbClr val="000000"/>
                          </a:solidFill>
                          <a:effectLst/>
                          <a:latin typeface="Cambria"/>
                          <a:ea typeface="Times New Roman"/>
                          <a:cs typeface="Arial"/>
                        </a:rPr>
                        <a:t>2</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Arial"/>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7281">
                <a:tc>
                  <a:txBody>
                    <a:bodyPr/>
                    <a:lstStyle/>
                    <a:p>
                      <a:pPr>
                        <a:spcAft>
                          <a:spcPts val="0"/>
                        </a:spcAft>
                      </a:pPr>
                      <a:r>
                        <a:rPr lang="en-GB" sz="1000" b="1" dirty="0" smtClean="0">
                          <a:solidFill>
                            <a:srgbClr val="000000"/>
                          </a:solidFill>
                          <a:effectLst/>
                          <a:latin typeface="Cambria"/>
                          <a:ea typeface="Times New Roman"/>
                          <a:cs typeface="Arial"/>
                        </a:rPr>
                        <a:t>Research</a:t>
                      </a:r>
                      <a:r>
                        <a:rPr lang="en-GB" sz="1000" b="1" baseline="0" dirty="0" smtClean="0">
                          <a:solidFill>
                            <a:srgbClr val="000000"/>
                          </a:solidFill>
                          <a:effectLst/>
                          <a:latin typeface="Cambria"/>
                          <a:ea typeface="Times New Roman"/>
                          <a:cs typeface="Arial"/>
                        </a:rPr>
                        <a:t> and Policy</a:t>
                      </a:r>
                      <a:endParaRPr lang="en-ZA" sz="10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a:solidFill>
                            <a:srgbClr val="000000"/>
                          </a:solidFill>
                          <a:effectLst/>
                          <a:latin typeface="Calibri"/>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a:solidFill>
                            <a:srgbClr val="000000"/>
                          </a:solidFill>
                          <a:effectLst/>
                          <a:latin typeface="Calibri"/>
                          <a:ea typeface="Times New Roman"/>
                        </a:rPr>
                        <a:t>1</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smtClean="0">
                          <a:solidFill>
                            <a:srgbClr val="000000"/>
                          </a:solidFill>
                          <a:effectLst/>
                          <a:latin typeface="Cambria"/>
                          <a:ea typeface="Times New Roman"/>
                          <a:cs typeface="Arial"/>
                        </a:rPr>
                        <a:t>1</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Arial"/>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7281">
                <a:tc>
                  <a:txBody>
                    <a:bodyPr/>
                    <a:lstStyle/>
                    <a:p>
                      <a:pPr>
                        <a:spcAft>
                          <a:spcPts val="0"/>
                        </a:spcAft>
                      </a:pPr>
                      <a:r>
                        <a:rPr lang="en-GB" sz="1000" b="1" dirty="0" smtClean="0">
                          <a:solidFill>
                            <a:srgbClr val="000000"/>
                          </a:solidFill>
                          <a:effectLst/>
                          <a:latin typeface="Cambria"/>
                          <a:ea typeface="Times New Roman"/>
                          <a:cs typeface="Arial"/>
                        </a:rPr>
                        <a:t>Budget, Expenditure and bank rec.</a:t>
                      </a:r>
                      <a:endParaRPr lang="en-ZA" sz="10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a:solidFill>
                            <a:srgbClr val="000000"/>
                          </a:solidFill>
                          <a:effectLst/>
                          <a:latin typeface="Calibri"/>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a:solidFill>
                            <a:srgbClr val="000000"/>
                          </a:solidFill>
                          <a:effectLst/>
                          <a:latin typeface="Calibri"/>
                          <a:ea typeface="Times New Roman"/>
                        </a:rPr>
                        <a:t>2</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smtClean="0">
                          <a:solidFill>
                            <a:srgbClr val="000000"/>
                          </a:solidFill>
                          <a:effectLst/>
                          <a:latin typeface="Cambria"/>
                          <a:ea typeface="Times New Roman"/>
                          <a:cs typeface="Arial"/>
                        </a:rPr>
                        <a:t>2</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Arial"/>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7281">
                <a:tc>
                  <a:txBody>
                    <a:bodyPr/>
                    <a:lstStyle/>
                    <a:p>
                      <a:pPr>
                        <a:spcAft>
                          <a:spcPts val="0"/>
                        </a:spcAft>
                      </a:pPr>
                      <a:r>
                        <a:rPr lang="en-GB" sz="1000" b="1" dirty="0" smtClean="0">
                          <a:solidFill>
                            <a:srgbClr val="000000"/>
                          </a:solidFill>
                          <a:effectLst/>
                          <a:latin typeface="Cambria"/>
                          <a:ea typeface="Times New Roman"/>
                          <a:cs typeface="Arial"/>
                        </a:rPr>
                        <a:t>Financial Reporting </a:t>
                      </a:r>
                      <a:endParaRPr lang="en-ZA" sz="10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a:solidFill>
                            <a:srgbClr val="000000"/>
                          </a:solidFill>
                          <a:effectLst/>
                          <a:latin typeface="Calibri"/>
                          <a:ea typeface="Times New Roman"/>
                        </a:rPr>
                        <a:t>1</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a:solidFill>
                            <a:srgbClr val="000000"/>
                          </a:solidFill>
                          <a:effectLst/>
                          <a:latin typeface="Calibri"/>
                          <a:ea typeface="Times New Roman"/>
                        </a:rPr>
                        <a:t>3</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smtClean="0">
                          <a:solidFill>
                            <a:srgbClr val="000000"/>
                          </a:solidFill>
                          <a:effectLst/>
                          <a:latin typeface="Cambria"/>
                          <a:ea typeface="Times New Roman"/>
                          <a:cs typeface="Arial"/>
                        </a:rPr>
                        <a:t>4</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Arial"/>
                          <a:ea typeface="Times New Roman"/>
                        </a:rPr>
                        <a:t>25%</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7281">
                <a:tc>
                  <a:txBody>
                    <a:bodyPr/>
                    <a:lstStyle/>
                    <a:p>
                      <a:pPr>
                        <a:spcAft>
                          <a:spcPts val="0"/>
                        </a:spcAft>
                      </a:pPr>
                      <a:r>
                        <a:rPr lang="en-GB" sz="1000" b="1" dirty="0" smtClean="0">
                          <a:solidFill>
                            <a:srgbClr val="000000"/>
                          </a:solidFill>
                          <a:effectLst/>
                          <a:latin typeface="Cambria"/>
                          <a:ea typeface="Times New Roman"/>
                          <a:cs typeface="Arial"/>
                        </a:rPr>
                        <a:t>ICT</a:t>
                      </a:r>
                      <a:r>
                        <a:rPr lang="en-GB" sz="1000" b="1" baseline="0" dirty="0" smtClean="0">
                          <a:solidFill>
                            <a:srgbClr val="000000"/>
                          </a:solidFill>
                          <a:effectLst/>
                          <a:latin typeface="Cambria"/>
                          <a:ea typeface="Times New Roman"/>
                          <a:cs typeface="Arial"/>
                        </a:rPr>
                        <a:t> Governance</a:t>
                      </a:r>
                      <a:endParaRPr lang="en-ZA" sz="10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smtClean="0">
                          <a:solidFill>
                            <a:srgbClr val="000000"/>
                          </a:solidFill>
                          <a:effectLst/>
                          <a:latin typeface="Calibri"/>
                          <a:ea typeface="Times New Roman"/>
                        </a:rPr>
                        <a:t>3</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dirty="0" smtClean="0">
                          <a:solidFill>
                            <a:srgbClr val="000000"/>
                          </a:solidFill>
                          <a:effectLst/>
                          <a:latin typeface="Calibri"/>
                          <a:ea typeface="Times New Roman"/>
                        </a:rPr>
                        <a:t>9</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dirty="0" smtClean="0">
                          <a:solidFill>
                            <a:srgbClr val="000000"/>
                          </a:solidFill>
                          <a:effectLst/>
                          <a:latin typeface="Calibri"/>
                          <a:ea typeface="Times New Roman"/>
                        </a:rPr>
                        <a:t>9</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smtClean="0">
                          <a:solidFill>
                            <a:srgbClr val="000000"/>
                          </a:solidFill>
                          <a:effectLst/>
                          <a:latin typeface="Cambria"/>
                          <a:ea typeface="Times New Roman"/>
                          <a:cs typeface="Arial"/>
                        </a:rPr>
                        <a:t>21</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smtClean="0">
                          <a:solidFill>
                            <a:srgbClr val="000000"/>
                          </a:solidFill>
                          <a:effectLst/>
                          <a:latin typeface="Arial"/>
                          <a:ea typeface="Times New Roman"/>
                        </a:rPr>
                        <a:t>43%</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27281">
                <a:tc>
                  <a:txBody>
                    <a:bodyPr/>
                    <a:lstStyle/>
                    <a:p>
                      <a:pPr>
                        <a:spcAft>
                          <a:spcPts val="0"/>
                        </a:spcAft>
                      </a:pPr>
                      <a:r>
                        <a:rPr lang="en-GB" sz="1000" b="1" dirty="0" smtClean="0">
                          <a:solidFill>
                            <a:srgbClr val="000000"/>
                          </a:solidFill>
                          <a:effectLst/>
                          <a:latin typeface="Cambria"/>
                          <a:ea typeface="Times New Roman"/>
                          <a:cs typeface="Arial"/>
                        </a:rPr>
                        <a:t>Operations</a:t>
                      </a:r>
                      <a:endParaRPr lang="en-ZA" sz="10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a:solidFill>
                            <a:srgbClr val="000000"/>
                          </a:solidFill>
                          <a:effectLst/>
                          <a:latin typeface="Calibri"/>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dirty="0" smtClean="0">
                          <a:solidFill>
                            <a:srgbClr val="000000"/>
                          </a:solidFill>
                          <a:effectLst/>
                          <a:latin typeface="Calibri"/>
                          <a:ea typeface="Times New Roman"/>
                        </a:rPr>
                        <a:t>3</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dirty="0" smtClean="0">
                          <a:solidFill>
                            <a:srgbClr val="000000"/>
                          </a:solidFill>
                          <a:effectLst/>
                          <a:latin typeface="Calibri"/>
                          <a:ea typeface="Times New Roman"/>
                        </a:rPr>
                        <a:t>3</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smtClean="0">
                          <a:solidFill>
                            <a:srgbClr val="000000"/>
                          </a:solidFill>
                          <a:effectLst/>
                          <a:latin typeface="Cambria"/>
                          <a:ea typeface="Times New Roman"/>
                          <a:cs typeface="Arial"/>
                        </a:rPr>
                        <a:t>6</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smtClean="0">
                          <a:solidFill>
                            <a:srgbClr val="000000"/>
                          </a:solidFill>
                          <a:effectLst/>
                          <a:latin typeface="Arial"/>
                          <a:ea typeface="Times New Roman"/>
                        </a:rPr>
                        <a:t>50%</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7281">
                <a:tc>
                  <a:txBody>
                    <a:bodyPr/>
                    <a:lstStyle/>
                    <a:p>
                      <a:pPr>
                        <a:spcAft>
                          <a:spcPts val="0"/>
                        </a:spcAft>
                      </a:pPr>
                      <a:r>
                        <a:rPr lang="en-GB" sz="1000" b="1" dirty="0" smtClean="0">
                          <a:solidFill>
                            <a:srgbClr val="000000"/>
                          </a:solidFill>
                          <a:effectLst/>
                          <a:latin typeface="Cambria"/>
                          <a:ea typeface="Times New Roman"/>
                          <a:cs typeface="Arial"/>
                        </a:rPr>
                        <a:t>Risk  Management</a:t>
                      </a:r>
                      <a:endParaRPr lang="en-ZA" sz="10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smtClean="0">
                          <a:solidFill>
                            <a:srgbClr val="000000"/>
                          </a:solidFill>
                          <a:effectLst/>
                          <a:latin typeface="Calibri"/>
                          <a:ea typeface="Times New Roman"/>
                        </a:rPr>
                        <a:t>0</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100" b="1">
                          <a:solidFill>
                            <a:srgbClr val="000000"/>
                          </a:solidFill>
                          <a:effectLst/>
                          <a:latin typeface="Calibri"/>
                          <a:ea typeface="Times New Roman"/>
                        </a:rPr>
                        <a:t>0</a:t>
                      </a:r>
                      <a:endParaRPr lang="en-ZA" sz="110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100" b="1" dirty="0" smtClean="0">
                          <a:solidFill>
                            <a:srgbClr val="000000"/>
                          </a:solidFill>
                          <a:effectLst/>
                          <a:latin typeface="Calibri"/>
                          <a:ea typeface="Times New Roman"/>
                        </a:rPr>
                        <a:t>1</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100" b="1" dirty="0">
                          <a:solidFill>
                            <a:srgbClr val="000000"/>
                          </a:solidFill>
                          <a:effectLst/>
                          <a:latin typeface="Cambria"/>
                          <a:ea typeface="Times New Roman"/>
                          <a:cs typeface="Arial"/>
                        </a:rPr>
                        <a:t>1</a:t>
                      </a:r>
                      <a:endParaRPr lang="en-ZA" sz="1100" dirty="0">
                        <a:effectLst/>
                        <a:latin typeface="Times New Roman"/>
                        <a:ea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100" b="1" dirty="0">
                          <a:solidFill>
                            <a:srgbClr val="000000"/>
                          </a:solidFill>
                          <a:effectLst/>
                          <a:latin typeface="Arial"/>
                          <a:ea typeface="Times New Roman"/>
                        </a:rPr>
                        <a:t>0%</a:t>
                      </a:r>
                      <a:endParaRPr lang="en-ZA" sz="1100" dirty="0">
                        <a:effectLst/>
                        <a:latin typeface="Times New Roman"/>
                        <a:ea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160994">
                <a:tc gridSpan="6">
                  <a:txBody>
                    <a:bodyPr/>
                    <a:lstStyle/>
                    <a:p>
                      <a:endParaRPr lang="en-ZA" sz="900" dirty="0">
                        <a:effectLst/>
                        <a:latin typeface="Times New Roman"/>
                      </a:endParaRPr>
                    </a:p>
                  </a:txBody>
                  <a:tcPr marL="61734" marR="6173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12"/>
                  </a:ext>
                </a:extLst>
              </a:tr>
              <a:tr h="182880">
                <a:tc>
                  <a:txBody>
                    <a:bodyPr/>
                    <a:lstStyle/>
                    <a:p>
                      <a:pPr>
                        <a:spcAft>
                          <a:spcPts val="0"/>
                        </a:spcAft>
                      </a:pPr>
                      <a:r>
                        <a:rPr lang="en-GB" sz="1000" b="1" dirty="0">
                          <a:solidFill>
                            <a:srgbClr val="000000"/>
                          </a:solidFill>
                          <a:effectLst/>
                          <a:latin typeface="Cambria"/>
                          <a:ea typeface="Times New Roman"/>
                          <a:cs typeface="Arial"/>
                        </a:rPr>
                        <a:t>Overall Progress</a:t>
                      </a:r>
                      <a:endParaRPr lang="en-ZA" sz="10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smtClean="0">
                          <a:solidFill>
                            <a:srgbClr val="000000"/>
                          </a:solidFill>
                          <a:effectLst/>
                          <a:latin typeface="Cambria"/>
                          <a:ea typeface="Times New Roman"/>
                          <a:cs typeface="Arial"/>
                        </a:rPr>
                        <a:t>12</a:t>
                      </a:r>
                      <a:endParaRPr lang="en-ZA" sz="12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200" b="1" dirty="0" smtClean="0">
                          <a:solidFill>
                            <a:srgbClr val="000000"/>
                          </a:solidFill>
                          <a:effectLst/>
                          <a:latin typeface="Cambria"/>
                          <a:ea typeface="Times New Roman"/>
                          <a:cs typeface="Arial"/>
                        </a:rPr>
                        <a:t>28</a:t>
                      </a:r>
                      <a:endParaRPr lang="en-ZA" sz="12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200" b="1" dirty="0" smtClean="0">
                          <a:solidFill>
                            <a:srgbClr val="000000"/>
                          </a:solidFill>
                          <a:effectLst/>
                          <a:latin typeface="Cambria"/>
                          <a:ea typeface="Times New Roman"/>
                          <a:cs typeface="Arial"/>
                        </a:rPr>
                        <a:t>31</a:t>
                      </a:r>
                      <a:endParaRPr lang="en-ZA" sz="12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a:spcAft>
                          <a:spcPts val="0"/>
                        </a:spcAft>
                      </a:pPr>
                      <a:r>
                        <a:rPr lang="en-GB" sz="1200" b="1" dirty="0" smtClean="0">
                          <a:solidFill>
                            <a:srgbClr val="000000"/>
                          </a:solidFill>
                          <a:effectLst/>
                          <a:latin typeface="Cambria"/>
                          <a:ea typeface="Times New Roman"/>
                          <a:cs typeface="Arial"/>
                        </a:rPr>
                        <a:t>71</a:t>
                      </a:r>
                      <a:endParaRPr lang="en-ZA" sz="12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smtClean="0">
                          <a:solidFill>
                            <a:srgbClr val="000000"/>
                          </a:solidFill>
                          <a:effectLst/>
                          <a:latin typeface="Cambria"/>
                          <a:ea typeface="Times New Roman"/>
                          <a:cs typeface="Arial"/>
                        </a:rPr>
                        <a:t>39%</a:t>
                      </a:r>
                      <a:endParaRPr lang="en-ZA" sz="12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013"/>
                  </a:ext>
                </a:extLst>
              </a:tr>
              <a:tr h="274320">
                <a:tc>
                  <a:txBody>
                    <a:bodyPr/>
                    <a:lstStyle/>
                    <a:p>
                      <a:pPr algn="ctr">
                        <a:spcAft>
                          <a:spcPts val="0"/>
                        </a:spcAft>
                      </a:pPr>
                      <a:endParaRPr lang="en-ZA" sz="10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200" b="1" dirty="0" smtClean="0">
                          <a:solidFill>
                            <a:srgbClr val="000000"/>
                          </a:solidFill>
                          <a:effectLst/>
                          <a:latin typeface="Cambria"/>
                          <a:ea typeface="Times New Roman"/>
                          <a:cs typeface="Arial"/>
                        </a:rPr>
                        <a:t>17%</a:t>
                      </a:r>
                      <a:endParaRPr lang="en-ZA" sz="12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algn="ctr">
                        <a:spcAft>
                          <a:spcPts val="0"/>
                        </a:spcAft>
                      </a:pPr>
                      <a:r>
                        <a:rPr lang="en-GB" sz="1200" b="1" dirty="0" smtClean="0">
                          <a:solidFill>
                            <a:srgbClr val="000000"/>
                          </a:solidFill>
                          <a:effectLst/>
                          <a:latin typeface="Cambria"/>
                          <a:ea typeface="Times New Roman"/>
                          <a:cs typeface="Arial"/>
                        </a:rPr>
                        <a:t>39%</a:t>
                      </a:r>
                      <a:endParaRPr lang="en-ZA" sz="12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spcAft>
                          <a:spcPts val="0"/>
                        </a:spcAft>
                      </a:pPr>
                      <a:r>
                        <a:rPr lang="en-GB" sz="1200" b="1" dirty="0" smtClean="0">
                          <a:solidFill>
                            <a:srgbClr val="000000"/>
                          </a:solidFill>
                          <a:effectLst/>
                          <a:latin typeface="Cambria"/>
                          <a:ea typeface="Times New Roman"/>
                          <a:cs typeface="Arial"/>
                        </a:rPr>
                        <a:t>44%</a:t>
                      </a:r>
                      <a:endParaRPr lang="en-ZA" sz="12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endParaRPr lang="en-ZA" sz="1800" dirty="0"/>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800" dirty="0"/>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74320">
                <a:tc gridSpan="2">
                  <a:txBody>
                    <a:bodyPr/>
                    <a:lstStyle/>
                    <a:p>
                      <a:pPr algn="ctr">
                        <a:spcAft>
                          <a:spcPts val="0"/>
                        </a:spcAft>
                      </a:pPr>
                      <a:endParaRPr lang="en-ZA" sz="1000" dirty="0">
                        <a:effectLst/>
                        <a:latin typeface="Times New Roman"/>
                        <a:ea typeface="Times New Roman"/>
                      </a:endParaRPr>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endParaRPr lang="en-ZA" sz="1800" dirty="0"/>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800" dirty="0"/>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800" dirty="0"/>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en-ZA" sz="1800" dirty="0"/>
                    </a:p>
                  </a:txBody>
                  <a:tcPr marL="61734" marR="61734"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9038028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fontAlgn="base">
              <a:spcBef>
                <a:spcPct val="0"/>
              </a:spcBef>
              <a:spcAft>
                <a:spcPct val="0"/>
              </a:spcAft>
              <a:buFontTx/>
              <a:buNone/>
            </a:pPr>
            <a:r>
              <a:rPr lang="en-US" altLang="en-US" sz="1000" smtClean="0">
                <a:solidFill>
                  <a:srgbClr val="FFFFFF"/>
                </a:solidFill>
                <a:latin typeface="Arial" pitchFamily="34" charset="0"/>
              </a:rPr>
              <a:t>Chief Directorate Communication  |  2011.00.00</a:t>
            </a:r>
          </a:p>
        </p:txBody>
      </p:sp>
      <p:sp>
        <p:nvSpPr>
          <p:cNvPr id="112643" name="Title 1"/>
          <p:cNvSpPr>
            <a:spLocks noGrp="1"/>
          </p:cNvSpPr>
          <p:nvPr>
            <p:ph type="title"/>
          </p:nvPr>
        </p:nvSpPr>
        <p:spPr>
          <a:xfrm>
            <a:off x="884238" y="373063"/>
            <a:ext cx="7513637" cy="709612"/>
          </a:xfrm>
        </p:spPr>
        <p:txBody>
          <a:bodyPr/>
          <a:lstStyle/>
          <a:p>
            <a:pPr eaLnBrk="1" hangingPunct="1">
              <a:defRPr/>
            </a:pPr>
            <a:r>
              <a:rPr lang="en-US" altLang="en-US" sz="2000" b="1" dirty="0" smtClean="0">
                <a:latin typeface="+mn-lt"/>
                <a:cs typeface="Arial" pitchFamily="34" charset="0"/>
              </a:rPr>
              <a:t>OUTSTANDING AND UNRESOLVED FINDINGS</a:t>
            </a:r>
            <a:endParaRPr lang="en-US" altLang="en-US" sz="2000" b="1" dirty="0" smtClean="0">
              <a:latin typeface="+mn-lt"/>
            </a:endParaRPr>
          </a:p>
        </p:txBody>
      </p:sp>
      <p:sp>
        <p:nvSpPr>
          <p:cNvPr id="115716" name="Title 1"/>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0" fontAlgn="base" hangingPunct="0">
              <a:spcAft>
                <a:spcPct val="0"/>
              </a:spcAft>
              <a:buFontTx/>
              <a:buNone/>
            </a:pPr>
            <a:endParaRPr lang="en-ZA" altLang="en-US" sz="2400" smtClean="0">
              <a:solidFill>
                <a:srgbClr val="000000"/>
              </a:solidFill>
              <a:latin typeface="Arial" pitchFamily="34" charset="0"/>
              <a:cs typeface="Arial" pitchFamily="34" charset="0"/>
            </a:endParaRPr>
          </a:p>
        </p:txBody>
      </p:sp>
      <p:sp>
        <p:nvSpPr>
          <p:cNvPr id="115717"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fld id="{0A801750-77B4-45D3-A317-B0A91F824FAB}" type="slidenum">
              <a:rPr lang="en-US" altLang="en-US" sz="1200" smtClean="0">
                <a:solidFill>
                  <a:srgbClr val="404040"/>
                </a:solidFill>
              </a:rPr>
              <a:pPr>
                <a:spcBef>
                  <a:spcPct val="0"/>
                </a:spcBef>
                <a:buFontTx/>
                <a:buNone/>
              </a:pPr>
              <a:t>41</a:t>
            </a:fld>
            <a:endParaRPr lang="en-US" altLang="en-US" sz="1200" smtClean="0">
              <a:solidFill>
                <a:srgbClr val="404040"/>
              </a:solidFill>
            </a:endParaRPr>
          </a:p>
        </p:txBody>
      </p:sp>
      <p:sp>
        <p:nvSpPr>
          <p:cNvPr id="5127" name="Content Placeholder 2"/>
          <p:cNvSpPr>
            <a:spLocks noGrp="1"/>
          </p:cNvSpPr>
          <p:nvPr>
            <p:ph idx="1"/>
          </p:nvPr>
        </p:nvSpPr>
        <p:spPr>
          <a:xfrm>
            <a:off x="266700" y="1403350"/>
            <a:ext cx="8610600" cy="5102225"/>
          </a:xfrm>
        </p:spPr>
        <p:txBody>
          <a:bodyPr/>
          <a:lstStyle/>
          <a:p>
            <a:pPr marL="0" lvl="1" indent="0" algn="ctr">
              <a:buFont typeface="Arial" charset="0"/>
              <a:buNone/>
              <a:defRPr/>
            </a:pPr>
            <a:r>
              <a:rPr lang="en-US" sz="1400" b="1" u="sng" dirty="0" smtClean="0">
                <a:ea typeface="ＭＳ Ｐゴシック" pitchFamily="34" charset="-128"/>
                <a:cs typeface="Arial" panose="020B0604020202020204" pitchFamily="34" charset="0"/>
              </a:rPr>
              <a:t>SUPPLY CHAIN MANAGEMENT</a:t>
            </a:r>
          </a:p>
          <a:p>
            <a:pPr marL="0" lvl="1" indent="0" algn="ctr">
              <a:buFont typeface="Arial" charset="0"/>
              <a:buNone/>
              <a:defRPr/>
            </a:pPr>
            <a:endParaRPr lang="en-US" sz="1400" b="1" u="sng" dirty="0">
              <a:ea typeface="ＭＳ Ｐゴシック" pitchFamily="34" charset="-128"/>
              <a:cs typeface="Arial" panose="020B0604020202020204" pitchFamily="34" charset="0"/>
            </a:endParaRPr>
          </a:p>
          <a:p>
            <a:pPr marL="285750" lvl="1">
              <a:buFont typeface="Arial" panose="020B0604020202020204" pitchFamily="34" charset="0"/>
              <a:buChar char="•"/>
              <a:defRPr/>
            </a:pPr>
            <a:r>
              <a:rPr lang="en-US" sz="1400" dirty="0" smtClean="0">
                <a:ea typeface="ＭＳ Ｐゴシック" pitchFamily="34" charset="-128"/>
                <a:cs typeface="Arial" panose="020B0604020202020204" pitchFamily="34" charset="0"/>
              </a:rPr>
              <a:t>Contract management regarding deviation and contract extensions;</a:t>
            </a:r>
            <a:endParaRPr lang="en-US" sz="1400" dirty="0">
              <a:ea typeface="ＭＳ Ｐゴシック" pitchFamily="34" charset="-128"/>
              <a:cs typeface="Arial" panose="020B0604020202020204" pitchFamily="34" charset="0"/>
            </a:endParaRPr>
          </a:p>
          <a:p>
            <a:pPr marL="285750" lvl="1">
              <a:buFont typeface="Arial" panose="020B0604020202020204" pitchFamily="34" charset="0"/>
              <a:buChar char="•"/>
              <a:defRPr/>
            </a:pPr>
            <a:r>
              <a:rPr lang="en-US" sz="1400" dirty="0" smtClean="0">
                <a:ea typeface="ＭＳ Ｐゴシック" pitchFamily="34" charset="-128"/>
                <a:cs typeface="Arial" panose="020B0604020202020204" pitchFamily="34" charset="0"/>
              </a:rPr>
              <a:t>Method to be applied on disclosure notes for assets; and</a:t>
            </a:r>
          </a:p>
          <a:p>
            <a:pPr marL="285750" lvl="1">
              <a:buFont typeface="Arial" panose="020B0604020202020204" pitchFamily="34" charset="0"/>
              <a:buChar char="•"/>
              <a:defRPr/>
            </a:pPr>
            <a:r>
              <a:rPr lang="en-US" sz="1400" dirty="0" smtClean="0">
                <a:ea typeface="ＭＳ Ｐゴシック" pitchFamily="34" charset="-128"/>
                <a:cs typeface="Arial" panose="020B0604020202020204" pitchFamily="34" charset="0"/>
              </a:rPr>
              <a:t>Shared procurement of assets with </a:t>
            </a:r>
            <a:r>
              <a:rPr lang="en-US" sz="1400" dirty="0" err="1" smtClean="0">
                <a:ea typeface="ＭＳ Ｐゴシック" pitchFamily="34" charset="-128"/>
                <a:cs typeface="Arial" panose="020B0604020202020204" pitchFamily="34" charset="0"/>
              </a:rPr>
              <a:t>DoL</a:t>
            </a:r>
            <a:r>
              <a:rPr lang="en-US" sz="1400" dirty="0" smtClean="0">
                <a:ea typeface="ＭＳ Ｐゴシック" pitchFamily="34" charset="-128"/>
                <a:cs typeface="Arial" panose="020B0604020202020204" pitchFamily="34" charset="0"/>
              </a:rPr>
              <a:t> and its accounting treatment.</a:t>
            </a:r>
            <a:endParaRPr lang="en-US" sz="1400" dirty="0">
              <a:ea typeface="ＭＳ Ｐゴシック" pitchFamily="34" charset="-128"/>
              <a:cs typeface="Arial" panose="020B0604020202020204" pitchFamily="34" charset="0"/>
            </a:endParaRPr>
          </a:p>
          <a:p>
            <a:pPr marL="0" lvl="1" indent="0">
              <a:buNone/>
              <a:defRPr/>
            </a:pPr>
            <a:r>
              <a:rPr lang="en-US" sz="1400" dirty="0">
                <a:ea typeface="ＭＳ Ｐゴシック" pitchFamily="34" charset="-128"/>
                <a:cs typeface="Arial" panose="020B0604020202020204" pitchFamily="34" charset="0"/>
              </a:rPr>
              <a:t>					</a:t>
            </a:r>
            <a:r>
              <a:rPr lang="en-US" sz="1400" b="1" dirty="0">
                <a:ea typeface="ＭＳ Ｐゴシック" pitchFamily="34" charset="-128"/>
                <a:cs typeface="Arial" panose="020B0604020202020204" pitchFamily="34" charset="0"/>
              </a:rPr>
              <a:t>                       </a:t>
            </a:r>
            <a:endParaRPr lang="en-US" sz="1400" b="1" dirty="0" smtClean="0">
              <a:ea typeface="ＭＳ Ｐゴシック" pitchFamily="34" charset="-128"/>
              <a:cs typeface="Arial" panose="020B0604020202020204" pitchFamily="34" charset="0"/>
            </a:endParaRPr>
          </a:p>
          <a:p>
            <a:pPr marL="0" lvl="1" indent="0">
              <a:buNone/>
              <a:defRPr/>
            </a:pPr>
            <a:endParaRPr lang="en-US" sz="1400" b="1" dirty="0" smtClean="0">
              <a:ea typeface="ＭＳ Ｐゴシック" pitchFamily="34" charset="-128"/>
              <a:cs typeface="Arial" panose="020B0604020202020204" pitchFamily="34" charset="0"/>
            </a:endParaRPr>
          </a:p>
          <a:p>
            <a:pPr marL="0" lvl="1" indent="0" algn="ctr">
              <a:buFont typeface="Arial" charset="0"/>
              <a:buNone/>
              <a:defRPr/>
            </a:pPr>
            <a:r>
              <a:rPr lang="en-US" sz="1400" b="1" u="sng" dirty="0" smtClean="0">
                <a:ea typeface="ＭＳ Ｐゴシック" pitchFamily="34" charset="-128"/>
                <a:cs typeface="Arial" panose="020B0604020202020204" pitchFamily="34" charset="0"/>
              </a:rPr>
              <a:t>INVESTMENT</a:t>
            </a:r>
          </a:p>
          <a:p>
            <a:pPr marL="0" lvl="1" indent="0" algn="ctr">
              <a:buFont typeface="Arial" charset="0"/>
              <a:buNone/>
              <a:defRPr/>
            </a:pPr>
            <a:endParaRPr lang="en-US" sz="1400" dirty="0">
              <a:ea typeface="ＭＳ Ｐゴシック" pitchFamily="34" charset="-128"/>
              <a:cs typeface="Arial" panose="020B0604020202020204" pitchFamily="34" charset="0"/>
            </a:endParaRPr>
          </a:p>
          <a:p>
            <a:pPr marL="285750" lvl="1">
              <a:buFont typeface="Arial" panose="020B0604020202020204" pitchFamily="34" charset="0"/>
              <a:buChar char="•"/>
              <a:defRPr/>
            </a:pPr>
            <a:r>
              <a:rPr lang="en-US" sz="1400" dirty="0" smtClean="0">
                <a:ea typeface="ＭＳ Ｐゴシック" pitchFamily="34" charset="-128"/>
                <a:cs typeface="Arial" panose="020B0604020202020204" pitchFamily="34" charset="0"/>
              </a:rPr>
              <a:t>Complete and audited financial statements for unlisted investment Companies; and</a:t>
            </a:r>
            <a:endParaRPr lang="en-US" sz="1400" dirty="0">
              <a:solidFill>
                <a:srgbClr val="FF0000"/>
              </a:solidFill>
              <a:ea typeface="ＭＳ Ｐゴシック" pitchFamily="34" charset="-128"/>
              <a:cs typeface="Arial" panose="020B0604020202020204" pitchFamily="34" charset="0"/>
            </a:endParaRPr>
          </a:p>
          <a:p>
            <a:pPr marL="285750" lvl="1">
              <a:buFont typeface="Arial" panose="020B0604020202020204" pitchFamily="34" charset="0"/>
              <a:buChar char="•"/>
              <a:defRPr/>
            </a:pPr>
            <a:r>
              <a:rPr lang="en-US" sz="1400" dirty="0" smtClean="0">
                <a:ea typeface="ＭＳ Ｐゴシック" pitchFamily="34" charset="-128"/>
                <a:cs typeface="Arial" panose="020B0604020202020204" pitchFamily="34" charset="0"/>
              </a:rPr>
              <a:t>Management Assurance on PIC client report.</a:t>
            </a:r>
            <a:endParaRPr lang="en-US" sz="1400" dirty="0">
              <a:solidFill>
                <a:srgbClr val="FF0000"/>
              </a:solidFill>
              <a:ea typeface="ＭＳ Ｐゴシック" pitchFamily="34" charset="-128"/>
              <a:cs typeface="Arial" panose="020B0604020202020204" pitchFamily="34" charset="0"/>
            </a:endParaRPr>
          </a:p>
          <a:p>
            <a:pPr marL="0" indent="0">
              <a:buFont typeface="Arial" charset="0"/>
              <a:buNone/>
              <a:defRPr/>
            </a:pPr>
            <a:endParaRPr lang="en-GB" altLang="en-US" sz="1400" dirty="0">
              <a:ea typeface="ＭＳ Ｐゴシック" pitchFamily="34" charset="-128"/>
              <a:cs typeface="Arial" panose="020B0604020202020204" pitchFamily="34" charset="0"/>
            </a:endParaRPr>
          </a:p>
          <a:p>
            <a:pPr marL="0" lvl="1" indent="0">
              <a:buFont typeface="Arial" charset="0"/>
              <a:buNone/>
              <a:defRPr/>
            </a:pPr>
            <a:r>
              <a:rPr lang="en-GB" altLang="en-US" sz="1400" dirty="0">
                <a:ea typeface="ＭＳ Ｐゴシック" pitchFamily="34" charset="-128"/>
                <a:cs typeface="Arial" panose="020B0604020202020204" pitchFamily="34" charset="0"/>
              </a:rPr>
              <a:t>							 </a:t>
            </a:r>
            <a:r>
              <a:rPr lang="en-US" altLang="en-US" sz="1400" b="1" u="sng" dirty="0" smtClean="0">
                <a:ea typeface="ＭＳ Ｐゴシック" pitchFamily="34" charset="-128"/>
                <a:cs typeface="Arial" panose="020B0604020202020204" pitchFamily="34" charset="0"/>
              </a:rPr>
              <a:t>ICT GOVERNANCE</a:t>
            </a:r>
            <a:endParaRPr lang="en-US" sz="1400" dirty="0">
              <a:ea typeface="ＭＳ Ｐゴシック" pitchFamily="34" charset="-128"/>
              <a:cs typeface="Arial" panose="020B0604020202020204" pitchFamily="34" charset="0"/>
            </a:endParaRPr>
          </a:p>
          <a:p>
            <a:pPr marL="285750" lvl="1">
              <a:buFont typeface="Arial" panose="020B0604020202020204" pitchFamily="34" charset="0"/>
              <a:buChar char="•"/>
              <a:defRPr/>
            </a:pPr>
            <a:r>
              <a:rPr lang="en-US" sz="1400" dirty="0" smtClean="0">
                <a:ea typeface="ＭＳ Ｐゴシック" pitchFamily="34" charset="-128"/>
                <a:cs typeface="Arial" panose="020B0604020202020204" pitchFamily="34" charset="0"/>
              </a:rPr>
              <a:t>Delay on data centre move;</a:t>
            </a:r>
            <a:endParaRPr lang="en-US" sz="1400" dirty="0">
              <a:solidFill>
                <a:srgbClr val="FF0000"/>
              </a:solidFill>
              <a:ea typeface="ＭＳ Ｐゴシック" pitchFamily="34" charset="-128"/>
              <a:cs typeface="Arial" panose="020B0604020202020204" pitchFamily="34" charset="0"/>
            </a:endParaRPr>
          </a:p>
          <a:p>
            <a:pPr marL="285750" lvl="1">
              <a:buFont typeface="Arial" panose="020B0604020202020204" pitchFamily="34" charset="0"/>
              <a:buChar char="•"/>
              <a:defRPr/>
            </a:pPr>
            <a:r>
              <a:rPr lang="en-US" sz="1400" dirty="0" smtClean="0">
                <a:ea typeface="ＭＳ Ｐゴシック" pitchFamily="34" charset="-128"/>
                <a:cs typeface="Arial" panose="020B0604020202020204" pitchFamily="34" charset="0"/>
              </a:rPr>
              <a:t>Inadequate configuration management; and</a:t>
            </a:r>
            <a:endParaRPr lang="en-US" sz="1400" dirty="0">
              <a:ea typeface="ＭＳ Ｐゴシック" pitchFamily="34" charset="-128"/>
              <a:cs typeface="Arial" panose="020B0604020202020204" pitchFamily="34" charset="0"/>
            </a:endParaRPr>
          </a:p>
          <a:p>
            <a:pPr marL="285750" lvl="1">
              <a:buFont typeface="Arial" panose="020B0604020202020204" pitchFamily="34" charset="0"/>
              <a:buChar char="•"/>
              <a:defRPr/>
            </a:pPr>
            <a:r>
              <a:rPr lang="en-US" sz="1400" dirty="0" smtClean="0">
                <a:ea typeface="ＭＳ Ｐゴシック" pitchFamily="34" charset="-128"/>
                <a:cs typeface="Arial" panose="020B0604020202020204" pitchFamily="34" charset="0"/>
              </a:rPr>
              <a:t>Outdated firewall version.</a:t>
            </a:r>
            <a:endParaRPr lang="en-US" sz="1400" dirty="0">
              <a:ea typeface="ＭＳ Ｐゴシック" pitchFamily="34" charset="-128"/>
              <a:cs typeface="Arial" panose="020B0604020202020204" pitchFamily="34" charset="0"/>
            </a:endParaRPr>
          </a:p>
          <a:p>
            <a:pPr marL="342900" lvl="1" indent="-342900">
              <a:buFont typeface="Wingdings" panose="05000000000000000000" pitchFamily="2" charset="2"/>
              <a:buChar char="§"/>
              <a:defRPr/>
            </a:pPr>
            <a:endParaRPr lang="en-US" sz="2000" dirty="0">
              <a:ea typeface="ＭＳ Ｐゴシック" pitchFamily="34" charset="-128"/>
            </a:endParaRPr>
          </a:p>
          <a:p>
            <a:pPr marL="0" indent="0">
              <a:buFont typeface="Arial" charset="0"/>
              <a:buNone/>
              <a:defRPr/>
            </a:pPr>
            <a:endParaRPr lang="en-GB" altLang="en-US" sz="2000" dirty="0" smtClean="0">
              <a:latin typeface="Arial" charset="0"/>
              <a:ea typeface="ＭＳ Ｐゴシック" pitchFamily="34" charset="-128"/>
              <a:cs typeface="Arial" charset="0"/>
            </a:endParaRPr>
          </a:p>
        </p:txBody>
      </p:sp>
      <p:sp>
        <p:nvSpPr>
          <p:cNvPr id="2" name="Rectangle 1"/>
          <p:cNvSpPr/>
          <p:nvPr/>
        </p:nvSpPr>
        <p:spPr>
          <a:xfrm>
            <a:off x="6342063" y="3228975"/>
            <a:ext cx="184150" cy="400050"/>
          </a:xfrm>
          <a:prstGeom prst="rect">
            <a:avLst/>
          </a:prstGeom>
        </p:spPr>
        <p:txBody>
          <a:bodyPr wrap="none">
            <a:spAutoFit/>
          </a:bodyPr>
          <a:lstStyle/>
          <a:p>
            <a:pPr>
              <a:defRPr/>
            </a:pPr>
            <a:endParaRPr lang="en-ZA" sz="2000" b="1" dirty="0">
              <a:solidFill>
                <a:prstClr val="black"/>
              </a:solidFill>
              <a:latin typeface="Arial" pitchFamily="34" charset="0"/>
              <a:ea typeface="MS PGothic" pitchFamily="34" charset="-128"/>
              <a:cs typeface="Arial" pitchFamily="34" charset="0"/>
            </a:endParaRPr>
          </a:p>
        </p:txBody>
      </p:sp>
      <p:sp>
        <p:nvSpPr>
          <p:cNvPr id="115720" name="Rectangle 11"/>
          <p:cNvSpPr>
            <a:spLocks noChangeArrowheads="1"/>
          </p:cNvSpPr>
          <p:nvPr/>
        </p:nvSpPr>
        <p:spPr bwMode="auto">
          <a:xfrm>
            <a:off x="6362700" y="3835400"/>
            <a:ext cx="184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0" fontAlgn="base" hangingPunct="0">
              <a:spcBef>
                <a:spcPct val="0"/>
              </a:spcBef>
              <a:spcAft>
                <a:spcPct val="0"/>
              </a:spcAft>
              <a:buFontTx/>
              <a:buNone/>
            </a:pPr>
            <a:endParaRPr lang="en-ZA" altLang="en-US" sz="2000" b="1" smtClean="0">
              <a:solidFill>
                <a:prstClr val="black"/>
              </a:solidFill>
              <a:latin typeface="Arial" pitchFamily="34" charset="0"/>
              <a:cs typeface="Arial" pitchFamily="34" charset="0"/>
            </a:endParaRPr>
          </a:p>
        </p:txBody>
      </p:sp>
      <p:sp>
        <p:nvSpPr>
          <p:cNvPr id="10" name="TextBox 9"/>
          <p:cNvSpPr txBox="1"/>
          <p:nvPr/>
        </p:nvSpPr>
        <p:spPr>
          <a:xfrm>
            <a:off x="8405813" y="292100"/>
            <a:ext cx="376237" cy="276999"/>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41</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402153492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fontAlgn="base">
              <a:spcBef>
                <a:spcPct val="0"/>
              </a:spcBef>
              <a:spcAft>
                <a:spcPct val="0"/>
              </a:spcAft>
              <a:buFontTx/>
              <a:buNone/>
            </a:pPr>
            <a:r>
              <a:rPr lang="en-US" altLang="en-US" sz="1000" smtClean="0">
                <a:solidFill>
                  <a:srgbClr val="FFFFFF"/>
                </a:solidFill>
                <a:latin typeface="Arial" pitchFamily="34" charset="0"/>
              </a:rPr>
              <a:t>Chief Directorate Communication  |  2011.00.00</a:t>
            </a:r>
          </a:p>
        </p:txBody>
      </p:sp>
      <p:sp>
        <p:nvSpPr>
          <p:cNvPr id="113667" name="Title 1"/>
          <p:cNvSpPr>
            <a:spLocks noGrp="1"/>
          </p:cNvSpPr>
          <p:nvPr>
            <p:ph type="title"/>
          </p:nvPr>
        </p:nvSpPr>
        <p:spPr>
          <a:xfrm>
            <a:off x="884238" y="373063"/>
            <a:ext cx="7400925" cy="709612"/>
          </a:xfrm>
        </p:spPr>
        <p:txBody>
          <a:bodyPr/>
          <a:lstStyle/>
          <a:p>
            <a:pPr eaLnBrk="1" hangingPunct="1">
              <a:defRPr/>
            </a:pPr>
            <a:r>
              <a:rPr lang="en-US" altLang="en-US" sz="2000" b="1" dirty="0" smtClean="0">
                <a:latin typeface="+mn-lt"/>
                <a:cs typeface="Arial" pitchFamily="34" charset="0"/>
              </a:rPr>
              <a:t>ACTION PLAN TO ADDRESS UNRESOLVED FINDINGS</a:t>
            </a:r>
            <a:endParaRPr lang="en-US" altLang="en-US" sz="2000" b="1" dirty="0" smtClean="0">
              <a:latin typeface="+mn-lt"/>
            </a:endParaRPr>
          </a:p>
        </p:txBody>
      </p:sp>
      <p:sp>
        <p:nvSpPr>
          <p:cNvPr id="116740" name="Title 1"/>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0" fontAlgn="base" hangingPunct="0">
              <a:spcAft>
                <a:spcPct val="0"/>
              </a:spcAft>
              <a:buFontTx/>
              <a:buNone/>
            </a:pPr>
            <a:endParaRPr lang="en-ZA" altLang="en-US" sz="2400" smtClean="0">
              <a:solidFill>
                <a:srgbClr val="000000"/>
              </a:solidFill>
              <a:latin typeface="Arial" pitchFamily="34" charset="0"/>
              <a:cs typeface="Arial" pitchFamily="34" charset="0"/>
            </a:endParaRPr>
          </a:p>
        </p:txBody>
      </p:sp>
      <p:sp>
        <p:nvSpPr>
          <p:cNvPr id="116741"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fld id="{A963E082-A51F-4164-BB0B-09EAAEDD0011}" type="slidenum">
              <a:rPr lang="en-US" altLang="en-US" sz="1200" smtClean="0">
                <a:solidFill>
                  <a:srgbClr val="404040"/>
                </a:solidFill>
              </a:rPr>
              <a:pPr>
                <a:spcBef>
                  <a:spcPct val="0"/>
                </a:spcBef>
                <a:buFontTx/>
                <a:buNone/>
              </a:pPr>
              <a:t>42</a:t>
            </a:fld>
            <a:endParaRPr lang="en-US" altLang="en-US" sz="1200" smtClean="0">
              <a:solidFill>
                <a:srgbClr val="404040"/>
              </a:solidFill>
            </a:endParaRPr>
          </a:p>
        </p:txBody>
      </p:sp>
      <p:sp>
        <p:nvSpPr>
          <p:cNvPr id="5127" name="Content Placeholder 2"/>
          <p:cNvSpPr>
            <a:spLocks noGrp="1"/>
          </p:cNvSpPr>
          <p:nvPr>
            <p:ph idx="1"/>
          </p:nvPr>
        </p:nvSpPr>
        <p:spPr>
          <a:xfrm>
            <a:off x="266700" y="1403350"/>
            <a:ext cx="8610600" cy="5102225"/>
          </a:xfrm>
        </p:spPr>
        <p:txBody>
          <a:bodyPr/>
          <a:lstStyle/>
          <a:p>
            <a:pPr marL="0" lvl="1" indent="0">
              <a:buFont typeface="Arial" charset="0"/>
              <a:buNone/>
              <a:defRPr/>
            </a:pPr>
            <a:r>
              <a:rPr lang="en-GB" altLang="en-US" sz="1800" dirty="0">
                <a:latin typeface="Arial" panose="020B0604020202020204" pitchFamily="34" charset="0"/>
                <a:ea typeface="ＭＳ Ｐゴシック" pitchFamily="34" charset="-128"/>
                <a:cs typeface="Arial" panose="020B0604020202020204" pitchFamily="34" charset="0"/>
              </a:rPr>
              <a:t>	</a:t>
            </a:r>
            <a:r>
              <a:rPr lang="en-GB" altLang="en-US" sz="1800" dirty="0" smtClean="0">
                <a:latin typeface="Arial" panose="020B0604020202020204" pitchFamily="34" charset="0"/>
                <a:ea typeface="ＭＳ Ｐゴシック" pitchFamily="34" charset="-128"/>
                <a:cs typeface="Arial" panose="020B0604020202020204" pitchFamily="34" charset="0"/>
              </a:rPr>
              <a:t>	</a:t>
            </a:r>
            <a:endParaRPr lang="en-US" sz="1800" dirty="0">
              <a:latin typeface="Arial" panose="020B0604020202020204" pitchFamily="34" charset="0"/>
              <a:ea typeface="ＭＳ Ｐゴシック" pitchFamily="34" charset="-128"/>
              <a:cs typeface="Arial" panose="020B0604020202020204" pitchFamily="34" charset="0"/>
            </a:endParaRPr>
          </a:p>
          <a:p>
            <a:pPr marL="285750" lvl="1">
              <a:buFont typeface="Arial" pitchFamily="34" charset="0"/>
              <a:buChar char="•"/>
              <a:defRPr/>
            </a:pPr>
            <a:r>
              <a:rPr lang="en-ZA" sz="1400" dirty="0" smtClean="0">
                <a:ea typeface="ＭＳ Ｐゴシック" pitchFamily="34" charset="-128"/>
                <a:cs typeface="Arial" panose="020B0604020202020204" pitchFamily="34" charset="0"/>
              </a:rPr>
              <a:t>The Fund to appoint an Audit Controller for each Chief Directorate to monitor action plans</a:t>
            </a:r>
            <a:r>
              <a:rPr lang="en-US" sz="1400" dirty="0" smtClean="0">
                <a:ea typeface="ＭＳ Ｐゴシック" pitchFamily="34" charset="-128"/>
                <a:cs typeface="Arial" panose="020B0604020202020204" pitchFamily="34" charset="0"/>
              </a:rPr>
              <a:t>;</a:t>
            </a:r>
          </a:p>
          <a:p>
            <a:pPr marL="0" lvl="1" indent="0">
              <a:buFont typeface="Arial" pitchFamily="34" charset="0"/>
              <a:buNone/>
              <a:defRPr/>
            </a:pPr>
            <a:endParaRPr lang="en-US" sz="1400" dirty="0">
              <a:ea typeface="ＭＳ Ｐゴシック" pitchFamily="34" charset="-128"/>
              <a:cs typeface="Arial" panose="020B0604020202020204" pitchFamily="34" charset="0"/>
            </a:endParaRPr>
          </a:p>
          <a:p>
            <a:pPr marL="285750" lvl="1">
              <a:buFont typeface="Arial" pitchFamily="34" charset="0"/>
              <a:buChar char="•"/>
              <a:defRPr/>
            </a:pPr>
            <a:r>
              <a:rPr lang="en-US" sz="1400" dirty="0" smtClean="0">
                <a:ea typeface="ＭＳ Ｐゴシック" pitchFamily="34" charset="-128"/>
                <a:cs typeface="Arial" panose="020B0604020202020204" pitchFamily="34" charset="0"/>
              </a:rPr>
              <a:t>Progress report to be compiled and reported monthly to Audit Steerco meetings;</a:t>
            </a:r>
          </a:p>
          <a:p>
            <a:pPr marL="342900" lvl="1" indent="-342900">
              <a:buFont typeface="Arial" charset="0"/>
              <a:buChar char="–"/>
              <a:defRPr/>
            </a:pPr>
            <a:endParaRPr lang="en-US" sz="1400" dirty="0" smtClean="0">
              <a:ea typeface="ＭＳ Ｐゴシック" pitchFamily="34" charset="-128"/>
              <a:cs typeface="Arial" panose="020B0604020202020204" pitchFamily="34" charset="0"/>
            </a:endParaRPr>
          </a:p>
          <a:p>
            <a:pPr marL="285750" lvl="1">
              <a:buFont typeface="Arial" pitchFamily="34" charset="0"/>
              <a:buChar char="•"/>
              <a:defRPr/>
            </a:pPr>
            <a:r>
              <a:rPr lang="en-US" sz="1400" dirty="0" smtClean="0">
                <a:ea typeface="ＭＳ Ｐゴシック" pitchFamily="34" charset="-128"/>
                <a:cs typeface="Arial" panose="020B0604020202020204" pitchFamily="34" charset="0"/>
              </a:rPr>
              <a:t>Each Directorate to keep an evidence file for each finding resolved;</a:t>
            </a:r>
          </a:p>
          <a:p>
            <a:pPr marL="342900" lvl="1" indent="-342900">
              <a:buFont typeface="Arial" charset="0"/>
              <a:buChar char="–"/>
              <a:defRPr/>
            </a:pPr>
            <a:endParaRPr lang="en-US" sz="1400" dirty="0">
              <a:ea typeface="ＭＳ Ｐゴシック" pitchFamily="34" charset="-128"/>
              <a:cs typeface="Arial" panose="020B0604020202020204" pitchFamily="34" charset="0"/>
            </a:endParaRPr>
          </a:p>
          <a:p>
            <a:pPr marL="285750" lvl="1">
              <a:buFont typeface="Arial" pitchFamily="34" charset="0"/>
              <a:buChar char="•"/>
              <a:defRPr/>
            </a:pPr>
            <a:r>
              <a:rPr lang="en-US" sz="1400" dirty="0" smtClean="0">
                <a:ea typeface="ＭＳ Ｐゴシック" pitchFamily="34" charset="-128"/>
                <a:cs typeface="Arial" panose="020B0604020202020204" pitchFamily="34" charset="0"/>
              </a:rPr>
              <a:t>The Fund will assess all findings and determine tolerance levels in order to identify findings which requires urgent management attention;</a:t>
            </a:r>
          </a:p>
          <a:p>
            <a:pPr marL="342900" lvl="1" indent="-342900">
              <a:buFont typeface="Arial" charset="0"/>
              <a:buChar char="–"/>
              <a:defRPr/>
            </a:pPr>
            <a:endParaRPr lang="en-US" sz="1400" dirty="0">
              <a:ea typeface="ＭＳ Ｐゴシック" pitchFamily="34" charset="-128"/>
              <a:cs typeface="Arial" panose="020B0604020202020204" pitchFamily="34" charset="0"/>
            </a:endParaRPr>
          </a:p>
          <a:p>
            <a:pPr marL="285750" lvl="1">
              <a:buFont typeface="Arial" pitchFamily="34" charset="0"/>
              <a:buChar char="•"/>
              <a:defRPr/>
            </a:pPr>
            <a:r>
              <a:rPr lang="en-US" sz="1400" dirty="0" smtClean="0">
                <a:ea typeface="ＭＳ Ｐゴシック" pitchFamily="34" charset="-128"/>
                <a:cs typeface="Arial" panose="020B0604020202020204" pitchFamily="34" charset="0"/>
              </a:rPr>
              <a:t>All action plans are control based and are only marked green when the control is fully implemented and effective; and</a:t>
            </a:r>
          </a:p>
          <a:p>
            <a:pPr marL="285750" lvl="1">
              <a:buFont typeface="Arial" pitchFamily="34" charset="0"/>
              <a:buChar char="•"/>
              <a:defRPr/>
            </a:pPr>
            <a:endParaRPr lang="en-US" sz="1400" dirty="0">
              <a:ea typeface="ＭＳ Ｐゴシック" pitchFamily="34" charset="-128"/>
              <a:cs typeface="Arial" panose="020B0604020202020204" pitchFamily="34" charset="0"/>
            </a:endParaRPr>
          </a:p>
          <a:p>
            <a:pPr marL="285750" lvl="1">
              <a:buFont typeface="Arial" pitchFamily="34" charset="0"/>
              <a:buChar char="•"/>
              <a:defRPr/>
            </a:pPr>
            <a:r>
              <a:rPr lang="en-US" sz="1400" dirty="0" smtClean="0">
                <a:ea typeface="ＭＳ Ｐゴシック" pitchFamily="34" charset="-128"/>
                <a:cs typeface="Arial" panose="020B0604020202020204" pitchFamily="34" charset="0"/>
              </a:rPr>
              <a:t>Internal Audit will continue to audit audit matrix quarterly.</a:t>
            </a:r>
          </a:p>
          <a:p>
            <a:pPr marL="0" indent="0">
              <a:buFont typeface="Arial" charset="0"/>
              <a:buNone/>
              <a:defRPr/>
            </a:pPr>
            <a:endParaRPr lang="en-GB" altLang="en-US" sz="2000" dirty="0" smtClean="0">
              <a:latin typeface="Arial" charset="0"/>
              <a:ea typeface="ＭＳ Ｐゴシック" pitchFamily="34" charset="-128"/>
              <a:cs typeface="Arial" charset="0"/>
            </a:endParaRPr>
          </a:p>
          <a:p>
            <a:pPr marL="0" lvl="1" indent="0">
              <a:buFont typeface="Arial" charset="0"/>
              <a:buNone/>
              <a:defRPr/>
            </a:pPr>
            <a:r>
              <a:rPr lang="en-GB" altLang="en-US" sz="2000" dirty="0">
                <a:latin typeface="Arial" charset="0"/>
                <a:ea typeface="ＭＳ Ｐゴシック" pitchFamily="34" charset="-128"/>
                <a:cs typeface="Arial" charset="0"/>
              </a:rPr>
              <a:t>	</a:t>
            </a:r>
            <a:r>
              <a:rPr lang="en-GB" altLang="en-US" sz="2000" dirty="0" smtClean="0">
                <a:latin typeface="Arial" charset="0"/>
                <a:ea typeface="ＭＳ Ｐゴシック" pitchFamily="34" charset="-128"/>
                <a:cs typeface="Arial" charset="0"/>
              </a:rPr>
              <a:t>	</a:t>
            </a:r>
            <a:endParaRPr lang="en-US" sz="2000" dirty="0">
              <a:ea typeface="ＭＳ Ｐゴシック" pitchFamily="34" charset="-128"/>
            </a:endParaRPr>
          </a:p>
          <a:p>
            <a:pPr marL="0" indent="0">
              <a:buFont typeface="Arial" charset="0"/>
              <a:buNone/>
              <a:defRPr/>
            </a:pPr>
            <a:endParaRPr lang="en-GB" altLang="en-US" sz="2000" dirty="0" smtClean="0">
              <a:latin typeface="Arial" charset="0"/>
              <a:ea typeface="ＭＳ Ｐゴシック" pitchFamily="34" charset="-128"/>
              <a:cs typeface="Arial" charset="0"/>
            </a:endParaRPr>
          </a:p>
        </p:txBody>
      </p:sp>
      <p:sp>
        <p:nvSpPr>
          <p:cNvPr id="2" name="Rectangle 1"/>
          <p:cNvSpPr/>
          <p:nvPr/>
        </p:nvSpPr>
        <p:spPr>
          <a:xfrm>
            <a:off x="6342063" y="3228975"/>
            <a:ext cx="184150" cy="400050"/>
          </a:xfrm>
          <a:prstGeom prst="rect">
            <a:avLst/>
          </a:prstGeom>
        </p:spPr>
        <p:txBody>
          <a:bodyPr wrap="none">
            <a:spAutoFit/>
          </a:bodyPr>
          <a:lstStyle/>
          <a:p>
            <a:pPr>
              <a:defRPr/>
            </a:pPr>
            <a:endParaRPr lang="en-ZA" sz="2000" b="1" dirty="0">
              <a:solidFill>
                <a:prstClr val="black"/>
              </a:solidFill>
              <a:latin typeface="Arial" pitchFamily="34" charset="0"/>
              <a:ea typeface="MS PGothic" pitchFamily="34" charset="-128"/>
              <a:cs typeface="Arial" pitchFamily="34" charset="0"/>
            </a:endParaRPr>
          </a:p>
        </p:txBody>
      </p:sp>
      <p:sp>
        <p:nvSpPr>
          <p:cNvPr id="116744" name="Rectangle 11"/>
          <p:cNvSpPr>
            <a:spLocks noChangeArrowheads="1"/>
          </p:cNvSpPr>
          <p:nvPr/>
        </p:nvSpPr>
        <p:spPr bwMode="auto">
          <a:xfrm>
            <a:off x="6362700" y="3835400"/>
            <a:ext cx="184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defTabSz="457200" eaLnBrk="0" fontAlgn="base" hangingPunct="0">
              <a:spcBef>
                <a:spcPct val="0"/>
              </a:spcBef>
              <a:spcAft>
                <a:spcPct val="0"/>
              </a:spcAft>
              <a:buFontTx/>
              <a:buNone/>
            </a:pPr>
            <a:endParaRPr lang="en-ZA" altLang="en-US" sz="2000" b="1" smtClean="0">
              <a:solidFill>
                <a:prstClr val="black"/>
              </a:solidFill>
              <a:latin typeface="Arial" pitchFamily="34" charset="0"/>
              <a:cs typeface="Arial" pitchFamily="34" charset="0"/>
            </a:endParaRPr>
          </a:p>
        </p:txBody>
      </p:sp>
      <p:sp>
        <p:nvSpPr>
          <p:cNvPr id="10" name="TextBox 9"/>
          <p:cNvSpPr txBox="1"/>
          <p:nvPr/>
        </p:nvSpPr>
        <p:spPr>
          <a:xfrm>
            <a:off x="8405813" y="292100"/>
            <a:ext cx="376237" cy="276999"/>
          </a:xfrm>
          <a:prstGeom prst="rect">
            <a:avLst/>
          </a:prstGeom>
          <a:solidFill>
            <a:schemeClr val="accent2"/>
          </a:solidFill>
        </p:spPr>
        <p:txBody>
          <a:bodyPr>
            <a:spAutoFit/>
          </a:bodyPr>
          <a:lstStyle/>
          <a:p>
            <a:pPr>
              <a:defRPr/>
            </a:pPr>
            <a:r>
              <a:rPr lang="en-ZA" sz="1200" dirty="0" smtClean="0">
                <a:solidFill>
                  <a:prstClr val="black"/>
                </a:solidFill>
                <a:ea typeface="MS PGothic" pitchFamily="34" charset="-128"/>
              </a:rPr>
              <a:t>42</a:t>
            </a:r>
            <a:endParaRPr lang="en-ZA" sz="1200" dirty="0">
              <a:solidFill>
                <a:prstClr val="black"/>
              </a:solidFill>
              <a:ea typeface="MS PGothic" pitchFamily="34" charset="-128"/>
            </a:endParaRPr>
          </a:p>
        </p:txBody>
      </p:sp>
    </p:spTree>
    <p:extLst>
      <p:ext uri="{BB962C8B-B14F-4D97-AF65-F5344CB8AC3E}">
        <p14:creationId xmlns:p14="http://schemas.microsoft.com/office/powerpoint/2010/main" xmlns="" val="23728667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43</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AUDIT ACTION PLAN 2018/19</a:t>
            </a: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43</a:t>
            </a:r>
            <a:endParaRPr lang="en-ZA" sz="1200" dirty="0">
              <a:solidFill>
                <a:prstClr val="black"/>
              </a:solidFill>
            </a:endParaRPr>
          </a:p>
        </p:txBody>
      </p:sp>
    </p:spTree>
    <p:extLst>
      <p:ext uri="{BB962C8B-B14F-4D97-AF65-F5344CB8AC3E}">
        <p14:creationId xmlns:p14="http://schemas.microsoft.com/office/powerpoint/2010/main" xmlns="" val="31921899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000">
                <a:solidFill>
                  <a:srgbClr val="FFFFFF"/>
                </a:solidFill>
                <a:latin typeface="Arial" pitchFamily="34" charset="0"/>
              </a:rPr>
              <a:t>Chief Directorate Communication  |  2011.00.00</a:t>
            </a:r>
          </a:p>
        </p:txBody>
      </p:sp>
      <p:sp>
        <p:nvSpPr>
          <p:cNvPr id="115715" name="Title 1"/>
          <p:cNvSpPr>
            <a:spLocks noGrp="1"/>
          </p:cNvSpPr>
          <p:nvPr>
            <p:ph type="title"/>
          </p:nvPr>
        </p:nvSpPr>
        <p:spPr>
          <a:xfrm>
            <a:off x="884238" y="373063"/>
            <a:ext cx="7513637" cy="709612"/>
          </a:xfrm>
        </p:spPr>
        <p:txBody>
          <a:bodyPr/>
          <a:lstStyle/>
          <a:p>
            <a:pPr eaLnBrk="1" hangingPunct="1">
              <a:defRPr/>
            </a:pPr>
            <a:r>
              <a:rPr lang="en-US" altLang="en-US" sz="2000" b="1" dirty="0" smtClean="0">
                <a:latin typeface="+mn-lt"/>
                <a:cs typeface="Arial" pitchFamily="34" charset="0"/>
              </a:rPr>
              <a:t>AUDIT ACTION PLANS- 2018/19</a:t>
            </a:r>
            <a:endParaRPr lang="en-US" altLang="en-US" sz="2000" b="1" dirty="0" smtClean="0">
              <a:latin typeface="+mn-lt"/>
            </a:endParaRPr>
          </a:p>
        </p:txBody>
      </p:sp>
      <p:sp>
        <p:nvSpPr>
          <p:cNvPr id="120836" name="Title 1"/>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buFontTx/>
              <a:buNone/>
            </a:pPr>
            <a:endParaRPr lang="en-ZA" altLang="en-US" sz="2400">
              <a:solidFill>
                <a:srgbClr val="000000"/>
              </a:solidFill>
              <a:latin typeface="Arial" pitchFamily="34" charset="0"/>
              <a:cs typeface="Arial" pitchFamily="34" charset="0"/>
            </a:endParaRPr>
          </a:p>
        </p:txBody>
      </p:sp>
      <p:sp>
        <p:nvSpPr>
          <p:cNvPr id="120837"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fld id="{6C579F7A-C4DC-4B5A-A069-6773E7A843B8}" type="slidenum">
              <a:rPr lang="en-US" altLang="en-US" sz="1200" smtClean="0">
                <a:solidFill>
                  <a:srgbClr val="404040"/>
                </a:solidFill>
              </a:rPr>
              <a:pPr>
                <a:spcBef>
                  <a:spcPct val="0"/>
                </a:spcBef>
                <a:buFontTx/>
                <a:buNone/>
              </a:pPr>
              <a:t>44</a:t>
            </a:fld>
            <a:endParaRPr lang="en-US" altLang="en-US" sz="1200" smtClean="0">
              <a:solidFill>
                <a:srgbClr val="404040"/>
              </a:solidFill>
            </a:endParaRPr>
          </a:p>
        </p:txBody>
      </p:sp>
      <p:sp>
        <p:nvSpPr>
          <p:cNvPr id="5127" name="Content Placeholder 2"/>
          <p:cNvSpPr>
            <a:spLocks noGrp="1"/>
          </p:cNvSpPr>
          <p:nvPr>
            <p:ph idx="1"/>
          </p:nvPr>
        </p:nvSpPr>
        <p:spPr>
          <a:xfrm>
            <a:off x="266700" y="1403350"/>
            <a:ext cx="8610600" cy="5102225"/>
          </a:xfrm>
        </p:spPr>
        <p:txBody>
          <a:bodyPr/>
          <a:lstStyle/>
          <a:p>
            <a:pPr marL="0" lvl="1" indent="0" algn="ctr">
              <a:buFont typeface="Arial" charset="0"/>
              <a:buNone/>
              <a:defRPr/>
            </a:pPr>
            <a:r>
              <a:rPr lang="en-US" sz="1400" b="1" u="sng" dirty="0" smtClean="0">
                <a:latin typeface="Arial" panose="020B0604020202020204" pitchFamily="34" charset="0"/>
                <a:ea typeface="ＭＳ Ｐゴシック" pitchFamily="34" charset="-128"/>
                <a:cs typeface="Arial" panose="020B0604020202020204" pitchFamily="34" charset="0"/>
              </a:rPr>
              <a:t>SUPPLY CHAIN MANAGEMENT</a:t>
            </a:r>
          </a:p>
          <a:p>
            <a:pPr marL="0" lvl="1" indent="0" algn="ctr">
              <a:buFont typeface="Arial" charset="0"/>
              <a:buNone/>
              <a:defRPr/>
            </a:pPr>
            <a:endParaRPr lang="en-US" sz="1400" b="1" u="sng" dirty="0" smtClean="0">
              <a:latin typeface="Arial" panose="020B0604020202020204" pitchFamily="34" charset="0"/>
              <a:ea typeface="ＭＳ Ｐゴシック" pitchFamily="34" charset="-128"/>
              <a:cs typeface="Arial" panose="020B0604020202020204" pitchFamily="34" charset="0"/>
            </a:endParaRPr>
          </a:p>
          <a:p>
            <a:pPr marL="285750" lvl="1">
              <a:buFont typeface="Arial" pitchFamily="34" charset="0"/>
              <a:buChar char="•"/>
              <a:defRPr/>
            </a:pPr>
            <a:r>
              <a:rPr lang="en-US" sz="1400" dirty="0" smtClean="0">
                <a:ea typeface="ＭＳ Ｐゴシック" pitchFamily="34" charset="-128"/>
                <a:cs typeface="Arial" panose="020B0604020202020204" pitchFamily="34" charset="0"/>
              </a:rPr>
              <a:t>Procurement plan and contract register progress report to be reported at EXCO meetings on a monthly basis</a:t>
            </a:r>
            <a:r>
              <a:rPr lang="en-US" sz="1400" dirty="0">
                <a:ea typeface="ＭＳ Ｐゴシック" pitchFamily="34" charset="-128"/>
                <a:cs typeface="Arial" panose="020B0604020202020204" pitchFamily="34" charset="0"/>
              </a:rPr>
              <a:t> </a:t>
            </a:r>
            <a:r>
              <a:rPr lang="en-US" sz="1400" dirty="0" smtClean="0">
                <a:ea typeface="ＭＳ Ｐゴシック" pitchFamily="34" charset="-128"/>
                <a:cs typeface="Arial" panose="020B0604020202020204" pitchFamily="34" charset="0"/>
              </a:rPr>
              <a:t>and to the UIC weekly.</a:t>
            </a:r>
          </a:p>
          <a:p>
            <a:pPr marL="285750" lvl="1">
              <a:buFont typeface="Arial" pitchFamily="34" charset="0"/>
              <a:buChar char="•"/>
              <a:defRPr/>
            </a:pPr>
            <a:r>
              <a:rPr lang="en-US" sz="1400" dirty="0" smtClean="0">
                <a:ea typeface="ＭＳ Ｐゴシック" pitchFamily="34" charset="-128"/>
                <a:cs typeface="Arial" panose="020B0604020202020204" pitchFamily="34" charset="0"/>
              </a:rPr>
              <a:t>Assets Management Unit to review and verify the </a:t>
            </a:r>
            <a:r>
              <a:rPr lang="en-US" sz="1400" dirty="0" err="1" smtClean="0">
                <a:ea typeface="ＭＳ Ｐゴシック" pitchFamily="34" charset="-128"/>
                <a:cs typeface="Arial" panose="020B0604020202020204" pitchFamily="34" charset="0"/>
              </a:rPr>
              <a:t>DoL</a:t>
            </a:r>
            <a:r>
              <a:rPr lang="en-US" sz="1400" dirty="0" smtClean="0">
                <a:ea typeface="ＭＳ Ｐゴシック" pitchFamily="34" charset="-128"/>
                <a:cs typeface="Arial" panose="020B0604020202020204" pitchFamily="34" charset="0"/>
              </a:rPr>
              <a:t> Claim transactions to identify any assets procured through </a:t>
            </a:r>
            <a:r>
              <a:rPr lang="en-US" sz="1400" dirty="0" err="1" smtClean="0">
                <a:ea typeface="ＭＳ Ｐゴシック" pitchFamily="34" charset="-128"/>
                <a:cs typeface="Arial" panose="020B0604020202020204" pitchFamily="34" charset="0"/>
              </a:rPr>
              <a:t>DoL</a:t>
            </a:r>
            <a:r>
              <a:rPr lang="en-US" sz="1400" dirty="0" smtClean="0">
                <a:ea typeface="ＭＳ Ｐゴシック" pitchFamily="34" charset="-128"/>
                <a:cs typeface="Arial" panose="020B0604020202020204" pitchFamily="34" charset="0"/>
              </a:rPr>
              <a:t>; and </a:t>
            </a:r>
          </a:p>
          <a:p>
            <a:pPr marL="285750" lvl="1">
              <a:buFont typeface="Arial" pitchFamily="34" charset="0"/>
              <a:buChar char="•"/>
              <a:defRPr/>
            </a:pPr>
            <a:r>
              <a:rPr lang="en-US" sz="1400" dirty="0" smtClean="0">
                <a:ea typeface="ＭＳ Ｐゴシック" pitchFamily="34" charset="-128"/>
                <a:cs typeface="Arial" panose="020B0604020202020204" pitchFamily="34" charset="0"/>
              </a:rPr>
              <a:t>Management to improve review process on the asset reconciliation.</a:t>
            </a:r>
          </a:p>
          <a:p>
            <a:pPr marL="285750" lvl="1">
              <a:buFont typeface="Wingdings" pitchFamily="2" charset="2"/>
              <a:buChar char="Ø"/>
              <a:defRPr/>
            </a:pPr>
            <a:endParaRPr lang="en-US" sz="1400" dirty="0" smtClean="0">
              <a:ea typeface="ＭＳ Ｐゴシック" pitchFamily="34" charset="-128"/>
            </a:endParaRPr>
          </a:p>
          <a:p>
            <a:pPr marL="285750" lvl="1">
              <a:buFont typeface="Wingdings" pitchFamily="2" charset="2"/>
              <a:buChar char="Ø"/>
              <a:defRPr/>
            </a:pPr>
            <a:endParaRPr lang="en-US" sz="1400" dirty="0">
              <a:ea typeface="ＭＳ Ｐゴシック" pitchFamily="34" charset="-128"/>
            </a:endParaRPr>
          </a:p>
          <a:p>
            <a:pPr marL="0" lvl="1" indent="0" algn="ctr">
              <a:buFont typeface="Arial" charset="0"/>
              <a:buNone/>
              <a:defRPr/>
            </a:pPr>
            <a:r>
              <a:rPr lang="en-US" sz="1400" b="1" u="sng" dirty="0" smtClean="0">
                <a:ea typeface="ＭＳ Ｐゴシック" pitchFamily="34" charset="-128"/>
                <a:cs typeface="Arial" panose="020B0604020202020204" pitchFamily="34" charset="0"/>
              </a:rPr>
              <a:t>TREASURY</a:t>
            </a:r>
            <a:r>
              <a:rPr lang="en-US" sz="1400" b="1" u="sng" dirty="0">
                <a:ea typeface="ＭＳ Ｐゴシック" pitchFamily="34" charset="-128"/>
                <a:cs typeface="Arial" panose="020B0604020202020204" pitchFamily="34" charset="0"/>
              </a:rPr>
              <a:t>, INVESTMENT AND </a:t>
            </a:r>
            <a:r>
              <a:rPr lang="en-US" sz="1400" b="1" u="sng" dirty="0" smtClean="0">
                <a:ea typeface="ＭＳ Ｐゴシック" pitchFamily="34" charset="-128"/>
                <a:cs typeface="Arial" panose="020B0604020202020204" pitchFamily="34" charset="0"/>
              </a:rPr>
              <a:t>ACTUARIALS</a:t>
            </a:r>
          </a:p>
          <a:p>
            <a:pPr marL="0" lvl="1" indent="0" algn="ctr">
              <a:buFont typeface="Arial" charset="0"/>
              <a:buNone/>
              <a:defRPr/>
            </a:pPr>
            <a:endParaRPr lang="en-US" sz="1400" b="1" u="sng" dirty="0">
              <a:ea typeface="ＭＳ Ｐゴシック" pitchFamily="34" charset="-128"/>
              <a:cs typeface="Arial" panose="020B0604020202020204" pitchFamily="34" charset="0"/>
            </a:endParaRPr>
          </a:p>
          <a:p>
            <a:pPr marL="285750" lvl="1">
              <a:buFont typeface="Arial" pitchFamily="34" charset="0"/>
              <a:buChar char="•"/>
              <a:defRPr/>
            </a:pPr>
            <a:r>
              <a:rPr lang="en-ZA" sz="1400" dirty="0" smtClean="0">
                <a:ea typeface="ＭＳ Ｐゴシック" pitchFamily="34" charset="-128"/>
                <a:cs typeface="Arial" panose="020B0604020202020204" pitchFamily="34" charset="0"/>
              </a:rPr>
              <a:t>Detailed procedure manual </a:t>
            </a:r>
            <a:r>
              <a:rPr lang="en-ZA" sz="1400" dirty="0">
                <a:ea typeface="ＭＳ Ｐゴシック" pitchFamily="34" charset="-128"/>
                <a:cs typeface="Arial" panose="020B0604020202020204" pitchFamily="34" charset="0"/>
              </a:rPr>
              <a:t>for the implementation of GRAP 6, 7 and 8 </a:t>
            </a:r>
            <a:r>
              <a:rPr lang="en-ZA" sz="1400" dirty="0" smtClean="0">
                <a:ea typeface="ＭＳ Ｐゴシック" pitchFamily="34" charset="-128"/>
                <a:cs typeface="Arial" panose="020B0604020202020204" pitchFamily="34" charset="0"/>
              </a:rPr>
              <a:t>updated and improved.</a:t>
            </a:r>
          </a:p>
          <a:p>
            <a:pPr marL="285750" lvl="1">
              <a:buFont typeface="Arial" pitchFamily="34" charset="0"/>
              <a:buChar char="•"/>
              <a:defRPr/>
            </a:pPr>
            <a:r>
              <a:rPr lang="en-ZA" sz="1400" dirty="0" smtClean="0">
                <a:ea typeface="ＭＳ Ｐゴシック" pitchFamily="34" charset="-128"/>
                <a:cs typeface="Arial" panose="020B0604020202020204" pitchFamily="34" charset="0"/>
              </a:rPr>
              <a:t>Investment </a:t>
            </a:r>
            <a:r>
              <a:rPr lang="en-ZA" sz="1400" dirty="0">
                <a:ea typeface="ＭＳ Ｐゴシック" pitchFamily="34" charset="-128"/>
                <a:cs typeface="Arial" panose="020B0604020202020204" pitchFamily="34" charset="0"/>
              </a:rPr>
              <a:t>transactions are updated to the Computron General Ledger on a monthly basis in accordance with the GRAP standards</a:t>
            </a:r>
            <a:r>
              <a:rPr lang="en-US" sz="1400" dirty="0" smtClean="0">
                <a:ea typeface="ＭＳ Ｐゴシック" pitchFamily="34" charset="-128"/>
                <a:cs typeface="Arial" panose="020B0604020202020204" pitchFamily="34" charset="0"/>
              </a:rPr>
              <a:t>.</a:t>
            </a:r>
          </a:p>
          <a:p>
            <a:pPr marL="285750" lvl="1">
              <a:buFont typeface="Arial" pitchFamily="34" charset="0"/>
              <a:buChar char="•"/>
              <a:defRPr/>
            </a:pPr>
            <a:r>
              <a:rPr lang="en-ZA" sz="1400" dirty="0" smtClean="0">
                <a:ea typeface="ＭＳ Ｐゴシック" pitchFamily="34" charset="-128"/>
                <a:cs typeface="Arial" panose="020B0604020202020204" pitchFamily="34" charset="0"/>
              </a:rPr>
              <a:t>Accounting </a:t>
            </a:r>
            <a:r>
              <a:rPr lang="en-ZA" sz="1400" dirty="0">
                <a:ea typeface="ＭＳ Ｐゴシック" pitchFamily="34" charset="-128"/>
                <a:cs typeface="Arial" panose="020B0604020202020204" pitchFamily="34" charset="0"/>
              </a:rPr>
              <a:t>policy for implementation of GRAP 7, 8 &amp; 9 </a:t>
            </a:r>
            <a:r>
              <a:rPr lang="en-ZA" sz="1400" dirty="0" smtClean="0">
                <a:ea typeface="ＭＳ Ｐゴシック" pitchFamily="34" charset="-128"/>
                <a:cs typeface="Arial" panose="020B0604020202020204" pitchFamily="34" charset="0"/>
              </a:rPr>
              <a:t>developed.</a:t>
            </a:r>
          </a:p>
          <a:p>
            <a:pPr marL="285750" lvl="1">
              <a:buFont typeface="Arial" pitchFamily="34" charset="0"/>
              <a:buChar char="•"/>
              <a:defRPr/>
            </a:pPr>
            <a:r>
              <a:rPr lang="en-ZA" sz="1400" dirty="0" smtClean="0">
                <a:ea typeface="ＭＳ Ｐゴシック" pitchFamily="34" charset="-128"/>
                <a:cs typeface="Arial" panose="020B0604020202020204" pitchFamily="34" charset="0"/>
              </a:rPr>
              <a:t>Combined </a:t>
            </a:r>
            <a:r>
              <a:rPr lang="en-ZA" sz="1400" dirty="0">
                <a:ea typeface="ＭＳ Ｐゴシック" pitchFamily="34" charset="-128"/>
                <a:cs typeface="Arial" panose="020B0604020202020204" pitchFamily="34" charset="0"/>
              </a:rPr>
              <a:t>Assurance Model to be </a:t>
            </a:r>
            <a:r>
              <a:rPr lang="en-ZA" sz="1400" dirty="0" smtClean="0">
                <a:ea typeface="ＭＳ Ｐゴシック" pitchFamily="34" charset="-128"/>
                <a:cs typeface="Arial" panose="020B0604020202020204" pitchFamily="34" charset="0"/>
              </a:rPr>
              <a:t>utilised for financial statements of associates.</a:t>
            </a:r>
          </a:p>
          <a:p>
            <a:pPr marL="0" indent="0">
              <a:buFont typeface="Arial" charset="0"/>
              <a:buNone/>
              <a:defRPr/>
            </a:pPr>
            <a:endParaRPr lang="en-GB" altLang="en-US" sz="2000" dirty="0" smtClean="0">
              <a:latin typeface="Arial" charset="0"/>
              <a:ea typeface="ＭＳ Ｐゴシック" pitchFamily="34" charset="-128"/>
              <a:cs typeface="Arial" charset="0"/>
            </a:endParaRPr>
          </a:p>
        </p:txBody>
      </p:sp>
      <p:sp>
        <p:nvSpPr>
          <p:cNvPr id="2" name="Rectangle 1"/>
          <p:cNvSpPr/>
          <p:nvPr/>
        </p:nvSpPr>
        <p:spPr>
          <a:xfrm>
            <a:off x="6342063" y="3228975"/>
            <a:ext cx="184150" cy="400050"/>
          </a:xfrm>
          <a:prstGeom prst="rect">
            <a:avLst/>
          </a:prstGeom>
        </p:spPr>
        <p:txBody>
          <a:bodyPr wrap="none">
            <a:spAutoFit/>
          </a:bodyPr>
          <a:lstStyle/>
          <a:p>
            <a:pPr>
              <a:defRPr/>
            </a:pPr>
            <a:endParaRPr lang="en-ZA" sz="2000" b="1" dirty="0">
              <a:solidFill>
                <a:prstClr val="black"/>
              </a:solidFill>
              <a:cs typeface="Arial" pitchFamily="34" charset="0"/>
            </a:endParaRPr>
          </a:p>
        </p:txBody>
      </p:sp>
      <p:sp>
        <p:nvSpPr>
          <p:cNvPr id="120840" name="Rectangle 11"/>
          <p:cNvSpPr>
            <a:spLocks noChangeArrowheads="1"/>
          </p:cNvSpPr>
          <p:nvPr/>
        </p:nvSpPr>
        <p:spPr bwMode="auto">
          <a:xfrm>
            <a:off x="6362700" y="3835400"/>
            <a:ext cx="184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endParaRPr lang="en-ZA" altLang="en-US" sz="2000" b="1">
              <a:solidFill>
                <a:srgbClr val="000000"/>
              </a:solidFill>
              <a:latin typeface="Arial" pitchFamily="34" charset="0"/>
              <a:cs typeface="Arial" pitchFamily="34" charset="0"/>
            </a:endParaRPr>
          </a:p>
        </p:txBody>
      </p:sp>
      <p:sp>
        <p:nvSpPr>
          <p:cNvPr id="10" name="TextBox 9"/>
          <p:cNvSpPr txBox="1"/>
          <p:nvPr/>
        </p:nvSpPr>
        <p:spPr>
          <a:xfrm>
            <a:off x="8405813" y="292100"/>
            <a:ext cx="376237" cy="461665"/>
          </a:xfrm>
          <a:prstGeom prst="rect">
            <a:avLst/>
          </a:prstGeom>
          <a:solidFill>
            <a:schemeClr val="accent2"/>
          </a:solidFill>
        </p:spPr>
        <p:txBody>
          <a:bodyPr>
            <a:spAutoFit/>
          </a:bodyPr>
          <a:lstStyle/>
          <a:p>
            <a:pPr>
              <a:defRPr/>
            </a:pPr>
            <a:r>
              <a:rPr lang="en-ZA" sz="1200" dirty="0" smtClean="0">
                <a:solidFill>
                  <a:prstClr val="black"/>
                </a:solidFill>
              </a:rPr>
              <a:t>44</a:t>
            </a:r>
          </a:p>
          <a:p>
            <a:pPr>
              <a:defRPr/>
            </a:pPr>
            <a:endParaRPr lang="en-ZA" sz="1200" dirty="0">
              <a:solidFill>
                <a:prstClr val="black"/>
              </a:solidFill>
            </a:endParaRPr>
          </a:p>
        </p:txBody>
      </p:sp>
    </p:spTree>
    <p:extLst>
      <p:ext uri="{BB962C8B-B14F-4D97-AF65-F5344CB8AC3E}">
        <p14:creationId xmlns:p14="http://schemas.microsoft.com/office/powerpoint/2010/main" xmlns="" val="10232873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r>
              <a:rPr lang="en-US" altLang="en-US" sz="1000">
                <a:solidFill>
                  <a:srgbClr val="FFFFFF"/>
                </a:solidFill>
                <a:latin typeface="Arial" pitchFamily="34" charset="0"/>
              </a:rPr>
              <a:t>Chief Directorate Communication  |  2011.00.00</a:t>
            </a:r>
          </a:p>
        </p:txBody>
      </p:sp>
      <p:sp>
        <p:nvSpPr>
          <p:cNvPr id="116739" name="Title 1"/>
          <p:cNvSpPr>
            <a:spLocks noGrp="1"/>
          </p:cNvSpPr>
          <p:nvPr>
            <p:ph type="title"/>
          </p:nvPr>
        </p:nvSpPr>
        <p:spPr>
          <a:xfrm>
            <a:off x="884238" y="373063"/>
            <a:ext cx="7513637" cy="709612"/>
          </a:xfrm>
        </p:spPr>
        <p:txBody>
          <a:bodyPr/>
          <a:lstStyle/>
          <a:p>
            <a:pPr eaLnBrk="1" hangingPunct="1">
              <a:defRPr/>
            </a:pPr>
            <a:r>
              <a:rPr lang="en-US" altLang="en-US" sz="2000" b="1" dirty="0" smtClean="0">
                <a:latin typeface="+mn-lt"/>
                <a:cs typeface="Arial" pitchFamily="34" charset="0"/>
              </a:rPr>
              <a:t>AUDIT ACTION PLANS- 2018/19</a:t>
            </a:r>
            <a:endParaRPr lang="en-US" altLang="en-US" sz="2000" b="1" dirty="0" smtClean="0">
              <a:latin typeface="+mn-lt"/>
            </a:endParaRPr>
          </a:p>
        </p:txBody>
      </p:sp>
      <p:sp>
        <p:nvSpPr>
          <p:cNvPr id="121860" name="Title 1"/>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buFontTx/>
              <a:buNone/>
            </a:pPr>
            <a:endParaRPr lang="en-ZA" altLang="en-US" sz="2400">
              <a:solidFill>
                <a:srgbClr val="000000"/>
              </a:solidFill>
              <a:latin typeface="Arial" pitchFamily="34" charset="0"/>
              <a:cs typeface="Arial" pitchFamily="34" charset="0"/>
            </a:endParaRPr>
          </a:p>
        </p:txBody>
      </p:sp>
      <p:sp>
        <p:nvSpPr>
          <p:cNvPr id="121861" name="Slide Number Placeholder 2"/>
          <p:cNvSpPr>
            <a:spLocks noGrp="1"/>
          </p:cNvSpPr>
          <p:nvPr>
            <p:ph type="sldNum" sz="quarter" idx="12"/>
          </p:nvPr>
        </p:nvSpPr>
        <p:spPr bwMode="auto">
          <a:xfrm>
            <a:off x="6553200" y="298450"/>
            <a:ext cx="213360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fld id="{8EAEE713-09EE-4A98-9731-2DD1790A899F}" type="slidenum">
              <a:rPr lang="en-US" altLang="en-US" sz="1200" smtClean="0">
                <a:solidFill>
                  <a:srgbClr val="404040"/>
                </a:solidFill>
              </a:rPr>
              <a:pPr>
                <a:spcBef>
                  <a:spcPct val="0"/>
                </a:spcBef>
                <a:buFontTx/>
                <a:buNone/>
              </a:pPr>
              <a:t>45</a:t>
            </a:fld>
            <a:endParaRPr lang="en-US" altLang="en-US" sz="1200" smtClean="0">
              <a:solidFill>
                <a:srgbClr val="404040"/>
              </a:solidFill>
            </a:endParaRPr>
          </a:p>
        </p:txBody>
      </p:sp>
      <p:sp>
        <p:nvSpPr>
          <p:cNvPr id="5127" name="Content Placeholder 2"/>
          <p:cNvSpPr>
            <a:spLocks noGrp="1"/>
          </p:cNvSpPr>
          <p:nvPr>
            <p:ph idx="1"/>
          </p:nvPr>
        </p:nvSpPr>
        <p:spPr>
          <a:xfrm>
            <a:off x="266700" y="1403350"/>
            <a:ext cx="8610600" cy="5102225"/>
          </a:xfrm>
        </p:spPr>
        <p:txBody>
          <a:bodyPr/>
          <a:lstStyle/>
          <a:p>
            <a:pPr marL="0" lvl="1" indent="0" algn="ctr">
              <a:buFont typeface="Arial" charset="0"/>
              <a:buNone/>
              <a:defRPr/>
            </a:pPr>
            <a:r>
              <a:rPr lang="en-US" sz="1400" b="1" u="sng" dirty="0" smtClean="0">
                <a:ea typeface="ＭＳ Ｐゴシック" pitchFamily="34" charset="-128"/>
                <a:cs typeface="Arial" panose="020B0604020202020204" pitchFamily="34" charset="0"/>
              </a:rPr>
              <a:t>FINANCIAL REPORTING</a:t>
            </a:r>
          </a:p>
          <a:p>
            <a:pPr marL="0" lvl="1" indent="0" algn="ctr">
              <a:buFont typeface="Arial" charset="0"/>
              <a:buNone/>
              <a:defRPr/>
            </a:pPr>
            <a:endParaRPr lang="en-US" sz="1400" b="1" u="sng" dirty="0">
              <a:ea typeface="ＭＳ Ｐゴシック" pitchFamily="34" charset="-128"/>
              <a:cs typeface="Arial" panose="020B0604020202020204" pitchFamily="34" charset="0"/>
            </a:endParaRPr>
          </a:p>
          <a:p>
            <a:pPr marL="285750" lvl="1">
              <a:buFont typeface="Arial" pitchFamily="34" charset="0"/>
              <a:buChar char="•"/>
              <a:defRPr/>
            </a:pPr>
            <a:r>
              <a:rPr lang="en-US" sz="1400" dirty="0" smtClean="0">
                <a:ea typeface="ＭＳ Ｐゴシック" pitchFamily="34" charset="-128"/>
                <a:cs typeface="Arial" panose="020B0604020202020204" pitchFamily="34" charset="0"/>
              </a:rPr>
              <a:t>Control self-assessment to be conducted by all sub-module owners prior to compilation of the AFS; and</a:t>
            </a:r>
          </a:p>
          <a:p>
            <a:pPr marL="285750" lvl="1">
              <a:buFont typeface="Arial" pitchFamily="34" charset="0"/>
              <a:buChar char="•"/>
              <a:defRPr/>
            </a:pPr>
            <a:r>
              <a:rPr lang="en-US" sz="1400" dirty="0" smtClean="0">
                <a:ea typeface="ＭＳ Ｐゴシック" pitchFamily="34" charset="-128"/>
                <a:cs typeface="Arial" panose="020B0604020202020204" pitchFamily="34" charset="0"/>
              </a:rPr>
              <a:t>Disclosure notes to independently reviewed for accuracy and compliance to the GRAP standards.</a:t>
            </a:r>
            <a:endParaRPr lang="en-ZA" sz="1400" dirty="0">
              <a:ea typeface="ＭＳ Ｐゴシック" pitchFamily="34" charset="-128"/>
              <a:cs typeface="Arial" panose="020B0604020202020204" pitchFamily="34" charset="0"/>
            </a:endParaRPr>
          </a:p>
          <a:p>
            <a:pPr marL="285750" lvl="1">
              <a:buFont typeface="Wingdings" pitchFamily="2" charset="2"/>
              <a:buChar char="Ø"/>
              <a:defRPr/>
            </a:pPr>
            <a:endParaRPr lang="en-US" sz="1400" dirty="0">
              <a:ea typeface="ＭＳ Ｐゴシック" pitchFamily="34" charset="-128"/>
            </a:endParaRPr>
          </a:p>
          <a:p>
            <a:pPr marL="0" lvl="1" indent="0" algn="ctr">
              <a:buFont typeface="Arial" charset="0"/>
              <a:buNone/>
              <a:defRPr/>
            </a:pPr>
            <a:r>
              <a:rPr lang="en-US" sz="1400" b="1" u="sng" dirty="0" smtClean="0">
                <a:ea typeface="ＭＳ Ｐゴシック" pitchFamily="34" charset="-128"/>
                <a:cs typeface="Arial" panose="020B0604020202020204" pitchFamily="34" charset="0"/>
              </a:rPr>
              <a:t>ICT GOVERNANCE</a:t>
            </a:r>
          </a:p>
          <a:p>
            <a:pPr marL="0" lvl="1" indent="0" algn="ctr">
              <a:buFont typeface="Arial" charset="0"/>
              <a:buNone/>
              <a:defRPr/>
            </a:pPr>
            <a:endParaRPr lang="en-US" sz="1400" b="1" u="sng" dirty="0">
              <a:ea typeface="ＭＳ Ｐゴシック" pitchFamily="34" charset="-128"/>
              <a:cs typeface="Arial" panose="020B0604020202020204" pitchFamily="34" charset="0"/>
            </a:endParaRPr>
          </a:p>
          <a:p>
            <a:pPr marL="285750" lvl="1">
              <a:buFont typeface="Arial" pitchFamily="34" charset="0"/>
              <a:buChar char="•"/>
              <a:defRPr/>
            </a:pPr>
            <a:r>
              <a:rPr lang="en-ZA" sz="1400" dirty="0" smtClean="0">
                <a:ea typeface="ＭＳ Ｐゴシック" pitchFamily="34" charset="-128"/>
                <a:cs typeface="Arial" panose="020B0604020202020204" pitchFamily="34" charset="0"/>
              </a:rPr>
              <a:t>Data centre move to be prioritised and implemented</a:t>
            </a:r>
            <a:r>
              <a:rPr lang="en-ZA" sz="1400" dirty="0">
                <a:ea typeface="ＭＳ Ｐゴシック" pitchFamily="34" charset="-128"/>
                <a:cs typeface="Arial" panose="020B0604020202020204" pitchFamily="34" charset="0"/>
              </a:rPr>
              <a:t>;</a:t>
            </a:r>
            <a:endParaRPr lang="en-ZA" sz="1400" dirty="0" smtClean="0">
              <a:ea typeface="ＭＳ Ｐゴシック" pitchFamily="34" charset="-128"/>
              <a:cs typeface="Arial" panose="020B0604020202020204" pitchFamily="34" charset="0"/>
            </a:endParaRPr>
          </a:p>
          <a:p>
            <a:pPr marL="285750" lvl="1">
              <a:buFont typeface="Arial" pitchFamily="34" charset="0"/>
              <a:buChar char="•"/>
              <a:defRPr/>
            </a:pPr>
            <a:r>
              <a:rPr lang="en-ZA" sz="1400" dirty="0" smtClean="0">
                <a:ea typeface="ＭＳ Ｐゴシック" pitchFamily="34" charset="-128"/>
                <a:cs typeface="Arial" panose="020B0604020202020204" pitchFamily="34" charset="0"/>
              </a:rPr>
              <a:t>Management to review and update outdated policies</a:t>
            </a:r>
            <a:r>
              <a:rPr lang="en-US" sz="1400" dirty="0" smtClean="0">
                <a:ea typeface="ＭＳ Ｐゴシック" pitchFamily="34" charset="-128"/>
                <a:cs typeface="Arial" panose="020B0604020202020204" pitchFamily="34" charset="0"/>
              </a:rPr>
              <a:t>; and</a:t>
            </a:r>
          </a:p>
          <a:p>
            <a:pPr marL="285750" lvl="1">
              <a:buFont typeface="Arial" pitchFamily="34" charset="0"/>
              <a:buChar char="•"/>
              <a:defRPr/>
            </a:pPr>
            <a:r>
              <a:rPr lang="en-ZA" sz="1400" dirty="0" smtClean="0">
                <a:ea typeface="ＭＳ Ｐゴシック" pitchFamily="34" charset="-128"/>
                <a:cs typeface="Arial" panose="020B0604020202020204" pitchFamily="34" charset="0"/>
              </a:rPr>
              <a:t>Centralised ICT procurement.</a:t>
            </a:r>
          </a:p>
          <a:p>
            <a:pPr marL="285750" lvl="1">
              <a:buFont typeface="Wingdings" pitchFamily="2" charset="2"/>
              <a:buChar char="Ø"/>
              <a:defRPr/>
            </a:pPr>
            <a:endParaRPr lang="en-ZA" sz="1400" dirty="0" smtClean="0">
              <a:ea typeface="ＭＳ Ｐゴシック" pitchFamily="34" charset="-128"/>
            </a:endParaRPr>
          </a:p>
          <a:p>
            <a:pPr marL="0" lvl="1" indent="0" algn="ctr">
              <a:buFont typeface="Arial" charset="0"/>
              <a:buNone/>
              <a:defRPr/>
            </a:pPr>
            <a:r>
              <a:rPr lang="en-US" sz="1400" b="1" u="sng" dirty="0" smtClean="0">
                <a:ea typeface="ＭＳ Ｐゴシック" pitchFamily="34" charset="-128"/>
                <a:cs typeface="Arial" panose="020B0604020202020204" pitchFamily="34" charset="0"/>
              </a:rPr>
              <a:t>OPERATIONS</a:t>
            </a:r>
          </a:p>
          <a:p>
            <a:pPr marL="0" lvl="1" indent="0" algn="ctr">
              <a:buFont typeface="Arial" charset="0"/>
              <a:buNone/>
              <a:defRPr/>
            </a:pPr>
            <a:endParaRPr lang="en-US" sz="1400" b="1" u="sng" dirty="0">
              <a:ea typeface="ＭＳ Ｐゴシック" pitchFamily="34" charset="-128"/>
              <a:cs typeface="Arial" panose="020B0604020202020204" pitchFamily="34" charset="0"/>
            </a:endParaRPr>
          </a:p>
          <a:p>
            <a:pPr marL="285750" lvl="1">
              <a:buFont typeface="Arial" pitchFamily="34" charset="0"/>
              <a:buChar char="•"/>
              <a:defRPr/>
            </a:pPr>
            <a:r>
              <a:rPr lang="en-ZA" sz="1400" dirty="0">
                <a:ea typeface="ＭＳ Ｐゴシック" pitchFamily="34" charset="-128"/>
                <a:cs typeface="Arial" panose="020B0604020202020204" pitchFamily="34" charset="0"/>
              </a:rPr>
              <a:t>P</a:t>
            </a:r>
            <a:r>
              <a:rPr lang="en-ZA" sz="1400" dirty="0" smtClean="0">
                <a:ea typeface="ＭＳ Ｐゴシック" pitchFamily="34" charset="-128"/>
                <a:cs typeface="Arial" panose="020B0604020202020204" pitchFamily="34" charset="0"/>
              </a:rPr>
              <a:t>rovincial Support Team to continue with monitoring exercise.</a:t>
            </a:r>
            <a:endParaRPr lang="en-US" sz="1400" dirty="0">
              <a:solidFill>
                <a:srgbClr val="FF0000"/>
              </a:solidFill>
              <a:ea typeface="ＭＳ Ｐゴシック" pitchFamily="34" charset="-128"/>
              <a:cs typeface="Arial" panose="020B0604020202020204" pitchFamily="34" charset="0"/>
            </a:endParaRPr>
          </a:p>
          <a:p>
            <a:pPr marL="0" indent="0">
              <a:buFont typeface="Arial" charset="0"/>
              <a:buNone/>
              <a:defRPr/>
            </a:pPr>
            <a:endParaRPr lang="en-GB" altLang="en-US" sz="2000" dirty="0" smtClean="0">
              <a:latin typeface="Arial" charset="0"/>
              <a:ea typeface="ＭＳ Ｐゴシック" pitchFamily="34" charset="-128"/>
              <a:cs typeface="Arial" charset="0"/>
            </a:endParaRPr>
          </a:p>
        </p:txBody>
      </p:sp>
      <p:sp>
        <p:nvSpPr>
          <p:cNvPr id="2" name="Rectangle 1"/>
          <p:cNvSpPr/>
          <p:nvPr/>
        </p:nvSpPr>
        <p:spPr>
          <a:xfrm>
            <a:off x="6342063" y="3228975"/>
            <a:ext cx="184150" cy="400050"/>
          </a:xfrm>
          <a:prstGeom prst="rect">
            <a:avLst/>
          </a:prstGeom>
        </p:spPr>
        <p:txBody>
          <a:bodyPr wrap="none">
            <a:spAutoFit/>
          </a:bodyPr>
          <a:lstStyle/>
          <a:p>
            <a:pPr>
              <a:defRPr/>
            </a:pPr>
            <a:endParaRPr lang="en-ZA" sz="2000" b="1" dirty="0">
              <a:solidFill>
                <a:prstClr val="black"/>
              </a:solidFill>
              <a:cs typeface="Arial" pitchFamily="34" charset="0"/>
            </a:endParaRPr>
          </a:p>
        </p:txBody>
      </p:sp>
      <p:sp>
        <p:nvSpPr>
          <p:cNvPr id="121864" name="Rectangle 11"/>
          <p:cNvSpPr>
            <a:spLocks noChangeArrowheads="1"/>
          </p:cNvSpPr>
          <p:nvPr/>
        </p:nvSpPr>
        <p:spPr bwMode="auto">
          <a:xfrm>
            <a:off x="6362700" y="3835400"/>
            <a:ext cx="184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pitchFamily="34" charset="0"/>
              <a:buChar char="•"/>
              <a:defRPr sz="3200">
                <a:solidFill>
                  <a:schemeClr val="tx1"/>
                </a:solidFill>
                <a:latin typeface="Calibri" pitchFamily="34" charset="0"/>
                <a:ea typeface="MS PGothic" pitchFamily="34" charset="-128"/>
              </a:defRPr>
            </a:lvl1pPr>
            <a:lvl2pPr marL="742950" indent="-285750">
              <a:spcBef>
                <a:spcPct val="20000"/>
              </a:spcBef>
              <a:buFont typeface="Arial" pitchFamily="34" charset="0"/>
              <a:buChar char="–"/>
              <a:defRPr sz="2800">
                <a:solidFill>
                  <a:schemeClr val="tx1"/>
                </a:solidFill>
                <a:latin typeface="Calibri" pitchFamily="34" charset="0"/>
                <a:ea typeface="MS PGothic" pitchFamily="34" charset="-128"/>
              </a:defRPr>
            </a:lvl2pPr>
            <a:lvl3pPr marL="1143000" indent="-228600">
              <a:spcBef>
                <a:spcPct val="20000"/>
              </a:spcBef>
              <a:buFont typeface="Arial" pitchFamily="34" charset="0"/>
              <a:buChar char="•"/>
              <a:defRPr sz="2400">
                <a:solidFill>
                  <a:schemeClr val="tx1"/>
                </a:solidFill>
                <a:latin typeface="Calibri" pitchFamily="34" charset="0"/>
                <a:ea typeface="MS PGothic" pitchFamily="34" charset="-128"/>
              </a:defRPr>
            </a:lvl3pPr>
            <a:lvl4pPr marL="1600200" indent="-228600">
              <a:spcBef>
                <a:spcPct val="20000"/>
              </a:spcBef>
              <a:buFont typeface="Arial" pitchFamily="34" charset="0"/>
              <a:buChar char="–"/>
              <a:defRPr sz="2000">
                <a:solidFill>
                  <a:schemeClr val="tx1"/>
                </a:solidFill>
                <a:latin typeface="Calibri" pitchFamily="34" charset="0"/>
                <a:ea typeface="MS PGothic" pitchFamily="34" charset="-128"/>
              </a:defRPr>
            </a:lvl4pPr>
            <a:lvl5pPr marL="2057400" indent="-228600">
              <a:spcBef>
                <a:spcPct val="20000"/>
              </a:spcBef>
              <a:buFont typeface="Arial" pitchFamily="34"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ea typeface="MS PGothic" pitchFamily="34" charset="-128"/>
              </a:defRPr>
            </a:lvl9pPr>
          </a:lstStyle>
          <a:p>
            <a:pPr>
              <a:spcBef>
                <a:spcPct val="0"/>
              </a:spcBef>
              <a:buFontTx/>
              <a:buNone/>
            </a:pPr>
            <a:endParaRPr lang="en-ZA" altLang="en-US" sz="2000" b="1">
              <a:solidFill>
                <a:srgbClr val="000000"/>
              </a:solidFill>
              <a:latin typeface="Arial" pitchFamily="34" charset="0"/>
              <a:cs typeface="Arial" pitchFamily="34" charset="0"/>
            </a:endParaRPr>
          </a:p>
        </p:txBody>
      </p:sp>
      <p:sp>
        <p:nvSpPr>
          <p:cNvPr id="10" name="TextBox 9"/>
          <p:cNvSpPr txBox="1"/>
          <p:nvPr/>
        </p:nvSpPr>
        <p:spPr>
          <a:xfrm>
            <a:off x="8405813" y="292100"/>
            <a:ext cx="376237" cy="276999"/>
          </a:xfrm>
          <a:prstGeom prst="rect">
            <a:avLst/>
          </a:prstGeom>
          <a:solidFill>
            <a:schemeClr val="accent2"/>
          </a:solidFill>
        </p:spPr>
        <p:txBody>
          <a:bodyPr>
            <a:spAutoFit/>
          </a:bodyPr>
          <a:lstStyle/>
          <a:p>
            <a:pPr>
              <a:defRPr/>
            </a:pPr>
            <a:r>
              <a:rPr lang="en-ZA" sz="1200" dirty="0" smtClean="0">
                <a:solidFill>
                  <a:prstClr val="black"/>
                </a:solidFill>
              </a:rPr>
              <a:t>45</a:t>
            </a:r>
            <a:endParaRPr lang="en-ZA" sz="1200" dirty="0">
              <a:solidFill>
                <a:prstClr val="black"/>
              </a:solidFill>
            </a:endParaRPr>
          </a:p>
        </p:txBody>
      </p:sp>
    </p:spTree>
    <p:extLst>
      <p:ext uri="{BB962C8B-B14F-4D97-AF65-F5344CB8AC3E}">
        <p14:creationId xmlns:p14="http://schemas.microsoft.com/office/powerpoint/2010/main" xmlns="" val="35623855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46</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INTERNAL</a:t>
            </a:r>
            <a:r>
              <a:rPr lang="en-ZA" altLang="en-US" sz="3200" b="1" dirty="0" smtClean="0"/>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AUDIT ACTIVITES</a:t>
            </a: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46</a:t>
            </a:r>
            <a:endParaRPr lang="en-ZA" sz="1200" dirty="0">
              <a:solidFill>
                <a:prstClr val="black"/>
              </a:solidFill>
            </a:endParaRPr>
          </a:p>
        </p:txBody>
      </p:sp>
    </p:spTree>
    <p:extLst>
      <p:ext uri="{BB962C8B-B14F-4D97-AF65-F5344CB8AC3E}">
        <p14:creationId xmlns:p14="http://schemas.microsoft.com/office/powerpoint/2010/main" xmlns="" val="17605913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457200" fontAlgn="base">
              <a:spcBef>
                <a:spcPct val="0"/>
              </a:spcBef>
              <a:spcAft>
                <a:spcPct val="0"/>
              </a:spcAft>
              <a:buFontTx/>
              <a:buNone/>
            </a:pPr>
            <a:r>
              <a:rPr lang="en-US" altLang="en-US" sz="1000">
                <a:solidFill>
                  <a:srgbClr val="FFFFFF"/>
                </a:solidFill>
                <a:latin typeface="Arial" charset="0"/>
              </a:rPr>
              <a:t>Chief Directorate Communication  |  2011.00.00</a:t>
            </a:r>
          </a:p>
        </p:txBody>
      </p:sp>
      <p:sp>
        <p:nvSpPr>
          <p:cNvPr id="34819" name="Title 1"/>
          <p:cNvSpPr>
            <a:spLocks noGrp="1"/>
          </p:cNvSpPr>
          <p:nvPr>
            <p:ph type="title"/>
          </p:nvPr>
        </p:nvSpPr>
        <p:spPr>
          <a:xfrm>
            <a:off x="808038" y="373063"/>
            <a:ext cx="7702550" cy="709612"/>
          </a:xfrm>
        </p:spPr>
        <p:txBody>
          <a:bodyPr/>
          <a:lstStyle/>
          <a:p>
            <a:pPr eaLnBrk="1" hangingPunct="1"/>
            <a:r>
              <a:rPr lang="en-ZA" altLang="en-US" sz="2000" b="1" dirty="0" smtClean="0">
                <a:latin typeface="Calibri" panose="020F0502020204030204" pitchFamily="34" charset="0"/>
                <a:cs typeface="Arial" charset="0"/>
              </a:rPr>
              <a:t>INTERNAL AUDIT ACTIVITIES</a:t>
            </a:r>
            <a:endParaRPr lang="en-US" altLang="en-US" sz="2000" b="1" dirty="0" smtClean="0">
              <a:latin typeface="Calibri" panose="020F0502020204030204" pitchFamily="34" charset="0"/>
              <a:cs typeface="Arial" charset="0"/>
            </a:endParaRPr>
          </a:p>
        </p:txBody>
      </p:sp>
      <p:sp>
        <p:nvSpPr>
          <p:cNvPr id="34820" name="Title 1"/>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457200" eaLnBrk="0" fontAlgn="base" hangingPunct="0">
              <a:spcAft>
                <a:spcPct val="0"/>
              </a:spcAft>
              <a:buFontTx/>
              <a:buNone/>
            </a:pPr>
            <a:endParaRPr lang="en-ZA" altLang="en-US" sz="2400">
              <a:solidFill>
                <a:srgbClr val="000000"/>
              </a:solidFill>
              <a:latin typeface="Arial" charset="0"/>
              <a:cs typeface="Arial" charset="0"/>
            </a:endParaRPr>
          </a:p>
        </p:txBody>
      </p:sp>
      <p:sp>
        <p:nvSpPr>
          <p:cNvPr id="34823" name="Content Placeholder 2"/>
          <p:cNvSpPr>
            <a:spLocks noGrp="1"/>
          </p:cNvSpPr>
          <p:nvPr>
            <p:ph idx="1"/>
          </p:nvPr>
        </p:nvSpPr>
        <p:spPr>
          <a:xfrm>
            <a:off x="264215" y="1477962"/>
            <a:ext cx="8494712" cy="5114925"/>
          </a:xfrm>
        </p:spPr>
        <p:txBody>
          <a:bodyPr/>
          <a:lstStyle/>
          <a:p>
            <a:pPr marL="0" indent="0">
              <a:buFont typeface="Arial" charset="0"/>
              <a:buNone/>
            </a:pPr>
            <a:endParaRPr lang="en-ZA" altLang="en-US" sz="1400" dirty="0" smtClean="0">
              <a:latin typeface="Arial" charset="0"/>
              <a:cs typeface="Arial" charset="0"/>
            </a:endParaRPr>
          </a:p>
          <a:p>
            <a:pPr marL="285750" lvl="1" algn="just">
              <a:buFont typeface="Arial" pitchFamily="34" charset="0"/>
              <a:buChar char="•"/>
              <a:defRPr/>
            </a:pPr>
            <a:r>
              <a:rPr lang="en-US" sz="1400" dirty="0" smtClean="0">
                <a:solidFill>
                  <a:prstClr val="black"/>
                </a:solidFill>
                <a:latin typeface="Arial" panose="020B0604020202020204" pitchFamily="34" charset="0"/>
                <a:ea typeface="ＭＳ Ｐゴシック" pitchFamily="34" charset="-128"/>
                <a:cs typeface="Arial" panose="020B0604020202020204" pitchFamily="34" charset="0"/>
              </a:rPr>
              <a:t>Internal </a:t>
            </a:r>
            <a:r>
              <a:rPr lang="en-US" sz="1400" dirty="0">
                <a:solidFill>
                  <a:prstClr val="black"/>
                </a:solidFill>
                <a:latin typeface="Arial" panose="020B0604020202020204" pitchFamily="34" charset="0"/>
                <a:ea typeface="ＭＳ Ｐゴシック" pitchFamily="34" charset="-128"/>
                <a:cs typeface="Arial" panose="020B0604020202020204" pitchFamily="34" charset="0"/>
              </a:rPr>
              <a:t>Audit </a:t>
            </a:r>
            <a:r>
              <a:rPr lang="en-US" sz="1400" dirty="0" smtClean="0">
                <a:solidFill>
                  <a:prstClr val="black"/>
                </a:solidFill>
                <a:latin typeface="Arial" panose="020B0604020202020204" pitchFamily="34" charset="0"/>
                <a:ea typeface="ＭＳ Ｐゴシック" pitchFamily="34" charset="-128"/>
                <a:cs typeface="Arial" panose="020B0604020202020204" pitchFamily="34" charset="0"/>
              </a:rPr>
              <a:t>performed adequacy assessment of action plans to confirm that the action plans provided by Management on the findings noted by AGSA are adequate to address and mitigate the risk to an acceptable level;</a:t>
            </a:r>
          </a:p>
          <a:p>
            <a:pPr marL="285750" lvl="1" algn="just">
              <a:buFont typeface="Arial" pitchFamily="34" charset="0"/>
              <a:buChar char="•"/>
              <a:defRPr/>
            </a:pPr>
            <a:endParaRPr lang="en-US" sz="1400"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marL="285750" lvl="1" algn="just">
              <a:buFont typeface="Arial" pitchFamily="34" charset="0"/>
              <a:buChar char="•"/>
              <a:defRPr/>
            </a:pPr>
            <a:r>
              <a:rPr lang="en-US" sz="1400" dirty="0" smtClean="0">
                <a:solidFill>
                  <a:prstClr val="black"/>
                </a:solidFill>
                <a:latin typeface="Arial" panose="020B0604020202020204" pitchFamily="34" charset="0"/>
                <a:ea typeface="ＭＳ Ｐゴシック" pitchFamily="34" charset="-128"/>
                <a:cs typeface="Arial" panose="020B0604020202020204" pitchFamily="34" charset="0"/>
              </a:rPr>
              <a:t>Audit report which indicated gaps identified and recommendations for improvements was discussed with Management during Audit Steerco meeting which was held on the 29</a:t>
            </a:r>
            <a:r>
              <a:rPr lang="en-US" sz="1400" baseline="30000" dirty="0" smtClean="0">
                <a:solidFill>
                  <a:prstClr val="black"/>
                </a:solidFill>
                <a:latin typeface="Arial" panose="020B0604020202020204" pitchFamily="34" charset="0"/>
                <a:ea typeface="ＭＳ Ｐゴシック" pitchFamily="34" charset="-128"/>
                <a:cs typeface="Arial" panose="020B0604020202020204" pitchFamily="34" charset="0"/>
              </a:rPr>
              <a:t>th</a:t>
            </a:r>
            <a:r>
              <a:rPr lang="en-US" sz="1400" dirty="0" smtClean="0">
                <a:solidFill>
                  <a:prstClr val="black"/>
                </a:solidFill>
                <a:latin typeface="Arial" panose="020B0604020202020204" pitchFamily="34" charset="0"/>
                <a:ea typeface="ＭＳ Ｐゴシック" pitchFamily="34" charset="-128"/>
                <a:cs typeface="Arial" panose="020B0604020202020204" pitchFamily="34" charset="0"/>
              </a:rPr>
              <a:t> of October 2018; and</a:t>
            </a:r>
          </a:p>
          <a:p>
            <a:pPr marL="285750" lvl="1" algn="just">
              <a:buFont typeface="Arial" pitchFamily="34" charset="0"/>
              <a:buChar char="•"/>
              <a:defRPr/>
            </a:pPr>
            <a:endParaRPr lang="en-US" sz="1400" dirty="0" smtClean="0">
              <a:solidFill>
                <a:prstClr val="black"/>
              </a:solidFill>
              <a:latin typeface="Arial" panose="020B0604020202020204" pitchFamily="34" charset="0"/>
              <a:ea typeface="ＭＳ Ｐゴシック" pitchFamily="34" charset="-128"/>
              <a:cs typeface="Arial" panose="020B0604020202020204" pitchFamily="34" charset="0"/>
            </a:endParaRPr>
          </a:p>
          <a:p>
            <a:pPr marL="285750" lvl="1" algn="just">
              <a:buFont typeface="Arial" pitchFamily="34" charset="0"/>
              <a:buChar char="•"/>
              <a:defRPr/>
            </a:pPr>
            <a:r>
              <a:rPr lang="en-US" sz="1400" dirty="0" smtClean="0">
                <a:solidFill>
                  <a:prstClr val="black"/>
                </a:solidFill>
                <a:latin typeface="Arial" panose="020B0604020202020204" pitchFamily="34" charset="0"/>
                <a:ea typeface="ＭＳ Ｐゴシック" pitchFamily="34" charset="-128"/>
                <a:cs typeface="Arial" panose="020B0604020202020204" pitchFamily="34" charset="0"/>
              </a:rPr>
              <a:t>Chief Directorates were requested to submit revised action plans based on the Internal Audit report.</a:t>
            </a:r>
            <a:endParaRPr lang="en-US" sz="1400" dirty="0">
              <a:solidFill>
                <a:prstClr val="black"/>
              </a:solidFill>
              <a:latin typeface="Arial" panose="020B0604020202020204" pitchFamily="34" charset="0"/>
              <a:ea typeface="ＭＳ Ｐゴシック" pitchFamily="34" charset="-128"/>
              <a:cs typeface="Arial" panose="020B0604020202020204" pitchFamily="34" charset="0"/>
            </a:endParaRPr>
          </a:p>
          <a:p>
            <a:pPr>
              <a:buFont typeface="Arial" panose="020B0604020202020204" pitchFamily="34" charset="0"/>
              <a:buChar char="•"/>
            </a:pPr>
            <a:endParaRPr lang="en-ZA" altLang="en-US" sz="1400" dirty="0" smtClean="0">
              <a:latin typeface="Arial" panose="020B0604020202020204" pitchFamily="34" charset="0"/>
              <a:cs typeface="Arial" panose="020B0604020202020204" pitchFamily="34" charset="0"/>
            </a:endParaRPr>
          </a:p>
          <a:p>
            <a:pPr marL="0" indent="0">
              <a:buFont typeface="Arial" charset="0"/>
              <a:buNone/>
            </a:pPr>
            <a:endParaRPr lang="en-ZA" altLang="en-US" sz="1800" dirty="0" smtClean="0">
              <a:solidFill>
                <a:srgbClr val="000000"/>
              </a:solidFill>
              <a:latin typeface="Arial" charset="0"/>
              <a:cs typeface="Arial" charset="0"/>
            </a:endParaRPr>
          </a:p>
        </p:txBody>
      </p:sp>
      <p:sp>
        <p:nvSpPr>
          <p:cNvPr id="34824" name="Rectangle 1"/>
          <p:cNvSpPr>
            <a:spLocks noChangeArrowheads="1"/>
          </p:cNvSpPr>
          <p:nvPr/>
        </p:nvSpPr>
        <p:spPr bwMode="auto">
          <a:xfrm>
            <a:off x="6342063" y="3228975"/>
            <a:ext cx="184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fontAlgn="base">
              <a:spcBef>
                <a:spcPct val="0"/>
              </a:spcBef>
              <a:spcAft>
                <a:spcPct val="0"/>
              </a:spcAft>
              <a:buFontTx/>
              <a:buNone/>
            </a:pPr>
            <a:endParaRPr lang="en-ZA" altLang="en-US" sz="2000" b="1">
              <a:solidFill>
                <a:srgbClr val="000000"/>
              </a:solidFill>
              <a:latin typeface="Arial" charset="0"/>
              <a:cs typeface="Arial" charset="0"/>
            </a:endParaRPr>
          </a:p>
        </p:txBody>
      </p:sp>
      <p:sp>
        <p:nvSpPr>
          <p:cNvPr id="34825" name="Rectangle 11"/>
          <p:cNvSpPr>
            <a:spLocks noChangeArrowheads="1"/>
          </p:cNvSpPr>
          <p:nvPr/>
        </p:nvSpPr>
        <p:spPr bwMode="auto">
          <a:xfrm>
            <a:off x="6362700" y="3835400"/>
            <a:ext cx="184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457200" eaLnBrk="0" fontAlgn="base" hangingPunct="0">
              <a:spcBef>
                <a:spcPct val="0"/>
              </a:spcBef>
              <a:spcAft>
                <a:spcPct val="0"/>
              </a:spcAft>
              <a:buFontTx/>
              <a:buNone/>
            </a:pPr>
            <a:endParaRPr lang="en-ZA" altLang="en-US" sz="2000" b="1">
              <a:solidFill>
                <a:srgbClr val="000000"/>
              </a:solidFill>
              <a:latin typeface="Arial" charset="0"/>
              <a:cs typeface="Arial" charset="0"/>
            </a:endParaRPr>
          </a:p>
        </p:txBody>
      </p:sp>
      <p:sp>
        <p:nvSpPr>
          <p:cNvPr id="11" name="TextBox 10"/>
          <p:cNvSpPr txBox="1"/>
          <p:nvPr/>
        </p:nvSpPr>
        <p:spPr>
          <a:xfrm>
            <a:off x="8382898" y="292006"/>
            <a:ext cx="376029" cy="276999"/>
          </a:xfrm>
          <a:prstGeom prst="rect">
            <a:avLst/>
          </a:prstGeom>
          <a:solidFill>
            <a:schemeClr val="accent2"/>
          </a:solidFill>
        </p:spPr>
        <p:txBody>
          <a:bodyPr wrap="square" rtlCol="0">
            <a:spAutoFit/>
          </a:bodyPr>
          <a:lstStyle/>
          <a:p>
            <a:r>
              <a:rPr lang="en-ZA" sz="1200" dirty="0" smtClean="0">
                <a:solidFill>
                  <a:prstClr val="black"/>
                </a:solidFill>
              </a:rPr>
              <a:t>47</a:t>
            </a:r>
            <a:endParaRPr lang="en-ZA" sz="1200" dirty="0">
              <a:solidFill>
                <a:prstClr val="black"/>
              </a:solidFill>
            </a:endParaRPr>
          </a:p>
        </p:txBody>
      </p:sp>
    </p:spTree>
    <p:extLst>
      <p:ext uri="{BB962C8B-B14F-4D97-AF65-F5344CB8AC3E}">
        <p14:creationId xmlns:p14="http://schemas.microsoft.com/office/powerpoint/2010/main" xmlns="" val="415506470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p:cNvSpPr>
          <p:nvPr/>
        </p:nvSpPr>
        <p:spPr bwMode="auto">
          <a:xfrm>
            <a:off x="5537200" y="6332538"/>
            <a:ext cx="3033713" cy="347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457200" fontAlgn="base">
              <a:spcBef>
                <a:spcPct val="0"/>
              </a:spcBef>
              <a:spcAft>
                <a:spcPct val="0"/>
              </a:spcAft>
              <a:buFontTx/>
              <a:buNone/>
            </a:pPr>
            <a:r>
              <a:rPr lang="en-US" altLang="en-US" sz="1000">
                <a:solidFill>
                  <a:srgbClr val="FFFFFF"/>
                </a:solidFill>
                <a:latin typeface="Arial" charset="0"/>
              </a:rPr>
              <a:t>Chief Directorate Communication  |  2011.00.00</a:t>
            </a:r>
          </a:p>
        </p:txBody>
      </p:sp>
      <p:sp>
        <p:nvSpPr>
          <p:cNvPr id="34819" name="Title 1"/>
          <p:cNvSpPr>
            <a:spLocks noGrp="1"/>
          </p:cNvSpPr>
          <p:nvPr>
            <p:ph type="title"/>
          </p:nvPr>
        </p:nvSpPr>
        <p:spPr>
          <a:xfrm>
            <a:off x="808038" y="373063"/>
            <a:ext cx="7702550" cy="709612"/>
          </a:xfrm>
        </p:spPr>
        <p:txBody>
          <a:bodyPr/>
          <a:lstStyle/>
          <a:p>
            <a:pPr eaLnBrk="1" hangingPunct="1"/>
            <a:r>
              <a:rPr lang="en-ZA" altLang="en-US" sz="2000" b="1" dirty="0" smtClean="0">
                <a:latin typeface="Calibri" panose="020F0502020204030204" pitchFamily="34" charset="0"/>
                <a:cs typeface="Arial" charset="0"/>
              </a:rPr>
              <a:t>SUMMARY OF ADEQUACY OF ACTION PLANS</a:t>
            </a:r>
            <a:endParaRPr lang="en-US" altLang="en-US" sz="2000" b="1" dirty="0" smtClean="0">
              <a:latin typeface="Calibri" panose="020F0502020204030204" pitchFamily="34" charset="0"/>
              <a:cs typeface="Arial" charset="0"/>
            </a:endParaRPr>
          </a:p>
        </p:txBody>
      </p:sp>
      <p:sp>
        <p:nvSpPr>
          <p:cNvPr id="34820" name="Title 1"/>
          <p:cNvSpPr txBox="1">
            <a:spLocks/>
          </p:cNvSpPr>
          <p:nvPr/>
        </p:nvSpPr>
        <p:spPr bwMode="auto">
          <a:xfrm>
            <a:off x="884238" y="1544638"/>
            <a:ext cx="7626350" cy="5413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457200" eaLnBrk="0" fontAlgn="base" hangingPunct="0">
              <a:spcAft>
                <a:spcPct val="0"/>
              </a:spcAft>
              <a:buFontTx/>
              <a:buNone/>
            </a:pPr>
            <a:endParaRPr lang="en-ZA" altLang="en-US" sz="2400">
              <a:solidFill>
                <a:srgbClr val="000000"/>
              </a:solidFill>
              <a:latin typeface="Arial" charset="0"/>
              <a:cs typeface="Arial" charset="0"/>
            </a:endParaRPr>
          </a:p>
        </p:txBody>
      </p:sp>
      <p:sp>
        <p:nvSpPr>
          <p:cNvPr id="34823" name="Content Placeholder 2"/>
          <p:cNvSpPr>
            <a:spLocks noGrp="1"/>
          </p:cNvSpPr>
          <p:nvPr>
            <p:ph idx="1"/>
          </p:nvPr>
        </p:nvSpPr>
        <p:spPr>
          <a:xfrm>
            <a:off x="319088" y="1350323"/>
            <a:ext cx="8494712" cy="5114925"/>
          </a:xfrm>
        </p:spPr>
        <p:txBody>
          <a:bodyPr/>
          <a:lstStyle/>
          <a:p>
            <a:pPr marL="0" indent="0">
              <a:buNone/>
            </a:pPr>
            <a:r>
              <a:rPr lang="en-ZA" altLang="en-US" sz="1400" dirty="0" smtClean="0">
                <a:cs typeface="Arial" charset="0"/>
              </a:rPr>
              <a:t>Below is the summary of adequacy of action plans as per the Internal Audit report:</a:t>
            </a:r>
          </a:p>
          <a:p>
            <a:pPr marL="0" indent="0">
              <a:buNone/>
            </a:pPr>
            <a:endParaRPr lang="en-ZA" altLang="en-US" sz="1400" dirty="0">
              <a:cs typeface="Arial" charset="0"/>
            </a:endParaRPr>
          </a:p>
          <a:p>
            <a:pPr>
              <a:buFont typeface="Arial" panose="020B0604020202020204" pitchFamily="34" charset="0"/>
              <a:buChar char="•"/>
            </a:pPr>
            <a:r>
              <a:rPr lang="en-ZA" altLang="en-US" sz="1400" dirty="0" smtClean="0">
                <a:cs typeface="Arial" charset="0"/>
              </a:rPr>
              <a:t>Most action plans are only partly adequate as they do not address all recommendations and/or root cause;</a:t>
            </a:r>
          </a:p>
          <a:p>
            <a:pPr marL="0" indent="0">
              <a:buNone/>
            </a:pPr>
            <a:endParaRPr lang="en-ZA" altLang="en-US" sz="1400" dirty="0" smtClean="0">
              <a:cs typeface="Arial" charset="0"/>
            </a:endParaRPr>
          </a:p>
          <a:p>
            <a:pPr>
              <a:buFont typeface="Arial" panose="020B0604020202020204" pitchFamily="34" charset="0"/>
              <a:buChar char="•"/>
            </a:pPr>
            <a:r>
              <a:rPr lang="en-ZA" altLang="en-US" sz="1400" dirty="0" smtClean="0">
                <a:cs typeface="Arial" charset="0"/>
              </a:rPr>
              <a:t>Some action plans are adequate however timelines may not be realistic for the achievement of the action plans;</a:t>
            </a:r>
          </a:p>
          <a:p>
            <a:pPr marL="0" indent="0">
              <a:buNone/>
            </a:pPr>
            <a:endParaRPr lang="en-ZA" altLang="en-US" sz="1400" dirty="0" smtClean="0">
              <a:cs typeface="Arial" charset="0"/>
            </a:endParaRPr>
          </a:p>
          <a:p>
            <a:pPr>
              <a:buFont typeface="Arial" panose="020B0604020202020204" pitchFamily="34" charset="0"/>
              <a:buChar char="•"/>
            </a:pPr>
            <a:r>
              <a:rPr lang="en-ZA" altLang="en-US" sz="1400" dirty="0" smtClean="0">
                <a:cs typeface="Arial" charset="0"/>
              </a:rPr>
              <a:t>The Governance team should define and implement processes for the monitoring of the action plans;</a:t>
            </a:r>
          </a:p>
          <a:p>
            <a:pPr marL="0" indent="0">
              <a:buNone/>
            </a:pPr>
            <a:endParaRPr lang="en-ZA" altLang="en-US" sz="1400" dirty="0" smtClean="0">
              <a:cs typeface="Arial" charset="0"/>
            </a:endParaRPr>
          </a:p>
          <a:p>
            <a:pPr algn="just">
              <a:buFont typeface="Arial" panose="020B0604020202020204" pitchFamily="34" charset="0"/>
              <a:buChar char="•"/>
            </a:pPr>
            <a:r>
              <a:rPr lang="en-ZA" altLang="en-US" sz="1400" dirty="0" smtClean="0">
                <a:cs typeface="Arial" charset="0"/>
              </a:rPr>
              <a:t>These processes should include the roles and responsibilities, progress reporting templates, timeframes for the submission of the progress reports (with supporting documentation) and  a reporting dashboard (including the distribution list); and</a:t>
            </a:r>
          </a:p>
          <a:p>
            <a:pPr algn="just">
              <a:buFont typeface="Arial" panose="020B0604020202020204" pitchFamily="34" charset="0"/>
              <a:buChar char="•"/>
            </a:pPr>
            <a:endParaRPr lang="en-ZA" altLang="en-US" sz="1400" dirty="0" smtClean="0">
              <a:cs typeface="Arial" charset="0"/>
            </a:endParaRPr>
          </a:p>
          <a:p>
            <a:pPr algn="just">
              <a:buFont typeface="Arial" panose="020B0604020202020204" pitchFamily="34" charset="0"/>
              <a:buChar char="•"/>
            </a:pPr>
            <a:r>
              <a:rPr lang="en-ZA" altLang="en-US" sz="1400" dirty="0" smtClean="0">
                <a:cs typeface="Arial" charset="0"/>
              </a:rPr>
              <a:t>The Governance team should further consider formally providing progress updates to Internal Audit on a periodic basis to enable Internal Audit to schedule internal audits in a timely manner.</a:t>
            </a:r>
          </a:p>
          <a:p>
            <a:pPr algn="just">
              <a:buFont typeface="Arial" panose="020B0604020202020204" pitchFamily="34" charset="0"/>
              <a:buChar char="•"/>
            </a:pPr>
            <a:endParaRPr lang="en-ZA" altLang="en-US" sz="1400" dirty="0" smtClean="0">
              <a:cs typeface="Arial" charset="0"/>
            </a:endParaRPr>
          </a:p>
          <a:p>
            <a:pPr>
              <a:buFont typeface="Arial" panose="020B0604020202020204" pitchFamily="34" charset="0"/>
              <a:buChar char="•"/>
            </a:pPr>
            <a:endParaRPr lang="en-ZA" altLang="en-US" sz="1400" dirty="0" smtClean="0">
              <a:latin typeface="Arial" charset="0"/>
              <a:cs typeface="Arial" charset="0"/>
            </a:endParaRPr>
          </a:p>
          <a:p>
            <a:pPr>
              <a:buFont typeface="Arial" panose="020B0604020202020204" pitchFamily="34" charset="0"/>
              <a:buChar char="•"/>
            </a:pPr>
            <a:endParaRPr lang="en-ZA" altLang="en-US" sz="1400" dirty="0" smtClean="0">
              <a:latin typeface="Arial" panose="020B0604020202020204" pitchFamily="34" charset="0"/>
              <a:cs typeface="Arial" panose="020B0604020202020204" pitchFamily="34" charset="0"/>
            </a:endParaRPr>
          </a:p>
          <a:p>
            <a:pPr marL="0" indent="0">
              <a:buFont typeface="Arial" charset="0"/>
              <a:buNone/>
            </a:pPr>
            <a:endParaRPr lang="en-ZA" altLang="en-US" sz="1800" dirty="0" smtClean="0">
              <a:solidFill>
                <a:srgbClr val="000000"/>
              </a:solidFill>
              <a:latin typeface="Arial" charset="0"/>
              <a:cs typeface="Arial" charset="0"/>
            </a:endParaRPr>
          </a:p>
        </p:txBody>
      </p:sp>
      <p:sp>
        <p:nvSpPr>
          <p:cNvPr id="34824" name="Rectangle 1"/>
          <p:cNvSpPr>
            <a:spLocks noChangeArrowheads="1"/>
          </p:cNvSpPr>
          <p:nvPr/>
        </p:nvSpPr>
        <p:spPr bwMode="auto">
          <a:xfrm>
            <a:off x="6342063" y="3228975"/>
            <a:ext cx="184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fontAlgn="base">
              <a:spcBef>
                <a:spcPct val="0"/>
              </a:spcBef>
              <a:spcAft>
                <a:spcPct val="0"/>
              </a:spcAft>
              <a:buFontTx/>
              <a:buNone/>
            </a:pPr>
            <a:endParaRPr lang="en-ZA" altLang="en-US" sz="2000" b="1">
              <a:solidFill>
                <a:srgbClr val="000000"/>
              </a:solidFill>
              <a:latin typeface="Arial" charset="0"/>
              <a:cs typeface="Arial" charset="0"/>
            </a:endParaRPr>
          </a:p>
        </p:txBody>
      </p:sp>
      <p:sp>
        <p:nvSpPr>
          <p:cNvPr id="34825" name="Rectangle 11"/>
          <p:cNvSpPr>
            <a:spLocks noChangeArrowheads="1"/>
          </p:cNvSpPr>
          <p:nvPr/>
        </p:nvSpPr>
        <p:spPr bwMode="auto">
          <a:xfrm>
            <a:off x="6362700" y="3835400"/>
            <a:ext cx="184150"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ea typeface="MS PGothic" pitchFamily="34" charset="-128"/>
              </a:defRPr>
            </a:lvl1pPr>
            <a:lvl2pPr marL="742950" indent="-285750">
              <a:spcBef>
                <a:spcPct val="20000"/>
              </a:spcBef>
              <a:buFont typeface="Arial" charset="0"/>
              <a:buChar char="–"/>
              <a:defRPr sz="2800">
                <a:solidFill>
                  <a:schemeClr val="tx1"/>
                </a:solidFill>
                <a:latin typeface="Calibri" pitchFamily="34" charset="0"/>
                <a:ea typeface="MS PGothic" pitchFamily="34" charset="-128"/>
              </a:defRPr>
            </a:lvl2pPr>
            <a:lvl3pPr marL="1143000" indent="-228600">
              <a:spcBef>
                <a:spcPct val="20000"/>
              </a:spcBef>
              <a:buFont typeface="Arial" charset="0"/>
              <a:buChar char="•"/>
              <a:defRPr sz="2400">
                <a:solidFill>
                  <a:schemeClr val="tx1"/>
                </a:solidFill>
                <a:latin typeface="Calibri" pitchFamily="34" charset="0"/>
                <a:ea typeface="MS PGothic" pitchFamily="34" charset="-128"/>
              </a:defRPr>
            </a:lvl3pPr>
            <a:lvl4pPr marL="1600200" indent="-228600">
              <a:spcBef>
                <a:spcPct val="20000"/>
              </a:spcBef>
              <a:buFont typeface="Arial" charset="0"/>
              <a:buChar char="–"/>
              <a:defRPr sz="2000">
                <a:solidFill>
                  <a:schemeClr val="tx1"/>
                </a:solidFill>
                <a:latin typeface="Calibri" pitchFamily="34" charset="0"/>
                <a:ea typeface="MS PGothic" pitchFamily="34" charset="-128"/>
              </a:defRPr>
            </a:lvl4pPr>
            <a:lvl5pPr marL="2057400" indent="-228600">
              <a:spcBef>
                <a:spcPct val="20000"/>
              </a:spcBef>
              <a:buFont typeface="Arial" charset="0"/>
              <a:buChar char="»"/>
              <a:defRPr sz="2000">
                <a:solidFill>
                  <a:schemeClr val="tx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MS PGothic" pitchFamily="34" charset="-128"/>
              </a:defRPr>
            </a:lvl9pPr>
          </a:lstStyle>
          <a:p>
            <a:pPr defTabSz="457200" eaLnBrk="0" fontAlgn="base" hangingPunct="0">
              <a:spcBef>
                <a:spcPct val="0"/>
              </a:spcBef>
              <a:spcAft>
                <a:spcPct val="0"/>
              </a:spcAft>
              <a:buFontTx/>
              <a:buNone/>
            </a:pPr>
            <a:endParaRPr lang="en-ZA" altLang="en-US" sz="2000" b="1">
              <a:solidFill>
                <a:srgbClr val="000000"/>
              </a:solidFill>
              <a:latin typeface="Arial" charset="0"/>
              <a:cs typeface="Arial" charset="0"/>
            </a:endParaRPr>
          </a:p>
        </p:txBody>
      </p:sp>
      <p:sp>
        <p:nvSpPr>
          <p:cNvPr id="11" name="TextBox 10"/>
          <p:cNvSpPr txBox="1"/>
          <p:nvPr/>
        </p:nvSpPr>
        <p:spPr>
          <a:xfrm>
            <a:off x="8429327" y="292006"/>
            <a:ext cx="376029" cy="276999"/>
          </a:xfrm>
          <a:prstGeom prst="rect">
            <a:avLst/>
          </a:prstGeom>
          <a:solidFill>
            <a:schemeClr val="accent2"/>
          </a:solidFill>
        </p:spPr>
        <p:txBody>
          <a:bodyPr wrap="square" rtlCol="0">
            <a:spAutoFit/>
          </a:bodyPr>
          <a:lstStyle/>
          <a:p>
            <a:r>
              <a:rPr lang="en-ZA" sz="1200" dirty="0" smtClean="0">
                <a:solidFill>
                  <a:prstClr val="black"/>
                </a:solidFill>
              </a:rPr>
              <a:t>48</a:t>
            </a:r>
            <a:endParaRPr lang="en-ZA" sz="1200" dirty="0">
              <a:solidFill>
                <a:prstClr val="black"/>
              </a:solidFill>
            </a:endParaRPr>
          </a:p>
        </p:txBody>
      </p:sp>
    </p:spTree>
    <p:extLst>
      <p:ext uri="{BB962C8B-B14F-4D97-AF65-F5344CB8AC3E}">
        <p14:creationId xmlns:p14="http://schemas.microsoft.com/office/powerpoint/2010/main" xmlns="" val="38959603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49</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STRATEGIC RISK REGISTER</a:t>
            </a: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49</a:t>
            </a:r>
            <a:endParaRPr lang="en-ZA" sz="1200" dirty="0">
              <a:solidFill>
                <a:prstClr val="black"/>
              </a:solidFill>
            </a:endParaRPr>
          </a:p>
        </p:txBody>
      </p:sp>
    </p:spTree>
    <p:extLst>
      <p:ext uri="{BB962C8B-B14F-4D97-AF65-F5344CB8AC3E}">
        <p14:creationId xmlns:p14="http://schemas.microsoft.com/office/powerpoint/2010/main" xmlns="" val="3192189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877" y="188640"/>
            <a:ext cx="8229600" cy="1143000"/>
          </a:xfrm>
        </p:spPr>
        <p:txBody>
          <a:bodyPr/>
          <a:lstStyle/>
          <a:p>
            <a:r>
              <a:rPr lang="en-ZA" sz="3200" b="1" dirty="0" smtClean="0"/>
              <a:t>VISION, MISSION AND VALUES</a:t>
            </a:r>
            <a:endParaRPr lang="en-ZA" sz="3200" b="1" dirty="0"/>
          </a:p>
        </p:txBody>
      </p:sp>
      <p:sp>
        <p:nvSpPr>
          <p:cNvPr id="4" name="Slide Number Placeholder 3"/>
          <p:cNvSpPr>
            <a:spLocks noGrp="1"/>
          </p:cNvSpPr>
          <p:nvPr>
            <p:ph type="sldNum" sz="quarter" idx="12"/>
          </p:nvPr>
        </p:nvSpPr>
        <p:spPr/>
        <p:txBody>
          <a:bodyPr/>
          <a:lstStyle/>
          <a:p>
            <a:fld id="{6E2E8DFB-259F-4B10-9431-A46ED4582A46}" type="slidenum">
              <a:rPr lang="en-US" smtClean="0"/>
              <a:pPr/>
              <a:t>5</a:t>
            </a:fld>
            <a:endParaRPr lang="en-US" dirty="0"/>
          </a:p>
        </p:txBody>
      </p:sp>
      <p:graphicFrame>
        <p:nvGraphicFramePr>
          <p:cNvPr id="6" name="Diagram 5"/>
          <p:cNvGraphicFramePr/>
          <p:nvPr>
            <p:extLst>
              <p:ext uri="{D42A27DB-BD31-4B8C-83A1-F6EECF244321}">
                <p14:modId xmlns:p14="http://schemas.microsoft.com/office/powerpoint/2010/main" xmlns="" val="3798982491"/>
              </p:ext>
            </p:extLst>
          </p:nvPr>
        </p:nvGraphicFramePr>
        <p:xfrm>
          <a:off x="228600" y="1371600"/>
          <a:ext cx="3983360" cy="5225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Content Placeholder 4"/>
          <p:cNvGraphicFramePr>
            <a:graphicFrameLocks noGrp="1"/>
          </p:cNvGraphicFramePr>
          <p:nvPr>
            <p:ph idx="1"/>
            <p:extLst>
              <p:ext uri="{D42A27DB-BD31-4B8C-83A1-F6EECF244321}">
                <p14:modId xmlns:p14="http://schemas.microsoft.com/office/powerpoint/2010/main" xmlns="" val="546972109"/>
              </p:ext>
            </p:extLst>
          </p:nvPr>
        </p:nvGraphicFramePr>
        <p:xfrm>
          <a:off x="3932583" y="1412776"/>
          <a:ext cx="4781665" cy="517740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TextBox 8"/>
          <p:cNvSpPr txBox="1"/>
          <p:nvPr/>
        </p:nvSpPr>
        <p:spPr>
          <a:xfrm>
            <a:off x="4427984" y="2430420"/>
            <a:ext cx="1395461" cy="1200329"/>
          </a:xfrm>
          <a:prstGeom prst="rect">
            <a:avLst/>
          </a:prstGeom>
          <a:noFill/>
        </p:spPr>
        <p:txBody>
          <a:bodyPr wrap="square" rtlCol="0">
            <a:spAutoFit/>
          </a:bodyPr>
          <a:lstStyle/>
          <a:p>
            <a:r>
              <a:rPr lang="en-ZA" sz="1200" b="1" dirty="0" smtClean="0">
                <a:solidFill>
                  <a:prstClr val="black"/>
                </a:solidFill>
              </a:rPr>
              <a:t>Caring for our people</a:t>
            </a:r>
          </a:p>
          <a:p>
            <a:r>
              <a:rPr lang="en-ZA" sz="1200" dirty="0">
                <a:solidFill>
                  <a:prstClr val="black"/>
                </a:solidFill>
              </a:rPr>
              <a:t>Treat  employees with dignity , care  and respect</a:t>
            </a:r>
          </a:p>
          <a:p>
            <a:endParaRPr lang="en-ZA" sz="1200" b="1" dirty="0">
              <a:solidFill>
                <a:prstClr val="black"/>
              </a:solidFill>
            </a:endParaRPr>
          </a:p>
        </p:txBody>
      </p:sp>
      <p:sp>
        <p:nvSpPr>
          <p:cNvPr id="10"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a:t>
            </a:r>
            <a:endParaRPr lang="en-ZA" sz="1200" dirty="0">
              <a:solidFill>
                <a:prstClr val="black"/>
              </a:solidFill>
            </a:endParaRPr>
          </a:p>
        </p:txBody>
      </p:sp>
    </p:spTree>
    <p:extLst>
      <p:ext uri="{BB962C8B-B14F-4D97-AF65-F5344CB8AC3E}">
        <p14:creationId xmlns:p14="http://schemas.microsoft.com/office/powerpoint/2010/main" xmlns="" val="1582375038"/>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1441052888"/>
              </p:ext>
            </p:extLst>
          </p:nvPr>
        </p:nvGraphicFramePr>
        <p:xfrm>
          <a:off x="251521" y="1412778"/>
          <a:ext cx="8568950" cy="5122780"/>
        </p:xfrm>
        <a:graphic>
          <a:graphicData uri="http://schemas.openxmlformats.org/drawingml/2006/table">
            <a:tbl>
              <a:tblPr/>
              <a:tblGrid>
                <a:gridCol w="585911">
                  <a:extLst>
                    <a:ext uri="{9D8B030D-6E8A-4147-A177-3AD203B41FA5}">
                      <a16:colId xmlns:a16="http://schemas.microsoft.com/office/drawing/2014/main" xmlns="" val="20000"/>
                    </a:ext>
                  </a:extLst>
                </a:gridCol>
                <a:gridCol w="1538017">
                  <a:extLst>
                    <a:ext uri="{9D8B030D-6E8A-4147-A177-3AD203B41FA5}">
                      <a16:colId xmlns:a16="http://schemas.microsoft.com/office/drawing/2014/main" xmlns="" val="20001"/>
                    </a:ext>
                  </a:extLst>
                </a:gridCol>
                <a:gridCol w="782064">
                  <a:extLst>
                    <a:ext uri="{9D8B030D-6E8A-4147-A177-3AD203B41FA5}">
                      <a16:colId xmlns:a16="http://schemas.microsoft.com/office/drawing/2014/main" xmlns="" val="20002"/>
                    </a:ext>
                  </a:extLst>
                </a:gridCol>
                <a:gridCol w="1170974">
                  <a:extLst>
                    <a:ext uri="{9D8B030D-6E8A-4147-A177-3AD203B41FA5}">
                      <a16:colId xmlns:a16="http://schemas.microsoft.com/office/drawing/2014/main" xmlns="" val="20003"/>
                    </a:ext>
                  </a:extLst>
                </a:gridCol>
                <a:gridCol w="1018370">
                  <a:extLst>
                    <a:ext uri="{9D8B030D-6E8A-4147-A177-3AD203B41FA5}">
                      <a16:colId xmlns:a16="http://schemas.microsoft.com/office/drawing/2014/main" xmlns="" val="20004"/>
                    </a:ext>
                  </a:extLst>
                </a:gridCol>
                <a:gridCol w="641712">
                  <a:extLst>
                    <a:ext uri="{9D8B030D-6E8A-4147-A177-3AD203B41FA5}">
                      <a16:colId xmlns:a16="http://schemas.microsoft.com/office/drawing/2014/main" xmlns="" val="20005"/>
                    </a:ext>
                  </a:extLst>
                </a:gridCol>
                <a:gridCol w="641712">
                  <a:extLst>
                    <a:ext uri="{9D8B030D-6E8A-4147-A177-3AD203B41FA5}">
                      <a16:colId xmlns:a16="http://schemas.microsoft.com/office/drawing/2014/main" xmlns="" val="20006"/>
                    </a:ext>
                  </a:extLst>
                </a:gridCol>
                <a:gridCol w="1450827">
                  <a:extLst>
                    <a:ext uri="{9D8B030D-6E8A-4147-A177-3AD203B41FA5}">
                      <a16:colId xmlns:a16="http://schemas.microsoft.com/office/drawing/2014/main" xmlns="" val="20007"/>
                    </a:ext>
                  </a:extLst>
                </a:gridCol>
                <a:gridCol w="739363">
                  <a:extLst>
                    <a:ext uri="{9D8B030D-6E8A-4147-A177-3AD203B41FA5}">
                      <a16:colId xmlns:a16="http://schemas.microsoft.com/office/drawing/2014/main" xmlns="" val="20008"/>
                    </a:ext>
                  </a:extLst>
                </a:gridCol>
              </a:tblGrid>
              <a:tr h="302926">
                <a:tc>
                  <a:txBody>
                    <a:bodyPr/>
                    <a:lstStyle/>
                    <a:p>
                      <a:pPr algn="l" fontAlgn="b"/>
                      <a:r>
                        <a:rPr lang="en-ZA" sz="1000" b="1" i="0" u="none" strike="noStrike" dirty="0">
                          <a:solidFill>
                            <a:srgbClr val="000000"/>
                          </a:solidFill>
                          <a:effectLst/>
                          <a:latin typeface="Calibri"/>
                        </a:rPr>
                        <a:t>Inherent Risk</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Current Controls</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Rating</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Mitigation Plan</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Risk Appetite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Start Date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End Date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Progress 16/02/2017</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Risk Owner</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1221052">
                <a:tc>
                  <a:txBody>
                    <a:bodyPr/>
                    <a:lstStyle/>
                    <a:p>
                      <a:pPr algn="l" fontAlgn="t"/>
                      <a:r>
                        <a:rPr lang="en-ZA" sz="1050" b="1" i="0" u="none" strike="noStrike" dirty="0">
                          <a:solidFill>
                            <a:srgbClr val="000000"/>
                          </a:solidFill>
                          <a:effectLst/>
                          <a:latin typeface="Calibri"/>
                        </a:rPr>
                        <a:t>high</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0621"/>
                    </a:solidFill>
                  </a:tcPr>
                </a:tc>
                <a:tc>
                  <a:txBody>
                    <a:bodyPr/>
                    <a:lstStyle/>
                    <a:p>
                      <a:pPr algn="l" fontAlgn="t"/>
                      <a:r>
                        <a:rPr lang="en-ZA" sz="900" b="0" i="0" u="none" strike="noStrike" dirty="0">
                          <a:solidFill>
                            <a:srgbClr val="000000"/>
                          </a:solidFill>
                          <a:effectLst/>
                          <a:latin typeface="Calibri"/>
                        </a:rPr>
                        <a:t>The Fund in collaboration with CCMA assesses companies in distress and refers them to available scheme. DHET has confirmed the available funding for TLS</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High</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dirty="0">
                          <a:solidFill>
                            <a:srgbClr val="000000"/>
                          </a:solidFill>
                          <a:effectLst/>
                          <a:latin typeface="Calibri"/>
                        </a:rPr>
                        <a:t>Marketing of the TLS to stakeholders.</a:t>
                      </a:r>
                      <a:br>
                        <a:rPr lang="en-ZA" sz="900" b="0" i="0" u="none" strike="noStrike" dirty="0">
                          <a:solidFill>
                            <a:srgbClr val="000000"/>
                          </a:solidFill>
                          <a:effectLst/>
                          <a:latin typeface="Calibri"/>
                        </a:rPr>
                      </a:br>
                      <a:r>
                        <a:rPr lang="en-ZA" sz="900" b="0" i="0" u="none" strike="noStrike" dirty="0">
                          <a:solidFill>
                            <a:srgbClr val="000000"/>
                          </a:solidFill>
                          <a:effectLst/>
                          <a:latin typeface="Calibri"/>
                        </a:rPr>
                        <a:t>Conduct an impact study on TLS.</a:t>
                      </a:r>
                      <a:br>
                        <a:rPr lang="en-ZA" sz="900" b="0" i="0" u="none" strike="noStrike" dirty="0">
                          <a:solidFill>
                            <a:srgbClr val="000000"/>
                          </a:solidFill>
                          <a:effectLst/>
                          <a:latin typeface="Calibri"/>
                        </a:rPr>
                      </a:br>
                      <a:r>
                        <a:rPr lang="en-ZA" sz="900" b="0" i="0" u="none" strike="noStrike" dirty="0">
                          <a:solidFill>
                            <a:srgbClr val="000000"/>
                          </a:solidFill>
                          <a:effectLst/>
                          <a:latin typeface="Calibri"/>
                        </a:rPr>
                        <a:t>Review the current TLS process.</a:t>
                      </a:r>
                      <a:br>
                        <a:rPr lang="en-ZA" sz="900" b="0" i="0" u="none" strike="noStrike" dirty="0">
                          <a:solidFill>
                            <a:srgbClr val="000000"/>
                          </a:solidFill>
                          <a:effectLst/>
                          <a:latin typeface="Calibri"/>
                        </a:rPr>
                      </a:br>
                      <a:endParaRPr lang="en-ZA" sz="900" b="0" i="0" u="none" strike="noStrike" dirty="0">
                        <a:solidFill>
                          <a:srgbClr val="000000"/>
                        </a:solidFill>
                        <a:effectLst/>
                        <a:latin typeface="Calibri"/>
                      </a:endParaRP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The Fund accepts not more than R 157mllion rand to be adequately used for TLS schemes.  </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31/12/2016</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Calibri"/>
                        </a:rPr>
                        <a:t>31/03/2017</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Marketing of the TLS to stakeholders is continuously happening. The impact study is not yet conducted. </a:t>
                      </a:r>
                      <a:r>
                        <a:rPr lang="en-ZA" sz="900" b="0" i="0" u="none" strike="noStrike" dirty="0" err="1">
                          <a:solidFill>
                            <a:srgbClr val="000000"/>
                          </a:solidFill>
                          <a:effectLst/>
                          <a:latin typeface="Calibri"/>
                        </a:rPr>
                        <a:t>Nedlac</a:t>
                      </a:r>
                      <a:r>
                        <a:rPr lang="en-ZA" sz="900" b="0" i="0" u="none" strike="noStrike" dirty="0">
                          <a:solidFill>
                            <a:srgbClr val="000000"/>
                          </a:solidFill>
                          <a:effectLst/>
                          <a:latin typeface="Calibri"/>
                        </a:rPr>
                        <a:t> is engaging with its constituencies for a meeting to be held with UIF in order to review the  TLS schemes.</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Ms </a:t>
                      </a:r>
                      <a:r>
                        <a:rPr lang="en-ZA" sz="900" b="0" i="0" u="none" strike="noStrike" dirty="0" err="1">
                          <a:solidFill>
                            <a:srgbClr val="000000"/>
                          </a:solidFill>
                          <a:effectLst/>
                          <a:latin typeface="Calibri"/>
                        </a:rPr>
                        <a:t>Mnconywa</a:t>
                      </a:r>
                      <a:endParaRPr lang="en-ZA" sz="900" b="0" i="0" u="none" strike="noStrike" dirty="0">
                        <a:solidFill>
                          <a:srgbClr val="000000"/>
                        </a:solidFill>
                        <a:effectLst/>
                        <a:latin typeface="Calibri"/>
                      </a:endParaRP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043953">
                <a:tc>
                  <a:txBody>
                    <a:bodyPr/>
                    <a:lstStyle/>
                    <a:p>
                      <a:pPr algn="l" fontAlgn="t"/>
                      <a:r>
                        <a:rPr lang="en-ZA" sz="1050" b="1" i="0" u="none" strike="noStrike" dirty="0">
                          <a:solidFill>
                            <a:srgbClr val="000000"/>
                          </a:solidFill>
                          <a:effectLst/>
                          <a:latin typeface="Calibri"/>
                        </a:rPr>
                        <a:t>High</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0621"/>
                    </a:solidFill>
                  </a:tcPr>
                </a:tc>
                <a:tc>
                  <a:txBody>
                    <a:bodyPr/>
                    <a:lstStyle/>
                    <a:p>
                      <a:pPr algn="l" fontAlgn="t"/>
                      <a:r>
                        <a:rPr lang="en-ZA" sz="900" b="0" i="0" u="none" strike="noStrike" dirty="0">
                          <a:solidFill>
                            <a:srgbClr val="000000"/>
                          </a:solidFill>
                          <a:effectLst/>
                          <a:latin typeface="Calibri"/>
                        </a:rPr>
                        <a:t>Data Recovery is in place to recover from daily backups when required. A Disaster Recovery plan is to be drafted.</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High</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dirty="0">
                          <a:solidFill>
                            <a:srgbClr val="000000"/>
                          </a:solidFill>
                          <a:effectLst/>
                          <a:latin typeface="Calibri"/>
                        </a:rPr>
                        <a:t>Draft General Disaster Recovery Plan is in place.</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100% availabilty of data on minor emergencies and on major  incidents a back up from SETA will be utilised  to restore the server.</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31/12/2016</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Calibri"/>
                        </a:rPr>
                        <a:t>31/03/2017</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The Fund is in a process of procuring consultants to assist with the BCP.The  draft disaster recover plan is in place but not yet tested</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Mr </a:t>
                      </a:r>
                      <a:r>
                        <a:rPr lang="en-ZA" sz="900" b="0" i="0" u="none" strike="noStrike" dirty="0" err="1">
                          <a:solidFill>
                            <a:srgbClr val="000000"/>
                          </a:solidFill>
                          <a:effectLst/>
                          <a:latin typeface="Calibri"/>
                        </a:rPr>
                        <a:t>Monakali</a:t>
                      </a:r>
                      <a:endParaRPr lang="en-ZA" sz="900" b="0" i="0" u="none" strike="noStrike" dirty="0">
                        <a:solidFill>
                          <a:srgbClr val="000000"/>
                        </a:solidFill>
                        <a:effectLst/>
                        <a:latin typeface="Calibri"/>
                      </a:endParaRP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202409">
                <a:tc>
                  <a:txBody>
                    <a:bodyPr/>
                    <a:lstStyle/>
                    <a:p>
                      <a:pPr algn="l" fontAlgn="t"/>
                      <a:r>
                        <a:rPr lang="en-ZA" sz="1050" b="1" i="0" u="none" strike="noStrike" dirty="0">
                          <a:solidFill>
                            <a:srgbClr val="000000"/>
                          </a:solidFill>
                          <a:effectLst/>
                          <a:latin typeface="Calibri"/>
                        </a:rPr>
                        <a:t>High</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0621"/>
                    </a:solidFill>
                  </a:tcPr>
                </a:tc>
                <a:tc>
                  <a:txBody>
                    <a:bodyPr/>
                    <a:lstStyle/>
                    <a:p>
                      <a:pPr algn="l" fontAlgn="t"/>
                      <a:r>
                        <a:rPr lang="en-ZA" sz="900" b="0" i="0" u="none" strike="noStrike">
                          <a:solidFill>
                            <a:srgbClr val="000000"/>
                          </a:solidFill>
                          <a:effectLst/>
                          <a:latin typeface="Calibri"/>
                        </a:rPr>
                        <a:t>There is a bandwith upgrade in offices and revamping of network infrastructure.</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High</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a:solidFill>
                            <a:srgbClr val="000000"/>
                          </a:solidFill>
                          <a:effectLst/>
                          <a:latin typeface="Calibri"/>
                        </a:rPr>
                        <a:t>Business Case and terms of reference to be developed for the network upgrade project.</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The Fund accepts to operates within the current infrastructure while in the process of upgrading.</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31/12/2016</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Calibri"/>
                        </a:rPr>
                        <a:t>31/03/2017</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Business Case and terms of reference to be developed for the network upgrade project. Network upgrade infrastructure for 27 offices  will be presented to BAC on the 24 Feb 2017. </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Mr </a:t>
                      </a:r>
                      <a:r>
                        <a:rPr lang="en-ZA" sz="900" b="0" i="0" u="none" strike="noStrike" dirty="0" err="1">
                          <a:solidFill>
                            <a:srgbClr val="000000"/>
                          </a:solidFill>
                          <a:effectLst/>
                          <a:latin typeface="Calibri"/>
                        </a:rPr>
                        <a:t>Monakali</a:t>
                      </a:r>
                      <a:endParaRPr lang="en-ZA" sz="900" b="0" i="0" u="none" strike="noStrike" dirty="0">
                        <a:solidFill>
                          <a:srgbClr val="000000"/>
                        </a:solidFill>
                        <a:effectLst/>
                        <a:latin typeface="Calibri"/>
                      </a:endParaRP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42225">
                <a:tc>
                  <a:txBody>
                    <a:bodyPr/>
                    <a:lstStyle/>
                    <a:p>
                      <a:pPr algn="l" fontAlgn="t"/>
                      <a:r>
                        <a:rPr lang="en-ZA" sz="1050" b="1" i="0" u="none" strike="noStrike" dirty="0">
                          <a:solidFill>
                            <a:srgbClr val="000000"/>
                          </a:solidFill>
                          <a:effectLst/>
                          <a:latin typeface="Calibri"/>
                        </a:rPr>
                        <a:t>high</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0621"/>
                    </a:solidFill>
                  </a:tcPr>
                </a:tc>
                <a:tc>
                  <a:txBody>
                    <a:bodyPr/>
                    <a:lstStyle/>
                    <a:p>
                      <a:pPr algn="l" fontAlgn="t"/>
                      <a:r>
                        <a:rPr lang="en-ZA" sz="900" b="0" i="0" u="none" strike="noStrike">
                          <a:solidFill>
                            <a:srgbClr val="000000"/>
                          </a:solidFill>
                          <a:effectLst/>
                          <a:latin typeface="Calibri"/>
                        </a:rPr>
                        <a:t>Internal and external debt collection</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Medium</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a:solidFill>
                            <a:srgbClr val="000000"/>
                          </a:solidFill>
                          <a:effectLst/>
                          <a:latin typeface="Calibri"/>
                        </a:rPr>
                        <a:t>The process of overpayment debt collection is still effective.</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The acceptable level of overpayment should be  less than R250 million .</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31/12/2016</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Calibri"/>
                        </a:rPr>
                        <a:t>31/03/2017</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ZA" sz="900" b="0" i="0" u="none" strike="noStrike">
                          <a:solidFill>
                            <a:srgbClr val="000000"/>
                          </a:solidFill>
                          <a:effectLst/>
                          <a:latin typeface="Calibri"/>
                        </a:rPr>
                        <a:t>The internal debt collection unit has increased/improved the debt collection, resulting in a reduced debt book.  Preventative controls need to be put in place to mitigate this risk - compliance level by employers needs to be improved.</a:t>
                      </a: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Ms </a:t>
                      </a:r>
                      <a:r>
                        <a:rPr lang="en-ZA" sz="900" b="0" i="0" u="none" strike="noStrike" dirty="0" err="1">
                          <a:solidFill>
                            <a:srgbClr val="000000"/>
                          </a:solidFill>
                          <a:effectLst/>
                          <a:latin typeface="Calibri"/>
                        </a:rPr>
                        <a:t>Puzi</a:t>
                      </a:r>
                      <a:endParaRPr lang="en-ZA" sz="900" b="0" i="0" u="none" strike="noStrike" dirty="0">
                        <a:solidFill>
                          <a:srgbClr val="000000"/>
                        </a:solidFill>
                        <a:effectLst/>
                        <a:latin typeface="Calibri"/>
                      </a:endParaRPr>
                    </a:p>
                  </a:txBody>
                  <a:tcPr marL="8341" marR="8341" marT="834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50</a:t>
            </a:fld>
            <a:endParaRPr lang="en-US" dirty="0"/>
          </a:p>
        </p:txBody>
      </p:sp>
      <p:sp>
        <p:nvSpPr>
          <p:cNvPr id="6" name="Rectangle 5"/>
          <p:cNvSpPr/>
          <p:nvPr/>
        </p:nvSpPr>
        <p:spPr>
          <a:xfrm>
            <a:off x="3209846" y="764704"/>
            <a:ext cx="2931636" cy="400110"/>
          </a:xfrm>
          <a:prstGeom prst="rect">
            <a:avLst/>
          </a:prstGeom>
        </p:spPr>
        <p:txBody>
          <a:bodyPr wrap="none">
            <a:spAutoFit/>
          </a:bodyPr>
          <a:lstStyle/>
          <a:p>
            <a:r>
              <a:rPr lang="en-ZA" altLang="en-US" sz="2000" b="1" dirty="0">
                <a:solidFill>
                  <a:prstClr val="black"/>
                </a:solidFill>
                <a:ea typeface="ＭＳ Ｐゴシック" pitchFamily="-80" charset="-128"/>
                <a:cs typeface="+mj-cs"/>
              </a:rPr>
              <a:t>STRATEGIC RISK REGISTER</a:t>
            </a:r>
            <a:endParaRPr lang="en-ZA" sz="2000" dirty="0"/>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50</a:t>
            </a:r>
            <a:endParaRPr lang="en-ZA" sz="1200" dirty="0">
              <a:solidFill>
                <a:prstClr val="black"/>
              </a:solidFill>
            </a:endParaRPr>
          </a:p>
        </p:txBody>
      </p:sp>
    </p:spTree>
    <p:extLst>
      <p:ext uri="{BB962C8B-B14F-4D97-AF65-F5344CB8AC3E}">
        <p14:creationId xmlns:p14="http://schemas.microsoft.com/office/powerpoint/2010/main" xmlns="" val="263632663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731"/>
            <a:ext cx="8229600" cy="845443"/>
          </a:xfrm>
        </p:spPr>
        <p:txBody>
          <a:bodyPr/>
          <a:lstStyle/>
          <a:p>
            <a:pPr lvl="0" defTabSz="914400" eaLnBrk="1" fontAlgn="auto" hangingPunct="1">
              <a:spcBef>
                <a:spcPts val="0"/>
              </a:spcBef>
              <a:spcAft>
                <a:spcPts val="0"/>
              </a:spcAft>
            </a:pPr>
            <a:r>
              <a:rPr lang="en-ZA" altLang="en-US" sz="3200" b="1" dirty="0" smtClean="0">
                <a:solidFill>
                  <a:prstClr val="black"/>
                </a:solidFill>
                <a:cs typeface="+mn-cs"/>
              </a:rPr>
              <a:t/>
            </a:r>
            <a:br>
              <a:rPr lang="en-ZA" altLang="en-US" sz="3200" b="1" dirty="0" smtClean="0">
                <a:solidFill>
                  <a:prstClr val="black"/>
                </a:solidFill>
                <a:cs typeface="+mn-cs"/>
              </a:rPr>
            </a:br>
            <a:r>
              <a:rPr lang="en-ZA" altLang="en-US" sz="3200" b="1" dirty="0">
                <a:solidFill>
                  <a:prstClr val="black"/>
                </a:solidFill>
                <a:cs typeface="+mn-cs"/>
              </a:rPr>
              <a:t/>
            </a:r>
            <a:br>
              <a:rPr lang="en-ZA" altLang="en-US" sz="3200" b="1" dirty="0">
                <a:solidFill>
                  <a:prstClr val="black"/>
                </a:solidFill>
                <a:cs typeface="+mn-cs"/>
              </a:rPr>
            </a:br>
            <a:r>
              <a:rPr lang="en-ZA" altLang="en-US" sz="2000" b="1" dirty="0" smtClean="0">
                <a:solidFill>
                  <a:prstClr val="black"/>
                </a:solidFill>
                <a:cs typeface="+mn-cs"/>
              </a:rPr>
              <a:t>STRATEGIC </a:t>
            </a:r>
            <a:r>
              <a:rPr lang="en-ZA" altLang="en-US" sz="2000" b="1" dirty="0">
                <a:solidFill>
                  <a:prstClr val="black"/>
                </a:solidFill>
                <a:cs typeface="+mn-cs"/>
              </a:rPr>
              <a:t>RISK REGISTER</a:t>
            </a:r>
            <a:r>
              <a:rPr lang="en-ZA" sz="2000" dirty="0">
                <a:solidFill>
                  <a:prstClr val="black"/>
                </a:solidFill>
                <a:ea typeface="+mn-ea"/>
                <a:cs typeface="+mn-cs"/>
              </a:rPr>
              <a:t/>
            </a:r>
            <a:br>
              <a:rPr lang="en-ZA" sz="2000" dirty="0">
                <a:solidFill>
                  <a:prstClr val="black"/>
                </a:solidFill>
                <a:ea typeface="+mn-ea"/>
                <a:cs typeface="+mn-cs"/>
              </a:rPr>
            </a:br>
            <a:endParaRPr lang="en-ZA" sz="2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150547661"/>
              </p:ext>
            </p:extLst>
          </p:nvPr>
        </p:nvGraphicFramePr>
        <p:xfrm>
          <a:off x="179510" y="1124744"/>
          <a:ext cx="8712967" cy="5699372"/>
        </p:xfrm>
        <a:graphic>
          <a:graphicData uri="http://schemas.openxmlformats.org/drawingml/2006/table">
            <a:tbl>
              <a:tblPr/>
              <a:tblGrid>
                <a:gridCol w="595759">
                  <a:extLst>
                    <a:ext uri="{9D8B030D-6E8A-4147-A177-3AD203B41FA5}">
                      <a16:colId xmlns:a16="http://schemas.microsoft.com/office/drawing/2014/main" xmlns="" val="20000"/>
                    </a:ext>
                  </a:extLst>
                </a:gridCol>
                <a:gridCol w="1563867">
                  <a:extLst>
                    <a:ext uri="{9D8B030D-6E8A-4147-A177-3AD203B41FA5}">
                      <a16:colId xmlns:a16="http://schemas.microsoft.com/office/drawing/2014/main" xmlns="" val="20001"/>
                    </a:ext>
                  </a:extLst>
                </a:gridCol>
                <a:gridCol w="680867">
                  <a:extLst>
                    <a:ext uri="{9D8B030D-6E8A-4147-A177-3AD203B41FA5}">
                      <a16:colId xmlns:a16="http://schemas.microsoft.com/office/drawing/2014/main" xmlns="" val="20002"/>
                    </a:ext>
                  </a:extLst>
                </a:gridCol>
                <a:gridCol w="1304993">
                  <a:extLst>
                    <a:ext uri="{9D8B030D-6E8A-4147-A177-3AD203B41FA5}">
                      <a16:colId xmlns:a16="http://schemas.microsoft.com/office/drawing/2014/main" xmlns="" val="20003"/>
                    </a:ext>
                  </a:extLst>
                </a:gridCol>
                <a:gridCol w="1035486">
                  <a:extLst>
                    <a:ext uri="{9D8B030D-6E8A-4147-A177-3AD203B41FA5}">
                      <a16:colId xmlns:a16="http://schemas.microsoft.com/office/drawing/2014/main" xmlns="" val="20004"/>
                    </a:ext>
                  </a:extLst>
                </a:gridCol>
                <a:gridCol w="652497">
                  <a:extLst>
                    <a:ext uri="{9D8B030D-6E8A-4147-A177-3AD203B41FA5}">
                      <a16:colId xmlns:a16="http://schemas.microsoft.com/office/drawing/2014/main" xmlns="" val="20005"/>
                    </a:ext>
                  </a:extLst>
                </a:gridCol>
                <a:gridCol w="652497">
                  <a:extLst>
                    <a:ext uri="{9D8B030D-6E8A-4147-A177-3AD203B41FA5}">
                      <a16:colId xmlns:a16="http://schemas.microsoft.com/office/drawing/2014/main" xmlns="" val="20006"/>
                    </a:ext>
                  </a:extLst>
                </a:gridCol>
                <a:gridCol w="1475211">
                  <a:extLst>
                    <a:ext uri="{9D8B030D-6E8A-4147-A177-3AD203B41FA5}">
                      <a16:colId xmlns:a16="http://schemas.microsoft.com/office/drawing/2014/main" xmlns="" val="20007"/>
                    </a:ext>
                  </a:extLst>
                </a:gridCol>
                <a:gridCol w="751790">
                  <a:extLst>
                    <a:ext uri="{9D8B030D-6E8A-4147-A177-3AD203B41FA5}">
                      <a16:colId xmlns:a16="http://schemas.microsoft.com/office/drawing/2014/main" xmlns="" val="20008"/>
                    </a:ext>
                  </a:extLst>
                </a:gridCol>
              </a:tblGrid>
              <a:tr h="485403">
                <a:tc>
                  <a:txBody>
                    <a:bodyPr/>
                    <a:lstStyle/>
                    <a:p>
                      <a:pPr algn="l" fontAlgn="b"/>
                      <a:r>
                        <a:rPr lang="en-ZA" sz="1000" b="1" i="0" u="none" strike="noStrike" dirty="0">
                          <a:solidFill>
                            <a:srgbClr val="000000"/>
                          </a:solidFill>
                          <a:effectLst/>
                          <a:latin typeface="Calibri"/>
                        </a:rPr>
                        <a:t>Inherent Risk</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Current Controls</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Rating</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Mitigation Plan</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Risk Appetite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Start Date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End Date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Progress 16/02/2017</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Risk Owner</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1081718">
                <a:tc>
                  <a:txBody>
                    <a:bodyPr/>
                    <a:lstStyle/>
                    <a:p>
                      <a:pPr algn="l" fontAlgn="t"/>
                      <a:r>
                        <a:rPr lang="en-ZA" sz="1050" b="1" i="0" u="none" strike="noStrike" dirty="0">
                          <a:solidFill>
                            <a:srgbClr val="000000"/>
                          </a:solidFill>
                          <a:effectLst/>
                          <a:latin typeface="Calibri"/>
                        </a:rPr>
                        <a:t>high</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dirty="0">
                          <a:solidFill>
                            <a:srgbClr val="000000"/>
                          </a:solidFill>
                          <a:effectLst/>
                          <a:latin typeface="Calibri"/>
                        </a:rPr>
                        <a:t>SARS collection on behalf of the contributions.</a:t>
                      </a:r>
                      <a:br>
                        <a:rPr lang="en-ZA" sz="900" b="0" i="0" u="none" strike="noStrike" dirty="0">
                          <a:solidFill>
                            <a:srgbClr val="000000"/>
                          </a:solidFill>
                          <a:effectLst/>
                          <a:latin typeface="Calibri"/>
                        </a:rPr>
                      </a:br>
                      <a:r>
                        <a:rPr lang="en-ZA" sz="900" b="0" i="0" u="none" strike="noStrike" dirty="0">
                          <a:solidFill>
                            <a:srgbClr val="000000"/>
                          </a:solidFill>
                          <a:effectLst/>
                          <a:latin typeface="Calibri"/>
                        </a:rPr>
                        <a:t>The Fund has a debt collection unit</a:t>
                      </a:r>
                      <a:br>
                        <a:rPr lang="en-ZA" sz="900" b="0" i="0" u="none" strike="noStrike" dirty="0">
                          <a:solidFill>
                            <a:srgbClr val="000000"/>
                          </a:solidFill>
                          <a:effectLst/>
                          <a:latin typeface="Calibri"/>
                        </a:rPr>
                      </a:br>
                      <a:r>
                        <a:rPr lang="en-ZA" sz="900" b="0" i="0" u="none" strike="noStrike" dirty="0">
                          <a:solidFill>
                            <a:srgbClr val="000000"/>
                          </a:solidFill>
                          <a:effectLst/>
                          <a:latin typeface="Calibri"/>
                        </a:rPr>
                        <a:t>The Fund has an approved compliance strategy.</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Medium</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dirty="0">
                          <a:solidFill>
                            <a:srgbClr val="000000"/>
                          </a:solidFill>
                          <a:effectLst/>
                          <a:latin typeface="Calibri"/>
                        </a:rPr>
                        <a:t>Enhance enforcement debt collection initiatives.</a:t>
                      </a:r>
                      <a:br>
                        <a:rPr lang="en-ZA" sz="900" b="0" i="0" u="none" strike="noStrike" dirty="0">
                          <a:solidFill>
                            <a:srgbClr val="000000"/>
                          </a:solidFill>
                          <a:effectLst/>
                          <a:latin typeface="Calibri"/>
                        </a:rPr>
                      </a:br>
                      <a:r>
                        <a:rPr lang="en-ZA" sz="900" b="0" i="0" u="none" strike="noStrike" dirty="0">
                          <a:solidFill>
                            <a:srgbClr val="000000"/>
                          </a:solidFill>
                          <a:effectLst/>
                          <a:latin typeface="Calibri"/>
                        </a:rPr>
                        <a:t>Payroll auditors to be used effectively</a:t>
                      </a:r>
                      <a:br>
                        <a:rPr lang="en-ZA" sz="900" b="0" i="0" u="none" strike="noStrike" dirty="0">
                          <a:solidFill>
                            <a:srgbClr val="000000"/>
                          </a:solidFill>
                          <a:effectLst/>
                          <a:latin typeface="Calibri"/>
                        </a:rPr>
                      </a:br>
                      <a:r>
                        <a:rPr lang="en-ZA" sz="900" b="0" i="0" u="none" strike="noStrike" dirty="0">
                          <a:solidFill>
                            <a:srgbClr val="000000"/>
                          </a:solidFill>
                          <a:effectLst/>
                          <a:latin typeface="Calibri"/>
                        </a:rPr>
                        <a:t>Development of revenue collection strategy</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The acceptable level of collection should not be less than R6million </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 </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Calibri"/>
                        </a:rPr>
                        <a:t>31/03/2017</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The Finance unit has collaborated with the compliance unit to ensure compliance to UI Act and payment of contributions.</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Ms </a:t>
                      </a:r>
                      <a:r>
                        <a:rPr lang="en-ZA" sz="900" b="0" i="0" u="none" strike="noStrike" dirty="0" err="1">
                          <a:solidFill>
                            <a:srgbClr val="000000"/>
                          </a:solidFill>
                          <a:effectLst/>
                          <a:latin typeface="Calibri"/>
                        </a:rPr>
                        <a:t>Puzi</a:t>
                      </a:r>
                      <a:endParaRPr lang="en-ZA" sz="900" b="0" i="0" u="none" strike="noStrike" dirty="0">
                        <a:solidFill>
                          <a:srgbClr val="000000"/>
                        </a:solidFill>
                        <a:effectLst/>
                        <a:latin typeface="Calibri"/>
                      </a:endParaRP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1325832">
                <a:tc>
                  <a:txBody>
                    <a:bodyPr/>
                    <a:lstStyle/>
                    <a:p>
                      <a:pPr algn="l" fontAlgn="t"/>
                      <a:r>
                        <a:rPr lang="en-ZA" sz="1050" b="1" i="0" u="none" strike="noStrike" dirty="0">
                          <a:solidFill>
                            <a:srgbClr val="000000"/>
                          </a:solidFill>
                          <a:effectLst/>
                          <a:latin typeface="Calibri"/>
                        </a:rPr>
                        <a:t>High</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a:solidFill>
                            <a:srgbClr val="000000"/>
                          </a:solidFill>
                          <a:effectLst/>
                          <a:latin typeface="Calibri"/>
                        </a:rPr>
                        <a:t>The Fund has appointed Investment Committee to advise the board and management on the investment strategy and Hedging strategy</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Medium</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a:solidFill>
                            <a:srgbClr val="000000"/>
                          </a:solidFill>
                          <a:effectLst/>
                          <a:latin typeface="Calibri"/>
                        </a:rPr>
                        <a:t>Investment strategy and mandate to be reviewed yearly.</a:t>
                      </a:r>
                      <a:br>
                        <a:rPr lang="en-ZA" sz="900" b="0" i="0" u="none" strike="noStrike">
                          <a:solidFill>
                            <a:srgbClr val="000000"/>
                          </a:solidFill>
                          <a:effectLst/>
                          <a:latin typeface="Calibri"/>
                        </a:rPr>
                      </a:br>
                      <a:r>
                        <a:rPr lang="en-ZA" sz="900" b="0" i="0" u="none" strike="noStrike">
                          <a:solidFill>
                            <a:srgbClr val="000000"/>
                          </a:solidFill>
                          <a:effectLst/>
                          <a:latin typeface="Calibri"/>
                        </a:rPr>
                        <a:t>Continuous monitoring of investment performance and market trends.</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The fund has an accptable level of  financial instruments and listed financial assets of R127 billion in preventing volatile economic  environment and is willing to pay 31% of that.</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31/12/2016</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Calibri"/>
                        </a:rPr>
                        <a:t>31/03/2017</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The Fund has adopted a very conservative investment Strategy - asset allocation has been diversified.  The investment performance is monitored quarterly.</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Ms </a:t>
                      </a:r>
                      <a:r>
                        <a:rPr lang="en-ZA" sz="900" b="0" i="0" u="none" strike="noStrike" dirty="0" err="1">
                          <a:solidFill>
                            <a:srgbClr val="000000"/>
                          </a:solidFill>
                          <a:effectLst/>
                          <a:latin typeface="Calibri"/>
                        </a:rPr>
                        <a:t>Puzi</a:t>
                      </a:r>
                      <a:endParaRPr lang="en-ZA" sz="900" b="0" i="0" u="none" strike="noStrike" dirty="0">
                        <a:solidFill>
                          <a:srgbClr val="000000"/>
                        </a:solidFill>
                        <a:effectLst/>
                        <a:latin typeface="Calibri"/>
                      </a:endParaRP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25832">
                <a:tc>
                  <a:txBody>
                    <a:bodyPr/>
                    <a:lstStyle/>
                    <a:p>
                      <a:pPr algn="l" fontAlgn="t"/>
                      <a:r>
                        <a:rPr lang="en-ZA" sz="1050" b="1" i="0" u="none" strike="noStrike" dirty="0">
                          <a:solidFill>
                            <a:srgbClr val="000000"/>
                          </a:solidFill>
                          <a:effectLst/>
                          <a:latin typeface="Calibri"/>
                        </a:rPr>
                        <a:t>High</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a:solidFill>
                            <a:srgbClr val="000000"/>
                          </a:solidFill>
                          <a:effectLst/>
                          <a:latin typeface="Calibri"/>
                        </a:rPr>
                        <a:t>PSA report to the UI Board</a:t>
                      </a:r>
                      <a:br>
                        <a:rPr lang="en-ZA" sz="900" b="0" i="0" u="none" strike="noStrike">
                          <a:solidFill>
                            <a:srgbClr val="000000"/>
                          </a:solidFill>
                          <a:effectLst/>
                          <a:latin typeface="Calibri"/>
                        </a:rPr>
                      </a:br>
                      <a:r>
                        <a:rPr lang="en-ZA" sz="900" b="0" i="0" u="none" strike="noStrike">
                          <a:solidFill>
                            <a:srgbClr val="000000"/>
                          </a:solidFill>
                          <a:effectLst/>
                          <a:latin typeface="Calibri"/>
                        </a:rPr>
                        <a:t>The UIC is a memebr of the PSA Board</a:t>
                      </a:r>
                      <a:br>
                        <a:rPr lang="en-ZA" sz="900" b="0" i="0" u="none" strike="noStrike">
                          <a:solidFill>
                            <a:srgbClr val="000000"/>
                          </a:solidFill>
                          <a:effectLst/>
                          <a:latin typeface="Calibri"/>
                        </a:rPr>
                      </a:br>
                      <a:r>
                        <a:rPr lang="en-ZA" sz="900" b="0" i="0" u="none" strike="noStrike">
                          <a:solidFill>
                            <a:srgbClr val="000000"/>
                          </a:solidFill>
                          <a:effectLst/>
                          <a:latin typeface="Calibri"/>
                        </a:rPr>
                        <a:t>There is a joint committee dealing with turnaround solution and is chaired by the UIC.</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Medium</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a:solidFill>
                            <a:srgbClr val="000000"/>
                          </a:solidFill>
                          <a:effectLst/>
                          <a:latin typeface="Calibri"/>
                        </a:rPr>
                        <a:t>The funding agreement between the Fund and PSA to include deliverables and conditions</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The Fund will only pay an acceptable 75% towards distressed companies as a turnaround solution</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31/12/2016</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Calibri"/>
                        </a:rPr>
                        <a:t>31/03/2017</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The over-reliance on Seta and Productivity SA on distress companies will be minimised by the inclusion of deliverables and condition in the next finacial year. The structure concurrence processes are underway to capacitate LAP in dealing with the distressed companies.</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Ms </a:t>
                      </a:r>
                      <a:r>
                        <a:rPr lang="en-ZA" sz="900" b="0" i="0" u="none" strike="noStrike" dirty="0" err="1">
                          <a:solidFill>
                            <a:srgbClr val="000000"/>
                          </a:solidFill>
                          <a:effectLst/>
                          <a:latin typeface="Calibri"/>
                        </a:rPr>
                        <a:t>Mnconywa</a:t>
                      </a:r>
                      <a:endParaRPr lang="en-ZA" sz="900" b="0" i="0" u="none" strike="noStrike" dirty="0">
                        <a:solidFill>
                          <a:srgbClr val="000000"/>
                        </a:solidFill>
                        <a:effectLst/>
                        <a:latin typeface="Calibri"/>
                      </a:endParaRP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325832">
                <a:tc>
                  <a:txBody>
                    <a:bodyPr/>
                    <a:lstStyle/>
                    <a:p>
                      <a:pPr algn="l" fontAlgn="t"/>
                      <a:r>
                        <a:rPr lang="en-ZA" sz="1050" b="1" i="0" u="none" strike="noStrike" dirty="0">
                          <a:solidFill>
                            <a:srgbClr val="000000"/>
                          </a:solidFill>
                          <a:effectLst/>
                          <a:latin typeface="Calibri"/>
                        </a:rPr>
                        <a:t>High</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a:solidFill>
                            <a:srgbClr val="000000"/>
                          </a:solidFill>
                          <a:effectLst/>
                          <a:latin typeface="Calibri"/>
                        </a:rPr>
                        <a:t>The Board and investment committee approve the funding initiatives/schemes.</a:t>
                      </a:r>
                      <a:br>
                        <a:rPr lang="en-ZA" sz="900" b="0" i="0" u="none" strike="noStrike">
                          <a:solidFill>
                            <a:srgbClr val="000000"/>
                          </a:solidFill>
                          <a:effectLst/>
                          <a:latin typeface="Calibri"/>
                        </a:rPr>
                      </a:br>
                      <a:r>
                        <a:rPr lang="en-ZA" sz="900" b="0" i="0" u="none" strike="noStrike">
                          <a:solidFill>
                            <a:srgbClr val="000000"/>
                          </a:solidFill>
                          <a:effectLst/>
                          <a:latin typeface="Calibri"/>
                        </a:rPr>
                        <a:t>There is a selection criteria that is used to ensure the fund schemes are in line with UIF mandate.</a:t>
                      </a:r>
                      <a:br>
                        <a:rPr lang="en-ZA" sz="900" b="0" i="0" u="none" strike="noStrike">
                          <a:solidFill>
                            <a:srgbClr val="000000"/>
                          </a:solidFill>
                          <a:effectLst/>
                          <a:latin typeface="Calibri"/>
                        </a:rPr>
                      </a:br>
                      <a:r>
                        <a:rPr lang="en-ZA" sz="900" b="0" i="0" u="none" strike="noStrike">
                          <a:solidFill>
                            <a:srgbClr val="000000"/>
                          </a:solidFill>
                          <a:effectLst/>
                          <a:latin typeface="Calibri"/>
                        </a:rPr>
                        <a:t>There is Comprehensive Funding Framework which seves as a guideline on project funding</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Medium</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a:solidFill>
                            <a:srgbClr val="000000"/>
                          </a:solidFill>
                          <a:effectLst/>
                          <a:latin typeface="Calibri"/>
                        </a:rPr>
                        <a:t>Impact analysis to be conducted</a:t>
                      </a:r>
                      <a:br>
                        <a:rPr lang="en-ZA" sz="900" b="0" i="0" u="none" strike="noStrike">
                          <a:solidFill>
                            <a:srgbClr val="000000"/>
                          </a:solidFill>
                          <a:effectLst/>
                          <a:latin typeface="Calibri"/>
                        </a:rPr>
                      </a:br>
                      <a:r>
                        <a:rPr lang="en-ZA" sz="900" b="0" i="0" u="none" strike="noStrike">
                          <a:solidFill>
                            <a:srgbClr val="000000"/>
                          </a:solidFill>
                          <a:effectLst/>
                          <a:latin typeface="Calibri"/>
                        </a:rPr>
                        <a:t>Value for money</a:t>
                      </a:r>
                      <a:br>
                        <a:rPr lang="en-ZA" sz="900" b="0" i="0" u="none" strike="noStrike">
                          <a:solidFill>
                            <a:srgbClr val="000000"/>
                          </a:solidFill>
                          <a:effectLst/>
                          <a:latin typeface="Calibri"/>
                        </a:rPr>
                      </a:br>
                      <a:r>
                        <a:rPr lang="en-ZA" sz="900" b="0" i="0" u="none" strike="noStrike">
                          <a:solidFill>
                            <a:srgbClr val="000000"/>
                          </a:solidFill>
                          <a:effectLst/>
                          <a:latin typeface="Calibri"/>
                        </a:rPr>
                        <a:t>Supply chain management process to be followed.</a:t>
                      </a:r>
                      <a:br>
                        <a:rPr lang="en-ZA" sz="900" b="0" i="0" u="none" strike="noStrike">
                          <a:solidFill>
                            <a:srgbClr val="000000"/>
                          </a:solidFill>
                          <a:effectLst/>
                          <a:latin typeface="Calibri"/>
                        </a:rPr>
                      </a:br>
                      <a:r>
                        <a:rPr lang="en-ZA" sz="900" b="0" i="0" u="none" strike="noStrike">
                          <a:solidFill>
                            <a:srgbClr val="000000"/>
                          </a:solidFill>
                          <a:effectLst/>
                          <a:latin typeface="Calibri"/>
                        </a:rPr>
                        <a:t>Improved internal capacity.</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The Fund accepts  not more than R800 million which is set aside for the training of the unemployed, Training of the Lay- offs and Productivity South Africa</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31/12/2016</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Calibri"/>
                        </a:rPr>
                        <a:t>31/03/2017</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The impact analysis was not onducted due to incapacity. Supply Chain processes are followed after the CCMA process. The DG has signed the request to capacitate LAP.   </a:t>
                      </a: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Ms </a:t>
                      </a:r>
                      <a:r>
                        <a:rPr lang="en-ZA" sz="900" b="0" i="0" u="none" strike="noStrike" dirty="0" err="1">
                          <a:solidFill>
                            <a:srgbClr val="000000"/>
                          </a:solidFill>
                          <a:effectLst/>
                          <a:latin typeface="Calibri"/>
                        </a:rPr>
                        <a:t>Mnconywa</a:t>
                      </a:r>
                      <a:endParaRPr lang="en-ZA" sz="900" b="0" i="0" u="none" strike="noStrike" dirty="0">
                        <a:solidFill>
                          <a:srgbClr val="000000"/>
                        </a:solidFill>
                        <a:effectLst/>
                        <a:latin typeface="Calibri"/>
                      </a:endParaRPr>
                    </a:p>
                  </a:txBody>
                  <a:tcPr marL="5817" marR="5817" marT="581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51</a:t>
            </a:fld>
            <a:endParaRPr lang="en-US" dirty="0"/>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51</a:t>
            </a:r>
            <a:endParaRPr lang="en-ZA" sz="1200" dirty="0">
              <a:solidFill>
                <a:prstClr val="black"/>
              </a:solidFill>
            </a:endParaRPr>
          </a:p>
        </p:txBody>
      </p:sp>
    </p:spTree>
    <p:extLst>
      <p:ext uri="{BB962C8B-B14F-4D97-AF65-F5344CB8AC3E}">
        <p14:creationId xmlns:p14="http://schemas.microsoft.com/office/powerpoint/2010/main" xmlns="" val="41223957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9392"/>
            <a:ext cx="8229600" cy="1143000"/>
          </a:xfrm>
        </p:spPr>
        <p:txBody>
          <a:bodyPr/>
          <a:lstStyle/>
          <a:p>
            <a:pPr lvl="0" defTabSz="914400" eaLnBrk="1" fontAlgn="auto" hangingPunct="1">
              <a:spcBef>
                <a:spcPts val="0"/>
              </a:spcBef>
              <a:spcAft>
                <a:spcPts val="0"/>
              </a:spcAft>
            </a:pPr>
            <a:r>
              <a:rPr lang="en-ZA" altLang="en-US" sz="3200" b="1" dirty="0" smtClean="0">
                <a:solidFill>
                  <a:prstClr val="black"/>
                </a:solidFill>
                <a:cs typeface="+mn-cs"/>
              </a:rPr>
              <a:t/>
            </a:r>
            <a:br>
              <a:rPr lang="en-ZA" altLang="en-US" sz="3200" b="1" dirty="0" smtClean="0">
                <a:solidFill>
                  <a:prstClr val="black"/>
                </a:solidFill>
                <a:cs typeface="+mn-cs"/>
              </a:rPr>
            </a:br>
            <a:r>
              <a:rPr lang="en-ZA" altLang="en-US" sz="3200" b="1" dirty="0">
                <a:solidFill>
                  <a:prstClr val="black"/>
                </a:solidFill>
                <a:cs typeface="+mn-cs"/>
              </a:rPr>
              <a:t/>
            </a:r>
            <a:br>
              <a:rPr lang="en-ZA" altLang="en-US" sz="3200" b="1" dirty="0">
                <a:solidFill>
                  <a:prstClr val="black"/>
                </a:solidFill>
                <a:cs typeface="+mn-cs"/>
              </a:rPr>
            </a:br>
            <a:r>
              <a:rPr lang="en-ZA" altLang="en-US" sz="2000" b="1" dirty="0" smtClean="0">
                <a:solidFill>
                  <a:prstClr val="black"/>
                </a:solidFill>
                <a:cs typeface="+mn-cs"/>
              </a:rPr>
              <a:t>STRATEGIC </a:t>
            </a:r>
            <a:r>
              <a:rPr lang="en-ZA" altLang="en-US" sz="2000" b="1" dirty="0">
                <a:solidFill>
                  <a:prstClr val="black"/>
                </a:solidFill>
                <a:cs typeface="+mn-cs"/>
              </a:rPr>
              <a:t>RISK REGISTER</a:t>
            </a:r>
            <a:r>
              <a:rPr lang="en-ZA" sz="1800" dirty="0">
                <a:solidFill>
                  <a:prstClr val="black"/>
                </a:solidFill>
                <a:ea typeface="+mn-ea"/>
                <a:cs typeface="+mn-cs"/>
              </a:rPr>
              <a:t/>
            </a:r>
            <a:br>
              <a:rPr lang="en-ZA" sz="1800" dirty="0">
                <a:solidFill>
                  <a:prstClr val="black"/>
                </a:solidFill>
                <a:ea typeface="+mn-ea"/>
                <a:cs typeface="+mn-cs"/>
              </a:rPr>
            </a:br>
            <a:endParaRPr lang="en-ZA"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594833456"/>
              </p:ext>
            </p:extLst>
          </p:nvPr>
        </p:nvGraphicFramePr>
        <p:xfrm>
          <a:off x="251520" y="1314138"/>
          <a:ext cx="8640957" cy="5283214"/>
        </p:xfrm>
        <a:graphic>
          <a:graphicData uri="http://schemas.openxmlformats.org/drawingml/2006/table">
            <a:tbl>
              <a:tblPr/>
              <a:tblGrid>
                <a:gridCol w="590834">
                  <a:extLst>
                    <a:ext uri="{9D8B030D-6E8A-4147-A177-3AD203B41FA5}">
                      <a16:colId xmlns:a16="http://schemas.microsoft.com/office/drawing/2014/main" xmlns="" val="20000"/>
                    </a:ext>
                  </a:extLst>
                </a:gridCol>
                <a:gridCol w="1550940">
                  <a:extLst>
                    <a:ext uri="{9D8B030D-6E8A-4147-A177-3AD203B41FA5}">
                      <a16:colId xmlns:a16="http://schemas.microsoft.com/office/drawing/2014/main" xmlns="" val="20001"/>
                    </a:ext>
                  </a:extLst>
                </a:gridCol>
                <a:gridCol w="675239">
                  <a:extLst>
                    <a:ext uri="{9D8B030D-6E8A-4147-A177-3AD203B41FA5}">
                      <a16:colId xmlns:a16="http://schemas.microsoft.com/office/drawing/2014/main" xmlns="" val="20002"/>
                    </a:ext>
                  </a:extLst>
                </a:gridCol>
                <a:gridCol w="1396347">
                  <a:extLst>
                    <a:ext uri="{9D8B030D-6E8A-4147-A177-3AD203B41FA5}">
                      <a16:colId xmlns:a16="http://schemas.microsoft.com/office/drawing/2014/main" xmlns="" val="20003"/>
                    </a:ext>
                  </a:extLst>
                </a:gridCol>
                <a:gridCol w="924790">
                  <a:extLst>
                    <a:ext uri="{9D8B030D-6E8A-4147-A177-3AD203B41FA5}">
                      <a16:colId xmlns:a16="http://schemas.microsoft.com/office/drawing/2014/main" xmlns="" val="20004"/>
                    </a:ext>
                  </a:extLst>
                </a:gridCol>
                <a:gridCol w="647105">
                  <a:extLst>
                    <a:ext uri="{9D8B030D-6E8A-4147-A177-3AD203B41FA5}">
                      <a16:colId xmlns:a16="http://schemas.microsoft.com/office/drawing/2014/main" xmlns="" val="20005"/>
                    </a:ext>
                  </a:extLst>
                </a:gridCol>
                <a:gridCol w="647105">
                  <a:extLst>
                    <a:ext uri="{9D8B030D-6E8A-4147-A177-3AD203B41FA5}">
                      <a16:colId xmlns:a16="http://schemas.microsoft.com/office/drawing/2014/main" xmlns="" val="20006"/>
                    </a:ext>
                  </a:extLst>
                </a:gridCol>
                <a:gridCol w="1463019">
                  <a:extLst>
                    <a:ext uri="{9D8B030D-6E8A-4147-A177-3AD203B41FA5}">
                      <a16:colId xmlns:a16="http://schemas.microsoft.com/office/drawing/2014/main" xmlns="" val="20007"/>
                    </a:ext>
                  </a:extLst>
                </a:gridCol>
                <a:gridCol w="745578">
                  <a:extLst>
                    <a:ext uri="{9D8B030D-6E8A-4147-A177-3AD203B41FA5}">
                      <a16:colId xmlns:a16="http://schemas.microsoft.com/office/drawing/2014/main" xmlns="" val="20008"/>
                    </a:ext>
                  </a:extLst>
                </a:gridCol>
              </a:tblGrid>
              <a:tr h="360039">
                <a:tc>
                  <a:txBody>
                    <a:bodyPr/>
                    <a:lstStyle/>
                    <a:p>
                      <a:pPr algn="l" fontAlgn="b"/>
                      <a:r>
                        <a:rPr lang="en-ZA" sz="1000" b="1" i="0" u="none" strike="noStrike" dirty="0">
                          <a:solidFill>
                            <a:srgbClr val="000000"/>
                          </a:solidFill>
                          <a:effectLst/>
                          <a:latin typeface="Calibri"/>
                        </a:rPr>
                        <a:t>Inherent Risk</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Current Controls</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Rating</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Mitigation Plan</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Risk Appetite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Start Date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End Date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Progress 16/02/2017</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Risk Owner</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1344655">
                <a:tc>
                  <a:txBody>
                    <a:bodyPr/>
                    <a:lstStyle/>
                    <a:p>
                      <a:pPr algn="l" fontAlgn="t"/>
                      <a:r>
                        <a:rPr lang="en-ZA" sz="1050" b="1" i="0" u="none" strike="noStrike" dirty="0">
                          <a:solidFill>
                            <a:srgbClr val="000000"/>
                          </a:solidFill>
                          <a:effectLst/>
                          <a:latin typeface="Calibri"/>
                        </a:rPr>
                        <a:t>High</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dirty="0">
                          <a:solidFill>
                            <a:srgbClr val="000000"/>
                          </a:solidFill>
                          <a:effectLst/>
                          <a:latin typeface="Calibri"/>
                        </a:rPr>
                        <a:t>Enforcement of compliance by the DOL inspectorate and SARS. Communication strategy is implemented to encourage compliance by employers and employees.</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Medium</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dirty="0">
                          <a:solidFill>
                            <a:srgbClr val="000000"/>
                          </a:solidFill>
                          <a:effectLst/>
                          <a:latin typeface="Calibri"/>
                        </a:rPr>
                        <a:t>Improve current relationship with stakeholders </a:t>
                      </a:r>
                      <a:r>
                        <a:rPr lang="en-ZA" sz="900" b="0" i="0" u="none" strike="noStrike" dirty="0" err="1">
                          <a:solidFill>
                            <a:srgbClr val="000000"/>
                          </a:solidFill>
                          <a:effectLst/>
                          <a:latin typeface="Calibri"/>
                        </a:rPr>
                        <a:t>e.g</a:t>
                      </a:r>
                      <a:r>
                        <a:rPr lang="en-ZA" sz="900" b="0" i="0" u="none" strike="noStrike" dirty="0">
                          <a:solidFill>
                            <a:srgbClr val="000000"/>
                          </a:solidFill>
                          <a:effectLst/>
                          <a:latin typeface="Calibri"/>
                        </a:rPr>
                        <a:t> </a:t>
                      </a:r>
                      <a:r>
                        <a:rPr lang="en-ZA" sz="900" b="0" i="0" u="none" strike="noStrike" dirty="0" err="1">
                          <a:solidFill>
                            <a:srgbClr val="000000"/>
                          </a:solidFill>
                          <a:effectLst/>
                          <a:latin typeface="Calibri"/>
                        </a:rPr>
                        <a:t>Sars</a:t>
                      </a:r>
                      <a:r>
                        <a:rPr lang="en-ZA" sz="900" b="0" i="0" u="none" strike="noStrike" dirty="0">
                          <a:solidFill>
                            <a:srgbClr val="000000"/>
                          </a:solidFill>
                          <a:effectLst/>
                          <a:latin typeface="Calibri"/>
                        </a:rPr>
                        <a:t> and IEC. Improve debt collection strategy, implement a compliance and turnaround strategy.</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The acceptable appetite is the MOU signed by UIF and the relevant stakeholders</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31/12/2016</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Calibri"/>
                        </a:rPr>
                        <a:t>31/03/2017</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Monthly compliance education campaigns  are held with different stakeholders. Quarterly engagement are held with IES Leadership.</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Ms </a:t>
                      </a:r>
                      <a:r>
                        <a:rPr lang="en-ZA" sz="900" b="0" i="0" u="none" strike="noStrike" dirty="0" err="1">
                          <a:solidFill>
                            <a:srgbClr val="000000"/>
                          </a:solidFill>
                          <a:effectLst/>
                          <a:latin typeface="Calibri"/>
                        </a:rPr>
                        <a:t>Kumbi</a:t>
                      </a:r>
                      <a:endParaRPr lang="en-ZA" sz="900" b="0" i="0" u="none" strike="noStrike" dirty="0">
                        <a:solidFill>
                          <a:srgbClr val="000000"/>
                        </a:solidFill>
                        <a:effectLst/>
                        <a:latin typeface="Calibri"/>
                      </a:endParaRP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000336">
                <a:tc>
                  <a:txBody>
                    <a:bodyPr/>
                    <a:lstStyle/>
                    <a:p>
                      <a:pPr algn="l" fontAlgn="t"/>
                      <a:r>
                        <a:rPr lang="en-ZA" sz="1050" b="1" i="0" u="none" strike="noStrike" dirty="0">
                          <a:solidFill>
                            <a:srgbClr val="000000"/>
                          </a:solidFill>
                          <a:effectLst/>
                          <a:latin typeface="Calibri"/>
                        </a:rPr>
                        <a:t>High</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a:solidFill>
                            <a:srgbClr val="000000"/>
                          </a:solidFill>
                          <a:effectLst/>
                          <a:latin typeface="Calibri"/>
                        </a:rPr>
                        <a:t>The Siyaya system has inbuit system controls.Daily exception reports are run and investigated. The Fund has a Fraud Hotline and an Investigation Unit. Fraud and Risks Awarness Campaing are conducted.</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Medium</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a:solidFill>
                            <a:srgbClr val="000000"/>
                          </a:solidFill>
                          <a:effectLst/>
                          <a:latin typeface="Calibri"/>
                        </a:rPr>
                        <a:t>Improve on the implementation of the Fraud prevention Strategy. Improve internal controls around Claim processes. Capacitate Fraud Investigation unit through the appointment of Forensic Investigators. Implement the compliance and turnaround strategy. Forensic investigation team to be put inplace.</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The Fund accepts an appetite of R14 miilion for fraud and corruption</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31/12/2016</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Calibri"/>
                        </a:rPr>
                        <a:t>31/03/2017</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System controls  and change in roles enhancement are currently underway and planned for Implementation on the 1st May 2017 </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Ms Kumbi</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578184">
                <a:tc>
                  <a:txBody>
                    <a:bodyPr/>
                    <a:lstStyle/>
                    <a:p>
                      <a:pPr algn="l" fontAlgn="t"/>
                      <a:r>
                        <a:rPr lang="en-ZA" sz="1050" b="1" i="0" u="none" strike="noStrike" dirty="0">
                          <a:solidFill>
                            <a:srgbClr val="000000"/>
                          </a:solidFill>
                          <a:effectLst/>
                          <a:latin typeface="Calibri"/>
                        </a:rPr>
                        <a:t>High</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a:solidFill>
                            <a:srgbClr val="000000"/>
                          </a:solidFill>
                          <a:effectLst/>
                          <a:latin typeface="Calibri"/>
                        </a:rPr>
                        <a:t>The Fund has an approved organisational structure, however it is not fully aligned to business requirements.</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Medium</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a:solidFill>
                            <a:srgbClr val="000000"/>
                          </a:solidFill>
                          <a:effectLst/>
                          <a:latin typeface="Calibri"/>
                        </a:rPr>
                        <a:t>DoL has implemented SLA for CDPO's for Labour and Provincial offces.      The implementation of SAP system, Modernisation project and SDIP project   to automate business processes and enhance service delivery.The appointment of CSO at labour centres is  in progress.</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The Fund accepts the current business model</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Calibri"/>
                        </a:rPr>
                        <a:t>31/12/2016</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a:solidFill>
                            <a:srgbClr val="000000"/>
                          </a:solidFill>
                          <a:effectLst/>
                          <a:latin typeface="Calibri"/>
                        </a:rPr>
                        <a:t>31/03/2017</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err="1">
                          <a:solidFill>
                            <a:srgbClr val="000000"/>
                          </a:solidFill>
                          <a:effectLst/>
                          <a:latin typeface="Calibri"/>
                        </a:rPr>
                        <a:t>DoL</a:t>
                      </a:r>
                      <a:r>
                        <a:rPr lang="en-ZA" sz="900" b="0" i="0" u="none" strike="noStrike" dirty="0">
                          <a:solidFill>
                            <a:srgbClr val="000000"/>
                          </a:solidFill>
                          <a:effectLst/>
                          <a:latin typeface="Calibri"/>
                        </a:rPr>
                        <a:t> has implemented SLA for CDPO's for Labour and Provincial </a:t>
                      </a:r>
                      <a:r>
                        <a:rPr lang="en-ZA" sz="900" b="0" i="0" u="none" strike="noStrike" dirty="0" smtClean="0">
                          <a:solidFill>
                            <a:srgbClr val="000000"/>
                          </a:solidFill>
                          <a:effectLst/>
                          <a:latin typeface="Calibri"/>
                        </a:rPr>
                        <a:t>offices.      </a:t>
                      </a:r>
                      <a:r>
                        <a:rPr lang="en-ZA" sz="900" b="0" i="0" u="none" strike="noStrike" dirty="0">
                          <a:solidFill>
                            <a:srgbClr val="000000"/>
                          </a:solidFill>
                          <a:effectLst/>
                          <a:latin typeface="Calibri"/>
                        </a:rPr>
                        <a:t>The implementation of SAP system, Modernisation project and SDIP project   to automate business processes and enhance service </a:t>
                      </a:r>
                      <a:r>
                        <a:rPr lang="en-ZA" sz="900" b="0" i="0" u="none" strike="noStrike" dirty="0" smtClean="0">
                          <a:solidFill>
                            <a:srgbClr val="000000"/>
                          </a:solidFill>
                          <a:effectLst/>
                          <a:latin typeface="Calibri"/>
                        </a:rPr>
                        <a:t>delivery. The </a:t>
                      </a:r>
                      <a:r>
                        <a:rPr lang="en-ZA" sz="900" b="0" i="0" u="none" strike="noStrike" dirty="0">
                          <a:solidFill>
                            <a:srgbClr val="000000"/>
                          </a:solidFill>
                          <a:effectLst/>
                          <a:latin typeface="Calibri"/>
                        </a:rPr>
                        <a:t>appointment of CSO at labour centres is  in progress.</a:t>
                      </a: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Calibri"/>
                        </a:rPr>
                        <a:t>Mr </a:t>
                      </a:r>
                      <a:r>
                        <a:rPr lang="en-ZA" sz="900" b="0" i="0" u="none" strike="noStrike" dirty="0" err="1">
                          <a:solidFill>
                            <a:srgbClr val="000000"/>
                          </a:solidFill>
                          <a:effectLst/>
                          <a:latin typeface="Calibri"/>
                        </a:rPr>
                        <a:t>Maruping</a:t>
                      </a:r>
                      <a:endParaRPr lang="en-ZA" sz="900" b="0" i="0" u="none" strike="noStrike" dirty="0">
                        <a:solidFill>
                          <a:srgbClr val="000000"/>
                        </a:solidFill>
                        <a:effectLst/>
                        <a:latin typeface="Calibri"/>
                      </a:endParaRPr>
                    </a:p>
                  </a:txBody>
                  <a:tcPr marL="6995" marR="6995" marT="699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52</a:t>
            </a:fld>
            <a:endParaRPr lang="en-US" dirty="0"/>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52</a:t>
            </a:r>
            <a:endParaRPr lang="en-ZA" sz="1200" dirty="0">
              <a:solidFill>
                <a:prstClr val="black"/>
              </a:solidFill>
            </a:endParaRPr>
          </a:p>
        </p:txBody>
      </p:sp>
    </p:spTree>
    <p:extLst>
      <p:ext uri="{BB962C8B-B14F-4D97-AF65-F5344CB8AC3E}">
        <p14:creationId xmlns:p14="http://schemas.microsoft.com/office/powerpoint/2010/main" xmlns="" val="141393506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1A11813-0B29-44F7-BF30-6CAF80A3F5F0}" type="slidenum">
              <a:rPr lang="en-US" smtClean="0"/>
              <a:pPr>
                <a:defRPr/>
              </a:pPr>
              <a:t>53</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xmlns="" val="3578451140"/>
              </p:ext>
            </p:extLst>
          </p:nvPr>
        </p:nvGraphicFramePr>
        <p:xfrm>
          <a:off x="251520" y="1477137"/>
          <a:ext cx="8640960" cy="4530225"/>
        </p:xfrm>
        <a:graphic>
          <a:graphicData uri="http://schemas.openxmlformats.org/drawingml/2006/table">
            <a:tbl>
              <a:tblPr/>
              <a:tblGrid>
                <a:gridCol w="580988">
                  <a:extLst>
                    <a:ext uri="{9D8B030D-6E8A-4147-A177-3AD203B41FA5}">
                      <a16:colId xmlns:a16="http://schemas.microsoft.com/office/drawing/2014/main" xmlns="" val="20000"/>
                    </a:ext>
                  </a:extLst>
                </a:gridCol>
                <a:gridCol w="1525093">
                  <a:extLst>
                    <a:ext uri="{9D8B030D-6E8A-4147-A177-3AD203B41FA5}">
                      <a16:colId xmlns:a16="http://schemas.microsoft.com/office/drawing/2014/main" xmlns="" val="20001"/>
                    </a:ext>
                  </a:extLst>
                </a:gridCol>
                <a:gridCol w="663986">
                  <a:extLst>
                    <a:ext uri="{9D8B030D-6E8A-4147-A177-3AD203B41FA5}">
                      <a16:colId xmlns:a16="http://schemas.microsoft.com/office/drawing/2014/main" xmlns="" val="20002"/>
                    </a:ext>
                  </a:extLst>
                </a:gridCol>
                <a:gridCol w="1272639">
                  <a:extLst>
                    <a:ext uri="{9D8B030D-6E8A-4147-A177-3AD203B41FA5}">
                      <a16:colId xmlns:a16="http://schemas.microsoft.com/office/drawing/2014/main" xmlns="" val="20003"/>
                    </a:ext>
                  </a:extLst>
                </a:gridCol>
                <a:gridCol w="1009812">
                  <a:extLst>
                    <a:ext uri="{9D8B030D-6E8A-4147-A177-3AD203B41FA5}">
                      <a16:colId xmlns:a16="http://schemas.microsoft.com/office/drawing/2014/main" xmlns="" val="20004"/>
                    </a:ext>
                  </a:extLst>
                </a:gridCol>
                <a:gridCol w="636320">
                  <a:extLst>
                    <a:ext uri="{9D8B030D-6E8A-4147-A177-3AD203B41FA5}">
                      <a16:colId xmlns:a16="http://schemas.microsoft.com/office/drawing/2014/main" xmlns="" val="20005"/>
                    </a:ext>
                  </a:extLst>
                </a:gridCol>
                <a:gridCol w="636320">
                  <a:extLst>
                    <a:ext uri="{9D8B030D-6E8A-4147-A177-3AD203B41FA5}">
                      <a16:colId xmlns:a16="http://schemas.microsoft.com/office/drawing/2014/main" xmlns="" val="20006"/>
                    </a:ext>
                  </a:extLst>
                </a:gridCol>
                <a:gridCol w="1438636">
                  <a:extLst>
                    <a:ext uri="{9D8B030D-6E8A-4147-A177-3AD203B41FA5}">
                      <a16:colId xmlns:a16="http://schemas.microsoft.com/office/drawing/2014/main" xmlns="" val="20007"/>
                    </a:ext>
                  </a:extLst>
                </a:gridCol>
                <a:gridCol w="877166">
                  <a:extLst>
                    <a:ext uri="{9D8B030D-6E8A-4147-A177-3AD203B41FA5}">
                      <a16:colId xmlns:a16="http://schemas.microsoft.com/office/drawing/2014/main" xmlns="" val="20008"/>
                    </a:ext>
                  </a:extLst>
                </a:gridCol>
              </a:tblGrid>
              <a:tr h="275014">
                <a:tc>
                  <a:txBody>
                    <a:bodyPr/>
                    <a:lstStyle/>
                    <a:p>
                      <a:pPr algn="l" fontAlgn="b"/>
                      <a:r>
                        <a:rPr lang="en-ZA" sz="1000" b="1" i="0" u="none" strike="noStrike" dirty="0">
                          <a:solidFill>
                            <a:srgbClr val="000000"/>
                          </a:solidFill>
                          <a:effectLst/>
                          <a:latin typeface="Calibri"/>
                        </a:rPr>
                        <a:t>Inherent Risk</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Current Controls</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Rating</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Mitigation Plan</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Risk Appetite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Start Date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End Date</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Progress 16/02/2017</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tc>
                  <a:txBody>
                    <a:bodyPr/>
                    <a:lstStyle/>
                    <a:p>
                      <a:pPr algn="l" fontAlgn="b"/>
                      <a:r>
                        <a:rPr lang="en-ZA" sz="1000" b="1" i="0" u="none" strike="noStrike" dirty="0">
                          <a:solidFill>
                            <a:srgbClr val="000000"/>
                          </a:solidFill>
                          <a:effectLst/>
                          <a:latin typeface="Calibri"/>
                        </a:rPr>
                        <a:t>Risk Owner</a:t>
                      </a:r>
                    </a:p>
                  </a:txBody>
                  <a:tcPr marL="8341" marR="8341" marT="83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solidFill>
                  </a:tcPr>
                </a:tc>
                <a:extLst>
                  <a:ext uri="{0D108BD9-81ED-4DB2-BD59-A6C34878D82A}">
                    <a16:rowId xmlns:a16="http://schemas.microsoft.com/office/drawing/2014/main" xmlns="" val="10000"/>
                  </a:ext>
                </a:extLst>
              </a:tr>
              <a:tr h="1237154">
                <a:tc>
                  <a:txBody>
                    <a:bodyPr/>
                    <a:lstStyle/>
                    <a:p>
                      <a:pPr algn="l" fontAlgn="t"/>
                      <a:r>
                        <a:rPr lang="en-ZA" sz="1050" b="1" i="0" u="none" strike="noStrike" dirty="0">
                          <a:solidFill>
                            <a:srgbClr val="000000"/>
                          </a:solidFill>
                          <a:effectLst/>
                          <a:latin typeface="Calibri"/>
                        </a:rPr>
                        <a:t>High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dirty="0">
                          <a:solidFill>
                            <a:srgbClr val="000000"/>
                          </a:solidFill>
                          <a:effectLst/>
                          <a:latin typeface="+mn-lt"/>
                        </a:rPr>
                        <a:t>Constant training of budget controllers.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mn-lt"/>
                        </a:rPr>
                        <a:t>Medium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dirty="0">
                          <a:solidFill>
                            <a:srgbClr val="000000"/>
                          </a:solidFill>
                          <a:effectLst/>
                          <a:latin typeface="+mn-lt"/>
                        </a:rPr>
                        <a:t>Enforcement of the formal budget submissions for shifting of funds. Draft Budget Circular.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mn-lt"/>
                        </a:rPr>
                        <a:t>The shifting of funds which is acceptable is  the  allowance given to the same expenditure line items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mn-lt"/>
                        </a:rPr>
                        <a:t>31/12/2016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mn-lt"/>
                        </a:rPr>
                        <a:t>31/03/2017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mn-lt"/>
                        </a:rPr>
                        <a:t>Budget movement are monitored monthly and variance reports are produced.  Whenever there is a reasonable explanation to shift the funds, the submission is approved by the CFO and evidence is kept safe.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dirty="0">
                          <a:solidFill>
                            <a:srgbClr val="000000"/>
                          </a:solidFill>
                          <a:effectLst/>
                          <a:latin typeface="+mn-lt"/>
                        </a:rPr>
                        <a:t>Ms </a:t>
                      </a:r>
                      <a:r>
                        <a:rPr lang="en-ZA" sz="800" b="0" i="0" u="none" strike="noStrike" dirty="0" err="1">
                          <a:solidFill>
                            <a:srgbClr val="000000"/>
                          </a:solidFill>
                          <a:effectLst/>
                          <a:latin typeface="+mn-lt"/>
                        </a:rPr>
                        <a:t>Puzi</a:t>
                      </a:r>
                      <a:endParaRPr lang="en-ZA" sz="800" b="0" i="0" u="none" strike="noStrike" dirty="0">
                        <a:solidFill>
                          <a:srgbClr val="000000"/>
                        </a:solidFill>
                        <a:effectLst/>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979930">
                <a:tc>
                  <a:txBody>
                    <a:bodyPr/>
                    <a:lstStyle/>
                    <a:p>
                      <a:pPr algn="l" fontAlgn="t"/>
                      <a:r>
                        <a:rPr lang="en-ZA" sz="1050" b="1" i="0" u="none" strike="noStrike" dirty="0">
                          <a:solidFill>
                            <a:srgbClr val="000000"/>
                          </a:solidFill>
                          <a:effectLst/>
                          <a:latin typeface="Calibri"/>
                        </a:rPr>
                        <a:t>High</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l" fontAlgn="t"/>
                      <a:r>
                        <a:rPr lang="en-ZA" sz="900" b="0" i="0" u="none" strike="noStrike" dirty="0">
                          <a:solidFill>
                            <a:srgbClr val="000000"/>
                          </a:solidFill>
                          <a:effectLst/>
                          <a:latin typeface="+mn-lt"/>
                        </a:rPr>
                        <a:t>Current  LAP  staff members render required services throughout the nation. Only government and public  </a:t>
                      </a:r>
                      <a:r>
                        <a:rPr lang="en-ZA" sz="900" b="0" i="0" u="none" strike="noStrike" dirty="0" smtClean="0">
                          <a:solidFill>
                            <a:srgbClr val="000000"/>
                          </a:solidFill>
                          <a:effectLst/>
                          <a:latin typeface="+mn-lt"/>
                        </a:rPr>
                        <a:t>institutions </a:t>
                      </a:r>
                      <a:r>
                        <a:rPr lang="en-ZA" sz="900" b="0" i="0" u="none" strike="noStrike" dirty="0">
                          <a:solidFill>
                            <a:srgbClr val="000000"/>
                          </a:solidFill>
                          <a:effectLst/>
                          <a:latin typeface="+mn-lt"/>
                        </a:rPr>
                        <a:t>are partners to facilitate training and placing of Unemployed Beneficiaries. </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a:solidFill>
                            <a:srgbClr val="000000"/>
                          </a:solidFill>
                          <a:effectLst/>
                          <a:latin typeface="+mn-lt"/>
                        </a:rPr>
                        <a:t>Medium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t"/>
                      <a:r>
                        <a:rPr lang="en-ZA" sz="900" b="0" i="0" u="none" strike="noStrike">
                          <a:solidFill>
                            <a:srgbClr val="000000"/>
                          </a:solidFill>
                          <a:effectLst/>
                          <a:latin typeface="+mn-lt"/>
                        </a:rPr>
                        <a:t>Integration of LAP and PES model in progress. Approval to increase  LAP capacity in progress in order to ensure monitoring of training throughout South Africa.258 UIF CSO 's approved for labour centres and provincial offices to adress capacity constraints. OE has done an exrcise in North West to determine process, peole and system challenges.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mn-lt"/>
                        </a:rPr>
                        <a:t>The Fund accepts the current schemes available to </a:t>
                      </a:r>
                      <a:r>
                        <a:rPr lang="en-ZA" sz="900" b="0" i="0" u="none" strike="noStrike" dirty="0" smtClean="0">
                          <a:solidFill>
                            <a:srgbClr val="000000"/>
                          </a:solidFill>
                          <a:effectLst/>
                          <a:latin typeface="+mn-lt"/>
                        </a:rPr>
                        <a:t>alleviate </a:t>
                      </a:r>
                      <a:r>
                        <a:rPr lang="en-ZA" sz="900" b="0" i="0" u="none" strike="noStrike" dirty="0">
                          <a:solidFill>
                            <a:srgbClr val="000000"/>
                          </a:solidFill>
                          <a:effectLst/>
                          <a:latin typeface="+mn-lt"/>
                        </a:rPr>
                        <a:t>poverty</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900" b="0" i="0" u="none" strike="noStrike" dirty="0">
                          <a:solidFill>
                            <a:srgbClr val="000000"/>
                          </a:solidFill>
                          <a:effectLst/>
                          <a:latin typeface="+mn-lt"/>
                        </a:rPr>
                        <a:t>31/12/2016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t"/>
                      <a:r>
                        <a:rPr lang="en-ZA" sz="900" b="0" i="0" u="none" strike="noStrike" dirty="0">
                          <a:solidFill>
                            <a:srgbClr val="000000"/>
                          </a:solidFill>
                          <a:effectLst/>
                          <a:latin typeface="+mn-lt"/>
                        </a:rPr>
                        <a:t>31/03/2017</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t"/>
                      <a:r>
                        <a:rPr lang="en-ZA" sz="900" b="0" i="0" u="none" strike="noStrike" dirty="0">
                          <a:solidFill>
                            <a:srgbClr val="000000"/>
                          </a:solidFill>
                          <a:effectLst/>
                          <a:latin typeface="+mn-lt"/>
                        </a:rPr>
                        <a:t>Integration of LAP and PES model in progress. Approval to increase  LAP capacity in progress in order to ensure monitoring of training throughout South Africa.258 UIF CSO 's approved for labour centres and provincial offices to </a:t>
                      </a:r>
                      <a:r>
                        <a:rPr lang="en-ZA" sz="900" b="0" i="0" u="none" strike="noStrike" dirty="0" smtClean="0">
                          <a:solidFill>
                            <a:srgbClr val="000000"/>
                          </a:solidFill>
                          <a:effectLst/>
                          <a:latin typeface="+mn-lt"/>
                        </a:rPr>
                        <a:t>address </a:t>
                      </a:r>
                      <a:r>
                        <a:rPr lang="en-ZA" sz="900" b="0" i="0" u="none" strike="noStrike" dirty="0">
                          <a:solidFill>
                            <a:srgbClr val="000000"/>
                          </a:solidFill>
                          <a:effectLst/>
                          <a:latin typeface="+mn-lt"/>
                        </a:rPr>
                        <a:t>capacity constraints. OE has done an </a:t>
                      </a:r>
                      <a:r>
                        <a:rPr lang="en-ZA" sz="900" b="0" i="0" u="none" strike="noStrike" dirty="0" smtClean="0">
                          <a:solidFill>
                            <a:srgbClr val="000000"/>
                          </a:solidFill>
                          <a:effectLst/>
                          <a:latin typeface="+mn-lt"/>
                        </a:rPr>
                        <a:t>exercise </a:t>
                      </a:r>
                      <a:r>
                        <a:rPr lang="en-ZA" sz="900" b="0" i="0" u="none" strike="noStrike" dirty="0">
                          <a:solidFill>
                            <a:srgbClr val="000000"/>
                          </a:solidFill>
                          <a:effectLst/>
                          <a:latin typeface="+mn-lt"/>
                        </a:rPr>
                        <a:t>in North West to determine process, </a:t>
                      </a:r>
                      <a:r>
                        <a:rPr lang="en-ZA" sz="900" b="0" i="0" u="none" strike="noStrike" dirty="0" smtClean="0">
                          <a:solidFill>
                            <a:srgbClr val="000000"/>
                          </a:solidFill>
                          <a:effectLst/>
                          <a:latin typeface="+mn-lt"/>
                        </a:rPr>
                        <a:t>people </a:t>
                      </a:r>
                      <a:r>
                        <a:rPr lang="en-ZA" sz="900" b="0" i="0" u="none" strike="noStrike" dirty="0">
                          <a:solidFill>
                            <a:srgbClr val="000000"/>
                          </a:solidFill>
                          <a:effectLst/>
                          <a:latin typeface="+mn-lt"/>
                        </a:rPr>
                        <a:t>and system challenges.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en-ZA" sz="800" b="0" i="0" u="none" strike="noStrike" dirty="0">
                          <a:solidFill>
                            <a:srgbClr val="000000"/>
                          </a:solidFill>
                          <a:effectLst/>
                          <a:latin typeface="+mn-lt"/>
                        </a:rPr>
                        <a:t>Mr </a:t>
                      </a:r>
                      <a:r>
                        <a:rPr lang="en-ZA" sz="800" b="0" i="0" u="none" strike="noStrike" dirty="0" err="1">
                          <a:solidFill>
                            <a:srgbClr val="000000"/>
                          </a:solidFill>
                          <a:effectLst/>
                          <a:latin typeface="+mn-lt"/>
                        </a:rPr>
                        <a:t>Maruping</a:t>
                      </a:r>
                      <a:endParaRPr lang="en-ZA" sz="800" b="0" i="0" u="none" strike="noStrike" dirty="0">
                        <a:solidFill>
                          <a:srgbClr val="000000"/>
                        </a:solidFill>
                        <a:effectLst/>
                        <a:latin typeface="+mn-lt"/>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sp>
        <p:nvSpPr>
          <p:cNvPr id="4" name="Rectangle 3"/>
          <p:cNvSpPr/>
          <p:nvPr/>
        </p:nvSpPr>
        <p:spPr>
          <a:xfrm>
            <a:off x="3131840" y="681872"/>
            <a:ext cx="2931636" cy="400110"/>
          </a:xfrm>
          <a:prstGeom prst="rect">
            <a:avLst/>
          </a:prstGeom>
        </p:spPr>
        <p:txBody>
          <a:bodyPr wrap="none">
            <a:spAutoFit/>
          </a:bodyPr>
          <a:lstStyle/>
          <a:p>
            <a:pPr lvl="0"/>
            <a:r>
              <a:rPr lang="en-ZA" altLang="en-US" sz="2000" b="1" dirty="0">
                <a:solidFill>
                  <a:prstClr val="black"/>
                </a:solidFill>
                <a:ea typeface="ＭＳ Ｐゴシック" pitchFamily="-80" charset="-128"/>
              </a:rPr>
              <a:t>STRATEGIC RISK REGISTER</a:t>
            </a:r>
            <a:endParaRPr lang="en-ZA" sz="2000" dirty="0">
              <a:solidFill>
                <a:prstClr val="black"/>
              </a:solidFill>
            </a:endParaRPr>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53</a:t>
            </a:r>
            <a:endParaRPr lang="en-ZA" sz="1200" dirty="0">
              <a:solidFill>
                <a:prstClr val="black"/>
              </a:solidFill>
            </a:endParaRPr>
          </a:p>
        </p:txBody>
      </p:sp>
    </p:spTree>
    <p:extLst>
      <p:ext uri="{BB962C8B-B14F-4D97-AF65-F5344CB8AC3E}">
        <p14:creationId xmlns:p14="http://schemas.microsoft.com/office/powerpoint/2010/main" xmlns="" val="35150781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Arial" panose="020B0604020202020204" pitchFamily="34" charset="0"/>
              <a:buChar char="•"/>
              <a:defRPr/>
            </a:pPr>
            <a:endParaRPr lang="en-ZA" dirty="0" smtClean="0"/>
          </a:p>
          <a:p>
            <a:pPr>
              <a:buFont typeface="Arial" panose="020B0604020202020204" pitchFamily="34" charset="0"/>
              <a:buChar char="•"/>
              <a:defRPr/>
            </a:pPr>
            <a:endParaRPr lang="en-ZA" dirty="0"/>
          </a:p>
          <a:p>
            <a:pPr marL="0" indent="0" algn="ctr">
              <a:buFont typeface="Arial" panose="020B0604020202020204" pitchFamily="34" charset="0"/>
              <a:buNone/>
              <a:defRPr/>
            </a:pPr>
            <a:endParaRPr lang="en-ZA" sz="4800" b="1" dirty="0"/>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0A389C5C-ED94-42AA-AB42-1782ED57BD9D}" type="slidenum">
              <a:rPr lang="en-US" altLang="en-US" sz="1200">
                <a:solidFill>
                  <a:srgbClr val="898989"/>
                </a:solidFill>
              </a:rPr>
              <a:pPr>
                <a:spcBef>
                  <a:spcPct val="0"/>
                </a:spcBef>
                <a:buFontTx/>
                <a:buNone/>
              </a:pPr>
              <a:t>54</a:t>
            </a:fld>
            <a:endParaRPr lang="en-US" altLang="en-US" sz="1200">
              <a:solidFill>
                <a:srgbClr val="898989"/>
              </a:solidFill>
            </a:endParaRPr>
          </a:p>
        </p:txBody>
      </p:sp>
      <p:sp>
        <p:nvSpPr>
          <p:cNvPr id="5" name="Title 1"/>
          <p:cNvSpPr>
            <a:spLocks noGrp="1"/>
          </p:cNvSpPr>
          <p:nvPr>
            <p:ph type="title"/>
          </p:nvPr>
        </p:nvSpPr>
        <p:spPr>
          <a:xfrm>
            <a:off x="333375" y="2708275"/>
            <a:ext cx="8229600" cy="1143000"/>
          </a:xfrm>
          <a:solidFill>
            <a:schemeClr val="bg1"/>
          </a:solidFill>
        </p:spPr>
        <p:txBody>
          <a:body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LAP IMPLEMENTATION PLAN</a:t>
            </a: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54</a:t>
            </a:r>
            <a:endParaRPr lang="en-ZA" sz="1200" dirty="0">
              <a:solidFill>
                <a:prstClr val="black"/>
              </a:solidFill>
            </a:endParaRPr>
          </a:p>
        </p:txBody>
      </p:sp>
    </p:spTree>
    <p:extLst>
      <p:ext uri="{BB962C8B-B14F-4D97-AF65-F5344CB8AC3E}">
        <p14:creationId xmlns:p14="http://schemas.microsoft.com/office/powerpoint/2010/main" xmlns="" val="421682581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ZA" altLang="en-US" sz="2000" b="1" dirty="0" smtClean="0"/>
              <a:t>LABOUR ACTIVATION PROGRAMMES ACTION PLAN</a:t>
            </a:r>
          </a:p>
        </p:txBody>
      </p:sp>
      <p:sp>
        <p:nvSpPr>
          <p:cNvPr id="3" name="Content Placeholder 2"/>
          <p:cNvSpPr>
            <a:spLocks noGrp="1"/>
          </p:cNvSpPr>
          <p:nvPr>
            <p:ph idx="1"/>
          </p:nvPr>
        </p:nvSpPr>
        <p:spPr/>
        <p:txBody>
          <a:bodyPr/>
          <a:lstStyle/>
          <a:p>
            <a:pPr marL="0" indent="0" algn="ctr">
              <a:buNone/>
              <a:defRPr/>
            </a:pPr>
            <a:r>
              <a:rPr lang="en-ZA" b="1" dirty="0" smtClean="0"/>
              <a:t>LAP Action Plan</a:t>
            </a:r>
          </a:p>
          <a:p>
            <a:pPr marL="0" indent="0">
              <a:buFont typeface="Arial" panose="020B0604020202020204" pitchFamily="34" charset="0"/>
              <a:buNone/>
              <a:defRPr/>
            </a:pPr>
            <a:endParaRPr lang="en-ZA" dirty="0"/>
          </a:p>
        </p:txBody>
      </p:sp>
      <p:sp>
        <p:nvSpPr>
          <p:cNvPr id="1843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0C36AF23-4DAE-40B2-BED4-388A1121EE5E}" type="slidenum">
              <a:rPr lang="en-US" altLang="en-US">
                <a:solidFill>
                  <a:srgbClr val="898989"/>
                </a:solidFill>
                <a:latin typeface="Calibri" pitchFamily="34" charset="0"/>
              </a:rPr>
              <a:pPr/>
              <a:t>55</a:t>
            </a:fld>
            <a:endParaRPr lang="en-US" altLang="en-US">
              <a:solidFill>
                <a:srgbClr val="898989"/>
              </a:solidFill>
              <a:latin typeface="Calibri"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866528100"/>
              </p:ext>
            </p:extLst>
          </p:nvPr>
        </p:nvGraphicFramePr>
        <p:xfrm>
          <a:off x="560388" y="2198688"/>
          <a:ext cx="7605712" cy="3405188"/>
        </p:xfrm>
        <a:graphic>
          <a:graphicData uri="http://schemas.openxmlformats.org/drawingml/2006/table">
            <a:tbl>
              <a:tblPr/>
              <a:tblGrid>
                <a:gridCol w="7605712">
                  <a:extLst>
                    <a:ext uri="{9D8B030D-6E8A-4147-A177-3AD203B41FA5}">
                      <a16:colId xmlns:a16="http://schemas.microsoft.com/office/drawing/2014/main" xmlns="" val="50536620"/>
                    </a:ext>
                  </a:extLst>
                </a:gridCol>
              </a:tblGrid>
              <a:tr h="851297">
                <a:tc>
                  <a:txBody>
                    <a:bodyPr/>
                    <a:lstStyle/>
                    <a:p>
                      <a:pPr algn="l" fontAlgn="b"/>
                      <a:r>
                        <a:rPr lang="en-ZA" sz="3600" b="1" i="0" u="none" strike="noStrike" dirty="0">
                          <a:solidFill>
                            <a:srgbClr val="000000"/>
                          </a:solidFill>
                          <a:effectLst/>
                          <a:latin typeface="Calibri" panose="020F0502020204030204" pitchFamily="34" charset="0"/>
                        </a:rPr>
                        <a:t>KEY</a:t>
                      </a:r>
                    </a:p>
                  </a:txBody>
                  <a:tcPr marL="7619" marR="7619" marT="7620" marB="0" anchor="ctr">
                    <a:lnL>
                      <a:noFill/>
                    </a:lnL>
                    <a:lnR>
                      <a:noFill/>
                    </a:lnR>
                    <a:lnT>
                      <a:noFill/>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288100670"/>
                  </a:ext>
                </a:extLst>
              </a:tr>
              <a:tr h="851297">
                <a:tc>
                  <a:txBody>
                    <a:bodyPr/>
                    <a:lstStyle/>
                    <a:p>
                      <a:pPr algn="ctr" rtl="0" fontAlgn="ctr"/>
                      <a:r>
                        <a:rPr lang="en-ZA" sz="3600" b="1" i="0" u="none" strike="noStrike" dirty="0">
                          <a:solidFill>
                            <a:srgbClr val="000000"/>
                          </a:solidFill>
                          <a:effectLst/>
                          <a:latin typeface="Calibri" panose="020F0502020204030204" pitchFamily="34" charset="0"/>
                        </a:rPr>
                        <a:t>Complete</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xmlns="" val="493421522"/>
                  </a:ext>
                </a:extLst>
              </a:tr>
              <a:tr h="851297">
                <a:tc>
                  <a:txBody>
                    <a:bodyPr/>
                    <a:lstStyle/>
                    <a:p>
                      <a:pPr algn="ctr" rtl="0" fontAlgn="ctr"/>
                      <a:r>
                        <a:rPr lang="en-ZA" sz="3600" b="1" i="0" u="none" strike="noStrike" dirty="0">
                          <a:solidFill>
                            <a:srgbClr val="000000"/>
                          </a:solidFill>
                          <a:effectLst/>
                          <a:latin typeface="Calibri" panose="020F0502020204030204" pitchFamily="34" charset="0"/>
                        </a:rPr>
                        <a:t>In progress</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extLst>
                  <a:ext uri="{0D108BD9-81ED-4DB2-BD59-A6C34878D82A}">
                    <a16:rowId xmlns:a16="http://schemas.microsoft.com/office/drawing/2014/main" xmlns="" val="1894417560"/>
                  </a:ext>
                </a:extLst>
              </a:tr>
              <a:tr h="851297">
                <a:tc>
                  <a:txBody>
                    <a:bodyPr/>
                    <a:lstStyle/>
                    <a:p>
                      <a:pPr algn="ctr" fontAlgn="b"/>
                      <a:r>
                        <a:rPr lang="en-ZA" sz="3600" b="1" i="0" u="none" strike="noStrike" dirty="0">
                          <a:solidFill>
                            <a:srgbClr val="000000"/>
                          </a:solidFill>
                          <a:effectLst/>
                          <a:latin typeface="Calibri" panose="020F0502020204030204" pitchFamily="34" charset="0"/>
                        </a:rPr>
                        <a:t>Not Yet Started</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528371020"/>
                  </a:ext>
                </a:extLst>
              </a:tr>
            </a:tbl>
          </a:graphicData>
        </a:graphic>
      </p:graphicFrame>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55</a:t>
            </a:r>
            <a:endParaRPr lang="en-ZA" sz="1200" dirty="0">
              <a:solidFill>
                <a:prstClr val="black"/>
              </a:solidFill>
            </a:endParaRPr>
          </a:p>
        </p:txBody>
      </p:sp>
    </p:spTree>
    <p:extLst>
      <p:ext uri="{BB962C8B-B14F-4D97-AF65-F5344CB8AC3E}">
        <p14:creationId xmlns:p14="http://schemas.microsoft.com/office/powerpoint/2010/main" xmlns="" val="34421211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ZA" altLang="en-US" sz="2000" b="1" dirty="0" smtClean="0"/>
              <a:t>LABOUR ACTIVATION PROGRAMMES ACTION PLAN</a:t>
            </a:r>
          </a:p>
        </p:txBody>
      </p:sp>
      <p:sp>
        <p:nvSpPr>
          <p:cNvPr id="19459"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3C0B82BE-AD45-47A3-B90B-3CDD464A9062}" type="slidenum">
              <a:rPr lang="en-US" altLang="en-US">
                <a:solidFill>
                  <a:srgbClr val="898989"/>
                </a:solidFill>
                <a:latin typeface="Calibri" pitchFamily="34" charset="0"/>
              </a:rPr>
              <a:pPr/>
              <a:t>56</a:t>
            </a:fld>
            <a:endParaRPr lang="en-US" altLang="en-US">
              <a:solidFill>
                <a:srgbClr val="898989"/>
              </a:solidFill>
              <a:latin typeface="Calibri"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xmlns="" val="874439510"/>
              </p:ext>
            </p:extLst>
          </p:nvPr>
        </p:nvGraphicFramePr>
        <p:xfrm>
          <a:off x="249238" y="1365250"/>
          <a:ext cx="8693150" cy="5184980"/>
        </p:xfrm>
        <a:graphic>
          <a:graphicData uri="http://schemas.openxmlformats.org/drawingml/2006/table">
            <a:tbl>
              <a:tblPr/>
              <a:tblGrid>
                <a:gridCol w="1951082">
                  <a:extLst>
                    <a:ext uri="{9D8B030D-6E8A-4147-A177-3AD203B41FA5}">
                      <a16:colId xmlns:a16="http://schemas.microsoft.com/office/drawing/2014/main" xmlns="" val="1364218126"/>
                    </a:ext>
                  </a:extLst>
                </a:gridCol>
                <a:gridCol w="1214005">
                  <a:extLst>
                    <a:ext uri="{9D8B030D-6E8A-4147-A177-3AD203B41FA5}">
                      <a16:colId xmlns:a16="http://schemas.microsoft.com/office/drawing/2014/main" xmlns="" val="3256234811"/>
                    </a:ext>
                  </a:extLst>
                </a:gridCol>
                <a:gridCol w="1430794">
                  <a:extLst>
                    <a:ext uri="{9D8B030D-6E8A-4147-A177-3AD203B41FA5}">
                      <a16:colId xmlns:a16="http://schemas.microsoft.com/office/drawing/2014/main" xmlns="" val="2480934906"/>
                    </a:ext>
                  </a:extLst>
                </a:gridCol>
                <a:gridCol w="1669260">
                  <a:extLst>
                    <a:ext uri="{9D8B030D-6E8A-4147-A177-3AD203B41FA5}">
                      <a16:colId xmlns:a16="http://schemas.microsoft.com/office/drawing/2014/main" xmlns="" val="735499958"/>
                    </a:ext>
                  </a:extLst>
                </a:gridCol>
                <a:gridCol w="1279041">
                  <a:extLst>
                    <a:ext uri="{9D8B030D-6E8A-4147-A177-3AD203B41FA5}">
                      <a16:colId xmlns:a16="http://schemas.microsoft.com/office/drawing/2014/main" xmlns="" val="3796333259"/>
                    </a:ext>
                  </a:extLst>
                </a:gridCol>
                <a:gridCol w="1148968">
                  <a:extLst>
                    <a:ext uri="{9D8B030D-6E8A-4147-A177-3AD203B41FA5}">
                      <a16:colId xmlns:a16="http://schemas.microsoft.com/office/drawing/2014/main" xmlns="" val="1197258654"/>
                    </a:ext>
                  </a:extLst>
                </a:gridCol>
              </a:tblGrid>
              <a:tr h="327931">
                <a:tc>
                  <a:txBody>
                    <a:bodyPr/>
                    <a:lstStyle/>
                    <a:p>
                      <a:pPr algn="l" rtl="0" fontAlgn="ctr"/>
                      <a:r>
                        <a:rPr lang="en-ZA" sz="1050" b="0" i="0" u="none" strike="noStrike" dirty="0">
                          <a:solidFill>
                            <a:srgbClr val="000000"/>
                          </a:solidFill>
                          <a:effectLst/>
                          <a:latin typeface="Calibri" panose="020F0502020204030204" pitchFamily="34" charset="0"/>
                        </a:rPr>
                        <a:t>Publish EOI 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5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50" b="0" i="0" u="none" strike="noStrike" dirty="0">
                          <a:solidFill>
                            <a:srgbClr val="000000"/>
                          </a:solidFill>
                          <a:effectLst/>
                          <a:latin typeface="Calibri" panose="020F0502020204030204" pitchFamily="34" charset="0"/>
                        </a:rPr>
                        <a:t>Oct - Nov 2017</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dirty="0">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a:solidFill>
                            <a:srgbClr val="000000"/>
                          </a:solidFill>
                          <a:effectLst/>
                          <a:latin typeface="Calibri" panose="020F0502020204030204" pitchFamily="34" charset="0"/>
                        </a:rPr>
                        <a:t>Communication &amp; Marketing</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dirty="0">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20661649"/>
                  </a:ext>
                </a:extLst>
              </a:tr>
              <a:tr h="489538">
                <a:tc>
                  <a:txBody>
                    <a:bodyPr/>
                    <a:lstStyle/>
                    <a:p>
                      <a:pPr algn="l" rtl="0" fontAlgn="ctr"/>
                      <a:r>
                        <a:rPr lang="en-ZA" sz="1100" b="0" i="0" u="none" strike="noStrike" dirty="0">
                          <a:solidFill>
                            <a:srgbClr val="000000"/>
                          </a:solidFill>
                          <a:effectLst/>
                          <a:latin typeface="Calibri" panose="020F0502020204030204" pitchFamily="34" charset="0"/>
                        </a:rPr>
                        <a:t>Evaluate EOI 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Dec2017; Jan 2018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LAP Grant Adjudication Committee (LGAC)</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760310768"/>
                  </a:ext>
                </a:extLst>
              </a:tr>
              <a:tr h="272326">
                <a:tc>
                  <a:txBody>
                    <a:bodyPr/>
                    <a:lstStyle/>
                    <a:p>
                      <a:pPr algn="l" rtl="0" fontAlgn="ctr"/>
                      <a:r>
                        <a:rPr lang="en-ZA" sz="1100" b="0" i="0" u="none" strike="noStrike" dirty="0">
                          <a:solidFill>
                            <a:srgbClr val="000000"/>
                          </a:solidFill>
                          <a:effectLst/>
                          <a:latin typeface="Calibri" panose="020F0502020204030204" pitchFamily="34" charset="0"/>
                        </a:rPr>
                        <a:t>Conduct Probity process</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March – Apr 2018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Internal Audit</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11732761"/>
                  </a:ext>
                </a:extLst>
              </a:tr>
              <a:tr h="272326">
                <a:tc>
                  <a:txBody>
                    <a:bodyPr/>
                    <a:lstStyle/>
                    <a:p>
                      <a:pPr algn="l" rtl="0" fontAlgn="ctr"/>
                      <a:r>
                        <a:rPr lang="en-ZA" sz="1100" b="0" i="0" u="none" strike="noStrike" dirty="0">
                          <a:solidFill>
                            <a:srgbClr val="000000"/>
                          </a:solidFill>
                          <a:effectLst/>
                          <a:latin typeface="Calibri" panose="020F0502020204030204" pitchFamily="34" charset="0"/>
                        </a:rPr>
                        <a:t>Re- evaluation EOI1</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dirty="0">
                          <a:solidFill>
                            <a:srgbClr val="000000"/>
                          </a:solidFill>
                          <a:effectLst/>
                          <a:latin typeface="Calibri" panose="020F0502020204030204" pitchFamily="34" charset="0"/>
                        </a:rPr>
                        <a:t>22-23 May 2018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LGAC</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923210187"/>
                  </a:ext>
                </a:extLst>
              </a:tr>
              <a:tr h="726200">
                <a:tc>
                  <a:txBody>
                    <a:bodyPr/>
                    <a:lstStyle/>
                    <a:p>
                      <a:pPr algn="l" rtl="0" fontAlgn="ctr"/>
                      <a:r>
                        <a:rPr lang="en-ZA" sz="1050" b="0" i="0" u="none" strike="noStrike" dirty="0">
                          <a:solidFill>
                            <a:srgbClr val="000000"/>
                          </a:solidFill>
                          <a:effectLst/>
                          <a:latin typeface="Calibri" panose="020F0502020204030204" pitchFamily="34" charset="0"/>
                        </a:rPr>
                        <a:t>Engage National Treasury on Grant process</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05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050" b="0" i="0" u="none" strike="noStrike" dirty="0">
                          <a:solidFill>
                            <a:srgbClr val="000000"/>
                          </a:solidFill>
                          <a:effectLst/>
                          <a:latin typeface="Calibri" panose="020F0502020204030204" pitchFamily="34" charset="0"/>
                        </a:rPr>
                        <a:t>Apr – July 2018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050" b="0" i="0" u="none" strike="noStrike" dirty="0">
                          <a:solidFill>
                            <a:srgbClr val="000000"/>
                          </a:solidFill>
                          <a:effectLst/>
                          <a:latin typeface="Calibri" panose="020F0502020204030204" pitchFamily="34" charset="0"/>
                        </a:rPr>
                        <a:t>In progress. </a:t>
                      </a:r>
                      <a:r>
                        <a:rPr lang="en-ZA" sz="1050" b="0" i="0" u="none" strike="noStrike" dirty="0" smtClean="0">
                          <a:solidFill>
                            <a:srgbClr val="000000"/>
                          </a:solidFill>
                          <a:effectLst/>
                          <a:latin typeface="Calibri" panose="020F0502020204030204" pitchFamily="34" charset="0"/>
                        </a:rPr>
                        <a:t>There</a:t>
                      </a:r>
                      <a:r>
                        <a:rPr lang="en-ZA" sz="1050" b="0" i="0" u="none" strike="noStrike" baseline="0" dirty="0" smtClean="0">
                          <a:solidFill>
                            <a:srgbClr val="000000"/>
                          </a:solidFill>
                          <a:effectLst/>
                          <a:latin typeface="Calibri" panose="020F0502020204030204" pitchFamily="34" charset="0"/>
                        </a:rPr>
                        <a:t> has been engagement between UIF and National Treasury . National Treasury to send written advice on the grant process .</a:t>
                      </a:r>
                      <a:endParaRPr lang="en-ZA" sz="1050" b="0" i="0" u="none" strike="noStrike" dirty="0">
                        <a:solidFill>
                          <a:srgbClr val="000000"/>
                        </a:solidFill>
                        <a:effectLst/>
                        <a:latin typeface="Calibri" panose="020F0502020204030204" pitchFamily="34" charset="0"/>
                      </a:endParaRP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050" b="0" i="0" u="none" strike="noStrike" dirty="0">
                          <a:solidFill>
                            <a:srgbClr val="000000"/>
                          </a:solidFill>
                          <a:effectLst/>
                          <a:latin typeface="Calibri" panose="020F0502020204030204" pitchFamily="34" charset="0"/>
                        </a:rPr>
                        <a:t>CD: 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050" b="0" i="0" u="none" strike="noStrike" dirty="0">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38555319"/>
                  </a:ext>
                </a:extLst>
              </a:tr>
              <a:tr h="272326">
                <a:tc>
                  <a:txBody>
                    <a:bodyPr/>
                    <a:lstStyle/>
                    <a:p>
                      <a:pPr algn="l" rtl="0" fontAlgn="ctr"/>
                      <a:r>
                        <a:rPr lang="en-ZA" sz="1100" b="0" i="0" u="none" strike="noStrike" dirty="0">
                          <a:solidFill>
                            <a:srgbClr val="000000"/>
                          </a:solidFill>
                          <a:effectLst/>
                          <a:latin typeface="Calibri" panose="020F0502020204030204" pitchFamily="34" charset="0"/>
                        </a:rPr>
                        <a:t>Create a pool of potential partners</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22 May - 13 Jul 2018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CD: 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12980244"/>
                  </a:ext>
                </a:extLst>
              </a:tr>
              <a:tr h="474958">
                <a:tc>
                  <a:txBody>
                    <a:bodyPr/>
                    <a:lstStyle/>
                    <a:p>
                      <a:pPr algn="l" rtl="0" fontAlgn="ctr"/>
                      <a:r>
                        <a:rPr lang="en-ZA" sz="1100" b="0" i="0" u="none" strike="noStrike" dirty="0">
                          <a:solidFill>
                            <a:srgbClr val="000000"/>
                          </a:solidFill>
                          <a:effectLst/>
                          <a:latin typeface="Calibri" panose="020F0502020204030204" pitchFamily="34" charset="0"/>
                        </a:rPr>
                        <a:t>Deviation submission to  reduce process (Go back to Basics)</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25-Jul-18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Enterprise Development (ED)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07619892"/>
                  </a:ext>
                </a:extLst>
              </a:tr>
              <a:tr h="648072">
                <a:tc>
                  <a:txBody>
                    <a:bodyPr/>
                    <a:lstStyle/>
                    <a:p>
                      <a:pPr algn="l" rtl="0" fontAlgn="ctr"/>
                      <a:r>
                        <a:rPr lang="en-ZA" sz="1100" b="0" i="0" u="none" strike="noStrike" dirty="0">
                          <a:solidFill>
                            <a:srgbClr val="000000"/>
                          </a:solidFill>
                          <a:effectLst/>
                          <a:latin typeface="Calibri" panose="020F0502020204030204" pitchFamily="34" charset="0"/>
                        </a:rPr>
                        <a:t>Develop the Specifications and Evaluation for Request for Partnership Proposals (RFPP)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dirty="0">
                          <a:solidFill>
                            <a:srgbClr val="000000"/>
                          </a:solidFill>
                          <a:effectLst/>
                          <a:latin typeface="Calibri" panose="020F0502020204030204" pitchFamily="34" charset="0"/>
                        </a:rPr>
                        <a:t>27-Aug-18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Training of the Unemployed (TOU)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368623594"/>
                  </a:ext>
                </a:extLst>
              </a:tr>
              <a:tr h="272326">
                <a:tc>
                  <a:txBody>
                    <a:bodyPr/>
                    <a:lstStyle/>
                    <a:p>
                      <a:pPr algn="l" rtl="0" fontAlgn="ctr"/>
                      <a:r>
                        <a:rPr lang="en-ZA" sz="1100" b="0" i="0" u="none" strike="noStrike">
                          <a:solidFill>
                            <a:srgbClr val="000000"/>
                          </a:solidFill>
                          <a:effectLst/>
                          <a:latin typeface="Calibri" panose="020F0502020204030204" pitchFamily="34" charset="0"/>
                        </a:rPr>
                        <a:t>Setup the email account</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26-Jul-18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58549863"/>
                  </a:ext>
                </a:extLst>
              </a:tr>
              <a:tr h="447754">
                <a:tc>
                  <a:txBody>
                    <a:bodyPr/>
                    <a:lstStyle/>
                    <a:p>
                      <a:pPr algn="l" rtl="0" fontAlgn="ctr"/>
                      <a:r>
                        <a:rPr lang="en-ZA" sz="1050" b="0" i="0" u="none" strike="noStrike" dirty="0">
                          <a:solidFill>
                            <a:srgbClr val="000000"/>
                          </a:solidFill>
                          <a:effectLst/>
                          <a:latin typeface="Calibri" panose="020F0502020204030204" pitchFamily="34" charset="0"/>
                        </a:rPr>
                        <a:t>Create outbound email for potential  Service providers</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5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50" b="0" i="0" u="none" strike="noStrike" dirty="0">
                          <a:solidFill>
                            <a:srgbClr val="000000"/>
                          </a:solidFill>
                          <a:effectLst/>
                          <a:latin typeface="Calibri" panose="020F0502020204030204" pitchFamily="34" charset="0"/>
                        </a:rPr>
                        <a:t>26-Jul-18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dirty="0">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dirty="0">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067747222"/>
                  </a:ext>
                </a:extLst>
              </a:tr>
              <a:tr h="453875">
                <a:tc>
                  <a:txBody>
                    <a:bodyPr/>
                    <a:lstStyle/>
                    <a:p>
                      <a:pPr algn="l" rtl="0" fontAlgn="ctr"/>
                      <a:r>
                        <a:rPr lang="en-ZA" sz="1050" b="0" i="0" u="none" strike="noStrike" dirty="0">
                          <a:solidFill>
                            <a:srgbClr val="000000"/>
                          </a:solidFill>
                          <a:effectLst/>
                          <a:latin typeface="Calibri" panose="020F0502020204030204" pitchFamily="34" charset="0"/>
                        </a:rPr>
                        <a:t>Issue RFPP to  pool as per probity recommendations</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50" b="0" i="0" u="none" strike="noStrike" dirty="0">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50" b="0" i="0" u="none" strike="noStrike" dirty="0">
                          <a:solidFill>
                            <a:srgbClr val="000000"/>
                          </a:solidFill>
                          <a:effectLst/>
                          <a:latin typeface="Calibri" panose="020F0502020204030204" pitchFamily="34" charset="0"/>
                        </a:rPr>
                        <a:t>23-Aug-18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dirty="0">
                          <a:solidFill>
                            <a:srgbClr val="000000"/>
                          </a:solidFill>
                          <a:effectLst/>
                          <a:latin typeface="Calibri" panose="020F0502020204030204" pitchFamily="34" charset="0"/>
                        </a:rPr>
                        <a:t>Completed </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dirty="0">
                          <a:solidFill>
                            <a:srgbClr val="000000"/>
                          </a:solidFill>
                          <a:effectLst/>
                          <a:latin typeface="Calibri" panose="020F0502020204030204" pitchFamily="34" charset="0"/>
                        </a:rPr>
                        <a:t>TOU Co-ordinator</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50" b="0" i="0" u="none" strike="noStrike" dirty="0">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517244281"/>
                  </a:ext>
                </a:extLst>
              </a:tr>
              <a:tr h="363099">
                <a:tc>
                  <a:txBody>
                    <a:bodyPr/>
                    <a:lstStyle/>
                    <a:p>
                      <a:pPr algn="l" rtl="0" fontAlgn="ctr"/>
                      <a:r>
                        <a:rPr lang="en-ZA" sz="1100" b="0" i="0" u="none" strike="noStrike">
                          <a:solidFill>
                            <a:srgbClr val="000000"/>
                          </a:solidFill>
                          <a:effectLst/>
                          <a:latin typeface="Calibri" panose="020F0502020204030204" pitchFamily="34" charset="0"/>
                        </a:rPr>
                        <a:t>Pre-Screening of Proposals  from Pool</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3– 4 Sep-18</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Technical Screening Committee (TSC)</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4671" marR="4671" marT="467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637489201"/>
                  </a:ext>
                </a:extLst>
              </a:tr>
            </a:tbl>
          </a:graphicData>
        </a:graphic>
      </p:graphicFrame>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56</a:t>
            </a:r>
            <a:endParaRPr lang="en-ZA" sz="1200" dirty="0">
              <a:solidFill>
                <a:prstClr val="black"/>
              </a:solidFill>
            </a:endParaRPr>
          </a:p>
        </p:txBody>
      </p:sp>
    </p:spTree>
    <p:extLst>
      <p:ext uri="{BB962C8B-B14F-4D97-AF65-F5344CB8AC3E}">
        <p14:creationId xmlns:p14="http://schemas.microsoft.com/office/powerpoint/2010/main" xmlns="" val="30202745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ZA" altLang="en-US" sz="2000" b="1" dirty="0" smtClean="0">
                <a:solidFill>
                  <a:prstClr val="black"/>
                </a:solidFill>
              </a:rPr>
              <a:t>LABOUR ACTIVATION PROGRAMMES ACTION PLAN</a:t>
            </a:r>
            <a:endParaRPr lang="en-ZA" altLang="en-US" sz="2000" b="1" dirty="0" smtClean="0"/>
          </a:p>
        </p:txBody>
      </p:sp>
      <p:graphicFrame>
        <p:nvGraphicFramePr>
          <p:cNvPr id="8" name="Content Placeholder 7"/>
          <p:cNvGraphicFramePr>
            <a:graphicFrameLocks noGrp="1"/>
          </p:cNvGraphicFramePr>
          <p:nvPr>
            <p:ph idx="1"/>
            <p:extLst>
              <p:ext uri="{D42A27DB-BD31-4B8C-83A1-F6EECF244321}">
                <p14:modId xmlns:p14="http://schemas.microsoft.com/office/powerpoint/2010/main" xmlns="" val="4092383725"/>
              </p:ext>
            </p:extLst>
          </p:nvPr>
        </p:nvGraphicFramePr>
        <p:xfrm>
          <a:off x="244475" y="1352550"/>
          <a:ext cx="8618539" cy="5110992"/>
        </p:xfrm>
        <a:graphic>
          <a:graphicData uri="http://schemas.openxmlformats.org/drawingml/2006/table">
            <a:tbl>
              <a:tblPr/>
              <a:tblGrid>
                <a:gridCol w="1934335">
                  <a:extLst>
                    <a:ext uri="{9D8B030D-6E8A-4147-A177-3AD203B41FA5}">
                      <a16:colId xmlns:a16="http://schemas.microsoft.com/office/drawing/2014/main" xmlns="" val="1457965044"/>
                    </a:ext>
                  </a:extLst>
                </a:gridCol>
                <a:gridCol w="1203587">
                  <a:extLst>
                    <a:ext uri="{9D8B030D-6E8A-4147-A177-3AD203B41FA5}">
                      <a16:colId xmlns:a16="http://schemas.microsoft.com/office/drawing/2014/main" xmlns="" val="2000674722"/>
                    </a:ext>
                  </a:extLst>
                </a:gridCol>
                <a:gridCol w="1418514">
                  <a:extLst>
                    <a:ext uri="{9D8B030D-6E8A-4147-A177-3AD203B41FA5}">
                      <a16:colId xmlns:a16="http://schemas.microsoft.com/office/drawing/2014/main" xmlns="" val="1093944404"/>
                    </a:ext>
                  </a:extLst>
                </a:gridCol>
                <a:gridCol w="1654930">
                  <a:extLst>
                    <a:ext uri="{9D8B030D-6E8A-4147-A177-3AD203B41FA5}">
                      <a16:colId xmlns:a16="http://schemas.microsoft.com/office/drawing/2014/main" xmlns="" val="4259869515"/>
                    </a:ext>
                  </a:extLst>
                </a:gridCol>
                <a:gridCol w="1268064">
                  <a:extLst>
                    <a:ext uri="{9D8B030D-6E8A-4147-A177-3AD203B41FA5}">
                      <a16:colId xmlns:a16="http://schemas.microsoft.com/office/drawing/2014/main" xmlns="" val="85839487"/>
                    </a:ext>
                  </a:extLst>
                </a:gridCol>
                <a:gridCol w="1139109">
                  <a:extLst>
                    <a:ext uri="{9D8B030D-6E8A-4147-A177-3AD203B41FA5}">
                      <a16:colId xmlns:a16="http://schemas.microsoft.com/office/drawing/2014/main" xmlns="" val="611145958"/>
                    </a:ext>
                  </a:extLst>
                </a:gridCol>
              </a:tblGrid>
              <a:tr h="564291">
                <a:tc>
                  <a:txBody>
                    <a:bodyPr/>
                    <a:lstStyle/>
                    <a:p>
                      <a:pPr algn="l" rtl="0" fontAlgn="ctr"/>
                      <a:r>
                        <a:rPr lang="en-ZA" sz="1100" b="0" i="0" u="none" strike="noStrike" dirty="0">
                          <a:solidFill>
                            <a:srgbClr val="000000"/>
                          </a:solidFill>
                          <a:effectLst/>
                          <a:latin typeface="Calibri" panose="020F0502020204030204" pitchFamily="34" charset="0"/>
                        </a:rPr>
                        <a:t>Evaluation and Approval of proposals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dirty="0">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 6 – 7 Sep-18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LGAC</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2922015"/>
                  </a:ext>
                </a:extLst>
              </a:tr>
              <a:tr h="282147">
                <a:tc>
                  <a:txBody>
                    <a:bodyPr/>
                    <a:lstStyle/>
                    <a:p>
                      <a:pPr algn="l" rtl="0" fontAlgn="ctr"/>
                      <a:r>
                        <a:rPr lang="en-ZA" sz="1100" b="0" i="0" u="none" strike="noStrike">
                          <a:solidFill>
                            <a:srgbClr val="000000"/>
                          </a:solidFill>
                          <a:effectLst/>
                          <a:latin typeface="Calibri" panose="020F0502020204030204" pitchFamily="34" charset="0"/>
                        </a:rPr>
                        <a:t>Prepare submissions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a:solidFill>
                            <a:srgbClr val="000000"/>
                          </a:solidFill>
                          <a:effectLst/>
                          <a:latin typeface="Calibri" panose="020F0502020204030204" pitchFamily="34" charset="0"/>
                        </a:rPr>
                        <a:t>In progress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In progress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LAP clusters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155411472"/>
                  </a:ext>
                </a:extLst>
              </a:tr>
              <a:tr h="423219">
                <a:tc>
                  <a:txBody>
                    <a:bodyPr/>
                    <a:lstStyle/>
                    <a:p>
                      <a:pPr algn="l" rtl="0" fontAlgn="ctr"/>
                      <a:r>
                        <a:rPr lang="en-ZA" sz="1100" b="0" i="0" u="none" strike="noStrike" dirty="0">
                          <a:solidFill>
                            <a:srgbClr val="000000"/>
                          </a:solidFill>
                          <a:effectLst/>
                          <a:latin typeface="Calibri" panose="020F0502020204030204" pitchFamily="34" charset="0"/>
                        </a:rPr>
                        <a:t>Contracting of approved partnerships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dirty="0">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dirty="0">
                          <a:solidFill>
                            <a:srgbClr val="000000"/>
                          </a:solidFill>
                          <a:effectLst/>
                          <a:latin typeface="Calibri" panose="020F0502020204030204" pitchFamily="34" charset="0"/>
                        </a:rPr>
                        <a:t>In progress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In progress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Legal and LAP clusters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894487997"/>
                  </a:ext>
                </a:extLst>
              </a:tr>
              <a:tr h="423219">
                <a:tc>
                  <a:txBody>
                    <a:bodyPr/>
                    <a:lstStyle/>
                    <a:p>
                      <a:pPr algn="l" rtl="0" fontAlgn="ctr"/>
                      <a:r>
                        <a:rPr lang="en-ZA" sz="1100" b="0" i="0" u="none" strike="noStrike" dirty="0">
                          <a:solidFill>
                            <a:srgbClr val="000000"/>
                          </a:solidFill>
                          <a:effectLst/>
                          <a:latin typeface="Calibri" panose="020F0502020204030204" pitchFamily="34" charset="0"/>
                        </a:rPr>
                        <a:t>Recruitment by PES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dirty="0">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dirty="0">
                          <a:solidFill>
                            <a:srgbClr val="000000"/>
                          </a:solidFill>
                          <a:effectLst/>
                          <a:latin typeface="Calibri" panose="020F0502020204030204" pitchFamily="34" charset="0"/>
                        </a:rPr>
                        <a:t>05 - 30 October-18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dirty="0">
                          <a:solidFill>
                            <a:srgbClr val="000000"/>
                          </a:solidFill>
                          <a:effectLst/>
                          <a:latin typeface="Calibri" panose="020F0502020204030204" pitchFamily="34" charset="0"/>
                        </a:rPr>
                        <a:t>In progress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dirty="0">
                          <a:solidFill>
                            <a:srgbClr val="000000"/>
                          </a:solidFill>
                          <a:effectLst/>
                          <a:latin typeface="Calibri" panose="020F0502020204030204" pitchFamily="34" charset="0"/>
                        </a:rPr>
                        <a:t>Provincial Offices and Partners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846889989"/>
                  </a:ext>
                </a:extLst>
              </a:tr>
              <a:tr h="455582">
                <a:tc>
                  <a:txBody>
                    <a:bodyPr/>
                    <a:lstStyle/>
                    <a:p>
                      <a:pPr algn="l" rtl="0" fontAlgn="ctr"/>
                      <a:r>
                        <a:rPr lang="en-ZA" sz="1100" b="0" i="0" u="none" strike="noStrike">
                          <a:solidFill>
                            <a:srgbClr val="000000"/>
                          </a:solidFill>
                          <a:effectLst/>
                          <a:latin typeface="Calibri" panose="020F0502020204030204" pitchFamily="34" charset="0"/>
                        </a:rPr>
                        <a:t>Training starts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dirty="0">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dirty="0">
                          <a:solidFill>
                            <a:srgbClr val="000000"/>
                          </a:solidFill>
                          <a:effectLst/>
                          <a:latin typeface="Calibri" panose="020F0502020204030204" pitchFamily="34" charset="0"/>
                        </a:rPr>
                        <a:t>01-Nov-18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not yet started </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Provincial Offices, LAP Clusters and Partners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9835707"/>
                  </a:ext>
                </a:extLst>
              </a:tr>
              <a:tr h="282147">
                <a:tc>
                  <a:txBody>
                    <a:bodyPr/>
                    <a:lstStyle/>
                    <a:p>
                      <a:pPr algn="l" rtl="0" fontAlgn="ctr"/>
                      <a:r>
                        <a:rPr lang="en-ZA" sz="1100" b="0" i="0" u="none" strike="noStrike">
                          <a:solidFill>
                            <a:srgbClr val="000000"/>
                          </a:solidFill>
                          <a:effectLst/>
                          <a:latin typeface="Calibri" panose="020F0502020204030204" pitchFamily="34" charset="0"/>
                        </a:rPr>
                        <a:t>RFPP sent to DHET entities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11-Sep-18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 </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TOU Co-ordinator</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300589601"/>
                  </a:ext>
                </a:extLst>
              </a:tr>
              <a:tr h="423219">
                <a:tc>
                  <a:txBody>
                    <a:bodyPr/>
                    <a:lstStyle/>
                    <a:p>
                      <a:pPr algn="l" rtl="0" fontAlgn="ctr"/>
                      <a:r>
                        <a:rPr lang="en-ZA" sz="1100" b="0" i="0" u="none" strike="noStrike">
                          <a:solidFill>
                            <a:srgbClr val="000000"/>
                          </a:solidFill>
                          <a:effectLst/>
                          <a:latin typeface="Calibri" panose="020F0502020204030204" pitchFamily="34" charset="0"/>
                        </a:rPr>
                        <a:t>Pre-Screening of DHET Entities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Days  27 Sep-18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TSC</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220472287"/>
                  </a:ext>
                </a:extLst>
              </a:tr>
              <a:tr h="705364">
                <a:tc>
                  <a:txBody>
                    <a:bodyPr/>
                    <a:lstStyle/>
                    <a:p>
                      <a:pPr algn="l" rtl="0" fontAlgn="ctr"/>
                      <a:r>
                        <a:rPr lang="en-ZA" sz="1100" b="0" i="0" u="none" strike="noStrike">
                          <a:solidFill>
                            <a:srgbClr val="000000"/>
                          </a:solidFill>
                          <a:effectLst/>
                          <a:latin typeface="Calibri" panose="020F0502020204030204" pitchFamily="34" charset="0"/>
                        </a:rPr>
                        <a:t>Evaluation and Recommendations of proposals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dirty="0">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Days 1 Oct-8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LGAC</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91084834"/>
                  </a:ext>
                </a:extLst>
              </a:tr>
              <a:tr h="282147">
                <a:tc>
                  <a:txBody>
                    <a:bodyPr/>
                    <a:lstStyle/>
                    <a:p>
                      <a:pPr algn="l" rtl="0" fontAlgn="ctr"/>
                      <a:r>
                        <a:rPr lang="en-ZA" sz="1100" b="0" i="0" u="none" strike="noStrike">
                          <a:solidFill>
                            <a:srgbClr val="000000"/>
                          </a:solidFill>
                          <a:effectLst/>
                          <a:latin typeface="Calibri" panose="020F0502020204030204" pitchFamily="34" charset="0"/>
                        </a:rPr>
                        <a:t>Prepare submissions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22-Oct-18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smtClean="0">
                          <a:solidFill>
                            <a:srgbClr val="000000"/>
                          </a:solidFill>
                          <a:effectLst/>
                          <a:latin typeface="Calibri" panose="020F0502020204030204" pitchFamily="34" charset="0"/>
                        </a:rPr>
                        <a:t>Completed</a:t>
                      </a:r>
                      <a:endParaRPr lang="en-ZA" sz="1100" b="0" i="0" u="none" strike="noStrike" dirty="0">
                        <a:solidFill>
                          <a:srgbClr val="000000"/>
                        </a:solidFill>
                        <a:effectLst/>
                        <a:latin typeface="Calibri" panose="020F0502020204030204" pitchFamily="34" charset="0"/>
                      </a:endParaRP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LAP clusters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0196121"/>
                  </a:ext>
                </a:extLst>
              </a:tr>
              <a:tr h="564291">
                <a:tc>
                  <a:txBody>
                    <a:bodyPr/>
                    <a:lstStyle/>
                    <a:p>
                      <a:pPr algn="l" rtl="0" fontAlgn="ctr"/>
                      <a:r>
                        <a:rPr lang="en-ZA" sz="1100" b="0" i="0" u="none" strike="noStrike">
                          <a:solidFill>
                            <a:srgbClr val="000000"/>
                          </a:solidFill>
                          <a:effectLst/>
                          <a:latin typeface="Calibri" panose="020F0502020204030204" pitchFamily="34" charset="0"/>
                        </a:rPr>
                        <a:t>Conduct Probity process on DHET </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dirty="0">
                          <a:solidFill>
                            <a:srgbClr val="000000"/>
                          </a:solidFill>
                          <a:effectLst/>
                          <a:latin typeface="Calibri" panose="020F0502020204030204" pitchFamily="34" charset="0"/>
                        </a:rPr>
                        <a:t>22-Oct-18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not yet started </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Internal Audit</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012750636"/>
                  </a:ext>
                </a:extLst>
              </a:tr>
              <a:tr h="282147">
                <a:tc>
                  <a:txBody>
                    <a:bodyPr/>
                    <a:lstStyle/>
                    <a:p>
                      <a:pPr algn="l" rtl="0" fontAlgn="ctr"/>
                      <a:r>
                        <a:rPr lang="en-ZA" sz="1100" b="0" i="0" u="none" strike="noStrike">
                          <a:solidFill>
                            <a:srgbClr val="000000"/>
                          </a:solidFill>
                          <a:effectLst/>
                          <a:latin typeface="Calibri" panose="020F0502020204030204" pitchFamily="34" charset="0"/>
                        </a:rPr>
                        <a:t>Contracting of approved partners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01-Nov-18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not yet started </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Legal and LAP clusters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691561755"/>
                  </a:ext>
                </a:extLst>
              </a:tr>
              <a:tr h="423219">
                <a:tc>
                  <a:txBody>
                    <a:bodyPr/>
                    <a:lstStyle/>
                    <a:p>
                      <a:pPr algn="l" rtl="0" fontAlgn="ctr"/>
                      <a:r>
                        <a:rPr lang="en-ZA" sz="1100" b="0" i="0" u="none" strike="noStrike">
                          <a:solidFill>
                            <a:srgbClr val="000000"/>
                          </a:solidFill>
                          <a:effectLst/>
                          <a:latin typeface="Calibri" panose="020F0502020204030204" pitchFamily="34" charset="0"/>
                        </a:rPr>
                        <a:t>Recruitment by PES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TOU</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12-Nov-18</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not yet started </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Provincial Offices and Partners</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7194" marR="7194" marT="719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916144796"/>
                  </a:ext>
                </a:extLst>
              </a:tr>
            </a:tbl>
          </a:graphicData>
        </a:graphic>
      </p:graphicFrame>
      <p:sp>
        <p:nvSpPr>
          <p:cNvPr id="20576"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300DDD3-CF0C-491E-8C4A-7F47C04E8416}" type="slidenum">
              <a:rPr lang="en-US" altLang="en-US">
                <a:solidFill>
                  <a:srgbClr val="898989"/>
                </a:solidFill>
                <a:latin typeface="Calibri" pitchFamily="34" charset="0"/>
              </a:rPr>
              <a:pPr/>
              <a:t>57</a:t>
            </a:fld>
            <a:endParaRPr lang="en-US" altLang="en-US">
              <a:solidFill>
                <a:srgbClr val="898989"/>
              </a:solidFill>
              <a:latin typeface="Calibri" pitchFamily="34" charset="0"/>
            </a:endParaRPr>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57</a:t>
            </a:r>
            <a:endParaRPr lang="en-ZA" sz="1200" dirty="0">
              <a:solidFill>
                <a:prstClr val="black"/>
              </a:solidFill>
            </a:endParaRPr>
          </a:p>
        </p:txBody>
      </p:sp>
    </p:spTree>
    <p:extLst>
      <p:ext uri="{BB962C8B-B14F-4D97-AF65-F5344CB8AC3E}">
        <p14:creationId xmlns:p14="http://schemas.microsoft.com/office/powerpoint/2010/main" xmlns="" val="55905736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ZA" altLang="en-US" sz="2000" b="1" dirty="0" smtClean="0">
                <a:solidFill>
                  <a:srgbClr val="000000"/>
                </a:solidFill>
              </a:rPr>
              <a:t>LABOUR ACTIVATION PROGRAMMES ACTION PLAN</a:t>
            </a:r>
            <a:endParaRPr lang="en-ZA" altLang="en-US" sz="2000" b="1"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656464821"/>
              </p:ext>
            </p:extLst>
          </p:nvPr>
        </p:nvGraphicFramePr>
        <p:xfrm>
          <a:off x="311150" y="1365250"/>
          <a:ext cx="8607424" cy="5127626"/>
        </p:xfrm>
        <a:graphic>
          <a:graphicData uri="http://schemas.openxmlformats.org/drawingml/2006/table">
            <a:tbl>
              <a:tblPr/>
              <a:tblGrid>
                <a:gridCol w="1931840">
                  <a:extLst>
                    <a:ext uri="{9D8B030D-6E8A-4147-A177-3AD203B41FA5}">
                      <a16:colId xmlns:a16="http://schemas.microsoft.com/office/drawing/2014/main" xmlns="" val="3081177666"/>
                    </a:ext>
                  </a:extLst>
                </a:gridCol>
                <a:gridCol w="1202034">
                  <a:extLst>
                    <a:ext uri="{9D8B030D-6E8A-4147-A177-3AD203B41FA5}">
                      <a16:colId xmlns:a16="http://schemas.microsoft.com/office/drawing/2014/main" xmlns="" val="3978088442"/>
                    </a:ext>
                  </a:extLst>
                </a:gridCol>
                <a:gridCol w="1416683">
                  <a:extLst>
                    <a:ext uri="{9D8B030D-6E8A-4147-A177-3AD203B41FA5}">
                      <a16:colId xmlns:a16="http://schemas.microsoft.com/office/drawing/2014/main" xmlns="" val="1648974036"/>
                    </a:ext>
                  </a:extLst>
                </a:gridCol>
                <a:gridCol w="1652798">
                  <a:extLst>
                    <a:ext uri="{9D8B030D-6E8A-4147-A177-3AD203B41FA5}">
                      <a16:colId xmlns:a16="http://schemas.microsoft.com/office/drawing/2014/main" xmlns="" val="1035709830"/>
                    </a:ext>
                  </a:extLst>
                </a:gridCol>
                <a:gridCol w="1266430">
                  <a:extLst>
                    <a:ext uri="{9D8B030D-6E8A-4147-A177-3AD203B41FA5}">
                      <a16:colId xmlns:a16="http://schemas.microsoft.com/office/drawing/2014/main" xmlns="" val="2561741219"/>
                    </a:ext>
                  </a:extLst>
                </a:gridCol>
                <a:gridCol w="1137639">
                  <a:extLst>
                    <a:ext uri="{9D8B030D-6E8A-4147-A177-3AD203B41FA5}">
                      <a16:colId xmlns:a16="http://schemas.microsoft.com/office/drawing/2014/main" xmlns="" val="3023338256"/>
                    </a:ext>
                  </a:extLst>
                </a:gridCol>
              </a:tblGrid>
              <a:tr h="598476">
                <a:tc>
                  <a:txBody>
                    <a:bodyPr/>
                    <a:lstStyle/>
                    <a:p>
                      <a:pPr algn="l" rtl="0" fontAlgn="ctr"/>
                      <a:r>
                        <a:rPr lang="en-ZA" sz="1000" b="0" i="0" u="none" strike="noStrike">
                          <a:solidFill>
                            <a:srgbClr val="000000"/>
                          </a:solidFill>
                          <a:effectLst/>
                          <a:latin typeface="Calibri" panose="020F0502020204030204" pitchFamily="34" charset="0"/>
                        </a:rPr>
                        <a:t>Training starts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ZA" sz="1000" b="0" i="0" u="none" strike="noStrike">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19-Nov-18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000" b="0" i="0" u="none" strike="noStrike">
                          <a:solidFill>
                            <a:srgbClr val="000000"/>
                          </a:solidFill>
                          <a:effectLst/>
                          <a:latin typeface="Calibri" panose="020F0502020204030204" pitchFamily="34" charset="0"/>
                        </a:rPr>
                        <a:t>Provincial Offices, LAP Clusters and Partners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72921542"/>
                  </a:ext>
                </a:extLst>
              </a:tr>
              <a:tr h="299238">
                <a:tc>
                  <a:txBody>
                    <a:bodyPr/>
                    <a:lstStyle/>
                    <a:p>
                      <a:pPr algn="l" rtl="0" fontAlgn="ctr"/>
                      <a:r>
                        <a:rPr lang="en-ZA" sz="1000" b="0" i="0" u="none" strike="noStrike">
                          <a:solidFill>
                            <a:srgbClr val="000000"/>
                          </a:solidFill>
                          <a:effectLst/>
                          <a:latin typeface="Calibri" panose="020F0502020204030204" pitchFamily="34" charset="0"/>
                        </a:rPr>
                        <a:t>Advert for to SOEs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dirty="0">
                          <a:solidFill>
                            <a:srgbClr val="000000"/>
                          </a:solidFill>
                          <a:effectLst/>
                          <a:latin typeface="Calibri" panose="020F0502020204030204" pitchFamily="34" charset="0"/>
                        </a:rPr>
                        <a:t>07-Oct-18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Completed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TOU Co-ordinator</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257872079"/>
                  </a:ext>
                </a:extLst>
              </a:tr>
              <a:tr h="299238">
                <a:tc>
                  <a:txBody>
                    <a:bodyPr/>
                    <a:lstStyle/>
                    <a:p>
                      <a:pPr algn="l" rtl="0" fontAlgn="ctr"/>
                      <a:r>
                        <a:rPr lang="en-ZA" sz="1000" b="0" i="0" u="none" strike="noStrike" dirty="0">
                          <a:solidFill>
                            <a:srgbClr val="000000"/>
                          </a:solidFill>
                          <a:effectLst/>
                          <a:latin typeface="Calibri" panose="020F0502020204030204" pitchFamily="34" charset="0"/>
                        </a:rPr>
                        <a:t>Pre-Screening of SOEs proposals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dirty="0">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dirty="0">
                          <a:solidFill>
                            <a:srgbClr val="000000"/>
                          </a:solidFill>
                          <a:effectLst/>
                          <a:latin typeface="Calibri" panose="020F0502020204030204" pitchFamily="34" charset="0"/>
                        </a:rPr>
                        <a:t>23 – 25 Oct 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dirty="0" smtClean="0">
                          <a:solidFill>
                            <a:srgbClr val="000000"/>
                          </a:solidFill>
                          <a:effectLst/>
                          <a:latin typeface="Calibri" panose="020F0502020204030204" pitchFamily="34" charset="0"/>
                        </a:rPr>
                        <a:t>Completed</a:t>
                      </a:r>
                      <a:endParaRPr lang="en-ZA"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dirty="0">
                          <a:solidFill>
                            <a:srgbClr val="000000"/>
                          </a:solidFill>
                          <a:effectLst/>
                          <a:latin typeface="Calibri" panose="020F0502020204030204" pitchFamily="34" charset="0"/>
                        </a:rPr>
                        <a:t>TSC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99534747"/>
                  </a:ext>
                </a:extLst>
              </a:tr>
              <a:tr h="396050">
                <a:tc>
                  <a:txBody>
                    <a:bodyPr/>
                    <a:lstStyle/>
                    <a:p>
                      <a:pPr algn="l" rtl="0" fontAlgn="ctr"/>
                      <a:r>
                        <a:rPr lang="en-ZA" sz="1000" b="0" i="0" u="none" strike="noStrike" dirty="0">
                          <a:solidFill>
                            <a:srgbClr val="000000"/>
                          </a:solidFill>
                          <a:effectLst/>
                          <a:latin typeface="Calibri" panose="020F0502020204030204" pitchFamily="34" charset="0"/>
                        </a:rPr>
                        <a:t>Evaluation and Approval of proposals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rtl="0" fontAlgn="ctr"/>
                      <a:r>
                        <a:rPr lang="en-ZA" sz="1000" b="0" i="0" u="none" strike="noStrike" dirty="0">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ctr" rtl="0" fontAlgn="ctr"/>
                      <a:r>
                        <a:rPr lang="en-ZA" sz="1000" b="0" i="0" u="none" strike="noStrike" dirty="0" smtClean="0">
                          <a:solidFill>
                            <a:srgbClr val="000000"/>
                          </a:solidFill>
                          <a:effectLst/>
                          <a:latin typeface="Calibri" panose="020F0502020204030204" pitchFamily="34" charset="0"/>
                        </a:rPr>
                        <a:t>05 </a:t>
                      </a:r>
                      <a:r>
                        <a:rPr lang="en-ZA" sz="1000" b="0" i="0" u="none" strike="noStrike" dirty="0">
                          <a:solidFill>
                            <a:srgbClr val="000000"/>
                          </a:solidFill>
                          <a:effectLst/>
                          <a:latin typeface="Calibri" panose="020F0502020204030204" pitchFamily="34" charset="0"/>
                        </a:rPr>
                        <a:t>-07 Nov 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rtl="0" fontAlgn="ctr"/>
                      <a:r>
                        <a:rPr lang="en-ZA" sz="1000" b="0" i="0" u="none" strike="noStrike" dirty="0" smtClean="0">
                          <a:solidFill>
                            <a:srgbClr val="000000"/>
                          </a:solidFill>
                          <a:effectLst/>
                          <a:latin typeface="Calibri" panose="020F0502020204030204" pitchFamily="34" charset="0"/>
                        </a:rPr>
                        <a:t>In progress</a:t>
                      </a:r>
                      <a:endParaRPr lang="en-ZA" sz="1000" b="0" i="0" u="none" strike="noStrike" dirty="0">
                        <a:solidFill>
                          <a:srgbClr val="000000"/>
                        </a:solidFill>
                        <a:effectLst/>
                        <a:latin typeface="Calibri" panose="020F0502020204030204" pitchFamily="34"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rtl="0" fontAlgn="ctr"/>
                      <a:r>
                        <a:rPr lang="en-ZA" sz="1000" b="0" i="0" u="none" strike="noStrike" dirty="0">
                          <a:solidFill>
                            <a:srgbClr val="000000"/>
                          </a:solidFill>
                          <a:effectLst/>
                          <a:latin typeface="Calibri" panose="020F0502020204030204" pitchFamily="34" charset="0"/>
                        </a:rPr>
                        <a:t>LGAC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extLst>
                  <a:ext uri="{0D108BD9-81ED-4DB2-BD59-A6C34878D82A}">
                    <a16:rowId xmlns:a16="http://schemas.microsoft.com/office/drawing/2014/main" xmlns="" val="2138323579"/>
                  </a:ext>
                </a:extLst>
              </a:tr>
              <a:tr h="211227">
                <a:tc>
                  <a:txBody>
                    <a:bodyPr/>
                    <a:lstStyle/>
                    <a:p>
                      <a:pPr algn="l" rtl="0" fontAlgn="ctr"/>
                      <a:r>
                        <a:rPr lang="en-ZA" sz="1000" b="0" i="0" u="none" strike="noStrike">
                          <a:solidFill>
                            <a:srgbClr val="000000"/>
                          </a:solidFill>
                          <a:effectLst/>
                          <a:latin typeface="Calibri" panose="020F0502020204030204" pitchFamily="34" charset="0"/>
                        </a:rPr>
                        <a:t>Prepare submissions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07 – 16  Nov-18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not yet started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 clusters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762636498"/>
                  </a:ext>
                </a:extLst>
              </a:tr>
              <a:tr h="331019">
                <a:tc>
                  <a:txBody>
                    <a:bodyPr/>
                    <a:lstStyle/>
                    <a:p>
                      <a:pPr algn="l" rtl="0" fontAlgn="ctr"/>
                      <a:r>
                        <a:rPr lang="en-ZA" sz="1000" b="0" i="0" u="none" strike="noStrike">
                          <a:solidFill>
                            <a:srgbClr val="000000"/>
                          </a:solidFill>
                          <a:effectLst/>
                          <a:latin typeface="Calibri" panose="020F0502020204030204" pitchFamily="34" charset="0"/>
                        </a:rPr>
                        <a:t>Conduct Probity process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29 Oct 2018, 05 -07 Nov 2018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not yet started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Internal Audit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298621834"/>
                  </a:ext>
                </a:extLst>
              </a:tr>
              <a:tr h="299238">
                <a:tc>
                  <a:txBody>
                    <a:bodyPr/>
                    <a:lstStyle/>
                    <a:p>
                      <a:pPr algn="l" rtl="0" fontAlgn="ctr"/>
                      <a:r>
                        <a:rPr lang="en-ZA" sz="1000" b="0" i="0" u="none" strike="noStrike">
                          <a:solidFill>
                            <a:srgbClr val="000000"/>
                          </a:solidFill>
                          <a:effectLst/>
                          <a:latin typeface="Calibri" panose="020F0502020204030204" pitchFamily="34" charset="0"/>
                        </a:rPr>
                        <a:t>Contracting of approved partners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19  - 23 Nov-18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Legal and LAP clusters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210808663"/>
                  </a:ext>
                </a:extLst>
              </a:tr>
              <a:tr h="448856">
                <a:tc>
                  <a:txBody>
                    <a:bodyPr/>
                    <a:lstStyle/>
                    <a:p>
                      <a:pPr algn="l" rtl="0" fontAlgn="ctr"/>
                      <a:r>
                        <a:rPr lang="en-ZA" sz="1000" b="0" i="0" u="none" strike="noStrike">
                          <a:solidFill>
                            <a:srgbClr val="000000"/>
                          </a:solidFill>
                          <a:effectLst/>
                          <a:latin typeface="Calibri" panose="020F0502020204030204" pitchFamily="34" charset="0"/>
                        </a:rPr>
                        <a:t>Recruitment by PES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26 - 30  Nov 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Provincial Offices and Partners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95795503"/>
                  </a:ext>
                </a:extLst>
              </a:tr>
              <a:tr h="598476">
                <a:tc>
                  <a:txBody>
                    <a:bodyPr/>
                    <a:lstStyle/>
                    <a:p>
                      <a:pPr algn="l" rtl="0" fontAlgn="ctr"/>
                      <a:r>
                        <a:rPr lang="en-ZA" sz="1000" b="0" i="0" u="none" strike="noStrike">
                          <a:solidFill>
                            <a:srgbClr val="000000"/>
                          </a:solidFill>
                          <a:effectLst/>
                          <a:latin typeface="Calibri" panose="020F0502020204030204" pitchFamily="34" charset="0"/>
                        </a:rPr>
                        <a:t>Training starts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TOU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03-Dec-18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not yet started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Provincial Offices, LAP Clusters and Partners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746417978"/>
                  </a:ext>
                </a:extLst>
              </a:tr>
              <a:tr h="598476">
                <a:tc>
                  <a:txBody>
                    <a:bodyPr/>
                    <a:lstStyle/>
                    <a:p>
                      <a:pPr algn="l" rtl="0" fontAlgn="ctr"/>
                      <a:r>
                        <a:rPr lang="en-ZA" sz="1000" b="0" i="0" u="none" strike="noStrike">
                          <a:solidFill>
                            <a:srgbClr val="000000"/>
                          </a:solidFill>
                          <a:effectLst/>
                          <a:latin typeface="Calibri" panose="020F0502020204030204" pitchFamily="34" charset="0"/>
                        </a:rPr>
                        <a:t>Revised LAP Framework</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a:solidFill>
                            <a:srgbClr val="000000"/>
                          </a:solidFill>
                          <a:effectLst/>
                          <a:latin typeface="Calibri" panose="020F0502020204030204" pitchFamily="34" charset="0"/>
                        </a:rPr>
                        <a:t>POLICY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a:solidFill>
                            <a:srgbClr val="000000"/>
                          </a:solidFill>
                          <a:effectLst/>
                          <a:latin typeface="Calibri" panose="020F0502020204030204" pitchFamily="34" charset="0"/>
                        </a:rPr>
                        <a:t>30-Jul-18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completed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Recommended for approval by MC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4130382170"/>
                  </a:ext>
                </a:extLst>
              </a:tr>
              <a:tr h="598476">
                <a:tc>
                  <a:txBody>
                    <a:bodyPr/>
                    <a:lstStyle/>
                    <a:p>
                      <a:pPr algn="l" rtl="0" fontAlgn="ctr"/>
                      <a:r>
                        <a:rPr lang="en-ZA" sz="1000" b="0" i="0" u="none" strike="noStrike">
                          <a:solidFill>
                            <a:srgbClr val="000000"/>
                          </a:solidFill>
                          <a:effectLst/>
                          <a:latin typeface="Calibri" panose="020F0502020204030204" pitchFamily="34" charset="0"/>
                        </a:rPr>
                        <a:t>Revised TLS Guidelines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a:solidFill>
                            <a:srgbClr val="000000"/>
                          </a:solidFill>
                          <a:effectLst/>
                          <a:latin typeface="Calibri" panose="020F0502020204030204" pitchFamily="34" charset="0"/>
                        </a:rPr>
                        <a:t>TLS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a:solidFill>
                            <a:srgbClr val="000000"/>
                          </a:solidFill>
                          <a:effectLst/>
                          <a:latin typeface="Calibri" panose="020F0502020204030204" pitchFamily="34" charset="0"/>
                        </a:rPr>
                        <a:t>30-Aug-18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completed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Recommended for approval by MC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494421790"/>
                  </a:ext>
                </a:extLst>
              </a:tr>
              <a:tr h="448856">
                <a:tc>
                  <a:txBody>
                    <a:bodyPr/>
                    <a:lstStyle/>
                    <a:p>
                      <a:pPr algn="l" rtl="0" fontAlgn="ctr"/>
                      <a:r>
                        <a:rPr lang="en-ZA" sz="1000" b="0" i="0" u="none" strike="noStrike">
                          <a:solidFill>
                            <a:srgbClr val="000000"/>
                          </a:solidFill>
                          <a:effectLst/>
                          <a:latin typeface="Calibri" panose="020F0502020204030204" pitchFamily="34" charset="0"/>
                        </a:rPr>
                        <a:t>Approved revised Governance structure for TLS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a:solidFill>
                            <a:srgbClr val="000000"/>
                          </a:solidFill>
                          <a:effectLst/>
                          <a:latin typeface="Calibri" panose="020F0502020204030204" pitchFamily="34" charset="0"/>
                        </a:rPr>
                        <a:t>TLS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a:solidFill>
                            <a:srgbClr val="000000"/>
                          </a:solidFill>
                          <a:effectLst/>
                          <a:latin typeface="Calibri" panose="020F0502020204030204" pitchFamily="34" charset="0"/>
                        </a:rPr>
                        <a:t>31-Aug-18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completed</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UIC</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1518234222"/>
                  </a:ext>
                </a:extLst>
              </a:tr>
            </a:tbl>
          </a:graphicData>
        </a:graphic>
      </p:graphicFrame>
      <p:sp>
        <p:nvSpPr>
          <p:cNvPr id="2160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C0D121C3-ACD1-48BC-95B5-D2383ADBF657}" type="slidenum">
              <a:rPr lang="en-US" altLang="en-US">
                <a:solidFill>
                  <a:srgbClr val="898989"/>
                </a:solidFill>
                <a:latin typeface="Calibri" pitchFamily="34" charset="0"/>
              </a:rPr>
              <a:pPr/>
              <a:t>58</a:t>
            </a:fld>
            <a:endParaRPr lang="en-US" altLang="en-US">
              <a:solidFill>
                <a:srgbClr val="898989"/>
              </a:solidFill>
              <a:latin typeface="Calibri" pitchFamily="34" charset="0"/>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58</a:t>
            </a:r>
            <a:endParaRPr lang="en-ZA" sz="1200" dirty="0">
              <a:solidFill>
                <a:prstClr val="black"/>
              </a:solidFill>
            </a:endParaRPr>
          </a:p>
        </p:txBody>
      </p:sp>
    </p:spTree>
    <p:extLst>
      <p:ext uri="{BB962C8B-B14F-4D97-AF65-F5344CB8AC3E}">
        <p14:creationId xmlns:p14="http://schemas.microsoft.com/office/powerpoint/2010/main" xmlns="" val="332634164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ZA" altLang="en-US" sz="2000" b="1" dirty="0" smtClean="0">
                <a:solidFill>
                  <a:srgbClr val="000000"/>
                </a:solidFill>
              </a:rPr>
              <a:t>LABOUR ACTIVATION PROGRAMMES ACTION PLAN</a:t>
            </a:r>
            <a:endParaRPr lang="en-ZA" altLang="en-US" sz="2000" b="1" dirty="0" smtClean="0"/>
          </a:p>
        </p:txBody>
      </p:sp>
      <p:graphicFrame>
        <p:nvGraphicFramePr>
          <p:cNvPr id="5" name="Content Placeholder 4"/>
          <p:cNvGraphicFramePr>
            <a:graphicFrameLocks noGrp="1"/>
          </p:cNvGraphicFramePr>
          <p:nvPr>
            <p:ph idx="1"/>
          </p:nvPr>
        </p:nvGraphicFramePr>
        <p:xfrm>
          <a:off x="261938" y="1417638"/>
          <a:ext cx="8650288" cy="5043487"/>
        </p:xfrm>
        <a:graphic>
          <a:graphicData uri="http://schemas.openxmlformats.org/drawingml/2006/table">
            <a:tbl>
              <a:tblPr/>
              <a:tblGrid>
                <a:gridCol w="1941462">
                  <a:extLst>
                    <a:ext uri="{9D8B030D-6E8A-4147-A177-3AD203B41FA5}">
                      <a16:colId xmlns:a16="http://schemas.microsoft.com/office/drawing/2014/main" xmlns="" val="1412699576"/>
                    </a:ext>
                  </a:extLst>
                </a:gridCol>
                <a:gridCol w="1208020">
                  <a:extLst>
                    <a:ext uri="{9D8B030D-6E8A-4147-A177-3AD203B41FA5}">
                      <a16:colId xmlns:a16="http://schemas.microsoft.com/office/drawing/2014/main" xmlns="" val="435498542"/>
                    </a:ext>
                  </a:extLst>
                </a:gridCol>
                <a:gridCol w="1423738">
                  <a:extLst>
                    <a:ext uri="{9D8B030D-6E8A-4147-A177-3AD203B41FA5}">
                      <a16:colId xmlns:a16="http://schemas.microsoft.com/office/drawing/2014/main" xmlns="" val="432961802"/>
                    </a:ext>
                  </a:extLst>
                </a:gridCol>
                <a:gridCol w="1661027">
                  <a:extLst>
                    <a:ext uri="{9D8B030D-6E8A-4147-A177-3AD203B41FA5}">
                      <a16:colId xmlns:a16="http://schemas.microsoft.com/office/drawing/2014/main" xmlns="" val="1616134676"/>
                    </a:ext>
                  </a:extLst>
                </a:gridCol>
                <a:gridCol w="1272736">
                  <a:extLst>
                    <a:ext uri="{9D8B030D-6E8A-4147-A177-3AD203B41FA5}">
                      <a16:colId xmlns:a16="http://schemas.microsoft.com/office/drawing/2014/main" xmlns="" val="84612280"/>
                    </a:ext>
                  </a:extLst>
                </a:gridCol>
                <a:gridCol w="1143305">
                  <a:extLst>
                    <a:ext uri="{9D8B030D-6E8A-4147-A177-3AD203B41FA5}">
                      <a16:colId xmlns:a16="http://schemas.microsoft.com/office/drawing/2014/main" xmlns="" val="3112596599"/>
                    </a:ext>
                  </a:extLst>
                </a:gridCol>
              </a:tblGrid>
              <a:tr h="514435">
                <a:tc>
                  <a:txBody>
                    <a:bodyPr/>
                    <a:lstStyle/>
                    <a:p>
                      <a:pPr algn="l" rtl="0" fontAlgn="ctr"/>
                      <a:r>
                        <a:rPr lang="en-ZA" sz="1000" b="0" i="0" u="none" strike="noStrike" dirty="0">
                          <a:solidFill>
                            <a:srgbClr val="000000"/>
                          </a:solidFill>
                          <a:effectLst/>
                          <a:latin typeface="Calibri" panose="020F0502020204030204" pitchFamily="34" charset="0"/>
                        </a:rPr>
                        <a:t>Implementation of the revised  process for TLS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dirty="0">
                          <a:solidFill>
                            <a:srgbClr val="000000"/>
                          </a:solidFill>
                          <a:effectLst/>
                          <a:latin typeface="Calibri" panose="020F0502020204030204" pitchFamily="34" charset="0"/>
                        </a:rPr>
                        <a:t>TLS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a:solidFill>
                            <a:srgbClr val="000000"/>
                          </a:solidFill>
                          <a:effectLst/>
                          <a:latin typeface="Calibri" panose="020F0502020204030204" pitchFamily="34" charset="0"/>
                        </a:rPr>
                        <a:t>01-Sep-18</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completed</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Provincial Offices and LAP clusters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934824555"/>
                  </a:ext>
                </a:extLst>
              </a:tr>
              <a:tr h="514435">
                <a:tc>
                  <a:txBody>
                    <a:bodyPr/>
                    <a:lstStyle/>
                    <a:p>
                      <a:pPr algn="l" rtl="0" fontAlgn="ctr"/>
                      <a:r>
                        <a:rPr lang="en-ZA" sz="1000" b="0" i="0" u="none" strike="noStrike">
                          <a:solidFill>
                            <a:srgbClr val="000000"/>
                          </a:solidFill>
                          <a:effectLst/>
                          <a:latin typeface="Calibri" panose="020F0502020204030204" pitchFamily="34" charset="0"/>
                        </a:rPr>
                        <a:t>Advocy on the revised TLS process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TLS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01-Feb-19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 and Communication &amp; Marketing</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784992222"/>
                  </a:ext>
                </a:extLst>
              </a:tr>
              <a:tr h="342957">
                <a:tc>
                  <a:txBody>
                    <a:bodyPr/>
                    <a:lstStyle/>
                    <a:p>
                      <a:pPr algn="l" rtl="0" fontAlgn="ctr"/>
                      <a:r>
                        <a:rPr lang="en-ZA" sz="1000" b="0" i="0" u="none" strike="noStrike">
                          <a:solidFill>
                            <a:srgbClr val="000000"/>
                          </a:solidFill>
                          <a:effectLst/>
                          <a:latin typeface="Calibri" panose="020F0502020204030204" pitchFamily="34" charset="0"/>
                        </a:rPr>
                        <a:t>Revise TAS process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dirty="0">
                          <a:solidFill>
                            <a:srgbClr val="000000"/>
                          </a:solidFill>
                          <a:effectLst/>
                          <a:latin typeface="Calibri" panose="020F0502020204030204" pitchFamily="34" charset="0"/>
                        </a:rPr>
                        <a:t>TAS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000" b="0" i="0" u="none" strike="noStrike" dirty="0">
                          <a:solidFill>
                            <a:srgbClr val="000000"/>
                          </a:solidFill>
                          <a:effectLst/>
                          <a:latin typeface="Calibri" panose="020F0502020204030204" pitchFamily="34" charset="0"/>
                        </a:rPr>
                        <a:t>30-Sep-18</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Recommended for approval by MC</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All Stakeholders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80562314"/>
                  </a:ext>
                </a:extLst>
              </a:tr>
              <a:tr h="342957">
                <a:tc>
                  <a:txBody>
                    <a:bodyPr/>
                    <a:lstStyle/>
                    <a:p>
                      <a:pPr algn="l" rtl="0" fontAlgn="ctr"/>
                      <a:r>
                        <a:rPr lang="en-ZA" sz="1000" b="0" i="0" u="none" strike="noStrike">
                          <a:solidFill>
                            <a:srgbClr val="000000"/>
                          </a:solidFill>
                          <a:effectLst/>
                          <a:latin typeface="Calibri" panose="020F0502020204030204" pitchFamily="34" charset="0"/>
                        </a:rPr>
                        <a:t>Advert for to TAS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TAS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20 Jan  2019 - 18 Feb 2019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TAS Co-ordinator</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39752287"/>
                  </a:ext>
                </a:extLst>
              </a:tr>
              <a:tr h="342957">
                <a:tc>
                  <a:txBody>
                    <a:bodyPr/>
                    <a:lstStyle/>
                    <a:p>
                      <a:pPr algn="l" rtl="0" fontAlgn="ctr"/>
                      <a:r>
                        <a:rPr lang="en-ZA" sz="1000" b="0" i="0" u="none" strike="noStrike">
                          <a:solidFill>
                            <a:srgbClr val="000000"/>
                          </a:solidFill>
                          <a:effectLst/>
                          <a:latin typeface="Calibri" panose="020F0502020204030204" pitchFamily="34" charset="0"/>
                        </a:rPr>
                        <a:t>Pre-Screening of TAS proposals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TAS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19 - 22 Feb 2019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TSC</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126472843"/>
                  </a:ext>
                </a:extLst>
              </a:tr>
              <a:tr h="342957">
                <a:tc>
                  <a:txBody>
                    <a:bodyPr/>
                    <a:lstStyle/>
                    <a:p>
                      <a:pPr algn="l" rtl="0" fontAlgn="ctr"/>
                      <a:r>
                        <a:rPr lang="en-ZA" sz="1000" b="0" i="0" u="none" strike="noStrike">
                          <a:solidFill>
                            <a:srgbClr val="000000"/>
                          </a:solidFill>
                          <a:effectLst/>
                          <a:latin typeface="Calibri" panose="020F0502020204030204" pitchFamily="34" charset="0"/>
                        </a:rPr>
                        <a:t>Evaluation, Probity and Approval of proposals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TAS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25 Feb - 01 Match 2019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LGAC</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054950438"/>
                  </a:ext>
                </a:extLst>
              </a:tr>
              <a:tr h="342957">
                <a:tc>
                  <a:txBody>
                    <a:bodyPr/>
                    <a:lstStyle/>
                    <a:p>
                      <a:pPr algn="l" rtl="0" fontAlgn="ctr"/>
                      <a:r>
                        <a:rPr lang="en-ZA" sz="1000" b="0" i="0" u="none" strike="noStrike">
                          <a:solidFill>
                            <a:srgbClr val="000000"/>
                          </a:solidFill>
                          <a:effectLst/>
                          <a:latin typeface="Calibri" panose="020F0502020204030204" pitchFamily="34" charset="0"/>
                        </a:rPr>
                        <a:t>Prepare submissions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TAS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28 - 01 March 2019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 clusters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310770302"/>
                  </a:ext>
                </a:extLst>
              </a:tr>
              <a:tr h="342957">
                <a:tc>
                  <a:txBody>
                    <a:bodyPr/>
                    <a:lstStyle/>
                    <a:p>
                      <a:pPr algn="l" rtl="0" fontAlgn="ctr"/>
                      <a:r>
                        <a:rPr lang="en-ZA" sz="1000" b="0" i="0" u="none" strike="noStrike">
                          <a:solidFill>
                            <a:srgbClr val="000000"/>
                          </a:solidFill>
                          <a:effectLst/>
                          <a:latin typeface="Calibri" panose="020F0502020204030204" pitchFamily="34" charset="0"/>
                        </a:rPr>
                        <a:t>Contracting of approved partners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TAS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04 - 15 March 2019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Legal and LAP clusters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443184919"/>
                  </a:ext>
                </a:extLst>
              </a:tr>
              <a:tr h="685915">
                <a:tc>
                  <a:txBody>
                    <a:bodyPr/>
                    <a:lstStyle/>
                    <a:p>
                      <a:pPr algn="l" rtl="0" fontAlgn="ctr"/>
                      <a:r>
                        <a:rPr lang="en-ZA" sz="1000" b="0" i="0" u="none" strike="noStrike">
                          <a:solidFill>
                            <a:srgbClr val="000000"/>
                          </a:solidFill>
                          <a:effectLst/>
                          <a:latin typeface="Calibri" panose="020F0502020204030204" pitchFamily="34" charset="0"/>
                        </a:rPr>
                        <a:t>Avertise to companies needing TAS interventions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TAS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18-Mar-19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LAP and Communication &amp; Marketing</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898003208"/>
                  </a:ext>
                </a:extLst>
              </a:tr>
              <a:tr h="685915">
                <a:tc>
                  <a:txBody>
                    <a:bodyPr/>
                    <a:lstStyle/>
                    <a:p>
                      <a:pPr algn="l" rtl="0" fontAlgn="ctr"/>
                      <a:r>
                        <a:rPr lang="en-ZA" sz="1000" b="0" i="0" u="none" strike="noStrike">
                          <a:solidFill>
                            <a:srgbClr val="000000"/>
                          </a:solidFill>
                          <a:effectLst/>
                          <a:latin typeface="Calibri" panose="020F0502020204030204" pitchFamily="34" charset="0"/>
                        </a:rPr>
                        <a:t>TAS implementation</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TAS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01-Apr-19</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Provincial Offices, LAP Clusters and Partners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4101454437"/>
                  </a:ext>
                </a:extLst>
              </a:tr>
              <a:tr h="242088">
                <a:tc>
                  <a:txBody>
                    <a:bodyPr/>
                    <a:lstStyle/>
                    <a:p>
                      <a:pPr algn="l" rtl="0" fontAlgn="ctr"/>
                      <a:r>
                        <a:rPr lang="en-ZA" sz="1000" b="0" i="0" u="none" strike="noStrike">
                          <a:solidFill>
                            <a:srgbClr val="000000"/>
                          </a:solidFill>
                          <a:effectLst/>
                          <a:latin typeface="Calibri" panose="020F0502020204030204" pitchFamily="34" charset="0"/>
                        </a:rPr>
                        <a:t>Advert for to GFIs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ED</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dirty="0">
                          <a:solidFill>
                            <a:srgbClr val="000000"/>
                          </a:solidFill>
                          <a:effectLst/>
                          <a:latin typeface="Calibri" panose="020F0502020204030204" pitchFamily="34" charset="0"/>
                        </a:rPr>
                        <a:t>04 - 26 Nov 2018</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ED Co-ordinator</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690269655"/>
                  </a:ext>
                </a:extLst>
              </a:tr>
              <a:tr h="342957">
                <a:tc>
                  <a:txBody>
                    <a:bodyPr/>
                    <a:lstStyle/>
                    <a:p>
                      <a:pPr algn="l" rtl="0" fontAlgn="ctr"/>
                      <a:r>
                        <a:rPr lang="en-ZA" sz="1000" b="0" i="0" u="none" strike="noStrike">
                          <a:solidFill>
                            <a:srgbClr val="000000"/>
                          </a:solidFill>
                          <a:effectLst/>
                          <a:latin typeface="Calibri" panose="020F0502020204030204" pitchFamily="34" charset="0"/>
                        </a:rPr>
                        <a:t>Pre-Screening of GFIs proposals</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ED</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000" b="0" i="0" u="none" strike="noStrike">
                          <a:solidFill>
                            <a:srgbClr val="000000"/>
                          </a:solidFill>
                          <a:effectLst/>
                          <a:latin typeface="Calibri" panose="020F0502020204030204" pitchFamily="34" charset="0"/>
                        </a:rPr>
                        <a:t>27 - 30 Nov 2018</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not yet started </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a:solidFill>
                            <a:srgbClr val="000000"/>
                          </a:solidFill>
                          <a:effectLst/>
                          <a:latin typeface="Calibri" panose="020F0502020204030204" pitchFamily="34" charset="0"/>
                        </a:rPr>
                        <a:t>TSC</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000" b="0" i="0" u="none" strike="noStrike" dirty="0">
                          <a:solidFill>
                            <a:srgbClr val="000000"/>
                          </a:solidFill>
                          <a:effectLst/>
                          <a:latin typeface="Calibri" panose="020F0502020204030204" pitchFamily="34" charset="0"/>
                        </a:rPr>
                        <a:t>LAP</a:t>
                      </a:r>
                    </a:p>
                  </a:txBody>
                  <a:tcPr marL="7620" marR="7620" marT="761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660445240"/>
                  </a:ext>
                </a:extLst>
              </a:tr>
            </a:tbl>
          </a:graphicData>
        </a:graphic>
      </p:graphicFrame>
      <p:sp>
        <p:nvSpPr>
          <p:cNvPr id="22624"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645B06F7-CC2D-473B-B885-D40D39716E56}" type="slidenum">
              <a:rPr lang="en-US" altLang="en-US">
                <a:solidFill>
                  <a:srgbClr val="898989"/>
                </a:solidFill>
                <a:latin typeface="Calibri" pitchFamily="34" charset="0"/>
              </a:rPr>
              <a:pPr/>
              <a:t>59</a:t>
            </a:fld>
            <a:endParaRPr lang="en-US" altLang="en-US">
              <a:solidFill>
                <a:srgbClr val="898989"/>
              </a:solidFill>
              <a:latin typeface="Calibri" pitchFamily="34" charset="0"/>
            </a:endParaRPr>
          </a:p>
        </p:txBody>
      </p:sp>
      <p:sp>
        <p:nvSpPr>
          <p:cNvPr id="6" name="TextBox 7"/>
          <p:cNvSpPr txBox="1"/>
          <p:nvPr/>
        </p:nvSpPr>
        <p:spPr>
          <a:xfrm>
            <a:off x="8374842" y="404872"/>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59</a:t>
            </a:r>
            <a:endParaRPr lang="en-ZA" sz="1200" dirty="0">
              <a:solidFill>
                <a:prstClr val="black"/>
              </a:solidFill>
            </a:endParaRPr>
          </a:p>
        </p:txBody>
      </p:sp>
    </p:spTree>
    <p:extLst>
      <p:ext uri="{BB962C8B-B14F-4D97-AF65-F5344CB8AC3E}">
        <p14:creationId xmlns:p14="http://schemas.microsoft.com/office/powerpoint/2010/main" xmlns="" val="30438998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6</a:t>
            </a:fld>
            <a:endParaRPr lang="en-US" dirty="0"/>
          </a:p>
        </p:txBody>
      </p:sp>
      <p:sp>
        <p:nvSpPr>
          <p:cNvPr id="5" name="Rectangle 4"/>
          <p:cNvSpPr/>
          <p:nvPr/>
        </p:nvSpPr>
        <p:spPr>
          <a:xfrm>
            <a:off x="315090" y="3068960"/>
            <a:ext cx="8407559" cy="1200329"/>
          </a:xfrm>
          <a:prstGeom prst="rect">
            <a:avLst/>
          </a:prstGeom>
          <a:noFill/>
        </p:spPr>
        <p:txBody>
          <a:bodyPr wrap="none" lIns="91440" tIns="45720" rIns="91440" bIns="45720">
            <a:spAutoFit/>
          </a:bodyPr>
          <a:lstStyle/>
          <a:p>
            <a:pPr algn="ctr"/>
            <a:r>
              <a:rPr lang="en-ZA" sz="3600" b="1" dirty="0">
                <a:solidFill>
                  <a:srgbClr val="00B0F0"/>
                </a:solidFill>
                <a:ea typeface="ＭＳ Ｐゴシック" pitchFamily="-111" charset="-128"/>
              </a:rPr>
              <a:t>ALIGNMENT TO NATIONAL DEVELOPMENT </a:t>
            </a:r>
            <a:br>
              <a:rPr lang="en-ZA" sz="3600" b="1" dirty="0">
                <a:solidFill>
                  <a:srgbClr val="00B0F0"/>
                </a:solidFill>
                <a:ea typeface="ＭＳ Ｐゴシック" pitchFamily="-111" charset="-128"/>
              </a:rPr>
            </a:br>
            <a:r>
              <a:rPr lang="en-ZA" sz="3600" b="1" dirty="0">
                <a:solidFill>
                  <a:srgbClr val="00B0F0"/>
                </a:solidFill>
                <a:ea typeface="ＭＳ Ｐゴシック" pitchFamily="-111" charset="-128"/>
              </a:rPr>
              <a:t>PLAN (NDP)</a:t>
            </a:r>
            <a:endParaRPr lang="en-US" sz="4000" b="1" dirty="0">
              <a:ln w="1905"/>
              <a:solidFill>
                <a:srgbClr val="00B0F0"/>
              </a:solidFill>
              <a:effectLst>
                <a:innerShdw blurRad="69850" dist="43180" dir="5400000">
                  <a:srgbClr val="000000">
                    <a:alpha val="65000"/>
                  </a:srgbClr>
                </a:innerShdw>
              </a:effectLst>
            </a:endParaRPr>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a:t>
            </a:r>
            <a:endParaRPr lang="en-ZA" sz="1200" dirty="0">
              <a:solidFill>
                <a:prstClr val="black"/>
              </a:solidFill>
            </a:endParaRPr>
          </a:p>
        </p:txBody>
      </p:sp>
    </p:spTree>
    <p:extLst>
      <p:ext uri="{BB962C8B-B14F-4D97-AF65-F5344CB8AC3E}">
        <p14:creationId xmlns:p14="http://schemas.microsoft.com/office/powerpoint/2010/main" xmlns="" val="413607791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ZA" altLang="en-US" sz="2000" b="1" dirty="0" smtClean="0">
                <a:solidFill>
                  <a:srgbClr val="000000"/>
                </a:solidFill>
              </a:rPr>
              <a:t>LABOUR ACTIVATION PROGRAMMES ACTION PLAN</a:t>
            </a:r>
            <a:endParaRPr lang="en-ZA" altLang="en-US" sz="2000" b="1" dirty="0" smtClean="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4184223446"/>
              </p:ext>
            </p:extLst>
          </p:nvPr>
        </p:nvGraphicFramePr>
        <p:xfrm>
          <a:off x="219075" y="1417638"/>
          <a:ext cx="8650287" cy="5097537"/>
        </p:xfrm>
        <a:graphic>
          <a:graphicData uri="http://schemas.openxmlformats.org/drawingml/2006/table">
            <a:tbl>
              <a:tblPr/>
              <a:tblGrid>
                <a:gridCol w="1941461">
                  <a:extLst>
                    <a:ext uri="{9D8B030D-6E8A-4147-A177-3AD203B41FA5}">
                      <a16:colId xmlns:a16="http://schemas.microsoft.com/office/drawing/2014/main" xmlns="" val="1478222087"/>
                    </a:ext>
                  </a:extLst>
                </a:gridCol>
                <a:gridCol w="1208021">
                  <a:extLst>
                    <a:ext uri="{9D8B030D-6E8A-4147-A177-3AD203B41FA5}">
                      <a16:colId xmlns:a16="http://schemas.microsoft.com/office/drawing/2014/main" xmlns="" val="352222942"/>
                    </a:ext>
                  </a:extLst>
                </a:gridCol>
                <a:gridCol w="1423738">
                  <a:extLst>
                    <a:ext uri="{9D8B030D-6E8A-4147-A177-3AD203B41FA5}">
                      <a16:colId xmlns:a16="http://schemas.microsoft.com/office/drawing/2014/main" xmlns="" val="970575720"/>
                    </a:ext>
                  </a:extLst>
                </a:gridCol>
                <a:gridCol w="1661027">
                  <a:extLst>
                    <a:ext uri="{9D8B030D-6E8A-4147-A177-3AD203B41FA5}">
                      <a16:colId xmlns:a16="http://schemas.microsoft.com/office/drawing/2014/main" xmlns="" val="1603886350"/>
                    </a:ext>
                  </a:extLst>
                </a:gridCol>
                <a:gridCol w="1272735">
                  <a:extLst>
                    <a:ext uri="{9D8B030D-6E8A-4147-A177-3AD203B41FA5}">
                      <a16:colId xmlns:a16="http://schemas.microsoft.com/office/drawing/2014/main" xmlns="" val="243472657"/>
                    </a:ext>
                  </a:extLst>
                </a:gridCol>
                <a:gridCol w="1143305">
                  <a:extLst>
                    <a:ext uri="{9D8B030D-6E8A-4147-A177-3AD203B41FA5}">
                      <a16:colId xmlns:a16="http://schemas.microsoft.com/office/drawing/2014/main" xmlns="" val="1578406017"/>
                    </a:ext>
                  </a:extLst>
                </a:gridCol>
              </a:tblGrid>
              <a:tr h="362192">
                <a:tc>
                  <a:txBody>
                    <a:bodyPr/>
                    <a:lstStyle/>
                    <a:p>
                      <a:pPr algn="l" rtl="0" fontAlgn="ctr"/>
                      <a:r>
                        <a:rPr lang="en-ZA" sz="1100" b="0" i="0" u="none" strike="noStrike" dirty="0">
                          <a:solidFill>
                            <a:srgbClr val="000000"/>
                          </a:solidFill>
                          <a:effectLst/>
                          <a:latin typeface="Calibri" panose="020F0502020204030204" pitchFamily="34" charset="0"/>
                        </a:rPr>
                        <a:t>Evaluation, Probity and Approval of proposals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ED</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03 - 07 Dec 2018</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not yet started </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LGAC</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586081485"/>
                  </a:ext>
                </a:extLst>
              </a:tr>
              <a:tr h="255665">
                <a:tc>
                  <a:txBody>
                    <a:bodyPr/>
                    <a:lstStyle/>
                    <a:p>
                      <a:pPr algn="l" rtl="0" fontAlgn="ctr"/>
                      <a:r>
                        <a:rPr lang="en-ZA" sz="1100" b="0" i="0" u="none" strike="noStrike">
                          <a:solidFill>
                            <a:srgbClr val="000000"/>
                          </a:solidFill>
                          <a:effectLst/>
                          <a:latin typeface="Calibri" panose="020F0502020204030204" pitchFamily="34" charset="0"/>
                        </a:rPr>
                        <a:t>Prepare submissions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ED</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06 -07 Dec 2018</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not yet started </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dirty="0">
                          <a:solidFill>
                            <a:srgbClr val="000000"/>
                          </a:solidFill>
                          <a:effectLst/>
                          <a:latin typeface="Calibri" panose="020F0502020204030204" pitchFamily="34" charset="0"/>
                        </a:rPr>
                        <a:t>LAP clusters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155905403"/>
                  </a:ext>
                </a:extLst>
              </a:tr>
              <a:tr h="362192">
                <a:tc>
                  <a:txBody>
                    <a:bodyPr/>
                    <a:lstStyle/>
                    <a:p>
                      <a:pPr algn="l" rtl="0" fontAlgn="ctr"/>
                      <a:r>
                        <a:rPr lang="en-ZA" sz="1100" b="0" i="0" u="none" strike="noStrike">
                          <a:solidFill>
                            <a:srgbClr val="000000"/>
                          </a:solidFill>
                          <a:effectLst/>
                          <a:latin typeface="Calibri" panose="020F0502020204030204" pitchFamily="34" charset="0"/>
                        </a:rPr>
                        <a:t>Contracting of approved partners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ED</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10 - 14 Dec 2018</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not yet started </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Legal and LAP clusters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2588771904"/>
                  </a:ext>
                </a:extLst>
              </a:tr>
              <a:tr h="543287">
                <a:tc>
                  <a:txBody>
                    <a:bodyPr/>
                    <a:lstStyle/>
                    <a:p>
                      <a:pPr algn="l" rtl="0" fontAlgn="ctr"/>
                      <a:r>
                        <a:rPr lang="en-ZA" sz="1100" b="0" i="0" u="none" strike="noStrike">
                          <a:solidFill>
                            <a:srgbClr val="000000"/>
                          </a:solidFill>
                          <a:effectLst/>
                          <a:latin typeface="Calibri" panose="020F0502020204030204" pitchFamily="34" charset="0"/>
                        </a:rPr>
                        <a:t>Recruitment by PES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ED</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a:solidFill>
                            <a:srgbClr val="000000"/>
                          </a:solidFill>
                          <a:effectLst/>
                          <a:latin typeface="Calibri" panose="020F0502020204030204" pitchFamily="34" charset="0"/>
                        </a:rPr>
                        <a:t>10 - 21 Dec 2018</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not yet started </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LAP and Communication &amp; Marketing</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327708389"/>
                  </a:ext>
                </a:extLst>
              </a:tr>
              <a:tr h="488026">
                <a:tc>
                  <a:txBody>
                    <a:bodyPr/>
                    <a:lstStyle/>
                    <a:p>
                      <a:pPr algn="l" rtl="0" fontAlgn="ctr"/>
                      <a:r>
                        <a:rPr lang="en-ZA" sz="1100" b="0" i="0" u="none" strike="noStrike">
                          <a:solidFill>
                            <a:srgbClr val="000000"/>
                          </a:solidFill>
                          <a:effectLst/>
                          <a:latin typeface="Calibri" panose="020F0502020204030204" pitchFamily="34" charset="0"/>
                        </a:rPr>
                        <a:t>Project implementation</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dirty="0">
                          <a:solidFill>
                            <a:srgbClr val="000000"/>
                          </a:solidFill>
                          <a:effectLst/>
                          <a:latin typeface="Calibri" panose="020F0502020204030204" pitchFamily="34" charset="0"/>
                        </a:rPr>
                        <a:t>ED</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ZA" sz="1100" b="0" i="0" u="none" strike="noStrike" dirty="0">
                          <a:solidFill>
                            <a:srgbClr val="000000"/>
                          </a:solidFill>
                          <a:effectLst/>
                          <a:latin typeface="Calibri" panose="020F0502020204030204" pitchFamily="34" charset="0"/>
                        </a:rPr>
                        <a:t>02-Jan-19</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not yet started </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Provincial Offices, LAP Clusters and Partners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xmlns="" val="1401212245"/>
                  </a:ext>
                </a:extLst>
              </a:tr>
              <a:tr h="362192">
                <a:tc>
                  <a:txBody>
                    <a:bodyPr/>
                    <a:lstStyle/>
                    <a:p>
                      <a:pPr algn="l" rtl="0" fontAlgn="ctr"/>
                      <a:r>
                        <a:rPr lang="en-ZA" sz="1100" b="0" i="0" u="none" strike="noStrike">
                          <a:solidFill>
                            <a:srgbClr val="000000"/>
                          </a:solidFill>
                          <a:effectLst/>
                          <a:latin typeface="Calibri" panose="020F0502020204030204" pitchFamily="34" charset="0"/>
                        </a:rPr>
                        <a:t>Implementation of the revised  process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a:solidFill>
                            <a:srgbClr val="000000"/>
                          </a:solidFill>
                          <a:effectLst/>
                          <a:latin typeface="Calibri" panose="020F0502020204030204" pitchFamily="34" charset="0"/>
                        </a:rPr>
                        <a:t>ALL</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a:solidFill>
                            <a:srgbClr val="000000"/>
                          </a:solidFill>
                          <a:effectLst/>
                          <a:latin typeface="Calibri" panose="020F0502020204030204" pitchFamily="34" charset="0"/>
                        </a:rPr>
                        <a:t>01-Oct-18</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In progress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All Stakeholders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419852452"/>
                  </a:ext>
                </a:extLst>
              </a:tr>
              <a:tr h="255665">
                <a:tc>
                  <a:txBody>
                    <a:bodyPr/>
                    <a:lstStyle/>
                    <a:p>
                      <a:pPr algn="l" rtl="0" fontAlgn="ctr"/>
                      <a:r>
                        <a:rPr lang="en-ZA" sz="1100" b="0" i="0" u="none" strike="noStrike">
                          <a:solidFill>
                            <a:srgbClr val="000000"/>
                          </a:solidFill>
                          <a:effectLst/>
                          <a:latin typeface="Calibri" panose="020F0502020204030204" pitchFamily="34" charset="0"/>
                        </a:rPr>
                        <a:t>Revised LAP SOPs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ALL</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rtl="0" fontAlgn="ctr"/>
                      <a:r>
                        <a:rPr lang="en-ZA" sz="1100" b="0" i="0" u="none" strike="noStrike">
                          <a:solidFill>
                            <a:srgbClr val="000000"/>
                          </a:solidFill>
                          <a:effectLst/>
                          <a:latin typeface="Calibri" panose="020F0502020204030204" pitchFamily="34" charset="0"/>
                        </a:rPr>
                        <a:t>01-Oct-18</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Completed</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 clusters</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185491509"/>
                  </a:ext>
                </a:extLst>
              </a:tr>
              <a:tr h="543287">
                <a:tc>
                  <a:txBody>
                    <a:bodyPr/>
                    <a:lstStyle/>
                    <a:p>
                      <a:pPr algn="l" rtl="0" fontAlgn="ctr"/>
                      <a:r>
                        <a:rPr lang="en-ZA" sz="1100" b="0" i="0" u="none" strike="noStrike" dirty="0">
                          <a:solidFill>
                            <a:srgbClr val="000000"/>
                          </a:solidFill>
                          <a:effectLst/>
                          <a:latin typeface="Calibri" panose="020F0502020204030204" pitchFamily="34" charset="0"/>
                        </a:rPr>
                        <a:t>Approval contract </a:t>
                      </a:r>
                      <a:r>
                        <a:rPr lang="en-ZA" sz="1100" b="0" i="0" u="none" strike="noStrike" dirty="0" smtClean="0">
                          <a:solidFill>
                            <a:srgbClr val="000000"/>
                          </a:solidFill>
                          <a:effectLst/>
                          <a:latin typeface="Calibri" panose="020F0502020204030204" pitchFamily="34" charset="0"/>
                        </a:rPr>
                        <a:t>structure</a:t>
                      </a:r>
                      <a:endParaRPr lang="en-ZA" sz="1100" b="0" i="0" u="none" strike="noStrike" dirty="0">
                        <a:solidFill>
                          <a:srgbClr val="000000"/>
                        </a:solidFill>
                        <a:effectLst/>
                        <a:latin typeface="Calibri" panose="020F0502020204030204" pitchFamily="34" charset="0"/>
                      </a:endParaRP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a:solidFill>
                            <a:srgbClr val="000000"/>
                          </a:solidFill>
                          <a:effectLst/>
                          <a:latin typeface="Calibri" panose="020F0502020204030204" pitchFamily="34" charset="0"/>
                        </a:rPr>
                        <a:t>UIC</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dirty="0" smtClean="0">
                          <a:solidFill>
                            <a:srgbClr val="000000"/>
                          </a:solidFill>
                          <a:effectLst/>
                          <a:latin typeface="Calibri" panose="020F0502020204030204" pitchFamily="34" charset="0"/>
                        </a:rPr>
                        <a:t>In progress</a:t>
                      </a:r>
                      <a:endParaRPr lang="en-ZA" sz="1100" b="0" i="0" u="none" strike="noStrike" dirty="0">
                        <a:solidFill>
                          <a:srgbClr val="000000"/>
                        </a:solidFill>
                        <a:effectLst/>
                        <a:latin typeface="Calibri" panose="020F0502020204030204" pitchFamily="34" charset="0"/>
                      </a:endParaRP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dirty="0" smtClean="0">
                          <a:solidFill>
                            <a:srgbClr val="000000"/>
                          </a:solidFill>
                          <a:effectLst/>
                          <a:latin typeface="Calibri" panose="020F0502020204030204" pitchFamily="34" charset="0"/>
                        </a:rPr>
                        <a:t>The</a:t>
                      </a:r>
                      <a:r>
                        <a:rPr lang="en-ZA" sz="1100" b="0" i="0" u="none" strike="noStrike" baseline="0" dirty="0" smtClean="0">
                          <a:solidFill>
                            <a:srgbClr val="000000"/>
                          </a:solidFill>
                          <a:effectLst/>
                          <a:latin typeface="Calibri" panose="020F0502020204030204" pitchFamily="34" charset="0"/>
                        </a:rPr>
                        <a:t> submission was signed by the Minister on the 28/09/2018. </a:t>
                      </a:r>
                      <a:endParaRPr lang="en-ZA" sz="1100" b="0" i="0" u="none" strike="noStrike" dirty="0">
                        <a:solidFill>
                          <a:srgbClr val="000000"/>
                        </a:solidFill>
                        <a:effectLst/>
                        <a:latin typeface="Calibri" panose="020F0502020204030204" pitchFamily="34" charset="0"/>
                      </a:endParaRP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UIC</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938935849"/>
                  </a:ext>
                </a:extLst>
              </a:tr>
              <a:tr h="543287">
                <a:tc>
                  <a:txBody>
                    <a:bodyPr/>
                    <a:lstStyle/>
                    <a:p>
                      <a:pPr algn="l" rtl="0" fontAlgn="ctr"/>
                      <a:r>
                        <a:rPr lang="en-ZA" sz="1100" b="0" i="0" u="none" strike="noStrike" dirty="0">
                          <a:solidFill>
                            <a:srgbClr val="000000"/>
                          </a:solidFill>
                          <a:effectLst/>
                          <a:latin typeface="Calibri" panose="020F0502020204030204" pitchFamily="34" charset="0"/>
                        </a:rPr>
                        <a:t>Implementation of </a:t>
                      </a:r>
                      <a:r>
                        <a:rPr lang="en-ZA" sz="1100" b="0" i="0" u="none" strike="noStrike" dirty="0" smtClean="0">
                          <a:solidFill>
                            <a:srgbClr val="000000"/>
                          </a:solidFill>
                          <a:effectLst/>
                          <a:latin typeface="Calibri" panose="020F0502020204030204" pitchFamily="34" charset="0"/>
                        </a:rPr>
                        <a:t>approved </a:t>
                      </a:r>
                      <a:r>
                        <a:rPr lang="en-ZA" sz="1100" b="0" i="0" u="none" strike="noStrike" dirty="0">
                          <a:solidFill>
                            <a:srgbClr val="000000"/>
                          </a:solidFill>
                          <a:effectLst/>
                          <a:latin typeface="Calibri" panose="020F0502020204030204" pitchFamily="34" charset="0"/>
                        </a:rPr>
                        <a:t>of permanent </a:t>
                      </a:r>
                      <a:r>
                        <a:rPr lang="en-ZA" sz="1100" b="0" i="0" u="none" strike="noStrike" dirty="0" smtClean="0">
                          <a:solidFill>
                            <a:srgbClr val="000000"/>
                          </a:solidFill>
                          <a:effectLst/>
                          <a:latin typeface="Calibri" panose="020F0502020204030204" pitchFamily="34" charset="0"/>
                        </a:rPr>
                        <a:t>structure</a:t>
                      </a:r>
                      <a:endParaRPr lang="en-ZA" sz="1100" b="0" i="0" u="none" strike="noStrike" dirty="0">
                        <a:solidFill>
                          <a:srgbClr val="000000"/>
                        </a:solidFill>
                        <a:effectLst/>
                        <a:latin typeface="Calibri" panose="020F0502020204030204" pitchFamily="34" charset="0"/>
                      </a:endParaRP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a:solidFill>
                            <a:srgbClr val="000000"/>
                          </a:solidFill>
                          <a:effectLst/>
                          <a:latin typeface="Calibri" panose="020F0502020204030204" pitchFamily="34" charset="0"/>
                        </a:rPr>
                        <a:t>UIC</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dirty="0" smtClean="0">
                          <a:solidFill>
                            <a:srgbClr val="000000"/>
                          </a:solidFill>
                          <a:effectLst/>
                          <a:latin typeface="Calibri" panose="020F0502020204030204" pitchFamily="34" charset="0"/>
                        </a:rPr>
                        <a:t>In progress</a:t>
                      </a:r>
                      <a:endParaRPr lang="en-ZA" sz="1100" b="0" i="0" u="none" strike="noStrike" dirty="0">
                        <a:solidFill>
                          <a:srgbClr val="000000"/>
                        </a:solidFill>
                        <a:effectLst/>
                        <a:latin typeface="Calibri" panose="020F0502020204030204" pitchFamily="34" charset="0"/>
                      </a:endParaRP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dirty="0" smtClean="0">
                          <a:solidFill>
                            <a:srgbClr val="000000"/>
                          </a:solidFill>
                          <a:effectLst/>
                          <a:latin typeface="Calibri" panose="020F0502020204030204" pitchFamily="34" charset="0"/>
                        </a:rPr>
                        <a:t>Minister of Labour signed the letter to Minister of DPSA on 14/08/2018. Awaiting for DPSA process to be completed</a:t>
                      </a:r>
                      <a:endParaRPr lang="en-ZA" sz="1100" b="0" i="0" u="none" strike="noStrike" dirty="0">
                        <a:solidFill>
                          <a:srgbClr val="000000"/>
                        </a:solidFill>
                        <a:effectLst/>
                        <a:latin typeface="Calibri" panose="020F0502020204030204" pitchFamily="34" charset="0"/>
                      </a:endParaRP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UIC</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883978064"/>
                  </a:ext>
                </a:extLst>
              </a:tr>
              <a:tr h="362192">
                <a:tc>
                  <a:txBody>
                    <a:bodyPr/>
                    <a:lstStyle/>
                    <a:p>
                      <a:pPr algn="l" rtl="0" fontAlgn="ctr"/>
                      <a:r>
                        <a:rPr lang="en-ZA" sz="1100" b="0" i="0" u="none" strike="noStrike">
                          <a:solidFill>
                            <a:srgbClr val="000000"/>
                          </a:solidFill>
                          <a:effectLst/>
                          <a:latin typeface="Calibri" panose="020F0502020204030204" pitchFamily="34" charset="0"/>
                        </a:rPr>
                        <a:t>Prioritised Interns for LAP and Legal</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100" b="0" i="0" u="none" strike="noStrike">
                          <a:solidFill>
                            <a:srgbClr val="000000"/>
                          </a:solidFill>
                          <a:effectLst/>
                          <a:latin typeface="Calibri" panose="020F0502020204030204" pitchFamily="34" charset="0"/>
                        </a:rPr>
                        <a:t>HR</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ctr"/>
                      <a:r>
                        <a:rPr lang="en-ZA" sz="1100" b="0" i="0" u="none" strike="noStrike">
                          <a:solidFill>
                            <a:srgbClr val="000000"/>
                          </a:solidFill>
                          <a:effectLst/>
                          <a:latin typeface="Calibri" panose="020F0502020204030204" pitchFamily="34" charset="0"/>
                        </a:rPr>
                        <a:t>15-Aug-18</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dirty="0">
                          <a:solidFill>
                            <a:srgbClr val="000000"/>
                          </a:solidFill>
                          <a:effectLst/>
                          <a:latin typeface="Calibri" panose="020F0502020204030204" pitchFamily="34" charset="0"/>
                        </a:rPr>
                        <a:t>In </a:t>
                      </a:r>
                      <a:r>
                        <a:rPr lang="en-ZA" sz="1100" b="0" i="0" u="none" strike="noStrike" dirty="0" smtClean="0">
                          <a:solidFill>
                            <a:srgbClr val="000000"/>
                          </a:solidFill>
                          <a:effectLst/>
                          <a:latin typeface="Calibri" panose="020F0502020204030204" pitchFamily="34" charset="0"/>
                        </a:rPr>
                        <a:t>progress. interviews for Internships </a:t>
                      </a:r>
                      <a:r>
                        <a:rPr lang="en-ZA" sz="1100" b="0" i="0" u="none" strike="noStrike" smtClean="0">
                          <a:solidFill>
                            <a:srgbClr val="000000"/>
                          </a:solidFill>
                          <a:effectLst/>
                          <a:latin typeface="Calibri" panose="020F0502020204030204" pitchFamily="34" charset="0"/>
                        </a:rPr>
                        <a:t>were held </a:t>
                      </a:r>
                      <a:r>
                        <a:rPr lang="en-ZA" sz="1100" b="0" i="0" u="none" strike="noStrike" dirty="0" smtClean="0">
                          <a:solidFill>
                            <a:srgbClr val="000000"/>
                          </a:solidFill>
                          <a:effectLst/>
                          <a:latin typeface="Calibri" panose="020F0502020204030204" pitchFamily="34" charset="0"/>
                        </a:rPr>
                        <a:t>on 30-31 October208</a:t>
                      </a:r>
                      <a:endParaRPr lang="en-ZA" sz="1100" b="0" i="0" u="none" strike="noStrike" dirty="0">
                        <a:solidFill>
                          <a:srgbClr val="000000"/>
                        </a:solidFill>
                        <a:effectLst/>
                        <a:latin typeface="Calibri" panose="020F0502020204030204" pitchFamily="34" charset="0"/>
                      </a:endParaRP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dirty="0">
                          <a:solidFill>
                            <a:srgbClr val="000000"/>
                          </a:solidFill>
                          <a:effectLst/>
                          <a:latin typeface="Calibri" panose="020F0502020204030204" pitchFamily="34" charset="0"/>
                        </a:rPr>
                        <a:t>UIC</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3633079167"/>
                  </a:ext>
                </a:extLst>
              </a:tr>
              <a:tr h="568669">
                <a:tc>
                  <a:txBody>
                    <a:bodyPr/>
                    <a:lstStyle/>
                    <a:p>
                      <a:pPr algn="l" rtl="0" fontAlgn="ctr"/>
                      <a:r>
                        <a:rPr lang="en-ZA" sz="1100" b="0" i="0" u="none" strike="noStrike">
                          <a:solidFill>
                            <a:srgbClr val="000000"/>
                          </a:solidFill>
                          <a:effectLst/>
                          <a:latin typeface="Calibri" panose="020F0502020204030204" pitchFamily="34" charset="0"/>
                        </a:rPr>
                        <a:t>ICT system (Learner Managements  and Disbursement)</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100" b="0" i="0" u="none" strike="noStrike" dirty="0">
                          <a:solidFill>
                            <a:srgbClr val="000000"/>
                          </a:solidFill>
                          <a:effectLst/>
                          <a:latin typeface="Calibri" panose="020F0502020204030204" pitchFamily="34" charset="0"/>
                        </a:rPr>
                        <a:t>ICT</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rtl="0" fontAlgn="b"/>
                      <a:r>
                        <a:rPr lang="en-ZA" sz="1100" b="0" i="0" u="none" strike="noStrike" dirty="0">
                          <a:solidFill>
                            <a:srgbClr val="000000"/>
                          </a:solidFill>
                          <a:effectLst/>
                          <a:latin typeface="Calibri" panose="020F0502020204030204" pitchFamily="34" charset="0"/>
                        </a:rPr>
                        <a:t>01-Sep-18</a:t>
                      </a:r>
                    </a:p>
                  </a:txBody>
                  <a:tcPr marL="7620" marR="7620" marT="762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In progress. ICT assisting LAP in developing business case</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a:solidFill>
                            <a:srgbClr val="000000"/>
                          </a:solidFill>
                          <a:effectLst/>
                          <a:latin typeface="Calibri" panose="020F0502020204030204" pitchFamily="34" charset="0"/>
                        </a:rPr>
                        <a:t>UIC</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rtl="0" fontAlgn="ctr"/>
                      <a:r>
                        <a:rPr lang="en-ZA" sz="1100" b="0" i="0" u="none" strike="noStrike" dirty="0">
                          <a:solidFill>
                            <a:srgbClr val="000000"/>
                          </a:solidFill>
                          <a:effectLst/>
                          <a:latin typeface="Calibri" panose="020F0502020204030204" pitchFamily="34" charset="0"/>
                        </a:rPr>
                        <a:t>LAP</a:t>
                      </a:r>
                    </a:p>
                  </a:txBody>
                  <a:tcPr marL="7620" marR="7620" marT="762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xmlns="" val="1000447717"/>
                  </a:ext>
                </a:extLst>
              </a:tr>
            </a:tbl>
          </a:graphicData>
        </a:graphic>
      </p:graphicFrame>
      <p:sp>
        <p:nvSpPr>
          <p:cNvPr id="23641"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ＭＳ Ｐゴシック" pitchFamily="34" charset="-128"/>
              </a:defRPr>
            </a:lvl1pPr>
            <a:lvl2pPr marL="742950" indent="-285750">
              <a:defRPr>
                <a:solidFill>
                  <a:schemeClr val="tx1"/>
                </a:solidFill>
                <a:latin typeface="Arial" charset="0"/>
                <a:ea typeface="ＭＳ Ｐゴシック" pitchFamily="34" charset="-128"/>
              </a:defRPr>
            </a:lvl2pPr>
            <a:lvl3pPr marL="1143000" indent="-228600">
              <a:defRPr>
                <a:solidFill>
                  <a:schemeClr val="tx1"/>
                </a:solidFill>
                <a:latin typeface="Arial" charset="0"/>
                <a:ea typeface="ＭＳ Ｐゴシック" pitchFamily="34" charset="-128"/>
              </a:defRPr>
            </a:lvl3pPr>
            <a:lvl4pPr marL="1600200" indent="-228600">
              <a:defRPr>
                <a:solidFill>
                  <a:schemeClr val="tx1"/>
                </a:solidFill>
                <a:latin typeface="Arial" charset="0"/>
                <a:ea typeface="ＭＳ Ｐゴシック" pitchFamily="34" charset="-128"/>
              </a:defRPr>
            </a:lvl4pPr>
            <a:lvl5pPr marL="2057400" indent="-228600">
              <a:defRPr>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4" charset="-128"/>
              </a:defRPr>
            </a:lvl9pPr>
          </a:lstStyle>
          <a:p>
            <a:fld id="{ED4B5555-49E4-412B-9C5C-467A25AFF8F0}" type="slidenum">
              <a:rPr lang="en-US" altLang="en-US" smtClean="0">
                <a:solidFill>
                  <a:srgbClr val="898989"/>
                </a:solidFill>
                <a:latin typeface="Calibri" pitchFamily="34" charset="0"/>
              </a:rPr>
              <a:pPr/>
              <a:t>60</a:t>
            </a:fld>
            <a:endParaRPr lang="en-US" altLang="en-US" dirty="0">
              <a:solidFill>
                <a:srgbClr val="898989"/>
              </a:solidFill>
              <a:latin typeface="Calibri" pitchFamily="34" charset="0"/>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60</a:t>
            </a:r>
            <a:endParaRPr lang="en-ZA" sz="1200" dirty="0">
              <a:solidFill>
                <a:prstClr val="black"/>
              </a:solidFill>
            </a:endParaRPr>
          </a:p>
        </p:txBody>
      </p:sp>
    </p:spTree>
    <p:extLst>
      <p:ext uri="{BB962C8B-B14F-4D97-AF65-F5344CB8AC3E}">
        <p14:creationId xmlns:p14="http://schemas.microsoft.com/office/powerpoint/2010/main" xmlns="" val="29674355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33375" y="2708275"/>
            <a:ext cx="8229600" cy="1143000"/>
          </a:xfrm>
        </p:spPr>
        <p:txBody>
          <a:bodyPr/>
          <a:lstStyle/>
          <a:p>
            <a:r>
              <a:rPr lang="en-ZA" altLang="en-US" sz="3200" b="1" dirty="0" smtClean="0">
                <a:latin typeface="Arial" pitchFamily="34" charset="0"/>
                <a:cs typeface="Arial" pitchFamily="34" charset="0"/>
              </a:rPr>
              <a:t>TRAINING OF UNEMPLOYED(TOU) </a:t>
            </a:r>
          </a:p>
        </p:txBody>
      </p:sp>
      <p:sp>
        <p:nvSpPr>
          <p:cNvPr id="5" name="Title 1"/>
          <p:cNvSpPr txBox="1">
            <a:spLocks/>
          </p:cNvSpPr>
          <p:nvPr/>
        </p:nvSpPr>
        <p:spPr bwMode="auto">
          <a:xfrm>
            <a:off x="485775" y="2860675"/>
            <a:ext cx="82296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TRAINING OF UNEMPLOYED (TOU)</a:t>
            </a: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61</a:t>
            </a:fld>
            <a:endParaRPr lang="en-US" dirty="0"/>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61</a:t>
            </a:r>
            <a:endParaRPr lang="en-ZA" sz="1200" dirty="0">
              <a:solidFill>
                <a:prstClr val="black"/>
              </a:solidFill>
            </a:endParaRPr>
          </a:p>
        </p:txBody>
      </p:sp>
    </p:spTree>
    <p:extLst>
      <p:ext uri="{BB962C8B-B14F-4D97-AF65-F5344CB8AC3E}">
        <p14:creationId xmlns:p14="http://schemas.microsoft.com/office/powerpoint/2010/main" xmlns="" val="132569465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000" b="1" kern="0" dirty="0" smtClean="0">
                <a:latin typeface="Arial"/>
                <a:ea typeface="ＭＳ Ｐゴシック" pitchFamily="-80" charset="-128"/>
              </a:rPr>
              <a:t>NEW PROJECTS IN 2018/19</a:t>
            </a:r>
            <a:endParaRPr lang="en-ZA" sz="2000" dirty="0">
              <a:ea typeface="ＭＳ Ｐゴシック" pitchFamily="-80" charset="-128"/>
            </a:endParaRPr>
          </a:p>
        </p:txBody>
      </p:sp>
      <p:sp>
        <p:nvSpPr>
          <p:cNvPr id="16387" name="Content Placeholder 2"/>
          <p:cNvSpPr>
            <a:spLocks noGrp="1"/>
          </p:cNvSpPr>
          <p:nvPr>
            <p:ph idx="1"/>
          </p:nvPr>
        </p:nvSpPr>
        <p:spPr>
          <a:xfrm>
            <a:off x="457200" y="1192213"/>
            <a:ext cx="8229600" cy="5164137"/>
          </a:xfrm>
        </p:spPr>
        <p:txBody>
          <a:bodyPr/>
          <a:lstStyle/>
          <a:p>
            <a:pPr>
              <a:defRPr/>
            </a:pPr>
            <a:endParaRPr lang="en-ZA" altLang="en-US" sz="2400" dirty="0" smtClean="0"/>
          </a:p>
          <a:p>
            <a:pPr marL="457200" lvl="1" indent="0">
              <a:buFont typeface="Arial" panose="020B0604020202020204" pitchFamily="34" charset="0"/>
              <a:buNone/>
              <a:defRPr/>
            </a:pPr>
            <a:endParaRPr lang="en-ZA" altLang="en-US" sz="2000" dirty="0" smtClean="0"/>
          </a:p>
          <a:p>
            <a:pPr lvl="1">
              <a:defRPr/>
            </a:pPr>
            <a:endParaRPr lang="en-ZA" altLang="en-US" sz="20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a:p>
            <a:pPr>
              <a:defRPr/>
            </a:pPr>
            <a:endParaRPr lang="en-ZA" altLang="en-US" sz="2400" dirty="0" smtClean="0"/>
          </a:p>
        </p:txBody>
      </p:sp>
      <p:sp>
        <p:nvSpPr>
          <p:cNvPr id="19460"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fld id="{F55EB164-BCD4-482D-96AE-7F73432F6705}" type="slidenum">
              <a:rPr lang="en-US" altLang="en-US" sz="1200" smtClean="0">
                <a:solidFill>
                  <a:srgbClr val="898989"/>
                </a:solidFill>
                <a:cs typeface="Arial" panose="020B0604020202020204" pitchFamily="34" charset="0"/>
              </a:rPr>
              <a:pPr>
                <a:spcBef>
                  <a:spcPct val="0"/>
                </a:spcBef>
                <a:buFontTx/>
                <a:buNone/>
              </a:pPr>
              <a:t>62</a:t>
            </a:fld>
            <a:endParaRPr lang="en-US" altLang="en-US" sz="1200" smtClean="0">
              <a:solidFill>
                <a:srgbClr val="898989"/>
              </a:solidFill>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885840647"/>
              </p:ext>
            </p:extLst>
          </p:nvPr>
        </p:nvGraphicFramePr>
        <p:xfrm>
          <a:off x="309563" y="1370365"/>
          <a:ext cx="8524874" cy="5065712"/>
        </p:xfrm>
        <a:graphic>
          <a:graphicData uri="http://schemas.openxmlformats.org/drawingml/2006/table">
            <a:tbl>
              <a:tblPr firstRow="1" firstCol="1" bandRow="1">
                <a:tableStyleId>{5DA37D80-6434-44D0-A028-1B22A696006F}</a:tableStyleId>
              </a:tblPr>
              <a:tblGrid>
                <a:gridCol w="2725752">
                  <a:extLst>
                    <a:ext uri="{9D8B030D-6E8A-4147-A177-3AD203B41FA5}">
                      <a16:colId xmlns:a16="http://schemas.microsoft.com/office/drawing/2014/main" xmlns="" val="3416636053"/>
                    </a:ext>
                  </a:extLst>
                </a:gridCol>
                <a:gridCol w="2673136">
                  <a:extLst>
                    <a:ext uri="{9D8B030D-6E8A-4147-A177-3AD203B41FA5}">
                      <a16:colId xmlns:a16="http://schemas.microsoft.com/office/drawing/2014/main" xmlns="" val="466845784"/>
                    </a:ext>
                  </a:extLst>
                </a:gridCol>
                <a:gridCol w="1562993">
                  <a:extLst>
                    <a:ext uri="{9D8B030D-6E8A-4147-A177-3AD203B41FA5}">
                      <a16:colId xmlns:a16="http://schemas.microsoft.com/office/drawing/2014/main" xmlns="" val="2778538153"/>
                    </a:ext>
                  </a:extLst>
                </a:gridCol>
                <a:gridCol w="1562993">
                  <a:extLst>
                    <a:ext uri="{9D8B030D-6E8A-4147-A177-3AD203B41FA5}">
                      <a16:colId xmlns:a16="http://schemas.microsoft.com/office/drawing/2014/main" xmlns="" val="2982060993"/>
                    </a:ext>
                  </a:extLst>
                </a:gridCol>
              </a:tblGrid>
              <a:tr h="898193">
                <a:tc>
                  <a:txBody>
                    <a:bodyPr/>
                    <a:lstStyle/>
                    <a:p>
                      <a:pPr>
                        <a:spcAft>
                          <a:spcPts val="0"/>
                        </a:spcAft>
                      </a:pPr>
                      <a:r>
                        <a:rPr lang="en-ZA" sz="1800" dirty="0">
                          <a:effectLst/>
                        </a:rPr>
                        <a:t>Name of institution</a:t>
                      </a:r>
                      <a:endParaRPr lang="en-Z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a:spcAft>
                          <a:spcPts val="0"/>
                        </a:spcAft>
                      </a:pPr>
                      <a:r>
                        <a:rPr lang="en-ZA" sz="1800" dirty="0">
                          <a:effectLst/>
                        </a:rPr>
                        <a:t>Programme</a:t>
                      </a:r>
                      <a:endParaRPr lang="en-Z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algn="ctr">
                        <a:spcAft>
                          <a:spcPts val="0"/>
                        </a:spcAft>
                      </a:pPr>
                      <a:r>
                        <a:rPr lang="en-ZA" sz="1800" dirty="0">
                          <a:effectLst/>
                        </a:rPr>
                        <a:t>Number of learners</a:t>
                      </a:r>
                      <a:endParaRPr lang="en-Z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tc>
                  <a:txBody>
                    <a:bodyPr/>
                    <a:lstStyle/>
                    <a:p>
                      <a:pPr>
                        <a:spcAft>
                          <a:spcPts val="0"/>
                        </a:spcAft>
                      </a:pPr>
                      <a:r>
                        <a:rPr lang="en-ZA" sz="1800" dirty="0">
                          <a:effectLst/>
                        </a:rPr>
                        <a:t>Total Amount</a:t>
                      </a:r>
                      <a:endParaRPr lang="en-ZA"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tc>
                <a:extLst>
                  <a:ext uri="{0D108BD9-81ED-4DB2-BD59-A6C34878D82A}">
                    <a16:rowId xmlns:a16="http://schemas.microsoft.com/office/drawing/2014/main" xmlns="" val="1648704369"/>
                  </a:ext>
                </a:extLst>
              </a:tr>
              <a:tr h="449098">
                <a:tc rowSpan="2">
                  <a:txBody>
                    <a:bodyPr/>
                    <a:lstStyle/>
                    <a:p>
                      <a:pPr>
                        <a:spcAft>
                          <a:spcPts val="0"/>
                        </a:spcAft>
                      </a:pPr>
                      <a:r>
                        <a:rPr lang="en-ZA" sz="1600" dirty="0">
                          <a:effectLst/>
                        </a:rPr>
                        <a:t>Dr JL Dube Institute - UKZN</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spcAft>
                          <a:spcPts val="0"/>
                        </a:spcAft>
                      </a:pPr>
                      <a:r>
                        <a:rPr lang="en-ZA" sz="1600" dirty="0">
                          <a:effectLst/>
                        </a:rPr>
                        <a:t>Learnerships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a:effectLst/>
                        </a:rPr>
                        <a:t>200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a:effectLst/>
                        </a:rPr>
                        <a:t>R 23 865 000.00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xmlns="" val="2246025166"/>
                  </a:ext>
                </a:extLst>
              </a:tr>
              <a:tr h="556030">
                <a:tc vMerge="1">
                  <a:txBody>
                    <a:bodyPr/>
                    <a:lstStyle/>
                    <a:p>
                      <a:endParaRPr lang="en-ZA"/>
                    </a:p>
                  </a:txBody>
                  <a:tcPr/>
                </a:tc>
                <a:tc>
                  <a:txBody>
                    <a:bodyPr/>
                    <a:lstStyle/>
                    <a:p>
                      <a:pPr>
                        <a:spcAft>
                          <a:spcPts val="0"/>
                        </a:spcAft>
                      </a:pPr>
                      <a:r>
                        <a:rPr lang="en-ZA" sz="1600" dirty="0">
                          <a:effectLst/>
                        </a:rPr>
                        <a:t>Enterprise Development</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dirty="0">
                          <a:effectLst/>
                        </a:rPr>
                        <a:t>200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a:effectLst/>
                        </a:rPr>
                        <a:t>R 23 865 000.00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xmlns="" val="1515877564"/>
                  </a:ext>
                </a:extLst>
              </a:tr>
              <a:tr h="449098">
                <a:tc>
                  <a:txBody>
                    <a:bodyPr/>
                    <a:lstStyle/>
                    <a:p>
                      <a:pPr>
                        <a:spcAft>
                          <a:spcPts val="0"/>
                        </a:spcAft>
                      </a:pPr>
                      <a:r>
                        <a:rPr lang="en-ZA" sz="1600" dirty="0">
                          <a:effectLst/>
                        </a:rPr>
                        <a:t>Elangeni TVET College</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spcAft>
                          <a:spcPts val="0"/>
                        </a:spcAft>
                      </a:pPr>
                      <a:r>
                        <a:rPr lang="en-ZA" sz="1600" dirty="0">
                          <a:effectLst/>
                        </a:rPr>
                        <a:t>Skills programmes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dirty="0">
                          <a:effectLst/>
                        </a:rPr>
                        <a:t>980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a:effectLst/>
                        </a:rPr>
                        <a:t>R 9 731 935.00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xmlns="" val="1245732926"/>
                  </a:ext>
                </a:extLst>
              </a:tr>
              <a:tr h="449098">
                <a:tc>
                  <a:txBody>
                    <a:bodyPr/>
                    <a:lstStyle/>
                    <a:p>
                      <a:pPr>
                        <a:spcAft>
                          <a:spcPts val="0"/>
                        </a:spcAft>
                      </a:pPr>
                      <a:r>
                        <a:rPr lang="en-ZA" sz="1600" dirty="0">
                          <a:effectLst/>
                        </a:rPr>
                        <a:t>False Bay TVET College</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spcAft>
                          <a:spcPts val="0"/>
                        </a:spcAft>
                      </a:pPr>
                      <a:r>
                        <a:rPr lang="en-ZA" sz="1600" dirty="0">
                          <a:effectLst/>
                        </a:rPr>
                        <a:t>Skills programmes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dirty="0">
                          <a:effectLst/>
                        </a:rPr>
                        <a:t>115</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a:effectLst/>
                        </a:rPr>
                        <a:t>R 3 024 499.00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xmlns="" val="350109037"/>
                  </a:ext>
                </a:extLst>
              </a:tr>
              <a:tr h="898193">
                <a:tc>
                  <a:txBody>
                    <a:bodyPr/>
                    <a:lstStyle/>
                    <a:p>
                      <a:pPr>
                        <a:spcAft>
                          <a:spcPts val="0"/>
                        </a:spcAft>
                      </a:pPr>
                      <a:r>
                        <a:rPr lang="en-ZA" sz="1600" dirty="0">
                          <a:effectLst/>
                        </a:rPr>
                        <a:t>Free State Development Corporation</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spcAft>
                          <a:spcPts val="0"/>
                        </a:spcAft>
                      </a:pPr>
                      <a:r>
                        <a:rPr lang="en-ZA" sz="1600" dirty="0">
                          <a:effectLst/>
                        </a:rPr>
                        <a:t>Skills programmes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dirty="0">
                          <a:effectLst/>
                        </a:rPr>
                        <a:t>1500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a:effectLst/>
                        </a:rPr>
                        <a:t>R 19 500 000.00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xmlns="" val="1980803561"/>
                  </a:ext>
                </a:extLst>
              </a:tr>
              <a:tr h="898193">
                <a:tc>
                  <a:txBody>
                    <a:bodyPr/>
                    <a:lstStyle/>
                    <a:p>
                      <a:pPr>
                        <a:spcAft>
                          <a:spcPts val="0"/>
                        </a:spcAft>
                      </a:pPr>
                      <a:r>
                        <a:rPr lang="en-ZA" sz="1600" dirty="0">
                          <a:effectLst/>
                        </a:rPr>
                        <a:t>Limpopo Development Agency</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spcAft>
                          <a:spcPts val="0"/>
                        </a:spcAft>
                      </a:pPr>
                      <a:r>
                        <a:rPr lang="en-ZA" sz="1600" dirty="0">
                          <a:effectLst/>
                        </a:rPr>
                        <a:t>Learnerships</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dirty="0">
                          <a:effectLst/>
                        </a:rPr>
                        <a:t>800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a:effectLst/>
                        </a:rPr>
                        <a:t>R 30 000 000.00</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xmlns="" val="1954321224"/>
                  </a:ext>
                </a:extLst>
              </a:tr>
              <a:tr h="467809">
                <a:tc>
                  <a:txBody>
                    <a:bodyPr/>
                    <a:lstStyle/>
                    <a:p>
                      <a:pPr>
                        <a:spcAft>
                          <a:spcPts val="0"/>
                        </a:spcAft>
                      </a:pPr>
                      <a:r>
                        <a:rPr lang="en-ZA" sz="1600" dirty="0">
                          <a:effectLst/>
                        </a:rPr>
                        <a:t>Total</a:t>
                      </a:r>
                      <a:endParaRPr lang="en-ZA" sz="16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spcAft>
                          <a:spcPts val="0"/>
                        </a:spcAft>
                      </a:pPr>
                      <a:r>
                        <a:rPr lang="en-ZA" sz="1600">
                          <a:effectLst/>
                        </a:rPr>
                        <a:t> </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a:effectLst/>
                        </a:rPr>
                        <a:t>3 395</a:t>
                      </a:r>
                      <a:endParaRPr lang="en-ZA" sz="160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tc>
                  <a:txBody>
                    <a:bodyPr/>
                    <a:lstStyle/>
                    <a:p>
                      <a:pPr algn="ctr">
                        <a:spcAft>
                          <a:spcPts val="0"/>
                        </a:spcAft>
                      </a:pPr>
                      <a:r>
                        <a:rPr lang="en-ZA" sz="1600" dirty="0">
                          <a:effectLst/>
                        </a:rPr>
                        <a:t>R 62 256 434.00</a:t>
                      </a:r>
                      <a:endParaRPr lang="en-ZA" sz="1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78" marR="68578" marT="0" marB="0" anchor="ctr"/>
                </a:tc>
                <a:extLst>
                  <a:ext uri="{0D108BD9-81ED-4DB2-BD59-A6C34878D82A}">
                    <a16:rowId xmlns:a16="http://schemas.microsoft.com/office/drawing/2014/main" xmlns="" val="1552792964"/>
                  </a:ext>
                </a:extLst>
              </a:tr>
            </a:tbl>
          </a:graphicData>
        </a:graphic>
      </p:graphicFrame>
      <p:sp>
        <p:nvSpPr>
          <p:cNvPr id="19507" name="Rectangle 2"/>
          <p:cNvSpPr>
            <a:spLocks noChangeArrowheads="1"/>
          </p:cNvSpPr>
          <p:nvPr/>
        </p:nvSpPr>
        <p:spPr bwMode="auto">
          <a:xfrm>
            <a:off x="1433513" y="24003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ZA" altLang="en-US">
              <a:solidFill>
                <a:prstClr val="black"/>
              </a:solidFill>
            </a:endParaRPr>
          </a:p>
        </p:txBody>
      </p:sp>
      <p:sp>
        <p:nvSpPr>
          <p:cNvPr id="7"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62</a:t>
            </a:r>
            <a:endParaRPr lang="en-ZA" sz="1200" dirty="0">
              <a:solidFill>
                <a:prstClr val="black"/>
              </a:solidFill>
            </a:endParaRPr>
          </a:p>
        </p:txBody>
      </p:sp>
    </p:spTree>
    <p:extLst>
      <p:ext uri="{BB962C8B-B14F-4D97-AF65-F5344CB8AC3E}">
        <p14:creationId xmlns:p14="http://schemas.microsoft.com/office/powerpoint/2010/main" xmlns="" val="34285711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333375" y="2708275"/>
            <a:ext cx="8229600" cy="1143000"/>
          </a:xfrm>
        </p:spPr>
        <p:txBody>
          <a:bodyPr/>
          <a:lstStyle/>
          <a:p>
            <a:r>
              <a:rPr lang="en-ZA" altLang="en-US" sz="3200" b="1" dirty="0" smtClean="0">
                <a:latin typeface="Arial" pitchFamily="34" charset="0"/>
                <a:cs typeface="Arial" pitchFamily="34" charset="0"/>
              </a:rPr>
              <a:t>TRAINING OF UNEMPLOYED(TOU) </a:t>
            </a:r>
          </a:p>
        </p:txBody>
      </p:sp>
      <p:sp>
        <p:nvSpPr>
          <p:cNvPr id="5" name="Title 1"/>
          <p:cNvSpPr txBox="1">
            <a:spLocks/>
          </p:cNvSpPr>
          <p:nvPr/>
        </p:nvSpPr>
        <p:spPr bwMode="auto">
          <a:xfrm>
            <a:off x="485775" y="2860675"/>
            <a:ext cx="8229600" cy="1143000"/>
          </a:xfrm>
          <a:prstGeom prst="rect">
            <a:avLst/>
          </a:prstGeom>
          <a:solidFill>
            <a:schemeClr val="bg1"/>
          </a:solid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pitchFamily="-80" charset="-128"/>
                <a:cs typeface="+mj-cs"/>
              </a:defRPr>
            </a:lvl1pPr>
            <a:lvl2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2pPr>
            <a:lvl3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3pPr>
            <a:lvl4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4pPr>
            <a:lvl5pPr algn="ctr" defTabSz="457200" rtl="0" eaLnBrk="0" fontAlgn="base" hangingPunct="0">
              <a:spcBef>
                <a:spcPct val="0"/>
              </a:spcBef>
              <a:spcAft>
                <a:spcPct val="0"/>
              </a:spcAft>
              <a:defRPr sz="4400">
                <a:solidFill>
                  <a:schemeClr val="tx1"/>
                </a:solidFill>
                <a:latin typeface="Calibri" pitchFamily="-80" charset="0"/>
                <a:ea typeface="ＭＳ Ｐゴシック" pitchFamily="-80" charset="-128"/>
              </a:defRPr>
            </a:lvl5pPr>
            <a:lvl6pPr marL="457200" algn="ctr" defTabSz="457200" rtl="0" fontAlgn="base">
              <a:spcBef>
                <a:spcPct val="0"/>
              </a:spcBef>
              <a:spcAft>
                <a:spcPct val="0"/>
              </a:spcAft>
              <a:defRPr sz="4400">
                <a:solidFill>
                  <a:schemeClr val="tx1"/>
                </a:solidFill>
                <a:latin typeface="Calibri" pitchFamily="-80" charset="0"/>
                <a:ea typeface="ＭＳ Ｐゴシック" pitchFamily="-80" charset="-128"/>
              </a:defRPr>
            </a:lvl6pPr>
            <a:lvl7pPr marL="914400" algn="ctr" defTabSz="457200" rtl="0" fontAlgn="base">
              <a:spcBef>
                <a:spcPct val="0"/>
              </a:spcBef>
              <a:spcAft>
                <a:spcPct val="0"/>
              </a:spcAft>
              <a:defRPr sz="4400">
                <a:solidFill>
                  <a:schemeClr val="tx1"/>
                </a:solidFill>
                <a:latin typeface="Calibri" pitchFamily="-80" charset="0"/>
                <a:ea typeface="ＭＳ Ｐゴシック" pitchFamily="-80" charset="-128"/>
              </a:defRPr>
            </a:lvl7pPr>
            <a:lvl8pPr marL="1371600" algn="ctr" defTabSz="457200" rtl="0" fontAlgn="base">
              <a:spcBef>
                <a:spcPct val="0"/>
              </a:spcBef>
              <a:spcAft>
                <a:spcPct val="0"/>
              </a:spcAft>
              <a:defRPr sz="4400">
                <a:solidFill>
                  <a:schemeClr val="tx1"/>
                </a:solidFill>
                <a:latin typeface="Calibri" pitchFamily="-80" charset="0"/>
                <a:ea typeface="ＭＳ Ｐゴシック" pitchFamily="-80" charset="-128"/>
              </a:defRPr>
            </a:lvl8pPr>
            <a:lvl9pPr marL="1828800" algn="ctr" defTabSz="457200" rtl="0" fontAlgn="base">
              <a:spcBef>
                <a:spcPct val="0"/>
              </a:spcBef>
              <a:spcAft>
                <a:spcPct val="0"/>
              </a:spcAft>
              <a:defRPr sz="4400">
                <a:solidFill>
                  <a:schemeClr val="tx1"/>
                </a:solidFill>
                <a:latin typeface="Calibri" pitchFamily="-80" charset="0"/>
                <a:ea typeface="ＭＳ Ｐゴシック" pitchFamily="-80" charset="-128"/>
              </a:defRPr>
            </a:lvl9pPr>
          </a:lstStyle>
          <a:p>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RFPP1&amp;2 RECEIVED </a:t>
            </a:r>
            <a:endPar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endParaRPr>
          </a:p>
          <a:p>
            <a:endPar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endParaRPr>
          </a:p>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AND</a:t>
            </a:r>
          </a:p>
          <a:p>
            <a:endPar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endParaRPr>
          </a:p>
          <a:p>
            <a:r>
              <a:rPr lang="en-ZA" altLang="en-US" sz="4000" b="1" dirty="0" smtClean="0">
                <a:ln w="1905"/>
                <a:solidFill>
                  <a:srgbClr val="00B0F0"/>
                </a:solidFill>
                <a:effectLst>
                  <a:innerShdw blurRad="69850" dist="43180" dir="5400000">
                    <a:srgbClr val="000000">
                      <a:alpha val="65000"/>
                    </a:srgbClr>
                  </a:innerShdw>
                </a:effectLst>
                <a:latin typeface="+mn-lt"/>
                <a:ea typeface="+mn-ea"/>
                <a:cs typeface="+mn-cs"/>
              </a:rPr>
              <a:t> </a:t>
            </a:r>
            <a:r>
              <a:rPr lang="en-ZA" altLang="en-US" sz="4000" b="1" dirty="0">
                <a:ln w="1905"/>
                <a:solidFill>
                  <a:srgbClr val="00B0F0"/>
                </a:solidFill>
                <a:effectLst>
                  <a:innerShdw blurRad="69850" dist="43180" dir="5400000">
                    <a:srgbClr val="000000">
                      <a:alpha val="65000"/>
                    </a:srgbClr>
                  </a:innerShdw>
                </a:effectLst>
                <a:latin typeface="+mn-lt"/>
                <a:ea typeface="+mn-ea"/>
                <a:cs typeface="+mn-cs"/>
              </a:rPr>
              <a:t>EVALUATED PROJECTS </a:t>
            </a:r>
          </a:p>
        </p:txBody>
      </p:sp>
      <p:sp>
        <p:nvSpPr>
          <p:cNvPr id="2" name="Slide Number Placeholder 1"/>
          <p:cNvSpPr>
            <a:spLocks noGrp="1"/>
          </p:cNvSpPr>
          <p:nvPr>
            <p:ph type="sldNum" sz="quarter" idx="12"/>
          </p:nvPr>
        </p:nvSpPr>
        <p:spPr/>
        <p:txBody>
          <a:bodyPr/>
          <a:lstStyle/>
          <a:p>
            <a:pPr>
              <a:defRPr/>
            </a:pPr>
            <a:fld id="{416AF1B2-E7A4-446A-84DC-90AA83BA6A19}" type="slidenum">
              <a:rPr lang="en-US" smtClean="0"/>
              <a:pPr>
                <a:defRPr/>
              </a:pPr>
              <a:t>63</a:t>
            </a:fld>
            <a:endParaRPr lang="en-US" dirty="0"/>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63</a:t>
            </a:r>
            <a:endParaRPr lang="en-ZA" sz="1200" dirty="0">
              <a:solidFill>
                <a:prstClr val="black"/>
              </a:solidFill>
            </a:endParaRPr>
          </a:p>
        </p:txBody>
      </p:sp>
    </p:spTree>
    <p:extLst>
      <p:ext uri="{BB962C8B-B14F-4D97-AF65-F5344CB8AC3E}">
        <p14:creationId xmlns:p14="http://schemas.microsoft.com/office/powerpoint/2010/main" xmlns="" val="428621197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000" b="1" dirty="0"/>
              <a:t>SUMMARY OF PROPOSALS EVALUATED</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437182867"/>
              </p:ext>
            </p:extLst>
          </p:nvPr>
        </p:nvGraphicFramePr>
        <p:xfrm>
          <a:off x="251521" y="1417642"/>
          <a:ext cx="8568951" cy="5145363"/>
        </p:xfrm>
        <a:graphic>
          <a:graphicData uri="http://schemas.openxmlformats.org/drawingml/2006/table">
            <a:tbl>
              <a:tblPr firstRow="1" bandRow="1">
                <a:tableStyleId>{B301B821-A1FF-4177-AEE7-76D212191A09}</a:tableStyleId>
              </a:tblPr>
              <a:tblGrid>
                <a:gridCol w="2856317">
                  <a:extLst>
                    <a:ext uri="{9D8B030D-6E8A-4147-A177-3AD203B41FA5}">
                      <a16:colId xmlns:a16="http://schemas.microsoft.com/office/drawing/2014/main" xmlns="" val="366135959"/>
                    </a:ext>
                  </a:extLst>
                </a:gridCol>
                <a:gridCol w="2856317">
                  <a:extLst>
                    <a:ext uri="{9D8B030D-6E8A-4147-A177-3AD203B41FA5}">
                      <a16:colId xmlns:a16="http://schemas.microsoft.com/office/drawing/2014/main" xmlns="" val="4086204393"/>
                    </a:ext>
                  </a:extLst>
                </a:gridCol>
                <a:gridCol w="2856317">
                  <a:extLst>
                    <a:ext uri="{9D8B030D-6E8A-4147-A177-3AD203B41FA5}">
                      <a16:colId xmlns:a16="http://schemas.microsoft.com/office/drawing/2014/main" xmlns="" val="3559406113"/>
                    </a:ext>
                  </a:extLst>
                </a:gridCol>
              </a:tblGrid>
              <a:tr h="375118">
                <a:tc>
                  <a:txBody>
                    <a:bodyPr/>
                    <a:lstStyle/>
                    <a:p>
                      <a:pPr marL="0" algn="ctr" defTabSz="457200" rtl="0" eaLnBrk="1" fontAlgn="ctr" latinLnBrk="0" hangingPunct="1"/>
                      <a:r>
                        <a:rPr lang="en-ZA" sz="1600" u="none" strike="noStrike" kern="1200" dirty="0" smtClean="0">
                          <a:effectLst/>
                        </a:rPr>
                        <a:t>Training Intervention</a:t>
                      </a:r>
                      <a:endParaRPr lang="en-ZA" sz="1600" b="1" i="0" u="none" strike="noStrike" kern="1200" dirty="0">
                        <a:solidFill>
                          <a:schemeClr val="tx1"/>
                        </a:solidFill>
                        <a:effectLst/>
                        <a:latin typeface="Arial Narrow" panose="020B0606020202030204" pitchFamily="34" charset="0"/>
                        <a:ea typeface="+mn-ea"/>
                        <a:cs typeface="+mn-cs"/>
                      </a:endParaRPr>
                    </a:p>
                  </a:txBody>
                  <a:tcPr marL="7620" marR="7620" marT="7618" marB="0" anchor="ctr"/>
                </a:tc>
                <a:tc>
                  <a:txBody>
                    <a:bodyPr/>
                    <a:lstStyle/>
                    <a:p>
                      <a:pPr marL="0" algn="ctr" defTabSz="457200" rtl="0" eaLnBrk="1" fontAlgn="ctr" latinLnBrk="0" hangingPunct="1"/>
                      <a:r>
                        <a:rPr lang="en-ZA" sz="1600" u="none" strike="noStrike" kern="1200" dirty="0" smtClean="0">
                          <a:effectLst/>
                        </a:rPr>
                        <a:t>Number of Learners</a:t>
                      </a:r>
                      <a:endParaRPr lang="en-ZA" sz="1600" b="1" i="0" u="none" strike="noStrike" kern="1200" dirty="0">
                        <a:solidFill>
                          <a:schemeClr val="tx1"/>
                        </a:solidFill>
                        <a:effectLst/>
                        <a:latin typeface="Arial Narrow" panose="020B0606020202030204" pitchFamily="34" charset="0"/>
                        <a:ea typeface="+mn-ea"/>
                        <a:cs typeface="+mn-cs"/>
                      </a:endParaRPr>
                    </a:p>
                  </a:txBody>
                  <a:tcPr marL="7620" marR="7620" marT="7618" marB="0" anchor="ctr"/>
                </a:tc>
                <a:tc>
                  <a:txBody>
                    <a:bodyPr/>
                    <a:lstStyle/>
                    <a:p>
                      <a:pPr marL="0" algn="ctr" defTabSz="457200" rtl="0" eaLnBrk="1" fontAlgn="ctr" latinLnBrk="0" hangingPunct="1"/>
                      <a:r>
                        <a:rPr lang="en-ZA" sz="1600" u="none" strike="noStrike" kern="1200" dirty="0" smtClean="0">
                          <a:effectLst/>
                        </a:rPr>
                        <a:t>Training Costs</a:t>
                      </a:r>
                      <a:endParaRPr lang="en-ZA" sz="1600" b="1" i="0" u="none" strike="noStrike" kern="1200" dirty="0">
                        <a:solidFill>
                          <a:schemeClr val="tx1"/>
                        </a:solidFill>
                        <a:effectLst/>
                        <a:latin typeface="Arial Narrow" panose="020B0606020202030204" pitchFamily="34" charset="0"/>
                        <a:ea typeface="+mn-ea"/>
                        <a:cs typeface="+mn-cs"/>
                      </a:endParaRPr>
                    </a:p>
                  </a:txBody>
                  <a:tcPr marL="7620" marR="7620" marT="7618" marB="0" anchor="ctr"/>
                </a:tc>
                <a:extLst>
                  <a:ext uri="{0D108BD9-81ED-4DB2-BD59-A6C34878D82A}">
                    <a16:rowId xmlns:a16="http://schemas.microsoft.com/office/drawing/2014/main" xmlns="" val="2508498518"/>
                  </a:ext>
                </a:extLst>
              </a:tr>
              <a:tr h="375118">
                <a:tc gridSpan="3">
                  <a:txBody>
                    <a:bodyPr/>
                    <a:lstStyle/>
                    <a:p>
                      <a:pPr marL="0" algn="ctr" defTabSz="457200" rtl="0" eaLnBrk="1" fontAlgn="ctr" latinLnBrk="0" hangingPunct="1"/>
                      <a:r>
                        <a:rPr lang="en-ZA" sz="1600" kern="1200" dirty="0" smtClean="0"/>
                        <a:t>RFPP 1</a:t>
                      </a:r>
                      <a:endParaRPr lang="en-ZA" sz="1600" b="1" kern="1200" dirty="0">
                        <a:solidFill>
                          <a:schemeClr val="dk1"/>
                        </a:solidFill>
                        <a:latin typeface="+mn-lt"/>
                        <a:ea typeface="+mn-ea"/>
                        <a:cs typeface="+mn-cs"/>
                      </a:endParaRPr>
                    </a:p>
                  </a:txBody>
                  <a:tcPr marL="7620" marR="7620" marT="7620" marB="0" anchor="ctr"/>
                </a:tc>
                <a:tc hMerge="1">
                  <a:txBody>
                    <a:bodyPr/>
                    <a:lstStyle/>
                    <a:p>
                      <a:pPr algn="r" fontAlgn="ctr"/>
                      <a:endParaRPr lang="en-ZA" sz="1100" b="0" i="0" u="none" strike="noStrike" dirty="0">
                        <a:solidFill>
                          <a:srgbClr val="000000"/>
                        </a:solidFill>
                        <a:effectLst/>
                        <a:latin typeface="Calibri" panose="020F0502020204030204" pitchFamily="34" charset="0"/>
                      </a:endParaRPr>
                    </a:p>
                  </a:txBody>
                  <a:tcPr marL="7620" marR="7620" marT="7620" marB="0" anchor="ctr"/>
                </a:tc>
                <a:tc hMerge="1">
                  <a:txBody>
                    <a:bodyPr/>
                    <a:lstStyle/>
                    <a:p>
                      <a:pPr algn="r" fontAlgn="ctr"/>
                      <a:endParaRPr lang="pt-BR" sz="11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58336096"/>
                  </a:ext>
                </a:extLst>
              </a:tr>
              <a:tr h="375118">
                <a:tc>
                  <a:txBody>
                    <a:bodyPr/>
                    <a:lstStyle/>
                    <a:p>
                      <a:pPr algn="l" fontAlgn="ctr"/>
                      <a:r>
                        <a:rPr lang="en-ZA" sz="1400" u="none" strike="noStrike" dirty="0">
                          <a:effectLst/>
                        </a:rPr>
                        <a:t>Skills Programme</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en-ZA" sz="1400" u="none" strike="noStrike" dirty="0">
                          <a:effectLst/>
                        </a:rPr>
                        <a:t>66 399</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pt-BR" sz="1400" u="none" strike="noStrike" dirty="0">
                          <a:effectLst/>
                        </a:rPr>
                        <a:t>R 1 311 861 611.27</a:t>
                      </a:r>
                      <a:endParaRPr lang="pt-BR"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314813158"/>
                  </a:ext>
                </a:extLst>
              </a:tr>
              <a:tr h="375118">
                <a:tc>
                  <a:txBody>
                    <a:bodyPr/>
                    <a:lstStyle/>
                    <a:p>
                      <a:pPr algn="l" fontAlgn="ctr"/>
                      <a:r>
                        <a:rPr lang="en-ZA" sz="1400" u="none" strike="noStrike" dirty="0">
                          <a:effectLst/>
                        </a:rPr>
                        <a:t>New Venture Creation</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en-ZA" sz="1400" u="none" strike="noStrike" dirty="0">
                          <a:effectLst/>
                        </a:rPr>
                        <a:t>3 010</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en-ZA" sz="1400" u="none" strike="noStrike" dirty="0">
                          <a:effectLst/>
                        </a:rPr>
                        <a:t>R 162 094 500.00</a:t>
                      </a:r>
                      <a:endParaRPr lang="en-ZA"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436352827"/>
                  </a:ext>
                </a:extLst>
              </a:tr>
              <a:tr h="375118">
                <a:tc>
                  <a:txBody>
                    <a:bodyPr/>
                    <a:lstStyle/>
                    <a:p>
                      <a:pPr algn="l" fontAlgn="ctr"/>
                      <a:r>
                        <a:rPr lang="en-ZA" sz="1400" u="none" strike="noStrike" dirty="0">
                          <a:effectLst/>
                        </a:rPr>
                        <a:t>Learnerships </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en-ZA" sz="1400" u="none" strike="noStrike" dirty="0">
                          <a:effectLst/>
                        </a:rPr>
                        <a:t>61 482</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pt-BR" sz="1400" u="none" strike="noStrike" dirty="0">
                          <a:effectLst/>
                        </a:rPr>
                        <a:t>R 4 494 202 262.25</a:t>
                      </a:r>
                      <a:endParaRPr lang="pt-BR"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2558995170"/>
                  </a:ext>
                </a:extLst>
              </a:tr>
              <a:tr h="375118">
                <a:tc>
                  <a:txBody>
                    <a:bodyPr/>
                    <a:lstStyle/>
                    <a:p>
                      <a:pPr algn="l" fontAlgn="ctr"/>
                      <a:r>
                        <a:rPr lang="en-ZA" sz="1400" u="none" strike="noStrike">
                          <a:effectLst/>
                        </a:rPr>
                        <a:t>Apprenticeships</a:t>
                      </a:r>
                      <a:endParaRPr lang="en-ZA" sz="1400" b="0" i="0" u="none" strike="noStrike">
                        <a:solidFill>
                          <a:srgbClr val="000000"/>
                        </a:solidFill>
                        <a:effectLst/>
                        <a:latin typeface="+mn-lt"/>
                      </a:endParaRPr>
                    </a:p>
                  </a:txBody>
                  <a:tcPr marL="7620" marR="7620" marT="7620" marB="0" anchor="ctr"/>
                </a:tc>
                <a:tc>
                  <a:txBody>
                    <a:bodyPr/>
                    <a:lstStyle/>
                    <a:p>
                      <a:pPr algn="ctr" fontAlgn="ctr"/>
                      <a:r>
                        <a:rPr lang="en-ZA" sz="1400" u="none" strike="noStrike" dirty="0">
                          <a:effectLst/>
                        </a:rPr>
                        <a:t>3 255</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en-ZA" sz="1400" u="none" strike="noStrike" dirty="0">
                          <a:effectLst/>
                        </a:rPr>
                        <a:t>R 478 224 869.75</a:t>
                      </a:r>
                      <a:endParaRPr lang="en-ZA"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2906173054"/>
                  </a:ext>
                </a:extLst>
              </a:tr>
              <a:tr h="375118">
                <a:tc>
                  <a:txBody>
                    <a:bodyPr/>
                    <a:lstStyle/>
                    <a:p>
                      <a:pPr algn="l" fontAlgn="ctr"/>
                      <a:r>
                        <a:rPr lang="en-ZA" sz="1400" u="none" strike="noStrike" dirty="0">
                          <a:effectLst/>
                        </a:rPr>
                        <a:t>Subtotal</a:t>
                      </a:r>
                      <a:endParaRPr lang="en-ZA" sz="1400" b="1" i="0" u="none" strike="noStrike" dirty="0">
                        <a:solidFill>
                          <a:srgbClr val="000000"/>
                        </a:solidFill>
                        <a:effectLst/>
                        <a:latin typeface="+mn-lt"/>
                      </a:endParaRPr>
                    </a:p>
                  </a:txBody>
                  <a:tcPr marL="7620" marR="7620" marT="7620" marB="0" anchor="ctr"/>
                </a:tc>
                <a:tc>
                  <a:txBody>
                    <a:bodyPr/>
                    <a:lstStyle/>
                    <a:p>
                      <a:pPr algn="ctr" fontAlgn="ctr"/>
                      <a:r>
                        <a:rPr lang="en-ZA" sz="1400" u="none" strike="noStrike" dirty="0">
                          <a:effectLst/>
                        </a:rPr>
                        <a:t>134 146</a:t>
                      </a:r>
                      <a:endParaRPr lang="en-ZA" sz="1400" b="1" i="0" u="none" strike="noStrike" dirty="0">
                        <a:solidFill>
                          <a:srgbClr val="000000"/>
                        </a:solidFill>
                        <a:effectLst/>
                        <a:latin typeface="+mn-lt"/>
                      </a:endParaRPr>
                    </a:p>
                  </a:txBody>
                  <a:tcPr marL="7620" marR="7620" marT="7620" marB="0" anchor="ctr"/>
                </a:tc>
                <a:tc>
                  <a:txBody>
                    <a:bodyPr/>
                    <a:lstStyle/>
                    <a:p>
                      <a:pPr algn="ctr" fontAlgn="ctr"/>
                      <a:r>
                        <a:rPr lang="pt-BR" sz="1400" u="none" strike="noStrike" dirty="0">
                          <a:effectLst/>
                        </a:rPr>
                        <a:t> R    6 446 383 243.27 </a:t>
                      </a:r>
                      <a:endParaRPr lang="pt-BR" sz="14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304320550"/>
                  </a:ext>
                </a:extLst>
              </a:tr>
              <a:tr h="339147">
                <a:tc gridSpan="3">
                  <a:txBody>
                    <a:bodyPr/>
                    <a:lstStyle/>
                    <a:p>
                      <a:pPr algn="ctr"/>
                      <a:r>
                        <a:rPr lang="en-ZA" sz="1400" dirty="0" smtClean="0"/>
                        <a:t>RFPP 2</a:t>
                      </a:r>
                      <a:endParaRPr lang="en-ZA" sz="1400" b="1" dirty="0">
                        <a:latin typeface="+mn-lt"/>
                      </a:endParaRPr>
                    </a:p>
                  </a:txBody>
                  <a:tcPr/>
                </a:tc>
                <a:tc hMerge="1">
                  <a:txBody>
                    <a:bodyPr/>
                    <a:lstStyle/>
                    <a:p>
                      <a:endParaRPr lang="en-ZA" dirty="0"/>
                    </a:p>
                  </a:txBody>
                  <a:tcPr/>
                </a:tc>
                <a:tc hMerge="1">
                  <a:txBody>
                    <a:bodyPr/>
                    <a:lstStyle/>
                    <a:p>
                      <a:endParaRPr lang="en-ZA" dirty="0"/>
                    </a:p>
                  </a:txBody>
                  <a:tcPr/>
                </a:tc>
                <a:extLst>
                  <a:ext uri="{0D108BD9-81ED-4DB2-BD59-A6C34878D82A}">
                    <a16:rowId xmlns:a16="http://schemas.microsoft.com/office/drawing/2014/main" xmlns="" val="908839478"/>
                  </a:ext>
                </a:extLst>
              </a:tr>
              <a:tr h="375118">
                <a:tc>
                  <a:txBody>
                    <a:bodyPr/>
                    <a:lstStyle/>
                    <a:p>
                      <a:pPr algn="l" fontAlgn="ctr"/>
                      <a:r>
                        <a:rPr lang="en-ZA" sz="1400" u="none" strike="noStrike" dirty="0">
                          <a:effectLst/>
                        </a:rPr>
                        <a:t>Skills Programme</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en-ZA" sz="1400" u="none" strike="noStrike" dirty="0">
                          <a:effectLst/>
                        </a:rPr>
                        <a:t>70 302</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pt-BR" sz="1400" u="none" strike="noStrike" dirty="0">
                          <a:effectLst/>
                        </a:rPr>
                        <a:t>R 1 641 836 309.90</a:t>
                      </a:r>
                      <a:endParaRPr lang="pt-BR"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1290996441"/>
                  </a:ext>
                </a:extLst>
              </a:tr>
              <a:tr h="375118">
                <a:tc>
                  <a:txBody>
                    <a:bodyPr/>
                    <a:lstStyle/>
                    <a:p>
                      <a:pPr algn="l" fontAlgn="ctr"/>
                      <a:r>
                        <a:rPr lang="en-ZA" sz="1400" u="none" strike="noStrike">
                          <a:effectLst/>
                        </a:rPr>
                        <a:t>Learnerships</a:t>
                      </a:r>
                      <a:endParaRPr lang="en-ZA" sz="1400" b="0" i="0" u="none" strike="noStrike">
                        <a:solidFill>
                          <a:srgbClr val="000000"/>
                        </a:solidFill>
                        <a:effectLst/>
                        <a:latin typeface="+mn-lt"/>
                      </a:endParaRPr>
                    </a:p>
                  </a:txBody>
                  <a:tcPr marL="7620" marR="7620" marT="7620" marB="0" anchor="ctr"/>
                </a:tc>
                <a:tc>
                  <a:txBody>
                    <a:bodyPr/>
                    <a:lstStyle/>
                    <a:p>
                      <a:pPr algn="ctr" fontAlgn="ctr"/>
                      <a:r>
                        <a:rPr lang="en-ZA" sz="1400" u="none" strike="noStrike" dirty="0">
                          <a:effectLst/>
                        </a:rPr>
                        <a:t>86 332</a:t>
                      </a:r>
                      <a:endParaRPr lang="en-ZA" sz="1400" b="0" i="0" u="none" strike="noStrike" dirty="0">
                        <a:solidFill>
                          <a:srgbClr val="000000"/>
                        </a:solidFill>
                        <a:effectLst/>
                        <a:latin typeface="+mn-lt"/>
                      </a:endParaRPr>
                    </a:p>
                  </a:txBody>
                  <a:tcPr marL="7620" marR="7620" marT="7620" marB="0" anchor="ctr"/>
                </a:tc>
                <a:tc>
                  <a:txBody>
                    <a:bodyPr/>
                    <a:lstStyle/>
                    <a:p>
                      <a:pPr algn="ctr" fontAlgn="ctr"/>
                      <a:r>
                        <a:rPr lang="pt-BR" sz="1400" u="none" strike="noStrike" dirty="0">
                          <a:effectLst/>
                        </a:rPr>
                        <a:t>R 4 467 830 787.10</a:t>
                      </a:r>
                      <a:endParaRPr lang="pt-BR"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158847000"/>
                  </a:ext>
                </a:extLst>
              </a:tr>
              <a:tr h="375118">
                <a:tc>
                  <a:txBody>
                    <a:bodyPr/>
                    <a:lstStyle/>
                    <a:p>
                      <a:pPr algn="l" fontAlgn="ctr"/>
                      <a:r>
                        <a:rPr lang="en-ZA" sz="1400" u="none" strike="noStrike">
                          <a:effectLst/>
                        </a:rPr>
                        <a:t>Apprenticeships</a:t>
                      </a:r>
                      <a:endParaRPr lang="en-ZA" sz="1400" b="0" i="0" u="none" strike="noStrike">
                        <a:solidFill>
                          <a:srgbClr val="000000"/>
                        </a:solidFill>
                        <a:effectLst/>
                        <a:latin typeface="+mn-lt"/>
                      </a:endParaRPr>
                    </a:p>
                  </a:txBody>
                  <a:tcPr marL="7620" marR="7620" marT="7620" marB="0" anchor="ctr"/>
                </a:tc>
                <a:tc>
                  <a:txBody>
                    <a:bodyPr/>
                    <a:lstStyle/>
                    <a:p>
                      <a:pPr algn="ctr" fontAlgn="ctr"/>
                      <a:r>
                        <a:rPr lang="en-ZA" sz="1400" u="none" strike="noStrike">
                          <a:effectLst/>
                        </a:rPr>
                        <a:t>22 435</a:t>
                      </a:r>
                      <a:endParaRPr lang="en-ZA" sz="1400" b="0" i="0" u="none" strike="noStrike">
                        <a:solidFill>
                          <a:srgbClr val="000000"/>
                        </a:solidFill>
                        <a:effectLst/>
                        <a:latin typeface="+mn-lt"/>
                      </a:endParaRPr>
                    </a:p>
                  </a:txBody>
                  <a:tcPr marL="7620" marR="7620" marT="7620" marB="0" anchor="ctr"/>
                </a:tc>
                <a:tc>
                  <a:txBody>
                    <a:bodyPr/>
                    <a:lstStyle/>
                    <a:p>
                      <a:pPr algn="ctr" fontAlgn="ctr"/>
                      <a:r>
                        <a:rPr lang="pt-BR" sz="1400" u="none" strike="noStrike" dirty="0">
                          <a:effectLst/>
                        </a:rPr>
                        <a:t>R 2 366 571 808.50</a:t>
                      </a:r>
                      <a:endParaRPr lang="pt-BR" sz="1400" b="0"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1367937135"/>
                  </a:ext>
                </a:extLst>
              </a:tr>
              <a:tr h="375118">
                <a:tc>
                  <a:txBody>
                    <a:bodyPr/>
                    <a:lstStyle/>
                    <a:p>
                      <a:pPr algn="l" fontAlgn="ctr"/>
                      <a:r>
                        <a:rPr lang="en-ZA" sz="1400" u="none" strike="noStrike">
                          <a:effectLst/>
                        </a:rPr>
                        <a:t>Subtotal</a:t>
                      </a:r>
                      <a:endParaRPr lang="en-ZA" sz="1400" b="1" i="0" u="none" strike="noStrike">
                        <a:solidFill>
                          <a:srgbClr val="000000"/>
                        </a:solidFill>
                        <a:effectLst/>
                        <a:latin typeface="+mn-lt"/>
                      </a:endParaRPr>
                    </a:p>
                  </a:txBody>
                  <a:tcPr marL="7620" marR="7620" marT="7620" marB="0" anchor="ctr"/>
                </a:tc>
                <a:tc>
                  <a:txBody>
                    <a:bodyPr/>
                    <a:lstStyle/>
                    <a:p>
                      <a:pPr algn="ctr" fontAlgn="ctr"/>
                      <a:r>
                        <a:rPr lang="en-ZA" sz="1400" u="none" strike="noStrike">
                          <a:effectLst/>
                        </a:rPr>
                        <a:t>179 069</a:t>
                      </a:r>
                      <a:endParaRPr lang="en-ZA" sz="1400" b="1" i="0" u="none" strike="noStrike">
                        <a:solidFill>
                          <a:srgbClr val="000000"/>
                        </a:solidFill>
                        <a:effectLst/>
                        <a:latin typeface="+mn-lt"/>
                      </a:endParaRPr>
                    </a:p>
                  </a:txBody>
                  <a:tcPr marL="7620" marR="7620" marT="7620" marB="0" anchor="ctr"/>
                </a:tc>
                <a:tc>
                  <a:txBody>
                    <a:bodyPr/>
                    <a:lstStyle/>
                    <a:p>
                      <a:pPr algn="ctr" fontAlgn="ctr"/>
                      <a:r>
                        <a:rPr lang="pt-BR" sz="1400" u="none" strike="noStrike" dirty="0">
                          <a:effectLst/>
                        </a:rPr>
                        <a:t> R    8 476 238 905.00 </a:t>
                      </a:r>
                      <a:endParaRPr lang="pt-BR" sz="1400" b="1" i="0" u="none" strike="noStrike" dirty="0">
                        <a:solidFill>
                          <a:srgbClr val="000000"/>
                        </a:solidFill>
                        <a:effectLst/>
                        <a:latin typeface="+mn-lt"/>
                      </a:endParaRPr>
                    </a:p>
                  </a:txBody>
                  <a:tcPr marL="7620" marR="7620" marT="7620" marB="0" anchor="ctr"/>
                </a:tc>
                <a:extLst>
                  <a:ext uri="{0D108BD9-81ED-4DB2-BD59-A6C34878D82A}">
                    <a16:rowId xmlns:a16="http://schemas.microsoft.com/office/drawing/2014/main" xmlns="" val="50647372"/>
                  </a:ext>
                </a:extLst>
              </a:tr>
              <a:tr h="210209">
                <a:tc>
                  <a:txBody>
                    <a:bodyPr/>
                    <a:lstStyle/>
                    <a:p>
                      <a:endParaRPr lang="en-ZA" sz="1400">
                        <a:latin typeface="+mn-lt"/>
                      </a:endParaRPr>
                    </a:p>
                  </a:txBody>
                  <a:tcPr/>
                </a:tc>
                <a:tc>
                  <a:txBody>
                    <a:bodyPr/>
                    <a:lstStyle/>
                    <a:p>
                      <a:pPr algn="ctr"/>
                      <a:endParaRPr lang="en-ZA" sz="1400" dirty="0">
                        <a:latin typeface="+mn-lt"/>
                      </a:endParaRPr>
                    </a:p>
                  </a:txBody>
                  <a:tcPr/>
                </a:tc>
                <a:tc>
                  <a:txBody>
                    <a:bodyPr/>
                    <a:lstStyle/>
                    <a:p>
                      <a:pPr algn="ctr"/>
                      <a:endParaRPr lang="en-ZA" sz="1400" dirty="0">
                        <a:latin typeface="+mn-lt"/>
                      </a:endParaRPr>
                    </a:p>
                  </a:txBody>
                  <a:tcPr/>
                </a:tc>
                <a:extLst>
                  <a:ext uri="{0D108BD9-81ED-4DB2-BD59-A6C34878D82A}">
                    <a16:rowId xmlns:a16="http://schemas.microsoft.com/office/drawing/2014/main" xmlns="" val="3031205242"/>
                  </a:ext>
                </a:extLst>
              </a:tr>
              <a:tr h="375118">
                <a:tc>
                  <a:txBody>
                    <a:bodyPr/>
                    <a:lstStyle/>
                    <a:p>
                      <a:pPr algn="l" fontAlgn="ctr"/>
                      <a:r>
                        <a:rPr lang="en-ZA" sz="1400" u="none" strike="noStrike" dirty="0">
                          <a:effectLst/>
                        </a:rPr>
                        <a:t>Grand Total</a:t>
                      </a:r>
                      <a:endParaRPr lang="en-ZA" sz="1400" b="1" i="0" u="none" strike="noStrike" dirty="0">
                        <a:solidFill>
                          <a:srgbClr val="000000"/>
                        </a:solidFill>
                        <a:effectLst/>
                        <a:latin typeface="+mn-lt"/>
                      </a:endParaRPr>
                    </a:p>
                  </a:txBody>
                  <a:tcPr marL="7620" marR="7620" marT="7620" marB="0" anchor="ctr"/>
                </a:tc>
                <a:tc>
                  <a:txBody>
                    <a:bodyPr/>
                    <a:lstStyle/>
                    <a:p>
                      <a:pPr algn="ctr" fontAlgn="b"/>
                      <a:r>
                        <a:rPr lang="en-ZA" sz="1400" u="none" strike="noStrike">
                          <a:effectLst/>
                        </a:rPr>
                        <a:t>313 215</a:t>
                      </a:r>
                      <a:endParaRPr lang="en-ZA" sz="1400" b="1" i="0" u="none" strike="noStrike">
                        <a:solidFill>
                          <a:srgbClr val="000000"/>
                        </a:solidFill>
                        <a:effectLst/>
                        <a:latin typeface="+mn-lt"/>
                      </a:endParaRPr>
                    </a:p>
                  </a:txBody>
                  <a:tcPr marL="7620" marR="7620" marT="7620" marB="0" anchor="b"/>
                </a:tc>
                <a:tc>
                  <a:txBody>
                    <a:bodyPr/>
                    <a:lstStyle/>
                    <a:p>
                      <a:pPr algn="ctr" fontAlgn="b"/>
                      <a:r>
                        <a:rPr lang="pt-BR" sz="1400" u="none" strike="noStrike" dirty="0">
                          <a:effectLst/>
                        </a:rPr>
                        <a:t> R  14 922 622 148.27 </a:t>
                      </a:r>
                      <a:endParaRPr lang="pt-BR" sz="1400" b="1" i="0" u="none" strike="noStrike" dirty="0">
                        <a:solidFill>
                          <a:srgbClr val="000000"/>
                        </a:solidFill>
                        <a:effectLst/>
                        <a:latin typeface="+mn-lt"/>
                      </a:endParaRPr>
                    </a:p>
                  </a:txBody>
                  <a:tcPr marL="7620" marR="7620" marT="7620" marB="0" anchor="b"/>
                </a:tc>
                <a:extLst>
                  <a:ext uri="{0D108BD9-81ED-4DB2-BD59-A6C34878D82A}">
                    <a16:rowId xmlns:a16="http://schemas.microsoft.com/office/drawing/2014/main" xmlns="" val="712485374"/>
                  </a:ext>
                </a:extLst>
              </a:tr>
            </a:tbl>
          </a:graphicData>
        </a:graphic>
      </p:graphicFrame>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64</a:t>
            </a:fld>
            <a:endParaRPr lang="en-US" dirty="0"/>
          </a:p>
        </p:txBody>
      </p:sp>
      <p:sp>
        <p:nvSpPr>
          <p:cNvPr id="6" name="TextBox 7"/>
          <p:cNvSpPr txBox="1"/>
          <p:nvPr/>
        </p:nvSpPr>
        <p:spPr>
          <a:xfrm>
            <a:off x="8472126" y="404872"/>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64</a:t>
            </a:r>
            <a:endParaRPr lang="en-ZA" sz="1200" dirty="0">
              <a:solidFill>
                <a:prstClr val="black"/>
              </a:solidFill>
            </a:endParaRPr>
          </a:p>
        </p:txBody>
      </p:sp>
    </p:spTree>
    <p:extLst>
      <p:ext uri="{BB962C8B-B14F-4D97-AF65-F5344CB8AC3E}">
        <p14:creationId xmlns:p14="http://schemas.microsoft.com/office/powerpoint/2010/main" xmlns="" val="17376976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ZA" altLang="en-US" sz="2000" b="1" dirty="0" smtClean="0">
                <a:solidFill>
                  <a:srgbClr val="000000"/>
                </a:solidFill>
                <a:ea typeface="ＭＳ Ｐゴシック" pitchFamily="34" charset="-128"/>
              </a:rPr>
              <a:t>PROGRESS ON PROPOSAL EVALUATED</a:t>
            </a:r>
          </a:p>
        </p:txBody>
      </p:sp>
      <p:sp>
        <p:nvSpPr>
          <p:cNvPr id="3" name="Content Placeholder 2"/>
          <p:cNvSpPr>
            <a:spLocks noGrp="1"/>
          </p:cNvSpPr>
          <p:nvPr>
            <p:ph idx="1"/>
          </p:nvPr>
        </p:nvSpPr>
        <p:spPr>
          <a:xfrm>
            <a:off x="251520" y="1340768"/>
            <a:ext cx="8647112" cy="5349528"/>
          </a:xfrm>
        </p:spPr>
        <p:txBody>
          <a:bodyPr/>
          <a:lstStyle/>
          <a:p>
            <a:pPr>
              <a:buFont typeface="Arial" panose="020B0604020202020204" pitchFamily="34" charset="0"/>
              <a:buChar char="•"/>
              <a:defRPr/>
            </a:pPr>
            <a:r>
              <a:rPr lang="en-ZA" sz="1400" dirty="0"/>
              <a:t>Probity process – R5 million and above </a:t>
            </a:r>
            <a:r>
              <a:rPr lang="en-ZA" sz="1400" dirty="0" smtClean="0"/>
              <a:t>proposals</a:t>
            </a:r>
          </a:p>
          <a:p>
            <a:pPr>
              <a:buFont typeface="Arial" panose="020B0604020202020204" pitchFamily="34" charset="0"/>
              <a:buChar char="•"/>
              <a:defRPr/>
            </a:pPr>
            <a:endParaRPr lang="en-ZA" sz="1400" dirty="0" smtClean="0"/>
          </a:p>
          <a:p>
            <a:pPr>
              <a:buFont typeface="Arial" panose="020B0604020202020204" pitchFamily="34" charset="0"/>
              <a:buChar char="•"/>
              <a:defRPr/>
            </a:pPr>
            <a:r>
              <a:rPr lang="en-ZA" sz="1400" dirty="0"/>
              <a:t>Created the Pool/ Panel of Service providers of partners from the re-evaluated EOIs. The RFPP was sent to the Panel of Service providers on 23 August with a due date of 03 September</a:t>
            </a:r>
            <a:r>
              <a:rPr lang="en-ZA" sz="1400" dirty="0" smtClean="0"/>
              <a:t>.</a:t>
            </a:r>
          </a:p>
          <a:p>
            <a:pPr>
              <a:buFont typeface="Arial" panose="020B0604020202020204" pitchFamily="34" charset="0"/>
              <a:buChar char="•"/>
              <a:defRPr/>
            </a:pPr>
            <a:endParaRPr lang="en-ZA" sz="1400" dirty="0"/>
          </a:p>
          <a:p>
            <a:pPr>
              <a:buFont typeface="Arial" panose="020B0604020202020204" pitchFamily="34" charset="0"/>
              <a:buChar char="•"/>
              <a:defRPr/>
            </a:pPr>
            <a:r>
              <a:rPr lang="en-ZA" sz="1400" dirty="0"/>
              <a:t>Pre-screening took </a:t>
            </a:r>
            <a:r>
              <a:rPr lang="en-ZA" sz="1400" dirty="0" smtClean="0"/>
              <a:t>place </a:t>
            </a:r>
            <a:r>
              <a:rPr lang="en-ZA" sz="1400" dirty="0"/>
              <a:t>from 4-6 September and Evaluation on 6 to 13 September 2018</a:t>
            </a:r>
            <a:r>
              <a:rPr lang="en-ZA" sz="1400" dirty="0" smtClean="0"/>
              <a:t>.</a:t>
            </a:r>
          </a:p>
          <a:p>
            <a:pPr>
              <a:buFont typeface="Arial" panose="020B0604020202020204" pitchFamily="34" charset="0"/>
              <a:buChar char="•"/>
              <a:defRPr/>
            </a:pPr>
            <a:endParaRPr lang="en-ZA" sz="1400" dirty="0"/>
          </a:p>
          <a:p>
            <a:pPr>
              <a:buFont typeface="Arial" panose="020B0604020202020204" pitchFamily="34" charset="0"/>
              <a:buChar char="•"/>
              <a:defRPr/>
            </a:pPr>
            <a:r>
              <a:rPr lang="en-ZA" sz="1400" dirty="0"/>
              <a:t>The drafting of submissions and vetting of the Funding Agreement commenced from 16 September and ongoing</a:t>
            </a:r>
          </a:p>
          <a:p>
            <a:pPr>
              <a:buFont typeface="Arial" panose="020B0604020202020204" pitchFamily="34" charset="0"/>
              <a:buChar char="•"/>
              <a:defRPr/>
            </a:pPr>
            <a:r>
              <a:rPr lang="en-ZA" sz="1400" dirty="0"/>
              <a:t>Probity process is currently underway</a:t>
            </a:r>
            <a:r>
              <a:rPr lang="en-ZA" sz="1400" dirty="0" smtClean="0"/>
              <a:t>.</a:t>
            </a:r>
          </a:p>
          <a:p>
            <a:pPr>
              <a:buFont typeface="Arial" panose="020B0604020202020204" pitchFamily="34" charset="0"/>
              <a:buChar char="•"/>
              <a:defRPr/>
            </a:pPr>
            <a:endParaRPr lang="en-ZA" sz="1400" dirty="0" smtClean="0"/>
          </a:p>
          <a:p>
            <a:pPr>
              <a:buFont typeface="Arial" panose="020B0604020202020204" pitchFamily="34" charset="0"/>
              <a:buChar char="•"/>
              <a:defRPr/>
            </a:pPr>
            <a:r>
              <a:rPr lang="en-ZA" sz="1400" dirty="0" smtClean="0"/>
              <a:t>DHET Institutions were invited to submit proposals by the 25</a:t>
            </a:r>
            <a:r>
              <a:rPr lang="en-ZA" sz="1400" baseline="30000" dirty="0" smtClean="0"/>
              <a:t>th</a:t>
            </a:r>
            <a:r>
              <a:rPr lang="en-ZA" sz="1400" dirty="0" smtClean="0"/>
              <a:t> of September 2018</a:t>
            </a:r>
          </a:p>
          <a:p>
            <a:pPr>
              <a:buFont typeface="Arial" panose="020B0604020202020204" pitchFamily="34" charset="0"/>
              <a:buChar char="•"/>
              <a:defRPr/>
            </a:pPr>
            <a:endParaRPr lang="en-ZA" sz="1400" dirty="0" smtClean="0"/>
          </a:p>
          <a:p>
            <a:pPr>
              <a:buFont typeface="Arial" panose="020B0604020202020204" pitchFamily="34" charset="0"/>
              <a:buChar char="•"/>
              <a:defRPr/>
            </a:pPr>
            <a:r>
              <a:rPr lang="en-ZA" sz="1400" dirty="0" smtClean="0"/>
              <a:t>DHET institutions proposals were evaluated from the 1</a:t>
            </a:r>
            <a:r>
              <a:rPr lang="en-ZA" sz="1400" baseline="30000" dirty="0" smtClean="0"/>
              <a:t>st</a:t>
            </a:r>
            <a:r>
              <a:rPr lang="en-ZA" sz="1400" dirty="0" smtClean="0"/>
              <a:t> to 3</a:t>
            </a:r>
            <a:r>
              <a:rPr lang="en-ZA" sz="1400" baseline="30000" dirty="0" smtClean="0"/>
              <a:t>rd</a:t>
            </a:r>
            <a:r>
              <a:rPr lang="en-ZA" sz="1400" dirty="0" smtClean="0"/>
              <a:t> of October 2018</a:t>
            </a:r>
          </a:p>
          <a:p>
            <a:pPr>
              <a:buFont typeface="Arial" panose="020B0604020202020204" pitchFamily="34" charset="0"/>
              <a:buChar char="•"/>
              <a:defRPr/>
            </a:pPr>
            <a:endParaRPr lang="en-ZA" sz="1400" dirty="0" smtClean="0"/>
          </a:p>
          <a:p>
            <a:pPr>
              <a:buFont typeface="Arial" panose="020B0604020202020204" pitchFamily="34" charset="0"/>
              <a:buChar char="•"/>
              <a:defRPr/>
            </a:pPr>
            <a:r>
              <a:rPr lang="en-ZA" sz="1400" dirty="0" smtClean="0"/>
              <a:t>State Owned Entities were invited to submit partnership proposals on the 30</a:t>
            </a:r>
            <a:r>
              <a:rPr lang="en-ZA" sz="1400" baseline="30000" dirty="0" smtClean="0"/>
              <a:t>th</a:t>
            </a:r>
            <a:r>
              <a:rPr lang="en-ZA" sz="1400" dirty="0" smtClean="0"/>
              <a:t> of September 2018 closing on the 22</a:t>
            </a:r>
            <a:r>
              <a:rPr lang="en-ZA" sz="1400" baseline="30000" dirty="0" smtClean="0"/>
              <a:t>nd</a:t>
            </a:r>
            <a:r>
              <a:rPr lang="en-ZA" sz="1400" dirty="0" smtClean="0"/>
              <a:t> of October 2018</a:t>
            </a:r>
          </a:p>
          <a:p>
            <a:pPr>
              <a:buFont typeface="Arial" panose="020B0604020202020204" pitchFamily="34" charset="0"/>
              <a:buChar char="•"/>
              <a:defRPr/>
            </a:pPr>
            <a:endParaRPr lang="en-ZA" sz="1400" dirty="0" smtClean="0"/>
          </a:p>
          <a:p>
            <a:pPr>
              <a:buFont typeface="Arial" panose="020B0604020202020204" pitchFamily="34" charset="0"/>
              <a:buChar char="•"/>
              <a:defRPr/>
            </a:pPr>
            <a:r>
              <a:rPr lang="en-ZA" sz="1400" dirty="0"/>
              <a:t>Pre-screening took place from 23-26 September and Evaluation started on 05 November 2018 and will continue on19-21 November 2018.</a:t>
            </a:r>
          </a:p>
          <a:p>
            <a:pPr>
              <a:buFont typeface="Arial" panose="020B0604020202020204" pitchFamily="34" charset="0"/>
              <a:buChar char="•"/>
              <a:defRPr/>
            </a:pPr>
            <a:endParaRPr lang="en-ZA" sz="2000" dirty="0" smtClean="0"/>
          </a:p>
        </p:txBody>
      </p:sp>
      <p:sp>
        <p:nvSpPr>
          <p:cNvPr id="130052" name="Slide Number Placeholder 3"/>
          <p:cNvSpPr>
            <a:spLocks noGrp="1"/>
          </p:cNvSpPr>
          <p:nvPr>
            <p:ph type="sldNum" sz="quarter" idx="12"/>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a:spcBef>
                <a:spcPct val="0"/>
              </a:spcBef>
              <a:buFontTx/>
              <a:buNone/>
            </a:pPr>
            <a:fld id="{C08F3F6A-6C56-4089-AE56-6881EA469392}" type="slidenum">
              <a:rPr lang="en-US" altLang="en-US" sz="1200">
                <a:solidFill>
                  <a:srgbClr val="898989"/>
                </a:solidFill>
              </a:rPr>
              <a:pPr>
                <a:spcBef>
                  <a:spcPct val="0"/>
                </a:spcBef>
                <a:buFontTx/>
                <a:buNone/>
              </a:pPr>
              <a:t>65</a:t>
            </a:fld>
            <a:endParaRPr lang="en-US" altLang="en-US" sz="1200">
              <a:solidFill>
                <a:srgbClr val="898989"/>
              </a:solidFill>
            </a:endParaRPr>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65</a:t>
            </a:r>
            <a:endParaRPr lang="en-ZA" sz="1200" dirty="0">
              <a:solidFill>
                <a:prstClr val="black"/>
              </a:solidFill>
            </a:endParaRPr>
          </a:p>
        </p:txBody>
      </p:sp>
    </p:spTree>
    <p:extLst>
      <p:ext uri="{BB962C8B-B14F-4D97-AF65-F5344CB8AC3E}">
        <p14:creationId xmlns:p14="http://schemas.microsoft.com/office/powerpoint/2010/main" xmlns="" val="200905598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9" descr="Extra3_3-01.jpg"/>
          <p:cNvPicPr>
            <a:picLocks noChangeAspect="1"/>
          </p:cNvPicPr>
          <p:nvPr/>
        </p:nvPicPr>
        <p:blipFill>
          <a:blip r:embed="rId2" cstate="print"/>
          <a:srcRect/>
          <a:stretch>
            <a:fillRect/>
          </a:stretch>
        </p:blipFill>
        <p:spPr bwMode="auto">
          <a:xfrm>
            <a:off x="0" y="-99392"/>
            <a:ext cx="9144000" cy="6858000"/>
          </a:xfrm>
          <a:prstGeom prst="rect">
            <a:avLst/>
          </a:prstGeom>
          <a:noFill/>
          <a:ln w="9525">
            <a:noFill/>
            <a:miter lim="800000"/>
            <a:headEnd/>
            <a:tailEnd/>
          </a:ln>
        </p:spPr>
      </p:pic>
      <p:sp>
        <p:nvSpPr>
          <p:cNvPr id="12291" name="Title 1"/>
          <p:cNvSpPr txBox="1">
            <a:spLocks/>
          </p:cNvSpPr>
          <p:nvPr/>
        </p:nvSpPr>
        <p:spPr bwMode="auto">
          <a:xfrm>
            <a:off x="6772275" y="4321175"/>
            <a:ext cx="2252663" cy="541338"/>
          </a:xfrm>
          <a:prstGeom prst="rect">
            <a:avLst/>
          </a:prstGeom>
          <a:noFill/>
          <a:ln w="9525">
            <a:noFill/>
            <a:miter lim="800000"/>
            <a:headEnd/>
            <a:tailEnd/>
          </a:ln>
        </p:spPr>
        <p:txBody>
          <a:bodyPr anchor="ctr"/>
          <a:lstStyle/>
          <a:p>
            <a:pPr defTabSz="457200" fontAlgn="base">
              <a:spcBef>
                <a:spcPct val="0"/>
              </a:spcBef>
              <a:spcAft>
                <a:spcPct val="0"/>
              </a:spcAft>
            </a:pPr>
            <a:r>
              <a:rPr lang="en-US" sz="2000" b="1" dirty="0">
                <a:solidFill>
                  <a:srgbClr val="FFAB16"/>
                </a:solidFill>
                <a:latin typeface="Arial" charset="0"/>
                <a:cs typeface="Arial" charset="0"/>
              </a:rPr>
              <a:t>Thank </a:t>
            </a:r>
            <a:r>
              <a:rPr lang="en-US" sz="2000" b="1" dirty="0">
                <a:solidFill>
                  <a:prstClr val="white"/>
                </a:solidFill>
                <a:latin typeface="Arial" charset="0"/>
                <a:cs typeface="Arial" charset="0"/>
              </a:rPr>
              <a:t>You</a:t>
            </a:r>
            <a:r>
              <a:rPr lang="en-US" sz="2000" b="1" dirty="0">
                <a:solidFill>
                  <a:srgbClr val="FFAB16"/>
                </a:solidFill>
                <a:latin typeface="Arial" charset="0"/>
                <a:cs typeface="Arial" charset="0"/>
              </a:rPr>
              <a:t>…</a:t>
            </a:r>
          </a:p>
        </p:txBody>
      </p:sp>
      <p:sp>
        <p:nvSpPr>
          <p:cNvPr id="3" name="Slide Number Placeholder 2"/>
          <p:cNvSpPr>
            <a:spLocks noGrp="1"/>
          </p:cNvSpPr>
          <p:nvPr>
            <p:ph type="sldNum" sz="quarter" idx="12"/>
          </p:nvPr>
        </p:nvSpPr>
        <p:spPr/>
        <p:txBody>
          <a:bodyPr/>
          <a:lstStyle/>
          <a:p>
            <a:pPr>
              <a:defRPr/>
            </a:pPr>
            <a:fld id="{416AF1B2-E7A4-446A-84DC-90AA83BA6A19}" type="slidenum">
              <a:rPr lang="en-US" smtClean="0"/>
              <a:pPr>
                <a:defRPr/>
              </a:pPr>
              <a:t>66</a:t>
            </a:fld>
            <a:endParaRPr lang="en-US" dirty="0"/>
          </a:p>
        </p:txBody>
      </p:sp>
      <p:sp>
        <p:nvSpPr>
          <p:cNvPr id="5" name="TextBox 7"/>
          <p:cNvSpPr txBox="1"/>
          <p:nvPr/>
        </p:nvSpPr>
        <p:spPr>
          <a:xfrm>
            <a:off x="8374842" y="404872"/>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66</a:t>
            </a:r>
            <a:endParaRPr lang="en-ZA" sz="1200" dirty="0">
              <a:solidFill>
                <a:prstClr val="black"/>
              </a:solidFill>
            </a:endParaRPr>
          </a:p>
        </p:txBody>
      </p:sp>
    </p:spTree>
    <p:extLst>
      <p:ext uri="{BB962C8B-B14F-4D97-AF65-F5344CB8AC3E}">
        <p14:creationId xmlns:p14="http://schemas.microsoft.com/office/powerpoint/2010/main" xmlns="" val="3316531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xmlns="" val="2257436489"/>
              </p:ext>
            </p:extLst>
          </p:nvPr>
        </p:nvGraphicFramePr>
        <p:xfrm>
          <a:off x="228600" y="304800"/>
          <a:ext cx="5334000" cy="6248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ctangle 8"/>
          <p:cNvSpPr/>
          <p:nvPr/>
        </p:nvSpPr>
        <p:spPr>
          <a:xfrm>
            <a:off x="609600" y="626477"/>
            <a:ext cx="3239242" cy="338554"/>
          </a:xfrm>
          <a:prstGeom prst="rect">
            <a:avLst/>
          </a:prstGeom>
        </p:spPr>
        <p:txBody>
          <a:bodyPr wrap="square">
            <a:spAutoFit/>
          </a:bodyPr>
          <a:lstStyle/>
          <a:p>
            <a:pPr algn="ctr"/>
            <a:r>
              <a:rPr lang="en-ZA" sz="1600" b="1" dirty="0" smtClean="0">
                <a:solidFill>
                  <a:prstClr val="black"/>
                </a:solidFill>
              </a:rPr>
              <a:t>NDP Government Outcomes</a:t>
            </a:r>
            <a:endParaRPr lang="en-ZA" dirty="0">
              <a:solidFill>
                <a:prstClr val="black"/>
              </a:solidFill>
            </a:endParaRPr>
          </a:p>
        </p:txBody>
      </p:sp>
      <p:sp>
        <p:nvSpPr>
          <p:cNvPr id="12" name="Rectangle 11"/>
          <p:cNvSpPr/>
          <p:nvPr/>
        </p:nvSpPr>
        <p:spPr>
          <a:xfrm>
            <a:off x="179512" y="3855065"/>
            <a:ext cx="1917494" cy="2308324"/>
          </a:xfrm>
          <a:prstGeom prst="rect">
            <a:avLst/>
          </a:prstGeom>
        </p:spPr>
        <p:txBody>
          <a:bodyPr wrap="square">
            <a:spAutoFit/>
          </a:bodyPr>
          <a:lstStyle/>
          <a:p>
            <a:r>
              <a:rPr lang="en-ZA" sz="1200" dirty="0" smtClean="0">
                <a:solidFill>
                  <a:prstClr val="black"/>
                </a:solidFill>
              </a:rPr>
              <a:t>1. </a:t>
            </a:r>
            <a:r>
              <a:rPr lang="en-ZA" sz="1100" dirty="0" smtClean="0">
                <a:solidFill>
                  <a:prstClr val="black"/>
                </a:solidFill>
              </a:rPr>
              <a:t>DOL </a:t>
            </a:r>
            <a:r>
              <a:rPr lang="en-ZA" sz="1100" dirty="0">
                <a:solidFill>
                  <a:prstClr val="black"/>
                </a:solidFill>
              </a:rPr>
              <a:t>strategic objective 1, </a:t>
            </a:r>
            <a:r>
              <a:rPr lang="en-ZA" sz="1100" b="1" dirty="0">
                <a:solidFill>
                  <a:prstClr val="black"/>
                </a:solidFill>
              </a:rPr>
              <a:t>Outcome 4</a:t>
            </a:r>
          </a:p>
          <a:p>
            <a:r>
              <a:rPr lang="en-ZA" sz="1100" dirty="0" smtClean="0">
                <a:solidFill>
                  <a:prstClr val="black"/>
                </a:solidFill>
              </a:rPr>
              <a:t>Contribute </a:t>
            </a:r>
            <a:r>
              <a:rPr lang="en-ZA" sz="1100" dirty="0">
                <a:solidFill>
                  <a:prstClr val="black"/>
                </a:solidFill>
              </a:rPr>
              <a:t>to decent employment </a:t>
            </a:r>
            <a:r>
              <a:rPr lang="en-ZA" sz="1100" dirty="0" smtClean="0">
                <a:solidFill>
                  <a:prstClr val="black"/>
                </a:solidFill>
              </a:rPr>
              <a:t>creation</a:t>
            </a:r>
          </a:p>
          <a:p>
            <a:r>
              <a:rPr lang="en-ZA" sz="1100" dirty="0">
                <a:solidFill>
                  <a:prstClr val="black"/>
                </a:solidFill>
              </a:rPr>
              <a:t>	</a:t>
            </a:r>
            <a:endParaRPr lang="en-ZA" sz="1100" dirty="0" smtClean="0">
              <a:solidFill>
                <a:prstClr val="black"/>
              </a:solidFill>
            </a:endParaRPr>
          </a:p>
          <a:p>
            <a:r>
              <a:rPr lang="en-ZA" sz="1100" dirty="0" smtClean="0">
                <a:solidFill>
                  <a:prstClr val="black"/>
                </a:solidFill>
              </a:rPr>
              <a:t>2. DOL </a:t>
            </a:r>
            <a:r>
              <a:rPr lang="en-ZA" sz="1100" dirty="0">
                <a:solidFill>
                  <a:prstClr val="black"/>
                </a:solidFill>
              </a:rPr>
              <a:t>strategic objective 5, </a:t>
            </a:r>
            <a:r>
              <a:rPr lang="en-ZA" sz="1100" b="1" dirty="0">
                <a:solidFill>
                  <a:prstClr val="black"/>
                </a:solidFill>
              </a:rPr>
              <a:t>Outcome </a:t>
            </a:r>
            <a:r>
              <a:rPr lang="en-ZA" sz="1100" b="1" dirty="0" smtClean="0">
                <a:solidFill>
                  <a:prstClr val="black"/>
                </a:solidFill>
              </a:rPr>
              <a:t>13</a:t>
            </a:r>
            <a:r>
              <a:rPr lang="en-ZA" sz="1100" dirty="0">
                <a:solidFill>
                  <a:prstClr val="black"/>
                </a:solidFill>
              </a:rPr>
              <a:t/>
            </a:r>
            <a:br>
              <a:rPr lang="en-ZA" sz="1100" dirty="0">
                <a:solidFill>
                  <a:prstClr val="black"/>
                </a:solidFill>
              </a:rPr>
            </a:br>
            <a:r>
              <a:rPr lang="en-ZA" sz="1100" dirty="0" smtClean="0">
                <a:solidFill>
                  <a:prstClr val="black"/>
                </a:solidFill>
              </a:rPr>
              <a:t>  Strengthening </a:t>
            </a:r>
            <a:r>
              <a:rPr lang="en-ZA" sz="1100" dirty="0">
                <a:solidFill>
                  <a:prstClr val="black"/>
                </a:solidFill>
              </a:rPr>
              <a:t>social </a:t>
            </a:r>
            <a:r>
              <a:rPr lang="en-ZA" sz="1100" dirty="0" smtClean="0">
                <a:solidFill>
                  <a:prstClr val="black"/>
                </a:solidFill>
              </a:rPr>
              <a:t>          protection</a:t>
            </a:r>
            <a:r>
              <a:rPr lang="en-ZA" sz="1100" dirty="0">
                <a:solidFill>
                  <a:prstClr val="black"/>
                </a:solidFill>
              </a:rPr>
              <a:t>	</a:t>
            </a:r>
            <a:endParaRPr lang="en-ZA" sz="1100" dirty="0" smtClean="0">
              <a:solidFill>
                <a:prstClr val="black"/>
              </a:solidFill>
            </a:endParaRPr>
          </a:p>
          <a:p>
            <a:r>
              <a:rPr lang="en-ZA" sz="1100" dirty="0" smtClean="0">
                <a:solidFill>
                  <a:prstClr val="black"/>
                </a:solidFill>
              </a:rPr>
              <a:t>3. DOL </a:t>
            </a:r>
            <a:r>
              <a:rPr lang="en-ZA" sz="1100" dirty="0">
                <a:solidFill>
                  <a:prstClr val="black"/>
                </a:solidFill>
              </a:rPr>
              <a:t>strategic objective 8, </a:t>
            </a:r>
            <a:r>
              <a:rPr lang="en-ZA" sz="1100" b="1" dirty="0">
                <a:solidFill>
                  <a:prstClr val="black"/>
                </a:solidFill>
              </a:rPr>
              <a:t>Outcome </a:t>
            </a:r>
            <a:r>
              <a:rPr lang="en-ZA" sz="1100" b="1" dirty="0" smtClean="0">
                <a:solidFill>
                  <a:prstClr val="black"/>
                </a:solidFill>
              </a:rPr>
              <a:t>12</a:t>
            </a:r>
            <a:r>
              <a:rPr lang="en-ZA" sz="1100" dirty="0">
                <a:solidFill>
                  <a:prstClr val="black"/>
                </a:solidFill>
              </a:rPr>
              <a:t/>
            </a:r>
            <a:br>
              <a:rPr lang="en-ZA" sz="1100" dirty="0">
                <a:solidFill>
                  <a:prstClr val="black"/>
                </a:solidFill>
              </a:rPr>
            </a:br>
            <a:r>
              <a:rPr lang="en-ZA" sz="1100" dirty="0">
                <a:solidFill>
                  <a:prstClr val="black"/>
                </a:solidFill>
              </a:rPr>
              <a:t>Strengthening institutional capacity of the Department </a:t>
            </a:r>
          </a:p>
        </p:txBody>
      </p:sp>
      <p:sp>
        <p:nvSpPr>
          <p:cNvPr id="13" name="Rectangle 12"/>
          <p:cNvSpPr/>
          <p:nvPr/>
        </p:nvSpPr>
        <p:spPr>
          <a:xfrm>
            <a:off x="2555776" y="3827212"/>
            <a:ext cx="3060872" cy="2716128"/>
          </a:xfrm>
          <a:prstGeom prst="rect">
            <a:avLst/>
          </a:prstGeom>
        </p:spPr>
        <p:txBody>
          <a:bodyPr wrap="square">
            <a:spAutoFit/>
          </a:bodyPr>
          <a:lstStyle/>
          <a:p>
            <a:r>
              <a:rPr lang="en-ZA" sz="1200" dirty="0" smtClean="0">
                <a:solidFill>
                  <a:prstClr val="black"/>
                </a:solidFill>
              </a:rPr>
              <a:t>1. </a:t>
            </a:r>
            <a:r>
              <a:rPr lang="en-ZA" sz="1050" b="1" dirty="0">
                <a:solidFill>
                  <a:prstClr val="black"/>
                </a:solidFill>
              </a:rPr>
              <a:t>Outcome </a:t>
            </a:r>
            <a:r>
              <a:rPr lang="en-ZA" sz="1050" b="1" dirty="0" smtClean="0">
                <a:solidFill>
                  <a:prstClr val="black"/>
                </a:solidFill>
              </a:rPr>
              <a:t>12</a:t>
            </a:r>
          </a:p>
          <a:p>
            <a:r>
              <a:rPr lang="en-ZA" sz="1050" dirty="0" smtClean="0">
                <a:solidFill>
                  <a:prstClr val="black"/>
                </a:solidFill>
              </a:rPr>
              <a:t>      Ensure Financial sustainability</a:t>
            </a:r>
            <a:endParaRPr lang="en-ZA" sz="1050" dirty="0">
              <a:solidFill>
                <a:prstClr val="black"/>
              </a:solidFill>
            </a:endParaRPr>
          </a:p>
          <a:p>
            <a:r>
              <a:rPr lang="en-ZA" sz="1050" dirty="0" smtClean="0">
                <a:solidFill>
                  <a:prstClr val="black"/>
                </a:solidFill>
              </a:rPr>
              <a:t>2.  </a:t>
            </a:r>
            <a:r>
              <a:rPr lang="en-ZA" sz="1050" b="1" dirty="0" smtClean="0">
                <a:solidFill>
                  <a:prstClr val="black"/>
                </a:solidFill>
              </a:rPr>
              <a:t>Outcome 13</a:t>
            </a:r>
          </a:p>
          <a:p>
            <a:pPr marL="171450" indent="-171450">
              <a:buFont typeface="Arial" panose="020B0604020202020204" pitchFamily="34" charset="0"/>
              <a:buChar char="•"/>
            </a:pPr>
            <a:r>
              <a:rPr lang="en-ZA" sz="1050" dirty="0" smtClean="0">
                <a:solidFill>
                  <a:prstClr val="black"/>
                </a:solidFill>
              </a:rPr>
              <a:t>Improve </a:t>
            </a:r>
            <a:r>
              <a:rPr lang="en-ZA" sz="1050" dirty="0">
                <a:solidFill>
                  <a:prstClr val="black"/>
                </a:solidFill>
              </a:rPr>
              <a:t>service </a:t>
            </a:r>
            <a:r>
              <a:rPr lang="en-ZA" sz="1050" dirty="0" smtClean="0">
                <a:solidFill>
                  <a:prstClr val="black"/>
                </a:solidFill>
              </a:rPr>
              <a:t>delivery</a:t>
            </a:r>
          </a:p>
          <a:p>
            <a:pPr marL="171450" indent="-171450">
              <a:buFont typeface="Arial" panose="020B0604020202020204" pitchFamily="34" charset="0"/>
              <a:buChar char="•"/>
            </a:pPr>
            <a:r>
              <a:rPr lang="en-ZA" sz="1050" dirty="0" smtClean="0">
                <a:solidFill>
                  <a:prstClr val="black"/>
                </a:solidFill>
              </a:rPr>
              <a:t> Strengthen Institutional capacity of the Fund</a:t>
            </a:r>
          </a:p>
          <a:p>
            <a:pPr marL="171450" indent="-171450">
              <a:buFont typeface="Arial" panose="020B0604020202020204" pitchFamily="34" charset="0"/>
              <a:buChar char="•"/>
            </a:pPr>
            <a:r>
              <a:rPr lang="en-ZA" sz="1050" dirty="0" smtClean="0">
                <a:solidFill>
                  <a:prstClr val="black"/>
                </a:solidFill>
              </a:rPr>
              <a:t> Provide easy to use services through multiple                       </a:t>
            </a:r>
          </a:p>
          <a:p>
            <a:r>
              <a:rPr lang="en-ZA" sz="1050" dirty="0" smtClean="0">
                <a:solidFill>
                  <a:prstClr val="black"/>
                </a:solidFill>
              </a:rPr>
              <a:t>         access points.</a:t>
            </a:r>
            <a:endParaRPr lang="en-ZA" sz="1050" dirty="0">
              <a:solidFill>
                <a:prstClr val="black"/>
              </a:solidFill>
            </a:endParaRPr>
          </a:p>
          <a:p>
            <a:r>
              <a:rPr lang="en-ZA" sz="1050" dirty="0" smtClean="0">
                <a:solidFill>
                  <a:prstClr val="black"/>
                </a:solidFill>
              </a:rPr>
              <a:t>3.   </a:t>
            </a:r>
            <a:r>
              <a:rPr lang="en-ZA" sz="1050" b="1" dirty="0" smtClean="0">
                <a:solidFill>
                  <a:prstClr val="black"/>
                </a:solidFill>
              </a:rPr>
              <a:t>Outcome 13:</a:t>
            </a:r>
          </a:p>
          <a:p>
            <a:r>
              <a:rPr lang="en-ZA" sz="1050" dirty="0">
                <a:solidFill>
                  <a:prstClr val="black"/>
                </a:solidFill>
              </a:rPr>
              <a:t> </a:t>
            </a:r>
            <a:r>
              <a:rPr lang="en-ZA" sz="1050" dirty="0" smtClean="0">
                <a:solidFill>
                  <a:prstClr val="black"/>
                </a:solidFill>
              </a:rPr>
              <a:t>     Collaborate with Stakeholders to Improve         </a:t>
            </a:r>
          </a:p>
          <a:p>
            <a:r>
              <a:rPr lang="en-ZA" sz="1050" dirty="0">
                <a:solidFill>
                  <a:prstClr val="black"/>
                </a:solidFill>
              </a:rPr>
              <a:t> </a:t>
            </a:r>
            <a:r>
              <a:rPr lang="en-ZA" sz="1050" dirty="0" smtClean="0">
                <a:solidFill>
                  <a:prstClr val="black"/>
                </a:solidFill>
              </a:rPr>
              <a:t>     compliance with UIF acts</a:t>
            </a:r>
          </a:p>
          <a:p>
            <a:r>
              <a:rPr lang="en-ZA" sz="1050" dirty="0" smtClean="0">
                <a:solidFill>
                  <a:prstClr val="black"/>
                </a:solidFill>
              </a:rPr>
              <a:t>4</a:t>
            </a:r>
            <a:r>
              <a:rPr lang="en-ZA" sz="1050" dirty="0">
                <a:solidFill>
                  <a:prstClr val="black"/>
                </a:solidFill>
              </a:rPr>
              <a:t>. </a:t>
            </a:r>
            <a:r>
              <a:rPr lang="en-ZA" sz="1050" dirty="0" smtClean="0">
                <a:solidFill>
                  <a:prstClr val="black"/>
                </a:solidFill>
              </a:rPr>
              <a:t>  </a:t>
            </a:r>
            <a:r>
              <a:rPr lang="en-ZA" sz="1050" b="1" dirty="0" smtClean="0">
                <a:solidFill>
                  <a:prstClr val="black"/>
                </a:solidFill>
              </a:rPr>
              <a:t>Outcome 4:</a:t>
            </a:r>
          </a:p>
          <a:p>
            <a:r>
              <a:rPr lang="en-ZA" sz="1050" dirty="0" smtClean="0">
                <a:solidFill>
                  <a:prstClr val="black"/>
                </a:solidFill>
              </a:rPr>
              <a:t>      Enhance employability of UIF                                  </a:t>
            </a:r>
          </a:p>
          <a:p>
            <a:r>
              <a:rPr lang="en-ZA" sz="1050" dirty="0">
                <a:solidFill>
                  <a:prstClr val="black"/>
                </a:solidFill>
              </a:rPr>
              <a:t> </a:t>
            </a:r>
            <a:r>
              <a:rPr lang="en-ZA" sz="1050" dirty="0" smtClean="0">
                <a:solidFill>
                  <a:prstClr val="black"/>
                </a:solidFill>
              </a:rPr>
              <a:t>     beneficiaries, enable  entrepreneurship and  </a:t>
            </a:r>
          </a:p>
          <a:p>
            <a:r>
              <a:rPr lang="en-ZA" sz="1050" dirty="0">
                <a:solidFill>
                  <a:prstClr val="black"/>
                </a:solidFill>
              </a:rPr>
              <a:t> </a:t>
            </a:r>
            <a:r>
              <a:rPr lang="en-ZA" sz="1050" dirty="0" smtClean="0">
                <a:solidFill>
                  <a:prstClr val="black"/>
                </a:solidFill>
              </a:rPr>
              <a:t>     preserve jobs</a:t>
            </a:r>
          </a:p>
          <a:p>
            <a:pPr algn="just"/>
            <a:r>
              <a:rPr lang="en-ZA" sz="1100" dirty="0">
                <a:solidFill>
                  <a:prstClr val="black"/>
                </a:solidFill>
              </a:rPr>
              <a:t> </a:t>
            </a:r>
            <a:r>
              <a:rPr lang="en-ZA" sz="1100" dirty="0" smtClean="0">
                <a:solidFill>
                  <a:prstClr val="black"/>
                </a:solidFill>
              </a:rPr>
              <a:t>    </a:t>
            </a:r>
            <a:endParaRPr lang="en-ZA" sz="1100" dirty="0">
              <a:solidFill>
                <a:prstClr val="black"/>
              </a:solidFill>
            </a:endParaRPr>
          </a:p>
          <a:p>
            <a:pPr algn="just"/>
            <a:endParaRPr lang="en-ZA" sz="1100" dirty="0">
              <a:solidFill>
                <a:prstClr val="black"/>
              </a:solidFill>
            </a:endParaRPr>
          </a:p>
        </p:txBody>
      </p:sp>
      <p:graphicFrame>
        <p:nvGraphicFramePr>
          <p:cNvPr id="14" name="Diagram 13"/>
          <p:cNvGraphicFramePr/>
          <p:nvPr>
            <p:extLst>
              <p:ext uri="{D42A27DB-BD31-4B8C-83A1-F6EECF244321}">
                <p14:modId xmlns:p14="http://schemas.microsoft.com/office/powerpoint/2010/main" xmlns="" val="1482508193"/>
              </p:ext>
            </p:extLst>
          </p:nvPr>
        </p:nvGraphicFramePr>
        <p:xfrm>
          <a:off x="5410200" y="1392198"/>
          <a:ext cx="3429000" cy="5080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5" name="Rectangle 14"/>
          <p:cNvSpPr/>
          <p:nvPr/>
        </p:nvSpPr>
        <p:spPr>
          <a:xfrm>
            <a:off x="5780904" y="5565978"/>
            <a:ext cx="2930636" cy="646331"/>
          </a:xfrm>
          <a:prstGeom prst="rect">
            <a:avLst/>
          </a:prstGeom>
        </p:spPr>
        <p:txBody>
          <a:bodyPr wrap="square">
            <a:spAutoFit/>
          </a:bodyPr>
          <a:lstStyle/>
          <a:p>
            <a:pPr algn="just"/>
            <a:r>
              <a:rPr lang="en-ZA" sz="1200" dirty="0">
                <a:solidFill>
                  <a:prstClr val="black"/>
                </a:solidFill>
              </a:rPr>
              <a:t>Maintain effective systems of internal control as required by the Public Finance Management Act</a:t>
            </a:r>
          </a:p>
        </p:txBody>
      </p:sp>
      <p:sp>
        <p:nvSpPr>
          <p:cNvPr id="16" name="Rectangle 15"/>
          <p:cNvSpPr/>
          <p:nvPr/>
        </p:nvSpPr>
        <p:spPr>
          <a:xfrm>
            <a:off x="5504766" y="5777260"/>
            <a:ext cx="223765" cy="223765"/>
          </a:xfrm>
          <a:prstGeom prst="rect">
            <a:avLst/>
          </a:prstGeom>
        </p:spPr>
        <p:style>
          <a:lnRef idx="2">
            <a:schemeClr val="accent3">
              <a:hueOff val="11250264"/>
              <a:satOff val="-16880"/>
              <a:lumOff val="-2745"/>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7" name="TextBox 16"/>
          <p:cNvSpPr txBox="1"/>
          <p:nvPr/>
        </p:nvSpPr>
        <p:spPr>
          <a:xfrm>
            <a:off x="818408" y="3472934"/>
            <a:ext cx="838200" cy="369332"/>
          </a:xfrm>
          <a:prstGeom prst="rect">
            <a:avLst/>
          </a:prstGeom>
          <a:noFill/>
        </p:spPr>
        <p:txBody>
          <a:bodyPr wrap="square" rtlCol="0">
            <a:spAutoFit/>
          </a:bodyPr>
          <a:lstStyle/>
          <a:p>
            <a:pPr algn="ctr"/>
            <a:r>
              <a:rPr lang="en-ZA" dirty="0" smtClean="0">
                <a:solidFill>
                  <a:prstClr val="black"/>
                </a:solidFill>
              </a:rPr>
              <a:t>DOL</a:t>
            </a:r>
            <a:endParaRPr lang="en-ZA" dirty="0">
              <a:solidFill>
                <a:prstClr val="black"/>
              </a:solidFill>
            </a:endParaRPr>
          </a:p>
        </p:txBody>
      </p:sp>
      <p:sp>
        <p:nvSpPr>
          <p:cNvPr id="18" name="TextBox 17"/>
          <p:cNvSpPr txBox="1"/>
          <p:nvPr/>
        </p:nvSpPr>
        <p:spPr>
          <a:xfrm>
            <a:off x="2819400" y="3472934"/>
            <a:ext cx="2514600" cy="369332"/>
          </a:xfrm>
          <a:prstGeom prst="rect">
            <a:avLst/>
          </a:prstGeom>
          <a:noFill/>
        </p:spPr>
        <p:txBody>
          <a:bodyPr wrap="square" rtlCol="0">
            <a:spAutoFit/>
          </a:bodyPr>
          <a:lstStyle/>
          <a:p>
            <a:pPr algn="ctr"/>
            <a:r>
              <a:rPr lang="en-ZA" dirty="0" smtClean="0">
                <a:solidFill>
                  <a:prstClr val="black"/>
                </a:solidFill>
              </a:rPr>
              <a:t>UIF Strategic Objectives</a:t>
            </a:r>
            <a:endParaRPr lang="en-ZA" dirty="0">
              <a:solidFill>
                <a:prstClr val="black"/>
              </a:solidFill>
            </a:endParaRPr>
          </a:p>
        </p:txBody>
      </p:sp>
      <p:sp>
        <p:nvSpPr>
          <p:cNvPr id="19" name="Title 1"/>
          <p:cNvSpPr>
            <a:spLocks noGrp="1"/>
          </p:cNvSpPr>
          <p:nvPr>
            <p:ph type="title"/>
          </p:nvPr>
        </p:nvSpPr>
        <p:spPr>
          <a:xfrm>
            <a:off x="5004048" y="350704"/>
            <a:ext cx="3962400" cy="990600"/>
          </a:xfrm>
        </p:spPr>
        <p:txBody>
          <a:bodyPr/>
          <a:lstStyle/>
          <a:p>
            <a:r>
              <a:rPr lang="en-ZA" sz="1800" b="1" dirty="0" smtClean="0"/>
              <a:t>Service Delivery Outcomes &amp; Strategic Goals</a:t>
            </a:r>
            <a:endParaRPr lang="en-ZA" sz="1800" b="1" dirty="0"/>
          </a:p>
        </p:txBody>
      </p:sp>
      <p:sp>
        <p:nvSpPr>
          <p:cNvPr id="21" name="TextBox 20"/>
          <p:cNvSpPr txBox="1"/>
          <p:nvPr/>
        </p:nvSpPr>
        <p:spPr>
          <a:xfrm>
            <a:off x="8303466" y="305430"/>
            <a:ext cx="432048" cy="276999"/>
          </a:xfrm>
          <a:prstGeom prst="rect">
            <a:avLst/>
          </a:prstGeom>
          <a:solidFill>
            <a:schemeClr val="accent2"/>
          </a:solidFill>
        </p:spPr>
        <p:txBody>
          <a:bodyPr wrap="square" rtlCol="0">
            <a:spAutoFit/>
          </a:bodyPr>
          <a:lstStyle/>
          <a:p>
            <a:r>
              <a:rPr lang="en-ZA" sz="1200" dirty="0" smtClean="0">
                <a:solidFill>
                  <a:prstClr val="black"/>
                </a:solidFill>
              </a:rPr>
              <a:t>7</a:t>
            </a:r>
            <a:endParaRPr lang="en-ZA" sz="1200" dirty="0">
              <a:solidFill>
                <a:prstClr val="black"/>
              </a:solidFill>
            </a:endParaRPr>
          </a:p>
        </p:txBody>
      </p:sp>
    </p:spTree>
    <p:extLst>
      <p:ext uri="{BB962C8B-B14F-4D97-AF65-F5344CB8AC3E}">
        <p14:creationId xmlns:p14="http://schemas.microsoft.com/office/powerpoint/2010/main" xmlns="" val="1139214177"/>
      </p:ext>
    </p:extLst>
  </p:cSld>
  <p:clrMapOvr>
    <a:masterClrMapping/>
  </p:clrMapOvr>
  <mc:AlternateContent xmlns:mc="http://schemas.openxmlformats.org/markup-compatibility/2006">
    <mc:Choice xmlns:p14="http://schemas.microsoft.com/office/powerpoint/2010/main" xmlns="" Requires="p14">
      <p:transition spd="slow" p14:dur="800">
        <p:circle/>
      </p:transition>
    </mc:Choice>
    <mc:Fallback>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8</a:t>
            </a:fld>
            <a:endParaRPr lang="en-US" dirty="0"/>
          </a:p>
        </p:txBody>
      </p:sp>
      <p:sp>
        <p:nvSpPr>
          <p:cNvPr id="5" name="Rectangle 4"/>
          <p:cNvSpPr/>
          <p:nvPr/>
        </p:nvSpPr>
        <p:spPr>
          <a:xfrm>
            <a:off x="1331640" y="3068960"/>
            <a:ext cx="6114610" cy="1754326"/>
          </a:xfrm>
          <a:prstGeom prst="rect">
            <a:avLst/>
          </a:prstGeom>
          <a:noFill/>
        </p:spPr>
        <p:txBody>
          <a:bodyPr wrap="square" lIns="91440" tIns="45720" rIns="91440" bIns="45720">
            <a:spAutoFit/>
          </a:bodyPr>
          <a:lstStyle/>
          <a:p>
            <a:pPr algn="ctr"/>
            <a:r>
              <a:rPr lang="en-ZA" sz="4000" b="1" dirty="0" smtClean="0">
                <a:ln w="1905"/>
                <a:solidFill>
                  <a:srgbClr val="00B0F0"/>
                </a:solidFill>
                <a:effectLst>
                  <a:innerShdw blurRad="69850" dist="43180" dir="5400000">
                    <a:srgbClr val="000000">
                      <a:alpha val="65000"/>
                    </a:srgbClr>
                  </a:innerShdw>
                </a:effectLst>
              </a:rPr>
              <a:t>2</a:t>
            </a:r>
            <a:r>
              <a:rPr lang="en-ZA" sz="4000" b="1" baseline="30000" dirty="0" smtClean="0">
                <a:ln w="1905"/>
                <a:solidFill>
                  <a:srgbClr val="00B0F0"/>
                </a:solidFill>
                <a:effectLst>
                  <a:innerShdw blurRad="69850" dist="43180" dir="5400000">
                    <a:srgbClr val="000000">
                      <a:alpha val="65000"/>
                    </a:srgbClr>
                  </a:innerShdw>
                </a:effectLst>
              </a:rPr>
              <a:t>ND</a:t>
            </a:r>
            <a:r>
              <a:rPr lang="en-ZA" sz="4000" b="1" dirty="0" smtClean="0">
                <a:ln w="1905"/>
                <a:solidFill>
                  <a:srgbClr val="00B0F0"/>
                </a:solidFill>
                <a:effectLst>
                  <a:innerShdw blurRad="69850" dist="43180" dir="5400000">
                    <a:srgbClr val="000000">
                      <a:alpha val="65000"/>
                    </a:srgbClr>
                  </a:innerShdw>
                </a:effectLst>
              </a:rPr>
              <a:t> QUARTER APP REPORT</a:t>
            </a:r>
          </a:p>
          <a:p>
            <a:pPr algn="ctr" fontAlgn="base">
              <a:spcBef>
                <a:spcPct val="0"/>
              </a:spcBef>
              <a:spcAft>
                <a:spcPct val="0"/>
              </a:spcAft>
            </a:pPr>
            <a:r>
              <a:rPr lang="en-ZA" sz="2800" b="1" dirty="0" smtClean="0">
                <a:solidFill>
                  <a:srgbClr val="1F497D">
                    <a:lumMod val="75000"/>
                  </a:srgbClr>
                </a:solidFill>
              </a:rPr>
              <a:t>(Audited Performance </a:t>
            </a:r>
            <a:r>
              <a:rPr lang="en-ZA" sz="2800" b="1" dirty="0">
                <a:solidFill>
                  <a:srgbClr val="1F497D">
                    <a:lumMod val="75000"/>
                  </a:srgbClr>
                </a:solidFill>
              </a:rPr>
              <a:t>Information)</a:t>
            </a:r>
          </a:p>
          <a:p>
            <a:pPr algn="ctr"/>
            <a:endParaRPr lang="en-US" sz="4000" b="1" dirty="0">
              <a:ln w="1905"/>
              <a:solidFill>
                <a:srgbClr val="00B0F0"/>
              </a:solidFill>
              <a:effectLst>
                <a:innerShdw blurRad="69850" dist="43180" dir="5400000">
                  <a:srgbClr val="000000">
                    <a:alpha val="65000"/>
                  </a:srgbClr>
                </a:innerShdw>
              </a:effectLst>
            </a:endParaRPr>
          </a:p>
        </p:txBody>
      </p:sp>
      <p:sp>
        <p:nvSpPr>
          <p:cNvPr id="6"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8</a:t>
            </a:r>
            <a:endParaRPr lang="en-ZA" sz="1200" dirty="0">
              <a:solidFill>
                <a:prstClr val="black"/>
              </a:solidFill>
            </a:endParaRPr>
          </a:p>
        </p:txBody>
      </p:sp>
    </p:spTree>
    <p:extLst>
      <p:ext uri="{BB962C8B-B14F-4D97-AF65-F5344CB8AC3E}">
        <p14:creationId xmlns:p14="http://schemas.microsoft.com/office/powerpoint/2010/main" xmlns="" val="31353363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A" sz="2400" b="1" dirty="0" smtClean="0"/>
              <a:t>AUDIT OBJECTIVES AND SCOPE</a:t>
            </a:r>
            <a:endParaRPr lang="en-ZA" sz="2400" b="1" dirty="0"/>
          </a:p>
        </p:txBody>
      </p:sp>
      <p:sp>
        <p:nvSpPr>
          <p:cNvPr id="3" name="Content Placeholder 2"/>
          <p:cNvSpPr>
            <a:spLocks noGrp="1"/>
          </p:cNvSpPr>
          <p:nvPr>
            <p:ph idx="1"/>
          </p:nvPr>
        </p:nvSpPr>
        <p:spPr>
          <a:xfrm>
            <a:off x="323528" y="1600200"/>
            <a:ext cx="8568952" cy="4781128"/>
          </a:xfrm>
        </p:spPr>
        <p:txBody>
          <a:bodyPr/>
          <a:lstStyle/>
          <a:p>
            <a:pPr marL="0" indent="0" algn="ctr">
              <a:buNone/>
            </a:pPr>
            <a:r>
              <a:rPr lang="en-ZA" sz="1400" b="1" u="sng" dirty="0" smtClean="0"/>
              <a:t>PERFORMANCE INFORMATION QUARTER 2</a:t>
            </a:r>
          </a:p>
          <a:p>
            <a:pPr marL="0" indent="0">
              <a:buNone/>
            </a:pPr>
            <a:r>
              <a:rPr lang="en-ZA" sz="1400" b="1" u="sng" dirty="0" smtClean="0"/>
              <a:t>AUDIT OBJECTIVES</a:t>
            </a:r>
          </a:p>
          <a:p>
            <a:pPr marL="0" indent="0">
              <a:buNone/>
            </a:pPr>
            <a:endParaRPr lang="en-ZA" sz="1400" b="1" u="sng" dirty="0" smtClean="0"/>
          </a:p>
          <a:p>
            <a:pPr marL="0" indent="0" algn="just">
              <a:lnSpc>
                <a:spcPct val="115000"/>
              </a:lnSpc>
              <a:spcAft>
                <a:spcPts val="0"/>
              </a:spcAft>
              <a:buNone/>
            </a:pPr>
            <a:r>
              <a:rPr lang="en-GB" sz="1400" dirty="0">
                <a:ea typeface="Times New Roman"/>
                <a:cs typeface="Arial" panose="020B0604020202020204" pitchFamily="34" charset="0"/>
              </a:rPr>
              <a:t>The objective is to evaluate the adequacy and effectiveness of the control activities relating to the validity, reliability and integrity of information in the Performance Information process</a:t>
            </a:r>
            <a:r>
              <a:rPr lang="en-GB" sz="1400" dirty="0" smtClean="0">
                <a:ea typeface="Times New Roman"/>
                <a:cs typeface="Arial" panose="020B0604020202020204" pitchFamily="34" charset="0"/>
              </a:rPr>
              <a:t>.</a:t>
            </a:r>
          </a:p>
          <a:p>
            <a:pPr marL="0" indent="0" algn="just">
              <a:lnSpc>
                <a:spcPct val="115000"/>
              </a:lnSpc>
              <a:spcAft>
                <a:spcPts val="0"/>
              </a:spcAft>
              <a:buNone/>
            </a:pPr>
            <a:endParaRPr lang="en-GB" sz="1400" dirty="0">
              <a:ea typeface="Times New Roman"/>
              <a:cs typeface="Arial" panose="020B0604020202020204" pitchFamily="34" charset="0"/>
            </a:endParaRPr>
          </a:p>
          <a:p>
            <a:pPr marL="0" indent="0">
              <a:lnSpc>
                <a:spcPct val="115000"/>
              </a:lnSpc>
              <a:buNone/>
            </a:pPr>
            <a:r>
              <a:rPr lang="en-GB" sz="1400" b="1" u="sng" dirty="0"/>
              <a:t>AUDIT </a:t>
            </a:r>
            <a:r>
              <a:rPr lang="en-GB" sz="1400" b="1" u="sng" dirty="0" smtClean="0"/>
              <a:t>SCOPE</a:t>
            </a:r>
          </a:p>
          <a:p>
            <a:pPr marL="0" indent="0">
              <a:lnSpc>
                <a:spcPct val="115000"/>
              </a:lnSpc>
              <a:buNone/>
            </a:pPr>
            <a:endParaRPr lang="en-GB" sz="1400" b="1" u="sng" dirty="0"/>
          </a:p>
          <a:p>
            <a:pPr marL="0" indent="0" algn="just">
              <a:lnSpc>
                <a:spcPct val="115000"/>
              </a:lnSpc>
              <a:spcAft>
                <a:spcPts val="0"/>
              </a:spcAft>
              <a:buNone/>
            </a:pPr>
            <a:r>
              <a:rPr lang="en-GB" sz="1400" dirty="0">
                <a:ea typeface="Times New Roman"/>
                <a:cs typeface="Times New Roman"/>
              </a:rPr>
              <a:t>The audit scope covers the period of </a:t>
            </a:r>
            <a:r>
              <a:rPr lang="en-GB" sz="1400" b="1" dirty="0">
                <a:ea typeface="Times New Roman"/>
                <a:cs typeface="Times New Roman"/>
              </a:rPr>
              <a:t>01 </a:t>
            </a:r>
            <a:r>
              <a:rPr lang="en-GB" sz="1400" b="1" dirty="0" smtClean="0">
                <a:ea typeface="Times New Roman"/>
                <a:cs typeface="Times New Roman"/>
              </a:rPr>
              <a:t>July </a:t>
            </a:r>
            <a:r>
              <a:rPr lang="en-GB" sz="1400" b="1" dirty="0">
                <a:ea typeface="Times New Roman"/>
                <a:cs typeface="Times New Roman"/>
              </a:rPr>
              <a:t>2018 </a:t>
            </a:r>
            <a:r>
              <a:rPr lang="en-GB" sz="1400" b="1" dirty="0" smtClean="0">
                <a:ea typeface="Times New Roman"/>
                <a:cs typeface="Times New Roman"/>
              </a:rPr>
              <a:t>– 30 September 2018</a:t>
            </a:r>
            <a:r>
              <a:rPr lang="en-GB" sz="1400" dirty="0">
                <a:ea typeface="Times New Roman"/>
                <a:cs typeface="Times New Roman"/>
              </a:rPr>
              <a:t>; and will evaluate the adequacy and effectiveness of control environment encompassing the following</a:t>
            </a:r>
            <a:r>
              <a:rPr lang="en-GB" sz="1400" dirty="0" smtClean="0">
                <a:ea typeface="Times New Roman"/>
                <a:cs typeface="Times New Roman"/>
              </a:rPr>
              <a:t>:</a:t>
            </a:r>
          </a:p>
          <a:p>
            <a:pPr lvl="0" algn="just">
              <a:lnSpc>
                <a:spcPct val="115000"/>
              </a:lnSpc>
              <a:spcAft>
                <a:spcPts val="0"/>
              </a:spcAft>
              <a:buFont typeface="Symbol"/>
              <a:buChar char=""/>
              <a:tabLst>
                <a:tab pos="742950" algn="l"/>
              </a:tabLst>
            </a:pPr>
            <a:r>
              <a:rPr lang="en-US" sz="1400" dirty="0">
                <a:ea typeface="Times New Roman"/>
                <a:cs typeface="Times New Roman"/>
              </a:rPr>
              <a:t>Evaluation of implementation of management action plans of the performance information report </a:t>
            </a:r>
            <a:r>
              <a:rPr lang="en-US" sz="1400" dirty="0" smtClean="0">
                <a:ea typeface="Times New Roman"/>
                <a:cs typeface="Times New Roman"/>
              </a:rPr>
              <a:t>quarter 1;</a:t>
            </a:r>
          </a:p>
          <a:p>
            <a:pPr lvl="0" algn="just">
              <a:lnSpc>
                <a:spcPct val="115000"/>
              </a:lnSpc>
              <a:spcAft>
                <a:spcPts val="0"/>
              </a:spcAft>
              <a:buFont typeface="Symbol"/>
              <a:buChar char=""/>
              <a:tabLst>
                <a:tab pos="742950" algn="l"/>
              </a:tabLst>
            </a:pPr>
            <a:r>
              <a:rPr lang="en-US" sz="1400" dirty="0">
                <a:ea typeface="Times New Roman"/>
                <a:cs typeface="Times New Roman"/>
              </a:rPr>
              <a:t>Evaluation of Monitoring and Evaluation analysis report </a:t>
            </a:r>
            <a:r>
              <a:rPr lang="en-US" sz="1400" dirty="0" smtClean="0">
                <a:ea typeface="Times New Roman"/>
                <a:cs typeface="Times New Roman"/>
              </a:rPr>
              <a:t>quarter 2;</a:t>
            </a:r>
          </a:p>
          <a:p>
            <a:pPr lvl="0" algn="just">
              <a:lnSpc>
                <a:spcPct val="115000"/>
              </a:lnSpc>
              <a:spcAft>
                <a:spcPts val="0"/>
              </a:spcAft>
              <a:buFont typeface="Symbol"/>
              <a:buChar char=""/>
              <a:tabLst>
                <a:tab pos="742950" algn="l"/>
              </a:tabLst>
            </a:pPr>
            <a:r>
              <a:rPr lang="en-GB" sz="1400" dirty="0" smtClean="0">
                <a:ea typeface="Calibri"/>
                <a:cs typeface="Times New Roman"/>
              </a:rPr>
              <a:t>Validity of information;</a:t>
            </a:r>
          </a:p>
          <a:p>
            <a:pPr lvl="0" algn="just">
              <a:lnSpc>
                <a:spcPct val="115000"/>
              </a:lnSpc>
              <a:spcAft>
                <a:spcPts val="0"/>
              </a:spcAft>
              <a:buFont typeface="Symbol"/>
              <a:buChar char=""/>
              <a:tabLst>
                <a:tab pos="742950" algn="l"/>
              </a:tabLst>
            </a:pPr>
            <a:r>
              <a:rPr lang="en-US" sz="1400" dirty="0">
                <a:ea typeface="Times New Roman"/>
                <a:cs typeface="Times New Roman"/>
              </a:rPr>
              <a:t>Reliability of information; and</a:t>
            </a:r>
            <a:endParaRPr lang="en-ZA" sz="1400" dirty="0">
              <a:ea typeface="Calibri"/>
              <a:cs typeface="Times New Roman"/>
            </a:endParaRPr>
          </a:p>
          <a:p>
            <a:pPr lvl="0" algn="just">
              <a:lnSpc>
                <a:spcPct val="115000"/>
              </a:lnSpc>
              <a:spcAft>
                <a:spcPts val="0"/>
              </a:spcAft>
              <a:buFont typeface="Symbol"/>
              <a:buChar char=""/>
              <a:tabLst>
                <a:tab pos="742950" algn="l"/>
              </a:tabLst>
            </a:pPr>
            <a:r>
              <a:rPr lang="en-US" sz="1400" dirty="0">
                <a:ea typeface="Times New Roman"/>
                <a:cs typeface="Times New Roman"/>
              </a:rPr>
              <a:t>Accuracy of information.</a:t>
            </a:r>
            <a:endParaRPr lang="en-ZA" sz="1400" dirty="0">
              <a:ea typeface="Calibri"/>
              <a:cs typeface="Times New Roman"/>
            </a:endParaRPr>
          </a:p>
          <a:p>
            <a:pPr marL="0" indent="0" algn="just">
              <a:lnSpc>
                <a:spcPct val="115000"/>
              </a:lnSpc>
              <a:spcAft>
                <a:spcPts val="0"/>
              </a:spcAft>
              <a:buNone/>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GB" sz="1600" dirty="0" smtClean="0">
              <a:latin typeface="Arial"/>
              <a:ea typeface="Calibri"/>
              <a:cs typeface="Times New Roman"/>
            </a:endParaRPr>
          </a:p>
          <a:p>
            <a:pPr algn="just">
              <a:lnSpc>
                <a:spcPct val="115000"/>
              </a:lnSpc>
              <a:spcAft>
                <a:spcPts val="0"/>
              </a:spcAft>
              <a:buFont typeface="Arial" panose="020B0604020202020204" pitchFamily="34" charset="0"/>
              <a:buChar char="•"/>
            </a:pPr>
            <a:endParaRPr lang="en-ZA" sz="1600" dirty="0">
              <a:ea typeface="Calibri"/>
              <a:cs typeface="Times New Roman"/>
            </a:endParaRPr>
          </a:p>
          <a:p>
            <a:pPr marL="0" indent="0" algn="just">
              <a:lnSpc>
                <a:spcPct val="115000"/>
              </a:lnSpc>
              <a:spcAft>
                <a:spcPts val="0"/>
              </a:spcAft>
              <a:buNone/>
            </a:pPr>
            <a:endParaRPr lang="en-GB" sz="2200" b="1" u="sng" dirty="0" smtClean="0">
              <a:ea typeface="Times New Roman"/>
              <a:cs typeface="Times New Roman"/>
            </a:endParaRPr>
          </a:p>
          <a:p>
            <a:pPr marL="0" indent="0" algn="just">
              <a:lnSpc>
                <a:spcPct val="115000"/>
              </a:lnSpc>
              <a:spcAft>
                <a:spcPts val="0"/>
              </a:spcAft>
              <a:buNone/>
            </a:pPr>
            <a:endParaRPr lang="en-ZA" sz="1600" dirty="0">
              <a:ea typeface="Calibri"/>
              <a:cs typeface="Times New Roman"/>
            </a:endParaRPr>
          </a:p>
          <a:p>
            <a:pPr marL="0" indent="0">
              <a:buNone/>
            </a:pPr>
            <a:endParaRPr lang="en-ZA" sz="2200" dirty="0"/>
          </a:p>
        </p:txBody>
      </p:sp>
      <p:sp>
        <p:nvSpPr>
          <p:cNvPr id="4" name="Slide Number Placeholder 3"/>
          <p:cNvSpPr>
            <a:spLocks noGrp="1"/>
          </p:cNvSpPr>
          <p:nvPr>
            <p:ph type="sldNum" sz="quarter" idx="12"/>
          </p:nvPr>
        </p:nvSpPr>
        <p:spPr/>
        <p:txBody>
          <a:bodyPr/>
          <a:lstStyle/>
          <a:p>
            <a:pPr>
              <a:defRPr/>
            </a:pPr>
            <a:fld id="{416AF1B2-E7A4-446A-84DC-90AA83BA6A19}" type="slidenum">
              <a:rPr lang="en-US" smtClean="0"/>
              <a:pPr>
                <a:defRPr/>
              </a:pPr>
              <a:t>9</a:t>
            </a:fld>
            <a:endParaRPr lang="en-US" dirty="0"/>
          </a:p>
        </p:txBody>
      </p:sp>
      <p:sp>
        <p:nvSpPr>
          <p:cNvPr id="5" name="TextBox 7"/>
          <p:cNvSpPr txBox="1"/>
          <p:nvPr/>
        </p:nvSpPr>
        <p:spPr>
          <a:xfrm>
            <a:off x="8363085" y="404873"/>
            <a:ext cx="351163" cy="276999"/>
          </a:xfrm>
          <a:prstGeom prst="rect">
            <a:avLst/>
          </a:prstGeom>
          <a:solidFill>
            <a:schemeClr val="accent2"/>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dirty="0" smtClean="0">
                <a:solidFill>
                  <a:prstClr val="black"/>
                </a:solidFill>
              </a:rPr>
              <a:t>9</a:t>
            </a:r>
            <a:endParaRPr lang="en-ZA" sz="1200" dirty="0">
              <a:solidFill>
                <a:prstClr val="black"/>
              </a:solidFill>
            </a:endParaRPr>
          </a:p>
        </p:txBody>
      </p:sp>
    </p:spTree>
    <p:extLst>
      <p:ext uri="{BB962C8B-B14F-4D97-AF65-F5344CB8AC3E}">
        <p14:creationId xmlns:p14="http://schemas.microsoft.com/office/powerpoint/2010/main" xmlns="" val="179513531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1_Accenture_tiger_InterpretationA_animate_full">
  <a:themeElements>
    <a:clrScheme name="Custom 2">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557799"/>
      </a:folHlink>
    </a:clrScheme>
    <a:fontScheme name="Accenture_tiger_InterpretationA_animate_ful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80000"/>
          </a:lnSpc>
          <a:spcBef>
            <a:spcPct val="0"/>
          </a:spcBef>
          <a:spcAft>
            <a:spcPct val="0"/>
          </a:spcAft>
          <a:buClrTx/>
          <a:buSzTx/>
          <a:buFontTx/>
          <a:buNone/>
          <a:tabLst/>
          <a:defRPr kumimoji="0" lang="en-US" sz="3200" b="1" i="0" u="none" strike="noStrike" cap="none" normalizeH="0" baseline="0" smtClean="0">
            <a:ln>
              <a:noFill/>
            </a:ln>
            <a:solidFill>
              <a:schemeClr val="tx1"/>
            </a:solidFill>
            <a:effectLst/>
            <a:latin typeface="Arial" charset="0"/>
          </a:defRPr>
        </a:defPPr>
      </a:lstStyle>
    </a:lnDef>
  </a:objectDefaults>
  <a:extraClrSchemeLst>
    <a:extraClrScheme>
      <a:clrScheme name="Accenture_tiger_InterpretationA_animate_full 1">
        <a:dk1>
          <a:srgbClr val="000000"/>
        </a:dk1>
        <a:lt1>
          <a:srgbClr val="FFFFFF"/>
        </a:lt1>
        <a:dk2>
          <a:srgbClr val="000000"/>
        </a:dk2>
        <a:lt2>
          <a:srgbClr val="FFFFFF"/>
        </a:lt2>
        <a:accent1>
          <a:srgbClr val="969696"/>
        </a:accent1>
        <a:accent2>
          <a:srgbClr val="EAEAEA"/>
        </a:accent2>
        <a:accent3>
          <a:srgbClr val="FFFFFF"/>
        </a:accent3>
        <a:accent4>
          <a:srgbClr val="000000"/>
        </a:accent4>
        <a:accent5>
          <a:srgbClr val="C9C9C9"/>
        </a:accent5>
        <a:accent6>
          <a:srgbClr val="D4D4D4"/>
        </a:accent6>
        <a:hlink>
          <a:srgbClr val="5F5F5F"/>
        </a:hlink>
        <a:folHlink>
          <a:srgbClr val="CBCBCB"/>
        </a:folHlink>
      </a:clrScheme>
      <a:clrMap bg1="lt1" tx1="dk1" bg2="lt2" tx2="dk2" accent1="accent1" accent2="accent2" accent3="accent3" accent4="accent4" accent5="accent5" accent6="accent6" hlink="hlink" folHlink="folHlink"/>
    </a:extraClrScheme>
    <a:extraClrScheme>
      <a:clrScheme name="Accenture_tiger_InterpretationA_animate_full 2">
        <a:dk1>
          <a:srgbClr val="000000"/>
        </a:dk1>
        <a:lt1>
          <a:srgbClr val="FFFFFF"/>
        </a:lt1>
        <a:dk2>
          <a:srgbClr val="F8F8F8"/>
        </a:dk2>
        <a:lt2>
          <a:srgbClr val="C0C0C0"/>
        </a:lt2>
        <a:accent1>
          <a:srgbClr val="00AA99"/>
        </a:accent1>
        <a:accent2>
          <a:srgbClr val="DD4411"/>
        </a:accent2>
        <a:accent3>
          <a:srgbClr val="FFFFFF"/>
        </a:accent3>
        <a:accent4>
          <a:srgbClr val="000000"/>
        </a:accent4>
        <a:accent5>
          <a:srgbClr val="AAD2CA"/>
        </a:accent5>
        <a:accent6>
          <a:srgbClr val="C83D0E"/>
        </a:accent6>
        <a:hlink>
          <a:srgbClr val="BBBB00"/>
        </a:hlink>
        <a:folHlink>
          <a:srgbClr val="660000"/>
        </a:folHlink>
      </a:clrScheme>
      <a:clrMap bg1="lt1" tx1="dk1" bg2="lt2" tx2="dk2" accent1="accent1" accent2="accent2" accent3="accent3" accent4="accent4" accent5="accent5" accent6="accent6" hlink="hlink" folHlink="folHlink"/>
    </a:extraClrScheme>
    <a:extraClrScheme>
      <a:clrScheme name="Accenture_tiger_InterpretationA_animate_full 3">
        <a:dk1>
          <a:srgbClr val="000000"/>
        </a:dk1>
        <a:lt1>
          <a:srgbClr val="FFFFFF"/>
        </a:lt1>
        <a:dk2>
          <a:srgbClr val="F8F8F8"/>
        </a:dk2>
        <a:lt2>
          <a:srgbClr val="C0C0C0"/>
        </a:lt2>
        <a:accent1>
          <a:srgbClr val="AA1133"/>
        </a:accent1>
        <a:accent2>
          <a:srgbClr val="66AA44"/>
        </a:accent2>
        <a:accent3>
          <a:srgbClr val="FFFFFF"/>
        </a:accent3>
        <a:accent4>
          <a:srgbClr val="000000"/>
        </a:accent4>
        <a:accent5>
          <a:srgbClr val="D2AAAD"/>
        </a:accent5>
        <a:accent6>
          <a:srgbClr val="5C9A3D"/>
        </a:accent6>
        <a:hlink>
          <a:srgbClr val="887799"/>
        </a:hlink>
        <a:folHlink>
          <a:srgbClr val="224433"/>
        </a:folHlink>
      </a:clrScheme>
      <a:clrMap bg1="lt1" tx1="dk1" bg2="lt2" tx2="dk2" accent1="accent1" accent2="accent2" accent3="accent3" accent4="accent4" accent5="accent5" accent6="accent6" hlink="hlink" folHlink="folHlink"/>
    </a:extraClrScheme>
    <a:extraClrScheme>
      <a:clrScheme name="Accenture_tiger_InterpretationA_animate_full 4">
        <a:dk1>
          <a:srgbClr val="000000"/>
        </a:dk1>
        <a:lt1>
          <a:srgbClr val="FFFFFF"/>
        </a:lt1>
        <a:dk2>
          <a:srgbClr val="F8F8F8"/>
        </a:dk2>
        <a:lt2>
          <a:srgbClr val="C0C0C0"/>
        </a:lt2>
        <a:accent1>
          <a:srgbClr val="FF0000"/>
        </a:accent1>
        <a:accent2>
          <a:srgbClr val="FF9900"/>
        </a:accent2>
        <a:accent3>
          <a:srgbClr val="FFFFFF"/>
        </a:accent3>
        <a:accent4>
          <a:srgbClr val="000000"/>
        </a:accent4>
        <a:accent5>
          <a:srgbClr val="FFAAAA"/>
        </a:accent5>
        <a:accent6>
          <a:srgbClr val="E78A00"/>
        </a:accent6>
        <a:hlink>
          <a:srgbClr val="557799"/>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5">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445511"/>
        </a:folHlink>
      </a:clrScheme>
      <a:clrMap bg1="lt1" tx1="dk1" bg2="lt2" tx2="dk2" accent1="accent1" accent2="accent2" accent3="accent3" accent4="accent4" accent5="accent5" accent6="accent6" hlink="hlink" folHlink="folHlink"/>
    </a:extraClrScheme>
    <a:extraClrScheme>
      <a:clrScheme name="Accenture_tiger_InterpretationA_animate_full 6">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174BAC"/>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7">
        <a:dk1>
          <a:srgbClr val="000000"/>
        </a:dk1>
        <a:lt1>
          <a:srgbClr val="FFFFFF"/>
        </a:lt1>
        <a:dk2>
          <a:srgbClr val="F8F8F8"/>
        </a:dk2>
        <a:lt2>
          <a:srgbClr val="C0C0C0"/>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337722"/>
        </a:folHlink>
      </a:clrScheme>
      <a:clrMap bg1="lt1" tx1="dk1" bg2="lt2" tx2="dk2" accent1="accent1" accent2="accent2" accent3="accent3" accent4="accent4" accent5="accent5" accent6="accent6" hlink="hlink" folHlink="folHlink"/>
    </a:extraClrScheme>
    <a:extraClrScheme>
      <a:clrScheme name="Accenture_tiger_InterpretationA_animate_full 8">
        <a:dk1>
          <a:srgbClr val="000000"/>
        </a:dk1>
        <a:lt1>
          <a:srgbClr val="FFFFFF"/>
        </a:lt1>
        <a:dk2>
          <a:srgbClr val="F8F8F8"/>
        </a:dk2>
        <a:lt2>
          <a:srgbClr val="337722"/>
        </a:lt2>
        <a:accent1>
          <a:srgbClr val="AA1133"/>
        </a:accent1>
        <a:accent2>
          <a:srgbClr val="FF9900"/>
        </a:accent2>
        <a:accent3>
          <a:srgbClr val="FFFFFF"/>
        </a:accent3>
        <a:accent4>
          <a:srgbClr val="000000"/>
        </a:accent4>
        <a:accent5>
          <a:srgbClr val="D2AAAD"/>
        </a:accent5>
        <a:accent6>
          <a:srgbClr val="E78A00"/>
        </a:accent6>
        <a:hlink>
          <a:srgbClr val="557799"/>
        </a:hlink>
        <a:folHlink>
          <a:srgbClr val="00BBFD"/>
        </a:folHlink>
      </a:clrScheme>
      <a:clrMap bg1="lt1" tx1="dk1" bg2="lt2" tx2="dk2" accent1="accent1" accent2="accent2" accent3="accent3" accent4="accent4" accent5="accent5" accent6="accent6" hlink="hlink" folHlink="folHlink"/>
    </a:extraClrScheme>
    <a:extraClrScheme>
      <a:clrScheme name="Accenture_tiger_InterpretationA_animate_full 9">
        <a:dk1>
          <a:srgbClr val="000000"/>
        </a:dk1>
        <a:lt1>
          <a:srgbClr val="FFFFFF"/>
        </a:lt1>
        <a:dk2>
          <a:srgbClr val="F8F8F8"/>
        </a:dk2>
        <a:lt2>
          <a:srgbClr val="337722"/>
        </a:lt2>
        <a:accent1>
          <a:srgbClr val="AA1133"/>
        </a:accent1>
        <a:accent2>
          <a:srgbClr val="66AA44"/>
        </a:accent2>
        <a:accent3>
          <a:srgbClr val="FFFFFF"/>
        </a:accent3>
        <a:accent4>
          <a:srgbClr val="000000"/>
        </a:accent4>
        <a:accent5>
          <a:srgbClr val="D2AAAD"/>
        </a:accent5>
        <a:accent6>
          <a:srgbClr val="5C9A3D"/>
        </a:accent6>
        <a:hlink>
          <a:srgbClr val="557799"/>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8412</Words>
  <Application>Microsoft Office PowerPoint</Application>
  <PresentationFormat>On-screen Show (4:3)</PresentationFormat>
  <Paragraphs>2657</Paragraphs>
  <Slides>66</Slides>
  <Notes>8</Notes>
  <HiddenSlides>0</HiddenSlides>
  <MMClips>0</MMClips>
  <ScaleCrop>false</ScaleCrop>
  <HeadingPairs>
    <vt:vector size="4" baseType="variant">
      <vt:variant>
        <vt:lpstr>Theme</vt:lpstr>
      </vt:variant>
      <vt:variant>
        <vt:i4>10</vt:i4>
      </vt:variant>
      <vt:variant>
        <vt:lpstr>Slide Titles</vt:lpstr>
      </vt:variant>
      <vt:variant>
        <vt:i4>66</vt:i4>
      </vt:variant>
    </vt:vector>
  </HeadingPairs>
  <TitlesOfParts>
    <vt:vector size="76" baseType="lpstr">
      <vt:lpstr>1_Office Theme</vt:lpstr>
      <vt:lpstr>Office Theme</vt:lpstr>
      <vt:lpstr>6_Office Theme</vt:lpstr>
      <vt:lpstr>Theme1</vt:lpstr>
      <vt:lpstr>2_Office Theme</vt:lpstr>
      <vt:lpstr>3_Office Theme</vt:lpstr>
      <vt:lpstr>1_Accenture_tiger_InterpretationA_animate_full</vt:lpstr>
      <vt:lpstr>4_Office Theme</vt:lpstr>
      <vt:lpstr>5_Office Theme</vt:lpstr>
      <vt:lpstr>7_Office Theme</vt:lpstr>
      <vt:lpstr>Slide 1</vt:lpstr>
      <vt:lpstr>FOCUS AREA</vt:lpstr>
      <vt:lpstr>Slide 3</vt:lpstr>
      <vt:lpstr> INTRODUCTION</vt:lpstr>
      <vt:lpstr>VISION, MISSION AND VALUES</vt:lpstr>
      <vt:lpstr>Slide 6</vt:lpstr>
      <vt:lpstr>Service Delivery Outcomes &amp; Strategic Goals</vt:lpstr>
      <vt:lpstr>Slide 8</vt:lpstr>
      <vt:lpstr>AUDIT OBJECTIVES AND SCOPE</vt:lpstr>
      <vt:lpstr>TOTAL INDICATORS</vt:lpstr>
      <vt:lpstr>INTERNAL AUDIT VALIDATION OF REPORTED PERFORMANCE</vt:lpstr>
      <vt:lpstr>INTERNAL AUDIT VALIDATION OF REPORTED PERFORMANCE</vt:lpstr>
      <vt:lpstr>AUDIT OBSERVATIONS</vt:lpstr>
      <vt:lpstr> SUMMARY OF DETAILED FINDINGS</vt:lpstr>
      <vt:lpstr>2ND QUARTER 2018   OVERALL ORGANISATIONAL PERFORMANCE PER INDICATOR</vt:lpstr>
      <vt:lpstr>PROGRAMME 1: ADMINISTRATION</vt:lpstr>
      <vt:lpstr>PROGRAMME 1: ADMINISTRATION</vt:lpstr>
      <vt:lpstr>PROGRAMME 1: ADMINISTRATION</vt:lpstr>
      <vt:lpstr>PROGRAMME 2: BUSINESS OPERATIONS</vt:lpstr>
      <vt:lpstr>PROGRAMME 2: BUSINESS OPERATIONS</vt:lpstr>
      <vt:lpstr> PROGRAMME 3: LABOUR ACTIVATION PROGRAMMES</vt:lpstr>
      <vt:lpstr>PROGRAMME 2: BUSINESS OPERATIONS</vt:lpstr>
      <vt:lpstr>  VARIANCES AND ACTION PLAN</vt:lpstr>
      <vt:lpstr>1ST SEMESTER CLAIMS PROCESSING   STATISTICS</vt:lpstr>
      <vt:lpstr>Slide 25</vt:lpstr>
      <vt:lpstr>Slide 26</vt:lpstr>
      <vt:lpstr>Slide 27</vt:lpstr>
      <vt:lpstr>Slide 28</vt:lpstr>
      <vt:lpstr>Slide 29</vt:lpstr>
      <vt:lpstr>2ND QUARTER CLAIMS   BENEFIT PAYMENT</vt:lpstr>
      <vt:lpstr>VALUE AND VOLUME OF BENEFITS PAYMENTS</vt:lpstr>
      <vt:lpstr>VALUE AND VOLUME OF BENEFITS PAYMENTS</vt:lpstr>
      <vt:lpstr>2ND QUARTER FINANCIAL   EXPENDITURE REPORT</vt:lpstr>
      <vt:lpstr>Slide 34</vt:lpstr>
      <vt:lpstr>Slide 35</vt:lpstr>
      <vt:lpstr>Slide 36</vt:lpstr>
      <vt:lpstr>PROGRESS ON AUDIT MATRIX</vt:lpstr>
      <vt:lpstr>INTRODUCTION</vt:lpstr>
      <vt:lpstr>IMPROVED AREAS</vt:lpstr>
      <vt:lpstr>Slide 40</vt:lpstr>
      <vt:lpstr>OUTSTANDING AND UNRESOLVED FINDINGS</vt:lpstr>
      <vt:lpstr>ACTION PLAN TO ADDRESS UNRESOLVED FINDINGS</vt:lpstr>
      <vt:lpstr>AUDIT ACTION PLAN 2018/19</vt:lpstr>
      <vt:lpstr>AUDIT ACTION PLANS- 2018/19</vt:lpstr>
      <vt:lpstr>AUDIT ACTION PLANS- 2018/19</vt:lpstr>
      <vt:lpstr>INTERNAL AUDIT ACTIVITES</vt:lpstr>
      <vt:lpstr>INTERNAL AUDIT ACTIVITIES</vt:lpstr>
      <vt:lpstr>SUMMARY OF ADEQUACY OF ACTION PLANS</vt:lpstr>
      <vt:lpstr>STRATEGIC RISK REGISTER</vt:lpstr>
      <vt:lpstr>Slide 50</vt:lpstr>
      <vt:lpstr>  STRATEGIC RISK REGISTER </vt:lpstr>
      <vt:lpstr>  STRATEGIC RISK REGISTER </vt:lpstr>
      <vt:lpstr>Slide 53</vt:lpstr>
      <vt:lpstr>LAP IMPLEMENTATION PLAN</vt:lpstr>
      <vt:lpstr>LABOUR ACTIVATION PROGRAMMES ACTION PLAN</vt:lpstr>
      <vt:lpstr>LABOUR ACTIVATION PROGRAMMES ACTION PLAN</vt:lpstr>
      <vt:lpstr>LABOUR ACTIVATION PROGRAMMES ACTION PLAN</vt:lpstr>
      <vt:lpstr>LABOUR ACTIVATION PROGRAMMES ACTION PLAN</vt:lpstr>
      <vt:lpstr>LABOUR ACTIVATION PROGRAMMES ACTION PLAN</vt:lpstr>
      <vt:lpstr>LABOUR ACTIVATION PROGRAMMES ACTION PLAN</vt:lpstr>
      <vt:lpstr>TRAINING OF UNEMPLOYED(TOU) </vt:lpstr>
      <vt:lpstr>NEW PROJECTS IN 2018/19</vt:lpstr>
      <vt:lpstr>TRAINING OF UNEMPLOYED(TOU) </vt:lpstr>
      <vt:lpstr>SUMMARY OF PROPOSALS EVALUATED</vt:lpstr>
      <vt:lpstr>PROGRESS ON PROPOSAL EVALUATED</vt:lpstr>
      <vt:lpstr>Slide 66</vt:lpstr>
    </vt:vector>
  </TitlesOfParts>
  <Company>Dol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Ledwaba (HQ)</dc:creator>
  <cp:lastModifiedBy>PUMZA</cp:lastModifiedBy>
  <cp:revision>1342</cp:revision>
  <cp:lastPrinted>2019-02-08T12:05:22Z</cp:lastPrinted>
  <dcterms:created xsi:type="dcterms:W3CDTF">2012-07-27T11:56:16Z</dcterms:created>
  <dcterms:modified xsi:type="dcterms:W3CDTF">2019-02-25T08:33:13Z</dcterms:modified>
</cp:coreProperties>
</file>