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 id="2147490715" r:id="rId3"/>
    <p:sldMasterId id="2147490752" r:id="rId4"/>
  </p:sldMasterIdLst>
  <p:notesMasterIdLst>
    <p:notesMasterId r:id="rId47"/>
  </p:notesMasterIdLst>
  <p:handoutMasterIdLst>
    <p:handoutMasterId r:id="rId48"/>
  </p:handoutMasterIdLst>
  <p:sldIdLst>
    <p:sldId id="413" r:id="rId5"/>
    <p:sldId id="261" r:id="rId6"/>
    <p:sldId id="262" r:id="rId7"/>
    <p:sldId id="466" r:id="rId8"/>
    <p:sldId id="467" r:id="rId9"/>
    <p:sldId id="468" r:id="rId10"/>
    <p:sldId id="469" r:id="rId11"/>
    <p:sldId id="394" r:id="rId12"/>
    <p:sldId id="399" r:id="rId13"/>
    <p:sldId id="455" r:id="rId14"/>
    <p:sldId id="453" r:id="rId15"/>
    <p:sldId id="425" r:id="rId16"/>
    <p:sldId id="489" r:id="rId17"/>
    <p:sldId id="470" r:id="rId18"/>
    <p:sldId id="471" r:id="rId19"/>
    <p:sldId id="472" r:id="rId20"/>
    <p:sldId id="473" r:id="rId21"/>
    <p:sldId id="474" r:id="rId22"/>
    <p:sldId id="270" r:id="rId23"/>
    <p:sldId id="460" r:id="rId24"/>
    <p:sldId id="488" r:id="rId25"/>
    <p:sldId id="512" r:id="rId26"/>
    <p:sldId id="519" r:id="rId27"/>
    <p:sldId id="513" r:id="rId28"/>
    <p:sldId id="514" r:id="rId29"/>
    <p:sldId id="520" r:id="rId30"/>
    <p:sldId id="521" r:id="rId31"/>
    <p:sldId id="522" r:id="rId32"/>
    <p:sldId id="492" r:id="rId33"/>
    <p:sldId id="493" r:id="rId34"/>
    <p:sldId id="494" r:id="rId35"/>
    <p:sldId id="495" r:id="rId36"/>
    <p:sldId id="496" r:id="rId37"/>
    <p:sldId id="497" r:id="rId38"/>
    <p:sldId id="498" r:id="rId39"/>
    <p:sldId id="499" r:id="rId40"/>
    <p:sldId id="500" r:id="rId41"/>
    <p:sldId id="502" r:id="rId42"/>
    <p:sldId id="523" r:id="rId43"/>
    <p:sldId id="524" r:id="rId44"/>
    <p:sldId id="525" r:id="rId45"/>
    <p:sldId id="260" r:id="rId46"/>
  </p:sldIdLst>
  <p:sldSz cx="9144000" cy="6858000" type="screen4x3"/>
  <p:notesSz cx="6805613" cy="99441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9710"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title>
      <c:txPr>
        <a:bodyPr/>
        <a:lstStyle/>
        <a:p>
          <a:pPr>
            <a:defRPr sz="1800"/>
          </a:pPr>
          <a:endParaRPr lang="en-US"/>
        </a:p>
      </c:txPr>
    </c:title>
    <c:plotArea>
      <c:layout>
        <c:manualLayout>
          <c:layoutTarget val="inner"/>
          <c:xMode val="edge"/>
          <c:yMode val="edge"/>
          <c:x val="3.4219458918584272E-2"/>
          <c:y val="0.21209451248474931"/>
          <c:w val="0.96578054108141576"/>
          <c:h val="0.68627036281913945"/>
        </c:manualLayout>
      </c:layout>
      <c:barChart>
        <c:barDir val="col"/>
        <c:grouping val="clustered"/>
        <c:ser>
          <c:idx val="0"/>
          <c:order val="0"/>
          <c:tx>
            <c:strRef>
              <c:f>Sheet1!$B$2</c:f>
              <c:strCache>
                <c:ptCount val="1"/>
                <c:pt idx="0">
                  <c:v>Performance Trend</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Sheet1!$A$3:$A$10</c:f>
              <c:strCache>
                <c:ptCount val="6"/>
                <c:pt idx="0">
                  <c:v>Q1 17-18</c:v>
                </c:pt>
                <c:pt idx="1">
                  <c:v>Q2 17-18</c:v>
                </c:pt>
                <c:pt idx="2">
                  <c:v>Q3 17-18</c:v>
                </c:pt>
                <c:pt idx="3">
                  <c:v>Q4 17-18</c:v>
                </c:pt>
                <c:pt idx="4">
                  <c:v>Q1 18-19</c:v>
                </c:pt>
                <c:pt idx="5">
                  <c:v>Q2 18-19</c:v>
                </c:pt>
              </c:strCache>
            </c:strRef>
          </c:cat>
          <c:val>
            <c:numRef>
              <c:f>Sheet1!$B$3:$B$10</c:f>
              <c:numCache>
                <c:formatCode>0%</c:formatCode>
                <c:ptCount val="8"/>
                <c:pt idx="0">
                  <c:v>0.71000000000000008</c:v>
                </c:pt>
                <c:pt idx="1">
                  <c:v>0.43000000000000005</c:v>
                </c:pt>
                <c:pt idx="2">
                  <c:v>0.56999999999999995</c:v>
                </c:pt>
                <c:pt idx="3">
                  <c:v>0.67000000000000015</c:v>
                </c:pt>
                <c:pt idx="4">
                  <c:v>0.8600000000000001</c:v>
                </c:pt>
                <c:pt idx="5">
                  <c:v>0.8600000000000001</c:v>
                </c:pt>
              </c:numCache>
            </c:numRef>
          </c:val>
          <c:extLst xmlns:c16r2="http://schemas.microsoft.com/office/drawing/2015/06/chart">
            <c:ext xmlns:c16="http://schemas.microsoft.com/office/drawing/2014/chart" uri="{C3380CC4-5D6E-409C-BE32-E72D297353CC}">
              <c16:uniqueId val="{00000000-2B07-4549-AC3D-0CFC11374673}"/>
            </c:ext>
          </c:extLst>
        </c:ser>
        <c:dLbls>
          <c:showVal val="1"/>
        </c:dLbls>
        <c:overlap val="-25"/>
        <c:axId val="111187840"/>
        <c:axId val="111712512"/>
      </c:barChart>
      <c:catAx>
        <c:axId val="111187840"/>
        <c:scaling>
          <c:orientation val="minMax"/>
        </c:scaling>
        <c:axPos val="b"/>
        <c:numFmt formatCode="General" sourceLinked="1"/>
        <c:majorTickMark val="none"/>
        <c:tickLblPos val="nextTo"/>
        <c:txPr>
          <a:bodyPr/>
          <a:lstStyle/>
          <a:p>
            <a:pPr>
              <a:defRPr sz="1400" b="1"/>
            </a:pPr>
            <a:endParaRPr lang="en-US"/>
          </a:p>
        </c:txPr>
        <c:crossAx val="111712512"/>
        <c:crosses val="autoZero"/>
        <c:auto val="1"/>
        <c:lblAlgn val="ctr"/>
        <c:lblOffset val="100"/>
      </c:catAx>
      <c:valAx>
        <c:axId val="111712512"/>
        <c:scaling>
          <c:orientation val="minMax"/>
        </c:scaling>
        <c:delete val="1"/>
        <c:axPos val="l"/>
        <c:numFmt formatCode="0%" sourceLinked="1"/>
        <c:majorTickMark val="none"/>
        <c:tickLblPos val="none"/>
        <c:crossAx val="111187840"/>
        <c:crosses val="autoZero"/>
        <c:crossBetween val="between"/>
      </c:valAx>
    </c:plotArea>
    <c:plotVisOnly val="1"/>
    <c:dispBlanksAs val="gap"/>
  </c:chart>
  <c:txPr>
    <a:bodyPr/>
    <a:lstStyle/>
    <a:p>
      <a:pPr>
        <a:defRPr sz="1800"/>
      </a:pPr>
      <a:endParaRPr lang="en-US"/>
    </a:p>
  </c:txPr>
  <c:externalData r:id="rId1"/>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ZA"/>
        </a:p>
      </dgm:t>
    </dgm:pt>
  </dgm:ptLst>
  <dgm:cxnLst>
    <dgm:cxn modelId="{95D92772-7561-4A80-8413-1DCC39F8D7B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Services </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ZA"/>
        </a:p>
      </dgm:t>
    </dgm:pt>
    <dgm:pt modelId="{B40CEF82-54ED-427D-9D56-3C422F71AB7F}" type="pres">
      <dgm:prSet presAssocID="{FF1C7E0D-6D43-4D76-A595-A11B8117DBCA}" presName="fgShape" presStyleLbl="fgShp" presStyleIdx="0" presStyleCnt="1" custLinFactNeighborX="411" custLinFactNeighborY="4762"/>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ZA"/>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ZA"/>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ZA"/>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ZA"/>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ZA"/>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3452" custLinFactNeighborY="1072"/>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ZA"/>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ZA"/>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ZA"/>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8F232833-4DA2-4075-B381-8C2C2DC35644}" type="presOf" srcId="{F975B1F5-86C8-46E6-BE6D-76EAAB15264A}" destId="{66C7EE7D-9A2A-4F56-9EF3-32529A9F6A79}" srcOrd="1" destOrd="0" presId="urn:microsoft.com/office/officeart/2005/8/layout/hList7#1"/>
    <dgm:cxn modelId="{051DEC7C-4B06-4CE7-8A03-ED107482A339}" type="presOf" srcId="{3CF84A93-ADAC-4AA1-BEA9-DD7D184BDD4D}" destId="{6436F7C0-59DA-4698-8E28-1301A834CCDC}" srcOrd="0" destOrd="0" presId="urn:microsoft.com/office/officeart/2005/8/layout/hList7#1"/>
    <dgm:cxn modelId="{577FA469-E26B-4BCB-BAF2-89A1A8E9A9C4}" type="presOf" srcId="{FF1C7E0D-6D43-4D76-A595-A11B8117DBCA}" destId="{CE7EC2D6-A11F-42B1-BE1C-BAE2061B27E0}" srcOrd="0" destOrd="0" presId="urn:microsoft.com/office/officeart/2005/8/layout/hList7#1"/>
    <dgm:cxn modelId="{4A060354-3A9C-42B6-853D-E99EDFBF386D}" type="presOf" srcId="{AA104BB2-B30C-46A1-8528-33D0F0FCA5B0}" destId="{BAFF5E06-3593-407A-8702-4333A34177CF}"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1B3F8D87-4FDC-4EE0-9FFC-70F86D16D1BE}" type="presOf" srcId="{F975B1F5-86C8-46E6-BE6D-76EAAB15264A}" destId="{0DAD5BFB-5689-43FB-BF2F-D7DC39CB07F4}" srcOrd="0" destOrd="0" presId="urn:microsoft.com/office/officeart/2005/8/layout/hList7#1"/>
    <dgm:cxn modelId="{5E34DE0B-5848-45A8-96F1-DEE2C74ACDFE}" type="presOf" srcId="{AA104BB2-B30C-46A1-8528-33D0F0FCA5B0}" destId="{F3EE2972-3CE0-435D-BC6F-25C3BBDAE478}" srcOrd="1" destOrd="0" presId="urn:microsoft.com/office/officeart/2005/8/layout/hList7#1"/>
    <dgm:cxn modelId="{7B2B36F2-195C-411F-A5C6-66F6FB97EFA7}" type="presOf" srcId="{4DA45A1C-79EA-4FD8-87F7-A7694E801445}" destId="{ED8C720D-096F-424B-A544-C40F8BD7D75B}" srcOrd="0" destOrd="0" presId="urn:microsoft.com/office/officeart/2005/8/layout/hList7#1"/>
    <dgm:cxn modelId="{2333AB08-FAC7-4630-84CF-C1B61D0B415E}" type="presOf" srcId="{7AF1D3AF-0172-4687-BD70-33DD343697E6}" destId="{D2C698FA-AE57-4A40-AEBB-1A6DDE4498C2}" srcOrd="1" destOrd="0" presId="urn:microsoft.com/office/officeart/2005/8/layout/hList7#1"/>
    <dgm:cxn modelId="{26330A88-6C44-4FA7-B6B0-3D978EB2FA8C}" type="presOf" srcId="{7AF1D3AF-0172-4687-BD70-33DD343697E6}" destId="{F4260470-23FB-4073-B325-DED1F8E3763A}" srcOrd="0" destOrd="0" presId="urn:microsoft.com/office/officeart/2005/8/layout/hList7#1"/>
    <dgm:cxn modelId="{EEE0946C-F48E-4BED-BE85-B3F68E95B5FB}" type="presParOf" srcId="{CE7EC2D6-A11F-42B1-BE1C-BAE2061B27E0}" destId="{B40CEF82-54ED-427D-9D56-3C422F71AB7F}" srcOrd="0" destOrd="0" presId="urn:microsoft.com/office/officeart/2005/8/layout/hList7#1"/>
    <dgm:cxn modelId="{0291B414-B6D3-4920-AD11-C2467E70B863}" type="presParOf" srcId="{CE7EC2D6-A11F-42B1-BE1C-BAE2061B27E0}" destId="{84E0C678-E960-49A6-A7BE-46CC02D64AF1}" srcOrd="1" destOrd="0" presId="urn:microsoft.com/office/officeart/2005/8/layout/hList7#1"/>
    <dgm:cxn modelId="{11CB4AC9-0003-464B-82B3-F8DEFA8ABB16}" type="presParOf" srcId="{84E0C678-E960-49A6-A7BE-46CC02D64AF1}" destId="{8975F7FF-1586-4655-954B-C757CDEE353E}" srcOrd="0" destOrd="0" presId="urn:microsoft.com/office/officeart/2005/8/layout/hList7#1"/>
    <dgm:cxn modelId="{80254B85-BFC0-4B79-9337-8A44415FB0E8}" type="presParOf" srcId="{8975F7FF-1586-4655-954B-C757CDEE353E}" destId="{0DAD5BFB-5689-43FB-BF2F-D7DC39CB07F4}" srcOrd="0" destOrd="0" presId="urn:microsoft.com/office/officeart/2005/8/layout/hList7#1"/>
    <dgm:cxn modelId="{6DC35092-24B0-4E29-9748-04738982A203}" type="presParOf" srcId="{8975F7FF-1586-4655-954B-C757CDEE353E}" destId="{66C7EE7D-9A2A-4F56-9EF3-32529A9F6A79}" srcOrd="1" destOrd="0" presId="urn:microsoft.com/office/officeart/2005/8/layout/hList7#1"/>
    <dgm:cxn modelId="{A4D7DCDD-AFCD-4A18-A0D0-342943762A30}" type="presParOf" srcId="{8975F7FF-1586-4655-954B-C757CDEE353E}" destId="{6ECCB528-F080-42FB-91D5-FA28F2B4586F}" srcOrd="2" destOrd="0" presId="urn:microsoft.com/office/officeart/2005/8/layout/hList7#1"/>
    <dgm:cxn modelId="{0FFD1989-704C-4602-8831-BDEE0C4AF107}" type="presParOf" srcId="{8975F7FF-1586-4655-954B-C757CDEE353E}" destId="{FEADF64E-1C5F-44E3-AE6E-D0A0049AB5DD}" srcOrd="3" destOrd="0" presId="urn:microsoft.com/office/officeart/2005/8/layout/hList7#1"/>
    <dgm:cxn modelId="{149DE174-24B1-4F34-AE22-6467B3096ED1}" type="presParOf" srcId="{84E0C678-E960-49A6-A7BE-46CC02D64AF1}" destId="{6436F7C0-59DA-4698-8E28-1301A834CCDC}" srcOrd="1" destOrd="0" presId="urn:microsoft.com/office/officeart/2005/8/layout/hList7#1"/>
    <dgm:cxn modelId="{4C4093B3-41C6-428C-9B7C-0C239A994F9F}" type="presParOf" srcId="{84E0C678-E960-49A6-A7BE-46CC02D64AF1}" destId="{7E230678-B7BB-468C-A5DF-0F6AE519242F}" srcOrd="2" destOrd="0" presId="urn:microsoft.com/office/officeart/2005/8/layout/hList7#1"/>
    <dgm:cxn modelId="{5A1768E3-9B7B-46BD-9789-B02A2EA30D24}" type="presParOf" srcId="{7E230678-B7BB-468C-A5DF-0F6AE519242F}" destId="{BAFF5E06-3593-407A-8702-4333A34177CF}" srcOrd="0" destOrd="0" presId="urn:microsoft.com/office/officeart/2005/8/layout/hList7#1"/>
    <dgm:cxn modelId="{50B09877-088B-4DCF-A53C-30BF90E17169}" type="presParOf" srcId="{7E230678-B7BB-468C-A5DF-0F6AE519242F}" destId="{F3EE2972-3CE0-435D-BC6F-25C3BBDAE478}" srcOrd="1" destOrd="0" presId="urn:microsoft.com/office/officeart/2005/8/layout/hList7#1"/>
    <dgm:cxn modelId="{4EB70303-547E-4D35-AA01-CD662BE9252A}" type="presParOf" srcId="{7E230678-B7BB-468C-A5DF-0F6AE519242F}" destId="{58738CDF-228A-4ED9-88E6-337E90E791C0}" srcOrd="2" destOrd="0" presId="urn:microsoft.com/office/officeart/2005/8/layout/hList7#1"/>
    <dgm:cxn modelId="{0024EC06-E0FE-4DD0-BDD5-F066367D8B4B}" type="presParOf" srcId="{7E230678-B7BB-468C-A5DF-0F6AE519242F}" destId="{4CDD5058-5A86-48D3-8AA9-3144C39D1B8B}" srcOrd="3" destOrd="0" presId="urn:microsoft.com/office/officeart/2005/8/layout/hList7#1"/>
    <dgm:cxn modelId="{F0D7BDDA-E056-47E3-A44F-AF640FFA081C}" type="presParOf" srcId="{84E0C678-E960-49A6-A7BE-46CC02D64AF1}" destId="{ED8C720D-096F-424B-A544-C40F8BD7D75B}" srcOrd="3" destOrd="0" presId="urn:microsoft.com/office/officeart/2005/8/layout/hList7#1"/>
    <dgm:cxn modelId="{CBFE9BC6-F905-4C44-B501-72AC9F07F019}" type="presParOf" srcId="{84E0C678-E960-49A6-A7BE-46CC02D64AF1}" destId="{FABFB349-C391-4DA6-9A53-4A7BC9F1EF77}" srcOrd="4" destOrd="0" presId="urn:microsoft.com/office/officeart/2005/8/layout/hList7#1"/>
    <dgm:cxn modelId="{E72F7E45-E792-42B6-A942-7DE389C7D6BB}" type="presParOf" srcId="{FABFB349-C391-4DA6-9A53-4A7BC9F1EF77}" destId="{F4260470-23FB-4073-B325-DED1F8E3763A}" srcOrd="0" destOrd="0" presId="urn:microsoft.com/office/officeart/2005/8/layout/hList7#1"/>
    <dgm:cxn modelId="{8AA8749B-475A-4C58-B422-51B09C1EC531}" type="presParOf" srcId="{FABFB349-C391-4DA6-9A53-4A7BC9F1EF77}" destId="{D2C698FA-AE57-4A40-AEBB-1A6DDE4498C2}" srcOrd="1" destOrd="0" presId="urn:microsoft.com/office/officeart/2005/8/layout/hList7#1"/>
    <dgm:cxn modelId="{E7155FCB-EA56-4508-B655-41593E004CF0}" type="presParOf" srcId="{FABFB349-C391-4DA6-9A53-4A7BC9F1EF77}" destId="{D54DEC1E-EF0B-43AD-9658-9846F32335C9}" srcOrd="2" destOrd="0" presId="urn:microsoft.com/office/officeart/2005/8/layout/hList7#1"/>
    <dgm:cxn modelId="{880F5F18-6195-4F58-8F82-F7B4BAD1403A}"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D5BFB-5689-43FB-BF2F-D7DC39CB07F4}">
      <dsp:nvSpPr>
        <dsp:cNvPr id="0" name=""/>
        <dsp:cNvSpPr/>
      </dsp:nvSpPr>
      <dsp:spPr>
        <a:xfrm>
          <a:off x="44647" y="172150"/>
          <a:ext cx="1313854" cy="3677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Compensation and Pension Benefits </a:t>
          </a:r>
        </a:p>
      </dsp:txBody>
      <dsp:txXfrm>
        <a:off x="44647" y="1643117"/>
        <a:ext cx="1313854" cy="1470967"/>
      </dsp:txXfrm>
    </dsp:sp>
    <dsp:sp modelId="{FEADF64E-1C5F-44E3-AE6E-D0A0049AB5DD}">
      <dsp:nvSpPr>
        <dsp:cNvPr id="0" name=""/>
        <dsp:cNvSpPr/>
      </dsp:nvSpPr>
      <dsp:spPr>
        <a:xfrm>
          <a:off x="213153" y="363102"/>
          <a:ext cx="907140" cy="1158410"/>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F5E06-3593-407A-8702-4333A34177CF}">
      <dsp:nvSpPr>
        <dsp:cNvPr id="0" name=""/>
        <dsp:cNvSpPr/>
      </dsp:nvSpPr>
      <dsp:spPr>
        <a:xfrm>
          <a:off x="1393570" y="176017"/>
          <a:ext cx="1311611" cy="3672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Medical Services </a:t>
          </a:r>
        </a:p>
      </dsp:txBody>
      <dsp:txXfrm>
        <a:off x="1393570" y="1644922"/>
        <a:ext cx="1311611" cy="1468904"/>
      </dsp:txXfrm>
    </dsp:sp>
    <dsp:sp modelId="{4CDD5058-5A86-48D3-8AA9-3144C39D1B8B}">
      <dsp:nvSpPr>
        <dsp:cNvPr id="0" name=""/>
        <dsp:cNvSpPr/>
      </dsp:nvSpPr>
      <dsp:spPr>
        <a:xfrm>
          <a:off x="1337278" y="307036"/>
          <a:ext cx="1277698" cy="1301015"/>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60470-23FB-4073-B325-DED1F8E3763A}">
      <dsp:nvSpPr>
        <dsp:cNvPr id="0" name=""/>
        <dsp:cNvSpPr/>
      </dsp:nvSpPr>
      <dsp:spPr>
        <a:xfrm>
          <a:off x="2717686" y="156795"/>
          <a:ext cx="1359158" cy="3697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Disability Care </a:t>
          </a:r>
        </a:p>
      </dsp:txBody>
      <dsp:txXfrm>
        <a:off x="2717686" y="1635952"/>
        <a:ext cx="1359158" cy="1479156"/>
      </dsp:txXfrm>
    </dsp:sp>
    <dsp:sp modelId="{0EAF75F8-C9FF-41EB-BF1C-20E39A5369E4}">
      <dsp:nvSpPr>
        <dsp:cNvPr id="0" name=""/>
        <dsp:cNvSpPr/>
      </dsp:nvSpPr>
      <dsp:spPr>
        <a:xfrm>
          <a:off x="2774719" y="251132"/>
          <a:ext cx="1243353" cy="137211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CEF82-54ED-427D-9D56-3C422F71AB7F}">
      <dsp:nvSpPr>
        <dsp:cNvPr id="0" name=""/>
        <dsp:cNvSpPr/>
      </dsp:nvSpPr>
      <dsp:spPr>
        <a:xfrm>
          <a:off x="187593" y="3153468"/>
          <a:ext cx="3741336" cy="58604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0.20034</cdr:x>
      <cdr:y>0.22813</cdr:y>
    </cdr:from>
    <cdr:to>
      <cdr:x>0.58881</cdr:x>
      <cdr:y>0.52905</cdr:y>
    </cdr:to>
    <cdr:cxnSp macro="">
      <cdr:nvCxnSpPr>
        <cdr:cNvPr id="3" name="Straight Arrow Connector 2">
          <a:extLst xmlns:a="http://schemas.openxmlformats.org/drawingml/2006/main">
            <a:ext uri="{FF2B5EF4-FFF2-40B4-BE49-F238E27FC236}">
              <a16:creationId xmlns:a16="http://schemas.microsoft.com/office/drawing/2014/main" xmlns="" id="{D57A1194-11BE-4656-AA10-D66450F0906D}"/>
            </a:ext>
          </a:extLst>
        </cdr:cNvPr>
        <cdr:cNvCxnSpPr/>
      </cdr:nvCxnSpPr>
      <cdr:spPr>
        <a:xfrm xmlns:a="http://schemas.openxmlformats.org/drawingml/2006/main" flipV="1">
          <a:off x="1671638" y="1117206"/>
          <a:ext cx="3241344" cy="14737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2019/02/25</a:t>
            </a:fld>
            <a:endParaRPr lang="en-ZA"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54450" y="0"/>
            <a:ext cx="2949575" cy="496888"/>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2/25/2019</a:t>
            </a:fld>
            <a:endParaRPr lang="en-US"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1038" y="4724400"/>
            <a:ext cx="5443537" cy="44735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5625"/>
            <a:ext cx="2949575" cy="496888"/>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2/25/2019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2/25/2019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2/25/2019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2/25/2019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2/25/2019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2/25/2019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2/25/2019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2/25/2019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2/25/2019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2/25/2019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2/25/2019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A3562A-E798-4379-9AFA-19D90C5FF84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5A71D2D-2D27-48E2-9230-5F3B56AF3FD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32544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308001F-07DC-49DB-803F-A134EB62102E}"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E0D0DA9-2F5F-4A99-9034-65570EB87DD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1487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0FC2976-6E4E-4041-900A-23A0B3FE2B17}"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3CB011-770E-4B94-89CC-3FFD452FF7C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90580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C27D6A-5A75-460A-AF9C-8AC61A8009B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7DEEE71-ED5A-4D25-B1A0-D0698695A53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805955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5BDD725-1040-4725-B378-5914971AFF5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6B0885-082A-46DB-80A7-A72A0689CEB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18447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445B555-8C62-4414-A66D-542EB5CD0282}"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E7CF239-329B-4430-BE57-8E3A19C5531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791735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C53A5A9-9EF2-424C-BFD5-DD0118B4CAD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D8F99BF-4DCA-4D85-9C21-066AEA9A313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12672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32E10BE-24C4-40CC-8BF7-1A3F20FBE6BF}"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E5AF93-AFD3-4CAE-A5E4-C2DE2496EF5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290937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42744B5-FF5A-44C4-B103-1520F5F0C48C}"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903F725-DEC7-49E1-8B13-C49F8A263CA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06414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8A3E6B-A8DD-4BA1-A426-C24188915FF9}"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36DDA42-FEC9-4DF3-B5DC-4CECE3D2B83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956608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9DEDF7-701F-4165-8B56-97FFEAE9BF68}"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2F697F-8F19-4841-A1B8-8C0C4A41B62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551292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3BC4DD-EE51-4B11-982A-09ABE0C91F72}"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47536-22AF-4143-81F6-C1A8AFE5AC92}"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751607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2EF255-18C9-4345-BE9D-97A9AAD6E8F7}"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831144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CF618-9140-4188-95D9-7DCA61A09C65}"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8F8AA9-DFB0-4371-BB00-DC18305C6D98}"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1760152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3B176-8929-45BE-8FAB-1DE1E9B69816}"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FF367F-689C-4869-A227-B32F27F13C4D}"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1058968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8A0EF-5B52-4EC5-A22D-7B640BCED1CE}"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BD2271-0387-4FF9-90FA-A25D3002F9D7}"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4015536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E9A70B-CB3F-495F-B904-4B866FD2B5EC}"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6DE7E9-D672-4467-B7E1-F53554DDBA46}"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52874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5BCD0D-2F08-4773-9136-19DD3DB1531B}"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E42A9-6B77-4B39-81F0-B2DF67EB7C58}"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173301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3AC85F-1797-491F-A298-DD65B72A9C60}"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654062-A2B4-4338-9426-6948011D0162}"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184967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317FA0-CCD6-4E55-B68F-2CF7D75E1340}"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750AA2-1139-4C4B-AE40-D9E7A6E10B37}"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1221369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6B31AA-7593-4B37-ABDE-6E94EBDC2053}"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32E539-4C1F-4D8A-8F09-0C18F5ABABF1}"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822624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A20C2B-4386-4809-8311-AED7CEAF0102}" type="datetime1">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mn-ea"/>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29B2D1-C12C-470D-A867-9861C0A5562F}" type="slidenum">
              <a:rPr kumimoji="0" lang="en-US" sz="1200" b="0" i="0" u="none" strike="noStrike" kern="1200" cap="none" spc="0" normalizeH="0" baseline="0" noProof="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44534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2/25/2019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2/25/2019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2/25/2019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2/25/2019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2/25/2019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CA99CFE-773A-4824-8DA2-FE16BB93A534}"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1EDF6B-7371-46D4-8EE5-4ABF50DD861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220335492"/>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EB0342-8D58-4604-ADF2-47040EDC186D}" type="datetime1">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2/25/2019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7539224-21BC-4D61-B8DA-45C9DA586EF4}"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1468347683"/>
      </p:ext>
    </p:extLst>
  </p:cSld>
  <p:clrMap bg1="lt1" tx1="dk1" bg2="lt2" tx2="dk2" accent1="accent1" accent2="accent2" accent3="accent3" accent4="accent4" accent5="accent5" accent6="accent6" hlink="hlink" folHlink="folHlink"/>
  <p:sldLayoutIdLst>
    <p:sldLayoutId id="2147490753" r:id="rId1"/>
    <p:sldLayoutId id="2147490754" r:id="rId2"/>
    <p:sldLayoutId id="2147490755" r:id="rId3"/>
    <p:sldLayoutId id="2147490756" r:id="rId4"/>
    <p:sldLayoutId id="2147490757" r:id="rId5"/>
    <p:sldLayoutId id="2147490758" r:id="rId6"/>
    <p:sldLayoutId id="2147490759" r:id="rId7"/>
    <p:sldLayoutId id="2147490760" r:id="rId8"/>
    <p:sldLayoutId id="2147490761" r:id="rId9"/>
    <p:sldLayoutId id="2147490762" r:id="rId10"/>
    <p:sldLayoutId id="214749076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970088" y="409575"/>
            <a:ext cx="5735637"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b="1" dirty="0">
                <a:effectLst>
                  <a:outerShdw blurRad="38100" dist="38100" dir="2700000" algn="tl">
                    <a:srgbClr val="000000">
                      <a:alpha val="43137"/>
                    </a:srgbClr>
                  </a:outerShdw>
                </a:effectLst>
                <a:latin typeface="+mj-lt"/>
              </a:rPr>
              <a:t>THE COMPENSATION FUND</a:t>
            </a:r>
          </a:p>
        </p:txBody>
      </p:sp>
      <p:sp>
        <p:nvSpPr>
          <p:cNvPr id="15364" name="Subtitle 17"/>
          <p:cNvSpPr txBox="1">
            <a:spLocks/>
          </p:cNvSpPr>
          <p:nvPr/>
        </p:nvSpPr>
        <p:spPr bwMode="auto">
          <a:xfrm>
            <a:off x="163513" y="2759075"/>
            <a:ext cx="21017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600" b="1" dirty="0" smtClean="0">
                <a:solidFill>
                  <a:srgbClr val="404040"/>
                </a:solidFill>
                <a:latin typeface="Arial Bold" pitchFamily="32" charset="0"/>
              </a:rPr>
              <a:t>February 2019</a:t>
            </a:r>
            <a:endParaRPr lang="en-US" altLang="en-US" sz="1600" b="1" dirty="0">
              <a:solidFill>
                <a:srgbClr val="404040"/>
              </a:solidFill>
              <a:latin typeface="Arial Bold" pitchFamily="32" charset="0"/>
            </a:endParaRPr>
          </a:p>
        </p:txBody>
      </p:sp>
      <p:sp>
        <p:nvSpPr>
          <p:cNvPr id="13316" name="Subtitle 17"/>
          <p:cNvSpPr txBox="1">
            <a:spLocks/>
          </p:cNvSpPr>
          <p:nvPr/>
        </p:nvSpPr>
        <p:spPr bwMode="auto">
          <a:xfrm>
            <a:off x="230188" y="1308100"/>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r>
              <a:rPr lang="en-US" sz="2800" b="1" dirty="0" smtClean="0">
                <a:effectLst>
                  <a:outerShdw blurRad="38100" dist="38100" dir="2700000" algn="tl">
                    <a:srgbClr val="000000">
                      <a:alpha val="43137"/>
                    </a:srgbClr>
                  </a:outerShdw>
                </a:effectLst>
                <a:latin typeface="+mj-lt"/>
                <a:cs typeface="Arial" pitchFamily="34" charset="0"/>
              </a:rPr>
              <a:t>PORTFOLIO COMMITTEE MEETING</a:t>
            </a:r>
            <a:endParaRPr lang="en-US" sz="2800" b="1" dirty="0">
              <a:effectLst>
                <a:outerShdw blurRad="38100" dist="38100" dir="2700000" algn="tl">
                  <a:srgbClr val="000000">
                    <a:alpha val="43137"/>
                  </a:srgbClr>
                </a:outerShdw>
              </a:effectLst>
              <a:latin typeface="+mj-lt"/>
              <a:cs typeface="Arial" pitchFamily="34" charset="0"/>
            </a:endParaRPr>
          </a:p>
          <a:p>
            <a:pPr algn="ctr">
              <a:spcBef>
                <a:spcPct val="20000"/>
              </a:spcBef>
              <a:buFont typeface="Arial" pitchFamily="34" charset="0"/>
              <a:buNone/>
              <a:defRPr/>
            </a:pPr>
            <a:endParaRPr lang="en-US" sz="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4" y="295322"/>
            <a:ext cx="8601651" cy="1058862"/>
          </a:xfrm>
        </p:spPr>
        <p:txBody>
          <a:bodyPr/>
          <a:lstStyle/>
          <a:p>
            <a:pPr>
              <a:defRPr/>
            </a:pPr>
            <a:r>
              <a:rPr lang="en-US" sz="2400" b="1" dirty="0">
                <a:solidFill>
                  <a:prstClr val="black"/>
                </a:solidFill>
                <a:ea typeface="ＭＳ Ｐゴシック" pitchFamily="-80" charset="-128"/>
                <a:cs typeface="+mj-cs"/>
              </a:rPr>
              <a:t>QUARTER 2 PERFORMANCE PER STRATEGIC OBJECTIVE 2018/19</a:t>
            </a:r>
            <a:endParaRPr lang="en-ZA" sz="24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rgbClr val="898989"/>
                </a:solidFill>
              </a:rPr>
              <a:pPr/>
              <a:t>10</a:t>
            </a:fld>
            <a:endParaRPr lang="en-US" altLang="en-US" sz="1200" dirty="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108412965"/>
              </p:ext>
            </p:extLst>
          </p:nvPr>
        </p:nvGraphicFramePr>
        <p:xfrm>
          <a:off x="271174" y="1428750"/>
          <a:ext cx="8601651" cy="4732664"/>
        </p:xfrm>
        <a:graphic>
          <a:graphicData uri="http://schemas.openxmlformats.org/drawingml/2006/table">
            <a:tbl>
              <a:tblPr/>
              <a:tblGrid>
                <a:gridCol w="2356587">
                  <a:extLst>
                    <a:ext uri="{9D8B030D-6E8A-4147-A177-3AD203B41FA5}">
                      <a16:colId xmlns:a16="http://schemas.microsoft.com/office/drawing/2014/main" xmlns="" val="20000"/>
                    </a:ext>
                  </a:extLst>
                </a:gridCol>
                <a:gridCol w="1231300">
                  <a:extLst>
                    <a:ext uri="{9D8B030D-6E8A-4147-A177-3AD203B41FA5}">
                      <a16:colId xmlns:a16="http://schemas.microsoft.com/office/drawing/2014/main" xmlns="" val="20001"/>
                    </a:ext>
                  </a:extLst>
                </a:gridCol>
                <a:gridCol w="1261479">
                  <a:extLst>
                    <a:ext uri="{9D8B030D-6E8A-4147-A177-3AD203B41FA5}">
                      <a16:colId xmlns:a16="http://schemas.microsoft.com/office/drawing/2014/main" xmlns="" val="20002"/>
                    </a:ext>
                  </a:extLst>
                </a:gridCol>
                <a:gridCol w="1127280">
                  <a:extLst>
                    <a:ext uri="{9D8B030D-6E8A-4147-A177-3AD203B41FA5}">
                      <a16:colId xmlns:a16="http://schemas.microsoft.com/office/drawing/2014/main" xmlns="" val="20003"/>
                    </a:ext>
                  </a:extLst>
                </a:gridCol>
                <a:gridCol w="1127279">
                  <a:extLst>
                    <a:ext uri="{9D8B030D-6E8A-4147-A177-3AD203B41FA5}">
                      <a16:colId xmlns:a16="http://schemas.microsoft.com/office/drawing/2014/main" xmlns="" val="20004"/>
                    </a:ext>
                  </a:extLst>
                </a:gridCol>
                <a:gridCol w="1497726">
                  <a:extLst>
                    <a:ext uri="{9D8B030D-6E8A-4147-A177-3AD203B41FA5}">
                      <a16:colId xmlns:a16="http://schemas.microsoft.com/office/drawing/2014/main" xmlns="" val="20005"/>
                    </a:ext>
                  </a:extLst>
                </a:gridCol>
              </a:tblGrid>
              <a:tr h="1064870">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Strategic  Objectives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Annual Planned Indictors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effectLst/>
                          <a:latin typeface="+mn-lt"/>
                          <a:ea typeface="Times New Roman"/>
                          <a:cs typeface="Arial" pitchFamily="34" charset="0"/>
                        </a:rPr>
                        <a:t>Indicators with targets reporting in </a:t>
                      </a:r>
                      <a:r>
                        <a:rPr lang="en-GB" sz="1800" b="1" u="sng" kern="1200" dirty="0">
                          <a:solidFill>
                            <a:srgbClr val="FFFF00"/>
                          </a:solidFill>
                          <a:effectLst/>
                          <a:latin typeface="+mn-lt"/>
                          <a:ea typeface="Times New Roman"/>
                          <a:cs typeface="Arial" pitchFamily="34" charset="0"/>
                        </a:rPr>
                        <a:t>Q2 </a:t>
                      </a:r>
                      <a:endParaRPr lang="en-US" sz="18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8000"/>
                          </a:solidFill>
                          <a:effectLst/>
                          <a:latin typeface="+mn-lt"/>
                          <a:ea typeface="Times New Roman"/>
                          <a:cs typeface="Arial" pitchFamily="34" charset="0"/>
                        </a:rPr>
                        <a:t>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FF0000"/>
                          </a:solidFill>
                          <a:effectLst/>
                          <a:latin typeface="+mn-lt"/>
                          <a:ea typeface="Times New Roman"/>
                          <a:cs typeface="Arial" pitchFamily="34" charset="0"/>
                        </a:rPr>
                        <a:t>Not 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Overall Achievement %</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54007">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Provide an effective and efficient client oriented support services.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3</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1</a:t>
                      </a:r>
                      <a:endParaRPr lang="en-ZA"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solidFill>
                            <a:srgbClr val="00B050"/>
                          </a:solidFill>
                          <a:effectLst/>
                          <a:latin typeface="+mn-lt"/>
                          <a:ea typeface="Times New Roman"/>
                          <a:cs typeface="Arial"/>
                        </a:rPr>
                        <a:t>1</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FF0000"/>
                          </a:solidFill>
                          <a:effectLst/>
                          <a:latin typeface="+mn-lt"/>
                          <a:ea typeface="Times New Roman"/>
                          <a:cs typeface="Arial"/>
                        </a:rPr>
                        <a:t>0</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00B050"/>
                          </a:solidFill>
                          <a:effectLst/>
                          <a:latin typeface="+mn-lt"/>
                          <a:ea typeface="Times New Roman"/>
                          <a:cs typeface="Arial"/>
                        </a:rPr>
                        <a:t>100%</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124">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Provide faster, reliable and accessible COID Services by 2020.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6</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6</a:t>
                      </a:r>
                      <a:endParaRPr lang="en-ZA"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solidFill>
                            <a:srgbClr val="00B050"/>
                          </a:solidFill>
                          <a:effectLst/>
                          <a:latin typeface="+mn-lt"/>
                          <a:ea typeface="Times New Roman"/>
                          <a:cs typeface="Arial"/>
                        </a:rPr>
                        <a:t>5</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FF0000"/>
                          </a:solidFill>
                          <a:effectLst/>
                          <a:latin typeface="+mn-lt"/>
                          <a:ea typeface="Times New Roman"/>
                          <a:cs typeface="Arial"/>
                        </a:rPr>
                        <a:t>1</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FF0000"/>
                          </a:solidFill>
                          <a:effectLst/>
                          <a:latin typeface="+mn-lt"/>
                          <a:ea typeface="Times New Roman"/>
                          <a:cs typeface="Arial"/>
                        </a:rPr>
                        <a:t>83%</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6733">
                <a:tc>
                  <a:txBody>
                    <a:bodyPr/>
                    <a:lstStyle/>
                    <a:p>
                      <a:pPr marL="0" marR="0" algn="l" fontAlgn="b">
                        <a:spcBef>
                          <a:spcPts val="0"/>
                        </a:spcBef>
                        <a:spcAft>
                          <a:spcPts val="0"/>
                        </a:spcAft>
                      </a:pPr>
                      <a:r>
                        <a:rPr lang="en-GB" sz="1800" b="1" dirty="0">
                          <a:effectLst/>
                          <a:latin typeface="+mn-lt"/>
                          <a:ea typeface="Times New Roman"/>
                        </a:rPr>
                        <a:t>Total number of Indicators</a:t>
                      </a:r>
                      <a:endParaRPr lang="en-US" sz="18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800" b="1" dirty="0">
                          <a:effectLst/>
                          <a:latin typeface="+mn-lt"/>
                          <a:ea typeface="Times New Roman"/>
                          <a:cs typeface="Arial"/>
                        </a:rPr>
                        <a:t>9</a:t>
                      </a:r>
                      <a:endParaRPr lang="en-ZA" sz="1800" dirty="0">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800" b="1" dirty="0">
                          <a:effectLst/>
                          <a:latin typeface="+mn-lt"/>
                          <a:ea typeface="Times New Roman"/>
                          <a:cs typeface="Arial"/>
                        </a:rPr>
                        <a:t>7</a:t>
                      </a:r>
                      <a:endParaRPr lang="en-ZA"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800" b="1" kern="1200" dirty="0">
                          <a:solidFill>
                            <a:srgbClr val="000000"/>
                          </a:solidFill>
                          <a:effectLst/>
                          <a:latin typeface="+mn-lt"/>
                          <a:ea typeface="Times New Roman"/>
                          <a:cs typeface="Calibri"/>
                        </a:rPr>
                        <a:t>6</a:t>
                      </a:r>
                      <a:endParaRPr lang="en-ZA" sz="1800"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800" b="1" kern="1200" dirty="0">
                          <a:solidFill>
                            <a:srgbClr val="000000"/>
                          </a:solidFill>
                          <a:effectLst/>
                          <a:latin typeface="+mn-lt"/>
                          <a:ea typeface="Times New Roman"/>
                        </a:rPr>
                        <a:t>1</a:t>
                      </a:r>
                      <a:endParaRPr lang="en-ZA" sz="1800"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1800" b="1" kern="1200" dirty="0">
                          <a:solidFill>
                            <a:srgbClr val="FF0000"/>
                          </a:solidFill>
                          <a:effectLst/>
                          <a:latin typeface="+mn-lt"/>
                          <a:ea typeface="Times New Roman"/>
                          <a:cs typeface="Calibri"/>
                        </a:rPr>
                        <a:t>86%</a:t>
                      </a:r>
                      <a:endParaRPr lang="en-ZA" sz="1800" dirty="0">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60375">
                <a:tc gridSpan="3">
                  <a:txBody>
                    <a:bodyPr/>
                    <a:lstStyle/>
                    <a:p>
                      <a:pPr marL="0" marR="0" algn="l" fontAlgn="b">
                        <a:spcBef>
                          <a:spcPts val="0"/>
                        </a:spcBef>
                        <a:spcAft>
                          <a:spcPts val="0"/>
                        </a:spcAft>
                      </a:pPr>
                      <a:r>
                        <a:rPr lang="en-GB" sz="1800" b="1" kern="1200" dirty="0">
                          <a:solidFill>
                            <a:srgbClr val="000000"/>
                          </a:solidFill>
                          <a:effectLst/>
                          <a:latin typeface="+mn-lt"/>
                          <a:ea typeface="Times New Roman"/>
                        </a:rPr>
                        <a:t>Overall  Performance</a:t>
                      </a:r>
                      <a:endParaRPr lang="en-US" sz="1800" b="1" dirty="0">
                        <a:effectLst/>
                        <a:latin typeface="+mn-lt"/>
                        <a:ea typeface="Times New Roman"/>
                      </a:endParaRPr>
                    </a:p>
                    <a:p>
                      <a:pPr marL="0" marR="0" algn="l" fontAlgn="b">
                        <a:spcBef>
                          <a:spcPts val="0"/>
                        </a:spcBef>
                        <a:spcAft>
                          <a:spcPts val="0"/>
                        </a:spcAft>
                      </a:pPr>
                      <a:r>
                        <a:rPr lang="en-ZA" sz="1800" b="1" dirty="0">
                          <a:effectLst/>
                          <a:latin typeface="+mn-lt"/>
                          <a:ea typeface="Times New Roman"/>
                        </a:rPr>
                        <a:t> </a:t>
                      </a:r>
                    </a:p>
                  </a:txBody>
                  <a:tcPr marL="8889" marR="8889" marT="888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a:effectLst/>
                          <a:latin typeface="+mn-lt"/>
                          <a:ea typeface="Calibri"/>
                          <a:cs typeface="Times New Roman"/>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mn-lt"/>
                          <a:ea typeface="Calibri"/>
                          <a:cs typeface="Times New Roman"/>
                        </a:rPr>
                        <a:t>14%</a:t>
                      </a: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684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sz="2400" b="1" dirty="0">
                <a:solidFill>
                  <a:prstClr val="black"/>
                </a:solidFill>
                <a:ea typeface="ＭＳ Ｐゴシック" pitchFamily="-80" charset="-128"/>
                <a:cs typeface="+mj-cs"/>
              </a:rPr>
              <a:t>QUARTER 2 PERFORMANCE PER PROGRAMME 2018/19</a:t>
            </a:r>
            <a:endParaRPr lang="en-ZA" sz="24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rgbClr val="898989"/>
                </a:solidFill>
              </a:rPr>
              <a:pPr/>
              <a:t>11</a:t>
            </a:fld>
            <a:endParaRPr lang="en-US" altLang="en-US" sz="1200" dirty="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83072564"/>
              </p:ext>
            </p:extLst>
          </p:nvPr>
        </p:nvGraphicFramePr>
        <p:xfrm>
          <a:off x="174625" y="1152620"/>
          <a:ext cx="8794749" cy="5715258"/>
        </p:xfrm>
        <a:graphic>
          <a:graphicData uri="http://schemas.openxmlformats.org/drawingml/2006/table">
            <a:tbl>
              <a:tblPr firstRow="1" firstCol="1" bandRow="1"/>
              <a:tblGrid>
                <a:gridCol w="2357471">
                  <a:extLst>
                    <a:ext uri="{9D8B030D-6E8A-4147-A177-3AD203B41FA5}">
                      <a16:colId xmlns:a16="http://schemas.microsoft.com/office/drawing/2014/main" xmlns="" val="20000"/>
                    </a:ext>
                  </a:extLst>
                </a:gridCol>
                <a:gridCol w="1170374">
                  <a:extLst>
                    <a:ext uri="{9D8B030D-6E8A-4147-A177-3AD203B41FA5}">
                      <a16:colId xmlns:a16="http://schemas.microsoft.com/office/drawing/2014/main" xmlns="" val="20001"/>
                    </a:ext>
                  </a:extLst>
                </a:gridCol>
                <a:gridCol w="1504768">
                  <a:extLst>
                    <a:ext uri="{9D8B030D-6E8A-4147-A177-3AD203B41FA5}">
                      <a16:colId xmlns:a16="http://schemas.microsoft.com/office/drawing/2014/main" xmlns="" val="20002"/>
                    </a:ext>
                  </a:extLst>
                </a:gridCol>
                <a:gridCol w="1170374">
                  <a:extLst>
                    <a:ext uri="{9D8B030D-6E8A-4147-A177-3AD203B41FA5}">
                      <a16:colId xmlns:a16="http://schemas.microsoft.com/office/drawing/2014/main" xmlns="" val="20003"/>
                    </a:ext>
                  </a:extLst>
                </a:gridCol>
                <a:gridCol w="1253973">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102530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Quarter 2</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92919">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41821">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67%</a:t>
                      </a:r>
                      <a:endParaRPr lang="en-ZA" sz="1600"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0849">
                <a:tc>
                  <a:txBody>
                    <a:bodyPr/>
                    <a:lstStyle/>
                    <a:p>
                      <a:pPr fontAlgn="b">
                        <a:lnSpc>
                          <a:spcPct val="115000"/>
                        </a:lnSpc>
                        <a:spcAft>
                          <a:spcPts val="0"/>
                        </a:spcAft>
                      </a:pPr>
                      <a:r>
                        <a:rPr lang="en-ZA" sz="1600" b="1" u="sng" kern="1200" dirty="0">
                          <a:solidFill>
                            <a:schemeClr val="tx1"/>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chemeClr val="tx1"/>
                          </a:solidFill>
                          <a:effectLst/>
                          <a:latin typeface="+mn-lt"/>
                          <a:ea typeface="Times New Roman" panose="02020603050405020304" pitchFamily="18" charset="0"/>
                          <a:cs typeface="Times New Roman" panose="02020603050405020304" pitchFamily="18" charset="0"/>
                        </a:rPr>
                        <a:t> 3</a:t>
                      </a:r>
                      <a:r>
                        <a:rPr lang="en-ZA" sz="16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70469">
                <a:tc>
                  <a:txBody>
                    <a:bodyPr/>
                    <a:lstStyle/>
                    <a:p>
                      <a:pPr fontAlgn="b">
                        <a:lnSpc>
                          <a:spcPct val="115000"/>
                        </a:lnSpc>
                        <a:spcAft>
                          <a:spcPts val="0"/>
                        </a:spcAft>
                      </a:pPr>
                      <a:r>
                        <a:rPr lang="en-ZA" sz="1600" b="1" kern="1200" dirty="0">
                          <a:solidFill>
                            <a:schemeClr val="tx1"/>
                          </a:solidFill>
                          <a:effectLst/>
                          <a:latin typeface="+mn-lt"/>
                          <a:ea typeface="Times New Roman" panose="02020603050405020304" pitchFamily="18" charset="0"/>
                          <a:cs typeface="Times New Roman" panose="02020603050405020304" pitchFamily="18" charset="0"/>
                        </a:rPr>
                        <a:t>Programme 4</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3906">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9</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7</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6</a:t>
                      </a:r>
                      <a:endParaRPr lang="en-ZA" sz="1600"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rPr>
                        <a:t>1</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2000" b="1" dirty="0">
                        <a:solidFill>
                          <a:srgbClr val="FF0000"/>
                        </a:solidFill>
                        <a:effectLst/>
                        <a:latin typeface="Calibri"/>
                        <a:ea typeface="Times New Roman"/>
                        <a:cs typeface="Calibri"/>
                      </a:endParaRPr>
                    </a:p>
                    <a:p>
                      <a:pPr algn="ctr">
                        <a:spcAft>
                          <a:spcPts val="0"/>
                        </a:spcAft>
                      </a:pPr>
                      <a:r>
                        <a:rPr lang="en-US" sz="2000" b="1" dirty="0">
                          <a:solidFill>
                            <a:srgbClr val="FF0000"/>
                          </a:solidFill>
                          <a:effectLst/>
                          <a:latin typeface="Calibri"/>
                          <a:ea typeface="Times New Roman"/>
                          <a:cs typeface="Calibri"/>
                        </a:rPr>
                        <a:t>86%</a:t>
                      </a:r>
                      <a:endParaRPr lang="en-ZA" sz="20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6105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a:effectLst/>
                          <a:latin typeface="Calibri"/>
                          <a:ea typeface="Calibri"/>
                          <a:cs typeface="Times New Roman"/>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Calibri"/>
                          <a:ea typeface="Calibri"/>
                          <a:cs typeface="Times New Roman"/>
                        </a:rPr>
                        <a:t>14%</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0979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3822" y="195262"/>
            <a:ext cx="8500533" cy="833044"/>
          </a:xfrm>
        </p:spPr>
        <p:txBody>
          <a:bodyPr/>
          <a:lstStyle/>
          <a:p>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400" b="1" dirty="0">
                <a:solidFill>
                  <a:srgbClr val="000000"/>
                </a:solidFill>
                <a:ea typeface="ＭＳ Ｐゴシック" pitchFamily="34" charset="-128"/>
              </a:rPr>
              <a:t>COMPARATIVE ANALYSIS PER PROGRAMME FOR Q1 &amp; Q2 2018/19 </a:t>
            </a:r>
            <a:br>
              <a:rPr lang="en-ZA" altLang="en-US" sz="2400" b="1" dirty="0">
                <a:solidFill>
                  <a:srgbClr val="000000"/>
                </a:solidFill>
                <a:ea typeface="ＭＳ Ｐゴシック" pitchFamily="34" charset="-128"/>
              </a:rPr>
            </a:br>
            <a:r>
              <a:rPr lang="en-ZA" altLang="en-US" sz="2400" b="1" dirty="0">
                <a:solidFill>
                  <a:srgbClr val="000000"/>
                </a:solidFill>
                <a:ea typeface="ＭＳ Ｐゴシック" pitchFamily="34" charset="-128"/>
              </a:rPr>
              <a:t/>
            </a:r>
            <a:br>
              <a:rPr lang="en-ZA" altLang="en-US" sz="2400" b="1" dirty="0">
                <a:solidFill>
                  <a:srgbClr val="000000"/>
                </a:solidFill>
                <a:ea typeface="ＭＳ Ｐゴシック" pitchFamily="34" charset="-128"/>
              </a:rPr>
            </a:br>
            <a:endParaRPr lang="en-US" altLang="en-US" sz="24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64082086"/>
              </p:ext>
            </p:extLst>
          </p:nvPr>
        </p:nvGraphicFramePr>
        <p:xfrm>
          <a:off x="257298" y="1023544"/>
          <a:ext cx="8485064" cy="5834456"/>
        </p:xfrm>
        <a:graphic>
          <a:graphicData uri="http://schemas.openxmlformats.org/drawingml/2006/table">
            <a:tbl>
              <a:tblPr firstRow="1" bandRow="1">
                <a:tableStyleId>{5C22544A-7EE6-4342-B048-85BDC9FD1C3A}</a:tableStyleId>
              </a:tblPr>
              <a:tblGrid>
                <a:gridCol w="2397719">
                  <a:extLst>
                    <a:ext uri="{9D8B030D-6E8A-4147-A177-3AD203B41FA5}">
                      <a16:colId xmlns:a16="http://schemas.microsoft.com/office/drawing/2014/main" xmlns="" val="20000"/>
                    </a:ext>
                  </a:extLst>
                </a:gridCol>
                <a:gridCol w="1114840">
                  <a:extLst>
                    <a:ext uri="{9D8B030D-6E8A-4147-A177-3AD203B41FA5}">
                      <a16:colId xmlns:a16="http://schemas.microsoft.com/office/drawing/2014/main" xmlns="" val="20001"/>
                    </a:ext>
                  </a:extLst>
                </a:gridCol>
                <a:gridCol w="1041132">
                  <a:extLst>
                    <a:ext uri="{9D8B030D-6E8A-4147-A177-3AD203B41FA5}">
                      <a16:colId xmlns:a16="http://schemas.microsoft.com/office/drawing/2014/main" xmlns="" val="20002"/>
                    </a:ext>
                  </a:extLst>
                </a:gridCol>
                <a:gridCol w="995064">
                  <a:extLst>
                    <a:ext uri="{9D8B030D-6E8A-4147-A177-3AD203B41FA5}">
                      <a16:colId xmlns:a16="http://schemas.microsoft.com/office/drawing/2014/main" xmlns="" val="20003"/>
                    </a:ext>
                  </a:extLst>
                </a:gridCol>
                <a:gridCol w="1013491">
                  <a:extLst>
                    <a:ext uri="{9D8B030D-6E8A-4147-A177-3AD203B41FA5}">
                      <a16:colId xmlns:a16="http://schemas.microsoft.com/office/drawing/2014/main" xmlns="" val="20004"/>
                    </a:ext>
                  </a:extLst>
                </a:gridCol>
                <a:gridCol w="961409">
                  <a:extLst>
                    <a:ext uri="{9D8B030D-6E8A-4147-A177-3AD203B41FA5}">
                      <a16:colId xmlns:a16="http://schemas.microsoft.com/office/drawing/2014/main" xmlns="" val="20006"/>
                    </a:ext>
                  </a:extLst>
                </a:gridCol>
                <a:gridCol w="961409">
                  <a:extLst>
                    <a:ext uri="{9D8B030D-6E8A-4147-A177-3AD203B41FA5}">
                      <a16:colId xmlns:a16="http://schemas.microsoft.com/office/drawing/2014/main" xmlns="" val="20005"/>
                    </a:ext>
                  </a:extLst>
                </a:gridCol>
              </a:tblGrid>
              <a:tr h="598534">
                <a:tc rowSpan="2">
                  <a:txBody>
                    <a:bodyPr/>
                    <a:lstStyle/>
                    <a:p>
                      <a:r>
                        <a:rPr lang="en-US" sz="1400" dirty="0" err="1">
                          <a:solidFill>
                            <a:schemeClr val="tx1"/>
                          </a:solidFill>
                        </a:rPr>
                        <a:t>Programmes</a:t>
                      </a:r>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a:solidFill>
                            <a:schemeClr val="bg1"/>
                          </a:solidFill>
                        </a:rPr>
                        <a:t>QUARTER </a:t>
                      </a:r>
                      <a:r>
                        <a:rPr lang="en-US" sz="1400" dirty="0">
                          <a:solidFill>
                            <a:schemeClr val="bg1"/>
                          </a:solidFill>
                        </a:rPr>
                        <a:t>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a:solidFill>
                            <a:schemeClr val="bg1"/>
                          </a:solidFill>
                        </a:rPr>
                        <a:t>QUARTER </a:t>
                      </a:r>
                      <a:r>
                        <a:rPr lang="en-US" sz="1400" b="1" dirty="0">
                          <a:solidFill>
                            <a:schemeClr val="bg1"/>
                          </a:solidFill>
                        </a:rPr>
                        <a:t>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087702">
                <a:tc vMerge="1">
                  <a:txBody>
                    <a:bodyPr/>
                    <a:lstStyle/>
                    <a:p>
                      <a:endParaRPr lang="en-US"/>
                    </a:p>
                  </a:txBody>
                  <a:tcPr/>
                </a:tc>
                <a:tc>
                  <a:txBody>
                    <a:bodyPr/>
                    <a:lstStyle/>
                    <a:p>
                      <a:pPr algn="ctr"/>
                      <a:r>
                        <a:rPr lang="en-US" sz="1400" b="1">
                          <a:solidFill>
                            <a:schemeClr val="tx1"/>
                          </a:solidFill>
                        </a:rPr>
                        <a:t>Quarter1</a:t>
                      </a:r>
                      <a:endParaRPr lang="en-US" sz="1400" b="1" dirty="0">
                        <a:solidFill>
                          <a:schemeClr val="tx1"/>
                        </a:solidFill>
                      </a:endParaRPr>
                    </a:p>
                    <a:p>
                      <a:pPr algn="ctr"/>
                      <a:r>
                        <a:rPr lang="en-US" sz="1400" b="1">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a:solidFill>
                            <a:srgbClr val="00B050"/>
                          </a:solidFill>
                        </a:rPr>
                        <a:t>Overall </a:t>
                      </a:r>
                      <a:r>
                        <a:rPr lang="en-US" sz="1400" b="1" dirty="0">
                          <a:solidFill>
                            <a:srgbClr val="00B050"/>
                          </a:solidFill>
                        </a:rPr>
                        <a:t>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a:solidFill>
                            <a:schemeClr val="tx1"/>
                          </a:solidFill>
                        </a:rPr>
                        <a:t>Quarter2</a:t>
                      </a:r>
                      <a:endParaRPr lang="en-US" sz="1400" b="1" dirty="0">
                        <a:solidFill>
                          <a:schemeClr val="tx1"/>
                        </a:solidFill>
                      </a:endParaRPr>
                    </a:p>
                    <a:p>
                      <a:pPr algn="ctr"/>
                      <a:r>
                        <a:rPr lang="en-US" sz="1400" b="1">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a:solidFill>
                            <a:srgbClr val="00B050"/>
                          </a:solidFill>
                        </a:rPr>
                        <a:t>Overall </a:t>
                      </a:r>
                      <a:r>
                        <a:rPr lang="en-US" sz="1400" b="1" dirty="0">
                          <a:solidFill>
                            <a:srgbClr val="00B050"/>
                          </a:solidFill>
                        </a:rPr>
                        <a:t>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516044">
                <a:tc>
                  <a:txBody>
                    <a:bodyPr/>
                    <a:lstStyle/>
                    <a:p>
                      <a:pPr fontAlgn="b">
                        <a:lnSpc>
                          <a:spcPct val="115000"/>
                        </a:lnSpc>
                        <a:spcAft>
                          <a:spcPts val="0"/>
                        </a:spcAft>
                      </a:pPr>
                      <a:r>
                        <a:rPr lang="en-ZA" sz="1400" b="1" u="sng" kern="1200">
                          <a:solidFill>
                            <a:srgbClr val="000000"/>
                          </a:solidFill>
                          <a:effectLst/>
                          <a:latin typeface="+mn-lt"/>
                          <a:ea typeface="Times New Roman" panose="02020603050405020304" pitchFamily="18" charset="0"/>
                          <a:cs typeface="Times New Roman" panose="02020603050405020304" pitchFamily="18" charset="0"/>
                        </a:rPr>
                        <a:t>Programme </a:t>
                      </a: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1</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8890" marR="77468"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100%</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893133">
                <a:tc>
                  <a:txBody>
                    <a:bodyPr/>
                    <a:lstStyle/>
                    <a:p>
                      <a:pPr fontAlgn="b">
                        <a:lnSpc>
                          <a:spcPct val="115000"/>
                        </a:lnSpc>
                        <a:spcAft>
                          <a:spcPts val="0"/>
                        </a:spcAft>
                      </a:pPr>
                      <a:r>
                        <a:rPr lang="en-ZA" sz="1400" b="1" u="sng" kern="1200">
                          <a:solidFill>
                            <a:srgbClr val="000000"/>
                          </a:solidFill>
                          <a:effectLst/>
                          <a:latin typeface="+mn-lt"/>
                          <a:ea typeface="Times New Roman" panose="02020603050405020304" pitchFamily="18" charset="0"/>
                          <a:cs typeface="Times New Roman" panose="02020603050405020304" pitchFamily="18" charset="0"/>
                        </a:rPr>
                        <a:t>Programme </a:t>
                      </a: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2</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Compensation for occupational injuries </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and </a:t>
                      </a:r>
                      <a:r>
                        <a:rPr lang="en-ZA" sz="1400" kern="1200">
                          <a:solidFill>
                            <a:srgbClr val="000000"/>
                          </a:solidFill>
                          <a:effectLst/>
                          <a:latin typeface="+mn-lt"/>
                          <a:ea typeface="Times New Roman" panose="02020603050405020304" pitchFamily="18" charset="0"/>
                          <a:cs typeface="Times New Roman" panose="02020603050405020304" pitchFamily="18" charset="0"/>
                        </a:rPr>
                        <a:t>diseases Services operations</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3</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mn-lt"/>
                          <a:ea typeface="Times New Roman"/>
                          <a:cs typeface="Arial" pitchFamily="34" charset="0"/>
                        </a:rPr>
                        <a:t>67%</a:t>
                      </a:r>
                    </a:p>
                  </a:txBody>
                  <a:tcPr marL="8890" marR="77468"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3</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FF0000"/>
                          </a:solidFill>
                          <a:effectLst/>
                          <a:latin typeface="+mn-lt"/>
                          <a:ea typeface="Times New Roman"/>
                        </a:rPr>
                        <a:t>67%</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516044">
                <a:tc>
                  <a:txBody>
                    <a:bodyPr/>
                    <a:lstStyle/>
                    <a:p>
                      <a:pPr fontAlgn="b">
                        <a:lnSpc>
                          <a:spcPct val="115000"/>
                        </a:lnSpc>
                        <a:spcAft>
                          <a:spcPts val="0"/>
                        </a:spcAft>
                      </a:pPr>
                      <a:r>
                        <a:rPr lang="en-ZA" sz="1400" b="1" u="sng" kern="1200">
                          <a:solidFill>
                            <a:schemeClr val="tx1"/>
                          </a:solidFill>
                          <a:effectLst/>
                          <a:latin typeface="+mn-lt"/>
                          <a:ea typeface="Times New Roman" panose="02020603050405020304" pitchFamily="18" charset="0"/>
                          <a:cs typeface="Times New Roman" panose="02020603050405020304" pitchFamily="18" charset="0"/>
                        </a:rPr>
                        <a:t>Programme</a:t>
                      </a:r>
                      <a:r>
                        <a:rPr lang="en-ZA" sz="1400" b="1" u="sng" kern="1200" baseline="0">
                          <a:solidFill>
                            <a:schemeClr val="tx1"/>
                          </a:solidFill>
                          <a:effectLst/>
                          <a:latin typeface="+mn-lt"/>
                          <a:ea typeface="Times New Roman" panose="02020603050405020304" pitchFamily="18" charset="0"/>
                          <a:cs typeface="Times New Roman" panose="02020603050405020304" pitchFamily="18" charset="0"/>
                        </a:rPr>
                        <a:t> </a:t>
                      </a:r>
                      <a:r>
                        <a:rPr lang="en-ZA" sz="1400" b="1" u="sng" kern="1200" baseline="0" dirty="0">
                          <a:solidFill>
                            <a:schemeClr val="tx1"/>
                          </a:solidFill>
                          <a:effectLst/>
                          <a:latin typeface="+mn-lt"/>
                          <a:ea typeface="Times New Roman" panose="02020603050405020304" pitchFamily="18" charset="0"/>
                          <a:cs typeface="Times New Roman" panose="02020603050405020304" pitchFamily="18" charset="0"/>
                        </a:rPr>
                        <a:t>3</a:t>
                      </a:r>
                      <a:r>
                        <a:rPr lang="en-ZA" sz="14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733344">
                <a:tc>
                  <a:txBody>
                    <a:bodyPr/>
                    <a:lstStyle/>
                    <a:p>
                      <a:pPr fontAlgn="b">
                        <a:lnSpc>
                          <a:spcPct val="115000"/>
                        </a:lnSpc>
                        <a:spcAft>
                          <a:spcPts val="0"/>
                        </a:spcAft>
                      </a:pPr>
                      <a:r>
                        <a:rPr lang="en-ZA" sz="1400" b="1" kern="1200">
                          <a:solidFill>
                            <a:schemeClr val="tx1"/>
                          </a:solidFill>
                          <a:effectLst/>
                          <a:latin typeface="+mn-lt"/>
                          <a:ea typeface="Times New Roman" panose="02020603050405020304" pitchFamily="18" charset="0"/>
                          <a:cs typeface="Times New Roman" panose="02020603050405020304" pitchFamily="18" charset="0"/>
                        </a:rPr>
                        <a:t>Programme </a:t>
                      </a:r>
                      <a:r>
                        <a:rPr lang="en-ZA" sz="1400" b="1" kern="1200" dirty="0">
                          <a:solidFill>
                            <a:schemeClr val="tx1"/>
                          </a:solidFill>
                          <a:effectLst/>
                          <a:latin typeface="+mn-lt"/>
                          <a:ea typeface="Times New Roman" panose="02020603050405020304" pitchFamily="18" charset="0"/>
                          <a:cs typeface="Times New Roman" panose="02020603050405020304" pitchFamily="18" charset="0"/>
                        </a:rPr>
                        <a:t>4</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400" dirty="0">
                        <a:effectLst/>
                        <a:latin typeface="+mn-lt"/>
                        <a:ea typeface="Calibri" panose="020F0502020204030204" pitchFamily="34" charset="0"/>
                        <a:cs typeface="Times New Roman" panose="02020603050405020304" pitchFamily="18" charset="0"/>
                      </a:endParaRPr>
                    </a:p>
                    <a:p>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507922">
                <a:tc>
                  <a:txBody>
                    <a:bodyPr/>
                    <a:lstStyle/>
                    <a:p>
                      <a:r>
                        <a:rPr lang="en-US" sz="1600" b="1" dirty="0"/>
                        <a:t>Total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n-lt"/>
                        </a:rPr>
                        <a:t>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bg1"/>
                          </a:solidFill>
                          <a:latin typeface="+mn-lt"/>
                        </a:rPr>
                        <a:t>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hangingPunct="1">
                        <a:spcAft>
                          <a:spcPts val="0"/>
                        </a:spcAft>
                      </a:pPr>
                      <a:r>
                        <a:rPr lang="en-ZA" sz="1400" b="1" dirty="0">
                          <a:solidFill>
                            <a:schemeClr val="bg1"/>
                          </a:solidFill>
                          <a:effectLst/>
                          <a:latin typeface="+mn-lt"/>
                          <a:ea typeface="Times New Roman"/>
                          <a:cs typeface="Arial" pitchFamily="34" charset="0"/>
                        </a:rPr>
                        <a:t>86%</a:t>
                      </a: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a:latin typeface="+mn-lt"/>
                        </a:rPr>
                        <a:t>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bg1"/>
                          </a:solidFill>
                          <a:latin typeface="+mn-lt"/>
                        </a:rPr>
                        <a:t>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a:solidFill>
                            <a:schemeClr val="bg1"/>
                          </a:solidFill>
                          <a:latin typeface="+mn-lt"/>
                        </a:rPr>
                        <a:t>86%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607690">
                <a:tc gridSpan="7">
                  <a:txBody>
                    <a:bodyPr/>
                    <a:lstStyle/>
                    <a:p>
                      <a:r>
                        <a:rPr lang="en-ZA" sz="1200" b="1" kern="1200">
                          <a:solidFill>
                            <a:schemeClr val="dk1"/>
                          </a:solidFill>
                          <a:effectLst/>
                          <a:latin typeface="+mn-lt"/>
                          <a:ea typeface="+mn-ea"/>
                          <a:cs typeface="+mn-cs"/>
                        </a:rPr>
                        <a:t>The</a:t>
                      </a:r>
                      <a:r>
                        <a:rPr lang="en-ZA" sz="1200" b="1" kern="1200" baseline="0">
                          <a:solidFill>
                            <a:schemeClr val="dk1"/>
                          </a:solidFill>
                          <a:effectLst/>
                          <a:latin typeface="+mn-lt"/>
                          <a:ea typeface="+mn-ea"/>
                          <a:cs typeface="+mn-cs"/>
                        </a:rPr>
                        <a:t> Programmes during </a:t>
                      </a:r>
                      <a:r>
                        <a:rPr lang="en-ZA" sz="1200" b="1" kern="1200" baseline="0" dirty="0">
                          <a:solidFill>
                            <a:schemeClr val="dk1"/>
                          </a:solidFill>
                          <a:effectLst/>
                          <a:latin typeface="+mn-lt"/>
                          <a:ea typeface="+mn-ea"/>
                          <a:cs typeface="+mn-cs"/>
                        </a:rPr>
                        <a:t>2017/18 </a:t>
                      </a:r>
                      <a:r>
                        <a:rPr lang="en-ZA" sz="1200" b="1" kern="1200" baseline="0">
                          <a:solidFill>
                            <a:schemeClr val="dk1"/>
                          </a:solidFill>
                          <a:effectLst/>
                          <a:latin typeface="+mn-lt"/>
                          <a:ea typeface="+mn-ea"/>
                          <a:cs typeface="+mn-cs"/>
                        </a:rPr>
                        <a:t>Financial Year were prior </a:t>
                      </a:r>
                      <a:r>
                        <a:rPr lang="en-ZA" sz="1200" b="1" kern="1200" baseline="0" dirty="0">
                          <a:solidFill>
                            <a:schemeClr val="dk1"/>
                          </a:solidFill>
                          <a:effectLst/>
                          <a:latin typeface="+mn-lt"/>
                          <a:ea typeface="+mn-ea"/>
                          <a:cs typeface="+mn-cs"/>
                        </a:rPr>
                        <a:t>to </a:t>
                      </a:r>
                      <a:r>
                        <a:rPr lang="en-ZA" sz="1200" b="1" kern="1200" baseline="0">
                          <a:solidFill>
                            <a:schemeClr val="dk1"/>
                          </a:solidFill>
                          <a:effectLst/>
                          <a:latin typeface="+mn-lt"/>
                          <a:ea typeface="+mn-ea"/>
                          <a:cs typeface="+mn-cs"/>
                        </a:rPr>
                        <a:t>the Review </a:t>
                      </a:r>
                      <a:r>
                        <a:rPr lang="en-ZA" sz="1200" b="1" kern="1200" baseline="0" dirty="0">
                          <a:solidFill>
                            <a:schemeClr val="dk1"/>
                          </a:solidFill>
                          <a:effectLst/>
                          <a:latin typeface="+mn-lt"/>
                          <a:ea typeface="+mn-ea"/>
                          <a:cs typeface="+mn-cs"/>
                        </a:rPr>
                        <a:t>of the </a:t>
                      </a:r>
                      <a:r>
                        <a:rPr lang="en-ZA" sz="1200" b="1" kern="1200" baseline="0">
                          <a:solidFill>
                            <a:schemeClr val="dk1"/>
                          </a:solidFill>
                          <a:effectLst/>
                          <a:latin typeface="+mn-lt"/>
                          <a:ea typeface="+mn-ea"/>
                          <a:cs typeface="+mn-cs"/>
                        </a:rPr>
                        <a:t>CF Structure</a:t>
                      </a:r>
                      <a:endParaRPr lang="en-ZA" sz="1200" kern="1200" dirty="0">
                        <a:solidFill>
                          <a:schemeClr val="dk1"/>
                        </a:solidFill>
                        <a:effectLst/>
                        <a:latin typeface="+mn-lt"/>
                        <a:ea typeface="+mn-ea"/>
                        <a:cs typeface="+mn-cs"/>
                      </a:endParaRPr>
                    </a:p>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99135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rgbClr val="898989"/>
                </a:solidFill>
              </a:rPr>
              <a:pPr/>
              <a:t>12</a:t>
            </a:fld>
            <a:endParaRPr lang="en-US" altLang="en-US" sz="1200"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a:ea typeface="ＭＳ Ｐゴシック" pitchFamily="34" charset="-128"/>
              </a:rPr>
              <a:t>PERFORMANCE TRENDS</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xmlns="" val="3029172977"/>
              </p:ext>
            </p:extLst>
          </p:nvPr>
        </p:nvGraphicFramePr>
        <p:xfrm>
          <a:off x="457200" y="1574944"/>
          <a:ext cx="8343900" cy="4897294"/>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rgbClr val="898989"/>
                </a:solidFill>
              </a:rPr>
              <a:pPr eaLnBrk="1" hangingPunct="1">
                <a:spcBef>
                  <a:spcPct val="0"/>
                </a:spcBef>
                <a:buFontTx/>
                <a:buNone/>
              </a:pPr>
              <a:t>13</a:t>
            </a:fld>
            <a:endParaRPr lang="en-US" altLang="en-US" sz="1200" dirty="0">
              <a:solidFill>
                <a:srgbClr val="898989"/>
              </a:solidFill>
            </a:endParaRPr>
          </a:p>
        </p:txBody>
      </p:sp>
      <p:cxnSp>
        <p:nvCxnSpPr>
          <p:cNvPr id="6" name="Straight Arrow Connector 5"/>
          <p:cNvCxnSpPr/>
          <p:nvPr/>
        </p:nvCxnSpPr>
        <p:spPr>
          <a:xfrm>
            <a:off x="1443038" y="3114675"/>
            <a:ext cx="571500" cy="1100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a:off x="5418667" y="2652889"/>
            <a:ext cx="10047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4953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974756"/>
          </a:xfrm>
        </p:spPr>
        <p:txBody>
          <a:bodyPr/>
          <a:lstStyle/>
          <a:p>
            <a:r>
              <a:rPr lang="en-US" sz="2400" b="1" dirty="0">
                <a:solidFill>
                  <a:srgbClr val="FF0000"/>
                </a:solidFill>
              </a:rPr>
              <a:t>QUARTER 1 &amp; 2</a:t>
            </a:r>
            <a:br>
              <a:rPr lang="en-US" sz="2400" b="1" dirty="0">
                <a:solidFill>
                  <a:srgbClr val="FF0000"/>
                </a:solidFill>
              </a:rPr>
            </a:br>
            <a:r>
              <a:rPr lang="en-US" sz="2400" b="1" dirty="0"/>
              <a:t>PERFORMANCE 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4011176"/>
              </p:ext>
            </p:extLst>
          </p:nvPr>
        </p:nvGraphicFramePr>
        <p:xfrm>
          <a:off x="203199" y="1417637"/>
          <a:ext cx="8599056" cy="4777310"/>
        </p:xfrm>
        <a:graphic>
          <a:graphicData uri="http://schemas.openxmlformats.org/drawingml/2006/table">
            <a:tbl>
              <a:tblPr/>
              <a:tblGrid>
                <a:gridCol w="497077">
                  <a:extLst>
                    <a:ext uri="{9D8B030D-6E8A-4147-A177-3AD203B41FA5}">
                      <a16:colId xmlns:a16="http://schemas.microsoft.com/office/drawing/2014/main" xmlns="" val="1239496105"/>
                    </a:ext>
                  </a:extLst>
                </a:gridCol>
                <a:gridCol w="2534908">
                  <a:extLst>
                    <a:ext uri="{9D8B030D-6E8A-4147-A177-3AD203B41FA5}">
                      <a16:colId xmlns:a16="http://schemas.microsoft.com/office/drawing/2014/main" xmlns="" val="610576179"/>
                    </a:ext>
                  </a:extLst>
                </a:gridCol>
                <a:gridCol w="668516">
                  <a:extLst>
                    <a:ext uri="{9D8B030D-6E8A-4147-A177-3AD203B41FA5}">
                      <a16:colId xmlns:a16="http://schemas.microsoft.com/office/drawing/2014/main" xmlns="" val="1013481825"/>
                    </a:ext>
                  </a:extLst>
                </a:gridCol>
                <a:gridCol w="586874">
                  <a:extLst>
                    <a:ext uri="{9D8B030D-6E8A-4147-A177-3AD203B41FA5}">
                      <a16:colId xmlns:a16="http://schemas.microsoft.com/office/drawing/2014/main" xmlns="" val="3213047815"/>
                    </a:ext>
                  </a:extLst>
                </a:gridCol>
                <a:gridCol w="939058">
                  <a:extLst>
                    <a:ext uri="{9D8B030D-6E8A-4147-A177-3AD203B41FA5}">
                      <a16:colId xmlns:a16="http://schemas.microsoft.com/office/drawing/2014/main" xmlns="" val="3527626917"/>
                    </a:ext>
                  </a:extLst>
                </a:gridCol>
                <a:gridCol w="810669">
                  <a:extLst>
                    <a:ext uri="{9D8B030D-6E8A-4147-A177-3AD203B41FA5}">
                      <a16:colId xmlns:a16="http://schemas.microsoft.com/office/drawing/2014/main" xmlns="" val="20005"/>
                    </a:ext>
                  </a:extLst>
                </a:gridCol>
                <a:gridCol w="858356">
                  <a:extLst>
                    <a:ext uri="{9D8B030D-6E8A-4147-A177-3AD203B41FA5}">
                      <a16:colId xmlns:a16="http://schemas.microsoft.com/office/drawing/2014/main" xmlns="" val="20006"/>
                    </a:ext>
                  </a:extLst>
                </a:gridCol>
                <a:gridCol w="746328">
                  <a:extLst>
                    <a:ext uri="{9D8B030D-6E8A-4147-A177-3AD203B41FA5}">
                      <a16:colId xmlns:a16="http://schemas.microsoft.com/office/drawing/2014/main" xmlns="" val="3985455937"/>
                    </a:ext>
                  </a:extLst>
                </a:gridCol>
                <a:gridCol w="957270">
                  <a:extLst>
                    <a:ext uri="{9D8B030D-6E8A-4147-A177-3AD203B41FA5}">
                      <a16:colId xmlns:a16="http://schemas.microsoft.com/office/drawing/2014/main" xmlns="" val="2343007649"/>
                    </a:ext>
                  </a:extLst>
                </a:gridCol>
              </a:tblGrid>
              <a:tr h="475818">
                <a:tc>
                  <a:txBody>
                    <a:bodyPr/>
                    <a:lstStyle/>
                    <a:p>
                      <a:pPr algn="ctr" fontAlgn="base" hangingPunct="0">
                        <a:lnSpc>
                          <a:spcPct val="130000"/>
                        </a:lnSpc>
                        <a:spcAft>
                          <a:spcPts val="0"/>
                        </a:spcAft>
                      </a:pPr>
                      <a:r>
                        <a:rPr lang="en-GB" sz="1100" b="1">
                          <a:effectLst/>
                          <a:latin typeface="+mn-lt"/>
                          <a:ea typeface="Times New Roman" panose="02020603050405020304" pitchFamily="18" charset="0"/>
                          <a:cs typeface="Times New Roman" panose="02020603050405020304" pitchFamily="18" charset="0"/>
                        </a:rPr>
                        <a:t>Number</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a:effectLst/>
                          <a:latin typeface="+mn-lt"/>
                          <a:ea typeface="Times New Roman" panose="02020603050405020304" pitchFamily="18" charset="0"/>
                          <a:cs typeface="Times New Roman" panose="02020603050405020304" pitchFamily="18" charset="0"/>
                        </a:rPr>
                        <a:t>PERFORMANCE INDICATORS FOR </a:t>
                      </a:r>
                      <a:r>
                        <a:rPr lang="en-GB" sz="1100" b="1" dirty="0">
                          <a:effectLst/>
                          <a:latin typeface="+mn-lt"/>
                          <a:ea typeface="Times New Roman" panose="02020603050405020304" pitchFamily="18" charset="0"/>
                          <a:cs typeface="Times New Roman" panose="02020603050405020304" pitchFamily="18" charset="0"/>
                        </a:rPr>
                        <a:t>THE </a:t>
                      </a:r>
                      <a:r>
                        <a:rPr lang="en-GB" sz="1100" b="1">
                          <a:effectLst/>
                          <a:latin typeface="+mn-lt"/>
                          <a:ea typeface="Times New Roman" panose="02020603050405020304" pitchFamily="18" charset="0"/>
                          <a:cs typeface="Times New Roman" panose="02020603050405020304" pitchFamily="18" charset="0"/>
                        </a:rPr>
                        <a:t>FINANCIAL YEAR </a:t>
                      </a:r>
                      <a:r>
                        <a:rPr lang="en-GB" sz="1100" b="1" dirty="0">
                          <a:effectLst/>
                          <a:latin typeface="+mn-lt"/>
                          <a:ea typeface="Times New Roman" panose="02020603050405020304" pitchFamily="18" charset="0"/>
                          <a:cs typeface="Times New Roman" panose="02020603050405020304" pitchFamily="18" charset="0"/>
                        </a:rPr>
                        <a:t>2018/19</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Annual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a:effectLst/>
                          <a:latin typeface="+mn-lt"/>
                          <a:ea typeface="Times New Roman" panose="02020603050405020304" pitchFamily="18" charset="0"/>
                          <a:cs typeface="Times New Roman" panose="02020603050405020304" pitchFamily="18" charset="0"/>
                        </a:rPr>
                        <a:t>Quarter </a:t>
                      </a:r>
                      <a:r>
                        <a:rPr lang="en-ZA" sz="1100" b="1" dirty="0">
                          <a:effectLst/>
                          <a:latin typeface="+mn-lt"/>
                          <a:ea typeface="Times New Roman" panose="02020603050405020304" pitchFamily="18" charset="0"/>
                          <a:cs typeface="Times New Roman" panose="02020603050405020304" pitchFamily="18" charset="0"/>
                        </a:rPr>
                        <a:t>1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Q1 Achievement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a:effectLst/>
                          <a:latin typeface="+mn-lt"/>
                          <a:ea typeface="Times New Roman" panose="02020603050405020304" pitchFamily="18" charset="0"/>
                          <a:cs typeface="Times New Roman" panose="02020603050405020304" pitchFamily="18" charset="0"/>
                        </a:rPr>
                        <a:t>Quarter </a:t>
                      </a:r>
                      <a:r>
                        <a:rPr lang="en-ZA" sz="1100" b="1" dirty="0">
                          <a:effectLst/>
                          <a:latin typeface="+mn-lt"/>
                          <a:ea typeface="Times New Roman" panose="02020603050405020304" pitchFamily="18" charset="0"/>
                          <a:cs typeface="Times New Roman" panose="02020603050405020304" pitchFamily="18" charset="0"/>
                        </a:rPr>
                        <a:t>2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Q2 Achievement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LEGEND</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a:effectLst/>
                          <a:latin typeface="+mn-lt"/>
                          <a:ea typeface="Calibri" panose="020F0502020204030204" pitchFamily="34" charset="0"/>
                          <a:cs typeface="Times New Roman" panose="02020603050405020304" pitchFamily="18" charset="0"/>
                        </a:rPr>
                        <a:t>TREND</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487960">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1.2</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Percentage </a:t>
                      </a:r>
                      <a:r>
                        <a:rPr lang="en-ZA" sz="1200" dirty="0">
                          <a:effectLst/>
                          <a:latin typeface="+mn-lt"/>
                          <a:ea typeface="Times New Roman" panose="02020603050405020304" pitchFamily="18" charset="0"/>
                          <a:cs typeface="Times New Roman" panose="02020603050405020304" pitchFamily="18" charset="0"/>
                        </a:rPr>
                        <a:t>implementation of </a:t>
                      </a:r>
                      <a:r>
                        <a:rPr lang="en-ZA" sz="1200">
                          <a:effectLst/>
                          <a:latin typeface="+mn-lt"/>
                          <a:ea typeface="Times New Roman" panose="02020603050405020304" pitchFamily="18" charset="0"/>
                          <a:cs typeface="Times New Roman" panose="02020603050405020304" pitchFamily="18" charset="0"/>
                        </a:rPr>
                        <a:t>the approved annual risk-based </a:t>
                      </a:r>
                      <a:r>
                        <a:rPr lang="en-ZA" sz="1200" dirty="0">
                          <a:effectLst/>
                          <a:latin typeface="+mn-lt"/>
                          <a:ea typeface="Times New Roman" panose="02020603050405020304" pitchFamily="18" charset="0"/>
                          <a:cs typeface="Times New Roman" panose="02020603050405020304" pitchFamily="18" charset="0"/>
                        </a:rPr>
                        <a:t>audit plan</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15%</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25%</a:t>
                      </a:r>
                      <a:endParaRPr lang="en-ZA" sz="1200" dirty="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45%</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60%</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65157550"/>
                  </a:ext>
                </a:extLst>
              </a:tr>
              <a:tr h="456403">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2.1</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approved </a:t>
                      </a:r>
                      <a:r>
                        <a:rPr lang="en-US" sz="1200" dirty="0">
                          <a:effectLst/>
                          <a:latin typeface="+mn-lt"/>
                          <a:ea typeface="Times New Roman" panose="02020603050405020304" pitchFamily="18" charset="0"/>
                          <a:cs typeface="Times New Roman" panose="02020603050405020304" pitchFamily="18" charset="0"/>
                        </a:rPr>
                        <a:t>benefits paid within </a:t>
                      </a:r>
                      <a:r>
                        <a:rPr lang="en-US" sz="1200">
                          <a:effectLst/>
                          <a:latin typeface="+mn-lt"/>
                          <a:ea typeface="Times New Roman" panose="02020603050405020304" pitchFamily="18" charset="0"/>
                          <a:cs typeface="Times New Roman" panose="02020603050405020304" pitchFamily="18" charset="0"/>
                        </a:rPr>
                        <a:t>5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98%</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98%</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solidFill>
                            <a:srgbClr val="00B050"/>
                          </a:solidFill>
                          <a:effectLst/>
                          <a:latin typeface="+mn-lt"/>
                          <a:ea typeface="Times New Roman" panose="02020603050405020304" pitchFamily="18" charset="0"/>
                          <a:cs typeface="Times New Roman" panose="02020603050405020304" pitchFamily="18" charset="0"/>
                        </a:rPr>
                        <a:t>100%</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98%</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100%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79260768"/>
                  </a:ext>
                </a:extLst>
              </a:tr>
              <a:tr h="689252">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2.2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a:t>
                      </a:r>
                      <a:r>
                        <a:rPr lang="en-US" sz="1200" dirty="0">
                          <a:effectLst/>
                          <a:latin typeface="+mn-lt"/>
                          <a:ea typeface="Times New Roman" panose="02020603050405020304" pitchFamily="18" charset="0"/>
                          <a:cs typeface="Times New Roman" panose="02020603050405020304" pitchFamily="18" charset="0"/>
                        </a:rPr>
                        <a:t>of </a:t>
                      </a:r>
                      <a:r>
                        <a:rPr lang="en-US" sz="1200">
                          <a:effectLst/>
                          <a:latin typeface="+mn-lt"/>
                          <a:ea typeface="Times New Roman" panose="02020603050405020304" pitchFamily="18" charset="0"/>
                          <a:cs typeface="Times New Roman" panose="02020603050405020304" pitchFamily="18" charset="0"/>
                        </a:rPr>
                        <a:t>active registered employers </a:t>
                      </a:r>
                      <a:r>
                        <a:rPr lang="en-US" sz="1200" dirty="0">
                          <a:effectLst/>
                          <a:latin typeface="+mn-lt"/>
                          <a:ea typeface="Times New Roman" panose="02020603050405020304" pitchFamily="18" charset="0"/>
                          <a:cs typeface="Times New Roman" panose="02020603050405020304" pitchFamily="18" charset="0"/>
                        </a:rPr>
                        <a:t>assessed annually by </a:t>
                      </a:r>
                      <a:r>
                        <a:rPr lang="en-US" sz="1200">
                          <a:effectLst/>
                          <a:latin typeface="+mn-lt"/>
                          <a:ea typeface="Times New Roman" panose="02020603050405020304" pitchFamily="18" charset="0"/>
                          <a:cs typeface="Times New Roman" panose="02020603050405020304" pitchFamily="18" charset="0"/>
                        </a:rPr>
                        <a:t>31 March </a:t>
                      </a:r>
                      <a:r>
                        <a:rPr lang="en-US" sz="1200" dirty="0">
                          <a:effectLst/>
                          <a:latin typeface="+mn-lt"/>
                          <a:ea typeface="Times New Roman" panose="02020603050405020304" pitchFamily="18" charset="0"/>
                          <a:cs typeface="Times New Roman" panose="02020603050405020304" pitchFamily="18" charset="0"/>
                        </a:rPr>
                        <a:t>2019 (excl </a:t>
                      </a:r>
                      <a:r>
                        <a:rPr lang="en-US" sz="1200">
                          <a:effectLst/>
                          <a:latin typeface="+mn-lt"/>
                          <a:ea typeface="Times New Roman" panose="02020603050405020304" pitchFamily="18" charset="0"/>
                          <a:cs typeface="Times New Roman" panose="02020603050405020304" pitchFamily="18" charset="0"/>
                        </a:rPr>
                        <a:t>exempted employers</a:t>
                      </a:r>
                      <a:r>
                        <a:rPr lang="en-US" sz="1200" dirty="0">
                          <a:effectLst/>
                          <a:latin typeface="+mn-lt"/>
                          <a:ea typeface="Times New Roman" panose="02020603050405020304" pitchFamily="18" charset="0"/>
                          <a:cs typeface="Times New Roman" panose="02020603050405020304" pitchFamily="18" charset="0"/>
                        </a:rPr>
                        <a: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75%</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40%</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FF0000"/>
                          </a:solidFill>
                          <a:effectLst/>
                          <a:latin typeface="+mn-lt"/>
                          <a:ea typeface="Times New Roman" panose="02020603050405020304" pitchFamily="18" charset="0"/>
                          <a:cs typeface="Times New Roman" panose="02020603050405020304" pitchFamily="18" charset="0"/>
                        </a:rPr>
                        <a:t>35%</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55%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FF0000"/>
                          </a:solidFill>
                          <a:effectLst/>
                          <a:latin typeface="+mn-lt"/>
                          <a:ea typeface="Calibri" panose="020F0502020204030204" pitchFamily="34" charset="0"/>
                          <a:cs typeface="Times New Roman" panose="02020603050405020304" pitchFamily="18" charset="0"/>
                        </a:rPr>
                        <a:t>38%</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90141815"/>
                  </a:ext>
                </a:extLst>
              </a:tr>
              <a:tr h="487960">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**2.3</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200">
                          <a:effectLst/>
                          <a:latin typeface="+mn-lt"/>
                          <a:ea typeface="Times New Roman" panose="02020603050405020304" pitchFamily="18" charset="0"/>
                          <a:cs typeface="Times New Roman" panose="02020603050405020304" pitchFamily="18" charset="0"/>
                        </a:rPr>
                        <a:t>Percentage</a:t>
                      </a:r>
                      <a:r>
                        <a:rPr lang="en-GB" sz="1200" b="1">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of claims adjudicated within </a:t>
                      </a:r>
                      <a:r>
                        <a:rPr lang="en-GB" sz="1200">
                          <a:effectLst/>
                          <a:latin typeface="+mn-lt"/>
                          <a:ea typeface="Times New Roman" panose="02020603050405020304" pitchFamily="18" charset="0"/>
                          <a:cs typeface="Times New Roman" panose="02020603050405020304" pitchFamily="18" charset="0"/>
                        </a:rPr>
                        <a:t>40 working </a:t>
                      </a:r>
                      <a:r>
                        <a:rPr lang="en-GB" sz="1200" dirty="0">
                          <a:effectLst/>
                          <a:latin typeface="+mn-lt"/>
                          <a:ea typeface="Times New Roman" panose="02020603050405020304" pitchFamily="18" charset="0"/>
                          <a:cs typeface="Times New Roman" panose="02020603050405020304" pitchFamily="18" charset="0"/>
                        </a:rPr>
                        <a:t>days </a:t>
                      </a:r>
                      <a:r>
                        <a:rPr lang="en-US" sz="1200">
                          <a:effectLst/>
                          <a:latin typeface="+mn-lt"/>
                          <a:ea typeface="Times New Roman" panose="02020603050405020304" pitchFamily="18" charset="0"/>
                          <a:cs typeface="Times New Roman" panose="02020603050405020304" pitchFamily="18" charset="0"/>
                        </a:rPr>
                        <a:t>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90%</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90%</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92%</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90%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16392040"/>
                  </a:ext>
                </a:extLst>
              </a:tr>
              <a:tr h="487960">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**3.1</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a:t>
                      </a:r>
                      <a:r>
                        <a:rPr lang="en-US" sz="1200" dirty="0">
                          <a:effectLst/>
                          <a:latin typeface="+mn-lt"/>
                          <a:ea typeface="Times New Roman" panose="02020603050405020304" pitchFamily="18" charset="0"/>
                          <a:cs typeface="Times New Roman" panose="02020603050405020304" pitchFamily="18" charset="0"/>
                        </a:rPr>
                        <a:t>of medical invoices finalised within </a:t>
                      </a:r>
                      <a:r>
                        <a:rPr lang="en-US" sz="1200">
                          <a:effectLst/>
                          <a:latin typeface="+mn-lt"/>
                          <a:ea typeface="Times New Roman" panose="02020603050405020304" pitchFamily="18" charset="0"/>
                          <a:cs typeface="Times New Roman" panose="02020603050405020304" pitchFamily="18" charset="0"/>
                        </a:rPr>
                        <a:t>60 working </a:t>
                      </a:r>
                      <a:r>
                        <a:rPr lang="en-US" sz="1200" dirty="0">
                          <a:effectLst/>
                          <a:latin typeface="+mn-lt"/>
                          <a:ea typeface="Times New Roman" panose="02020603050405020304" pitchFamily="18" charset="0"/>
                          <a:cs typeface="Times New Roman" panose="02020603050405020304" pitchFamily="18" charset="0"/>
                        </a:rPr>
                        <a:t>days </a:t>
                      </a:r>
                      <a:r>
                        <a:rPr lang="en-US" sz="1200">
                          <a:effectLst/>
                          <a:latin typeface="+mn-lt"/>
                          <a:ea typeface="Times New Roman" panose="02020603050405020304" pitchFamily="18" charset="0"/>
                          <a:cs typeface="Times New Roman" panose="02020603050405020304" pitchFamily="18" charset="0"/>
                        </a:rPr>
                        <a:t>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99%</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94%</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20361574"/>
                  </a:ext>
                </a:extLst>
              </a:tr>
              <a:tr h="487960">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**3.2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pre-authorisation requests  responded </a:t>
                      </a:r>
                      <a:r>
                        <a:rPr lang="en-US" sz="1200" dirty="0">
                          <a:effectLst/>
                          <a:latin typeface="+mn-lt"/>
                          <a:ea typeface="Times New Roman" panose="02020603050405020304" pitchFamily="18" charset="0"/>
                          <a:cs typeface="Times New Roman" panose="02020603050405020304" pitchFamily="18" charset="0"/>
                        </a:rPr>
                        <a:t>to within </a:t>
                      </a:r>
                      <a:r>
                        <a:rPr lang="en-US" sz="1200">
                          <a:effectLst/>
                          <a:latin typeface="+mn-lt"/>
                          <a:ea typeface="Times New Roman" panose="02020603050405020304" pitchFamily="18" charset="0"/>
                          <a:cs typeface="Times New Roman" panose="02020603050405020304" pitchFamily="18" charset="0"/>
                        </a:rPr>
                        <a:t>10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87%</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07685999"/>
                  </a:ext>
                </a:extLst>
              </a:tr>
              <a:tr h="689252">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**4.1</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200">
                          <a:effectLst/>
                          <a:latin typeface="+mn-lt"/>
                          <a:ea typeface="Times New Roman" panose="02020603050405020304" pitchFamily="18" charset="0"/>
                          <a:cs typeface="Times New Roman" panose="02020603050405020304" pitchFamily="18" charset="0"/>
                        </a:rPr>
                        <a:t>Percentage </a:t>
                      </a:r>
                      <a:r>
                        <a:rPr lang="en-GB" sz="1200" dirty="0">
                          <a:effectLst/>
                          <a:latin typeface="+mn-lt"/>
                          <a:ea typeface="Times New Roman" panose="02020603050405020304" pitchFamily="18" charset="0"/>
                          <a:cs typeface="Times New Roman" panose="02020603050405020304" pitchFamily="18" charset="0"/>
                        </a:rPr>
                        <a:t>of </a:t>
                      </a:r>
                      <a:r>
                        <a:rPr lang="en-GB" sz="1200">
                          <a:effectLst/>
                          <a:latin typeface="+mn-lt"/>
                          <a:ea typeface="Times New Roman" panose="02020603050405020304" pitchFamily="18" charset="0"/>
                          <a:cs typeface="Times New Roman" panose="02020603050405020304" pitchFamily="18" charset="0"/>
                        </a:rPr>
                        <a:t>compliant requests for </a:t>
                      </a:r>
                      <a:r>
                        <a:rPr lang="en-GB" sz="1200" dirty="0">
                          <a:effectLst/>
                          <a:latin typeface="+mn-lt"/>
                          <a:ea typeface="Times New Roman" panose="02020603050405020304" pitchFamily="18" charset="0"/>
                          <a:cs typeface="Times New Roman" panose="02020603050405020304" pitchFamily="18" charset="0"/>
                        </a:rPr>
                        <a:t>assistive </a:t>
                      </a:r>
                      <a:r>
                        <a:rPr lang="en-GB" sz="1200">
                          <a:effectLst/>
                          <a:latin typeface="+mn-lt"/>
                          <a:ea typeface="Times New Roman" panose="02020603050405020304" pitchFamily="18" charset="0"/>
                          <a:cs typeface="Times New Roman" panose="02020603050405020304" pitchFamily="18" charset="0"/>
                        </a:rPr>
                        <a:t>devices responded </a:t>
                      </a:r>
                      <a:r>
                        <a:rPr lang="en-GB" sz="1200" dirty="0">
                          <a:effectLst/>
                          <a:latin typeface="+mn-lt"/>
                          <a:ea typeface="Times New Roman" panose="02020603050405020304" pitchFamily="18" charset="0"/>
                          <a:cs typeface="Times New Roman" panose="02020603050405020304" pitchFamily="18" charset="0"/>
                        </a:rPr>
                        <a:t>to within </a:t>
                      </a:r>
                      <a:r>
                        <a:rPr lang="en-GB" sz="1200">
                          <a:effectLst/>
                          <a:latin typeface="+mn-lt"/>
                          <a:ea typeface="Times New Roman" panose="02020603050405020304" pitchFamily="18" charset="0"/>
                          <a:cs typeface="Times New Roman" panose="02020603050405020304" pitchFamily="18" charset="0"/>
                        </a:rPr>
                        <a:t>15 working </a:t>
                      </a:r>
                      <a:r>
                        <a:rPr lang="en-GB" sz="1200" dirty="0">
                          <a:effectLst/>
                          <a:latin typeface="+mn-lt"/>
                          <a:ea typeface="Times New Roman" panose="02020603050405020304" pitchFamily="18" charset="0"/>
                          <a:cs typeface="Times New Roman" panose="02020603050405020304" pitchFamily="18" charset="0"/>
                        </a:rPr>
                        <a:t>days </a:t>
                      </a:r>
                      <a:r>
                        <a:rPr lang="en-GB" sz="1200">
                          <a:effectLst/>
                          <a:latin typeface="+mn-lt"/>
                          <a:ea typeface="Times New Roman" panose="02020603050405020304" pitchFamily="18" charset="0"/>
                          <a:cs typeface="Times New Roman" panose="02020603050405020304" pitchFamily="18" charset="0"/>
                        </a:rPr>
                        <a:t>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91%</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1200" kern="1200" dirty="0">
                          <a:solidFill>
                            <a:srgbClr val="00B050"/>
                          </a:solidFill>
                          <a:effectLst/>
                          <a:latin typeface="+mn-lt"/>
                          <a:ea typeface="Calibri" panose="020F0502020204030204" pitchFamily="34" charset="0"/>
                          <a:cs typeface="Times New Roman" panose="02020603050405020304" pitchFamily="18" charset="0"/>
                        </a:rPr>
                        <a:t>89%</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931647444"/>
                  </a:ext>
                </a:extLst>
              </a:tr>
            </a:tbl>
          </a:graphicData>
        </a:graphic>
      </p:graphicFrame>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14</a:t>
            </a:fld>
            <a:endParaRPr lang="en-US" dirty="0"/>
          </a:p>
        </p:txBody>
      </p:sp>
      <p:sp>
        <p:nvSpPr>
          <p:cNvPr id="6" name="Rectangle 5"/>
          <p:cNvSpPr/>
          <p:nvPr/>
        </p:nvSpPr>
        <p:spPr>
          <a:xfrm>
            <a:off x="540327" y="6181462"/>
            <a:ext cx="4167744" cy="349776"/>
          </a:xfrm>
          <a:prstGeom prst="rect">
            <a:avLst/>
          </a:prstGeom>
        </p:spPr>
        <p:txBody>
          <a:bodyPr wrap="none">
            <a:spAutoFit/>
          </a:bodyPr>
          <a:lstStyle/>
          <a:p>
            <a:pPr algn="just" hangingPunct="0">
              <a:lnSpc>
                <a:spcPct val="130000"/>
              </a:lnSpc>
              <a:spcAft>
                <a:spcPts val="0"/>
              </a:spcAft>
            </a:pPr>
            <a:r>
              <a:rPr lang="en-US" sz="1400" b="1">
                <a:latin typeface="+mn-lt"/>
                <a:ea typeface="Times New Roman" panose="02020603050405020304" pitchFamily="18" charset="0"/>
                <a:cs typeface="Times New Roman" panose="02020603050405020304" pitchFamily="18" charset="0"/>
              </a:rPr>
              <a:t>**Indicators with  Provincial Performance breakdown</a:t>
            </a:r>
            <a:endParaRPr lang="en-ZA" sz="1400" dirty="0">
              <a:effectLst/>
              <a:latin typeface="+mn-lt"/>
              <a:ea typeface="Calibri" panose="020F0502020204030204" pitchFamily="34" charset="0"/>
              <a:cs typeface="Times New Roman" panose="02020603050405020304" pitchFamily="18" charset="0"/>
            </a:endParaRPr>
          </a:p>
        </p:txBody>
      </p:sp>
      <p:sp>
        <p:nvSpPr>
          <p:cNvPr id="8" name="Up Arrow 7"/>
          <p:cNvSpPr/>
          <p:nvPr/>
        </p:nvSpPr>
        <p:spPr>
          <a:xfrm>
            <a:off x="8028385" y="4752253"/>
            <a:ext cx="425819" cy="5109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Down Arrow 8"/>
          <p:cNvSpPr/>
          <p:nvPr/>
        </p:nvSpPr>
        <p:spPr>
          <a:xfrm>
            <a:off x="8087196" y="5494191"/>
            <a:ext cx="484631" cy="62727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Down Arrow 9"/>
          <p:cNvSpPr/>
          <p:nvPr/>
        </p:nvSpPr>
        <p:spPr>
          <a:xfrm>
            <a:off x="8087196" y="4239543"/>
            <a:ext cx="367008" cy="42321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Up Arrow 10"/>
          <p:cNvSpPr/>
          <p:nvPr/>
        </p:nvSpPr>
        <p:spPr>
          <a:xfrm>
            <a:off x="8057790" y="3728623"/>
            <a:ext cx="425819" cy="4214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Up Arrow 11"/>
          <p:cNvSpPr/>
          <p:nvPr/>
        </p:nvSpPr>
        <p:spPr>
          <a:xfrm>
            <a:off x="7913392" y="3138956"/>
            <a:ext cx="425819" cy="4214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Right Arrow 12"/>
          <p:cNvSpPr/>
          <p:nvPr/>
        </p:nvSpPr>
        <p:spPr>
          <a:xfrm>
            <a:off x="7913392" y="2498132"/>
            <a:ext cx="773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Up Arrow 13"/>
          <p:cNvSpPr/>
          <p:nvPr/>
        </p:nvSpPr>
        <p:spPr>
          <a:xfrm>
            <a:off x="8037639" y="2098114"/>
            <a:ext cx="425819" cy="4214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extBox 2"/>
          <p:cNvSpPr txBox="1"/>
          <p:nvPr/>
        </p:nvSpPr>
        <p:spPr>
          <a:xfrm>
            <a:off x="5043488" y="2982764"/>
            <a:ext cx="385762" cy="261610"/>
          </a:xfrm>
          <a:prstGeom prst="rect">
            <a:avLst/>
          </a:prstGeom>
          <a:noFill/>
        </p:spPr>
        <p:txBody>
          <a:bodyPr wrap="square" rtlCol="0">
            <a:spAutoFit/>
          </a:bodyPr>
          <a:lstStyle/>
          <a:p>
            <a:r>
              <a:rPr lang="en-US" sz="1100" dirty="0"/>
              <a:t>5%</a:t>
            </a:r>
            <a:endParaRPr lang="en-ZA" sz="1100" dirty="0"/>
          </a:p>
        </p:txBody>
      </p:sp>
      <p:sp>
        <p:nvSpPr>
          <p:cNvPr id="7" name="TextBox 6"/>
          <p:cNvSpPr txBox="1"/>
          <p:nvPr/>
        </p:nvSpPr>
        <p:spPr>
          <a:xfrm>
            <a:off x="6553201" y="2999234"/>
            <a:ext cx="490538" cy="261610"/>
          </a:xfrm>
          <a:prstGeom prst="rect">
            <a:avLst/>
          </a:prstGeom>
          <a:noFill/>
        </p:spPr>
        <p:txBody>
          <a:bodyPr wrap="square" rtlCol="0">
            <a:spAutoFit/>
          </a:bodyPr>
          <a:lstStyle/>
          <a:p>
            <a:r>
              <a:rPr lang="en-US" sz="1100" dirty="0"/>
              <a:t>17%</a:t>
            </a:r>
            <a:endParaRPr lang="en-ZA" sz="1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36273" y="3167063"/>
            <a:ext cx="4762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52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3102"/>
            <a:ext cx="8449733" cy="1143000"/>
          </a:xfrm>
        </p:spPr>
        <p:txBody>
          <a:bodyPr/>
          <a:lstStyle/>
          <a:p>
            <a:r>
              <a:rPr lang="en-US" sz="2400" b="1" dirty="0">
                <a:solidFill>
                  <a:srgbClr val="FF0000"/>
                </a:solidFill>
              </a:rPr>
              <a:t>QUARTER 2</a:t>
            </a:r>
            <a:br>
              <a:rPr lang="en-US" sz="2400" b="1" dirty="0">
                <a:solidFill>
                  <a:srgbClr val="FF0000"/>
                </a:solidFill>
              </a:rPr>
            </a:br>
            <a:r>
              <a:rPr lang="en-US" sz="2400" b="1" dirty="0"/>
              <a:t>PROGRAMME 2 </a:t>
            </a:r>
            <a:r>
              <a:rPr lang="en-US" sz="2400" b="1" dirty="0">
                <a:solidFill>
                  <a:prstClr val="black"/>
                </a:solidFill>
              </a:rPr>
              <a:t>PERFORMANCE PER PROVINCE</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51042225"/>
              </p:ext>
            </p:extLst>
          </p:nvPr>
        </p:nvGraphicFramePr>
        <p:xfrm>
          <a:off x="258618" y="1417638"/>
          <a:ext cx="8515926" cy="4837176"/>
        </p:xfrm>
        <a:graphic>
          <a:graphicData uri="http://schemas.openxmlformats.org/drawingml/2006/table">
            <a:tbl>
              <a:tblPr firstRow="1" firstCol="1" bandRow="1"/>
              <a:tblGrid>
                <a:gridCol w="1657154">
                  <a:extLst>
                    <a:ext uri="{9D8B030D-6E8A-4147-A177-3AD203B41FA5}">
                      <a16:colId xmlns:a16="http://schemas.microsoft.com/office/drawing/2014/main" xmlns="" val="1504921216"/>
                    </a:ext>
                  </a:extLst>
                </a:gridCol>
                <a:gridCol w="1452886">
                  <a:extLst>
                    <a:ext uri="{9D8B030D-6E8A-4147-A177-3AD203B41FA5}">
                      <a16:colId xmlns:a16="http://schemas.microsoft.com/office/drawing/2014/main" xmlns="" val="3690283519"/>
                    </a:ext>
                  </a:extLst>
                </a:gridCol>
                <a:gridCol w="1321503">
                  <a:extLst>
                    <a:ext uri="{9D8B030D-6E8A-4147-A177-3AD203B41FA5}">
                      <a16:colId xmlns:a16="http://schemas.microsoft.com/office/drawing/2014/main" xmlns="" val="4145473073"/>
                    </a:ext>
                  </a:extLst>
                </a:gridCol>
                <a:gridCol w="1399182">
                  <a:extLst>
                    <a:ext uri="{9D8B030D-6E8A-4147-A177-3AD203B41FA5}">
                      <a16:colId xmlns:a16="http://schemas.microsoft.com/office/drawing/2014/main" xmlns="" val="2341001376"/>
                    </a:ext>
                  </a:extLst>
                </a:gridCol>
                <a:gridCol w="1243823">
                  <a:extLst>
                    <a:ext uri="{9D8B030D-6E8A-4147-A177-3AD203B41FA5}">
                      <a16:colId xmlns:a16="http://schemas.microsoft.com/office/drawing/2014/main" xmlns="" val="881167669"/>
                    </a:ext>
                  </a:extLst>
                </a:gridCol>
                <a:gridCol w="1441378">
                  <a:extLst>
                    <a:ext uri="{9D8B030D-6E8A-4147-A177-3AD203B41FA5}">
                      <a16:colId xmlns:a16="http://schemas.microsoft.com/office/drawing/2014/main" xmlns="" val="1211294640"/>
                    </a:ext>
                  </a:extLst>
                </a:gridCol>
              </a:tblGrid>
              <a:tr h="224866">
                <a:tc gridSpan="6">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90% </a:t>
                      </a:r>
                      <a:r>
                        <a:rPr lang="en-ZA" sz="1600" b="1">
                          <a:solidFill>
                            <a:srgbClr val="000000"/>
                          </a:solidFill>
                          <a:effectLst/>
                          <a:latin typeface="+mn-lt"/>
                          <a:ea typeface="Times New Roman" panose="02020603050405020304" pitchFamily="18" charset="0"/>
                          <a:cs typeface="Times New Roman" panose="02020603050405020304" pitchFamily="18" charset="0"/>
                        </a:rPr>
                        <a:t>of registered </a:t>
                      </a:r>
                      <a:r>
                        <a:rPr lang="en-ZA" sz="1600" b="1" dirty="0">
                          <a:solidFill>
                            <a:srgbClr val="000000"/>
                          </a:solidFill>
                          <a:effectLst/>
                          <a:latin typeface="+mn-lt"/>
                          <a:ea typeface="Times New Roman" panose="02020603050405020304" pitchFamily="18" charset="0"/>
                          <a:cs typeface="Times New Roman" panose="02020603050405020304" pitchFamily="18" charset="0"/>
                        </a:rPr>
                        <a:t>compensation claims adjudicated within </a:t>
                      </a:r>
                      <a:r>
                        <a:rPr lang="en-ZA" sz="1600" b="1">
                          <a:solidFill>
                            <a:srgbClr val="000000"/>
                          </a:solidFill>
                          <a:effectLst/>
                          <a:latin typeface="+mn-lt"/>
                          <a:ea typeface="Times New Roman" panose="02020603050405020304" pitchFamily="18" charset="0"/>
                          <a:cs typeface="Times New Roman" panose="02020603050405020304" pitchFamily="18" charset="0"/>
                        </a:rPr>
                        <a:t>40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699589"/>
                  </a:ext>
                </a:extLst>
              </a:tr>
              <a:tr h="901255">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Province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a:t>
                      </a:r>
                      <a:r>
                        <a:rPr lang="en-ZA" sz="1600" b="1">
                          <a:solidFill>
                            <a:srgbClr val="000000"/>
                          </a:solidFill>
                          <a:effectLst/>
                          <a:latin typeface="+mn-lt"/>
                          <a:ea typeface="Times New Roman" panose="02020603050405020304" pitchFamily="18" charset="0"/>
                          <a:cs typeface="Times New Roman" panose="02020603050405020304" pitchFamily="18" charset="0"/>
                        </a:rPr>
                        <a:t>claims registered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claims adjudicated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000000"/>
                          </a:solidFill>
                          <a:effectLst/>
                          <a:latin typeface="+mn-lt"/>
                          <a:ea typeface="Times New Roman" panose="02020603050405020304" pitchFamily="18" charset="0"/>
                          <a:cs typeface="Times New Roman" panose="02020603050405020304" pitchFamily="18" charset="0"/>
                        </a:rPr>
                        <a:t>of Total claims adjudicated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Claims adjudicated within </a:t>
                      </a:r>
                      <a:r>
                        <a:rPr lang="en-ZA" sz="1600" b="1">
                          <a:solidFill>
                            <a:srgbClr val="000000"/>
                          </a:solidFill>
                          <a:effectLst/>
                          <a:latin typeface="+mn-lt"/>
                          <a:ea typeface="Times New Roman" panose="02020603050405020304" pitchFamily="18" charset="0"/>
                          <a:cs typeface="Times New Roman" panose="02020603050405020304" pitchFamily="18" charset="0"/>
                        </a:rPr>
                        <a:t>40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000000"/>
                          </a:solidFill>
                          <a:effectLst/>
                          <a:latin typeface="+mn-lt"/>
                          <a:ea typeface="Times New Roman" panose="02020603050405020304" pitchFamily="18" charset="0"/>
                          <a:cs typeface="Times New Roman" panose="02020603050405020304" pitchFamily="18" charset="0"/>
                        </a:rPr>
                        <a:t>of Total claims adjudicated within </a:t>
                      </a:r>
                      <a:r>
                        <a:rPr lang="en-ZA" sz="1600" b="1">
                          <a:solidFill>
                            <a:srgbClr val="000000"/>
                          </a:solidFill>
                          <a:effectLst/>
                          <a:latin typeface="+mn-lt"/>
                          <a:ea typeface="Times New Roman" panose="02020603050405020304" pitchFamily="18" charset="0"/>
                          <a:cs typeface="Times New Roman" panose="02020603050405020304" pitchFamily="18" charset="0"/>
                        </a:rPr>
                        <a:t>40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357831163"/>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Eastern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4365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4147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4064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83900128"/>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Free </a:t>
                      </a:r>
                      <a:r>
                        <a:rPr lang="en-ZA" sz="1600" b="1" dirty="0">
                          <a:solidFill>
                            <a:srgbClr val="000000"/>
                          </a:solidFill>
                          <a:effectLst/>
                          <a:latin typeface="+mn-lt"/>
                          <a:ea typeface="Times New Roman" panose="02020603050405020304" pitchFamily="18" charset="0"/>
                          <a:cs typeface="Times New Roman" panose="02020603050405020304" pitchFamily="18" charset="0"/>
                        </a:rPr>
                        <a:t>State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2087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2054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2032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62673031"/>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Gauteng</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16467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15726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15200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73302576"/>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Kwa-Zulu Natal</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7130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6867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6794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248685871"/>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Limpopo</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12305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12120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11844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39717757"/>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Mpumalanga</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2800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2754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2734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9557568"/>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North </a:t>
                      </a:r>
                      <a:r>
                        <a:rPr lang="en-ZA" sz="1600" b="1" dirty="0">
                          <a:solidFill>
                            <a:srgbClr val="000000"/>
                          </a:solidFill>
                          <a:effectLst/>
                          <a:latin typeface="+mn-lt"/>
                          <a:ea typeface="Times New Roman" panose="02020603050405020304" pitchFamily="18" charset="0"/>
                          <a:cs typeface="Times New Roman" panose="02020603050405020304" pitchFamily="18" charset="0"/>
                        </a:rPr>
                        <a:t>West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3324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3240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3199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66634024"/>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Northern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890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882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23073861"/>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Western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20836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20503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20227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39211745"/>
                  </a:ext>
                </a:extLst>
              </a:tr>
              <a:tr h="224866">
                <a:tc>
                  <a:txBody>
                    <a:bodyPr/>
                    <a:lstStyle/>
                    <a:p>
                      <a:pPr>
                        <a:lnSpc>
                          <a:spcPct val="115000"/>
                        </a:lnSpc>
                        <a:spcAft>
                          <a:spcPts val="0"/>
                        </a:spcAft>
                      </a:pPr>
                      <a:r>
                        <a:rPr lang="en-ZA" sz="1800" b="1">
                          <a:solidFill>
                            <a:srgbClr val="000000"/>
                          </a:solidFill>
                          <a:effectLst/>
                          <a:latin typeface="+mn-lt"/>
                          <a:ea typeface="Times New Roman" panose="02020603050405020304" pitchFamily="18" charset="0"/>
                          <a:cs typeface="Times New Roman" panose="02020603050405020304" pitchFamily="18" charset="0"/>
                        </a:rPr>
                        <a:t>Grand </a:t>
                      </a:r>
                      <a:r>
                        <a:rPr lang="en-ZA" sz="1800" b="1" dirty="0">
                          <a:solidFill>
                            <a:srgbClr val="000000"/>
                          </a:solidFill>
                          <a:effectLst/>
                          <a:latin typeface="+mn-lt"/>
                          <a:ea typeface="Times New Roman" panose="02020603050405020304" pitchFamily="18" charset="0"/>
                          <a:cs typeface="Times New Roman" panose="02020603050405020304" pitchFamily="18" charset="0"/>
                        </a:rPr>
                        <a:t>Total Q2</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70214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68301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66976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08068669"/>
                  </a:ext>
                </a:extLst>
              </a:tr>
              <a:tr h="224866">
                <a:tc>
                  <a:txBody>
                    <a:bodyPr/>
                    <a:lstStyle/>
                    <a:p>
                      <a:pPr>
                        <a:lnSpc>
                          <a:spcPct val="115000"/>
                        </a:lnSpc>
                        <a:spcAft>
                          <a:spcPts val="0"/>
                        </a:spcAft>
                      </a:pPr>
                      <a:r>
                        <a:rPr lang="en-US" sz="1800" b="1">
                          <a:effectLst/>
                          <a:latin typeface="+mn-lt"/>
                          <a:ea typeface="Calibri" panose="020F0502020204030204" pitchFamily="34" charset="0"/>
                          <a:cs typeface="Times New Roman" panose="02020603050405020304" pitchFamily="18" charset="0"/>
                        </a:rPr>
                        <a:t>Grand </a:t>
                      </a:r>
                      <a:r>
                        <a:rPr lang="en-US" sz="1800" b="1" dirty="0">
                          <a:effectLst/>
                          <a:latin typeface="+mn-lt"/>
                          <a:ea typeface="Calibri" panose="020F0502020204030204" pitchFamily="34" charset="0"/>
                          <a:cs typeface="Times New Roman" panose="02020603050405020304" pitchFamily="18" charset="0"/>
                        </a:rPr>
                        <a:t>Total Q1 </a:t>
                      </a:r>
                      <a:endParaRPr lang="en-ZA" sz="18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r>
                        <a:rPr lang="en-ZA" sz="1800" b="1" i="0" u="none" strike="noStrike" kern="1200" baseline="0" dirty="0">
                          <a:solidFill>
                            <a:srgbClr val="000000"/>
                          </a:solidFill>
                          <a:latin typeface="+mn-lt"/>
                        </a:rPr>
                        <a:t>31076</a:t>
                      </a:r>
                      <a:endParaRPr lang="en-ZA" sz="1800" b="0" i="0" u="none" strike="noStrike" kern="1200" baseline="0" dirty="0">
                        <a:solidFill>
                          <a:srgbClr val="000000"/>
                        </a:solidFill>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mn-lt"/>
                        </a:rPr>
                        <a:t>28946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a:rPr>
                        <a:t>93%</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mn-lt"/>
                        </a:rPr>
                        <a:t>28737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a:rPr>
                        <a:t>92%</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15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4125" y="5631942"/>
            <a:ext cx="5365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6651" y="5608130"/>
            <a:ext cx="5365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978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60338"/>
            <a:ext cx="8661753" cy="1143000"/>
          </a:xfrm>
        </p:spPr>
        <p:txBody>
          <a:bodyPr/>
          <a:lstStyle/>
          <a:p>
            <a:r>
              <a:rPr lang="en-US" sz="2400" b="1" dirty="0">
                <a:solidFill>
                  <a:srgbClr val="FF0000"/>
                </a:solidFill>
              </a:rPr>
              <a:t>QUARTER 2</a:t>
            </a:r>
            <a:br>
              <a:rPr lang="en-US" sz="2400" b="1" dirty="0">
                <a:solidFill>
                  <a:srgbClr val="FF0000"/>
                </a:solidFill>
              </a:rPr>
            </a:br>
            <a:r>
              <a:rPr lang="en-US" sz="2400" b="1" dirty="0"/>
              <a:t>PROGRAMME 3 </a:t>
            </a:r>
            <a:r>
              <a:rPr lang="en-US" sz="2400" b="1" dirty="0">
                <a:solidFill>
                  <a:prstClr val="black"/>
                </a:solidFill>
              </a:rPr>
              <a:t>PERFORMANCE PER PROVINCE</a:t>
            </a:r>
            <a:endParaRPr lang="en-ZA" sz="2400"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98907783"/>
              </p:ext>
            </p:extLst>
          </p:nvPr>
        </p:nvGraphicFramePr>
        <p:xfrm>
          <a:off x="200025" y="1417638"/>
          <a:ext cx="8486775" cy="4469511"/>
        </p:xfrm>
        <a:graphic>
          <a:graphicData uri="http://schemas.openxmlformats.org/drawingml/2006/table">
            <a:tbl>
              <a:tblPr firstRow="1" firstCol="1" bandRow="1"/>
              <a:tblGrid>
                <a:gridCol w="1771650">
                  <a:extLst>
                    <a:ext uri="{9D8B030D-6E8A-4147-A177-3AD203B41FA5}">
                      <a16:colId xmlns:a16="http://schemas.microsoft.com/office/drawing/2014/main" xmlns="" val="1219790904"/>
                    </a:ext>
                  </a:extLst>
                </a:gridCol>
                <a:gridCol w="1348567">
                  <a:extLst>
                    <a:ext uri="{9D8B030D-6E8A-4147-A177-3AD203B41FA5}">
                      <a16:colId xmlns:a16="http://schemas.microsoft.com/office/drawing/2014/main" xmlns="" val="976836951"/>
                    </a:ext>
                  </a:extLst>
                </a:gridCol>
                <a:gridCol w="1312643">
                  <a:extLst>
                    <a:ext uri="{9D8B030D-6E8A-4147-A177-3AD203B41FA5}">
                      <a16:colId xmlns:a16="http://schemas.microsoft.com/office/drawing/2014/main" xmlns="" val="2413019047"/>
                    </a:ext>
                  </a:extLst>
                </a:gridCol>
                <a:gridCol w="1389967">
                  <a:extLst>
                    <a:ext uri="{9D8B030D-6E8A-4147-A177-3AD203B41FA5}">
                      <a16:colId xmlns:a16="http://schemas.microsoft.com/office/drawing/2014/main" xmlns="" val="3262517313"/>
                    </a:ext>
                  </a:extLst>
                </a:gridCol>
                <a:gridCol w="1235316">
                  <a:extLst>
                    <a:ext uri="{9D8B030D-6E8A-4147-A177-3AD203B41FA5}">
                      <a16:colId xmlns:a16="http://schemas.microsoft.com/office/drawing/2014/main" xmlns="" val="1759163469"/>
                    </a:ext>
                  </a:extLst>
                </a:gridCol>
                <a:gridCol w="1428632">
                  <a:extLst>
                    <a:ext uri="{9D8B030D-6E8A-4147-A177-3AD203B41FA5}">
                      <a16:colId xmlns:a16="http://schemas.microsoft.com/office/drawing/2014/main" xmlns="" val="3724588641"/>
                    </a:ext>
                  </a:extLst>
                </a:gridCol>
              </a:tblGrid>
              <a:tr h="199855">
                <a:tc gridSpan="6">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85% of medical invoices finalised within </a:t>
                      </a:r>
                      <a:r>
                        <a:rPr lang="en-ZA" sz="1600" b="1">
                          <a:solidFill>
                            <a:srgbClr val="FF0000"/>
                          </a:solidFill>
                          <a:effectLst/>
                          <a:latin typeface="+mn-lt"/>
                          <a:ea typeface="Times New Roman" panose="02020603050405020304" pitchFamily="18" charset="0"/>
                          <a:cs typeface="Times New Roman" panose="02020603050405020304" pitchFamily="18" charset="0"/>
                        </a:rPr>
                        <a:t>60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 </a:t>
                      </a:r>
                      <a:r>
                        <a:rPr lang="en-ZA" sz="1600" b="1">
                          <a:solidFill>
                            <a:srgbClr val="FF0000"/>
                          </a:solidFill>
                          <a:effectLst/>
                          <a:latin typeface="+mn-lt"/>
                          <a:ea typeface="Times New Roman" panose="02020603050405020304" pitchFamily="18" charset="0"/>
                          <a:cs typeface="Times New Roman" panose="02020603050405020304" pitchFamily="18" charset="0"/>
                        </a:rPr>
                        <a:t>of receipt</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34269187"/>
                  </a:ext>
                </a:extLst>
              </a:tr>
              <a:tr h="546009">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Province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Total Received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Total Finalised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FF0000"/>
                          </a:solidFill>
                          <a:effectLst/>
                          <a:latin typeface="+mn-lt"/>
                          <a:ea typeface="Times New Roman" panose="02020603050405020304" pitchFamily="18" charset="0"/>
                          <a:cs typeface="Times New Roman" panose="02020603050405020304" pitchFamily="18" charset="0"/>
                        </a:rPr>
                        <a:t>of Total Finalised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Finalised within </a:t>
                      </a:r>
                      <a:r>
                        <a:rPr lang="en-ZA" sz="1600" b="1">
                          <a:solidFill>
                            <a:srgbClr val="FF0000"/>
                          </a:solidFill>
                          <a:effectLst/>
                          <a:latin typeface="+mn-lt"/>
                          <a:ea typeface="Times New Roman" panose="02020603050405020304" pitchFamily="18" charset="0"/>
                          <a:cs typeface="Times New Roman" panose="02020603050405020304" pitchFamily="18" charset="0"/>
                        </a:rPr>
                        <a:t>60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FF0000"/>
                          </a:solidFill>
                          <a:effectLst/>
                          <a:latin typeface="+mn-lt"/>
                          <a:ea typeface="Times New Roman" panose="02020603050405020304" pitchFamily="18" charset="0"/>
                          <a:cs typeface="Times New Roman" panose="02020603050405020304" pitchFamily="18" charset="0"/>
                        </a:rPr>
                        <a:t>of Total Finalised within </a:t>
                      </a:r>
                      <a:r>
                        <a:rPr lang="en-ZA" sz="1600" b="1">
                          <a:solidFill>
                            <a:srgbClr val="FF0000"/>
                          </a:solidFill>
                          <a:effectLst/>
                          <a:latin typeface="+mn-lt"/>
                          <a:ea typeface="Times New Roman" panose="02020603050405020304" pitchFamily="18" charset="0"/>
                          <a:cs typeface="Times New Roman" panose="02020603050405020304" pitchFamily="18" charset="0"/>
                        </a:rPr>
                        <a:t>60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013426261"/>
                  </a:ext>
                </a:extLst>
              </a:tr>
              <a:tr h="199855">
                <a:tc>
                  <a:txBody>
                    <a:bodyPr/>
                    <a:lstStyle/>
                    <a:p>
                      <a:pPr algn="l" fontAlgn="b"/>
                      <a:r>
                        <a:rPr lang="en-ZA" sz="1600" b="0" i="0" u="none" strike="noStrike">
                          <a:solidFill>
                            <a:srgbClr val="000000"/>
                          </a:solidFill>
                          <a:effectLst/>
                          <a:latin typeface="Calibri"/>
                        </a:rPr>
                        <a:t>Eastern </a:t>
                      </a:r>
                      <a:r>
                        <a:rPr lang="en-ZA" sz="1600" b="0" i="0" u="none" strike="noStrike" dirty="0">
                          <a:solidFill>
                            <a:srgbClr val="000000"/>
                          </a:solidFill>
                          <a:effectLst/>
                          <a:latin typeface="Calibri"/>
                        </a:rPr>
                        <a:t>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21952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21128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20919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95.29%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67384267"/>
                  </a:ext>
                </a:extLst>
              </a:tr>
              <a:tr h="199855">
                <a:tc>
                  <a:txBody>
                    <a:bodyPr/>
                    <a:lstStyle/>
                    <a:p>
                      <a:pPr algn="l" fontAlgn="b"/>
                      <a:r>
                        <a:rPr lang="en-ZA" sz="1600" b="0" i="0" u="none" strike="noStrike">
                          <a:solidFill>
                            <a:srgbClr val="000000"/>
                          </a:solidFill>
                          <a:effectLst/>
                          <a:latin typeface="Calibri"/>
                        </a:rPr>
                        <a:t>Freestate</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11594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10454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10296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88.80%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57786294"/>
                  </a:ext>
                </a:extLst>
              </a:tr>
              <a:tr h="199855">
                <a:tc>
                  <a:txBody>
                    <a:bodyPr/>
                    <a:lstStyle/>
                    <a:p>
                      <a:pPr algn="l" fontAlgn="b"/>
                      <a:r>
                        <a:rPr lang="en-ZA" sz="1600" b="0" i="0" u="none" strike="noStrike">
                          <a:solidFill>
                            <a:srgbClr val="000000"/>
                          </a:solidFill>
                          <a:effectLst/>
                          <a:latin typeface="Calibri"/>
                        </a:rPr>
                        <a:t>Gauteng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201930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193337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189750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93.97%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686026151"/>
                  </a:ext>
                </a:extLst>
              </a:tr>
              <a:tr h="199855">
                <a:tc>
                  <a:txBody>
                    <a:bodyPr/>
                    <a:lstStyle/>
                    <a:p>
                      <a:pPr algn="l" fontAlgn="b"/>
                      <a:r>
                        <a:rPr lang="en-ZA" sz="1600" b="0" i="0" u="none" strike="noStrike">
                          <a:solidFill>
                            <a:srgbClr val="000000"/>
                          </a:solidFill>
                          <a:effectLst/>
                          <a:latin typeface="Calibri"/>
                        </a:rPr>
                        <a:t>Kwa-Zulu Natal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11075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10495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9874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89.16%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06843496"/>
                  </a:ext>
                </a:extLst>
              </a:tr>
              <a:tr h="199855">
                <a:tc>
                  <a:txBody>
                    <a:bodyPr/>
                    <a:lstStyle/>
                    <a:p>
                      <a:pPr algn="l" fontAlgn="b"/>
                      <a:r>
                        <a:rPr lang="en-ZA" sz="1600" b="0" i="0" u="none" strike="noStrike">
                          <a:solidFill>
                            <a:srgbClr val="000000"/>
                          </a:solidFill>
                          <a:effectLst/>
                          <a:latin typeface="Calibri"/>
                        </a:rPr>
                        <a:t>Limpopo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27304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26437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25806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94.51%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697937"/>
                  </a:ext>
                </a:extLst>
              </a:tr>
              <a:tr h="199855">
                <a:tc>
                  <a:txBody>
                    <a:bodyPr/>
                    <a:lstStyle/>
                    <a:p>
                      <a:pPr algn="l" fontAlgn="b"/>
                      <a:r>
                        <a:rPr lang="en-ZA" sz="1600" b="0" i="0" u="none" strike="noStrike">
                          <a:solidFill>
                            <a:srgbClr val="000000"/>
                          </a:solidFill>
                          <a:effectLst/>
                          <a:latin typeface="Calibri"/>
                        </a:rPr>
                        <a:t>Mpumalanga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11943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11595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11436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95.75%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7175038"/>
                  </a:ext>
                </a:extLst>
              </a:tr>
              <a:tr h="199855">
                <a:tc>
                  <a:txBody>
                    <a:bodyPr/>
                    <a:lstStyle/>
                    <a:p>
                      <a:pPr algn="l" fontAlgn="b"/>
                      <a:r>
                        <a:rPr lang="en-ZA" sz="1600" b="0" i="0" u="none" strike="noStrike">
                          <a:solidFill>
                            <a:srgbClr val="000000"/>
                          </a:solidFill>
                          <a:effectLst/>
                          <a:latin typeface="Calibri"/>
                        </a:rPr>
                        <a:t>North </a:t>
                      </a:r>
                      <a:r>
                        <a:rPr lang="en-ZA" sz="1600" b="0" i="0" u="none" strike="noStrike" dirty="0">
                          <a:solidFill>
                            <a:srgbClr val="000000"/>
                          </a:solidFill>
                          <a:effectLst/>
                          <a:latin typeface="Calibri"/>
                        </a:rPr>
                        <a:t>West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12269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11626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11435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93.20%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663590821"/>
                  </a:ext>
                </a:extLst>
              </a:tr>
              <a:tr h="199855">
                <a:tc>
                  <a:txBody>
                    <a:bodyPr/>
                    <a:lstStyle/>
                    <a:p>
                      <a:pPr algn="l" fontAlgn="b"/>
                      <a:r>
                        <a:rPr lang="en-ZA" sz="1600" b="0" i="0" u="none" strike="noStrike">
                          <a:solidFill>
                            <a:srgbClr val="000000"/>
                          </a:solidFill>
                          <a:effectLst/>
                          <a:latin typeface="Calibri"/>
                        </a:rPr>
                        <a:t>Northern </a:t>
                      </a:r>
                      <a:r>
                        <a:rPr lang="en-ZA" sz="1600" b="0" i="0" u="none" strike="noStrike" dirty="0">
                          <a:solidFill>
                            <a:srgbClr val="000000"/>
                          </a:solidFill>
                          <a:effectLst/>
                          <a:latin typeface="Calibri"/>
                        </a:rPr>
                        <a:t>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4178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3996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3885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92.99%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13310394"/>
                  </a:ext>
                </a:extLst>
              </a:tr>
              <a:tr h="199855">
                <a:tc>
                  <a:txBody>
                    <a:bodyPr/>
                    <a:lstStyle/>
                    <a:p>
                      <a:pPr algn="l" fontAlgn="b"/>
                      <a:r>
                        <a:rPr lang="en-ZA" sz="1600" b="0" i="0" u="none" strike="noStrike">
                          <a:solidFill>
                            <a:srgbClr val="000000"/>
                          </a:solidFill>
                          <a:effectLst/>
                          <a:latin typeface="Calibri"/>
                        </a:rPr>
                        <a:t>Western </a:t>
                      </a:r>
                      <a:r>
                        <a:rPr lang="en-ZA" sz="1600" b="0" i="0" u="none" strike="noStrike" dirty="0">
                          <a:solidFill>
                            <a:srgbClr val="000000"/>
                          </a:solidFill>
                          <a:effectLst/>
                          <a:latin typeface="Calibri"/>
                        </a:rPr>
                        <a:t>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28840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27554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Calibri"/>
                        </a:rPr>
                        <a:t>26751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Calibri"/>
                        </a:rPr>
                        <a:t>92.76%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92680063"/>
                  </a:ext>
                </a:extLst>
              </a:tr>
              <a:tr h="199855">
                <a:tc>
                  <a:txBody>
                    <a:bodyPr/>
                    <a:lstStyle/>
                    <a:p>
                      <a:pPr>
                        <a:lnSpc>
                          <a:spcPct val="115000"/>
                        </a:lnSpc>
                        <a:spcAft>
                          <a:spcPts val="0"/>
                        </a:spcAft>
                      </a:pPr>
                      <a:r>
                        <a:rPr lang="en-ZA" sz="1600">
                          <a:solidFill>
                            <a:schemeClr val="tx1"/>
                          </a:solidFill>
                          <a:effectLst/>
                          <a:latin typeface="+mn-lt"/>
                          <a:ea typeface="Calibri" panose="020F0502020204030204" pitchFamily="34" charset="0"/>
                          <a:cs typeface="Times New Roman" panose="02020603050405020304" pitchFamily="18" charset="0"/>
                        </a:rPr>
                        <a:t>Systems Generated</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1357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924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600" b="0" i="0" u="none" strike="noStrike">
                          <a:solidFill>
                            <a:srgbClr val="000000"/>
                          </a:solidFill>
                          <a:effectLst/>
                          <a:latin typeface="Calibri"/>
                        </a:rPr>
                        <a:t>917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67.58%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23606013"/>
                  </a:ext>
                </a:extLst>
              </a:tr>
              <a:tr h="199855">
                <a:tc>
                  <a:txBody>
                    <a:bodyPr/>
                    <a:lstStyle/>
                    <a:p>
                      <a:pPr algn="l" fontAlgn="b"/>
                      <a:r>
                        <a:rPr lang="en-ZA" sz="1600" b="1" i="0" u="none" strike="noStrike">
                          <a:solidFill>
                            <a:srgbClr val="000000"/>
                          </a:solidFill>
                          <a:effectLst/>
                          <a:latin typeface="Calibri"/>
                        </a:rPr>
                        <a:t>Grand </a:t>
                      </a:r>
                      <a:r>
                        <a:rPr lang="en-ZA" sz="1600" b="1" i="0" u="none" strike="noStrike" dirty="0">
                          <a:solidFill>
                            <a:srgbClr val="000000"/>
                          </a:solidFill>
                          <a:effectLst/>
                          <a:latin typeface="Calibri"/>
                        </a:rPr>
                        <a:t>Total – Q2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332442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317546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311069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93.57%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2"/>
                  </a:ext>
                </a:extLst>
              </a:tr>
              <a:tr h="199855">
                <a:tc>
                  <a:txBody>
                    <a:bodyPr/>
                    <a:lstStyle/>
                    <a:p>
                      <a:pPr algn="l" fontAlgn="b"/>
                      <a:r>
                        <a:rPr lang="en-US" sz="1600" b="1" i="0" u="none" strike="noStrike">
                          <a:solidFill>
                            <a:srgbClr val="000000"/>
                          </a:solidFill>
                          <a:effectLst/>
                          <a:latin typeface="Calibri"/>
                        </a:rPr>
                        <a:t>Grand</a:t>
                      </a:r>
                      <a:r>
                        <a:rPr lang="en-US" sz="1600" b="1" i="0" u="none" strike="noStrike" baseline="0">
                          <a:solidFill>
                            <a:srgbClr val="000000"/>
                          </a:solidFill>
                          <a:effectLst/>
                          <a:latin typeface="Calibri"/>
                        </a:rPr>
                        <a:t> </a:t>
                      </a:r>
                      <a:r>
                        <a:rPr lang="en-US" sz="1600" b="1" i="0" u="none" strike="noStrike" baseline="0" dirty="0">
                          <a:solidFill>
                            <a:srgbClr val="000000"/>
                          </a:solidFill>
                          <a:effectLst/>
                          <a:latin typeface="Calibri"/>
                        </a:rPr>
                        <a:t>Total – Q1</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mn-lt"/>
                        </a:rPr>
                        <a:t>146154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mn-lt"/>
                        </a:rPr>
                        <a:t>145281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mn-lt"/>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mn-lt"/>
                        </a:rPr>
                        <a:t>145232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99.00%</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3"/>
                  </a:ext>
                </a:extLst>
              </a:tr>
            </a:tbl>
          </a:graphicData>
        </a:graphic>
      </p:graphicFrame>
      <p:sp>
        <p:nvSpPr>
          <p:cNvPr id="7" name="Rectangle 1"/>
          <p:cNvSpPr>
            <a:spLocks noChangeArrowheads="1"/>
          </p:cNvSpPr>
          <p:nvPr/>
        </p:nvSpPr>
        <p:spPr bwMode="auto">
          <a:xfrm>
            <a:off x="-2350208" y="-1020278"/>
            <a:ext cx="1357452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2838" y="5477573"/>
            <a:ext cx="4762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62525" y="5477574"/>
            <a:ext cx="4762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342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23"/>
            <a:ext cx="8229600" cy="1143000"/>
          </a:xfrm>
        </p:spPr>
        <p:txBody>
          <a:bodyPr/>
          <a:lstStyle/>
          <a:p>
            <a:r>
              <a:rPr lang="en-US" sz="1800" b="1">
                <a:solidFill>
                  <a:srgbClr val="FF0000"/>
                </a:solidFill>
              </a:rPr>
              <a:t>QUARTER </a:t>
            </a:r>
            <a:r>
              <a:rPr lang="en-US" sz="1800" b="1" dirty="0">
                <a:solidFill>
                  <a:srgbClr val="FF0000"/>
                </a:solidFill>
              </a:rPr>
              <a:t>2</a:t>
            </a:r>
            <a:r>
              <a:rPr lang="en-US" sz="1800" b="1">
                <a:solidFill>
                  <a:srgbClr val="FF0000"/>
                </a:solidFill>
              </a:rPr>
              <a:t/>
            </a:r>
            <a:br>
              <a:rPr lang="en-US" sz="1800" b="1">
                <a:solidFill>
                  <a:srgbClr val="FF0000"/>
                </a:solidFill>
              </a:rPr>
            </a:br>
            <a:r>
              <a:rPr lang="en-US" sz="1800" b="1"/>
              <a:t>PROGRAMME 3 </a:t>
            </a:r>
            <a:r>
              <a:rPr lang="en-US" sz="1800" b="1">
                <a:solidFill>
                  <a:prstClr val="black"/>
                </a:solidFill>
              </a:rPr>
              <a:t>PERFORMANCE PER PROVINCE</a:t>
            </a: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Rectangle 1"/>
          <p:cNvSpPr>
            <a:spLocks noChangeArrowheads="1"/>
          </p:cNvSpPr>
          <p:nvPr/>
        </p:nvSpPr>
        <p:spPr bwMode="auto">
          <a:xfrm>
            <a:off x="-2350208" y="-1020278"/>
            <a:ext cx="1357452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18906949"/>
              </p:ext>
            </p:extLst>
          </p:nvPr>
        </p:nvGraphicFramePr>
        <p:xfrm>
          <a:off x="250258" y="1417638"/>
          <a:ext cx="8436542" cy="4243197"/>
        </p:xfrm>
        <a:graphic>
          <a:graphicData uri="http://schemas.openxmlformats.org/drawingml/2006/table">
            <a:tbl>
              <a:tblPr firstRow="1" firstCol="1" bandRow="1"/>
              <a:tblGrid>
                <a:gridCol w="1701070">
                  <a:extLst>
                    <a:ext uri="{9D8B030D-6E8A-4147-A177-3AD203B41FA5}">
                      <a16:colId xmlns:a16="http://schemas.microsoft.com/office/drawing/2014/main" xmlns="" val="35819990"/>
                    </a:ext>
                  </a:extLst>
                </a:gridCol>
                <a:gridCol w="1768282">
                  <a:extLst>
                    <a:ext uri="{9D8B030D-6E8A-4147-A177-3AD203B41FA5}">
                      <a16:colId xmlns:a16="http://schemas.microsoft.com/office/drawing/2014/main" xmlns="" val="2836431567"/>
                    </a:ext>
                  </a:extLst>
                </a:gridCol>
                <a:gridCol w="1803487">
                  <a:extLst>
                    <a:ext uri="{9D8B030D-6E8A-4147-A177-3AD203B41FA5}">
                      <a16:colId xmlns:a16="http://schemas.microsoft.com/office/drawing/2014/main" xmlns="" val="114267429"/>
                    </a:ext>
                  </a:extLst>
                </a:gridCol>
                <a:gridCol w="680108">
                  <a:extLst>
                    <a:ext uri="{9D8B030D-6E8A-4147-A177-3AD203B41FA5}">
                      <a16:colId xmlns:a16="http://schemas.microsoft.com/office/drawing/2014/main" xmlns="" val="3469390286"/>
                    </a:ext>
                  </a:extLst>
                </a:gridCol>
                <a:gridCol w="2483595">
                  <a:extLst>
                    <a:ext uri="{9D8B030D-6E8A-4147-A177-3AD203B41FA5}">
                      <a16:colId xmlns:a16="http://schemas.microsoft.com/office/drawing/2014/main" xmlns="" val="20004"/>
                    </a:ext>
                  </a:extLst>
                </a:gridCol>
              </a:tblGrid>
              <a:tr h="190500">
                <a:tc gridSpan="5">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85% </a:t>
                      </a:r>
                      <a:r>
                        <a:rPr lang="en-ZA" sz="1600" b="1">
                          <a:solidFill>
                            <a:srgbClr val="FF0000"/>
                          </a:solidFill>
                          <a:effectLst/>
                          <a:latin typeface="+mn-lt"/>
                          <a:ea typeface="Times New Roman" panose="02020603050405020304" pitchFamily="18" charset="0"/>
                          <a:cs typeface="Times New Roman" panose="02020603050405020304" pitchFamily="18" charset="0"/>
                        </a:rPr>
                        <a:t>of   pre-authorisations responded </a:t>
                      </a:r>
                      <a:r>
                        <a:rPr lang="en-ZA" sz="1600" b="1" dirty="0">
                          <a:solidFill>
                            <a:srgbClr val="FF0000"/>
                          </a:solidFill>
                          <a:effectLst/>
                          <a:latin typeface="+mn-lt"/>
                          <a:ea typeface="Times New Roman" panose="02020603050405020304" pitchFamily="18" charset="0"/>
                          <a:cs typeface="Times New Roman" panose="02020603050405020304" pitchFamily="18" charset="0"/>
                        </a:rPr>
                        <a:t>to within </a:t>
                      </a:r>
                      <a:r>
                        <a:rPr lang="en-ZA" sz="1600" b="1">
                          <a:solidFill>
                            <a:srgbClr val="FF0000"/>
                          </a:solidFill>
                          <a:effectLst/>
                          <a:latin typeface="+mn-lt"/>
                          <a:ea typeface="Times New Roman" panose="02020603050405020304" pitchFamily="18" charset="0"/>
                          <a:cs typeface="Times New Roman" panose="02020603050405020304" pitchFamily="18" charset="0"/>
                        </a:rPr>
                        <a:t>10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  </a:t>
                      </a:r>
                      <a:r>
                        <a:rPr lang="en-ZA" sz="1600" b="1">
                          <a:solidFill>
                            <a:srgbClr val="FF0000"/>
                          </a:solidFill>
                          <a:effectLst/>
                          <a:latin typeface="+mn-lt"/>
                          <a:ea typeface="Times New Roman" panose="02020603050405020304" pitchFamily="18" charset="0"/>
                          <a:cs typeface="Times New Roman" panose="02020603050405020304" pitchFamily="18" charset="0"/>
                        </a:rPr>
                        <a:t>on previously </a:t>
                      </a:r>
                      <a:r>
                        <a:rPr lang="en-ZA" sz="1600" b="1" dirty="0">
                          <a:solidFill>
                            <a:srgbClr val="FF0000"/>
                          </a:solidFill>
                          <a:effectLst/>
                          <a:latin typeface="+mn-lt"/>
                          <a:ea typeface="Times New Roman" panose="02020603050405020304" pitchFamily="18" charset="0"/>
                          <a:cs typeface="Times New Roman" panose="02020603050405020304" pitchFamily="18" charset="0"/>
                        </a:rPr>
                        <a:t>finalised cases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35612829"/>
                  </a:ext>
                </a:extLst>
              </a:tr>
              <a:tr h="190500">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Province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Received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Achieved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extLst>
                  <a:ext uri="{0D108BD9-81ED-4DB2-BD59-A6C34878D82A}">
                    <a16:rowId xmlns:a16="http://schemas.microsoft.com/office/drawing/2014/main" xmlns="" val="3032584028"/>
                  </a:ext>
                </a:extLst>
              </a:tr>
              <a:tr h="190500">
                <a:tc>
                  <a:txBody>
                    <a:bodyPr/>
                    <a:lstStyle/>
                    <a:p>
                      <a:pPr algn="l" fontAlgn="b"/>
                      <a:r>
                        <a:rPr lang="en-ZA" sz="1600" b="0" i="0" u="none" strike="noStrike" dirty="0">
                          <a:solidFill>
                            <a:srgbClr val="000000"/>
                          </a:solidFill>
                          <a:effectLst/>
                          <a:latin typeface="Calibri"/>
                        </a:rPr>
                        <a:t>EC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extLst>
                  <a:ext uri="{0D108BD9-81ED-4DB2-BD59-A6C34878D82A}">
                    <a16:rowId xmlns:a16="http://schemas.microsoft.com/office/drawing/2014/main" xmlns="" val="277251424"/>
                  </a:ext>
                </a:extLst>
              </a:tr>
              <a:tr h="190500">
                <a:tc>
                  <a:txBody>
                    <a:bodyPr/>
                    <a:lstStyle/>
                    <a:p>
                      <a:pPr algn="l" fontAlgn="b"/>
                      <a:r>
                        <a:rPr lang="en-ZA" sz="1600" b="0" i="0" u="none" strike="noStrike" dirty="0">
                          <a:solidFill>
                            <a:srgbClr val="000000"/>
                          </a:solidFill>
                          <a:effectLst/>
                          <a:latin typeface="Calibri"/>
                        </a:rPr>
                        <a:t>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a:solidFill>
                            <a:srgbClr val="000000"/>
                          </a:solidFill>
                          <a:effectLst/>
                          <a:latin typeface="Calibri"/>
                        </a:rPr>
                        <a:t>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3326807251"/>
                  </a:ext>
                </a:extLst>
              </a:tr>
              <a:tr h="190500">
                <a:tc>
                  <a:txBody>
                    <a:bodyPr/>
                    <a:lstStyle/>
                    <a:p>
                      <a:pPr algn="l" fontAlgn="b"/>
                      <a:r>
                        <a:rPr lang="en-ZA" sz="1600" b="0" i="0" u="none" strike="noStrike">
                          <a:solidFill>
                            <a:srgbClr val="000000"/>
                          </a:solidFill>
                          <a:effectLst/>
                          <a:latin typeface="Calibri"/>
                        </a:rPr>
                        <a:t>GP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195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172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a:solidFill>
                            <a:srgbClr val="000000"/>
                          </a:solidFill>
                          <a:effectLst/>
                          <a:latin typeface="Calibri"/>
                        </a:rPr>
                        <a:t>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3399530188"/>
                  </a:ext>
                </a:extLst>
              </a:tr>
              <a:tr h="190500">
                <a:tc>
                  <a:txBody>
                    <a:bodyPr/>
                    <a:lstStyle/>
                    <a:p>
                      <a:pPr algn="l" fontAlgn="b"/>
                      <a:r>
                        <a:rPr lang="en-ZA" sz="1600" b="0" i="0" u="none" strike="noStrike">
                          <a:solidFill>
                            <a:srgbClr val="000000"/>
                          </a:solidFill>
                          <a:effectLst/>
                          <a:latin typeface="Calibri"/>
                        </a:rPr>
                        <a:t>KZN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3828020917"/>
                  </a:ext>
                </a:extLst>
              </a:tr>
              <a:tr h="190500">
                <a:tc>
                  <a:txBody>
                    <a:bodyPr/>
                    <a:lstStyle/>
                    <a:p>
                      <a:pPr algn="l" fontAlgn="b"/>
                      <a:r>
                        <a:rPr lang="en-ZA" sz="1600" b="0" i="0" u="none" strike="noStrike">
                          <a:solidFill>
                            <a:srgbClr val="000000"/>
                          </a:solidFill>
                          <a:effectLst/>
                          <a:latin typeface="Calibri"/>
                        </a:rPr>
                        <a:t>LP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2194715130"/>
                  </a:ext>
                </a:extLst>
              </a:tr>
              <a:tr h="190500">
                <a:tc>
                  <a:txBody>
                    <a:bodyPr/>
                    <a:lstStyle/>
                    <a:p>
                      <a:pPr algn="l" fontAlgn="b"/>
                      <a:r>
                        <a:rPr lang="en-ZA" sz="1600" b="0" i="0" u="none" strike="noStrike">
                          <a:solidFill>
                            <a:srgbClr val="000000"/>
                          </a:solidFill>
                          <a:effectLst/>
                          <a:latin typeface="Calibri"/>
                        </a:rPr>
                        <a:t>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670796124"/>
                  </a:ext>
                </a:extLst>
              </a:tr>
              <a:tr h="190500">
                <a:tc>
                  <a:txBody>
                    <a:bodyPr/>
                    <a:lstStyle/>
                    <a:p>
                      <a:pPr algn="l" fontAlgn="b"/>
                      <a:r>
                        <a:rPr lang="en-ZA" sz="1600" b="0" i="0" u="none" strike="noStrike">
                          <a:solidFill>
                            <a:srgbClr val="000000"/>
                          </a:solidFill>
                          <a:effectLst/>
                          <a:latin typeface="Calibri"/>
                        </a:rPr>
                        <a:t>NC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918816782"/>
                  </a:ext>
                </a:extLst>
              </a:tr>
              <a:tr h="190500">
                <a:tc>
                  <a:txBody>
                    <a:bodyPr/>
                    <a:lstStyle/>
                    <a:p>
                      <a:pPr algn="l" fontAlgn="b"/>
                      <a:r>
                        <a:rPr lang="en-ZA" sz="1600" b="0" i="0" u="none" strike="noStrike">
                          <a:solidFill>
                            <a:srgbClr val="000000"/>
                          </a:solidFill>
                          <a:effectLst/>
                          <a:latin typeface="Calibri"/>
                        </a:rPr>
                        <a:t>NW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extLst>
                  <a:ext uri="{0D108BD9-81ED-4DB2-BD59-A6C34878D82A}">
                    <a16:rowId xmlns:a16="http://schemas.microsoft.com/office/drawing/2014/main" xmlns="" val="1518587325"/>
                  </a:ext>
                </a:extLst>
              </a:tr>
              <a:tr h="190500">
                <a:tc>
                  <a:txBody>
                    <a:bodyPr/>
                    <a:lstStyle/>
                    <a:p>
                      <a:pPr algn="l" fontAlgn="b"/>
                      <a:r>
                        <a:rPr lang="en-ZA" sz="1600" b="0" i="0" u="none" strike="noStrike">
                          <a:solidFill>
                            <a:srgbClr val="000000"/>
                          </a:solidFill>
                          <a:effectLst/>
                          <a:latin typeface="Calibri"/>
                        </a:rPr>
                        <a:t>WC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a:solidFill>
                            <a:srgbClr val="000000"/>
                          </a:solidFill>
                          <a:effectLst/>
                          <a:latin typeface="Calibri"/>
                        </a:rPr>
                        <a:t>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830752073"/>
                  </a:ext>
                </a:extLst>
              </a:tr>
              <a:tr h="190500">
                <a:tc gridSpan="5">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Total Pre-Authorization's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44338048"/>
                  </a:ext>
                </a:extLst>
              </a:tr>
              <a:tr h="190500">
                <a:tc gridSpan="2">
                  <a:txBody>
                    <a:bodyPr/>
                    <a:lstStyle/>
                    <a:p>
                      <a:pPr algn="ctr">
                        <a:lnSpc>
                          <a:spcPct val="115000"/>
                        </a:lnSpc>
                        <a:spcAft>
                          <a:spcPts val="0"/>
                        </a:spcAft>
                      </a:pP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gridSpan="2">
                  <a:txBody>
                    <a:bodyPr/>
                    <a:lstStyle/>
                    <a:p>
                      <a:pPr algn="ctr" fontAlgn="b"/>
                      <a:r>
                        <a:rPr lang="en-US" sz="1600" b="1" i="0" u="none" strike="noStrike" dirty="0">
                          <a:solidFill>
                            <a:srgbClr val="000000"/>
                          </a:solidFill>
                          <a:effectLst/>
                          <a:latin typeface="Calibri"/>
                        </a:rPr>
                        <a:t>Q1</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US" sz="1600" b="1" i="0" u="none" strike="noStrike" dirty="0">
                          <a:solidFill>
                            <a:srgbClr val="000000"/>
                          </a:solidFill>
                          <a:effectLst/>
                          <a:latin typeface="Calibri"/>
                        </a:rPr>
                        <a:t>Q2</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2"/>
                  </a:ext>
                </a:extLst>
              </a:tr>
              <a:tr h="190500">
                <a:tc gridSpan="2">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Received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gridSpan="2">
                  <a:txBody>
                    <a:bodyPr/>
                    <a:lstStyle/>
                    <a:p>
                      <a:pPr algn="ctr" fontAlgn="b"/>
                      <a:r>
                        <a:rPr lang="en-US" sz="1600" b="1" i="0" u="none" strike="noStrike" dirty="0">
                          <a:solidFill>
                            <a:srgbClr val="000000"/>
                          </a:solidFill>
                          <a:effectLst/>
                          <a:latin typeface="Calibri"/>
                        </a:rPr>
                        <a:t>473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ZA" sz="1600" b="1" i="0" u="none" strike="noStrike" dirty="0">
                          <a:solidFill>
                            <a:srgbClr val="000000"/>
                          </a:solidFill>
                          <a:effectLst/>
                          <a:latin typeface="Calibri"/>
                        </a:rPr>
                        <a:t>549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156067418"/>
                  </a:ext>
                </a:extLst>
              </a:tr>
              <a:tr h="190500">
                <a:tc gridSpan="2">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Achieved </a:t>
                      </a:r>
                      <a:endParaRPr lang="en-ZA" sz="160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gridSpan="2">
                  <a:txBody>
                    <a:bodyPr/>
                    <a:lstStyle/>
                    <a:p>
                      <a:pPr algn="ctr" fontAlgn="b"/>
                      <a:r>
                        <a:rPr lang="en-US" sz="1600" b="1" i="0" u="none" strike="noStrike" dirty="0">
                          <a:solidFill>
                            <a:srgbClr val="000000"/>
                          </a:solidFill>
                          <a:effectLst/>
                          <a:latin typeface="Calibri"/>
                        </a:rPr>
                        <a:t>412</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ZA" sz="1600" b="1" i="0" u="none" strike="noStrike" dirty="0">
                          <a:solidFill>
                            <a:srgbClr val="000000"/>
                          </a:solidFill>
                          <a:effectLst/>
                          <a:latin typeface="Calibri"/>
                        </a:rPr>
                        <a:t>490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87598790"/>
                  </a:ext>
                </a:extLst>
              </a:tr>
              <a:tr h="190500">
                <a:tc gridSpan="2">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gridSpan="2">
                  <a:txBody>
                    <a:bodyPr/>
                    <a:lstStyle/>
                    <a:p>
                      <a:pPr algn="ctr" fontAlgn="b"/>
                      <a:r>
                        <a:rPr lang="en-ZA" sz="1600" b="1" i="0" u="none" strike="noStrike" dirty="0">
                          <a:solidFill>
                            <a:srgbClr val="000000"/>
                          </a:solidFill>
                          <a:effectLst/>
                          <a:latin typeface="Calibri"/>
                        </a:rPr>
                        <a:t>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ctr" fontAlgn="b"/>
                      <a:r>
                        <a:rPr lang="en-ZA" sz="1600" b="1" i="0" u="none" strike="noStrike" dirty="0">
                          <a:solidFill>
                            <a:srgbClr val="000000"/>
                          </a:solidFill>
                          <a:effectLst/>
                          <a:latin typeface="Calibri"/>
                        </a:rPr>
                        <a:t>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10801010"/>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9888" y="5034725"/>
            <a:ext cx="5365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603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61"/>
            <a:ext cx="8229600" cy="1143000"/>
          </a:xfrm>
        </p:spPr>
        <p:txBody>
          <a:bodyPr/>
          <a:lstStyle/>
          <a:p>
            <a:r>
              <a:rPr lang="en-US" sz="1800" b="1">
                <a:solidFill>
                  <a:srgbClr val="FF0000"/>
                </a:solidFill>
              </a:rPr>
              <a:t>QUARTER </a:t>
            </a:r>
            <a:r>
              <a:rPr lang="en-US" sz="1800" b="1" dirty="0">
                <a:solidFill>
                  <a:srgbClr val="FF0000"/>
                </a:solidFill>
              </a:rPr>
              <a:t>2</a:t>
            </a:r>
            <a:r>
              <a:rPr lang="en-US" sz="1800" b="1">
                <a:solidFill>
                  <a:srgbClr val="FF0000"/>
                </a:solidFill>
              </a:rPr>
              <a:t/>
            </a:r>
            <a:br>
              <a:rPr lang="en-US" sz="1800" b="1">
                <a:solidFill>
                  <a:srgbClr val="FF0000"/>
                </a:solidFill>
              </a:rPr>
            </a:br>
            <a:r>
              <a:rPr lang="en-US" sz="1800" b="1"/>
              <a:t>PROGRAMME 4 </a:t>
            </a:r>
            <a:r>
              <a:rPr lang="en-US" sz="1800" b="1">
                <a:solidFill>
                  <a:prstClr val="black"/>
                </a:solidFill>
              </a:rPr>
              <a:t>PERFORMANCE PER PROVINCE</a:t>
            </a: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Rectangle 1"/>
          <p:cNvSpPr>
            <a:spLocks noChangeArrowheads="1"/>
          </p:cNvSpPr>
          <p:nvPr/>
        </p:nvSpPr>
        <p:spPr bwMode="auto">
          <a:xfrm>
            <a:off x="-2350208" y="-1020278"/>
            <a:ext cx="1357452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37874079"/>
              </p:ext>
            </p:extLst>
          </p:nvPr>
        </p:nvGraphicFramePr>
        <p:xfrm>
          <a:off x="314325" y="1417638"/>
          <a:ext cx="8560167" cy="3925824"/>
        </p:xfrm>
        <a:graphic>
          <a:graphicData uri="http://schemas.openxmlformats.org/drawingml/2006/table">
            <a:tbl>
              <a:tblPr firstRow="1" firstCol="1" bandRow="1"/>
              <a:tblGrid>
                <a:gridCol w="1854171">
                  <a:extLst>
                    <a:ext uri="{9D8B030D-6E8A-4147-A177-3AD203B41FA5}">
                      <a16:colId xmlns:a16="http://schemas.microsoft.com/office/drawing/2014/main" xmlns="" val="813912837"/>
                    </a:ext>
                  </a:extLst>
                </a:gridCol>
                <a:gridCol w="1932071">
                  <a:extLst>
                    <a:ext uri="{9D8B030D-6E8A-4147-A177-3AD203B41FA5}">
                      <a16:colId xmlns:a16="http://schemas.microsoft.com/office/drawing/2014/main" xmlns="" val="2334894959"/>
                    </a:ext>
                  </a:extLst>
                </a:gridCol>
                <a:gridCol w="1969570">
                  <a:extLst>
                    <a:ext uri="{9D8B030D-6E8A-4147-A177-3AD203B41FA5}">
                      <a16:colId xmlns:a16="http://schemas.microsoft.com/office/drawing/2014/main" xmlns="" val="3454287025"/>
                    </a:ext>
                  </a:extLst>
                </a:gridCol>
                <a:gridCol w="2804355">
                  <a:extLst>
                    <a:ext uri="{9D8B030D-6E8A-4147-A177-3AD203B41FA5}">
                      <a16:colId xmlns:a16="http://schemas.microsoft.com/office/drawing/2014/main" xmlns="" val="1246760951"/>
                    </a:ext>
                  </a:extLst>
                </a:gridCol>
              </a:tblGrid>
              <a:tr h="200025">
                <a:tc gridSpan="4">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85% of </a:t>
                      </a:r>
                      <a:r>
                        <a:rPr lang="en-ZA" sz="1600" b="1">
                          <a:solidFill>
                            <a:srgbClr val="000000"/>
                          </a:solidFill>
                          <a:effectLst/>
                          <a:latin typeface="+mn-lt"/>
                          <a:ea typeface="Times New Roman" panose="02020603050405020304" pitchFamily="18" charset="0"/>
                          <a:cs typeface="Times New Roman" panose="02020603050405020304" pitchFamily="18" charset="0"/>
                        </a:rPr>
                        <a:t>compliant requests for </a:t>
                      </a:r>
                      <a:r>
                        <a:rPr lang="en-ZA" sz="1600" b="1" dirty="0">
                          <a:solidFill>
                            <a:srgbClr val="000000"/>
                          </a:solidFill>
                          <a:effectLst/>
                          <a:latin typeface="+mn-lt"/>
                          <a:ea typeface="Times New Roman" panose="02020603050405020304" pitchFamily="18" charset="0"/>
                          <a:cs typeface="Times New Roman" panose="02020603050405020304" pitchFamily="18" charset="0"/>
                        </a:rPr>
                        <a:t>assistive </a:t>
                      </a:r>
                      <a:r>
                        <a:rPr lang="en-ZA" sz="1600" b="1">
                          <a:solidFill>
                            <a:srgbClr val="000000"/>
                          </a:solidFill>
                          <a:effectLst/>
                          <a:latin typeface="+mn-lt"/>
                          <a:ea typeface="Times New Roman" panose="02020603050405020304" pitchFamily="18" charset="0"/>
                          <a:cs typeface="Times New Roman" panose="02020603050405020304" pitchFamily="18" charset="0"/>
                        </a:rPr>
                        <a:t>devices responded  </a:t>
                      </a:r>
                      <a:r>
                        <a:rPr lang="en-ZA" sz="1600" b="1" dirty="0">
                          <a:solidFill>
                            <a:srgbClr val="000000"/>
                          </a:solidFill>
                          <a:effectLst/>
                          <a:latin typeface="+mn-lt"/>
                          <a:ea typeface="Times New Roman" panose="02020603050405020304" pitchFamily="18" charset="0"/>
                          <a:cs typeface="Times New Roman" panose="02020603050405020304" pitchFamily="18" charset="0"/>
                        </a:rPr>
                        <a:t>within </a:t>
                      </a:r>
                      <a:r>
                        <a:rPr lang="en-ZA" sz="1600" b="1">
                          <a:solidFill>
                            <a:srgbClr val="000000"/>
                          </a:solidFill>
                          <a:effectLst/>
                          <a:latin typeface="+mn-lt"/>
                          <a:ea typeface="Times New Roman" panose="02020603050405020304" pitchFamily="18" charset="0"/>
                          <a:cs typeface="Times New Roman" panose="02020603050405020304" pitchFamily="18" charset="0"/>
                        </a:rPr>
                        <a:t>15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84453744"/>
                  </a:ext>
                </a:extLst>
              </a:tr>
              <a:tr h="200025">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  Province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Received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Achieved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Percentage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427335051"/>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Eastern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Calibri"/>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09399874"/>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Free </a:t>
                      </a:r>
                      <a:r>
                        <a:rPr lang="en-ZA" sz="1600" b="1" dirty="0">
                          <a:solidFill>
                            <a:srgbClr val="000000"/>
                          </a:solidFill>
                          <a:effectLst/>
                          <a:latin typeface="+mn-lt"/>
                          <a:ea typeface="Times New Roman" panose="02020603050405020304" pitchFamily="18" charset="0"/>
                          <a:cs typeface="Times New Roman" panose="02020603050405020304" pitchFamily="18" charset="0"/>
                        </a:rPr>
                        <a:t>State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a:solidFill>
                            <a:srgbClr val="000000"/>
                          </a:solidFill>
                          <a:effectLst/>
                          <a:latin typeface="Calibri"/>
                        </a:rPr>
                        <a:t>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97%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76017083"/>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Gauteng</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a:solidFill>
                            <a:srgbClr val="000000"/>
                          </a:solidFill>
                          <a:effectLst/>
                          <a:latin typeface="Calibri"/>
                        </a:rPr>
                        <a:t>204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195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05680309"/>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Kwa-Zulu Natal</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Calibri"/>
                        </a:rPr>
                        <a:t>115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a:rPr>
                        <a:t>109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95%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62341819"/>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Limpopo</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a:solidFill>
                            <a:srgbClr val="000000"/>
                          </a:solidFill>
                          <a:effectLst/>
                          <a:latin typeface="Calibri"/>
                        </a:rPr>
                        <a:t>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a:rPr>
                        <a:t>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69888176"/>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Mpumalanga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Calibri"/>
                        </a:rPr>
                        <a:t>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97%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22832972"/>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North </a:t>
                      </a:r>
                      <a:r>
                        <a:rPr lang="en-ZA" sz="1600" b="1" dirty="0">
                          <a:solidFill>
                            <a:srgbClr val="000000"/>
                          </a:solidFill>
                          <a:effectLst/>
                          <a:latin typeface="+mn-lt"/>
                          <a:ea typeface="Times New Roman" panose="02020603050405020304" pitchFamily="18" charset="0"/>
                          <a:cs typeface="Times New Roman" panose="02020603050405020304" pitchFamily="18" charset="0"/>
                        </a:rPr>
                        <a:t>West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Calibri"/>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76%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497633885"/>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Northern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Calibri"/>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171552308"/>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Western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a:solidFill>
                            <a:srgbClr val="000000"/>
                          </a:solidFill>
                          <a:effectLst/>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35983710"/>
                  </a:ext>
                </a:extLst>
              </a:tr>
              <a:tr h="190500">
                <a:tc gridSpan="4">
                  <a:txBody>
                    <a:bodyPr/>
                    <a:lstStyle/>
                    <a:p>
                      <a:pPr algn="ctr">
                        <a:lnSpc>
                          <a:spcPct val="115000"/>
                        </a:lnSpc>
                        <a:spcAft>
                          <a:spcPts val="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9333266"/>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 Q2</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1" i="0" u="none" strike="noStrike" dirty="0">
                          <a:solidFill>
                            <a:srgbClr val="000000"/>
                          </a:solidFill>
                          <a:effectLst/>
                          <a:latin typeface="Calibri"/>
                        </a:rPr>
                        <a:t>650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a:rPr>
                        <a:t>581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37501489"/>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 Q1</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a:rPr>
                        <a:t>231</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210</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3"/>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98242" y="4809427"/>
            <a:ext cx="4762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685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a:ea typeface="ＭＳ Ｐゴシック" pitchFamily="34" charset="-128"/>
              </a:rPr>
              <a:t>ANNUAL PERFORMANCE PLAN (APP) 2018/19</a:t>
            </a:r>
          </a:p>
        </p:txBody>
      </p:sp>
      <p:sp>
        <p:nvSpPr>
          <p:cNvPr id="34819" name="Content Placeholder 2"/>
          <p:cNvSpPr>
            <a:spLocks noGrp="1"/>
          </p:cNvSpPr>
          <p:nvPr>
            <p:ph idx="1"/>
          </p:nvPr>
        </p:nvSpPr>
        <p:spPr>
          <a:xfrm>
            <a:off x="457200" y="1417638"/>
            <a:ext cx="8229600" cy="4525963"/>
          </a:xfrm>
        </p:spPr>
        <p:txBody>
          <a:bodyPr/>
          <a:lstStyle/>
          <a:p>
            <a:pPr marL="0" indent="0" algn="ctr">
              <a:buFont typeface="Arial" pitchFamily="34" charset="0"/>
              <a:buNone/>
            </a:pPr>
            <a:endParaRPr lang="en-ZA" altLang="en-US" b="1" dirty="0">
              <a:ea typeface="ＭＳ Ｐゴシック" pitchFamily="34" charset="-128"/>
            </a:endParaRPr>
          </a:p>
          <a:p>
            <a:pPr marL="0" indent="0" algn="ctr">
              <a:buFont typeface="Arial" pitchFamily="34" charset="0"/>
              <a:buNone/>
            </a:pPr>
            <a:r>
              <a:rPr lang="en-ZA" altLang="en-US" sz="1800" b="1">
                <a:solidFill>
                  <a:srgbClr val="FF0000"/>
                </a:solidFill>
                <a:ea typeface="ＭＳ Ｐゴシック" pitchFamily="34" charset="-128"/>
              </a:rPr>
              <a:t>QUARTER </a:t>
            </a:r>
            <a:r>
              <a:rPr lang="en-ZA" altLang="en-US" sz="1800" b="1" dirty="0">
                <a:solidFill>
                  <a:srgbClr val="FF0000"/>
                </a:solidFill>
                <a:ea typeface="ＭＳ Ｐゴシック" pitchFamily="34" charset="-128"/>
              </a:rPr>
              <a:t>2</a:t>
            </a:r>
          </a:p>
          <a:p>
            <a:pPr marL="0" indent="0" algn="ctr">
              <a:buFont typeface="Arial" pitchFamily="34" charset="0"/>
              <a:buNone/>
            </a:pPr>
            <a:r>
              <a:rPr lang="en-ZA" altLang="en-US" sz="1800" b="1" dirty="0">
                <a:solidFill>
                  <a:srgbClr val="000000"/>
                </a:solidFill>
                <a:ea typeface="ＭＳ Ｐゴシック" pitchFamily="34" charset="-128"/>
              </a:rPr>
              <a:t>JULY 2018 </a:t>
            </a:r>
            <a:r>
              <a:rPr lang="en-ZA" altLang="en-US" sz="1800" b="1">
                <a:solidFill>
                  <a:srgbClr val="000000"/>
                </a:solidFill>
                <a:ea typeface="ＭＳ Ｐゴシック" pitchFamily="34" charset="-128"/>
              </a:rPr>
              <a:t>– SEPTEMBER </a:t>
            </a:r>
            <a:r>
              <a:rPr lang="en-ZA" altLang="en-US" sz="1800" b="1" dirty="0">
                <a:solidFill>
                  <a:srgbClr val="000000"/>
                </a:solidFill>
                <a:ea typeface="ＭＳ Ｐゴシック" pitchFamily="34" charset="-128"/>
              </a:rPr>
              <a:t>2018</a:t>
            </a:r>
          </a:p>
          <a:p>
            <a:pPr marL="0" indent="0" algn="ctr">
              <a:buFont typeface="Arial" pitchFamily="34" charset="0"/>
              <a:buNone/>
            </a:pPr>
            <a:endParaRPr lang="en-ZA" altLang="en-US" sz="1800" b="1" dirty="0">
              <a:ea typeface="ＭＳ Ｐゴシック" pitchFamily="34" charset="-128"/>
            </a:endParaRPr>
          </a:p>
          <a:p>
            <a:pPr marL="0" indent="0" algn="ctr">
              <a:buFont typeface="Arial" pitchFamily="34" charset="0"/>
              <a:buNone/>
            </a:pPr>
            <a:r>
              <a:rPr lang="en-ZA" altLang="en-US" sz="1800" b="1">
                <a:ea typeface="ＭＳ Ｐゴシック" pitchFamily="34" charset="-128"/>
              </a:rPr>
              <a:t>PROGRESS AND MAJOR PERFORMANCE CHALLENGES ENCOUNTERED DURING REPORTING PERIOD </a:t>
            </a:r>
            <a:endParaRPr lang="en-ZA" altLang="en-US" sz="1800" b="1" dirty="0">
              <a:ea typeface="ＭＳ Ｐゴシック" pitchFamily="34" charset="-128"/>
            </a:endParaRPr>
          </a:p>
          <a:p>
            <a:pPr marL="0" indent="0" algn="ctr">
              <a:buFont typeface="Arial" pitchFamily="34" charset="0"/>
              <a:buNone/>
            </a:pPr>
            <a:endParaRPr lang="en-ZA" altLang="en-US" sz="1800" b="1" dirty="0">
              <a:ea typeface="ＭＳ Ｐゴシック" pitchFamily="34" charset="-128"/>
            </a:endParaRPr>
          </a:p>
          <a:p>
            <a:pPr marL="0" indent="0" algn="ctr">
              <a:buFont typeface="Arial" pitchFamily="34" charset="0"/>
              <a:buNone/>
            </a:pPr>
            <a:r>
              <a:rPr lang="en-ZA" altLang="en-US" sz="1800" b="1" dirty="0">
                <a:ea typeface="ＭＳ Ｐゴシック" pitchFamily="34" charset="-128"/>
              </a:rPr>
              <a:t>With a special focus on </a:t>
            </a:r>
            <a:r>
              <a:rPr lang="en-ZA" altLang="en-US" sz="1800" b="1" dirty="0">
                <a:solidFill>
                  <a:srgbClr val="FF0000"/>
                </a:solidFill>
                <a:ea typeface="ＭＳ Ｐゴシック" pitchFamily="34" charset="-128"/>
              </a:rPr>
              <a:t>NOT </a:t>
            </a:r>
            <a:r>
              <a:rPr lang="en-ZA" altLang="en-US" sz="1800" b="1">
                <a:solidFill>
                  <a:srgbClr val="FF0000"/>
                </a:solidFill>
                <a:ea typeface="ＭＳ Ｐゴシック" pitchFamily="34" charset="-128"/>
              </a:rPr>
              <a:t>ACHIEVED </a:t>
            </a:r>
            <a:r>
              <a:rPr lang="en-ZA" altLang="en-US" sz="1800" b="1">
                <a:ea typeface="ＭＳ Ｐゴシック" pitchFamily="34" charset="-128"/>
              </a:rPr>
              <a:t>Targets</a:t>
            </a:r>
            <a:endParaRPr lang="en-ZA" altLang="en-US" sz="1800" b="1" dirty="0">
              <a:ea typeface="ＭＳ Ｐゴシック" pitchFamily="34" charset="-128"/>
            </a:endParaRPr>
          </a:p>
          <a:p>
            <a:pPr marL="0" indent="0" algn="ctr">
              <a:buFont typeface="Arial" pitchFamily="34" charset="0"/>
              <a:buNone/>
            </a:pPr>
            <a:endParaRPr lang="en-ZA" altLang="en-US" sz="2400" b="1" dirty="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rgbClr val="898989"/>
                </a:solidFill>
              </a:rPr>
              <a:pPr/>
              <a:t>19</a:t>
            </a:fld>
            <a:endParaRPr lang="en-US" altLang="en-US" sz="1200"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a:solidFill>
                  <a:srgbClr val="000000"/>
                </a:solidFill>
                <a:ea typeface="ＭＳ Ｐゴシック" pitchFamily="34" charset="-128"/>
              </a:rPr>
              <a:t>INTRODUCTION</a:t>
            </a:r>
            <a:endParaRPr lang="en-US" altLang="en-US" sz="2400" dirty="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r>
              <a:rPr lang="en-US" altLang="en-US" sz="2400" b="1" dirty="0">
                <a:ea typeface="ＭＳ Ｐゴシック" pitchFamily="34" charset="-128"/>
              </a:rPr>
              <a:t>INTRODUCTION</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Font typeface="Arial" pitchFamily="34" charset="0"/>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2</a:t>
            </a:fld>
            <a:endParaRPr lang="en-US" altLang="en-US" sz="1200" dirty="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400" b="1" dirty="0">
                <a:ea typeface="ＭＳ Ｐゴシック" pitchFamily="34" charset="-128"/>
                <a:cs typeface="Times New Roman" pitchFamily="18" charset="0"/>
              </a:rPr>
              <a:t>PROGRAMME 2</a:t>
            </a:r>
            <a:endParaRPr lang="en-US" altLang="en-US" sz="24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58308095"/>
              </p:ext>
            </p:extLst>
          </p:nvPr>
        </p:nvGraphicFramePr>
        <p:xfrm>
          <a:off x="174625" y="1143000"/>
          <a:ext cx="8812357" cy="5606796"/>
        </p:xfrm>
        <a:graphic>
          <a:graphicData uri="http://schemas.openxmlformats.org/drawingml/2006/table">
            <a:tbl>
              <a:tblPr/>
              <a:tblGrid>
                <a:gridCol w="1895319">
                  <a:extLst>
                    <a:ext uri="{9D8B030D-6E8A-4147-A177-3AD203B41FA5}">
                      <a16:colId xmlns:a16="http://schemas.microsoft.com/office/drawing/2014/main" xmlns="" val="20000"/>
                    </a:ext>
                  </a:extLst>
                </a:gridCol>
                <a:gridCol w="1541474">
                  <a:extLst>
                    <a:ext uri="{9D8B030D-6E8A-4147-A177-3AD203B41FA5}">
                      <a16:colId xmlns:a16="http://schemas.microsoft.com/office/drawing/2014/main" xmlns="" val="20001"/>
                    </a:ext>
                  </a:extLst>
                </a:gridCol>
                <a:gridCol w="1884218">
                  <a:extLst>
                    <a:ext uri="{9D8B030D-6E8A-4147-A177-3AD203B41FA5}">
                      <a16:colId xmlns:a16="http://schemas.microsoft.com/office/drawing/2014/main" xmlns="" val="220112366"/>
                    </a:ext>
                  </a:extLst>
                </a:gridCol>
                <a:gridCol w="1607128">
                  <a:extLst>
                    <a:ext uri="{9D8B030D-6E8A-4147-A177-3AD203B41FA5}">
                      <a16:colId xmlns:a16="http://schemas.microsoft.com/office/drawing/2014/main" xmlns="" val="2100530758"/>
                    </a:ext>
                  </a:extLst>
                </a:gridCol>
                <a:gridCol w="1884218">
                  <a:extLst>
                    <a:ext uri="{9D8B030D-6E8A-4147-A177-3AD203B41FA5}">
                      <a16:colId xmlns:a16="http://schemas.microsoft.com/office/drawing/2014/main" xmlns="" val="1479028804"/>
                    </a:ext>
                  </a:extLst>
                </a:gridCol>
              </a:tblGrid>
              <a:tr h="6096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a:ln>
                            <a:noFill/>
                          </a:ln>
                          <a:solidFill>
                            <a:schemeClr val="bg1"/>
                          </a:solidFill>
                          <a:effectLst/>
                          <a:latin typeface="Calibri" pitchFamily="34" charset="0"/>
                          <a:ea typeface="Calibri" pitchFamily="34" charset="0"/>
                          <a:cs typeface="Times New Roman" pitchFamily="18" charset="0"/>
                        </a:rPr>
                        <a:t>REASON FOR VARIANCE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a:ln>
                            <a:noFill/>
                          </a:ln>
                          <a:solidFill>
                            <a:schemeClr val="bg1"/>
                          </a:solidFill>
                          <a:effectLst/>
                          <a:latin typeface="Calibri" pitchFamily="34" charset="0"/>
                          <a:ea typeface="Calibri" pitchFamily="34" charset="0"/>
                          <a:cs typeface="Times New Roman" pitchFamily="18" charset="0"/>
                        </a:rPr>
                        <a:t>REMEDIAL </a:t>
                      </a: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STRATEGIC </a:t>
                      </a: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GOAL 8</a:t>
                      </a: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 STRENGTHENING SOCIAL PROTECTION</a:t>
                      </a:r>
                      <a:endPar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(MTSF OUTCOME 13: </a:t>
                      </a: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A COMPREHENSIVE, RESPONSIVE </a:t>
                      </a: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AND SUSTAINABLE </a:t>
                      </a: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SOCIAL PROTECTION </a:t>
                      </a: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SYSTEM)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573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1.1 </a:t>
                      </a:r>
                      <a:r>
                        <a:rPr kumimoji="0" lang="en-US" alt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rPr>
                        <a:t>Percentage  </a:t>
                      </a:r>
                      <a:r>
                        <a:rPr kumimoji="0" lang="en-US" alt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of </a:t>
                      </a:r>
                      <a:r>
                        <a:rPr kumimoji="0" lang="en-US" alt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rPr>
                        <a:t>active registered employers </a:t>
                      </a:r>
                      <a:r>
                        <a:rPr kumimoji="0" lang="en-US" alt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assessed annually by </a:t>
                      </a:r>
                      <a:r>
                        <a:rPr kumimoji="0" lang="en-US" alt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rPr>
                        <a:t>31 March </a:t>
                      </a:r>
                      <a:r>
                        <a:rPr kumimoji="0" lang="en-US" alt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2019 (excl </a:t>
                      </a:r>
                      <a:r>
                        <a:rPr kumimoji="0" lang="en-US" alt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rPr>
                        <a:t>exempted employers</a:t>
                      </a:r>
                      <a:r>
                        <a:rPr kumimoji="0" lang="en-US" alt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a:ln>
                          <a:noFill/>
                        </a:ln>
                        <a:solidFill>
                          <a:schemeClr val="tx1"/>
                        </a:solidFill>
                        <a:effectLst/>
                        <a:latin typeface="+mn-lt"/>
                        <a:ea typeface="ＭＳ Ｐゴシック"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55% </a:t>
                      </a: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of </a:t>
                      </a:r>
                      <a:r>
                        <a:rPr kumimoji="0" lang="en-US" altLang="en-US" sz="1400" b="0" i="0" u="none" strike="noStrike" cap="none" normalizeH="0" baseline="0">
                          <a:ln>
                            <a:noFill/>
                          </a:ln>
                          <a:solidFill>
                            <a:schemeClr val="tx1"/>
                          </a:solidFill>
                          <a:effectLst/>
                          <a:latin typeface="Calibri" pitchFamily="34" charset="0"/>
                          <a:ea typeface="Times New Roman" pitchFamily="18" charset="0"/>
                          <a:cs typeface="Arial" pitchFamily="34" charset="0"/>
                        </a:rPr>
                        <a:t>active registered employers </a:t>
                      </a: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assessed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a:ln>
                            <a:noFill/>
                          </a:ln>
                          <a:solidFill>
                            <a:schemeClr val="tx1"/>
                          </a:solidFill>
                          <a:effectLst/>
                          <a:latin typeface="Calibri" pitchFamily="34" charset="0"/>
                          <a:ea typeface="Times New Roman" pitchFamily="18" charset="0"/>
                          <a:cs typeface="Arial" pitchFamily="34" charset="0"/>
                        </a:rPr>
                        <a:t>30 September  </a:t>
                      </a: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2018</a:t>
                      </a:r>
                      <a:endParaRPr lang="en-ZA" sz="14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NOT ACHIEVED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altLang="en-US" sz="14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38% </a:t>
                      </a:r>
                      <a:r>
                        <a:rPr kumimoji="0" lang="en-US"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of </a:t>
                      </a:r>
                      <a:r>
                        <a:rPr kumimoji="0" lang="en-US" altLang="en-US" sz="1400" b="0" i="0" u="none" strike="noStrike" kern="1200" cap="none" spc="0" normalizeH="0" baseline="0" noProof="0">
                          <a:ln>
                            <a:noFill/>
                          </a:ln>
                          <a:solidFill>
                            <a:prstClr val="black"/>
                          </a:solidFill>
                          <a:effectLst/>
                          <a:uLnTx/>
                          <a:uFillTx/>
                          <a:latin typeface="Calibri" pitchFamily="34" charset="0"/>
                          <a:ea typeface="Times New Roman" pitchFamily="18" charset="0"/>
                          <a:cs typeface="Arial" pitchFamily="34" charset="0"/>
                        </a:rPr>
                        <a:t>active registered employers were </a:t>
                      </a:r>
                      <a:r>
                        <a:rPr kumimoji="0" lang="en-US"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assessed </a:t>
                      </a:r>
                      <a:r>
                        <a:rPr kumimoji="0" lang="en-ZA"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by </a:t>
                      </a:r>
                      <a:r>
                        <a:rPr kumimoji="0" lang="en-ZA" altLang="en-US" sz="1400" b="0" i="0" u="none" strike="noStrike" kern="1200" cap="none" spc="0" normalizeH="0" baseline="0" noProof="0">
                          <a:ln>
                            <a:noFill/>
                          </a:ln>
                          <a:solidFill>
                            <a:prstClr val="black"/>
                          </a:solidFill>
                          <a:effectLst/>
                          <a:uLnTx/>
                          <a:uFillTx/>
                          <a:latin typeface="Calibri" pitchFamily="34" charset="0"/>
                          <a:ea typeface="Times New Roman" pitchFamily="18" charset="0"/>
                          <a:cs typeface="Arial" pitchFamily="34" charset="0"/>
                        </a:rPr>
                        <a:t>30 September </a:t>
                      </a:r>
                      <a:r>
                        <a:rPr kumimoji="0" lang="en-ZA"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2018</a:t>
                      </a:r>
                      <a:endParaRPr kumimoji="0" lang="en-ZA" sz="1400" b="0" i="0" u="none" strike="noStrike" kern="1200" cap="none" spc="0" normalizeH="0" baseline="0" noProof="0" dirty="0">
                        <a:ln>
                          <a:noFill/>
                        </a:ln>
                        <a:solidFill>
                          <a:prstClr val="black"/>
                        </a:solidFill>
                        <a:effectLst/>
                        <a:uLnTx/>
                        <a:uFillTx/>
                        <a:latin typeface="+mn-lt"/>
                        <a:ea typeface="Times New Roman"/>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400" b="1" dirty="0">
                        <a:solidFill>
                          <a:srgbClr val="FF0000"/>
                        </a:solidFill>
                        <a:effectLst/>
                        <a:latin typeface="+mn-lt"/>
                        <a:ea typeface="Times New Roman"/>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400" b="0" dirty="0">
                          <a:solidFill>
                            <a:schemeClr val="tx1"/>
                          </a:solidFill>
                          <a:effectLst/>
                          <a:latin typeface="+mn-lt"/>
                          <a:ea typeface="Times New Roman"/>
                          <a:cs typeface="Arial"/>
                        </a:rPr>
                        <a:t>As at the end </a:t>
                      </a:r>
                      <a:r>
                        <a:rPr lang="en-US" sz="1400" b="0">
                          <a:solidFill>
                            <a:schemeClr val="tx1"/>
                          </a:solidFill>
                          <a:effectLst/>
                          <a:latin typeface="+mn-lt"/>
                          <a:ea typeface="Times New Roman"/>
                          <a:cs typeface="Arial"/>
                        </a:rPr>
                        <a:t>of March </a:t>
                      </a:r>
                      <a:r>
                        <a:rPr lang="en-US" sz="1400" b="0" dirty="0">
                          <a:solidFill>
                            <a:schemeClr val="tx1"/>
                          </a:solidFill>
                          <a:effectLst/>
                          <a:latin typeface="+mn-lt"/>
                          <a:ea typeface="Times New Roman"/>
                          <a:cs typeface="Arial"/>
                        </a:rPr>
                        <a:t>2018</a:t>
                      </a:r>
                      <a:r>
                        <a:rPr lang="en-US" sz="1400" b="0">
                          <a:solidFill>
                            <a:schemeClr val="tx1"/>
                          </a:solidFill>
                          <a:effectLst/>
                          <a:latin typeface="+mn-lt"/>
                          <a:ea typeface="Times New Roman"/>
                          <a:cs typeface="Arial"/>
                        </a:rPr>
                        <a:t>, there were </a:t>
                      </a:r>
                      <a:r>
                        <a:rPr lang="en-US" sz="1400" b="0" dirty="0">
                          <a:solidFill>
                            <a:schemeClr val="tx1"/>
                          </a:solidFill>
                          <a:effectLst/>
                          <a:latin typeface="+mn-lt"/>
                          <a:ea typeface="Times New Roman"/>
                          <a:cs typeface="Arial"/>
                        </a:rPr>
                        <a:t>a total of 401 536 </a:t>
                      </a:r>
                      <a:r>
                        <a:rPr lang="en-US" sz="1400" b="0">
                          <a:solidFill>
                            <a:schemeClr val="tx1"/>
                          </a:solidFill>
                          <a:effectLst/>
                          <a:latin typeface="+mn-lt"/>
                          <a:ea typeface="Times New Roman"/>
                          <a:cs typeface="Arial"/>
                        </a:rPr>
                        <a:t>active registered employers </a:t>
                      </a:r>
                      <a:r>
                        <a:rPr lang="en-US" sz="1400" b="0" dirty="0">
                          <a:solidFill>
                            <a:schemeClr val="tx1"/>
                          </a:solidFill>
                          <a:effectLst/>
                          <a:latin typeface="+mn-lt"/>
                          <a:ea typeface="Times New Roman"/>
                          <a:cs typeface="Arial"/>
                        </a:rPr>
                        <a:t>on the database. </a:t>
                      </a:r>
                      <a:r>
                        <a:rPr lang="en-ZA" sz="1400" b="0" dirty="0">
                          <a:solidFill>
                            <a:schemeClr val="tx1"/>
                          </a:solidFill>
                          <a:effectLst/>
                          <a:latin typeface="+mn-lt"/>
                          <a:ea typeface="Times New Roman"/>
                          <a:cs typeface="Arial"/>
                        </a:rPr>
                        <a:t>Of the total </a:t>
                      </a:r>
                      <a:r>
                        <a:rPr lang="en-ZA" sz="1400" b="0">
                          <a:solidFill>
                            <a:schemeClr val="tx1"/>
                          </a:solidFill>
                          <a:effectLst/>
                          <a:latin typeface="+mn-lt"/>
                          <a:ea typeface="Times New Roman"/>
                          <a:cs typeface="Arial"/>
                        </a:rPr>
                        <a:t>active registered employers</a:t>
                      </a:r>
                      <a:r>
                        <a:rPr lang="en-ZA" sz="1400" b="0" dirty="0">
                          <a:solidFill>
                            <a:schemeClr val="tx1"/>
                          </a:solidFill>
                          <a:effectLst/>
                          <a:latin typeface="+mn-lt"/>
                          <a:ea typeface="Times New Roman"/>
                          <a:cs typeface="Arial"/>
                        </a:rPr>
                        <a:t>, 153 749 (38</a:t>
                      </a:r>
                      <a:r>
                        <a:rPr lang="en-ZA" sz="1400" b="0">
                          <a:solidFill>
                            <a:schemeClr val="tx1"/>
                          </a:solidFill>
                          <a:effectLst/>
                          <a:latin typeface="+mn-lt"/>
                          <a:ea typeface="Times New Roman"/>
                          <a:cs typeface="Arial"/>
                        </a:rPr>
                        <a:t>%) were </a:t>
                      </a:r>
                      <a:r>
                        <a:rPr lang="en-ZA" sz="1400" b="0" dirty="0">
                          <a:solidFill>
                            <a:schemeClr val="tx1"/>
                          </a:solidFill>
                          <a:effectLst/>
                          <a:latin typeface="+mn-lt"/>
                          <a:ea typeface="Times New Roman"/>
                          <a:cs typeface="Arial"/>
                        </a:rPr>
                        <a:t>assessed by </a:t>
                      </a:r>
                      <a:r>
                        <a:rPr lang="en-ZA" sz="1400" b="0">
                          <a:solidFill>
                            <a:schemeClr val="tx1"/>
                          </a:solidFill>
                          <a:effectLst/>
                          <a:latin typeface="+mn-lt"/>
                          <a:ea typeface="Times New Roman"/>
                          <a:cs typeface="Arial"/>
                        </a:rPr>
                        <a:t>30 September </a:t>
                      </a:r>
                      <a:r>
                        <a:rPr lang="en-ZA" sz="1400" b="0" dirty="0">
                          <a:solidFill>
                            <a:schemeClr val="tx1"/>
                          </a:solidFill>
                          <a:effectLst/>
                          <a:latin typeface="+mn-lt"/>
                          <a:ea typeface="Times New Roman"/>
                          <a:cs typeface="Arial"/>
                        </a:rPr>
                        <a:t>2018 (2018/19 Q2). 38% </a:t>
                      </a:r>
                      <a:r>
                        <a:rPr lang="en-ZA" sz="1400" b="0">
                          <a:solidFill>
                            <a:schemeClr val="tx1"/>
                          </a:solidFill>
                          <a:effectLst/>
                          <a:latin typeface="+mn-lt"/>
                          <a:ea typeface="Times New Roman"/>
                          <a:cs typeface="Arial"/>
                        </a:rPr>
                        <a:t>is lower </a:t>
                      </a:r>
                      <a:r>
                        <a:rPr lang="en-ZA" sz="1400" b="0" dirty="0">
                          <a:solidFill>
                            <a:schemeClr val="tx1"/>
                          </a:solidFill>
                          <a:effectLst/>
                          <a:latin typeface="+mn-lt"/>
                          <a:ea typeface="Times New Roman"/>
                          <a:cs typeface="Arial"/>
                        </a:rPr>
                        <a:t>than the planned 40%.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effectLst/>
                          <a:latin typeface="+mn-lt"/>
                          <a:ea typeface="Times New Roman"/>
                          <a:cs typeface="Arial"/>
                        </a:rPr>
                        <a:t>17%: </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1400">
                          <a:effectLst/>
                          <a:latin typeface="+mn-lt"/>
                          <a:ea typeface="Times New Roman"/>
                          <a:cs typeface="Arial"/>
                        </a:rPr>
                        <a:t>Employer’s </a:t>
                      </a:r>
                      <a:r>
                        <a:rPr lang="en-US" sz="1400" dirty="0">
                          <a:effectLst/>
                          <a:latin typeface="+mn-lt"/>
                          <a:ea typeface="Times New Roman"/>
                          <a:cs typeface="Arial"/>
                        </a:rPr>
                        <a:t>non submission </a:t>
                      </a:r>
                      <a:r>
                        <a:rPr lang="en-US" sz="1400">
                          <a:effectLst/>
                          <a:latin typeface="+mn-lt"/>
                          <a:ea typeface="Times New Roman"/>
                          <a:cs typeface="Arial"/>
                        </a:rPr>
                        <a:t>of ROE’s</a:t>
                      </a:r>
                      <a:endParaRPr lang="en-US" sz="1400" dirty="0">
                        <a:effectLst/>
                        <a:latin typeface="+mn-lt"/>
                        <a:ea typeface="Times New Roman"/>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cs typeface="Arial"/>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1400">
                          <a:effectLst/>
                          <a:latin typeface="+mn-lt"/>
                          <a:ea typeface="Times New Roman"/>
                          <a:cs typeface="Arial"/>
                        </a:rPr>
                        <a:t>The recruitment process </a:t>
                      </a:r>
                      <a:r>
                        <a:rPr lang="en-US" sz="1400" dirty="0">
                          <a:effectLst/>
                          <a:latin typeface="+mn-lt"/>
                          <a:ea typeface="Times New Roman"/>
                          <a:cs typeface="Arial"/>
                        </a:rPr>
                        <a:t>of </a:t>
                      </a:r>
                      <a:r>
                        <a:rPr lang="en-US" sz="1400">
                          <a:effectLst/>
                          <a:latin typeface="+mn-lt"/>
                          <a:ea typeface="Times New Roman"/>
                          <a:cs typeface="Arial"/>
                        </a:rPr>
                        <a:t>appointing Employers </a:t>
                      </a:r>
                      <a:r>
                        <a:rPr lang="en-US" sz="1400" dirty="0">
                          <a:effectLst/>
                          <a:latin typeface="+mn-lt"/>
                          <a:ea typeface="Times New Roman"/>
                          <a:cs typeface="Arial"/>
                        </a:rPr>
                        <a:t>Compliance </a:t>
                      </a:r>
                      <a:r>
                        <a:rPr lang="en-US" sz="1400">
                          <a:effectLst/>
                          <a:latin typeface="+mn-lt"/>
                          <a:ea typeface="Times New Roman"/>
                          <a:cs typeface="Arial"/>
                        </a:rPr>
                        <a:t>and Statutory Services </a:t>
                      </a:r>
                      <a:r>
                        <a:rPr lang="en-US" sz="1400" dirty="0">
                          <a:effectLst/>
                          <a:latin typeface="+mn-lt"/>
                          <a:ea typeface="Times New Roman"/>
                          <a:cs typeface="Arial"/>
                        </a:rPr>
                        <a:t>not finalised </a:t>
                      </a:r>
                      <a:r>
                        <a:rPr lang="en-US" sz="1400">
                          <a:effectLst/>
                          <a:latin typeface="+mn-lt"/>
                          <a:ea typeface="Times New Roman"/>
                          <a:cs typeface="Arial"/>
                        </a:rPr>
                        <a:t>to ensure employers</a:t>
                      </a:r>
                      <a:r>
                        <a:rPr lang="en-US" sz="1400" dirty="0">
                          <a:effectLst/>
                          <a:latin typeface="+mn-lt"/>
                          <a:ea typeface="Times New Roman"/>
                          <a:cs typeface="Arial"/>
                        </a:rPr>
                        <a:t>' compliance </a:t>
                      </a:r>
                      <a:r>
                        <a:rPr lang="en-US" sz="1400">
                          <a:effectLst/>
                          <a:latin typeface="+mn-lt"/>
                          <a:ea typeface="Times New Roman"/>
                          <a:cs typeface="Arial"/>
                        </a:rPr>
                        <a:t>and enforcement</a:t>
                      </a:r>
                      <a:endParaRPr lang="en-US" sz="1400" dirty="0">
                        <a:effectLst/>
                        <a:latin typeface="+mn-lt"/>
                        <a:ea typeface="Times New Roman"/>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a:solidFill>
                            <a:schemeClr val="tx1"/>
                          </a:solidFill>
                          <a:effectLst/>
                          <a:latin typeface="+mn-lt"/>
                          <a:ea typeface="+mn-ea"/>
                          <a:cs typeface="+mn-cs"/>
                        </a:rPr>
                        <a:t>Issue </a:t>
                      </a:r>
                      <a:r>
                        <a:rPr lang="en-ZA" sz="1400" kern="1200">
                          <a:solidFill>
                            <a:schemeClr val="tx1"/>
                          </a:solidFill>
                          <a:effectLst/>
                          <a:latin typeface="+mn-lt"/>
                          <a:ea typeface="+mn-ea"/>
                          <a:cs typeface="+mn-cs"/>
                        </a:rPr>
                        <a:t>final reminder for </a:t>
                      </a:r>
                      <a:r>
                        <a:rPr lang="en-ZA" sz="1400" kern="1200" dirty="0">
                          <a:solidFill>
                            <a:schemeClr val="tx1"/>
                          </a:solidFill>
                          <a:effectLst/>
                          <a:latin typeface="+mn-lt"/>
                          <a:ea typeface="+mn-ea"/>
                          <a:cs typeface="+mn-cs"/>
                        </a:rPr>
                        <a:t>submission of </a:t>
                      </a:r>
                      <a:r>
                        <a:rPr lang="en-ZA" sz="1400" kern="1200">
                          <a:solidFill>
                            <a:schemeClr val="tx1"/>
                          </a:solidFill>
                          <a:effectLst/>
                          <a:latin typeface="+mn-lt"/>
                          <a:ea typeface="+mn-ea"/>
                          <a:cs typeface="+mn-cs"/>
                        </a:rPr>
                        <a:t>outstanding returns of earnings  </a:t>
                      </a:r>
                      <a:endParaRPr lang="en-ZA" sz="14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a:solidFill>
                            <a:schemeClr val="tx1"/>
                          </a:solidFill>
                          <a:effectLst/>
                          <a:latin typeface="+mn-lt"/>
                          <a:ea typeface="+mn-ea"/>
                          <a:cs typeface="+mn-cs"/>
                        </a:rPr>
                        <a:t>Referral </a:t>
                      </a:r>
                      <a:r>
                        <a:rPr lang="en-ZA" sz="1400" kern="1200" dirty="0">
                          <a:solidFill>
                            <a:schemeClr val="tx1"/>
                          </a:solidFill>
                          <a:effectLst/>
                          <a:latin typeface="+mn-lt"/>
                          <a:ea typeface="+mn-ea"/>
                          <a:cs typeface="+mn-cs"/>
                        </a:rPr>
                        <a:t>of </a:t>
                      </a:r>
                      <a:r>
                        <a:rPr lang="en-ZA" sz="1400" kern="1200">
                          <a:solidFill>
                            <a:schemeClr val="tx1"/>
                          </a:solidFill>
                          <a:effectLst/>
                          <a:latin typeface="+mn-lt"/>
                          <a:ea typeface="+mn-ea"/>
                          <a:cs typeface="+mn-cs"/>
                        </a:rPr>
                        <a:t>non-submitting employers  </a:t>
                      </a:r>
                      <a:r>
                        <a:rPr lang="en-ZA" sz="1400" kern="1200" dirty="0">
                          <a:solidFill>
                            <a:schemeClr val="tx1"/>
                          </a:solidFill>
                          <a:effectLst/>
                          <a:latin typeface="+mn-lt"/>
                          <a:ea typeface="+mn-ea"/>
                          <a:cs typeface="+mn-cs"/>
                        </a:rPr>
                        <a:t>to IES </a:t>
                      </a:r>
                    </a:p>
                    <a:p>
                      <a:pPr marL="285750" marR="0" indent="-285750" algn="l" defTabSz="457200" rtl="0" eaLnBrk="1" fontAlgn="auto" latinLnBrk="0" hangingPunct="1">
                        <a:lnSpc>
                          <a:spcPct val="100000"/>
                        </a:lnSpc>
                        <a:spcBef>
                          <a:spcPts val="0"/>
                        </a:spcBef>
                        <a:spcAft>
                          <a:spcPts val="0"/>
                        </a:spcAft>
                        <a:buClrTx/>
                        <a:buSzTx/>
                        <a:buFontTx/>
                        <a:buChar char="-"/>
                        <a:tabLst/>
                        <a:defRPr/>
                      </a:pPr>
                      <a:endParaRPr lang="en-ZA" sz="1400" kern="1200" dirty="0">
                        <a:solidFill>
                          <a:schemeClr val="tx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a:solidFill>
                            <a:schemeClr val="tx1"/>
                          </a:solidFill>
                          <a:effectLst/>
                          <a:latin typeface="+mn-lt"/>
                          <a:ea typeface="+mn-ea"/>
                          <a:cs typeface="+mn-cs"/>
                        </a:rPr>
                        <a:t>Review </a:t>
                      </a:r>
                      <a:r>
                        <a:rPr lang="en-ZA" sz="1400" kern="1200" dirty="0">
                          <a:solidFill>
                            <a:schemeClr val="tx1"/>
                          </a:solidFill>
                          <a:effectLst/>
                          <a:latin typeface="+mn-lt"/>
                          <a:ea typeface="+mn-ea"/>
                          <a:cs typeface="+mn-cs"/>
                        </a:rPr>
                        <a:t>of 2019/20 APP </a:t>
                      </a:r>
                      <a:r>
                        <a:rPr lang="en-ZA" sz="1400" kern="1200">
                          <a:solidFill>
                            <a:schemeClr val="tx1"/>
                          </a:solidFill>
                          <a:effectLst/>
                          <a:latin typeface="+mn-lt"/>
                          <a:ea typeface="+mn-ea"/>
                          <a:cs typeface="+mn-cs"/>
                        </a:rPr>
                        <a:t>to support </a:t>
                      </a:r>
                      <a:r>
                        <a:rPr lang="en-ZA" sz="1400" kern="1200" dirty="0">
                          <a:solidFill>
                            <a:schemeClr val="tx1"/>
                          </a:solidFill>
                          <a:effectLst/>
                          <a:latin typeface="+mn-lt"/>
                          <a:ea typeface="+mn-ea"/>
                          <a:cs typeface="+mn-cs"/>
                        </a:rPr>
                        <a:t>full implementation of the definition of </a:t>
                      </a:r>
                      <a:r>
                        <a:rPr lang="en-ZA" sz="1400" kern="1200">
                          <a:solidFill>
                            <a:schemeClr val="tx1"/>
                          </a:solidFill>
                          <a:effectLst/>
                          <a:latin typeface="+mn-lt"/>
                          <a:ea typeface="+mn-ea"/>
                          <a:cs typeface="+mn-cs"/>
                        </a:rPr>
                        <a:t>Active Registered Employers</a:t>
                      </a:r>
                      <a:endParaRPr lang="en-ZA" sz="14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a:solidFill>
                            <a:schemeClr val="tx1"/>
                          </a:solidFill>
                          <a:effectLst/>
                          <a:latin typeface="+mn-lt"/>
                          <a:ea typeface="+mn-ea"/>
                          <a:cs typeface="+mn-cs"/>
                        </a:rPr>
                        <a:t>Estimation of </a:t>
                      </a:r>
                      <a:r>
                        <a:rPr lang="en-ZA" sz="1400" kern="1200">
                          <a:solidFill>
                            <a:schemeClr val="tx1"/>
                          </a:solidFill>
                          <a:effectLst/>
                          <a:latin typeface="+mn-lt"/>
                          <a:ea typeface="+mn-ea"/>
                          <a:cs typeface="+mn-cs"/>
                        </a:rPr>
                        <a:t>non-submitted ROE’s </a:t>
                      </a:r>
                      <a:r>
                        <a:rPr lang="en-ZA" sz="1400" kern="1200" dirty="0">
                          <a:solidFill>
                            <a:schemeClr val="tx1"/>
                          </a:solidFill>
                          <a:effectLst/>
                          <a:latin typeface="+mn-lt"/>
                          <a:ea typeface="+mn-ea"/>
                          <a:cs typeface="+mn-cs"/>
                        </a:rPr>
                        <a:t>by Q4.</a:t>
                      </a:r>
                      <a:endParaRPr lang="en-ZA" sz="1400" dirty="0">
                        <a:effectLst/>
                        <a:latin typeface="+mn-lt"/>
                        <a:ea typeface="Times New Roman"/>
                      </a:endParaRPr>
                    </a:p>
                    <a:p>
                      <a:pPr algn="l">
                        <a:spcAft>
                          <a:spcPts val="0"/>
                        </a:spcAft>
                      </a:pP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20</a:t>
            </a:fld>
            <a:endParaRPr lang="en-US" altLang="en-US" sz="1200" dirty="0">
              <a:solidFill>
                <a:srgbClr val="898989"/>
              </a:solidFill>
            </a:endParaRPr>
          </a:p>
        </p:txBody>
      </p:sp>
    </p:spTree>
    <p:extLst>
      <p:ext uri="{BB962C8B-B14F-4D97-AF65-F5344CB8AC3E}">
        <p14:creationId xmlns:p14="http://schemas.microsoft.com/office/powerpoint/2010/main" xmlns="" val="273042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r>
              <a:rPr lang="en-ZA" sz="2400" b="1" dirty="0">
                <a:solidFill>
                  <a:prstClr val="black"/>
                </a:solidFill>
                <a:ea typeface="Times New Roman"/>
                <a:cs typeface="Arial" pitchFamily="34" charset="0"/>
              </a:rPr>
              <a:t>2018/19 Q2 PERFORMANCE LINKED TO BUDGET</a:t>
            </a:r>
            <a:endParaRPr lang="en-ZA" altLang="en-US" sz="2400" dirty="0"/>
          </a:p>
        </p:txBody>
      </p:sp>
      <p:sp>
        <p:nvSpPr>
          <p:cNvPr id="80899" name="Slide Number Placeholder 2"/>
          <p:cNvSpPr>
            <a:spLocks noGrp="1"/>
          </p:cNvSpPr>
          <p:nvPr>
            <p:ph type="sldNum" sz="quarter" idx="12"/>
          </p:nvPr>
        </p:nvSpPr>
        <p:spPr bwMode="auto">
          <a:xfrm>
            <a:off x="6553200" y="61737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E26510-6A49-4D6E-ACB2-1F7F506622F5}"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261893624"/>
              </p:ext>
            </p:extLst>
          </p:nvPr>
        </p:nvGraphicFramePr>
        <p:xfrm>
          <a:off x="318978" y="1417638"/>
          <a:ext cx="8507523" cy="4508315"/>
        </p:xfrm>
        <a:graphic>
          <a:graphicData uri="http://schemas.openxmlformats.org/drawingml/2006/table">
            <a:tbl>
              <a:tblPr/>
              <a:tblGrid>
                <a:gridCol w="1860804">
                  <a:extLst>
                    <a:ext uri="{9D8B030D-6E8A-4147-A177-3AD203B41FA5}">
                      <a16:colId xmlns:a16="http://schemas.microsoft.com/office/drawing/2014/main" xmlns="" val="20000"/>
                    </a:ext>
                  </a:extLst>
                </a:gridCol>
                <a:gridCol w="1027154">
                  <a:extLst>
                    <a:ext uri="{9D8B030D-6E8A-4147-A177-3AD203B41FA5}">
                      <a16:colId xmlns:a16="http://schemas.microsoft.com/office/drawing/2014/main" xmlns="" val="20001"/>
                    </a:ext>
                  </a:extLst>
                </a:gridCol>
                <a:gridCol w="820622">
                  <a:extLst>
                    <a:ext uri="{9D8B030D-6E8A-4147-A177-3AD203B41FA5}">
                      <a16:colId xmlns:a16="http://schemas.microsoft.com/office/drawing/2014/main" xmlns="" val="20002"/>
                    </a:ext>
                  </a:extLst>
                </a:gridCol>
                <a:gridCol w="704337">
                  <a:extLst>
                    <a:ext uri="{9D8B030D-6E8A-4147-A177-3AD203B41FA5}">
                      <a16:colId xmlns:a16="http://schemas.microsoft.com/office/drawing/2014/main" xmlns="" val="20003"/>
                    </a:ext>
                  </a:extLst>
                </a:gridCol>
                <a:gridCol w="702747">
                  <a:extLst>
                    <a:ext uri="{9D8B030D-6E8A-4147-A177-3AD203B41FA5}">
                      <a16:colId xmlns:a16="http://schemas.microsoft.com/office/drawing/2014/main" xmlns="" val="20004"/>
                    </a:ext>
                  </a:extLst>
                </a:gridCol>
                <a:gridCol w="934627">
                  <a:extLst>
                    <a:ext uri="{9D8B030D-6E8A-4147-A177-3AD203B41FA5}">
                      <a16:colId xmlns:a16="http://schemas.microsoft.com/office/drawing/2014/main" xmlns="" val="20005"/>
                    </a:ext>
                  </a:extLst>
                </a:gridCol>
                <a:gridCol w="880157">
                  <a:extLst>
                    <a:ext uri="{9D8B030D-6E8A-4147-A177-3AD203B41FA5}">
                      <a16:colId xmlns:a16="http://schemas.microsoft.com/office/drawing/2014/main" xmlns="" val="20006"/>
                    </a:ext>
                  </a:extLst>
                </a:gridCol>
                <a:gridCol w="882583">
                  <a:extLst>
                    <a:ext uri="{9D8B030D-6E8A-4147-A177-3AD203B41FA5}">
                      <a16:colId xmlns:a16="http://schemas.microsoft.com/office/drawing/2014/main" xmlns="" val="20007"/>
                    </a:ext>
                  </a:extLst>
                </a:gridCol>
                <a:gridCol w="694492">
                  <a:extLst>
                    <a:ext uri="{9D8B030D-6E8A-4147-A177-3AD203B41FA5}">
                      <a16:colId xmlns:a16="http://schemas.microsoft.com/office/drawing/2014/main" xmlns="" val="20008"/>
                    </a:ext>
                  </a:extLst>
                </a:gridCol>
              </a:tblGrid>
              <a:tr h="722312">
                <a:tc rowSpan="2">
                  <a:txBody>
                    <a:bodyPr/>
                    <a:lstStyle/>
                    <a:p>
                      <a:pPr algn="ctr" fontAlgn="ctr"/>
                      <a:r>
                        <a:rPr lang="en-ZA" sz="1400" b="1" i="0" u="none" strike="noStrike">
                          <a:solidFill>
                            <a:srgbClr val="000000"/>
                          </a:solidFill>
                          <a:effectLst/>
                          <a:latin typeface="+mn-lt"/>
                        </a:rPr>
                        <a:t>PROGRAMMES</a:t>
                      </a:r>
                      <a:endParaRPr lang="en-ZA" sz="1400" b="1" i="0" u="none" strike="noStrike" dirty="0">
                        <a:solidFill>
                          <a:srgbClr val="000000"/>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ZA" sz="1400" b="1" i="0" u="none" strike="noStrike">
                          <a:solidFill>
                            <a:srgbClr val="000000"/>
                          </a:solidFill>
                          <a:effectLst/>
                          <a:latin typeface="+mn-lt"/>
                        </a:rPr>
                        <a:t>Planned Indictors</a:t>
                      </a:r>
                      <a:endParaRPr lang="en-ZA" sz="14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ZA" sz="1400" b="1" i="0" u="none" strike="noStrike" dirty="0">
                          <a:solidFill>
                            <a:srgbClr val="000000"/>
                          </a:solidFill>
                          <a:effectLst/>
                          <a:latin typeface="+mn-lt"/>
                        </a:rPr>
                        <a:t>Achieved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ZA" sz="1400" b="1" i="0" u="none" strike="noStrike" dirty="0">
                          <a:solidFill>
                            <a:srgbClr val="000000"/>
                          </a:solidFill>
                          <a:effectLst/>
                          <a:latin typeface="+mn-lt"/>
                        </a:rPr>
                        <a:t>Not Achieved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ZA" sz="1400" b="1" i="0" u="none" strike="noStrike">
                          <a:solidFill>
                            <a:srgbClr val="000000"/>
                          </a:solidFill>
                          <a:effectLst/>
                          <a:latin typeface="+mn-lt"/>
                        </a:rPr>
                        <a:t>Overall Performance</a:t>
                      </a:r>
                      <a:endParaRPr lang="en-ZA" sz="14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400" b="1" i="0" u="none" strike="noStrike" dirty="0">
                          <a:solidFill>
                            <a:srgbClr val="000000"/>
                          </a:solidFill>
                          <a:effectLst/>
                          <a:latin typeface="+mn-lt"/>
                        </a:rPr>
                        <a:t>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ZA" sz="1400" b="1" i="0" u="none" strike="noStrike" dirty="0">
                          <a:solidFill>
                            <a:srgbClr val="000000"/>
                          </a:solidFill>
                          <a:effectLst/>
                          <a:latin typeface="+mn-lt"/>
                        </a:rPr>
                        <a:t>Actual Spent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ZA" sz="1400" b="1" i="0" u="none" strike="noStrike">
                          <a:solidFill>
                            <a:srgbClr val="000000"/>
                          </a:solidFill>
                          <a:effectLst/>
                          <a:latin typeface="+mn-lt"/>
                        </a:rPr>
                        <a:t>Variance</a:t>
                      </a:r>
                      <a:endParaRPr lang="en-ZA" sz="14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ZA" sz="1400" b="1" i="0" u="none" strike="noStrike" dirty="0">
                          <a:solidFill>
                            <a:srgbClr val="000000"/>
                          </a:solidFill>
                          <a:effectLst/>
                          <a:latin typeface="+mn-lt"/>
                        </a:rPr>
                        <a:t>% Spent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xmlns="" val="10000"/>
                  </a:ext>
                </a:extLst>
              </a:tr>
              <a:tr h="29490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400" b="1" i="0" u="none" strike="noStrike">
                          <a:solidFill>
                            <a:srgbClr val="000000"/>
                          </a:solidFill>
                          <a:effectLst/>
                          <a:latin typeface="+mn-lt"/>
                        </a:rPr>
                        <a:t>R'000</a:t>
                      </a:r>
                      <a:endParaRPr lang="en-ZA" sz="14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400" b="1" i="0" u="none" strike="noStrike" dirty="0">
                          <a:solidFill>
                            <a:srgbClr val="000000"/>
                          </a:solidFill>
                          <a:effectLst/>
                          <a:latin typeface="+mn-lt"/>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400" b="1" i="0" u="none" strike="noStrike">
                          <a:solidFill>
                            <a:srgbClr val="000000"/>
                          </a:solidFill>
                          <a:effectLst/>
                          <a:latin typeface="+mn-lt"/>
                        </a:rPr>
                        <a:t>R'000</a:t>
                      </a:r>
                      <a:endParaRPr lang="en-ZA" sz="14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400" b="1" i="0" u="none" strike="noStrike">
                          <a:solidFill>
                            <a:srgbClr val="000000"/>
                          </a:solidFill>
                          <a:effectLst/>
                          <a:latin typeface="+mn-lt"/>
                        </a:rPr>
                        <a:t>R'000</a:t>
                      </a:r>
                      <a:endParaRPr lang="en-ZA" sz="14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1"/>
                  </a:ext>
                </a:extLst>
              </a:tr>
              <a:tr h="490088">
                <a:tc>
                  <a:txBody>
                    <a:bodyPr/>
                    <a:lstStyle/>
                    <a:p>
                      <a:pPr algn="l" fontAlgn="b"/>
                      <a:r>
                        <a:rPr lang="en-ZA" sz="1400" b="0" i="0" u="none" strike="noStrike">
                          <a:solidFill>
                            <a:srgbClr val="000000"/>
                          </a:solidFill>
                          <a:effectLst/>
                          <a:latin typeface="+mn-lt"/>
                        </a:rPr>
                        <a:t>Programme </a:t>
                      </a:r>
                      <a:r>
                        <a:rPr lang="en-ZA" sz="1400" b="0" i="0" u="none" strike="noStrike" dirty="0">
                          <a:solidFill>
                            <a:srgbClr val="000000"/>
                          </a:solidFill>
                          <a:effectLst/>
                          <a:latin typeface="+mn-lt"/>
                        </a:rPr>
                        <a:t>1: </a:t>
                      </a:r>
                    </a:p>
                    <a:p>
                      <a:pPr algn="l" fontAlgn="b"/>
                      <a:r>
                        <a:rPr lang="en-ZA" sz="1400" b="0" i="0" u="none" strike="noStrike">
                          <a:solidFill>
                            <a:srgbClr val="000000"/>
                          </a:solidFill>
                          <a:effectLst/>
                          <a:latin typeface="+mn-lt"/>
                        </a:rPr>
                        <a:t>Administration</a:t>
                      </a:r>
                      <a:endParaRPr lang="en-ZA" sz="1400" b="0" i="0" u="none" strike="noStrike" dirty="0">
                        <a:solidFill>
                          <a:srgbClr val="000000"/>
                        </a:solidFill>
                        <a:effectLst/>
                        <a:latin typeface="+mn-lt"/>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r>
                        <a:rPr lang="en-US" sz="1400" b="1" dirty="0">
                          <a:effectLst/>
                          <a:latin typeface="+mn-lt"/>
                          <a:ea typeface="Times New Roman"/>
                          <a:cs typeface="Calibri"/>
                        </a:rPr>
                        <a:t>1</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cs typeface="Calibri"/>
                      </a:endParaRPr>
                    </a:p>
                    <a:p>
                      <a:pPr algn="ctr">
                        <a:spcAft>
                          <a:spcPts val="0"/>
                        </a:spcAft>
                      </a:pPr>
                      <a:r>
                        <a:rPr lang="en-US" sz="1400" b="1" dirty="0">
                          <a:solidFill>
                            <a:srgbClr val="00B050"/>
                          </a:solidFill>
                          <a:effectLst/>
                          <a:latin typeface="+mn-lt"/>
                          <a:ea typeface="Times New Roman"/>
                          <a:cs typeface="Calibri"/>
                        </a:rPr>
                        <a:t>1</a:t>
                      </a:r>
                      <a:endParaRPr lang="en-ZA" sz="1400" dirty="0">
                        <a:effectLst/>
                        <a:latin typeface="+mn-lt"/>
                        <a:ea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FF0000"/>
                        </a:solidFill>
                        <a:effectLst/>
                        <a:latin typeface="+mn-lt"/>
                        <a:ea typeface="Times New Roman"/>
                        <a:cs typeface="Calibri"/>
                      </a:endParaRPr>
                    </a:p>
                    <a:p>
                      <a:pPr algn="ctr">
                        <a:spcAft>
                          <a:spcPts val="0"/>
                        </a:spcAft>
                      </a:pPr>
                      <a:r>
                        <a:rPr lang="en-US" sz="1400" b="1" dirty="0">
                          <a:solidFill>
                            <a:srgbClr val="FF0000"/>
                          </a:solidFill>
                          <a:effectLst/>
                          <a:latin typeface="+mn-lt"/>
                          <a:ea typeface="Times New Roman"/>
                          <a:cs typeface="Calibri"/>
                        </a:rPr>
                        <a:t>0</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cs typeface="Calibri"/>
                      </a:endParaRPr>
                    </a:p>
                    <a:p>
                      <a:pPr algn="ctr">
                        <a:spcAft>
                          <a:spcPts val="0"/>
                        </a:spcAft>
                      </a:pPr>
                      <a:r>
                        <a:rPr lang="en-US" sz="1400" b="1" dirty="0">
                          <a:solidFill>
                            <a:srgbClr val="00B050"/>
                          </a:solidFill>
                          <a:effectLst/>
                          <a:latin typeface="+mn-lt"/>
                          <a:ea typeface="Times New Roman"/>
                          <a:cs typeface="Calibri"/>
                        </a:rPr>
                        <a:t>100%</a:t>
                      </a:r>
                      <a:endParaRPr lang="en-ZA" sz="1400" dirty="0">
                        <a:solidFill>
                          <a:srgbClr val="00B050"/>
                        </a:solidFill>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baseline="0" dirty="0">
                          <a:solidFill>
                            <a:schemeClr val="tx1"/>
                          </a:solidFill>
                          <a:effectLst/>
                          <a:latin typeface="+mn-lt"/>
                        </a:rPr>
                        <a:t> 2 403 477</a:t>
                      </a:r>
                      <a:endParaRPr lang="en-ZA" sz="1400" b="0" i="0" u="none" strike="noStrike" dirty="0">
                        <a:solidFill>
                          <a:schemeClr val="tx1"/>
                        </a:solidFill>
                        <a:effectLst/>
                        <a:latin typeface="+mn-lt"/>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chemeClr val="tx1"/>
                          </a:solidFill>
                          <a:effectLst/>
                          <a:latin typeface="+mn-lt"/>
                          <a:ea typeface="+mn-ea"/>
                          <a:cs typeface="+mn-cs"/>
                        </a:rPr>
                        <a:t>549 218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mn-lt"/>
                        </a:rPr>
                        <a:t>1 854 259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3420">
                <a:tc>
                  <a:txBody>
                    <a:bodyPr/>
                    <a:lstStyle/>
                    <a:p>
                      <a:pPr algn="l" fontAlgn="b"/>
                      <a:r>
                        <a:rPr lang="en-ZA" sz="1400" b="0" i="0" u="none" strike="noStrike">
                          <a:solidFill>
                            <a:srgbClr val="000000"/>
                          </a:solidFill>
                          <a:effectLst/>
                          <a:latin typeface="+mn-lt"/>
                        </a:rPr>
                        <a:t>Programme </a:t>
                      </a:r>
                      <a:r>
                        <a:rPr lang="en-ZA" sz="1400" b="0" i="0" u="none" strike="noStrike" dirty="0">
                          <a:solidFill>
                            <a:srgbClr val="000000"/>
                          </a:solidFill>
                          <a:effectLst/>
                          <a:latin typeface="+mn-lt"/>
                        </a:rPr>
                        <a:t>2:</a:t>
                      </a:r>
                    </a:p>
                    <a:p>
                      <a:pPr algn="l" fontAlgn="b"/>
                      <a:r>
                        <a:rPr lang="en-ZA" sz="1400" b="0" i="0" u="none" strike="noStrike">
                          <a:solidFill>
                            <a:srgbClr val="000000"/>
                          </a:solidFill>
                          <a:effectLst/>
                          <a:latin typeface="+mn-lt"/>
                        </a:rPr>
                        <a:t>COID Services</a:t>
                      </a:r>
                      <a:endParaRPr lang="en-ZA" sz="1400" b="0" i="0" u="none" strike="noStrike" dirty="0">
                        <a:solidFill>
                          <a:srgbClr val="000000"/>
                        </a:solidFill>
                        <a:effectLst/>
                        <a:latin typeface="+mn-lt"/>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r>
                        <a:rPr lang="en-US" sz="1400" b="1" dirty="0">
                          <a:effectLst/>
                          <a:latin typeface="+mn-lt"/>
                          <a:ea typeface="Times New Roman"/>
                          <a:cs typeface="Calibri"/>
                        </a:rPr>
                        <a:t>3</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endParaRPr>
                    </a:p>
                    <a:p>
                      <a:pPr algn="ctr">
                        <a:spcAft>
                          <a:spcPts val="0"/>
                        </a:spcAft>
                      </a:pPr>
                      <a:endParaRPr lang="en-US" sz="1400" b="1" dirty="0">
                        <a:solidFill>
                          <a:srgbClr val="00B050"/>
                        </a:solidFill>
                        <a:effectLst/>
                        <a:latin typeface="+mn-lt"/>
                        <a:ea typeface="Times New Roman"/>
                      </a:endParaRPr>
                    </a:p>
                    <a:p>
                      <a:pPr algn="ctr">
                        <a:spcAft>
                          <a:spcPts val="0"/>
                        </a:spcAft>
                      </a:pPr>
                      <a:r>
                        <a:rPr lang="en-US" sz="1400" b="1" dirty="0">
                          <a:solidFill>
                            <a:srgbClr val="00B050"/>
                          </a:solidFill>
                          <a:effectLst/>
                          <a:latin typeface="+mn-lt"/>
                          <a:ea typeface="Times New Roman"/>
                        </a:rPr>
                        <a:t>2</a:t>
                      </a:r>
                      <a:endParaRPr lang="en-ZA" sz="1400" dirty="0">
                        <a:effectLst/>
                        <a:latin typeface="+mn-lt"/>
                        <a:ea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FF0000"/>
                        </a:solidFill>
                        <a:effectLst/>
                        <a:latin typeface="+mn-lt"/>
                        <a:ea typeface="Times New Roman"/>
                      </a:endParaRPr>
                    </a:p>
                    <a:p>
                      <a:pPr algn="ctr">
                        <a:spcAft>
                          <a:spcPts val="0"/>
                        </a:spcAft>
                      </a:pPr>
                      <a:endParaRPr lang="en-US" sz="1400" b="1" dirty="0">
                        <a:solidFill>
                          <a:srgbClr val="FF0000"/>
                        </a:solidFill>
                        <a:effectLst/>
                        <a:latin typeface="+mn-lt"/>
                        <a:ea typeface="Times New Roman"/>
                      </a:endParaRPr>
                    </a:p>
                    <a:p>
                      <a:pPr algn="ctr">
                        <a:spcAft>
                          <a:spcPts val="0"/>
                        </a:spcAft>
                      </a:pPr>
                      <a:r>
                        <a:rPr lang="en-US" sz="1400" b="1" dirty="0">
                          <a:solidFill>
                            <a:srgbClr val="FF0000"/>
                          </a:solidFill>
                          <a:effectLst/>
                          <a:latin typeface="+mn-lt"/>
                          <a:ea typeface="Times New Roman"/>
                        </a:rPr>
                        <a:t>1</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FF0000"/>
                        </a:solidFill>
                        <a:effectLst/>
                        <a:latin typeface="+mn-lt"/>
                        <a:ea typeface="Times New Roman"/>
                        <a:cs typeface="Calibri"/>
                      </a:endParaRPr>
                    </a:p>
                    <a:p>
                      <a:pPr algn="ctr">
                        <a:spcAft>
                          <a:spcPts val="0"/>
                        </a:spcAft>
                      </a:pPr>
                      <a:endParaRPr lang="en-US" sz="1400" b="1" dirty="0">
                        <a:solidFill>
                          <a:srgbClr val="FF0000"/>
                        </a:solidFill>
                        <a:effectLst/>
                        <a:latin typeface="+mn-lt"/>
                        <a:ea typeface="Times New Roman"/>
                        <a:cs typeface="Calibri"/>
                      </a:endParaRPr>
                    </a:p>
                    <a:p>
                      <a:pPr algn="ctr">
                        <a:spcAft>
                          <a:spcPts val="0"/>
                        </a:spcAft>
                      </a:pPr>
                      <a:r>
                        <a:rPr lang="en-US" sz="1400" b="1" dirty="0">
                          <a:solidFill>
                            <a:srgbClr val="FF0000"/>
                          </a:solidFill>
                          <a:effectLst/>
                          <a:latin typeface="+mn-lt"/>
                          <a:ea typeface="Times New Roman"/>
                          <a:cs typeface="Calibri"/>
                        </a:rPr>
                        <a:t>67%</a:t>
                      </a:r>
                      <a:endParaRPr lang="en-ZA" sz="1400" dirty="0">
                        <a:solidFill>
                          <a:srgbClr val="FF0000"/>
                        </a:solidFill>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baseline="0" dirty="0">
                          <a:solidFill>
                            <a:schemeClr val="tx1"/>
                          </a:solidFill>
                          <a:effectLst/>
                          <a:latin typeface="+mn-lt"/>
                        </a:rPr>
                        <a:t>1 025 917</a:t>
                      </a:r>
                      <a:endParaRPr lang="en-ZA" sz="1400" b="0" i="0" u="none" strike="noStrike" dirty="0">
                        <a:solidFill>
                          <a:schemeClr val="tx1"/>
                        </a:solidFill>
                        <a:effectLst/>
                        <a:latin typeface="+mn-lt"/>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chemeClr val="tx1"/>
                          </a:solidFill>
                          <a:effectLst/>
                          <a:latin typeface="+mn-lt"/>
                          <a:ea typeface="+mn-ea"/>
                          <a:cs typeface="+mn-cs"/>
                        </a:rPr>
                        <a:t>144</a:t>
                      </a:r>
                      <a:r>
                        <a:rPr lang="en-ZA" sz="1400" b="0" i="0" u="none" strike="noStrike" kern="1200" baseline="0" dirty="0">
                          <a:solidFill>
                            <a:schemeClr val="tx1"/>
                          </a:solidFill>
                          <a:effectLst/>
                          <a:latin typeface="+mn-lt"/>
                          <a:ea typeface="+mn-ea"/>
                          <a:cs typeface="+mn-cs"/>
                        </a:rPr>
                        <a:t> 724</a:t>
                      </a:r>
                      <a:endParaRPr lang="en-ZA" sz="1400" b="0" i="0" u="none" strike="noStrike" kern="1200" dirty="0">
                        <a:solidFill>
                          <a:schemeClr val="tx1"/>
                        </a:solidFill>
                        <a:effectLst/>
                        <a:latin typeface="+mn-lt"/>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mn-lt"/>
                        </a:rPr>
                        <a:t>881 193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14%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2312">
                <a:tc>
                  <a:txBody>
                    <a:bodyPr/>
                    <a:lstStyle/>
                    <a:p>
                      <a:pPr algn="l" fontAlgn="b"/>
                      <a:r>
                        <a:rPr lang="en-ZA" sz="1400" b="0" i="0" u="none" strike="noStrike">
                          <a:solidFill>
                            <a:srgbClr val="000000"/>
                          </a:solidFill>
                          <a:effectLst/>
                          <a:latin typeface="+mn-lt"/>
                        </a:rPr>
                        <a:t>Programme </a:t>
                      </a:r>
                      <a:r>
                        <a:rPr lang="en-ZA" sz="1400" b="0" i="0" u="none" strike="noStrike" dirty="0">
                          <a:solidFill>
                            <a:srgbClr val="000000"/>
                          </a:solidFill>
                          <a:effectLst/>
                          <a:latin typeface="+mn-lt"/>
                        </a:rPr>
                        <a:t>3: </a:t>
                      </a:r>
                    </a:p>
                    <a:p>
                      <a:pPr algn="l" fontAlgn="b"/>
                      <a:r>
                        <a:rPr lang="en-ZA" sz="1400" b="0" i="0" u="none" strike="noStrike" dirty="0">
                          <a:solidFill>
                            <a:srgbClr val="000000"/>
                          </a:solidFill>
                          <a:effectLst/>
                          <a:latin typeface="+mn-lt"/>
                        </a:rPr>
                        <a:t>Medical Benefits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r>
                        <a:rPr lang="en-US" sz="1400" b="1" dirty="0">
                          <a:effectLst/>
                          <a:latin typeface="+mn-lt"/>
                          <a:ea typeface="Times New Roman"/>
                          <a:cs typeface="Calibri"/>
                        </a:rPr>
                        <a:t>2</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cs typeface="Calibri"/>
                      </a:endParaRPr>
                    </a:p>
                    <a:p>
                      <a:pPr algn="ctr">
                        <a:spcAft>
                          <a:spcPts val="0"/>
                        </a:spcAft>
                      </a:pPr>
                      <a:endParaRPr lang="en-US" sz="1400" b="1" dirty="0">
                        <a:solidFill>
                          <a:srgbClr val="00B050"/>
                        </a:solidFill>
                        <a:effectLst/>
                        <a:latin typeface="+mn-lt"/>
                        <a:ea typeface="Times New Roman"/>
                        <a:cs typeface="Calibri"/>
                      </a:endParaRPr>
                    </a:p>
                    <a:p>
                      <a:pPr algn="ctr">
                        <a:spcAft>
                          <a:spcPts val="0"/>
                        </a:spcAft>
                      </a:pPr>
                      <a:r>
                        <a:rPr lang="en-US" sz="1400" b="1" dirty="0">
                          <a:solidFill>
                            <a:srgbClr val="00B050"/>
                          </a:solidFill>
                          <a:effectLst/>
                          <a:latin typeface="+mn-lt"/>
                          <a:ea typeface="Times New Roman"/>
                          <a:cs typeface="Calibri"/>
                        </a:rPr>
                        <a:t>2</a:t>
                      </a:r>
                      <a:endParaRPr lang="en-ZA" sz="1400" dirty="0">
                        <a:effectLst/>
                        <a:latin typeface="+mn-lt"/>
                        <a:ea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FF0000"/>
                        </a:solidFill>
                        <a:effectLst/>
                        <a:latin typeface="+mn-lt"/>
                        <a:ea typeface="Times New Roman"/>
                        <a:cs typeface="Calibri"/>
                      </a:endParaRPr>
                    </a:p>
                    <a:p>
                      <a:pPr algn="ctr">
                        <a:spcAft>
                          <a:spcPts val="0"/>
                        </a:spcAft>
                      </a:pPr>
                      <a:endParaRPr lang="en-US" sz="1400" b="1" dirty="0">
                        <a:solidFill>
                          <a:srgbClr val="FF0000"/>
                        </a:solidFill>
                        <a:effectLst/>
                        <a:latin typeface="+mn-lt"/>
                        <a:ea typeface="Times New Roman"/>
                        <a:cs typeface="Calibri"/>
                      </a:endParaRPr>
                    </a:p>
                    <a:p>
                      <a:pPr algn="ctr">
                        <a:spcAft>
                          <a:spcPts val="0"/>
                        </a:spcAft>
                      </a:pPr>
                      <a:r>
                        <a:rPr lang="en-US" sz="1400" b="1" dirty="0">
                          <a:solidFill>
                            <a:srgbClr val="FF0000"/>
                          </a:solidFill>
                          <a:effectLst/>
                          <a:latin typeface="+mn-lt"/>
                          <a:ea typeface="Times New Roman"/>
                          <a:cs typeface="Calibri"/>
                        </a:rPr>
                        <a:t>0</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cs typeface="Calibri"/>
                      </a:endParaRPr>
                    </a:p>
                    <a:p>
                      <a:pPr algn="ctr">
                        <a:spcAft>
                          <a:spcPts val="0"/>
                        </a:spcAft>
                      </a:pPr>
                      <a:endParaRPr lang="en-US" sz="1400" b="1" dirty="0">
                        <a:solidFill>
                          <a:srgbClr val="00B050"/>
                        </a:solidFill>
                        <a:effectLst/>
                        <a:latin typeface="+mn-lt"/>
                        <a:ea typeface="Times New Roman"/>
                        <a:cs typeface="Calibri"/>
                      </a:endParaRPr>
                    </a:p>
                    <a:p>
                      <a:pPr algn="ctr">
                        <a:spcAft>
                          <a:spcPts val="0"/>
                        </a:spcAft>
                      </a:pPr>
                      <a:r>
                        <a:rPr lang="en-US" sz="1400" b="1" dirty="0">
                          <a:solidFill>
                            <a:srgbClr val="00B050"/>
                          </a:solidFill>
                          <a:effectLst/>
                          <a:latin typeface="+mn-lt"/>
                          <a:ea typeface="Times New Roman"/>
                          <a:cs typeface="Calibri"/>
                        </a:rPr>
                        <a:t>100%</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mn-lt"/>
                        </a:rPr>
                        <a:t>3 106 081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chemeClr val="tx1"/>
                          </a:solidFill>
                          <a:effectLst/>
                          <a:latin typeface="+mn-lt"/>
                          <a:ea typeface="+mn-ea"/>
                          <a:cs typeface="+mn-cs"/>
                        </a:rPr>
                        <a:t>1 382 540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mn-lt"/>
                        </a:rPr>
                        <a:t>1 723 541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45%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2231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srgbClr val="000000"/>
                          </a:solidFill>
                          <a:effectLst/>
                          <a:uLnTx/>
                          <a:uFillTx/>
                          <a:latin typeface="+mn-lt"/>
                          <a:ea typeface="+mn-ea"/>
                          <a:cs typeface="+mn-cs"/>
                        </a:rPr>
                        <a:t>Programme </a:t>
                      </a:r>
                      <a:r>
                        <a:rPr kumimoji="0" lang="en-ZA" sz="1400" b="0" i="0" u="none" strike="noStrike" kern="1200" cap="none" spc="0" normalizeH="0" baseline="0" noProof="0" dirty="0">
                          <a:ln>
                            <a:noFill/>
                          </a:ln>
                          <a:solidFill>
                            <a:srgbClr val="000000"/>
                          </a:solidFill>
                          <a:effectLst/>
                          <a:uLnTx/>
                          <a:uFillTx/>
                          <a:latin typeface="+mn-lt"/>
                          <a:ea typeface="+mn-ea"/>
                          <a:cs typeface="+mn-cs"/>
                        </a:rPr>
                        <a:t>4: </a:t>
                      </a:r>
                    </a:p>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srgbClr val="000000"/>
                          </a:solidFill>
                          <a:effectLst/>
                          <a:uLnTx/>
                          <a:uFillTx/>
                          <a:latin typeface="+mn-lt"/>
                          <a:ea typeface="+mn-ea"/>
                          <a:cs typeface="+mn-cs"/>
                        </a:rPr>
                        <a:t>Orthotic &amp; Rehabilitation Services</a:t>
                      </a:r>
                      <a:endParaRPr kumimoji="0" lang="en-ZA" sz="140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r>
                        <a:rPr lang="en-US" sz="1400" b="1" dirty="0">
                          <a:effectLst/>
                          <a:latin typeface="+mn-lt"/>
                          <a:ea typeface="Times New Roman"/>
                          <a:cs typeface="Calibri"/>
                        </a:rPr>
                        <a:t>1</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cs typeface="Calibri"/>
                      </a:endParaRPr>
                    </a:p>
                    <a:p>
                      <a:pPr algn="ctr">
                        <a:spcAft>
                          <a:spcPts val="0"/>
                        </a:spcAft>
                      </a:pPr>
                      <a:endParaRPr lang="en-US" sz="1400" b="1" dirty="0">
                        <a:solidFill>
                          <a:srgbClr val="00B050"/>
                        </a:solidFill>
                        <a:effectLst/>
                        <a:latin typeface="+mn-lt"/>
                        <a:ea typeface="Times New Roman"/>
                        <a:cs typeface="Calibri"/>
                      </a:endParaRPr>
                    </a:p>
                    <a:p>
                      <a:pPr algn="ctr">
                        <a:spcAft>
                          <a:spcPts val="0"/>
                        </a:spcAft>
                      </a:pPr>
                      <a:r>
                        <a:rPr lang="en-US" sz="1400" b="1" dirty="0">
                          <a:solidFill>
                            <a:srgbClr val="00B050"/>
                          </a:solidFill>
                          <a:effectLst/>
                          <a:latin typeface="+mn-lt"/>
                          <a:ea typeface="Times New Roman"/>
                          <a:cs typeface="Calibri"/>
                        </a:rPr>
                        <a:t>1</a:t>
                      </a:r>
                      <a:endParaRPr lang="en-ZA" sz="1400" dirty="0">
                        <a:effectLst/>
                        <a:latin typeface="+mn-lt"/>
                        <a:ea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FF0000"/>
                        </a:solidFill>
                        <a:effectLst/>
                        <a:latin typeface="+mn-lt"/>
                        <a:ea typeface="Times New Roman"/>
                        <a:cs typeface="Calibri"/>
                      </a:endParaRPr>
                    </a:p>
                    <a:p>
                      <a:pPr algn="ctr">
                        <a:spcAft>
                          <a:spcPts val="0"/>
                        </a:spcAft>
                      </a:pPr>
                      <a:endParaRPr lang="en-US" sz="1400" b="1" dirty="0">
                        <a:solidFill>
                          <a:srgbClr val="FF0000"/>
                        </a:solidFill>
                        <a:effectLst/>
                        <a:latin typeface="+mn-lt"/>
                        <a:ea typeface="Times New Roman"/>
                        <a:cs typeface="Calibri"/>
                      </a:endParaRPr>
                    </a:p>
                    <a:p>
                      <a:pPr algn="ctr">
                        <a:spcAft>
                          <a:spcPts val="0"/>
                        </a:spcAft>
                      </a:pPr>
                      <a:r>
                        <a:rPr lang="en-US" sz="1400" b="1" dirty="0">
                          <a:solidFill>
                            <a:srgbClr val="FF0000"/>
                          </a:solidFill>
                          <a:effectLst/>
                          <a:latin typeface="+mn-lt"/>
                          <a:ea typeface="Times New Roman"/>
                          <a:cs typeface="Calibri"/>
                        </a:rPr>
                        <a:t>0</a:t>
                      </a:r>
                      <a:endParaRPr lang="en-ZA" sz="1400" dirty="0">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solidFill>
                          <a:srgbClr val="00B050"/>
                        </a:solidFill>
                        <a:effectLst/>
                        <a:latin typeface="+mn-lt"/>
                        <a:ea typeface="Times New Roman"/>
                        <a:cs typeface="Calibri"/>
                      </a:endParaRPr>
                    </a:p>
                    <a:p>
                      <a:pPr algn="ctr">
                        <a:spcAft>
                          <a:spcPts val="0"/>
                        </a:spcAft>
                      </a:pPr>
                      <a:endParaRPr lang="en-US" sz="1400" b="1" dirty="0">
                        <a:solidFill>
                          <a:srgbClr val="00B050"/>
                        </a:solidFill>
                        <a:effectLst/>
                        <a:latin typeface="+mn-lt"/>
                        <a:ea typeface="Times New Roman"/>
                        <a:cs typeface="Calibri"/>
                      </a:endParaRPr>
                    </a:p>
                    <a:p>
                      <a:pPr algn="ctr">
                        <a:spcAft>
                          <a:spcPts val="0"/>
                        </a:spcAft>
                      </a:pPr>
                      <a:r>
                        <a:rPr lang="en-US" sz="1400" b="1" dirty="0">
                          <a:solidFill>
                            <a:srgbClr val="00B050"/>
                          </a:solidFill>
                          <a:effectLst/>
                          <a:latin typeface="+mn-lt"/>
                          <a:ea typeface="Times New Roman"/>
                          <a:cs typeface="Calibri"/>
                        </a:rPr>
                        <a:t>100%</a:t>
                      </a:r>
                      <a:endParaRPr lang="en-ZA" sz="1400" dirty="0">
                        <a:solidFill>
                          <a:srgbClr val="00B050"/>
                        </a:solidFill>
                        <a:effectLst/>
                        <a:latin typeface="+mn-lt"/>
                        <a:ea typeface="Times New Roman"/>
                      </a:endParaRPr>
                    </a:p>
                  </a:txBody>
                  <a:tcPr marL="9525" marR="8318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mn-lt"/>
                        </a:rPr>
                        <a:t> 2 450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chemeClr val="tx1"/>
                          </a:solidFill>
                          <a:effectLst/>
                          <a:latin typeface="+mn-lt"/>
                          <a:ea typeface="+mn-ea"/>
                          <a:cs typeface="+mn-cs"/>
                        </a:rPr>
                        <a:t>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mn-lt"/>
                        </a:rPr>
                        <a:t> 2 396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7947084"/>
                  </a:ext>
                </a:extLst>
              </a:tr>
              <a:tr h="722312">
                <a:tc>
                  <a:txBody>
                    <a:bodyPr/>
                    <a:lstStyle/>
                    <a:p>
                      <a:pPr algn="l" fontAlgn="b"/>
                      <a:r>
                        <a:rPr lang="en-ZA" sz="1400" b="1" i="0" u="none" strike="noStrike">
                          <a:solidFill>
                            <a:srgbClr val="000000"/>
                          </a:solidFill>
                          <a:effectLst/>
                          <a:latin typeface="+mn-lt"/>
                        </a:rPr>
                        <a:t>OVERALL  PERFORMANCE</a:t>
                      </a:r>
                      <a:endParaRPr lang="en-ZA" sz="1400" b="1" i="0" u="none" strike="noStrike" dirty="0">
                        <a:solidFill>
                          <a:srgbClr val="000000"/>
                        </a:solidFill>
                        <a:effectLst/>
                        <a:latin typeface="+mn-lt"/>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r>
                        <a:rPr lang="en-US" sz="1400" b="1" dirty="0">
                          <a:effectLst/>
                          <a:latin typeface="+mn-lt"/>
                          <a:ea typeface="Times New Roman"/>
                          <a:cs typeface="Calibri"/>
                        </a:rPr>
                        <a:t>7</a:t>
                      </a:r>
                      <a:endParaRPr lang="en-ZA" sz="1400" dirty="0">
                        <a:effectLst/>
                        <a:latin typeface="+mn-lt"/>
                        <a:ea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cs typeface="Calibri"/>
                      </a:endParaRPr>
                    </a:p>
                    <a:p>
                      <a:pPr algn="ctr">
                        <a:spcAft>
                          <a:spcPts val="0"/>
                        </a:spcAft>
                      </a:pPr>
                      <a:r>
                        <a:rPr lang="en-US" sz="1400" b="1" dirty="0">
                          <a:effectLst/>
                          <a:latin typeface="+mn-lt"/>
                          <a:ea typeface="Times New Roman"/>
                          <a:cs typeface="Calibri"/>
                        </a:rPr>
                        <a:t>6</a:t>
                      </a:r>
                      <a:endParaRPr lang="en-ZA" sz="1400" dirty="0">
                        <a:effectLst/>
                        <a:latin typeface="+mn-lt"/>
                        <a:ea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dirty="0">
                        <a:effectLst/>
                        <a:latin typeface="+mn-lt"/>
                        <a:ea typeface="Times New Roman"/>
                        <a:cs typeface="Calibri"/>
                      </a:endParaRPr>
                    </a:p>
                    <a:p>
                      <a:pPr algn="ctr">
                        <a:spcAft>
                          <a:spcPts val="0"/>
                        </a:spcAft>
                      </a:pPr>
                      <a:endParaRPr lang="en-US" sz="1400" b="1" dirty="0">
                        <a:effectLst/>
                        <a:latin typeface="+mn-lt"/>
                        <a:ea typeface="Times New Roman"/>
                      </a:endParaRPr>
                    </a:p>
                    <a:p>
                      <a:pPr algn="ctr">
                        <a:spcAft>
                          <a:spcPts val="0"/>
                        </a:spcAft>
                      </a:pPr>
                      <a:endParaRPr lang="en-US" sz="1400" b="1" dirty="0">
                        <a:effectLst/>
                        <a:latin typeface="+mn-lt"/>
                        <a:ea typeface="Times New Roman"/>
                      </a:endParaRPr>
                    </a:p>
                    <a:p>
                      <a:pPr algn="ctr">
                        <a:spcAft>
                          <a:spcPts val="0"/>
                        </a:spcAft>
                      </a:pPr>
                      <a:r>
                        <a:rPr lang="en-US" sz="1400" b="1" dirty="0">
                          <a:effectLst/>
                          <a:latin typeface="+mn-lt"/>
                          <a:ea typeface="Times New Roman"/>
                        </a:rPr>
                        <a:t>1</a:t>
                      </a:r>
                      <a:endParaRPr lang="en-ZA" sz="1400" dirty="0">
                        <a:effectLst/>
                        <a:latin typeface="+mn-lt"/>
                        <a:ea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n-lt"/>
                          <a:ea typeface="Times New Roman"/>
                          <a:cs typeface="Calibri"/>
                        </a:rPr>
                        <a:t>86%</a:t>
                      </a:r>
                      <a:endParaRPr kumimoji="0" lang="en-ZA" sz="1400" b="0" i="0" u="none" strike="noStrike" kern="1200" cap="none" spc="0" normalizeH="0" baseline="0" noProof="0" dirty="0">
                        <a:ln>
                          <a:noFill/>
                        </a:ln>
                        <a:solidFill>
                          <a:prstClr val="black"/>
                        </a:solidFill>
                        <a:effectLst/>
                        <a:uLnTx/>
                        <a:uFillTx/>
                        <a:latin typeface="+mn-lt"/>
                        <a:ea typeface="Times New Roman"/>
                        <a:cs typeface="+mn-cs"/>
                      </a:endParaRPr>
                    </a:p>
                  </a:txBody>
                  <a:tcPr marL="8890" marR="8890" marT="8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6 537 925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400" b="1" i="0" u="none" strike="noStrike" kern="1200" dirty="0">
                          <a:solidFill>
                            <a:schemeClr val="tx1"/>
                          </a:solidFill>
                          <a:effectLst/>
                          <a:latin typeface="+mn-lt"/>
                          <a:ea typeface="+mn-ea"/>
                          <a:cs typeface="+mn-cs"/>
                        </a:rPr>
                        <a:t>2</a:t>
                      </a:r>
                      <a:r>
                        <a:rPr lang="en-ZA" sz="1400" b="1" i="0" u="none" strike="noStrike" kern="1200" baseline="0" dirty="0">
                          <a:solidFill>
                            <a:schemeClr val="tx1"/>
                          </a:solidFill>
                          <a:effectLst/>
                          <a:latin typeface="+mn-lt"/>
                          <a:ea typeface="+mn-ea"/>
                          <a:cs typeface="+mn-cs"/>
                        </a:rPr>
                        <a:t> 076 536</a:t>
                      </a:r>
                      <a:endParaRPr lang="en-ZA" sz="1400" b="1" i="0" u="none" strike="noStrike" kern="1200" dirty="0">
                        <a:solidFill>
                          <a:schemeClr val="tx1"/>
                        </a:solidFill>
                        <a:effectLst/>
                        <a:latin typeface="+mn-lt"/>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4 461</a:t>
                      </a:r>
                      <a:r>
                        <a:rPr lang="en-ZA" sz="1400" b="1" i="0" u="none" strike="noStrike" baseline="0" dirty="0">
                          <a:solidFill>
                            <a:schemeClr val="tx1"/>
                          </a:solidFill>
                          <a:effectLst/>
                          <a:latin typeface="+mn-lt"/>
                        </a:rPr>
                        <a:t> 389</a:t>
                      </a:r>
                      <a:endParaRPr lang="en-ZA" sz="1400" b="1" i="0" u="none" strike="noStrike" dirty="0">
                        <a:solidFill>
                          <a:schemeClr val="tx1"/>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chemeClr val="tx1"/>
                          </a:solidFill>
                          <a:effectLst/>
                          <a:latin typeface="+mn-lt"/>
                        </a:rPr>
                        <a:t>32%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2462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2018-19 REVENUE SUMMARY</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22</a:t>
            </a:fld>
            <a:endParaRPr lang="en-US" dirty="0"/>
          </a:p>
        </p:txBody>
      </p:sp>
      <p:sp>
        <p:nvSpPr>
          <p:cNvPr id="3" name="Content Placeholder 2"/>
          <p:cNvSpPr>
            <a:spLocks noGrp="1"/>
          </p:cNvSpPr>
          <p:nvPr>
            <p:ph idx="1"/>
          </p:nvPr>
        </p:nvSpPr>
        <p:spPr>
          <a:xfrm>
            <a:off x="262647" y="1600200"/>
            <a:ext cx="8579796" cy="4525963"/>
          </a:xfrm>
        </p:spPr>
        <p:txBody>
          <a:bodyPr/>
          <a:lstStyle/>
          <a:p>
            <a:endParaRPr lang="en-ZA" sz="2800" dirty="0"/>
          </a:p>
          <a:p>
            <a:endParaRPr lang="en-ZA" sz="2800" dirty="0"/>
          </a:p>
          <a:p>
            <a:endParaRPr lang="en-ZA" sz="1800" dirty="0"/>
          </a:p>
          <a:p>
            <a:endParaRPr lang="en-ZA"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646" y="1417638"/>
            <a:ext cx="8579797" cy="4938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259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ECONOMIC CLASSIFICATION</a:t>
            </a:r>
          </a:p>
        </p:txBody>
      </p:sp>
      <p:sp>
        <p:nvSpPr>
          <p:cNvPr id="4" name="Slide Number Placeholder 3"/>
          <p:cNvSpPr>
            <a:spLocks noGrp="1"/>
          </p:cNvSpPr>
          <p:nvPr>
            <p:ph type="sldNum" sz="quarter" idx="12"/>
          </p:nvPr>
        </p:nvSpPr>
        <p:spPr/>
        <p:txBody>
          <a:bodyPr/>
          <a:lstStyle/>
          <a:p>
            <a:pPr>
              <a:defRPr/>
            </a:pPr>
            <a:fld id="{1D5B42D9-C7FB-45B2-8CBD-E43F3AEB7E9B}" type="slidenum">
              <a:rPr lang="en-US" smtClean="0"/>
              <a:pPr>
                <a:defRPr/>
              </a:pPr>
              <a:t>23</a:t>
            </a:fld>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7257" y="1417638"/>
            <a:ext cx="8842443" cy="5070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840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2018-19 EXEPENDITURE PER PROGRAMME</a:t>
            </a:r>
          </a:p>
        </p:txBody>
      </p:sp>
      <p:sp>
        <p:nvSpPr>
          <p:cNvPr id="4" name="Slide Number Placeholder 3"/>
          <p:cNvSpPr>
            <a:spLocks noGrp="1"/>
          </p:cNvSpPr>
          <p:nvPr>
            <p:ph type="sldNum" sz="quarter" idx="12"/>
          </p:nvPr>
        </p:nvSpPr>
        <p:spPr/>
        <p:txBody>
          <a:bodyPr/>
          <a:lstStyle/>
          <a:p>
            <a:pPr>
              <a:defRPr/>
            </a:pPr>
            <a:fld id="{1D5B42D9-C7FB-45B2-8CBD-E43F3AEB7E9B}" type="slidenum">
              <a:rPr lang="en-US" smtClean="0"/>
              <a:pPr>
                <a:defRPr/>
              </a:pPr>
              <a:t>24</a:t>
            </a:fld>
            <a:endParaRPr 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3463" y="1417638"/>
            <a:ext cx="8589523" cy="493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830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
            </a:r>
            <a:br>
              <a:rPr lang="en-ZA" sz="2400" b="1" dirty="0"/>
            </a:br>
            <a:r>
              <a:rPr lang="en-ZA" sz="2400" b="1" dirty="0"/>
              <a:t>2018-19 REVENUE AND EXPENDITURE SUMMARY</a:t>
            </a:r>
            <a:br>
              <a:rPr lang="en-ZA" sz="2400" b="1" dirty="0"/>
            </a:br>
            <a:endParaRPr lang="en-ZA" sz="24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25</a:t>
            </a:fld>
            <a:endParaRPr lang="en-US" dirty="0"/>
          </a:p>
        </p:txBody>
      </p:sp>
      <p:sp>
        <p:nvSpPr>
          <p:cNvPr id="3" name="Content Placeholder 2"/>
          <p:cNvSpPr>
            <a:spLocks noGrp="1"/>
          </p:cNvSpPr>
          <p:nvPr>
            <p:ph idx="1"/>
          </p:nvPr>
        </p:nvSpPr>
        <p:spPr>
          <a:xfrm>
            <a:off x="262647" y="1600200"/>
            <a:ext cx="8579796" cy="4525963"/>
          </a:xfrm>
        </p:spPr>
        <p:txBody>
          <a:bodyPr/>
          <a:lstStyle/>
          <a:p>
            <a:endParaRPr lang="en-ZA" sz="2800" dirty="0"/>
          </a:p>
          <a:p>
            <a:endParaRPr lang="en-ZA" sz="2800" dirty="0"/>
          </a:p>
          <a:p>
            <a:endParaRPr lang="en-ZA" sz="1800" dirty="0"/>
          </a:p>
          <a:p>
            <a:endParaRPr lang="en-ZA"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647" y="1417639"/>
            <a:ext cx="8579795" cy="493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182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VARIANCES</a:t>
            </a:r>
            <a:r>
              <a:rPr lang="en-ZA" sz="2000" b="1" dirty="0"/>
              <a:t> </a:t>
            </a:r>
            <a:endParaRPr lang="en-ZA" sz="2000" dirty="0"/>
          </a:p>
        </p:txBody>
      </p:sp>
      <p:sp>
        <p:nvSpPr>
          <p:cNvPr id="3" name="Content Placeholder 2"/>
          <p:cNvSpPr>
            <a:spLocks noGrp="1"/>
          </p:cNvSpPr>
          <p:nvPr>
            <p:ph idx="1"/>
          </p:nvPr>
        </p:nvSpPr>
        <p:spPr>
          <a:xfrm>
            <a:off x="457200" y="1403350"/>
            <a:ext cx="8229600" cy="4525963"/>
          </a:xfrm>
        </p:spPr>
        <p:txBody>
          <a:bodyPr/>
          <a:lstStyle/>
          <a:p>
            <a:pPr marL="0" lvl="0" indent="0" algn="just">
              <a:buNone/>
            </a:pPr>
            <a:r>
              <a:rPr lang="en-ZA" sz="2000" b="1" dirty="0">
                <a:solidFill>
                  <a:prstClr val="black"/>
                </a:solidFill>
              </a:rPr>
              <a:t>Compensation of Employees:</a:t>
            </a:r>
          </a:p>
          <a:p>
            <a:pPr algn="just"/>
            <a:r>
              <a:rPr lang="en-ZA" sz="1800" dirty="0">
                <a:solidFill>
                  <a:prstClr val="black"/>
                </a:solidFill>
              </a:rPr>
              <a:t>Compensation of employees is at 46%  spending , which reflect a normal spending  for the period under review. </a:t>
            </a:r>
          </a:p>
          <a:p>
            <a:pPr marL="0" lvl="0" indent="0" algn="just">
              <a:buNone/>
            </a:pPr>
            <a:r>
              <a:rPr lang="en-ZA" sz="1800" dirty="0">
                <a:solidFill>
                  <a:prstClr val="black"/>
                </a:solidFill>
              </a:rPr>
              <a:t>   </a:t>
            </a:r>
            <a:r>
              <a:rPr lang="en-ZA" sz="2000" b="1" dirty="0">
                <a:solidFill>
                  <a:prstClr val="black"/>
                </a:solidFill>
              </a:rPr>
              <a:t>Goods and Services:</a:t>
            </a:r>
          </a:p>
          <a:p>
            <a:pPr algn="just"/>
            <a:r>
              <a:rPr lang="en-ZA" sz="2000" dirty="0">
                <a:solidFill>
                  <a:prstClr val="black"/>
                </a:solidFill>
              </a:rPr>
              <a:t>A contract for the new claims system was signed end of August 2018 , the project started on the third September 2018 and this will impact positively on the expenditure movements for the following reporting period. </a:t>
            </a:r>
          </a:p>
          <a:p>
            <a:pPr algn="just"/>
            <a:r>
              <a:rPr lang="en-ZA" sz="2000" dirty="0">
                <a:solidFill>
                  <a:prstClr val="black"/>
                </a:solidFill>
              </a:rPr>
              <a:t>Phase 2 of the CF filing project has been delayed due to lack of SAP resources. </a:t>
            </a:r>
          </a:p>
          <a:p>
            <a:pPr algn="just"/>
            <a:r>
              <a:rPr lang="en-ZA" sz="2000" dirty="0">
                <a:solidFill>
                  <a:prstClr val="black"/>
                </a:solidFill>
              </a:rPr>
              <a:t>Case ware software licence is still pending supply chain processes and therefore affecting the expenditure movements for the period under review.</a:t>
            </a:r>
          </a:p>
          <a:p>
            <a:endParaRPr lang="en-ZA" dirty="0"/>
          </a:p>
        </p:txBody>
      </p:sp>
      <p:sp>
        <p:nvSpPr>
          <p:cNvPr id="4" name="Slide Number Placeholder 3"/>
          <p:cNvSpPr>
            <a:spLocks noGrp="1"/>
          </p:cNvSpPr>
          <p:nvPr>
            <p:ph type="sldNum" sz="quarter" idx="12"/>
          </p:nvPr>
        </p:nvSpPr>
        <p:spPr/>
        <p:txBody>
          <a:bodyPr/>
          <a:lstStyle/>
          <a:p>
            <a:pPr>
              <a:defRPr/>
            </a:pPr>
            <a:fld id="{1D5B42D9-C7FB-45B2-8CBD-E43F3AEB7E9B}" type="slidenum">
              <a:rPr lang="en-US" smtClean="0"/>
              <a:pPr>
                <a:defRPr/>
              </a:pPr>
              <a:t>26</a:t>
            </a:fld>
            <a:endParaRPr lang="en-US" dirty="0"/>
          </a:p>
        </p:txBody>
      </p:sp>
    </p:spTree>
    <p:extLst>
      <p:ext uri="{BB962C8B-B14F-4D97-AF65-F5344CB8AC3E}">
        <p14:creationId xmlns:p14="http://schemas.microsoft.com/office/powerpoint/2010/main" xmlns="" val="91463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VARIANCES </a:t>
            </a:r>
            <a:endParaRPr lang="en-ZA" sz="2400" dirty="0"/>
          </a:p>
        </p:txBody>
      </p:sp>
      <p:sp>
        <p:nvSpPr>
          <p:cNvPr id="3" name="Content Placeholder 2"/>
          <p:cNvSpPr>
            <a:spLocks noGrp="1"/>
          </p:cNvSpPr>
          <p:nvPr>
            <p:ph idx="1"/>
          </p:nvPr>
        </p:nvSpPr>
        <p:spPr>
          <a:xfrm>
            <a:off x="457200" y="1467556"/>
            <a:ext cx="8229600" cy="4888794"/>
          </a:xfrm>
        </p:spPr>
        <p:txBody>
          <a:bodyPr/>
          <a:lstStyle/>
          <a:p>
            <a:pPr algn="just"/>
            <a:r>
              <a:rPr lang="en-ZA" sz="1800" dirty="0">
                <a:solidFill>
                  <a:prstClr val="black"/>
                </a:solidFill>
              </a:rPr>
              <a:t>An amount of R17.2 million that was allocated for projects under Directorate Organisational Effectiveness has been set aside to be surrendered due to  the plans to have those projects to commence in the next financial year (2019/2020).</a:t>
            </a:r>
          </a:p>
          <a:p>
            <a:pPr algn="just"/>
            <a:r>
              <a:rPr lang="en-ZA" sz="1800" dirty="0">
                <a:solidFill>
                  <a:prstClr val="black"/>
                </a:solidFill>
              </a:rPr>
              <a:t>The unwinding of interests also contribute to slow movement of expenditure as it will only actuaries have made their year end valuation.</a:t>
            </a:r>
          </a:p>
          <a:p>
            <a:pPr algn="just"/>
            <a:r>
              <a:rPr lang="en-ZA" sz="1800" dirty="0">
                <a:solidFill>
                  <a:prstClr val="black"/>
                </a:solidFill>
              </a:rPr>
              <a:t>Expenditure on travelling activities that occurred for various purposes within the current reporting period will only reflect in the expenditure information for October 2018 due to outstanding invoices.</a:t>
            </a:r>
          </a:p>
          <a:p>
            <a:pPr algn="just"/>
            <a:r>
              <a:rPr lang="en-ZA" sz="1800" dirty="0">
                <a:solidFill>
                  <a:prstClr val="black"/>
                </a:solidFill>
              </a:rPr>
              <a:t>Due to cost cutting measures there were numerous meetings that took place internally which affect venues and facilities  and catering expenditure item for the period under review .</a:t>
            </a:r>
          </a:p>
          <a:p>
            <a:pPr algn="just"/>
            <a:r>
              <a:rPr lang="en-ZA" sz="1800" dirty="0">
                <a:solidFill>
                  <a:prstClr val="black"/>
                </a:solidFill>
              </a:rPr>
              <a:t>Plans are under way to have provincial strategic workshop during the 3rd quarter (Oct-Dec 2018)and this will contribute on expenditure  movement during that period </a:t>
            </a:r>
          </a:p>
        </p:txBody>
      </p:sp>
      <p:sp>
        <p:nvSpPr>
          <p:cNvPr id="4" name="Slide Number Placeholder 3"/>
          <p:cNvSpPr>
            <a:spLocks noGrp="1"/>
          </p:cNvSpPr>
          <p:nvPr>
            <p:ph type="sldNum" sz="quarter" idx="12"/>
          </p:nvPr>
        </p:nvSpPr>
        <p:spPr/>
        <p:txBody>
          <a:bodyPr/>
          <a:lstStyle/>
          <a:p>
            <a:pPr>
              <a:defRPr/>
            </a:pPr>
            <a:fld id="{1D5B42D9-C7FB-45B2-8CBD-E43F3AEB7E9B}" type="slidenum">
              <a:rPr lang="en-US" smtClean="0"/>
              <a:pPr>
                <a:defRPr/>
              </a:pPr>
              <a:t>27</a:t>
            </a:fld>
            <a:endParaRPr lang="en-US" dirty="0"/>
          </a:p>
        </p:txBody>
      </p:sp>
    </p:spTree>
    <p:extLst>
      <p:ext uri="{BB962C8B-B14F-4D97-AF65-F5344CB8AC3E}">
        <p14:creationId xmlns:p14="http://schemas.microsoft.com/office/powerpoint/2010/main" xmlns="" val="1844034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VARIANCES </a:t>
            </a:r>
            <a:endParaRPr lang="en-ZA" sz="2400" dirty="0"/>
          </a:p>
        </p:txBody>
      </p:sp>
      <p:sp>
        <p:nvSpPr>
          <p:cNvPr id="3" name="Content Placeholder 2"/>
          <p:cNvSpPr>
            <a:spLocks noGrp="1"/>
          </p:cNvSpPr>
          <p:nvPr>
            <p:ph idx="1"/>
          </p:nvPr>
        </p:nvSpPr>
        <p:spPr>
          <a:xfrm>
            <a:off x="457200" y="1417638"/>
            <a:ext cx="8229600" cy="4708525"/>
          </a:xfrm>
        </p:spPr>
        <p:txBody>
          <a:bodyPr/>
          <a:lstStyle/>
          <a:p>
            <a:r>
              <a:rPr lang="en-ZA" sz="1800" dirty="0">
                <a:solidFill>
                  <a:prstClr val="black"/>
                </a:solidFill>
              </a:rPr>
              <a:t>The process for budgeting for medical and compensation benefits has been reviewed based on prior period actual expenditure. This has resulted  in  the compensation benefits budget amount being significantly reduced. </a:t>
            </a:r>
          </a:p>
          <a:p>
            <a:r>
              <a:rPr lang="en-ZA" sz="1800" dirty="0">
                <a:solidFill>
                  <a:prstClr val="black"/>
                </a:solidFill>
              </a:rPr>
              <a:t>The pension payments are not reflecting on the actual expenditure as the amounts are set off against the current liabilities.</a:t>
            </a:r>
          </a:p>
          <a:p>
            <a:r>
              <a:rPr lang="en-ZA" sz="1800" dirty="0">
                <a:solidFill>
                  <a:prstClr val="black"/>
                </a:solidFill>
              </a:rPr>
              <a:t>What is outstanding is the actuarial valuations which will affect the benefits expenditure. These valuations will be finalised with the interim financials by end of November 2018.</a:t>
            </a:r>
          </a:p>
          <a:p>
            <a:pPr algn="just"/>
            <a:endParaRPr lang="en-ZA" sz="1800" dirty="0">
              <a:solidFill>
                <a:prstClr val="black"/>
              </a:solidFill>
            </a:endParaRPr>
          </a:p>
        </p:txBody>
      </p:sp>
      <p:sp>
        <p:nvSpPr>
          <p:cNvPr id="4" name="Slide Number Placeholder 3"/>
          <p:cNvSpPr>
            <a:spLocks noGrp="1"/>
          </p:cNvSpPr>
          <p:nvPr>
            <p:ph type="sldNum" sz="quarter" idx="12"/>
          </p:nvPr>
        </p:nvSpPr>
        <p:spPr/>
        <p:txBody>
          <a:bodyPr/>
          <a:lstStyle/>
          <a:p>
            <a:pPr>
              <a:defRPr/>
            </a:pPr>
            <a:fld id="{1D5B42D9-C7FB-45B2-8CBD-E43F3AEB7E9B}" type="slidenum">
              <a:rPr lang="en-US" smtClean="0"/>
              <a:pPr>
                <a:defRPr/>
              </a:pPr>
              <a:t>28</a:t>
            </a:fld>
            <a:endParaRPr lang="en-US" dirty="0"/>
          </a:p>
        </p:txBody>
      </p:sp>
    </p:spTree>
    <p:extLst>
      <p:ext uri="{BB962C8B-B14F-4D97-AF65-F5344CB8AC3E}">
        <p14:creationId xmlns:p14="http://schemas.microsoft.com/office/powerpoint/2010/main" xmlns="" val="3376970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F3B4BF-08C2-456E-8FF4-4906D6045CA4}" type="slidenum">
              <a:rPr lang="en-US" smtClean="0"/>
              <a:pPr/>
              <a:t>29</a:t>
            </a:fld>
            <a:endParaRPr lang="en-US" dirty="0"/>
          </a:p>
        </p:txBody>
      </p:sp>
      <p:sp>
        <p:nvSpPr>
          <p:cNvPr id="4" name="TextBox 3"/>
          <p:cNvSpPr txBox="1"/>
          <p:nvPr/>
        </p:nvSpPr>
        <p:spPr>
          <a:xfrm>
            <a:off x="350233" y="491280"/>
            <a:ext cx="8407020" cy="461665"/>
          </a:xfrm>
          <a:prstGeom prst="rect">
            <a:avLst/>
          </a:prstGeom>
          <a:noFill/>
        </p:spPr>
        <p:txBody>
          <a:bodyPr wrap="square" rtlCol="0">
            <a:spAutoFit/>
          </a:bodyPr>
          <a:lstStyle/>
          <a:p>
            <a:pPr algn="ctr"/>
            <a:r>
              <a:rPr lang="en-ZA" sz="2400" b="1" dirty="0">
                <a:ln w="6350">
                  <a:noFill/>
                </a:ln>
                <a:latin typeface="Calibri" panose="020F0502020204030204" pitchFamily="34" charset="0"/>
                <a:ea typeface="+mj-ea"/>
                <a:cs typeface="Calibri" panose="020F0502020204030204" pitchFamily="34" charset="0"/>
              </a:rPr>
              <a:t>INJURIES PER PROVINCE</a:t>
            </a:r>
            <a:endParaRPr lang="en-ZA" sz="2400" b="1" dirty="0">
              <a:latin typeface="Calibri" panose="020F0502020204030204" pitchFamily="34" charset="0"/>
              <a:cs typeface="Calibri" panose="020F0502020204030204"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0687" y="1585912"/>
            <a:ext cx="8266113" cy="4951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6729412" y="1779319"/>
            <a:ext cx="557213" cy="3791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21%</a:t>
            </a:r>
            <a:endParaRPr lang="en-ZA" sz="1100" dirty="0"/>
          </a:p>
        </p:txBody>
      </p:sp>
      <p:sp>
        <p:nvSpPr>
          <p:cNvPr id="9" name="Rounded Rectangle 8"/>
          <p:cNvSpPr/>
          <p:nvPr/>
        </p:nvSpPr>
        <p:spPr>
          <a:xfrm>
            <a:off x="3243262" y="1597405"/>
            <a:ext cx="642937" cy="3791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60%</a:t>
            </a:r>
            <a:endParaRPr lang="en-ZA" sz="1200" dirty="0"/>
          </a:p>
        </p:txBody>
      </p:sp>
    </p:spTree>
    <p:extLst>
      <p:ext uri="{BB962C8B-B14F-4D97-AF65-F5344CB8AC3E}">
        <p14:creationId xmlns:p14="http://schemas.microsoft.com/office/powerpoint/2010/main" xmlns="" val="270739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400" b="1" dirty="0">
                <a:solidFill>
                  <a:prstClr val="black"/>
                </a:solidFill>
                <a:ea typeface="ＭＳ Ｐゴシック" pitchFamily="-80" charset="-128"/>
                <a:cs typeface="+mj-cs"/>
              </a:rPr>
              <a:t>INTRODUCTION</a:t>
            </a:r>
            <a:r>
              <a:rPr lang="en-US" sz="2000" b="1" dirty="0">
                <a:solidFill>
                  <a:prstClr val="black"/>
                </a:solidFill>
                <a:ea typeface="ＭＳ Ｐゴシック" pitchFamily="-80" charset="-128"/>
                <a:cs typeface="+mj-cs"/>
              </a:rPr>
              <a:t>: </a:t>
            </a:r>
            <a:r>
              <a:rPr lang="en-US" sz="2400" b="1" dirty="0">
                <a:solidFill>
                  <a:prstClr val="black"/>
                </a:solidFill>
                <a:ea typeface="ＭＳ Ｐゴシック" pitchFamily="-80" charset="-128"/>
                <a:cs typeface="+mj-cs"/>
              </a:rPr>
              <a:t>THE MANDATE OF THE CF</a:t>
            </a:r>
            <a:endParaRPr lang="en-US" sz="2400" dirty="0"/>
          </a:p>
        </p:txBody>
      </p:sp>
      <p:sp>
        <p:nvSpPr>
          <p:cNvPr id="18435" name="Content Placeholder 2"/>
          <p:cNvSpPr>
            <a:spLocks noGrp="1"/>
          </p:cNvSpPr>
          <p:nvPr>
            <p:ph idx="1"/>
          </p:nvPr>
        </p:nvSpPr>
        <p:spPr>
          <a:xfrm>
            <a:off x="304800" y="1417638"/>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lvl="0" indent="0" algn="ctr">
              <a:buNone/>
            </a:pPr>
            <a:r>
              <a:rPr lang="en-US" altLang="en-US" sz="1800" b="1" u="sng" dirty="0">
                <a:solidFill>
                  <a:prstClr val="black"/>
                </a:solidFill>
                <a:ea typeface="ＭＳ Ｐゴシック" pitchFamily="34" charset="-128"/>
              </a:rPr>
              <a:t>Legislative Mandate</a:t>
            </a:r>
          </a:p>
          <a:p>
            <a:pPr marL="0" lvl="0" indent="0" algn="just" eaLnBrk="1" hangingPunct="1">
              <a:spcBef>
                <a:spcPct val="0"/>
              </a:spcBef>
              <a:buNone/>
              <a:tabLst>
                <a:tab pos="9144000"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3</a:t>
            </a:fld>
            <a:endParaRPr lang="en-US" altLang="en-US" sz="120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81" y="591508"/>
            <a:ext cx="8407020" cy="461665"/>
          </a:xfrm>
          <a:prstGeom prst="rect">
            <a:avLst/>
          </a:prstGeom>
          <a:noFill/>
        </p:spPr>
        <p:txBody>
          <a:bodyPr wrap="square" rtlCol="0">
            <a:spAutoFit/>
          </a:bodyPr>
          <a:lstStyle/>
          <a:p>
            <a:pPr algn="ctr"/>
            <a:r>
              <a:rPr lang="en-ZA" sz="2400" b="1" dirty="0">
                <a:ln w="6350">
                  <a:noFill/>
                </a:ln>
                <a:latin typeface="+mj-lt"/>
                <a:ea typeface="+mj-ea"/>
                <a:cs typeface="+mj-cs"/>
              </a:rPr>
              <a:t>MALES AND FEMALES</a:t>
            </a:r>
            <a:endParaRPr lang="en-ZA" sz="2400" b="1"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542" y="1555668"/>
            <a:ext cx="8508559" cy="489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16250" y="1704975"/>
            <a:ext cx="73818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ounded Rectangle 3"/>
          <p:cNvSpPr/>
          <p:nvPr/>
        </p:nvSpPr>
        <p:spPr>
          <a:xfrm>
            <a:off x="7729537" y="1644486"/>
            <a:ext cx="542925" cy="3874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69%</a:t>
            </a:r>
            <a:endParaRPr lang="en-ZA" sz="1200" dirty="0"/>
          </a:p>
        </p:txBody>
      </p:sp>
      <p:sp>
        <p:nvSpPr>
          <p:cNvPr id="5" name="Rounded Rectangle 4"/>
          <p:cNvSpPr/>
          <p:nvPr/>
        </p:nvSpPr>
        <p:spPr>
          <a:xfrm>
            <a:off x="6622256" y="1644486"/>
            <a:ext cx="500063" cy="3874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21%</a:t>
            </a:r>
            <a:endParaRPr lang="en-ZA" sz="1200" dirty="0"/>
          </a:p>
        </p:txBody>
      </p:sp>
    </p:spTree>
    <p:extLst>
      <p:ext uri="{BB962C8B-B14F-4D97-AF65-F5344CB8AC3E}">
        <p14:creationId xmlns:p14="http://schemas.microsoft.com/office/powerpoint/2010/main" xmlns="" val="254912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988" y="571739"/>
            <a:ext cx="8816454" cy="461665"/>
          </a:xfrm>
          <a:prstGeom prst="rect">
            <a:avLst/>
          </a:prstGeom>
          <a:noFill/>
        </p:spPr>
        <p:txBody>
          <a:bodyPr wrap="square" rtlCol="0">
            <a:spAutoFit/>
          </a:bodyPr>
          <a:lstStyle/>
          <a:p>
            <a:pPr algn="ctr"/>
            <a:r>
              <a:rPr lang="en-ZA" sz="2400" b="1" dirty="0">
                <a:ln w="6350">
                  <a:noFill/>
                </a:ln>
                <a:latin typeface="+mj-lt"/>
                <a:ea typeface="+mj-ea"/>
                <a:cs typeface="+mj-cs"/>
              </a:rPr>
              <a:t>MIGRANTS AND NON MIGRANTS</a:t>
            </a:r>
            <a:endParaRPr lang="en-ZA" sz="2400" b="1" dirty="0">
              <a:latin typeface="+mj-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4527" y="1484785"/>
            <a:ext cx="8501376" cy="4904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7286625" y="1484785"/>
            <a:ext cx="657225" cy="4154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97%</a:t>
            </a:r>
            <a:endParaRPr lang="en-ZA" dirty="0"/>
          </a:p>
        </p:txBody>
      </p:sp>
    </p:spTree>
    <p:extLst>
      <p:ext uri="{BB962C8B-B14F-4D97-AF65-F5344CB8AC3E}">
        <p14:creationId xmlns:p14="http://schemas.microsoft.com/office/powerpoint/2010/main" xmlns="" val="344106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584" y="571739"/>
            <a:ext cx="8816454" cy="461665"/>
          </a:xfrm>
          <a:prstGeom prst="rect">
            <a:avLst/>
          </a:prstGeom>
          <a:noFill/>
        </p:spPr>
        <p:txBody>
          <a:bodyPr wrap="square" rtlCol="0">
            <a:spAutoFit/>
          </a:bodyPr>
          <a:lstStyle/>
          <a:p>
            <a:pPr algn="ctr"/>
            <a:r>
              <a:rPr lang="en-ZA" sz="2400" b="1" dirty="0">
                <a:ln w="6350">
                  <a:noFill/>
                </a:ln>
                <a:latin typeface="+mj-lt"/>
                <a:ea typeface="+mj-ea"/>
                <a:cs typeface="+mj-cs"/>
              </a:rPr>
              <a:t>NON MIGRANTS: GENDER</a:t>
            </a:r>
            <a:endParaRPr lang="en-ZA" sz="2400" b="1"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7513" y="1430050"/>
            <a:ext cx="8310596" cy="5006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4808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5712" y="1484879"/>
            <a:ext cx="8275150" cy="498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9524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274638"/>
            <a:ext cx="8607972" cy="1143000"/>
          </a:xfrm>
        </p:spPr>
        <p:txBody>
          <a:bodyPr/>
          <a:lstStyle/>
          <a:p>
            <a:r>
              <a:rPr lang="en-ZA" sz="2400" b="1" dirty="0">
                <a:cs typeface="Arial" panose="020B0604020202020204" pitchFamily="34" charset="0"/>
              </a:rPr>
              <a:t>TOP 20 INJURIES, INDUSTRY SECTOR AND COMPANIES</a:t>
            </a:r>
          </a:p>
        </p:txBody>
      </p:sp>
      <p:sp>
        <p:nvSpPr>
          <p:cNvPr id="3" name="Content Placeholder 2"/>
          <p:cNvSpPr>
            <a:spLocks noGrp="1"/>
          </p:cNvSpPr>
          <p:nvPr>
            <p:ph idx="1"/>
          </p:nvPr>
        </p:nvSpPr>
        <p:spPr/>
        <p:txBody>
          <a:bodyPr/>
          <a:lstStyle/>
          <a:p>
            <a:pPr algn="just"/>
            <a:r>
              <a:rPr lang="en-ZA" sz="1800" dirty="0">
                <a:cs typeface="Arial" panose="020B0604020202020204" pitchFamily="34" charset="0"/>
              </a:rPr>
              <a:t>The report shows top 20 injuries and in which industry sector and company the injuries are mostly incurred.</a:t>
            </a:r>
          </a:p>
          <a:p>
            <a:pPr marL="0" indent="0" algn="just">
              <a:buNone/>
            </a:pPr>
            <a:endParaRPr lang="en-ZA" sz="1800" dirty="0">
              <a:cs typeface="Arial" panose="020B0604020202020204" pitchFamily="34" charset="0"/>
            </a:endParaRPr>
          </a:p>
          <a:p>
            <a:pPr algn="just"/>
            <a:r>
              <a:rPr lang="en-ZA" sz="1800" dirty="0">
                <a:cs typeface="Arial" panose="020B0604020202020204" pitchFamily="34" charset="0"/>
              </a:rPr>
              <a:t>The report reflects Multiple Superficial Injuries as the most suffered injury by workers at workplace.</a:t>
            </a:r>
          </a:p>
          <a:p>
            <a:pPr marL="0" indent="0" algn="just">
              <a:buNone/>
            </a:pPr>
            <a:endParaRPr lang="en-ZA" sz="1800" dirty="0">
              <a:cs typeface="Arial" panose="020B0604020202020204" pitchFamily="34" charset="0"/>
            </a:endParaRPr>
          </a:p>
          <a:p>
            <a:pPr algn="just"/>
            <a:r>
              <a:rPr lang="en-ZA" sz="1800" dirty="0">
                <a:cs typeface="Arial" panose="020B0604020202020204" pitchFamily="34" charset="0"/>
              </a:rPr>
              <a:t>The nature of injury contemplate that the working class of citizens are working at food and retail sector (at Shoprite checkers and Pick N Pay).</a:t>
            </a:r>
          </a:p>
          <a:p>
            <a:pPr marL="0" indent="0" algn="just">
              <a:buNone/>
            </a:pPr>
            <a:endParaRPr lang="en-ZA" sz="1800" dirty="0">
              <a:cs typeface="Arial" panose="020B0604020202020204" pitchFamily="34" charset="0"/>
            </a:endParaRPr>
          </a:p>
          <a:p>
            <a:pPr algn="just"/>
            <a:r>
              <a:rPr lang="en-ZA" sz="1800" dirty="0">
                <a:cs typeface="Arial" panose="020B0604020202020204" pitchFamily="34" charset="0"/>
              </a:rPr>
              <a:t>The report will assist in reducing number of injuries suffered by workers by:</a:t>
            </a:r>
          </a:p>
          <a:p>
            <a:pPr lvl="1" algn="just"/>
            <a:r>
              <a:rPr lang="en-ZA" sz="1800" dirty="0">
                <a:cs typeface="Arial" panose="020B0604020202020204" pitchFamily="34" charset="0"/>
              </a:rPr>
              <a:t>Visiting the companies with higher number of injuries.</a:t>
            </a:r>
          </a:p>
          <a:p>
            <a:pPr lvl="1" algn="just"/>
            <a:r>
              <a:rPr lang="en-ZA" sz="1800" dirty="0">
                <a:cs typeface="Arial" panose="020B0604020202020204" pitchFamily="34" charset="0"/>
              </a:rPr>
              <a:t>Reinforce compliance with OHS.</a:t>
            </a:r>
          </a:p>
          <a:p>
            <a:pPr lvl="1" algn="just"/>
            <a:r>
              <a:rPr lang="en-US" sz="1800" dirty="0">
                <a:cs typeface="Arial" panose="020B0604020202020204" pitchFamily="34" charset="0"/>
              </a:rPr>
              <a:t>Promote safety measures with specific focus for target audience being identified and the type of industries they work in. </a:t>
            </a:r>
            <a:endParaRPr lang="en-ZA" sz="1800" dirty="0">
              <a:cs typeface="Arial" panose="020B0604020202020204" pitchFamily="34" charset="0"/>
            </a:endParaRPr>
          </a:p>
          <a:p>
            <a:pPr lvl="1"/>
            <a:endParaRPr lang="en-Z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D5B42D9-C7FB-45B2-8CBD-E43F3AEB7E9B}" type="slidenum">
              <a:rPr lang="en-US" smtClean="0"/>
              <a:pPr>
                <a:defRPr/>
              </a:pPr>
              <a:t>34</a:t>
            </a:fld>
            <a:endParaRPr lang="en-US" dirty="0"/>
          </a:p>
        </p:txBody>
      </p:sp>
    </p:spTree>
    <p:extLst>
      <p:ext uri="{BB962C8B-B14F-4D97-AF65-F5344CB8AC3E}">
        <p14:creationId xmlns:p14="http://schemas.microsoft.com/office/powerpoint/2010/main" xmlns="" val="35822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0676" y="493889"/>
            <a:ext cx="2284536" cy="461665"/>
          </a:xfrm>
          <a:prstGeom prst="rect">
            <a:avLst/>
          </a:prstGeom>
        </p:spPr>
        <p:txBody>
          <a:bodyPr wrap="none">
            <a:spAutoFit/>
          </a:bodyPr>
          <a:lstStyle/>
          <a:p>
            <a:pPr algn="ctr"/>
            <a:r>
              <a:rPr lang="en-ZA" sz="2400" b="1" dirty="0">
                <a:ln w="6350">
                  <a:noFill/>
                </a:ln>
                <a:latin typeface="+mj-lt"/>
              </a:rPr>
              <a:t>TOP 20 INJURIES</a:t>
            </a:r>
            <a:endParaRPr lang="en-ZA" sz="2400" b="1" dirty="0">
              <a:latin typeface="+mj-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2419" y="1514001"/>
            <a:ext cx="8401050" cy="481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482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F3B4BF-08C2-456E-8FF4-4906D6045CA4}" type="slidenum">
              <a:rPr lang="en-US" smtClean="0"/>
              <a:pPr/>
              <a:t>36</a:t>
            </a:fld>
            <a:endParaRPr lang="en-US" dirty="0"/>
          </a:p>
        </p:txBody>
      </p:sp>
      <p:sp>
        <p:nvSpPr>
          <p:cNvPr id="6" name="Rectangle 5"/>
          <p:cNvSpPr/>
          <p:nvPr/>
        </p:nvSpPr>
        <p:spPr>
          <a:xfrm>
            <a:off x="2862016" y="493889"/>
            <a:ext cx="3501856" cy="461665"/>
          </a:xfrm>
          <a:prstGeom prst="rect">
            <a:avLst/>
          </a:prstGeom>
        </p:spPr>
        <p:txBody>
          <a:bodyPr wrap="none">
            <a:spAutoFit/>
          </a:bodyPr>
          <a:lstStyle/>
          <a:p>
            <a:pPr algn="ctr"/>
            <a:r>
              <a:rPr lang="en-ZA" sz="2400" b="1" dirty="0">
                <a:ln w="6350">
                  <a:noFill/>
                </a:ln>
                <a:latin typeface="+mj-lt"/>
              </a:rPr>
              <a:t>TOP 20 INDUSTRY SECTOR</a:t>
            </a:r>
            <a:endParaRPr lang="en-ZA" sz="2400" b="1" dirty="0">
              <a:latin typeface="+mj-l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0010" y="1554905"/>
            <a:ext cx="8306790" cy="5011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399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F3B4BF-08C2-456E-8FF4-4906D6045CA4}" type="slidenum">
              <a:rPr lang="en-US" smtClean="0"/>
              <a:pPr/>
              <a:t>37</a:t>
            </a:fld>
            <a:endParaRPr lang="en-US" dirty="0"/>
          </a:p>
        </p:txBody>
      </p:sp>
      <p:sp>
        <p:nvSpPr>
          <p:cNvPr id="6" name="Rectangle 5"/>
          <p:cNvSpPr/>
          <p:nvPr/>
        </p:nvSpPr>
        <p:spPr>
          <a:xfrm>
            <a:off x="3265845" y="493889"/>
            <a:ext cx="2694200" cy="461665"/>
          </a:xfrm>
          <a:prstGeom prst="rect">
            <a:avLst/>
          </a:prstGeom>
        </p:spPr>
        <p:txBody>
          <a:bodyPr wrap="none">
            <a:spAutoFit/>
          </a:bodyPr>
          <a:lstStyle/>
          <a:p>
            <a:pPr algn="ctr"/>
            <a:r>
              <a:rPr lang="en-ZA" sz="2400" b="1" dirty="0">
                <a:ln w="6350">
                  <a:noFill/>
                </a:ln>
                <a:latin typeface="+mj-lt"/>
              </a:rPr>
              <a:t>TOP 20 COMPANIES</a:t>
            </a:r>
            <a:endParaRPr lang="en-ZA" sz="2400" b="1" dirty="0">
              <a:latin typeface="+mj-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963" y="1545256"/>
            <a:ext cx="8351837" cy="4938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0558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2973164-415C-4C83-A7EC-60F18549655F}" type="slidenum">
              <a:rPr lang="en-US" smtClean="0"/>
              <a:pPr>
                <a:defRPr/>
              </a:pPr>
              <a:t>38</a:t>
            </a:fld>
            <a:endParaRPr lang="en-US" dirty="0"/>
          </a:p>
        </p:txBody>
      </p:sp>
      <p:sp>
        <p:nvSpPr>
          <p:cNvPr id="4" name="TextBox 3"/>
          <p:cNvSpPr txBox="1"/>
          <p:nvPr/>
        </p:nvSpPr>
        <p:spPr>
          <a:xfrm>
            <a:off x="629392" y="498764"/>
            <a:ext cx="8057408" cy="584775"/>
          </a:xfrm>
          <a:prstGeom prst="rect">
            <a:avLst/>
          </a:prstGeom>
          <a:noFill/>
        </p:spPr>
        <p:txBody>
          <a:bodyPr wrap="square" rtlCol="0">
            <a:spAutoFit/>
          </a:bodyPr>
          <a:lstStyle/>
          <a:p>
            <a:pPr algn="ctr"/>
            <a:r>
              <a:rPr lang="en-ZA" sz="3200" b="1" dirty="0">
                <a:effectLst>
                  <a:outerShdw blurRad="38100" dist="38100" dir="2700000" algn="tl">
                    <a:srgbClr val="000000">
                      <a:alpha val="43137"/>
                    </a:srgbClr>
                  </a:outerShdw>
                </a:effectLst>
              </a:rPr>
              <a:t>	</a:t>
            </a:r>
            <a:r>
              <a:rPr lang="en-ZA" sz="2400" b="1" dirty="0">
                <a:latin typeface="+mj-lt"/>
              </a:rPr>
              <a:t>TOP 5 COMPANIES </a:t>
            </a:r>
          </a:p>
        </p:txBody>
      </p:sp>
      <p:sp>
        <p:nvSpPr>
          <p:cNvPr id="5" name="TextBox 4"/>
          <p:cNvSpPr txBox="1"/>
          <p:nvPr/>
        </p:nvSpPr>
        <p:spPr>
          <a:xfrm>
            <a:off x="261257" y="5710019"/>
            <a:ext cx="8550234" cy="369332"/>
          </a:xfrm>
          <a:prstGeom prst="rect">
            <a:avLst/>
          </a:prstGeom>
          <a:noFill/>
        </p:spPr>
        <p:txBody>
          <a:bodyPr wrap="square" rtlCol="0">
            <a:spAutoFit/>
          </a:bodyPr>
          <a:lstStyle/>
          <a:p>
            <a:pPr marL="285750" indent="-285750">
              <a:buFont typeface="Arial" panose="020B0604020202020204" pitchFamily="34" charset="0"/>
              <a:buChar char="•"/>
            </a:pPr>
            <a:r>
              <a:rPr lang="en-ZA" dirty="0"/>
              <a:t>The pie chats shows Shoprite Checkers contributing </a:t>
            </a:r>
            <a:r>
              <a:rPr lang="en-ZA" b="1" dirty="0"/>
              <a:t>42%</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8450" y="1358900"/>
            <a:ext cx="8547100" cy="414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697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2973164-415C-4C83-A7EC-60F18549655F}" type="slidenum">
              <a:rPr lang="en-US" smtClean="0"/>
              <a:pPr>
                <a:defRPr/>
              </a:pPr>
              <a:t>39</a:t>
            </a:fld>
            <a:endParaRPr lang="en-US" dirty="0"/>
          </a:p>
        </p:txBody>
      </p:sp>
      <p:sp>
        <p:nvSpPr>
          <p:cNvPr id="4" name="TextBox 3"/>
          <p:cNvSpPr txBox="1"/>
          <p:nvPr/>
        </p:nvSpPr>
        <p:spPr>
          <a:xfrm>
            <a:off x="507670" y="355889"/>
            <a:ext cx="8057408" cy="830997"/>
          </a:xfrm>
          <a:prstGeom prst="rect">
            <a:avLst/>
          </a:prstGeom>
          <a:noFill/>
        </p:spPr>
        <p:txBody>
          <a:bodyPr wrap="square" rtlCol="0">
            <a:spAutoFit/>
          </a:bodyPr>
          <a:lstStyle/>
          <a:p>
            <a:pPr marL="0" lvl="1" algn="ctr"/>
            <a:r>
              <a:rPr lang="en-ZA" sz="2400" b="1" dirty="0" smtClean="0">
                <a:latin typeface="+mj-lt"/>
              </a:rPr>
              <a:t>PROGRESS ON BUDGET REVIEW AND RECOMMENDATION REPORT – 2017/18 </a:t>
            </a:r>
            <a:endParaRPr lang="en-ZA" sz="2400" b="1"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xmlns="" val="2560905636"/>
              </p:ext>
            </p:extLst>
          </p:nvPr>
        </p:nvGraphicFramePr>
        <p:xfrm>
          <a:off x="457196" y="1368426"/>
          <a:ext cx="8372479" cy="4500880"/>
        </p:xfrm>
        <a:graphic>
          <a:graphicData uri="http://schemas.openxmlformats.org/drawingml/2006/table">
            <a:tbl>
              <a:tblPr firstRow="1" bandRow="1">
                <a:tableStyleId>{5C22544A-7EE6-4342-B048-85BDC9FD1C3A}</a:tableStyleId>
              </a:tblPr>
              <a:tblGrid>
                <a:gridCol w="3486154">
                  <a:extLst>
                    <a:ext uri="{9D8B030D-6E8A-4147-A177-3AD203B41FA5}">
                      <a16:colId xmlns:a16="http://schemas.microsoft.com/office/drawing/2014/main" xmlns="" val="20000"/>
                    </a:ext>
                  </a:extLst>
                </a:gridCol>
                <a:gridCol w="4886325">
                  <a:extLst>
                    <a:ext uri="{9D8B030D-6E8A-4147-A177-3AD203B41FA5}">
                      <a16:colId xmlns:a16="http://schemas.microsoft.com/office/drawing/2014/main" xmlns="" val="20001"/>
                    </a:ext>
                  </a:extLst>
                </a:gridCol>
              </a:tblGrid>
              <a:tr h="370840">
                <a:tc>
                  <a:txBody>
                    <a:bodyPr/>
                    <a:lstStyle/>
                    <a:p>
                      <a:r>
                        <a:rPr lang="en-ZA" dirty="0" smtClean="0"/>
                        <a:t>RECOMMENDATION</a:t>
                      </a:r>
                      <a:endParaRPr lang="en-ZA" dirty="0"/>
                    </a:p>
                  </a:txBody>
                  <a:tcPr/>
                </a:tc>
                <a:tc>
                  <a:txBody>
                    <a:bodyPr/>
                    <a:lstStyle/>
                    <a:p>
                      <a:r>
                        <a:rPr lang="en-ZA" dirty="0" smtClean="0"/>
                        <a:t>PROGRESS</a:t>
                      </a:r>
                      <a:endParaRPr lang="en-ZA" dirty="0"/>
                    </a:p>
                  </a:txBody>
                  <a:tcPr/>
                </a:tc>
                <a:extLst>
                  <a:ext uri="{0D108BD9-81ED-4DB2-BD59-A6C34878D82A}">
                    <a16:rowId xmlns:a16="http://schemas.microsoft.com/office/drawing/2014/main" xmlns="" val="10000"/>
                  </a:ext>
                </a:extLst>
              </a:tr>
              <a:tr h="1146810">
                <a:tc>
                  <a:txBody>
                    <a:bodyPr/>
                    <a:lstStyle/>
                    <a:p>
                      <a:pPr marL="0" lvl="0" indent="-408940" algn="just" defTabSz="457200" rtl="0" eaLnBrk="1" latinLnBrk="0" hangingPunct="1">
                        <a:lnSpc>
                          <a:spcPct val="150000"/>
                        </a:lnSpc>
                        <a:spcAft>
                          <a:spcPts val="0"/>
                        </a:spcAft>
                      </a:pPr>
                      <a:r>
                        <a:rPr lang="en-ZA" sz="1400" b="1" kern="1200" dirty="0" smtClean="0">
                          <a:solidFill>
                            <a:schemeClr val="dk1"/>
                          </a:solidFill>
                          <a:latin typeface="+mn-lt"/>
                          <a:ea typeface="+mn-ea"/>
                          <a:cs typeface="+mn-cs"/>
                        </a:rPr>
                        <a:t>The performance information provided to the Portfolio Committee on Labour on a quarterly basis has been verified by Internal Audit and Audit Committee for credibility and completeness.</a:t>
                      </a:r>
                    </a:p>
                  </a:txBody>
                  <a:tcPr/>
                </a:tc>
                <a:tc>
                  <a:txBody>
                    <a:bodyPr/>
                    <a:lstStyle/>
                    <a:p>
                      <a:r>
                        <a:rPr lang="en-ZA" sz="1400" dirty="0" smtClean="0"/>
                        <a:t>The Performance Information is verified by Internal Audit on a quarterly basis and the report is communicated to EXCO, Audit Committee as well as the Board.</a:t>
                      </a:r>
                      <a:endParaRPr lang="en-ZA" sz="1400" dirty="0"/>
                    </a:p>
                  </a:txBody>
                  <a:tcPr/>
                </a:tc>
                <a:extLst>
                  <a:ext uri="{0D108BD9-81ED-4DB2-BD59-A6C34878D82A}">
                    <a16:rowId xmlns:a16="http://schemas.microsoft.com/office/drawing/2014/main" xmlns="" val="10001"/>
                  </a:ext>
                </a:extLst>
              </a:tr>
              <a:tr h="370840">
                <a:tc>
                  <a:txBody>
                    <a:bodyPr/>
                    <a:lstStyle/>
                    <a:p>
                      <a:pPr algn="just"/>
                      <a:r>
                        <a:rPr lang="en-ZA" sz="1400" b="1" kern="1200" dirty="0" smtClean="0">
                          <a:solidFill>
                            <a:schemeClr val="dk1"/>
                          </a:solidFill>
                          <a:latin typeface="+mn-lt"/>
                          <a:ea typeface="+mn-ea"/>
                          <a:cs typeface="+mn-cs"/>
                        </a:rPr>
                        <a:t>The action plans to address challenges identified by the auditors are adequately implemented and regularly monitored, as well as holding staff accountable for poor performance and non-implementation or inadequate implementation of the action plans so as to prevent repeat findings. Internal audit and risk need to monitor the action plans and give regular feedback to the leadership on the progress of implementation and the adequacy thereof.</a:t>
                      </a:r>
                      <a:endParaRPr lang="en-ZA" sz="1400" b="1" kern="1200" dirty="0">
                        <a:solidFill>
                          <a:schemeClr val="dk1"/>
                        </a:solidFill>
                        <a:latin typeface="+mn-lt"/>
                        <a:ea typeface="+mn-ea"/>
                        <a:cs typeface="+mn-cs"/>
                      </a:endParaRPr>
                    </a:p>
                  </a:txBody>
                  <a:tcPr/>
                </a:tc>
                <a:tc>
                  <a:txBody>
                    <a:bodyPr/>
                    <a:lstStyle/>
                    <a:p>
                      <a:r>
                        <a:rPr lang="en-ZA" sz="1400" dirty="0" smtClean="0"/>
                        <a:t>Internal Audit conducts the verification of Portfolio of Evidence submitted to support progress made in implementing actions in the CF Action Plan Phase 2 and the AGSA Audit Action Plan on a quarterly basis. The report generated from this high level verification will be reported to EXCO accordingly for corrective action and improvement where necessary.</a:t>
                      </a:r>
                      <a:endParaRPr lang="en-ZA" sz="14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517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400" b="1" dirty="0">
                <a:latin typeface="Arial" panose="020B0604020202020204" pitchFamily="34" charset="0"/>
                <a:cs typeface="Arial" panose="020B0604020202020204" pitchFamily="34" charset="0"/>
              </a:rPr>
              <a:t>VISION AND MISSION</a:t>
            </a:r>
            <a:endParaRPr lang="en-ZA" altLang="en-US" sz="24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0"/>
            <a:ext cx="8511822" cy="5137150"/>
          </a:xfrm>
        </p:spPr>
        <p:txBody>
          <a:bodyPr/>
          <a:lstStyle/>
          <a:p>
            <a:pPr marL="0" lvl="1" indent="0" algn="just">
              <a:buFont typeface="Arial" charset="0"/>
              <a:buNone/>
              <a:tabLst>
                <a:tab pos="9144000" algn="r"/>
              </a:tabLst>
              <a:defRPr/>
            </a:pPr>
            <a:r>
              <a:rPr lang="en-ZA" sz="1800" b="1" dirty="0"/>
              <a:t>VISION </a:t>
            </a:r>
          </a:p>
          <a:p>
            <a:pPr marL="0" lvl="1" indent="0" algn="just">
              <a:buFont typeface="Arial" charset="0"/>
              <a:buNone/>
              <a:tabLst>
                <a:tab pos="9144000"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Font typeface="Arial" charset="0"/>
              <a:buNone/>
              <a:tabLst>
                <a:tab pos="9144000" algn="r"/>
              </a:tabLst>
              <a:defRPr/>
            </a:pPr>
            <a:endParaRPr lang="en-ZA" sz="1800" dirty="0"/>
          </a:p>
          <a:p>
            <a:pPr marL="0" lvl="1" indent="0" algn="just">
              <a:buFont typeface="Arial" charset="0"/>
              <a:buNone/>
              <a:tabLst>
                <a:tab pos="9144000" algn="r"/>
              </a:tabLst>
              <a:defRPr/>
            </a:pPr>
            <a:r>
              <a:rPr lang="en-ZA" sz="1800" b="1" dirty="0"/>
              <a:t>MISSION</a:t>
            </a:r>
          </a:p>
          <a:p>
            <a:pPr marL="115888" indent="0" algn="just">
              <a:buFont typeface="Arial" panose="020B0604020202020204" pitchFamily="34" charset="0"/>
              <a:buNone/>
              <a:tabLst>
                <a:tab pos="9144000"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4000"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4000"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4000"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8" lvl="1" indent="0">
              <a:buFont typeface="Arial" charset="0"/>
              <a:buNone/>
              <a:tabLst>
                <a:tab pos="9144000"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smtClean="0">
                <a:solidFill>
                  <a:srgbClr val="898989"/>
                </a:solidFill>
              </a:rPr>
              <a:pPr eaLnBrk="1" hangingPunct="1">
                <a:spcBef>
                  <a:spcPct val="0"/>
                </a:spcBef>
                <a:buFontTx/>
                <a:buNone/>
              </a:pPr>
              <a:t>2019/02/25</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rgbClr val="898989"/>
                </a:solidFill>
              </a:rPr>
              <a:pPr eaLnBrk="1" hangingPunct="1">
                <a:spcBef>
                  <a:spcPct val="0"/>
                </a:spcBef>
                <a:buFontTx/>
                <a:buNone/>
              </a:pPr>
              <a:t>4</a:t>
            </a:fld>
            <a:endParaRPr lang="en-US" altLang="en-US" sz="1200" dirty="0">
              <a:solidFill>
                <a:srgbClr val="898989"/>
              </a:solidFill>
            </a:endParaRPr>
          </a:p>
        </p:txBody>
      </p:sp>
    </p:spTree>
    <p:extLst>
      <p:ext uri="{BB962C8B-B14F-4D97-AF65-F5344CB8AC3E}">
        <p14:creationId xmlns:p14="http://schemas.microsoft.com/office/powerpoint/2010/main" xmlns="" val="340904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2973164-415C-4C83-A7EC-60F18549655F}" type="slidenum">
              <a:rPr lang="en-US" smtClean="0"/>
              <a:pPr>
                <a:defRPr/>
              </a:pPr>
              <a:t>40</a:t>
            </a:fld>
            <a:endParaRPr lang="en-US" dirty="0"/>
          </a:p>
        </p:txBody>
      </p:sp>
      <p:sp>
        <p:nvSpPr>
          <p:cNvPr id="4" name="TextBox 3"/>
          <p:cNvSpPr txBox="1"/>
          <p:nvPr/>
        </p:nvSpPr>
        <p:spPr>
          <a:xfrm>
            <a:off x="507670" y="355889"/>
            <a:ext cx="8057408" cy="830997"/>
          </a:xfrm>
          <a:prstGeom prst="rect">
            <a:avLst/>
          </a:prstGeom>
          <a:noFill/>
        </p:spPr>
        <p:txBody>
          <a:bodyPr wrap="square" rtlCol="0">
            <a:spAutoFit/>
          </a:bodyPr>
          <a:lstStyle/>
          <a:p>
            <a:pPr marL="0" lvl="1" algn="ctr"/>
            <a:r>
              <a:rPr lang="en-ZA" sz="2400" b="1" dirty="0" smtClean="0">
                <a:latin typeface="+mj-lt"/>
              </a:rPr>
              <a:t>PROGRESS ON BUDGET REVIEW AND RECOMMENDATION REPORT – 2017/18 </a:t>
            </a:r>
            <a:endParaRPr lang="en-ZA" sz="2400" b="1"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xmlns="" val="3090798904"/>
              </p:ext>
            </p:extLst>
          </p:nvPr>
        </p:nvGraphicFramePr>
        <p:xfrm>
          <a:off x="457196" y="1368426"/>
          <a:ext cx="8372480" cy="4945697"/>
        </p:xfrm>
        <a:graphic>
          <a:graphicData uri="http://schemas.openxmlformats.org/drawingml/2006/table">
            <a:tbl>
              <a:tblPr firstRow="1" bandRow="1">
                <a:tableStyleId>{5C22544A-7EE6-4342-B048-85BDC9FD1C3A}</a:tableStyleId>
              </a:tblPr>
              <a:tblGrid>
                <a:gridCol w="2757492">
                  <a:extLst>
                    <a:ext uri="{9D8B030D-6E8A-4147-A177-3AD203B41FA5}">
                      <a16:colId xmlns:a16="http://schemas.microsoft.com/office/drawing/2014/main" xmlns="" val="20000"/>
                    </a:ext>
                  </a:extLst>
                </a:gridCol>
                <a:gridCol w="5614988">
                  <a:extLst>
                    <a:ext uri="{9D8B030D-6E8A-4147-A177-3AD203B41FA5}">
                      <a16:colId xmlns:a16="http://schemas.microsoft.com/office/drawing/2014/main" xmlns="" val="20001"/>
                    </a:ext>
                  </a:extLst>
                </a:gridCol>
              </a:tblGrid>
              <a:tr h="370840">
                <a:tc>
                  <a:txBody>
                    <a:bodyPr/>
                    <a:lstStyle/>
                    <a:p>
                      <a:r>
                        <a:rPr lang="en-ZA" dirty="0" smtClean="0"/>
                        <a:t>RECOMMENDATION</a:t>
                      </a:r>
                      <a:endParaRPr lang="en-ZA" dirty="0"/>
                    </a:p>
                  </a:txBody>
                  <a:tcPr/>
                </a:tc>
                <a:tc>
                  <a:txBody>
                    <a:bodyPr/>
                    <a:lstStyle/>
                    <a:p>
                      <a:r>
                        <a:rPr lang="en-ZA" dirty="0" smtClean="0"/>
                        <a:t>PROGRESS</a:t>
                      </a:r>
                      <a:endParaRPr lang="en-ZA" dirty="0"/>
                    </a:p>
                  </a:txBody>
                  <a:tcPr/>
                </a:tc>
                <a:extLst>
                  <a:ext uri="{0D108BD9-81ED-4DB2-BD59-A6C34878D82A}">
                    <a16:rowId xmlns:a16="http://schemas.microsoft.com/office/drawing/2014/main" xmlns="" val="10000"/>
                  </a:ext>
                </a:extLst>
              </a:tr>
              <a:tr h="2989897">
                <a:tc>
                  <a:txBody>
                    <a:bodyPr/>
                    <a:lstStyle/>
                    <a:p>
                      <a:pPr algn="just"/>
                      <a:r>
                        <a:rPr lang="en-ZA" sz="1400" b="1" kern="1200" dirty="0" smtClean="0">
                          <a:solidFill>
                            <a:schemeClr val="dk1"/>
                          </a:solidFill>
                          <a:latin typeface="+mn-lt"/>
                          <a:ea typeface="+mn-ea"/>
                          <a:cs typeface="+mn-cs"/>
                        </a:rPr>
                        <a:t>The human resource capacitation project shifts focus from senior management services level to operational level so as to improve service delivery.</a:t>
                      </a:r>
                      <a:endParaRPr lang="en-ZA" sz="1400" b="1" kern="1200" dirty="0">
                        <a:solidFill>
                          <a:schemeClr val="dk1"/>
                        </a:solidFill>
                        <a:latin typeface="+mn-lt"/>
                        <a:ea typeface="+mn-ea"/>
                        <a:cs typeface="+mn-cs"/>
                      </a:endParaRPr>
                    </a:p>
                  </a:txBody>
                  <a:tcPr/>
                </a:tc>
                <a:tc>
                  <a:txBody>
                    <a:bodyPr/>
                    <a:lstStyle/>
                    <a:p>
                      <a:pPr algn="just">
                        <a:lnSpc>
                          <a:spcPct val="150000"/>
                        </a:lnSpc>
                        <a:spcAft>
                          <a:spcPts val="0"/>
                        </a:spcAft>
                      </a:pPr>
                      <a:r>
                        <a:rPr lang="en-ZA" sz="1400" b="0" kern="1200" dirty="0" smtClean="0">
                          <a:solidFill>
                            <a:schemeClr val="dk1"/>
                          </a:solidFill>
                          <a:latin typeface="+mn-lt"/>
                          <a:ea typeface="+mn-ea"/>
                          <a:cs typeface="+mn-cs"/>
                        </a:rPr>
                        <a:t>Capacity is addressed both through training interventions as well as creation and filling of posts necessary for fulfilment of the mandate of the Compensation Fund. Training interventions for employees below SMS from April - September 2018: </a:t>
                      </a:r>
                    </a:p>
                    <a:p>
                      <a:pPr algn="just">
                        <a:lnSpc>
                          <a:spcPct val="150000"/>
                        </a:lnSpc>
                        <a:spcAft>
                          <a:spcPts val="0"/>
                        </a:spcAft>
                      </a:pPr>
                      <a:r>
                        <a:rPr lang="en-ZA" sz="1400" b="0" kern="1200" dirty="0" smtClean="0">
                          <a:solidFill>
                            <a:schemeClr val="dk1"/>
                          </a:solidFill>
                          <a:latin typeface="+mn-lt"/>
                          <a:ea typeface="+mn-ea"/>
                          <a:cs typeface="+mn-cs"/>
                        </a:rPr>
                        <a:t>A new organisational structure has been developed and implemented which addresses the capacity constraints on the core business areas of the Fund both at Head Office and at provincial office. In addition the recommendations of the Skills Audit are being implemented to train existing staff in areas where skills gaps were identified. </a:t>
                      </a:r>
                    </a:p>
                  </a:txBody>
                  <a:tcPr/>
                </a:tc>
                <a:extLst>
                  <a:ext uri="{0D108BD9-81ED-4DB2-BD59-A6C34878D82A}">
                    <a16:rowId xmlns:a16="http://schemas.microsoft.com/office/drawing/2014/main" xmlns="" val="10001"/>
                  </a:ext>
                </a:extLst>
              </a:tr>
              <a:tr h="370840">
                <a:tc>
                  <a:txBody>
                    <a:bodyPr/>
                    <a:lstStyle/>
                    <a:p>
                      <a:pPr marL="0" algn="just" defTabSz="457200" rtl="0" eaLnBrk="1" latinLnBrk="0" hangingPunct="1"/>
                      <a:r>
                        <a:rPr lang="en-ZA" sz="1400" b="1" kern="1200" dirty="0" smtClean="0">
                          <a:solidFill>
                            <a:schemeClr val="dk1"/>
                          </a:solidFill>
                          <a:latin typeface="+mn-lt"/>
                          <a:ea typeface="+mn-ea"/>
                          <a:cs typeface="+mn-cs"/>
                        </a:rPr>
                        <a:t>The Unemployment Insurance Fund and the Compensation Fund develop proper accounting systems and processes to accurately report on investments in terms of the required accounting standards. </a:t>
                      </a:r>
                      <a:endParaRPr lang="en-ZA" sz="1400" b="1" kern="1200" dirty="0">
                        <a:solidFill>
                          <a:schemeClr val="dk1"/>
                        </a:solidFill>
                        <a:latin typeface="+mn-lt"/>
                        <a:ea typeface="+mn-ea"/>
                        <a:cs typeface="+mn-cs"/>
                      </a:endParaRPr>
                    </a:p>
                  </a:txBody>
                  <a:tcPr/>
                </a:tc>
                <a:tc>
                  <a:txBody>
                    <a:bodyPr/>
                    <a:lstStyle/>
                    <a:p>
                      <a:pPr algn="just">
                        <a:lnSpc>
                          <a:spcPct val="150000"/>
                        </a:lnSpc>
                        <a:spcAft>
                          <a:spcPts val="0"/>
                        </a:spcAft>
                      </a:pPr>
                      <a:r>
                        <a:rPr lang="en-ZA" sz="1400" b="0" kern="1200" dirty="0" smtClean="0">
                          <a:solidFill>
                            <a:schemeClr val="dk1"/>
                          </a:solidFill>
                          <a:latin typeface="+mn-lt"/>
                          <a:ea typeface="+mn-ea"/>
                          <a:cs typeface="+mn-cs"/>
                        </a:rPr>
                        <a:t>The Compensation Fund has developed an SOP to ensure accurate reporting and consolidation of investments in terms of GRAP standards.</a:t>
                      </a:r>
                    </a:p>
                    <a:p>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59086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2973164-415C-4C83-A7EC-60F18549655F}" type="slidenum">
              <a:rPr lang="en-US" smtClean="0"/>
              <a:pPr>
                <a:defRPr/>
              </a:pPr>
              <a:t>41</a:t>
            </a:fld>
            <a:endParaRPr lang="en-US" dirty="0"/>
          </a:p>
        </p:txBody>
      </p:sp>
      <p:sp>
        <p:nvSpPr>
          <p:cNvPr id="4" name="TextBox 3"/>
          <p:cNvSpPr txBox="1"/>
          <p:nvPr/>
        </p:nvSpPr>
        <p:spPr>
          <a:xfrm>
            <a:off x="507670" y="355889"/>
            <a:ext cx="8057408" cy="830997"/>
          </a:xfrm>
          <a:prstGeom prst="rect">
            <a:avLst/>
          </a:prstGeom>
          <a:noFill/>
        </p:spPr>
        <p:txBody>
          <a:bodyPr wrap="square" rtlCol="0">
            <a:spAutoFit/>
          </a:bodyPr>
          <a:lstStyle/>
          <a:p>
            <a:pPr marL="0" lvl="1" algn="ctr"/>
            <a:r>
              <a:rPr lang="en-ZA" sz="2400" b="1" dirty="0" smtClean="0">
                <a:latin typeface="+mj-lt"/>
              </a:rPr>
              <a:t>PROGRESS ON BUDGET REVIEW AND RECOMMENDATION REPORT – 2017/18 </a:t>
            </a:r>
            <a:endParaRPr lang="en-ZA" sz="2400" b="1"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xmlns="" val="1792266230"/>
              </p:ext>
            </p:extLst>
          </p:nvPr>
        </p:nvGraphicFramePr>
        <p:xfrm>
          <a:off x="314325" y="1368426"/>
          <a:ext cx="8515351" cy="4805680"/>
        </p:xfrm>
        <a:graphic>
          <a:graphicData uri="http://schemas.openxmlformats.org/drawingml/2006/table">
            <a:tbl>
              <a:tblPr firstRow="1" bandRow="1">
                <a:tableStyleId>{5C22544A-7EE6-4342-B048-85BDC9FD1C3A}</a:tableStyleId>
              </a:tblPr>
              <a:tblGrid>
                <a:gridCol w="2804547">
                  <a:extLst>
                    <a:ext uri="{9D8B030D-6E8A-4147-A177-3AD203B41FA5}">
                      <a16:colId xmlns:a16="http://schemas.microsoft.com/office/drawing/2014/main" xmlns="" val="20000"/>
                    </a:ext>
                  </a:extLst>
                </a:gridCol>
                <a:gridCol w="5710804">
                  <a:extLst>
                    <a:ext uri="{9D8B030D-6E8A-4147-A177-3AD203B41FA5}">
                      <a16:colId xmlns:a16="http://schemas.microsoft.com/office/drawing/2014/main" xmlns="" val="20001"/>
                    </a:ext>
                  </a:extLst>
                </a:gridCol>
              </a:tblGrid>
              <a:tr h="370840">
                <a:tc>
                  <a:txBody>
                    <a:bodyPr/>
                    <a:lstStyle/>
                    <a:p>
                      <a:r>
                        <a:rPr lang="en-ZA" dirty="0" smtClean="0"/>
                        <a:t>RECOMMENDATION</a:t>
                      </a:r>
                      <a:endParaRPr lang="en-ZA" dirty="0"/>
                    </a:p>
                  </a:txBody>
                  <a:tcPr/>
                </a:tc>
                <a:tc>
                  <a:txBody>
                    <a:bodyPr/>
                    <a:lstStyle/>
                    <a:p>
                      <a:r>
                        <a:rPr lang="en-ZA" dirty="0" smtClean="0"/>
                        <a:t>PROGRESS</a:t>
                      </a:r>
                      <a:endParaRPr lang="en-ZA" dirty="0"/>
                    </a:p>
                  </a:txBody>
                  <a:tcPr/>
                </a:tc>
                <a:extLst>
                  <a:ext uri="{0D108BD9-81ED-4DB2-BD59-A6C34878D82A}">
                    <a16:rowId xmlns:a16="http://schemas.microsoft.com/office/drawing/2014/main" xmlns="" val="10000"/>
                  </a:ext>
                </a:extLst>
              </a:tr>
              <a:tr h="1289684">
                <a:tc>
                  <a:txBody>
                    <a:bodyPr/>
                    <a:lstStyle/>
                    <a:p>
                      <a:pPr algn="just"/>
                      <a:r>
                        <a:rPr lang="en-ZA" sz="1400" b="1" kern="1200" dirty="0" smtClean="0">
                          <a:solidFill>
                            <a:schemeClr val="dk1"/>
                          </a:solidFill>
                          <a:latin typeface="+mn-lt"/>
                          <a:ea typeface="+mn-ea"/>
                          <a:cs typeface="+mn-cs"/>
                        </a:rPr>
                        <a:t>The Department regularly provides feedback on progress with cases referred to the South African Police Services (SAPS).</a:t>
                      </a:r>
                      <a:endParaRPr lang="en-ZA" sz="1400" b="1" kern="1200" dirty="0">
                        <a:solidFill>
                          <a:schemeClr val="dk1"/>
                        </a:solidFill>
                        <a:latin typeface="+mn-lt"/>
                        <a:ea typeface="+mn-ea"/>
                        <a:cs typeface="+mn-cs"/>
                      </a:endParaRPr>
                    </a:p>
                  </a:txBody>
                  <a:tcPr/>
                </a:tc>
                <a:tc>
                  <a:txBody>
                    <a:bodyPr/>
                    <a:lstStyle/>
                    <a:p>
                      <a:pPr algn="just">
                        <a:lnSpc>
                          <a:spcPct val="150000"/>
                        </a:lnSpc>
                        <a:spcAft>
                          <a:spcPts val="0"/>
                        </a:spcAft>
                      </a:pPr>
                      <a:r>
                        <a:rPr lang="en-ZA" sz="1400" b="0" kern="1200" dirty="0" smtClean="0">
                          <a:solidFill>
                            <a:schemeClr val="dk1"/>
                          </a:solidFill>
                          <a:latin typeface="+mn-lt"/>
                          <a:ea typeface="+mn-ea"/>
                          <a:cs typeface="+mn-cs"/>
                        </a:rPr>
                        <a:t>The Fund prepares an Investigations report on a monthly basis and this report is presented to the Risk Committee and the Audit Committee. It will be included in the presentations made to the Portfolio Committee on a quarterly basis. </a:t>
                      </a:r>
                    </a:p>
                  </a:txBody>
                  <a:tcPr/>
                </a:tc>
                <a:extLst>
                  <a:ext uri="{0D108BD9-81ED-4DB2-BD59-A6C34878D82A}">
                    <a16:rowId xmlns:a16="http://schemas.microsoft.com/office/drawing/2014/main" xmlns="" val="10001"/>
                  </a:ext>
                </a:extLst>
              </a:tr>
              <a:tr h="370840">
                <a:tc>
                  <a:txBody>
                    <a:bodyPr/>
                    <a:lstStyle/>
                    <a:p>
                      <a:pPr marL="0" algn="just" defTabSz="457200" rtl="0" eaLnBrk="1" latinLnBrk="0" hangingPunct="1"/>
                      <a:r>
                        <a:rPr lang="en-ZA" sz="1400" b="1" kern="1200" dirty="0" smtClean="0">
                          <a:solidFill>
                            <a:schemeClr val="dk1"/>
                          </a:solidFill>
                          <a:latin typeface="+mn-lt"/>
                          <a:ea typeface="+mn-ea"/>
                          <a:cs typeface="+mn-cs"/>
                        </a:rPr>
                        <a:t>The Department briefs the Committee on progress regarding the appointment of additional Client Service Officers (CSO) with special focus on UIF activities as well as CF focused CSOs.</a:t>
                      </a:r>
                      <a:endParaRPr lang="en-ZA" sz="1400" b="1" kern="1200" dirty="0">
                        <a:solidFill>
                          <a:schemeClr val="dk1"/>
                        </a:solidFill>
                        <a:latin typeface="+mn-lt"/>
                        <a:ea typeface="+mn-ea"/>
                        <a:cs typeface="+mn-cs"/>
                      </a:endParaRPr>
                    </a:p>
                  </a:txBody>
                  <a:tcPr/>
                </a:tc>
                <a:tc>
                  <a:txBody>
                    <a:bodyPr/>
                    <a:lstStyle/>
                    <a:p>
                      <a:pPr algn="just"/>
                      <a:r>
                        <a:rPr lang="en-ZA" sz="1400" b="0" kern="1200" dirty="0" smtClean="0">
                          <a:solidFill>
                            <a:schemeClr val="dk1"/>
                          </a:solidFill>
                          <a:latin typeface="+mn-lt"/>
                          <a:ea typeface="+mn-ea"/>
                          <a:cs typeface="+mn-cs"/>
                        </a:rPr>
                        <a:t>The new CF Organisational Structure is catering for 268 CSO’s across all provinces. The process of recruiting the posts is dependent on the placement of the current CSO in provinces, followed by the advertisement of the vacant CSO’s posts that are outstanding.</a:t>
                      </a:r>
                      <a:endParaRPr lang="en-ZA" sz="1400" b="0" kern="12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pPr marL="0" algn="just" defTabSz="457200" rtl="0" eaLnBrk="1" latinLnBrk="0" hangingPunct="1"/>
                      <a:r>
                        <a:rPr lang="en-ZA" sz="1400" b="1" kern="1200" dirty="0" smtClean="0">
                          <a:solidFill>
                            <a:schemeClr val="dk1"/>
                          </a:solidFill>
                          <a:latin typeface="+mn-lt"/>
                          <a:ea typeface="+mn-ea"/>
                          <a:cs typeface="+mn-cs"/>
                        </a:rPr>
                        <a:t>The Department report back to the Committee on progress with the stabilisation of IT systems.</a:t>
                      </a:r>
                      <a:endParaRPr lang="en-ZA" sz="1400" b="1" kern="1200" dirty="0">
                        <a:solidFill>
                          <a:schemeClr val="dk1"/>
                        </a:solidFill>
                        <a:latin typeface="+mn-lt"/>
                        <a:ea typeface="+mn-ea"/>
                        <a:cs typeface="+mn-cs"/>
                      </a:endParaRPr>
                    </a:p>
                  </a:txBody>
                  <a:tcPr/>
                </a:tc>
                <a:tc>
                  <a:txBody>
                    <a:bodyPr/>
                    <a:lstStyle/>
                    <a:p>
                      <a:pPr algn="just">
                        <a:lnSpc>
                          <a:spcPct val="150000"/>
                        </a:lnSpc>
                        <a:spcAft>
                          <a:spcPts val="0"/>
                        </a:spcAft>
                      </a:pPr>
                      <a:r>
                        <a:rPr lang="en-ZA" sz="1400" b="0" kern="1200" dirty="0" smtClean="0">
                          <a:solidFill>
                            <a:schemeClr val="dk1"/>
                          </a:solidFill>
                          <a:latin typeface="+mn-lt"/>
                          <a:ea typeface="+mn-ea"/>
                          <a:cs typeface="+mn-cs"/>
                        </a:rPr>
                        <a:t>A new Online Claim system is being developed on SAP and the project commenced on 03 September 2018. It will take 52 weeks (until 31 August 2019) to complete the project.  There are ongoing enhancements for the current claims system (</a:t>
                      </a:r>
                      <a:r>
                        <a:rPr lang="en-ZA" sz="1400" b="0" kern="1200" dirty="0" err="1" smtClean="0">
                          <a:solidFill>
                            <a:schemeClr val="dk1"/>
                          </a:solidFill>
                          <a:latin typeface="+mn-lt"/>
                          <a:ea typeface="+mn-ea"/>
                          <a:cs typeface="+mn-cs"/>
                        </a:rPr>
                        <a:t>Umehluko</a:t>
                      </a:r>
                      <a:r>
                        <a:rPr lang="en-ZA" sz="1400" b="0" kern="1200" dirty="0" smtClean="0">
                          <a:solidFill>
                            <a:schemeClr val="dk1"/>
                          </a:solidFill>
                          <a:latin typeface="+mn-lt"/>
                          <a:ea typeface="+mn-ea"/>
                          <a:cs typeface="+mn-cs"/>
                        </a:rPr>
                        <a:t>) claim system and SAP which are managed in the weekly operational meetings.</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51613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42</a:t>
            </a:fld>
            <a:endParaRPr lang="en-US" altLang="en-US" sz="1200" dirty="0">
              <a:solidFill>
                <a:srgbClr val="898989"/>
              </a:solidFill>
            </a:endParaRPr>
          </a:p>
        </p:txBody>
      </p:sp>
      <p:sp>
        <p:nvSpPr>
          <p:cNvPr id="2" name="TextBox 1"/>
          <p:cNvSpPr txBox="1"/>
          <p:nvPr/>
        </p:nvSpPr>
        <p:spPr>
          <a:xfrm>
            <a:off x="5655734" y="1147423"/>
            <a:ext cx="3250142" cy="369332"/>
          </a:xfrm>
          <a:prstGeom prst="rect">
            <a:avLst/>
          </a:prstGeom>
          <a:noFill/>
        </p:spPr>
        <p:txBody>
          <a:bodyPr wrap="square" rtlCol="0">
            <a:spAutoFit/>
          </a:bodyPr>
          <a:lstStyle/>
          <a:p>
            <a:r>
              <a:rPr lang="en-US" dirty="0"/>
              <a:t>Compensation Commissioner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ZA" altLang="en-US" sz="2400" b="1" dirty="0">
                <a:latin typeface="+mn-lt"/>
                <a:cs typeface="Arial" charset="0"/>
              </a:rPr>
              <a:t>STRATEGIC PLAN OF THE FUND</a:t>
            </a:r>
          </a:p>
        </p:txBody>
      </p:sp>
      <p:sp>
        <p:nvSpPr>
          <p:cNvPr id="32771" name="Content Placeholder 2"/>
          <p:cNvSpPr>
            <a:spLocks noGrp="1"/>
          </p:cNvSpPr>
          <p:nvPr>
            <p:ph idx="1"/>
          </p:nvPr>
        </p:nvSpPr>
        <p:spPr>
          <a:xfrm>
            <a:off x="288925" y="1417638"/>
            <a:ext cx="8662988" cy="5192712"/>
          </a:xfrm>
        </p:spPr>
        <p:txBody>
          <a:bodyPr/>
          <a:lstStyle/>
          <a:p>
            <a:pPr marL="0" indent="0">
              <a:buFont typeface="Arial" panose="020B0604020202020204" pitchFamily="34" charset="0"/>
              <a:buNone/>
            </a:pPr>
            <a:r>
              <a:rPr lang="en-US" altLang="en-US" sz="1800" dirty="0"/>
              <a:t>The Strategy of the Fund is comprised of two strategic priorities or objectives: </a:t>
            </a:r>
          </a:p>
        </p:txBody>
      </p:sp>
      <p:sp>
        <p:nvSpPr>
          <p:cNvPr id="32772"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ADE587E3-D2AB-412E-B35E-3057811D78E6}" type="datetime1">
              <a:rPr lang="en-ZA" altLang="en-US" sz="1200" smtClean="0">
                <a:solidFill>
                  <a:srgbClr val="898989"/>
                </a:solidFill>
              </a:rPr>
              <a:pPr eaLnBrk="1" hangingPunct="1">
                <a:spcBef>
                  <a:spcPct val="0"/>
                </a:spcBef>
                <a:buFontTx/>
                <a:buNone/>
              </a:pPr>
              <a:t>2019/02/25</a:t>
            </a:fld>
            <a:endParaRPr lang="en-US" altLang="en-US" sz="1200" dirty="0">
              <a:solidFill>
                <a:srgbClr val="898989"/>
              </a:solidFill>
            </a:endParaRP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9A4783-C352-4573-BF22-319D47DF80AD}" type="slidenum">
              <a:rPr lang="en-US" altLang="en-US" sz="1200">
                <a:solidFill>
                  <a:srgbClr val="898989"/>
                </a:solidFill>
              </a:rPr>
              <a:pPr eaLnBrk="1" hangingPunct="1">
                <a:spcBef>
                  <a:spcPct val="0"/>
                </a:spcBef>
                <a:buFontTx/>
                <a:buNone/>
              </a:pPr>
              <a:t>5</a:t>
            </a:fld>
            <a:endParaRPr lang="en-US" altLang="en-US" sz="1200"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535374766"/>
              </p:ext>
            </p:extLst>
          </p:nvPr>
        </p:nvGraphicFramePr>
        <p:xfrm>
          <a:off x="271463" y="1747748"/>
          <a:ext cx="8520110" cy="5147590"/>
        </p:xfrm>
        <a:graphic>
          <a:graphicData uri="http://schemas.openxmlformats.org/drawingml/2006/table">
            <a:tbl>
              <a:tblPr firstRow="1" bandRow="1">
                <a:tableStyleId>{5C22544A-7EE6-4342-B048-85BDC9FD1C3A}</a:tableStyleId>
              </a:tblPr>
              <a:tblGrid>
                <a:gridCol w="1704022">
                  <a:extLst>
                    <a:ext uri="{9D8B030D-6E8A-4147-A177-3AD203B41FA5}">
                      <a16:colId xmlns:a16="http://schemas.microsoft.com/office/drawing/2014/main" xmlns="" val="20000"/>
                    </a:ext>
                  </a:extLst>
                </a:gridCol>
                <a:gridCol w="1704022">
                  <a:extLst>
                    <a:ext uri="{9D8B030D-6E8A-4147-A177-3AD203B41FA5}">
                      <a16:colId xmlns:a16="http://schemas.microsoft.com/office/drawing/2014/main" xmlns="" val="20001"/>
                    </a:ext>
                  </a:extLst>
                </a:gridCol>
                <a:gridCol w="1704022">
                  <a:extLst>
                    <a:ext uri="{9D8B030D-6E8A-4147-A177-3AD203B41FA5}">
                      <a16:colId xmlns:a16="http://schemas.microsoft.com/office/drawing/2014/main" xmlns="" val="20002"/>
                    </a:ext>
                  </a:extLst>
                </a:gridCol>
                <a:gridCol w="1704022">
                  <a:extLst>
                    <a:ext uri="{9D8B030D-6E8A-4147-A177-3AD203B41FA5}">
                      <a16:colId xmlns:a16="http://schemas.microsoft.com/office/drawing/2014/main" xmlns="" val="20003"/>
                    </a:ext>
                  </a:extLst>
                </a:gridCol>
                <a:gridCol w="1704022">
                  <a:extLst>
                    <a:ext uri="{9D8B030D-6E8A-4147-A177-3AD203B41FA5}">
                      <a16:colId xmlns:a16="http://schemas.microsoft.com/office/drawing/2014/main" xmlns="" val="20004"/>
                    </a:ext>
                  </a:extLst>
                </a:gridCol>
              </a:tblGrid>
              <a:tr h="1694257">
                <a:tc>
                  <a:txBody>
                    <a:bodyPr/>
                    <a:lstStyle/>
                    <a:p>
                      <a:endParaRPr lang="en-ZA" sz="1800" dirty="0">
                        <a:latin typeface="+mn-lt"/>
                      </a:endParaRPr>
                    </a:p>
                  </a:txBody>
                  <a:tcPr marL="91442" marR="91442" marT="45725" marB="45725">
                    <a:solidFill>
                      <a:schemeClr val="accent1"/>
                    </a:solidFill>
                  </a:tcPr>
                </a:tc>
                <a:tc>
                  <a:txBody>
                    <a:bodyPr/>
                    <a:lstStyle/>
                    <a:p>
                      <a:endParaRPr lang="en-ZA" sz="1800" dirty="0">
                        <a:latin typeface="+mn-lt"/>
                      </a:endParaRPr>
                    </a:p>
                    <a:p>
                      <a:endParaRPr lang="en-ZA" sz="1800" dirty="0">
                        <a:latin typeface="+mn-lt"/>
                      </a:endParaRPr>
                    </a:p>
                    <a:p>
                      <a:endParaRPr lang="en-ZA" sz="1800" dirty="0">
                        <a:latin typeface="+mn-lt"/>
                      </a:endParaRPr>
                    </a:p>
                    <a:p>
                      <a:endParaRPr lang="en-ZA" sz="1800" dirty="0">
                        <a:latin typeface="+mn-lt"/>
                      </a:endParaRPr>
                    </a:p>
                    <a:p>
                      <a:r>
                        <a:rPr lang="en-ZA" sz="1800" dirty="0">
                          <a:latin typeface="+mn-lt"/>
                        </a:rPr>
                        <a:t>Quality Medical</a:t>
                      </a:r>
                      <a:r>
                        <a:rPr lang="en-ZA" sz="1800" baseline="0" dirty="0">
                          <a:latin typeface="+mn-lt"/>
                        </a:rPr>
                        <a:t> Care</a:t>
                      </a:r>
                      <a:endParaRPr lang="en-ZA" sz="1800" dirty="0">
                        <a:latin typeface="+mn-lt"/>
                      </a:endParaRPr>
                    </a:p>
                  </a:txBody>
                  <a:tcPr marL="91442" marR="91442" marT="45725" marB="45725">
                    <a:solidFill>
                      <a:schemeClr val="accent3">
                        <a:lumMod val="75000"/>
                      </a:schemeClr>
                    </a:solidFill>
                  </a:tcPr>
                </a:tc>
                <a:tc>
                  <a:txBody>
                    <a:bodyPr/>
                    <a:lstStyle/>
                    <a:p>
                      <a:endParaRPr lang="en-ZA" sz="1800" dirty="0">
                        <a:latin typeface="+mn-lt"/>
                      </a:endParaRPr>
                    </a:p>
                    <a:p>
                      <a:endParaRPr lang="en-ZA" sz="1800" dirty="0">
                        <a:latin typeface="+mn-lt"/>
                      </a:endParaRPr>
                    </a:p>
                    <a:p>
                      <a:endParaRPr lang="en-ZA" sz="1800" dirty="0">
                        <a:latin typeface="+mn-lt"/>
                      </a:endParaRPr>
                    </a:p>
                    <a:p>
                      <a:endParaRPr lang="en-ZA" sz="1800" dirty="0">
                        <a:latin typeface="+mn-lt"/>
                      </a:endParaRPr>
                    </a:p>
                    <a:p>
                      <a:pPr algn="ctr">
                        <a:lnSpc>
                          <a:spcPct val="110000"/>
                        </a:lnSpc>
                      </a:pPr>
                      <a:r>
                        <a:rPr lang="en-US" sz="1800" b="1" dirty="0">
                          <a:solidFill>
                            <a:schemeClr val="bg1"/>
                          </a:solidFill>
                          <a:latin typeface="+mn-lt"/>
                          <a:cs typeface="Arial"/>
                        </a:rPr>
                        <a:t>Client Centered Care</a:t>
                      </a:r>
                      <a:endParaRPr lang="en-US" sz="1800" dirty="0">
                        <a:solidFill>
                          <a:schemeClr val="bg1"/>
                        </a:solidFill>
                        <a:latin typeface="+mn-lt"/>
                        <a:cs typeface="Arial"/>
                      </a:endParaRPr>
                    </a:p>
                  </a:txBody>
                  <a:tcPr marL="91442" marR="91442" marT="45725" marB="45725">
                    <a:solidFill>
                      <a:schemeClr val="accent3">
                        <a:lumMod val="75000"/>
                      </a:schemeClr>
                    </a:solidFill>
                  </a:tcPr>
                </a:tc>
                <a:tc>
                  <a:txBody>
                    <a:bodyPr/>
                    <a:lstStyle/>
                    <a:p>
                      <a:endParaRPr lang="en-ZA" sz="1800" dirty="0">
                        <a:latin typeface="+mn-lt"/>
                      </a:endParaRPr>
                    </a:p>
                    <a:p>
                      <a:endParaRPr lang="en-ZA" sz="1800" dirty="0">
                        <a:latin typeface="+mn-lt"/>
                      </a:endParaRPr>
                    </a:p>
                    <a:p>
                      <a:endParaRPr lang="en-ZA" sz="1800" dirty="0">
                        <a:latin typeface="+mn-lt"/>
                      </a:endParaRPr>
                    </a:p>
                    <a:p>
                      <a:pPr algn="ctr"/>
                      <a:endParaRPr lang="en-ZA" sz="1800" dirty="0">
                        <a:latin typeface="+mn-lt"/>
                      </a:endParaRPr>
                    </a:p>
                    <a:p>
                      <a:pPr algn="ctr"/>
                      <a:r>
                        <a:rPr lang="en-US" sz="1800" b="1" dirty="0">
                          <a:solidFill>
                            <a:schemeClr val="bg1"/>
                          </a:solidFill>
                          <a:latin typeface="+mn-lt"/>
                          <a:cs typeface="Arial"/>
                        </a:rPr>
                        <a:t>People</a:t>
                      </a:r>
                      <a:endParaRPr lang="en-ZA" sz="1800" dirty="0">
                        <a:solidFill>
                          <a:schemeClr val="bg1"/>
                        </a:solidFill>
                        <a:latin typeface="+mn-lt"/>
                      </a:endParaRPr>
                    </a:p>
                  </a:txBody>
                  <a:tcPr marL="91442" marR="91442" marT="45725" marB="45725">
                    <a:solidFill>
                      <a:schemeClr val="accent1"/>
                    </a:solidFill>
                  </a:tcPr>
                </a:tc>
                <a:tc>
                  <a:txBody>
                    <a:bodyPr/>
                    <a:lstStyle/>
                    <a:p>
                      <a:endParaRPr lang="en-ZA" sz="1800" dirty="0"/>
                    </a:p>
                    <a:p>
                      <a:endParaRPr lang="en-ZA" sz="1800" dirty="0"/>
                    </a:p>
                    <a:p>
                      <a:endParaRPr lang="en-ZA" sz="1800" dirty="0"/>
                    </a:p>
                    <a:p>
                      <a:endParaRPr lang="en-ZA" sz="1800" dirty="0"/>
                    </a:p>
                    <a:p>
                      <a:r>
                        <a:rPr lang="en-US" sz="1600" b="1" dirty="0">
                          <a:solidFill>
                            <a:schemeClr val="bg1"/>
                          </a:solidFill>
                          <a:latin typeface="Arial"/>
                          <a:cs typeface="Arial"/>
                        </a:rPr>
                        <a:t>Performance</a:t>
                      </a:r>
                      <a:endParaRPr lang="en-ZA" sz="1600" dirty="0">
                        <a:solidFill>
                          <a:schemeClr val="bg1"/>
                        </a:solidFill>
                      </a:endParaRPr>
                    </a:p>
                  </a:txBody>
                  <a:tcPr marL="91442" marR="91442" marT="45725" marB="45725">
                    <a:solidFill>
                      <a:schemeClr val="accent1"/>
                    </a:solidFill>
                  </a:tcPr>
                </a:tc>
                <a:extLst>
                  <a:ext uri="{0D108BD9-81ED-4DB2-BD59-A6C34878D82A}">
                    <a16:rowId xmlns:a16="http://schemas.microsoft.com/office/drawing/2014/main" xmlns="" val="10000"/>
                  </a:ext>
                </a:extLst>
              </a:tr>
              <a:tr h="871773">
                <a:tc>
                  <a:txBody>
                    <a:bodyPr/>
                    <a:lstStyle/>
                    <a:p>
                      <a:pPr algn="just"/>
                      <a:r>
                        <a:rPr lang="en-ZA" sz="1800" dirty="0">
                          <a:solidFill>
                            <a:schemeClr val="bg1"/>
                          </a:solidFill>
                          <a:latin typeface="+mn-lt"/>
                        </a:rPr>
                        <a:t>Strategic</a:t>
                      </a:r>
                      <a:r>
                        <a:rPr lang="en-ZA" sz="1800" baseline="0" dirty="0">
                          <a:solidFill>
                            <a:schemeClr val="bg1"/>
                          </a:solidFill>
                          <a:latin typeface="+mn-lt"/>
                        </a:rPr>
                        <a:t> Objectives</a:t>
                      </a:r>
                      <a:endParaRPr lang="en-ZA" sz="1800" dirty="0">
                        <a:solidFill>
                          <a:schemeClr val="bg1"/>
                        </a:solidFill>
                        <a:latin typeface="+mn-lt"/>
                      </a:endParaRPr>
                    </a:p>
                  </a:txBody>
                  <a:tcPr marL="91442" marR="91442" marT="45725" marB="45725">
                    <a:solidFill>
                      <a:schemeClr val="accent1"/>
                    </a:solidFill>
                  </a:tcPr>
                </a:tc>
                <a:tc gridSpan="2">
                  <a:txBody>
                    <a:bodyPr/>
                    <a:lstStyle/>
                    <a:p>
                      <a:pPr algn="just"/>
                      <a:r>
                        <a:rPr lang="en-ZA" sz="1800" dirty="0">
                          <a:solidFill>
                            <a:schemeClr val="bg1"/>
                          </a:solidFill>
                          <a:latin typeface="+mn-lt"/>
                        </a:rPr>
                        <a:t>To</a:t>
                      </a:r>
                      <a:r>
                        <a:rPr lang="en-ZA" sz="1800" baseline="0" dirty="0">
                          <a:solidFill>
                            <a:schemeClr val="bg1"/>
                          </a:solidFill>
                          <a:latin typeface="+mn-lt"/>
                        </a:rPr>
                        <a:t> provide faster, reliable and accessible COID Services by 2020</a:t>
                      </a:r>
                      <a:endParaRPr lang="en-ZA" sz="1800" dirty="0">
                        <a:solidFill>
                          <a:schemeClr val="bg1"/>
                        </a:solidFill>
                        <a:latin typeface="+mn-lt"/>
                      </a:endParaRPr>
                    </a:p>
                  </a:txBody>
                  <a:tcPr marL="91442" marR="91442" marT="45725" marB="45725">
                    <a:solidFill>
                      <a:schemeClr val="accent3">
                        <a:lumMod val="75000"/>
                      </a:schemeClr>
                    </a:solidFill>
                  </a:tcPr>
                </a:tc>
                <a:tc hMerge="1">
                  <a:txBody>
                    <a:bodyPr/>
                    <a:lstStyle/>
                    <a:p>
                      <a:endParaRPr lang="en-ZA" dirty="0"/>
                    </a:p>
                  </a:txBody>
                  <a:tcPr>
                    <a:solidFill>
                      <a:schemeClr val="accent1"/>
                    </a:solidFill>
                  </a:tcPr>
                </a:tc>
                <a:tc gridSpan="2">
                  <a:txBody>
                    <a:bodyPr/>
                    <a:lstStyle/>
                    <a:p>
                      <a:pPr marL="0" algn="just" defTabSz="457200" rtl="0" eaLnBrk="1" latinLnBrk="0" hangingPunct="1"/>
                      <a:r>
                        <a:rPr lang="en-ZA" sz="1800" kern="1200" dirty="0">
                          <a:solidFill>
                            <a:schemeClr val="bg1"/>
                          </a:solidFill>
                          <a:latin typeface="+mn-lt"/>
                          <a:ea typeface="+mn-ea"/>
                          <a:cs typeface="+mn-cs"/>
                        </a:rPr>
                        <a:t>To provide an effective and efficient client oriented support services</a:t>
                      </a:r>
                    </a:p>
                  </a:txBody>
                  <a:tcPr marL="91442" marR="91442" marT="45725" marB="45725">
                    <a:solidFill>
                      <a:schemeClr val="accent1"/>
                    </a:solidFill>
                  </a:tcPr>
                </a:tc>
                <a:tc hMerge="1">
                  <a:txBody>
                    <a:bodyPr/>
                    <a:lstStyle/>
                    <a:p>
                      <a:endParaRPr lang="en-ZA" dirty="0"/>
                    </a:p>
                  </a:txBody>
                  <a:tcPr>
                    <a:solidFill>
                      <a:schemeClr val="accent1"/>
                    </a:solidFill>
                  </a:tcPr>
                </a:tc>
                <a:extLst>
                  <a:ext uri="{0D108BD9-81ED-4DB2-BD59-A6C34878D82A}">
                    <a16:rowId xmlns:a16="http://schemas.microsoft.com/office/drawing/2014/main" xmlns="" val="10001"/>
                  </a:ext>
                </a:extLst>
              </a:tr>
              <a:tr h="2440946">
                <a:tc>
                  <a:txBody>
                    <a:bodyPr/>
                    <a:lstStyle/>
                    <a:p>
                      <a:pPr algn="just"/>
                      <a:r>
                        <a:rPr lang="en-ZA" sz="1800" dirty="0">
                          <a:solidFill>
                            <a:schemeClr val="bg1"/>
                          </a:solidFill>
                          <a:latin typeface="+mn-lt"/>
                        </a:rPr>
                        <a:t>Contribution to the National Development Plan</a:t>
                      </a:r>
                    </a:p>
                  </a:txBody>
                  <a:tcPr marL="91442" marR="91442" marT="45725" marB="45725">
                    <a:solidFill>
                      <a:schemeClr val="accent1"/>
                    </a:solidFill>
                  </a:tcPr>
                </a:tc>
                <a:tc gridSpan="4">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r>
                        <a:rPr lang="en-ZA" sz="1800" kern="1200" baseline="0" dirty="0">
                          <a:solidFill>
                            <a:schemeClr val="bg1"/>
                          </a:solidFill>
                          <a:latin typeface="+mn-lt"/>
                          <a:ea typeface="+mn-ea"/>
                          <a:cs typeface="+mn-cs"/>
                        </a:rPr>
                        <a:t>Our services contribute to the achievement of the  National Development Plan  by:</a:t>
                      </a:r>
                    </a:p>
                    <a:p>
                      <a:pPr marL="342900" marR="0" indent="-342900" algn="just" defTabSz="457200" rtl="0" eaLnBrk="1" fontAlgn="auto" latinLnBrk="0" hangingPunct="1">
                        <a:lnSpc>
                          <a:spcPct val="100000"/>
                        </a:lnSpc>
                        <a:spcBef>
                          <a:spcPts val="0"/>
                        </a:spcBef>
                        <a:spcAft>
                          <a:spcPts val="0"/>
                        </a:spcAft>
                        <a:buClrTx/>
                        <a:buSzTx/>
                        <a:buFont typeface="Arial" pitchFamily="34" charset="0"/>
                        <a:buChar char="•"/>
                        <a:tabLst/>
                        <a:defRPr/>
                      </a:pPr>
                      <a:r>
                        <a:rPr lang="en-ZA" sz="1800" kern="1200" baseline="0" dirty="0">
                          <a:solidFill>
                            <a:schemeClr val="bg1"/>
                          </a:solidFill>
                          <a:latin typeface="+mn-lt"/>
                          <a:ea typeface="+mn-ea"/>
                          <a:cs typeface="+mn-cs"/>
                        </a:rPr>
                        <a:t>Providing a social security system covering all working people with social protection for  workers who suffer workplace injuries and occupational diseases in the work place. This includes the their surviving beneficiaries in an event of injuries or diseases that result in death. </a:t>
                      </a:r>
                    </a:p>
                  </a:txBody>
                  <a:tcPr marL="91442" marR="91442" marT="45725" marB="45725">
                    <a:solidFill>
                      <a:schemeClr val="accent3">
                        <a:lumMod val="75000"/>
                      </a:schemeClr>
                    </a:solidFill>
                  </a:tcPr>
                </a:tc>
                <a:tc hMerge="1">
                  <a:txBody>
                    <a:bodyPr/>
                    <a:lstStyle/>
                    <a:p>
                      <a:endParaRPr lang="en-ZA"/>
                    </a:p>
                  </a:txBody>
                  <a:tcPr/>
                </a:tc>
                <a:tc hMerge="1">
                  <a:txBody>
                    <a:bodyPr/>
                    <a:lstStyle/>
                    <a:p>
                      <a:pPr marL="0" indent="0" algn="l" defTabSz="457200" rtl="0" eaLnBrk="1" latinLnBrk="0" hangingPunct="1">
                        <a:buFont typeface="Arial" pitchFamily="34" charset="0"/>
                        <a:buNone/>
                      </a:pPr>
                      <a:endParaRPr lang="en-ZA" sz="12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a:p>
                  </a:txBody>
                  <a:tcPr/>
                </a:tc>
                <a:extLst>
                  <a:ext uri="{0D108BD9-81ED-4DB2-BD59-A6C34878D82A}">
                    <a16:rowId xmlns:a16="http://schemas.microsoft.com/office/drawing/2014/main" xmlns="" val="10002"/>
                  </a:ext>
                </a:extLst>
              </a:tr>
            </a:tbl>
          </a:graphicData>
        </a:graphic>
      </p:graphicFrame>
      <p:pic>
        <p:nvPicPr>
          <p:cNvPr id="7" name="Picture 6" descr="PeopleHex.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704114" y="1804193"/>
            <a:ext cx="1102631" cy="954840"/>
          </a:xfrm>
          <a:prstGeom prst="rect">
            <a:avLst/>
          </a:prstGeom>
        </p:spPr>
      </p:pic>
      <p:pic>
        <p:nvPicPr>
          <p:cNvPr id="32796" name="Picture 7" descr="PerformanceHex.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9488" y="1808163"/>
            <a:ext cx="1071562"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97" name="Picture 8" descr="PatientHex.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97313" y="1800225"/>
            <a:ext cx="10810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98" name="Picture 9" descr="DiscoveryHex.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54250" y="1744662"/>
            <a:ext cx="111283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560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85738"/>
            <a:ext cx="8229600" cy="1143000"/>
          </a:xfrm>
        </p:spPr>
        <p:txBody>
          <a:bodyPr/>
          <a:lstStyle/>
          <a:p>
            <a:r>
              <a:rPr lang="en-ZA" altLang="en-US" sz="2400" b="1" dirty="0">
                <a:cs typeface="Arial" panose="020B0604020202020204" pitchFamily="34" charset="0"/>
              </a:rPr>
              <a:t>STRATEGIC PLAN FOCUS</a:t>
            </a:r>
            <a:endParaRPr lang="en-ZA" altLang="en-US" sz="2400" dirty="0"/>
          </a:p>
        </p:txBody>
      </p:sp>
      <p:graphicFrame>
        <p:nvGraphicFramePr>
          <p:cNvPr id="13" name="Content Placeholder 12"/>
          <p:cNvGraphicFramePr>
            <a:graphicFrameLocks noGrp="1"/>
          </p:cNvGraphicFramePr>
          <p:nvPr>
            <p:ph sz="half" idx="2"/>
          </p:nvPr>
        </p:nvGraphicFramePr>
        <p:xfrm>
          <a:off x="457200" y="1476375"/>
          <a:ext cx="4040188" cy="464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7" name="Date Placeholder 6"/>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137944C-230D-47E2-927E-8993D0D05BB3}" type="datetime1">
              <a:rPr kumimoji="0" lang="en-Z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2019/02/25</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33798"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1D5BB0-B56F-4301-962A-472CE9A7DD8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14" name="Diagram 13"/>
          <p:cNvGraphicFramePr/>
          <p:nvPr/>
        </p:nvGraphicFramePr>
        <p:xfrm>
          <a:off x="275772" y="1785257"/>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76225" y="6126163"/>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CORPORATE SUPPORT</a:t>
            </a:r>
          </a:p>
        </p:txBody>
      </p:sp>
      <p:sp>
        <p:nvSpPr>
          <p:cNvPr id="16" name="Isosceles Triangle 15"/>
          <p:cNvSpPr/>
          <p:nvPr/>
        </p:nvSpPr>
        <p:spPr>
          <a:xfrm>
            <a:off x="347663" y="1247775"/>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GOVERNANCE</a:t>
            </a:r>
          </a:p>
        </p:txBody>
      </p:sp>
      <p:sp>
        <p:nvSpPr>
          <p:cNvPr id="17" name="Rounded Rectangle 16"/>
          <p:cNvSpPr/>
          <p:nvPr/>
        </p:nvSpPr>
        <p:spPr>
          <a:xfrm>
            <a:off x="312738" y="5600700"/>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COMPLIANCE</a:t>
            </a:r>
          </a:p>
        </p:txBody>
      </p:sp>
    </p:spTree>
    <p:extLst>
      <p:ext uri="{BB962C8B-B14F-4D97-AF65-F5344CB8AC3E}">
        <p14:creationId xmlns:p14="http://schemas.microsoft.com/office/powerpoint/2010/main" xmlns="" val="192641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74E584-A9CD-4A14-A8C8-93B2638ACCC1}" type="slidenum">
              <a:rPr kumimoji="0" lang="en-GB"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1267" name="Title 1"/>
          <p:cNvSpPr>
            <a:spLocks noGrp="1"/>
          </p:cNvSpPr>
          <p:nvPr>
            <p:ph type="title" idx="4294967295"/>
          </p:nvPr>
        </p:nvSpPr>
        <p:spPr>
          <a:xfrm>
            <a:off x="468313" y="515938"/>
            <a:ext cx="8229600" cy="649287"/>
          </a:xfrm>
        </p:spPr>
        <p:txBody>
          <a:bodyPr/>
          <a:lstStyle/>
          <a:p>
            <a:pPr>
              <a:defRPr/>
            </a:pPr>
            <a:r>
              <a:rPr lang="en-ZA" sz="2400" b="1" dirty="0">
                <a:latin typeface="+mn-lt"/>
              </a:rPr>
              <a:t>LINK TO OUTCOMES</a:t>
            </a:r>
            <a:endParaRPr lang="en-GB" sz="2400" b="1" u="sng"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3085805929"/>
              </p:ext>
            </p:extLst>
          </p:nvPr>
        </p:nvGraphicFramePr>
        <p:xfrm>
          <a:off x="176213" y="1398588"/>
          <a:ext cx="8701087" cy="5165725"/>
        </p:xfrm>
        <a:graphic>
          <a:graphicData uri="http://schemas.openxmlformats.org/drawingml/2006/table">
            <a:tbl>
              <a:tblPr>
                <a:tableStyleId>{5C22544A-7EE6-4342-B048-85BDC9FD1C3A}</a:tableStyleId>
              </a:tblPr>
              <a:tblGrid>
                <a:gridCol w="2781476">
                  <a:extLst>
                    <a:ext uri="{9D8B030D-6E8A-4147-A177-3AD203B41FA5}">
                      <a16:colId xmlns:a16="http://schemas.microsoft.com/office/drawing/2014/main" xmlns="" val="20000"/>
                    </a:ext>
                  </a:extLst>
                </a:gridCol>
                <a:gridCol w="2020711">
                  <a:extLst>
                    <a:ext uri="{9D8B030D-6E8A-4147-A177-3AD203B41FA5}">
                      <a16:colId xmlns:a16="http://schemas.microsoft.com/office/drawing/2014/main" xmlns="" val="20001"/>
                    </a:ext>
                  </a:extLst>
                </a:gridCol>
                <a:gridCol w="2009422">
                  <a:extLst>
                    <a:ext uri="{9D8B030D-6E8A-4147-A177-3AD203B41FA5}">
                      <a16:colId xmlns:a16="http://schemas.microsoft.com/office/drawing/2014/main" xmlns="" val="20002"/>
                    </a:ext>
                  </a:extLst>
                </a:gridCol>
                <a:gridCol w="1889478">
                  <a:extLst>
                    <a:ext uri="{9D8B030D-6E8A-4147-A177-3AD203B41FA5}">
                      <a16:colId xmlns:a16="http://schemas.microsoft.com/office/drawing/2014/main" xmlns="" val="20003"/>
                    </a:ext>
                  </a:extLst>
                </a:gridCol>
              </a:tblGrid>
              <a:tr h="771049">
                <a:tc>
                  <a:txBody>
                    <a:bodyPr/>
                    <a:lstStyle/>
                    <a:p>
                      <a:pPr marL="76200" algn="l">
                        <a:lnSpc>
                          <a:spcPct val="115000"/>
                        </a:lnSpc>
                        <a:spcAft>
                          <a:spcPts val="0"/>
                        </a:spcAft>
                      </a:pPr>
                      <a:r>
                        <a:rPr lang="en-ZA" sz="1400" dirty="0">
                          <a:effectLst/>
                        </a:rPr>
                        <a:t>Government</a:t>
                      </a:r>
                    </a:p>
                    <a:p>
                      <a:pPr marL="76200" algn="l">
                        <a:lnSpc>
                          <a:spcPct val="115000"/>
                        </a:lnSpc>
                        <a:spcAft>
                          <a:spcPts val="0"/>
                        </a:spcAft>
                      </a:pPr>
                      <a:r>
                        <a:rPr lang="en-ZA" sz="1400" dirty="0">
                          <a:effectLst/>
                        </a:rPr>
                        <a:t>Service Delivery</a:t>
                      </a:r>
                    </a:p>
                    <a:p>
                      <a:pPr marL="762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DOL Strategic</a:t>
                      </a:r>
                    </a:p>
                    <a:p>
                      <a:pPr marL="63500" algn="l">
                        <a:lnSpc>
                          <a:spcPct val="115000"/>
                        </a:lnSpc>
                        <a:spcAft>
                          <a:spcPts val="0"/>
                        </a:spcAft>
                      </a:pPr>
                      <a:r>
                        <a:rPr lang="en-ZA" sz="1400" dirty="0">
                          <a:effectLst/>
                        </a:rPr>
                        <a:t>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a:t>
                      </a:r>
                    </a:p>
                    <a:p>
                      <a:pPr marL="635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 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995080">
                <a:tc rowSpan="2">
                  <a:txBody>
                    <a:bodyPr/>
                    <a:lstStyle/>
                    <a:p>
                      <a:pPr marL="76200" algn="just">
                        <a:lnSpc>
                          <a:spcPct val="150000"/>
                        </a:lnSpc>
                        <a:spcAft>
                          <a:spcPts val="0"/>
                        </a:spcAft>
                      </a:pPr>
                      <a:r>
                        <a:rPr lang="en-ZA" sz="1400" dirty="0">
                          <a:effectLst/>
                        </a:rPr>
                        <a:t>Outcome 4: Decent</a:t>
                      </a:r>
                    </a:p>
                    <a:p>
                      <a:pPr marL="76200" algn="just">
                        <a:lnSpc>
                          <a:spcPct val="150000"/>
                        </a:lnSpc>
                        <a:spcAft>
                          <a:spcPts val="0"/>
                        </a:spcAft>
                      </a:pPr>
                      <a:r>
                        <a:rPr lang="en-ZA" sz="1400" dirty="0">
                          <a:effectLst/>
                        </a:rPr>
                        <a:t>Employment</a:t>
                      </a:r>
                    </a:p>
                    <a:p>
                      <a:pPr marL="76200" algn="just">
                        <a:lnSpc>
                          <a:spcPct val="150000"/>
                        </a:lnSpc>
                        <a:spcAft>
                          <a:spcPts val="0"/>
                        </a:spcAft>
                      </a:pPr>
                      <a:r>
                        <a:rPr lang="en-ZA" sz="1400" dirty="0">
                          <a:effectLst/>
                        </a:rPr>
                        <a:t>through inclusive</a:t>
                      </a:r>
                    </a:p>
                    <a:p>
                      <a:pPr marL="76200" algn="just">
                        <a:lnSpc>
                          <a:spcPct val="150000"/>
                        </a:lnSpc>
                        <a:spcAft>
                          <a:spcPts val="0"/>
                        </a:spcAft>
                      </a:pPr>
                      <a:r>
                        <a:rPr lang="en-ZA" sz="1400" dirty="0">
                          <a:effectLst/>
                        </a:rPr>
                        <a:t>economic growth</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3: Protecting vulnerable workers,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1000"/>
                        </a:spcAft>
                      </a:pPr>
                      <a:r>
                        <a:rPr lang="en-ZA" sz="1400" dirty="0">
                          <a:effectLst/>
                        </a:rPr>
                        <a:t>Strengthening of Social Security through compensating for occupational injuries and diseases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0"/>
                        </a:spcAft>
                      </a:pPr>
                      <a:r>
                        <a:rPr lang="en-ZA" sz="1400" dirty="0">
                          <a:effectLst/>
                        </a:rPr>
                        <a:t>Provide faster, reliable and accessible COID Services by 2020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302">
                <a:tc vMerge="1">
                  <a:txBody>
                    <a:bodyPr/>
                    <a:lstStyle/>
                    <a:p>
                      <a:endParaRPr lang="en-ZA"/>
                    </a:p>
                  </a:txBody>
                  <a:tcPr/>
                </a:tc>
                <a:tc rowSpan="2">
                  <a:txBody>
                    <a:bodyPr/>
                    <a:lstStyle/>
                    <a:p>
                      <a:pPr marL="63500" algn="l">
                        <a:lnSpc>
                          <a:spcPct val="150000"/>
                        </a:lnSpc>
                        <a:spcAft>
                          <a:spcPts val="0"/>
                        </a:spcAft>
                      </a:pPr>
                      <a:r>
                        <a:rPr lang="en-ZA" sz="1400" dirty="0">
                          <a:effectLst/>
                        </a:rPr>
                        <a:t>KRA 5: Strengthening</a:t>
                      </a:r>
                    </a:p>
                    <a:p>
                      <a:pPr marL="63500" algn="l">
                        <a:lnSpc>
                          <a:spcPct val="150000"/>
                        </a:lnSpc>
                        <a:spcAft>
                          <a:spcPts val="0"/>
                        </a:spcAft>
                      </a:pPr>
                      <a:r>
                        <a:rPr lang="en-ZA" sz="1400" dirty="0">
                          <a:effectLst/>
                        </a:rPr>
                        <a:t>social protection</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315125">
                <a:tc>
                  <a:txBody>
                    <a:bodyPr/>
                    <a:lstStyle/>
                    <a:p>
                      <a:pPr marL="76200" algn="l">
                        <a:lnSpc>
                          <a:spcPct val="150000"/>
                        </a:lnSpc>
                        <a:spcAft>
                          <a:spcPts val="0"/>
                        </a:spcAft>
                      </a:pPr>
                      <a:r>
                        <a:rPr lang="en-ZA" sz="1400" dirty="0">
                          <a:effectLst/>
                        </a:rPr>
                        <a:t>Outcome 13: A comprehensive, responsive and sustainable social protection system</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635169">
                <a:tc>
                  <a:txBody>
                    <a:bodyPr/>
                    <a:lstStyle/>
                    <a:p>
                      <a:pPr marL="76200" algn="just">
                        <a:lnSpc>
                          <a:spcPct val="150000"/>
                        </a:lnSpc>
                        <a:spcAft>
                          <a:spcPts val="0"/>
                        </a:spcAft>
                      </a:pPr>
                      <a:r>
                        <a:rPr lang="en-ZA" sz="1400" dirty="0">
                          <a:effectLst/>
                        </a:rPr>
                        <a:t>Outcome 12: An</a:t>
                      </a:r>
                    </a:p>
                    <a:p>
                      <a:pPr marL="76200" algn="just">
                        <a:lnSpc>
                          <a:spcPct val="150000"/>
                        </a:lnSpc>
                        <a:spcAft>
                          <a:spcPts val="0"/>
                        </a:spcAft>
                      </a:pPr>
                      <a:r>
                        <a:rPr lang="en-ZA" sz="1400" dirty="0">
                          <a:effectLst/>
                        </a:rPr>
                        <a:t>efficient, effective</a:t>
                      </a:r>
                    </a:p>
                    <a:p>
                      <a:pPr marL="76200" algn="just">
                        <a:lnSpc>
                          <a:spcPct val="150000"/>
                        </a:lnSpc>
                        <a:spcAft>
                          <a:spcPts val="0"/>
                        </a:spcAft>
                      </a:pPr>
                      <a:r>
                        <a:rPr lang="en-ZA" sz="1400" dirty="0">
                          <a:effectLst/>
                        </a:rPr>
                        <a:t>and development</a:t>
                      </a:r>
                    </a:p>
                    <a:p>
                      <a:pPr marL="76200" algn="just">
                        <a:lnSpc>
                          <a:spcPct val="150000"/>
                        </a:lnSpc>
                        <a:spcAft>
                          <a:spcPts val="0"/>
                        </a:spcAft>
                      </a:pPr>
                      <a:r>
                        <a:rPr lang="en-ZA" sz="1400" dirty="0">
                          <a:effectLst/>
                        </a:rPr>
                        <a:t>oriented public</a:t>
                      </a:r>
                    </a:p>
                    <a:p>
                      <a:pPr marL="76200" algn="just">
                        <a:lnSpc>
                          <a:spcPct val="150000"/>
                        </a:lnSpc>
                        <a:spcAft>
                          <a:spcPts val="0"/>
                        </a:spcAft>
                      </a:pPr>
                      <a:r>
                        <a:rPr lang="en-ZA" sz="1400" dirty="0">
                          <a:effectLst/>
                        </a:rPr>
                        <a:t>service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8: Strengthening</a:t>
                      </a:r>
                    </a:p>
                    <a:p>
                      <a:pPr marL="63500" algn="l">
                        <a:lnSpc>
                          <a:spcPct val="150000"/>
                        </a:lnSpc>
                        <a:spcAft>
                          <a:spcPts val="0"/>
                        </a:spcAft>
                      </a:pPr>
                      <a:r>
                        <a:rPr lang="en-ZA" sz="1400" dirty="0">
                          <a:effectLst/>
                        </a:rPr>
                        <a:t>the institutional</a:t>
                      </a:r>
                    </a:p>
                    <a:p>
                      <a:pPr marL="63500" algn="l">
                        <a:lnSpc>
                          <a:spcPct val="150000"/>
                        </a:lnSpc>
                        <a:spcAft>
                          <a:spcPts val="0"/>
                        </a:spcAft>
                      </a:pPr>
                      <a:r>
                        <a:rPr lang="en-ZA" sz="1400" dirty="0">
                          <a:effectLst/>
                        </a:rPr>
                        <a:t>capacity of the</a:t>
                      </a:r>
                    </a:p>
                    <a:p>
                      <a:pPr marL="63500" algn="l">
                        <a:lnSpc>
                          <a:spcPct val="150000"/>
                        </a:lnSpc>
                        <a:spcAft>
                          <a:spcPts val="0"/>
                        </a:spcAft>
                      </a:pPr>
                      <a:r>
                        <a:rPr lang="en-ZA" sz="1400" dirty="0">
                          <a:effectLst/>
                        </a:rPr>
                        <a:t>Department</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Strengthening the institutional capacity of the Fund</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Provide an effective and efficient client oriented support services.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118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rgbClr val="898989"/>
                </a:solidFill>
              </a:rPr>
              <a:pPr/>
              <a:t>8</a:t>
            </a:fld>
            <a:endParaRPr lang="en-US" altLang="en-US" sz="1200" dirty="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1800" b="1" dirty="0">
                <a:solidFill>
                  <a:prstClr val="black"/>
                </a:solidFill>
                <a:ea typeface="ＭＳ Ｐゴシック" pitchFamily="-80" charset="-128"/>
                <a:cs typeface="+mj-cs"/>
              </a:rPr>
              <a:t>Overall achievement per Strategic Objective and per Programme during </a:t>
            </a:r>
            <a:r>
              <a:rPr lang="en-US" sz="1800" b="1" u="sng" dirty="0">
                <a:solidFill>
                  <a:srgbClr val="FF0000"/>
                </a:solidFill>
                <a:ea typeface="ＭＳ Ｐゴシック" pitchFamily="-80" charset="-128"/>
                <a:cs typeface="+mj-cs"/>
              </a:rPr>
              <a:t>QUARTER 2</a:t>
            </a:r>
            <a:endParaRPr lang="en-US" sz="1800" b="1" dirty="0">
              <a:solidFill>
                <a:prstClr val="black"/>
              </a:solidFill>
              <a:ea typeface="ＭＳ Ｐゴシック" pitchFamily="-80" charset="-128"/>
              <a:cs typeface="+mj-cs"/>
            </a:endParaRPr>
          </a:p>
          <a:p>
            <a:pPr algn="ctr">
              <a:buFont typeface="Arial" charset="0"/>
              <a:buChar char="•"/>
              <a:defRPr/>
            </a:pPr>
            <a:r>
              <a:rPr lang="en-US" sz="1800" b="1" dirty="0">
                <a:solidFill>
                  <a:prstClr val="black"/>
                </a:solidFill>
                <a:ea typeface="ＭＳ Ｐゴシック" pitchFamily="-80" charset="-128"/>
                <a:cs typeface="+mj-cs"/>
              </a:rPr>
              <a:t>July to September 2018-19  </a:t>
            </a:r>
          </a:p>
          <a:p>
            <a:pPr algn="ctr">
              <a:buFont typeface="Arial" charset="0"/>
              <a:buChar char="•"/>
              <a:defRPr/>
            </a:pPr>
            <a:r>
              <a:rPr lang="en-US" sz="1800" b="1" dirty="0">
                <a:solidFill>
                  <a:prstClr val="black"/>
                </a:solidFill>
                <a:ea typeface="ＭＳ Ｐゴシック" pitchFamily="-80" charset="-128"/>
                <a:cs typeface="+mj-cs"/>
              </a:rPr>
              <a:t>Cumulative Performance from Quarter 1. </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9</a:t>
            </a:fld>
            <a:endParaRPr lang="en-US" altLang="en-US" sz="1200" dirty="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2834</Words>
  <Application>Microsoft Office PowerPoint</Application>
  <PresentationFormat>On-screen Show (4:3)</PresentationFormat>
  <Paragraphs>823</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1_Office Theme</vt:lpstr>
      <vt:lpstr>2_Office Theme</vt:lpstr>
      <vt:lpstr>5_Office Theme</vt:lpstr>
      <vt:lpstr>Slide 1</vt:lpstr>
      <vt:lpstr>INTRODUCTION</vt:lpstr>
      <vt:lpstr>INTRODUCTION: THE MANDATE OF THE CF</vt:lpstr>
      <vt:lpstr>VISION AND MISSION</vt:lpstr>
      <vt:lpstr>STRATEGIC PLAN OF THE FUND</vt:lpstr>
      <vt:lpstr>STRATEGIC PLAN FOCUS</vt:lpstr>
      <vt:lpstr>LINK TO OUTCOMES</vt:lpstr>
      <vt:lpstr>Slide 8</vt:lpstr>
      <vt:lpstr>QUARTER 2 OVERALL PERFORMANCE</vt:lpstr>
      <vt:lpstr>QUARTER 2 PERFORMANCE PER STRATEGIC OBJECTIVE 2018/19</vt:lpstr>
      <vt:lpstr>QUARTER 2 PERFORMANCE PER PROGRAMME 2018/19</vt:lpstr>
      <vt:lpstr>   COMPARATIVE ANALYSIS PER PROGRAMME FOR Q1 &amp; Q2 2018/19   </vt:lpstr>
      <vt:lpstr>PERFORMANCE TRENDS</vt:lpstr>
      <vt:lpstr>QUARTER 1 &amp; 2 PERFORMANCE PER INDICATOR</vt:lpstr>
      <vt:lpstr>QUARTER 2 PROGRAMME 2 PERFORMANCE PER PROVINCE</vt:lpstr>
      <vt:lpstr>QUARTER 2 PROGRAMME 3 PERFORMANCE PER PROVINCE</vt:lpstr>
      <vt:lpstr>QUARTER 2 PROGRAMME 3 PERFORMANCE PER PROVINCE</vt:lpstr>
      <vt:lpstr>QUARTER 2 PROGRAMME 4 PERFORMANCE PER PROVINCE</vt:lpstr>
      <vt:lpstr>ANNUAL PERFORMANCE PLAN (APP) 2018/19</vt:lpstr>
      <vt:lpstr>PROGRAMME 2</vt:lpstr>
      <vt:lpstr>2018/19 Q2 PERFORMANCE LINKED TO BUDGET</vt:lpstr>
      <vt:lpstr>2018-19 REVENUE SUMMARY</vt:lpstr>
      <vt:lpstr>ECONOMIC CLASSIFICATION</vt:lpstr>
      <vt:lpstr>2018-19 EXEPENDITURE PER PROGRAMME</vt:lpstr>
      <vt:lpstr> 2018-19 REVENUE AND EXPENDITURE SUMMARY </vt:lpstr>
      <vt:lpstr>VARIANCES </vt:lpstr>
      <vt:lpstr>VARIANCES </vt:lpstr>
      <vt:lpstr>VARIANCES </vt:lpstr>
      <vt:lpstr>Slide 29</vt:lpstr>
      <vt:lpstr>Slide 30</vt:lpstr>
      <vt:lpstr>Slide 31</vt:lpstr>
      <vt:lpstr>Slide 32</vt:lpstr>
      <vt:lpstr>Slide 33</vt:lpstr>
      <vt:lpstr>TOP 20 INJURIES, INDUSTRY SECTOR AND COMPANIES</vt:lpstr>
      <vt:lpstr>Slide 35</vt:lpstr>
      <vt:lpstr>Slide 36</vt:lpstr>
      <vt:lpstr>Slide 37</vt:lpstr>
      <vt:lpstr>Slide 38</vt:lpstr>
      <vt:lpstr>Slide 39</vt:lpstr>
      <vt:lpstr>Slide 40</vt:lpstr>
      <vt:lpstr>Slide 41</vt:lpstr>
      <vt:lpstr>Slide 42</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1225</cp:revision>
  <cp:lastPrinted>2018-03-19T10:54:29Z</cp:lastPrinted>
  <dcterms:created xsi:type="dcterms:W3CDTF">2013-03-07T12:06:52Z</dcterms:created>
  <dcterms:modified xsi:type="dcterms:W3CDTF">2019-02-25T08:34:07Z</dcterms:modified>
</cp:coreProperties>
</file>