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69" r:id="rId3"/>
    <p:sldId id="545" r:id="rId4"/>
    <p:sldId id="546" r:id="rId5"/>
    <p:sldId id="558" r:id="rId6"/>
    <p:sldId id="568" r:id="rId7"/>
    <p:sldId id="578" r:id="rId8"/>
    <p:sldId id="570" r:id="rId9"/>
    <p:sldId id="571" r:id="rId10"/>
    <p:sldId id="569" r:id="rId11"/>
    <p:sldId id="579" r:id="rId12"/>
    <p:sldId id="572" r:id="rId13"/>
    <p:sldId id="573" r:id="rId14"/>
    <p:sldId id="567" r:id="rId15"/>
    <p:sldId id="574" r:id="rId16"/>
    <p:sldId id="575" r:id="rId17"/>
    <p:sldId id="576" r:id="rId18"/>
    <p:sldId id="577" r:id="rId19"/>
    <p:sldId id="566" r:id="rId20"/>
    <p:sldId id="403" r:id="rId2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ola Mabizela Mabaso" initials="PM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8B3331"/>
    <a:srgbClr val="B77727"/>
    <a:srgbClr val="CAA53B"/>
    <a:srgbClr val="A99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109" autoAdjust="0"/>
  </p:normalViewPr>
  <p:slideViewPr>
    <p:cSldViewPr>
      <p:cViewPr varScale="1">
        <p:scale>
          <a:sx n="70" d="100"/>
          <a:sy n="70" d="100"/>
        </p:scale>
        <p:origin x="-1314" y="-96"/>
      </p:cViewPr>
      <p:guideLst>
        <p:guide orient="horz" pos="2160"/>
        <p:guide pos="2880"/>
      </p:guideLst>
    </p:cSldViewPr>
  </p:slideViewPr>
  <p:outlineViewPr>
    <p:cViewPr>
      <p:scale>
        <a:sx n="33" d="100"/>
        <a:sy n="33" d="100"/>
      </p:scale>
      <p:origin x="0" y="16290"/>
    </p:cViewPr>
  </p:outlineViewPr>
  <p:notesTextViewPr>
    <p:cViewPr>
      <p:scale>
        <a:sx n="100" d="100"/>
        <a:sy n="100" d="100"/>
      </p:scale>
      <p:origin x="0" y="0"/>
    </p:cViewPr>
  </p:notesTextViewPr>
  <p:sorterViewPr>
    <p:cViewPr>
      <p:scale>
        <a:sx n="100" d="100"/>
        <a:sy n="100" d="100"/>
      </p:scale>
      <p:origin x="0" y="1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sz="1000" dirty="0" smtClean="0">
                <a:latin typeface="Gill Sans"/>
                <a:cs typeface="Gill Sans"/>
              </a:rPr>
              <a:t>DEPARTMENT OF ARTS AND CULTURE</a:t>
            </a:r>
            <a:endParaRPr lang="en-US" sz="1000" dirty="0">
              <a:latin typeface="Gill Sans"/>
              <a:cs typeface="Gill Sans"/>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AB140CD-A823-455F-BB5F-0A11113AAA71}" type="datetime1">
              <a:rPr lang="en-US" sz="900" smtClean="0">
                <a:latin typeface="Gill Sans"/>
              </a:rPr>
              <a:t>2/18/2019</a:t>
            </a:fld>
            <a:endParaRPr lang="en-US" sz="900" dirty="0">
              <a:latin typeface="Gill Sans"/>
              <a:cs typeface="Gill Sans"/>
            </a:endParaRPr>
          </a:p>
        </p:txBody>
      </p:sp>
      <p:sp>
        <p:nvSpPr>
          <p:cNvPr id="4" name="Footer Placeholder 3"/>
          <p:cNvSpPr>
            <a:spLocks noGrp="1"/>
          </p:cNvSpPr>
          <p:nvPr>
            <p:ph type="ftr" sz="quarter" idx="2"/>
          </p:nvPr>
        </p:nvSpPr>
        <p:spPr>
          <a:xfrm>
            <a:off x="0" y="9430306"/>
            <a:ext cx="2945659" cy="496332"/>
          </a:xfrm>
          <a:prstGeom prst="rect">
            <a:avLst/>
          </a:prstGeom>
        </p:spPr>
        <p:txBody>
          <a:bodyPr vert="horz" lIns="91440" tIns="45720" rIns="91440" bIns="45720" rtlCol="0" anchor="t"/>
          <a:lstStyle>
            <a:lvl1pPr algn="l">
              <a:defRPr sz="1200"/>
            </a:lvl1pPr>
          </a:lstStyle>
          <a:p>
            <a:r>
              <a:rPr lang="en-US" sz="900" dirty="0" smtClean="0">
                <a:latin typeface="Calibri (Body)"/>
                <a:cs typeface="Calibri (Body)"/>
              </a:rPr>
              <a:t>INSERT YOUR THEME HERE</a:t>
            </a:r>
            <a:endParaRPr lang="en-US" sz="900" dirty="0">
              <a:latin typeface="Calibri (Body)"/>
              <a:cs typeface="Calibri (Body)"/>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t"/>
          <a:lstStyle>
            <a:lvl1pPr algn="r">
              <a:defRPr sz="1200"/>
            </a:lvl1pPr>
          </a:lstStyle>
          <a:p>
            <a:fld id="{CD67EF3C-C429-054A-8787-30F50F0F2813}" type="slidenum">
              <a:rPr lang="en-US" sz="900" smtClean="0">
                <a:latin typeface="Gill Sans"/>
                <a:cs typeface="Gill Sans"/>
              </a:rPr>
              <a:pPr/>
              <a:t>‹#›</a:t>
            </a:fld>
            <a:endParaRPr lang="en-US" sz="900" dirty="0">
              <a:latin typeface="Gill Sans"/>
              <a:cs typeface="Gill Sans"/>
            </a:endParaRPr>
          </a:p>
        </p:txBody>
      </p:sp>
    </p:spTree>
    <p:extLst>
      <p:ext uri="{BB962C8B-B14F-4D97-AF65-F5344CB8AC3E}">
        <p14:creationId xmlns:p14="http://schemas.microsoft.com/office/powerpoint/2010/main" val="324942327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r>
              <a:rPr lang="en-US" dirty="0" smtClean="0"/>
              <a:t>DEPARTMENT OF ARTS AND CULTURE</a:t>
            </a: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F995ADD-47B3-484C-9736-A5DA76DF5EE5}" type="datetime1">
              <a:rPr lang="en-US" smtClean="0"/>
              <a:t>2/18/2019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90E4B56-0DDA-AA4D-BBA2-B941666BDE94}" type="slidenum">
              <a:rPr lang="en-US" smtClean="0"/>
              <a:pPr/>
              <a:t>‹#›</a:t>
            </a:fld>
            <a:endParaRPr lang="en-US" dirty="0"/>
          </a:p>
        </p:txBody>
      </p:sp>
    </p:spTree>
    <p:extLst>
      <p:ext uri="{BB962C8B-B14F-4D97-AF65-F5344CB8AC3E}">
        <p14:creationId xmlns:p14="http://schemas.microsoft.com/office/powerpoint/2010/main" val="607759351"/>
      </p:ext>
    </p:extLst>
  </p:cSld>
  <p:clrMap bg1="lt1" tx1="dk1" bg2="lt2" tx2="dk2" accent1="accent1" accent2="accent2" accent3="accent3" accent4="accent4" accent5="accent5" accent6="accent6" hlink="hlink" folHlink="folHlink"/>
  <p:hf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r>
              <a:rPr lang="en-US" dirty="0" smtClean="0"/>
              <a:t>DEPARTMENT OF ARTS AND CULTURE</a:t>
            </a:r>
            <a:endParaRPr lang="en-US" dirty="0"/>
          </a:p>
        </p:txBody>
      </p:sp>
      <p:sp>
        <p:nvSpPr>
          <p:cNvPr id="5" name="Date Placeholder 4"/>
          <p:cNvSpPr>
            <a:spLocks noGrp="1"/>
          </p:cNvSpPr>
          <p:nvPr>
            <p:ph type="dt" idx="11"/>
          </p:nvPr>
        </p:nvSpPr>
        <p:spPr/>
        <p:txBody>
          <a:bodyPr/>
          <a:lstStyle/>
          <a:p>
            <a:fld id="{4F2FAA06-0ABE-4E65-ACAA-A27506E48442}" type="datetime1">
              <a:rPr lang="en-US" smtClean="0"/>
              <a:t>2/18/2019</a:t>
            </a:fld>
            <a:endParaRPr lang="en-US" dirty="0"/>
          </a:p>
        </p:txBody>
      </p:sp>
      <p:sp>
        <p:nvSpPr>
          <p:cNvPr id="6" name="Slide Number Placeholder 5"/>
          <p:cNvSpPr>
            <a:spLocks noGrp="1"/>
          </p:cNvSpPr>
          <p:nvPr>
            <p:ph type="sldNum" sz="quarter" idx="12"/>
          </p:nvPr>
        </p:nvSpPr>
        <p:spPr/>
        <p:txBody>
          <a:bodyPr/>
          <a:lstStyle/>
          <a:p>
            <a:fld id="{B90E4B56-0DDA-AA4D-BBA2-B941666BDE94}" type="slidenum">
              <a:rPr lang="en-US" smtClean="0"/>
              <a:pPr/>
              <a:t>2</a:t>
            </a:fld>
            <a:endParaRPr lang="en-US" dirty="0"/>
          </a:p>
        </p:txBody>
      </p:sp>
    </p:spTree>
    <p:extLst>
      <p:ext uri="{BB962C8B-B14F-4D97-AF65-F5344CB8AC3E}">
        <p14:creationId xmlns:p14="http://schemas.microsoft.com/office/powerpoint/2010/main" val="3867050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2743200"/>
            <a:ext cx="9144000" cy="1828800"/>
          </a:xfrm>
          <a:prstGeom prst="rect">
            <a:avLst/>
          </a:prstGeom>
          <a:solidFill>
            <a:srgbClr val="B777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163246" y="2986408"/>
            <a:ext cx="5591793" cy="721140"/>
          </a:xfrm>
        </p:spPr>
        <p:txBody>
          <a:bodyPr anchor="t" anchorCtr="0">
            <a:normAutofit/>
          </a:bodyPr>
          <a:lstStyle>
            <a:lvl1pPr algn="l">
              <a:defRPr sz="2400">
                <a:solidFill>
                  <a:schemeClr val="bg1"/>
                </a:solidFill>
              </a:defRPr>
            </a:lvl1pPr>
          </a:lstStyle>
          <a:p>
            <a:r>
              <a:rPr lang="en-ZA" dirty="0" smtClean="0"/>
              <a:t>Click here to add your main title</a:t>
            </a:r>
            <a:endParaRPr lang="en-ZA" dirty="0"/>
          </a:p>
        </p:txBody>
      </p:sp>
      <p:sp>
        <p:nvSpPr>
          <p:cNvPr id="3" name="Subtitle 2"/>
          <p:cNvSpPr>
            <a:spLocks noGrp="1"/>
          </p:cNvSpPr>
          <p:nvPr>
            <p:ph type="subTitle" idx="1"/>
          </p:nvPr>
        </p:nvSpPr>
        <p:spPr>
          <a:xfrm>
            <a:off x="3163246" y="3813960"/>
            <a:ext cx="5599754" cy="453240"/>
          </a:xfrm>
        </p:spPr>
        <p:txBody>
          <a:bodyPr anchor="t">
            <a:normAutofit/>
          </a:bodyPr>
          <a:lstStyle>
            <a:lvl1pPr marL="0" indent="0" algn="l">
              <a:buNone/>
              <a:defRPr sz="1800" b="0" i="1">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pic>
        <p:nvPicPr>
          <p:cNvPr id="6" name="Picture 5" descr="Letterhead logo.jpg"/>
          <p:cNvPicPr>
            <a:picLocks noChangeAspect="1"/>
          </p:cNvPicPr>
          <p:nvPr userDrawn="1"/>
        </p:nvPicPr>
        <p:blipFill>
          <a:blip r:embed="rId2"/>
          <a:stretch>
            <a:fillRect/>
          </a:stretch>
        </p:blipFill>
        <p:spPr>
          <a:xfrm>
            <a:off x="457200" y="533400"/>
            <a:ext cx="2286000" cy="829056"/>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6800" y="2209800"/>
            <a:ext cx="6954587" cy="566738"/>
          </a:xfrm>
        </p:spPr>
        <p:txBody>
          <a:bodyPr anchor="b"/>
          <a:lstStyle>
            <a:lvl1pPr algn="ctr">
              <a:defRPr sz="3200" b="1"/>
            </a:lvl1pPr>
          </a:lstStyle>
          <a:p>
            <a:r>
              <a:rPr lang="en-US" dirty="0" smtClean="0"/>
              <a:t>Thank you</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3" name="Content Placeholder 2"/>
          <p:cNvSpPr>
            <a:spLocks noGrp="1"/>
          </p:cNvSpPr>
          <p:nvPr>
            <p:ph idx="1"/>
          </p:nvPr>
        </p:nvSpPr>
        <p:spPr>
          <a:xfrm>
            <a:off x="1600200" y="1600201"/>
            <a:ext cx="6934200" cy="4343400"/>
          </a:xfr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1"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2924944"/>
            <a:ext cx="6894513" cy="1362075"/>
          </a:xfrm>
        </p:spPr>
        <p:txBody>
          <a:bodyPr anchor="t">
            <a:normAutofit/>
          </a:bodyPr>
          <a:lstStyle>
            <a:lvl1pPr algn="l">
              <a:defRPr sz="1800" b="1" cap="all"/>
            </a:lvl1pPr>
          </a:lstStyle>
          <a:p>
            <a:r>
              <a:rPr lang="en-US" dirty="0" smtClean="0"/>
              <a:t>Click to edit Master title style</a:t>
            </a:r>
            <a:endParaRPr lang="en-ZA" dirty="0"/>
          </a:p>
        </p:txBody>
      </p:sp>
      <p:sp>
        <p:nvSpPr>
          <p:cNvPr id="3" name="Text Placeholder 2"/>
          <p:cNvSpPr>
            <a:spLocks noGrp="1"/>
          </p:cNvSpPr>
          <p:nvPr>
            <p:ph type="body" idx="1"/>
          </p:nvPr>
        </p:nvSpPr>
        <p:spPr>
          <a:xfrm>
            <a:off x="1600199" y="1268760"/>
            <a:ext cx="6894513" cy="1500187"/>
          </a:xfrm>
        </p:spPr>
        <p:txBody>
          <a:bodyPr anchor="b">
            <a:normAutofit/>
          </a:bodyPr>
          <a:lstStyle>
            <a:lvl1pPr marL="0" indent="0">
              <a:buNone/>
              <a:defRPr sz="1600">
                <a:solidFill>
                  <a:schemeClr val="tx1">
                    <a:tint val="7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9"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5"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800"/>
            </a:lvl1pPr>
          </a:lstStyle>
          <a:p>
            <a:r>
              <a:rPr lang="en-US" dirty="0" smtClean="0"/>
              <a:t>Click to edit Master title style</a:t>
            </a:r>
            <a:endParaRPr lang="en-ZA" dirty="0"/>
          </a:p>
        </p:txBody>
      </p:sp>
      <p:sp>
        <p:nvSpPr>
          <p:cNvPr id="3" name="Content Placeholder 2"/>
          <p:cNvSpPr>
            <a:spLocks noGrp="1"/>
          </p:cNvSpPr>
          <p:nvPr>
            <p:ph sz="half" idx="1"/>
          </p:nvPr>
        </p:nvSpPr>
        <p:spPr>
          <a:xfrm>
            <a:off x="457200" y="1600201"/>
            <a:ext cx="4038600" cy="4343399"/>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Content Placeholder 3"/>
          <p:cNvSpPr>
            <a:spLocks noGrp="1"/>
          </p:cNvSpPr>
          <p:nvPr>
            <p:ph sz="half" idx="2"/>
          </p:nvPr>
        </p:nvSpPr>
        <p:spPr>
          <a:xfrm>
            <a:off x="4648200" y="1600201"/>
            <a:ext cx="4038600" cy="4343400"/>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ZA" dirty="0"/>
          </a:p>
        </p:txBody>
      </p:sp>
      <p:sp>
        <p:nvSpPr>
          <p:cNvPr id="3" name="Text Placeholder 2"/>
          <p:cNvSpPr>
            <a:spLocks noGrp="1"/>
          </p:cNvSpPr>
          <p:nvPr>
            <p:ph type="body" idx="1"/>
          </p:nvPr>
        </p:nvSpPr>
        <p:spPr>
          <a:xfrm>
            <a:off x="457200" y="1535113"/>
            <a:ext cx="4040188" cy="639762"/>
          </a:xfrm>
        </p:spPr>
        <p:txBody>
          <a:bodyPr anchor="t" anchorCtr="0">
            <a:no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5" name="Text Placeholder 4"/>
          <p:cNvSpPr>
            <a:spLocks noGrp="1"/>
          </p:cNvSpPr>
          <p:nvPr>
            <p:ph type="body" sz="quarter" idx="3"/>
          </p:nvPr>
        </p:nvSpPr>
        <p:spPr>
          <a:xfrm>
            <a:off x="4645025" y="1535113"/>
            <a:ext cx="4041775" cy="639762"/>
          </a:xfrm>
        </p:spPr>
        <p:txBody>
          <a:bodyPr anchor="t" anchorCtr="0">
            <a:normAutofit/>
          </a:bodyPr>
          <a:lstStyle>
            <a:lvl1pPr marL="0" indent="0">
              <a:buNone/>
              <a:defRPr sz="16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1600">
                <a:latin typeface="Arial"/>
                <a:cs typeface="Arial"/>
              </a:defRPr>
            </a:lvl1pPr>
            <a:lvl2pPr>
              <a:defRPr sz="1400">
                <a:latin typeface="Arial"/>
                <a:cs typeface="Arial"/>
              </a:defRPr>
            </a:lvl2pPr>
            <a:lvl3pPr>
              <a:defRPr sz="1050">
                <a:latin typeface="Arial"/>
                <a:cs typeface="Arial"/>
              </a:defRPr>
            </a:lvl3pPr>
            <a:lvl4pPr>
              <a:defRPr sz="1050">
                <a:latin typeface="Arial"/>
                <a:cs typeface="Arial"/>
              </a:defRPr>
            </a:lvl4pPr>
            <a:lvl5pPr>
              <a:defRPr sz="8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8" name="Slide Number Placeholder 5"/>
          <p:cNvSpPr>
            <a:spLocks noGrp="1"/>
          </p:cNvSpPr>
          <p:nvPr>
            <p:ph type="sldNum" sz="quarter" idx="10"/>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ZA" dirty="0"/>
          </a:p>
        </p:txBody>
      </p:sp>
      <p:sp>
        <p:nvSpPr>
          <p:cNvPr id="8"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4"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3"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200" y="273050"/>
            <a:ext cx="1865313" cy="1162050"/>
          </a:xfrm>
        </p:spPr>
        <p:txBody>
          <a:bodyPr anchor="t" anchorCtr="0">
            <a:normAutofit/>
          </a:bodyPr>
          <a:lstStyle>
            <a:lvl1pPr algn="l">
              <a:defRPr sz="1400" b="1"/>
            </a:lvl1pPr>
          </a:lstStyle>
          <a:p>
            <a:r>
              <a:rPr lang="en-US" dirty="0" smtClean="0"/>
              <a:t>Click to edit Master title style</a:t>
            </a:r>
            <a:endParaRPr lang="en-ZA" dirty="0"/>
          </a:p>
        </p:txBody>
      </p:sp>
      <p:sp>
        <p:nvSpPr>
          <p:cNvPr id="3" name="Content Placeholder 2"/>
          <p:cNvSpPr>
            <a:spLocks noGrp="1"/>
          </p:cNvSpPr>
          <p:nvPr>
            <p:ph idx="1"/>
          </p:nvPr>
        </p:nvSpPr>
        <p:spPr>
          <a:xfrm>
            <a:off x="3575050" y="273051"/>
            <a:ext cx="5035550" cy="5670550"/>
          </a:xfrm>
        </p:spPr>
        <p:txBody>
          <a:bodyPr/>
          <a:lstStyle>
            <a:lvl1pPr>
              <a:defRPr sz="1800">
                <a:latin typeface="Arial"/>
                <a:cs typeface="Arial"/>
              </a:defRPr>
            </a:lvl1pPr>
            <a:lvl2pPr>
              <a:defRPr sz="1600">
                <a:latin typeface="Arial"/>
                <a:cs typeface="Arial"/>
              </a:defRPr>
            </a:lvl2pPr>
            <a:lvl3pPr>
              <a:defRPr sz="1400">
                <a:latin typeface="Arial"/>
                <a:cs typeface="Arial"/>
              </a:defRPr>
            </a:lvl3pPr>
            <a:lvl4pPr>
              <a:defRPr sz="1050">
                <a:latin typeface="Arial"/>
                <a:cs typeface="Arial"/>
              </a:defRPr>
            </a:lvl4pPr>
            <a:lvl5pPr>
              <a:defRPr sz="800">
                <a:latin typeface="Arial"/>
                <a:cs typeface="Aria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Text Placeholder 3"/>
          <p:cNvSpPr>
            <a:spLocks noGrp="1"/>
          </p:cNvSpPr>
          <p:nvPr>
            <p:ph type="body" sz="half" idx="2"/>
          </p:nvPr>
        </p:nvSpPr>
        <p:spPr>
          <a:xfrm>
            <a:off x="1600200" y="1435101"/>
            <a:ext cx="1865313" cy="4508500"/>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00199" y="4800600"/>
            <a:ext cx="6954587" cy="566738"/>
          </a:xfrm>
        </p:spPr>
        <p:txBody>
          <a:bodyPr anchor="b"/>
          <a:lstStyle>
            <a:lvl1pPr algn="l">
              <a:defRPr sz="2000" b="1"/>
            </a:lvl1pPr>
          </a:lstStyle>
          <a:p>
            <a:r>
              <a:rPr lang="en-US" dirty="0" smtClean="0"/>
              <a:t>Click to edit Master title style</a:t>
            </a:r>
            <a:endParaRPr lang="en-ZA" dirty="0"/>
          </a:p>
        </p:txBody>
      </p:sp>
      <p:sp>
        <p:nvSpPr>
          <p:cNvPr id="3" name="Picture Placeholder 2"/>
          <p:cNvSpPr>
            <a:spLocks noGrp="1"/>
          </p:cNvSpPr>
          <p:nvPr>
            <p:ph type="pic" idx="1"/>
          </p:nvPr>
        </p:nvSpPr>
        <p:spPr>
          <a:xfrm>
            <a:off x="1600199" y="612775"/>
            <a:ext cx="6954587" cy="4114800"/>
          </a:xfr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600199" y="5367338"/>
            <a:ext cx="6954587" cy="804862"/>
          </a:xfr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Slide Number Placeholder 6"/>
          <p:cNvSpPr txBox="1">
            <a:spLocks/>
          </p:cNvSpPr>
          <p:nvPr userDrawn="1"/>
        </p:nvSpPr>
        <p:spPr>
          <a:xfrm>
            <a:off x="6237792" y="640080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7DFB86-66F3-4CD9-A537-2F823ECCABA8}" type="slidenum">
              <a:rPr kumimoji="0" lang="en-ZA" sz="1050" b="1" i="0" u="none" strike="noStrike" kern="1200" cap="none" spc="0" normalizeH="0" baseline="0" noProof="0" smtClean="0">
                <a:ln>
                  <a:noFill/>
                </a:ln>
                <a:solidFill>
                  <a:schemeClr val="bg1"/>
                </a:solidFill>
                <a:effectLst/>
                <a:uLnTx/>
                <a:uFillTx/>
                <a:latin typeface="Verdana"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ZA" sz="1050" b="1" i="0" u="none" strike="noStrike" kern="1200" cap="none" spc="0" normalizeH="0" baseline="0" noProof="0" dirty="0">
              <a:ln>
                <a:noFill/>
              </a:ln>
              <a:solidFill>
                <a:schemeClr val="bg1"/>
              </a:solidFill>
              <a:effectLst/>
              <a:uLnTx/>
              <a:uFillTx/>
              <a:latin typeface="Verdana" pitchFamily="34" charset="0"/>
              <a:ea typeface="+mn-ea"/>
              <a:cs typeface="+mn-cs"/>
            </a:endParaRPr>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01824"/>
            <a:ext cx="8229600" cy="710952"/>
          </a:xfrm>
          <a:prstGeom prst="rect">
            <a:avLst/>
          </a:prstGeom>
        </p:spPr>
        <p:txBody>
          <a:bodyPr vert="horz" lIns="91440" tIns="45720" rIns="91440" bIns="45720" rtlCol="0" anchor="t" anchorCtr="0">
            <a:normAutofit/>
          </a:bodyPr>
          <a:lstStyle/>
          <a:p>
            <a:r>
              <a:rPr lang="en-US" dirty="0" smtClean="0"/>
              <a:t>Click to edit Master title style</a:t>
            </a:r>
            <a:endParaRPr lang="en-Z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1112674" y="6356350"/>
            <a:ext cx="2133600" cy="365125"/>
          </a:xfrm>
          <a:prstGeom prst="rect">
            <a:avLst/>
          </a:prstGeom>
        </p:spPr>
        <p:txBody>
          <a:bodyPr vert="horz" lIns="91440" tIns="45720" rIns="91440" bIns="45720" rtlCol="0" anchor="ctr"/>
          <a:lstStyle>
            <a:lvl1pPr algn="l">
              <a:defRPr sz="1050" b="1">
                <a:solidFill>
                  <a:schemeClr val="bg1"/>
                </a:solidFill>
              </a:defRPr>
            </a:lvl1pPr>
          </a:lstStyle>
          <a:p>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1">
                <a:solidFill>
                  <a:schemeClr val="bg1"/>
                </a:solidFill>
                <a:latin typeface="Verdana" pitchFamily="34" charset="0"/>
              </a:defRPr>
            </a:lvl1pPr>
          </a:lstStyle>
          <a:p>
            <a:endParaRPr lang="en-ZA" dirty="0"/>
          </a:p>
        </p:txBody>
      </p:sp>
      <p:sp>
        <p:nvSpPr>
          <p:cNvPr id="6" name="Slide Number Placeholder 5"/>
          <p:cNvSpPr>
            <a:spLocks noGrp="1"/>
          </p:cNvSpPr>
          <p:nvPr>
            <p:ph type="sldNum" sz="quarter" idx="4"/>
          </p:nvPr>
        </p:nvSpPr>
        <p:spPr>
          <a:xfrm>
            <a:off x="8077200" y="6172200"/>
            <a:ext cx="609600" cy="365125"/>
          </a:xfrm>
          <a:prstGeom prst="rect">
            <a:avLst/>
          </a:prstGeom>
        </p:spPr>
        <p:txBody>
          <a:bodyPr vert="horz" lIns="91440" tIns="45720" rIns="91440" bIns="45720" rtlCol="0" anchor="t"/>
          <a:lstStyle>
            <a:lvl1pPr algn="r">
              <a:defRPr sz="800" b="0" u="none">
                <a:solidFill>
                  <a:srgbClr val="660066"/>
                </a:solidFill>
                <a:latin typeface="Verdana" pitchFamily="34" charset="0"/>
              </a:defRPr>
            </a:lvl1pPr>
          </a:lstStyle>
          <a:p>
            <a:r>
              <a:rPr lang="en-ZA" dirty="0" smtClean="0"/>
              <a:t>1</a:t>
            </a:r>
          </a:p>
        </p:txBody>
      </p:sp>
      <p:pic>
        <p:nvPicPr>
          <p:cNvPr id="11" name="Picture 10" descr="Letterhead footer.jpg"/>
          <p:cNvPicPr>
            <a:picLocks noChangeAspect="1"/>
          </p:cNvPicPr>
          <p:nvPr/>
        </p:nvPicPr>
        <p:blipFill>
          <a:blip r:embed="rId12"/>
          <a:stretch>
            <a:fillRect/>
          </a:stretch>
        </p:blipFill>
        <p:spPr>
          <a:xfrm>
            <a:off x="76200" y="5742432"/>
            <a:ext cx="7559040" cy="111556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lvl1pPr algn="l" defTabSz="914400" rtl="0" eaLnBrk="1" latinLnBrk="0" hangingPunct="1">
        <a:spcBef>
          <a:spcPct val="0"/>
        </a:spcBef>
        <a:buNone/>
        <a:defRPr sz="3600" b="1" kern="1200">
          <a:solidFill>
            <a:srgbClr val="80000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1600" b="1" kern="1200">
          <a:solidFill>
            <a:srgbClr val="800000"/>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1200" b="1" kern="1200">
          <a:solidFill>
            <a:srgbClr val="800000"/>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2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050" kern="1200">
          <a:solidFill>
            <a:schemeClr val="tx1">
              <a:lumMod val="65000"/>
              <a:lumOff val="35000"/>
            </a:schemeClr>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119" y="3068960"/>
            <a:ext cx="8460281" cy="721140"/>
          </a:xfrm>
        </p:spPr>
        <p:txBody>
          <a:bodyPr>
            <a:noAutofit/>
          </a:bodyPr>
          <a:lstStyle/>
          <a:p>
            <a:pPr algn="ctr"/>
            <a:r>
              <a:rPr lang="en-ZA" sz="3600" dirty="0" smtClean="0">
                <a:latin typeface="+mj-lt"/>
              </a:rPr>
              <a:t>INFRASTRUCTURE PROGRAMME</a:t>
            </a:r>
            <a:endParaRPr lang="en-ZA" sz="3600" dirty="0">
              <a:latin typeface="+mj-lt"/>
            </a:endParaRPr>
          </a:p>
        </p:txBody>
      </p:sp>
      <p:sp>
        <p:nvSpPr>
          <p:cNvPr id="3" name="Subtitle 2"/>
          <p:cNvSpPr>
            <a:spLocks noGrp="1"/>
          </p:cNvSpPr>
          <p:nvPr>
            <p:ph type="subTitle" idx="1"/>
          </p:nvPr>
        </p:nvSpPr>
        <p:spPr>
          <a:xfrm>
            <a:off x="179512" y="3810000"/>
            <a:ext cx="8468242" cy="453240"/>
          </a:xfrm>
        </p:spPr>
        <p:txBody>
          <a:bodyPr>
            <a:normAutofit/>
          </a:bodyPr>
          <a:lstStyle/>
          <a:p>
            <a:pPr algn="ctr"/>
            <a:r>
              <a:rPr lang="en-US" sz="2000" b="1" dirty="0" smtClean="0">
                <a:latin typeface="+mn-lt"/>
              </a:rPr>
              <a:t>MEASURES TO DEAL WITH LOAD SHEDDING AT ENTITIES</a:t>
            </a:r>
            <a:endParaRPr lang="en-ZA" sz="2000" b="1" dirty="0">
              <a:latin typeface="+mn-lt"/>
            </a:endParaRPr>
          </a:p>
        </p:txBody>
      </p:sp>
      <p:sp>
        <p:nvSpPr>
          <p:cNvPr id="11" name="Rectangle 10"/>
          <p:cNvSpPr/>
          <p:nvPr/>
        </p:nvSpPr>
        <p:spPr>
          <a:xfrm>
            <a:off x="3347864" y="4862038"/>
            <a:ext cx="5587246" cy="799210"/>
          </a:xfrm>
          <a:prstGeom prst="rect">
            <a:avLst/>
          </a:prstGeom>
        </p:spPr>
        <p:txBody>
          <a:bodyPr wrap="square">
            <a:noAutofit/>
          </a:bodyPr>
          <a:lstStyle/>
          <a:p>
            <a:pPr algn="r">
              <a:spcAft>
                <a:spcPts val="600"/>
              </a:spcAft>
            </a:pPr>
            <a:r>
              <a:rPr lang="en-US" sz="2000" b="1" dirty="0" smtClean="0">
                <a:solidFill>
                  <a:srgbClr val="800000"/>
                </a:solidFill>
                <a:cs typeface="Arial"/>
              </a:rPr>
              <a:t>Presented by: The Director-General </a:t>
            </a:r>
          </a:p>
          <a:p>
            <a:pPr algn="r">
              <a:spcAft>
                <a:spcPts val="600"/>
              </a:spcAft>
            </a:pPr>
            <a:r>
              <a:rPr lang="en-ZA" sz="2000" b="1" dirty="0" smtClean="0">
                <a:solidFill>
                  <a:srgbClr val="800000"/>
                </a:solidFill>
                <a:cs typeface="Arial"/>
              </a:rPr>
              <a:t>	 Date: 19 February 2019 </a:t>
            </a:r>
            <a:endParaRPr lang="en-ZA" sz="2000" b="1" dirty="0">
              <a:solidFill>
                <a:srgbClr val="800000"/>
              </a:solidFil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a:t>9</a:t>
            </a: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1869875224"/>
              </p:ext>
            </p:extLst>
          </p:nvPr>
        </p:nvGraphicFramePr>
        <p:xfrm>
          <a:off x="107504" y="692696"/>
          <a:ext cx="8745412" cy="4946925"/>
        </p:xfrm>
        <a:graphic>
          <a:graphicData uri="http://schemas.openxmlformats.org/drawingml/2006/table">
            <a:tbl>
              <a:tblPr firstRow="1" bandRow="1"/>
              <a:tblGrid>
                <a:gridCol w="1583084">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2625824">
                  <a:extLst>
                    <a:ext uri="{9D8B030D-6E8A-4147-A177-3AD203B41FA5}">
                      <a16:colId xmlns="" xmlns:a16="http://schemas.microsoft.com/office/drawing/2014/main" val="20004"/>
                    </a:ext>
                  </a:extLst>
                </a:gridCol>
              </a:tblGrid>
              <a:tr h="1512973">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1496706">
                <a:tc>
                  <a:txBody>
                    <a:bodyPr/>
                    <a:lstStyle/>
                    <a:p>
                      <a:pPr algn="ctr" fontAlgn="b"/>
                      <a:endParaRPr lang="en-US" sz="1400" b="0" i="0" u="none" strike="noStrike" dirty="0" smtClean="0">
                        <a:solidFill>
                          <a:srgbClr val="000000"/>
                        </a:solidFill>
                        <a:effectLst/>
                        <a:latin typeface="+mn-lt"/>
                      </a:endParaRPr>
                    </a:p>
                    <a:p>
                      <a:pPr algn="ctr" fontAlgn="b"/>
                      <a:endParaRPr lang="en-US" sz="1400" b="0" i="0" u="none" strike="noStrike" dirty="0" smtClean="0">
                        <a:solidFill>
                          <a:srgbClr val="000000"/>
                        </a:solidFill>
                        <a:effectLst/>
                        <a:latin typeface="+mn-lt"/>
                      </a:endParaRPr>
                    </a:p>
                    <a:p>
                      <a:pPr algn="ctr" fontAlgn="b"/>
                      <a:r>
                        <a:rPr lang="en-US" sz="1400" b="0" i="0" u="none" strike="noStrike" dirty="0" smtClean="0">
                          <a:solidFill>
                            <a:srgbClr val="000000"/>
                          </a:solidFill>
                          <a:effectLst/>
                          <a:latin typeface="+mn-lt"/>
                        </a:rPr>
                        <a:t>Nelson </a:t>
                      </a:r>
                      <a:r>
                        <a:rPr lang="en-US" sz="1400" b="0" i="0" u="none" strike="noStrike" dirty="0">
                          <a:solidFill>
                            <a:srgbClr val="000000"/>
                          </a:solidFill>
                          <a:effectLst/>
                          <a:latin typeface="+mn-lt"/>
                        </a:rPr>
                        <a:t>Mandela Museum</a:t>
                      </a:r>
                    </a:p>
                  </a:txBody>
                  <a:tcPr marL="6350" marR="6350" marT="6350" marB="0"/>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endParaRPr lang="en-US" sz="1400" b="0" i="0" u="none" strike="noStrike" dirty="0" smtClean="0">
                        <a:solidFill>
                          <a:srgbClr val="000000"/>
                        </a:solidFill>
                        <a:effectLst/>
                        <a:latin typeface="+mn-lt"/>
                      </a:endParaRPr>
                    </a:p>
                    <a:p>
                      <a:pPr algn="ctr" fontAlgn="b"/>
                      <a:r>
                        <a:rPr lang="en-US" sz="1400" b="0" i="0" u="none" strike="noStrike" dirty="0" smtClean="0">
                          <a:solidFill>
                            <a:srgbClr val="000000"/>
                          </a:solidFill>
                          <a:effectLst/>
                          <a:latin typeface="+mn-lt"/>
                        </a:rPr>
                        <a:t>2006/07</a:t>
                      </a:r>
                    </a:p>
                    <a:p>
                      <a:pPr algn="ctr" fontAlgn="b"/>
                      <a:endParaRPr lang="en-US" sz="1400" b="0" i="0" u="none" strike="noStrike" dirty="0" smtClean="0">
                        <a:solidFill>
                          <a:srgbClr val="000000"/>
                        </a:solidFill>
                        <a:effectLst/>
                        <a:latin typeface="+mn-lt"/>
                      </a:endParaRPr>
                    </a:p>
                    <a:p>
                      <a:pPr algn="ctr" fontAlgn="b"/>
                      <a:endParaRPr lang="en-US" sz="1400" b="0" i="0" u="none" strike="noStrike" dirty="0" smtClean="0">
                        <a:solidFill>
                          <a:srgbClr val="000000"/>
                        </a:solidFill>
                        <a:effectLst/>
                        <a:latin typeface="+mn-lt"/>
                      </a:endParaRPr>
                    </a:p>
                    <a:p>
                      <a:pPr algn="ctr" fontAlgn="b"/>
                      <a:r>
                        <a:rPr lang="en-US" sz="1400" b="0" i="0" u="none" strike="noStrike" dirty="0" smtClean="0">
                          <a:solidFill>
                            <a:srgbClr val="000000"/>
                          </a:solidFill>
                          <a:effectLst/>
                          <a:latin typeface="+mn-lt"/>
                        </a:rPr>
                        <a:t>2013/14</a:t>
                      </a:r>
                    </a:p>
                  </a:txBody>
                  <a:tcPr marL="6350" marR="6350" marT="6350" marB="0"/>
                </a:tc>
                <a:tc>
                  <a:txBody>
                    <a:bodyPr/>
                    <a:lstStyle/>
                    <a:p>
                      <a:pPr algn="ctr" fontAlgn="b"/>
                      <a:r>
                        <a:rPr lang="en-US" sz="1400" b="0" i="0" u="none" strike="noStrike" dirty="0" smtClean="0">
                          <a:solidFill>
                            <a:srgbClr val="000000"/>
                          </a:solidFill>
                          <a:effectLst/>
                          <a:latin typeface="+mn-lt"/>
                        </a:rPr>
                        <a:t>-</a:t>
                      </a:r>
                      <a:r>
                        <a:rPr lang="en-US" sz="1400" b="0" i="0" u="none" strike="noStrike" dirty="0">
                          <a:solidFill>
                            <a:srgbClr val="000000"/>
                          </a:solidFill>
                          <a:effectLst/>
                          <a:latin typeface="+mn-lt"/>
                        </a:rPr>
                        <a:t> </a:t>
                      </a:r>
                    </a:p>
                  </a:txBody>
                  <a:tcPr marL="6350" marR="6350" marT="6350" marB="0" anchor="ctr"/>
                </a:tc>
                <a:tc>
                  <a:txBody>
                    <a:bodyPr/>
                    <a:lstStyle/>
                    <a:p>
                      <a:pPr algn="l" fontAlgn="b"/>
                      <a:endParaRPr lang="en-US" sz="1400" b="0" i="0" u="none" strike="noStrike" dirty="0" smtClean="0">
                        <a:solidFill>
                          <a:srgbClr val="000000"/>
                        </a:solidFill>
                        <a:effectLst/>
                        <a:latin typeface="+mn-lt"/>
                      </a:endParaRPr>
                    </a:p>
                    <a:p>
                      <a:pPr algn="l" fontAlgn="b"/>
                      <a:r>
                        <a:rPr lang="en-US" sz="1400" b="0" i="0" u="none" strike="noStrike" dirty="0" smtClean="0">
                          <a:solidFill>
                            <a:srgbClr val="000000"/>
                          </a:solidFill>
                          <a:effectLst/>
                          <a:latin typeface="+mn-lt"/>
                        </a:rPr>
                        <a:t>Generator </a:t>
                      </a:r>
                      <a:r>
                        <a:rPr lang="en-US" sz="1400" b="0" i="0" u="none" strike="noStrike" dirty="0">
                          <a:solidFill>
                            <a:srgbClr val="000000"/>
                          </a:solidFill>
                          <a:effectLst/>
                          <a:latin typeface="+mn-lt"/>
                        </a:rPr>
                        <a:t>was installed at Qunu </a:t>
                      </a:r>
                      <a:r>
                        <a:rPr lang="en-US" sz="1400" b="0" i="0" u="none" strike="noStrike" dirty="0" smtClean="0">
                          <a:solidFill>
                            <a:srgbClr val="000000"/>
                          </a:solidFill>
                          <a:effectLst/>
                          <a:latin typeface="+mn-lt"/>
                        </a:rPr>
                        <a:t>building during construction and at the Bhunga building during the upgrading . Both</a:t>
                      </a:r>
                      <a:r>
                        <a:rPr lang="en-US" sz="1400" b="0" i="0" u="none" strike="noStrike" baseline="0" dirty="0" smtClean="0">
                          <a:solidFill>
                            <a:srgbClr val="000000"/>
                          </a:solidFill>
                          <a:effectLst/>
                          <a:latin typeface="+mn-lt"/>
                        </a:rPr>
                        <a:t> generators</a:t>
                      </a:r>
                      <a:r>
                        <a:rPr lang="en-US" sz="1400" b="0" i="0" u="none" strike="noStrike" dirty="0" smtClean="0">
                          <a:solidFill>
                            <a:srgbClr val="000000"/>
                          </a:solidFill>
                          <a:effectLst/>
                          <a:latin typeface="+mn-lt"/>
                        </a:rPr>
                        <a:t> kicks</a:t>
                      </a:r>
                      <a:r>
                        <a:rPr lang="en-US" sz="1400" b="0" i="0" u="none" strike="noStrike" baseline="0" dirty="0" smtClean="0">
                          <a:solidFill>
                            <a:srgbClr val="000000"/>
                          </a:solidFill>
                          <a:effectLst/>
                          <a:latin typeface="+mn-lt"/>
                        </a:rPr>
                        <a:t>-in during power outages</a:t>
                      </a:r>
                      <a:r>
                        <a:rPr lang="en-US" sz="1400" b="0" i="0" u="none" strike="noStrike" dirty="0" smtClean="0">
                          <a:solidFill>
                            <a:srgbClr val="000000"/>
                          </a:solidFill>
                          <a:effectLst/>
                          <a:latin typeface="+mn-lt"/>
                        </a:rPr>
                        <a:t>.</a:t>
                      </a:r>
                    </a:p>
                    <a:p>
                      <a:pPr algn="l" fontAlgn="b"/>
                      <a:r>
                        <a:rPr lang="en-US" sz="1400" b="0" i="0" u="none" strike="noStrike" dirty="0" smtClean="0">
                          <a:solidFill>
                            <a:srgbClr val="000000"/>
                          </a:solidFill>
                          <a:effectLst/>
                          <a:latin typeface="+mn-lt"/>
                        </a:rPr>
                        <a:t>                                </a:t>
                      </a:r>
                      <a:endParaRPr lang="en-US" sz="1400" b="0" i="0" u="none" strike="noStrike" dirty="0">
                        <a:solidFill>
                          <a:srgbClr val="000000"/>
                        </a:solidFill>
                        <a:effectLst/>
                        <a:latin typeface="+mn-lt"/>
                      </a:endParaRPr>
                    </a:p>
                  </a:txBody>
                  <a:tcPr marL="6350" marR="6350" marT="6350" marB="0"/>
                </a:tc>
                <a:extLst>
                  <a:ext uri="{0D108BD9-81ED-4DB2-BD59-A6C34878D82A}">
                    <a16:rowId xmlns="" xmlns:a16="http://schemas.microsoft.com/office/drawing/2014/main" val="10001"/>
                  </a:ext>
                </a:extLst>
              </a:tr>
              <a:tr h="647572">
                <a:tc>
                  <a:txBody>
                    <a:bodyPr/>
                    <a:lstStyle/>
                    <a:p>
                      <a:pPr algn="l" fontAlgn="b"/>
                      <a:r>
                        <a:rPr lang="en-US" sz="1400" b="0" i="0" u="none" strike="noStrike" dirty="0">
                          <a:solidFill>
                            <a:srgbClr val="000000"/>
                          </a:solidFill>
                          <a:effectLst/>
                          <a:latin typeface="+mn-lt"/>
                        </a:rPr>
                        <a:t>Ditsong Museums of South Africa</a:t>
                      </a:r>
                    </a:p>
                  </a:txBody>
                  <a:tcPr marL="6350" marR="6350" marT="6350" marB="0" anchor="ctr"/>
                </a:tc>
                <a:tc>
                  <a:txBody>
                    <a:bodyPr/>
                    <a:lstStyle/>
                    <a:p>
                      <a:pPr algn="ctr" fontAlgn="b"/>
                      <a:r>
                        <a:rPr lang="en-US" sz="1400" b="0" i="0" u="none" strike="noStrike" dirty="0">
                          <a:solidFill>
                            <a:srgbClr val="000000"/>
                          </a:solidFill>
                          <a:effectLst/>
                          <a:latin typeface="+mn-lt"/>
                        </a:rPr>
                        <a:t>                                             5,000,000 </a:t>
                      </a:r>
                      <a:endParaRPr lang="en-US" sz="1400" b="0" i="0" u="none" strike="noStrike" dirty="0" smtClean="0">
                        <a:solidFill>
                          <a:srgbClr val="000000"/>
                        </a:solidFill>
                        <a:effectLst/>
                        <a:latin typeface="+mn-lt"/>
                      </a:endParaRPr>
                    </a:p>
                    <a:p>
                      <a:pPr algn="ctr" fontAlgn="b"/>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2018/19 </a:t>
                      </a:r>
                      <a:r>
                        <a:rPr lang="en-US" sz="1400" b="0" i="0" u="none" strike="noStrike" dirty="0">
                          <a:solidFill>
                            <a:srgbClr val="000000"/>
                          </a:solidFill>
                          <a:effectLst/>
                          <a:latin typeface="+mn-lt"/>
                        </a:rPr>
                        <a:t> </a:t>
                      </a:r>
                    </a:p>
                  </a:txBody>
                  <a:tcPr marL="6350" marR="6350" marT="6350" marB="0" anchor="ctr"/>
                </a:tc>
                <a:tc>
                  <a:txBody>
                    <a:bodyPr/>
                    <a:lstStyle/>
                    <a:p>
                      <a:pPr algn="ctr" fontAlgn="b"/>
                      <a:r>
                        <a:rPr lang="en-US" sz="1400" b="0" i="0" u="none" strike="noStrike" dirty="0" smtClean="0">
                          <a:solidFill>
                            <a:srgbClr val="000000"/>
                          </a:solidFill>
                          <a:effectLst/>
                          <a:latin typeface="+mn-lt"/>
                        </a:rPr>
                        <a:t>-</a:t>
                      </a:r>
                      <a:r>
                        <a:rPr lang="en-US" sz="1400" b="0" i="0" u="none" strike="noStrike" dirty="0">
                          <a:solidFill>
                            <a:srgbClr val="000000"/>
                          </a:solidFill>
                          <a:effectLst/>
                          <a:latin typeface="+mn-lt"/>
                        </a:rPr>
                        <a:t> </a:t>
                      </a:r>
                    </a:p>
                  </a:txBody>
                  <a:tcPr marL="6350" marR="6350" marT="6350" marB="0" anchor="ctr"/>
                </a:tc>
                <a:tc>
                  <a:txBody>
                    <a:bodyPr/>
                    <a:lstStyle/>
                    <a:p>
                      <a:pPr algn="l" fontAlgn="b"/>
                      <a:r>
                        <a:rPr lang="en-US" sz="1400" b="0" i="0" u="none" strike="noStrike" dirty="0">
                          <a:solidFill>
                            <a:srgbClr val="000000"/>
                          </a:solidFill>
                          <a:effectLst/>
                          <a:latin typeface="+mn-lt"/>
                        </a:rPr>
                        <a:t>Procurement of back-up generators </a:t>
                      </a:r>
                      <a:r>
                        <a:rPr lang="en-US" sz="1400" b="0" i="0" u="none" strike="noStrike" dirty="0" smtClean="0">
                          <a:solidFill>
                            <a:srgbClr val="000000"/>
                          </a:solidFill>
                          <a:effectLst/>
                          <a:latin typeface="+mn-lt"/>
                        </a:rPr>
                        <a:t>is</a:t>
                      </a:r>
                      <a:r>
                        <a:rPr lang="en-US" sz="1400" b="0" i="0" u="none" strike="noStrike" baseline="0" dirty="0" smtClean="0">
                          <a:solidFill>
                            <a:srgbClr val="000000"/>
                          </a:solidFill>
                          <a:effectLst/>
                          <a:latin typeface="+mn-lt"/>
                        </a:rPr>
                        <a:t> underway</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997747">
                <a:tc>
                  <a:txBody>
                    <a:bodyPr/>
                    <a:lstStyle/>
                    <a:p>
                      <a:pPr algn="l" fontAlgn="b"/>
                      <a:r>
                        <a:rPr lang="en-US" sz="1400" b="0" i="0" u="none" strike="noStrike" dirty="0">
                          <a:solidFill>
                            <a:srgbClr val="000000"/>
                          </a:solidFill>
                          <a:effectLst/>
                          <a:latin typeface="+mn-lt"/>
                        </a:rPr>
                        <a:t>Robben Island Museum</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12,000,000 </a:t>
                      </a:r>
                    </a:p>
                    <a:p>
                      <a:pPr algn="ctr" fontAlgn="b"/>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2015/16 and</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2016/17 </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a:t>
                      </a:r>
                      <a:r>
                        <a:rPr lang="en-US" sz="1400" b="0" i="0" u="none" strike="noStrike" dirty="0">
                          <a:solidFill>
                            <a:srgbClr val="000000"/>
                          </a:solidFill>
                          <a:effectLst/>
                          <a:latin typeface="+mn-lt"/>
                        </a:rPr>
                        <a:t> </a:t>
                      </a:r>
                    </a:p>
                  </a:txBody>
                  <a:tcPr marL="6350" marR="6350" marT="6350" marB="0" anchor="ctr"/>
                </a:tc>
                <a:tc>
                  <a:txBody>
                    <a:bodyPr/>
                    <a:lstStyle/>
                    <a:p>
                      <a:pPr algn="l" fontAlgn="b"/>
                      <a:r>
                        <a:rPr lang="en-US" sz="1400" b="0" i="0" u="none" strike="noStrike" dirty="0">
                          <a:solidFill>
                            <a:srgbClr val="000000"/>
                          </a:solidFill>
                          <a:effectLst/>
                          <a:latin typeface="+mn-lt"/>
                        </a:rPr>
                        <a:t>5 Generators were installed </a:t>
                      </a:r>
                      <a:r>
                        <a:rPr lang="en-US" sz="1400" b="0" i="0" u="none" strike="noStrike" dirty="0" smtClean="0">
                          <a:solidFill>
                            <a:srgbClr val="000000"/>
                          </a:solidFill>
                          <a:effectLst/>
                          <a:latin typeface="+mn-lt"/>
                        </a:rPr>
                        <a:t>and </a:t>
                      </a:r>
                      <a:r>
                        <a:rPr lang="en-US" sz="1400" b="0" i="0" u="none" strike="noStrike" dirty="0" smtClean="0">
                          <a:solidFill>
                            <a:srgbClr val="000000"/>
                          </a:solidFill>
                          <a:effectLst/>
                          <a:latin typeface="+mn-lt"/>
                        </a:rPr>
                        <a:t>kick</a:t>
                      </a:r>
                      <a:r>
                        <a:rPr lang="en-US" sz="1400" b="0" i="0" u="none" strike="noStrike" baseline="0" dirty="0" smtClean="0">
                          <a:solidFill>
                            <a:srgbClr val="000000"/>
                          </a:solidFill>
                          <a:effectLst/>
                          <a:latin typeface="+mn-lt"/>
                        </a:rPr>
                        <a:t>-in </a:t>
                      </a:r>
                      <a:r>
                        <a:rPr lang="en-US" sz="1400" b="0" i="0" u="none" strike="noStrike" baseline="0" dirty="0" smtClean="0">
                          <a:solidFill>
                            <a:srgbClr val="000000"/>
                          </a:solidFill>
                          <a:effectLst/>
                          <a:latin typeface="+mn-lt"/>
                        </a:rPr>
                        <a:t>during power outages</a:t>
                      </a:r>
                      <a:r>
                        <a:rPr lang="en-US" sz="1400" b="0" i="0" u="none" strike="noStrike" dirty="0" smtClean="0">
                          <a:solidFill>
                            <a:srgbClr val="000000"/>
                          </a:solidFill>
                          <a:effectLst/>
                          <a:latin typeface="+mn-lt"/>
                        </a:rPr>
                        <a:t>.</a:t>
                      </a:r>
                      <a:r>
                        <a:rPr lang="en-US" sz="1400" b="0" i="0" u="none" strike="noStrike" baseline="0" dirty="0" smtClean="0">
                          <a:solidFill>
                            <a:srgbClr val="000000"/>
                          </a:solidFill>
                          <a:effectLst/>
                          <a:latin typeface="+mn-lt"/>
                        </a:rPr>
                        <a:t> </a:t>
                      </a:r>
                      <a:r>
                        <a:rPr lang="en-US" sz="1400" b="0" i="0" u="none" strike="noStrike" dirty="0" smtClean="0">
                          <a:solidFill>
                            <a:srgbClr val="000000"/>
                          </a:solidFill>
                          <a:effectLst/>
                          <a:latin typeface="+mn-lt"/>
                        </a:rPr>
                        <a:t>Electricity is generated on </a:t>
                      </a:r>
                      <a:r>
                        <a:rPr lang="en-US" sz="1400" b="0" i="0" u="none" strike="noStrike" dirty="0">
                          <a:solidFill>
                            <a:srgbClr val="000000"/>
                          </a:solidFill>
                          <a:effectLst/>
                          <a:latin typeface="+mn-lt"/>
                        </a:rPr>
                        <a:t>the Island and in </a:t>
                      </a:r>
                      <a:r>
                        <a:rPr lang="en-US" sz="1400" b="0" i="0" u="none" strike="noStrike" dirty="0" smtClean="0">
                          <a:solidFill>
                            <a:srgbClr val="000000"/>
                          </a:solidFill>
                          <a:effectLst/>
                          <a:latin typeface="+mn-lt"/>
                        </a:rPr>
                        <a:t>addition </a:t>
                      </a:r>
                      <a:r>
                        <a:rPr lang="en-US" sz="1400" b="0" i="0" u="none" strike="noStrike" dirty="0">
                          <a:solidFill>
                            <a:srgbClr val="000000"/>
                          </a:solidFill>
                          <a:effectLst/>
                          <a:latin typeface="+mn-lt"/>
                        </a:rPr>
                        <a:t>there </a:t>
                      </a:r>
                      <a:r>
                        <a:rPr lang="en-US" sz="1400" b="0" i="0" u="none" strike="noStrike" dirty="0" smtClean="0">
                          <a:solidFill>
                            <a:srgbClr val="000000"/>
                          </a:solidFill>
                          <a:effectLst/>
                          <a:latin typeface="+mn-lt"/>
                        </a:rPr>
                        <a:t>was </a:t>
                      </a:r>
                      <a:r>
                        <a:rPr lang="en-US" sz="1400" b="0" i="0" u="none" strike="noStrike" dirty="0">
                          <a:solidFill>
                            <a:srgbClr val="000000"/>
                          </a:solidFill>
                          <a:effectLst/>
                          <a:latin typeface="+mn-lt"/>
                        </a:rPr>
                        <a:t>a Solar system </a:t>
                      </a:r>
                      <a:r>
                        <a:rPr lang="en-US" sz="1400" b="0" i="0" u="none" strike="noStrike" dirty="0" smtClean="0">
                          <a:solidFill>
                            <a:srgbClr val="000000"/>
                          </a:solidFill>
                          <a:effectLst/>
                          <a:latin typeface="+mn-lt"/>
                        </a:rPr>
                        <a:t>installed.</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205562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smtClean="0"/>
              <a:t>10</a:t>
            </a:r>
          </a:p>
        </p:txBody>
      </p:sp>
      <p:graphicFrame>
        <p:nvGraphicFramePr>
          <p:cNvPr id="5" name="Table 4"/>
          <p:cNvGraphicFramePr>
            <a:graphicFrameLocks noGrp="1"/>
          </p:cNvGraphicFramePr>
          <p:nvPr>
            <p:extLst>
              <p:ext uri="{D42A27DB-BD31-4B8C-83A1-F6EECF244321}">
                <p14:modId xmlns:p14="http://schemas.microsoft.com/office/powerpoint/2010/main" val="270228518"/>
              </p:ext>
            </p:extLst>
          </p:nvPr>
        </p:nvGraphicFramePr>
        <p:xfrm>
          <a:off x="251520" y="692696"/>
          <a:ext cx="8745412" cy="5372503"/>
        </p:xfrm>
        <a:graphic>
          <a:graphicData uri="http://schemas.openxmlformats.org/drawingml/2006/table">
            <a:tbl>
              <a:tblPr firstRow="1" bandRow="1"/>
              <a:tblGrid>
                <a:gridCol w="1583084">
                  <a:extLst>
                    <a:ext uri="{9D8B030D-6E8A-4147-A177-3AD203B41FA5}">
                      <a16:colId xmlns="" xmlns:a16="http://schemas.microsoft.com/office/drawing/2014/main" val="20000"/>
                    </a:ext>
                  </a:extLst>
                </a:gridCol>
                <a:gridCol w="1512168">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gridCol w="2625824">
                  <a:extLst>
                    <a:ext uri="{9D8B030D-6E8A-4147-A177-3AD203B41FA5}">
                      <a16:colId xmlns="" xmlns:a16="http://schemas.microsoft.com/office/drawing/2014/main" val="20004"/>
                    </a:ext>
                  </a:extLst>
                </a:gridCol>
              </a:tblGrid>
              <a:tr h="1512973">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495833">
                <a:tc>
                  <a:txBody>
                    <a:bodyPr/>
                    <a:lstStyle/>
                    <a:p>
                      <a:pPr algn="l" fontAlgn="b"/>
                      <a:r>
                        <a:rPr lang="en-US" sz="1400" b="0" i="0" u="none" strike="noStrike" dirty="0">
                          <a:solidFill>
                            <a:srgbClr val="000000"/>
                          </a:solidFill>
                          <a:effectLst/>
                          <a:latin typeface="+mn-lt"/>
                        </a:rPr>
                        <a:t>War Museum of Boer Republics</a:t>
                      </a:r>
                    </a:p>
                  </a:txBody>
                  <a:tcPr marL="6350" marR="6350" marT="6350" marB="0" anchor="ctr"/>
                </a:tc>
                <a:tc>
                  <a:txBody>
                    <a:bodyPr/>
                    <a:lstStyle/>
                    <a:p>
                      <a:pPr algn="ctr" fontAlgn="b"/>
                      <a:r>
                        <a:rPr lang="en-US" sz="1400" b="0" i="0" u="none" strike="noStrike" dirty="0" smtClean="0">
                          <a:solidFill>
                            <a:srgbClr val="000000"/>
                          </a:solidFill>
                          <a:effectLst/>
                          <a:latin typeface="+mn-lt"/>
                        </a:rPr>
                        <a:t>500,000</a:t>
                      </a:r>
                      <a:r>
                        <a:rPr lang="en-US" sz="1400" b="0" i="0" u="none" strike="noStrike" dirty="0">
                          <a:solidFill>
                            <a:srgbClr val="000000"/>
                          </a:solidFill>
                          <a:effectLst/>
                          <a:latin typeface="+mn-lt"/>
                        </a:rPr>
                        <a:t> </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2018/19</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2019-2020</a:t>
                      </a:r>
                    </a:p>
                    <a:p>
                      <a:pPr algn="ctr" fontAlgn="b"/>
                      <a:r>
                        <a:rPr lang="en-US" sz="1400" b="0" i="0" u="none" strike="noStrike" dirty="0" smtClean="0">
                          <a:solidFill>
                            <a:srgbClr val="000000"/>
                          </a:solidFill>
                          <a:effectLst/>
                          <a:latin typeface="+mn-lt"/>
                        </a:rPr>
                        <a:t>R4,380,000</a:t>
                      </a:r>
                      <a:r>
                        <a:rPr lang="en-US" sz="1400" b="0" i="0" u="none" strike="noStrike" dirty="0" smtClean="0">
                          <a:solidFill>
                            <a:srgbClr val="000000"/>
                          </a:solidFill>
                          <a:effectLst/>
                          <a:latin typeface="+mn-lt"/>
                        </a:rPr>
                        <a:t>; </a:t>
                      </a:r>
                      <a:r>
                        <a:rPr lang="en-US" sz="1400" b="0" i="0" u="none" strike="noStrike" dirty="0" smtClean="0">
                          <a:solidFill>
                            <a:srgbClr val="000000"/>
                          </a:solidFill>
                          <a:effectLst/>
                          <a:latin typeface="+mn-lt"/>
                        </a:rPr>
                        <a:t>R6,000,000 </a:t>
                      </a:r>
                      <a:r>
                        <a:rPr lang="en-US" sz="1400" b="0" i="0" u="none" strike="noStrike" dirty="0" smtClean="0">
                          <a:solidFill>
                            <a:srgbClr val="000000"/>
                          </a:solidFill>
                          <a:effectLst/>
                          <a:latin typeface="+mn-lt"/>
                        </a:rPr>
                        <a:t>and </a:t>
                      </a:r>
                      <a:r>
                        <a:rPr lang="en-US" sz="1400" b="0" i="0" u="none" strike="noStrike" dirty="0" smtClean="0">
                          <a:solidFill>
                            <a:srgbClr val="000000"/>
                          </a:solidFill>
                          <a:effectLst/>
                          <a:latin typeface="+mn-lt"/>
                        </a:rPr>
                        <a:t>R6,330,000</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Currently there is no generator, however, installation </a:t>
                      </a:r>
                      <a:r>
                        <a:rPr lang="en-US" sz="1400" b="0" i="0" u="none" strike="noStrike" dirty="0" smtClean="0">
                          <a:solidFill>
                            <a:srgbClr val="000000"/>
                          </a:solidFill>
                          <a:effectLst/>
                          <a:latin typeface="+mn-lt"/>
                        </a:rPr>
                        <a:t>of a back-up</a:t>
                      </a:r>
                      <a:r>
                        <a:rPr lang="en-US" sz="1400" b="0" i="0" u="none" strike="noStrike" baseline="0" dirty="0" smtClean="0">
                          <a:solidFill>
                            <a:srgbClr val="000000"/>
                          </a:solidFill>
                          <a:effectLst/>
                          <a:latin typeface="+mn-lt"/>
                        </a:rPr>
                        <a:t> generator is part of the replacement of the Fire suppression  and Heat Ventilation and Air-conditioning system project that is underway.</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1"/>
                  </a:ext>
                </a:extLst>
              </a:tr>
              <a:tr h="495833">
                <a:tc>
                  <a:txBody>
                    <a:bodyPr/>
                    <a:lstStyle/>
                    <a:p>
                      <a:pPr algn="l" fontAlgn="b"/>
                      <a:r>
                        <a:rPr lang="en-US" sz="1400" b="0" i="0" u="none" strike="noStrike" dirty="0">
                          <a:solidFill>
                            <a:srgbClr val="000000"/>
                          </a:solidFill>
                          <a:effectLst/>
                          <a:latin typeface="+mn-lt"/>
                        </a:rPr>
                        <a:t>William Humphrey Museum</a:t>
                      </a:r>
                    </a:p>
                  </a:txBody>
                  <a:tcPr marL="6350" marR="6350" marT="6350" marB="0" anchor="ctr"/>
                </a:tc>
                <a:tc>
                  <a:txBody>
                    <a:bodyPr/>
                    <a:lstStyle/>
                    <a:p>
                      <a:pPr algn="ctr" fontAlgn="b"/>
                      <a:r>
                        <a:rPr lang="en-ZA" sz="1400" kern="1200" dirty="0" smtClean="0">
                          <a:solidFill>
                            <a:schemeClr val="tx1"/>
                          </a:solidFill>
                          <a:effectLst/>
                          <a:latin typeface="+mn-lt"/>
                          <a:ea typeface="+mn-ea"/>
                          <a:cs typeface="+mn-cs"/>
                        </a:rPr>
                        <a:t>4,103,000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2018/19</a:t>
                      </a:r>
                      <a:endParaRPr lang="en-US" sz="1400" b="0" i="0" u="none" strike="noStrike" dirty="0">
                        <a:solidFill>
                          <a:srgbClr val="000000"/>
                        </a:solidFill>
                        <a:effectLst/>
                        <a:latin typeface="+mn-lt"/>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2019/20</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R17,000,000</a:t>
                      </a:r>
                      <a:endParaRPr lang="en-US" sz="1400" b="0" i="0" u="none" strike="noStrike" dirty="0" smtClean="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Currently there is no generator, however, installation </a:t>
                      </a:r>
                      <a:r>
                        <a:rPr lang="en-US" sz="1400" b="0" i="0" u="none" strike="noStrike" dirty="0" smtClean="0">
                          <a:solidFill>
                            <a:srgbClr val="000000"/>
                          </a:solidFill>
                          <a:effectLst/>
                          <a:latin typeface="+mn-lt"/>
                        </a:rPr>
                        <a:t>of a back-up</a:t>
                      </a:r>
                      <a:r>
                        <a:rPr lang="en-US" sz="1400" b="0" i="0" u="none" strike="noStrike" baseline="0" dirty="0" smtClean="0">
                          <a:solidFill>
                            <a:srgbClr val="000000"/>
                          </a:solidFill>
                          <a:effectLst/>
                          <a:latin typeface="+mn-lt"/>
                        </a:rPr>
                        <a:t> generator is part of the replacement of the Heat Ventilation and Air-conditioning system project that is underway.</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495833">
                <a:tc>
                  <a:txBody>
                    <a:bodyPr/>
                    <a:lstStyle/>
                    <a:p>
                      <a:pPr algn="l" fontAlgn="b"/>
                      <a:r>
                        <a:rPr lang="en-US" sz="1400" b="0" i="0" u="none" strike="noStrike" dirty="0">
                          <a:solidFill>
                            <a:srgbClr val="000000"/>
                          </a:solidFill>
                          <a:effectLst/>
                          <a:latin typeface="+mn-lt"/>
                        </a:rPr>
                        <a:t>South African Library for the Blind</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2010/11</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a:solidFill>
                            <a:srgbClr val="000000"/>
                          </a:solidFill>
                          <a:effectLst/>
                          <a:latin typeface="+mn-lt"/>
                        </a:rPr>
                        <a:t>Generator was installed </a:t>
                      </a:r>
                      <a:r>
                        <a:rPr lang="en-US" sz="1400" b="0" i="0" u="none" strike="noStrike" dirty="0" smtClean="0">
                          <a:solidFill>
                            <a:srgbClr val="000000"/>
                          </a:solidFill>
                          <a:effectLst/>
                          <a:latin typeface="+mn-lt"/>
                        </a:rPr>
                        <a:t>by</a:t>
                      </a:r>
                      <a:r>
                        <a:rPr lang="en-US" sz="1400" b="0" i="0" u="none" strike="noStrike" baseline="0" dirty="0" smtClean="0">
                          <a:solidFill>
                            <a:srgbClr val="000000"/>
                          </a:solidFill>
                          <a:effectLst/>
                          <a:latin typeface="+mn-lt"/>
                        </a:rPr>
                        <a:t> Department of Public Works.</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04716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00392" y="6092689"/>
            <a:ext cx="609600" cy="365125"/>
          </a:xfrm>
        </p:spPr>
        <p:txBody>
          <a:bodyPr/>
          <a:lstStyle/>
          <a:p>
            <a:r>
              <a:rPr lang="en-ZA" dirty="0" smtClean="0"/>
              <a:t>11</a:t>
            </a:r>
          </a:p>
        </p:txBody>
      </p:sp>
      <p:graphicFrame>
        <p:nvGraphicFramePr>
          <p:cNvPr id="5" name="Table 4"/>
          <p:cNvGraphicFramePr>
            <a:graphicFrameLocks noGrp="1"/>
          </p:cNvGraphicFramePr>
          <p:nvPr>
            <p:extLst>
              <p:ext uri="{D42A27DB-BD31-4B8C-83A1-F6EECF244321}">
                <p14:modId xmlns:p14="http://schemas.microsoft.com/office/powerpoint/2010/main" val="1160520137"/>
              </p:ext>
            </p:extLst>
          </p:nvPr>
        </p:nvGraphicFramePr>
        <p:xfrm>
          <a:off x="107504" y="908720"/>
          <a:ext cx="8890520" cy="4810760"/>
        </p:xfrm>
        <a:graphic>
          <a:graphicData uri="http://schemas.openxmlformats.org/drawingml/2006/table">
            <a:tbl>
              <a:tblPr firstRow="1" bandRow="1"/>
              <a:tblGrid>
                <a:gridCol w="1944216">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584176">
                  <a:extLst>
                    <a:ext uri="{9D8B030D-6E8A-4147-A177-3AD203B41FA5}">
                      <a16:colId xmlns="" xmlns:a16="http://schemas.microsoft.com/office/drawing/2014/main" val="20003"/>
                    </a:ext>
                  </a:extLst>
                </a:gridCol>
                <a:gridCol w="2337792">
                  <a:extLst>
                    <a:ext uri="{9D8B030D-6E8A-4147-A177-3AD203B41FA5}">
                      <a16:colId xmlns="" xmlns:a16="http://schemas.microsoft.com/office/drawing/2014/main" val="20004"/>
                    </a:ext>
                  </a:extLst>
                </a:gridCol>
              </a:tblGrid>
              <a:tr h="1368151">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1467956">
                <a:tc>
                  <a:txBody>
                    <a:bodyPr/>
                    <a:lstStyle/>
                    <a:p>
                      <a:pPr algn="l" fontAlgn="b"/>
                      <a:r>
                        <a:rPr lang="en-US" sz="1400" b="0" i="0" u="none" strike="noStrike" dirty="0">
                          <a:solidFill>
                            <a:srgbClr val="000000"/>
                          </a:solidFill>
                          <a:effectLst/>
                          <a:latin typeface="+mn-lt"/>
                        </a:rPr>
                        <a:t>National Library of South Africa</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0" i="0" u="none" strike="noStrike" dirty="0" smtClean="0">
                          <a:solidFill>
                            <a:srgbClr val="000000"/>
                          </a:solidFill>
                          <a:effectLst/>
                          <a:latin typeface="+mn-lt"/>
                        </a:rPr>
                        <a:t>2008/09</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a:solidFill>
                            <a:srgbClr val="000000"/>
                          </a:solidFill>
                          <a:effectLst/>
                          <a:latin typeface="+mn-lt"/>
                        </a:rPr>
                        <a:t>Pretoria Campus :Generator was installed as part of the construction of the National Library project and still Functional. Cape Town Campus Generator was installed by Department of Public </a:t>
                      </a:r>
                      <a:r>
                        <a:rPr lang="en-US" sz="1400" b="0" i="0" u="none" strike="noStrike" dirty="0" smtClean="0">
                          <a:solidFill>
                            <a:srgbClr val="000000"/>
                          </a:solidFill>
                          <a:effectLst/>
                          <a:latin typeface="+mn-lt"/>
                        </a:rPr>
                        <a:t>Works.</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1"/>
                  </a:ext>
                </a:extLst>
              </a:tr>
              <a:tr h="901242">
                <a:tc>
                  <a:txBody>
                    <a:bodyPr/>
                    <a:lstStyle/>
                    <a:p>
                      <a:pPr algn="l" fontAlgn="b"/>
                      <a:r>
                        <a:rPr lang="en-US" sz="1400" b="0" i="0" u="none" strike="noStrike" dirty="0">
                          <a:solidFill>
                            <a:srgbClr val="000000"/>
                          </a:solidFill>
                          <a:effectLst/>
                          <a:latin typeface="+mn-lt"/>
                        </a:rPr>
                        <a:t>Freedom Park</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2015/16</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a:solidFill>
                            <a:srgbClr val="000000"/>
                          </a:solidFill>
                          <a:effectLst/>
                          <a:latin typeface="+mn-lt"/>
                        </a:rPr>
                        <a:t>Generator was </a:t>
                      </a:r>
                      <a:r>
                        <a:rPr lang="en-US" sz="1400" b="0" i="0" u="none" strike="noStrike" dirty="0" smtClean="0">
                          <a:solidFill>
                            <a:srgbClr val="000000"/>
                          </a:solidFill>
                          <a:effectLst/>
                          <a:latin typeface="+mn-lt"/>
                        </a:rPr>
                        <a:t>installed during construction of Freedom Park </a:t>
                      </a:r>
                      <a:r>
                        <a:rPr lang="en-US" sz="1400" b="0" i="0" u="none" strike="noStrike" dirty="0">
                          <a:solidFill>
                            <a:srgbClr val="000000"/>
                          </a:solidFill>
                          <a:effectLst/>
                          <a:latin typeface="+mn-lt"/>
                        </a:rPr>
                        <a:t>and </a:t>
                      </a:r>
                      <a:r>
                        <a:rPr lang="en-US" sz="1400" b="0" i="0" u="none" strike="noStrike" dirty="0" smtClean="0">
                          <a:solidFill>
                            <a:srgbClr val="000000"/>
                          </a:solidFill>
                          <a:effectLst/>
                          <a:latin typeface="+mn-lt"/>
                        </a:rPr>
                        <a:t>kicks in during power outages</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517148">
                <a:tc>
                  <a:txBody>
                    <a:bodyPr/>
                    <a:lstStyle/>
                    <a:p>
                      <a:pPr algn="l" fontAlgn="b"/>
                      <a:r>
                        <a:rPr lang="en-US" sz="1400" b="0" i="0" u="none" strike="noStrike" dirty="0">
                          <a:solidFill>
                            <a:srgbClr val="000000"/>
                          </a:solidFill>
                          <a:effectLst/>
                          <a:latin typeface="+mn-lt"/>
                        </a:rPr>
                        <a:t>National Arts Council</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400,000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2015/16</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a:solidFill>
                            <a:srgbClr val="000000"/>
                          </a:solidFill>
                          <a:effectLst/>
                          <a:latin typeface="+mn-lt"/>
                        </a:rPr>
                        <a:t>Generator was installed and still </a:t>
                      </a:r>
                      <a:r>
                        <a:rPr lang="en-US" sz="1400" b="0" i="0" u="none" strike="noStrike" dirty="0" smtClean="0">
                          <a:solidFill>
                            <a:srgbClr val="000000"/>
                          </a:solidFill>
                          <a:effectLst/>
                          <a:latin typeface="+mn-lt"/>
                        </a:rPr>
                        <a:t>Functional</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49016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100392" y="6237312"/>
            <a:ext cx="609600" cy="365125"/>
          </a:xfrm>
        </p:spPr>
        <p:txBody>
          <a:bodyPr/>
          <a:lstStyle/>
          <a:p>
            <a:r>
              <a:rPr lang="en-ZA" dirty="0" smtClean="0"/>
              <a:t>12</a:t>
            </a:r>
          </a:p>
        </p:txBody>
      </p:sp>
      <p:graphicFrame>
        <p:nvGraphicFramePr>
          <p:cNvPr id="5" name="Table 4"/>
          <p:cNvGraphicFramePr>
            <a:graphicFrameLocks noGrp="1"/>
          </p:cNvGraphicFramePr>
          <p:nvPr>
            <p:extLst>
              <p:ext uri="{D42A27DB-BD31-4B8C-83A1-F6EECF244321}">
                <p14:modId xmlns:p14="http://schemas.microsoft.com/office/powerpoint/2010/main" val="3309277471"/>
              </p:ext>
            </p:extLst>
          </p:nvPr>
        </p:nvGraphicFramePr>
        <p:xfrm>
          <a:off x="179512" y="332656"/>
          <a:ext cx="8745412" cy="5804033"/>
        </p:xfrm>
        <a:graphic>
          <a:graphicData uri="http://schemas.openxmlformats.org/drawingml/2006/table">
            <a:tbl>
              <a:tblPr firstRow="1" bandRow="1"/>
              <a:tblGrid>
                <a:gridCol w="1655092">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584176">
                  <a:extLst>
                    <a:ext uri="{9D8B030D-6E8A-4147-A177-3AD203B41FA5}">
                      <a16:colId xmlns="" xmlns:a16="http://schemas.microsoft.com/office/drawing/2014/main" val="20002"/>
                    </a:ext>
                  </a:extLst>
                </a:gridCol>
                <a:gridCol w="1728192">
                  <a:extLst>
                    <a:ext uri="{9D8B030D-6E8A-4147-A177-3AD203B41FA5}">
                      <a16:colId xmlns="" xmlns:a16="http://schemas.microsoft.com/office/drawing/2014/main" val="20003"/>
                    </a:ext>
                  </a:extLst>
                </a:gridCol>
                <a:gridCol w="2193776">
                  <a:extLst>
                    <a:ext uri="{9D8B030D-6E8A-4147-A177-3AD203B41FA5}">
                      <a16:colId xmlns="" xmlns:a16="http://schemas.microsoft.com/office/drawing/2014/main" val="20004"/>
                    </a:ext>
                  </a:extLst>
                </a:gridCol>
              </a:tblGrid>
              <a:tr h="1512973">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1151323">
                <a:tc>
                  <a:txBody>
                    <a:bodyPr/>
                    <a:lstStyle/>
                    <a:p>
                      <a:pPr algn="l" fontAlgn="b"/>
                      <a:r>
                        <a:rPr lang="en-US" sz="1400" b="0" i="0" u="none" strike="noStrike" dirty="0">
                          <a:solidFill>
                            <a:srgbClr val="000000"/>
                          </a:solidFill>
                          <a:effectLst/>
                          <a:latin typeface="+mn-lt"/>
                        </a:rPr>
                        <a:t>National Film and Video Foundation</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baseline="0" dirty="0" smtClean="0">
                          <a:solidFill>
                            <a:srgbClr val="000000"/>
                          </a:solidFill>
                          <a:effectLst/>
                          <a:latin typeface="+mn-lt"/>
                        </a:rPr>
                        <a:t>Generator was installed by the landlord , entity is occupying  a leased building.</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1"/>
                  </a:ext>
                </a:extLst>
              </a:tr>
              <a:tr h="1282200">
                <a:tc>
                  <a:txBody>
                    <a:bodyPr/>
                    <a:lstStyle/>
                    <a:p>
                      <a:pPr algn="l" fontAlgn="b"/>
                      <a:r>
                        <a:rPr lang="en-US" sz="1400" b="0" i="0" u="none" strike="noStrike" dirty="0">
                          <a:solidFill>
                            <a:srgbClr val="000000"/>
                          </a:solidFill>
                          <a:effectLst/>
                          <a:latin typeface="+mn-lt"/>
                        </a:rPr>
                        <a:t>National Heritage Council</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The</a:t>
                      </a:r>
                      <a:r>
                        <a:rPr lang="en-US" sz="1400" b="0" i="0" u="none" strike="noStrike" baseline="0" dirty="0" smtClean="0">
                          <a:solidFill>
                            <a:srgbClr val="000000"/>
                          </a:solidFill>
                          <a:effectLst/>
                          <a:latin typeface="+mn-lt"/>
                        </a:rPr>
                        <a:t>y don’t have a generator, entity is occupying  a leased building.</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997747">
                <a:tc>
                  <a:txBody>
                    <a:bodyPr/>
                    <a:lstStyle/>
                    <a:p>
                      <a:pPr algn="l" fontAlgn="b"/>
                      <a:r>
                        <a:rPr lang="en-US" sz="1400" b="0" i="0" u="none" strike="noStrike" dirty="0">
                          <a:solidFill>
                            <a:srgbClr val="000000"/>
                          </a:solidFill>
                          <a:effectLst/>
                          <a:latin typeface="+mn-lt"/>
                        </a:rPr>
                        <a:t>South African Heritage Resources Agency</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They don’t have a generator. Investigations</a:t>
                      </a:r>
                      <a:r>
                        <a:rPr lang="en-US" sz="1400" b="0" i="0" u="none" strike="noStrike" baseline="0" dirty="0" smtClean="0">
                          <a:solidFill>
                            <a:srgbClr val="000000"/>
                          </a:solidFill>
                          <a:effectLst/>
                          <a:latin typeface="+mn-lt"/>
                        </a:rPr>
                        <a:t> to upgrade or relocate the entity are underway.</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r h="495833">
                <a:tc>
                  <a:txBody>
                    <a:bodyPr/>
                    <a:lstStyle/>
                    <a:p>
                      <a:pPr algn="l" fontAlgn="b"/>
                      <a:r>
                        <a:rPr lang="en-US" sz="1400" b="0" i="0" u="none" strike="noStrike" dirty="0">
                          <a:solidFill>
                            <a:srgbClr val="000000"/>
                          </a:solidFill>
                          <a:effectLst/>
                          <a:latin typeface="+mn-lt"/>
                        </a:rPr>
                        <a:t>PANSALB</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rPr>
                        <a:t>The</a:t>
                      </a:r>
                      <a:r>
                        <a:rPr lang="en-US" sz="1400" b="0" i="0" u="none" strike="noStrike" baseline="0" dirty="0" smtClean="0">
                          <a:solidFill>
                            <a:srgbClr val="000000"/>
                          </a:solidFill>
                          <a:effectLst/>
                          <a:latin typeface="+mn-lt"/>
                        </a:rPr>
                        <a:t>y don’t have a generator, entity is occupying  a leased building.</a:t>
                      </a:r>
                      <a:endParaRPr lang="en-US" sz="1400" b="0" i="0" u="none" strike="noStrike" dirty="0" smtClean="0">
                        <a:solidFill>
                          <a:srgbClr val="000000"/>
                        </a:solidFill>
                        <a:effectLst/>
                        <a:latin typeface="+mn-lt"/>
                      </a:endParaRP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494491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4904"/>
            <a:ext cx="8856984" cy="1146051"/>
          </a:xfrm>
        </p:spPr>
        <p:txBody>
          <a:bodyPr>
            <a:noAutofit/>
          </a:bodyPr>
          <a:lstStyle/>
          <a:p>
            <a:pPr algn="ctr"/>
            <a:r>
              <a:rPr lang="en-ZA" sz="3600" dirty="0" smtClean="0">
                <a:latin typeface="+mj-lt"/>
              </a:rPr>
              <a:t>PICTURES </a:t>
            </a:r>
            <a:br>
              <a:rPr lang="en-ZA" sz="3600" dirty="0" smtClean="0">
                <a:latin typeface="+mj-lt"/>
              </a:rPr>
            </a:br>
            <a:r>
              <a:rPr lang="en-ZA" sz="3200" dirty="0">
                <a:latin typeface="+mj-lt"/>
              </a:rPr>
              <a:t/>
            </a:r>
            <a:br>
              <a:rPr lang="en-ZA" sz="3200" dirty="0">
                <a:latin typeface="+mj-lt"/>
              </a:rPr>
            </a:br>
            <a:endParaRPr lang="en-ZA" sz="3200" dirty="0">
              <a:latin typeface="+mj-lt"/>
            </a:endParaRPr>
          </a:p>
        </p:txBody>
      </p:sp>
      <p:sp>
        <p:nvSpPr>
          <p:cNvPr id="4" name="Slide Number Placeholder 3"/>
          <p:cNvSpPr>
            <a:spLocks noGrp="1"/>
          </p:cNvSpPr>
          <p:nvPr>
            <p:ph type="sldNum" sz="quarter" idx="4"/>
          </p:nvPr>
        </p:nvSpPr>
        <p:spPr/>
        <p:txBody>
          <a:bodyPr/>
          <a:lstStyle/>
          <a:p>
            <a:r>
              <a:rPr lang="en-US" dirty="0" smtClean="0"/>
              <a:t>13</a:t>
            </a:r>
            <a:endParaRPr lang="en-ZA" dirty="0" smtClean="0"/>
          </a:p>
        </p:txBody>
      </p:sp>
    </p:spTree>
    <p:extLst>
      <p:ext uri="{BB962C8B-B14F-4D97-AF65-F5344CB8AC3E}">
        <p14:creationId xmlns:p14="http://schemas.microsoft.com/office/powerpoint/2010/main" val="700522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703" y="159072"/>
            <a:ext cx="6894513" cy="930027"/>
          </a:xfrm>
        </p:spPr>
        <p:txBody>
          <a:bodyPr>
            <a:normAutofit/>
          </a:bodyPr>
          <a:lstStyle/>
          <a:p>
            <a:pPr algn="ctr"/>
            <a:r>
              <a:rPr lang="en-US" sz="2800" dirty="0" smtClean="0">
                <a:latin typeface="+mj-lt"/>
              </a:rPr>
              <a:t>KZN MUSEUM</a:t>
            </a:r>
            <a:endParaRPr lang="en-US" sz="2800" dirty="0">
              <a:latin typeface="+mj-lt"/>
            </a:endParaRPr>
          </a:p>
        </p:txBody>
      </p:sp>
      <p:sp>
        <p:nvSpPr>
          <p:cNvPr id="4" name="Slide Number Placeholder 3"/>
          <p:cNvSpPr>
            <a:spLocks noGrp="1"/>
          </p:cNvSpPr>
          <p:nvPr>
            <p:ph type="sldNum" sz="quarter" idx="4"/>
          </p:nvPr>
        </p:nvSpPr>
        <p:spPr/>
        <p:txBody>
          <a:bodyPr/>
          <a:lstStyle/>
          <a:p>
            <a:r>
              <a:rPr lang="en-ZA" dirty="0" smtClean="0"/>
              <a:t>14</a:t>
            </a:r>
          </a:p>
        </p:txBody>
      </p:sp>
      <p:pic>
        <p:nvPicPr>
          <p:cNvPr id="6" name="Picture 5"/>
          <p:cNvPicPr>
            <a:picLocks noChangeAspect="1"/>
          </p:cNvPicPr>
          <p:nvPr/>
        </p:nvPicPr>
        <p:blipFill>
          <a:blip r:embed="rId2"/>
          <a:stretch>
            <a:fillRect/>
          </a:stretch>
        </p:blipFill>
        <p:spPr>
          <a:xfrm>
            <a:off x="466063" y="1174466"/>
            <a:ext cx="4104456" cy="4126741"/>
          </a:xfrm>
          <a:prstGeom prst="rect">
            <a:avLst/>
          </a:prstGeom>
          <a:ln w="28575">
            <a:solidFill>
              <a:srgbClr val="99330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2511" y="1174466"/>
            <a:ext cx="4031940" cy="4126741"/>
          </a:xfrm>
          <a:prstGeom prst="rect">
            <a:avLst/>
          </a:prstGeom>
          <a:ln w="28575">
            <a:solidFill>
              <a:srgbClr val="993300"/>
            </a:solidFill>
          </a:ln>
        </p:spPr>
      </p:pic>
    </p:spTree>
    <p:extLst>
      <p:ext uri="{BB962C8B-B14F-4D97-AF65-F5344CB8AC3E}">
        <p14:creationId xmlns:p14="http://schemas.microsoft.com/office/powerpoint/2010/main" val="123290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7487" y="0"/>
            <a:ext cx="6894513" cy="1362075"/>
          </a:xfrm>
        </p:spPr>
        <p:txBody>
          <a:bodyPr/>
          <a:lstStyle/>
          <a:p>
            <a:pPr algn="ctr"/>
            <a:r>
              <a:rPr lang="en-US" dirty="0" smtClean="0"/>
              <a:t/>
            </a:r>
            <a:br>
              <a:rPr lang="en-US" dirty="0" smtClean="0"/>
            </a:br>
            <a:r>
              <a:rPr lang="en-US" sz="2800" dirty="0" smtClean="0">
                <a:latin typeface="+mj-lt"/>
              </a:rPr>
              <a:t>Nelson mandela museum</a:t>
            </a:r>
            <a:endParaRPr lang="en-US" sz="2800" dirty="0">
              <a:latin typeface="+mj-lt"/>
            </a:endParaRPr>
          </a:p>
        </p:txBody>
      </p:sp>
      <p:sp>
        <p:nvSpPr>
          <p:cNvPr id="4" name="Slide Number Placeholder 3"/>
          <p:cNvSpPr>
            <a:spLocks noGrp="1"/>
          </p:cNvSpPr>
          <p:nvPr>
            <p:ph type="sldNum" sz="quarter" idx="4"/>
          </p:nvPr>
        </p:nvSpPr>
        <p:spPr/>
        <p:txBody>
          <a:bodyPr/>
          <a:lstStyle/>
          <a:p>
            <a:r>
              <a:rPr lang="en-ZA" dirty="0" smtClean="0"/>
              <a:t>15</a:t>
            </a:r>
          </a:p>
        </p:txBody>
      </p:sp>
      <p:pic>
        <p:nvPicPr>
          <p:cNvPr id="1026" name="12E81E03-BD6B-4CB4-A1F1-4ECADE61E605" descr="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5556" y="1330107"/>
            <a:ext cx="4104456" cy="4139954"/>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pic>
        <p:nvPicPr>
          <p:cNvPr id="1027" name="6C388243-8B29-4668-B83D-5DCCF545C51C"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30107"/>
            <a:ext cx="3882008" cy="4139954"/>
          </a:xfrm>
          <a:prstGeom prst="rect">
            <a:avLst/>
          </a:prstGeom>
          <a:noFill/>
          <a:ln w="28575">
            <a:solidFill>
              <a:srgbClr val="99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896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894513" cy="1362075"/>
          </a:xfrm>
        </p:spPr>
        <p:txBody>
          <a:bodyPr>
            <a:normAutofit/>
          </a:bodyPr>
          <a:lstStyle/>
          <a:p>
            <a:pPr algn="ctr"/>
            <a:r>
              <a:rPr lang="en-US" sz="2800" dirty="0" smtClean="0">
                <a:latin typeface="+mj-lt"/>
              </a:rPr>
              <a:t>PLAYHOUSE COMPANY</a:t>
            </a:r>
            <a:endParaRPr lang="en-US" sz="2800" dirty="0">
              <a:latin typeface="+mj-lt"/>
            </a:endParaRPr>
          </a:p>
        </p:txBody>
      </p:sp>
      <p:sp>
        <p:nvSpPr>
          <p:cNvPr id="4" name="Slide Number Placeholder 3"/>
          <p:cNvSpPr>
            <a:spLocks noGrp="1"/>
          </p:cNvSpPr>
          <p:nvPr>
            <p:ph type="sldNum" sz="quarter" idx="4"/>
          </p:nvPr>
        </p:nvSpPr>
        <p:spPr/>
        <p:txBody>
          <a:bodyPr/>
          <a:lstStyle/>
          <a:p>
            <a:r>
              <a:rPr lang="en-ZA" dirty="0" smtClean="0"/>
              <a:t>16</a:t>
            </a:r>
          </a:p>
        </p:txBody>
      </p:sp>
      <p:pic>
        <p:nvPicPr>
          <p:cNvPr id="5" name="Picture 4" descr="C:\Users\Public\Pictures\IMG_20170926_13022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495" y="1249559"/>
            <a:ext cx="3665984" cy="4126741"/>
          </a:xfrm>
          <a:prstGeom prst="rect">
            <a:avLst/>
          </a:prstGeom>
          <a:noFill/>
          <a:ln w="28575">
            <a:solidFill>
              <a:srgbClr val="993300"/>
            </a:solidFill>
          </a:ln>
        </p:spPr>
      </p:pic>
      <p:pic>
        <p:nvPicPr>
          <p:cNvPr id="6" name="Picture 5" descr="C:\Users\Public\Pictures\IMG_20170926_13005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870" y="1249559"/>
            <a:ext cx="4092625" cy="4126741"/>
          </a:xfrm>
          <a:prstGeom prst="rect">
            <a:avLst/>
          </a:prstGeom>
          <a:noFill/>
          <a:ln w="28575">
            <a:solidFill>
              <a:srgbClr val="993300"/>
            </a:solidFill>
          </a:ln>
        </p:spPr>
      </p:pic>
    </p:spTree>
    <p:extLst>
      <p:ext uri="{BB962C8B-B14F-4D97-AF65-F5344CB8AC3E}">
        <p14:creationId xmlns:p14="http://schemas.microsoft.com/office/powerpoint/2010/main" val="3433300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911" y="332656"/>
            <a:ext cx="6894513" cy="1362075"/>
          </a:xfrm>
        </p:spPr>
        <p:txBody>
          <a:bodyPr>
            <a:normAutofit/>
          </a:bodyPr>
          <a:lstStyle/>
          <a:p>
            <a:pPr algn="ctr"/>
            <a:r>
              <a:rPr lang="en-US" sz="2800" dirty="0" smtClean="0">
                <a:latin typeface="+mj-lt"/>
              </a:rPr>
              <a:t>ARTSCAPE THEATRE</a:t>
            </a:r>
            <a:endParaRPr lang="en-US" sz="2800" dirty="0">
              <a:latin typeface="+mj-lt"/>
            </a:endParaRPr>
          </a:p>
        </p:txBody>
      </p:sp>
      <p:sp>
        <p:nvSpPr>
          <p:cNvPr id="4" name="Slide Number Placeholder 3"/>
          <p:cNvSpPr>
            <a:spLocks noGrp="1"/>
          </p:cNvSpPr>
          <p:nvPr>
            <p:ph type="sldNum" sz="quarter" idx="4"/>
          </p:nvPr>
        </p:nvSpPr>
        <p:spPr/>
        <p:txBody>
          <a:bodyPr/>
          <a:lstStyle/>
          <a:p>
            <a:r>
              <a:rPr lang="en-ZA" dirty="0" smtClean="0"/>
              <a:t>17</a:t>
            </a:r>
          </a:p>
        </p:txBody>
      </p:sp>
      <p:pic>
        <p:nvPicPr>
          <p:cNvPr id="6" name="Picture 5" descr="C:\Users\Mologadimo\AppData\Local\Packages\Microsoft.MicrosoftEdge_8wekyb3d8bbwe\TempState\Downloads\IMG_20181129_132155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7072" y="1432891"/>
            <a:ext cx="3908668" cy="4126740"/>
          </a:xfrm>
          <a:prstGeom prst="rect">
            <a:avLst/>
          </a:prstGeom>
          <a:noFill/>
          <a:ln w="28575">
            <a:solidFill>
              <a:srgbClr val="993300"/>
            </a:solidFill>
          </a:ln>
        </p:spPr>
      </p:pic>
      <p:pic>
        <p:nvPicPr>
          <p:cNvPr id="7" name="Picture 6"/>
          <p:cNvPicPr>
            <a:picLocks noChangeAspect="1"/>
          </p:cNvPicPr>
          <p:nvPr/>
        </p:nvPicPr>
        <p:blipFill>
          <a:blip r:embed="rId3"/>
          <a:stretch>
            <a:fillRect/>
          </a:stretch>
        </p:blipFill>
        <p:spPr>
          <a:xfrm>
            <a:off x="467544" y="1432891"/>
            <a:ext cx="4049528" cy="4126741"/>
          </a:xfrm>
          <a:prstGeom prst="rect">
            <a:avLst/>
          </a:prstGeom>
          <a:ln w="38100">
            <a:solidFill>
              <a:srgbClr val="993300"/>
            </a:solidFill>
          </a:ln>
        </p:spPr>
      </p:pic>
    </p:spTree>
    <p:extLst>
      <p:ext uri="{BB962C8B-B14F-4D97-AF65-F5344CB8AC3E}">
        <p14:creationId xmlns:p14="http://schemas.microsoft.com/office/powerpoint/2010/main" val="3464000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868" y="1163290"/>
            <a:ext cx="8712968" cy="5256584"/>
          </a:xfrm>
        </p:spPr>
        <p:txBody>
          <a:bodyPr>
            <a:normAutofit/>
          </a:bodyPr>
          <a:lstStyle/>
          <a:p>
            <a:pPr lvl="0" defTabSz="457200">
              <a:buClr>
                <a:srgbClr val="8B0E18"/>
              </a:buClr>
            </a:pPr>
            <a:endParaRPr lang="en-US" sz="1800" b="0" dirty="0" smtClean="0">
              <a:solidFill>
                <a:prstClr val="black"/>
              </a:solidFill>
              <a:latin typeface="+mn-lt"/>
            </a:endParaRPr>
          </a:p>
          <a:p>
            <a:pPr lvl="0" defTabSz="457200">
              <a:buClr>
                <a:srgbClr val="8B0E18"/>
              </a:buClr>
            </a:pPr>
            <a:endParaRPr lang="en-US" sz="1800" b="0" dirty="0">
              <a:solidFill>
                <a:prstClr val="black"/>
              </a:solidFill>
              <a:latin typeface="+mn-lt"/>
            </a:endParaRPr>
          </a:p>
          <a:p>
            <a:pPr lvl="0" defTabSz="457200">
              <a:buClr>
                <a:srgbClr val="8B0E18"/>
              </a:buClr>
            </a:pPr>
            <a:r>
              <a:rPr lang="en-US" sz="1800" b="0" dirty="0" smtClean="0">
                <a:solidFill>
                  <a:prstClr val="black"/>
                </a:solidFill>
                <a:latin typeface="+mn-lt"/>
              </a:rPr>
              <a:t>The  funding of the upgrading, acquisition and installation of the back up generators is an ongoing process. </a:t>
            </a:r>
          </a:p>
          <a:p>
            <a:pPr lvl="0" defTabSz="457200">
              <a:buClr>
                <a:srgbClr val="8B0E18"/>
              </a:buClr>
            </a:pPr>
            <a:r>
              <a:rPr lang="en-US" sz="1800" b="0" dirty="0" smtClean="0">
                <a:solidFill>
                  <a:prstClr val="black"/>
                </a:solidFill>
                <a:latin typeface="+mn-lt"/>
              </a:rPr>
              <a:t>In some entities the generator forms part of the scope of work for bigger projects, especially in cases where there is a challenge of limited space and a need of services of a Structural Engineer. </a:t>
            </a:r>
          </a:p>
          <a:p>
            <a:pPr lvl="0" defTabSz="457200">
              <a:buClr>
                <a:srgbClr val="8B0E18"/>
              </a:buClr>
            </a:pPr>
            <a:r>
              <a:rPr lang="en-US" sz="1800" b="0" dirty="0" smtClean="0">
                <a:solidFill>
                  <a:prstClr val="black"/>
                </a:solidFill>
                <a:latin typeface="+mn-lt"/>
                <a:cs typeface="Arial" panose="020B0604020202020204" pitchFamily="34" charset="0"/>
              </a:rPr>
              <a:t>It should be noted that the funding varies based on the size and the needs of the entity.</a:t>
            </a:r>
          </a:p>
          <a:p>
            <a:pPr lvl="0" defTabSz="457200">
              <a:buClr>
                <a:srgbClr val="8B0E18"/>
              </a:buClr>
            </a:pPr>
            <a:endParaRPr lang="en-US" sz="1600" b="0" dirty="0">
              <a:solidFill>
                <a:prstClr val="black"/>
              </a:solidFill>
              <a:latin typeface="+mn-lt"/>
            </a:endParaRPr>
          </a:p>
          <a:p>
            <a:pPr marL="0" lvl="0" indent="0" defTabSz="457200">
              <a:buClr>
                <a:srgbClr val="8B0E18"/>
              </a:buClr>
              <a:buNone/>
            </a:pPr>
            <a:endParaRPr lang="en-US" sz="2000" b="0" dirty="0">
              <a:solidFill>
                <a:prstClr val="black"/>
              </a:solidFill>
            </a:endParaRPr>
          </a:p>
          <a:p>
            <a:pPr marL="0" indent="0">
              <a:buNone/>
            </a:pPr>
            <a:endParaRPr lang="en-US" sz="1800" b="0" dirty="0">
              <a:latin typeface="+mn-lt"/>
            </a:endParaRPr>
          </a:p>
        </p:txBody>
      </p:sp>
      <p:sp>
        <p:nvSpPr>
          <p:cNvPr id="7" name="Title 6"/>
          <p:cNvSpPr>
            <a:spLocks noGrp="1"/>
          </p:cNvSpPr>
          <p:nvPr>
            <p:ph type="title"/>
          </p:nvPr>
        </p:nvSpPr>
        <p:spPr>
          <a:xfrm>
            <a:off x="539552" y="452338"/>
            <a:ext cx="8229600" cy="710952"/>
          </a:xfrm>
        </p:spPr>
        <p:txBody>
          <a:bodyPr>
            <a:noAutofit/>
          </a:bodyPr>
          <a:lstStyle/>
          <a:p>
            <a:pPr algn="ctr"/>
            <a:r>
              <a:rPr lang="en-US" dirty="0" smtClean="0">
                <a:latin typeface="+mj-lt"/>
              </a:rPr>
              <a:t>CONCLUSION</a:t>
            </a:r>
            <a:r>
              <a:rPr lang="en-US" sz="4000" dirty="0" smtClean="0">
                <a:latin typeface="+mj-lt"/>
              </a:rPr>
              <a:t/>
            </a:r>
            <a:br>
              <a:rPr lang="en-US" sz="4000" dirty="0" smtClean="0">
                <a:latin typeface="+mj-lt"/>
              </a:rPr>
            </a:br>
            <a:endParaRPr lang="en-ZA" sz="4000" dirty="0">
              <a:latin typeface="+mj-lt"/>
            </a:endParaRPr>
          </a:p>
        </p:txBody>
      </p:sp>
      <p:sp>
        <p:nvSpPr>
          <p:cNvPr id="5" name="Slide Number Placeholder 4"/>
          <p:cNvSpPr>
            <a:spLocks noGrp="1"/>
          </p:cNvSpPr>
          <p:nvPr>
            <p:ph type="sldNum" sz="quarter" idx="4"/>
          </p:nvPr>
        </p:nvSpPr>
        <p:spPr>
          <a:xfrm>
            <a:off x="8210872" y="6237312"/>
            <a:ext cx="609600" cy="365125"/>
          </a:xfrm>
        </p:spPr>
        <p:txBody>
          <a:bodyPr/>
          <a:lstStyle/>
          <a:p>
            <a:r>
              <a:rPr lang="en-ZA" dirty="0" smtClean="0"/>
              <a:t>18</a:t>
            </a:r>
          </a:p>
        </p:txBody>
      </p:sp>
    </p:spTree>
    <p:extLst>
      <p:ext uri="{BB962C8B-B14F-4D97-AF65-F5344CB8AC3E}">
        <p14:creationId xmlns:p14="http://schemas.microsoft.com/office/powerpoint/2010/main" val="30091164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4968552"/>
          </a:xfrm>
        </p:spPr>
        <p:txBody>
          <a:bodyPr>
            <a:normAutofit/>
          </a:bodyPr>
          <a:lstStyle/>
          <a:p>
            <a:pPr marL="457200" lvl="1" indent="0">
              <a:lnSpc>
                <a:spcPct val="90000"/>
              </a:lnSpc>
              <a:buNone/>
            </a:pPr>
            <a:endParaRPr lang="en-US" sz="2000" dirty="0">
              <a:solidFill>
                <a:schemeClr val="tx1"/>
              </a:solidFill>
              <a:latin typeface="Arial" pitchFamily="34" charset="0"/>
            </a:endParaRPr>
          </a:p>
          <a:p>
            <a:pPr>
              <a:buFont typeface="Wingdings" panose="05000000000000000000" pitchFamily="2" charset="2"/>
              <a:buChar char="q"/>
            </a:pPr>
            <a:r>
              <a:rPr lang="en-US" sz="1800" b="0" dirty="0" smtClean="0">
                <a:solidFill>
                  <a:schemeClr val="tx1"/>
                </a:solidFill>
                <a:latin typeface="+mn-lt"/>
              </a:rPr>
              <a:t>PURPOSE OF THE PRESENTATION</a:t>
            </a:r>
          </a:p>
          <a:p>
            <a:pPr>
              <a:buFont typeface="Wingdings" panose="05000000000000000000" pitchFamily="2" charset="2"/>
              <a:buChar char="q"/>
            </a:pPr>
            <a:r>
              <a:rPr lang="en-US" sz="1800" b="0" dirty="0" smtClean="0">
                <a:solidFill>
                  <a:schemeClr val="tx1"/>
                </a:solidFill>
                <a:latin typeface="+mn-lt"/>
              </a:rPr>
              <a:t>BACKGROUND</a:t>
            </a:r>
          </a:p>
          <a:p>
            <a:pPr>
              <a:buFont typeface="Wingdings" panose="05000000000000000000" pitchFamily="2" charset="2"/>
              <a:buChar char="q"/>
            </a:pPr>
            <a:r>
              <a:rPr lang="en-US" sz="1800" b="0" dirty="0" smtClean="0">
                <a:solidFill>
                  <a:schemeClr val="tx1"/>
                </a:solidFill>
                <a:latin typeface="+mn-lt"/>
              </a:rPr>
              <a:t>LIST OF ENTITIES WITH/WITHOUT GENERATORS</a:t>
            </a:r>
          </a:p>
          <a:p>
            <a:pPr>
              <a:buFont typeface="Wingdings" panose="05000000000000000000" pitchFamily="2" charset="2"/>
              <a:buChar char="q"/>
            </a:pPr>
            <a:r>
              <a:rPr lang="en-US" sz="1800" b="0" dirty="0" smtClean="0">
                <a:solidFill>
                  <a:schemeClr val="tx1"/>
                </a:solidFill>
                <a:latin typeface="+mn-lt"/>
              </a:rPr>
              <a:t>CONCLUSION</a:t>
            </a:r>
          </a:p>
          <a:p>
            <a:pPr marL="0" indent="0">
              <a:buNone/>
            </a:pPr>
            <a:endParaRPr lang="en-US" dirty="0" smtClean="0">
              <a:solidFill>
                <a:schemeClr val="tx1"/>
              </a:solidFill>
            </a:endParaRPr>
          </a:p>
          <a:p>
            <a:pPr marL="0" indent="0">
              <a:buNone/>
            </a:pPr>
            <a:endParaRPr lang="en-ZA" dirty="0" smtClean="0">
              <a:solidFill>
                <a:schemeClr val="tx1"/>
              </a:solidFill>
            </a:endParaRPr>
          </a:p>
          <a:p>
            <a:pPr marL="0" indent="0">
              <a:buNone/>
            </a:pPr>
            <a:endParaRPr lang="en-ZA" dirty="0">
              <a:solidFill>
                <a:schemeClr val="tx1"/>
              </a:solidFill>
            </a:endParaRPr>
          </a:p>
        </p:txBody>
      </p:sp>
      <p:sp>
        <p:nvSpPr>
          <p:cNvPr id="7" name="Title 6"/>
          <p:cNvSpPr>
            <a:spLocks noGrp="1"/>
          </p:cNvSpPr>
          <p:nvPr>
            <p:ph type="title"/>
          </p:nvPr>
        </p:nvSpPr>
        <p:spPr>
          <a:xfrm>
            <a:off x="467544" y="260648"/>
            <a:ext cx="8229600" cy="710952"/>
          </a:xfrm>
        </p:spPr>
        <p:txBody>
          <a:bodyPr>
            <a:noAutofit/>
          </a:bodyPr>
          <a:lstStyle/>
          <a:p>
            <a:pPr algn="ctr"/>
            <a:r>
              <a:rPr lang="en-US" dirty="0" smtClean="0">
                <a:latin typeface="+mj-lt"/>
              </a:rPr>
              <a:t>OUTLINE OF THE PRESENTATION</a:t>
            </a:r>
            <a:r>
              <a:rPr lang="en-US" sz="4400" dirty="0">
                <a:latin typeface="+mj-lt"/>
              </a:rPr>
              <a:t/>
            </a:r>
            <a:br>
              <a:rPr lang="en-US" sz="4400" dirty="0">
                <a:latin typeface="+mj-lt"/>
              </a:rPr>
            </a:br>
            <a:endParaRPr lang="en-ZA" sz="4400" dirty="0">
              <a:latin typeface="+mj-lt"/>
            </a:endParaRPr>
          </a:p>
        </p:txBody>
      </p:sp>
      <p:sp>
        <p:nvSpPr>
          <p:cNvPr id="5" name="Slide Number Placeholder 4"/>
          <p:cNvSpPr>
            <a:spLocks noGrp="1"/>
          </p:cNvSpPr>
          <p:nvPr>
            <p:ph type="sldNum" sz="quarter" idx="4"/>
          </p:nvPr>
        </p:nvSpPr>
        <p:spPr/>
        <p:txBody>
          <a:bodyPr/>
          <a:lstStyle/>
          <a:p>
            <a:r>
              <a:rPr lang="en-US" dirty="0"/>
              <a:t>1</a:t>
            </a:r>
            <a:endParaRPr lang="en-ZA" dirty="0" smtClean="0"/>
          </a:p>
        </p:txBody>
      </p:sp>
    </p:spTree>
    <p:extLst>
      <p:ext uri="{BB962C8B-B14F-4D97-AF65-F5344CB8AC3E}">
        <p14:creationId xmlns:p14="http://schemas.microsoft.com/office/powerpoint/2010/main" val="38284555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36912"/>
            <a:ext cx="8733656" cy="710952"/>
          </a:xfrm>
        </p:spPr>
        <p:txBody>
          <a:bodyPr>
            <a:noAutofit/>
          </a:bodyPr>
          <a:lstStyle/>
          <a:p>
            <a:pPr algn="ctr"/>
            <a:r>
              <a:rPr lang="en-US" sz="5400" smtClean="0">
                <a:latin typeface="+mj-lt"/>
              </a:rPr>
              <a:t>Thank you</a:t>
            </a:r>
            <a:endParaRPr lang="en-ZA" sz="5400" dirty="0">
              <a:latin typeface="+mj-lt"/>
            </a:endParaRPr>
          </a:p>
        </p:txBody>
      </p:sp>
      <p:sp>
        <p:nvSpPr>
          <p:cNvPr id="5" name="Slide Number Placeholder 4"/>
          <p:cNvSpPr>
            <a:spLocks noGrp="1"/>
          </p:cNvSpPr>
          <p:nvPr>
            <p:ph type="sldNum" sz="quarter" idx="4"/>
          </p:nvPr>
        </p:nvSpPr>
        <p:spPr/>
        <p:txBody>
          <a:bodyPr/>
          <a:lstStyle/>
          <a:p>
            <a:r>
              <a:rPr lang="en-US" dirty="0" smtClean="0"/>
              <a:t>19</a:t>
            </a:r>
            <a:endParaRPr lang="en-ZA" dirty="0" smtClean="0"/>
          </a:p>
        </p:txBody>
      </p:sp>
    </p:spTree>
    <p:extLst>
      <p:ext uri="{BB962C8B-B14F-4D97-AF65-F5344CB8AC3E}">
        <p14:creationId xmlns:p14="http://schemas.microsoft.com/office/powerpoint/2010/main" val="59816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4968552"/>
          </a:xfrm>
        </p:spPr>
        <p:txBody>
          <a:bodyPr>
            <a:normAutofit/>
          </a:bodyPr>
          <a:lstStyle/>
          <a:p>
            <a:pPr marL="457200" lvl="1" indent="0">
              <a:lnSpc>
                <a:spcPct val="90000"/>
              </a:lnSpc>
              <a:buNone/>
            </a:pPr>
            <a:endParaRPr lang="en-US" sz="2000" dirty="0">
              <a:solidFill>
                <a:schemeClr val="tx1"/>
              </a:solidFill>
              <a:latin typeface="Arial" pitchFamily="34" charset="0"/>
            </a:endParaRPr>
          </a:p>
          <a:p>
            <a:pPr marL="0" indent="0" algn="ctr">
              <a:buNone/>
            </a:pPr>
            <a:endParaRPr lang="en-US" b="0" dirty="0" smtClean="0">
              <a:solidFill>
                <a:schemeClr val="tx1"/>
              </a:solidFill>
            </a:endParaRPr>
          </a:p>
          <a:p>
            <a:pPr marL="0" indent="0" algn="ctr">
              <a:buNone/>
            </a:pPr>
            <a:endParaRPr lang="en-US" b="0" dirty="0">
              <a:solidFill>
                <a:schemeClr val="tx1"/>
              </a:solidFill>
            </a:endParaRPr>
          </a:p>
          <a:p>
            <a:pPr marL="0" indent="0" algn="ctr">
              <a:buNone/>
            </a:pPr>
            <a:endParaRPr lang="en-US" b="0" dirty="0" smtClean="0">
              <a:solidFill>
                <a:schemeClr val="tx1"/>
              </a:solidFill>
            </a:endParaRPr>
          </a:p>
          <a:p>
            <a:pPr marL="0" indent="0" algn="ctr">
              <a:buNone/>
            </a:pPr>
            <a:r>
              <a:rPr lang="en-US" sz="1800" b="0" dirty="0" smtClean="0">
                <a:solidFill>
                  <a:schemeClr val="tx1"/>
                </a:solidFill>
                <a:latin typeface="+mn-lt"/>
              </a:rPr>
              <a:t>The purpose of the submission is to outline the measures to deal with load shedding at the  public entities of the Department.</a:t>
            </a:r>
          </a:p>
          <a:p>
            <a:pPr marL="0" indent="0">
              <a:buNone/>
            </a:pPr>
            <a:endParaRPr lang="en-US" dirty="0" smtClean="0">
              <a:solidFill>
                <a:schemeClr val="tx1"/>
              </a:solidFill>
            </a:endParaRPr>
          </a:p>
          <a:p>
            <a:pPr marL="0" indent="0">
              <a:buNone/>
            </a:pPr>
            <a:endParaRPr lang="en-ZA" dirty="0" smtClean="0">
              <a:solidFill>
                <a:schemeClr val="tx1"/>
              </a:solidFill>
            </a:endParaRPr>
          </a:p>
          <a:p>
            <a:pPr marL="0" indent="0">
              <a:buNone/>
            </a:pPr>
            <a:endParaRPr lang="en-ZA" dirty="0">
              <a:solidFill>
                <a:schemeClr val="tx1"/>
              </a:solidFill>
            </a:endParaRPr>
          </a:p>
        </p:txBody>
      </p:sp>
      <p:sp>
        <p:nvSpPr>
          <p:cNvPr id="7" name="Title 6"/>
          <p:cNvSpPr>
            <a:spLocks noGrp="1"/>
          </p:cNvSpPr>
          <p:nvPr>
            <p:ph type="title"/>
          </p:nvPr>
        </p:nvSpPr>
        <p:spPr>
          <a:xfrm>
            <a:off x="467544" y="260648"/>
            <a:ext cx="8229600" cy="710952"/>
          </a:xfrm>
        </p:spPr>
        <p:txBody>
          <a:bodyPr>
            <a:noAutofit/>
          </a:bodyPr>
          <a:lstStyle/>
          <a:p>
            <a:pPr algn="ctr"/>
            <a:r>
              <a:rPr lang="en-US" dirty="0" smtClean="0">
                <a:latin typeface="+mj-lt"/>
              </a:rPr>
              <a:t>PURPOSE OF THE PRESENTATION</a:t>
            </a:r>
            <a:endParaRPr lang="en-ZA" dirty="0">
              <a:latin typeface="+mj-lt"/>
            </a:endParaRPr>
          </a:p>
        </p:txBody>
      </p:sp>
      <p:sp>
        <p:nvSpPr>
          <p:cNvPr id="5" name="Slide Number Placeholder 4"/>
          <p:cNvSpPr>
            <a:spLocks noGrp="1"/>
          </p:cNvSpPr>
          <p:nvPr>
            <p:ph type="sldNum" sz="quarter" idx="4"/>
          </p:nvPr>
        </p:nvSpPr>
        <p:spPr/>
        <p:txBody>
          <a:bodyPr/>
          <a:lstStyle/>
          <a:p>
            <a:r>
              <a:rPr lang="en-US" dirty="0"/>
              <a:t>2</a:t>
            </a:r>
            <a:endParaRPr lang="en-ZA" dirty="0" smtClean="0"/>
          </a:p>
        </p:txBody>
      </p:sp>
    </p:spTree>
    <p:extLst>
      <p:ext uri="{BB962C8B-B14F-4D97-AF65-F5344CB8AC3E}">
        <p14:creationId xmlns:p14="http://schemas.microsoft.com/office/powerpoint/2010/main" val="73721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96752"/>
            <a:ext cx="8712968" cy="4968552"/>
          </a:xfrm>
        </p:spPr>
        <p:txBody>
          <a:bodyPr>
            <a:normAutofit/>
          </a:bodyPr>
          <a:lstStyle/>
          <a:p>
            <a:pPr lvl="0" defTabSz="457200">
              <a:buClr>
                <a:srgbClr val="8B0E18"/>
              </a:buClr>
            </a:pPr>
            <a:r>
              <a:rPr lang="en-US" sz="1800" b="0" dirty="0" smtClean="0">
                <a:solidFill>
                  <a:schemeClr val="tx1"/>
                </a:solidFill>
                <a:latin typeface="+mn-lt"/>
              </a:rPr>
              <a:t>The Department of Arts and Culture (DAC) has made funding available for the acquisition and installation of generators as a measure to deal with load shedding at entities. </a:t>
            </a:r>
            <a:endParaRPr lang="en-US" sz="1800" b="0" dirty="0">
              <a:solidFill>
                <a:schemeClr val="tx1"/>
              </a:solidFill>
              <a:latin typeface="+mn-lt"/>
            </a:endParaRPr>
          </a:p>
          <a:p>
            <a:pPr lvl="0" defTabSz="457200">
              <a:buClr>
                <a:srgbClr val="8B0E18"/>
              </a:buClr>
            </a:pPr>
            <a:r>
              <a:rPr lang="en-US" sz="1800" b="0" dirty="0" smtClean="0">
                <a:solidFill>
                  <a:schemeClr val="tx1"/>
                </a:solidFill>
                <a:latin typeface="+mn-lt"/>
              </a:rPr>
              <a:t>The newly acquired generators function as the back up generators i.e. they kick-in during power outages and provide electricity for the lights, productions, etc.</a:t>
            </a:r>
            <a:endParaRPr lang="en-US" sz="1800" b="0" dirty="0">
              <a:solidFill>
                <a:schemeClr val="tx1"/>
              </a:solidFill>
              <a:latin typeface="+mn-lt"/>
            </a:endParaRPr>
          </a:p>
          <a:p>
            <a:pPr lvl="0" defTabSz="457200">
              <a:buClr>
                <a:srgbClr val="8B0E18"/>
              </a:buClr>
            </a:pPr>
            <a:r>
              <a:rPr lang="en-US" sz="1800" b="0" dirty="0" smtClean="0">
                <a:solidFill>
                  <a:schemeClr val="tx1"/>
                </a:solidFill>
                <a:latin typeface="+mn-lt"/>
              </a:rPr>
              <a:t>Funds were also made available for upgrading existing emergency generators which provide only lighting during power outages, to back up generators .</a:t>
            </a:r>
          </a:p>
          <a:p>
            <a:pPr lvl="0" defTabSz="457200">
              <a:buClr>
                <a:srgbClr val="8B0E18"/>
              </a:buClr>
            </a:pPr>
            <a:r>
              <a:rPr lang="en-US" sz="1800" b="0" dirty="0" smtClean="0">
                <a:solidFill>
                  <a:schemeClr val="tx1"/>
                </a:solidFill>
                <a:latin typeface="+mn-lt"/>
              </a:rPr>
              <a:t>In some cases, emergency generators require replacement rather than upgrading due to their condition.</a:t>
            </a:r>
          </a:p>
          <a:p>
            <a:pPr lvl="0" defTabSz="457200">
              <a:buClr>
                <a:srgbClr val="8B0E18"/>
              </a:buClr>
            </a:pPr>
            <a:r>
              <a:rPr lang="en-US" sz="1800" b="0" dirty="0" smtClean="0">
                <a:solidFill>
                  <a:schemeClr val="tx1"/>
                </a:solidFill>
                <a:latin typeface="+mn-lt"/>
              </a:rPr>
              <a:t>It should also be noted that, in most cases, funding included fees to appoint an Engineer to check the suitable location to place the generator, design the structure to install the generator, draft the specifications according to the needs of the entity and monitor the service provider who will be responsible for the acquisition and installation.</a:t>
            </a:r>
            <a:endParaRPr lang="en-US" sz="1800" b="0" dirty="0">
              <a:solidFill>
                <a:schemeClr val="tx1"/>
              </a:solidFill>
              <a:latin typeface="+mn-lt"/>
            </a:endParaRPr>
          </a:p>
          <a:p>
            <a:pPr marL="0" lvl="0" indent="0" defTabSz="457200">
              <a:buClr>
                <a:srgbClr val="8B0E18"/>
              </a:buClr>
              <a:buNone/>
            </a:pPr>
            <a:endParaRPr lang="en-US" sz="1800" b="0" dirty="0" smtClean="0">
              <a:solidFill>
                <a:prstClr val="black"/>
              </a:solidFill>
              <a:latin typeface="+mn-lt"/>
            </a:endParaRPr>
          </a:p>
          <a:p>
            <a:pPr marL="0" lvl="0" indent="0" defTabSz="457200">
              <a:buClr>
                <a:srgbClr val="8B0E18"/>
              </a:buClr>
              <a:buNone/>
            </a:pPr>
            <a:r>
              <a:rPr lang="en-US" sz="1800" b="0" dirty="0" smtClean="0">
                <a:solidFill>
                  <a:prstClr val="black"/>
                </a:solidFill>
                <a:latin typeface="+mn-lt"/>
              </a:rPr>
              <a:t>The detail of which entities were funded, the amounts, financial years  and the future commitments are outlined in the slides to follow.</a:t>
            </a:r>
          </a:p>
          <a:p>
            <a:pPr lvl="0" defTabSz="457200">
              <a:buClr>
                <a:srgbClr val="8B0E18"/>
              </a:buClr>
            </a:pPr>
            <a:endParaRPr lang="en-US" sz="1800" b="0" dirty="0">
              <a:solidFill>
                <a:prstClr val="black"/>
              </a:solidFill>
              <a:latin typeface="+mn-lt"/>
            </a:endParaRPr>
          </a:p>
          <a:p>
            <a:pPr marL="0" indent="0">
              <a:buNone/>
            </a:pPr>
            <a:endParaRPr lang="en-US" b="0" dirty="0" smtClean="0">
              <a:solidFill>
                <a:schemeClr val="tx1"/>
              </a:solidFill>
              <a:latin typeface="+mn-lt"/>
            </a:endParaRPr>
          </a:p>
          <a:p>
            <a:pPr marL="0" indent="0">
              <a:buNone/>
            </a:pPr>
            <a:endParaRPr lang="en-ZA" dirty="0" smtClean="0">
              <a:solidFill>
                <a:schemeClr val="tx1"/>
              </a:solidFill>
              <a:latin typeface="+mn-lt"/>
            </a:endParaRPr>
          </a:p>
          <a:p>
            <a:pPr marL="0" indent="0">
              <a:buNone/>
            </a:pPr>
            <a:endParaRPr lang="en-ZA" dirty="0">
              <a:solidFill>
                <a:schemeClr val="tx1"/>
              </a:solidFill>
              <a:latin typeface="+mn-lt"/>
            </a:endParaRPr>
          </a:p>
        </p:txBody>
      </p:sp>
      <p:sp>
        <p:nvSpPr>
          <p:cNvPr id="7" name="Title 6"/>
          <p:cNvSpPr>
            <a:spLocks noGrp="1"/>
          </p:cNvSpPr>
          <p:nvPr>
            <p:ph type="title"/>
          </p:nvPr>
        </p:nvSpPr>
        <p:spPr>
          <a:xfrm>
            <a:off x="467544" y="260648"/>
            <a:ext cx="8229600" cy="710952"/>
          </a:xfrm>
        </p:spPr>
        <p:txBody>
          <a:bodyPr>
            <a:noAutofit/>
          </a:bodyPr>
          <a:lstStyle/>
          <a:p>
            <a:pPr algn="ctr"/>
            <a:r>
              <a:rPr lang="en-US" dirty="0" smtClean="0">
                <a:latin typeface="+mj-lt"/>
              </a:rPr>
              <a:t>BACKGROUND</a:t>
            </a:r>
            <a:r>
              <a:rPr lang="en-US" sz="4400" dirty="0">
                <a:latin typeface="+mj-lt"/>
              </a:rPr>
              <a:t/>
            </a:r>
            <a:br>
              <a:rPr lang="en-US" sz="4400" dirty="0">
                <a:latin typeface="+mj-lt"/>
              </a:rPr>
            </a:br>
            <a:endParaRPr lang="en-ZA" sz="4400" dirty="0">
              <a:latin typeface="+mj-lt"/>
            </a:endParaRPr>
          </a:p>
        </p:txBody>
      </p:sp>
      <p:sp>
        <p:nvSpPr>
          <p:cNvPr id="5" name="Slide Number Placeholder 4"/>
          <p:cNvSpPr>
            <a:spLocks noGrp="1"/>
          </p:cNvSpPr>
          <p:nvPr>
            <p:ph type="sldNum" sz="quarter" idx="4"/>
          </p:nvPr>
        </p:nvSpPr>
        <p:spPr/>
        <p:txBody>
          <a:bodyPr/>
          <a:lstStyle/>
          <a:p>
            <a:r>
              <a:rPr lang="en-US" dirty="0"/>
              <a:t>3</a:t>
            </a:r>
            <a:endParaRPr lang="en-ZA" dirty="0" smtClean="0"/>
          </a:p>
        </p:txBody>
      </p:sp>
    </p:spTree>
    <p:extLst>
      <p:ext uri="{BB962C8B-B14F-4D97-AF65-F5344CB8AC3E}">
        <p14:creationId xmlns:p14="http://schemas.microsoft.com/office/powerpoint/2010/main" val="1983855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64904"/>
            <a:ext cx="8856984" cy="1146051"/>
          </a:xfrm>
        </p:spPr>
        <p:txBody>
          <a:bodyPr>
            <a:noAutofit/>
          </a:bodyPr>
          <a:lstStyle/>
          <a:p>
            <a:pPr algn="ctr"/>
            <a:r>
              <a:rPr lang="en-ZA" sz="3200" dirty="0" smtClean="0">
                <a:latin typeface="+mj-lt"/>
              </a:rPr>
              <a:t>LIST OF ENTITIES WITH/WITHOUT GENERATORS</a:t>
            </a:r>
            <a:br>
              <a:rPr lang="en-ZA" sz="3200" dirty="0" smtClean="0">
                <a:latin typeface="+mj-lt"/>
              </a:rPr>
            </a:br>
            <a:r>
              <a:rPr lang="en-ZA" sz="3200" dirty="0">
                <a:latin typeface="+mj-lt"/>
              </a:rPr>
              <a:t/>
            </a:r>
            <a:br>
              <a:rPr lang="en-ZA" sz="3200" dirty="0">
                <a:latin typeface="+mj-lt"/>
              </a:rPr>
            </a:br>
            <a:endParaRPr lang="en-ZA" sz="3200" dirty="0">
              <a:latin typeface="+mj-lt"/>
            </a:endParaRPr>
          </a:p>
        </p:txBody>
      </p:sp>
      <p:sp>
        <p:nvSpPr>
          <p:cNvPr id="4" name="Slide Number Placeholder 3"/>
          <p:cNvSpPr>
            <a:spLocks noGrp="1"/>
          </p:cNvSpPr>
          <p:nvPr>
            <p:ph type="sldNum" sz="quarter" idx="4"/>
          </p:nvPr>
        </p:nvSpPr>
        <p:spPr/>
        <p:txBody>
          <a:bodyPr/>
          <a:lstStyle/>
          <a:p>
            <a:r>
              <a:rPr lang="en-US" dirty="0" smtClean="0"/>
              <a:t>4</a:t>
            </a:r>
            <a:endParaRPr lang="en-ZA" dirty="0" smtClean="0"/>
          </a:p>
        </p:txBody>
      </p:sp>
    </p:spTree>
    <p:extLst>
      <p:ext uri="{BB962C8B-B14F-4D97-AF65-F5344CB8AC3E}">
        <p14:creationId xmlns:p14="http://schemas.microsoft.com/office/powerpoint/2010/main" val="30785424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028384" y="6286412"/>
            <a:ext cx="609600" cy="454956"/>
          </a:xfrm>
        </p:spPr>
        <p:txBody>
          <a:bodyPr/>
          <a:lstStyle/>
          <a:p>
            <a:r>
              <a:rPr lang="en-ZA" dirty="0"/>
              <a:t>5</a:t>
            </a:r>
            <a:endParaRPr lang="en-ZA" dirty="0" smtClean="0"/>
          </a:p>
        </p:txBody>
      </p:sp>
      <p:graphicFrame>
        <p:nvGraphicFramePr>
          <p:cNvPr id="6" name="Table 5"/>
          <p:cNvGraphicFramePr>
            <a:graphicFrameLocks noGrp="1"/>
          </p:cNvGraphicFramePr>
          <p:nvPr>
            <p:extLst>
              <p:ext uri="{D42A27DB-BD31-4B8C-83A1-F6EECF244321}">
                <p14:modId xmlns:p14="http://schemas.microsoft.com/office/powerpoint/2010/main" val="2298068323"/>
              </p:ext>
            </p:extLst>
          </p:nvPr>
        </p:nvGraphicFramePr>
        <p:xfrm>
          <a:off x="179513" y="548680"/>
          <a:ext cx="8749481" cy="5529700"/>
        </p:xfrm>
        <a:graphic>
          <a:graphicData uri="http://schemas.openxmlformats.org/drawingml/2006/table">
            <a:tbl>
              <a:tblPr firstRow="1" bandRow="1"/>
              <a:tblGrid>
                <a:gridCol w="1622888">
                  <a:extLst>
                    <a:ext uri="{9D8B030D-6E8A-4147-A177-3AD203B41FA5}">
                      <a16:colId xmlns="" xmlns:a16="http://schemas.microsoft.com/office/drawing/2014/main" val="20000"/>
                    </a:ext>
                  </a:extLst>
                </a:gridCol>
                <a:gridCol w="1552327">
                  <a:extLst>
                    <a:ext uri="{9D8B030D-6E8A-4147-A177-3AD203B41FA5}">
                      <a16:colId xmlns="" xmlns:a16="http://schemas.microsoft.com/office/drawing/2014/main" val="20001"/>
                    </a:ext>
                  </a:extLst>
                </a:gridCol>
                <a:gridCol w="1411206">
                  <a:extLst>
                    <a:ext uri="{9D8B030D-6E8A-4147-A177-3AD203B41FA5}">
                      <a16:colId xmlns="" xmlns:a16="http://schemas.microsoft.com/office/drawing/2014/main" val="20002"/>
                    </a:ext>
                  </a:extLst>
                </a:gridCol>
                <a:gridCol w="1662890">
                  <a:extLst>
                    <a:ext uri="{9D8B030D-6E8A-4147-A177-3AD203B41FA5}">
                      <a16:colId xmlns="" xmlns:a16="http://schemas.microsoft.com/office/drawing/2014/main" val="20003"/>
                    </a:ext>
                  </a:extLst>
                </a:gridCol>
                <a:gridCol w="2500170">
                  <a:extLst>
                    <a:ext uri="{9D8B030D-6E8A-4147-A177-3AD203B41FA5}">
                      <a16:colId xmlns="" xmlns:a16="http://schemas.microsoft.com/office/drawing/2014/main" val="20004"/>
                    </a:ext>
                  </a:extLst>
                </a:gridCol>
              </a:tblGrid>
              <a:tr h="1019909">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 Transferred funding for the </a:t>
                      </a:r>
                      <a:r>
                        <a:rPr lang="en-US" sz="1800" b="1" i="0" u="none" strike="noStrike" dirty="0" smtClean="0">
                          <a:solidFill>
                            <a:srgbClr val="000000"/>
                          </a:solidFill>
                          <a:effectLst/>
                          <a:latin typeface="+mj-lt"/>
                          <a:cs typeface="Arial" panose="020B0604020202020204" pitchFamily="34" charset="0"/>
                        </a:rPr>
                        <a:t>generator/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a:t>
                      </a:r>
                      <a:r>
                        <a:rPr lang="en-US" sz="1800" b="1" i="0" u="none" strike="noStrike" dirty="0">
                          <a:solidFill>
                            <a:srgbClr val="000000"/>
                          </a:solidFill>
                          <a:effectLst/>
                          <a:latin typeface="+mj-lt"/>
                          <a:cs typeface="Arial" panose="020B0604020202020204" pitchFamily="34" charset="0"/>
                        </a:rPr>
                        <a:t>Transferred</a:t>
                      </a: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Commitment </a:t>
                      </a:r>
                      <a:r>
                        <a:rPr lang="en-US" sz="1800" b="1" i="0" u="none" strike="noStrike" dirty="0">
                          <a:solidFill>
                            <a:srgbClr val="000000"/>
                          </a:solidFill>
                          <a:effectLst/>
                          <a:latin typeface="+mj-lt"/>
                          <a:cs typeface="Arial" panose="020B0604020202020204" pitchFamily="34" charset="0"/>
                        </a:rPr>
                        <a:t>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999610">
                <a:tc>
                  <a:txBody>
                    <a:bodyPr/>
                    <a:lstStyle/>
                    <a:p>
                      <a:pPr algn="l" fontAlgn="b"/>
                      <a:r>
                        <a:rPr lang="en-US" sz="1400" b="0" i="0" u="none" strike="noStrike" dirty="0" smtClean="0">
                          <a:solidFill>
                            <a:srgbClr val="000000"/>
                          </a:solidFill>
                          <a:effectLst/>
                          <a:latin typeface="+mn-lt"/>
                          <a:cs typeface="Arial" panose="020B0604020202020204" pitchFamily="34" charset="0"/>
                        </a:rPr>
                        <a:t>Arts Cape Theatre</a:t>
                      </a:r>
                      <a:endParaRPr lang="en-US" sz="1400" b="0" i="0" u="none" strike="noStrike" dirty="0">
                        <a:solidFill>
                          <a:srgbClr val="000000"/>
                        </a:solidFill>
                        <a:effectLst/>
                        <a:latin typeface="+mn-lt"/>
                        <a:cs typeface="Arial" panose="020B0604020202020204" pitchFamily="34" charset="0"/>
                      </a:endParaRPr>
                    </a:p>
                  </a:txBody>
                  <a:tcPr marL="6350" marR="6350" marT="6350" marB="0" anchor="ctr"/>
                </a:tc>
                <a:tc>
                  <a:txBody>
                    <a:bodyPr/>
                    <a:lstStyle/>
                    <a:p>
                      <a:pPr algn="ctr" fontAlgn="b"/>
                      <a:r>
                        <a:rPr lang="en-US" sz="1400" b="0" i="0" u="none" strike="noStrike" dirty="0">
                          <a:solidFill>
                            <a:srgbClr val="000000"/>
                          </a:solidFill>
                          <a:effectLst/>
                          <a:latin typeface="+mn-lt"/>
                          <a:cs typeface="Arial" panose="020B0604020202020204" pitchFamily="34" charset="0"/>
                        </a:rPr>
                        <a:t>                                          14,000,000 </a:t>
                      </a:r>
                    </a:p>
                  </a:txBody>
                  <a:tcPr marL="6350" marR="6350" marT="6350" marB="0" anchor="ctr"/>
                </a:tc>
                <a:tc>
                  <a:txBody>
                    <a:bodyPr/>
                    <a:lstStyle/>
                    <a:p>
                      <a:pPr algn="ctr" fontAlgn="b"/>
                      <a:r>
                        <a:rPr lang="en-US" sz="1400" b="0" i="0" u="none" strike="noStrike" dirty="0">
                          <a:solidFill>
                            <a:srgbClr val="000000"/>
                          </a:solidFill>
                          <a:effectLst/>
                          <a:latin typeface="+mn-lt"/>
                          <a:cs typeface="Arial" panose="020B0604020202020204" pitchFamily="34" charset="0"/>
                        </a:rPr>
                        <a:t>2017/18</a:t>
                      </a:r>
                    </a:p>
                  </a:txBody>
                  <a:tcPr marL="6350" marR="6350" marT="6350" marB="0" anchor="ctr"/>
                </a:tc>
                <a:tc>
                  <a:txBody>
                    <a:bodyPr/>
                    <a:lstStyle/>
                    <a:p>
                      <a:pPr algn="ctr" fontAlgn="b"/>
                      <a:r>
                        <a:rPr lang="en-US" sz="1400" b="1" i="0" u="none" strike="noStrike" dirty="0" smtClean="0">
                          <a:solidFill>
                            <a:srgbClr val="000000"/>
                          </a:solidFill>
                          <a:effectLst/>
                          <a:latin typeface="+mn-lt"/>
                          <a:cs typeface="Arial" panose="020B0604020202020204" pitchFamily="34" charset="0"/>
                        </a:rPr>
                        <a:t>-</a:t>
                      </a:r>
                      <a:r>
                        <a:rPr lang="en-US" sz="1400" b="1" i="0" u="none" strike="noStrike" dirty="0">
                          <a:solidFill>
                            <a:srgbClr val="000000"/>
                          </a:solidFill>
                          <a:effectLst/>
                          <a:latin typeface="+mn-lt"/>
                          <a:cs typeface="Arial" panose="020B0604020202020204" pitchFamily="34" charset="0"/>
                        </a:rPr>
                        <a:t> </a:t>
                      </a:r>
                    </a:p>
                  </a:txBody>
                  <a:tcPr marL="6350" marR="6350" marT="6350" marB="0" anchor="ctr"/>
                </a:tc>
                <a:tc>
                  <a:txBody>
                    <a:bodyPr/>
                    <a:lstStyle/>
                    <a:p>
                      <a:pPr algn="l" fontAlgn="b"/>
                      <a:r>
                        <a:rPr lang="en-US" sz="1400" b="0" i="0" u="none" strike="noStrike" dirty="0" smtClean="0">
                          <a:solidFill>
                            <a:srgbClr val="000000"/>
                          </a:solidFill>
                          <a:effectLst/>
                          <a:latin typeface="+mn-lt"/>
                          <a:cs typeface="Arial" panose="020B0604020202020204" pitchFamily="34" charset="0"/>
                        </a:rPr>
                        <a:t>Two back-up Generators were</a:t>
                      </a:r>
                      <a:r>
                        <a:rPr lang="en-US" sz="1400" b="0" i="0" u="none" strike="noStrike" baseline="0" dirty="0" smtClean="0">
                          <a:solidFill>
                            <a:srgbClr val="000000"/>
                          </a:solidFill>
                          <a:effectLst/>
                          <a:latin typeface="+mn-lt"/>
                          <a:cs typeface="Arial" panose="020B0604020202020204" pitchFamily="34" charset="0"/>
                        </a:rPr>
                        <a:t> </a:t>
                      </a:r>
                      <a:r>
                        <a:rPr lang="en-US" sz="1400" b="0" i="0" u="none" strike="noStrike" dirty="0" smtClean="0">
                          <a:solidFill>
                            <a:srgbClr val="000000"/>
                          </a:solidFill>
                          <a:effectLst/>
                          <a:latin typeface="+mn-lt"/>
                          <a:cs typeface="Arial" panose="020B0604020202020204" pitchFamily="34" charset="0"/>
                        </a:rPr>
                        <a:t>installed for the lights, Air-conditioning and productions  and </a:t>
                      </a:r>
                      <a:r>
                        <a:rPr lang="en-US" sz="1400" b="0" i="0" u="none" strike="noStrike" baseline="0" dirty="0" smtClean="0">
                          <a:solidFill>
                            <a:srgbClr val="000000"/>
                          </a:solidFill>
                          <a:effectLst/>
                          <a:latin typeface="+mn-lt"/>
                          <a:cs typeface="Arial" panose="020B0604020202020204" pitchFamily="34" charset="0"/>
                        </a:rPr>
                        <a:t>kicks-in during a power outage</a:t>
                      </a:r>
                      <a:r>
                        <a:rPr lang="en-US" sz="1400" b="0" i="0" u="none" strike="noStrike" dirty="0" smtClean="0">
                          <a:solidFill>
                            <a:srgbClr val="000000"/>
                          </a:solidFill>
                          <a:effectLst/>
                          <a:latin typeface="+mn-lt"/>
                          <a:cs typeface="Arial" panose="020B0604020202020204" pitchFamily="34" charset="0"/>
                        </a:rPr>
                        <a:t>.</a:t>
                      </a:r>
                      <a:endParaRPr lang="en-US" sz="1400" b="0" i="0" u="none" strike="noStrike" dirty="0">
                        <a:solidFill>
                          <a:srgbClr val="000000"/>
                        </a:solidFill>
                        <a:effectLst/>
                        <a:latin typeface="+mn-lt"/>
                        <a:cs typeface="Arial" panose="020B0604020202020204" pitchFamily="34" charset="0"/>
                      </a:endParaRPr>
                    </a:p>
                  </a:txBody>
                  <a:tcPr marL="6350" marR="6350" marT="6350" marB="0" anchor="ctr"/>
                </a:tc>
                <a:extLst>
                  <a:ext uri="{0D108BD9-81ED-4DB2-BD59-A6C34878D82A}">
                    <a16:rowId xmlns="" xmlns:a16="http://schemas.microsoft.com/office/drawing/2014/main" val="10001"/>
                  </a:ext>
                </a:extLst>
              </a:tr>
              <a:tr h="1613792">
                <a:tc>
                  <a:txBody>
                    <a:bodyPr/>
                    <a:lstStyle/>
                    <a:p>
                      <a:pPr algn="l" fontAlgn="b"/>
                      <a:r>
                        <a:rPr lang="en-US" sz="1400" b="0" i="0" u="none" strike="noStrike" dirty="0">
                          <a:solidFill>
                            <a:srgbClr val="000000"/>
                          </a:solidFill>
                          <a:effectLst/>
                          <a:latin typeface="+mn-lt"/>
                          <a:cs typeface="Arial" panose="020B0604020202020204" pitchFamily="34" charset="0"/>
                        </a:rPr>
                        <a:t>The Market Theatre Foundation</a:t>
                      </a:r>
                    </a:p>
                  </a:txBody>
                  <a:tcPr marL="6350" marR="6350" marT="6350" marB="0" anchor="ctr"/>
                </a:tc>
                <a:tc>
                  <a:txBody>
                    <a:bodyPr/>
                    <a:lstStyle/>
                    <a:p>
                      <a:pPr algn="ctr" fontAlgn="b"/>
                      <a:r>
                        <a:rPr lang="en-US" sz="1400" b="0" i="0" u="none" strike="noStrike" dirty="0">
                          <a:solidFill>
                            <a:srgbClr val="000000"/>
                          </a:solidFill>
                          <a:effectLst/>
                          <a:latin typeface="+mn-lt"/>
                          <a:cs typeface="Arial" panose="020B0604020202020204" pitchFamily="34" charset="0"/>
                        </a:rPr>
                        <a:t>                                             3,658,000 </a:t>
                      </a:r>
                    </a:p>
                  </a:txBody>
                  <a:tcPr marL="6350" marR="6350" marT="6350" marB="0" anchor="ctr"/>
                </a:tc>
                <a:tc>
                  <a:txBody>
                    <a:bodyPr/>
                    <a:lstStyle/>
                    <a:p>
                      <a:pPr algn="ctr" fontAlgn="b"/>
                      <a:r>
                        <a:rPr lang="en-US" sz="1400" b="0" i="0" u="none" strike="noStrike" dirty="0">
                          <a:solidFill>
                            <a:srgbClr val="000000"/>
                          </a:solidFill>
                          <a:effectLst/>
                          <a:latin typeface="+mn-lt"/>
                          <a:cs typeface="Arial" panose="020B0604020202020204" pitchFamily="34" charset="0"/>
                        </a:rPr>
                        <a:t>2016/17</a:t>
                      </a:r>
                    </a:p>
                  </a:txBody>
                  <a:tcPr marL="6350" marR="6350" marT="6350" marB="0" anchor="ctr"/>
                </a:tc>
                <a:tc>
                  <a:txBody>
                    <a:bodyPr/>
                    <a:lstStyle/>
                    <a:p>
                      <a:pPr algn="ctr" fontAlgn="b"/>
                      <a:r>
                        <a:rPr lang="en-US" sz="1400" b="1" i="0" u="none" strike="noStrike" dirty="0" smtClean="0">
                          <a:solidFill>
                            <a:srgbClr val="000000"/>
                          </a:solidFill>
                          <a:effectLst/>
                          <a:latin typeface="+mn-lt"/>
                          <a:cs typeface="Arial" panose="020B0604020202020204" pitchFamily="34" charset="0"/>
                        </a:rPr>
                        <a:t>-</a:t>
                      </a:r>
                      <a:r>
                        <a:rPr lang="en-US" sz="1400" b="1" i="0" u="none" strike="noStrike" dirty="0">
                          <a:solidFill>
                            <a:srgbClr val="000000"/>
                          </a:solidFill>
                          <a:effectLst/>
                          <a:latin typeface="+mn-lt"/>
                          <a:cs typeface="Arial" panose="020B0604020202020204" pitchFamily="34" charset="0"/>
                        </a:rPr>
                        <a:t> </a:t>
                      </a:r>
                    </a:p>
                  </a:txBody>
                  <a:tcPr marL="6350" marR="6350" marT="6350" marB="0" anchor="ctr"/>
                </a:tc>
                <a:tc>
                  <a:txBody>
                    <a:bodyPr/>
                    <a:lstStyle/>
                    <a:p>
                      <a:pPr algn="l" fontAlgn="b"/>
                      <a:r>
                        <a:rPr lang="en-US" sz="1400" b="0" i="0" u="none" strike="noStrike" dirty="0" smtClean="0">
                          <a:solidFill>
                            <a:srgbClr val="000000"/>
                          </a:solidFill>
                          <a:effectLst/>
                          <a:latin typeface="+mn-lt"/>
                          <a:cs typeface="Arial" panose="020B0604020202020204" pitchFamily="34" charset="0"/>
                        </a:rPr>
                        <a:t>There is an emergency generator for lights. For</a:t>
                      </a:r>
                      <a:r>
                        <a:rPr lang="en-US" sz="1400" b="0" i="0" u="none" strike="noStrike" baseline="0" dirty="0" smtClean="0">
                          <a:solidFill>
                            <a:srgbClr val="000000"/>
                          </a:solidFill>
                          <a:effectLst/>
                          <a:latin typeface="+mn-lt"/>
                          <a:cs typeface="Arial" panose="020B0604020202020204" pitchFamily="34" charset="0"/>
                        </a:rPr>
                        <a:t> productions the City of Johannesburg provides the theatre with a temporary back-up generator. The Market Theatre Foundation is in the process of installing back-up generators.</a:t>
                      </a:r>
                    </a:p>
                    <a:p>
                      <a:pPr algn="l" fontAlgn="b"/>
                      <a:endParaRPr lang="en-US" sz="1400" b="0" i="0" u="none" strike="noStrike" dirty="0">
                        <a:solidFill>
                          <a:srgbClr val="000000"/>
                        </a:solidFill>
                        <a:effectLst/>
                        <a:latin typeface="+mn-lt"/>
                        <a:cs typeface="Arial" panose="020B0604020202020204" pitchFamily="34" charset="0"/>
                      </a:endParaRPr>
                    </a:p>
                  </a:txBody>
                  <a:tcPr marL="6350" marR="6350" marT="6350" marB="0" anchor="ctr"/>
                </a:tc>
                <a:extLst>
                  <a:ext uri="{0D108BD9-81ED-4DB2-BD59-A6C34878D82A}">
                    <a16:rowId xmlns="" xmlns:a16="http://schemas.microsoft.com/office/drawing/2014/main" val="10002"/>
                  </a:ext>
                </a:extLst>
              </a:tr>
              <a:tr h="1601900">
                <a:tc>
                  <a:txBody>
                    <a:bodyPr/>
                    <a:lstStyle/>
                    <a:p>
                      <a:pPr algn="l" fontAlgn="b"/>
                      <a:r>
                        <a:rPr lang="en-US" sz="1400" b="0" i="0" u="none" strike="noStrike" dirty="0">
                          <a:solidFill>
                            <a:srgbClr val="000000"/>
                          </a:solidFill>
                          <a:effectLst/>
                          <a:latin typeface="+mn-lt"/>
                          <a:cs typeface="Arial" panose="020B0604020202020204" pitchFamily="34" charset="0"/>
                        </a:rPr>
                        <a:t>PACOFS</a:t>
                      </a:r>
                    </a:p>
                  </a:txBody>
                  <a:tcPr marL="6350" marR="6350" marT="6350" marB="0" anchor="ctr"/>
                </a:tc>
                <a:tc>
                  <a:txBody>
                    <a:bodyPr/>
                    <a:lstStyle/>
                    <a:p>
                      <a:pPr algn="ctr" fontAlgn="b"/>
                      <a:r>
                        <a:rPr lang="en-US" sz="1400" b="0" i="0" u="none" strike="noStrike" dirty="0">
                          <a:solidFill>
                            <a:srgbClr val="000000"/>
                          </a:solidFill>
                          <a:effectLst/>
                          <a:latin typeface="+mn-lt"/>
                          <a:cs typeface="Arial" panose="020B0604020202020204" pitchFamily="34" charset="0"/>
                        </a:rPr>
                        <a:t> </a:t>
                      </a:r>
                      <a:r>
                        <a:rPr lang="en-US" sz="1400" b="0" i="0" u="none" strike="noStrike" dirty="0" smtClean="0">
                          <a:solidFill>
                            <a:srgbClr val="000000"/>
                          </a:solidFill>
                          <a:effectLst/>
                          <a:latin typeface="+mn-lt"/>
                          <a:cs typeface="Arial" panose="020B0604020202020204" pitchFamily="34" charset="0"/>
                        </a:rPr>
                        <a:t>30,0000</a:t>
                      </a:r>
                      <a:endParaRPr lang="en-US" sz="1400" b="0" i="0" u="none" strike="noStrike" dirty="0">
                        <a:solidFill>
                          <a:srgbClr val="000000"/>
                        </a:solidFill>
                        <a:effectLst/>
                        <a:latin typeface="+mn-lt"/>
                        <a:cs typeface="Arial" panose="020B0604020202020204" pitchFamily="34" charset="0"/>
                      </a:endParaRPr>
                    </a:p>
                  </a:txBody>
                  <a:tcPr marL="6350" marR="6350" marT="635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400" b="0" i="0" u="none" strike="noStrike" dirty="0" smtClean="0">
                        <a:solidFill>
                          <a:srgbClr val="000000"/>
                        </a:solidFill>
                        <a:effectLst/>
                        <a:latin typeface="+mn-lt"/>
                        <a:cs typeface="Arial" panose="020B0604020202020204" pitchFamily="34" charset="0"/>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cs typeface="Arial" panose="020B0604020202020204" pitchFamily="34" charset="0"/>
                        </a:rPr>
                        <a:t>2016/17</a:t>
                      </a:r>
                    </a:p>
                    <a:p>
                      <a:pPr algn="ctr" fontAlgn="b"/>
                      <a:endParaRPr lang="en-US" sz="1400" b="0" i="0" u="none" strike="noStrike" dirty="0">
                        <a:solidFill>
                          <a:srgbClr val="000000"/>
                        </a:solidFill>
                        <a:effectLst/>
                        <a:latin typeface="+mn-lt"/>
                        <a:cs typeface="Arial" panose="020B0604020202020204" pitchFamily="34" charset="0"/>
                      </a:endParaRPr>
                    </a:p>
                  </a:txBody>
                  <a:tcPr marL="6350" marR="6350" marT="6350" marB="0" anchor="ctr"/>
                </a:tc>
                <a:tc>
                  <a:txBody>
                    <a:bodyPr/>
                    <a:lstStyle/>
                    <a:p>
                      <a:pPr algn="ctr" fontAlgn="b"/>
                      <a:r>
                        <a:rPr lang="en-US" sz="1400" b="1" i="0" u="none" strike="noStrike" dirty="0" smtClean="0">
                          <a:solidFill>
                            <a:srgbClr val="000000"/>
                          </a:solidFill>
                          <a:effectLst/>
                          <a:latin typeface="+mn-lt"/>
                          <a:cs typeface="Arial" panose="020B0604020202020204" pitchFamily="34" charset="0"/>
                        </a:rPr>
                        <a:t>-</a:t>
                      </a:r>
                      <a:r>
                        <a:rPr lang="en-US" sz="1400" b="1" i="0" u="none" strike="noStrike" dirty="0">
                          <a:solidFill>
                            <a:srgbClr val="000000"/>
                          </a:solidFill>
                          <a:effectLst/>
                          <a:latin typeface="+mn-lt"/>
                          <a:cs typeface="Arial" panose="020B0604020202020204" pitchFamily="34" charset="0"/>
                        </a:rPr>
                        <a:t> </a:t>
                      </a:r>
                    </a:p>
                  </a:txBody>
                  <a:tcPr marL="6350" marR="6350" marT="6350"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0" i="0" u="none" strike="noStrike" dirty="0" smtClean="0">
                          <a:solidFill>
                            <a:srgbClr val="000000"/>
                          </a:solidFill>
                          <a:effectLst/>
                          <a:latin typeface="+mn-lt"/>
                          <a:cs typeface="Arial" panose="020B0604020202020204" pitchFamily="34" charset="0"/>
                        </a:rPr>
                        <a:t>The</a:t>
                      </a:r>
                      <a:r>
                        <a:rPr lang="en-US" sz="1400" b="0" i="0" u="none" strike="noStrike" baseline="0" dirty="0" smtClean="0">
                          <a:solidFill>
                            <a:srgbClr val="000000"/>
                          </a:solidFill>
                          <a:effectLst/>
                          <a:latin typeface="+mn-lt"/>
                          <a:cs typeface="Arial" panose="020B0604020202020204" pitchFamily="34" charset="0"/>
                        </a:rPr>
                        <a:t> Theatre has an emergency generator for lights which needs replacement. </a:t>
                      </a:r>
                      <a:r>
                        <a:rPr lang="en-US" sz="1400" b="0" i="0" u="none" strike="noStrike" dirty="0" smtClean="0">
                          <a:solidFill>
                            <a:schemeClr val="tx1"/>
                          </a:solidFill>
                          <a:effectLst/>
                          <a:latin typeface="+mn-lt"/>
                          <a:cs typeface="Arial" panose="020B0604020202020204" pitchFamily="34" charset="0"/>
                        </a:rPr>
                        <a:t>Installation </a:t>
                      </a:r>
                      <a:r>
                        <a:rPr lang="en-US" sz="1400" b="0" i="0" u="none" strike="noStrike" dirty="0" smtClean="0">
                          <a:solidFill>
                            <a:schemeClr val="tx1"/>
                          </a:solidFill>
                          <a:effectLst/>
                          <a:latin typeface="+mn-lt"/>
                          <a:cs typeface="Arial" panose="020B0604020202020204" pitchFamily="34" charset="0"/>
                        </a:rPr>
                        <a:t>of a back-up</a:t>
                      </a:r>
                      <a:r>
                        <a:rPr lang="en-US" sz="1400" b="0" i="0" u="none" strike="noStrike" baseline="0" dirty="0" smtClean="0">
                          <a:solidFill>
                            <a:schemeClr val="tx1"/>
                          </a:solidFill>
                          <a:effectLst/>
                          <a:latin typeface="+mn-lt"/>
                          <a:cs typeface="Arial" panose="020B0604020202020204" pitchFamily="34" charset="0"/>
                        </a:rPr>
                        <a:t> generator will be part of the funded installation of the Heat Ventilation and Air-conditioning system project. </a:t>
                      </a:r>
                    </a:p>
                    <a:p>
                      <a:pPr algn="l" fontAlgn="b"/>
                      <a:endParaRPr lang="en-US" sz="1400" b="0" i="0" u="none" strike="noStrike" baseline="0" dirty="0" smtClean="0">
                        <a:solidFill>
                          <a:srgbClr val="000000"/>
                        </a:solidFill>
                        <a:effectLst/>
                        <a:latin typeface="+mn-lt"/>
                        <a:cs typeface="Arial" panose="020B0604020202020204" pitchFamily="34" charset="0"/>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5706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a:t>6</a:t>
            </a:r>
            <a:endParaRPr lang="en-ZA" dirty="0" smtClean="0"/>
          </a:p>
        </p:txBody>
      </p:sp>
      <p:graphicFrame>
        <p:nvGraphicFramePr>
          <p:cNvPr id="6" name="Table 5"/>
          <p:cNvGraphicFramePr>
            <a:graphicFrameLocks noGrp="1"/>
          </p:cNvGraphicFramePr>
          <p:nvPr>
            <p:extLst>
              <p:ext uri="{D42A27DB-BD31-4B8C-83A1-F6EECF244321}">
                <p14:modId xmlns:p14="http://schemas.microsoft.com/office/powerpoint/2010/main" val="2351640951"/>
              </p:ext>
            </p:extLst>
          </p:nvPr>
        </p:nvGraphicFramePr>
        <p:xfrm>
          <a:off x="107504" y="620688"/>
          <a:ext cx="8928994" cy="5346316"/>
        </p:xfrm>
        <a:graphic>
          <a:graphicData uri="http://schemas.openxmlformats.org/drawingml/2006/table">
            <a:tbl>
              <a:tblPr firstRow="1" bandRow="1"/>
              <a:tblGrid>
                <a:gridCol w="1656185">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697007">
                  <a:extLst>
                    <a:ext uri="{9D8B030D-6E8A-4147-A177-3AD203B41FA5}">
                      <a16:colId xmlns="" xmlns:a16="http://schemas.microsoft.com/office/drawing/2014/main" val="20003"/>
                    </a:ext>
                  </a:extLst>
                </a:gridCol>
                <a:gridCol w="2551466">
                  <a:extLst>
                    <a:ext uri="{9D8B030D-6E8A-4147-A177-3AD203B41FA5}">
                      <a16:colId xmlns="" xmlns:a16="http://schemas.microsoft.com/office/drawing/2014/main" val="20004"/>
                    </a:ext>
                  </a:extLst>
                </a:gridCol>
              </a:tblGrid>
              <a:tr h="1019909">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 Transferred funding for the </a:t>
                      </a:r>
                      <a:r>
                        <a:rPr lang="en-US" sz="1800" b="1" i="0" u="none" strike="noStrike" dirty="0" smtClean="0">
                          <a:solidFill>
                            <a:srgbClr val="000000"/>
                          </a:solidFill>
                          <a:effectLst/>
                          <a:latin typeface="+mj-lt"/>
                          <a:cs typeface="Arial" panose="020B0604020202020204" pitchFamily="34" charset="0"/>
                        </a:rPr>
                        <a:t>generator/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a:t>
                      </a:r>
                      <a:r>
                        <a:rPr lang="en-US" sz="1800" b="1" i="0" u="none" strike="noStrike" dirty="0">
                          <a:solidFill>
                            <a:srgbClr val="000000"/>
                          </a:solidFill>
                          <a:effectLst/>
                          <a:latin typeface="+mj-lt"/>
                          <a:cs typeface="Arial" panose="020B0604020202020204" pitchFamily="34" charset="0"/>
                        </a:rPr>
                        <a:t>Transferred</a:t>
                      </a: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Commitment </a:t>
                      </a:r>
                      <a:r>
                        <a:rPr lang="en-US" sz="1800" b="1" i="0" u="none" strike="noStrike" dirty="0">
                          <a:solidFill>
                            <a:srgbClr val="000000"/>
                          </a:solidFill>
                          <a:effectLst/>
                          <a:latin typeface="+mj-lt"/>
                          <a:cs typeface="Arial" panose="020B0604020202020204" pitchFamily="34" charset="0"/>
                        </a:rPr>
                        <a:t>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1015958">
                <a:tc>
                  <a:txBody>
                    <a:bodyPr/>
                    <a:lstStyle/>
                    <a:p>
                      <a:pPr algn="l" fontAlgn="b"/>
                      <a:endParaRPr lang="en-US" sz="1400" b="0" i="0" u="none" strike="noStrike" dirty="0" smtClean="0">
                        <a:solidFill>
                          <a:srgbClr val="000000"/>
                        </a:solidFill>
                        <a:effectLst/>
                        <a:latin typeface="+mn-lt"/>
                        <a:cs typeface="Arial" panose="020B0604020202020204" pitchFamily="34" charset="0"/>
                      </a:endParaRPr>
                    </a:p>
                    <a:p>
                      <a:pPr algn="l" fontAlgn="b"/>
                      <a:r>
                        <a:rPr lang="en-US" sz="1400" b="0" i="0" u="none" strike="noStrike" dirty="0" smtClean="0">
                          <a:solidFill>
                            <a:srgbClr val="000000"/>
                          </a:solidFill>
                          <a:effectLst/>
                          <a:latin typeface="+mn-lt"/>
                          <a:cs typeface="Arial" panose="020B0604020202020204" pitchFamily="34" charset="0"/>
                        </a:rPr>
                        <a:t>Play </a:t>
                      </a:r>
                      <a:r>
                        <a:rPr lang="en-US" sz="1400" b="0" i="0" u="none" strike="noStrike" dirty="0">
                          <a:solidFill>
                            <a:srgbClr val="000000"/>
                          </a:solidFill>
                          <a:effectLst/>
                          <a:latin typeface="+mn-lt"/>
                          <a:cs typeface="Arial" panose="020B0604020202020204" pitchFamily="34" charset="0"/>
                        </a:rPr>
                        <a:t>House Company</a:t>
                      </a:r>
                    </a:p>
                  </a:txBody>
                  <a:tcPr marL="6350" marR="6350" marT="6350" marB="0"/>
                </a:tc>
                <a:tc>
                  <a:txBody>
                    <a:bodyPr/>
                    <a:lstStyle/>
                    <a:p>
                      <a:pPr algn="ctr" fontAlgn="b"/>
                      <a:r>
                        <a:rPr lang="en-US" sz="1400" b="0" i="0" u="none" strike="noStrike" dirty="0">
                          <a:solidFill>
                            <a:srgbClr val="000000"/>
                          </a:solidFill>
                          <a:effectLst/>
                          <a:latin typeface="+mn-lt"/>
                          <a:cs typeface="Arial" panose="020B0604020202020204" pitchFamily="34" charset="0"/>
                        </a:rPr>
                        <a:t>                                      </a:t>
                      </a:r>
                      <a:endParaRPr lang="en-US" sz="1400" b="0" i="0" u="none" strike="noStrike" dirty="0" smtClean="0">
                        <a:solidFill>
                          <a:srgbClr val="000000"/>
                        </a:solidFill>
                        <a:effectLst/>
                        <a:latin typeface="+mn-lt"/>
                        <a:cs typeface="Arial" panose="020B0604020202020204" pitchFamily="34" charset="0"/>
                      </a:endParaRPr>
                    </a:p>
                    <a:p>
                      <a:pPr algn="ctr" fontAlgn="b"/>
                      <a:r>
                        <a:rPr lang="en-US" sz="1400" b="0" i="0" u="none" strike="noStrike" dirty="0" smtClean="0">
                          <a:solidFill>
                            <a:srgbClr val="000000"/>
                          </a:solidFill>
                          <a:effectLst/>
                          <a:latin typeface="+mn-lt"/>
                          <a:cs typeface="Arial" panose="020B0604020202020204" pitchFamily="34" charset="0"/>
                        </a:rPr>
                        <a:t>17,488,406 </a:t>
                      </a:r>
                      <a:endParaRPr lang="en-US" sz="1400" b="0"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ctr" fontAlgn="b"/>
                      <a:endParaRPr lang="en-US" sz="1400" b="0" i="0" u="none" strike="noStrike" dirty="0" smtClean="0">
                        <a:solidFill>
                          <a:srgbClr val="000000"/>
                        </a:solidFill>
                        <a:effectLst/>
                        <a:latin typeface="+mn-lt"/>
                        <a:cs typeface="Arial" panose="020B0604020202020204" pitchFamily="34" charset="0"/>
                      </a:endParaRPr>
                    </a:p>
                    <a:p>
                      <a:pPr algn="ctr" fontAlgn="b"/>
                      <a:r>
                        <a:rPr lang="en-US" sz="1400" b="0" i="0" u="none" strike="noStrike" dirty="0" smtClean="0">
                          <a:solidFill>
                            <a:srgbClr val="000000"/>
                          </a:solidFill>
                          <a:effectLst/>
                          <a:latin typeface="+mn-lt"/>
                          <a:cs typeface="Arial" panose="020B0604020202020204" pitchFamily="34" charset="0"/>
                        </a:rPr>
                        <a:t>2015/16,2016/17 </a:t>
                      </a:r>
                      <a:r>
                        <a:rPr lang="en-US" sz="1400" b="0" i="0" u="none" strike="noStrike" dirty="0">
                          <a:solidFill>
                            <a:srgbClr val="000000"/>
                          </a:solidFill>
                          <a:effectLst/>
                          <a:latin typeface="+mn-lt"/>
                          <a:cs typeface="Arial" panose="020B0604020202020204" pitchFamily="34" charset="0"/>
                        </a:rPr>
                        <a:t>and 2017/18 </a:t>
                      </a:r>
                    </a:p>
                  </a:txBody>
                  <a:tcPr marL="6350" marR="6350" marT="6350" marB="0"/>
                </a:tc>
                <a:tc>
                  <a:txBody>
                    <a:bodyPr/>
                    <a:lstStyle/>
                    <a:p>
                      <a:pPr algn="ctr" fontAlgn="b"/>
                      <a:endParaRPr lang="en-US" sz="1400" b="1" i="0" u="none" strike="noStrike" dirty="0" smtClean="0">
                        <a:solidFill>
                          <a:srgbClr val="000000"/>
                        </a:solidFill>
                        <a:effectLst/>
                        <a:latin typeface="+mn-lt"/>
                        <a:cs typeface="Arial" panose="020B0604020202020204" pitchFamily="34" charset="0"/>
                      </a:endParaRPr>
                    </a:p>
                    <a:p>
                      <a:pPr algn="ctr" fontAlgn="b"/>
                      <a:r>
                        <a:rPr lang="en-US" sz="1400" b="1" i="0" u="none" strike="noStrike" dirty="0">
                          <a:solidFill>
                            <a:srgbClr val="000000"/>
                          </a:solidFill>
                          <a:effectLst/>
                          <a:latin typeface="+mn-lt"/>
                          <a:cs typeface="Arial" panose="020B0604020202020204" pitchFamily="34" charset="0"/>
                        </a:rPr>
                        <a:t> </a:t>
                      </a:r>
                      <a:r>
                        <a:rPr lang="en-US" sz="1400" b="1" i="0" u="none" strike="noStrike" dirty="0" smtClean="0">
                          <a:solidFill>
                            <a:srgbClr val="000000"/>
                          </a:solidFill>
                          <a:effectLst/>
                          <a:latin typeface="+mn-lt"/>
                          <a:cs typeface="Arial" panose="020B0604020202020204" pitchFamily="34" charset="0"/>
                        </a:rPr>
                        <a:t>-</a:t>
                      </a:r>
                      <a:endParaRPr lang="en-US" sz="1400" b="1" i="0" u="none" strike="noStrike" dirty="0">
                        <a:solidFill>
                          <a:srgbClr val="000000"/>
                        </a:solidFill>
                        <a:effectLst/>
                        <a:latin typeface="+mn-lt"/>
                        <a:cs typeface="Arial" panose="020B0604020202020204" pitchFamily="34" charset="0"/>
                      </a:endParaRPr>
                    </a:p>
                  </a:txBody>
                  <a:tcPr marL="6350" marR="6350" marT="6350" marB="0"/>
                </a:tc>
                <a:tc>
                  <a:txBody>
                    <a:bodyPr/>
                    <a:lstStyle/>
                    <a:p>
                      <a:pPr algn="l" fontAlgn="b"/>
                      <a:r>
                        <a:rPr lang="en-US" sz="1400" b="0" i="0" u="none" strike="noStrike" dirty="0" smtClean="0">
                          <a:solidFill>
                            <a:srgbClr val="000000"/>
                          </a:solidFill>
                          <a:effectLst/>
                          <a:latin typeface="+mn-lt"/>
                          <a:cs typeface="Arial" panose="020B0604020202020204" pitchFamily="34" charset="0"/>
                        </a:rPr>
                        <a:t>Back-up generator </a:t>
                      </a:r>
                      <a:r>
                        <a:rPr lang="en-US" sz="1400" b="0" i="0" u="none" strike="noStrike" dirty="0">
                          <a:solidFill>
                            <a:srgbClr val="000000"/>
                          </a:solidFill>
                          <a:effectLst/>
                          <a:latin typeface="+mn-lt"/>
                          <a:cs typeface="Arial" panose="020B0604020202020204" pitchFamily="34" charset="0"/>
                        </a:rPr>
                        <a:t>was installed </a:t>
                      </a:r>
                      <a:r>
                        <a:rPr lang="en-US" sz="1400" b="0" i="0" u="none" strike="noStrike" dirty="0" smtClean="0">
                          <a:solidFill>
                            <a:srgbClr val="000000"/>
                          </a:solidFill>
                          <a:effectLst/>
                          <a:latin typeface="+mn-lt"/>
                          <a:cs typeface="Arial" panose="020B0604020202020204" pitchFamily="34" charset="0"/>
                        </a:rPr>
                        <a:t>at the theatre and </a:t>
                      </a:r>
                      <a:r>
                        <a:rPr lang="en-US" sz="1400" b="0" i="0" u="none" strike="noStrike" dirty="0" smtClean="0">
                          <a:solidFill>
                            <a:srgbClr val="000000"/>
                          </a:solidFill>
                          <a:effectLst/>
                          <a:latin typeface="+mn-lt"/>
                          <a:cs typeface="Arial" panose="020B0604020202020204" pitchFamily="34" charset="0"/>
                        </a:rPr>
                        <a:t>kicks-in during</a:t>
                      </a:r>
                      <a:r>
                        <a:rPr lang="en-US" sz="1400" b="0" i="0" u="none" strike="noStrike" baseline="0" dirty="0" smtClean="0">
                          <a:solidFill>
                            <a:srgbClr val="000000"/>
                          </a:solidFill>
                          <a:effectLst/>
                          <a:latin typeface="+mn-lt"/>
                          <a:cs typeface="Arial" panose="020B0604020202020204" pitchFamily="34" charset="0"/>
                        </a:rPr>
                        <a:t> a power outages.</a:t>
                      </a:r>
                      <a:endParaRPr lang="en-US" sz="1400" b="0" i="0" u="none" strike="noStrike" dirty="0" smtClean="0">
                        <a:solidFill>
                          <a:srgbClr val="000000"/>
                        </a:solidFill>
                        <a:effectLst/>
                        <a:latin typeface="+mn-lt"/>
                        <a:cs typeface="Arial" panose="020B0604020202020204" pitchFamily="34" charset="0"/>
                      </a:endParaRPr>
                    </a:p>
                  </a:txBody>
                  <a:tcPr marL="6350" marR="6350" marT="6350" marB="0"/>
                </a:tc>
                <a:extLst>
                  <a:ext uri="{0D108BD9-81ED-4DB2-BD59-A6C34878D82A}">
                    <a16:rowId xmlns="" xmlns:a16="http://schemas.microsoft.com/office/drawing/2014/main" val="10001"/>
                  </a:ext>
                </a:extLst>
              </a:tr>
              <a:tr h="1624828">
                <a:tc>
                  <a:txBody>
                    <a:bodyPr/>
                    <a:lstStyle/>
                    <a:p>
                      <a:pPr algn="l" fontAlgn="b"/>
                      <a:r>
                        <a:rPr lang="en-US" sz="1400" b="0" i="0" u="none" strike="noStrike" dirty="0">
                          <a:solidFill>
                            <a:srgbClr val="000000"/>
                          </a:solidFill>
                          <a:effectLst/>
                          <a:latin typeface="+mn-lt"/>
                        </a:rPr>
                        <a:t>South African State Theatre</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2,500,000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2016/17</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Emergency</a:t>
                      </a:r>
                      <a:r>
                        <a:rPr lang="en-US" sz="1400" b="0" i="0" u="none" strike="noStrike" baseline="0" dirty="0" smtClean="0">
                          <a:solidFill>
                            <a:srgbClr val="000000"/>
                          </a:solidFill>
                          <a:effectLst/>
                          <a:latin typeface="+mn-lt"/>
                        </a:rPr>
                        <a:t> g</a:t>
                      </a:r>
                      <a:r>
                        <a:rPr lang="en-US" sz="1400" b="0" i="0" u="none" strike="noStrike" dirty="0" smtClean="0">
                          <a:solidFill>
                            <a:srgbClr val="000000"/>
                          </a:solidFill>
                          <a:effectLst/>
                          <a:latin typeface="+mn-lt"/>
                        </a:rPr>
                        <a:t>enerator </a:t>
                      </a:r>
                      <a:r>
                        <a:rPr lang="en-US" sz="1400" b="0" i="0" u="none" strike="noStrike" dirty="0">
                          <a:solidFill>
                            <a:srgbClr val="000000"/>
                          </a:solidFill>
                          <a:effectLst/>
                          <a:latin typeface="+mn-lt"/>
                        </a:rPr>
                        <a:t>was </a:t>
                      </a:r>
                      <a:r>
                        <a:rPr lang="en-US" sz="1400" b="0" i="0" u="none" strike="noStrike" dirty="0" smtClean="0">
                          <a:solidFill>
                            <a:srgbClr val="000000"/>
                          </a:solidFill>
                          <a:effectLst/>
                          <a:latin typeface="+mn-lt"/>
                        </a:rPr>
                        <a:t>installed to cover emergency lighting  and water pumps during a power outage.</a:t>
                      </a:r>
                      <a:r>
                        <a:rPr lang="en-US" sz="1400" b="0" i="0" u="none" strike="noStrike" baseline="0" dirty="0" smtClean="0">
                          <a:solidFill>
                            <a:srgbClr val="000000"/>
                          </a:solidFill>
                          <a:effectLst/>
                          <a:latin typeface="+mn-lt"/>
                        </a:rPr>
                        <a:t> Funding was transferred to the entity to upgrade the existing emergency generator </a:t>
                      </a:r>
                      <a:r>
                        <a:rPr lang="en-US" sz="1400" b="0" i="0" u="none" strike="noStrike" baseline="0" dirty="0" smtClean="0">
                          <a:solidFill>
                            <a:srgbClr val="000000"/>
                          </a:solidFill>
                          <a:effectLst/>
                          <a:latin typeface="+mn-lt"/>
                        </a:rPr>
                        <a:t>as </a:t>
                      </a:r>
                      <a:r>
                        <a:rPr lang="en-US" sz="1400" b="0" i="0" u="none" strike="noStrike" baseline="0" dirty="0" smtClean="0">
                          <a:solidFill>
                            <a:srgbClr val="000000"/>
                          </a:solidFill>
                          <a:effectLst/>
                          <a:latin typeface="+mn-lt"/>
                        </a:rPr>
                        <a:t>a </a:t>
                      </a:r>
                      <a:r>
                        <a:rPr lang="en-US" sz="1400" b="0" i="0" u="none" strike="noStrike" baseline="0" dirty="0" smtClean="0">
                          <a:solidFill>
                            <a:srgbClr val="000000"/>
                          </a:solidFill>
                          <a:effectLst/>
                          <a:latin typeface="+mn-lt"/>
                        </a:rPr>
                        <a:t>back-up</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1601900">
                <a:tc>
                  <a:txBody>
                    <a:bodyPr/>
                    <a:lstStyle/>
                    <a:p>
                      <a:pPr algn="l" fontAlgn="b"/>
                      <a:r>
                        <a:rPr lang="en-US" sz="1400" b="0" i="0" u="none" strike="noStrike" dirty="0">
                          <a:solidFill>
                            <a:srgbClr val="000000"/>
                          </a:solidFill>
                          <a:effectLst/>
                          <a:latin typeface="+mn-lt"/>
                        </a:rPr>
                        <a:t>Afrikaans Taal Museum</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0</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1" i="0" u="none" strike="noStrike" dirty="0">
                          <a:solidFill>
                            <a:srgbClr val="000000"/>
                          </a:solidFill>
                          <a:effectLst/>
                          <a:latin typeface="+mn-lt"/>
                        </a:rPr>
                        <a:t> </a:t>
                      </a:r>
                      <a:r>
                        <a:rPr lang="en-US" sz="1400" b="1" i="0" u="none" strike="noStrike" dirty="0" smtClean="0">
                          <a:solidFill>
                            <a:srgbClr val="000000"/>
                          </a:solidFill>
                          <a:effectLst/>
                          <a:latin typeface="+mn-lt"/>
                        </a:rPr>
                        <a:t>-</a:t>
                      </a:r>
                      <a:endParaRPr lang="en-US" sz="1400" b="1"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2019/20</a:t>
                      </a:r>
                    </a:p>
                    <a:p>
                      <a:pPr algn="ctr" fontAlgn="b"/>
                      <a:r>
                        <a:rPr lang="en-US" sz="1400" b="0" i="0" u="none" strike="noStrike" dirty="0" smtClean="0">
                          <a:solidFill>
                            <a:srgbClr val="000000"/>
                          </a:solidFill>
                          <a:effectLst/>
                          <a:latin typeface="+mn-lt"/>
                        </a:rPr>
                        <a:t>R</a:t>
                      </a:r>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581,000</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There</a:t>
                      </a:r>
                      <a:r>
                        <a:rPr lang="en-US" sz="1400" b="0" i="0" u="none" strike="noStrike" baseline="0" dirty="0" smtClean="0">
                          <a:solidFill>
                            <a:srgbClr val="000000"/>
                          </a:solidFill>
                          <a:effectLst/>
                          <a:latin typeface="+mn-lt"/>
                        </a:rPr>
                        <a:t> is an emergency g</a:t>
                      </a:r>
                      <a:r>
                        <a:rPr lang="en-US" sz="1400" b="0" i="0" u="none" strike="noStrike" dirty="0" smtClean="0">
                          <a:solidFill>
                            <a:srgbClr val="000000"/>
                          </a:solidFill>
                          <a:effectLst/>
                          <a:latin typeface="+mn-lt"/>
                        </a:rPr>
                        <a:t>enerator for</a:t>
                      </a:r>
                      <a:r>
                        <a:rPr lang="en-US" sz="1400" b="0" i="0" u="none" strike="noStrike" baseline="0" dirty="0" smtClean="0">
                          <a:solidFill>
                            <a:srgbClr val="000000"/>
                          </a:solidFill>
                          <a:effectLst/>
                          <a:latin typeface="+mn-lt"/>
                        </a:rPr>
                        <a:t> lighting</a:t>
                      </a:r>
                      <a:r>
                        <a:rPr lang="en-US" sz="1400" b="0" i="0" u="none" strike="noStrike" dirty="0" smtClean="0">
                          <a:solidFill>
                            <a:srgbClr val="000000"/>
                          </a:solidFill>
                          <a:effectLst/>
                          <a:latin typeface="+mn-lt"/>
                        </a:rPr>
                        <a:t> at </a:t>
                      </a:r>
                      <a:r>
                        <a:rPr lang="en-US" sz="1400" b="0" i="0" u="none" strike="noStrike" dirty="0">
                          <a:solidFill>
                            <a:srgbClr val="000000"/>
                          </a:solidFill>
                          <a:effectLst/>
                          <a:latin typeface="+mn-lt"/>
                        </a:rPr>
                        <a:t>the </a:t>
                      </a:r>
                      <a:r>
                        <a:rPr lang="en-US" sz="1400" b="0" i="0" u="none" strike="noStrike" dirty="0" smtClean="0">
                          <a:solidFill>
                            <a:srgbClr val="000000"/>
                          </a:solidFill>
                          <a:effectLst/>
                          <a:latin typeface="+mn-lt"/>
                        </a:rPr>
                        <a:t>Historium building.</a:t>
                      </a:r>
                      <a:r>
                        <a:rPr lang="en-US" sz="1400" b="0" i="0" u="none" strike="noStrike" baseline="0" dirty="0" smtClean="0">
                          <a:solidFill>
                            <a:srgbClr val="000000"/>
                          </a:solidFill>
                          <a:effectLst/>
                          <a:latin typeface="+mn-lt"/>
                        </a:rPr>
                        <a:t> Installation of an emergency generator for</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the </a:t>
                      </a:r>
                      <a:r>
                        <a:rPr lang="en-US" sz="1400" b="0" i="0" u="none" strike="noStrike" dirty="0" smtClean="0">
                          <a:solidFill>
                            <a:srgbClr val="000000"/>
                          </a:solidFill>
                          <a:effectLst/>
                          <a:latin typeface="+mn-lt"/>
                        </a:rPr>
                        <a:t>monument</a:t>
                      </a:r>
                      <a:r>
                        <a:rPr lang="en-US" sz="1400" b="0" i="0" u="none" strike="noStrike" baseline="0" dirty="0" smtClean="0">
                          <a:solidFill>
                            <a:srgbClr val="000000"/>
                          </a:solidFill>
                          <a:effectLst/>
                          <a:latin typeface="+mn-lt"/>
                        </a:rPr>
                        <a:t> is part of their 2019/20 Financial </a:t>
                      </a:r>
                      <a:r>
                        <a:rPr lang="en-US" sz="1400" b="0" i="0" u="none" strike="noStrike" baseline="0" dirty="0" smtClean="0">
                          <a:solidFill>
                            <a:srgbClr val="000000"/>
                          </a:solidFill>
                          <a:effectLst/>
                          <a:latin typeface="+mn-lt"/>
                        </a:rPr>
                        <a:t>Year allocation</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42365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a:t>7</a:t>
            </a: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4256146869"/>
              </p:ext>
            </p:extLst>
          </p:nvPr>
        </p:nvGraphicFramePr>
        <p:xfrm>
          <a:off x="179512" y="548680"/>
          <a:ext cx="8749480" cy="5237480"/>
        </p:xfrm>
        <a:graphic>
          <a:graphicData uri="http://schemas.openxmlformats.org/drawingml/2006/table">
            <a:tbl>
              <a:tblPr firstRow="1" bandRow="1"/>
              <a:tblGrid>
                <a:gridCol w="1657362">
                  <a:extLst>
                    <a:ext uri="{9D8B030D-6E8A-4147-A177-3AD203B41FA5}">
                      <a16:colId xmlns="" xmlns:a16="http://schemas.microsoft.com/office/drawing/2014/main" val="20000"/>
                    </a:ext>
                  </a:extLst>
                </a:gridCol>
                <a:gridCol w="1690950">
                  <a:extLst>
                    <a:ext uri="{9D8B030D-6E8A-4147-A177-3AD203B41FA5}">
                      <a16:colId xmlns="" xmlns:a16="http://schemas.microsoft.com/office/drawing/2014/main" val="20001"/>
                    </a:ext>
                  </a:extLst>
                </a:gridCol>
                <a:gridCol w="1543911">
                  <a:extLst>
                    <a:ext uri="{9D8B030D-6E8A-4147-A177-3AD203B41FA5}">
                      <a16:colId xmlns="" xmlns:a16="http://schemas.microsoft.com/office/drawing/2014/main" val="20002"/>
                    </a:ext>
                  </a:extLst>
                </a:gridCol>
                <a:gridCol w="1543911">
                  <a:extLst>
                    <a:ext uri="{9D8B030D-6E8A-4147-A177-3AD203B41FA5}">
                      <a16:colId xmlns="" xmlns:a16="http://schemas.microsoft.com/office/drawing/2014/main" val="20003"/>
                    </a:ext>
                  </a:extLst>
                </a:gridCol>
                <a:gridCol w="2313346">
                  <a:extLst>
                    <a:ext uri="{9D8B030D-6E8A-4147-A177-3AD203B41FA5}">
                      <a16:colId xmlns="" xmlns:a16="http://schemas.microsoft.com/office/drawing/2014/main" val="20004"/>
                    </a:ext>
                  </a:extLst>
                </a:gridCol>
              </a:tblGrid>
              <a:tr h="1166992">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933489">
                <a:tc>
                  <a:txBody>
                    <a:bodyPr/>
                    <a:lstStyle/>
                    <a:p>
                      <a:pPr algn="l" fontAlgn="b"/>
                      <a:r>
                        <a:rPr lang="en-US" sz="1400" b="0" i="0" u="none" strike="noStrike" dirty="0">
                          <a:solidFill>
                            <a:srgbClr val="000000"/>
                          </a:solidFill>
                          <a:effectLst/>
                          <a:latin typeface="+mn-lt"/>
                        </a:rPr>
                        <a:t>Iziko </a:t>
                      </a:r>
                      <a:r>
                        <a:rPr lang="en-US" sz="1400" b="0" i="0" u="none" strike="noStrike" dirty="0" smtClean="0">
                          <a:solidFill>
                            <a:srgbClr val="000000"/>
                          </a:solidFill>
                          <a:effectLst/>
                          <a:latin typeface="+mn-lt"/>
                        </a:rPr>
                        <a:t>Museums </a:t>
                      </a:r>
                      <a:r>
                        <a:rPr lang="en-US" sz="1400" b="0" i="0" u="none" strike="noStrike" dirty="0">
                          <a:solidFill>
                            <a:srgbClr val="000000"/>
                          </a:solidFill>
                          <a:effectLst/>
                          <a:latin typeface="+mn-lt"/>
                        </a:rPr>
                        <a:t>of South Africa</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2012/13</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Generator was installed as part of the construction of the courtyard</a:t>
                      </a:r>
                      <a:r>
                        <a:rPr lang="en-US" sz="1400" b="0" i="0" u="none" strike="noStrike" baseline="0" dirty="0" smtClean="0">
                          <a:solidFill>
                            <a:srgbClr val="000000"/>
                          </a:solidFill>
                          <a:effectLst/>
                          <a:latin typeface="+mn-lt"/>
                        </a:rPr>
                        <a:t> project </a:t>
                      </a:r>
                      <a:r>
                        <a:rPr lang="en-US" sz="1400" b="0" i="0" u="none" strike="noStrike" dirty="0" smtClean="0">
                          <a:solidFill>
                            <a:srgbClr val="000000"/>
                          </a:solidFill>
                          <a:effectLst/>
                          <a:latin typeface="+mn-lt"/>
                        </a:rPr>
                        <a:t>and kicks</a:t>
                      </a:r>
                      <a:r>
                        <a:rPr lang="en-US" sz="1400" b="0" i="0" u="none" strike="noStrike" baseline="0" dirty="0" smtClean="0">
                          <a:solidFill>
                            <a:srgbClr val="000000"/>
                          </a:solidFill>
                          <a:effectLst/>
                          <a:latin typeface="+mn-lt"/>
                        </a:rPr>
                        <a:t>-in during a power outage</a:t>
                      </a:r>
                      <a:r>
                        <a:rPr lang="en-US" sz="1400" b="0" i="0" u="none" strike="noStrike" dirty="0" smtClean="0">
                          <a:solidFill>
                            <a:srgbClr val="000000"/>
                          </a:solidFill>
                          <a:effectLst/>
                          <a:latin typeface="+mn-lt"/>
                        </a:rPr>
                        <a:t>.</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1"/>
                  </a:ext>
                </a:extLst>
              </a:tr>
              <a:tr h="821159">
                <a:tc>
                  <a:txBody>
                    <a:bodyPr/>
                    <a:lstStyle/>
                    <a:p>
                      <a:pPr algn="l" fontAlgn="b"/>
                      <a:r>
                        <a:rPr lang="en-US" sz="1400" b="0" i="0" u="none" strike="noStrike" dirty="0">
                          <a:solidFill>
                            <a:srgbClr val="000000"/>
                          </a:solidFill>
                          <a:effectLst/>
                          <a:latin typeface="+mn-lt"/>
                        </a:rPr>
                        <a:t>National English Literary Museum</a:t>
                      </a: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 2014/15</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a:solidFill>
                            <a:srgbClr val="000000"/>
                          </a:solidFill>
                          <a:effectLst/>
                          <a:latin typeface="+mn-lt"/>
                        </a:rPr>
                        <a:t>Generator was </a:t>
                      </a:r>
                      <a:r>
                        <a:rPr lang="en-US" sz="1400" b="0" i="0" u="none" strike="noStrike" dirty="0" smtClean="0">
                          <a:solidFill>
                            <a:srgbClr val="000000"/>
                          </a:solidFill>
                          <a:effectLst/>
                          <a:latin typeface="+mn-lt"/>
                        </a:rPr>
                        <a:t>installed as </a:t>
                      </a:r>
                      <a:r>
                        <a:rPr lang="en-US" sz="1400" b="0" i="0" u="none" strike="noStrike" dirty="0">
                          <a:solidFill>
                            <a:srgbClr val="000000"/>
                          </a:solidFill>
                          <a:effectLst/>
                          <a:latin typeface="+mn-lt"/>
                        </a:rPr>
                        <a:t>part of the construction of new National English Literary Museum building  and </a:t>
                      </a:r>
                      <a:r>
                        <a:rPr lang="en-US" sz="1400" b="0" i="0" u="none" strike="noStrike" dirty="0" smtClean="0">
                          <a:solidFill>
                            <a:srgbClr val="000000"/>
                          </a:solidFill>
                          <a:effectLst/>
                          <a:latin typeface="+mn-lt"/>
                        </a:rPr>
                        <a:t>kicks</a:t>
                      </a:r>
                      <a:r>
                        <a:rPr lang="en-US" sz="1400" b="0" i="0" u="none" strike="noStrike" baseline="0" dirty="0" smtClean="0">
                          <a:solidFill>
                            <a:srgbClr val="000000"/>
                          </a:solidFill>
                          <a:effectLst/>
                          <a:latin typeface="+mn-lt"/>
                        </a:rPr>
                        <a:t>-in during power outages</a:t>
                      </a:r>
                      <a:r>
                        <a:rPr lang="en-US" sz="1400" b="0" i="0" u="none" strike="noStrike" dirty="0" smtClean="0">
                          <a:solidFill>
                            <a:srgbClr val="000000"/>
                          </a:solidFill>
                          <a:effectLst/>
                          <a:latin typeface="+mn-lt"/>
                        </a:rPr>
                        <a:t>. </a:t>
                      </a:r>
                      <a:r>
                        <a:rPr lang="en-US" sz="1400" b="0" i="0" u="none" strike="noStrike" dirty="0">
                          <a:solidFill>
                            <a:srgbClr val="000000"/>
                          </a:solidFill>
                          <a:effectLst/>
                          <a:latin typeface="+mn-lt"/>
                        </a:rPr>
                        <a:t>It was funded as part of the building</a:t>
                      </a:r>
                      <a:r>
                        <a:rPr lang="en-US" sz="1400" b="0" i="0" u="none" strike="noStrike" dirty="0" smtClean="0">
                          <a:solidFill>
                            <a:srgbClr val="000000"/>
                          </a:solidFill>
                          <a:effectLst/>
                          <a:latin typeface="+mn-lt"/>
                        </a:rPr>
                        <a:t>.</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821159">
                <a:tc>
                  <a:txBody>
                    <a:bodyPr/>
                    <a:lstStyle/>
                    <a:p>
                      <a:pPr algn="l" fontAlgn="b"/>
                      <a:r>
                        <a:rPr lang="en-US" sz="1400" b="0" i="0" u="none" strike="noStrike" dirty="0">
                          <a:solidFill>
                            <a:srgbClr val="000000"/>
                          </a:solidFill>
                          <a:effectLst/>
                          <a:latin typeface="+mn-lt"/>
                        </a:rPr>
                        <a:t>Luthuli Museum</a:t>
                      </a:r>
                    </a:p>
                  </a:txBody>
                  <a:tcPr marL="6350" marR="6350" marT="6350" marB="0" anchor="ctr"/>
                </a:tc>
                <a:tc>
                  <a:txBody>
                    <a:bodyPr/>
                    <a:lstStyle/>
                    <a:p>
                      <a:pPr algn="ctr"/>
                      <a:r>
                        <a:rPr lang="en-US" sz="1400" b="0" dirty="0" smtClean="0">
                          <a:latin typeface="+mn-lt"/>
                        </a:rPr>
                        <a:t>0</a:t>
                      </a:r>
                      <a:endParaRPr lang="en-US" sz="1400" b="0" dirty="0">
                        <a:latin typeface="+mn-lt"/>
                      </a:endParaRPr>
                    </a:p>
                  </a:txBody>
                  <a:tcPr marL="6350" marR="6350" marT="6350" marB="0" anchor="ctr"/>
                </a:tc>
                <a:tc>
                  <a:txBody>
                    <a:bodyPr/>
                    <a:lstStyle/>
                    <a:p>
                      <a:pPr algn="ctr"/>
                      <a:r>
                        <a:rPr lang="en-US" sz="1400" b="1" dirty="0" smtClean="0">
                          <a:latin typeface="+mn-lt"/>
                        </a:rPr>
                        <a:t>-</a:t>
                      </a:r>
                      <a:endParaRPr lang="en-US" sz="1400" b="1" dirty="0">
                        <a:latin typeface="+mn-lt"/>
                      </a:endParaRPr>
                    </a:p>
                  </a:txBody>
                  <a:tcPr marL="6350" marR="6350" marT="6350" marB="0" anchor="ctr"/>
                </a:tc>
                <a:tc>
                  <a:txBody>
                    <a:bodyPr/>
                    <a:lstStyle/>
                    <a:p>
                      <a:pPr algn="ctr"/>
                      <a:r>
                        <a:rPr lang="en-US" sz="1400" b="1" dirty="0" smtClean="0">
                          <a:latin typeface="+mn-lt"/>
                        </a:rPr>
                        <a:t>-</a:t>
                      </a:r>
                      <a:endParaRPr lang="en-US" sz="1400" b="1" dirty="0">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Back-up generator for lighting was funded and installed by the Department </a:t>
                      </a:r>
                      <a:r>
                        <a:rPr lang="en-US" sz="1400" b="0" i="0" u="none" strike="noStrike" dirty="0">
                          <a:solidFill>
                            <a:srgbClr val="000000"/>
                          </a:solidFill>
                          <a:effectLst/>
                          <a:latin typeface="+mn-lt"/>
                        </a:rPr>
                        <a:t>of Public </a:t>
                      </a:r>
                      <a:r>
                        <a:rPr lang="en-US" sz="1400" b="0" i="0" u="none" strike="noStrike" dirty="0" smtClean="0">
                          <a:solidFill>
                            <a:srgbClr val="000000"/>
                          </a:solidFill>
                          <a:effectLst/>
                          <a:latin typeface="+mn-lt"/>
                        </a:rPr>
                        <a:t>Works (DPW) </a:t>
                      </a:r>
                      <a:r>
                        <a:rPr lang="en-US" sz="1400" b="0" i="0" u="none" strike="noStrike" dirty="0">
                          <a:solidFill>
                            <a:srgbClr val="000000"/>
                          </a:solidFill>
                          <a:effectLst/>
                          <a:latin typeface="+mn-lt"/>
                        </a:rPr>
                        <a:t>and </a:t>
                      </a:r>
                      <a:r>
                        <a:rPr lang="en-US" sz="1400" b="0" i="0" u="none" strike="noStrike" dirty="0" smtClean="0">
                          <a:solidFill>
                            <a:srgbClr val="000000"/>
                          </a:solidFill>
                          <a:effectLst/>
                          <a:latin typeface="+mn-lt"/>
                        </a:rPr>
                        <a:t>kicks</a:t>
                      </a:r>
                      <a:r>
                        <a:rPr lang="en-US" sz="1400" b="0" i="0" u="none" strike="noStrike" baseline="0" dirty="0" smtClean="0">
                          <a:solidFill>
                            <a:srgbClr val="000000"/>
                          </a:solidFill>
                          <a:effectLst/>
                          <a:latin typeface="+mn-lt"/>
                        </a:rPr>
                        <a:t>-in during power outages</a:t>
                      </a:r>
                      <a:r>
                        <a:rPr lang="en-US" sz="1400" b="0" i="0" u="none" strike="noStrike" dirty="0" smtClean="0">
                          <a:solidFill>
                            <a:srgbClr val="000000"/>
                          </a:solidFill>
                          <a:effectLst/>
                          <a:latin typeface="+mn-lt"/>
                        </a:rPr>
                        <a:t>. </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272635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ZA" dirty="0"/>
              <a:t>8</a:t>
            </a:r>
            <a:endParaRPr lang="en-ZA" dirty="0" smtClean="0"/>
          </a:p>
        </p:txBody>
      </p:sp>
      <p:graphicFrame>
        <p:nvGraphicFramePr>
          <p:cNvPr id="5" name="Table 4"/>
          <p:cNvGraphicFramePr>
            <a:graphicFrameLocks noGrp="1"/>
          </p:cNvGraphicFramePr>
          <p:nvPr>
            <p:extLst>
              <p:ext uri="{D42A27DB-BD31-4B8C-83A1-F6EECF244321}">
                <p14:modId xmlns:p14="http://schemas.microsoft.com/office/powerpoint/2010/main" val="1344113448"/>
              </p:ext>
            </p:extLst>
          </p:nvPr>
        </p:nvGraphicFramePr>
        <p:xfrm>
          <a:off x="107504" y="836712"/>
          <a:ext cx="8890519" cy="5227407"/>
        </p:xfrm>
        <a:graphic>
          <a:graphicData uri="http://schemas.openxmlformats.org/drawingml/2006/table">
            <a:tbl>
              <a:tblPr firstRow="1" bandRow="1"/>
              <a:tblGrid>
                <a:gridCol w="1656183">
                  <a:extLst>
                    <a:ext uri="{9D8B030D-6E8A-4147-A177-3AD203B41FA5}">
                      <a16:colId xmlns="" xmlns:a16="http://schemas.microsoft.com/office/drawing/2014/main" val="20000"/>
                    </a:ext>
                  </a:extLst>
                </a:gridCol>
                <a:gridCol w="1656184">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gridCol w="1688208">
                  <a:extLst>
                    <a:ext uri="{9D8B030D-6E8A-4147-A177-3AD203B41FA5}">
                      <a16:colId xmlns="" xmlns:a16="http://schemas.microsoft.com/office/drawing/2014/main" val="20003"/>
                    </a:ext>
                  </a:extLst>
                </a:gridCol>
                <a:gridCol w="2449784">
                  <a:extLst>
                    <a:ext uri="{9D8B030D-6E8A-4147-A177-3AD203B41FA5}">
                      <a16:colId xmlns="" xmlns:a16="http://schemas.microsoft.com/office/drawing/2014/main" val="20004"/>
                    </a:ext>
                  </a:extLst>
                </a:gridCol>
              </a:tblGrid>
              <a:tr h="1542047">
                <a:tc>
                  <a:txBody>
                    <a:bodyPr/>
                    <a:lstStyle/>
                    <a:p>
                      <a:pPr lvl="1" algn="ctr" fontAlgn="b"/>
                      <a:r>
                        <a:rPr lang="en-US" sz="1800" b="1" i="0" u="none" strike="noStrike" dirty="0">
                          <a:solidFill>
                            <a:srgbClr val="000000"/>
                          </a:solidFill>
                          <a:effectLst/>
                          <a:latin typeface="+mj-lt"/>
                          <a:cs typeface="Arial" panose="020B0604020202020204" pitchFamily="34" charset="0"/>
                        </a:rPr>
                        <a:t>Name of the </a:t>
                      </a:r>
                      <a:r>
                        <a:rPr lang="en-US" sz="1800" b="1" i="0" u="none" strike="noStrike" dirty="0" smtClean="0">
                          <a:solidFill>
                            <a:srgbClr val="000000"/>
                          </a:solidFill>
                          <a:effectLst/>
                          <a:latin typeface="+mj-lt"/>
                          <a:cs typeface="Arial" panose="020B0604020202020204" pitchFamily="34" charset="0"/>
                        </a:rPr>
                        <a:t>Entity</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1" i="0" u="none" strike="noStrike" dirty="0">
                          <a:solidFill>
                            <a:srgbClr val="000000"/>
                          </a:solidFill>
                          <a:effectLst/>
                          <a:latin typeface="+mj-lt"/>
                          <a:cs typeface="Arial" panose="020B0604020202020204" pitchFamily="34" charset="0"/>
                        </a:rPr>
                        <a:t> </a:t>
                      </a:r>
                      <a:r>
                        <a:rPr lang="en-US" sz="1800" b="1" i="0" u="none" strike="noStrike" kern="1200" dirty="0" smtClean="0">
                          <a:solidFill>
                            <a:srgbClr val="000000"/>
                          </a:solidFill>
                          <a:effectLst/>
                          <a:latin typeface="+mj-lt"/>
                          <a:ea typeface="+mn-ea"/>
                          <a:cs typeface="Arial" panose="020B0604020202020204" pitchFamily="34" charset="0"/>
                        </a:rPr>
                        <a:t> Transferred funding for the generator/ and other projects </a:t>
                      </a:r>
                    </a:p>
                    <a:p>
                      <a:pPr algn="ctr" fontAlgn="b"/>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smtClean="0">
                          <a:solidFill>
                            <a:srgbClr val="000000"/>
                          </a:solidFill>
                          <a:effectLst/>
                          <a:latin typeface="+mj-lt"/>
                          <a:cs typeface="Arial" panose="020B0604020202020204" pitchFamily="34" charset="0"/>
                        </a:rPr>
                        <a:t>Financial</a:t>
                      </a:r>
                      <a:r>
                        <a:rPr lang="en-US" sz="1800" b="1" i="0" u="none" strike="noStrike" baseline="0" dirty="0" smtClean="0">
                          <a:solidFill>
                            <a:srgbClr val="000000"/>
                          </a:solidFill>
                          <a:effectLst/>
                          <a:latin typeface="+mj-lt"/>
                          <a:cs typeface="Arial" panose="020B0604020202020204" pitchFamily="34" charset="0"/>
                        </a:rPr>
                        <a:t> Year</a:t>
                      </a:r>
                      <a:r>
                        <a:rPr lang="en-US" sz="1800" b="1" i="0" u="none" strike="noStrike" dirty="0" smtClean="0">
                          <a:solidFill>
                            <a:srgbClr val="000000"/>
                          </a:solidFill>
                          <a:effectLst/>
                          <a:latin typeface="+mj-lt"/>
                          <a:cs typeface="Arial" panose="020B0604020202020204" pitchFamily="34" charset="0"/>
                        </a:rPr>
                        <a:t> Transferred</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Commitment for the </a:t>
                      </a:r>
                      <a:r>
                        <a:rPr lang="en-US" sz="1800" b="1" i="0" u="none" strike="noStrike" dirty="0" smtClean="0">
                          <a:solidFill>
                            <a:srgbClr val="000000"/>
                          </a:solidFill>
                          <a:effectLst/>
                          <a:latin typeface="+mj-lt"/>
                          <a:cs typeface="Arial" panose="020B0604020202020204" pitchFamily="34" charset="0"/>
                        </a:rPr>
                        <a:t>generator</a:t>
                      </a:r>
                      <a:r>
                        <a:rPr lang="en-US" sz="1800" b="1" i="0" u="none" strike="noStrike" kern="1200" dirty="0" smtClean="0">
                          <a:solidFill>
                            <a:srgbClr val="000000"/>
                          </a:solidFill>
                          <a:effectLst/>
                          <a:latin typeface="+mj-lt"/>
                          <a:ea typeface="+mn-ea"/>
                          <a:cs typeface="Arial" panose="020B0604020202020204" pitchFamily="34" charset="0"/>
                        </a:rPr>
                        <a:t>/ and other projects </a:t>
                      </a:r>
                      <a:endParaRPr lang="en-US" sz="1800" b="1" i="0" u="none" strike="noStrike" dirty="0">
                        <a:solidFill>
                          <a:srgbClr val="000000"/>
                        </a:solidFill>
                        <a:effectLst/>
                        <a:latin typeface="+mj-lt"/>
                        <a:cs typeface="Arial" panose="020B0604020202020204" pitchFamily="34" charset="0"/>
                      </a:endParaRPr>
                    </a:p>
                  </a:txBody>
                  <a:tcPr marL="6350" marR="6350" marT="6350" marB="0" anchor="ctr">
                    <a:solidFill>
                      <a:schemeClr val="tx2">
                        <a:lumMod val="20000"/>
                        <a:lumOff val="80000"/>
                      </a:schemeClr>
                    </a:solidFill>
                  </a:tcPr>
                </a:tc>
                <a:tc>
                  <a:txBody>
                    <a:bodyPr/>
                    <a:lstStyle/>
                    <a:p>
                      <a:pPr algn="ctr" fontAlgn="b"/>
                      <a:r>
                        <a:rPr lang="en-US" sz="1800" b="1" i="0" u="none" strike="noStrike" dirty="0">
                          <a:solidFill>
                            <a:srgbClr val="000000"/>
                          </a:solidFill>
                          <a:effectLst/>
                          <a:latin typeface="+mj-lt"/>
                          <a:cs typeface="Arial" panose="020B0604020202020204" pitchFamily="34" charset="0"/>
                        </a:rPr>
                        <a:t>Comments</a:t>
                      </a:r>
                    </a:p>
                  </a:txBody>
                  <a:tcPr marL="6350" marR="6350" marT="6350" marB="0" anchor="ctr">
                    <a:solidFill>
                      <a:schemeClr val="tx2">
                        <a:lumMod val="20000"/>
                        <a:lumOff val="80000"/>
                      </a:schemeClr>
                    </a:solidFill>
                  </a:tcPr>
                </a:tc>
                <a:extLst>
                  <a:ext uri="{0D108BD9-81ED-4DB2-BD59-A6C34878D82A}">
                    <a16:rowId xmlns="" xmlns:a16="http://schemas.microsoft.com/office/drawing/2014/main" val="10000"/>
                  </a:ext>
                </a:extLst>
              </a:tr>
              <a:tr h="1112340">
                <a:tc>
                  <a:txBody>
                    <a:bodyPr/>
                    <a:lstStyle/>
                    <a:p>
                      <a:pPr algn="l" fontAlgn="b"/>
                      <a:r>
                        <a:rPr lang="en-US" sz="1400" b="0" i="0" u="none" strike="noStrike" dirty="0">
                          <a:solidFill>
                            <a:srgbClr val="000000"/>
                          </a:solidFill>
                          <a:effectLst/>
                          <a:latin typeface="+mn-lt"/>
                        </a:rPr>
                        <a:t>Kwa Zulu Natal Museum</a:t>
                      </a:r>
                    </a:p>
                  </a:txBody>
                  <a:tcPr marL="6350" marR="6350" marT="6350" marB="0" anchor="ctr"/>
                </a:tc>
                <a:tc>
                  <a:txBody>
                    <a:bodyPr/>
                    <a:lstStyle/>
                    <a:p>
                      <a:pPr algn="ctr" fontAlgn="b"/>
                      <a:r>
                        <a:rPr lang="en-US" sz="1400" b="0" i="0" u="none" strike="noStrike" dirty="0" smtClean="0">
                          <a:solidFill>
                            <a:srgbClr val="000000"/>
                          </a:solidFill>
                          <a:effectLst/>
                          <a:latin typeface="+mn-lt"/>
                        </a:rPr>
                        <a:t>2,356,027 </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 2014/15</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Back-up generator for lighting was installed by the Department of Public Works and kicks</a:t>
                      </a:r>
                      <a:r>
                        <a:rPr lang="en-US" sz="1400" b="0" i="0" u="none" strike="noStrike" baseline="0" dirty="0" smtClean="0">
                          <a:solidFill>
                            <a:srgbClr val="000000"/>
                          </a:solidFill>
                          <a:effectLst/>
                          <a:latin typeface="+mn-lt"/>
                        </a:rPr>
                        <a:t>-in during  power outages</a:t>
                      </a:r>
                      <a:r>
                        <a:rPr lang="en-US" sz="1400" b="0" i="0" u="none" strike="noStrike" dirty="0" smtClean="0">
                          <a:solidFill>
                            <a:srgbClr val="000000"/>
                          </a:solidFill>
                          <a:effectLst/>
                          <a:latin typeface="+mn-lt"/>
                        </a:rPr>
                        <a:t>.</a:t>
                      </a:r>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1"/>
                  </a:ext>
                </a:extLst>
              </a:tr>
              <a:tr h="1016920">
                <a:tc>
                  <a:txBody>
                    <a:bodyPr/>
                    <a:lstStyle/>
                    <a:p>
                      <a:pPr algn="l" fontAlgn="b"/>
                      <a:r>
                        <a:rPr lang="en-US" sz="1400" b="0" i="0" u="none" strike="noStrike" dirty="0">
                          <a:solidFill>
                            <a:srgbClr val="000000"/>
                          </a:solidFill>
                          <a:effectLst/>
                          <a:latin typeface="+mn-lt"/>
                        </a:rPr>
                        <a:t>Msunduzi Museum</a:t>
                      </a:r>
                    </a:p>
                  </a:txBody>
                  <a:tcPr marL="6350" marR="6350" marT="6350" marB="0" anchor="ctr"/>
                </a:tc>
                <a:tc>
                  <a:txBody>
                    <a:bodyPr/>
                    <a:lstStyle/>
                    <a:p>
                      <a:pPr algn="ctr" fontAlgn="b"/>
                      <a:r>
                        <a:rPr lang="en-US" sz="1400" b="0" i="0" u="none" strike="noStrike" dirty="0" smtClean="0">
                          <a:solidFill>
                            <a:srgbClr val="000000"/>
                          </a:solidFill>
                          <a:effectLst/>
                          <a:latin typeface="+mn-lt"/>
                        </a:rPr>
                        <a:t>10,000,000 </a:t>
                      </a:r>
                      <a:endParaRPr lang="en-US" sz="1400" b="0" i="0" u="none" strike="noStrike" dirty="0">
                        <a:solidFill>
                          <a:srgbClr val="000000"/>
                        </a:solidFill>
                        <a:effectLst/>
                        <a:latin typeface="+mn-lt"/>
                      </a:endParaRPr>
                    </a:p>
                  </a:txBody>
                  <a:tcPr marL="6350" marR="6350" marT="6350" marB="0" anchor="ctr"/>
                </a:tc>
                <a:tc>
                  <a:txBody>
                    <a:bodyPr/>
                    <a:lstStyle/>
                    <a:p>
                      <a:pPr algn="ctr" fontAlgn="b"/>
                      <a:r>
                        <a:rPr lang="en-US" sz="1400" b="0" i="0" u="none" strike="noStrike" dirty="0" smtClean="0">
                          <a:solidFill>
                            <a:srgbClr val="000000"/>
                          </a:solidFill>
                          <a:effectLst/>
                          <a:latin typeface="+mn-lt"/>
                        </a:rPr>
                        <a:t>2016/17</a:t>
                      </a:r>
                      <a:r>
                        <a:rPr lang="en-US" sz="1400" b="0" i="0" u="none" strike="noStrike" dirty="0">
                          <a:solidFill>
                            <a:srgbClr val="000000"/>
                          </a:solidFill>
                          <a:effectLst/>
                          <a:latin typeface="+mn-lt"/>
                        </a:rPr>
                        <a:t> </a:t>
                      </a:r>
                    </a:p>
                  </a:txBody>
                  <a:tcPr marL="6350" marR="6350" marT="6350" marB="0" anchor="ctr"/>
                </a:tc>
                <a:tc>
                  <a:txBody>
                    <a:bodyPr/>
                    <a:lstStyle/>
                    <a:p>
                      <a:pPr algn="ctr" fontAlgn="b"/>
                      <a:r>
                        <a:rPr lang="en-US" sz="1400" b="0" i="0" u="none" strike="noStrike" dirty="0" smtClean="0">
                          <a:solidFill>
                            <a:srgbClr val="000000"/>
                          </a:solidFill>
                          <a:effectLst/>
                          <a:latin typeface="+mn-lt"/>
                        </a:rPr>
                        <a:t>2019/20</a:t>
                      </a:r>
                    </a:p>
                    <a:p>
                      <a:pPr algn="ctr" fontAlgn="b"/>
                      <a:r>
                        <a:rPr lang="en-US" sz="1400" b="0" i="0" u="none" strike="noStrike" dirty="0">
                          <a:solidFill>
                            <a:srgbClr val="000000"/>
                          </a:solidFill>
                          <a:effectLst/>
                          <a:latin typeface="+mn-lt"/>
                        </a:rPr>
                        <a:t> </a:t>
                      </a:r>
                      <a:r>
                        <a:rPr lang="en-US" sz="1400" b="0" i="0" u="none" strike="noStrike" dirty="0" smtClean="0">
                          <a:solidFill>
                            <a:srgbClr val="000000"/>
                          </a:solidFill>
                          <a:effectLst/>
                          <a:latin typeface="+mn-lt"/>
                        </a:rPr>
                        <a:t>R2,700,000</a:t>
                      </a:r>
                      <a:endParaRPr lang="en-US" sz="1400" b="0" i="0" u="none" strike="noStrike" dirty="0">
                        <a:solidFill>
                          <a:srgbClr val="000000"/>
                        </a:solidFill>
                        <a:effectLst/>
                        <a:latin typeface="+mn-lt"/>
                      </a:endParaRPr>
                    </a:p>
                  </a:txBody>
                  <a:tcPr marL="6350" marR="6350" marT="6350" marB="0" anchor="ctr"/>
                </a:tc>
                <a:tc>
                  <a:txBody>
                    <a:bodyPr/>
                    <a:lstStyle/>
                    <a:p>
                      <a:pPr algn="l" fontAlgn="b"/>
                      <a:r>
                        <a:rPr lang="en-US" sz="1400" b="0" i="0" u="none" strike="noStrike" dirty="0" smtClean="0">
                          <a:solidFill>
                            <a:srgbClr val="000000"/>
                          </a:solidFill>
                          <a:effectLst/>
                          <a:latin typeface="+mn-lt"/>
                        </a:rPr>
                        <a:t>Currently there is no generator, however, installation </a:t>
                      </a:r>
                      <a:r>
                        <a:rPr lang="en-US" sz="1400" b="0" i="0" u="none" strike="noStrike" dirty="0" smtClean="0">
                          <a:solidFill>
                            <a:srgbClr val="000000"/>
                          </a:solidFill>
                          <a:effectLst/>
                          <a:latin typeface="+mn-lt"/>
                        </a:rPr>
                        <a:t>of a back-up</a:t>
                      </a:r>
                      <a:r>
                        <a:rPr lang="en-US" sz="1400" b="0" i="0" u="none" strike="noStrike" baseline="0" dirty="0" smtClean="0">
                          <a:solidFill>
                            <a:srgbClr val="000000"/>
                          </a:solidFill>
                          <a:effectLst/>
                          <a:latin typeface="+mn-lt"/>
                        </a:rPr>
                        <a:t> generator is part of the restoration and upgrading of all buildings at the complex and security upgrade project that is underway.</a:t>
                      </a:r>
                    </a:p>
                    <a:p>
                      <a:pPr algn="l" fontAlgn="b"/>
                      <a:endParaRPr lang="en-US" sz="1400" b="0" i="0" u="none" strike="noStrike" dirty="0">
                        <a:solidFill>
                          <a:srgbClr val="000000"/>
                        </a:solidFill>
                        <a:effectLst/>
                        <a:latin typeface="+mn-lt"/>
                      </a:endParaRPr>
                    </a:p>
                  </a:txBody>
                  <a:tcPr marL="6350" marR="6350" marT="6350" marB="0" anchor="ctr"/>
                </a:tc>
                <a:extLst>
                  <a:ext uri="{0D108BD9-81ED-4DB2-BD59-A6C34878D82A}">
                    <a16:rowId xmlns="" xmlns:a16="http://schemas.microsoft.com/office/drawing/2014/main" val="10002"/>
                  </a:ext>
                </a:extLst>
              </a:tr>
              <a:tr h="505361">
                <a:tc>
                  <a:txBody>
                    <a:bodyPr/>
                    <a:lstStyle/>
                    <a:p>
                      <a:pPr algn="l" fontAlgn="b"/>
                      <a:r>
                        <a:rPr lang="en-US" sz="1400" b="0" i="0" u="none" strike="noStrike" dirty="0">
                          <a:solidFill>
                            <a:schemeClr val="tx1"/>
                          </a:solidFill>
                          <a:effectLst/>
                          <a:latin typeface="+mn-lt"/>
                        </a:rPr>
                        <a:t>National Museum</a:t>
                      </a:r>
                    </a:p>
                  </a:txBody>
                  <a:tcPr marL="6350" marR="6350" marT="6350" marB="0" anchor="ctr"/>
                </a:tc>
                <a:tc>
                  <a:txBody>
                    <a:bodyPr/>
                    <a:lstStyle/>
                    <a:p>
                      <a:pPr algn="ct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500,000</a:t>
                      </a:r>
                      <a:endParaRPr lang="en-US" sz="1400" b="0" i="0" u="none" strike="noStrike" dirty="0">
                        <a:solidFill>
                          <a:schemeClr val="tx1"/>
                        </a:solidFill>
                        <a:effectLst/>
                        <a:latin typeface="+mn-lt"/>
                      </a:endParaRPr>
                    </a:p>
                  </a:txBody>
                  <a:tcPr marL="6350" marR="6350" marT="6350" marB="0" anchor="ctr"/>
                </a:tc>
                <a:tc>
                  <a:txBody>
                    <a:bodyPr/>
                    <a:lstStyle/>
                    <a:p>
                      <a:pPr algn="ctr" fontAlgn="b"/>
                      <a:r>
                        <a:rPr lang="en-US" sz="1400" b="0" i="0" u="none" strike="noStrike" dirty="0">
                          <a:solidFill>
                            <a:schemeClr val="tx1"/>
                          </a:solidFill>
                          <a:effectLst/>
                          <a:latin typeface="+mn-lt"/>
                        </a:rPr>
                        <a:t> </a:t>
                      </a:r>
                      <a:r>
                        <a:rPr lang="en-US" sz="1400" b="0" i="0" u="none" strike="noStrike" dirty="0" smtClean="0">
                          <a:solidFill>
                            <a:schemeClr val="tx1"/>
                          </a:solidFill>
                          <a:effectLst/>
                          <a:latin typeface="+mn-lt"/>
                        </a:rPr>
                        <a:t>2014/15</a:t>
                      </a:r>
                      <a:endParaRPr lang="en-US" sz="1400" b="0" i="0" u="none" strike="noStrike" dirty="0">
                        <a:solidFill>
                          <a:schemeClr val="tx1"/>
                        </a:solidFill>
                        <a:effectLst/>
                        <a:latin typeface="+mn-lt"/>
                      </a:endParaRPr>
                    </a:p>
                  </a:txBody>
                  <a:tcPr marL="6350" marR="6350" marT="6350" marB="0" anchor="ctr"/>
                </a:tc>
                <a:tc>
                  <a:txBody>
                    <a:bodyPr/>
                    <a:lstStyle/>
                    <a:p>
                      <a:pPr algn="ctr" fontAlgn="b"/>
                      <a:r>
                        <a:rPr lang="en-US" sz="1400" b="0" i="0" u="none" strike="noStrike" dirty="0">
                          <a:solidFill>
                            <a:srgbClr val="FF0000"/>
                          </a:solidFill>
                          <a:effectLst/>
                          <a:latin typeface="+mn-lt"/>
                        </a:rPr>
                        <a:t> </a:t>
                      </a:r>
                      <a:r>
                        <a:rPr lang="en-US" sz="1400" b="1" i="0" u="none" strike="noStrike" dirty="0" smtClean="0">
                          <a:solidFill>
                            <a:schemeClr val="tx1"/>
                          </a:solidFill>
                          <a:effectLst/>
                          <a:latin typeface="+mn-lt"/>
                        </a:rPr>
                        <a:t>-</a:t>
                      </a:r>
                      <a:endParaRPr lang="en-US" sz="1400" b="1" i="0" u="none" strike="noStrike" dirty="0">
                        <a:solidFill>
                          <a:schemeClr val="tx1"/>
                        </a:solidFill>
                        <a:effectLst/>
                        <a:latin typeface="+mn-lt"/>
                      </a:endParaRPr>
                    </a:p>
                  </a:txBody>
                  <a:tcPr marL="6350" marR="6350" marT="6350" marB="0" anchor="ctr"/>
                </a:tc>
                <a:tc>
                  <a:txBody>
                    <a:bodyPr/>
                    <a:lstStyle/>
                    <a:p>
                      <a:pPr algn="l" fontAlgn="b"/>
                      <a:r>
                        <a:rPr lang="en-US" sz="1400" b="0" i="0" u="none" strike="noStrike" dirty="0">
                          <a:solidFill>
                            <a:schemeClr val="tx1"/>
                          </a:solidFill>
                          <a:effectLst/>
                          <a:latin typeface="+mn-lt"/>
                        </a:rPr>
                        <a:t>Generator was installed and </a:t>
                      </a:r>
                      <a:r>
                        <a:rPr lang="en-US" sz="1400" b="0" i="0" u="none" strike="noStrike" dirty="0" smtClean="0">
                          <a:solidFill>
                            <a:schemeClr val="tx1"/>
                          </a:solidFill>
                          <a:effectLst/>
                          <a:latin typeface="+mn-lt"/>
                        </a:rPr>
                        <a:t>kicks</a:t>
                      </a:r>
                      <a:r>
                        <a:rPr lang="en-US" sz="1400" b="0" i="0" u="none" strike="noStrike" baseline="0" dirty="0" smtClean="0">
                          <a:solidFill>
                            <a:schemeClr val="tx1"/>
                          </a:solidFill>
                          <a:effectLst/>
                          <a:latin typeface="+mn-lt"/>
                        </a:rPr>
                        <a:t> </a:t>
                      </a:r>
                      <a:r>
                        <a:rPr lang="en-US" sz="1400" b="0" i="0" u="none" strike="noStrike" baseline="0" dirty="0" smtClean="0">
                          <a:solidFill>
                            <a:srgbClr val="000000"/>
                          </a:solidFill>
                          <a:effectLst/>
                          <a:latin typeface="+mn-lt"/>
                        </a:rPr>
                        <a:t>in during power outages</a:t>
                      </a:r>
                      <a:r>
                        <a:rPr lang="en-US" sz="1400" b="0" i="0" u="none" strike="noStrike" dirty="0" smtClean="0">
                          <a:solidFill>
                            <a:srgbClr val="000000"/>
                          </a:solidFill>
                          <a:effectLst/>
                          <a:latin typeface="+mn-lt"/>
                        </a:rPr>
                        <a:t>.</a:t>
                      </a:r>
                      <a:endParaRPr lang="en-US" sz="1400" b="0" i="0" u="none" strike="noStrike" dirty="0" smtClean="0">
                        <a:solidFill>
                          <a:srgbClr val="FF0000"/>
                        </a:solidFill>
                        <a:effectLst/>
                        <a:latin typeface="+mn-lt"/>
                      </a:endParaRPr>
                    </a:p>
                    <a:p>
                      <a:pPr algn="l" fontAlgn="b"/>
                      <a:endParaRPr lang="en-US" sz="1400" b="0" i="0" u="none" strike="noStrike" dirty="0" smtClean="0">
                        <a:solidFill>
                          <a:srgbClr val="FF0000"/>
                        </a:solidFill>
                        <a:effectLst/>
                        <a:latin typeface="+mn-lt"/>
                      </a:endParaRPr>
                    </a:p>
                    <a:p>
                      <a:pPr algn="l" fontAlgn="b"/>
                      <a:endParaRPr lang="en-US" sz="1400" b="0" i="0" u="none" strike="noStrike" dirty="0">
                        <a:solidFill>
                          <a:srgbClr val="FF0000"/>
                        </a:solidFill>
                        <a:effectLst/>
                        <a:latin typeface="+mn-lt"/>
                      </a:endParaRPr>
                    </a:p>
                  </a:txBody>
                  <a:tcPr marL="6350" marR="6350" marT="6350"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717655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18993</TotalTime>
  <Words>1232</Words>
  <Application>Microsoft Office PowerPoint</Application>
  <PresentationFormat>On-screen Show (4:3)</PresentationFormat>
  <Paragraphs>246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INFRASTRUCTURE PROGRAMME</vt:lpstr>
      <vt:lpstr>OUTLINE OF THE PRESENTATION </vt:lpstr>
      <vt:lpstr>PURPOSE OF THE PRESENTATION</vt:lpstr>
      <vt:lpstr>BACKGROUND </vt:lpstr>
      <vt:lpstr>LIST OF ENTITIES WITH/WITHOUT GENERATORS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PICTURES   </vt:lpstr>
      <vt:lpstr>KZN MUSEUM</vt:lpstr>
      <vt:lpstr> Nelson mandela museum</vt:lpstr>
      <vt:lpstr>PLAYHOUSE COMPANY</vt:lpstr>
      <vt:lpstr>ARTSCAPE THEATRE</vt:lpstr>
      <vt:lpstr>CONCLUSION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dc:creator>
  <cp:lastModifiedBy>Lulama Ndabankulu</cp:lastModifiedBy>
  <cp:revision>775</cp:revision>
  <cp:lastPrinted>2019-02-14T14:12:47Z</cp:lastPrinted>
  <dcterms:created xsi:type="dcterms:W3CDTF">2013-11-12T11:39:42Z</dcterms:created>
  <dcterms:modified xsi:type="dcterms:W3CDTF">2019-02-18T12:10:36Z</dcterms:modified>
</cp:coreProperties>
</file>