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diagrams/layout3.xml" ContentType="application/vnd.openxmlformats-officedocument.drawingml.diagramLayout+xml"/>
  <Override PartName="/ppt/notesSlides/notesSlide12.xml" ContentType="application/vnd.openxmlformats-officedocument.presentationml.notesSlide+xml"/>
  <Override PartName="/ppt/diagrams/data4.xml" ContentType="application/vnd.openxmlformats-officedocument.drawingml.diagramData+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diagrams/layout4.xml" ContentType="application/vnd.openxmlformats-officedocument.drawingml.diagram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4" r:id="rId1"/>
  </p:sldMasterIdLst>
  <p:notesMasterIdLst>
    <p:notesMasterId r:id="rId24"/>
  </p:notesMasterIdLst>
  <p:handoutMasterIdLst>
    <p:handoutMasterId r:id="rId25"/>
  </p:handoutMasterIdLst>
  <p:sldIdLst>
    <p:sldId id="256" r:id="rId2"/>
    <p:sldId id="475" r:id="rId3"/>
    <p:sldId id="469" r:id="rId4"/>
    <p:sldId id="533" r:id="rId5"/>
    <p:sldId id="524" r:id="rId6"/>
    <p:sldId id="471" r:id="rId7"/>
    <p:sldId id="534" r:id="rId8"/>
    <p:sldId id="535" r:id="rId9"/>
    <p:sldId id="509" r:id="rId10"/>
    <p:sldId id="531" r:id="rId11"/>
    <p:sldId id="510" r:id="rId12"/>
    <p:sldId id="511" r:id="rId13"/>
    <p:sldId id="525" r:id="rId14"/>
    <p:sldId id="526" r:id="rId15"/>
    <p:sldId id="527" r:id="rId16"/>
    <p:sldId id="522" r:id="rId17"/>
    <p:sldId id="528" r:id="rId18"/>
    <p:sldId id="530" r:id="rId19"/>
    <p:sldId id="532" r:id="rId20"/>
    <p:sldId id="517" r:id="rId21"/>
    <p:sldId id="529" r:id="rId22"/>
    <p:sldId id="484" r:id="rId2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abo Magomola" initials="TM" lastIdx="1" clrIdx="0">
    <p:extLst/>
  </p:cmAuthor>
  <p:cmAuthor id="2" name="Judith Van der Merwe" initials="JVdM" lastIdx="1" clrIdx="1">
    <p:extLst/>
  </p:cmAuthor>
  <p:cmAuthor id="3" name="Velaphi Msimang" initials="VM"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37107" autoAdjust="0"/>
    <p:restoredTop sz="90987" autoAdjust="0"/>
  </p:normalViewPr>
  <p:slideViewPr>
    <p:cSldViewPr snapToGrid="0" snapToObjects="1">
      <p:cViewPr>
        <p:scale>
          <a:sx n="100" d="100"/>
          <a:sy n="100" d="100"/>
        </p:scale>
        <p:origin x="-2676"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8259CB-0C01-2B44-930E-CD64F69159CB}" type="doc">
      <dgm:prSet loTypeId="urn:microsoft.com/office/officeart/2005/8/layout/vList5" loCatId="" qsTypeId="urn:microsoft.com/office/officeart/2005/8/quickstyle/simple4" qsCatId="simple" csTypeId="urn:microsoft.com/office/officeart/2005/8/colors/accent1_2" csCatId="accent1" phldr="1"/>
      <dgm:spPr/>
      <dgm:t>
        <a:bodyPr/>
        <a:lstStyle/>
        <a:p>
          <a:endParaRPr lang="en-US"/>
        </a:p>
      </dgm:t>
    </dgm:pt>
    <dgm:pt modelId="{6F7253DF-CB82-1B46-9143-5CBE77BC7E58}">
      <dgm:prSet phldrT="[Text]"/>
      <dgm:spPr/>
      <dgm:t>
        <a:bodyPr/>
        <a:lstStyle/>
        <a:p>
          <a:r>
            <a:rPr lang="en-US" dirty="0" smtClean="0"/>
            <a:t>Waste </a:t>
          </a:r>
          <a:r>
            <a:rPr lang="en-US" dirty="0" err="1" smtClean="0"/>
            <a:t>Tyre</a:t>
          </a:r>
          <a:r>
            <a:rPr lang="en-US" dirty="0" smtClean="0"/>
            <a:t> Operations</a:t>
          </a:r>
          <a:endParaRPr lang="en-US" dirty="0"/>
        </a:p>
      </dgm:t>
    </dgm:pt>
    <dgm:pt modelId="{23D1C669-D232-2042-B6B8-0DBC5ED5F406}" type="parTrans" cxnId="{AAB8DC4A-F424-E94B-9DF4-C9F2599048B0}">
      <dgm:prSet/>
      <dgm:spPr/>
      <dgm:t>
        <a:bodyPr/>
        <a:lstStyle/>
        <a:p>
          <a:endParaRPr lang="en-US"/>
        </a:p>
      </dgm:t>
    </dgm:pt>
    <dgm:pt modelId="{9694A8A7-C69E-CC46-B452-ECFBD926FEC2}" type="sibTrans" cxnId="{AAB8DC4A-F424-E94B-9DF4-C9F2599048B0}">
      <dgm:prSet/>
      <dgm:spPr/>
      <dgm:t>
        <a:bodyPr/>
        <a:lstStyle/>
        <a:p>
          <a:endParaRPr lang="en-US"/>
        </a:p>
      </dgm:t>
    </dgm:pt>
    <dgm:pt modelId="{63301EA6-1B1A-3A4B-B149-C01BEF9915A3}">
      <dgm:prSet phldrT="[Text]" custT="1"/>
      <dgm:spPr/>
      <dgm:t>
        <a:bodyPr/>
        <a:lstStyle/>
        <a:p>
          <a:r>
            <a:rPr lang="en-US" sz="1800" dirty="0" smtClean="0"/>
            <a:t>Logistics Business</a:t>
          </a:r>
          <a:endParaRPr lang="en-US" sz="1800" dirty="0"/>
        </a:p>
      </dgm:t>
    </dgm:pt>
    <dgm:pt modelId="{F7D8C814-E35A-A54B-A741-778982246B23}" type="parTrans" cxnId="{83EC0F1B-FDCE-3241-870D-B0535FAD8EAC}">
      <dgm:prSet/>
      <dgm:spPr/>
      <dgm:t>
        <a:bodyPr/>
        <a:lstStyle/>
        <a:p>
          <a:endParaRPr lang="en-US"/>
        </a:p>
      </dgm:t>
    </dgm:pt>
    <dgm:pt modelId="{9A8117CF-1660-8F4A-95BA-00499DB2E3F8}" type="sibTrans" cxnId="{83EC0F1B-FDCE-3241-870D-B0535FAD8EAC}">
      <dgm:prSet/>
      <dgm:spPr/>
      <dgm:t>
        <a:bodyPr/>
        <a:lstStyle/>
        <a:p>
          <a:endParaRPr lang="en-US"/>
        </a:p>
      </dgm:t>
    </dgm:pt>
    <dgm:pt modelId="{8C6C5861-6D83-0442-9B6C-A744A3C2C295}">
      <dgm:prSet phldrT="[Text]"/>
      <dgm:spPr/>
      <dgm:t>
        <a:bodyPr/>
        <a:lstStyle/>
        <a:p>
          <a:r>
            <a:rPr lang="en-US" dirty="0" smtClean="0"/>
            <a:t>Business Development &amp; Research</a:t>
          </a:r>
          <a:endParaRPr lang="en-US" dirty="0"/>
        </a:p>
      </dgm:t>
    </dgm:pt>
    <dgm:pt modelId="{B4988BFE-6D4F-924E-8ED4-0F976BE27687}" type="parTrans" cxnId="{6D71E11C-6765-C848-B4B7-667878926831}">
      <dgm:prSet/>
      <dgm:spPr/>
      <dgm:t>
        <a:bodyPr/>
        <a:lstStyle/>
        <a:p>
          <a:endParaRPr lang="en-US"/>
        </a:p>
      </dgm:t>
    </dgm:pt>
    <dgm:pt modelId="{1AF7B569-327A-8641-B6E3-F5D8EAE6A0A5}" type="sibTrans" cxnId="{6D71E11C-6765-C848-B4B7-667878926831}">
      <dgm:prSet/>
      <dgm:spPr/>
      <dgm:t>
        <a:bodyPr/>
        <a:lstStyle/>
        <a:p>
          <a:endParaRPr lang="en-US"/>
        </a:p>
      </dgm:t>
    </dgm:pt>
    <dgm:pt modelId="{21BA7B62-E3E8-9E4B-993C-975AC9573C46}">
      <dgm:prSet phldrT="[Text]" custT="1"/>
      <dgm:spPr/>
      <dgm:t>
        <a:bodyPr/>
        <a:lstStyle/>
        <a:p>
          <a:r>
            <a:rPr lang="en-US" sz="1800" dirty="0" smtClean="0"/>
            <a:t>Recycling Markets</a:t>
          </a:r>
          <a:endParaRPr lang="en-US" sz="1800" dirty="0"/>
        </a:p>
      </dgm:t>
    </dgm:pt>
    <dgm:pt modelId="{E6B225B0-8E6F-524A-A91D-227D41CDD47F}" type="parTrans" cxnId="{8FB7E2F6-5A13-AD48-AB92-60783A012099}">
      <dgm:prSet/>
      <dgm:spPr/>
      <dgm:t>
        <a:bodyPr/>
        <a:lstStyle/>
        <a:p>
          <a:endParaRPr lang="en-US"/>
        </a:p>
      </dgm:t>
    </dgm:pt>
    <dgm:pt modelId="{26396016-0396-EF4D-AF12-922969B01DE9}" type="sibTrans" cxnId="{8FB7E2F6-5A13-AD48-AB92-60783A012099}">
      <dgm:prSet/>
      <dgm:spPr/>
      <dgm:t>
        <a:bodyPr/>
        <a:lstStyle/>
        <a:p>
          <a:endParaRPr lang="en-US"/>
        </a:p>
      </dgm:t>
    </dgm:pt>
    <dgm:pt modelId="{38A75982-347A-9A45-A963-CE26E7A61A20}">
      <dgm:prSet phldrT="[Text]"/>
      <dgm:spPr/>
      <dgm:t>
        <a:bodyPr/>
        <a:lstStyle/>
        <a:p>
          <a:r>
            <a:rPr lang="en-US" dirty="0" smtClean="0"/>
            <a:t>Recycling Support</a:t>
          </a:r>
          <a:endParaRPr lang="en-US" dirty="0"/>
        </a:p>
      </dgm:t>
    </dgm:pt>
    <dgm:pt modelId="{FD2AF493-8787-8340-AA0B-26BA348FC584}" type="parTrans" cxnId="{5DAF2124-1863-4E49-AFEC-6FE4E428EABB}">
      <dgm:prSet/>
      <dgm:spPr/>
      <dgm:t>
        <a:bodyPr/>
        <a:lstStyle/>
        <a:p>
          <a:endParaRPr lang="en-US"/>
        </a:p>
      </dgm:t>
    </dgm:pt>
    <dgm:pt modelId="{00AA1039-B71C-7347-9599-DA9601836AE2}" type="sibTrans" cxnId="{5DAF2124-1863-4E49-AFEC-6FE4E428EABB}">
      <dgm:prSet/>
      <dgm:spPr/>
      <dgm:t>
        <a:bodyPr/>
        <a:lstStyle/>
        <a:p>
          <a:endParaRPr lang="en-US"/>
        </a:p>
      </dgm:t>
    </dgm:pt>
    <dgm:pt modelId="{985081BC-6FED-594D-92F7-8B0292193B8C}">
      <dgm:prSet phldrT="[Text]" custT="1"/>
      <dgm:spPr/>
      <dgm:t>
        <a:bodyPr/>
        <a:lstStyle/>
        <a:p>
          <a:r>
            <a:rPr lang="en-US" sz="1800" dirty="0" smtClean="0"/>
            <a:t>Recycling Enterprise Support </a:t>
          </a:r>
          <a:r>
            <a:rPr lang="en-US" sz="1800" dirty="0" err="1" smtClean="0"/>
            <a:t>Programme</a:t>
          </a:r>
          <a:r>
            <a:rPr lang="en-US" sz="1800" dirty="0" smtClean="0"/>
            <a:t> (RESP)</a:t>
          </a:r>
          <a:endParaRPr lang="en-US" sz="1800" dirty="0"/>
        </a:p>
      </dgm:t>
    </dgm:pt>
    <dgm:pt modelId="{BEE68805-5742-3F40-9D0A-1A9ED9BDF3DB}" type="parTrans" cxnId="{E5B7C1FF-4C22-1542-BD63-E09E51F997BD}">
      <dgm:prSet/>
      <dgm:spPr/>
      <dgm:t>
        <a:bodyPr/>
        <a:lstStyle/>
        <a:p>
          <a:endParaRPr lang="en-US"/>
        </a:p>
      </dgm:t>
    </dgm:pt>
    <dgm:pt modelId="{823B3E2A-C415-F04E-AC76-0C15F90BA880}" type="sibTrans" cxnId="{E5B7C1FF-4C22-1542-BD63-E09E51F997BD}">
      <dgm:prSet/>
      <dgm:spPr/>
      <dgm:t>
        <a:bodyPr/>
        <a:lstStyle/>
        <a:p>
          <a:endParaRPr lang="en-US"/>
        </a:p>
      </dgm:t>
    </dgm:pt>
    <dgm:pt modelId="{A1DF9FD6-6138-6A41-B353-5C2A59BDF349}">
      <dgm:prSet phldrT="[Text]" custT="1"/>
      <dgm:spPr/>
      <dgm:t>
        <a:bodyPr/>
        <a:lstStyle/>
        <a:p>
          <a:r>
            <a:rPr lang="en-US" sz="1800" dirty="0" smtClean="0"/>
            <a:t>Crushers Project; NRCS</a:t>
          </a:r>
          <a:endParaRPr lang="en-US" sz="1800" dirty="0"/>
        </a:p>
      </dgm:t>
    </dgm:pt>
    <dgm:pt modelId="{33217BBE-C541-A64D-94D4-585D544256DC}" type="parTrans" cxnId="{2BF0C0E2-183A-AC4C-83F4-2D4C62D86961}">
      <dgm:prSet/>
      <dgm:spPr/>
      <dgm:t>
        <a:bodyPr/>
        <a:lstStyle/>
        <a:p>
          <a:endParaRPr lang="en-US"/>
        </a:p>
      </dgm:t>
    </dgm:pt>
    <dgm:pt modelId="{6932184E-6582-7749-97C2-EFC16DAFC35B}" type="sibTrans" cxnId="{2BF0C0E2-183A-AC4C-83F4-2D4C62D86961}">
      <dgm:prSet/>
      <dgm:spPr/>
      <dgm:t>
        <a:bodyPr/>
        <a:lstStyle/>
        <a:p>
          <a:endParaRPr lang="en-US"/>
        </a:p>
      </dgm:t>
    </dgm:pt>
    <dgm:pt modelId="{CB35053A-91B5-634F-A93A-F9A28DDB1D09}">
      <dgm:prSet phldrT="[Text]" custT="1"/>
      <dgm:spPr/>
      <dgm:t>
        <a:bodyPr/>
        <a:lstStyle/>
        <a:p>
          <a:r>
            <a:rPr lang="en-US" sz="1800" b="1" dirty="0" smtClean="0"/>
            <a:t>Procurement</a:t>
          </a:r>
          <a:r>
            <a:rPr lang="en-US" sz="1800" dirty="0" smtClean="0"/>
            <a:t> of Service Providers (</a:t>
          </a:r>
          <a:r>
            <a:rPr lang="en-US" sz="1800" dirty="0" err="1" smtClean="0"/>
            <a:t>Tyre</a:t>
          </a:r>
          <a:r>
            <a:rPr lang="en-US" sz="1800" dirty="0" smtClean="0"/>
            <a:t> Operations, Equipment, IT</a:t>
          </a:r>
          <a:endParaRPr lang="en-US" sz="1800" dirty="0"/>
        </a:p>
      </dgm:t>
    </dgm:pt>
    <dgm:pt modelId="{F41ACC6D-70FE-1E4E-AAEE-D4C953320497}" type="parTrans" cxnId="{DC1E0485-D193-3140-9EA0-E25210FA2C5C}">
      <dgm:prSet/>
      <dgm:spPr/>
      <dgm:t>
        <a:bodyPr/>
        <a:lstStyle/>
        <a:p>
          <a:endParaRPr lang="en-US"/>
        </a:p>
      </dgm:t>
    </dgm:pt>
    <dgm:pt modelId="{F83A60C1-57B6-3D4B-942B-8EF13495DE8E}" type="sibTrans" cxnId="{DC1E0485-D193-3140-9EA0-E25210FA2C5C}">
      <dgm:prSet/>
      <dgm:spPr/>
      <dgm:t>
        <a:bodyPr/>
        <a:lstStyle/>
        <a:p>
          <a:endParaRPr lang="en-US"/>
        </a:p>
      </dgm:t>
    </dgm:pt>
    <dgm:pt modelId="{D0D747D3-D842-5A41-BE65-6B2F3E02E484}">
      <dgm:prSet phldrT="[Text]" custT="1"/>
      <dgm:spPr/>
      <dgm:t>
        <a:bodyPr/>
        <a:lstStyle/>
        <a:p>
          <a:r>
            <a:rPr lang="en-US" sz="1800" dirty="0" smtClean="0"/>
            <a:t>Informal Sector Support Pilot project - Tools of Trade </a:t>
          </a:r>
          <a:endParaRPr lang="en-US" sz="1800" dirty="0"/>
        </a:p>
      </dgm:t>
    </dgm:pt>
    <dgm:pt modelId="{6854BB03-B9E8-D043-B7F3-ADB76D58CC65}" type="parTrans" cxnId="{9B63E3BE-E868-1541-965E-DCD1AEA6D764}">
      <dgm:prSet/>
      <dgm:spPr/>
      <dgm:t>
        <a:bodyPr/>
        <a:lstStyle/>
        <a:p>
          <a:endParaRPr lang="en-US"/>
        </a:p>
      </dgm:t>
    </dgm:pt>
    <dgm:pt modelId="{035054D8-42D6-8F46-837E-FAA25A4A7143}" type="sibTrans" cxnId="{9B63E3BE-E868-1541-965E-DCD1AEA6D764}">
      <dgm:prSet/>
      <dgm:spPr/>
      <dgm:t>
        <a:bodyPr/>
        <a:lstStyle/>
        <a:p>
          <a:endParaRPr lang="en-US"/>
        </a:p>
      </dgm:t>
    </dgm:pt>
    <dgm:pt modelId="{EDC707F4-4321-084E-8A78-735C8C33DB13}">
      <dgm:prSet phldrT="[Text]" custT="1"/>
      <dgm:spPr/>
      <dgm:t>
        <a:bodyPr/>
        <a:lstStyle/>
        <a:p>
          <a:r>
            <a:rPr lang="en-US" sz="1800" dirty="0" smtClean="0"/>
            <a:t>Incentive </a:t>
          </a:r>
          <a:r>
            <a:rPr lang="en-US" sz="1800" dirty="0" err="1" smtClean="0"/>
            <a:t>Programme</a:t>
          </a:r>
          <a:r>
            <a:rPr lang="en-US" sz="1800" dirty="0" smtClean="0"/>
            <a:t> &amp; Model Reviews</a:t>
          </a:r>
          <a:endParaRPr lang="en-US" sz="1800" dirty="0"/>
        </a:p>
      </dgm:t>
    </dgm:pt>
    <dgm:pt modelId="{62CFF680-1E2B-F549-A588-7B13C3609F43}" type="parTrans" cxnId="{125D7FE5-38C8-484E-948B-5C81E5CDE2CB}">
      <dgm:prSet/>
      <dgm:spPr/>
      <dgm:t>
        <a:bodyPr/>
        <a:lstStyle/>
        <a:p>
          <a:endParaRPr lang="en-US"/>
        </a:p>
      </dgm:t>
    </dgm:pt>
    <dgm:pt modelId="{AF21CBE0-9EC1-8948-B021-D3438E71CACD}" type="sibTrans" cxnId="{125D7FE5-38C8-484E-948B-5C81E5CDE2CB}">
      <dgm:prSet/>
      <dgm:spPr/>
      <dgm:t>
        <a:bodyPr/>
        <a:lstStyle/>
        <a:p>
          <a:endParaRPr lang="en-US"/>
        </a:p>
      </dgm:t>
    </dgm:pt>
    <dgm:pt modelId="{6A21F265-D637-7E49-B9B3-5F0B99614592}">
      <dgm:prSet phldrT="[Text]" custT="1"/>
      <dgm:spPr/>
      <dgm:t>
        <a:bodyPr/>
        <a:lstStyle/>
        <a:p>
          <a:r>
            <a:rPr lang="en-US" sz="1800" dirty="0" smtClean="0"/>
            <a:t>SMME Development </a:t>
          </a:r>
          <a:endParaRPr lang="en-US" sz="1800" dirty="0"/>
        </a:p>
      </dgm:t>
    </dgm:pt>
    <dgm:pt modelId="{86CAE4B1-BD8F-1245-95AF-2E08EE5766D9}" type="parTrans" cxnId="{191B8865-33C3-1B43-842F-8909BD60714C}">
      <dgm:prSet/>
      <dgm:spPr/>
    </dgm:pt>
    <dgm:pt modelId="{CD0BB9A6-132D-944D-A8D9-58FF38E8A396}" type="sibTrans" cxnId="{191B8865-33C3-1B43-842F-8909BD60714C}">
      <dgm:prSet/>
      <dgm:spPr/>
    </dgm:pt>
    <dgm:pt modelId="{9BE33545-D56D-4C4E-A4A4-45150A701453}" type="pres">
      <dgm:prSet presAssocID="{A68259CB-0C01-2B44-930E-CD64F69159CB}" presName="Name0" presStyleCnt="0">
        <dgm:presLayoutVars>
          <dgm:dir/>
          <dgm:animLvl val="lvl"/>
          <dgm:resizeHandles val="exact"/>
        </dgm:presLayoutVars>
      </dgm:prSet>
      <dgm:spPr/>
      <dgm:t>
        <a:bodyPr/>
        <a:lstStyle/>
        <a:p>
          <a:endParaRPr lang="en-US"/>
        </a:p>
      </dgm:t>
    </dgm:pt>
    <dgm:pt modelId="{2D630748-F783-4149-8E16-26D5898130AC}" type="pres">
      <dgm:prSet presAssocID="{6F7253DF-CB82-1B46-9143-5CBE77BC7E58}" presName="linNode" presStyleCnt="0"/>
      <dgm:spPr/>
    </dgm:pt>
    <dgm:pt modelId="{705F9E2D-64DD-9146-BD1A-2B352B418C8E}" type="pres">
      <dgm:prSet presAssocID="{6F7253DF-CB82-1B46-9143-5CBE77BC7E58}" presName="parentText" presStyleLbl="node1" presStyleIdx="0" presStyleCnt="3">
        <dgm:presLayoutVars>
          <dgm:chMax val="1"/>
          <dgm:bulletEnabled val="1"/>
        </dgm:presLayoutVars>
      </dgm:prSet>
      <dgm:spPr/>
      <dgm:t>
        <a:bodyPr/>
        <a:lstStyle/>
        <a:p>
          <a:endParaRPr lang="en-US"/>
        </a:p>
      </dgm:t>
    </dgm:pt>
    <dgm:pt modelId="{3B82371E-9154-1248-B239-96B72B6AD5F2}" type="pres">
      <dgm:prSet presAssocID="{6F7253DF-CB82-1B46-9143-5CBE77BC7E58}" presName="descendantText" presStyleLbl="alignAccFollowNode1" presStyleIdx="0" presStyleCnt="3">
        <dgm:presLayoutVars>
          <dgm:bulletEnabled val="1"/>
        </dgm:presLayoutVars>
      </dgm:prSet>
      <dgm:spPr/>
      <dgm:t>
        <a:bodyPr/>
        <a:lstStyle/>
        <a:p>
          <a:endParaRPr lang="en-US"/>
        </a:p>
      </dgm:t>
    </dgm:pt>
    <dgm:pt modelId="{FEB525F1-37B0-8848-A6E2-235B71695050}" type="pres">
      <dgm:prSet presAssocID="{9694A8A7-C69E-CC46-B452-ECFBD926FEC2}" presName="sp" presStyleCnt="0"/>
      <dgm:spPr/>
    </dgm:pt>
    <dgm:pt modelId="{BBE2CB34-DA19-5645-BE01-D536BE1A7F0D}" type="pres">
      <dgm:prSet presAssocID="{8C6C5861-6D83-0442-9B6C-A744A3C2C295}" presName="linNode" presStyleCnt="0"/>
      <dgm:spPr/>
    </dgm:pt>
    <dgm:pt modelId="{B5E1A5BA-5BE6-DD46-AACD-8CA8F9B9AAB7}" type="pres">
      <dgm:prSet presAssocID="{8C6C5861-6D83-0442-9B6C-A744A3C2C295}" presName="parentText" presStyleLbl="node1" presStyleIdx="1" presStyleCnt="3">
        <dgm:presLayoutVars>
          <dgm:chMax val="1"/>
          <dgm:bulletEnabled val="1"/>
        </dgm:presLayoutVars>
      </dgm:prSet>
      <dgm:spPr/>
      <dgm:t>
        <a:bodyPr/>
        <a:lstStyle/>
        <a:p>
          <a:endParaRPr lang="en-US"/>
        </a:p>
      </dgm:t>
    </dgm:pt>
    <dgm:pt modelId="{8324633F-00DE-374F-ACA5-6145252F80EB}" type="pres">
      <dgm:prSet presAssocID="{8C6C5861-6D83-0442-9B6C-A744A3C2C295}" presName="descendantText" presStyleLbl="alignAccFollowNode1" presStyleIdx="1" presStyleCnt="3">
        <dgm:presLayoutVars>
          <dgm:bulletEnabled val="1"/>
        </dgm:presLayoutVars>
      </dgm:prSet>
      <dgm:spPr/>
      <dgm:t>
        <a:bodyPr/>
        <a:lstStyle/>
        <a:p>
          <a:endParaRPr lang="en-US"/>
        </a:p>
      </dgm:t>
    </dgm:pt>
    <dgm:pt modelId="{05FF3984-3F01-F748-9453-C85D8F6758AA}" type="pres">
      <dgm:prSet presAssocID="{1AF7B569-327A-8641-B6E3-F5D8EAE6A0A5}" presName="sp" presStyleCnt="0"/>
      <dgm:spPr/>
    </dgm:pt>
    <dgm:pt modelId="{A4DD4E0E-D254-A140-95DC-9EECA3D48FAB}" type="pres">
      <dgm:prSet presAssocID="{38A75982-347A-9A45-A963-CE26E7A61A20}" presName="linNode" presStyleCnt="0"/>
      <dgm:spPr/>
    </dgm:pt>
    <dgm:pt modelId="{881DAB67-C0A4-7040-8F62-11CA24672D5C}" type="pres">
      <dgm:prSet presAssocID="{38A75982-347A-9A45-A963-CE26E7A61A20}" presName="parentText" presStyleLbl="node1" presStyleIdx="2" presStyleCnt="3">
        <dgm:presLayoutVars>
          <dgm:chMax val="1"/>
          <dgm:bulletEnabled val="1"/>
        </dgm:presLayoutVars>
      </dgm:prSet>
      <dgm:spPr/>
      <dgm:t>
        <a:bodyPr/>
        <a:lstStyle/>
        <a:p>
          <a:endParaRPr lang="en-US"/>
        </a:p>
      </dgm:t>
    </dgm:pt>
    <dgm:pt modelId="{856EF973-C855-7A44-A753-706AD86DF1D4}" type="pres">
      <dgm:prSet presAssocID="{38A75982-347A-9A45-A963-CE26E7A61A20}" presName="descendantText" presStyleLbl="alignAccFollowNode1" presStyleIdx="2" presStyleCnt="3" custScaleY="130473">
        <dgm:presLayoutVars>
          <dgm:bulletEnabled val="1"/>
        </dgm:presLayoutVars>
      </dgm:prSet>
      <dgm:spPr/>
      <dgm:t>
        <a:bodyPr/>
        <a:lstStyle/>
        <a:p>
          <a:endParaRPr lang="en-US"/>
        </a:p>
      </dgm:t>
    </dgm:pt>
  </dgm:ptLst>
  <dgm:cxnLst>
    <dgm:cxn modelId="{E5B7C1FF-4C22-1542-BD63-E09E51F997BD}" srcId="{38A75982-347A-9A45-A963-CE26E7A61A20}" destId="{985081BC-6FED-594D-92F7-8B0292193B8C}" srcOrd="0" destOrd="0" parTransId="{BEE68805-5742-3F40-9D0A-1A9ED9BDF3DB}" sibTransId="{823B3E2A-C415-F04E-AC76-0C15F90BA880}"/>
    <dgm:cxn modelId="{BA7B6387-B350-DF45-AB26-43E542AC85A5}" type="presOf" srcId="{A1DF9FD6-6138-6A41-B353-5C2A59BDF349}" destId="{856EF973-C855-7A44-A753-706AD86DF1D4}" srcOrd="0" destOrd="1" presId="urn:microsoft.com/office/officeart/2005/8/layout/vList5"/>
    <dgm:cxn modelId="{83EC0F1B-FDCE-3241-870D-B0535FAD8EAC}" srcId="{6F7253DF-CB82-1B46-9143-5CBE77BC7E58}" destId="{63301EA6-1B1A-3A4B-B149-C01BEF9915A3}" srcOrd="0" destOrd="0" parTransId="{F7D8C814-E35A-A54B-A741-778982246B23}" sibTransId="{9A8117CF-1660-8F4A-95BA-00499DB2E3F8}"/>
    <dgm:cxn modelId="{5DAF2124-1863-4E49-AFEC-6FE4E428EABB}" srcId="{A68259CB-0C01-2B44-930E-CD64F69159CB}" destId="{38A75982-347A-9A45-A963-CE26E7A61A20}" srcOrd="2" destOrd="0" parTransId="{FD2AF493-8787-8340-AA0B-26BA348FC584}" sibTransId="{00AA1039-B71C-7347-9599-DA9601836AE2}"/>
    <dgm:cxn modelId="{95E9A8C0-D3D7-9641-9180-4C826C581EE3}" type="presOf" srcId="{A68259CB-0C01-2B44-930E-CD64F69159CB}" destId="{9BE33545-D56D-4C4E-A4A4-45150A701453}" srcOrd="0" destOrd="0" presId="urn:microsoft.com/office/officeart/2005/8/layout/vList5"/>
    <dgm:cxn modelId="{C503A7D8-8323-4147-8242-8B310CBE2FDA}" type="presOf" srcId="{63301EA6-1B1A-3A4B-B149-C01BEF9915A3}" destId="{3B82371E-9154-1248-B239-96B72B6AD5F2}" srcOrd="0" destOrd="0" presId="urn:microsoft.com/office/officeart/2005/8/layout/vList5"/>
    <dgm:cxn modelId="{191B8865-33C3-1B43-842F-8909BD60714C}" srcId="{8C6C5861-6D83-0442-9B6C-A744A3C2C295}" destId="{6A21F265-D637-7E49-B9B3-5F0B99614592}" srcOrd="2" destOrd="0" parTransId="{86CAE4B1-BD8F-1245-95AF-2E08EE5766D9}" sibTransId="{CD0BB9A6-132D-944D-A8D9-58FF38E8A396}"/>
    <dgm:cxn modelId="{DC1E0485-D193-3140-9EA0-E25210FA2C5C}" srcId="{6F7253DF-CB82-1B46-9143-5CBE77BC7E58}" destId="{CB35053A-91B5-634F-A93A-F9A28DDB1D09}" srcOrd="1" destOrd="0" parTransId="{F41ACC6D-70FE-1E4E-AAEE-D4C953320497}" sibTransId="{F83A60C1-57B6-3D4B-942B-8EF13495DE8E}"/>
    <dgm:cxn modelId="{8FB7E2F6-5A13-AD48-AB92-60783A012099}" srcId="{8C6C5861-6D83-0442-9B6C-A744A3C2C295}" destId="{21BA7B62-E3E8-9E4B-993C-975AC9573C46}" srcOrd="0" destOrd="0" parTransId="{E6B225B0-8E6F-524A-A91D-227D41CDD47F}" sibTransId="{26396016-0396-EF4D-AF12-922969B01DE9}"/>
    <dgm:cxn modelId="{125D7FE5-38C8-484E-948B-5C81E5CDE2CB}" srcId="{8C6C5861-6D83-0442-9B6C-A744A3C2C295}" destId="{EDC707F4-4321-084E-8A78-735C8C33DB13}" srcOrd="1" destOrd="0" parTransId="{62CFF680-1E2B-F549-A588-7B13C3609F43}" sibTransId="{AF21CBE0-9EC1-8948-B021-D3438E71CACD}"/>
    <dgm:cxn modelId="{8A9492CC-025C-314D-B3EF-EA894EB1810C}" type="presOf" srcId="{6F7253DF-CB82-1B46-9143-5CBE77BC7E58}" destId="{705F9E2D-64DD-9146-BD1A-2B352B418C8E}" srcOrd="0" destOrd="0" presId="urn:microsoft.com/office/officeart/2005/8/layout/vList5"/>
    <dgm:cxn modelId="{2BF0C0E2-183A-AC4C-83F4-2D4C62D86961}" srcId="{38A75982-347A-9A45-A963-CE26E7A61A20}" destId="{A1DF9FD6-6138-6A41-B353-5C2A59BDF349}" srcOrd="1" destOrd="0" parTransId="{33217BBE-C541-A64D-94D4-585D544256DC}" sibTransId="{6932184E-6582-7749-97C2-EFC16DAFC35B}"/>
    <dgm:cxn modelId="{756B7CE8-CE0B-4248-8166-FC7D9FE4ABAD}" type="presOf" srcId="{38A75982-347A-9A45-A963-CE26E7A61A20}" destId="{881DAB67-C0A4-7040-8F62-11CA24672D5C}" srcOrd="0" destOrd="0" presId="urn:microsoft.com/office/officeart/2005/8/layout/vList5"/>
    <dgm:cxn modelId="{AF87C1A1-A7F8-CD4A-ABFA-0337CBF9DD52}" type="presOf" srcId="{8C6C5861-6D83-0442-9B6C-A744A3C2C295}" destId="{B5E1A5BA-5BE6-DD46-AACD-8CA8F9B9AAB7}" srcOrd="0" destOrd="0" presId="urn:microsoft.com/office/officeart/2005/8/layout/vList5"/>
    <dgm:cxn modelId="{AAB8DC4A-F424-E94B-9DF4-C9F2599048B0}" srcId="{A68259CB-0C01-2B44-930E-CD64F69159CB}" destId="{6F7253DF-CB82-1B46-9143-5CBE77BC7E58}" srcOrd="0" destOrd="0" parTransId="{23D1C669-D232-2042-B6B8-0DBC5ED5F406}" sibTransId="{9694A8A7-C69E-CC46-B452-ECFBD926FEC2}"/>
    <dgm:cxn modelId="{647C4B76-5ED1-6F48-96CA-5D4F952337AD}" type="presOf" srcId="{CB35053A-91B5-634F-A93A-F9A28DDB1D09}" destId="{3B82371E-9154-1248-B239-96B72B6AD5F2}" srcOrd="0" destOrd="1" presId="urn:microsoft.com/office/officeart/2005/8/layout/vList5"/>
    <dgm:cxn modelId="{ABF1BE48-B0AB-D04B-9B86-462F0F3AC6B9}" type="presOf" srcId="{6A21F265-D637-7E49-B9B3-5F0B99614592}" destId="{8324633F-00DE-374F-ACA5-6145252F80EB}" srcOrd="0" destOrd="2" presId="urn:microsoft.com/office/officeart/2005/8/layout/vList5"/>
    <dgm:cxn modelId="{67649DAF-5713-8144-9477-EB2039DAFFA3}" type="presOf" srcId="{EDC707F4-4321-084E-8A78-735C8C33DB13}" destId="{8324633F-00DE-374F-ACA5-6145252F80EB}" srcOrd="0" destOrd="1" presId="urn:microsoft.com/office/officeart/2005/8/layout/vList5"/>
    <dgm:cxn modelId="{30C1E562-1A3A-4746-8F25-8B917A4A225E}" type="presOf" srcId="{985081BC-6FED-594D-92F7-8B0292193B8C}" destId="{856EF973-C855-7A44-A753-706AD86DF1D4}" srcOrd="0" destOrd="0" presId="urn:microsoft.com/office/officeart/2005/8/layout/vList5"/>
    <dgm:cxn modelId="{6D71E11C-6765-C848-B4B7-667878926831}" srcId="{A68259CB-0C01-2B44-930E-CD64F69159CB}" destId="{8C6C5861-6D83-0442-9B6C-A744A3C2C295}" srcOrd="1" destOrd="0" parTransId="{B4988BFE-6D4F-924E-8ED4-0F976BE27687}" sibTransId="{1AF7B569-327A-8641-B6E3-F5D8EAE6A0A5}"/>
    <dgm:cxn modelId="{84FF0E4F-C79B-684F-81F7-E296A2A3D82D}" type="presOf" srcId="{21BA7B62-E3E8-9E4B-993C-975AC9573C46}" destId="{8324633F-00DE-374F-ACA5-6145252F80EB}" srcOrd="0" destOrd="0" presId="urn:microsoft.com/office/officeart/2005/8/layout/vList5"/>
    <dgm:cxn modelId="{EE8835B5-37C2-7440-988B-97D3B0D90144}" type="presOf" srcId="{D0D747D3-D842-5A41-BE65-6B2F3E02E484}" destId="{856EF973-C855-7A44-A753-706AD86DF1D4}" srcOrd="0" destOrd="2" presId="urn:microsoft.com/office/officeart/2005/8/layout/vList5"/>
    <dgm:cxn modelId="{9B63E3BE-E868-1541-965E-DCD1AEA6D764}" srcId="{38A75982-347A-9A45-A963-CE26E7A61A20}" destId="{D0D747D3-D842-5A41-BE65-6B2F3E02E484}" srcOrd="2" destOrd="0" parTransId="{6854BB03-B9E8-D043-B7F3-ADB76D58CC65}" sibTransId="{035054D8-42D6-8F46-837E-FAA25A4A7143}"/>
    <dgm:cxn modelId="{E3BB1D0F-41C2-C44E-A69D-756BE6042F9F}" type="presParOf" srcId="{9BE33545-D56D-4C4E-A4A4-45150A701453}" destId="{2D630748-F783-4149-8E16-26D5898130AC}" srcOrd="0" destOrd="0" presId="urn:microsoft.com/office/officeart/2005/8/layout/vList5"/>
    <dgm:cxn modelId="{72DE799E-87B6-BB49-8F47-037A7220ED85}" type="presParOf" srcId="{2D630748-F783-4149-8E16-26D5898130AC}" destId="{705F9E2D-64DD-9146-BD1A-2B352B418C8E}" srcOrd="0" destOrd="0" presId="urn:microsoft.com/office/officeart/2005/8/layout/vList5"/>
    <dgm:cxn modelId="{BD69EEEF-BB26-B944-B6D3-E673058A966A}" type="presParOf" srcId="{2D630748-F783-4149-8E16-26D5898130AC}" destId="{3B82371E-9154-1248-B239-96B72B6AD5F2}" srcOrd="1" destOrd="0" presId="urn:microsoft.com/office/officeart/2005/8/layout/vList5"/>
    <dgm:cxn modelId="{C2F5A436-7B3F-AA49-849C-83551FA5A9F5}" type="presParOf" srcId="{9BE33545-D56D-4C4E-A4A4-45150A701453}" destId="{FEB525F1-37B0-8848-A6E2-235B71695050}" srcOrd="1" destOrd="0" presId="urn:microsoft.com/office/officeart/2005/8/layout/vList5"/>
    <dgm:cxn modelId="{82A5339F-D827-9A4C-8960-A333C259FDA7}" type="presParOf" srcId="{9BE33545-D56D-4C4E-A4A4-45150A701453}" destId="{BBE2CB34-DA19-5645-BE01-D536BE1A7F0D}" srcOrd="2" destOrd="0" presId="urn:microsoft.com/office/officeart/2005/8/layout/vList5"/>
    <dgm:cxn modelId="{4C564D05-3A8D-B242-9B5C-572AD3BF9F90}" type="presParOf" srcId="{BBE2CB34-DA19-5645-BE01-D536BE1A7F0D}" destId="{B5E1A5BA-5BE6-DD46-AACD-8CA8F9B9AAB7}" srcOrd="0" destOrd="0" presId="urn:microsoft.com/office/officeart/2005/8/layout/vList5"/>
    <dgm:cxn modelId="{9D6D4EC1-DBFB-2242-9915-BD3FD0C661EB}" type="presParOf" srcId="{BBE2CB34-DA19-5645-BE01-D536BE1A7F0D}" destId="{8324633F-00DE-374F-ACA5-6145252F80EB}" srcOrd="1" destOrd="0" presId="urn:microsoft.com/office/officeart/2005/8/layout/vList5"/>
    <dgm:cxn modelId="{42ADAAB4-F2BD-7B42-91AD-B0AF305CA9EE}" type="presParOf" srcId="{9BE33545-D56D-4C4E-A4A4-45150A701453}" destId="{05FF3984-3F01-F748-9453-C85D8F6758AA}" srcOrd="3" destOrd="0" presId="urn:microsoft.com/office/officeart/2005/8/layout/vList5"/>
    <dgm:cxn modelId="{B58FBAE4-5A1C-F346-B343-7C83153F8503}" type="presParOf" srcId="{9BE33545-D56D-4C4E-A4A4-45150A701453}" destId="{A4DD4E0E-D254-A140-95DC-9EECA3D48FAB}" srcOrd="4" destOrd="0" presId="urn:microsoft.com/office/officeart/2005/8/layout/vList5"/>
    <dgm:cxn modelId="{A01B4939-8CE2-6946-B14D-05C7F49EC569}" type="presParOf" srcId="{A4DD4E0E-D254-A140-95DC-9EECA3D48FAB}" destId="{881DAB67-C0A4-7040-8F62-11CA24672D5C}" srcOrd="0" destOrd="0" presId="urn:microsoft.com/office/officeart/2005/8/layout/vList5"/>
    <dgm:cxn modelId="{A5642FE9-9ECD-044B-9004-B6C06A55F77A}" type="presParOf" srcId="{A4DD4E0E-D254-A140-95DC-9EECA3D48FAB}" destId="{856EF973-C855-7A44-A753-706AD86DF1D4}"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219C8A-263F-4AC9-812B-22B11798E4EB}" type="doc">
      <dgm:prSet loTypeId="urn:microsoft.com/office/officeart/2005/8/layout/hProcess4" loCatId="process" qsTypeId="urn:microsoft.com/office/officeart/2005/8/quickstyle/simple1" qsCatId="simple" csTypeId="urn:microsoft.com/office/officeart/2005/8/colors/colorful1#1" csCatId="colorful" phldr="1"/>
      <dgm:spPr/>
      <dgm:t>
        <a:bodyPr/>
        <a:lstStyle/>
        <a:p>
          <a:endParaRPr lang="en-US"/>
        </a:p>
      </dgm:t>
    </dgm:pt>
    <dgm:pt modelId="{0793FF5C-810A-44E3-8F13-2779778A4AA9}">
      <dgm:prSet phldrT="[Text]"/>
      <dgm:spPr/>
      <dgm:t>
        <a:bodyPr/>
        <a:lstStyle/>
        <a:p>
          <a:pPr algn="ctr">
            <a:spcAft>
              <a:spcPts val="0"/>
            </a:spcAft>
          </a:pPr>
          <a:r>
            <a:rPr lang="en-US" b="1" dirty="0" smtClean="0"/>
            <a:t>TYRE SOURCES</a:t>
          </a:r>
          <a:endParaRPr lang="en-US" b="1" dirty="0"/>
        </a:p>
      </dgm:t>
    </dgm:pt>
    <dgm:pt modelId="{9C6BB382-EF0C-49BC-AD8C-71E185B9B86B}" type="parTrans" cxnId="{158A8D54-3D0A-4469-B7C1-D7F8D6B4D5F0}">
      <dgm:prSet/>
      <dgm:spPr/>
      <dgm:t>
        <a:bodyPr/>
        <a:lstStyle/>
        <a:p>
          <a:endParaRPr lang="en-US"/>
        </a:p>
      </dgm:t>
    </dgm:pt>
    <dgm:pt modelId="{43D8D6D3-F3E1-4A71-99EA-537B44979E25}" type="sibTrans" cxnId="{158A8D54-3D0A-4469-B7C1-D7F8D6B4D5F0}">
      <dgm:prSet/>
      <dgm:spPr/>
      <dgm:t>
        <a:bodyPr/>
        <a:lstStyle/>
        <a:p>
          <a:endParaRPr lang="en-US"/>
        </a:p>
      </dgm:t>
    </dgm:pt>
    <dgm:pt modelId="{29E832E6-81E5-4F83-AB50-BFD6A35775A1}">
      <dgm:prSet phldrT="[Text]"/>
      <dgm:spPr/>
      <dgm:t>
        <a:bodyPr/>
        <a:lstStyle/>
        <a:p>
          <a:r>
            <a:rPr lang="en-US" dirty="0" smtClean="0"/>
            <a:t>Manufacturers</a:t>
          </a:r>
          <a:endParaRPr lang="en-US" dirty="0"/>
        </a:p>
      </dgm:t>
    </dgm:pt>
    <dgm:pt modelId="{255C3292-FB05-416C-9A35-9986E802B04C}" type="parTrans" cxnId="{5DF8FF64-36E0-4A48-921E-5BA722CDD526}">
      <dgm:prSet/>
      <dgm:spPr/>
      <dgm:t>
        <a:bodyPr/>
        <a:lstStyle/>
        <a:p>
          <a:endParaRPr lang="en-US"/>
        </a:p>
      </dgm:t>
    </dgm:pt>
    <dgm:pt modelId="{22B130A7-9E3B-4738-BEA0-9477BE2C0896}" type="sibTrans" cxnId="{5DF8FF64-36E0-4A48-921E-5BA722CDD526}">
      <dgm:prSet/>
      <dgm:spPr/>
      <dgm:t>
        <a:bodyPr/>
        <a:lstStyle/>
        <a:p>
          <a:endParaRPr lang="en-US"/>
        </a:p>
      </dgm:t>
    </dgm:pt>
    <dgm:pt modelId="{8E8BC0EC-DDA1-40FC-B53A-5ADF57931E2E}">
      <dgm:prSet phldrT="[Text]"/>
      <dgm:spPr/>
      <dgm:t>
        <a:bodyPr/>
        <a:lstStyle/>
        <a:p>
          <a:r>
            <a:rPr lang="en-US" b="1" dirty="0" smtClean="0"/>
            <a:t>DEPOTS</a:t>
          </a:r>
          <a:endParaRPr lang="en-US" b="1" dirty="0"/>
        </a:p>
      </dgm:t>
    </dgm:pt>
    <dgm:pt modelId="{AB39F68E-2C1D-4A09-8C12-078A99974CD6}" type="parTrans" cxnId="{D6FF0003-353F-4EB5-8D9D-DF69587D44E8}">
      <dgm:prSet/>
      <dgm:spPr/>
      <dgm:t>
        <a:bodyPr/>
        <a:lstStyle/>
        <a:p>
          <a:endParaRPr lang="en-US"/>
        </a:p>
      </dgm:t>
    </dgm:pt>
    <dgm:pt modelId="{22358D61-563A-4AB0-BB6A-7CA3397FC825}" type="sibTrans" cxnId="{D6FF0003-353F-4EB5-8D9D-DF69587D44E8}">
      <dgm:prSet/>
      <dgm:spPr/>
      <dgm:t>
        <a:bodyPr/>
        <a:lstStyle/>
        <a:p>
          <a:endParaRPr lang="en-US"/>
        </a:p>
      </dgm:t>
    </dgm:pt>
    <dgm:pt modelId="{1B2C98BB-21DD-4F71-AC31-EA8CA51FAF7E}">
      <dgm:prSet phldrT="[Text]"/>
      <dgm:spPr/>
      <dgm:t>
        <a:bodyPr/>
        <a:lstStyle/>
        <a:p>
          <a:r>
            <a:rPr lang="en-US" dirty="0" smtClean="0"/>
            <a:t>Sorting</a:t>
          </a:r>
          <a:endParaRPr lang="en-US" dirty="0"/>
        </a:p>
      </dgm:t>
    </dgm:pt>
    <dgm:pt modelId="{888ADC1E-B4A9-448C-8B29-B163CE8B048A}" type="parTrans" cxnId="{5FBAB63C-DD8D-4771-A292-9E28A7E46813}">
      <dgm:prSet/>
      <dgm:spPr/>
      <dgm:t>
        <a:bodyPr/>
        <a:lstStyle/>
        <a:p>
          <a:endParaRPr lang="en-US"/>
        </a:p>
      </dgm:t>
    </dgm:pt>
    <dgm:pt modelId="{7443B18C-57DF-456F-9C73-4BAA107C6E97}" type="sibTrans" cxnId="{5FBAB63C-DD8D-4771-A292-9E28A7E46813}">
      <dgm:prSet/>
      <dgm:spPr/>
      <dgm:t>
        <a:bodyPr/>
        <a:lstStyle/>
        <a:p>
          <a:endParaRPr lang="en-US"/>
        </a:p>
      </dgm:t>
    </dgm:pt>
    <dgm:pt modelId="{8072D2A8-5364-4961-AAA1-1C34FE55E866}">
      <dgm:prSet phldrT="[Text]"/>
      <dgm:spPr/>
      <dgm:t>
        <a:bodyPr/>
        <a:lstStyle/>
        <a:p>
          <a:r>
            <a:rPr lang="en-US" b="1" dirty="0" smtClean="0"/>
            <a:t>PROCESSORS</a:t>
          </a:r>
          <a:endParaRPr lang="en-US" b="1" dirty="0"/>
        </a:p>
      </dgm:t>
    </dgm:pt>
    <dgm:pt modelId="{F007B9F2-A938-4569-B7BA-2E27B8AC4C76}" type="parTrans" cxnId="{DA525D71-C0EE-46B6-B6C3-3994CD9E5345}">
      <dgm:prSet/>
      <dgm:spPr/>
      <dgm:t>
        <a:bodyPr/>
        <a:lstStyle/>
        <a:p>
          <a:endParaRPr lang="en-US"/>
        </a:p>
      </dgm:t>
    </dgm:pt>
    <dgm:pt modelId="{267427F6-B640-4E41-830C-A2A9E3CD7799}" type="sibTrans" cxnId="{DA525D71-C0EE-46B6-B6C3-3994CD9E5345}">
      <dgm:prSet/>
      <dgm:spPr/>
      <dgm:t>
        <a:bodyPr/>
        <a:lstStyle/>
        <a:p>
          <a:endParaRPr lang="en-US"/>
        </a:p>
      </dgm:t>
    </dgm:pt>
    <dgm:pt modelId="{1809B15B-C2A6-4E58-A125-549E04856227}">
      <dgm:prSet phldrT="[Text]"/>
      <dgm:spPr/>
      <dgm:t>
        <a:bodyPr/>
        <a:lstStyle/>
        <a:p>
          <a:r>
            <a:rPr lang="en-US" dirty="0" smtClean="0"/>
            <a:t>Process waste </a:t>
          </a:r>
          <a:r>
            <a:rPr lang="en-US" dirty="0" err="1" smtClean="0"/>
            <a:t>tyres</a:t>
          </a:r>
          <a:r>
            <a:rPr lang="en-US" dirty="0" smtClean="0"/>
            <a:t> to produce products</a:t>
          </a:r>
          <a:endParaRPr lang="en-US" dirty="0"/>
        </a:p>
      </dgm:t>
    </dgm:pt>
    <dgm:pt modelId="{2D19F3C8-5C81-4191-9170-56D059F53A84}" type="parTrans" cxnId="{8A8E0AE0-FD44-4AC9-AFD0-F6256243711C}">
      <dgm:prSet/>
      <dgm:spPr/>
      <dgm:t>
        <a:bodyPr/>
        <a:lstStyle/>
        <a:p>
          <a:endParaRPr lang="en-US"/>
        </a:p>
      </dgm:t>
    </dgm:pt>
    <dgm:pt modelId="{7269C911-2730-426F-919F-7AB45BF699AF}" type="sibTrans" cxnId="{8A8E0AE0-FD44-4AC9-AFD0-F6256243711C}">
      <dgm:prSet/>
      <dgm:spPr/>
      <dgm:t>
        <a:bodyPr/>
        <a:lstStyle/>
        <a:p>
          <a:endParaRPr lang="en-US"/>
        </a:p>
      </dgm:t>
    </dgm:pt>
    <dgm:pt modelId="{864A8C28-C13A-4484-B3E5-2D7BA6D0E109}">
      <dgm:prSet phldrT="[Text]"/>
      <dgm:spPr/>
      <dgm:t>
        <a:bodyPr/>
        <a:lstStyle/>
        <a:p>
          <a:r>
            <a:rPr lang="en-US" dirty="0" smtClean="0"/>
            <a:t>Pre-processing</a:t>
          </a:r>
          <a:endParaRPr lang="en-US" dirty="0"/>
        </a:p>
      </dgm:t>
    </dgm:pt>
    <dgm:pt modelId="{06DB1BB2-34E8-4710-95D1-985FD075B866}" type="parTrans" cxnId="{B0B55C1C-73F2-4E97-8C39-979A26CB053E}">
      <dgm:prSet/>
      <dgm:spPr/>
      <dgm:t>
        <a:bodyPr/>
        <a:lstStyle/>
        <a:p>
          <a:endParaRPr lang="en-US"/>
        </a:p>
      </dgm:t>
    </dgm:pt>
    <dgm:pt modelId="{8678C647-C844-4797-86A6-19B1091479E2}" type="sibTrans" cxnId="{B0B55C1C-73F2-4E97-8C39-979A26CB053E}">
      <dgm:prSet/>
      <dgm:spPr/>
      <dgm:t>
        <a:bodyPr/>
        <a:lstStyle/>
        <a:p>
          <a:endParaRPr lang="en-US"/>
        </a:p>
      </dgm:t>
    </dgm:pt>
    <dgm:pt modelId="{D9232E62-1E04-4053-97B6-244D6C25898C}">
      <dgm:prSet phldrT="[Text]"/>
      <dgm:spPr/>
      <dgm:t>
        <a:bodyPr/>
        <a:lstStyle/>
        <a:p>
          <a:r>
            <a:rPr lang="en-US" dirty="0" smtClean="0"/>
            <a:t>Pyrolysis</a:t>
          </a:r>
          <a:endParaRPr lang="en-US" dirty="0"/>
        </a:p>
      </dgm:t>
    </dgm:pt>
    <dgm:pt modelId="{E44B3C41-C85C-4A98-9317-9929A58A60E3}" type="parTrans" cxnId="{81D81C18-38D3-416B-B80C-39CA7A052F91}">
      <dgm:prSet/>
      <dgm:spPr/>
      <dgm:t>
        <a:bodyPr/>
        <a:lstStyle/>
        <a:p>
          <a:endParaRPr lang="en-US"/>
        </a:p>
      </dgm:t>
    </dgm:pt>
    <dgm:pt modelId="{3D22E846-5AC7-42E5-A2BB-1D9C57313A67}" type="sibTrans" cxnId="{81D81C18-38D3-416B-B80C-39CA7A052F91}">
      <dgm:prSet/>
      <dgm:spPr/>
      <dgm:t>
        <a:bodyPr/>
        <a:lstStyle/>
        <a:p>
          <a:endParaRPr lang="en-US"/>
        </a:p>
      </dgm:t>
    </dgm:pt>
    <dgm:pt modelId="{599DB868-A57D-402D-AC62-0081C3F948D4}">
      <dgm:prSet/>
      <dgm:spPr/>
      <dgm:t>
        <a:bodyPr/>
        <a:lstStyle/>
        <a:p>
          <a:r>
            <a:rPr lang="en-US" b="1" dirty="0" smtClean="0"/>
            <a:t>WASTE TYRE SOURCES</a:t>
          </a:r>
          <a:endParaRPr lang="en-US" b="1" dirty="0"/>
        </a:p>
      </dgm:t>
    </dgm:pt>
    <dgm:pt modelId="{22651D1E-6882-4165-8586-AF4B4F585DD4}" type="parTrans" cxnId="{9B9947B7-A57C-4F88-ACB3-0E1404281C58}">
      <dgm:prSet/>
      <dgm:spPr/>
      <dgm:t>
        <a:bodyPr/>
        <a:lstStyle/>
        <a:p>
          <a:endParaRPr lang="en-US"/>
        </a:p>
      </dgm:t>
    </dgm:pt>
    <dgm:pt modelId="{BF5224A9-7348-44BC-BE7B-21D8A2456BA1}" type="sibTrans" cxnId="{9B9947B7-A57C-4F88-ACB3-0E1404281C58}">
      <dgm:prSet/>
      <dgm:spPr/>
      <dgm:t>
        <a:bodyPr/>
        <a:lstStyle/>
        <a:p>
          <a:endParaRPr lang="en-US"/>
        </a:p>
      </dgm:t>
    </dgm:pt>
    <dgm:pt modelId="{05BE02BD-A8C3-4482-AF0A-F29F68BBCC59}">
      <dgm:prSet/>
      <dgm:spPr/>
      <dgm:t>
        <a:bodyPr/>
        <a:lstStyle/>
        <a:p>
          <a:r>
            <a:rPr lang="en-US" dirty="0" smtClean="0"/>
            <a:t>Dealers</a:t>
          </a:r>
          <a:endParaRPr lang="en-US" dirty="0">
            <a:solidFill>
              <a:srgbClr val="FF0000"/>
            </a:solidFill>
          </a:endParaRPr>
        </a:p>
      </dgm:t>
    </dgm:pt>
    <dgm:pt modelId="{48E8447C-219C-48E1-966E-D3521CFA174C}" type="parTrans" cxnId="{91F54C7F-171A-4BC9-A9D1-E2A6AEAA9FA7}">
      <dgm:prSet/>
      <dgm:spPr/>
      <dgm:t>
        <a:bodyPr/>
        <a:lstStyle/>
        <a:p>
          <a:endParaRPr lang="en-US"/>
        </a:p>
      </dgm:t>
    </dgm:pt>
    <dgm:pt modelId="{C557B0FD-27C5-421C-ACD8-EA674C8334B2}" type="sibTrans" cxnId="{91F54C7F-171A-4BC9-A9D1-E2A6AEAA9FA7}">
      <dgm:prSet/>
      <dgm:spPr/>
      <dgm:t>
        <a:bodyPr/>
        <a:lstStyle/>
        <a:p>
          <a:endParaRPr lang="en-US"/>
        </a:p>
      </dgm:t>
    </dgm:pt>
    <dgm:pt modelId="{FF42F8A6-3B4F-4A64-9727-710CA5F7E126}">
      <dgm:prSet/>
      <dgm:spPr/>
      <dgm:t>
        <a:bodyPr/>
        <a:lstStyle/>
        <a:p>
          <a:r>
            <a:rPr lang="en-US" dirty="0" smtClean="0"/>
            <a:t>Others (Farms, mines etc.)</a:t>
          </a:r>
          <a:endParaRPr lang="en-US" dirty="0"/>
        </a:p>
      </dgm:t>
    </dgm:pt>
    <dgm:pt modelId="{180694C6-2DDC-41BC-B7F5-F41A28DFA5DB}" type="parTrans" cxnId="{91210DA8-981B-4483-986C-44C200D964BB}">
      <dgm:prSet/>
      <dgm:spPr/>
      <dgm:t>
        <a:bodyPr/>
        <a:lstStyle/>
        <a:p>
          <a:endParaRPr lang="en-US"/>
        </a:p>
      </dgm:t>
    </dgm:pt>
    <dgm:pt modelId="{7EC55C0B-6320-4E07-8CBB-CF3C56CE8433}" type="sibTrans" cxnId="{91210DA8-981B-4483-986C-44C200D964BB}">
      <dgm:prSet/>
      <dgm:spPr/>
      <dgm:t>
        <a:bodyPr/>
        <a:lstStyle/>
        <a:p>
          <a:endParaRPr lang="en-US"/>
        </a:p>
      </dgm:t>
    </dgm:pt>
    <dgm:pt modelId="{C7CA3A84-F839-45AC-9B77-92CBA8765AE3}">
      <dgm:prSet phldrT="[Text]"/>
      <dgm:spPr/>
      <dgm:t>
        <a:bodyPr/>
        <a:lstStyle/>
        <a:p>
          <a:r>
            <a:rPr lang="en-US" dirty="0" smtClean="0"/>
            <a:t>Importers</a:t>
          </a:r>
          <a:endParaRPr lang="en-US" dirty="0"/>
        </a:p>
      </dgm:t>
    </dgm:pt>
    <dgm:pt modelId="{EAA6AFA7-58A4-4C79-B275-5669D0682102}" type="parTrans" cxnId="{5E23C909-0A34-423C-B3B1-7E504AB587F0}">
      <dgm:prSet/>
      <dgm:spPr/>
      <dgm:t>
        <a:bodyPr/>
        <a:lstStyle/>
        <a:p>
          <a:endParaRPr lang="en-US"/>
        </a:p>
      </dgm:t>
    </dgm:pt>
    <dgm:pt modelId="{FC94246C-D845-4582-AA02-E61BDBAE3696}" type="sibTrans" cxnId="{5E23C909-0A34-423C-B3B1-7E504AB587F0}">
      <dgm:prSet/>
      <dgm:spPr/>
      <dgm:t>
        <a:bodyPr/>
        <a:lstStyle/>
        <a:p>
          <a:endParaRPr lang="en-US"/>
        </a:p>
      </dgm:t>
    </dgm:pt>
    <dgm:pt modelId="{F0603C1A-3D58-4A4E-945A-2ED615C7E546}">
      <dgm:prSet phldrT="[Text]"/>
      <dgm:spPr/>
      <dgm:t>
        <a:bodyPr/>
        <a:lstStyle/>
        <a:p>
          <a:r>
            <a:rPr lang="en-US" dirty="0" smtClean="0"/>
            <a:t>Pay the levy</a:t>
          </a:r>
          <a:endParaRPr lang="en-US" dirty="0"/>
        </a:p>
      </dgm:t>
    </dgm:pt>
    <dgm:pt modelId="{E0D4C509-4717-4273-84F2-88D2951653D0}" type="parTrans" cxnId="{6F6AC2A7-4B72-4D44-BB20-B3C00A7917B2}">
      <dgm:prSet/>
      <dgm:spPr/>
      <dgm:t>
        <a:bodyPr/>
        <a:lstStyle/>
        <a:p>
          <a:endParaRPr lang="en-US"/>
        </a:p>
      </dgm:t>
    </dgm:pt>
    <dgm:pt modelId="{BBAA45FE-0CF1-472D-84C1-CAAACC5F0BBD}" type="sibTrans" cxnId="{6F6AC2A7-4B72-4D44-BB20-B3C00A7917B2}">
      <dgm:prSet/>
      <dgm:spPr/>
      <dgm:t>
        <a:bodyPr/>
        <a:lstStyle/>
        <a:p>
          <a:endParaRPr lang="en-US"/>
        </a:p>
      </dgm:t>
    </dgm:pt>
    <dgm:pt modelId="{01FB9BFD-AC02-4115-B91D-B119AFD9CA62}">
      <dgm:prSet phldrT="[Text]"/>
      <dgm:spPr/>
      <dgm:t>
        <a:bodyPr/>
        <a:lstStyle/>
        <a:p>
          <a:r>
            <a:rPr lang="en-US" dirty="0" smtClean="0"/>
            <a:t>Rubber crumb</a:t>
          </a:r>
          <a:endParaRPr lang="en-US" dirty="0"/>
        </a:p>
      </dgm:t>
    </dgm:pt>
    <dgm:pt modelId="{B341C938-1C7A-4970-9B90-9F109B1CE2CE}" type="parTrans" cxnId="{57DC1E6D-2C3A-4066-A848-2FC340CF9E6E}">
      <dgm:prSet/>
      <dgm:spPr/>
      <dgm:t>
        <a:bodyPr/>
        <a:lstStyle/>
        <a:p>
          <a:endParaRPr lang="en-ZA"/>
        </a:p>
      </dgm:t>
    </dgm:pt>
    <dgm:pt modelId="{F1314DE5-C9AD-4208-809D-89585FF3F060}" type="sibTrans" cxnId="{57DC1E6D-2C3A-4066-A848-2FC340CF9E6E}">
      <dgm:prSet/>
      <dgm:spPr/>
      <dgm:t>
        <a:bodyPr/>
        <a:lstStyle/>
        <a:p>
          <a:endParaRPr lang="en-ZA"/>
        </a:p>
      </dgm:t>
    </dgm:pt>
    <dgm:pt modelId="{3EC9B010-1903-484A-A752-A343B48154A8}">
      <dgm:prSet phldrT="[Text]"/>
      <dgm:spPr/>
      <dgm:t>
        <a:bodyPr/>
        <a:lstStyle/>
        <a:p>
          <a:r>
            <a:rPr lang="en-US" dirty="0" smtClean="0"/>
            <a:t>Secondary Industry</a:t>
          </a:r>
          <a:endParaRPr lang="en-US" dirty="0"/>
        </a:p>
      </dgm:t>
    </dgm:pt>
    <dgm:pt modelId="{9D11892A-6E00-420E-9AFD-7405067E67B1}" type="parTrans" cxnId="{5AF9F70A-6319-4929-A1C1-4413956C99C7}">
      <dgm:prSet/>
      <dgm:spPr/>
      <dgm:t>
        <a:bodyPr/>
        <a:lstStyle/>
        <a:p>
          <a:endParaRPr lang="en-ZA"/>
        </a:p>
      </dgm:t>
    </dgm:pt>
    <dgm:pt modelId="{0E517C0A-F412-4FE7-B1EF-5FCEE6EA2DB7}" type="sibTrans" cxnId="{5AF9F70A-6319-4929-A1C1-4413956C99C7}">
      <dgm:prSet/>
      <dgm:spPr/>
      <dgm:t>
        <a:bodyPr/>
        <a:lstStyle/>
        <a:p>
          <a:endParaRPr lang="en-ZA"/>
        </a:p>
      </dgm:t>
    </dgm:pt>
    <dgm:pt modelId="{3F3C1FD4-BC15-0748-A662-00D2830AAC3D}">
      <dgm:prSet/>
      <dgm:spPr/>
      <dgm:t>
        <a:bodyPr/>
        <a:lstStyle/>
        <a:p>
          <a:r>
            <a:rPr lang="en-US" dirty="0" smtClean="0"/>
            <a:t>Illegally dumped</a:t>
          </a:r>
          <a:endParaRPr lang="en-US" dirty="0">
            <a:solidFill>
              <a:srgbClr val="FF0000"/>
            </a:solidFill>
          </a:endParaRPr>
        </a:p>
      </dgm:t>
    </dgm:pt>
    <dgm:pt modelId="{B0B10F1A-DF41-C749-A757-56B1DA27C60F}" type="parTrans" cxnId="{DB29AF8C-200E-6E46-88DD-7A0DF26D424D}">
      <dgm:prSet/>
      <dgm:spPr/>
    </dgm:pt>
    <dgm:pt modelId="{0BCCF9DA-0184-3A44-B85E-1B2FA5336D15}" type="sibTrans" cxnId="{DB29AF8C-200E-6E46-88DD-7A0DF26D424D}">
      <dgm:prSet/>
      <dgm:spPr/>
    </dgm:pt>
    <dgm:pt modelId="{1EED22ED-8F5E-40BB-9829-64A948BB8910}" type="pres">
      <dgm:prSet presAssocID="{26219C8A-263F-4AC9-812B-22B11798E4EB}" presName="Name0" presStyleCnt="0">
        <dgm:presLayoutVars>
          <dgm:dir/>
          <dgm:animLvl val="lvl"/>
          <dgm:resizeHandles val="exact"/>
        </dgm:presLayoutVars>
      </dgm:prSet>
      <dgm:spPr/>
      <dgm:t>
        <a:bodyPr/>
        <a:lstStyle/>
        <a:p>
          <a:endParaRPr lang="en-ZA"/>
        </a:p>
      </dgm:t>
    </dgm:pt>
    <dgm:pt modelId="{B992BE7A-7B32-4F87-9FA7-4B258D524FAB}" type="pres">
      <dgm:prSet presAssocID="{26219C8A-263F-4AC9-812B-22B11798E4EB}" presName="tSp" presStyleCnt="0"/>
      <dgm:spPr/>
    </dgm:pt>
    <dgm:pt modelId="{13BB537A-F2BF-44C2-81EE-D8E1850A8A44}" type="pres">
      <dgm:prSet presAssocID="{26219C8A-263F-4AC9-812B-22B11798E4EB}" presName="bSp" presStyleCnt="0"/>
      <dgm:spPr/>
    </dgm:pt>
    <dgm:pt modelId="{EA55B893-6434-4731-8D75-4AFA2AEE4A62}" type="pres">
      <dgm:prSet presAssocID="{26219C8A-263F-4AC9-812B-22B11798E4EB}" presName="process" presStyleCnt="0"/>
      <dgm:spPr/>
    </dgm:pt>
    <dgm:pt modelId="{300EE65C-FB16-4711-B1EB-E344D7584313}" type="pres">
      <dgm:prSet presAssocID="{0793FF5C-810A-44E3-8F13-2779778A4AA9}" presName="composite1" presStyleCnt="0"/>
      <dgm:spPr/>
    </dgm:pt>
    <dgm:pt modelId="{CBD0E98C-331F-4B19-816A-6FE44029E6EC}" type="pres">
      <dgm:prSet presAssocID="{0793FF5C-810A-44E3-8F13-2779778A4AA9}" presName="dummyNode1" presStyleLbl="node1" presStyleIdx="0" presStyleCnt="4"/>
      <dgm:spPr/>
    </dgm:pt>
    <dgm:pt modelId="{5BBAB1DA-B4B5-42F1-869B-EA6FEAC13520}" type="pres">
      <dgm:prSet presAssocID="{0793FF5C-810A-44E3-8F13-2779778A4AA9}" presName="childNode1" presStyleLbl="bgAcc1" presStyleIdx="0" presStyleCnt="4">
        <dgm:presLayoutVars>
          <dgm:bulletEnabled val="1"/>
        </dgm:presLayoutVars>
      </dgm:prSet>
      <dgm:spPr/>
      <dgm:t>
        <a:bodyPr/>
        <a:lstStyle/>
        <a:p>
          <a:endParaRPr lang="en-US"/>
        </a:p>
      </dgm:t>
    </dgm:pt>
    <dgm:pt modelId="{05E41977-9B43-4141-B459-6D8E298989DE}" type="pres">
      <dgm:prSet presAssocID="{0793FF5C-810A-44E3-8F13-2779778A4AA9}" presName="childNode1tx" presStyleLbl="bgAcc1" presStyleIdx="0" presStyleCnt="4">
        <dgm:presLayoutVars>
          <dgm:bulletEnabled val="1"/>
        </dgm:presLayoutVars>
      </dgm:prSet>
      <dgm:spPr/>
      <dgm:t>
        <a:bodyPr/>
        <a:lstStyle/>
        <a:p>
          <a:endParaRPr lang="en-US"/>
        </a:p>
      </dgm:t>
    </dgm:pt>
    <dgm:pt modelId="{8F2195DE-8137-4A4B-8003-6FE480FC4A99}" type="pres">
      <dgm:prSet presAssocID="{0793FF5C-810A-44E3-8F13-2779778A4AA9}" presName="parentNode1" presStyleLbl="node1" presStyleIdx="0" presStyleCnt="4" custScaleY="87285">
        <dgm:presLayoutVars>
          <dgm:chMax val="1"/>
          <dgm:bulletEnabled val="1"/>
        </dgm:presLayoutVars>
      </dgm:prSet>
      <dgm:spPr/>
      <dgm:t>
        <a:bodyPr/>
        <a:lstStyle/>
        <a:p>
          <a:endParaRPr lang="en-US"/>
        </a:p>
      </dgm:t>
    </dgm:pt>
    <dgm:pt modelId="{9BB640DA-1D12-4109-BB2C-49BCDECAE23E}" type="pres">
      <dgm:prSet presAssocID="{0793FF5C-810A-44E3-8F13-2779778A4AA9}" presName="connSite1" presStyleCnt="0"/>
      <dgm:spPr/>
    </dgm:pt>
    <dgm:pt modelId="{0C749572-D698-4C79-9741-9FB4F241CB40}" type="pres">
      <dgm:prSet presAssocID="{43D8D6D3-F3E1-4A71-99EA-537B44979E25}" presName="Name9" presStyleLbl="sibTrans2D1" presStyleIdx="0" presStyleCnt="3"/>
      <dgm:spPr/>
      <dgm:t>
        <a:bodyPr/>
        <a:lstStyle/>
        <a:p>
          <a:endParaRPr lang="en-ZA"/>
        </a:p>
      </dgm:t>
    </dgm:pt>
    <dgm:pt modelId="{8F9A9D6B-A1BC-4ED2-BBE6-136972469D2A}" type="pres">
      <dgm:prSet presAssocID="{599DB868-A57D-402D-AC62-0081C3F948D4}" presName="composite2" presStyleCnt="0"/>
      <dgm:spPr/>
    </dgm:pt>
    <dgm:pt modelId="{30AF09EE-5FDF-4A50-960A-BD665BDF56C3}" type="pres">
      <dgm:prSet presAssocID="{599DB868-A57D-402D-AC62-0081C3F948D4}" presName="dummyNode2" presStyleLbl="node1" presStyleIdx="0" presStyleCnt="4"/>
      <dgm:spPr/>
    </dgm:pt>
    <dgm:pt modelId="{9B705C40-C470-4A0D-9580-B9F16DFEE9F6}" type="pres">
      <dgm:prSet presAssocID="{599DB868-A57D-402D-AC62-0081C3F948D4}" presName="childNode2" presStyleLbl="bgAcc1" presStyleIdx="1" presStyleCnt="4">
        <dgm:presLayoutVars>
          <dgm:bulletEnabled val="1"/>
        </dgm:presLayoutVars>
      </dgm:prSet>
      <dgm:spPr/>
      <dgm:t>
        <a:bodyPr/>
        <a:lstStyle/>
        <a:p>
          <a:endParaRPr lang="en-US"/>
        </a:p>
      </dgm:t>
    </dgm:pt>
    <dgm:pt modelId="{B2A117D7-85C9-4C3E-8C62-906954FE076F}" type="pres">
      <dgm:prSet presAssocID="{599DB868-A57D-402D-AC62-0081C3F948D4}" presName="childNode2tx" presStyleLbl="bgAcc1" presStyleIdx="1" presStyleCnt="4">
        <dgm:presLayoutVars>
          <dgm:bulletEnabled val="1"/>
        </dgm:presLayoutVars>
      </dgm:prSet>
      <dgm:spPr/>
      <dgm:t>
        <a:bodyPr/>
        <a:lstStyle/>
        <a:p>
          <a:endParaRPr lang="en-US"/>
        </a:p>
      </dgm:t>
    </dgm:pt>
    <dgm:pt modelId="{E471D211-15AF-4D9A-838A-084A369073DB}" type="pres">
      <dgm:prSet presAssocID="{599DB868-A57D-402D-AC62-0081C3F948D4}" presName="parentNode2" presStyleLbl="node1" presStyleIdx="1" presStyleCnt="4">
        <dgm:presLayoutVars>
          <dgm:chMax val="0"/>
          <dgm:bulletEnabled val="1"/>
        </dgm:presLayoutVars>
      </dgm:prSet>
      <dgm:spPr/>
      <dgm:t>
        <a:bodyPr/>
        <a:lstStyle/>
        <a:p>
          <a:endParaRPr lang="en-ZA"/>
        </a:p>
      </dgm:t>
    </dgm:pt>
    <dgm:pt modelId="{DCB51022-C6FE-4B64-BFBD-3F410EC04EBD}" type="pres">
      <dgm:prSet presAssocID="{599DB868-A57D-402D-AC62-0081C3F948D4}" presName="connSite2" presStyleCnt="0"/>
      <dgm:spPr/>
    </dgm:pt>
    <dgm:pt modelId="{7DB6AEBB-A07C-4425-9E1C-B251A512FD35}" type="pres">
      <dgm:prSet presAssocID="{BF5224A9-7348-44BC-BE7B-21D8A2456BA1}" presName="Name18" presStyleLbl="sibTrans2D1" presStyleIdx="1" presStyleCnt="3"/>
      <dgm:spPr/>
      <dgm:t>
        <a:bodyPr/>
        <a:lstStyle/>
        <a:p>
          <a:endParaRPr lang="en-ZA"/>
        </a:p>
      </dgm:t>
    </dgm:pt>
    <dgm:pt modelId="{D6C5F317-B6DF-4EB7-9846-C039367CD410}" type="pres">
      <dgm:prSet presAssocID="{8E8BC0EC-DDA1-40FC-B53A-5ADF57931E2E}" presName="composite1" presStyleCnt="0"/>
      <dgm:spPr/>
    </dgm:pt>
    <dgm:pt modelId="{AE8A1C27-EF95-4D5B-99B7-E97215C2A48A}" type="pres">
      <dgm:prSet presAssocID="{8E8BC0EC-DDA1-40FC-B53A-5ADF57931E2E}" presName="dummyNode1" presStyleLbl="node1" presStyleIdx="1" presStyleCnt="4"/>
      <dgm:spPr/>
    </dgm:pt>
    <dgm:pt modelId="{33CB7CA8-0B69-4477-BDE1-3D1279541BA6}" type="pres">
      <dgm:prSet presAssocID="{8E8BC0EC-DDA1-40FC-B53A-5ADF57931E2E}" presName="childNode1" presStyleLbl="bgAcc1" presStyleIdx="2" presStyleCnt="4">
        <dgm:presLayoutVars>
          <dgm:bulletEnabled val="1"/>
        </dgm:presLayoutVars>
      </dgm:prSet>
      <dgm:spPr/>
      <dgm:t>
        <a:bodyPr/>
        <a:lstStyle/>
        <a:p>
          <a:endParaRPr lang="en-ZA"/>
        </a:p>
      </dgm:t>
    </dgm:pt>
    <dgm:pt modelId="{E39E972E-22FF-4EE3-A2A9-7DC831CE0359}" type="pres">
      <dgm:prSet presAssocID="{8E8BC0EC-DDA1-40FC-B53A-5ADF57931E2E}" presName="childNode1tx" presStyleLbl="bgAcc1" presStyleIdx="2" presStyleCnt="4">
        <dgm:presLayoutVars>
          <dgm:bulletEnabled val="1"/>
        </dgm:presLayoutVars>
      </dgm:prSet>
      <dgm:spPr/>
      <dgm:t>
        <a:bodyPr/>
        <a:lstStyle/>
        <a:p>
          <a:endParaRPr lang="en-ZA"/>
        </a:p>
      </dgm:t>
    </dgm:pt>
    <dgm:pt modelId="{8DA98F2F-8DBE-4B71-B406-57E355330308}" type="pres">
      <dgm:prSet presAssocID="{8E8BC0EC-DDA1-40FC-B53A-5ADF57931E2E}" presName="parentNode1" presStyleLbl="node1" presStyleIdx="2" presStyleCnt="4">
        <dgm:presLayoutVars>
          <dgm:chMax val="1"/>
          <dgm:bulletEnabled val="1"/>
        </dgm:presLayoutVars>
      </dgm:prSet>
      <dgm:spPr/>
      <dgm:t>
        <a:bodyPr/>
        <a:lstStyle/>
        <a:p>
          <a:endParaRPr lang="en-ZA"/>
        </a:p>
      </dgm:t>
    </dgm:pt>
    <dgm:pt modelId="{B456AFB1-694A-41EF-88FE-19A949F0758B}" type="pres">
      <dgm:prSet presAssocID="{8E8BC0EC-DDA1-40FC-B53A-5ADF57931E2E}" presName="connSite1" presStyleCnt="0"/>
      <dgm:spPr/>
    </dgm:pt>
    <dgm:pt modelId="{6677FBB0-9358-4546-B8AC-14A7989B0614}" type="pres">
      <dgm:prSet presAssocID="{22358D61-563A-4AB0-BB6A-7CA3397FC825}" presName="Name9" presStyleLbl="sibTrans2D1" presStyleIdx="2" presStyleCnt="3"/>
      <dgm:spPr/>
      <dgm:t>
        <a:bodyPr/>
        <a:lstStyle/>
        <a:p>
          <a:endParaRPr lang="en-ZA"/>
        </a:p>
      </dgm:t>
    </dgm:pt>
    <dgm:pt modelId="{6A089347-EA13-4203-B8ED-C5790880810F}" type="pres">
      <dgm:prSet presAssocID="{8072D2A8-5364-4961-AAA1-1C34FE55E866}" presName="composite2" presStyleCnt="0"/>
      <dgm:spPr/>
    </dgm:pt>
    <dgm:pt modelId="{35CFDA22-BEFF-4EEE-8710-530665C5E1E4}" type="pres">
      <dgm:prSet presAssocID="{8072D2A8-5364-4961-AAA1-1C34FE55E866}" presName="dummyNode2" presStyleLbl="node1" presStyleIdx="2" presStyleCnt="4"/>
      <dgm:spPr/>
    </dgm:pt>
    <dgm:pt modelId="{5A08C52B-8F9F-45CF-B3BC-8AB219855D32}" type="pres">
      <dgm:prSet presAssocID="{8072D2A8-5364-4961-AAA1-1C34FE55E866}" presName="childNode2" presStyleLbl="bgAcc1" presStyleIdx="3" presStyleCnt="4">
        <dgm:presLayoutVars>
          <dgm:bulletEnabled val="1"/>
        </dgm:presLayoutVars>
      </dgm:prSet>
      <dgm:spPr/>
      <dgm:t>
        <a:bodyPr/>
        <a:lstStyle/>
        <a:p>
          <a:endParaRPr lang="en-ZA"/>
        </a:p>
      </dgm:t>
    </dgm:pt>
    <dgm:pt modelId="{E4560319-B43D-47A4-BA0D-328746ED1020}" type="pres">
      <dgm:prSet presAssocID="{8072D2A8-5364-4961-AAA1-1C34FE55E866}" presName="childNode2tx" presStyleLbl="bgAcc1" presStyleIdx="3" presStyleCnt="4">
        <dgm:presLayoutVars>
          <dgm:bulletEnabled val="1"/>
        </dgm:presLayoutVars>
      </dgm:prSet>
      <dgm:spPr/>
      <dgm:t>
        <a:bodyPr/>
        <a:lstStyle/>
        <a:p>
          <a:endParaRPr lang="en-ZA"/>
        </a:p>
      </dgm:t>
    </dgm:pt>
    <dgm:pt modelId="{66D97C21-EB34-4CBE-BABF-BA73E3D77E45}" type="pres">
      <dgm:prSet presAssocID="{8072D2A8-5364-4961-AAA1-1C34FE55E866}" presName="parentNode2" presStyleLbl="node1" presStyleIdx="3" presStyleCnt="4">
        <dgm:presLayoutVars>
          <dgm:chMax val="0"/>
          <dgm:bulletEnabled val="1"/>
        </dgm:presLayoutVars>
      </dgm:prSet>
      <dgm:spPr/>
      <dgm:t>
        <a:bodyPr/>
        <a:lstStyle/>
        <a:p>
          <a:endParaRPr lang="en-ZA"/>
        </a:p>
      </dgm:t>
    </dgm:pt>
    <dgm:pt modelId="{1783BAEF-DC9D-4B97-8E96-4B07D91DDFA6}" type="pres">
      <dgm:prSet presAssocID="{8072D2A8-5364-4961-AAA1-1C34FE55E866}" presName="connSite2" presStyleCnt="0"/>
      <dgm:spPr/>
    </dgm:pt>
  </dgm:ptLst>
  <dgm:cxnLst>
    <dgm:cxn modelId="{9B9947B7-A57C-4F88-ACB3-0E1404281C58}" srcId="{26219C8A-263F-4AC9-812B-22B11798E4EB}" destId="{599DB868-A57D-402D-AC62-0081C3F948D4}" srcOrd="1" destOrd="0" parTransId="{22651D1E-6882-4165-8586-AF4B4F585DD4}" sibTransId="{BF5224A9-7348-44BC-BE7B-21D8A2456BA1}"/>
    <dgm:cxn modelId="{47EF468C-E8F3-5A47-8857-AE55FB26B61A}" type="presOf" srcId="{8072D2A8-5364-4961-AAA1-1C34FE55E866}" destId="{66D97C21-EB34-4CBE-BABF-BA73E3D77E45}" srcOrd="0" destOrd="0" presId="urn:microsoft.com/office/officeart/2005/8/layout/hProcess4"/>
    <dgm:cxn modelId="{136F25F5-B0BF-B946-AAC0-3F983D2C34D8}" type="presOf" srcId="{1B2C98BB-21DD-4F71-AC31-EA8CA51FAF7E}" destId="{E39E972E-22FF-4EE3-A2A9-7DC831CE0359}" srcOrd="1" destOrd="0" presId="urn:microsoft.com/office/officeart/2005/8/layout/hProcess4"/>
    <dgm:cxn modelId="{158A8D54-3D0A-4469-B7C1-D7F8D6B4D5F0}" srcId="{26219C8A-263F-4AC9-812B-22B11798E4EB}" destId="{0793FF5C-810A-44E3-8F13-2779778A4AA9}" srcOrd="0" destOrd="0" parTransId="{9C6BB382-EF0C-49BC-AD8C-71E185B9B86B}" sibTransId="{43D8D6D3-F3E1-4A71-99EA-537B44979E25}"/>
    <dgm:cxn modelId="{CD9128A8-B659-7641-A3A4-900AE9D88884}" type="presOf" srcId="{D9232E62-1E04-4053-97B6-244D6C25898C}" destId="{5A08C52B-8F9F-45CF-B3BC-8AB219855D32}" srcOrd="0" destOrd="1" presId="urn:microsoft.com/office/officeart/2005/8/layout/hProcess4"/>
    <dgm:cxn modelId="{5E23C909-0A34-423C-B3B1-7E504AB587F0}" srcId="{0793FF5C-810A-44E3-8F13-2779778A4AA9}" destId="{C7CA3A84-F839-45AC-9B77-92CBA8765AE3}" srcOrd="1" destOrd="0" parTransId="{EAA6AFA7-58A4-4C79-B275-5669D0682102}" sibTransId="{FC94246C-D845-4582-AA02-E61BDBAE3696}"/>
    <dgm:cxn modelId="{7CEFCA86-A7CE-F949-9CB4-7E1417E0C09D}" type="presOf" srcId="{FF42F8A6-3B4F-4A64-9727-710CA5F7E126}" destId="{9B705C40-C470-4A0D-9580-B9F16DFEE9F6}" srcOrd="0" destOrd="2" presId="urn:microsoft.com/office/officeart/2005/8/layout/hProcess4"/>
    <dgm:cxn modelId="{77479B25-9DDA-0E49-8B0D-7CF8AE598B9E}" type="presOf" srcId="{1809B15B-C2A6-4E58-A125-549E04856227}" destId="{5A08C52B-8F9F-45CF-B3BC-8AB219855D32}" srcOrd="0" destOrd="0" presId="urn:microsoft.com/office/officeart/2005/8/layout/hProcess4"/>
    <dgm:cxn modelId="{10C940A9-DCFE-8244-9E83-1263AFF06CA6}" type="presOf" srcId="{26219C8A-263F-4AC9-812B-22B11798E4EB}" destId="{1EED22ED-8F5E-40BB-9829-64A948BB8910}" srcOrd="0" destOrd="0" presId="urn:microsoft.com/office/officeart/2005/8/layout/hProcess4"/>
    <dgm:cxn modelId="{F67F9600-8760-124B-AF5E-33B5F70B7EF8}" type="presOf" srcId="{3F3C1FD4-BC15-0748-A662-00D2830AAC3D}" destId="{9B705C40-C470-4A0D-9580-B9F16DFEE9F6}" srcOrd="0" destOrd="1" presId="urn:microsoft.com/office/officeart/2005/8/layout/hProcess4"/>
    <dgm:cxn modelId="{57DC1E6D-2C3A-4066-A848-2FC340CF9E6E}" srcId="{1809B15B-C2A6-4E58-A125-549E04856227}" destId="{01FB9BFD-AC02-4115-B91D-B119AFD9CA62}" srcOrd="1" destOrd="0" parTransId="{B341C938-1C7A-4970-9B90-9F109B1CE2CE}" sibTransId="{F1314DE5-C9AD-4208-809D-89585FF3F060}"/>
    <dgm:cxn modelId="{196E6CF0-FF13-B241-B61D-772892729F7D}" type="presOf" srcId="{599DB868-A57D-402D-AC62-0081C3F948D4}" destId="{E471D211-15AF-4D9A-838A-084A369073DB}" srcOrd="0" destOrd="0" presId="urn:microsoft.com/office/officeart/2005/8/layout/hProcess4"/>
    <dgm:cxn modelId="{81D81C18-38D3-416B-B80C-39CA7A052F91}" srcId="{1809B15B-C2A6-4E58-A125-549E04856227}" destId="{D9232E62-1E04-4053-97B6-244D6C25898C}" srcOrd="0" destOrd="0" parTransId="{E44B3C41-C85C-4A98-9317-9929A58A60E3}" sibTransId="{3D22E846-5AC7-42E5-A2BB-1D9C57313A67}"/>
    <dgm:cxn modelId="{7221DBB8-9562-4D4A-9CFB-C4DAC937E0A7}" type="presOf" srcId="{43D8D6D3-F3E1-4A71-99EA-537B44979E25}" destId="{0C749572-D698-4C79-9741-9FB4F241CB40}" srcOrd="0" destOrd="0" presId="urn:microsoft.com/office/officeart/2005/8/layout/hProcess4"/>
    <dgm:cxn modelId="{B0B55C1C-73F2-4E97-8C39-979A26CB053E}" srcId="{8E8BC0EC-DDA1-40FC-B53A-5ADF57931E2E}" destId="{864A8C28-C13A-4484-B3E5-2D7BA6D0E109}" srcOrd="1" destOrd="0" parTransId="{06DB1BB2-34E8-4710-95D1-985FD075B866}" sibTransId="{8678C647-C844-4797-86A6-19B1091479E2}"/>
    <dgm:cxn modelId="{84A19E76-73F1-9748-A204-D36A43CB2DA5}" type="presOf" srcId="{01FB9BFD-AC02-4115-B91D-B119AFD9CA62}" destId="{E4560319-B43D-47A4-BA0D-328746ED1020}" srcOrd="1" destOrd="2" presId="urn:microsoft.com/office/officeart/2005/8/layout/hProcess4"/>
    <dgm:cxn modelId="{52E06A67-31B6-0548-AFCF-C03E3F41E915}" type="presOf" srcId="{864A8C28-C13A-4484-B3E5-2D7BA6D0E109}" destId="{33CB7CA8-0B69-4477-BDE1-3D1279541BA6}" srcOrd="0" destOrd="1" presId="urn:microsoft.com/office/officeart/2005/8/layout/hProcess4"/>
    <dgm:cxn modelId="{92839A87-07F6-9143-82DE-0E6C3B1EEED2}" type="presOf" srcId="{1809B15B-C2A6-4E58-A125-549E04856227}" destId="{E4560319-B43D-47A4-BA0D-328746ED1020}" srcOrd="1" destOrd="0" presId="urn:microsoft.com/office/officeart/2005/8/layout/hProcess4"/>
    <dgm:cxn modelId="{D21F0FF3-CE64-0E48-968D-8A3B8BF6C7B6}" type="presOf" srcId="{F0603C1A-3D58-4A4E-945A-2ED615C7E546}" destId="{5BBAB1DA-B4B5-42F1-869B-EA6FEAC13520}" srcOrd="0" destOrd="2" presId="urn:microsoft.com/office/officeart/2005/8/layout/hProcess4"/>
    <dgm:cxn modelId="{5DF8FF64-36E0-4A48-921E-5BA722CDD526}" srcId="{0793FF5C-810A-44E3-8F13-2779778A4AA9}" destId="{29E832E6-81E5-4F83-AB50-BFD6A35775A1}" srcOrd="0" destOrd="0" parTransId="{255C3292-FB05-416C-9A35-9986E802B04C}" sibTransId="{22B130A7-9E3B-4738-BEA0-9477BE2C0896}"/>
    <dgm:cxn modelId="{5FBAB63C-DD8D-4771-A292-9E28A7E46813}" srcId="{8E8BC0EC-DDA1-40FC-B53A-5ADF57931E2E}" destId="{1B2C98BB-21DD-4F71-AC31-EA8CA51FAF7E}" srcOrd="0" destOrd="0" parTransId="{888ADC1E-B4A9-448C-8B29-B163CE8B048A}" sibTransId="{7443B18C-57DF-456F-9C73-4BAA107C6E97}"/>
    <dgm:cxn modelId="{DA525D71-C0EE-46B6-B6C3-3994CD9E5345}" srcId="{26219C8A-263F-4AC9-812B-22B11798E4EB}" destId="{8072D2A8-5364-4961-AAA1-1C34FE55E866}" srcOrd="3" destOrd="0" parTransId="{F007B9F2-A938-4569-B7BA-2E27B8AC4C76}" sibTransId="{267427F6-B640-4E41-830C-A2A9E3CD7799}"/>
    <dgm:cxn modelId="{044E8636-47A5-3541-8590-847E60BF4277}" type="presOf" srcId="{D9232E62-1E04-4053-97B6-244D6C25898C}" destId="{E4560319-B43D-47A4-BA0D-328746ED1020}" srcOrd="1" destOrd="1" presId="urn:microsoft.com/office/officeart/2005/8/layout/hProcess4"/>
    <dgm:cxn modelId="{FEB257CC-AB19-A646-A6AE-2EA3476B62F7}" type="presOf" srcId="{3EC9B010-1903-484A-A752-A343B48154A8}" destId="{5A08C52B-8F9F-45CF-B3BC-8AB219855D32}" srcOrd="0" destOrd="3" presId="urn:microsoft.com/office/officeart/2005/8/layout/hProcess4"/>
    <dgm:cxn modelId="{9F068F9C-8F55-F347-BEFB-2BEA875E72E0}" type="presOf" srcId="{29E832E6-81E5-4F83-AB50-BFD6A35775A1}" destId="{05E41977-9B43-4141-B459-6D8E298989DE}" srcOrd="1" destOrd="0" presId="urn:microsoft.com/office/officeart/2005/8/layout/hProcess4"/>
    <dgm:cxn modelId="{0C5BEB23-7F6C-9745-B757-25332415F135}" type="presOf" srcId="{C7CA3A84-F839-45AC-9B77-92CBA8765AE3}" destId="{5BBAB1DA-B4B5-42F1-869B-EA6FEAC13520}" srcOrd="0" destOrd="1" presId="urn:microsoft.com/office/officeart/2005/8/layout/hProcess4"/>
    <dgm:cxn modelId="{7EFD2B50-67BE-D748-B669-0D041427C0D9}" type="presOf" srcId="{C7CA3A84-F839-45AC-9B77-92CBA8765AE3}" destId="{05E41977-9B43-4141-B459-6D8E298989DE}" srcOrd="1" destOrd="1" presId="urn:microsoft.com/office/officeart/2005/8/layout/hProcess4"/>
    <dgm:cxn modelId="{6F6AC2A7-4B72-4D44-BB20-B3C00A7917B2}" srcId="{0793FF5C-810A-44E3-8F13-2779778A4AA9}" destId="{F0603C1A-3D58-4A4E-945A-2ED615C7E546}" srcOrd="2" destOrd="0" parTransId="{E0D4C509-4717-4273-84F2-88D2951653D0}" sibTransId="{BBAA45FE-0CF1-472D-84C1-CAAACC5F0BBD}"/>
    <dgm:cxn modelId="{8A8E0AE0-FD44-4AC9-AFD0-F6256243711C}" srcId="{8072D2A8-5364-4961-AAA1-1C34FE55E866}" destId="{1809B15B-C2A6-4E58-A125-549E04856227}" srcOrd="0" destOrd="0" parTransId="{2D19F3C8-5C81-4191-9170-56D059F53A84}" sibTransId="{7269C911-2730-426F-919F-7AB45BF699AF}"/>
    <dgm:cxn modelId="{270ED6B5-386C-3D43-A5D9-DE01EEC78FF8}" type="presOf" srcId="{8E8BC0EC-DDA1-40FC-B53A-5ADF57931E2E}" destId="{8DA98F2F-8DBE-4B71-B406-57E355330308}" srcOrd="0" destOrd="0" presId="urn:microsoft.com/office/officeart/2005/8/layout/hProcess4"/>
    <dgm:cxn modelId="{DB29AF8C-200E-6E46-88DD-7A0DF26D424D}" srcId="{599DB868-A57D-402D-AC62-0081C3F948D4}" destId="{3F3C1FD4-BC15-0748-A662-00D2830AAC3D}" srcOrd="1" destOrd="0" parTransId="{B0B10F1A-DF41-C749-A757-56B1DA27C60F}" sibTransId="{0BCCF9DA-0184-3A44-B85E-1B2FA5336D15}"/>
    <dgm:cxn modelId="{FDD9F768-4832-074C-A631-1D7A0EB0D088}" type="presOf" srcId="{29E832E6-81E5-4F83-AB50-BFD6A35775A1}" destId="{5BBAB1DA-B4B5-42F1-869B-EA6FEAC13520}" srcOrd="0" destOrd="0" presId="urn:microsoft.com/office/officeart/2005/8/layout/hProcess4"/>
    <dgm:cxn modelId="{0A39778F-77F9-E440-A7F5-381DB8DB38C6}" type="presOf" srcId="{F0603C1A-3D58-4A4E-945A-2ED615C7E546}" destId="{05E41977-9B43-4141-B459-6D8E298989DE}" srcOrd="1" destOrd="2" presId="urn:microsoft.com/office/officeart/2005/8/layout/hProcess4"/>
    <dgm:cxn modelId="{B7577324-C6D7-1E4B-9316-C89DC61C2420}" type="presOf" srcId="{BF5224A9-7348-44BC-BE7B-21D8A2456BA1}" destId="{7DB6AEBB-A07C-4425-9E1C-B251A512FD35}" srcOrd="0" destOrd="0" presId="urn:microsoft.com/office/officeart/2005/8/layout/hProcess4"/>
    <dgm:cxn modelId="{5FFF64B6-E2BD-F84E-B285-BF6EE4E93C3B}" type="presOf" srcId="{05BE02BD-A8C3-4482-AF0A-F29F68BBCC59}" destId="{B2A117D7-85C9-4C3E-8C62-906954FE076F}" srcOrd="1" destOrd="0" presId="urn:microsoft.com/office/officeart/2005/8/layout/hProcess4"/>
    <dgm:cxn modelId="{47D859C4-A324-BA4C-9806-087E3233665D}" type="presOf" srcId="{FF42F8A6-3B4F-4A64-9727-710CA5F7E126}" destId="{B2A117D7-85C9-4C3E-8C62-906954FE076F}" srcOrd="1" destOrd="2" presId="urn:microsoft.com/office/officeart/2005/8/layout/hProcess4"/>
    <dgm:cxn modelId="{91F54C7F-171A-4BC9-A9D1-E2A6AEAA9FA7}" srcId="{599DB868-A57D-402D-AC62-0081C3F948D4}" destId="{05BE02BD-A8C3-4482-AF0A-F29F68BBCC59}" srcOrd="0" destOrd="0" parTransId="{48E8447C-219C-48E1-966E-D3521CFA174C}" sibTransId="{C557B0FD-27C5-421C-ACD8-EA674C8334B2}"/>
    <dgm:cxn modelId="{91210DA8-981B-4483-986C-44C200D964BB}" srcId="{599DB868-A57D-402D-AC62-0081C3F948D4}" destId="{FF42F8A6-3B4F-4A64-9727-710CA5F7E126}" srcOrd="2" destOrd="0" parTransId="{180694C6-2DDC-41BC-B7F5-F41A28DFA5DB}" sibTransId="{7EC55C0B-6320-4E07-8CBB-CF3C56CE8433}"/>
    <dgm:cxn modelId="{D58E6A46-6136-CC4D-9575-5029AECFA316}" type="presOf" srcId="{05BE02BD-A8C3-4482-AF0A-F29F68BBCC59}" destId="{9B705C40-C470-4A0D-9580-B9F16DFEE9F6}" srcOrd="0" destOrd="0" presId="urn:microsoft.com/office/officeart/2005/8/layout/hProcess4"/>
    <dgm:cxn modelId="{5AF9F70A-6319-4929-A1C1-4413956C99C7}" srcId="{1809B15B-C2A6-4E58-A125-549E04856227}" destId="{3EC9B010-1903-484A-A752-A343B48154A8}" srcOrd="2" destOrd="0" parTransId="{9D11892A-6E00-420E-9AFD-7405067E67B1}" sibTransId="{0E517C0A-F412-4FE7-B1EF-5FCEE6EA2DB7}"/>
    <dgm:cxn modelId="{753679BF-4447-1845-BA74-D80CDAE80507}" type="presOf" srcId="{0793FF5C-810A-44E3-8F13-2779778A4AA9}" destId="{8F2195DE-8137-4A4B-8003-6FE480FC4A99}" srcOrd="0" destOrd="0" presId="urn:microsoft.com/office/officeart/2005/8/layout/hProcess4"/>
    <dgm:cxn modelId="{B4F3734A-1E3C-A849-A0B5-E6FE0B847AB6}" type="presOf" srcId="{3EC9B010-1903-484A-A752-A343B48154A8}" destId="{E4560319-B43D-47A4-BA0D-328746ED1020}" srcOrd="1" destOrd="3" presId="urn:microsoft.com/office/officeart/2005/8/layout/hProcess4"/>
    <dgm:cxn modelId="{32236D23-999B-6742-AA1F-B709FAB542DF}" type="presOf" srcId="{864A8C28-C13A-4484-B3E5-2D7BA6D0E109}" destId="{E39E972E-22FF-4EE3-A2A9-7DC831CE0359}" srcOrd="1" destOrd="1" presId="urn:microsoft.com/office/officeart/2005/8/layout/hProcess4"/>
    <dgm:cxn modelId="{14E64ABA-FF6C-094D-BEDA-200B91F942F5}" type="presOf" srcId="{01FB9BFD-AC02-4115-B91D-B119AFD9CA62}" destId="{5A08C52B-8F9F-45CF-B3BC-8AB219855D32}" srcOrd="0" destOrd="2" presId="urn:microsoft.com/office/officeart/2005/8/layout/hProcess4"/>
    <dgm:cxn modelId="{D6FF0003-353F-4EB5-8D9D-DF69587D44E8}" srcId="{26219C8A-263F-4AC9-812B-22B11798E4EB}" destId="{8E8BC0EC-DDA1-40FC-B53A-5ADF57931E2E}" srcOrd="2" destOrd="0" parTransId="{AB39F68E-2C1D-4A09-8C12-078A99974CD6}" sibTransId="{22358D61-563A-4AB0-BB6A-7CA3397FC825}"/>
    <dgm:cxn modelId="{622E2B0F-69E6-F246-832C-C9E9B295C488}" type="presOf" srcId="{22358D61-563A-4AB0-BB6A-7CA3397FC825}" destId="{6677FBB0-9358-4546-B8AC-14A7989B0614}" srcOrd="0" destOrd="0" presId="urn:microsoft.com/office/officeart/2005/8/layout/hProcess4"/>
    <dgm:cxn modelId="{E9C9E6FB-3BF7-1147-9377-0474257BABA8}" type="presOf" srcId="{3F3C1FD4-BC15-0748-A662-00D2830AAC3D}" destId="{B2A117D7-85C9-4C3E-8C62-906954FE076F}" srcOrd="1" destOrd="1" presId="urn:microsoft.com/office/officeart/2005/8/layout/hProcess4"/>
    <dgm:cxn modelId="{F810F8E4-15A4-8842-BDF7-F5EBF5EFE64F}" type="presOf" srcId="{1B2C98BB-21DD-4F71-AC31-EA8CA51FAF7E}" destId="{33CB7CA8-0B69-4477-BDE1-3D1279541BA6}" srcOrd="0" destOrd="0" presId="urn:microsoft.com/office/officeart/2005/8/layout/hProcess4"/>
    <dgm:cxn modelId="{25103CC5-99FA-494A-8314-C35AE5080E86}" type="presParOf" srcId="{1EED22ED-8F5E-40BB-9829-64A948BB8910}" destId="{B992BE7A-7B32-4F87-9FA7-4B258D524FAB}" srcOrd="0" destOrd="0" presId="urn:microsoft.com/office/officeart/2005/8/layout/hProcess4"/>
    <dgm:cxn modelId="{7B1CA9E0-22BB-734E-8EDB-1F8D6732ACB8}" type="presParOf" srcId="{1EED22ED-8F5E-40BB-9829-64A948BB8910}" destId="{13BB537A-F2BF-44C2-81EE-D8E1850A8A44}" srcOrd="1" destOrd="0" presId="urn:microsoft.com/office/officeart/2005/8/layout/hProcess4"/>
    <dgm:cxn modelId="{B19CE1D2-E29D-3542-B63E-DB524A2F49A1}" type="presParOf" srcId="{1EED22ED-8F5E-40BB-9829-64A948BB8910}" destId="{EA55B893-6434-4731-8D75-4AFA2AEE4A62}" srcOrd="2" destOrd="0" presId="urn:microsoft.com/office/officeart/2005/8/layout/hProcess4"/>
    <dgm:cxn modelId="{48095E10-CDCC-0A4F-B860-23781D7C491D}" type="presParOf" srcId="{EA55B893-6434-4731-8D75-4AFA2AEE4A62}" destId="{300EE65C-FB16-4711-B1EB-E344D7584313}" srcOrd="0" destOrd="0" presId="urn:microsoft.com/office/officeart/2005/8/layout/hProcess4"/>
    <dgm:cxn modelId="{E9513F1D-B7E3-3B46-B710-131477725016}" type="presParOf" srcId="{300EE65C-FB16-4711-B1EB-E344D7584313}" destId="{CBD0E98C-331F-4B19-816A-6FE44029E6EC}" srcOrd="0" destOrd="0" presId="urn:microsoft.com/office/officeart/2005/8/layout/hProcess4"/>
    <dgm:cxn modelId="{15945082-34D4-414F-8EA5-945EE13855E1}" type="presParOf" srcId="{300EE65C-FB16-4711-B1EB-E344D7584313}" destId="{5BBAB1DA-B4B5-42F1-869B-EA6FEAC13520}" srcOrd="1" destOrd="0" presId="urn:microsoft.com/office/officeart/2005/8/layout/hProcess4"/>
    <dgm:cxn modelId="{448C8A41-BD17-0E46-BDC8-1BA5514AE6B5}" type="presParOf" srcId="{300EE65C-FB16-4711-B1EB-E344D7584313}" destId="{05E41977-9B43-4141-B459-6D8E298989DE}" srcOrd="2" destOrd="0" presId="urn:microsoft.com/office/officeart/2005/8/layout/hProcess4"/>
    <dgm:cxn modelId="{7141769A-DB1D-4649-9124-848111FB30EC}" type="presParOf" srcId="{300EE65C-FB16-4711-B1EB-E344D7584313}" destId="{8F2195DE-8137-4A4B-8003-6FE480FC4A99}" srcOrd="3" destOrd="0" presId="urn:microsoft.com/office/officeart/2005/8/layout/hProcess4"/>
    <dgm:cxn modelId="{A1380698-7465-D843-9A7C-E92DD267B712}" type="presParOf" srcId="{300EE65C-FB16-4711-B1EB-E344D7584313}" destId="{9BB640DA-1D12-4109-BB2C-49BCDECAE23E}" srcOrd="4" destOrd="0" presId="urn:microsoft.com/office/officeart/2005/8/layout/hProcess4"/>
    <dgm:cxn modelId="{B048F2AF-3BA9-044E-A08C-4934037E1B6C}" type="presParOf" srcId="{EA55B893-6434-4731-8D75-4AFA2AEE4A62}" destId="{0C749572-D698-4C79-9741-9FB4F241CB40}" srcOrd="1" destOrd="0" presId="urn:microsoft.com/office/officeart/2005/8/layout/hProcess4"/>
    <dgm:cxn modelId="{694BF0EC-9ADA-E149-A67A-51F80F388460}" type="presParOf" srcId="{EA55B893-6434-4731-8D75-4AFA2AEE4A62}" destId="{8F9A9D6B-A1BC-4ED2-BBE6-136972469D2A}" srcOrd="2" destOrd="0" presId="urn:microsoft.com/office/officeart/2005/8/layout/hProcess4"/>
    <dgm:cxn modelId="{8F2CE30F-EBE1-D64D-9AE9-0A1FC80538D6}" type="presParOf" srcId="{8F9A9D6B-A1BC-4ED2-BBE6-136972469D2A}" destId="{30AF09EE-5FDF-4A50-960A-BD665BDF56C3}" srcOrd="0" destOrd="0" presId="urn:microsoft.com/office/officeart/2005/8/layout/hProcess4"/>
    <dgm:cxn modelId="{F33B8D3A-FA24-D14F-ABBB-1F05468D5979}" type="presParOf" srcId="{8F9A9D6B-A1BC-4ED2-BBE6-136972469D2A}" destId="{9B705C40-C470-4A0D-9580-B9F16DFEE9F6}" srcOrd="1" destOrd="0" presId="urn:microsoft.com/office/officeart/2005/8/layout/hProcess4"/>
    <dgm:cxn modelId="{427ECE18-C251-CC43-9B56-ABBE4056464D}" type="presParOf" srcId="{8F9A9D6B-A1BC-4ED2-BBE6-136972469D2A}" destId="{B2A117D7-85C9-4C3E-8C62-906954FE076F}" srcOrd="2" destOrd="0" presId="urn:microsoft.com/office/officeart/2005/8/layout/hProcess4"/>
    <dgm:cxn modelId="{D859D937-4450-974D-8785-9880B83CB080}" type="presParOf" srcId="{8F9A9D6B-A1BC-4ED2-BBE6-136972469D2A}" destId="{E471D211-15AF-4D9A-838A-084A369073DB}" srcOrd="3" destOrd="0" presId="urn:microsoft.com/office/officeart/2005/8/layout/hProcess4"/>
    <dgm:cxn modelId="{A7641D48-05BA-AB44-AC53-0863B5465DBC}" type="presParOf" srcId="{8F9A9D6B-A1BC-4ED2-BBE6-136972469D2A}" destId="{DCB51022-C6FE-4B64-BFBD-3F410EC04EBD}" srcOrd="4" destOrd="0" presId="urn:microsoft.com/office/officeart/2005/8/layout/hProcess4"/>
    <dgm:cxn modelId="{C96E0758-F3CC-9349-933F-C2E2EC593D44}" type="presParOf" srcId="{EA55B893-6434-4731-8D75-4AFA2AEE4A62}" destId="{7DB6AEBB-A07C-4425-9E1C-B251A512FD35}" srcOrd="3" destOrd="0" presId="urn:microsoft.com/office/officeart/2005/8/layout/hProcess4"/>
    <dgm:cxn modelId="{BC4FC777-415C-004B-8B88-522A7B6D3690}" type="presParOf" srcId="{EA55B893-6434-4731-8D75-4AFA2AEE4A62}" destId="{D6C5F317-B6DF-4EB7-9846-C039367CD410}" srcOrd="4" destOrd="0" presId="urn:microsoft.com/office/officeart/2005/8/layout/hProcess4"/>
    <dgm:cxn modelId="{FF154518-5F94-444A-BFED-3780531D71C9}" type="presParOf" srcId="{D6C5F317-B6DF-4EB7-9846-C039367CD410}" destId="{AE8A1C27-EF95-4D5B-99B7-E97215C2A48A}" srcOrd="0" destOrd="0" presId="urn:microsoft.com/office/officeart/2005/8/layout/hProcess4"/>
    <dgm:cxn modelId="{83039223-4BE0-BE42-B894-CC4D42EE021F}" type="presParOf" srcId="{D6C5F317-B6DF-4EB7-9846-C039367CD410}" destId="{33CB7CA8-0B69-4477-BDE1-3D1279541BA6}" srcOrd="1" destOrd="0" presId="urn:microsoft.com/office/officeart/2005/8/layout/hProcess4"/>
    <dgm:cxn modelId="{05665827-8A01-E844-B843-5F6ACC97492F}" type="presParOf" srcId="{D6C5F317-B6DF-4EB7-9846-C039367CD410}" destId="{E39E972E-22FF-4EE3-A2A9-7DC831CE0359}" srcOrd="2" destOrd="0" presId="urn:microsoft.com/office/officeart/2005/8/layout/hProcess4"/>
    <dgm:cxn modelId="{5C21A355-1171-1F4F-9BE2-A88B73469ABD}" type="presParOf" srcId="{D6C5F317-B6DF-4EB7-9846-C039367CD410}" destId="{8DA98F2F-8DBE-4B71-B406-57E355330308}" srcOrd="3" destOrd="0" presId="urn:microsoft.com/office/officeart/2005/8/layout/hProcess4"/>
    <dgm:cxn modelId="{D2FE43D5-A743-5A4B-A072-330E5DEFC9CB}" type="presParOf" srcId="{D6C5F317-B6DF-4EB7-9846-C039367CD410}" destId="{B456AFB1-694A-41EF-88FE-19A949F0758B}" srcOrd="4" destOrd="0" presId="urn:microsoft.com/office/officeart/2005/8/layout/hProcess4"/>
    <dgm:cxn modelId="{33EE1C0E-A543-8843-8F77-8F20266A093C}" type="presParOf" srcId="{EA55B893-6434-4731-8D75-4AFA2AEE4A62}" destId="{6677FBB0-9358-4546-B8AC-14A7989B0614}" srcOrd="5" destOrd="0" presId="urn:microsoft.com/office/officeart/2005/8/layout/hProcess4"/>
    <dgm:cxn modelId="{482C3233-66EE-134C-903A-3553886FA50A}" type="presParOf" srcId="{EA55B893-6434-4731-8D75-4AFA2AEE4A62}" destId="{6A089347-EA13-4203-B8ED-C5790880810F}" srcOrd="6" destOrd="0" presId="urn:microsoft.com/office/officeart/2005/8/layout/hProcess4"/>
    <dgm:cxn modelId="{2E3526ED-8DC6-7D4E-AA4A-FB99538172EE}" type="presParOf" srcId="{6A089347-EA13-4203-B8ED-C5790880810F}" destId="{35CFDA22-BEFF-4EEE-8710-530665C5E1E4}" srcOrd="0" destOrd="0" presId="urn:microsoft.com/office/officeart/2005/8/layout/hProcess4"/>
    <dgm:cxn modelId="{8F38BDF7-48C2-F44E-8637-B8B207B2B472}" type="presParOf" srcId="{6A089347-EA13-4203-B8ED-C5790880810F}" destId="{5A08C52B-8F9F-45CF-B3BC-8AB219855D32}" srcOrd="1" destOrd="0" presId="urn:microsoft.com/office/officeart/2005/8/layout/hProcess4"/>
    <dgm:cxn modelId="{863ECDF6-C04A-0444-B902-7CED1948F03B}" type="presParOf" srcId="{6A089347-EA13-4203-B8ED-C5790880810F}" destId="{E4560319-B43D-47A4-BA0D-328746ED1020}" srcOrd="2" destOrd="0" presId="urn:microsoft.com/office/officeart/2005/8/layout/hProcess4"/>
    <dgm:cxn modelId="{A45142BB-CE72-6D46-ABEF-3AC0F15986E1}" type="presParOf" srcId="{6A089347-EA13-4203-B8ED-C5790880810F}" destId="{66D97C21-EB34-4CBE-BABF-BA73E3D77E45}" srcOrd="3" destOrd="0" presId="urn:microsoft.com/office/officeart/2005/8/layout/hProcess4"/>
    <dgm:cxn modelId="{3AA03752-D9C7-944C-AEFD-7F133915FF18}" type="presParOf" srcId="{6A089347-EA13-4203-B8ED-C5790880810F}" destId="{1783BAEF-DC9D-4B97-8E96-4B07D91DDFA6}" srcOrd="4" destOrd="0" presId="urn:microsoft.com/office/officeart/2005/8/layout/hProcess4"/>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68259CB-0C01-2B44-930E-CD64F69159CB}" type="doc">
      <dgm:prSet loTypeId="urn:microsoft.com/office/officeart/2005/8/layout/vList5" loCatId="" qsTypeId="urn:microsoft.com/office/officeart/2005/8/quickstyle/simple4" qsCatId="simple" csTypeId="urn:microsoft.com/office/officeart/2005/8/colors/accent1_2" csCatId="accent1" phldr="1"/>
      <dgm:spPr/>
      <dgm:t>
        <a:bodyPr/>
        <a:lstStyle/>
        <a:p>
          <a:endParaRPr lang="en-US"/>
        </a:p>
      </dgm:t>
    </dgm:pt>
    <dgm:pt modelId="{6F7253DF-CB82-1B46-9143-5CBE77BC7E58}">
      <dgm:prSet phldrT="[Text]"/>
      <dgm:spPr/>
      <dgm:t>
        <a:bodyPr/>
        <a:lstStyle/>
        <a:p>
          <a:r>
            <a:rPr lang="en-US" b="1" dirty="0" smtClean="0"/>
            <a:t>Current Contracts</a:t>
          </a:r>
          <a:endParaRPr lang="en-US" b="1" dirty="0"/>
        </a:p>
      </dgm:t>
    </dgm:pt>
    <dgm:pt modelId="{23D1C669-D232-2042-B6B8-0DBC5ED5F406}" type="parTrans" cxnId="{AAB8DC4A-F424-E94B-9DF4-C9F2599048B0}">
      <dgm:prSet/>
      <dgm:spPr/>
      <dgm:t>
        <a:bodyPr/>
        <a:lstStyle/>
        <a:p>
          <a:endParaRPr lang="en-US"/>
        </a:p>
      </dgm:t>
    </dgm:pt>
    <dgm:pt modelId="{9694A8A7-C69E-CC46-B452-ECFBD926FEC2}" type="sibTrans" cxnId="{AAB8DC4A-F424-E94B-9DF4-C9F2599048B0}">
      <dgm:prSet/>
      <dgm:spPr/>
      <dgm:t>
        <a:bodyPr/>
        <a:lstStyle/>
        <a:p>
          <a:endParaRPr lang="en-US"/>
        </a:p>
      </dgm:t>
    </dgm:pt>
    <dgm:pt modelId="{63301EA6-1B1A-3A4B-B149-C01BEF9915A3}">
      <dgm:prSet phldrT="[Text]" custT="1"/>
      <dgm:spPr/>
      <dgm:t>
        <a:bodyPr/>
        <a:lstStyle/>
        <a:p>
          <a:r>
            <a:rPr lang="en-US" sz="1800" b="1" dirty="0" smtClean="0"/>
            <a:t>Micro-Collectors, </a:t>
          </a:r>
          <a:r>
            <a:rPr lang="en-US" sz="1800" b="1" dirty="0" err="1" smtClean="0"/>
            <a:t>Microdepots</a:t>
          </a:r>
          <a:r>
            <a:rPr lang="en-US" sz="1800" b="1" dirty="0" smtClean="0"/>
            <a:t>, Transporters, Depot Facilities,  Depot Operators, Pre-Processor, Processors</a:t>
          </a:r>
          <a:endParaRPr lang="en-US" sz="1800" b="1" dirty="0"/>
        </a:p>
      </dgm:t>
    </dgm:pt>
    <dgm:pt modelId="{F7D8C814-E35A-A54B-A741-778982246B23}" type="parTrans" cxnId="{83EC0F1B-FDCE-3241-870D-B0535FAD8EAC}">
      <dgm:prSet/>
      <dgm:spPr/>
      <dgm:t>
        <a:bodyPr/>
        <a:lstStyle/>
        <a:p>
          <a:endParaRPr lang="en-US"/>
        </a:p>
      </dgm:t>
    </dgm:pt>
    <dgm:pt modelId="{9A8117CF-1660-8F4A-95BA-00499DB2E3F8}" type="sibTrans" cxnId="{83EC0F1B-FDCE-3241-870D-B0535FAD8EAC}">
      <dgm:prSet/>
      <dgm:spPr/>
      <dgm:t>
        <a:bodyPr/>
        <a:lstStyle/>
        <a:p>
          <a:endParaRPr lang="en-US"/>
        </a:p>
      </dgm:t>
    </dgm:pt>
    <dgm:pt modelId="{8C6C5861-6D83-0442-9B6C-A744A3C2C295}">
      <dgm:prSet phldrT="[Text]"/>
      <dgm:spPr/>
      <dgm:t>
        <a:bodyPr/>
        <a:lstStyle/>
        <a:p>
          <a:r>
            <a:rPr lang="en-US" b="1" dirty="0" smtClean="0"/>
            <a:t>Current Contracts</a:t>
          </a:r>
          <a:endParaRPr lang="en-US" b="1" dirty="0"/>
        </a:p>
      </dgm:t>
    </dgm:pt>
    <dgm:pt modelId="{B4988BFE-6D4F-924E-8ED4-0F976BE27687}" type="parTrans" cxnId="{6D71E11C-6765-C848-B4B7-667878926831}">
      <dgm:prSet/>
      <dgm:spPr/>
      <dgm:t>
        <a:bodyPr/>
        <a:lstStyle/>
        <a:p>
          <a:endParaRPr lang="en-US"/>
        </a:p>
      </dgm:t>
    </dgm:pt>
    <dgm:pt modelId="{1AF7B569-327A-8641-B6E3-F5D8EAE6A0A5}" type="sibTrans" cxnId="{6D71E11C-6765-C848-B4B7-667878926831}">
      <dgm:prSet/>
      <dgm:spPr/>
      <dgm:t>
        <a:bodyPr/>
        <a:lstStyle/>
        <a:p>
          <a:endParaRPr lang="en-US"/>
        </a:p>
      </dgm:t>
    </dgm:pt>
    <dgm:pt modelId="{21BA7B62-E3E8-9E4B-993C-975AC9573C46}">
      <dgm:prSet phldrT="[Text]" custT="1"/>
      <dgm:spPr/>
      <dgm:t>
        <a:bodyPr/>
        <a:lstStyle/>
        <a:p>
          <a:endParaRPr lang="en-US" sz="1800" b="1" dirty="0"/>
        </a:p>
      </dgm:t>
    </dgm:pt>
    <dgm:pt modelId="{E6B225B0-8E6F-524A-A91D-227D41CDD47F}" type="parTrans" cxnId="{8FB7E2F6-5A13-AD48-AB92-60783A012099}">
      <dgm:prSet/>
      <dgm:spPr/>
      <dgm:t>
        <a:bodyPr/>
        <a:lstStyle/>
        <a:p>
          <a:endParaRPr lang="en-US"/>
        </a:p>
      </dgm:t>
    </dgm:pt>
    <dgm:pt modelId="{26396016-0396-EF4D-AF12-922969B01DE9}" type="sibTrans" cxnId="{8FB7E2F6-5A13-AD48-AB92-60783A012099}">
      <dgm:prSet/>
      <dgm:spPr/>
      <dgm:t>
        <a:bodyPr/>
        <a:lstStyle/>
        <a:p>
          <a:endParaRPr lang="en-US"/>
        </a:p>
      </dgm:t>
    </dgm:pt>
    <dgm:pt modelId="{D477D394-A9A9-C84D-A2F4-CBBC0439A4C1}">
      <dgm:prSet phldrT="[Text]" custT="1"/>
      <dgm:spPr/>
      <dgm:t>
        <a:bodyPr/>
        <a:lstStyle/>
        <a:p>
          <a:r>
            <a:rPr lang="en-US" sz="1800" b="0" dirty="0" smtClean="0">
              <a:solidFill>
                <a:schemeClr val="tx1"/>
              </a:solidFill>
            </a:rPr>
            <a:t>Recycling Markets Study</a:t>
          </a:r>
          <a:endParaRPr lang="en-US" sz="1800" b="0" dirty="0">
            <a:solidFill>
              <a:schemeClr val="tx1"/>
            </a:solidFill>
          </a:endParaRPr>
        </a:p>
      </dgm:t>
    </dgm:pt>
    <dgm:pt modelId="{E7CFE6CB-6830-DF41-AEFF-853102301373}" type="parTrans" cxnId="{06A6DA9A-2232-D347-BCA8-9FA48562F6DC}">
      <dgm:prSet/>
      <dgm:spPr/>
      <dgm:t>
        <a:bodyPr/>
        <a:lstStyle/>
        <a:p>
          <a:endParaRPr lang="en-US"/>
        </a:p>
      </dgm:t>
    </dgm:pt>
    <dgm:pt modelId="{F586B112-25D7-2449-A4C2-BAF41C60EEAF}" type="sibTrans" cxnId="{06A6DA9A-2232-D347-BCA8-9FA48562F6DC}">
      <dgm:prSet/>
      <dgm:spPr/>
      <dgm:t>
        <a:bodyPr/>
        <a:lstStyle/>
        <a:p>
          <a:endParaRPr lang="en-US"/>
        </a:p>
      </dgm:t>
    </dgm:pt>
    <dgm:pt modelId="{5689557F-267F-C24B-B7BD-21F416825382}">
      <dgm:prSet phldrT="[Text]" custT="1"/>
      <dgm:spPr/>
      <dgm:t>
        <a:bodyPr/>
        <a:lstStyle/>
        <a:p>
          <a:r>
            <a:rPr lang="en-US" sz="1800" b="0" dirty="0" smtClean="0">
              <a:solidFill>
                <a:schemeClr val="tx1"/>
              </a:solidFill>
            </a:rPr>
            <a:t>IT system for Operations</a:t>
          </a:r>
          <a:endParaRPr lang="en-US" sz="1800" b="0" dirty="0">
            <a:solidFill>
              <a:schemeClr val="tx1"/>
            </a:solidFill>
          </a:endParaRPr>
        </a:p>
      </dgm:t>
    </dgm:pt>
    <dgm:pt modelId="{DDC89FB8-914E-6043-9161-AD095F5AABC7}" type="parTrans" cxnId="{40423CD1-6A16-1E4E-9B9B-D9F168F779DA}">
      <dgm:prSet/>
      <dgm:spPr/>
      <dgm:t>
        <a:bodyPr/>
        <a:lstStyle/>
        <a:p>
          <a:endParaRPr lang="en-US"/>
        </a:p>
      </dgm:t>
    </dgm:pt>
    <dgm:pt modelId="{7828FD4B-236B-5B4A-B6C4-A3CE1BA992D5}" type="sibTrans" cxnId="{40423CD1-6A16-1E4E-9B9B-D9F168F779DA}">
      <dgm:prSet/>
      <dgm:spPr/>
      <dgm:t>
        <a:bodyPr/>
        <a:lstStyle/>
        <a:p>
          <a:endParaRPr lang="en-US"/>
        </a:p>
      </dgm:t>
    </dgm:pt>
    <dgm:pt modelId="{3C9FB854-0910-CA49-BB23-B58445EA256A}">
      <dgm:prSet phldrT="[Text]" custT="1"/>
      <dgm:spPr/>
      <dgm:t>
        <a:bodyPr/>
        <a:lstStyle/>
        <a:p>
          <a:endParaRPr lang="en-US" sz="1800" dirty="0"/>
        </a:p>
      </dgm:t>
    </dgm:pt>
    <dgm:pt modelId="{F0D53154-8B0D-3D4B-880C-905DE3D3E04F}" type="parTrans" cxnId="{4DC2411F-FEAD-9D4C-B56B-7FC0766291FE}">
      <dgm:prSet/>
      <dgm:spPr/>
      <dgm:t>
        <a:bodyPr/>
        <a:lstStyle/>
        <a:p>
          <a:endParaRPr lang="en-US"/>
        </a:p>
      </dgm:t>
    </dgm:pt>
    <dgm:pt modelId="{6E52C0B7-4199-854A-8195-BB10EC766C95}" type="sibTrans" cxnId="{4DC2411F-FEAD-9D4C-B56B-7FC0766291FE}">
      <dgm:prSet/>
      <dgm:spPr/>
      <dgm:t>
        <a:bodyPr/>
        <a:lstStyle/>
        <a:p>
          <a:endParaRPr lang="en-US"/>
        </a:p>
      </dgm:t>
    </dgm:pt>
    <dgm:pt modelId="{013B5F0D-F94A-CB47-8D69-5D24A98BEB93}">
      <dgm:prSet phldrT="[Text]" custT="1"/>
      <dgm:spPr/>
      <dgm:t>
        <a:bodyPr/>
        <a:lstStyle/>
        <a:p>
          <a:r>
            <a:rPr lang="en-US" sz="1800" b="1" dirty="0" smtClean="0"/>
            <a:t>Pre-processing Equipment</a:t>
          </a:r>
          <a:endParaRPr lang="en-US" sz="1800" b="1" dirty="0"/>
        </a:p>
      </dgm:t>
    </dgm:pt>
    <dgm:pt modelId="{5D0DE661-8D2E-EF40-8102-F4712254D7D9}" type="parTrans" cxnId="{90DA3D77-A0D1-A34E-9224-F0A416210F11}">
      <dgm:prSet/>
      <dgm:spPr/>
      <dgm:t>
        <a:bodyPr/>
        <a:lstStyle/>
        <a:p>
          <a:endParaRPr lang="en-US"/>
        </a:p>
      </dgm:t>
    </dgm:pt>
    <dgm:pt modelId="{22CC5660-967B-5D49-9494-10FC9D3300FB}" type="sibTrans" cxnId="{90DA3D77-A0D1-A34E-9224-F0A416210F11}">
      <dgm:prSet/>
      <dgm:spPr/>
      <dgm:t>
        <a:bodyPr/>
        <a:lstStyle/>
        <a:p>
          <a:endParaRPr lang="en-US"/>
        </a:p>
      </dgm:t>
    </dgm:pt>
    <dgm:pt modelId="{E60BDC42-9DB2-9341-BD1D-8E0F814ED7D2}">
      <dgm:prSet phldrT="[Text]" custT="1"/>
      <dgm:spPr/>
      <dgm:t>
        <a:bodyPr/>
        <a:lstStyle/>
        <a:p>
          <a:r>
            <a:rPr lang="en-US" sz="1800" b="0" dirty="0" smtClean="0">
              <a:solidFill>
                <a:schemeClr val="tx1"/>
              </a:solidFill>
            </a:rPr>
            <a:t>Tools of Trade</a:t>
          </a:r>
          <a:endParaRPr lang="en-US" sz="1800" b="0" dirty="0">
            <a:solidFill>
              <a:schemeClr val="tx1"/>
            </a:solidFill>
          </a:endParaRPr>
        </a:p>
      </dgm:t>
    </dgm:pt>
    <dgm:pt modelId="{BBC4EEF1-04AA-B84A-8CA4-9B78AA28F629}" type="parTrans" cxnId="{A30A4532-3CB9-674D-B06A-EDBE384BEFF6}">
      <dgm:prSet/>
      <dgm:spPr/>
    </dgm:pt>
    <dgm:pt modelId="{58BC90E8-3C1B-634B-850E-F4404D23BEA9}" type="sibTrans" cxnId="{A30A4532-3CB9-674D-B06A-EDBE384BEFF6}">
      <dgm:prSet/>
      <dgm:spPr/>
    </dgm:pt>
    <dgm:pt modelId="{3CD51E9A-6205-DA45-8F1F-B26A7F23F2C8}">
      <dgm:prSet phldrT="[Text]" custT="1"/>
      <dgm:spPr/>
      <dgm:t>
        <a:bodyPr/>
        <a:lstStyle/>
        <a:p>
          <a:r>
            <a:rPr lang="en-US" sz="1800" b="0" dirty="0" smtClean="0">
              <a:solidFill>
                <a:schemeClr val="tx1"/>
              </a:solidFill>
            </a:rPr>
            <a:t>Legal Advisory Services</a:t>
          </a:r>
          <a:endParaRPr lang="en-US" sz="1800" b="0" dirty="0">
            <a:solidFill>
              <a:schemeClr val="tx1"/>
            </a:solidFill>
          </a:endParaRPr>
        </a:p>
      </dgm:t>
    </dgm:pt>
    <dgm:pt modelId="{CAB8B9DE-6DDC-904C-A2C1-E0A808B195C4}" type="parTrans" cxnId="{4EC60745-B856-6E4B-8733-A3846E41A4C2}">
      <dgm:prSet/>
      <dgm:spPr/>
    </dgm:pt>
    <dgm:pt modelId="{B6FF9D4E-0101-8E40-8FE8-C81A1F327487}" type="sibTrans" cxnId="{4EC60745-B856-6E4B-8733-A3846E41A4C2}">
      <dgm:prSet/>
      <dgm:spPr/>
    </dgm:pt>
    <dgm:pt modelId="{9BE33545-D56D-4C4E-A4A4-45150A701453}" type="pres">
      <dgm:prSet presAssocID="{A68259CB-0C01-2B44-930E-CD64F69159CB}" presName="Name0" presStyleCnt="0">
        <dgm:presLayoutVars>
          <dgm:dir/>
          <dgm:animLvl val="lvl"/>
          <dgm:resizeHandles val="exact"/>
        </dgm:presLayoutVars>
      </dgm:prSet>
      <dgm:spPr/>
      <dgm:t>
        <a:bodyPr/>
        <a:lstStyle/>
        <a:p>
          <a:endParaRPr lang="en-US"/>
        </a:p>
      </dgm:t>
    </dgm:pt>
    <dgm:pt modelId="{2D630748-F783-4149-8E16-26D5898130AC}" type="pres">
      <dgm:prSet presAssocID="{6F7253DF-CB82-1B46-9143-5CBE77BC7E58}" presName="linNode" presStyleCnt="0"/>
      <dgm:spPr/>
    </dgm:pt>
    <dgm:pt modelId="{705F9E2D-64DD-9146-BD1A-2B352B418C8E}" type="pres">
      <dgm:prSet presAssocID="{6F7253DF-CB82-1B46-9143-5CBE77BC7E58}" presName="parentText" presStyleLbl="node1" presStyleIdx="0" presStyleCnt="2">
        <dgm:presLayoutVars>
          <dgm:chMax val="1"/>
          <dgm:bulletEnabled val="1"/>
        </dgm:presLayoutVars>
      </dgm:prSet>
      <dgm:spPr/>
      <dgm:t>
        <a:bodyPr/>
        <a:lstStyle/>
        <a:p>
          <a:endParaRPr lang="en-US"/>
        </a:p>
      </dgm:t>
    </dgm:pt>
    <dgm:pt modelId="{3B82371E-9154-1248-B239-96B72B6AD5F2}" type="pres">
      <dgm:prSet presAssocID="{6F7253DF-CB82-1B46-9143-5CBE77BC7E58}" presName="descendantText" presStyleLbl="alignAccFollowNode1" presStyleIdx="0" presStyleCnt="2">
        <dgm:presLayoutVars>
          <dgm:bulletEnabled val="1"/>
        </dgm:presLayoutVars>
      </dgm:prSet>
      <dgm:spPr/>
      <dgm:t>
        <a:bodyPr/>
        <a:lstStyle/>
        <a:p>
          <a:endParaRPr lang="en-US"/>
        </a:p>
      </dgm:t>
    </dgm:pt>
    <dgm:pt modelId="{FEB525F1-37B0-8848-A6E2-235B71695050}" type="pres">
      <dgm:prSet presAssocID="{9694A8A7-C69E-CC46-B452-ECFBD926FEC2}" presName="sp" presStyleCnt="0"/>
      <dgm:spPr/>
    </dgm:pt>
    <dgm:pt modelId="{BBE2CB34-DA19-5645-BE01-D536BE1A7F0D}" type="pres">
      <dgm:prSet presAssocID="{8C6C5861-6D83-0442-9B6C-A744A3C2C295}" presName="linNode" presStyleCnt="0"/>
      <dgm:spPr/>
    </dgm:pt>
    <dgm:pt modelId="{B5E1A5BA-5BE6-DD46-AACD-8CA8F9B9AAB7}" type="pres">
      <dgm:prSet presAssocID="{8C6C5861-6D83-0442-9B6C-A744A3C2C295}" presName="parentText" presStyleLbl="node1" presStyleIdx="1" presStyleCnt="2">
        <dgm:presLayoutVars>
          <dgm:chMax val="1"/>
          <dgm:bulletEnabled val="1"/>
        </dgm:presLayoutVars>
      </dgm:prSet>
      <dgm:spPr/>
      <dgm:t>
        <a:bodyPr/>
        <a:lstStyle/>
        <a:p>
          <a:endParaRPr lang="en-US"/>
        </a:p>
      </dgm:t>
    </dgm:pt>
    <dgm:pt modelId="{8324633F-00DE-374F-ACA5-6145252F80EB}" type="pres">
      <dgm:prSet presAssocID="{8C6C5861-6D83-0442-9B6C-A744A3C2C295}" presName="descendantText" presStyleLbl="alignAccFollowNode1" presStyleIdx="1" presStyleCnt="2">
        <dgm:presLayoutVars>
          <dgm:bulletEnabled val="1"/>
        </dgm:presLayoutVars>
      </dgm:prSet>
      <dgm:spPr/>
      <dgm:t>
        <a:bodyPr/>
        <a:lstStyle/>
        <a:p>
          <a:endParaRPr lang="en-US"/>
        </a:p>
      </dgm:t>
    </dgm:pt>
  </dgm:ptLst>
  <dgm:cxnLst>
    <dgm:cxn modelId="{83EC0F1B-FDCE-3241-870D-B0535FAD8EAC}" srcId="{6F7253DF-CB82-1B46-9143-5CBE77BC7E58}" destId="{63301EA6-1B1A-3A4B-B149-C01BEF9915A3}" srcOrd="0" destOrd="0" parTransId="{F7D8C814-E35A-A54B-A741-778982246B23}" sibTransId="{9A8117CF-1660-8F4A-95BA-00499DB2E3F8}"/>
    <dgm:cxn modelId="{3B7A829A-B660-5145-8AA4-9C7F16E555C7}" type="presOf" srcId="{3CD51E9A-6205-DA45-8F1F-B26A7F23F2C8}" destId="{8324633F-00DE-374F-ACA5-6145252F80EB}" srcOrd="0" destOrd="4" presId="urn:microsoft.com/office/officeart/2005/8/layout/vList5"/>
    <dgm:cxn modelId="{A30A4532-3CB9-674D-B06A-EDBE384BEFF6}" srcId="{8C6C5861-6D83-0442-9B6C-A744A3C2C295}" destId="{E60BDC42-9DB2-9341-BD1D-8E0F814ED7D2}" srcOrd="3" destOrd="0" parTransId="{BBC4EEF1-04AA-B84A-8CA4-9B78AA28F629}" sibTransId="{58BC90E8-3C1B-634B-850E-F4404D23BEA9}"/>
    <dgm:cxn modelId="{1B95541A-A0FD-2D4F-829B-1D5DA245666C}" type="presOf" srcId="{A68259CB-0C01-2B44-930E-CD64F69159CB}" destId="{9BE33545-D56D-4C4E-A4A4-45150A701453}" srcOrd="0" destOrd="0" presId="urn:microsoft.com/office/officeart/2005/8/layout/vList5"/>
    <dgm:cxn modelId="{5D3C7C31-2F70-2849-95E1-866969EB8D98}" type="presOf" srcId="{8C6C5861-6D83-0442-9B6C-A744A3C2C295}" destId="{B5E1A5BA-5BE6-DD46-AACD-8CA8F9B9AAB7}" srcOrd="0" destOrd="0" presId="urn:microsoft.com/office/officeart/2005/8/layout/vList5"/>
    <dgm:cxn modelId="{06A6DA9A-2232-D347-BCA8-9FA48562F6DC}" srcId="{8C6C5861-6D83-0442-9B6C-A744A3C2C295}" destId="{D477D394-A9A9-C84D-A2F4-CBBC0439A4C1}" srcOrd="1" destOrd="0" parTransId="{E7CFE6CB-6830-DF41-AEFF-853102301373}" sibTransId="{F586B112-25D7-2449-A4C2-BAF41C60EEAF}"/>
    <dgm:cxn modelId="{F9DE31E4-441C-2D40-98AB-F3AEBBD37FD6}" type="presOf" srcId="{21BA7B62-E3E8-9E4B-993C-975AC9573C46}" destId="{8324633F-00DE-374F-ACA5-6145252F80EB}" srcOrd="0" destOrd="0" presId="urn:microsoft.com/office/officeart/2005/8/layout/vList5"/>
    <dgm:cxn modelId="{8FB7E2F6-5A13-AD48-AB92-60783A012099}" srcId="{8C6C5861-6D83-0442-9B6C-A744A3C2C295}" destId="{21BA7B62-E3E8-9E4B-993C-975AC9573C46}" srcOrd="0" destOrd="0" parTransId="{E6B225B0-8E6F-524A-A91D-227D41CDD47F}" sibTransId="{26396016-0396-EF4D-AF12-922969B01DE9}"/>
    <dgm:cxn modelId="{6B9EDDD7-093B-604A-9427-C00C225CCFD4}" type="presOf" srcId="{D477D394-A9A9-C84D-A2F4-CBBC0439A4C1}" destId="{8324633F-00DE-374F-ACA5-6145252F80EB}" srcOrd="0" destOrd="1" presId="urn:microsoft.com/office/officeart/2005/8/layout/vList5"/>
    <dgm:cxn modelId="{33FE524C-4685-184C-AB5C-1ED30F39F127}" type="presOf" srcId="{E60BDC42-9DB2-9341-BD1D-8E0F814ED7D2}" destId="{8324633F-00DE-374F-ACA5-6145252F80EB}" srcOrd="0" destOrd="3" presId="urn:microsoft.com/office/officeart/2005/8/layout/vList5"/>
    <dgm:cxn modelId="{BFDD2C2A-EAEE-0D4F-B79F-1757430D98EA}" type="presOf" srcId="{013B5F0D-F94A-CB47-8D69-5D24A98BEB93}" destId="{3B82371E-9154-1248-B239-96B72B6AD5F2}" srcOrd="0" destOrd="1" presId="urn:microsoft.com/office/officeart/2005/8/layout/vList5"/>
    <dgm:cxn modelId="{12E93CDF-590A-E04F-A4C8-BEC9E885FCA1}" type="presOf" srcId="{6F7253DF-CB82-1B46-9143-5CBE77BC7E58}" destId="{705F9E2D-64DD-9146-BD1A-2B352B418C8E}" srcOrd="0" destOrd="0" presId="urn:microsoft.com/office/officeart/2005/8/layout/vList5"/>
    <dgm:cxn modelId="{3BDD4356-1755-0647-9DEC-93E75682A144}" type="presOf" srcId="{5689557F-267F-C24B-B7BD-21F416825382}" destId="{8324633F-00DE-374F-ACA5-6145252F80EB}" srcOrd="0" destOrd="2" presId="urn:microsoft.com/office/officeart/2005/8/layout/vList5"/>
    <dgm:cxn modelId="{AAB8DC4A-F424-E94B-9DF4-C9F2599048B0}" srcId="{A68259CB-0C01-2B44-930E-CD64F69159CB}" destId="{6F7253DF-CB82-1B46-9143-5CBE77BC7E58}" srcOrd="0" destOrd="0" parTransId="{23D1C669-D232-2042-B6B8-0DBC5ED5F406}" sibTransId="{9694A8A7-C69E-CC46-B452-ECFBD926FEC2}"/>
    <dgm:cxn modelId="{90DA3D77-A0D1-A34E-9224-F0A416210F11}" srcId="{6F7253DF-CB82-1B46-9143-5CBE77BC7E58}" destId="{013B5F0D-F94A-CB47-8D69-5D24A98BEB93}" srcOrd="1" destOrd="0" parTransId="{5D0DE661-8D2E-EF40-8102-F4712254D7D9}" sibTransId="{22CC5660-967B-5D49-9494-10FC9D3300FB}"/>
    <dgm:cxn modelId="{40423CD1-6A16-1E4E-9B9B-D9F168F779DA}" srcId="{8C6C5861-6D83-0442-9B6C-A744A3C2C295}" destId="{5689557F-267F-C24B-B7BD-21F416825382}" srcOrd="2" destOrd="0" parTransId="{DDC89FB8-914E-6043-9161-AD095F5AABC7}" sibTransId="{7828FD4B-236B-5B4A-B6C4-A3CE1BA992D5}"/>
    <dgm:cxn modelId="{6D71E11C-6765-C848-B4B7-667878926831}" srcId="{A68259CB-0C01-2B44-930E-CD64F69159CB}" destId="{8C6C5861-6D83-0442-9B6C-A744A3C2C295}" srcOrd="1" destOrd="0" parTransId="{B4988BFE-6D4F-924E-8ED4-0F976BE27687}" sibTransId="{1AF7B569-327A-8641-B6E3-F5D8EAE6A0A5}"/>
    <dgm:cxn modelId="{4EC60745-B856-6E4B-8733-A3846E41A4C2}" srcId="{8C6C5861-6D83-0442-9B6C-A744A3C2C295}" destId="{3CD51E9A-6205-DA45-8F1F-B26A7F23F2C8}" srcOrd="4" destOrd="0" parTransId="{CAB8B9DE-6DDC-904C-A2C1-E0A808B195C4}" sibTransId="{B6FF9D4E-0101-8E40-8FE8-C81A1F327487}"/>
    <dgm:cxn modelId="{4DC2411F-FEAD-9D4C-B56B-7FC0766291FE}" srcId="{8C6C5861-6D83-0442-9B6C-A744A3C2C295}" destId="{3C9FB854-0910-CA49-BB23-B58445EA256A}" srcOrd="5" destOrd="0" parTransId="{F0D53154-8B0D-3D4B-880C-905DE3D3E04F}" sibTransId="{6E52C0B7-4199-854A-8195-BB10EC766C95}"/>
    <dgm:cxn modelId="{8D9E1910-FAAE-C34E-B97C-155980D5048F}" type="presOf" srcId="{63301EA6-1B1A-3A4B-B149-C01BEF9915A3}" destId="{3B82371E-9154-1248-B239-96B72B6AD5F2}" srcOrd="0" destOrd="0" presId="urn:microsoft.com/office/officeart/2005/8/layout/vList5"/>
    <dgm:cxn modelId="{06BF99B7-6D7E-A947-BDFF-ECCC633D9223}" type="presOf" srcId="{3C9FB854-0910-CA49-BB23-B58445EA256A}" destId="{8324633F-00DE-374F-ACA5-6145252F80EB}" srcOrd="0" destOrd="5" presId="urn:microsoft.com/office/officeart/2005/8/layout/vList5"/>
    <dgm:cxn modelId="{2BDCFDAC-5245-3F4B-9596-09816E78A3FB}" type="presParOf" srcId="{9BE33545-D56D-4C4E-A4A4-45150A701453}" destId="{2D630748-F783-4149-8E16-26D5898130AC}" srcOrd="0" destOrd="0" presId="urn:microsoft.com/office/officeart/2005/8/layout/vList5"/>
    <dgm:cxn modelId="{4EDCB59D-E066-9044-9B60-175B4C5F8381}" type="presParOf" srcId="{2D630748-F783-4149-8E16-26D5898130AC}" destId="{705F9E2D-64DD-9146-BD1A-2B352B418C8E}" srcOrd="0" destOrd="0" presId="urn:microsoft.com/office/officeart/2005/8/layout/vList5"/>
    <dgm:cxn modelId="{281615D4-640D-0841-8714-E69C4483CDF3}" type="presParOf" srcId="{2D630748-F783-4149-8E16-26D5898130AC}" destId="{3B82371E-9154-1248-B239-96B72B6AD5F2}" srcOrd="1" destOrd="0" presId="urn:microsoft.com/office/officeart/2005/8/layout/vList5"/>
    <dgm:cxn modelId="{006E6196-F240-5D41-9785-74334ABF503A}" type="presParOf" srcId="{9BE33545-D56D-4C4E-A4A4-45150A701453}" destId="{FEB525F1-37B0-8848-A6E2-235B71695050}" srcOrd="1" destOrd="0" presId="urn:microsoft.com/office/officeart/2005/8/layout/vList5"/>
    <dgm:cxn modelId="{6955F7B9-DDDD-CF48-9C11-614F53CFE398}" type="presParOf" srcId="{9BE33545-D56D-4C4E-A4A4-45150A701453}" destId="{BBE2CB34-DA19-5645-BE01-D536BE1A7F0D}" srcOrd="2" destOrd="0" presId="urn:microsoft.com/office/officeart/2005/8/layout/vList5"/>
    <dgm:cxn modelId="{3A5BEBBA-58BD-B940-91C9-FF01F6A5450F}" type="presParOf" srcId="{BBE2CB34-DA19-5645-BE01-D536BE1A7F0D}" destId="{B5E1A5BA-5BE6-DD46-AACD-8CA8F9B9AAB7}" srcOrd="0" destOrd="0" presId="urn:microsoft.com/office/officeart/2005/8/layout/vList5"/>
    <dgm:cxn modelId="{E836282D-4945-C043-86D2-BF36123CD508}" type="presParOf" srcId="{BBE2CB34-DA19-5645-BE01-D536BE1A7F0D}" destId="{8324633F-00DE-374F-ACA5-6145252F80EB}"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236D30D-8313-C445-9C4C-599C11CD02B0}" type="doc">
      <dgm:prSet loTypeId="urn:microsoft.com/office/officeart/2005/8/layout/chevron2" loCatId="" qsTypeId="urn:microsoft.com/office/officeart/2005/8/quickstyle/simple4" qsCatId="simple" csTypeId="urn:microsoft.com/office/officeart/2005/8/colors/accent1_2" csCatId="accent1" phldr="1"/>
      <dgm:spPr/>
      <dgm:t>
        <a:bodyPr/>
        <a:lstStyle/>
        <a:p>
          <a:endParaRPr lang="en-US"/>
        </a:p>
      </dgm:t>
    </dgm:pt>
    <dgm:pt modelId="{B31FE1DF-A33F-B34B-8AF8-2166BC244518}">
      <dgm:prSet phldrT="[Text]"/>
      <dgm:spPr>
        <a:solidFill>
          <a:schemeClr val="accent6">
            <a:lumMod val="75000"/>
          </a:schemeClr>
        </a:solidFill>
      </dgm:spPr>
      <dgm:t>
        <a:bodyPr/>
        <a:lstStyle/>
        <a:p>
          <a:r>
            <a:rPr lang="en-US" dirty="0" smtClean="0"/>
            <a:t>Year 1</a:t>
          </a:r>
          <a:endParaRPr lang="en-US" dirty="0"/>
        </a:p>
      </dgm:t>
    </dgm:pt>
    <dgm:pt modelId="{94C27261-A587-A14B-9953-93A042BC3D05}" type="parTrans" cxnId="{F5188FC0-418F-774C-875C-48D7B845A840}">
      <dgm:prSet/>
      <dgm:spPr/>
      <dgm:t>
        <a:bodyPr/>
        <a:lstStyle/>
        <a:p>
          <a:endParaRPr lang="en-US"/>
        </a:p>
      </dgm:t>
    </dgm:pt>
    <dgm:pt modelId="{23630813-C50D-0E4E-9487-EB063C369C7A}" type="sibTrans" cxnId="{F5188FC0-418F-774C-875C-48D7B845A840}">
      <dgm:prSet/>
      <dgm:spPr/>
      <dgm:t>
        <a:bodyPr/>
        <a:lstStyle/>
        <a:p>
          <a:endParaRPr lang="en-US"/>
        </a:p>
      </dgm:t>
    </dgm:pt>
    <dgm:pt modelId="{E3457602-B349-F04F-94D3-C90145FBDD52}">
      <dgm:prSet phldrT="[Text]"/>
      <dgm:spPr/>
      <dgm:t>
        <a:bodyPr/>
        <a:lstStyle/>
        <a:p>
          <a:r>
            <a:rPr lang="en-US" dirty="0" err="1" smtClean="0"/>
            <a:t>Stabilising</a:t>
          </a:r>
          <a:r>
            <a:rPr lang="en-US" dirty="0" smtClean="0"/>
            <a:t> waste </a:t>
          </a:r>
          <a:r>
            <a:rPr lang="en-US" dirty="0" err="1" smtClean="0"/>
            <a:t>tyre</a:t>
          </a:r>
          <a:r>
            <a:rPr lang="en-US" dirty="0" smtClean="0"/>
            <a:t> operations, setting up operational systems</a:t>
          </a:r>
          <a:endParaRPr lang="en-US" dirty="0"/>
        </a:p>
      </dgm:t>
    </dgm:pt>
    <dgm:pt modelId="{0E545CA0-F7AF-FC4A-96E9-B70B68EA32A0}" type="parTrans" cxnId="{6CA7F241-D2F1-9047-ACAB-127F7C448149}">
      <dgm:prSet/>
      <dgm:spPr/>
      <dgm:t>
        <a:bodyPr/>
        <a:lstStyle/>
        <a:p>
          <a:endParaRPr lang="en-US"/>
        </a:p>
      </dgm:t>
    </dgm:pt>
    <dgm:pt modelId="{20932D65-92F6-334C-A96D-86246B93326C}" type="sibTrans" cxnId="{6CA7F241-D2F1-9047-ACAB-127F7C448149}">
      <dgm:prSet/>
      <dgm:spPr/>
      <dgm:t>
        <a:bodyPr/>
        <a:lstStyle/>
        <a:p>
          <a:endParaRPr lang="en-US"/>
        </a:p>
      </dgm:t>
    </dgm:pt>
    <dgm:pt modelId="{9CB89A00-4622-B24C-B584-999D0DBBCC4E}">
      <dgm:prSet phldrT="[Text]"/>
      <dgm:spPr/>
      <dgm:t>
        <a:bodyPr/>
        <a:lstStyle/>
        <a:p>
          <a:r>
            <a:rPr lang="en-US" dirty="0" smtClean="0"/>
            <a:t>Preserving SMME jobs &amp; ensuring equity  in the waste </a:t>
          </a:r>
          <a:r>
            <a:rPr lang="en-US" dirty="0" err="1" smtClean="0"/>
            <a:t>tyre</a:t>
          </a:r>
          <a:r>
            <a:rPr lang="en-US" dirty="0" smtClean="0"/>
            <a:t> sector</a:t>
          </a:r>
          <a:endParaRPr lang="en-US" dirty="0"/>
        </a:p>
      </dgm:t>
    </dgm:pt>
    <dgm:pt modelId="{5B20A71C-FE29-1142-BA35-1BB954EC4DEB}" type="parTrans" cxnId="{F761006B-0079-8F45-BA63-5AE75FD3DF9B}">
      <dgm:prSet/>
      <dgm:spPr/>
      <dgm:t>
        <a:bodyPr/>
        <a:lstStyle/>
        <a:p>
          <a:endParaRPr lang="en-US"/>
        </a:p>
      </dgm:t>
    </dgm:pt>
    <dgm:pt modelId="{2FDEEB35-AC4C-3141-98FD-BA7BA4D26DF7}" type="sibTrans" cxnId="{F761006B-0079-8F45-BA63-5AE75FD3DF9B}">
      <dgm:prSet/>
      <dgm:spPr/>
      <dgm:t>
        <a:bodyPr/>
        <a:lstStyle/>
        <a:p>
          <a:endParaRPr lang="en-US"/>
        </a:p>
      </dgm:t>
    </dgm:pt>
    <dgm:pt modelId="{095665A5-54AA-0747-9402-7DCA000FFFC2}">
      <dgm:prSet phldrT="[Text]"/>
      <dgm:spPr>
        <a:solidFill>
          <a:schemeClr val="accent6">
            <a:lumMod val="75000"/>
          </a:schemeClr>
        </a:solidFill>
      </dgm:spPr>
      <dgm:t>
        <a:bodyPr/>
        <a:lstStyle/>
        <a:p>
          <a:r>
            <a:rPr lang="en-US" dirty="0" smtClean="0"/>
            <a:t>Year 2</a:t>
          </a:r>
          <a:endParaRPr lang="en-US" dirty="0"/>
        </a:p>
      </dgm:t>
    </dgm:pt>
    <dgm:pt modelId="{4525141E-4896-8247-8DA3-654ECA767507}" type="parTrans" cxnId="{E2C28BCF-6C76-1348-A9DF-3C3545C89B7B}">
      <dgm:prSet/>
      <dgm:spPr/>
      <dgm:t>
        <a:bodyPr/>
        <a:lstStyle/>
        <a:p>
          <a:endParaRPr lang="en-US"/>
        </a:p>
      </dgm:t>
    </dgm:pt>
    <dgm:pt modelId="{E65E8407-D2B9-E64C-9B99-E7FD1F5B3F4F}" type="sibTrans" cxnId="{E2C28BCF-6C76-1348-A9DF-3C3545C89B7B}">
      <dgm:prSet/>
      <dgm:spPr/>
      <dgm:t>
        <a:bodyPr/>
        <a:lstStyle/>
        <a:p>
          <a:endParaRPr lang="en-US"/>
        </a:p>
      </dgm:t>
    </dgm:pt>
    <dgm:pt modelId="{7CCC7EFB-65E6-714B-BE15-038AFF4EA8B0}">
      <dgm:prSet phldrT="[Text]"/>
      <dgm:spPr/>
      <dgm:t>
        <a:bodyPr/>
        <a:lstStyle/>
        <a:p>
          <a:r>
            <a:rPr lang="en-US" dirty="0" smtClean="0"/>
            <a:t>Maintaining operations , reviewing business models &amp; mitigating risks</a:t>
          </a:r>
          <a:endParaRPr lang="en-US" dirty="0"/>
        </a:p>
      </dgm:t>
    </dgm:pt>
    <dgm:pt modelId="{C398682B-E46C-A44E-8B57-69DECFCEFEBF}" type="parTrans" cxnId="{8632A046-83C0-4140-A8CB-9E351CC90BAD}">
      <dgm:prSet/>
      <dgm:spPr/>
      <dgm:t>
        <a:bodyPr/>
        <a:lstStyle/>
        <a:p>
          <a:endParaRPr lang="en-US"/>
        </a:p>
      </dgm:t>
    </dgm:pt>
    <dgm:pt modelId="{8B9AEBDC-DF63-7642-A287-6E522E82DAD6}" type="sibTrans" cxnId="{8632A046-83C0-4140-A8CB-9E351CC90BAD}">
      <dgm:prSet/>
      <dgm:spPr/>
      <dgm:t>
        <a:bodyPr/>
        <a:lstStyle/>
        <a:p>
          <a:endParaRPr lang="en-US"/>
        </a:p>
      </dgm:t>
    </dgm:pt>
    <dgm:pt modelId="{D483B05A-F444-5E47-91AA-2BDC289DB41B}">
      <dgm:prSet phldrT="[Text]"/>
      <dgm:spPr/>
      <dgm:t>
        <a:bodyPr/>
        <a:lstStyle/>
        <a:p>
          <a:r>
            <a:rPr lang="en-US" dirty="0" smtClean="0"/>
            <a:t>Managing transition &amp; associated risks (related to procurement, financial resources, infrastructure, environment </a:t>
          </a:r>
          <a:r>
            <a:rPr lang="en-US" dirty="0" err="1" smtClean="0"/>
            <a:t>etc</a:t>
          </a:r>
          <a:r>
            <a:rPr lang="en-US" dirty="0" smtClean="0"/>
            <a:t>)</a:t>
          </a:r>
          <a:endParaRPr lang="en-US" dirty="0"/>
        </a:p>
      </dgm:t>
    </dgm:pt>
    <dgm:pt modelId="{5CF6C902-C035-3747-BB0E-4D41AD840D8A}" type="parTrans" cxnId="{90A4A7C5-7AE4-7E42-9229-B1353111CA7D}">
      <dgm:prSet/>
      <dgm:spPr/>
      <dgm:t>
        <a:bodyPr/>
        <a:lstStyle/>
        <a:p>
          <a:endParaRPr lang="en-US"/>
        </a:p>
      </dgm:t>
    </dgm:pt>
    <dgm:pt modelId="{36746396-807C-8144-9CCA-788EAF9D4707}" type="sibTrans" cxnId="{90A4A7C5-7AE4-7E42-9229-B1353111CA7D}">
      <dgm:prSet/>
      <dgm:spPr/>
      <dgm:t>
        <a:bodyPr/>
        <a:lstStyle/>
        <a:p>
          <a:endParaRPr lang="en-US"/>
        </a:p>
      </dgm:t>
    </dgm:pt>
    <dgm:pt modelId="{DA75545E-2895-B04B-A54F-AE305BB33E67}">
      <dgm:prSet phldrT="[Text]"/>
      <dgm:spPr/>
      <dgm:t>
        <a:bodyPr/>
        <a:lstStyle/>
        <a:p>
          <a:r>
            <a:rPr lang="en-US" dirty="0" smtClean="0"/>
            <a:t>Progressively building capacity to implement broader waste bureau mandate; to focus on incentives</a:t>
          </a:r>
          <a:endParaRPr lang="en-US" dirty="0"/>
        </a:p>
      </dgm:t>
    </dgm:pt>
    <dgm:pt modelId="{06257C7F-CB8B-254C-8973-742BA2A65BF8}" type="parTrans" cxnId="{ED5EF5BD-731C-3944-BF14-A32C5D55A1FB}">
      <dgm:prSet/>
      <dgm:spPr/>
      <dgm:t>
        <a:bodyPr/>
        <a:lstStyle/>
        <a:p>
          <a:endParaRPr lang="en-US"/>
        </a:p>
      </dgm:t>
    </dgm:pt>
    <dgm:pt modelId="{87B755BB-9A8D-6344-8598-1EE14A8DECD3}" type="sibTrans" cxnId="{ED5EF5BD-731C-3944-BF14-A32C5D55A1FB}">
      <dgm:prSet/>
      <dgm:spPr/>
      <dgm:t>
        <a:bodyPr/>
        <a:lstStyle/>
        <a:p>
          <a:endParaRPr lang="en-US"/>
        </a:p>
      </dgm:t>
    </dgm:pt>
    <dgm:pt modelId="{C14475C0-D97C-1647-8340-9CEC8627EE55}">
      <dgm:prSet phldrT="[Text]"/>
      <dgm:spPr/>
      <dgm:t>
        <a:bodyPr/>
        <a:lstStyle/>
        <a:p>
          <a:r>
            <a:rPr lang="en-US" dirty="0" smtClean="0"/>
            <a:t>Improving Efficiencies; systems and capacity for compliance &amp; support</a:t>
          </a:r>
          <a:endParaRPr lang="en-US" dirty="0"/>
        </a:p>
      </dgm:t>
    </dgm:pt>
    <dgm:pt modelId="{4EB251C1-8AE4-1340-A43F-EBBA2EAAEA86}" type="parTrans" cxnId="{847AA130-5AE7-084F-BF2B-4D8F169BC4F0}">
      <dgm:prSet/>
      <dgm:spPr/>
      <dgm:t>
        <a:bodyPr/>
        <a:lstStyle/>
        <a:p>
          <a:endParaRPr lang="en-US"/>
        </a:p>
      </dgm:t>
    </dgm:pt>
    <dgm:pt modelId="{A048C3E9-A489-9B4A-ABC4-524963576113}" type="sibTrans" cxnId="{847AA130-5AE7-084F-BF2B-4D8F169BC4F0}">
      <dgm:prSet/>
      <dgm:spPr/>
      <dgm:t>
        <a:bodyPr/>
        <a:lstStyle/>
        <a:p>
          <a:endParaRPr lang="en-US"/>
        </a:p>
      </dgm:t>
    </dgm:pt>
    <dgm:pt modelId="{69403ABB-84DD-9A47-93CF-EA3E4AAC9813}" type="pres">
      <dgm:prSet presAssocID="{0236D30D-8313-C445-9C4C-599C11CD02B0}" presName="linearFlow" presStyleCnt="0">
        <dgm:presLayoutVars>
          <dgm:dir/>
          <dgm:animLvl val="lvl"/>
          <dgm:resizeHandles val="exact"/>
        </dgm:presLayoutVars>
      </dgm:prSet>
      <dgm:spPr/>
      <dgm:t>
        <a:bodyPr/>
        <a:lstStyle/>
        <a:p>
          <a:endParaRPr lang="en-US"/>
        </a:p>
      </dgm:t>
    </dgm:pt>
    <dgm:pt modelId="{FD3BC3BB-F185-FE44-BF94-9A2FF2462A6E}" type="pres">
      <dgm:prSet presAssocID="{B31FE1DF-A33F-B34B-8AF8-2166BC244518}" presName="composite" presStyleCnt="0"/>
      <dgm:spPr/>
    </dgm:pt>
    <dgm:pt modelId="{90CE8D08-E5D8-1E4D-BC98-D40BE92BE0D8}" type="pres">
      <dgm:prSet presAssocID="{B31FE1DF-A33F-B34B-8AF8-2166BC244518}" presName="parentText" presStyleLbl="alignNode1" presStyleIdx="0" presStyleCnt="2">
        <dgm:presLayoutVars>
          <dgm:chMax val="1"/>
          <dgm:bulletEnabled val="1"/>
        </dgm:presLayoutVars>
      </dgm:prSet>
      <dgm:spPr/>
      <dgm:t>
        <a:bodyPr/>
        <a:lstStyle/>
        <a:p>
          <a:endParaRPr lang="en-US"/>
        </a:p>
      </dgm:t>
    </dgm:pt>
    <dgm:pt modelId="{C6570C6C-EF9A-644C-9A9D-E614DF2D256C}" type="pres">
      <dgm:prSet presAssocID="{B31FE1DF-A33F-B34B-8AF8-2166BC244518}" presName="descendantText" presStyleLbl="alignAcc1" presStyleIdx="0" presStyleCnt="2">
        <dgm:presLayoutVars>
          <dgm:bulletEnabled val="1"/>
        </dgm:presLayoutVars>
      </dgm:prSet>
      <dgm:spPr/>
      <dgm:t>
        <a:bodyPr/>
        <a:lstStyle/>
        <a:p>
          <a:endParaRPr lang="en-US"/>
        </a:p>
      </dgm:t>
    </dgm:pt>
    <dgm:pt modelId="{C4B0457F-E68E-E749-80D1-61B8C3F80625}" type="pres">
      <dgm:prSet presAssocID="{23630813-C50D-0E4E-9487-EB063C369C7A}" presName="sp" presStyleCnt="0"/>
      <dgm:spPr/>
    </dgm:pt>
    <dgm:pt modelId="{E46160D7-CAEF-3F47-ADB8-7D1EA9E62D3C}" type="pres">
      <dgm:prSet presAssocID="{095665A5-54AA-0747-9402-7DCA000FFFC2}" presName="composite" presStyleCnt="0"/>
      <dgm:spPr/>
    </dgm:pt>
    <dgm:pt modelId="{9E5F7D45-1224-EE41-9098-3177C4059304}" type="pres">
      <dgm:prSet presAssocID="{095665A5-54AA-0747-9402-7DCA000FFFC2}" presName="parentText" presStyleLbl="alignNode1" presStyleIdx="1" presStyleCnt="2">
        <dgm:presLayoutVars>
          <dgm:chMax val="1"/>
          <dgm:bulletEnabled val="1"/>
        </dgm:presLayoutVars>
      </dgm:prSet>
      <dgm:spPr/>
      <dgm:t>
        <a:bodyPr/>
        <a:lstStyle/>
        <a:p>
          <a:endParaRPr lang="en-US"/>
        </a:p>
      </dgm:t>
    </dgm:pt>
    <dgm:pt modelId="{950C2E51-BD5A-1848-A995-BBD083AD93F3}" type="pres">
      <dgm:prSet presAssocID="{095665A5-54AA-0747-9402-7DCA000FFFC2}" presName="descendantText" presStyleLbl="alignAcc1" presStyleIdx="1" presStyleCnt="2">
        <dgm:presLayoutVars>
          <dgm:bulletEnabled val="1"/>
        </dgm:presLayoutVars>
      </dgm:prSet>
      <dgm:spPr/>
      <dgm:t>
        <a:bodyPr/>
        <a:lstStyle/>
        <a:p>
          <a:endParaRPr lang="en-US"/>
        </a:p>
      </dgm:t>
    </dgm:pt>
  </dgm:ptLst>
  <dgm:cxnLst>
    <dgm:cxn modelId="{F5188FC0-418F-774C-875C-48D7B845A840}" srcId="{0236D30D-8313-C445-9C4C-599C11CD02B0}" destId="{B31FE1DF-A33F-B34B-8AF8-2166BC244518}" srcOrd="0" destOrd="0" parTransId="{94C27261-A587-A14B-9953-93A042BC3D05}" sibTransId="{23630813-C50D-0E4E-9487-EB063C369C7A}"/>
    <dgm:cxn modelId="{BAAB234A-635E-0447-8CC3-B85BDF069F43}" type="presOf" srcId="{7CCC7EFB-65E6-714B-BE15-038AFF4EA8B0}" destId="{950C2E51-BD5A-1848-A995-BBD083AD93F3}" srcOrd="0" destOrd="0" presId="urn:microsoft.com/office/officeart/2005/8/layout/chevron2"/>
    <dgm:cxn modelId="{5F165DF9-08A5-694A-8AC1-106F3788981E}" type="presOf" srcId="{B31FE1DF-A33F-B34B-8AF8-2166BC244518}" destId="{90CE8D08-E5D8-1E4D-BC98-D40BE92BE0D8}" srcOrd="0" destOrd="0" presId="urn:microsoft.com/office/officeart/2005/8/layout/chevron2"/>
    <dgm:cxn modelId="{ED5EF5BD-731C-3944-BF14-A32C5D55A1FB}" srcId="{095665A5-54AA-0747-9402-7DCA000FFFC2}" destId="{DA75545E-2895-B04B-A54F-AE305BB33E67}" srcOrd="1" destOrd="0" parTransId="{06257C7F-CB8B-254C-8973-742BA2A65BF8}" sibTransId="{87B755BB-9A8D-6344-8598-1EE14A8DECD3}"/>
    <dgm:cxn modelId="{734B63E6-07EB-2A42-B1E8-37AF04DFC02E}" type="presOf" srcId="{C14475C0-D97C-1647-8340-9CEC8627EE55}" destId="{950C2E51-BD5A-1848-A995-BBD083AD93F3}" srcOrd="0" destOrd="2" presId="urn:microsoft.com/office/officeart/2005/8/layout/chevron2"/>
    <dgm:cxn modelId="{40D84342-C481-5949-9971-A05D358A01D0}" type="presOf" srcId="{095665A5-54AA-0747-9402-7DCA000FFFC2}" destId="{9E5F7D45-1224-EE41-9098-3177C4059304}" srcOrd="0" destOrd="0" presId="urn:microsoft.com/office/officeart/2005/8/layout/chevron2"/>
    <dgm:cxn modelId="{E2C28BCF-6C76-1348-A9DF-3C3545C89B7B}" srcId="{0236D30D-8313-C445-9C4C-599C11CD02B0}" destId="{095665A5-54AA-0747-9402-7DCA000FFFC2}" srcOrd="1" destOrd="0" parTransId="{4525141E-4896-8247-8DA3-654ECA767507}" sibTransId="{E65E8407-D2B9-E64C-9B99-E7FD1F5B3F4F}"/>
    <dgm:cxn modelId="{BF35C9D3-6EAE-F745-B247-9E39D4693B8D}" type="presOf" srcId="{E3457602-B349-F04F-94D3-C90145FBDD52}" destId="{C6570C6C-EF9A-644C-9A9D-E614DF2D256C}" srcOrd="0" destOrd="0" presId="urn:microsoft.com/office/officeart/2005/8/layout/chevron2"/>
    <dgm:cxn modelId="{C01B1EF5-C6F0-7F4F-BD29-9880116F3890}" type="presOf" srcId="{9CB89A00-4622-B24C-B584-999D0DBBCC4E}" destId="{C6570C6C-EF9A-644C-9A9D-E614DF2D256C}" srcOrd="0" destOrd="1" presId="urn:microsoft.com/office/officeart/2005/8/layout/chevron2"/>
    <dgm:cxn modelId="{6CA7F241-D2F1-9047-ACAB-127F7C448149}" srcId="{B31FE1DF-A33F-B34B-8AF8-2166BC244518}" destId="{E3457602-B349-F04F-94D3-C90145FBDD52}" srcOrd="0" destOrd="0" parTransId="{0E545CA0-F7AF-FC4A-96E9-B70B68EA32A0}" sibTransId="{20932D65-92F6-334C-A96D-86246B93326C}"/>
    <dgm:cxn modelId="{90A4A7C5-7AE4-7E42-9229-B1353111CA7D}" srcId="{B31FE1DF-A33F-B34B-8AF8-2166BC244518}" destId="{D483B05A-F444-5E47-91AA-2BDC289DB41B}" srcOrd="2" destOrd="0" parTransId="{5CF6C902-C035-3747-BB0E-4D41AD840D8A}" sibTransId="{36746396-807C-8144-9CCA-788EAF9D4707}"/>
    <dgm:cxn modelId="{F761006B-0079-8F45-BA63-5AE75FD3DF9B}" srcId="{B31FE1DF-A33F-B34B-8AF8-2166BC244518}" destId="{9CB89A00-4622-B24C-B584-999D0DBBCC4E}" srcOrd="1" destOrd="0" parTransId="{5B20A71C-FE29-1142-BA35-1BB954EC4DEB}" sibTransId="{2FDEEB35-AC4C-3141-98FD-BA7BA4D26DF7}"/>
    <dgm:cxn modelId="{847AA130-5AE7-084F-BF2B-4D8F169BC4F0}" srcId="{095665A5-54AA-0747-9402-7DCA000FFFC2}" destId="{C14475C0-D97C-1647-8340-9CEC8627EE55}" srcOrd="2" destOrd="0" parTransId="{4EB251C1-8AE4-1340-A43F-EBBA2EAAEA86}" sibTransId="{A048C3E9-A489-9B4A-ABC4-524963576113}"/>
    <dgm:cxn modelId="{8632A046-83C0-4140-A8CB-9E351CC90BAD}" srcId="{095665A5-54AA-0747-9402-7DCA000FFFC2}" destId="{7CCC7EFB-65E6-714B-BE15-038AFF4EA8B0}" srcOrd="0" destOrd="0" parTransId="{C398682B-E46C-A44E-8B57-69DECFCEFEBF}" sibTransId="{8B9AEBDC-DF63-7642-A287-6E522E82DAD6}"/>
    <dgm:cxn modelId="{4105B65A-3766-A240-8FD8-879769320186}" type="presOf" srcId="{DA75545E-2895-B04B-A54F-AE305BB33E67}" destId="{950C2E51-BD5A-1848-A995-BBD083AD93F3}" srcOrd="0" destOrd="1" presId="urn:microsoft.com/office/officeart/2005/8/layout/chevron2"/>
    <dgm:cxn modelId="{1515FEFC-4D6C-E24B-AF26-C3DA60E99508}" type="presOf" srcId="{D483B05A-F444-5E47-91AA-2BDC289DB41B}" destId="{C6570C6C-EF9A-644C-9A9D-E614DF2D256C}" srcOrd="0" destOrd="2" presId="urn:microsoft.com/office/officeart/2005/8/layout/chevron2"/>
    <dgm:cxn modelId="{DA63C4B2-3276-C747-AACF-A29C7B9AB6CE}" type="presOf" srcId="{0236D30D-8313-C445-9C4C-599C11CD02B0}" destId="{69403ABB-84DD-9A47-93CF-EA3E4AAC9813}" srcOrd="0" destOrd="0" presId="urn:microsoft.com/office/officeart/2005/8/layout/chevron2"/>
    <dgm:cxn modelId="{852D744F-E501-5442-AEBE-D983814CA799}" type="presParOf" srcId="{69403ABB-84DD-9A47-93CF-EA3E4AAC9813}" destId="{FD3BC3BB-F185-FE44-BF94-9A2FF2462A6E}" srcOrd="0" destOrd="0" presId="urn:microsoft.com/office/officeart/2005/8/layout/chevron2"/>
    <dgm:cxn modelId="{927B211D-0C29-2F43-84F3-9F1B073D618E}" type="presParOf" srcId="{FD3BC3BB-F185-FE44-BF94-9A2FF2462A6E}" destId="{90CE8D08-E5D8-1E4D-BC98-D40BE92BE0D8}" srcOrd="0" destOrd="0" presId="urn:microsoft.com/office/officeart/2005/8/layout/chevron2"/>
    <dgm:cxn modelId="{5F31DE62-7B41-C045-8511-40066089CBDC}" type="presParOf" srcId="{FD3BC3BB-F185-FE44-BF94-9A2FF2462A6E}" destId="{C6570C6C-EF9A-644C-9A9D-E614DF2D256C}" srcOrd="1" destOrd="0" presId="urn:microsoft.com/office/officeart/2005/8/layout/chevron2"/>
    <dgm:cxn modelId="{97493819-E0E7-C942-A436-0E1FC095D42D}" type="presParOf" srcId="{69403ABB-84DD-9A47-93CF-EA3E4AAC9813}" destId="{C4B0457F-E68E-E749-80D1-61B8C3F80625}" srcOrd="1" destOrd="0" presId="urn:microsoft.com/office/officeart/2005/8/layout/chevron2"/>
    <dgm:cxn modelId="{19AEEAC3-910B-C14A-A2FB-2A8C0FF1C55D}" type="presParOf" srcId="{69403ABB-84DD-9A47-93CF-EA3E4AAC9813}" destId="{E46160D7-CAEF-3F47-ADB8-7D1EA9E62D3C}" srcOrd="2" destOrd="0" presId="urn:microsoft.com/office/officeart/2005/8/layout/chevron2"/>
    <dgm:cxn modelId="{0645D260-1C12-C74E-A29E-3C72EDA575CE}" type="presParOf" srcId="{E46160D7-CAEF-3F47-ADB8-7D1EA9E62D3C}" destId="{9E5F7D45-1224-EE41-9098-3177C4059304}" srcOrd="0" destOrd="0" presId="urn:microsoft.com/office/officeart/2005/8/layout/chevron2"/>
    <dgm:cxn modelId="{032C9157-D81E-A043-9FDC-A5F943883FE9}" type="presParOf" srcId="{E46160D7-CAEF-3F47-ADB8-7D1EA9E62D3C}" destId="{950C2E51-BD5A-1848-A995-BBD083AD93F3}" srcOrd="1" destOrd="0" presId="urn:microsoft.com/office/officeart/2005/8/layout/chevron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B82371E-9154-1248-B239-96B72B6AD5F2}">
      <dsp:nvSpPr>
        <dsp:cNvPr id="0" name=""/>
        <dsp:cNvSpPr/>
      </dsp:nvSpPr>
      <dsp:spPr>
        <a:xfrm rot="5400000">
          <a:off x="5037065" y="-1961200"/>
          <a:ext cx="1046380" cy="5233182"/>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Logistics Business</a:t>
          </a:r>
          <a:endParaRPr lang="en-US" sz="1800" kern="1200" dirty="0"/>
        </a:p>
        <a:p>
          <a:pPr marL="171450" lvl="1" indent="-171450" algn="l" defTabSz="800100">
            <a:lnSpc>
              <a:spcPct val="90000"/>
            </a:lnSpc>
            <a:spcBef>
              <a:spcPct val="0"/>
            </a:spcBef>
            <a:spcAft>
              <a:spcPct val="15000"/>
            </a:spcAft>
            <a:buChar char="••"/>
          </a:pPr>
          <a:r>
            <a:rPr lang="en-US" sz="1800" b="1" kern="1200" dirty="0" smtClean="0"/>
            <a:t>Procurement</a:t>
          </a:r>
          <a:r>
            <a:rPr lang="en-US" sz="1800" kern="1200" dirty="0" smtClean="0"/>
            <a:t> of Service Providers (</a:t>
          </a:r>
          <a:r>
            <a:rPr lang="en-US" sz="1800" kern="1200" dirty="0" err="1" smtClean="0"/>
            <a:t>Tyre</a:t>
          </a:r>
          <a:r>
            <a:rPr lang="en-US" sz="1800" kern="1200" dirty="0" smtClean="0"/>
            <a:t> Operations, Equipment, IT</a:t>
          </a:r>
          <a:endParaRPr lang="en-US" sz="1800" kern="1200" dirty="0"/>
        </a:p>
      </dsp:txBody>
      <dsp:txXfrm rot="5400000">
        <a:off x="5037065" y="-1961200"/>
        <a:ext cx="1046380" cy="5233182"/>
      </dsp:txXfrm>
    </dsp:sp>
    <dsp:sp modelId="{705F9E2D-64DD-9146-BD1A-2B352B418C8E}">
      <dsp:nvSpPr>
        <dsp:cNvPr id="0" name=""/>
        <dsp:cNvSpPr/>
      </dsp:nvSpPr>
      <dsp:spPr>
        <a:xfrm>
          <a:off x="0" y="1403"/>
          <a:ext cx="2943664" cy="130797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n-US" sz="2500" kern="1200" dirty="0" smtClean="0"/>
            <a:t>Waste </a:t>
          </a:r>
          <a:r>
            <a:rPr lang="en-US" sz="2500" kern="1200" dirty="0" err="1" smtClean="0"/>
            <a:t>Tyre</a:t>
          </a:r>
          <a:r>
            <a:rPr lang="en-US" sz="2500" kern="1200" dirty="0" smtClean="0"/>
            <a:t> Operations</a:t>
          </a:r>
          <a:endParaRPr lang="en-US" sz="2500" kern="1200" dirty="0"/>
        </a:p>
      </dsp:txBody>
      <dsp:txXfrm>
        <a:off x="0" y="1403"/>
        <a:ext cx="2943664" cy="1307975"/>
      </dsp:txXfrm>
    </dsp:sp>
    <dsp:sp modelId="{8324633F-00DE-374F-ACA5-6145252F80EB}">
      <dsp:nvSpPr>
        <dsp:cNvPr id="0" name=""/>
        <dsp:cNvSpPr/>
      </dsp:nvSpPr>
      <dsp:spPr>
        <a:xfrm rot="5400000">
          <a:off x="5037065" y="-587825"/>
          <a:ext cx="1046380" cy="5233182"/>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Recycling Markets</a:t>
          </a:r>
          <a:endParaRPr lang="en-US" sz="1800" kern="1200" dirty="0"/>
        </a:p>
        <a:p>
          <a:pPr marL="171450" lvl="1" indent="-171450" algn="l" defTabSz="800100">
            <a:lnSpc>
              <a:spcPct val="90000"/>
            </a:lnSpc>
            <a:spcBef>
              <a:spcPct val="0"/>
            </a:spcBef>
            <a:spcAft>
              <a:spcPct val="15000"/>
            </a:spcAft>
            <a:buChar char="••"/>
          </a:pPr>
          <a:r>
            <a:rPr lang="en-US" sz="1800" kern="1200" dirty="0" smtClean="0"/>
            <a:t>Incentive </a:t>
          </a:r>
          <a:r>
            <a:rPr lang="en-US" sz="1800" kern="1200" dirty="0" err="1" smtClean="0"/>
            <a:t>Programme</a:t>
          </a:r>
          <a:r>
            <a:rPr lang="en-US" sz="1800" kern="1200" dirty="0" smtClean="0"/>
            <a:t> &amp; Model Reviews</a:t>
          </a:r>
          <a:endParaRPr lang="en-US" sz="1800" kern="1200" dirty="0"/>
        </a:p>
        <a:p>
          <a:pPr marL="171450" lvl="1" indent="-171450" algn="l" defTabSz="800100">
            <a:lnSpc>
              <a:spcPct val="90000"/>
            </a:lnSpc>
            <a:spcBef>
              <a:spcPct val="0"/>
            </a:spcBef>
            <a:spcAft>
              <a:spcPct val="15000"/>
            </a:spcAft>
            <a:buChar char="••"/>
          </a:pPr>
          <a:r>
            <a:rPr lang="en-US" sz="1800" kern="1200" dirty="0" smtClean="0"/>
            <a:t>SMME Development </a:t>
          </a:r>
          <a:endParaRPr lang="en-US" sz="1800" kern="1200" dirty="0"/>
        </a:p>
      </dsp:txBody>
      <dsp:txXfrm rot="5400000">
        <a:off x="5037065" y="-587825"/>
        <a:ext cx="1046380" cy="5233182"/>
      </dsp:txXfrm>
    </dsp:sp>
    <dsp:sp modelId="{B5E1A5BA-5BE6-DD46-AACD-8CA8F9B9AAB7}">
      <dsp:nvSpPr>
        <dsp:cNvPr id="0" name=""/>
        <dsp:cNvSpPr/>
      </dsp:nvSpPr>
      <dsp:spPr>
        <a:xfrm>
          <a:off x="0" y="1374777"/>
          <a:ext cx="2943664" cy="130797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n-US" sz="2500" kern="1200" dirty="0" smtClean="0"/>
            <a:t>Business Development &amp; Research</a:t>
          </a:r>
          <a:endParaRPr lang="en-US" sz="2500" kern="1200" dirty="0"/>
        </a:p>
      </dsp:txBody>
      <dsp:txXfrm>
        <a:off x="0" y="1374777"/>
        <a:ext cx="2943664" cy="1307975"/>
      </dsp:txXfrm>
    </dsp:sp>
    <dsp:sp modelId="{856EF973-C855-7A44-A753-706AD86DF1D4}">
      <dsp:nvSpPr>
        <dsp:cNvPr id="0" name=""/>
        <dsp:cNvSpPr/>
      </dsp:nvSpPr>
      <dsp:spPr>
        <a:xfrm rot="5400000">
          <a:off x="4872203" y="816738"/>
          <a:ext cx="1365244" cy="5228071"/>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Recycling Enterprise Support </a:t>
          </a:r>
          <a:r>
            <a:rPr lang="en-US" sz="1800" kern="1200" dirty="0" err="1" smtClean="0"/>
            <a:t>Programme</a:t>
          </a:r>
          <a:r>
            <a:rPr lang="en-US" sz="1800" kern="1200" dirty="0" smtClean="0"/>
            <a:t> (RESP)</a:t>
          </a:r>
          <a:endParaRPr lang="en-US" sz="1800" kern="1200" dirty="0"/>
        </a:p>
        <a:p>
          <a:pPr marL="171450" lvl="1" indent="-171450" algn="l" defTabSz="800100">
            <a:lnSpc>
              <a:spcPct val="90000"/>
            </a:lnSpc>
            <a:spcBef>
              <a:spcPct val="0"/>
            </a:spcBef>
            <a:spcAft>
              <a:spcPct val="15000"/>
            </a:spcAft>
            <a:buChar char="••"/>
          </a:pPr>
          <a:r>
            <a:rPr lang="en-US" sz="1800" kern="1200" dirty="0" smtClean="0"/>
            <a:t>Crushers Project; NRCS</a:t>
          </a:r>
          <a:endParaRPr lang="en-US" sz="1800" kern="1200" dirty="0"/>
        </a:p>
        <a:p>
          <a:pPr marL="171450" lvl="1" indent="-171450" algn="l" defTabSz="800100">
            <a:lnSpc>
              <a:spcPct val="90000"/>
            </a:lnSpc>
            <a:spcBef>
              <a:spcPct val="0"/>
            </a:spcBef>
            <a:spcAft>
              <a:spcPct val="15000"/>
            </a:spcAft>
            <a:buChar char="••"/>
          </a:pPr>
          <a:r>
            <a:rPr lang="en-US" sz="1800" kern="1200" dirty="0" smtClean="0"/>
            <a:t>Informal Sector Support Pilot project - Tools of Trade </a:t>
          </a:r>
          <a:endParaRPr lang="en-US" sz="1800" kern="1200" dirty="0"/>
        </a:p>
      </dsp:txBody>
      <dsp:txXfrm rot="5400000">
        <a:off x="4872203" y="816738"/>
        <a:ext cx="1365244" cy="5228071"/>
      </dsp:txXfrm>
    </dsp:sp>
    <dsp:sp modelId="{881DAB67-C0A4-7040-8F62-11CA24672D5C}">
      <dsp:nvSpPr>
        <dsp:cNvPr id="0" name=""/>
        <dsp:cNvSpPr/>
      </dsp:nvSpPr>
      <dsp:spPr>
        <a:xfrm>
          <a:off x="0" y="2776786"/>
          <a:ext cx="2940790" cy="130797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n-US" sz="2500" kern="1200" dirty="0" smtClean="0"/>
            <a:t>Recycling Support</a:t>
          </a:r>
          <a:endParaRPr lang="en-US" sz="2500" kern="1200" dirty="0"/>
        </a:p>
      </dsp:txBody>
      <dsp:txXfrm>
        <a:off x="0" y="2776786"/>
        <a:ext cx="2940790" cy="130797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BBAB1DA-B4B5-42F1-869B-EA6FEAC13520}">
      <dsp:nvSpPr>
        <dsp:cNvPr id="0" name=""/>
        <dsp:cNvSpPr/>
      </dsp:nvSpPr>
      <dsp:spPr>
        <a:xfrm>
          <a:off x="1540" y="976798"/>
          <a:ext cx="1620684" cy="1336725"/>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Manufacturers</a:t>
          </a:r>
          <a:endParaRPr lang="en-US" sz="1200" kern="1200" dirty="0"/>
        </a:p>
        <a:p>
          <a:pPr marL="114300" lvl="1" indent="-114300" algn="l" defTabSz="533400">
            <a:lnSpc>
              <a:spcPct val="90000"/>
            </a:lnSpc>
            <a:spcBef>
              <a:spcPct val="0"/>
            </a:spcBef>
            <a:spcAft>
              <a:spcPct val="15000"/>
            </a:spcAft>
            <a:buChar char="••"/>
          </a:pPr>
          <a:r>
            <a:rPr lang="en-US" sz="1200" kern="1200" dirty="0" smtClean="0"/>
            <a:t>Importers</a:t>
          </a:r>
          <a:endParaRPr lang="en-US" sz="1200" kern="1200" dirty="0"/>
        </a:p>
        <a:p>
          <a:pPr marL="114300" lvl="1" indent="-114300" algn="l" defTabSz="533400">
            <a:lnSpc>
              <a:spcPct val="90000"/>
            </a:lnSpc>
            <a:spcBef>
              <a:spcPct val="0"/>
            </a:spcBef>
            <a:spcAft>
              <a:spcPct val="15000"/>
            </a:spcAft>
            <a:buChar char="••"/>
          </a:pPr>
          <a:r>
            <a:rPr lang="en-US" sz="1200" kern="1200" dirty="0" smtClean="0"/>
            <a:t>Pay the levy</a:t>
          </a:r>
          <a:endParaRPr lang="en-US" sz="1200" kern="1200" dirty="0"/>
        </a:p>
      </dsp:txBody>
      <dsp:txXfrm>
        <a:off x="1540" y="976798"/>
        <a:ext cx="1620684" cy="1050284"/>
      </dsp:txXfrm>
    </dsp:sp>
    <dsp:sp modelId="{0C749572-D698-4C79-9741-9FB4F241CB40}">
      <dsp:nvSpPr>
        <dsp:cNvPr id="0" name=""/>
        <dsp:cNvSpPr/>
      </dsp:nvSpPr>
      <dsp:spPr>
        <a:xfrm>
          <a:off x="900424" y="1197729"/>
          <a:ext cx="1904484" cy="1904484"/>
        </a:xfrm>
        <a:prstGeom prst="leftCircularArrow">
          <a:avLst>
            <a:gd name="adj1" fmla="val 3762"/>
            <a:gd name="adj2" fmla="val 469691"/>
            <a:gd name="adj3" fmla="val 2327523"/>
            <a:gd name="adj4" fmla="val 9106810"/>
            <a:gd name="adj5" fmla="val 4389"/>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F2195DE-8137-4A4B-8003-6FE480FC4A99}">
      <dsp:nvSpPr>
        <dsp:cNvPr id="0" name=""/>
        <dsp:cNvSpPr/>
      </dsp:nvSpPr>
      <dsp:spPr>
        <a:xfrm>
          <a:off x="361692" y="2063504"/>
          <a:ext cx="1440608" cy="50004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ts val="0"/>
            </a:spcAft>
          </a:pPr>
          <a:r>
            <a:rPr lang="en-US" sz="1700" b="1" kern="1200" dirty="0" smtClean="0"/>
            <a:t>TYRE SOURCES</a:t>
          </a:r>
          <a:endParaRPr lang="en-US" sz="1700" b="1" kern="1200" dirty="0"/>
        </a:p>
      </dsp:txBody>
      <dsp:txXfrm>
        <a:off x="361692" y="2063504"/>
        <a:ext cx="1440608" cy="500040"/>
      </dsp:txXfrm>
    </dsp:sp>
    <dsp:sp modelId="{9B705C40-C470-4A0D-9580-B9F16DFEE9F6}">
      <dsp:nvSpPr>
        <dsp:cNvPr id="0" name=""/>
        <dsp:cNvSpPr/>
      </dsp:nvSpPr>
      <dsp:spPr>
        <a:xfrm>
          <a:off x="2143459" y="976798"/>
          <a:ext cx="1620684" cy="1336725"/>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Dealers</a:t>
          </a:r>
          <a:endParaRPr lang="en-US" sz="1200" kern="1200" dirty="0">
            <a:solidFill>
              <a:srgbClr val="FF0000"/>
            </a:solidFill>
          </a:endParaRPr>
        </a:p>
        <a:p>
          <a:pPr marL="114300" lvl="1" indent="-114300" algn="l" defTabSz="533400">
            <a:lnSpc>
              <a:spcPct val="90000"/>
            </a:lnSpc>
            <a:spcBef>
              <a:spcPct val="0"/>
            </a:spcBef>
            <a:spcAft>
              <a:spcPct val="15000"/>
            </a:spcAft>
            <a:buChar char="••"/>
          </a:pPr>
          <a:r>
            <a:rPr lang="en-US" sz="1200" kern="1200" dirty="0" smtClean="0"/>
            <a:t>Illegally dumped</a:t>
          </a:r>
          <a:endParaRPr lang="en-US" sz="1200" kern="1200" dirty="0">
            <a:solidFill>
              <a:srgbClr val="FF0000"/>
            </a:solidFill>
          </a:endParaRPr>
        </a:p>
        <a:p>
          <a:pPr marL="114300" lvl="1" indent="-114300" algn="l" defTabSz="533400">
            <a:lnSpc>
              <a:spcPct val="90000"/>
            </a:lnSpc>
            <a:spcBef>
              <a:spcPct val="0"/>
            </a:spcBef>
            <a:spcAft>
              <a:spcPct val="15000"/>
            </a:spcAft>
            <a:buChar char="••"/>
          </a:pPr>
          <a:r>
            <a:rPr lang="en-US" sz="1200" kern="1200" dirty="0" smtClean="0"/>
            <a:t>Others (Farms, mines etc.)</a:t>
          </a:r>
          <a:endParaRPr lang="en-US" sz="1200" kern="1200" dirty="0"/>
        </a:p>
      </dsp:txBody>
      <dsp:txXfrm>
        <a:off x="2143459" y="1263239"/>
        <a:ext cx="1620684" cy="1050284"/>
      </dsp:txXfrm>
    </dsp:sp>
    <dsp:sp modelId="{7DB6AEBB-A07C-4425-9E1C-B251A512FD35}">
      <dsp:nvSpPr>
        <dsp:cNvPr id="0" name=""/>
        <dsp:cNvSpPr/>
      </dsp:nvSpPr>
      <dsp:spPr>
        <a:xfrm>
          <a:off x="3018747" y="117737"/>
          <a:ext cx="2111070" cy="2111070"/>
        </a:xfrm>
        <a:prstGeom prst="circularArrow">
          <a:avLst>
            <a:gd name="adj1" fmla="val 3394"/>
            <a:gd name="adj2" fmla="val 420015"/>
            <a:gd name="adj3" fmla="val 19404474"/>
            <a:gd name="adj4" fmla="val 12575511"/>
            <a:gd name="adj5" fmla="val 3959"/>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471D211-15AF-4D9A-838A-084A369073DB}">
      <dsp:nvSpPr>
        <dsp:cNvPr id="0" name=""/>
        <dsp:cNvSpPr/>
      </dsp:nvSpPr>
      <dsp:spPr>
        <a:xfrm>
          <a:off x="2503612" y="690357"/>
          <a:ext cx="1440608" cy="57288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b="1" kern="1200" dirty="0" smtClean="0"/>
            <a:t>WASTE TYRE SOURCES</a:t>
          </a:r>
          <a:endParaRPr lang="en-US" sz="1700" b="1" kern="1200" dirty="0"/>
        </a:p>
      </dsp:txBody>
      <dsp:txXfrm>
        <a:off x="2503612" y="690357"/>
        <a:ext cx="1440608" cy="572882"/>
      </dsp:txXfrm>
    </dsp:sp>
    <dsp:sp modelId="{33CB7CA8-0B69-4477-BDE1-3D1279541BA6}">
      <dsp:nvSpPr>
        <dsp:cNvPr id="0" name=""/>
        <dsp:cNvSpPr/>
      </dsp:nvSpPr>
      <dsp:spPr>
        <a:xfrm>
          <a:off x="4285379" y="976798"/>
          <a:ext cx="1620684" cy="1336725"/>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Sorting</a:t>
          </a:r>
          <a:endParaRPr lang="en-US" sz="1200" kern="1200" dirty="0"/>
        </a:p>
        <a:p>
          <a:pPr marL="114300" lvl="1" indent="-114300" algn="l" defTabSz="533400">
            <a:lnSpc>
              <a:spcPct val="90000"/>
            </a:lnSpc>
            <a:spcBef>
              <a:spcPct val="0"/>
            </a:spcBef>
            <a:spcAft>
              <a:spcPct val="15000"/>
            </a:spcAft>
            <a:buChar char="••"/>
          </a:pPr>
          <a:r>
            <a:rPr lang="en-US" sz="1200" kern="1200" dirty="0" smtClean="0"/>
            <a:t>Pre-processing</a:t>
          </a:r>
          <a:endParaRPr lang="en-US" sz="1200" kern="1200" dirty="0"/>
        </a:p>
      </dsp:txBody>
      <dsp:txXfrm>
        <a:off x="4285379" y="976798"/>
        <a:ext cx="1620684" cy="1050284"/>
      </dsp:txXfrm>
    </dsp:sp>
    <dsp:sp modelId="{6677FBB0-9358-4546-B8AC-14A7989B0614}">
      <dsp:nvSpPr>
        <dsp:cNvPr id="0" name=""/>
        <dsp:cNvSpPr/>
      </dsp:nvSpPr>
      <dsp:spPr>
        <a:xfrm>
          <a:off x="5174172" y="1216190"/>
          <a:ext cx="1903982" cy="1903982"/>
        </a:xfrm>
        <a:prstGeom prst="leftCircularArrow">
          <a:avLst>
            <a:gd name="adj1" fmla="val 3763"/>
            <a:gd name="adj2" fmla="val 469826"/>
            <a:gd name="adj3" fmla="val 2245337"/>
            <a:gd name="adj4" fmla="val 9024489"/>
            <a:gd name="adj5" fmla="val 439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DA98F2F-8DBE-4B71-B406-57E355330308}">
      <dsp:nvSpPr>
        <dsp:cNvPr id="0" name=""/>
        <dsp:cNvSpPr/>
      </dsp:nvSpPr>
      <dsp:spPr>
        <a:xfrm>
          <a:off x="4645531" y="2027083"/>
          <a:ext cx="1440608" cy="572882"/>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b="1" kern="1200" dirty="0" smtClean="0"/>
            <a:t>DEPOTS</a:t>
          </a:r>
          <a:endParaRPr lang="en-US" sz="1700" b="1" kern="1200" dirty="0"/>
        </a:p>
      </dsp:txBody>
      <dsp:txXfrm>
        <a:off x="4645531" y="2027083"/>
        <a:ext cx="1440608" cy="572882"/>
      </dsp:txXfrm>
    </dsp:sp>
    <dsp:sp modelId="{5A08C52B-8F9F-45CF-B3BC-8AB219855D32}">
      <dsp:nvSpPr>
        <dsp:cNvPr id="0" name=""/>
        <dsp:cNvSpPr/>
      </dsp:nvSpPr>
      <dsp:spPr>
        <a:xfrm>
          <a:off x="6427298" y="976798"/>
          <a:ext cx="1620684" cy="1336725"/>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Process waste </a:t>
          </a:r>
          <a:r>
            <a:rPr lang="en-US" sz="1200" kern="1200" dirty="0" err="1" smtClean="0"/>
            <a:t>tyres</a:t>
          </a:r>
          <a:r>
            <a:rPr lang="en-US" sz="1200" kern="1200" dirty="0" smtClean="0"/>
            <a:t> to produce products</a:t>
          </a:r>
          <a:endParaRPr lang="en-US" sz="1200" kern="1200" dirty="0"/>
        </a:p>
        <a:p>
          <a:pPr marL="228600" lvl="2" indent="-114300" algn="l" defTabSz="533400">
            <a:lnSpc>
              <a:spcPct val="90000"/>
            </a:lnSpc>
            <a:spcBef>
              <a:spcPct val="0"/>
            </a:spcBef>
            <a:spcAft>
              <a:spcPct val="15000"/>
            </a:spcAft>
            <a:buChar char="••"/>
          </a:pPr>
          <a:r>
            <a:rPr lang="en-US" sz="1200" kern="1200" dirty="0" smtClean="0"/>
            <a:t>Pyrolysis</a:t>
          </a:r>
          <a:endParaRPr lang="en-US" sz="1200" kern="1200" dirty="0"/>
        </a:p>
        <a:p>
          <a:pPr marL="228600" lvl="2" indent="-114300" algn="l" defTabSz="533400">
            <a:lnSpc>
              <a:spcPct val="90000"/>
            </a:lnSpc>
            <a:spcBef>
              <a:spcPct val="0"/>
            </a:spcBef>
            <a:spcAft>
              <a:spcPct val="15000"/>
            </a:spcAft>
            <a:buChar char="••"/>
          </a:pPr>
          <a:r>
            <a:rPr lang="en-US" sz="1200" kern="1200" dirty="0" smtClean="0"/>
            <a:t>Rubber crumb</a:t>
          </a:r>
          <a:endParaRPr lang="en-US" sz="1200" kern="1200" dirty="0"/>
        </a:p>
        <a:p>
          <a:pPr marL="228600" lvl="2" indent="-114300" algn="l" defTabSz="533400">
            <a:lnSpc>
              <a:spcPct val="90000"/>
            </a:lnSpc>
            <a:spcBef>
              <a:spcPct val="0"/>
            </a:spcBef>
            <a:spcAft>
              <a:spcPct val="15000"/>
            </a:spcAft>
            <a:buChar char="••"/>
          </a:pPr>
          <a:r>
            <a:rPr lang="en-US" sz="1200" kern="1200" dirty="0" smtClean="0"/>
            <a:t>Secondary Industry</a:t>
          </a:r>
          <a:endParaRPr lang="en-US" sz="1200" kern="1200" dirty="0"/>
        </a:p>
      </dsp:txBody>
      <dsp:txXfrm>
        <a:off x="6427298" y="1263239"/>
        <a:ext cx="1620684" cy="1050284"/>
      </dsp:txXfrm>
    </dsp:sp>
    <dsp:sp modelId="{66D97C21-EB34-4CBE-BABF-BA73E3D77E45}">
      <dsp:nvSpPr>
        <dsp:cNvPr id="0" name=""/>
        <dsp:cNvSpPr/>
      </dsp:nvSpPr>
      <dsp:spPr>
        <a:xfrm>
          <a:off x="6787450" y="690357"/>
          <a:ext cx="1440608" cy="572882"/>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b="1" kern="1200" dirty="0" smtClean="0"/>
            <a:t>PROCESSORS</a:t>
          </a:r>
          <a:endParaRPr lang="en-US" sz="1700" b="1" kern="1200" dirty="0"/>
        </a:p>
      </dsp:txBody>
      <dsp:txXfrm>
        <a:off x="6787450" y="690357"/>
        <a:ext cx="1440608" cy="57288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B82371E-9154-1248-B239-96B72B6AD5F2}">
      <dsp:nvSpPr>
        <dsp:cNvPr id="0" name=""/>
        <dsp:cNvSpPr/>
      </dsp:nvSpPr>
      <dsp:spPr>
        <a:xfrm rot="5400000">
          <a:off x="4757387" y="-1612955"/>
          <a:ext cx="1605736" cy="5233182"/>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smtClean="0"/>
            <a:t>Micro-Collectors, </a:t>
          </a:r>
          <a:r>
            <a:rPr lang="en-US" sz="1800" b="1" kern="1200" dirty="0" err="1" smtClean="0"/>
            <a:t>Microdepots</a:t>
          </a:r>
          <a:r>
            <a:rPr lang="en-US" sz="1800" b="1" kern="1200" dirty="0" smtClean="0"/>
            <a:t>, Transporters, Depot Facilities,  Depot Operators, Pre-Processor, Processors</a:t>
          </a:r>
          <a:endParaRPr lang="en-US" sz="1800" b="1" kern="1200" dirty="0"/>
        </a:p>
        <a:p>
          <a:pPr marL="171450" lvl="1" indent="-171450" algn="l" defTabSz="800100">
            <a:lnSpc>
              <a:spcPct val="90000"/>
            </a:lnSpc>
            <a:spcBef>
              <a:spcPct val="0"/>
            </a:spcBef>
            <a:spcAft>
              <a:spcPct val="15000"/>
            </a:spcAft>
            <a:buChar char="••"/>
          </a:pPr>
          <a:r>
            <a:rPr lang="en-US" sz="1800" b="1" kern="1200" dirty="0" smtClean="0"/>
            <a:t>Pre-processing Equipment</a:t>
          </a:r>
          <a:endParaRPr lang="en-US" sz="1800" b="1" kern="1200" dirty="0"/>
        </a:p>
      </dsp:txBody>
      <dsp:txXfrm rot="5400000">
        <a:off x="4757387" y="-1612955"/>
        <a:ext cx="1605736" cy="5233182"/>
      </dsp:txXfrm>
    </dsp:sp>
    <dsp:sp modelId="{705F9E2D-64DD-9146-BD1A-2B352B418C8E}">
      <dsp:nvSpPr>
        <dsp:cNvPr id="0" name=""/>
        <dsp:cNvSpPr/>
      </dsp:nvSpPr>
      <dsp:spPr>
        <a:xfrm>
          <a:off x="0" y="50"/>
          <a:ext cx="2943664" cy="200717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5260" tIns="87630" rIns="175260" bIns="87630" numCol="1" spcCol="1270" anchor="ctr" anchorCtr="0">
          <a:noAutofit/>
        </a:bodyPr>
        <a:lstStyle/>
        <a:p>
          <a:pPr lvl="0" algn="ctr" defTabSz="2044700">
            <a:lnSpc>
              <a:spcPct val="90000"/>
            </a:lnSpc>
            <a:spcBef>
              <a:spcPct val="0"/>
            </a:spcBef>
            <a:spcAft>
              <a:spcPct val="35000"/>
            </a:spcAft>
          </a:pPr>
          <a:r>
            <a:rPr lang="en-US" sz="4600" b="1" kern="1200" dirty="0" smtClean="0"/>
            <a:t>Current Contracts</a:t>
          </a:r>
          <a:endParaRPr lang="en-US" sz="4600" b="1" kern="1200" dirty="0"/>
        </a:p>
      </dsp:txBody>
      <dsp:txXfrm>
        <a:off x="0" y="50"/>
        <a:ext cx="2943664" cy="2007170"/>
      </dsp:txXfrm>
    </dsp:sp>
    <dsp:sp modelId="{8324633F-00DE-374F-ACA5-6145252F80EB}">
      <dsp:nvSpPr>
        <dsp:cNvPr id="0" name=""/>
        <dsp:cNvSpPr/>
      </dsp:nvSpPr>
      <dsp:spPr>
        <a:xfrm rot="5400000">
          <a:off x="4757387" y="494572"/>
          <a:ext cx="1605736" cy="5233182"/>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endParaRPr lang="en-US" sz="1800" b="1" kern="1200" dirty="0"/>
        </a:p>
        <a:p>
          <a:pPr marL="171450" lvl="1" indent="-171450" algn="l" defTabSz="800100">
            <a:lnSpc>
              <a:spcPct val="90000"/>
            </a:lnSpc>
            <a:spcBef>
              <a:spcPct val="0"/>
            </a:spcBef>
            <a:spcAft>
              <a:spcPct val="15000"/>
            </a:spcAft>
            <a:buChar char="••"/>
          </a:pPr>
          <a:r>
            <a:rPr lang="en-US" sz="1800" b="0" kern="1200" dirty="0" smtClean="0">
              <a:solidFill>
                <a:schemeClr val="tx1"/>
              </a:solidFill>
            </a:rPr>
            <a:t>Recycling Markets Study</a:t>
          </a:r>
          <a:endParaRPr lang="en-US" sz="1800" b="0" kern="1200" dirty="0">
            <a:solidFill>
              <a:schemeClr val="tx1"/>
            </a:solidFill>
          </a:endParaRPr>
        </a:p>
        <a:p>
          <a:pPr marL="171450" lvl="1" indent="-171450" algn="l" defTabSz="800100">
            <a:lnSpc>
              <a:spcPct val="90000"/>
            </a:lnSpc>
            <a:spcBef>
              <a:spcPct val="0"/>
            </a:spcBef>
            <a:spcAft>
              <a:spcPct val="15000"/>
            </a:spcAft>
            <a:buChar char="••"/>
          </a:pPr>
          <a:r>
            <a:rPr lang="en-US" sz="1800" b="0" kern="1200" dirty="0" smtClean="0">
              <a:solidFill>
                <a:schemeClr val="tx1"/>
              </a:solidFill>
            </a:rPr>
            <a:t>IT system for Operations</a:t>
          </a:r>
          <a:endParaRPr lang="en-US" sz="1800" b="0" kern="1200" dirty="0">
            <a:solidFill>
              <a:schemeClr val="tx1"/>
            </a:solidFill>
          </a:endParaRPr>
        </a:p>
        <a:p>
          <a:pPr marL="171450" lvl="1" indent="-171450" algn="l" defTabSz="800100">
            <a:lnSpc>
              <a:spcPct val="90000"/>
            </a:lnSpc>
            <a:spcBef>
              <a:spcPct val="0"/>
            </a:spcBef>
            <a:spcAft>
              <a:spcPct val="15000"/>
            </a:spcAft>
            <a:buChar char="••"/>
          </a:pPr>
          <a:r>
            <a:rPr lang="en-US" sz="1800" b="0" kern="1200" dirty="0" smtClean="0">
              <a:solidFill>
                <a:schemeClr val="tx1"/>
              </a:solidFill>
            </a:rPr>
            <a:t>Tools of Trade</a:t>
          </a:r>
          <a:endParaRPr lang="en-US" sz="1800" b="0" kern="1200" dirty="0">
            <a:solidFill>
              <a:schemeClr val="tx1"/>
            </a:solidFill>
          </a:endParaRPr>
        </a:p>
        <a:p>
          <a:pPr marL="171450" lvl="1" indent="-171450" algn="l" defTabSz="800100">
            <a:lnSpc>
              <a:spcPct val="90000"/>
            </a:lnSpc>
            <a:spcBef>
              <a:spcPct val="0"/>
            </a:spcBef>
            <a:spcAft>
              <a:spcPct val="15000"/>
            </a:spcAft>
            <a:buChar char="••"/>
          </a:pPr>
          <a:r>
            <a:rPr lang="en-US" sz="1800" b="0" kern="1200" dirty="0" smtClean="0">
              <a:solidFill>
                <a:schemeClr val="tx1"/>
              </a:solidFill>
            </a:rPr>
            <a:t>Legal Advisory Services</a:t>
          </a:r>
          <a:endParaRPr lang="en-US" sz="1800" b="0" kern="1200" dirty="0">
            <a:solidFill>
              <a:schemeClr val="tx1"/>
            </a:solidFill>
          </a:endParaRPr>
        </a:p>
        <a:p>
          <a:pPr marL="171450" lvl="1" indent="-171450" algn="l" defTabSz="800100">
            <a:lnSpc>
              <a:spcPct val="90000"/>
            </a:lnSpc>
            <a:spcBef>
              <a:spcPct val="0"/>
            </a:spcBef>
            <a:spcAft>
              <a:spcPct val="15000"/>
            </a:spcAft>
            <a:buChar char="••"/>
          </a:pPr>
          <a:endParaRPr lang="en-US" sz="1800" kern="1200" dirty="0"/>
        </a:p>
      </dsp:txBody>
      <dsp:txXfrm rot="5400000">
        <a:off x="4757387" y="494572"/>
        <a:ext cx="1605736" cy="5233182"/>
      </dsp:txXfrm>
    </dsp:sp>
    <dsp:sp modelId="{B5E1A5BA-5BE6-DD46-AACD-8CA8F9B9AAB7}">
      <dsp:nvSpPr>
        <dsp:cNvPr id="0" name=""/>
        <dsp:cNvSpPr/>
      </dsp:nvSpPr>
      <dsp:spPr>
        <a:xfrm>
          <a:off x="0" y="2107578"/>
          <a:ext cx="2943664" cy="200717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5260" tIns="87630" rIns="175260" bIns="87630" numCol="1" spcCol="1270" anchor="ctr" anchorCtr="0">
          <a:noAutofit/>
        </a:bodyPr>
        <a:lstStyle/>
        <a:p>
          <a:pPr lvl="0" algn="ctr" defTabSz="2044700">
            <a:lnSpc>
              <a:spcPct val="90000"/>
            </a:lnSpc>
            <a:spcBef>
              <a:spcPct val="0"/>
            </a:spcBef>
            <a:spcAft>
              <a:spcPct val="35000"/>
            </a:spcAft>
          </a:pPr>
          <a:r>
            <a:rPr lang="en-US" sz="4600" b="1" kern="1200" dirty="0" smtClean="0"/>
            <a:t>Current Contracts</a:t>
          </a:r>
          <a:endParaRPr lang="en-US" sz="4600" b="1" kern="1200" dirty="0"/>
        </a:p>
      </dsp:txBody>
      <dsp:txXfrm>
        <a:off x="0" y="2107578"/>
        <a:ext cx="2943664" cy="200717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0CE8D08-E5D8-1E4D-BC98-D40BE92BE0D8}">
      <dsp:nvSpPr>
        <dsp:cNvPr id="0" name=""/>
        <dsp:cNvSpPr/>
      </dsp:nvSpPr>
      <dsp:spPr>
        <a:xfrm rot="5400000">
          <a:off x="-272035" y="273944"/>
          <a:ext cx="1813569" cy="1269498"/>
        </a:xfrm>
        <a:prstGeom prst="chevron">
          <a:avLst/>
        </a:prstGeom>
        <a:solidFill>
          <a:schemeClr val="accent6">
            <a:lumMod val="7500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smtClean="0"/>
            <a:t>Year 1</a:t>
          </a:r>
          <a:endParaRPr lang="en-US" sz="3500" kern="1200" dirty="0"/>
        </a:p>
      </dsp:txBody>
      <dsp:txXfrm rot="5400000">
        <a:off x="-272035" y="273944"/>
        <a:ext cx="1813569" cy="1269498"/>
      </dsp:txXfrm>
    </dsp:sp>
    <dsp:sp modelId="{C6570C6C-EF9A-644C-9A9D-E614DF2D256C}">
      <dsp:nvSpPr>
        <dsp:cNvPr id="0" name=""/>
        <dsp:cNvSpPr/>
      </dsp:nvSpPr>
      <dsp:spPr>
        <a:xfrm rot="5400000">
          <a:off x="4160139" y="-2888731"/>
          <a:ext cx="1178820" cy="6960101"/>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err="1" smtClean="0"/>
            <a:t>Stabilising</a:t>
          </a:r>
          <a:r>
            <a:rPr lang="en-US" sz="1700" kern="1200" dirty="0" smtClean="0"/>
            <a:t> waste </a:t>
          </a:r>
          <a:r>
            <a:rPr lang="en-US" sz="1700" kern="1200" dirty="0" err="1" smtClean="0"/>
            <a:t>tyre</a:t>
          </a:r>
          <a:r>
            <a:rPr lang="en-US" sz="1700" kern="1200" dirty="0" smtClean="0"/>
            <a:t> operations, setting up operational systems</a:t>
          </a:r>
          <a:endParaRPr lang="en-US" sz="1700" kern="1200" dirty="0"/>
        </a:p>
        <a:p>
          <a:pPr marL="171450" lvl="1" indent="-171450" algn="l" defTabSz="755650">
            <a:lnSpc>
              <a:spcPct val="90000"/>
            </a:lnSpc>
            <a:spcBef>
              <a:spcPct val="0"/>
            </a:spcBef>
            <a:spcAft>
              <a:spcPct val="15000"/>
            </a:spcAft>
            <a:buChar char="••"/>
          </a:pPr>
          <a:r>
            <a:rPr lang="en-US" sz="1700" kern="1200" dirty="0" smtClean="0"/>
            <a:t>Preserving SMME jobs &amp; ensuring equity  in the waste </a:t>
          </a:r>
          <a:r>
            <a:rPr lang="en-US" sz="1700" kern="1200" dirty="0" err="1" smtClean="0"/>
            <a:t>tyre</a:t>
          </a:r>
          <a:r>
            <a:rPr lang="en-US" sz="1700" kern="1200" dirty="0" smtClean="0"/>
            <a:t> sector</a:t>
          </a:r>
          <a:endParaRPr lang="en-US" sz="1700" kern="1200" dirty="0"/>
        </a:p>
        <a:p>
          <a:pPr marL="171450" lvl="1" indent="-171450" algn="l" defTabSz="755650">
            <a:lnSpc>
              <a:spcPct val="90000"/>
            </a:lnSpc>
            <a:spcBef>
              <a:spcPct val="0"/>
            </a:spcBef>
            <a:spcAft>
              <a:spcPct val="15000"/>
            </a:spcAft>
            <a:buChar char="••"/>
          </a:pPr>
          <a:r>
            <a:rPr lang="en-US" sz="1700" kern="1200" dirty="0" smtClean="0"/>
            <a:t>Managing transition &amp; associated risks (related to procurement, financial resources, infrastructure, environment </a:t>
          </a:r>
          <a:r>
            <a:rPr lang="en-US" sz="1700" kern="1200" dirty="0" err="1" smtClean="0"/>
            <a:t>etc</a:t>
          </a:r>
          <a:r>
            <a:rPr lang="en-US" sz="1700" kern="1200" dirty="0" smtClean="0"/>
            <a:t>)</a:t>
          </a:r>
          <a:endParaRPr lang="en-US" sz="1700" kern="1200" dirty="0"/>
        </a:p>
      </dsp:txBody>
      <dsp:txXfrm rot="5400000">
        <a:off x="4160139" y="-2888731"/>
        <a:ext cx="1178820" cy="6960101"/>
      </dsp:txXfrm>
    </dsp:sp>
    <dsp:sp modelId="{9E5F7D45-1224-EE41-9098-3177C4059304}">
      <dsp:nvSpPr>
        <dsp:cNvPr id="0" name=""/>
        <dsp:cNvSpPr/>
      </dsp:nvSpPr>
      <dsp:spPr>
        <a:xfrm rot="5400000">
          <a:off x="-272035" y="1796656"/>
          <a:ext cx="1813569" cy="1269498"/>
        </a:xfrm>
        <a:prstGeom prst="chevron">
          <a:avLst/>
        </a:prstGeom>
        <a:solidFill>
          <a:schemeClr val="accent6">
            <a:lumMod val="7500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smtClean="0"/>
            <a:t>Year 2</a:t>
          </a:r>
          <a:endParaRPr lang="en-US" sz="3500" kern="1200" dirty="0"/>
        </a:p>
      </dsp:txBody>
      <dsp:txXfrm rot="5400000">
        <a:off x="-272035" y="1796656"/>
        <a:ext cx="1813569" cy="1269498"/>
      </dsp:txXfrm>
    </dsp:sp>
    <dsp:sp modelId="{950C2E51-BD5A-1848-A995-BBD083AD93F3}">
      <dsp:nvSpPr>
        <dsp:cNvPr id="0" name=""/>
        <dsp:cNvSpPr/>
      </dsp:nvSpPr>
      <dsp:spPr>
        <a:xfrm rot="5400000">
          <a:off x="4160139" y="-1366019"/>
          <a:ext cx="1178820" cy="6960101"/>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Maintaining operations , reviewing business models &amp; mitigating risks</a:t>
          </a:r>
          <a:endParaRPr lang="en-US" sz="1700" kern="1200" dirty="0"/>
        </a:p>
        <a:p>
          <a:pPr marL="171450" lvl="1" indent="-171450" algn="l" defTabSz="755650">
            <a:lnSpc>
              <a:spcPct val="90000"/>
            </a:lnSpc>
            <a:spcBef>
              <a:spcPct val="0"/>
            </a:spcBef>
            <a:spcAft>
              <a:spcPct val="15000"/>
            </a:spcAft>
            <a:buChar char="••"/>
          </a:pPr>
          <a:r>
            <a:rPr lang="en-US" sz="1700" kern="1200" dirty="0" smtClean="0"/>
            <a:t>Progressively building capacity to implement broader waste bureau mandate; to focus on incentives</a:t>
          </a:r>
          <a:endParaRPr lang="en-US" sz="1700" kern="1200" dirty="0"/>
        </a:p>
        <a:p>
          <a:pPr marL="171450" lvl="1" indent="-171450" algn="l" defTabSz="755650">
            <a:lnSpc>
              <a:spcPct val="90000"/>
            </a:lnSpc>
            <a:spcBef>
              <a:spcPct val="0"/>
            </a:spcBef>
            <a:spcAft>
              <a:spcPct val="15000"/>
            </a:spcAft>
            <a:buChar char="••"/>
          </a:pPr>
          <a:r>
            <a:rPr lang="en-US" sz="1700" kern="1200" dirty="0" smtClean="0"/>
            <a:t>Improving Efficiencies; systems and capacity for compliance &amp; support</a:t>
          </a:r>
          <a:endParaRPr lang="en-US" sz="1700" kern="1200" dirty="0"/>
        </a:p>
      </dsp:txBody>
      <dsp:txXfrm rot="5400000">
        <a:off x="4160139" y="-1366019"/>
        <a:ext cx="1178820" cy="696010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0874688-F8B2-6A4C-BB53-B3F623F2615F}" type="datetimeFigureOut">
              <a:rPr lang="en-US" smtClean="0"/>
              <a:pPr/>
              <a:t>2/20/2019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29784ED-53B3-C744-BD49-54ABCD27825F}" type="slidenum">
              <a:rPr lang="en-US" smtClean="0"/>
              <a:pPr/>
              <a:t>‹#›</a:t>
            </a:fld>
            <a:endParaRPr lang="en-US"/>
          </a:p>
        </p:txBody>
      </p:sp>
    </p:spTree>
    <p:extLst>
      <p:ext uri="{BB962C8B-B14F-4D97-AF65-F5344CB8AC3E}">
        <p14:creationId xmlns:p14="http://schemas.microsoft.com/office/powerpoint/2010/main" xmlns="" val="1913470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ZA"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09B8EE0-425D-4520-B2DB-2BC86E559FE6}" type="datetimeFigureOut">
              <a:rPr lang="en-ZA" smtClean="0"/>
              <a:pPr/>
              <a:t>2019/02/20</a:t>
            </a:fld>
            <a:endParaRPr lang="en-ZA"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ZA"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ZA"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5C478FD-EC39-4013-99F7-F5A507F13219}" type="slidenum">
              <a:rPr lang="en-ZA" smtClean="0"/>
              <a:pPr/>
              <a:t>‹#›</a:t>
            </a:fld>
            <a:endParaRPr lang="en-ZA" dirty="0"/>
          </a:p>
        </p:txBody>
      </p:sp>
    </p:spTree>
    <p:extLst>
      <p:ext uri="{BB962C8B-B14F-4D97-AF65-F5344CB8AC3E}">
        <p14:creationId xmlns:p14="http://schemas.microsoft.com/office/powerpoint/2010/main" xmlns="" val="244959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C478FD-EC39-4013-99F7-F5A507F13219}" type="slidenum">
              <a:rPr lang="en-ZA" smtClean="0"/>
              <a:pPr/>
              <a:t>1</a:t>
            </a:fld>
            <a:endParaRPr lang="en-ZA" dirty="0"/>
          </a:p>
        </p:txBody>
      </p:sp>
    </p:spTree>
    <p:extLst>
      <p:ext uri="{BB962C8B-B14F-4D97-AF65-F5344CB8AC3E}">
        <p14:creationId xmlns:p14="http://schemas.microsoft.com/office/powerpoint/2010/main" xmlns="" val="8348061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C478FD-EC39-4013-99F7-F5A507F13219}" type="slidenum">
              <a:rPr lang="en-ZA" smtClean="0"/>
              <a:pPr/>
              <a:t>16</a:t>
            </a:fld>
            <a:endParaRPr lang="en-ZA" dirty="0"/>
          </a:p>
        </p:txBody>
      </p:sp>
    </p:spTree>
    <p:extLst>
      <p:ext uri="{BB962C8B-B14F-4D97-AF65-F5344CB8AC3E}">
        <p14:creationId xmlns:p14="http://schemas.microsoft.com/office/powerpoint/2010/main" xmlns="" val="2671835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C478FD-EC39-4013-99F7-F5A507F13219}" type="slidenum">
              <a:rPr lang="en-ZA" smtClean="0"/>
              <a:pPr/>
              <a:t>17</a:t>
            </a:fld>
            <a:endParaRPr lang="en-ZA" dirty="0"/>
          </a:p>
        </p:txBody>
      </p:sp>
    </p:spTree>
    <p:extLst>
      <p:ext uri="{BB962C8B-B14F-4D97-AF65-F5344CB8AC3E}">
        <p14:creationId xmlns:p14="http://schemas.microsoft.com/office/powerpoint/2010/main" xmlns="" val="2031648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C478FD-EC39-4013-99F7-F5A507F13219}" type="slidenum">
              <a:rPr lang="en-ZA" smtClean="0"/>
              <a:pPr/>
              <a:t>18</a:t>
            </a:fld>
            <a:endParaRPr lang="en-ZA" dirty="0"/>
          </a:p>
        </p:txBody>
      </p:sp>
    </p:spTree>
    <p:extLst>
      <p:ext uri="{BB962C8B-B14F-4D97-AF65-F5344CB8AC3E}">
        <p14:creationId xmlns:p14="http://schemas.microsoft.com/office/powerpoint/2010/main" xmlns="" val="1536892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C478FD-EC39-4013-99F7-F5A507F13219}" type="slidenum">
              <a:rPr lang="en-ZA" smtClean="0"/>
              <a:pPr/>
              <a:t>19</a:t>
            </a:fld>
            <a:endParaRPr lang="en-ZA" dirty="0"/>
          </a:p>
        </p:txBody>
      </p:sp>
    </p:spTree>
    <p:extLst>
      <p:ext uri="{BB962C8B-B14F-4D97-AF65-F5344CB8AC3E}">
        <p14:creationId xmlns:p14="http://schemas.microsoft.com/office/powerpoint/2010/main" xmlns="" val="10328566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C478FD-EC39-4013-99F7-F5A507F13219}" type="slidenum">
              <a:rPr lang="en-ZA" smtClean="0"/>
              <a:pPr/>
              <a:t>20</a:t>
            </a:fld>
            <a:endParaRPr lang="en-ZA" dirty="0"/>
          </a:p>
        </p:txBody>
      </p:sp>
    </p:spTree>
    <p:extLst>
      <p:ext uri="{BB962C8B-B14F-4D97-AF65-F5344CB8AC3E}">
        <p14:creationId xmlns:p14="http://schemas.microsoft.com/office/powerpoint/2010/main" xmlns="" val="14083317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C478FD-EC39-4013-99F7-F5A507F13219}" type="slidenum">
              <a:rPr lang="en-ZA" smtClean="0"/>
              <a:pPr/>
              <a:t>21</a:t>
            </a:fld>
            <a:endParaRPr lang="en-ZA" dirty="0"/>
          </a:p>
        </p:txBody>
      </p:sp>
    </p:spTree>
    <p:extLst>
      <p:ext uri="{BB962C8B-B14F-4D97-AF65-F5344CB8AC3E}">
        <p14:creationId xmlns:p14="http://schemas.microsoft.com/office/powerpoint/2010/main" xmlns="" val="2106667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C478FD-EC39-4013-99F7-F5A507F13219}" type="slidenum">
              <a:rPr lang="en-ZA" smtClean="0"/>
              <a:pPr/>
              <a:t>2</a:t>
            </a:fld>
            <a:endParaRPr lang="en-ZA" dirty="0"/>
          </a:p>
        </p:txBody>
      </p:sp>
    </p:spTree>
    <p:extLst>
      <p:ext uri="{BB962C8B-B14F-4D97-AF65-F5344CB8AC3E}">
        <p14:creationId xmlns:p14="http://schemas.microsoft.com/office/powerpoint/2010/main" xmlns="" val="1771284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C478FD-EC39-4013-99F7-F5A507F13219}" type="slidenum">
              <a:rPr lang="en-ZA" smtClean="0"/>
              <a:pPr/>
              <a:t>3</a:t>
            </a:fld>
            <a:endParaRPr lang="en-ZA" dirty="0"/>
          </a:p>
        </p:txBody>
      </p:sp>
    </p:spTree>
    <p:extLst>
      <p:ext uri="{BB962C8B-B14F-4D97-AF65-F5344CB8AC3E}">
        <p14:creationId xmlns:p14="http://schemas.microsoft.com/office/powerpoint/2010/main" xmlns="" val="1314829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C478FD-EC39-4013-99F7-F5A507F13219}" type="slidenum">
              <a:rPr lang="en-ZA" smtClean="0"/>
              <a:pPr/>
              <a:t>5</a:t>
            </a:fld>
            <a:endParaRPr lang="en-ZA" dirty="0"/>
          </a:p>
        </p:txBody>
      </p:sp>
    </p:spTree>
    <p:extLst>
      <p:ext uri="{BB962C8B-B14F-4D97-AF65-F5344CB8AC3E}">
        <p14:creationId xmlns:p14="http://schemas.microsoft.com/office/powerpoint/2010/main" xmlns="" val="1647381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C478FD-EC39-4013-99F7-F5A507F13219}" type="slidenum">
              <a:rPr lang="en-ZA" smtClean="0"/>
              <a:pPr/>
              <a:t>6</a:t>
            </a:fld>
            <a:endParaRPr lang="en-ZA" dirty="0"/>
          </a:p>
        </p:txBody>
      </p:sp>
    </p:spTree>
    <p:extLst>
      <p:ext uri="{BB962C8B-B14F-4D97-AF65-F5344CB8AC3E}">
        <p14:creationId xmlns:p14="http://schemas.microsoft.com/office/powerpoint/2010/main" xmlns="" val="1241084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C478FD-EC39-4013-99F7-F5A507F13219}" type="slidenum">
              <a:rPr lang="en-ZA" smtClean="0"/>
              <a:pPr/>
              <a:t>7</a:t>
            </a:fld>
            <a:endParaRPr lang="en-ZA" dirty="0"/>
          </a:p>
        </p:txBody>
      </p:sp>
    </p:spTree>
    <p:extLst>
      <p:ext uri="{BB962C8B-B14F-4D97-AF65-F5344CB8AC3E}">
        <p14:creationId xmlns:p14="http://schemas.microsoft.com/office/powerpoint/2010/main" xmlns="" val="953400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C478FD-EC39-4013-99F7-F5A507F13219}" type="slidenum">
              <a:rPr lang="en-ZA" smtClean="0"/>
              <a:pPr/>
              <a:t>9</a:t>
            </a:fld>
            <a:endParaRPr lang="en-ZA" dirty="0"/>
          </a:p>
        </p:txBody>
      </p:sp>
    </p:spTree>
    <p:extLst>
      <p:ext uri="{BB962C8B-B14F-4D97-AF65-F5344CB8AC3E}">
        <p14:creationId xmlns:p14="http://schemas.microsoft.com/office/powerpoint/2010/main" xmlns="" val="6298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C478FD-EC39-4013-99F7-F5A507F13219}" type="slidenum">
              <a:rPr lang="en-ZA" smtClean="0"/>
              <a:pPr/>
              <a:t>10</a:t>
            </a:fld>
            <a:endParaRPr lang="en-ZA" dirty="0"/>
          </a:p>
        </p:txBody>
      </p:sp>
    </p:spTree>
    <p:extLst>
      <p:ext uri="{BB962C8B-B14F-4D97-AF65-F5344CB8AC3E}">
        <p14:creationId xmlns:p14="http://schemas.microsoft.com/office/powerpoint/2010/main" xmlns="" val="16543525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C478FD-EC39-4013-99F7-F5A507F13219}" type="slidenum">
              <a:rPr lang="en-ZA" smtClean="0"/>
              <a:pPr/>
              <a:t>11</a:t>
            </a:fld>
            <a:endParaRPr lang="en-ZA" dirty="0"/>
          </a:p>
        </p:txBody>
      </p:sp>
    </p:spTree>
    <p:extLst>
      <p:ext uri="{BB962C8B-B14F-4D97-AF65-F5344CB8AC3E}">
        <p14:creationId xmlns:p14="http://schemas.microsoft.com/office/powerpoint/2010/main" xmlns="" val="1632482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1D744464-86C9-42FE-B8D3-FB26B68B3847}" type="datetime1">
              <a:rPr lang="en-US" smtClean="0"/>
              <a:pPr/>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655CA5-5CBA-DF4F-B1B0-7A8AA507C16C}" type="slidenum">
              <a:rPr lang="en-US" smtClean="0"/>
              <a:pPr/>
              <a:t>‹#›</a:t>
            </a:fld>
            <a:endParaRPr lang="en-US" dirty="0"/>
          </a:p>
        </p:txBody>
      </p:sp>
    </p:spTree>
    <p:extLst>
      <p:ext uri="{BB962C8B-B14F-4D97-AF65-F5344CB8AC3E}">
        <p14:creationId xmlns:p14="http://schemas.microsoft.com/office/powerpoint/2010/main" xmlns="" val="3295677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258F2B2B-EA11-4A21-8355-C0DDBD233C1C}" type="datetime1">
              <a:rPr lang="en-US" smtClean="0"/>
              <a:pPr/>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655CA5-5CBA-DF4F-B1B0-7A8AA507C16C}" type="slidenum">
              <a:rPr lang="en-US" smtClean="0"/>
              <a:pPr/>
              <a:t>‹#›</a:t>
            </a:fld>
            <a:endParaRPr lang="en-US" dirty="0"/>
          </a:p>
        </p:txBody>
      </p:sp>
    </p:spTree>
    <p:extLst>
      <p:ext uri="{BB962C8B-B14F-4D97-AF65-F5344CB8AC3E}">
        <p14:creationId xmlns:p14="http://schemas.microsoft.com/office/powerpoint/2010/main" xmlns="" val="1913351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BB97B0E0-ED1A-4702-A82C-BF3F80FFEE82}" type="datetime1">
              <a:rPr lang="en-US" smtClean="0"/>
              <a:pPr/>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655CA5-5CBA-DF4F-B1B0-7A8AA507C16C}" type="slidenum">
              <a:rPr lang="en-US" smtClean="0"/>
              <a:pPr/>
              <a:t>‹#›</a:t>
            </a:fld>
            <a:endParaRPr lang="en-US" dirty="0"/>
          </a:p>
        </p:txBody>
      </p:sp>
    </p:spTree>
    <p:extLst>
      <p:ext uri="{BB962C8B-B14F-4D97-AF65-F5344CB8AC3E}">
        <p14:creationId xmlns:p14="http://schemas.microsoft.com/office/powerpoint/2010/main" xmlns="" val="1760526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396DAF91-0B71-41C7-91C7-A44B638DCC88}" type="datetime1">
              <a:rPr lang="en-US" smtClean="0"/>
              <a:pPr/>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655CA5-5CBA-DF4F-B1B0-7A8AA507C16C}" type="slidenum">
              <a:rPr lang="en-US" smtClean="0"/>
              <a:pPr/>
              <a:t>‹#›</a:t>
            </a:fld>
            <a:endParaRPr lang="en-US" dirty="0"/>
          </a:p>
        </p:txBody>
      </p:sp>
    </p:spTree>
    <p:extLst>
      <p:ext uri="{BB962C8B-B14F-4D97-AF65-F5344CB8AC3E}">
        <p14:creationId xmlns:p14="http://schemas.microsoft.com/office/powerpoint/2010/main" xmlns="" val="2012815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93821C-5AFA-4C89-B9CF-BED9F17D15D8}" type="datetime1">
              <a:rPr lang="en-US" smtClean="0"/>
              <a:pPr/>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655CA5-5CBA-DF4F-B1B0-7A8AA507C16C}" type="slidenum">
              <a:rPr lang="en-US" smtClean="0"/>
              <a:pPr/>
              <a:t>‹#›</a:t>
            </a:fld>
            <a:endParaRPr lang="en-US" dirty="0"/>
          </a:p>
        </p:txBody>
      </p:sp>
    </p:spTree>
    <p:extLst>
      <p:ext uri="{BB962C8B-B14F-4D97-AF65-F5344CB8AC3E}">
        <p14:creationId xmlns:p14="http://schemas.microsoft.com/office/powerpoint/2010/main" xmlns="" val="3804061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BB7F057B-E2C7-4051-A109-03A03CE1F1F5}" type="datetime1">
              <a:rPr lang="en-US" smtClean="0"/>
              <a:pPr/>
              <a:t>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655CA5-5CBA-DF4F-B1B0-7A8AA507C16C}" type="slidenum">
              <a:rPr lang="en-US" smtClean="0"/>
              <a:pPr/>
              <a:t>‹#›</a:t>
            </a:fld>
            <a:endParaRPr lang="en-US" dirty="0"/>
          </a:p>
        </p:txBody>
      </p:sp>
    </p:spTree>
    <p:extLst>
      <p:ext uri="{BB962C8B-B14F-4D97-AF65-F5344CB8AC3E}">
        <p14:creationId xmlns:p14="http://schemas.microsoft.com/office/powerpoint/2010/main" xmlns="" val="2918253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9EECD903-6656-4FBF-9147-5FE3B7090194}" type="datetime1">
              <a:rPr lang="en-US" smtClean="0"/>
              <a:pPr/>
              <a:t>2/20/2019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B655CA5-5CBA-DF4F-B1B0-7A8AA507C16C}" type="slidenum">
              <a:rPr lang="en-US" smtClean="0"/>
              <a:pPr/>
              <a:t>‹#›</a:t>
            </a:fld>
            <a:endParaRPr lang="en-US" dirty="0"/>
          </a:p>
        </p:txBody>
      </p:sp>
    </p:spTree>
    <p:extLst>
      <p:ext uri="{BB962C8B-B14F-4D97-AF65-F5344CB8AC3E}">
        <p14:creationId xmlns:p14="http://schemas.microsoft.com/office/powerpoint/2010/main" xmlns="" val="1455892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876C9109-7365-4770-A036-8CD70762A69E}" type="datetime1">
              <a:rPr lang="en-US" smtClean="0"/>
              <a:pPr/>
              <a:t>2/20/2019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B655CA5-5CBA-DF4F-B1B0-7A8AA507C16C}" type="slidenum">
              <a:rPr lang="en-US" smtClean="0"/>
              <a:pPr/>
              <a:t>‹#›</a:t>
            </a:fld>
            <a:endParaRPr lang="en-US" dirty="0"/>
          </a:p>
        </p:txBody>
      </p:sp>
    </p:spTree>
    <p:extLst>
      <p:ext uri="{BB962C8B-B14F-4D97-AF65-F5344CB8AC3E}">
        <p14:creationId xmlns:p14="http://schemas.microsoft.com/office/powerpoint/2010/main" xmlns="" val="214775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96ED80-ECF4-4BA8-8030-BC853E21FB5B}" type="datetime1">
              <a:rPr lang="en-US" smtClean="0"/>
              <a:pPr/>
              <a:t>2/20/2019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B655CA5-5CBA-DF4F-B1B0-7A8AA507C16C}" type="slidenum">
              <a:rPr lang="en-US" smtClean="0"/>
              <a:pPr/>
              <a:t>‹#›</a:t>
            </a:fld>
            <a:endParaRPr lang="en-US" dirty="0"/>
          </a:p>
        </p:txBody>
      </p:sp>
    </p:spTree>
    <p:extLst>
      <p:ext uri="{BB962C8B-B14F-4D97-AF65-F5344CB8AC3E}">
        <p14:creationId xmlns:p14="http://schemas.microsoft.com/office/powerpoint/2010/main" xmlns="" val="3913418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8915D7-3117-49DB-AC4B-B715DBE98787}" type="datetime1">
              <a:rPr lang="en-US" smtClean="0"/>
              <a:pPr/>
              <a:t>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655CA5-5CBA-DF4F-B1B0-7A8AA507C16C}" type="slidenum">
              <a:rPr lang="en-US" smtClean="0"/>
              <a:pPr/>
              <a:t>‹#›</a:t>
            </a:fld>
            <a:endParaRPr lang="en-US" dirty="0"/>
          </a:p>
        </p:txBody>
      </p:sp>
    </p:spTree>
    <p:extLst>
      <p:ext uri="{BB962C8B-B14F-4D97-AF65-F5344CB8AC3E}">
        <p14:creationId xmlns:p14="http://schemas.microsoft.com/office/powerpoint/2010/main" xmlns="" val="2513916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0EAE4D-7192-4F85-B0ED-8EDE2024A121}" type="datetime1">
              <a:rPr lang="en-US" smtClean="0"/>
              <a:pPr/>
              <a:t>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655CA5-5CBA-DF4F-B1B0-7A8AA507C16C}" type="slidenum">
              <a:rPr lang="en-US" smtClean="0"/>
              <a:pPr/>
              <a:t>‹#›</a:t>
            </a:fld>
            <a:endParaRPr lang="en-US" dirty="0"/>
          </a:p>
        </p:txBody>
      </p:sp>
    </p:spTree>
    <p:extLst>
      <p:ext uri="{BB962C8B-B14F-4D97-AF65-F5344CB8AC3E}">
        <p14:creationId xmlns:p14="http://schemas.microsoft.com/office/powerpoint/2010/main" xmlns="" val="2727833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8A8FAF-2D0F-4846-B4C0-E20CE7599D88}" type="datetime1">
              <a:rPr lang="en-US" smtClean="0"/>
              <a:pPr/>
              <a:t>2/20/2019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655CA5-5CBA-DF4F-B1B0-7A8AA507C16C}" type="slidenum">
              <a:rPr lang="en-US" smtClean="0"/>
              <a:pPr/>
              <a:t>‹#›</a:t>
            </a:fld>
            <a:endParaRPr lang="en-US" dirty="0"/>
          </a:p>
        </p:txBody>
      </p:sp>
    </p:spTree>
    <p:extLst>
      <p:ext uri="{BB962C8B-B14F-4D97-AF65-F5344CB8AC3E}">
        <p14:creationId xmlns:p14="http://schemas.microsoft.com/office/powerpoint/2010/main" xmlns="" val="412558926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png"/><Relationship Id="rId7" Type="http://schemas.openxmlformats.org/officeDocument/2006/relationships/diagramColors" Target="../diagrams/colors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png"/><Relationship Id="rId7" Type="http://schemas.openxmlformats.org/officeDocument/2006/relationships/diagramColors" Target="../diagrams/colors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r="-3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900" y="959370"/>
            <a:ext cx="8991600" cy="2368446"/>
          </a:xfrm>
        </p:spPr>
        <p:txBody>
          <a:bodyPr>
            <a:noAutofit/>
          </a:bodyPr>
          <a:lstStyle/>
          <a:p>
            <a:r>
              <a:rPr lang="en-GB" sz="3600" dirty="0" smtClean="0">
                <a:solidFill>
                  <a:schemeClr val="bg1"/>
                </a:solidFill>
              </a:rPr>
              <a:t>OPERATIONALISATION OF THE WASTE BUREAU </a:t>
            </a:r>
            <a:endParaRPr lang="en-GB" sz="3600" dirty="0">
              <a:solidFill>
                <a:schemeClr val="bg1"/>
              </a:solidFill>
            </a:endParaRPr>
          </a:p>
          <a:p>
            <a:endParaRPr lang="en-GB" altLang="en-US" sz="3600" b="1" dirty="0" smtClean="0">
              <a:solidFill>
                <a:schemeClr val="bg1"/>
              </a:solidFill>
              <a:latin typeface="Arial Narrow" panose="020B0606020202030204" pitchFamily="34" charset="0"/>
            </a:endParaRPr>
          </a:p>
          <a:p>
            <a:r>
              <a:rPr lang="en-US" altLang="en-US" sz="3600" b="1" dirty="0" smtClean="0">
                <a:solidFill>
                  <a:schemeClr val="bg1"/>
                </a:solidFill>
                <a:latin typeface="Arial Narrow" panose="020B0606020202030204" pitchFamily="34" charset="0"/>
              </a:rPr>
              <a:t>PCEA, </a:t>
            </a:r>
            <a:r>
              <a:rPr lang="en-US" sz="3600" b="1" dirty="0" smtClean="0">
                <a:solidFill>
                  <a:schemeClr val="bg1"/>
                </a:solidFill>
                <a:effectLst>
                  <a:outerShdw blurRad="38100" dist="38100" dir="2700000" algn="tl">
                    <a:srgbClr val="000000">
                      <a:alpha val="43137"/>
                    </a:srgbClr>
                  </a:outerShdw>
                </a:effectLst>
                <a:latin typeface="Arial Narrow" panose="020B0606020202030204" pitchFamily="34" charset="0"/>
              </a:rPr>
              <a:t>19</a:t>
            </a:r>
            <a:r>
              <a:rPr lang="en-US" sz="3600" b="1" baseline="30000" dirty="0" smtClean="0">
                <a:solidFill>
                  <a:schemeClr val="bg1"/>
                </a:solidFill>
                <a:effectLst>
                  <a:outerShdw blurRad="38100" dist="38100" dir="2700000" algn="tl">
                    <a:srgbClr val="000000">
                      <a:alpha val="43137"/>
                    </a:srgbClr>
                  </a:outerShdw>
                </a:effectLst>
                <a:latin typeface="Arial Narrow" panose="020B0606020202030204" pitchFamily="34" charset="0"/>
              </a:rPr>
              <a:t>th</a:t>
            </a:r>
            <a:r>
              <a:rPr lang="en-US" sz="3600" b="1" dirty="0" smtClean="0">
                <a:solidFill>
                  <a:schemeClr val="bg1"/>
                </a:solidFill>
                <a:effectLst>
                  <a:outerShdw blurRad="38100" dist="38100" dir="2700000" algn="tl">
                    <a:srgbClr val="000000">
                      <a:alpha val="43137"/>
                    </a:srgbClr>
                  </a:outerShdw>
                </a:effectLst>
                <a:latin typeface="Arial Narrow" panose="020B0606020202030204" pitchFamily="34" charset="0"/>
              </a:rPr>
              <a:t> February 2019</a:t>
            </a:r>
            <a:endParaRPr lang="en-US" sz="3600" b="1"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pic>
        <p:nvPicPr>
          <p:cNvPr id="4" name="Picture 3"/>
          <p:cNvPicPr>
            <a:picLocks noChangeAspect="1"/>
          </p:cNvPicPr>
          <p:nvPr/>
        </p:nvPicPr>
        <p:blipFill>
          <a:blip r:embed="rId4"/>
          <a:stretch>
            <a:fillRect/>
          </a:stretch>
        </p:blipFill>
        <p:spPr>
          <a:xfrm>
            <a:off x="5717754" y="5650523"/>
            <a:ext cx="3438015" cy="1207476"/>
          </a:xfrm>
          <a:prstGeom prst="rect">
            <a:avLst/>
          </a:prstGeom>
        </p:spPr>
      </p:pic>
    </p:spTree>
    <p:extLst>
      <p:ext uri="{BB962C8B-B14F-4D97-AF65-F5344CB8AC3E}">
        <p14:creationId xmlns:p14="http://schemas.microsoft.com/office/powerpoint/2010/main" xmlns="" val="8258705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6600"/>
          </a:solidFill>
          <a:ln>
            <a:solidFill>
              <a:srgbClr val="006600"/>
            </a:solidFill>
          </a:ln>
        </p:spPr>
        <p:txBody>
          <a:bodyPr>
            <a:normAutofit/>
          </a:bodyPr>
          <a:lstStyle/>
          <a:p>
            <a:r>
              <a:rPr lang="en-US" sz="3600" b="1" dirty="0" smtClean="0">
                <a:solidFill>
                  <a:schemeClr val="bg1"/>
                </a:solidFill>
                <a:effectLst>
                  <a:outerShdw blurRad="38100" dist="38100" dir="2700000" algn="tl">
                    <a:srgbClr val="000000">
                      <a:alpha val="43137"/>
                    </a:srgbClr>
                  </a:outerShdw>
                </a:effectLst>
                <a:latin typeface="Arial Narrow" pitchFamily="34" charset="0"/>
              </a:rPr>
              <a:t>Overview of Waste </a:t>
            </a:r>
            <a:r>
              <a:rPr lang="en-US" sz="3600" b="1" dirty="0" err="1" smtClean="0">
                <a:solidFill>
                  <a:schemeClr val="bg1"/>
                </a:solidFill>
                <a:effectLst>
                  <a:outerShdw blurRad="38100" dist="38100" dir="2700000" algn="tl">
                    <a:srgbClr val="000000">
                      <a:alpha val="43137"/>
                    </a:srgbClr>
                  </a:outerShdw>
                </a:effectLst>
                <a:latin typeface="Arial Narrow" pitchFamily="34" charset="0"/>
              </a:rPr>
              <a:t>tyres</a:t>
            </a:r>
            <a:r>
              <a:rPr lang="en-US" sz="3600" b="1" dirty="0" smtClean="0">
                <a:solidFill>
                  <a:schemeClr val="bg1"/>
                </a:solidFill>
                <a:effectLst>
                  <a:outerShdw blurRad="38100" dist="38100" dir="2700000" algn="tl">
                    <a:srgbClr val="000000">
                      <a:alpha val="43137"/>
                    </a:srgbClr>
                  </a:outerShdw>
                </a:effectLst>
                <a:latin typeface="Arial Narrow" pitchFamily="34" charset="0"/>
              </a:rPr>
              <a:t> Operations</a:t>
            </a:r>
            <a:endParaRPr lang="en-US" sz="3600" b="1" dirty="0">
              <a:solidFill>
                <a:schemeClr val="bg1"/>
              </a:solidFill>
              <a:effectLst>
                <a:outerShdw blurRad="38100" dist="38100" dir="2700000" algn="tl">
                  <a:srgbClr val="000000">
                    <a:alpha val="43137"/>
                  </a:srgbClr>
                </a:outerShdw>
              </a:effectLst>
              <a:latin typeface="Arial Narrow" pitchFamily="34" charset="0"/>
            </a:endParaRPr>
          </a:p>
        </p:txBody>
      </p:sp>
      <p:sp>
        <p:nvSpPr>
          <p:cNvPr id="5" name="Content Placeholder 4"/>
          <p:cNvSpPr>
            <a:spLocks noGrp="1"/>
          </p:cNvSpPr>
          <p:nvPr>
            <p:ph idx="1"/>
          </p:nvPr>
        </p:nvSpPr>
        <p:spPr>
          <a:xfrm>
            <a:off x="457200" y="1600201"/>
            <a:ext cx="8229600" cy="3598100"/>
          </a:xfrm>
        </p:spPr>
        <p:txBody>
          <a:bodyPr>
            <a:normAutofit/>
          </a:bodyPr>
          <a:lstStyle/>
          <a:p>
            <a:endParaRPr lang="en-US" sz="2800" dirty="0">
              <a:latin typeface="Arial Narrow" pitchFamily="34" charset="0"/>
              <a:cs typeface="Arial" charset="0"/>
            </a:endParaRPr>
          </a:p>
          <a:p>
            <a:endParaRPr lang="en-US" sz="2200" dirty="0"/>
          </a:p>
        </p:txBody>
      </p:sp>
      <p:pic>
        <p:nvPicPr>
          <p:cNvPr id="4" name="Picture 3"/>
          <p:cNvPicPr>
            <a:picLocks noChangeAspect="1"/>
          </p:cNvPicPr>
          <p:nvPr/>
        </p:nvPicPr>
        <p:blipFill>
          <a:blip r:embed="rId3"/>
          <a:stretch>
            <a:fillRect/>
          </a:stretch>
        </p:blipFill>
        <p:spPr>
          <a:xfrm>
            <a:off x="5783854" y="5551674"/>
            <a:ext cx="3360145" cy="1306326"/>
          </a:xfrm>
          <a:prstGeom prst="rect">
            <a:avLst/>
          </a:prstGeom>
        </p:spPr>
      </p:pic>
      <p:graphicFrame>
        <p:nvGraphicFramePr>
          <p:cNvPr id="3" name="Diagram 2"/>
          <p:cNvGraphicFramePr/>
          <p:nvPr>
            <p:extLst>
              <p:ext uri="{D42A27DB-BD31-4B8C-83A1-F6EECF244321}">
                <p14:modId xmlns:p14="http://schemas.microsoft.com/office/powerpoint/2010/main" xmlns="" val="1718802056"/>
              </p:ext>
            </p:extLst>
          </p:nvPr>
        </p:nvGraphicFramePr>
        <p:xfrm>
          <a:off x="457200" y="1600200"/>
          <a:ext cx="8229600" cy="329032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TextBox 6"/>
          <p:cNvSpPr txBox="1"/>
          <p:nvPr/>
        </p:nvSpPr>
        <p:spPr>
          <a:xfrm>
            <a:off x="5472546" y="4655127"/>
            <a:ext cx="2535382" cy="276999"/>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1200" b="1" dirty="0" smtClean="0">
                <a:solidFill>
                  <a:srgbClr val="FF0000"/>
                </a:solidFill>
              </a:rPr>
              <a:t>SECONDARY TRANSPORTERS</a:t>
            </a:r>
            <a:endParaRPr lang="en-ZA" sz="1200" b="1" dirty="0">
              <a:solidFill>
                <a:srgbClr val="FF0000"/>
              </a:solidFill>
            </a:endParaRPr>
          </a:p>
        </p:txBody>
      </p:sp>
      <p:sp>
        <p:nvSpPr>
          <p:cNvPr id="8" name="TextBox 7"/>
          <p:cNvSpPr txBox="1"/>
          <p:nvPr/>
        </p:nvSpPr>
        <p:spPr>
          <a:xfrm>
            <a:off x="3255818" y="1478794"/>
            <a:ext cx="2355273" cy="261610"/>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1100" b="1" dirty="0" smtClean="0">
                <a:solidFill>
                  <a:srgbClr val="FF0000"/>
                </a:solidFill>
              </a:rPr>
              <a:t>PRIMARY TRANSPORTERS</a:t>
            </a:r>
            <a:endParaRPr lang="en-ZA" sz="1100" b="1" dirty="0">
              <a:solidFill>
                <a:srgbClr val="FF0000"/>
              </a:solidFill>
            </a:endParaRPr>
          </a:p>
        </p:txBody>
      </p:sp>
      <p:sp>
        <p:nvSpPr>
          <p:cNvPr id="6" name="Slide Number Placeholder 5"/>
          <p:cNvSpPr>
            <a:spLocks noGrp="1"/>
          </p:cNvSpPr>
          <p:nvPr>
            <p:ph type="sldNum" sz="quarter" idx="12"/>
          </p:nvPr>
        </p:nvSpPr>
        <p:spPr/>
        <p:txBody>
          <a:bodyPr/>
          <a:lstStyle/>
          <a:p>
            <a:fld id="{DB655CA5-5CBA-DF4F-B1B0-7A8AA507C16C}" type="slidenum">
              <a:rPr lang="en-US" smtClean="0"/>
              <a:pPr/>
              <a:t>10</a:t>
            </a:fld>
            <a:endParaRPr lang="en-US" dirty="0"/>
          </a:p>
        </p:txBody>
      </p:sp>
    </p:spTree>
    <p:extLst>
      <p:ext uri="{BB962C8B-B14F-4D97-AF65-F5344CB8AC3E}">
        <p14:creationId xmlns:p14="http://schemas.microsoft.com/office/powerpoint/2010/main" xmlns="" val="304335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65" y="0"/>
            <a:ext cx="8647043" cy="653644"/>
          </a:xfrm>
          <a:solidFill>
            <a:srgbClr val="006600"/>
          </a:solidFill>
          <a:ln>
            <a:solidFill>
              <a:srgbClr val="006600"/>
            </a:solidFill>
          </a:ln>
        </p:spPr>
        <p:txBody>
          <a:bodyPr>
            <a:normAutofit/>
          </a:bodyPr>
          <a:lstStyle/>
          <a:p>
            <a:r>
              <a:rPr lang="en-US" sz="3600" b="1" dirty="0" smtClean="0">
                <a:solidFill>
                  <a:schemeClr val="bg1"/>
                </a:solidFill>
                <a:effectLst>
                  <a:outerShdw blurRad="38100" dist="38100" dir="2700000" algn="tl">
                    <a:srgbClr val="000000">
                      <a:alpha val="43137"/>
                    </a:srgbClr>
                  </a:outerShdw>
                </a:effectLst>
                <a:latin typeface="Arial Narrow" pitchFamily="34" charset="0"/>
              </a:rPr>
              <a:t>Overview of Operations:  WB Contracts</a:t>
            </a:r>
            <a:endParaRPr lang="en-US" sz="3600" b="1" dirty="0">
              <a:solidFill>
                <a:schemeClr val="bg1"/>
              </a:solidFill>
              <a:effectLst>
                <a:outerShdw blurRad="38100" dist="38100" dir="2700000" algn="tl">
                  <a:srgbClr val="000000">
                    <a:alpha val="43137"/>
                  </a:srgbClr>
                </a:outerShdw>
              </a:effectLst>
              <a:latin typeface="Arial Narrow" pitchFamily="34" charset="0"/>
            </a:endParaRPr>
          </a:p>
        </p:txBody>
      </p:sp>
      <p:pic>
        <p:nvPicPr>
          <p:cNvPr id="4" name="Picture 3"/>
          <p:cNvPicPr>
            <a:picLocks noChangeAspect="1"/>
          </p:cNvPicPr>
          <p:nvPr/>
        </p:nvPicPr>
        <p:blipFill>
          <a:blip r:embed="rId3"/>
          <a:stretch>
            <a:fillRect/>
          </a:stretch>
        </p:blipFill>
        <p:spPr>
          <a:xfrm>
            <a:off x="6159062" y="5593716"/>
            <a:ext cx="2984937" cy="1249016"/>
          </a:xfrm>
          <a:prstGeom prst="rect">
            <a:avLst/>
          </a:prstGeom>
        </p:spPr>
      </p:pic>
      <p:sp>
        <p:nvSpPr>
          <p:cNvPr id="6" name="Slide Number Placeholder 5"/>
          <p:cNvSpPr>
            <a:spLocks noGrp="1"/>
          </p:cNvSpPr>
          <p:nvPr>
            <p:ph type="sldNum" sz="quarter" idx="12"/>
          </p:nvPr>
        </p:nvSpPr>
        <p:spPr/>
        <p:txBody>
          <a:bodyPr/>
          <a:lstStyle/>
          <a:p>
            <a:fld id="{DB655CA5-5CBA-DF4F-B1B0-7A8AA507C16C}" type="slidenum">
              <a:rPr lang="en-US" smtClean="0"/>
              <a:pPr/>
              <a:t>11</a:t>
            </a:fld>
            <a:endParaRPr lang="en-US"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xmlns="" val="746742964"/>
              </p:ext>
            </p:extLst>
          </p:nvPr>
        </p:nvGraphicFramePr>
        <p:xfrm>
          <a:off x="439614" y="668216"/>
          <a:ext cx="8176847" cy="411479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6315521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65915"/>
          </a:xfrm>
        </p:spPr>
        <p:txBody>
          <a:bodyPr/>
          <a:lstStyle/>
          <a:p>
            <a:r>
              <a:rPr lang="en-ZA" dirty="0" smtClean="0"/>
              <a:t> </a:t>
            </a:r>
            <a:endParaRPr lang="en-ZA"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1632482243"/>
              </p:ext>
            </p:extLst>
          </p:nvPr>
        </p:nvGraphicFramePr>
        <p:xfrm>
          <a:off x="1485900" y="1210617"/>
          <a:ext cx="6172200" cy="3541688"/>
        </p:xfrm>
        <a:graphic>
          <a:graphicData uri="http://schemas.openxmlformats.org/drawingml/2006/table">
            <a:tbl>
              <a:tblPr firstRow="1" bandRow="1">
                <a:tableStyleId>{5C22544A-7EE6-4342-B048-85BDC9FD1C3A}</a:tableStyleId>
              </a:tblPr>
              <a:tblGrid>
                <a:gridCol w="2057400"/>
                <a:gridCol w="2057400"/>
                <a:gridCol w="2057400"/>
              </a:tblGrid>
              <a:tr h="791228">
                <a:tc>
                  <a:txBody>
                    <a:bodyPr/>
                    <a:lstStyle/>
                    <a:p>
                      <a:r>
                        <a:rPr lang="en-ZA" dirty="0" smtClean="0"/>
                        <a:t>Project Description</a:t>
                      </a:r>
                      <a:endParaRPr lang="en-ZA" dirty="0"/>
                    </a:p>
                  </a:txBody>
                  <a:tcPr/>
                </a:tc>
                <a:tc>
                  <a:txBody>
                    <a:bodyPr/>
                    <a:lstStyle/>
                    <a:p>
                      <a:r>
                        <a:rPr lang="en-ZA" dirty="0" smtClean="0"/>
                        <a:t>Number Awarded</a:t>
                      </a:r>
                      <a:endParaRPr lang="en-ZA" dirty="0"/>
                    </a:p>
                  </a:txBody>
                  <a:tcPr/>
                </a:tc>
                <a:tc>
                  <a:txBody>
                    <a:bodyPr/>
                    <a:lstStyle/>
                    <a:p>
                      <a:r>
                        <a:rPr lang="en-ZA" dirty="0" smtClean="0"/>
                        <a:t>Duration</a:t>
                      </a:r>
                      <a:endParaRPr lang="en-ZA" dirty="0"/>
                    </a:p>
                  </a:txBody>
                  <a:tcPr/>
                </a:tc>
              </a:tr>
              <a:tr h="458410">
                <a:tc>
                  <a:txBody>
                    <a:bodyPr/>
                    <a:lstStyle/>
                    <a:p>
                      <a:r>
                        <a:rPr lang="en-ZA" dirty="0" smtClean="0"/>
                        <a:t>Micro Collectors</a:t>
                      </a:r>
                      <a:endParaRPr lang="en-ZA" dirty="0"/>
                    </a:p>
                  </a:txBody>
                  <a:tcPr/>
                </a:tc>
                <a:tc>
                  <a:txBody>
                    <a:bodyPr/>
                    <a:lstStyle/>
                    <a:p>
                      <a:r>
                        <a:rPr lang="en-ZA" baseline="0" dirty="0" smtClean="0"/>
                        <a:t>148</a:t>
                      </a:r>
                      <a:endParaRPr lang="en-ZA" dirty="0"/>
                    </a:p>
                  </a:txBody>
                  <a:tcPr/>
                </a:tc>
                <a:tc>
                  <a:txBody>
                    <a:bodyPr/>
                    <a:lstStyle/>
                    <a:p>
                      <a:r>
                        <a:rPr lang="en-ZA" dirty="0" smtClean="0"/>
                        <a:t>3 years</a:t>
                      </a:r>
                      <a:endParaRPr lang="en-ZA" dirty="0"/>
                    </a:p>
                  </a:txBody>
                  <a:tcPr/>
                </a:tc>
              </a:tr>
              <a:tr h="458410">
                <a:tc>
                  <a:txBody>
                    <a:bodyPr/>
                    <a:lstStyle/>
                    <a:p>
                      <a:r>
                        <a:rPr lang="en-ZA" dirty="0" smtClean="0"/>
                        <a:t>Micro Depots</a:t>
                      </a:r>
                      <a:endParaRPr lang="en-ZA" dirty="0"/>
                    </a:p>
                  </a:txBody>
                  <a:tcPr/>
                </a:tc>
                <a:tc>
                  <a:txBody>
                    <a:bodyPr/>
                    <a:lstStyle/>
                    <a:p>
                      <a:r>
                        <a:rPr lang="en-ZA" dirty="0" smtClean="0"/>
                        <a:t>21</a:t>
                      </a:r>
                      <a:endParaRPr lang="en-ZA" dirty="0"/>
                    </a:p>
                  </a:txBody>
                  <a:tcPr/>
                </a:tc>
                <a:tc>
                  <a:txBody>
                    <a:bodyPr/>
                    <a:lstStyle/>
                    <a:p>
                      <a:r>
                        <a:rPr lang="en-ZA" dirty="0" smtClean="0"/>
                        <a:t>3</a:t>
                      </a:r>
                      <a:r>
                        <a:rPr lang="en-ZA" baseline="0" dirty="0" smtClean="0"/>
                        <a:t> years</a:t>
                      </a:r>
                      <a:endParaRPr lang="en-ZA" dirty="0"/>
                    </a:p>
                  </a:txBody>
                  <a:tcPr/>
                </a:tc>
              </a:tr>
              <a:tr h="458410">
                <a:tc>
                  <a:txBody>
                    <a:bodyPr/>
                    <a:lstStyle/>
                    <a:p>
                      <a:r>
                        <a:rPr lang="en-ZA" dirty="0" smtClean="0"/>
                        <a:t>Depot</a:t>
                      </a:r>
                      <a:r>
                        <a:rPr lang="en-ZA" baseline="0" dirty="0" smtClean="0"/>
                        <a:t> Operators</a:t>
                      </a:r>
                      <a:endParaRPr lang="en-ZA" dirty="0"/>
                    </a:p>
                  </a:txBody>
                  <a:tcPr/>
                </a:tc>
                <a:tc>
                  <a:txBody>
                    <a:bodyPr/>
                    <a:lstStyle/>
                    <a:p>
                      <a:r>
                        <a:rPr lang="en-ZA" dirty="0" smtClean="0"/>
                        <a:t> 24</a:t>
                      </a:r>
                      <a:endParaRPr lang="en-ZA" dirty="0"/>
                    </a:p>
                  </a:txBody>
                  <a:tcPr/>
                </a:tc>
                <a:tc>
                  <a:txBody>
                    <a:bodyPr/>
                    <a:lstStyle/>
                    <a:p>
                      <a:r>
                        <a:rPr lang="en-ZA" dirty="0" smtClean="0"/>
                        <a:t>3</a:t>
                      </a:r>
                      <a:r>
                        <a:rPr lang="en-ZA" baseline="0" dirty="0" smtClean="0"/>
                        <a:t> years</a:t>
                      </a:r>
                      <a:endParaRPr lang="en-ZA" dirty="0"/>
                    </a:p>
                  </a:txBody>
                  <a:tcPr/>
                </a:tc>
              </a:tr>
              <a:tr h="458410">
                <a:tc>
                  <a:txBody>
                    <a:bodyPr/>
                    <a:lstStyle/>
                    <a:p>
                      <a:r>
                        <a:rPr lang="en-ZA" dirty="0" smtClean="0"/>
                        <a:t>Processors</a:t>
                      </a:r>
                      <a:endParaRPr lang="en-ZA" dirty="0"/>
                    </a:p>
                  </a:txBody>
                  <a:tcPr/>
                </a:tc>
                <a:tc>
                  <a:txBody>
                    <a:bodyPr/>
                    <a:lstStyle/>
                    <a:p>
                      <a:r>
                        <a:rPr lang="en-ZA" dirty="0" smtClean="0"/>
                        <a:t>17</a:t>
                      </a:r>
                      <a:endParaRPr lang="en-ZA" dirty="0"/>
                    </a:p>
                  </a:txBody>
                  <a:tcPr/>
                </a:tc>
                <a:tc>
                  <a:txBody>
                    <a:bodyPr/>
                    <a:lstStyle/>
                    <a:p>
                      <a:r>
                        <a:rPr lang="en-ZA" dirty="0" smtClean="0"/>
                        <a:t>5 and 10 years</a:t>
                      </a:r>
                      <a:endParaRPr lang="en-ZA" dirty="0"/>
                    </a:p>
                  </a:txBody>
                  <a:tcPr/>
                </a:tc>
              </a:tr>
              <a:tr h="458410">
                <a:tc>
                  <a:txBody>
                    <a:bodyPr/>
                    <a:lstStyle/>
                    <a:p>
                      <a:r>
                        <a:rPr lang="en-ZA" dirty="0" smtClean="0"/>
                        <a:t>Transportation</a:t>
                      </a:r>
                      <a:endParaRPr lang="en-ZA" dirty="0"/>
                    </a:p>
                  </a:txBody>
                  <a:tcPr/>
                </a:tc>
                <a:tc>
                  <a:txBody>
                    <a:bodyPr/>
                    <a:lstStyle/>
                    <a:p>
                      <a:r>
                        <a:rPr lang="en-ZA" dirty="0" smtClean="0"/>
                        <a:t> 67</a:t>
                      </a:r>
                      <a:endParaRPr lang="en-ZA" dirty="0"/>
                    </a:p>
                  </a:txBody>
                  <a:tcPr/>
                </a:tc>
                <a:tc>
                  <a:txBody>
                    <a:bodyPr/>
                    <a:lstStyle/>
                    <a:p>
                      <a:r>
                        <a:rPr lang="en-ZA" dirty="0" smtClean="0"/>
                        <a:t>3</a:t>
                      </a:r>
                      <a:r>
                        <a:rPr lang="en-ZA" baseline="0" dirty="0" smtClean="0"/>
                        <a:t> years</a:t>
                      </a:r>
                      <a:endParaRPr lang="en-ZA" dirty="0"/>
                    </a:p>
                  </a:txBody>
                  <a:tcPr/>
                </a:tc>
              </a:tr>
              <a:tr h="458410">
                <a:tc>
                  <a:txBody>
                    <a:bodyPr/>
                    <a:lstStyle/>
                    <a:p>
                      <a:r>
                        <a:rPr lang="en-ZA" dirty="0" smtClean="0"/>
                        <a:t>Storage Facilities</a:t>
                      </a:r>
                      <a:endParaRPr lang="en-ZA" dirty="0"/>
                    </a:p>
                  </a:txBody>
                  <a:tcPr/>
                </a:tc>
                <a:tc>
                  <a:txBody>
                    <a:bodyPr/>
                    <a:lstStyle/>
                    <a:p>
                      <a:r>
                        <a:rPr lang="en-ZA" dirty="0" smtClean="0"/>
                        <a:t>35</a:t>
                      </a:r>
                      <a:endParaRPr lang="en-ZA" dirty="0"/>
                    </a:p>
                  </a:txBody>
                  <a:tcPr/>
                </a:tc>
                <a:tc>
                  <a:txBody>
                    <a:bodyPr/>
                    <a:lstStyle/>
                    <a:p>
                      <a:r>
                        <a:rPr lang="en-ZA" dirty="0" smtClean="0"/>
                        <a:t>5</a:t>
                      </a:r>
                      <a:r>
                        <a:rPr lang="en-ZA" baseline="0" dirty="0" smtClean="0"/>
                        <a:t> years</a:t>
                      </a:r>
                      <a:endParaRPr lang="en-ZA" dirty="0"/>
                    </a:p>
                  </a:txBody>
                  <a:tcPr/>
                </a:tc>
              </a:tr>
            </a:tbl>
          </a:graphicData>
        </a:graphic>
      </p:graphicFrame>
      <p:pic>
        <p:nvPicPr>
          <p:cNvPr id="4" name="Picture 3"/>
          <p:cNvPicPr>
            <a:picLocks noChangeAspect="1"/>
          </p:cNvPicPr>
          <p:nvPr/>
        </p:nvPicPr>
        <p:blipFill>
          <a:blip r:embed="rId2"/>
          <a:stretch>
            <a:fillRect/>
          </a:stretch>
        </p:blipFill>
        <p:spPr>
          <a:xfrm>
            <a:off x="5784813" y="5553343"/>
            <a:ext cx="3359187" cy="1304657"/>
          </a:xfrm>
          <a:prstGeom prst="rect">
            <a:avLst/>
          </a:prstGeom>
        </p:spPr>
      </p:pic>
      <p:sp>
        <p:nvSpPr>
          <p:cNvPr id="5" name="Title 1"/>
          <p:cNvSpPr txBox="1">
            <a:spLocks/>
          </p:cNvSpPr>
          <p:nvPr/>
        </p:nvSpPr>
        <p:spPr>
          <a:xfrm>
            <a:off x="245165" y="-1"/>
            <a:ext cx="8647043" cy="826477"/>
          </a:xfrm>
          <a:prstGeom prst="rect">
            <a:avLst/>
          </a:prstGeom>
          <a:solidFill>
            <a:srgbClr val="006600"/>
          </a:solidFill>
          <a:ln>
            <a:solidFill>
              <a:srgbClr val="006600"/>
            </a:solidFill>
          </a:ln>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bg1"/>
                </a:solidFill>
                <a:effectLst>
                  <a:outerShdw blurRad="38100" dist="38100" dir="2700000" algn="tl">
                    <a:srgbClr val="000000">
                      <a:alpha val="43137"/>
                    </a:srgbClr>
                  </a:outerShdw>
                </a:effectLst>
                <a:latin typeface="Arial Narrow" pitchFamily="34" charset="0"/>
              </a:rPr>
              <a:t>Overview of Operations:  WB Contracts (2018 Appointed Service Providers)</a:t>
            </a:r>
            <a:endParaRPr lang="en-US" sz="3600" b="1" dirty="0">
              <a:solidFill>
                <a:schemeClr val="bg1"/>
              </a:solidFill>
              <a:effectLst>
                <a:outerShdw blurRad="38100" dist="38100" dir="2700000" algn="tl">
                  <a:srgbClr val="000000">
                    <a:alpha val="43137"/>
                  </a:srgbClr>
                </a:outerShdw>
              </a:effectLst>
              <a:latin typeface="Arial Narrow" pitchFamily="34" charset="0"/>
            </a:endParaRPr>
          </a:p>
        </p:txBody>
      </p:sp>
      <p:sp>
        <p:nvSpPr>
          <p:cNvPr id="3" name="Slide Number Placeholder 2"/>
          <p:cNvSpPr>
            <a:spLocks noGrp="1"/>
          </p:cNvSpPr>
          <p:nvPr>
            <p:ph type="sldNum" sz="quarter" idx="12"/>
          </p:nvPr>
        </p:nvSpPr>
        <p:spPr/>
        <p:txBody>
          <a:bodyPr/>
          <a:lstStyle/>
          <a:p>
            <a:fld id="{DB655CA5-5CBA-DF4F-B1B0-7A8AA507C16C}" type="slidenum">
              <a:rPr lang="en-US" smtClean="0"/>
              <a:pPr/>
              <a:t>12</a:t>
            </a:fld>
            <a:endParaRPr lang="en-US" dirty="0"/>
          </a:p>
        </p:txBody>
      </p:sp>
    </p:spTree>
    <p:extLst>
      <p:ext uri="{BB962C8B-B14F-4D97-AF65-F5344CB8AC3E}">
        <p14:creationId xmlns:p14="http://schemas.microsoft.com/office/powerpoint/2010/main" xmlns="" val="8779840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65915"/>
          </a:xfrm>
        </p:spPr>
        <p:txBody>
          <a:bodyPr/>
          <a:lstStyle/>
          <a:p>
            <a:r>
              <a:rPr lang="en-ZA" dirty="0" smtClean="0"/>
              <a:t> </a:t>
            </a:r>
            <a:endParaRPr lang="en-ZA" dirty="0"/>
          </a:p>
        </p:txBody>
      </p:sp>
      <p:pic>
        <p:nvPicPr>
          <p:cNvPr id="4" name="Picture 3"/>
          <p:cNvPicPr>
            <a:picLocks noChangeAspect="1"/>
          </p:cNvPicPr>
          <p:nvPr/>
        </p:nvPicPr>
        <p:blipFill>
          <a:blip r:embed="rId2"/>
          <a:stretch>
            <a:fillRect/>
          </a:stretch>
        </p:blipFill>
        <p:spPr>
          <a:xfrm>
            <a:off x="5784813" y="5553343"/>
            <a:ext cx="3359187" cy="1304657"/>
          </a:xfrm>
          <a:prstGeom prst="rect">
            <a:avLst/>
          </a:prstGeom>
        </p:spPr>
      </p:pic>
      <p:sp>
        <p:nvSpPr>
          <p:cNvPr id="5" name="Title 1"/>
          <p:cNvSpPr txBox="1">
            <a:spLocks/>
          </p:cNvSpPr>
          <p:nvPr/>
        </p:nvSpPr>
        <p:spPr>
          <a:xfrm>
            <a:off x="245165" y="-1"/>
            <a:ext cx="8647043" cy="826477"/>
          </a:xfrm>
          <a:prstGeom prst="rect">
            <a:avLst/>
          </a:prstGeom>
          <a:solidFill>
            <a:srgbClr val="006600"/>
          </a:solidFill>
          <a:ln>
            <a:solidFill>
              <a:srgbClr val="006600"/>
            </a:solidFill>
          </a:ln>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bg1"/>
                </a:solidFill>
                <a:effectLst>
                  <a:outerShdw blurRad="38100" dist="38100" dir="2700000" algn="tl">
                    <a:srgbClr val="000000">
                      <a:alpha val="43137"/>
                    </a:srgbClr>
                  </a:outerShdw>
                </a:effectLst>
                <a:latin typeface="Arial Narrow" pitchFamily="34" charset="0"/>
              </a:rPr>
              <a:t>Reasons for proceeding with tenders despite S28 process</a:t>
            </a:r>
            <a:endParaRPr lang="en-US" sz="3600" b="1" dirty="0">
              <a:solidFill>
                <a:schemeClr val="bg1"/>
              </a:solidFill>
              <a:effectLst>
                <a:outerShdw blurRad="38100" dist="38100" dir="2700000" algn="tl">
                  <a:srgbClr val="000000">
                    <a:alpha val="43137"/>
                  </a:srgbClr>
                </a:outerShdw>
              </a:effectLst>
              <a:latin typeface="Arial Narrow" pitchFamily="34" charset="0"/>
            </a:endParaRPr>
          </a:p>
        </p:txBody>
      </p:sp>
      <p:sp>
        <p:nvSpPr>
          <p:cNvPr id="3" name="Content Placeholder 2"/>
          <p:cNvSpPr>
            <a:spLocks noGrp="1"/>
          </p:cNvSpPr>
          <p:nvPr>
            <p:ph idx="1"/>
          </p:nvPr>
        </p:nvSpPr>
        <p:spPr>
          <a:xfrm>
            <a:off x="-406400" y="1078895"/>
            <a:ext cx="9448800" cy="4525963"/>
          </a:xfrm>
        </p:spPr>
        <p:txBody>
          <a:bodyPr>
            <a:normAutofit fontScale="77500" lnSpcReduction="20000"/>
          </a:bodyPr>
          <a:lstStyle/>
          <a:p>
            <a:pPr lvl="1">
              <a:buFont typeface="Arial" charset="0"/>
              <a:buChar char="•"/>
            </a:pPr>
            <a:r>
              <a:rPr lang="en-GB" dirty="0" smtClean="0"/>
              <a:t>the </a:t>
            </a:r>
            <a:r>
              <a:rPr lang="en-GB" dirty="0"/>
              <a:t>Waste Bureau would not have been able to use the contracted service providers beyond 30 September 2018 as the contracts would have expired, resulting in waste tyre operations coming to a </a:t>
            </a:r>
            <a:r>
              <a:rPr lang="en-GB" dirty="0" smtClean="0"/>
              <a:t>standstill.</a:t>
            </a:r>
            <a:endParaRPr lang="en-US" dirty="0"/>
          </a:p>
          <a:p>
            <a:pPr lvl="1">
              <a:buFont typeface="Arial" charset="0"/>
              <a:buChar char="•"/>
            </a:pPr>
            <a:r>
              <a:rPr lang="en-GB" dirty="0" smtClean="0"/>
              <a:t>there </a:t>
            </a:r>
            <a:r>
              <a:rPr lang="en-GB" dirty="0"/>
              <a:t>was a risk of operations grinding to a halt  if the Waste Bureau did not go out on tender in the hope that a new plan would be approved </a:t>
            </a:r>
            <a:r>
              <a:rPr lang="en-GB" u="sng" dirty="0"/>
              <a:t>before </a:t>
            </a:r>
            <a:r>
              <a:rPr lang="en-GB" dirty="0"/>
              <a:t>the expiry of the current contracts.  It was also considered that the new approved plan will require time to set up their operations and in the meantime the Waste Bureau had to continue running the operations. </a:t>
            </a:r>
            <a:endParaRPr lang="en-US" dirty="0"/>
          </a:p>
          <a:p>
            <a:pPr lvl="1">
              <a:buFont typeface="Arial" charset="0"/>
              <a:buChar char="•"/>
            </a:pPr>
            <a:r>
              <a:rPr lang="en-GB" dirty="0" smtClean="0"/>
              <a:t>the </a:t>
            </a:r>
            <a:r>
              <a:rPr lang="en-GB" dirty="0"/>
              <a:t>Waste Bureau has an urgent need for additional processing capacity in order to improve recycling rates and also avoid the current congestion at depots that negatively affects the collection service (e.g. from dealers) – there was therefore a need to procure and contract for additional processing capacity on an urgent </a:t>
            </a:r>
            <a:r>
              <a:rPr lang="en-GB" dirty="0" smtClean="0"/>
              <a:t>basis</a:t>
            </a:r>
          </a:p>
          <a:p>
            <a:pPr lvl="1">
              <a:buFont typeface="Arial" charset="0"/>
              <a:buChar char="•"/>
            </a:pPr>
            <a:endParaRPr lang="en-GB" dirty="0" smtClean="0"/>
          </a:p>
          <a:p>
            <a:pPr lvl="1">
              <a:buFont typeface="Arial" charset="0"/>
              <a:buChar char="•"/>
            </a:pPr>
            <a:endParaRPr lang="en-US" dirty="0"/>
          </a:p>
          <a:p>
            <a:endParaRPr lang="en-US" dirty="0"/>
          </a:p>
        </p:txBody>
      </p:sp>
      <p:sp>
        <p:nvSpPr>
          <p:cNvPr id="6" name="Slide Number Placeholder 5"/>
          <p:cNvSpPr>
            <a:spLocks noGrp="1"/>
          </p:cNvSpPr>
          <p:nvPr>
            <p:ph type="sldNum" sz="quarter" idx="12"/>
          </p:nvPr>
        </p:nvSpPr>
        <p:spPr/>
        <p:txBody>
          <a:bodyPr/>
          <a:lstStyle/>
          <a:p>
            <a:fld id="{DB655CA5-5CBA-DF4F-B1B0-7A8AA507C16C}" type="slidenum">
              <a:rPr lang="en-US" smtClean="0"/>
              <a:pPr/>
              <a:t>13</a:t>
            </a:fld>
            <a:endParaRPr lang="en-US" dirty="0"/>
          </a:p>
        </p:txBody>
      </p:sp>
    </p:spTree>
    <p:extLst>
      <p:ext uri="{BB962C8B-B14F-4D97-AF65-F5344CB8AC3E}">
        <p14:creationId xmlns:p14="http://schemas.microsoft.com/office/powerpoint/2010/main" xmlns="" val="13632650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65915"/>
          </a:xfrm>
        </p:spPr>
        <p:txBody>
          <a:bodyPr/>
          <a:lstStyle/>
          <a:p>
            <a:r>
              <a:rPr lang="en-ZA" dirty="0" smtClean="0"/>
              <a:t> </a:t>
            </a:r>
            <a:endParaRPr lang="en-ZA" dirty="0"/>
          </a:p>
        </p:txBody>
      </p:sp>
      <p:pic>
        <p:nvPicPr>
          <p:cNvPr id="4" name="Picture 3"/>
          <p:cNvPicPr>
            <a:picLocks noChangeAspect="1"/>
          </p:cNvPicPr>
          <p:nvPr/>
        </p:nvPicPr>
        <p:blipFill>
          <a:blip r:embed="rId2"/>
          <a:stretch>
            <a:fillRect/>
          </a:stretch>
        </p:blipFill>
        <p:spPr>
          <a:xfrm>
            <a:off x="5784813" y="5553343"/>
            <a:ext cx="3359187" cy="1304657"/>
          </a:xfrm>
          <a:prstGeom prst="rect">
            <a:avLst/>
          </a:prstGeom>
        </p:spPr>
      </p:pic>
      <p:sp>
        <p:nvSpPr>
          <p:cNvPr id="5" name="Title 1"/>
          <p:cNvSpPr txBox="1">
            <a:spLocks/>
          </p:cNvSpPr>
          <p:nvPr/>
        </p:nvSpPr>
        <p:spPr>
          <a:xfrm>
            <a:off x="245165" y="-1"/>
            <a:ext cx="8647043" cy="826477"/>
          </a:xfrm>
          <a:prstGeom prst="rect">
            <a:avLst/>
          </a:prstGeom>
          <a:solidFill>
            <a:srgbClr val="006600"/>
          </a:solidFill>
          <a:ln>
            <a:solidFill>
              <a:srgbClr val="0066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bg1"/>
                </a:solidFill>
                <a:effectLst>
                  <a:outerShdw blurRad="38100" dist="38100" dir="2700000" algn="tl">
                    <a:srgbClr val="000000">
                      <a:alpha val="43137"/>
                    </a:srgbClr>
                  </a:outerShdw>
                </a:effectLst>
                <a:latin typeface="Arial Narrow" pitchFamily="34" charset="0"/>
              </a:rPr>
              <a:t>Duration of contracts</a:t>
            </a:r>
            <a:endParaRPr lang="en-US" sz="3600" b="1" dirty="0">
              <a:solidFill>
                <a:schemeClr val="bg1"/>
              </a:solidFill>
              <a:effectLst>
                <a:outerShdw blurRad="38100" dist="38100" dir="2700000" algn="tl">
                  <a:srgbClr val="000000">
                    <a:alpha val="43137"/>
                  </a:srgbClr>
                </a:outerShdw>
              </a:effectLst>
              <a:latin typeface="Arial Narrow" pitchFamily="34" charset="0"/>
            </a:endParaRPr>
          </a:p>
        </p:txBody>
      </p:sp>
      <p:sp>
        <p:nvSpPr>
          <p:cNvPr id="3" name="Content Placeholder 2"/>
          <p:cNvSpPr>
            <a:spLocks noGrp="1"/>
          </p:cNvSpPr>
          <p:nvPr>
            <p:ph idx="1"/>
          </p:nvPr>
        </p:nvSpPr>
        <p:spPr>
          <a:xfrm>
            <a:off x="0" y="1078895"/>
            <a:ext cx="9042400" cy="4525963"/>
          </a:xfrm>
        </p:spPr>
        <p:txBody>
          <a:bodyPr>
            <a:normAutofit fontScale="47500" lnSpcReduction="20000"/>
          </a:bodyPr>
          <a:lstStyle/>
          <a:p>
            <a:pPr lvl="0"/>
            <a:r>
              <a:rPr lang="en-GB" b="1" dirty="0" smtClean="0"/>
              <a:t>The contract </a:t>
            </a:r>
            <a:r>
              <a:rPr lang="en-GB" b="1" dirty="0"/>
              <a:t>durations took into account the following: </a:t>
            </a:r>
            <a:endParaRPr lang="en-US" b="1" dirty="0"/>
          </a:p>
          <a:p>
            <a:pPr lvl="0"/>
            <a:r>
              <a:rPr lang="en-GB" dirty="0"/>
              <a:t>Longer contracts will ensure job security to participants and bring stability to waste tyre management operations;</a:t>
            </a:r>
            <a:endParaRPr lang="en-US" dirty="0"/>
          </a:p>
          <a:p>
            <a:pPr lvl="0"/>
            <a:r>
              <a:rPr lang="en-GB" dirty="0"/>
              <a:t>The compliance and enforcement report on storage facilities revealed a number of non-conformances of the storage facilities, which require investment.  The non conformances relate to </a:t>
            </a:r>
            <a:r>
              <a:rPr lang="en-GB" dirty="0" err="1"/>
              <a:t>stormwater</a:t>
            </a:r>
            <a:r>
              <a:rPr lang="en-GB" dirty="0"/>
              <a:t> management; fencing, fire fighting etc.  New storage facilities have to comply with these and longer contract periods allow for these investments to be made.</a:t>
            </a:r>
            <a:endParaRPr lang="en-US" dirty="0"/>
          </a:p>
          <a:p>
            <a:pPr lvl="0"/>
            <a:r>
              <a:rPr lang="en-GB" dirty="0"/>
              <a:t>Depot property owners are expected to incur upfront costs in order to make their sites ready for waste tyre operations, and this includes costs related to site clearing and compacting, fencing, etc. It is thus preferred that they have a longer contract period during which time they will be able to recoup the invested costs</a:t>
            </a:r>
            <a:endParaRPr lang="en-US" dirty="0"/>
          </a:p>
          <a:p>
            <a:pPr lvl="0"/>
            <a:r>
              <a:rPr lang="en-GB" dirty="0"/>
              <a:t>Some of the processors (new processors and some of those the Waste Bureau was already contracted with) will be incurring infrastructure investment costs to be able to process waste tyres or increase processing rates – they require contracts that include long term security of supply in order for them to commit to such investments. </a:t>
            </a:r>
            <a:endParaRPr lang="en-GB" dirty="0" smtClean="0"/>
          </a:p>
          <a:p>
            <a:pPr lvl="0"/>
            <a:r>
              <a:rPr lang="en-GB" dirty="0" smtClean="0"/>
              <a:t>The </a:t>
            </a:r>
            <a:r>
              <a:rPr lang="en-GB" dirty="0"/>
              <a:t>reason the cement kilns are being provided with 10 year contracts is due to the fact that the Waste Bureau has stopped the payment of processing fees to cement kilns (processing fees were subsidies received previously), and they are instead being offered long term contracts in lieu of payment. The remaining processors are being offered 5 year contracts that also includes a processing incentive of 31c per Kg.</a:t>
            </a:r>
            <a:endParaRPr lang="en-US" dirty="0"/>
          </a:p>
          <a:p>
            <a:endParaRPr lang="en-US" dirty="0"/>
          </a:p>
        </p:txBody>
      </p:sp>
      <p:sp>
        <p:nvSpPr>
          <p:cNvPr id="6" name="Slide Number Placeholder 5"/>
          <p:cNvSpPr>
            <a:spLocks noGrp="1"/>
          </p:cNvSpPr>
          <p:nvPr>
            <p:ph type="sldNum" sz="quarter" idx="12"/>
          </p:nvPr>
        </p:nvSpPr>
        <p:spPr/>
        <p:txBody>
          <a:bodyPr/>
          <a:lstStyle/>
          <a:p>
            <a:fld id="{DB655CA5-5CBA-DF4F-B1B0-7A8AA507C16C}" type="slidenum">
              <a:rPr lang="en-US" smtClean="0"/>
              <a:pPr/>
              <a:t>14</a:t>
            </a:fld>
            <a:endParaRPr lang="en-US" dirty="0"/>
          </a:p>
        </p:txBody>
      </p:sp>
    </p:spTree>
    <p:extLst>
      <p:ext uri="{BB962C8B-B14F-4D97-AF65-F5344CB8AC3E}">
        <p14:creationId xmlns:p14="http://schemas.microsoft.com/office/powerpoint/2010/main" xmlns="" val="8608802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65915"/>
          </a:xfrm>
        </p:spPr>
        <p:txBody>
          <a:bodyPr/>
          <a:lstStyle/>
          <a:p>
            <a:r>
              <a:rPr lang="en-ZA" dirty="0" smtClean="0"/>
              <a:t> </a:t>
            </a:r>
            <a:endParaRPr lang="en-ZA" dirty="0"/>
          </a:p>
        </p:txBody>
      </p:sp>
      <p:pic>
        <p:nvPicPr>
          <p:cNvPr id="4" name="Picture 3"/>
          <p:cNvPicPr>
            <a:picLocks noChangeAspect="1"/>
          </p:cNvPicPr>
          <p:nvPr/>
        </p:nvPicPr>
        <p:blipFill>
          <a:blip r:embed="rId2"/>
          <a:stretch>
            <a:fillRect/>
          </a:stretch>
        </p:blipFill>
        <p:spPr>
          <a:xfrm>
            <a:off x="5784813" y="5553343"/>
            <a:ext cx="3359187" cy="1304657"/>
          </a:xfrm>
          <a:prstGeom prst="rect">
            <a:avLst/>
          </a:prstGeom>
        </p:spPr>
      </p:pic>
      <p:sp>
        <p:nvSpPr>
          <p:cNvPr id="5" name="Title 1"/>
          <p:cNvSpPr txBox="1">
            <a:spLocks/>
          </p:cNvSpPr>
          <p:nvPr/>
        </p:nvSpPr>
        <p:spPr>
          <a:xfrm>
            <a:off x="245165" y="-1"/>
            <a:ext cx="8647043" cy="826477"/>
          </a:xfrm>
          <a:prstGeom prst="rect">
            <a:avLst/>
          </a:prstGeom>
          <a:solidFill>
            <a:srgbClr val="006600"/>
          </a:solidFill>
          <a:ln>
            <a:solidFill>
              <a:srgbClr val="0066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bg1"/>
                </a:solidFill>
                <a:effectLst>
                  <a:outerShdw blurRad="38100" dist="38100" dir="2700000" algn="tl">
                    <a:srgbClr val="000000">
                      <a:alpha val="43137"/>
                    </a:srgbClr>
                  </a:outerShdw>
                </a:effectLst>
                <a:latin typeface="Arial Narrow" pitchFamily="34" charset="0"/>
              </a:rPr>
              <a:t>Treasury Regulations</a:t>
            </a:r>
            <a:endParaRPr lang="en-US" sz="3600" b="1" dirty="0">
              <a:solidFill>
                <a:schemeClr val="bg1"/>
              </a:solidFill>
              <a:effectLst>
                <a:outerShdw blurRad="38100" dist="38100" dir="2700000" algn="tl">
                  <a:srgbClr val="000000">
                    <a:alpha val="43137"/>
                  </a:srgbClr>
                </a:outerShdw>
              </a:effectLst>
              <a:latin typeface="Arial Narrow" pitchFamily="34" charset="0"/>
            </a:endParaRPr>
          </a:p>
        </p:txBody>
      </p:sp>
      <p:sp>
        <p:nvSpPr>
          <p:cNvPr id="3" name="Content Placeholder 2"/>
          <p:cNvSpPr>
            <a:spLocks noGrp="1"/>
          </p:cNvSpPr>
          <p:nvPr>
            <p:ph idx="1"/>
          </p:nvPr>
        </p:nvSpPr>
        <p:spPr>
          <a:xfrm>
            <a:off x="0" y="857208"/>
            <a:ext cx="9042400" cy="4525963"/>
          </a:xfrm>
        </p:spPr>
        <p:txBody>
          <a:bodyPr>
            <a:normAutofit/>
          </a:bodyPr>
          <a:lstStyle/>
          <a:p>
            <a:pPr lvl="0"/>
            <a:r>
              <a:rPr lang="en-GB" dirty="0"/>
              <a:t>The following requirements in terms of </a:t>
            </a:r>
            <a:r>
              <a:rPr lang="en-GB" dirty="0" smtClean="0"/>
              <a:t>Treasury </a:t>
            </a:r>
            <a:r>
              <a:rPr lang="en-GB" dirty="0"/>
              <a:t>R</a:t>
            </a:r>
            <a:r>
              <a:rPr lang="en-GB" dirty="0" smtClean="0"/>
              <a:t>egulations </a:t>
            </a:r>
            <a:r>
              <a:rPr lang="en-GB" dirty="0"/>
              <a:t>were met by all the tenders: </a:t>
            </a:r>
            <a:endParaRPr lang="en-US" dirty="0"/>
          </a:p>
          <a:p>
            <a:pPr lvl="1"/>
            <a:r>
              <a:rPr lang="en-GB" dirty="0"/>
              <a:t>Value for money</a:t>
            </a:r>
            <a:endParaRPr lang="en-US" dirty="0"/>
          </a:p>
          <a:p>
            <a:pPr lvl="1"/>
            <a:r>
              <a:rPr lang="en-GB" dirty="0"/>
              <a:t> Affordability</a:t>
            </a:r>
            <a:endParaRPr lang="en-US" dirty="0"/>
          </a:p>
          <a:p>
            <a:pPr lvl="1"/>
            <a:r>
              <a:rPr lang="en-GB" dirty="0"/>
              <a:t>R</a:t>
            </a:r>
            <a:r>
              <a:rPr lang="en-GB" dirty="0" smtClean="0"/>
              <a:t>isk </a:t>
            </a:r>
            <a:r>
              <a:rPr lang="en-GB" dirty="0"/>
              <a:t>M</a:t>
            </a:r>
            <a:r>
              <a:rPr lang="en-GB" dirty="0" smtClean="0"/>
              <a:t>anagement</a:t>
            </a:r>
            <a:endParaRPr lang="en-US" dirty="0"/>
          </a:p>
          <a:p>
            <a:pPr lvl="1"/>
            <a:r>
              <a:rPr lang="en-GB" dirty="0" smtClean="0"/>
              <a:t>Transparency</a:t>
            </a:r>
            <a:endParaRPr lang="en-US" dirty="0"/>
          </a:p>
          <a:p>
            <a:r>
              <a:rPr lang="en-GB" dirty="0" smtClean="0"/>
              <a:t> </a:t>
            </a:r>
            <a:r>
              <a:rPr lang="en-GB" sz="3200" dirty="0"/>
              <a:t>All the indicated tenders were in the procurement plan submitted to treasury.</a:t>
            </a:r>
            <a:endParaRPr lang="en-US" sz="3200" dirty="0"/>
          </a:p>
          <a:p>
            <a:endParaRPr lang="en-US" dirty="0"/>
          </a:p>
        </p:txBody>
      </p:sp>
      <p:sp>
        <p:nvSpPr>
          <p:cNvPr id="6" name="Slide Number Placeholder 5"/>
          <p:cNvSpPr>
            <a:spLocks noGrp="1"/>
          </p:cNvSpPr>
          <p:nvPr>
            <p:ph type="sldNum" sz="quarter" idx="12"/>
          </p:nvPr>
        </p:nvSpPr>
        <p:spPr/>
        <p:txBody>
          <a:bodyPr/>
          <a:lstStyle/>
          <a:p>
            <a:fld id="{DB655CA5-5CBA-DF4F-B1B0-7A8AA507C16C}" type="slidenum">
              <a:rPr lang="en-US" smtClean="0"/>
              <a:pPr/>
              <a:t>15</a:t>
            </a:fld>
            <a:endParaRPr lang="en-US" dirty="0"/>
          </a:p>
        </p:txBody>
      </p:sp>
    </p:spTree>
    <p:extLst>
      <p:ext uri="{BB962C8B-B14F-4D97-AF65-F5344CB8AC3E}">
        <p14:creationId xmlns:p14="http://schemas.microsoft.com/office/powerpoint/2010/main" xmlns="" val="14312450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864"/>
            <a:ext cx="8229600" cy="600005"/>
          </a:xfrm>
          <a:solidFill>
            <a:srgbClr val="006600"/>
          </a:solidFill>
        </p:spPr>
        <p:txBody>
          <a:bodyPr>
            <a:normAutofit/>
          </a:bodyPr>
          <a:lstStyle/>
          <a:p>
            <a:r>
              <a:rPr lang="en-US" sz="3200" b="1" dirty="0">
                <a:solidFill>
                  <a:schemeClr val="bg1"/>
                </a:solidFill>
              </a:rPr>
              <a:t>Operational Performance Apr-Dec 2018</a:t>
            </a:r>
          </a:p>
        </p:txBody>
      </p:sp>
      <p:sp>
        <p:nvSpPr>
          <p:cNvPr id="4" name="Slide Number Placeholder 3"/>
          <p:cNvSpPr>
            <a:spLocks noGrp="1"/>
          </p:cNvSpPr>
          <p:nvPr>
            <p:ph type="sldNum" sz="quarter" idx="12"/>
          </p:nvPr>
        </p:nvSpPr>
        <p:spPr/>
        <p:txBody>
          <a:bodyPr/>
          <a:lstStyle/>
          <a:p>
            <a:fld id="{DB655CA5-5CBA-DF4F-B1B0-7A8AA507C16C}" type="slidenum">
              <a:rPr lang="en-US" smtClean="0"/>
              <a:pPr/>
              <a:t>16</a:t>
            </a:fld>
            <a:endParaRPr lang="en-US" dirty="0"/>
          </a:p>
        </p:txBody>
      </p:sp>
      <p:sp>
        <p:nvSpPr>
          <p:cNvPr id="8" name="TextBox 7"/>
          <p:cNvSpPr txBox="1"/>
          <p:nvPr/>
        </p:nvSpPr>
        <p:spPr>
          <a:xfrm>
            <a:off x="457200" y="3854374"/>
            <a:ext cx="8437418" cy="923330"/>
          </a:xfrm>
          <a:prstGeom prst="rect">
            <a:avLst/>
          </a:prstGeom>
          <a:noFill/>
        </p:spPr>
        <p:txBody>
          <a:bodyPr wrap="square" rtlCol="0">
            <a:spAutoFit/>
          </a:bodyPr>
          <a:lstStyle/>
          <a:p>
            <a:r>
              <a:rPr lang="en-US" dirty="0">
                <a:solidFill>
                  <a:srgbClr val="002060"/>
                </a:solidFill>
              </a:rPr>
              <a:t>W</a:t>
            </a:r>
            <a:r>
              <a:rPr lang="en-US" dirty="0" smtClean="0">
                <a:solidFill>
                  <a:srgbClr val="002060"/>
                </a:solidFill>
              </a:rPr>
              <a:t>aste tyres processed comprised about 49.4% of collections, with the remaining waste tyres collected but not processed having to be accommodated at depots (with small amounts also at processing facilities)</a:t>
            </a:r>
            <a:endParaRPr lang="en-US" dirty="0">
              <a:solidFill>
                <a:srgbClr val="002060"/>
              </a:solidFill>
            </a:endParaRPr>
          </a:p>
        </p:txBody>
      </p:sp>
      <p:pic>
        <p:nvPicPr>
          <p:cNvPr id="11" name="Picture 10"/>
          <p:cNvPicPr>
            <a:picLocks noChangeAspect="1"/>
          </p:cNvPicPr>
          <p:nvPr/>
        </p:nvPicPr>
        <p:blipFill>
          <a:blip r:embed="rId3"/>
          <a:stretch>
            <a:fillRect/>
          </a:stretch>
        </p:blipFill>
        <p:spPr>
          <a:xfrm>
            <a:off x="5986897" y="5529607"/>
            <a:ext cx="3168872" cy="1328391"/>
          </a:xfrm>
          <a:prstGeom prst="rect">
            <a:avLst/>
          </a:prstGeom>
        </p:spPr>
      </p:pic>
      <p:sp>
        <p:nvSpPr>
          <p:cNvPr id="6" name="Rectangle 5"/>
          <p:cNvSpPr/>
          <p:nvPr/>
        </p:nvSpPr>
        <p:spPr>
          <a:xfrm>
            <a:off x="1343892" y="754208"/>
            <a:ext cx="6523774" cy="461665"/>
          </a:xfrm>
          <a:prstGeom prst="rect">
            <a:avLst/>
          </a:prstGeom>
        </p:spPr>
        <p:txBody>
          <a:bodyPr wrap="none">
            <a:spAutoFit/>
          </a:bodyPr>
          <a:lstStyle/>
          <a:p>
            <a:r>
              <a:rPr lang="en-ZA" sz="2400" b="1" u="sng" dirty="0">
                <a:solidFill>
                  <a:srgbClr val="000000"/>
                </a:solidFill>
                <a:latin typeface="Calibri" panose="020F0502020204030204" pitchFamily="34" charset="0"/>
              </a:rPr>
              <a:t>Collections </a:t>
            </a:r>
            <a:r>
              <a:rPr lang="en-ZA" sz="2400" b="1" u="sng" dirty="0" err="1">
                <a:solidFill>
                  <a:srgbClr val="000000"/>
                </a:solidFill>
                <a:latin typeface="Calibri" panose="020F0502020204030204" pitchFamily="34" charset="0"/>
              </a:rPr>
              <a:t>Vs</a:t>
            </a:r>
            <a:r>
              <a:rPr lang="en-ZA" sz="2400" b="1" u="sng" dirty="0">
                <a:solidFill>
                  <a:srgbClr val="000000"/>
                </a:solidFill>
                <a:latin typeface="Calibri" panose="020F0502020204030204" pitchFamily="34" charset="0"/>
              </a:rPr>
              <a:t> </a:t>
            </a:r>
            <a:r>
              <a:rPr lang="en-ZA" sz="2400" b="1" u="sng" dirty="0" smtClean="0">
                <a:solidFill>
                  <a:srgbClr val="000000"/>
                </a:solidFill>
                <a:latin typeface="Calibri" panose="020F0502020204030204" pitchFamily="34" charset="0"/>
              </a:rPr>
              <a:t>Deliveries to Processors Apr-Dec18</a:t>
            </a:r>
            <a:r>
              <a:rPr lang="en-ZA" sz="2400" dirty="0" smtClean="0"/>
              <a:t> </a:t>
            </a:r>
            <a:endParaRPr lang="en-ZA" sz="2400" dirty="0"/>
          </a:p>
        </p:txBody>
      </p:sp>
      <p:graphicFrame>
        <p:nvGraphicFramePr>
          <p:cNvPr id="3" name="Table 2"/>
          <p:cNvGraphicFramePr>
            <a:graphicFrameLocks noGrp="1"/>
          </p:cNvGraphicFramePr>
          <p:nvPr>
            <p:extLst>
              <p:ext uri="{D42A27DB-BD31-4B8C-83A1-F6EECF244321}">
                <p14:modId xmlns:p14="http://schemas.microsoft.com/office/powerpoint/2010/main" xmlns="" val="674023736"/>
              </p:ext>
            </p:extLst>
          </p:nvPr>
        </p:nvGraphicFramePr>
        <p:xfrm>
          <a:off x="978631" y="1283479"/>
          <a:ext cx="6592702" cy="2447150"/>
        </p:xfrm>
        <a:graphic>
          <a:graphicData uri="http://schemas.openxmlformats.org/drawingml/2006/table">
            <a:tbl>
              <a:tblPr>
                <a:tableStyleId>{5C22544A-7EE6-4342-B048-85BDC9FD1C3A}</a:tableStyleId>
              </a:tblPr>
              <a:tblGrid>
                <a:gridCol w="5039981"/>
                <a:gridCol w="1552721"/>
              </a:tblGrid>
              <a:tr h="489430">
                <a:tc>
                  <a:txBody>
                    <a:bodyPr/>
                    <a:lstStyle/>
                    <a:p>
                      <a:pPr algn="l" fontAlgn="b"/>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ZA" sz="1800" u="none" strike="noStrike">
                          <a:effectLst/>
                        </a:rPr>
                        <a:t>Tons</a:t>
                      </a:r>
                      <a:endParaRPr lang="en-ZA" sz="1800" b="0" i="0" u="none" strike="noStrike">
                        <a:solidFill>
                          <a:srgbClr val="000000"/>
                        </a:solidFill>
                        <a:effectLst/>
                        <a:latin typeface="Calibri" panose="020F0502020204030204" pitchFamily="34" charset="0"/>
                      </a:endParaRPr>
                    </a:p>
                  </a:txBody>
                  <a:tcPr marL="9525" marR="9525" marT="9525" marB="0" anchor="b"/>
                </a:tc>
              </a:tr>
              <a:tr h="489430">
                <a:tc>
                  <a:txBody>
                    <a:bodyPr/>
                    <a:lstStyle/>
                    <a:p>
                      <a:pPr algn="l" fontAlgn="b"/>
                      <a:r>
                        <a:rPr lang="en-ZA" sz="1800" u="none" strike="noStrike">
                          <a:effectLst/>
                        </a:rPr>
                        <a:t>Collections </a:t>
                      </a:r>
                      <a:endParaRPr lang="en-ZA"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ZA" sz="1800" u="none" strike="noStrike">
                          <a:effectLst/>
                        </a:rPr>
                        <a:t>86 036</a:t>
                      </a:r>
                      <a:endParaRPr lang="en-ZA" sz="1800" b="0" i="0" u="none" strike="noStrike">
                        <a:solidFill>
                          <a:srgbClr val="000000"/>
                        </a:solidFill>
                        <a:effectLst/>
                        <a:latin typeface="Calibri" panose="020F0502020204030204" pitchFamily="34" charset="0"/>
                      </a:endParaRPr>
                    </a:p>
                  </a:txBody>
                  <a:tcPr marL="9525" marR="9525" marT="9525" marB="0" anchor="b"/>
                </a:tc>
              </a:tr>
              <a:tr h="489430">
                <a:tc>
                  <a:txBody>
                    <a:bodyPr/>
                    <a:lstStyle/>
                    <a:p>
                      <a:pPr algn="l" fontAlgn="b"/>
                      <a:r>
                        <a:rPr lang="en-ZA" sz="1800" u="none" strike="noStrike">
                          <a:effectLst/>
                        </a:rPr>
                        <a:t>Processed</a:t>
                      </a:r>
                      <a:endParaRPr lang="en-ZA"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ZA" sz="1800" u="none" strike="noStrike">
                          <a:effectLst/>
                        </a:rPr>
                        <a:t>42 511</a:t>
                      </a:r>
                      <a:endParaRPr lang="en-ZA" sz="1800" b="0" i="0" u="none" strike="noStrike">
                        <a:solidFill>
                          <a:srgbClr val="000000"/>
                        </a:solidFill>
                        <a:effectLst/>
                        <a:latin typeface="Calibri" panose="020F0502020204030204" pitchFamily="34" charset="0"/>
                      </a:endParaRPr>
                    </a:p>
                  </a:txBody>
                  <a:tcPr marL="9525" marR="9525" marT="9525" marB="0" anchor="b"/>
                </a:tc>
              </a:tr>
              <a:tr h="489430">
                <a:tc>
                  <a:txBody>
                    <a:bodyPr/>
                    <a:lstStyle/>
                    <a:p>
                      <a:pPr algn="l" fontAlgn="b"/>
                      <a:r>
                        <a:rPr lang="en-ZA" sz="1800" u="none" strike="noStrike" dirty="0">
                          <a:effectLst/>
                        </a:rPr>
                        <a:t>Collections NOT Processed</a:t>
                      </a:r>
                      <a:endParaRPr lang="en-ZA"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ZA" sz="1800" u="none" strike="noStrike">
                          <a:effectLst/>
                        </a:rPr>
                        <a:t>43 524</a:t>
                      </a:r>
                      <a:endParaRPr lang="en-ZA" sz="1800" b="0" i="0" u="none" strike="noStrike">
                        <a:solidFill>
                          <a:srgbClr val="000000"/>
                        </a:solidFill>
                        <a:effectLst/>
                        <a:latin typeface="Calibri" panose="020F0502020204030204" pitchFamily="34" charset="0"/>
                      </a:endParaRPr>
                    </a:p>
                  </a:txBody>
                  <a:tcPr marL="9525" marR="9525" marT="9525" marB="0" anchor="b"/>
                </a:tc>
              </a:tr>
              <a:tr h="489430">
                <a:tc>
                  <a:txBody>
                    <a:bodyPr/>
                    <a:lstStyle/>
                    <a:p>
                      <a:pPr algn="l" fontAlgn="b"/>
                      <a:r>
                        <a:rPr lang="en-ZA" sz="1800" b="1" u="none" strike="noStrike" dirty="0">
                          <a:effectLst/>
                        </a:rPr>
                        <a:t>Processed as % Collections</a:t>
                      </a:r>
                      <a:endParaRPr lang="en-ZA"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ZA" sz="1800" b="1" u="none" strike="noStrike" dirty="0">
                          <a:effectLst/>
                        </a:rPr>
                        <a:t>49,4%</a:t>
                      </a:r>
                      <a:endParaRPr lang="en-ZA" sz="18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xmlns="" val="14083317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6600"/>
          </a:solidFill>
        </p:spPr>
        <p:txBody>
          <a:bodyPr>
            <a:normAutofit/>
          </a:bodyPr>
          <a:lstStyle/>
          <a:p>
            <a:r>
              <a:rPr lang="en-US" sz="3200" b="1" dirty="0" smtClean="0">
                <a:solidFill>
                  <a:schemeClr val="bg1"/>
                </a:solidFill>
              </a:rPr>
              <a:t>Operational Challenges</a:t>
            </a:r>
            <a:endParaRPr lang="en-US" sz="3200" b="1" dirty="0">
              <a:solidFill>
                <a:schemeClr val="bg1"/>
              </a:solidFill>
            </a:endParaRPr>
          </a:p>
        </p:txBody>
      </p:sp>
      <p:sp>
        <p:nvSpPr>
          <p:cNvPr id="5" name="Content Placeholder 4"/>
          <p:cNvSpPr>
            <a:spLocks noGrp="1"/>
          </p:cNvSpPr>
          <p:nvPr>
            <p:ph idx="1"/>
          </p:nvPr>
        </p:nvSpPr>
        <p:spPr>
          <a:xfrm>
            <a:off x="457200" y="1417638"/>
            <a:ext cx="8229600" cy="3327400"/>
          </a:xfrm>
        </p:spPr>
        <p:txBody>
          <a:bodyPr>
            <a:normAutofit fontScale="55000" lnSpcReduction="20000"/>
          </a:bodyPr>
          <a:lstStyle/>
          <a:p>
            <a:r>
              <a:rPr lang="en-US" dirty="0" smtClean="0"/>
              <a:t>Processing capacity lost due to: </a:t>
            </a:r>
          </a:p>
          <a:p>
            <a:pPr lvl="1"/>
            <a:r>
              <a:rPr lang="en-US" dirty="0" smtClean="0"/>
              <a:t>non compliance with tender processes (</a:t>
            </a:r>
            <a:r>
              <a:rPr lang="en-US" dirty="0" err="1" smtClean="0"/>
              <a:t>Dawhie</a:t>
            </a:r>
            <a:r>
              <a:rPr lang="en-US" dirty="0" smtClean="0"/>
              <a:t> Rubber could not provide tax documents, PPC missed deadline by 2 days </a:t>
            </a:r>
            <a:r>
              <a:rPr lang="mr-IN" dirty="0" smtClean="0"/>
              <a:t>–</a:t>
            </a:r>
            <a:r>
              <a:rPr lang="en-US" dirty="0" smtClean="0"/>
              <a:t> awaiting Treasury response for condonation)</a:t>
            </a:r>
          </a:p>
          <a:p>
            <a:pPr lvl="1"/>
            <a:r>
              <a:rPr lang="en-US" dirty="0" smtClean="0"/>
              <a:t>Processors not adhering to contract specifications </a:t>
            </a:r>
            <a:r>
              <a:rPr lang="en-US" dirty="0" err="1" smtClean="0"/>
              <a:t>e.g</a:t>
            </a:r>
            <a:r>
              <a:rPr lang="en-US" dirty="0" smtClean="0"/>
              <a:t> </a:t>
            </a:r>
            <a:r>
              <a:rPr lang="en-US" dirty="0" err="1" smtClean="0"/>
              <a:t>Botec</a:t>
            </a:r>
            <a:r>
              <a:rPr lang="en-US" dirty="0" smtClean="0"/>
              <a:t> Waste Management</a:t>
            </a:r>
          </a:p>
          <a:p>
            <a:r>
              <a:rPr lang="en-US" dirty="0" smtClean="0"/>
              <a:t>Awards for processing tender were limited to 1500 tons per month per processor, this meant some processors received less than they requested). Decision was based on WB capacity &amp; budget. Matter being discussed with these processors. </a:t>
            </a:r>
          </a:p>
          <a:p>
            <a:pPr lvl="1"/>
            <a:r>
              <a:rPr lang="en-US" dirty="0" smtClean="0"/>
              <a:t>The processors are:</a:t>
            </a:r>
            <a:r>
              <a:rPr lang="en-US" dirty="0"/>
              <a:t> </a:t>
            </a:r>
            <a:r>
              <a:rPr lang="en-US" dirty="0" err="1" smtClean="0"/>
              <a:t>Botec</a:t>
            </a:r>
            <a:r>
              <a:rPr lang="en-US" dirty="0" smtClean="0"/>
              <a:t> (</a:t>
            </a:r>
            <a:r>
              <a:rPr lang="en-US" dirty="0" err="1" smtClean="0"/>
              <a:t>Mr</a:t>
            </a:r>
            <a:r>
              <a:rPr lang="en-US" dirty="0" smtClean="0"/>
              <a:t> Edgar Adams), Earth </a:t>
            </a:r>
            <a:r>
              <a:rPr lang="en-US" dirty="0"/>
              <a:t>tread </a:t>
            </a:r>
            <a:r>
              <a:rPr lang="en-US" dirty="0" smtClean="0"/>
              <a:t>(</a:t>
            </a:r>
            <a:r>
              <a:rPr lang="en-US" dirty="0" err="1" smtClean="0"/>
              <a:t>Mr</a:t>
            </a:r>
            <a:r>
              <a:rPr lang="en-US" dirty="0" smtClean="0"/>
              <a:t> Louis Liebenberg) and others</a:t>
            </a:r>
          </a:p>
          <a:p>
            <a:r>
              <a:rPr lang="en-US" dirty="0"/>
              <a:t>Preprocessing capacity has been augmented however there is still a challenge on processing capacity</a:t>
            </a:r>
          </a:p>
          <a:p>
            <a:r>
              <a:rPr lang="en-US" dirty="0" smtClean="0"/>
              <a:t>Consideration for another open tender process for processing capacity </a:t>
            </a:r>
          </a:p>
          <a:p>
            <a:pPr lvl="1"/>
            <a:r>
              <a:rPr lang="en-US" dirty="0" smtClean="0"/>
              <a:t>WB receiving requests from existing but uncontracted processors. Some were not successful in 1</a:t>
            </a:r>
            <a:r>
              <a:rPr lang="en-US" baseline="30000" dirty="0" smtClean="0"/>
              <a:t>st</a:t>
            </a:r>
            <a:r>
              <a:rPr lang="en-US" dirty="0" smtClean="0"/>
              <a:t> tender round </a:t>
            </a:r>
            <a:r>
              <a:rPr lang="en-US" dirty="0" err="1" smtClean="0"/>
              <a:t>e.g</a:t>
            </a:r>
            <a:r>
              <a:rPr lang="en-US" dirty="0" smtClean="0"/>
              <a:t> Heaven Renewable (</a:t>
            </a:r>
            <a:r>
              <a:rPr lang="en-US" dirty="0" err="1" smtClean="0"/>
              <a:t>Dr</a:t>
            </a:r>
            <a:r>
              <a:rPr lang="en-US" dirty="0" smtClean="0"/>
              <a:t> Kun Yu).</a:t>
            </a:r>
          </a:p>
        </p:txBody>
      </p:sp>
      <p:sp>
        <p:nvSpPr>
          <p:cNvPr id="4" name="Slide Number Placeholder 3"/>
          <p:cNvSpPr>
            <a:spLocks noGrp="1"/>
          </p:cNvSpPr>
          <p:nvPr>
            <p:ph type="sldNum" sz="quarter" idx="12"/>
          </p:nvPr>
        </p:nvSpPr>
        <p:spPr/>
        <p:txBody>
          <a:bodyPr/>
          <a:lstStyle/>
          <a:p>
            <a:fld id="{DB655CA5-5CBA-DF4F-B1B0-7A8AA507C16C}" type="slidenum">
              <a:rPr lang="en-US" smtClean="0"/>
              <a:pPr/>
              <a:t>17</a:t>
            </a:fld>
            <a:endParaRPr lang="en-US" dirty="0"/>
          </a:p>
        </p:txBody>
      </p:sp>
      <p:pic>
        <p:nvPicPr>
          <p:cNvPr id="11" name="Picture 10"/>
          <p:cNvPicPr>
            <a:picLocks noChangeAspect="1"/>
          </p:cNvPicPr>
          <p:nvPr/>
        </p:nvPicPr>
        <p:blipFill>
          <a:blip r:embed="rId3"/>
          <a:stretch>
            <a:fillRect/>
          </a:stretch>
        </p:blipFill>
        <p:spPr>
          <a:xfrm>
            <a:off x="5986897" y="5529607"/>
            <a:ext cx="3168872" cy="1328391"/>
          </a:xfrm>
          <a:prstGeom prst="rect">
            <a:avLst/>
          </a:prstGeom>
        </p:spPr>
      </p:pic>
    </p:spTree>
    <p:extLst>
      <p:ext uri="{BB962C8B-B14F-4D97-AF65-F5344CB8AC3E}">
        <p14:creationId xmlns:p14="http://schemas.microsoft.com/office/powerpoint/2010/main" xmlns="" val="11563402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6600"/>
          </a:solidFill>
        </p:spPr>
        <p:txBody>
          <a:bodyPr>
            <a:normAutofit/>
          </a:bodyPr>
          <a:lstStyle/>
          <a:p>
            <a:r>
              <a:rPr lang="en-US" sz="3200" b="1" dirty="0" smtClean="0">
                <a:solidFill>
                  <a:schemeClr val="bg1"/>
                </a:solidFill>
              </a:rPr>
              <a:t>Operational Challenges (</a:t>
            </a:r>
            <a:r>
              <a:rPr lang="en-US" sz="3200" b="1" dirty="0" err="1" smtClean="0">
                <a:solidFill>
                  <a:schemeClr val="bg1"/>
                </a:solidFill>
              </a:rPr>
              <a:t>conti</a:t>
            </a:r>
            <a:r>
              <a:rPr lang="en-US" sz="3200" b="1" dirty="0" smtClean="0">
                <a:solidFill>
                  <a:schemeClr val="bg1"/>
                </a:solidFill>
              </a:rPr>
              <a:t>..)</a:t>
            </a:r>
            <a:endParaRPr lang="en-US" sz="3200" b="1" dirty="0">
              <a:solidFill>
                <a:schemeClr val="bg1"/>
              </a:solidFill>
            </a:endParaRPr>
          </a:p>
        </p:txBody>
      </p:sp>
      <p:sp>
        <p:nvSpPr>
          <p:cNvPr id="5" name="Content Placeholder 4"/>
          <p:cNvSpPr>
            <a:spLocks noGrp="1"/>
          </p:cNvSpPr>
          <p:nvPr>
            <p:ph idx="1"/>
          </p:nvPr>
        </p:nvSpPr>
        <p:spPr>
          <a:xfrm>
            <a:off x="457200" y="1600201"/>
            <a:ext cx="8229600" cy="3327400"/>
          </a:xfrm>
        </p:spPr>
        <p:txBody>
          <a:bodyPr>
            <a:normAutofit fontScale="92500" lnSpcReduction="20000"/>
          </a:bodyPr>
          <a:lstStyle/>
          <a:p>
            <a:r>
              <a:rPr lang="en-GB" dirty="0" smtClean="0"/>
              <a:t>There </a:t>
            </a:r>
            <a:r>
              <a:rPr lang="en-GB" dirty="0"/>
              <a:t>is a need to get additional primary transporters in the areas shown below. These are areas where either one of the following apply:</a:t>
            </a:r>
            <a:endParaRPr lang="en-US" dirty="0"/>
          </a:p>
          <a:p>
            <a:pPr lvl="1"/>
            <a:r>
              <a:rPr lang="en-GB" dirty="0"/>
              <a:t>The number of primary transporters have decreased.</a:t>
            </a:r>
            <a:endParaRPr lang="en-US" dirty="0"/>
          </a:p>
          <a:p>
            <a:pPr lvl="1"/>
            <a:r>
              <a:rPr lang="en-GB" dirty="0"/>
              <a:t>Where the number has remained the same while the intension was to get additional transporters.</a:t>
            </a:r>
            <a:endParaRPr lang="en-US" dirty="0"/>
          </a:p>
          <a:p>
            <a:pPr lvl="1"/>
            <a:r>
              <a:rPr lang="en-GB" dirty="0"/>
              <a:t>Where transporters declined offers following the </a:t>
            </a:r>
            <a:r>
              <a:rPr lang="en-GB" dirty="0" smtClean="0"/>
              <a:t>tender</a:t>
            </a:r>
            <a:endParaRPr lang="en-US" dirty="0" smtClean="0"/>
          </a:p>
        </p:txBody>
      </p:sp>
      <p:sp>
        <p:nvSpPr>
          <p:cNvPr id="4" name="Slide Number Placeholder 3"/>
          <p:cNvSpPr>
            <a:spLocks noGrp="1"/>
          </p:cNvSpPr>
          <p:nvPr>
            <p:ph type="sldNum" sz="quarter" idx="12"/>
          </p:nvPr>
        </p:nvSpPr>
        <p:spPr/>
        <p:txBody>
          <a:bodyPr/>
          <a:lstStyle/>
          <a:p>
            <a:fld id="{DB655CA5-5CBA-DF4F-B1B0-7A8AA507C16C}" type="slidenum">
              <a:rPr lang="en-US" smtClean="0"/>
              <a:pPr/>
              <a:t>18</a:t>
            </a:fld>
            <a:endParaRPr lang="en-US" dirty="0"/>
          </a:p>
        </p:txBody>
      </p:sp>
      <p:pic>
        <p:nvPicPr>
          <p:cNvPr id="11" name="Picture 10"/>
          <p:cNvPicPr>
            <a:picLocks noChangeAspect="1"/>
          </p:cNvPicPr>
          <p:nvPr/>
        </p:nvPicPr>
        <p:blipFill>
          <a:blip r:embed="rId3"/>
          <a:stretch>
            <a:fillRect/>
          </a:stretch>
        </p:blipFill>
        <p:spPr>
          <a:xfrm>
            <a:off x="5986897" y="5529607"/>
            <a:ext cx="3168872" cy="1328391"/>
          </a:xfrm>
          <a:prstGeom prst="rect">
            <a:avLst/>
          </a:prstGeom>
        </p:spPr>
      </p:pic>
    </p:spTree>
    <p:extLst>
      <p:ext uri="{BB962C8B-B14F-4D97-AF65-F5344CB8AC3E}">
        <p14:creationId xmlns:p14="http://schemas.microsoft.com/office/powerpoint/2010/main" xmlns="" val="4298380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6600"/>
          </a:solidFill>
        </p:spPr>
        <p:txBody>
          <a:bodyPr>
            <a:normAutofit/>
          </a:bodyPr>
          <a:lstStyle/>
          <a:p>
            <a:r>
              <a:rPr lang="en-US" sz="3200" b="1" dirty="0" smtClean="0">
                <a:solidFill>
                  <a:schemeClr val="bg1"/>
                </a:solidFill>
              </a:rPr>
              <a:t>Operational Challenges (</a:t>
            </a:r>
            <a:r>
              <a:rPr lang="en-US" sz="3200" b="1" dirty="0" err="1" smtClean="0">
                <a:solidFill>
                  <a:schemeClr val="bg1"/>
                </a:solidFill>
              </a:rPr>
              <a:t>conti</a:t>
            </a:r>
            <a:r>
              <a:rPr lang="en-US" sz="3200" b="1" dirty="0" smtClean="0">
                <a:solidFill>
                  <a:schemeClr val="bg1"/>
                </a:solidFill>
              </a:rPr>
              <a:t>..)</a:t>
            </a:r>
            <a:endParaRPr lang="en-US" sz="3200" b="1" dirty="0">
              <a:solidFill>
                <a:schemeClr val="bg1"/>
              </a:solidFill>
            </a:endParaRPr>
          </a:p>
        </p:txBody>
      </p:sp>
      <p:sp>
        <p:nvSpPr>
          <p:cNvPr id="4" name="Slide Number Placeholder 3"/>
          <p:cNvSpPr>
            <a:spLocks noGrp="1"/>
          </p:cNvSpPr>
          <p:nvPr>
            <p:ph type="sldNum" sz="quarter" idx="12"/>
          </p:nvPr>
        </p:nvSpPr>
        <p:spPr/>
        <p:txBody>
          <a:bodyPr/>
          <a:lstStyle/>
          <a:p>
            <a:fld id="{DB655CA5-5CBA-DF4F-B1B0-7A8AA507C16C}" type="slidenum">
              <a:rPr lang="en-US" smtClean="0"/>
              <a:pPr/>
              <a:t>19</a:t>
            </a:fld>
            <a:endParaRPr lang="en-US" dirty="0"/>
          </a:p>
        </p:txBody>
      </p:sp>
      <p:pic>
        <p:nvPicPr>
          <p:cNvPr id="11" name="Picture 10"/>
          <p:cNvPicPr>
            <a:picLocks noChangeAspect="1"/>
          </p:cNvPicPr>
          <p:nvPr/>
        </p:nvPicPr>
        <p:blipFill>
          <a:blip r:embed="rId3"/>
          <a:stretch>
            <a:fillRect/>
          </a:stretch>
        </p:blipFill>
        <p:spPr>
          <a:xfrm>
            <a:off x="5986897" y="5529607"/>
            <a:ext cx="3168872" cy="1328391"/>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xmlns="" val="526179329"/>
              </p:ext>
            </p:extLst>
          </p:nvPr>
        </p:nvGraphicFramePr>
        <p:xfrm>
          <a:off x="457200" y="1493786"/>
          <a:ext cx="8229599" cy="3566160"/>
        </p:xfrm>
        <a:graphic>
          <a:graphicData uri="http://schemas.openxmlformats.org/drawingml/2006/table">
            <a:tbl>
              <a:tblPr firstRow="1" firstCol="1" bandRow="1">
                <a:tableStyleId>{5C22544A-7EE6-4342-B048-85BDC9FD1C3A}</a:tableStyleId>
              </a:tblPr>
              <a:tblGrid>
                <a:gridCol w="1531675"/>
                <a:gridCol w="6697924"/>
              </a:tblGrid>
              <a:tr h="264140">
                <a:tc>
                  <a:txBody>
                    <a:bodyPr/>
                    <a:lstStyle/>
                    <a:p>
                      <a:pPr algn="ctr">
                        <a:lnSpc>
                          <a:spcPct val="150000"/>
                        </a:lnSpc>
                        <a:spcBef>
                          <a:spcPts val="1200"/>
                        </a:spcBef>
                        <a:spcAft>
                          <a:spcPts val="0"/>
                        </a:spcAft>
                      </a:pPr>
                      <a:r>
                        <a:rPr lang="en-GB" sz="1200">
                          <a:effectLst/>
                        </a:rPr>
                        <a:t>PROVINCE</a:t>
                      </a:r>
                      <a:endParaRPr lang="en-US" sz="1200">
                        <a:effectLst/>
                        <a:latin typeface="Arial Narrow" charset="0"/>
                        <a:ea typeface="Times New Roman" charset="0"/>
                        <a:cs typeface="Times New Roman" charset="0"/>
                      </a:endParaRPr>
                    </a:p>
                  </a:txBody>
                  <a:tcPr marL="68580" marR="68580" marT="0" marB="0"/>
                </a:tc>
                <a:tc>
                  <a:txBody>
                    <a:bodyPr/>
                    <a:lstStyle/>
                    <a:p>
                      <a:pPr algn="ctr">
                        <a:lnSpc>
                          <a:spcPct val="150000"/>
                        </a:lnSpc>
                        <a:spcBef>
                          <a:spcPts val="1200"/>
                        </a:spcBef>
                        <a:spcAft>
                          <a:spcPts val="0"/>
                        </a:spcAft>
                      </a:pPr>
                      <a:r>
                        <a:rPr lang="en-GB" sz="1200" dirty="0" smtClean="0">
                          <a:effectLst/>
                        </a:rPr>
                        <a:t>TOWNS / AREAS  REQUIRING ADDITIONAL TRANSPORTERS</a:t>
                      </a:r>
                      <a:endParaRPr lang="en-US" sz="1200" dirty="0">
                        <a:effectLst/>
                        <a:latin typeface="Arial Narrow" charset="0"/>
                        <a:ea typeface="Times New Roman" charset="0"/>
                        <a:cs typeface="Times New Roman" charset="0"/>
                      </a:endParaRPr>
                    </a:p>
                  </a:txBody>
                  <a:tcPr marL="68580" marR="68580" marT="0" marB="0"/>
                </a:tc>
              </a:tr>
              <a:tr h="528279">
                <a:tc>
                  <a:txBody>
                    <a:bodyPr/>
                    <a:lstStyle/>
                    <a:p>
                      <a:pPr algn="just">
                        <a:lnSpc>
                          <a:spcPct val="150000"/>
                        </a:lnSpc>
                        <a:spcBef>
                          <a:spcPts val="1200"/>
                        </a:spcBef>
                        <a:spcAft>
                          <a:spcPts val="0"/>
                        </a:spcAft>
                      </a:pPr>
                      <a:r>
                        <a:rPr lang="en-GB" sz="1200">
                          <a:effectLst/>
                        </a:rPr>
                        <a:t>Gauteng</a:t>
                      </a:r>
                      <a:endParaRPr lang="en-US" sz="1200">
                        <a:effectLst/>
                        <a:latin typeface="Arial Narrow" charset="0"/>
                        <a:ea typeface="Times New Roman" charset="0"/>
                        <a:cs typeface="Times New Roman" charset="0"/>
                      </a:endParaRPr>
                    </a:p>
                  </a:txBody>
                  <a:tcPr marL="68580" marR="68580" marT="0" marB="0"/>
                </a:tc>
                <a:tc>
                  <a:txBody>
                    <a:bodyPr/>
                    <a:lstStyle/>
                    <a:p>
                      <a:pPr algn="just">
                        <a:lnSpc>
                          <a:spcPct val="150000"/>
                        </a:lnSpc>
                        <a:spcBef>
                          <a:spcPts val="1200"/>
                        </a:spcBef>
                        <a:spcAft>
                          <a:spcPts val="0"/>
                        </a:spcAft>
                      </a:pPr>
                      <a:r>
                        <a:rPr lang="en-GB" sz="1200">
                          <a:effectLst/>
                        </a:rPr>
                        <a:t>Johannesburg, Germiston, Alberton, Fourways, Midrand, Boksburg, Centurion, Wonderboom, Annlin, Hatfield, Silverton, Derdepoort, Montana, Lynwood, Menlyn</a:t>
                      </a:r>
                      <a:endParaRPr lang="en-US" sz="1200">
                        <a:effectLst/>
                        <a:latin typeface="Arial Narrow" charset="0"/>
                        <a:ea typeface="Times New Roman" charset="0"/>
                        <a:cs typeface="Times New Roman" charset="0"/>
                      </a:endParaRPr>
                    </a:p>
                  </a:txBody>
                  <a:tcPr marL="68580" marR="68580" marT="0" marB="0"/>
                </a:tc>
              </a:tr>
              <a:tr h="264140">
                <a:tc>
                  <a:txBody>
                    <a:bodyPr/>
                    <a:lstStyle/>
                    <a:p>
                      <a:pPr algn="just">
                        <a:lnSpc>
                          <a:spcPct val="150000"/>
                        </a:lnSpc>
                        <a:spcBef>
                          <a:spcPts val="1200"/>
                        </a:spcBef>
                        <a:spcAft>
                          <a:spcPts val="0"/>
                        </a:spcAft>
                      </a:pPr>
                      <a:r>
                        <a:rPr lang="en-GB" sz="1200">
                          <a:effectLst/>
                        </a:rPr>
                        <a:t>Limpopo</a:t>
                      </a:r>
                      <a:endParaRPr lang="en-US" sz="1200">
                        <a:effectLst/>
                        <a:latin typeface="Arial Narrow" charset="0"/>
                        <a:ea typeface="Times New Roman" charset="0"/>
                        <a:cs typeface="Times New Roman" charset="0"/>
                      </a:endParaRPr>
                    </a:p>
                  </a:txBody>
                  <a:tcPr marL="68580" marR="68580" marT="0" marB="0"/>
                </a:tc>
                <a:tc>
                  <a:txBody>
                    <a:bodyPr/>
                    <a:lstStyle/>
                    <a:p>
                      <a:pPr algn="just">
                        <a:lnSpc>
                          <a:spcPct val="150000"/>
                        </a:lnSpc>
                        <a:spcBef>
                          <a:spcPts val="1200"/>
                        </a:spcBef>
                        <a:spcAft>
                          <a:spcPts val="0"/>
                        </a:spcAft>
                      </a:pPr>
                      <a:r>
                        <a:rPr lang="en-GB" sz="1200">
                          <a:effectLst/>
                        </a:rPr>
                        <a:t>Polokwane, Makhado, Modimolle, Mokopane, Mookgopong,, Seshego, Mankweng</a:t>
                      </a:r>
                      <a:endParaRPr lang="en-US" sz="1200">
                        <a:effectLst/>
                        <a:latin typeface="Arial Narrow" charset="0"/>
                        <a:ea typeface="Times New Roman" charset="0"/>
                        <a:cs typeface="Times New Roman" charset="0"/>
                      </a:endParaRPr>
                    </a:p>
                  </a:txBody>
                  <a:tcPr marL="68580" marR="68580" marT="0" marB="0"/>
                </a:tc>
              </a:tr>
              <a:tr h="528279">
                <a:tc>
                  <a:txBody>
                    <a:bodyPr/>
                    <a:lstStyle/>
                    <a:p>
                      <a:pPr algn="just">
                        <a:lnSpc>
                          <a:spcPct val="150000"/>
                        </a:lnSpc>
                        <a:spcBef>
                          <a:spcPts val="1200"/>
                        </a:spcBef>
                        <a:spcAft>
                          <a:spcPts val="0"/>
                        </a:spcAft>
                      </a:pPr>
                      <a:r>
                        <a:rPr lang="en-GB" sz="1200">
                          <a:effectLst/>
                        </a:rPr>
                        <a:t>Mpumalanga</a:t>
                      </a:r>
                      <a:endParaRPr lang="en-US" sz="1200">
                        <a:effectLst/>
                        <a:latin typeface="Arial Narrow" charset="0"/>
                        <a:ea typeface="Times New Roman" charset="0"/>
                        <a:cs typeface="Times New Roman" charset="0"/>
                      </a:endParaRPr>
                    </a:p>
                  </a:txBody>
                  <a:tcPr marL="68580" marR="68580" marT="0" marB="0"/>
                </a:tc>
                <a:tc>
                  <a:txBody>
                    <a:bodyPr/>
                    <a:lstStyle/>
                    <a:p>
                      <a:pPr algn="just">
                        <a:lnSpc>
                          <a:spcPct val="150000"/>
                        </a:lnSpc>
                        <a:spcBef>
                          <a:spcPts val="1200"/>
                        </a:spcBef>
                        <a:spcAft>
                          <a:spcPts val="0"/>
                        </a:spcAft>
                      </a:pPr>
                      <a:r>
                        <a:rPr lang="en-GB" sz="1200">
                          <a:effectLst/>
                        </a:rPr>
                        <a:t>Ermelo, Middleburg, Standerton, Secunda, Barberton, Witbank, Groblersdaal, Piet Retief, Volksrust, Trichard, Delmas, Nelspruit, Marapyane</a:t>
                      </a:r>
                      <a:endParaRPr lang="en-US" sz="1200">
                        <a:effectLst/>
                        <a:latin typeface="Arial Narrow" charset="0"/>
                        <a:ea typeface="Times New Roman" charset="0"/>
                        <a:cs typeface="Times New Roman" charset="0"/>
                      </a:endParaRPr>
                    </a:p>
                  </a:txBody>
                  <a:tcPr marL="68580" marR="68580" marT="0" marB="0"/>
                </a:tc>
              </a:tr>
              <a:tr h="792419">
                <a:tc>
                  <a:txBody>
                    <a:bodyPr/>
                    <a:lstStyle/>
                    <a:p>
                      <a:pPr algn="just">
                        <a:lnSpc>
                          <a:spcPct val="150000"/>
                        </a:lnSpc>
                        <a:spcBef>
                          <a:spcPts val="1200"/>
                        </a:spcBef>
                        <a:spcAft>
                          <a:spcPts val="0"/>
                        </a:spcAft>
                      </a:pPr>
                      <a:r>
                        <a:rPr lang="en-GB" sz="1200">
                          <a:effectLst/>
                        </a:rPr>
                        <a:t>Western Cape</a:t>
                      </a:r>
                      <a:endParaRPr lang="en-US" sz="1200">
                        <a:effectLst/>
                        <a:latin typeface="Arial Narrow" charset="0"/>
                        <a:ea typeface="Times New Roman" charset="0"/>
                        <a:cs typeface="Times New Roman" charset="0"/>
                      </a:endParaRPr>
                    </a:p>
                  </a:txBody>
                  <a:tcPr marL="68580" marR="68580" marT="0" marB="0"/>
                </a:tc>
                <a:tc>
                  <a:txBody>
                    <a:bodyPr/>
                    <a:lstStyle/>
                    <a:p>
                      <a:pPr algn="just">
                        <a:lnSpc>
                          <a:spcPct val="150000"/>
                        </a:lnSpc>
                        <a:spcBef>
                          <a:spcPts val="1200"/>
                        </a:spcBef>
                        <a:spcAft>
                          <a:spcPts val="0"/>
                        </a:spcAft>
                      </a:pPr>
                      <a:r>
                        <a:rPr lang="en-GB" sz="1200">
                          <a:effectLst/>
                        </a:rPr>
                        <a:t>Cape Town CBD, Retreat, Killarney Gardens, Parrow, Belville, Airport Industries, Brackenfell, Epping, N1 City, Otre, Stickland, Khayelitsha, Gugulethu, New Crossroads, Salt river, Eagle park, Paarden Eiland, Kraaifontein, Eerste River, Mfuleni, Beaufort West</a:t>
                      </a:r>
                      <a:endParaRPr lang="en-US" sz="1200">
                        <a:effectLst/>
                        <a:latin typeface="Arial Narrow" charset="0"/>
                        <a:ea typeface="Times New Roman" charset="0"/>
                        <a:cs typeface="Times New Roman" charset="0"/>
                      </a:endParaRPr>
                    </a:p>
                  </a:txBody>
                  <a:tcPr marL="68580" marR="68580" marT="0" marB="0"/>
                </a:tc>
              </a:tr>
              <a:tr h="264140">
                <a:tc>
                  <a:txBody>
                    <a:bodyPr/>
                    <a:lstStyle/>
                    <a:p>
                      <a:pPr algn="just">
                        <a:lnSpc>
                          <a:spcPct val="150000"/>
                        </a:lnSpc>
                        <a:spcBef>
                          <a:spcPts val="1200"/>
                        </a:spcBef>
                        <a:spcAft>
                          <a:spcPts val="0"/>
                        </a:spcAft>
                      </a:pPr>
                      <a:r>
                        <a:rPr lang="en-GB" sz="1200">
                          <a:effectLst/>
                        </a:rPr>
                        <a:t>Kwazulu-Natal</a:t>
                      </a:r>
                      <a:endParaRPr lang="en-US" sz="1200">
                        <a:effectLst/>
                        <a:latin typeface="Arial Narrow" charset="0"/>
                        <a:ea typeface="Times New Roman" charset="0"/>
                        <a:cs typeface="Times New Roman" charset="0"/>
                      </a:endParaRPr>
                    </a:p>
                  </a:txBody>
                  <a:tcPr marL="68580" marR="68580" marT="0" marB="0"/>
                </a:tc>
                <a:tc>
                  <a:txBody>
                    <a:bodyPr/>
                    <a:lstStyle/>
                    <a:p>
                      <a:pPr algn="just">
                        <a:lnSpc>
                          <a:spcPct val="150000"/>
                        </a:lnSpc>
                        <a:spcBef>
                          <a:spcPts val="1200"/>
                        </a:spcBef>
                        <a:spcAft>
                          <a:spcPts val="0"/>
                        </a:spcAft>
                      </a:pPr>
                      <a:r>
                        <a:rPr lang="en-GB" sz="1200">
                          <a:effectLst/>
                        </a:rPr>
                        <a:t>Newcastle, Richards bay, Vryheid, Mkhuze, Pongola, Hluhluwe</a:t>
                      </a:r>
                      <a:endParaRPr lang="en-US" sz="1200">
                        <a:effectLst/>
                        <a:latin typeface="Arial Narrow" charset="0"/>
                        <a:ea typeface="Times New Roman" charset="0"/>
                        <a:cs typeface="Times New Roman" charset="0"/>
                      </a:endParaRPr>
                    </a:p>
                  </a:txBody>
                  <a:tcPr marL="68580" marR="68580" marT="0" marB="0"/>
                </a:tc>
              </a:tr>
              <a:tr h="264140">
                <a:tc>
                  <a:txBody>
                    <a:bodyPr/>
                    <a:lstStyle/>
                    <a:p>
                      <a:pPr algn="just">
                        <a:lnSpc>
                          <a:spcPct val="150000"/>
                        </a:lnSpc>
                        <a:spcBef>
                          <a:spcPts val="1200"/>
                        </a:spcBef>
                        <a:spcAft>
                          <a:spcPts val="0"/>
                        </a:spcAft>
                      </a:pPr>
                      <a:r>
                        <a:rPr lang="en-GB" sz="1200">
                          <a:effectLst/>
                        </a:rPr>
                        <a:t>North West</a:t>
                      </a:r>
                      <a:endParaRPr lang="en-US" sz="1200">
                        <a:effectLst/>
                        <a:latin typeface="Arial Narrow" charset="0"/>
                        <a:ea typeface="Times New Roman" charset="0"/>
                        <a:cs typeface="Times New Roman" charset="0"/>
                      </a:endParaRPr>
                    </a:p>
                  </a:txBody>
                  <a:tcPr marL="68580" marR="68580" marT="0" marB="0"/>
                </a:tc>
                <a:tc>
                  <a:txBody>
                    <a:bodyPr/>
                    <a:lstStyle/>
                    <a:p>
                      <a:pPr algn="just">
                        <a:lnSpc>
                          <a:spcPct val="150000"/>
                        </a:lnSpc>
                        <a:spcBef>
                          <a:spcPts val="1200"/>
                        </a:spcBef>
                        <a:spcAft>
                          <a:spcPts val="0"/>
                        </a:spcAft>
                      </a:pPr>
                      <a:r>
                        <a:rPr lang="en-GB" sz="1200">
                          <a:effectLst/>
                        </a:rPr>
                        <a:t>Lichtenburg, Mafikeng, Zeerust, Vryburg</a:t>
                      </a:r>
                      <a:endParaRPr lang="en-US" sz="1200">
                        <a:effectLst/>
                        <a:latin typeface="Arial Narrow" charset="0"/>
                        <a:ea typeface="Times New Roman" charset="0"/>
                        <a:cs typeface="Times New Roman" charset="0"/>
                      </a:endParaRPr>
                    </a:p>
                  </a:txBody>
                  <a:tcPr marL="68580" marR="68580" marT="0" marB="0"/>
                </a:tc>
              </a:tr>
              <a:tr h="528279">
                <a:tc>
                  <a:txBody>
                    <a:bodyPr/>
                    <a:lstStyle/>
                    <a:p>
                      <a:pPr algn="just">
                        <a:lnSpc>
                          <a:spcPct val="150000"/>
                        </a:lnSpc>
                        <a:spcBef>
                          <a:spcPts val="1200"/>
                        </a:spcBef>
                        <a:spcAft>
                          <a:spcPts val="0"/>
                        </a:spcAft>
                      </a:pPr>
                      <a:r>
                        <a:rPr lang="en-GB" sz="1200">
                          <a:effectLst/>
                        </a:rPr>
                        <a:t>Eastern Cape</a:t>
                      </a:r>
                      <a:endParaRPr lang="en-US" sz="1200">
                        <a:effectLst/>
                        <a:latin typeface="Arial Narrow" charset="0"/>
                        <a:ea typeface="Times New Roman" charset="0"/>
                        <a:cs typeface="Times New Roman" charset="0"/>
                      </a:endParaRPr>
                    </a:p>
                  </a:txBody>
                  <a:tcPr marL="68580" marR="68580" marT="0" marB="0"/>
                </a:tc>
                <a:tc>
                  <a:txBody>
                    <a:bodyPr/>
                    <a:lstStyle/>
                    <a:p>
                      <a:pPr algn="just">
                        <a:lnSpc>
                          <a:spcPct val="150000"/>
                        </a:lnSpc>
                        <a:spcBef>
                          <a:spcPts val="1200"/>
                        </a:spcBef>
                        <a:spcAft>
                          <a:spcPts val="0"/>
                        </a:spcAft>
                      </a:pPr>
                      <a:r>
                        <a:rPr lang="en-GB" sz="1200" dirty="0">
                          <a:effectLst/>
                        </a:rPr>
                        <a:t>East London, King Williams Town, </a:t>
                      </a:r>
                      <a:r>
                        <a:rPr lang="en-GB" sz="1200" dirty="0" err="1">
                          <a:effectLst/>
                        </a:rPr>
                        <a:t>Mthatha</a:t>
                      </a:r>
                      <a:r>
                        <a:rPr lang="en-GB" sz="1200" dirty="0">
                          <a:effectLst/>
                        </a:rPr>
                        <a:t>, Queenstown, </a:t>
                      </a:r>
                      <a:r>
                        <a:rPr lang="en-GB" sz="1200" dirty="0" err="1">
                          <a:effectLst/>
                        </a:rPr>
                        <a:t>Mdantsane</a:t>
                      </a:r>
                      <a:r>
                        <a:rPr lang="en-GB" sz="1200" dirty="0">
                          <a:effectLst/>
                        </a:rPr>
                        <a:t>, </a:t>
                      </a:r>
                      <a:r>
                        <a:rPr lang="en-GB" sz="1200" dirty="0" err="1">
                          <a:effectLst/>
                        </a:rPr>
                        <a:t>Matatiele</a:t>
                      </a:r>
                      <a:r>
                        <a:rPr lang="en-GB" sz="1200" dirty="0">
                          <a:effectLst/>
                        </a:rPr>
                        <a:t>, Bizana, </a:t>
                      </a:r>
                      <a:r>
                        <a:rPr lang="en-GB" sz="1200" dirty="0" err="1">
                          <a:effectLst/>
                        </a:rPr>
                        <a:t>Lusikisiki</a:t>
                      </a:r>
                      <a:r>
                        <a:rPr lang="en-GB" sz="1200" dirty="0">
                          <a:effectLst/>
                        </a:rPr>
                        <a:t>, Mr Frere, Butterworth, </a:t>
                      </a:r>
                      <a:r>
                        <a:rPr lang="en-GB" sz="1200" dirty="0" err="1">
                          <a:effectLst/>
                        </a:rPr>
                        <a:t>Stutterhein</a:t>
                      </a:r>
                      <a:r>
                        <a:rPr lang="en-GB" sz="1200" dirty="0">
                          <a:effectLst/>
                        </a:rPr>
                        <a:t>, Port Alfred, Cradock, </a:t>
                      </a:r>
                      <a:r>
                        <a:rPr lang="en-GB" sz="1200" dirty="0" err="1">
                          <a:effectLst/>
                        </a:rPr>
                        <a:t>Graaf-Reinet</a:t>
                      </a:r>
                      <a:r>
                        <a:rPr lang="en-GB" sz="1200" dirty="0">
                          <a:effectLst/>
                        </a:rPr>
                        <a:t>, </a:t>
                      </a:r>
                      <a:r>
                        <a:rPr lang="en-GB" sz="1200" dirty="0" err="1">
                          <a:effectLst/>
                        </a:rPr>
                        <a:t>Aliwal</a:t>
                      </a:r>
                      <a:r>
                        <a:rPr lang="en-GB" sz="1200" dirty="0">
                          <a:effectLst/>
                        </a:rPr>
                        <a:t> North, </a:t>
                      </a:r>
                      <a:r>
                        <a:rPr lang="en-GB" sz="1200" dirty="0" err="1">
                          <a:effectLst/>
                        </a:rPr>
                        <a:t>Tsomo</a:t>
                      </a:r>
                      <a:endParaRPr lang="en-US" sz="1200" dirty="0">
                        <a:effectLst/>
                        <a:latin typeface="Arial Narrow" charset="0"/>
                        <a:ea typeface="Times New Roman" charset="0"/>
                        <a:cs typeface="Times New Roman" charset="0"/>
                      </a:endParaRPr>
                    </a:p>
                  </a:txBody>
                  <a:tcPr marL="68580" marR="68580" marT="0" marB="0"/>
                </a:tc>
              </a:tr>
            </a:tbl>
          </a:graphicData>
        </a:graphic>
      </p:graphicFrame>
    </p:spTree>
    <p:extLst>
      <p:ext uri="{BB962C8B-B14F-4D97-AF65-F5344CB8AC3E}">
        <p14:creationId xmlns:p14="http://schemas.microsoft.com/office/powerpoint/2010/main" xmlns="" val="2140006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65018"/>
          </a:xfrm>
        </p:spPr>
        <p:txBody>
          <a:bodyPr>
            <a:normAutofit fontScale="90000"/>
          </a:bodyPr>
          <a:lstStyle/>
          <a:p>
            <a:r>
              <a:rPr lang="en-US" dirty="0"/>
              <a:t>PROGRAMME</a:t>
            </a:r>
          </a:p>
        </p:txBody>
      </p:sp>
      <p:sp>
        <p:nvSpPr>
          <p:cNvPr id="3" name="Content Placeholder 2"/>
          <p:cNvSpPr>
            <a:spLocks noGrp="1"/>
          </p:cNvSpPr>
          <p:nvPr>
            <p:ph idx="1"/>
          </p:nvPr>
        </p:nvSpPr>
        <p:spPr>
          <a:xfrm>
            <a:off x="248477" y="657292"/>
            <a:ext cx="8790592" cy="4088297"/>
          </a:xfrm>
        </p:spPr>
        <p:txBody>
          <a:bodyPr>
            <a:noAutofit/>
          </a:bodyPr>
          <a:lstStyle/>
          <a:p>
            <a:pPr marL="0" indent="0" algn="just">
              <a:buNone/>
            </a:pPr>
            <a:r>
              <a:rPr lang="en-ZA" sz="1800" dirty="0">
                <a:latin typeface="Arial Narrow" panose="020B0606020202030204" pitchFamily="34" charset="0"/>
              </a:rPr>
              <a:t>The Waste Bureau functions </a:t>
            </a:r>
            <a:r>
              <a:rPr lang="en-ZA" sz="1800" dirty="0" smtClean="0">
                <a:latin typeface="Arial Narrow" panose="020B0606020202030204" pitchFamily="34" charset="0"/>
              </a:rPr>
              <a:t>are </a:t>
            </a:r>
            <a:r>
              <a:rPr lang="en-ZA" sz="1800" dirty="0">
                <a:latin typeface="Arial Narrow" panose="020B0606020202030204" pitchFamily="34" charset="0"/>
              </a:rPr>
              <a:t>as follows:</a:t>
            </a:r>
            <a:endParaRPr lang="en-US" sz="1800" dirty="0">
              <a:latin typeface="Arial Narrow" panose="020B0606020202030204" pitchFamily="34" charset="0"/>
            </a:endParaRPr>
          </a:p>
          <a:p>
            <a:pPr marL="488950" lvl="1" indent="-354013" algn="just">
              <a:buFont typeface="+mj-lt"/>
              <a:buAutoNum type="arabicPeriod"/>
            </a:pPr>
            <a:r>
              <a:rPr lang="en-ZA" sz="1800" b="1" dirty="0">
                <a:latin typeface="Arial Narrow" panose="020B0606020202030204" pitchFamily="34" charset="0"/>
              </a:rPr>
              <a:t>The Bureau must:</a:t>
            </a:r>
            <a:endParaRPr lang="en-US" sz="1800" b="1" dirty="0">
              <a:latin typeface="Arial Narrow" panose="020B0606020202030204" pitchFamily="34" charset="0"/>
            </a:endParaRPr>
          </a:p>
          <a:p>
            <a:pPr marL="800100" lvl="1" indent="-342900" algn="just">
              <a:buAutoNum type="alphaLcParenBoth"/>
            </a:pPr>
            <a:r>
              <a:rPr lang="en-ZA" sz="1800" dirty="0">
                <a:latin typeface="Arial Narrow" panose="020B0606020202030204" pitchFamily="34" charset="0"/>
              </a:rPr>
              <a:t>Implement the disbursement of incentives and funds derived from waste management charges</a:t>
            </a:r>
          </a:p>
          <a:p>
            <a:pPr marL="800100" lvl="1" indent="-342900" algn="just">
              <a:buAutoNum type="alphaLcParenBoth"/>
            </a:pPr>
            <a:r>
              <a:rPr lang="en-ZA" sz="1800" dirty="0">
                <a:latin typeface="Arial Narrow" panose="020B0606020202030204" pitchFamily="34" charset="0"/>
              </a:rPr>
              <a:t> Identify and promote best practices in the minimisation, re-use, recycling or recovery of waste; </a:t>
            </a:r>
          </a:p>
          <a:p>
            <a:pPr marL="800100" lvl="1" indent="-342900" algn="just">
              <a:buAutoNum type="alphaLcParenBoth"/>
            </a:pPr>
            <a:r>
              <a:rPr lang="en-ZA" sz="1800" dirty="0">
                <a:latin typeface="Arial Narrow" panose="020B0606020202030204" pitchFamily="34" charset="0"/>
              </a:rPr>
              <a:t>Progressively build capacity of the Bureau to support municipalities in the development and implementation of integrated waste management plans and capacity building programmes; </a:t>
            </a:r>
          </a:p>
          <a:p>
            <a:pPr marL="800100" lvl="1" indent="-342900" algn="just">
              <a:buAutoNum type="alphaLcParenBoth"/>
            </a:pPr>
            <a:r>
              <a:rPr lang="en-ZA" sz="1800" dirty="0">
                <a:latin typeface="Arial Narrow" panose="020B0606020202030204" pitchFamily="34" charset="0"/>
              </a:rPr>
              <a:t>Support and advise on the development of industry waste management plans, integrated waste management plans and other tools, instruments, processes and systems, including specialist support for the development of norms or standards for the minimisation, re-use, recycling or recovery of waste and the building of municipal waste management capacity;</a:t>
            </a:r>
          </a:p>
          <a:p>
            <a:pPr algn="just"/>
            <a:endParaRPr lang="en-US" sz="1800" dirty="0">
              <a:latin typeface="Arial Narrow" panose="020B0606020202030204" pitchFamily="34" charset="0"/>
            </a:endParaRPr>
          </a:p>
        </p:txBody>
      </p:sp>
      <p:sp>
        <p:nvSpPr>
          <p:cNvPr id="4" name="Slide Number Placeholder 3"/>
          <p:cNvSpPr>
            <a:spLocks noGrp="1"/>
          </p:cNvSpPr>
          <p:nvPr>
            <p:ph type="sldNum" sz="quarter" idx="12"/>
          </p:nvPr>
        </p:nvSpPr>
        <p:spPr/>
        <p:txBody>
          <a:bodyPr/>
          <a:lstStyle/>
          <a:p>
            <a:fld id="{DB655CA5-5CBA-DF4F-B1B0-7A8AA507C16C}" type="slidenum">
              <a:rPr lang="en-US" smtClean="0"/>
              <a:pPr/>
              <a:t>2</a:t>
            </a:fld>
            <a:endParaRPr lang="en-US" dirty="0"/>
          </a:p>
        </p:txBody>
      </p:sp>
      <p:sp>
        <p:nvSpPr>
          <p:cNvPr id="5" name="Title 1"/>
          <p:cNvSpPr txBox="1">
            <a:spLocks/>
          </p:cNvSpPr>
          <p:nvPr/>
        </p:nvSpPr>
        <p:spPr>
          <a:xfrm>
            <a:off x="248478" y="0"/>
            <a:ext cx="8647043" cy="665018"/>
          </a:xfrm>
          <a:prstGeom prst="rect">
            <a:avLst/>
          </a:prstGeom>
          <a:solidFill>
            <a:srgbClr val="006600"/>
          </a:solidFill>
          <a:ln>
            <a:solidFill>
              <a:srgbClr val="0066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FFFFFF"/>
                </a:solidFill>
                <a:latin typeface="Arial Narrow" pitchFamily="34" charset="0"/>
              </a:rPr>
              <a:t>Functions of Bureau</a:t>
            </a:r>
          </a:p>
        </p:txBody>
      </p:sp>
      <p:pic>
        <p:nvPicPr>
          <p:cNvPr id="6" name="Picture 5"/>
          <p:cNvPicPr>
            <a:picLocks noChangeAspect="1"/>
          </p:cNvPicPr>
          <p:nvPr/>
        </p:nvPicPr>
        <p:blipFill>
          <a:blip r:embed="rId3"/>
          <a:stretch>
            <a:fillRect/>
          </a:stretch>
        </p:blipFill>
        <p:spPr>
          <a:xfrm>
            <a:off x="6151418" y="5598575"/>
            <a:ext cx="3004351" cy="1259424"/>
          </a:xfrm>
          <a:prstGeom prst="rect">
            <a:avLst/>
          </a:prstGeom>
        </p:spPr>
      </p:pic>
    </p:spTree>
    <p:extLst>
      <p:ext uri="{BB962C8B-B14F-4D97-AF65-F5344CB8AC3E}">
        <p14:creationId xmlns:p14="http://schemas.microsoft.com/office/powerpoint/2010/main" xmlns="" val="4347624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6600"/>
          </a:solidFill>
        </p:spPr>
        <p:txBody>
          <a:bodyPr>
            <a:normAutofit fontScale="90000"/>
          </a:bodyPr>
          <a:lstStyle/>
          <a:p>
            <a:r>
              <a:rPr lang="en-US" b="1" dirty="0" smtClean="0">
                <a:solidFill>
                  <a:schemeClr val="bg1"/>
                </a:solidFill>
              </a:rPr>
              <a:t>Taking stock of WB operations:</a:t>
            </a:r>
            <a:br>
              <a:rPr lang="en-US" b="1" dirty="0" smtClean="0">
                <a:solidFill>
                  <a:schemeClr val="bg1"/>
                </a:solidFill>
              </a:rPr>
            </a:br>
            <a:r>
              <a:rPr lang="en-US" b="1" dirty="0" smtClean="0">
                <a:solidFill>
                  <a:schemeClr val="bg1"/>
                </a:solidFill>
              </a:rPr>
              <a:t>  WB effectiveness</a:t>
            </a:r>
            <a:endParaRPr lang="en-US" b="1" dirty="0">
              <a:solidFill>
                <a:schemeClr val="bg1"/>
              </a:solidFill>
            </a:endParaRPr>
          </a:p>
        </p:txBody>
      </p:sp>
      <p:sp>
        <p:nvSpPr>
          <p:cNvPr id="4" name="Slide Number Placeholder 3"/>
          <p:cNvSpPr>
            <a:spLocks noGrp="1"/>
          </p:cNvSpPr>
          <p:nvPr>
            <p:ph type="sldNum" sz="quarter" idx="12"/>
          </p:nvPr>
        </p:nvSpPr>
        <p:spPr/>
        <p:txBody>
          <a:bodyPr/>
          <a:lstStyle/>
          <a:p>
            <a:fld id="{DB655CA5-5CBA-DF4F-B1B0-7A8AA507C16C}" type="slidenum">
              <a:rPr lang="en-US" smtClean="0"/>
              <a:pPr/>
              <a:t>20</a:t>
            </a:fld>
            <a:endParaRPr lang="en-US" dirty="0"/>
          </a:p>
        </p:txBody>
      </p:sp>
      <p:pic>
        <p:nvPicPr>
          <p:cNvPr id="13" name="Picture 12"/>
          <p:cNvPicPr>
            <a:picLocks noChangeAspect="1"/>
          </p:cNvPicPr>
          <p:nvPr/>
        </p:nvPicPr>
        <p:blipFill>
          <a:blip r:embed="rId3"/>
          <a:stretch>
            <a:fillRect/>
          </a:stretch>
        </p:blipFill>
        <p:spPr>
          <a:xfrm>
            <a:off x="5985164" y="5528881"/>
            <a:ext cx="3170605" cy="1329118"/>
          </a:xfrm>
          <a:prstGeom prst="rect">
            <a:avLst/>
          </a:prstGeom>
        </p:spPr>
      </p:pic>
      <p:graphicFrame>
        <p:nvGraphicFramePr>
          <p:cNvPr id="9" name="Content Placeholder 8"/>
          <p:cNvGraphicFramePr>
            <a:graphicFrameLocks noGrp="1"/>
          </p:cNvGraphicFramePr>
          <p:nvPr>
            <p:ph idx="1"/>
            <p:extLst>
              <p:ext uri="{D42A27DB-BD31-4B8C-83A1-F6EECF244321}">
                <p14:modId xmlns:p14="http://schemas.microsoft.com/office/powerpoint/2010/main" xmlns="" val="1464698610"/>
              </p:ext>
            </p:extLst>
          </p:nvPr>
        </p:nvGraphicFramePr>
        <p:xfrm>
          <a:off x="50800" y="1625601"/>
          <a:ext cx="8229600" cy="33401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6048342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6600"/>
          </a:solidFill>
        </p:spPr>
        <p:txBody>
          <a:bodyPr>
            <a:normAutofit fontScale="90000"/>
          </a:bodyPr>
          <a:lstStyle/>
          <a:p>
            <a:r>
              <a:rPr lang="en-US" b="1" dirty="0" smtClean="0">
                <a:solidFill>
                  <a:schemeClr val="bg1"/>
                </a:solidFill>
              </a:rPr>
              <a:t>Taking stock of WB operations:</a:t>
            </a:r>
            <a:br>
              <a:rPr lang="en-US" b="1" dirty="0" smtClean="0">
                <a:solidFill>
                  <a:schemeClr val="bg1"/>
                </a:solidFill>
              </a:rPr>
            </a:br>
            <a:r>
              <a:rPr lang="en-US" b="1" dirty="0" smtClean="0">
                <a:solidFill>
                  <a:schemeClr val="bg1"/>
                </a:solidFill>
              </a:rPr>
              <a:t>  WB effectiveness</a:t>
            </a:r>
            <a:endParaRPr lang="en-US" b="1" dirty="0">
              <a:solidFill>
                <a:schemeClr val="bg1"/>
              </a:solidFill>
            </a:endParaRPr>
          </a:p>
        </p:txBody>
      </p:sp>
      <p:sp>
        <p:nvSpPr>
          <p:cNvPr id="4" name="Slide Number Placeholder 3"/>
          <p:cNvSpPr>
            <a:spLocks noGrp="1"/>
          </p:cNvSpPr>
          <p:nvPr>
            <p:ph type="sldNum" sz="quarter" idx="12"/>
          </p:nvPr>
        </p:nvSpPr>
        <p:spPr/>
        <p:txBody>
          <a:bodyPr/>
          <a:lstStyle/>
          <a:p>
            <a:fld id="{DB655CA5-5CBA-DF4F-B1B0-7A8AA507C16C}" type="slidenum">
              <a:rPr lang="en-US" smtClean="0"/>
              <a:pPr/>
              <a:t>21</a:t>
            </a:fld>
            <a:endParaRPr lang="en-US" dirty="0"/>
          </a:p>
        </p:txBody>
      </p:sp>
      <p:pic>
        <p:nvPicPr>
          <p:cNvPr id="13" name="Picture 12"/>
          <p:cNvPicPr>
            <a:picLocks noChangeAspect="1"/>
          </p:cNvPicPr>
          <p:nvPr/>
        </p:nvPicPr>
        <p:blipFill>
          <a:blip r:embed="rId3"/>
          <a:stretch>
            <a:fillRect/>
          </a:stretch>
        </p:blipFill>
        <p:spPr>
          <a:xfrm>
            <a:off x="5985164" y="5528881"/>
            <a:ext cx="3170605" cy="1329118"/>
          </a:xfrm>
          <a:prstGeom prst="rect">
            <a:avLst/>
          </a:prstGeom>
        </p:spPr>
      </p:pic>
      <p:sp>
        <p:nvSpPr>
          <p:cNvPr id="3" name="Content Placeholder 2"/>
          <p:cNvSpPr>
            <a:spLocks noGrp="1"/>
          </p:cNvSpPr>
          <p:nvPr>
            <p:ph idx="1"/>
          </p:nvPr>
        </p:nvSpPr>
        <p:spPr>
          <a:xfrm>
            <a:off x="457200" y="1667477"/>
            <a:ext cx="8229600" cy="4525963"/>
          </a:xfrm>
        </p:spPr>
        <p:txBody>
          <a:bodyPr>
            <a:normAutofit/>
          </a:bodyPr>
          <a:lstStyle/>
          <a:p>
            <a:r>
              <a:rPr lang="en-US" sz="2200" dirty="0" smtClean="0"/>
              <a:t>Generally effective with challenges</a:t>
            </a:r>
          </a:p>
          <a:p>
            <a:r>
              <a:rPr lang="en-US" sz="2200" dirty="0" smtClean="0"/>
              <a:t>Transition regarding management of </a:t>
            </a:r>
            <a:r>
              <a:rPr lang="en-US" sz="2200" dirty="0" err="1" smtClean="0"/>
              <a:t>tyres</a:t>
            </a:r>
            <a:r>
              <a:rPr lang="en-US" sz="2200" dirty="0" smtClean="0"/>
              <a:t> has been longer than anticipated therefore impacting on ability to focus on WB core business</a:t>
            </a:r>
          </a:p>
          <a:p>
            <a:r>
              <a:rPr lang="en-US" sz="2200" dirty="0" smtClean="0"/>
              <a:t>Managed to </a:t>
            </a:r>
            <a:r>
              <a:rPr lang="en-US" sz="2200" dirty="0" err="1" smtClean="0"/>
              <a:t>stabilise</a:t>
            </a:r>
            <a:r>
              <a:rPr lang="en-US" sz="2200" dirty="0" smtClean="0"/>
              <a:t> operations with limited capacity &amp; resources</a:t>
            </a:r>
          </a:p>
          <a:p>
            <a:r>
              <a:rPr lang="en-US" sz="2200" dirty="0" smtClean="0"/>
              <a:t>Resolving challenges with processing capacity should be the focus of any new plan</a:t>
            </a:r>
          </a:p>
          <a:p>
            <a:r>
              <a:rPr lang="en-US" sz="2200" dirty="0" smtClean="0"/>
              <a:t>Work done by WB can be the basis to support any new plan</a:t>
            </a:r>
          </a:p>
          <a:p>
            <a:endParaRPr lang="en-US" sz="2200" dirty="0" smtClean="0"/>
          </a:p>
          <a:p>
            <a:endParaRPr lang="en-US" sz="2200" dirty="0"/>
          </a:p>
        </p:txBody>
      </p:sp>
    </p:spTree>
    <p:extLst>
      <p:ext uri="{BB962C8B-B14F-4D97-AF65-F5344CB8AC3E}">
        <p14:creationId xmlns:p14="http://schemas.microsoft.com/office/powerpoint/2010/main" xmlns="" val="19850815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53725" y="603724"/>
            <a:ext cx="8647043" cy="3876835"/>
          </a:xfrm>
          <a:prstGeom prst="rect">
            <a:avLst/>
          </a:prstGeom>
          <a:solidFill>
            <a:srgbClr val="006600"/>
          </a:solidFill>
          <a:ln>
            <a:solidFill>
              <a:srgbClr val="0066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bg1"/>
                </a:solidFill>
                <a:effectLst>
                  <a:outerShdw blurRad="38100" dist="38100" dir="2700000" algn="tl">
                    <a:srgbClr val="000000">
                      <a:alpha val="43137"/>
                    </a:srgbClr>
                  </a:outerShdw>
                </a:effectLst>
                <a:latin typeface="Arial Narrow" pitchFamily="34" charset="0"/>
              </a:rPr>
              <a:t>Thank you</a:t>
            </a:r>
            <a:endParaRPr lang="en-US" sz="3600" b="1" dirty="0">
              <a:solidFill>
                <a:schemeClr val="bg1"/>
              </a:solidFill>
              <a:effectLst>
                <a:outerShdw blurRad="38100" dist="38100" dir="2700000" algn="tl">
                  <a:srgbClr val="000000">
                    <a:alpha val="43137"/>
                  </a:srgbClr>
                </a:outerShdw>
              </a:effectLst>
              <a:latin typeface="Arial Narrow" pitchFamily="34" charset="0"/>
            </a:endParaRPr>
          </a:p>
        </p:txBody>
      </p:sp>
      <p:pic>
        <p:nvPicPr>
          <p:cNvPr id="4" name="Picture 3"/>
          <p:cNvPicPr>
            <a:picLocks noChangeAspect="1"/>
          </p:cNvPicPr>
          <p:nvPr/>
        </p:nvPicPr>
        <p:blipFill>
          <a:blip r:embed="rId2"/>
          <a:stretch>
            <a:fillRect/>
          </a:stretch>
        </p:blipFill>
        <p:spPr>
          <a:xfrm>
            <a:off x="6159062" y="5593716"/>
            <a:ext cx="2984937" cy="1249016"/>
          </a:xfrm>
          <a:prstGeom prst="rect">
            <a:avLst/>
          </a:prstGeom>
        </p:spPr>
      </p:pic>
      <p:sp>
        <p:nvSpPr>
          <p:cNvPr id="2" name="Slide Number Placeholder 1"/>
          <p:cNvSpPr>
            <a:spLocks noGrp="1"/>
          </p:cNvSpPr>
          <p:nvPr>
            <p:ph type="sldNum" sz="quarter" idx="12"/>
          </p:nvPr>
        </p:nvSpPr>
        <p:spPr/>
        <p:txBody>
          <a:bodyPr/>
          <a:lstStyle/>
          <a:p>
            <a:fld id="{DB655CA5-5CBA-DF4F-B1B0-7A8AA507C16C}" type="slidenum">
              <a:rPr lang="en-US" smtClean="0"/>
              <a:pPr/>
              <a:t>22</a:t>
            </a:fld>
            <a:endParaRPr lang="en-US" dirty="0"/>
          </a:p>
        </p:txBody>
      </p:sp>
    </p:spTree>
    <p:extLst>
      <p:ext uri="{BB962C8B-B14F-4D97-AF65-F5344CB8AC3E}">
        <p14:creationId xmlns:p14="http://schemas.microsoft.com/office/powerpoint/2010/main" xmlns="" val="2647975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65018"/>
          </a:xfrm>
        </p:spPr>
        <p:txBody>
          <a:bodyPr>
            <a:normAutofit fontScale="90000"/>
          </a:bodyPr>
          <a:lstStyle/>
          <a:p>
            <a:r>
              <a:rPr lang="en-US" dirty="0"/>
              <a:t>PROGRAMME</a:t>
            </a:r>
          </a:p>
        </p:txBody>
      </p:sp>
      <p:sp>
        <p:nvSpPr>
          <p:cNvPr id="3" name="Content Placeholder 2"/>
          <p:cNvSpPr>
            <a:spLocks noGrp="1"/>
          </p:cNvSpPr>
          <p:nvPr>
            <p:ph idx="1"/>
          </p:nvPr>
        </p:nvSpPr>
        <p:spPr>
          <a:xfrm>
            <a:off x="248477" y="989351"/>
            <a:ext cx="8647044" cy="3561366"/>
          </a:xfrm>
        </p:spPr>
        <p:txBody>
          <a:bodyPr>
            <a:noAutofit/>
          </a:bodyPr>
          <a:lstStyle/>
          <a:p>
            <a:pPr marL="457200" lvl="1" indent="0" algn="just">
              <a:buNone/>
            </a:pPr>
            <a:r>
              <a:rPr lang="en-ZA" sz="2000" dirty="0">
                <a:latin typeface="Arial Narrow" panose="020B0606020202030204" pitchFamily="34" charset="0"/>
              </a:rPr>
              <a:t>(e) Monitor the implementation of industry waste management plans;</a:t>
            </a:r>
          </a:p>
          <a:p>
            <a:pPr marL="457200" lvl="1" indent="0" algn="just">
              <a:buNone/>
            </a:pPr>
            <a:r>
              <a:rPr lang="en-US" sz="2000" dirty="0">
                <a:latin typeface="Arial Narrow" panose="020B0606020202030204" pitchFamily="34" charset="0"/>
              </a:rPr>
              <a:t>(</a:t>
            </a:r>
            <a:r>
              <a:rPr lang="en-ZA" sz="2000" dirty="0">
                <a:latin typeface="Arial Narrow" panose="020B0606020202030204" pitchFamily="34" charset="0"/>
              </a:rPr>
              <a:t>d) Monitor and evaluate</a:t>
            </a:r>
            <a:r>
              <a:rPr lang="en-ZA" sz="2000" b="1" dirty="0">
                <a:latin typeface="Arial Narrow" panose="020B0606020202030204" pitchFamily="34" charset="0"/>
              </a:rPr>
              <a:t> </a:t>
            </a:r>
            <a:r>
              <a:rPr lang="en-ZA" sz="2000" dirty="0">
                <a:latin typeface="Arial Narrow" panose="020B0606020202030204" pitchFamily="34" charset="0"/>
              </a:rPr>
              <a:t>the impact of incentives and disincentives; and</a:t>
            </a:r>
          </a:p>
          <a:p>
            <a:pPr marL="457200" lvl="1" indent="0" algn="just">
              <a:buNone/>
            </a:pPr>
            <a:r>
              <a:rPr lang="en-ZA" sz="2000" dirty="0">
                <a:latin typeface="Arial Narrow" panose="020B0606020202030204" pitchFamily="34" charset="0"/>
              </a:rPr>
              <a:t>(e) Perform any other task or function that the Minister may assign or 	delegate to the Bureau</a:t>
            </a:r>
            <a:r>
              <a:rPr lang="en-ZA" sz="2000" b="1" dirty="0">
                <a:latin typeface="Arial Narrow" panose="020B0606020202030204" pitchFamily="34" charset="0"/>
              </a:rPr>
              <a:t> </a:t>
            </a:r>
            <a:r>
              <a:rPr lang="en-ZA" sz="2000" dirty="0">
                <a:latin typeface="Arial Narrow" panose="020B0606020202030204" pitchFamily="34" charset="0"/>
              </a:rPr>
              <a:t>in relation to the implementation of this Act.</a:t>
            </a:r>
            <a:endParaRPr lang="en-US" sz="2000" dirty="0">
              <a:latin typeface="Arial Narrow" panose="020B0606020202030204" pitchFamily="34" charset="0"/>
            </a:endParaRPr>
          </a:p>
          <a:p>
            <a:pPr marL="457200" lvl="1" indent="0" algn="just">
              <a:buNone/>
            </a:pPr>
            <a:endParaRPr lang="en-ZA" sz="2000" dirty="0">
              <a:latin typeface="Arial Narrow" panose="020B0606020202030204" pitchFamily="34" charset="0"/>
            </a:endParaRPr>
          </a:p>
          <a:p>
            <a:pPr marL="134937" lvl="1" indent="0" algn="just">
              <a:buNone/>
            </a:pPr>
            <a:r>
              <a:rPr lang="en-ZA" sz="2000" b="1" dirty="0">
                <a:latin typeface="Arial Narrow" panose="020B0606020202030204" pitchFamily="34" charset="0"/>
              </a:rPr>
              <a:t>2. The Bureau may:</a:t>
            </a:r>
            <a:endParaRPr lang="en-US" sz="2000" b="1" dirty="0">
              <a:latin typeface="Arial Narrow" panose="020B0606020202030204" pitchFamily="34" charset="0"/>
            </a:endParaRPr>
          </a:p>
          <a:p>
            <a:pPr marL="800100" lvl="1" indent="-342900" algn="just">
              <a:buAutoNum type="alphaLcParenBoth"/>
            </a:pPr>
            <a:r>
              <a:rPr lang="en-ZA" sz="2000" dirty="0">
                <a:latin typeface="Arial Narrow" panose="020B0606020202030204" pitchFamily="34" charset="0"/>
              </a:rPr>
              <a:t>Invest any of its money, after having compiled with section 34F(2); and</a:t>
            </a:r>
          </a:p>
          <a:p>
            <a:pPr marL="800100" lvl="1" indent="-342900" algn="just">
              <a:buAutoNum type="alphaLcParenBoth"/>
            </a:pPr>
            <a:r>
              <a:rPr lang="en-US" sz="2000" dirty="0">
                <a:latin typeface="Arial Narrow" panose="020B0606020202030204" pitchFamily="34" charset="0"/>
              </a:rPr>
              <a:t>Charge fees for services rendered, other than services rendered in terms of section 13A or to the Minister or the department</a:t>
            </a:r>
          </a:p>
          <a:p>
            <a:pPr algn="just"/>
            <a:endParaRPr lang="en-US" sz="2000" dirty="0">
              <a:latin typeface="Arial Narrow" panose="020B0606020202030204" pitchFamily="34" charset="0"/>
            </a:endParaRPr>
          </a:p>
        </p:txBody>
      </p:sp>
      <p:sp>
        <p:nvSpPr>
          <p:cNvPr id="4" name="Slide Number Placeholder 3"/>
          <p:cNvSpPr>
            <a:spLocks noGrp="1"/>
          </p:cNvSpPr>
          <p:nvPr>
            <p:ph type="sldNum" sz="quarter" idx="12"/>
          </p:nvPr>
        </p:nvSpPr>
        <p:spPr/>
        <p:txBody>
          <a:bodyPr/>
          <a:lstStyle/>
          <a:p>
            <a:fld id="{DB655CA5-5CBA-DF4F-B1B0-7A8AA507C16C}" type="slidenum">
              <a:rPr lang="en-US" smtClean="0"/>
              <a:pPr/>
              <a:t>3</a:t>
            </a:fld>
            <a:endParaRPr lang="en-US" dirty="0"/>
          </a:p>
        </p:txBody>
      </p:sp>
      <p:sp>
        <p:nvSpPr>
          <p:cNvPr id="5" name="Title 1"/>
          <p:cNvSpPr txBox="1">
            <a:spLocks/>
          </p:cNvSpPr>
          <p:nvPr/>
        </p:nvSpPr>
        <p:spPr>
          <a:xfrm>
            <a:off x="248478" y="0"/>
            <a:ext cx="8647043" cy="665018"/>
          </a:xfrm>
          <a:prstGeom prst="rect">
            <a:avLst/>
          </a:prstGeom>
          <a:solidFill>
            <a:srgbClr val="006600"/>
          </a:solidFill>
          <a:ln>
            <a:solidFill>
              <a:srgbClr val="0066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FFFFFF"/>
                </a:solidFill>
                <a:latin typeface="Arial Narrow" pitchFamily="34" charset="0"/>
              </a:rPr>
              <a:t>Functions of Bureau </a:t>
            </a:r>
            <a:r>
              <a:rPr lang="en-US" sz="3600" b="1" dirty="0" err="1">
                <a:solidFill>
                  <a:srgbClr val="FFFFFF"/>
                </a:solidFill>
                <a:latin typeface="Arial Narrow" pitchFamily="34" charset="0"/>
              </a:rPr>
              <a:t>conti</a:t>
            </a:r>
            <a:r>
              <a:rPr lang="en-US" sz="3600" b="1" dirty="0">
                <a:solidFill>
                  <a:srgbClr val="FFFFFF"/>
                </a:solidFill>
                <a:latin typeface="Arial Narrow" pitchFamily="34" charset="0"/>
              </a:rPr>
              <a:t>…</a:t>
            </a:r>
          </a:p>
        </p:txBody>
      </p:sp>
      <p:pic>
        <p:nvPicPr>
          <p:cNvPr id="6" name="Picture 5"/>
          <p:cNvPicPr>
            <a:picLocks noChangeAspect="1"/>
          </p:cNvPicPr>
          <p:nvPr/>
        </p:nvPicPr>
        <p:blipFill>
          <a:blip r:embed="rId3"/>
          <a:stretch>
            <a:fillRect/>
          </a:stretch>
        </p:blipFill>
        <p:spPr>
          <a:xfrm>
            <a:off x="6151418" y="5598575"/>
            <a:ext cx="3004351" cy="1259424"/>
          </a:xfrm>
          <a:prstGeom prst="rect">
            <a:avLst/>
          </a:prstGeom>
        </p:spPr>
      </p:pic>
    </p:spTree>
    <p:extLst>
      <p:ext uri="{BB962C8B-B14F-4D97-AF65-F5344CB8AC3E}">
        <p14:creationId xmlns:p14="http://schemas.microsoft.com/office/powerpoint/2010/main" xmlns="" val="4053848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184" y="0"/>
            <a:ext cx="8727352" cy="464695"/>
          </a:xfrm>
          <a:solidFill>
            <a:srgbClr val="006600"/>
          </a:solidFill>
        </p:spPr>
        <p:txBody>
          <a:bodyPr>
            <a:noAutofit/>
          </a:bodyPr>
          <a:lstStyle/>
          <a:p>
            <a:r>
              <a:rPr lang="en-US" sz="3200" b="1" dirty="0" smtClean="0">
                <a:solidFill>
                  <a:schemeClr val="bg1"/>
                </a:solidFill>
              </a:rPr>
              <a:t/>
            </a:r>
            <a:br>
              <a:rPr lang="en-US" sz="3200" b="1" dirty="0" smtClean="0">
                <a:solidFill>
                  <a:schemeClr val="bg1"/>
                </a:solidFill>
              </a:rPr>
            </a:br>
            <a:r>
              <a:rPr lang="en-US" sz="3200" b="1" dirty="0" smtClean="0">
                <a:solidFill>
                  <a:schemeClr val="bg1"/>
                </a:solidFill>
              </a:rPr>
              <a:t>Waste Bureau Human Resources</a:t>
            </a:r>
            <a:r>
              <a:rPr lang="en-ZA" sz="3200" b="1" dirty="0">
                <a:solidFill>
                  <a:schemeClr val="bg1"/>
                </a:solidFill>
              </a:rPr>
              <a:t/>
            </a:r>
            <a:br>
              <a:rPr lang="en-ZA" sz="3200" b="1" dirty="0">
                <a:solidFill>
                  <a:schemeClr val="bg1"/>
                </a:solidFill>
              </a:rPr>
            </a:br>
            <a:endParaRPr lang="en-US" sz="3200" dirty="0">
              <a:solidFill>
                <a:schemeClr val="bg1"/>
              </a:solidFill>
            </a:endParaRPr>
          </a:p>
        </p:txBody>
      </p:sp>
      <p:sp>
        <p:nvSpPr>
          <p:cNvPr id="4" name="Slide Number Placeholder 3"/>
          <p:cNvSpPr>
            <a:spLocks noGrp="1"/>
          </p:cNvSpPr>
          <p:nvPr>
            <p:ph type="sldNum" sz="quarter" idx="12"/>
          </p:nvPr>
        </p:nvSpPr>
        <p:spPr/>
        <p:txBody>
          <a:bodyPr/>
          <a:lstStyle/>
          <a:p>
            <a:fld id="{DB655CA5-5CBA-DF4F-B1B0-7A8AA507C16C}"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6159063" y="5672378"/>
            <a:ext cx="2752462" cy="960895"/>
          </a:xfrm>
          <a:prstGeom prst="rect">
            <a:avLst/>
          </a:prstGeom>
        </p:spPr>
      </p:pic>
      <p:graphicFrame>
        <p:nvGraphicFramePr>
          <p:cNvPr id="7" name="Content Placeholder 6"/>
          <p:cNvGraphicFramePr>
            <a:graphicFrameLocks noGrp="1"/>
          </p:cNvGraphicFramePr>
          <p:nvPr>
            <p:ph idx="1"/>
            <p:extLst>
              <p:ext uri="{D42A27DB-BD31-4B8C-83A1-F6EECF244321}">
                <p14:modId xmlns:p14="http://schemas.microsoft.com/office/powerpoint/2010/main" xmlns="" val="1951019906"/>
              </p:ext>
            </p:extLst>
          </p:nvPr>
        </p:nvGraphicFramePr>
        <p:xfrm>
          <a:off x="748285" y="632397"/>
          <a:ext cx="5143208" cy="3657600"/>
        </p:xfrm>
        <a:graphic>
          <a:graphicData uri="http://schemas.openxmlformats.org/drawingml/2006/table">
            <a:tbl>
              <a:tblPr firstRow="1" bandRow="1">
                <a:tableStyleId>{69CF1AB2-1976-4502-BF36-3FF5EA218861}</a:tableStyleId>
              </a:tblPr>
              <a:tblGrid>
                <a:gridCol w="5143208"/>
              </a:tblGrid>
              <a:tr h="364356">
                <a:tc>
                  <a:txBody>
                    <a:bodyPr/>
                    <a:lstStyle/>
                    <a:p>
                      <a:pPr algn="ctr"/>
                      <a:r>
                        <a:rPr lang="en-US" dirty="0" smtClean="0"/>
                        <a:t>FUNCTIONS</a:t>
                      </a:r>
                      <a:endParaRPr lang="en-US" dirty="0">
                        <a:solidFill>
                          <a:schemeClr val="bg1"/>
                        </a:solidFill>
                      </a:endParaRPr>
                    </a:p>
                  </a:txBody>
                  <a:tcPr/>
                </a:tc>
              </a:tr>
              <a:tr h="2966720">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charset="0"/>
                        <a:buChar char="•"/>
                        <a:tabLst/>
                        <a:defRPr/>
                      </a:pPr>
                      <a:r>
                        <a:rPr lang="en-US" sz="1800" kern="1200" baseline="0" dirty="0" smtClean="0">
                          <a:effectLst/>
                        </a:rPr>
                        <a:t>Logistics Specialists</a:t>
                      </a:r>
                    </a:p>
                    <a:p>
                      <a:pPr marL="285750" marR="0" lvl="0" indent="-285750" algn="just" defTabSz="914400" rtl="0" eaLnBrk="1" fontAlgn="auto" latinLnBrk="0" hangingPunct="1">
                        <a:lnSpc>
                          <a:spcPct val="100000"/>
                        </a:lnSpc>
                        <a:spcBef>
                          <a:spcPts val="0"/>
                        </a:spcBef>
                        <a:spcAft>
                          <a:spcPts val="0"/>
                        </a:spcAft>
                        <a:buClrTx/>
                        <a:buSzTx/>
                        <a:buFont typeface="Arial" charset="0"/>
                        <a:buChar char="•"/>
                        <a:tabLst/>
                        <a:defRPr/>
                      </a:pPr>
                      <a:r>
                        <a:rPr lang="en-US" sz="1800" kern="1200" baseline="0" dirty="0" smtClean="0">
                          <a:effectLst/>
                        </a:rPr>
                        <a:t>Micro-Collectors and Micro Depots Specialists</a:t>
                      </a:r>
                    </a:p>
                    <a:p>
                      <a:pPr marL="285750" marR="0" lvl="0" indent="-285750" algn="just" defTabSz="914400" rtl="0" eaLnBrk="1" fontAlgn="auto" latinLnBrk="0" hangingPunct="1">
                        <a:lnSpc>
                          <a:spcPct val="100000"/>
                        </a:lnSpc>
                        <a:spcBef>
                          <a:spcPts val="0"/>
                        </a:spcBef>
                        <a:spcAft>
                          <a:spcPts val="0"/>
                        </a:spcAft>
                        <a:buClrTx/>
                        <a:buSzTx/>
                        <a:buFont typeface="Arial" charset="0"/>
                        <a:buChar char="•"/>
                        <a:tabLst/>
                        <a:defRPr/>
                      </a:pPr>
                      <a:r>
                        <a:rPr lang="en-US" sz="1800" kern="1200" baseline="0" dirty="0" smtClean="0">
                          <a:effectLst/>
                        </a:rPr>
                        <a:t>Waste Information Officer</a:t>
                      </a:r>
                      <a:endParaRPr lang="en-US" sz="1800" kern="1200" baseline="0" dirty="0" smtClean="0">
                        <a:solidFill>
                          <a:schemeClr val="dk1"/>
                        </a:solidFill>
                        <a:effectLst/>
                        <a:latin typeface="+mn-lt"/>
                        <a:ea typeface="Times New Roman" charset="0"/>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charset="0"/>
                        <a:buChar char="•"/>
                        <a:tabLst/>
                        <a:defRPr/>
                      </a:pPr>
                      <a:r>
                        <a:rPr lang="en-US" sz="1800" kern="1200" baseline="0" dirty="0" smtClean="0">
                          <a:effectLst/>
                        </a:rPr>
                        <a:t>Depot Operation Specialist</a:t>
                      </a:r>
                      <a:endParaRPr lang="en-US" sz="1800" kern="1200" baseline="0" dirty="0" smtClean="0">
                        <a:solidFill>
                          <a:schemeClr val="dk1"/>
                        </a:solidFill>
                        <a:effectLst/>
                        <a:latin typeface="+mn-lt"/>
                        <a:ea typeface="Times New Roman" charset="0"/>
                        <a:cs typeface="+mn-cs"/>
                      </a:endParaRPr>
                    </a:p>
                    <a:p>
                      <a:pPr marL="285750" marR="0" indent="-285750" algn="just" defTabSz="914400" rtl="0" eaLnBrk="1" latinLnBrk="0" hangingPunct="1">
                        <a:spcBef>
                          <a:spcPts val="0"/>
                        </a:spcBef>
                        <a:spcAft>
                          <a:spcPts val="0"/>
                        </a:spcAft>
                        <a:buFont typeface="Arial" charset="0"/>
                        <a:buChar char="•"/>
                      </a:pPr>
                      <a:r>
                        <a:rPr lang="en-US" sz="1800" kern="1200" baseline="0" dirty="0" smtClean="0">
                          <a:effectLst/>
                        </a:rPr>
                        <a:t>Extended Producer Responsibility </a:t>
                      </a:r>
                    </a:p>
                    <a:p>
                      <a:pPr marL="285750" marR="0" indent="-285750" algn="just" defTabSz="914400" rtl="0" eaLnBrk="1" latinLnBrk="0" hangingPunct="1">
                        <a:spcBef>
                          <a:spcPts val="0"/>
                        </a:spcBef>
                        <a:spcAft>
                          <a:spcPts val="0"/>
                        </a:spcAft>
                        <a:buFont typeface="Arial" charset="0"/>
                        <a:buChar char="•"/>
                      </a:pPr>
                      <a:r>
                        <a:rPr lang="en-US" sz="1800" kern="1200" baseline="0" dirty="0" smtClean="0">
                          <a:effectLst/>
                        </a:rPr>
                        <a:t>Regional Coordinators </a:t>
                      </a:r>
                    </a:p>
                    <a:p>
                      <a:pPr marL="285750" marR="0" indent="-285750" algn="just" defTabSz="914400" rtl="0" eaLnBrk="1" latinLnBrk="0" hangingPunct="1">
                        <a:spcBef>
                          <a:spcPts val="0"/>
                        </a:spcBef>
                        <a:spcAft>
                          <a:spcPts val="0"/>
                        </a:spcAft>
                        <a:buFont typeface="Arial" charset="0"/>
                        <a:buChar char="•"/>
                      </a:pPr>
                      <a:r>
                        <a:rPr lang="en-US" sz="1800" kern="1200" baseline="0" dirty="0" smtClean="0">
                          <a:effectLst/>
                        </a:rPr>
                        <a:t>Call Centre Management</a:t>
                      </a:r>
                    </a:p>
                    <a:p>
                      <a:pPr marL="285750" marR="0" indent="-285750" algn="just" defTabSz="914400" rtl="0" eaLnBrk="1" latinLnBrk="0" hangingPunct="1">
                        <a:spcBef>
                          <a:spcPts val="0"/>
                        </a:spcBef>
                        <a:spcAft>
                          <a:spcPts val="0"/>
                        </a:spcAft>
                        <a:buFont typeface="Arial" charset="0"/>
                        <a:buChar char="•"/>
                      </a:pPr>
                      <a:r>
                        <a:rPr lang="en-US" sz="1800" kern="1200" baseline="0" dirty="0" smtClean="0">
                          <a:effectLst/>
                        </a:rPr>
                        <a:t>Business Development &amp; Knowledge Management </a:t>
                      </a:r>
                    </a:p>
                    <a:p>
                      <a:pPr marL="285750" marR="0" indent="-285750" algn="just" defTabSz="914400" rtl="0" eaLnBrk="1" fontAlgn="auto" latinLnBrk="0" hangingPunct="1">
                        <a:lnSpc>
                          <a:spcPct val="100000"/>
                        </a:lnSpc>
                        <a:spcBef>
                          <a:spcPts val="0"/>
                        </a:spcBef>
                        <a:spcAft>
                          <a:spcPts val="0"/>
                        </a:spcAft>
                        <a:buClrTx/>
                        <a:buSzTx/>
                        <a:buFont typeface="Arial" charset="0"/>
                        <a:buChar char="•"/>
                        <a:tabLst/>
                        <a:defRPr/>
                      </a:pPr>
                      <a:r>
                        <a:rPr lang="en-US" sz="1800" kern="1200" baseline="0" dirty="0" smtClean="0">
                          <a:effectLst/>
                        </a:rPr>
                        <a:t>Small Medium Micro Enterprise Development </a:t>
                      </a:r>
                    </a:p>
                    <a:p>
                      <a:pPr marL="285750" marR="0" indent="-285750" algn="just" defTabSz="914400" rtl="0" eaLnBrk="1" fontAlgn="auto" latinLnBrk="0" hangingPunct="1">
                        <a:lnSpc>
                          <a:spcPct val="100000"/>
                        </a:lnSpc>
                        <a:spcBef>
                          <a:spcPts val="0"/>
                        </a:spcBef>
                        <a:spcAft>
                          <a:spcPts val="0"/>
                        </a:spcAft>
                        <a:buClrTx/>
                        <a:buSzTx/>
                        <a:buFont typeface="Arial" charset="0"/>
                        <a:buChar char="•"/>
                        <a:tabLst/>
                        <a:defRPr/>
                      </a:pPr>
                      <a:r>
                        <a:rPr lang="en-US" sz="1800" kern="1200" baseline="0" dirty="0" smtClean="0">
                          <a:effectLst/>
                        </a:rPr>
                        <a:t>Extended Producer Responsibility </a:t>
                      </a:r>
                    </a:p>
                    <a:p>
                      <a:pPr marL="285750" marR="0" lvl="0" indent="-285750" algn="just" defTabSz="914400" rtl="0" eaLnBrk="1" fontAlgn="auto" latinLnBrk="0" hangingPunct="1">
                        <a:lnSpc>
                          <a:spcPct val="100000"/>
                        </a:lnSpc>
                        <a:spcBef>
                          <a:spcPts val="0"/>
                        </a:spcBef>
                        <a:spcAft>
                          <a:spcPts val="0"/>
                        </a:spcAft>
                        <a:buClrTx/>
                        <a:buSzTx/>
                        <a:buFont typeface="Arial" charset="0"/>
                        <a:buChar char="•"/>
                        <a:tabLst/>
                        <a:defRPr/>
                      </a:pPr>
                      <a:r>
                        <a:rPr lang="en-US" sz="1800" kern="1200" baseline="0" dirty="0" smtClean="0">
                          <a:effectLst/>
                        </a:rPr>
                        <a:t>Storage and Processing </a:t>
                      </a:r>
                    </a:p>
                    <a:p>
                      <a:pPr marL="285750" marR="0" lvl="0" indent="-285750" algn="just" defTabSz="914400" rtl="0" eaLnBrk="1" fontAlgn="auto" latinLnBrk="0" hangingPunct="1">
                        <a:lnSpc>
                          <a:spcPct val="100000"/>
                        </a:lnSpc>
                        <a:spcBef>
                          <a:spcPts val="0"/>
                        </a:spcBef>
                        <a:spcAft>
                          <a:spcPts val="0"/>
                        </a:spcAft>
                        <a:buClrTx/>
                        <a:buSzTx/>
                        <a:buFont typeface="Arial" charset="0"/>
                        <a:buChar char="•"/>
                        <a:tabLst/>
                        <a:defRPr/>
                      </a:pPr>
                      <a:r>
                        <a:rPr lang="en-US" sz="1800" kern="1200" baseline="0" dirty="0" smtClean="0">
                          <a:effectLst/>
                        </a:rPr>
                        <a:t>Operations Admin Support </a:t>
                      </a:r>
                    </a:p>
                  </a:txBody>
                  <a:tcPr marL="51435" marR="51435" marT="0" marB="0"/>
                </a:tc>
              </a:tr>
            </a:tbl>
          </a:graphicData>
        </a:graphic>
      </p:graphicFrame>
      <p:sp>
        <p:nvSpPr>
          <p:cNvPr id="3" name="TextBox 2"/>
          <p:cNvSpPr txBox="1"/>
          <p:nvPr/>
        </p:nvSpPr>
        <p:spPr>
          <a:xfrm>
            <a:off x="1003300" y="4457699"/>
            <a:ext cx="4140200" cy="369332"/>
          </a:xfrm>
          <a:prstGeom prst="rect">
            <a:avLst/>
          </a:prstGeom>
          <a:solidFill>
            <a:schemeClr val="accent6">
              <a:lumMod val="60000"/>
              <a:lumOff val="40000"/>
            </a:schemeClr>
          </a:solidFill>
        </p:spPr>
        <p:txBody>
          <a:bodyPr wrap="square" rtlCol="0">
            <a:spAutoFit/>
          </a:bodyPr>
          <a:lstStyle/>
          <a:p>
            <a:pPr algn="ctr"/>
            <a:r>
              <a:rPr lang="en-US" b="1" dirty="0" smtClean="0">
                <a:solidFill>
                  <a:srgbClr val="006600"/>
                </a:solidFill>
              </a:rPr>
              <a:t>Total of 37 employees</a:t>
            </a:r>
            <a:endParaRPr lang="en-US" b="1" dirty="0">
              <a:solidFill>
                <a:srgbClr val="006600"/>
              </a:solidFill>
            </a:endParaRPr>
          </a:p>
        </p:txBody>
      </p:sp>
      <p:sp>
        <p:nvSpPr>
          <p:cNvPr id="5" name="TextBox 4"/>
          <p:cNvSpPr txBox="1"/>
          <p:nvPr/>
        </p:nvSpPr>
        <p:spPr>
          <a:xfrm>
            <a:off x="6268489" y="1498876"/>
            <a:ext cx="2643036" cy="2308324"/>
          </a:xfrm>
          <a:prstGeom prst="rect">
            <a:avLst/>
          </a:prstGeom>
          <a:solidFill>
            <a:schemeClr val="accent2"/>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smtClean="0">
                <a:solidFill>
                  <a:schemeClr val="bg1"/>
                </a:solidFill>
              </a:rPr>
              <a:t>Current capacity is not geared for implementation of the Core mandate of the Waste Bureau.</a:t>
            </a:r>
            <a:endParaRPr lang="en-US" sz="2400" dirty="0">
              <a:solidFill>
                <a:schemeClr val="bg1"/>
              </a:solidFill>
            </a:endParaRPr>
          </a:p>
        </p:txBody>
      </p:sp>
    </p:spTree>
    <p:extLst>
      <p:ext uri="{BB962C8B-B14F-4D97-AF65-F5344CB8AC3E}">
        <p14:creationId xmlns:p14="http://schemas.microsoft.com/office/powerpoint/2010/main" xmlns="" val="1529751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159062" y="5593716"/>
            <a:ext cx="2984937" cy="1249016"/>
          </a:xfrm>
          <a:prstGeom prst="rect">
            <a:avLst/>
          </a:prstGeom>
        </p:spPr>
      </p:pic>
      <p:sp>
        <p:nvSpPr>
          <p:cNvPr id="8" name="Title 1"/>
          <p:cNvSpPr>
            <a:spLocks noGrp="1"/>
          </p:cNvSpPr>
          <p:nvPr>
            <p:ph type="title"/>
          </p:nvPr>
        </p:nvSpPr>
        <p:spPr>
          <a:solidFill>
            <a:srgbClr val="006600"/>
          </a:solidFill>
          <a:ln>
            <a:solidFill>
              <a:srgbClr val="006600"/>
            </a:solidFill>
          </a:ln>
        </p:spPr>
        <p:txBody>
          <a:bodyPr>
            <a:normAutofit fontScale="90000"/>
          </a:bodyPr>
          <a:lstStyle/>
          <a:p>
            <a:r>
              <a:rPr lang="en-US" sz="4000" dirty="0" smtClean="0"/>
              <a:t/>
            </a:r>
            <a:br>
              <a:rPr lang="en-US" sz="4000" dirty="0" smtClean="0"/>
            </a:br>
            <a:r>
              <a:rPr lang="en-US" sz="4000" dirty="0" smtClean="0">
                <a:solidFill>
                  <a:schemeClr val="bg1"/>
                </a:solidFill>
              </a:rPr>
              <a:t>Waste Bureau MTEF Budget Allocations</a:t>
            </a:r>
            <a:r>
              <a:rPr lang="en-US" sz="4000" dirty="0"/>
              <a:t/>
            </a:r>
            <a:br>
              <a:rPr lang="en-US" sz="4000" dirty="0"/>
            </a:br>
            <a:endParaRPr lang="en-US" sz="4000" b="1" dirty="0">
              <a:solidFill>
                <a:schemeClr val="bg1"/>
              </a:solidFill>
              <a:effectLst>
                <a:outerShdw blurRad="38100" dist="38100" dir="2700000" algn="tl">
                  <a:srgbClr val="000000">
                    <a:alpha val="43137"/>
                  </a:srgbClr>
                </a:outerShdw>
              </a:effectLst>
              <a:latin typeface="Arial Narrow" pitchFamily="34" charset="0"/>
            </a:endParaRPr>
          </a:p>
        </p:txBody>
      </p:sp>
      <p:sp>
        <p:nvSpPr>
          <p:cNvPr id="3" name="Content Placeholder 2"/>
          <p:cNvSpPr>
            <a:spLocks noGrp="1"/>
          </p:cNvSpPr>
          <p:nvPr>
            <p:ph idx="1"/>
          </p:nvPr>
        </p:nvSpPr>
        <p:spPr/>
        <p:txBody>
          <a:bodyPr/>
          <a:lstStyle/>
          <a:p>
            <a:endParaRPr lang="en-US" smtClean="0"/>
          </a:p>
          <a:p>
            <a:endParaRPr lang="en-US" dirty="0"/>
          </a:p>
        </p:txBody>
      </p:sp>
      <p:sp>
        <p:nvSpPr>
          <p:cNvPr id="6" name="Slide Number Placeholder 5"/>
          <p:cNvSpPr>
            <a:spLocks noGrp="1"/>
          </p:cNvSpPr>
          <p:nvPr>
            <p:ph type="sldNum" sz="quarter" idx="12"/>
          </p:nvPr>
        </p:nvSpPr>
        <p:spPr/>
        <p:txBody>
          <a:bodyPr/>
          <a:lstStyle/>
          <a:p>
            <a:fld id="{DB655CA5-5CBA-DF4F-B1B0-7A8AA507C16C}" type="slidenum">
              <a:rPr lang="en-US" smtClean="0"/>
              <a:pPr/>
              <a:t>5</a:t>
            </a:fld>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xmlns="" val="745299453"/>
              </p:ext>
            </p:extLst>
          </p:nvPr>
        </p:nvGraphicFramePr>
        <p:xfrm>
          <a:off x="432338" y="1600200"/>
          <a:ext cx="5621216" cy="3209010"/>
        </p:xfrm>
        <a:graphic>
          <a:graphicData uri="http://schemas.openxmlformats.org/drawingml/2006/table">
            <a:tbl>
              <a:tblPr firstRow="1" bandRow="1">
                <a:tableStyleId>{69C7853C-536D-4A76-A0AE-DD22124D55A5}</a:tableStyleId>
              </a:tblPr>
              <a:tblGrid>
                <a:gridCol w="2810608"/>
                <a:gridCol w="2810608"/>
              </a:tblGrid>
              <a:tr h="641802">
                <a:tc>
                  <a:txBody>
                    <a:bodyPr/>
                    <a:lstStyle/>
                    <a:p>
                      <a:pPr algn="ctr"/>
                      <a:r>
                        <a:rPr lang="en-US" sz="2800" dirty="0" smtClean="0"/>
                        <a:t>FY</a:t>
                      </a:r>
                      <a:endParaRPr lang="en-US" sz="2800" dirty="0"/>
                    </a:p>
                  </a:txBody>
                  <a:tcPr/>
                </a:tc>
                <a:tc>
                  <a:txBody>
                    <a:bodyPr/>
                    <a:lstStyle/>
                    <a:p>
                      <a:pPr algn="ctr"/>
                      <a:r>
                        <a:rPr lang="en-US" sz="2800" dirty="0" smtClean="0"/>
                        <a:t>Budget</a:t>
                      </a:r>
                      <a:endParaRPr lang="en-US" sz="2800" dirty="0"/>
                    </a:p>
                  </a:txBody>
                  <a:tcPr/>
                </a:tc>
              </a:tr>
              <a:tr h="641802">
                <a:tc>
                  <a:txBody>
                    <a:bodyPr/>
                    <a:lstStyle/>
                    <a:p>
                      <a:pPr algn="ctr"/>
                      <a:r>
                        <a:rPr lang="en-US" sz="2800" dirty="0" smtClean="0"/>
                        <a:t>FY17/18</a:t>
                      </a:r>
                      <a:endParaRPr lang="en-US" sz="2800" dirty="0"/>
                    </a:p>
                  </a:txBody>
                  <a:tcPr/>
                </a:tc>
                <a:tc>
                  <a:txBody>
                    <a:bodyPr/>
                    <a:lstStyle/>
                    <a:p>
                      <a:pPr algn="ctr"/>
                      <a:r>
                        <a:rPr lang="en-US" sz="2800" dirty="0" smtClean="0"/>
                        <a:t>R210m</a:t>
                      </a:r>
                      <a:endParaRPr lang="en-US" sz="2800" dirty="0"/>
                    </a:p>
                  </a:txBody>
                  <a:tcPr/>
                </a:tc>
              </a:tr>
              <a:tr h="641802">
                <a:tc>
                  <a:txBody>
                    <a:bodyPr/>
                    <a:lstStyle/>
                    <a:p>
                      <a:pPr algn="ctr"/>
                      <a:r>
                        <a:rPr lang="en-US" sz="2800" b="1" dirty="0" smtClean="0"/>
                        <a:t>FY18/19</a:t>
                      </a:r>
                      <a:endParaRPr lang="en-US" sz="2800" b="1" dirty="0"/>
                    </a:p>
                  </a:txBody>
                  <a:tcPr/>
                </a:tc>
                <a:tc>
                  <a:txBody>
                    <a:bodyPr/>
                    <a:lstStyle/>
                    <a:p>
                      <a:pPr marL="285750" marR="0" lvl="0" indent="-285750" algn="ctr" defTabSz="914400" rtl="0" eaLnBrk="1" fontAlgn="auto" latinLnBrk="0" hangingPunct="1">
                        <a:lnSpc>
                          <a:spcPct val="100000"/>
                        </a:lnSpc>
                        <a:spcBef>
                          <a:spcPts val="0"/>
                        </a:spcBef>
                        <a:spcAft>
                          <a:spcPts val="0"/>
                        </a:spcAft>
                        <a:buClrTx/>
                        <a:buSzTx/>
                        <a:buFont typeface="Arial" charset="0"/>
                        <a:buNone/>
                        <a:tabLst/>
                        <a:defRPr/>
                      </a:pPr>
                      <a:r>
                        <a:rPr lang="en-US" sz="2800" b="1" dirty="0" smtClean="0"/>
                        <a:t>R230m</a:t>
                      </a:r>
                      <a:endParaRPr lang="en-US" sz="2800" b="1" dirty="0"/>
                    </a:p>
                  </a:txBody>
                  <a:tcPr/>
                </a:tc>
              </a:tr>
              <a:tr h="641802">
                <a:tc>
                  <a:txBody>
                    <a:bodyPr/>
                    <a:lstStyle/>
                    <a:p>
                      <a:pPr algn="ctr"/>
                      <a:r>
                        <a:rPr lang="en-US" sz="2800" b="1" dirty="0" smtClean="0"/>
                        <a:t>FY19/20</a:t>
                      </a:r>
                      <a:endParaRPr lang="en-US" sz="2800" b="1" dirty="0"/>
                    </a:p>
                  </a:txBody>
                  <a:tcPr/>
                </a:tc>
                <a:tc>
                  <a:txBody>
                    <a:bodyPr/>
                    <a:lstStyle/>
                    <a:p>
                      <a:pPr marL="285750" marR="0" lvl="0" indent="-285750" algn="ctr" defTabSz="914400" rtl="0" eaLnBrk="1" fontAlgn="auto" latinLnBrk="0" hangingPunct="1">
                        <a:lnSpc>
                          <a:spcPct val="100000"/>
                        </a:lnSpc>
                        <a:spcBef>
                          <a:spcPts val="0"/>
                        </a:spcBef>
                        <a:spcAft>
                          <a:spcPts val="0"/>
                        </a:spcAft>
                        <a:buClrTx/>
                        <a:buSzTx/>
                        <a:buFont typeface="Arial" charset="0"/>
                        <a:buNone/>
                        <a:tabLst/>
                        <a:defRPr/>
                      </a:pPr>
                      <a:r>
                        <a:rPr lang="en-US" sz="2800" b="1" dirty="0" smtClean="0"/>
                        <a:t>R245m</a:t>
                      </a:r>
                      <a:endParaRPr lang="en-US" sz="2800" b="1" dirty="0"/>
                    </a:p>
                  </a:txBody>
                  <a:tcPr/>
                </a:tc>
              </a:tr>
              <a:tr h="641802">
                <a:tc>
                  <a:txBody>
                    <a:bodyPr/>
                    <a:lstStyle/>
                    <a:p>
                      <a:pPr algn="ctr"/>
                      <a:r>
                        <a:rPr lang="en-US" sz="2800" b="1" dirty="0" smtClean="0"/>
                        <a:t>FY20/21</a:t>
                      </a:r>
                      <a:endParaRPr lang="en-US" sz="2800" b="1" dirty="0"/>
                    </a:p>
                  </a:txBody>
                  <a:tcPr/>
                </a:tc>
                <a:tc>
                  <a:txBody>
                    <a:bodyPr/>
                    <a:lstStyle/>
                    <a:p>
                      <a:pPr marL="285750" marR="0" lvl="0" indent="-285750" algn="ctr" defTabSz="914400" rtl="0" eaLnBrk="1" fontAlgn="auto" latinLnBrk="0" hangingPunct="1">
                        <a:lnSpc>
                          <a:spcPct val="100000"/>
                        </a:lnSpc>
                        <a:spcBef>
                          <a:spcPts val="0"/>
                        </a:spcBef>
                        <a:spcAft>
                          <a:spcPts val="0"/>
                        </a:spcAft>
                        <a:buClrTx/>
                        <a:buSzTx/>
                        <a:buFont typeface="Arial" charset="0"/>
                        <a:buNone/>
                        <a:tabLst/>
                        <a:defRPr/>
                      </a:pPr>
                      <a:r>
                        <a:rPr lang="en-US" sz="2800" b="1" dirty="0" smtClean="0"/>
                        <a:t>R258m</a:t>
                      </a:r>
                      <a:endParaRPr lang="en-US" sz="2800" b="1" dirty="0"/>
                    </a:p>
                  </a:txBody>
                  <a:tcPr/>
                </a:tc>
              </a:tr>
            </a:tbl>
          </a:graphicData>
        </a:graphic>
      </p:graphicFrame>
      <p:sp>
        <p:nvSpPr>
          <p:cNvPr id="7" name="TextBox 6"/>
          <p:cNvSpPr txBox="1"/>
          <p:nvPr/>
        </p:nvSpPr>
        <p:spPr>
          <a:xfrm>
            <a:off x="6261100" y="1600200"/>
            <a:ext cx="2743200" cy="3046988"/>
          </a:xfrm>
          <a:prstGeom prst="rect">
            <a:avLst/>
          </a:prstGeom>
          <a:solidFill>
            <a:schemeClr val="accent2"/>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smtClean="0">
                <a:solidFill>
                  <a:schemeClr val="bg1"/>
                </a:solidFill>
              </a:rPr>
              <a:t>Need to undertake a budget </a:t>
            </a:r>
            <a:r>
              <a:rPr lang="en-US" sz="2400" smtClean="0">
                <a:solidFill>
                  <a:schemeClr val="bg1"/>
                </a:solidFill>
              </a:rPr>
              <a:t>planning exercise  </a:t>
            </a:r>
            <a:r>
              <a:rPr lang="en-US" sz="2400" dirty="0" smtClean="0">
                <a:solidFill>
                  <a:schemeClr val="bg1"/>
                </a:solidFill>
              </a:rPr>
              <a:t>to </a:t>
            </a:r>
            <a:r>
              <a:rPr lang="en-US" sz="2400" smtClean="0">
                <a:solidFill>
                  <a:schemeClr val="bg1"/>
                </a:solidFill>
              </a:rPr>
              <a:t>compute requirements for </a:t>
            </a:r>
            <a:r>
              <a:rPr lang="en-US" sz="2400" dirty="0" smtClean="0">
                <a:solidFill>
                  <a:schemeClr val="bg1"/>
                </a:solidFill>
              </a:rPr>
              <a:t>implementation of the Core mandate of the Waste Bureau.</a:t>
            </a:r>
            <a:endParaRPr lang="en-US" sz="2400" dirty="0">
              <a:solidFill>
                <a:schemeClr val="bg1"/>
              </a:solidFill>
            </a:endParaRPr>
          </a:p>
        </p:txBody>
      </p:sp>
    </p:spTree>
    <p:extLst>
      <p:ext uri="{BB962C8B-B14F-4D97-AF65-F5344CB8AC3E}">
        <p14:creationId xmlns:p14="http://schemas.microsoft.com/office/powerpoint/2010/main" xmlns="" val="425965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65018"/>
          </a:xfrm>
        </p:spPr>
        <p:txBody>
          <a:bodyPr>
            <a:normAutofit fontScale="90000"/>
          </a:bodyPr>
          <a:lstStyle/>
          <a:p>
            <a:r>
              <a:rPr lang="en-US" dirty="0"/>
              <a:t>PROGRAMME</a:t>
            </a:r>
          </a:p>
        </p:txBody>
      </p:sp>
      <p:sp>
        <p:nvSpPr>
          <p:cNvPr id="3" name="Content Placeholder 2"/>
          <p:cNvSpPr>
            <a:spLocks noGrp="1"/>
          </p:cNvSpPr>
          <p:nvPr>
            <p:ph idx="1"/>
          </p:nvPr>
        </p:nvSpPr>
        <p:spPr>
          <a:xfrm>
            <a:off x="255973" y="869430"/>
            <a:ext cx="8647044" cy="4122295"/>
          </a:xfrm>
        </p:spPr>
        <p:txBody>
          <a:bodyPr>
            <a:noAutofit/>
          </a:bodyPr>
          <a:lstStyle/>
          <a:p>
            <a:pPr marL="0" indent="0" algn="just">
              <a:buNone/>
            </a:pPr>
            <a:r>
              <a:rPr lang="en-US" sz="1600" dirty="0" smtClean="0">
                <a:latin typeface="Arial Narrow" panose="020B0606020202030204" pitchFamily="34" charset="0"/>
              </a:rPr>
              <a:t>The Waste </a:t>
            </a:r>
            <a:r>
              <a:rPr lang="en-US" sz="1600" dirty="0">
                <a:latin typeface="Arial Narrow" panose="020B0606020202030204" pitchFamily="34" charset="0"/>
              </a:rPr>
              <a:t>T</a:t>
            </a:r>
            <a:r>
              <a:rPr lang="en-US" sz="1600" dirty="0" smtClean="0">
                <a:latin typeface="Arial Narrow" panose="020B0606020202030204" pitchFamily="34" charset="0"/>
              </a:rPr>
              <a:t>yre </a:t>
            </a:r>
            <a:r>
              <a:rPr lang="en-US" sz="1600" dirty="0">
                <a:latin typeface="Arial Narrow" panose="020B0606020202030204" pitchFamily="34" charset="0"/>
              </a:rPr>
              <a:t>R</a:t>
            </a:r>
            <a:r>
              <a:rPr lang="en-US" sz="1600" dirty="0" smtClean="0">
                <a:latin typeface="Arial Narrow" panose="020B0606020202030204" pitchFamily="34" charset="0"/>
              </a:rPr>
              <a:t>egulation gazette 2017 intended to provide </a:t>
            </a:r>
            <a:r>
              <a:rPr lang="en-US" sz="1600" dirty="0">
                <a:latin typeface="Arial Narrow" panose="020B0606020202030204" pitchFamily="34" charset="0"/>
              </a:rPr>
              <a:t>t</a:t>
            </a:r>
            <a:r>
              <a:rPr lang="en-US" sz="1600" dirty="0" smtClean="0">
                <a:latin typeface="Arial Narrow" panose="020B0606020202030204" pitchFamily="34" charset="0"/>
              </a:rPr>
              <a:t>ransitional arrangement in the event that a waste tyre management plan expires, be withdrawn or be terminated.</a:t>
            </a:r>
          </a:p>
          <a:p>
            <a:pPr marL="0" indent="0" algn="just">
              <a:buNone/>
            </a:pPr>
            <a:r>
              <a:rPr lang="en-US" sz="1400" dirty="0">
                <a:latin typeface="Arial Narrow" panose="020B0606020202030204" pitchFamily="34" charset="0"/>
              </a:rPr>
              <a:t>1. In the event that a waste tyre management plan expires, be withdrawn or be terminated for any reason whatsoever and at the time there exists no other industry waste management plan in terms of section 28 or 29 of the Act for the same or substantially the same waste stream</a:t>
            </a:r>
          </a:p>
          <a:p>
            <a:pPr marL="400050" lvl="1" indent="0" algn="just" defTabSz="269875">
              <a:buNone/>
            </a:pPr>
            <a:r>
              <a:rPr lang="en-US" sz="1400" dirty="0" smtClean="0">
                <a:latin typeface="Arial Narrow" panose="020B0606020202030204" pitchFamily="34" charset="0"/>
              </a:rPr>
              <a:t>(a) the </a:t>
            </a:r>
            <a:r>
              <a:rPr lang="en-US" sz="1400" dirty="0">
                <a:latin typeface="Arial Narrow" panose="020B0606020202030204" pitchFamily="34" charset="0"/>
              </a:rPr>
              <a:t>Bureau shall be responsible to facilitate, supervise and control the management of waste tyres for the </a:t>
            </a:r>
            <a:r>
              <a:rPr lang="en-US" sz="1400" dirty="0" smtClean="0">
                <a:latin typeface="Arial Narrow" panose="020B0606020202030204" pitchFamily="34" charset="0"/>
              </a:rPr>
              <a:t>interim until </a:t>
            </a:r>
            <a:r>
              <a:rPr lang="en-US" sz="1400" dirty="0">
                <a:latin typeface="Arial Narrow" panose="020B0606020202030204" pitchFamily="34" charset="0"/>
              </a:rPr>
              <a:t>a </a:t>
            </a:r>
            <a:r>
              <a:rPr lang="en-US" sz="1400" dirty="0" smtClean="0">
                <a:latin typeface="Arial Narrow" panose="020B0606020202030204" pitchFamily="34" charset="0"/>
              </a:rPr>
              <a:t>new </a:t>
            </a:r>
            <a:r>
              <a:rPr lang="en-US" sz="1400" dirty="0">
                <a:latin typeface="Arial Narrow" panose="020B0606020202030204" pitchFamily="34" charset="0"/>
              </a:rPr>
              <a:t>industry waste tyre management plan is approved in terms of section 28 or 29 of the Act</a:t>
            </a:r>
            <a:r>
              <a:rPr lang="en-US" sz="1400" dirty="0" smtClean="0">
                <a:latin typeface="Arial Narrow" panose="020B0606020202030204" pitchFamily="34" charset="0"/>
              </a:rPr>
              <a:t>;</a:t>
            </a:r>
          </a:p>
          <a:p>
            <a:pPr marL="400050" lvl="1" indent="0" algn="just" defTabSz="269875">
              <a:buNone/>
            </a:pPr>
            <a:r>
              <a:rPr lang="en-US" sz="1400" dirty="0" smtClean="0">
                <a:latin typeface="Arial Narrow" panose="020B0606020202030204" pitchFamily="34" charset="0"/>
              </a:rPr>
              <a:t>(b) the </a:t>
            </a:r>
            <a:r>
              <a:rPr lang="en-US" sz="1400" dirty="0">
                <a:latin typeface="Arial Narrow" panose="020B0606020202030204" pitchFamily="34" charset="0"/>
              </a:rPr>
              <a:t>Bureau may, in accordance with the provisions of these Regulations, issue instructions in writing for the </a:t>
            </a:r>
            <a:r>
              <a:rPr lang="en-US" sz="1400" dirty="0" smtClean="0">
                <a:latin typeface="Arial Narrow" panose="020B0606020202030204" pitchFamily="34" charset="0"/>
              </a:rPr>
              <a:t>management of waste </a:t>
            </a:r>
            <a:r>
              <a:rPr lang="en-US" sz="1400" dirty="0">
                <a:latin typeface="Arial Narrow" panose="020B0606020202030204" pitchFamily="34" charset="0"/>
              </a:rPr>
              <a:t>tyres on such terms and conditions, which instruction must be complied with within the time frame </a:t>
            </a:r>
            <a:r>
              <a:rPr lang="en-US" sz="1400" dirty="0" smtClean="0">
                <a:latin typeface="Arial Narrow" panose="020B0606020202030204" pitchFamily="34" charset="0"/>
              </a:rPr>
              <a:t>	stated </a:t>
            </a:r>
            <a:r>
              <a:rPr lang="en-US" sz="1400" dirty="0">
                <a:latin typeface="Arial Narrow" panose="020B0606020202030204" pitchFamily="34" charset="0"/>
              </a:rPr>
              <a:t>in </a:t>
            </a:r>
            <a:r>
              <a:rPr lang="en-US" sz="1400" dirty="0" smtClean="0">
                <a:latin typeface="Arial Narrow" panose="020B0606020202030204" pitchFamily="34" charset="0"/>
              </a:rPr>
              <a:t>such instruction</a:t>
            </a:r>
            <a:r>
              <a:rPr lang="en-US" sz="1400" dirty="0">
                <a:latin typeface="Arial Narrow" panose="020B0606020202030204" pitchFamily="34" charset="0"/>
              </a:rPr>
              <a:t>;</a:t>
            </a:r>
          </a:p>
          <a:p>
            <a:pPr marL="400050" lvl="1" indent="0" algn="just" defTabSz="269875">
              <a:buNone/>
            </a:pPr>
            <a:r>
              <a:rPr lang="en-US" sz="1400" dirty="0" smtClean="0">
                <a:latin typeface="Arial Narrow" panose="020B0606020202030204" pitchFamily="34" charset="0"/>
              </a:rPr>
              <a:t>(c) all </a:t>
            </a:r>
            <a:r>
              <a:rPr lang="en-US" sz="1400" dirty="0">
                <a:latin typeface="Arial Narrow" panose="020B0606020202030204" pitchFamily="34" charset="0"/>
              </a:rPr>
              <a:t>participants that were registered with the waste tyre management plan upon the expiry, withdrawal or </a:t>
            </a:r>
            <a:r>
              <a:rPr lang="en-US" sz="1400" dirty="0" smtClean="0">
                <a:latin typeface="Arial Narrow" panose="020B0606020202030204" pitchFamily="34" charset="0"/>
              </a:rPr>
              <a:t>	termination thereof</a:t>
            </a:r>
            <a:r>
              <a:rPr lang="en-US" sz="1400" dirty="0">
                <a:latin typeface="Arial Narrow" panose="020B0606020202030204" pitchFamily="34" charset="0"/>
              </a:rPr>
              <a:t>, shall in the interim register with the Bureau.</a:t>
            </a:r>
          </a:p>
          <a:p>
            <a:pPr marL="0" indent="0" algn="just">
              <a:buNone/>
            </a:pPr>
            <a:r>
              <a:rPr lang="en-US" sz="1400" dirty="0">
                <a:latin typeface="Arial Narrow" panose="020B0606020202030204" pitchFamily="34" charset="0"/>
              </a:rPr>
              <a:t>(2) From the date of registration with the Bureau, all tyre producers must on a quarterly basis, at the same time that their declarations are submitted to the South African Revenue Service, submit to the Bureau the very same declaration in respect of the quantity of tyres produced or imported.</a:t>
            </a:r>
          </a:p>
          <a:p>
            <a:pPr marL="0" indent="0" algn="just">
              <a:buNone/>
            </a:pPr>
            <a:r>
              <a:rPr lang="en-US" sz="1400" dirty="0">
                <a:latin typeface="Arial Narrow" panose="020B0606020202030204" pitchFamily="34" charset="0"/>
              </a:rPr>
              <a:t>(3) The Bureau must establish a waste tyre forum with all affected industry to deal with governance and operational matters pertaining to the management of waste tyres during the interim until new industry waste tyre management plan is approved terms of section 28 or 29 of the Act.</a:t>
            </a:r>
          </a:p>
        </p:txBody>
      </p:sp>
      <p:sp>
        <p:nvSpPr>
          <p:cNvPr id="4" name="Slide Number Placeholder 3"/>
          <p:cNvSpPr>
            <a:spLocks noGrp="1"/>
          </p:cNvSpPr>
          <p:nvPr>
            <p:ph type="sldNum" sz="quarter" idx="12"/>
          </p:nvPr>
        </p:nvSpPr>
        <p:spPr/>
        <p:txBody>
          <a:bodyPr/>
          <a:lstStyle/>
          <a:p>
            <a:fld id="{DB655CA5-5CBA-DF4F-B1B0-7A8AA507C16C}" type="slidenum">
              <a:rPr lang="en-US" smtClean="0"/>
              <a:pPr/>
              <a:t>6</a:t>
            </a:fld>
            <a:endParaRPr lang="en-US" dirty="0"/>
          </a:p>
        </p:txBody>
      </p:sp>
      <p:sp>
        <p:nvSpPr>
          <p:cNvPr id="5" name="Title 1"/>
          <p:cNvSpPr txBox="1">
            <a:spLocks/>
          </p:cNvSpPr>
          <p:nvPr/>
        </p:nvSpPr>
        <p:spPr>
          <a:xfrm>
            <a:off x="248478" y="0"/>
            <a:ext cx="8647043" cy="665018"/>
          </a:xfrm>
          <a:prstGeom prst="rect">
            <a:avLst/>
          </a:prstGeom>
          <a:solidFill>
            <a:srgbClr val="006600"/>
          </a:solidFill>
          <a:ln>
            <a:solidFill>
              <a:srgbClr val="0066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rgbClr val="FFFFFF"/>
                </a:solidFill>
                <a:latin typeface="Arial Narrow" pitchFamily="34" charset="0"/>
              </a:rPr>
              <a:t>Waste Bureau Caretaker Role</a:t>
            </a:r>
          </a:p>
        </p:txBody>
      </p:sp>
      <p:pic>
        <p:nvPicPr>
          <p:cNvPr id="6" name="Picture 5"/>
          <p:cNvPicPr>
            <a:picLocks noChangeAspect="1"/>
          </p:cNvPicPr>
          <p:nvPr/>
        </p:nvPicPr>
        <p:blipFill>
          <a:blip r:embed="rId3"/>
          <a:stretch>
            <a:fillRect/>
          </a:stretch>
        </p:blipFill>
        <p:spPr>
          <a:xfrm>
            <a:off x="6151418" y="5598575"/>
            <a:ext cx="3004351" cy="1259424"/>
          </a:xfrm>
          <a:prstGeom prst="rect">
            <a:avLst/>
          </a:prstGeom>
        </p:spPr>
      </p:pic>
    </p:spTree>
    <p:extLst>
      <p:ext uri="{BB962C8B-B14F-4D97-AF65-F5344CB8AC3E}">
        <p14:creationId xmlns:p14="http://schemas.microsoft.com/office/powerpoint/2010/main" xmlns="" val="3441712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13977"/>
          </a:xfrm>
          <a:solidFill>
            <a:srgbClr val="006600"/>
          </a:solidFill>
        </p:spPr>
        <p:txBody>
          <a:bodyPr>
            <a:normAutofit fontScale="90000"/>
          </a:bodyPr>
          <a:lstStyle/>
          <a:p>
            <a:r>
              <a:rPr lang="en-US" sz="3600" b="1" dirty="0" smtClean="0">
                <a:solidFill>
                  <a:schemeClr val="bg1"/>
                </a:solidFill>
              </a:rPr>
              <a:t>MINISTRY OF FINANCE &amp; TREASURY ENGAGEMENTS</a:t>
            </a:r>
            <a:endParaRPr lang="en-ZA" sz="3600" b="1" dirty="0">
              <a:solidFill>
                <a:schemeClr val="bg1"/>
              </a:solidFill>
            </a:endParaRPr>
          </a:p>
        </p:txBody>
      </p:sp>
      <p:sp>
        <p:nvSpPr>
          <p:cNvPr id="3" name="Content Placeholder 2"/>
          <p:cNvSpPr>
            <a:spLocks noGrp="1"/>
          </p:cNvSpPr>
          <p:nvPr>
            <p:ph idx="1"/>
          </p:nvPr>
        </p:nvSpPr>
        <p:spPr>
          <a:xfrm>
            <a:off x="165100" y="1013977"/>
            <a:ext cx="8521700" cy="2999223"/>
          </a:xfrm>
        </p:spPr>
        <p:txBody>
          <a:bodyPr>
            <a:normAutofit lnSpcReduction="10000"/>
          </a:bodyPr>
          <a:lstStyle/>
          <a:p>
            <a:r>
              <a:rPr lang="en-US" sz="1800" dirty="0" smtClean="0"/>
              <a:t>DEA Minister letter to Minister of Finance</a:t>
            </a:r>
          </a:p>
          <a:p>
            <a:pPr lvl="1"/>
            <a:r>
              <a:rPr lang="en-US" sz="1800" dirty="0" smtClean="0"/>
              <a:t>Recommending urgent </a:t>
            </a:r>
            <a:r>
              <a:rPr lang="en-US" sz="1800" dirty="0" err="1" smtClean="0"/>
              <a:t>operationalisation</a:t>
            </a:r>
            <a:r>
              <a:rPr lang="en-US" sz="1800" dirty="0" smtClean="0"/>
              <a:t> of the Bureau on account of possible need to ‘step-in’</a:t>
            </a:r>
          </a:p>
          <a:p>
            <a:pPr lvl="1"/>
            <a:r>
              <a:rPr lang="en-US" sz="1800" dirty="0" smtClean="0"/>
              <a:t>Indicating that </a:t>
            </a:r>
            <a:r>
              <a:rPr lang="en-US" sz="1800" dirty="0" err="1" smtClean="0"/>
              <a:t>Redisa</a:t>
            </a:r>
            <a:r>
              <a:rPr lang="en-US" sz="1800" dirty="0" smtClean="0"/>
              <a:t> plan participants database would be considered as supply chain database for procurement</a:t>
            </a:r>
          </a:p>
          <a:p>
            <a:r>
              <a:rPr lang="en-US" sz="1800" dirty="0" smtClean="0"/>
              <a:t>National Treasury approved 12 months contracting period for existing REDISA operators who registered on Waste Bureau Database.</a:t>
            </a:r>
          </a:p>
          <a:p>
            <a:r>
              <a:rPr lang="en-US" sz="1800" dirty="0" smtClean="0"/>
              <a:t>Beyond 12 months, open tenders had to be run</a:t>
            </a:r>
          </a:p>
          <a:p>
            <a:r>
              <a:rPr lang="en-US" sz="1800" dirty="0"/>
              <a:t>The 2018/19 </a:t>
            </a:r>
            <a:r>
              <a:rPr lang="en-US" sz="1800" dirty="0" smtClean="0"/>
              <a:t>procurement </a:t>
            </a:r>
            <a:r>
              <a:rPr lang="en-US" sz="1800" dirty="0"/>
              <a:t>plan </a:t>
            </a:r>
            <a:r>
              <a:rPr lang="en-US" sz="1800" dirty="0" smtClean="0"/>
              <a:t>submitted to National Treasury in March 2018, included Waste Bureau work in terms of Waste </a:t>
            </a:r>
            <a:r>
              <a:rPr lang="en-US" sz="1800" dirty="0" err="1" smtClean="0"/>
              <a:t>Tyre</a:t>
            </a:r>
            <a:r>
              <a:rPr lang="en-US" sz="1800" dirty="0" smtClean="0"/>
              <a:t> Regulations</a:t>
            </a:r>
          </a:p>
          <a:p>
            <a:pPr marL="0" indent="0">
              <a:buNone/>
            </a:pPr>
            <a:endParaRPr lang="en-ZA" sz="1800" dirty="0"/>
          </a:p>
        </p:txBody>
      </p:sp>
      <p:sp>
        <p:nvSpPr>
          <p:cNvPr id="4" name="Slide Number Placeholder 3"/>
          <p:cNvSpPr>
            <a:spLocks noGrp="1"/>
          </p:cNvSpPr>
          <p:nvPr>
            <p:ph type="sldNum" sz="quarter" idx="12"/>
          </p:nvPr>
        </p:nvSpPr>
        <p:spPr/>
        <p:txBody>
          <a:bodyPr/>
          <a:lstStyle/>
          <a:p>
            <a:fld id="{DB655CA5-5CBA-DF4F-B1B0-7A8AA507C16C}" type="slidenum">
              <a:rPr lang="en-US" smtClean="0"/>
              <a:pPr/>
              <a:t>7</a:t>
            </a:fld>
            <a:endParaRPr lang="en-US" dirty="0"/>
          </a:p>
        </p:txBody>
      </p:sp>
      <p:pic>
        <p:nvPicPr>
          <p:cNvPr id="5" name="Picture 4"/>
          <p:cNvPicPr>
            <a:picLocks noChangeAspect="1"/>
          </p:cNvPicPr>
          <p:nvPr/>
        </p:nvPicPr>
        <p:blipFill>
          <a:blip r:embed="rId3"/>
          <a:stretch>
            <a:fillRect/>
          </a:stretch>
        </p:blipFill>
        <p:spPr>
          <a:xfrm>
            <a:off x="6151418" y="5598575"/>
            <a:ext cx="3004351" cy="1259424"/>
          </a:xfrm>
          <a:prstGeom prst="rect">
            <a:avLst/>
          </a:prstGeom>
        </p:spPr>
      </p:pic>
      <p:sp>
        <p:nvSpPr>
          <p:cNvPr id="6" name="TextBox 5"/>
          <p:cNvSpPr txBox="1"/>
          <p:nvPr/>
        </p:nvSpPr>
        <p:spPr>
          <a:xfrm>
            <a:off x="1993900" y="3834693"/>
            <a:ext cx="5842000" cy="923330"/>
          </a:xfrm>
          <a:prstGeom prst="rect">
            <a:avLst/>
          </a:prstGeom>
          <a:solidFill>
            <a:schemeClr val="accent2"/>
          </a:solidFill>
        </p:spPr>
        <p:txBody>
          <a:bodyPr wrap="square" rtlCol="0">
            <a:spAutoFit/>
          </a:bodyPr>
          <a:lstStyle/>
          <a:p>
            <a:pPr marL="285750" indent="-285750">
              <a:buFont typeface="Arial" charset="0"/>
              <a:buChar char="•"/>
            </a:pPr>
            <a:r>
              <a:rPr lang="en-US" dirty="0">
                <a:solidFill>
                  <a:schemeClr val="bg1"/>
                </a:solidFill>
              </a:rPr>
              <a:t>PCEA raised concerns regarding continuation of tenders which were already advertised</a:t>
            </a:r>
          </a:p>
          <a:p>
            <a:pPr marL="285750" indent="-285750">
              <a:buFont typeface="Arial" charset="0"/>
              <a:buChar char="•"/>
            </a:pPr>
            <a:r>
              <a:rPr lang="en-US" dirty="0">
                <a:solidFill>
                  <a:schemeClr val="bg1"/>
                </a:solidFill>
              </a:rPr>
              <a:t>Cession clause included in contracts</a:t>
            </a:r>
          </a:p>
        </p:txBody>
      </p:sp>
    </p:spTree>
    <p:extLst>
      <p:ext uri="{BB962C8B-B14F-4D97-AF65-F5344CB8AC3E}">
        <p14:creationId xmlns:p14="http://schemas.microsoft.com/office/powerpoint/2010/main" xmlns="" val="1408331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13977"/>
          </a:xfrm>
          <a:solidFill>
            <a:srgbClr val="006600"/>
          </a:solidFill>
        </p:spPr>
        <p:txBody>
          <a:bodyPr>
            <a:normAutofit/>
          </a:bodyPr>
          <a:lstStyle/>
          <a:p>
            <a:r>
              <a:rPr lang="en-US" sz="3600" b="1" dirty="0" smtClean="0">
                <a:solidFill>
                  <a:schemeClr val="bg1"/>
                </a:solidFill>
              </a:rPr>
              <a:t>TYRE OPERATIONS ARRANGEMENTS</a:t>
            </a:r>
            <a:endParaRPr lang="en-ZA" sz="3600" b="1" dirty="0">
              <a:solidFill>
                <a:schemeClr val="bg1"/>
              </a:solidFill>
            </a:endParaRPr>
          </a:p>
        </p:txBody>
      </p:sp>
      <p:sp>
        <p:nvSpPr>
          <p:cNvPr id="3" name="Content Placeholder 2"/>
          <p:cNvSpPr>
            <a:spLocks noGrp="1"/>
          </p:cNvSpPr>
          <p:nvPr>
            <p:ph idx="1"/>
          </p:nvPr>
        </p:nvSpPr>
        <p:spPr>
          <a:xfrm>
            <a:off x="165100" y="1013977"/>
            <a:ext cx="8521700" cy="4525963"/>
          </a:xfrm>
        </p:spPr>
        <p:txBody>
          <a:bodyPr>
            <a:normAutofit/>
          </a:bodyPr>
          <a:lstStyle/>
          <a:p>
            <a:r>
              <a:rPr lang="en-ZA" sz="2800" b="1" u="sng" dirty="0" smtClean="0"/>
              <a:t>Operations Informed By:</a:t>
            </a:r>
          </a:p>
          <a:p>
            <a:pPr lvl="1"/>
            <a:r>
              <a:rPr lang="en-ZA" dirty="0" smtClean="0"/>
              <a:t>REDISA service providers retained</a:t>
            </a:r>
          </a:p>
          <a:p>
            <a:pPr lvl="1"/>
            <a:r>
              <a:rPr lang="en-ZA" sz="2800" dirty="0" smtClean="0"/>
              <a:t>Timeous but cautious procurement of services in light of:</a:t>
            </a:r>
          </a:p>
          <a:p>
            <a:pPr lvl="2"/>
            <a:r>
              <a:rPr lang="en-ZA" dirty="0" smtClean="0"/>
              <a:t>Uncertainty</a:t>
            </a:r>
          </a:p>
          <a:p>
            <a:pPr lvl="2"/>
            <a:r>
              <a:rPr lang="en-ZA" dirty="0" err="1" smtClean="0"/>
              <a:t>Redisa</a:t>
            </a:r>
            <a:r>
              <a:rPr lang="en-ZA" dirty="0" smtClean="0"/>
              <a:t> court cases</a:t>
            </a:r>
          </a:p>
          <a:p>
            <a:pPr lvl="2"/>
            <a:r>
              <a:rPr lang="en-ZA" dirty="0" smtClean="0"/>
              <a:t>S28 process of industry waste management plans</a:t>
            </a:r>
          </a:p>
          <a:p>
            <a:pPr lvl="2"/>
            <a:r>
              <a:rPr lang="en-ZA" dirty="0" smtClean="0"/>
              <a:t>Budget availability</a:t>
            </a:r>
            <a:endParaRPr lang="en-ZA" dirty="0"/>
          </a:p>
        </p:txBody>
      </p:sp>
      <p:sp>
        <p:nvSpPr>
          <p:cNvPr id="4" name="Slide Number Placeholder 3"/>
          <p:cNvSpPr>
            <a:spLocks noGrp="1"/>
          </p:cNvSpPr>
          <p:nvPr>
            <p:ph type="sldNum" sz="quarter" idx="12"/>
          </p:nvPr>
        </p:nvSpPr>
        <p:spPr/>
        <p:txBody>
          <a:bodyPr/>
          <a:lstStyle/>
          <a:p>
            <a:fld id="{DB655CA5-5CBA-DF4F-B1B0-7A8AA507C16C}" type="slidenum">
              <a:rPr lang="en-US" smtClean="0"/>
              <a:pPr/>
              <a:t>8</a:t>
            </a:fld>
            <a:endParaRPr lang="en-US" dirty="0"/>
          </a:p>
        </p:txBody>
      </p:sp>
      <p:pic>
        <p:nvPicPr>
          <p:cNvPr id="5" name="Picture 4"/>
          <p:cNvPicPr>
            <a:picLocks noChangeAspect="1"/>
          </p:cNvPicPr>
          <p:nvPr/>
        </p:nvPicPr>
        <p:blipFill>
          <a:blip r:embed="rId2"/>
          <a:stretch>
            <a:fillRect/>
          </a:stretch>
        </p:blipFill>
        <p:spPr>
          <a:xfrm>
            <a:off x="6151418" y="5598575"/>
            <a:ext cx="3004351" cy="1259424"/>
          </a:xfrm>
          <a:prstGeom prst="rect">
            <a:avLst/>
          </a:prstGeom>
        </p:spPr>
      </p:pic>
    </p:spTree>
    <p:extLst>
      <p:ext uri="{BB962C8B-B14F-4D97-AF65-F5344CB8AC3E}">
        <p14:creationId xmlns:p14="http://schemas.microsoft.com/office/powerpoint/2010/main" xmlns="" val="140954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65" y="0"/>
            <a:ext cx="8647043" cy="653644"/>
          </a:xfrm>
          <a:solidFill>
            <a:srgbClr val="006600"/>
          </a:solidFill>
          <a:ln>
            <a:solidFill>
              <a:srgbClr val="006600"/>
            </a:solidFill>
          </a:ln>
        </p:spPr>
        <p:txBody>
          <a:bodyPr>
            <a:normAutofit/>
          </a:bodyPr>
          <a:lstStyle/>
          <a:p>
            <a:r>
              <a:rPr lang="en-US" sz="3600" b="1" dirty="0" smtClean="0">
                <a:solidFill>
                  <a:schemeClr val="bg1"/>
                </a:solidFill>
                <a:effectLst>
                  <a:outerShdw blurRad="38100" dist="38100" dir="2700000" algn="tl">
                    <a:srgbClr val="000000">
                      <a:alpha val="43137"/>
                    </a:srgbClr>
                  </a:outerShdw>
                </a:effectLst>
                <a:latin typeface="Arial Narrow" pitchFamily="34" charset="0"/>
              </a:rPr>
              <a:t>Overview of Operations:  WB Work Streams</a:t>
            </a:r>
            <a:endParaRPr lang="en-US" sz="3600" b="1" dirty="0">
              <a:solidFill>
                <a:schemeClr val="bg1"/>
              </a:solidFill>
              <a:effectLst>
                <a:outerShdw blurRad="38100" dist="38100" dir="2700000" algn="tl">
                  <a:srgbClr val="000000">
                    <a:alpha val="43137"/>
                  </a:srgbClr>
                </a:outerShdw>
              </a:effectLst>
              <a:latin typeface="Arial Narrow" pitchFamily="34" charset="0"/>
            </a:endParaRPr>
          </a:p>
        </p:txBody>
      </p:sp>
      <p:pic>
        <p:nvPicPr>
          <p:cNvPr id="4" name="Picture 3"/>
          <p:cNvPicPr>
            <a:picLocks noChangeAspect="1"/>
          </p:cNvPicPr>
          <p:nvPr/>
        </p:nvPicPr>
        <p:blipFill>
          <a:blip r:embed="rId3"/>
          <a:stretch>
            <a:fillRect/>
          </a:stretch>
        </p:blipFill>
        <p:spPr>
          <a:xfrm>
            <a:off x="6159062" y="5593716"/>
            <a:ext cx="2984937" cy="1249016"/>
          </a:xfrm>
          <a:prstGeom prst="rect">
            <a:avLst/>
          </a:prstGeom>
        </p:spPr>
      </p:pic>
      <p:sp>
        <p:nvSpPr>
          <p:cNvPr id="6" name="Slide Number Placeholder 5"/>
          <p:cNvSpPr>
            <a:spLocks noGrp="1"/>
          </p:cNvSpPr>
          <p:nvPr>
            <p:ph type="sldNum" sz="quarter" idx="12"/>
          </p:nvPr>
        </p:nvSpPr>
        <p:spPr/>
        <p:txBody>
          <a:bodyPr/>
          <a:lstStyle/>
          <a:p>
            <a:fld id="{DB655CA5-5CBA-DF4F-B1B0-7A8AA507C16C}" type="slidenum">
              <a:rPr lang="en-US" smtClean="0"/>
              <a:pPr/>
              <a:t>9</a:t>
            </a:fld>
            <a:endParaRPr lang="en-US"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xmlns="" val="650521979"/>
              </p:ext>
            </p:extLst>
          </p:nvPr>
        </p:nvGraphicFramePr>
        <p:xfrm>
          <a:off x="439614" y="668216"/>
          <a:ext cx="8176847" cy="411479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23522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5721</TotalTime>
  <Words>1922</Words>
  <Application>Microsoft Office PowerPoint</Application>
  <PresentationFormat>On-screen Show (4:3)</PresentationFormat>
  <Paragraphs>254</Paragraphs>
  <Slides>22</Slides>
  <Notes>15</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PROGRAMME</vt:lpstr>
      <vt:lpstr>PROGRAMME</vt:lpstr>
      <vt:lpstr> Waste Bureau Human Resources </vt:lpstr>
      <vt:lpstr> Waste Bureau MTEF Budget Allocations </vt:lpstr>
      <vt:lpstr>PROGRAMME</vt:lpstr>
      <vt:lpstr>MINISTRY OF FINANCE &amp; TREASURY ENGAGEMENTS</vt:lpstr>
      <vt:lpstr>TYRE OPERATIONS ARRANGEMENTS</vt:lpstr>
      <vt:lpstr>Overview of Operations:  WB Work Streams</vt:lpstr>
      <vt:lpstr>Overview of Waste tyres Operations</vt:lpstr>
      <vt:lpstr>Overview of Operations:  WB Contracts</vt:lpstr>
      <vt:lpstr> </vt:lpstr>
      <vt:lpstr> </vt:lpstr>
      <vt:lpstr> </vt:lpstr>
      <vt:lpstr> </vt:lpstr>
      <vt:lpstr>Operational Performance Apr-Dec 2018</vt:lpstr>
      <vt:lpstr>Operational Challenges</vt:lpstr>
      <vt:lpstr>Operational Challenges (conti..)</vt:lpstr>
      <vt:lpstr>Operational Challenges (conti..)</vt:lpstr>
      <vt:lpstr>Taking stock of WB operations:   WB effectiveness</vt:lpstr>
      <vt:lpstr>Taking stock of WB operations:   WB effectiveness</vt:lpstr>
      <vt:lpstr>Slide 22</vt:lpstr>
    </vt:vector>
  </TitlesOfParts>
  <Company>Environmental Affairs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Admin1</dc:creator>
  <cp:lastModifiedBy>PUMZA</cp:lastModifiedBy>
  <cp:revision>491</cp:revision>
  <cp:lastPrinted>2019-02-18T12:07:33Z</cp:lastPrinted>
  <dcterms:created xsi:type="dcterms:W3CDTF">2014-01-14T11:52:39Z</dcterms:created>
  <dcterms:modified xsi:type="dcterms:W3CDTF">2019-02-20T09:01:24Z</dcterms:modified>
</cp:coreProperties>
</file>