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1" r:id="rId2"/>
    <p:sldId id="262" r:id="rId3"/>
    <p:sldId id="263" r:id="rId4"/>
    <p:sldId id="272" r:id="rId5"/>
    <p:sldId id="307" r:id="rId6"/>
    <p:sldId id="309" r:id="rId7"/>
    <p:sldId id="320" r:id="rId8"/>
    <p:sldId id="318" r:id="rId9"/>
    <p:sldId id="317" r:id="rId10"/>
    <p:sldId id="303" r:id="rId11"/>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F31CCBD3-6A59-457D-A09B-2F6C7FA62204}">
          <p14:sldIdLst>
            <p14:sldId id="261"/>
            <p14:sldId id="262"/>
            <p14:sldId id="263"/>
            <p14:sldId id="272"/>
            <p14:sldId id="307"/>
            <p14:sldId id="309"/>
            <p14:sldId id="320"/>
            <p14:sldId id="318"/>
            <p14:sldId id="317"/>
            <p14:sldId id="303"/>
          </p14:sldIdLst>
        </p14:section>
        <p14:section name="APPENDIX" id="{CE35AF2E-1D19-403F-A026-36AFA917D21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677" autoAdjust="0"/>
  </p:normalViewPr>
  <p:slideViewPr>
    <p:cSldViewPr snapToGrid="0" snapToObjects="1">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0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95AB4C3-F737-4506-8133-E29BBAB2EF0C}" type="datetimeFigureOut">
              <a:rPr lang="en-ZA" smtClean="0"/>
              <a:pPr/>
              <a:t>2019/02/20</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401E5E4-70B4-462A-8626-4EE5AECA8787}" type="slidenum">
              <a:rPr lang="en-ZA" smtClean="0"/>
              <a:pPr/>
              <a:t>‹#›</a:t>
            </a:fld>
            <a:endParaRPr lang="en-ZA"/>
          </a:p>
        </p:txBody>
      </p:sp>
    </p:spTree>
    <p:extLst>
      <p:ext uri="{BB962C8B-B14F-4D97-AF65-F5344CB8AC3E}">
        <p14:creationId xmlns:p14="http://schemas.microsoft.com/office/powerpoint/2010/main" xmlns="" val="2640101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7FDC92-2ABE-4DB3-9E70-55BB964CAF8E}" type="datetimeFigureOut">
              <a:rPr lang="en-GB"/>
              <a:pPr>
                <a:defRPr/>
              </a:pPr>
              <a:t>20/02/2019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25EDF4F-7162-474D-A1C0-B9EAB23BAAE2}" type="slidenum">
              <a:rPr lang="en-GB"/>
              <a:pPr>
                <a:defRPr/>
              </a:pPr>
              <a:t>‹#›</a:t>
            </a:fld>
            <a:endParaRPr lang="en-GB"/>
          </a:p>
        </p:txBody>
      </p:sp>
    </p:spTree>
    <p:extLst>
      <p:ext uri="{BB962C8B-B14F-4D97-AF65-F5344CB8AC3E}">
        <p14:creationId xmlns:p14="http://schemas.microsoft.com/office/powerpoint/2010/main" xmlns="" val="1063320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68375" fontAlgn="base">
              <a:spcBef>
                <a:spcPct val="0"/>
              </a:spcBef>
              <a:spcAft>
                <a:spcPct val="0"/>
              </a:spcAft>
            </a:pPr>
            <a:fld id="{6D605D8D-3A60-416E-AE3C-52CA1A7BF555}" type="slidenum">
              <a:rPr lang="en-US" sz="1300" smtClean="0">
                <a:solidFill>
                  <a:srgbClr val="000000"/>
                </a:solidFill>
                <a:latin typeface="Arial" charset="0"/>
                <a:cs typeface="Arial" charset="0"/>
              </a:rPr>
              <a:pPr defTabSz="968375" fontAlgn="base">
                <a:spcBef>
                  <a:spcPct val="0"/>
                </a:spcBef>
                <a:spcAft>
                  <a:spcPct val="0"/>
                </a:spcAft>
              </a:pPr>
              <a:t>1</a:t>
            </a:fld>
            <a:endParaRPr lang="en-US" sz="1300">
              <a:solidFill>
                <a:srgbClr val="000000"/>
              </a:solidFill>
              <a:latin typeface="Arial" charset="0"/>
              <a:cs typeface="Arial" charset="0"/>
            </a:endParaRPr>
          </a:p>
        </p:txBody>
      </p:sp>
      <p:sp>
        <p:nvSpPr>
          <p:cNvPr id="80898" name="Rectangle 2"/>
          <p:cNvSpPr>
            <a:spLocks noGrp="1" noRot="1" noChangeAspect="1" noChangeArrowheads="1" noTextEdit="1"/>
          </p:cNvSpPr>
          <p:nvPr>
            <p:ph type="sldImg"/>
          </p:nvPr>
        </p:nvSpPr>
        <p:spPr bwMode="auto">
          <a:xfrm>
            <a:off x="1054100" y="839788"/>
            <a:ext cx="4641850" cy="3482975"/>
          </a:xfrm>
          <a:noFill/>
          <a:ln>
            <a:solidFill>
              <a:srgbClr val="000000"/>
            </a:solidFill>
            <a:miter lim="800000"/>
            <a:headEnd/>
            <a:tailEnd/>
          </a:ln>
        </p:spPr>
      </p:sp>
      <p:sp>
        <p:nvSpPr>
          <p:cNvPr id="80899" name="Rectangle 3"/>
          <p:cNvSpPr>
            <a:spLocks noGrp="1" noChangeArrowheads="1"/>
          </p:cNvSpPr>
          <p:nvPr>
            <p:ph type="body" idx="1"/>
          </p:nvPr>
        </p:nvSpPr>
        <p:spPr bwMode="auto">
          <a:xfrm>
            <a:off x="907931" y="4713430"/>
            <a:ext cx="4981815" cy="4466987"/>
          </a:xfrm>
          <a:noFill/>
        </p:spPr>
        <p:txBody>
          <a:bodyPr wrap="square" numCol="1" anchor="t" anchorCtr="0" compatLnSpc="1">
            <a:prstTxWarp prst="textNoShape">
              <a:avLst/>
            </a:prstTxWarp>
          </a:bodyPr>
          <a:lstStyle/>
          <a:p>
            <a:pPr eaLnBrk="1" hangingPunct="1">
              <a:spcBef>
                <a:spcPct val="0"/>
              </a:spcBef>
            </a:pPr>
            <a:endParaRPr lang="de-DE">
              <a:solidFill>
                <a:srgbClr val="000000"/>
              </a:solidFill>
              <a:latin typeface="Arial Unicode MS"/>
            </a:endParaRPr>
          </a:p>
        </p:txBody>
      </p:sp>
    </p:spTree>
    <p:extLst>
      <p:ext uri="{BB962C8B-B14F-4D97-AF65-F5344CB8AC3E}">
        <p14:creationId xmlns:p14="http://schemas.microsoft.com/office/powerpoint/2010/main" xmlns="" val="193956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25EDF4F-7162-474D-A1C0-B9EAB23BAAE2}" type="slidenum">
              <a:rPr lang="en-GB" smtClean="0"/>
              <a:pPr>
                <a:defRPr/>
              </a:pPr>
              <a:t>7</a:t>
            </a:fld>
            <a:endParaRPr lang="en-GB"/>
          </a:p>
        </p:txBody>
      </p:sp>
    </p:spTree>
    <p:extLst>
      <p:ext uri="{BB962C8B-B14F-4D97-AF65-F5344CB8AC3E}">
        <p14:creationId xmlns:p14="http://schemas.microsoft.com/office/powerpoint/2010/main" xmlns="" val="171529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25EDF4F-7162-474D-A1C0-B9EAB23BAAE2}" type="slidenum">
              <a:rPr lang="en-GB" smtClean="0"/>
              <a:pPr>
                <a:defRPr/>
              </a:pPr>
              <a:t>8</a:t>
            </a:fld>
            <a:endParaRPr lang="en-GB"/>
          </a:p>
        </p:txBody>
      </p:sp>
    </p:spTree>
    <p:extLst>
      <p:ext uri="{BB962C8B-B14F-4D97-AF65-F5344CB8AC3E}">
        <p14:creationId xmlns:p14="http://schemas.microsoft.com/office/powerpoint/2010/main" xmlns="" val="705264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1F166D8-49B5-4DC9-B980-F73E498C038F}" type="datetimeFigureOut">
              <a:rPr lang="en-US"/>
              <a:pPr>
                <a:defRPr/>
              </a:pPr>
              <a:t>2/20/2019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BF6735-FAA2-4DCB-875E-B54578C0CD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23DBF35-CA7E-495C-886B-CC49088864A2}" type="datetimeFigureOut">
              <a:rPr lang="en-US"/>
              <a:pPr>
                <a:defRPr/>
              </a:pPr>
              <a:t>2/20/2019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11242E-DA76-414D-A0C6-00EF181470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93D63EA-3EFD-4E1C-9202-8B1DFB78AE85}" type="datetimeFigureOut">
              <a:rPr lang="en-US"/>
              <a:pPr>
                <a:defRPr/>
              </a:pPr>
              <a:t>2/20/2019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26FCFB-8645-49E8-9428-5D19DBCDC4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Line 19"/>
          <p:cNvSpPr>
            <a:spLocks noChangeShapeType="1"/>
          </p:cNvSpPr>
          <p:nvPr/>
        </p:nvSpPr>
        <p:spPr bwMode="auto">
          <a:xfrm>
            <a:off x="228600" y="457200"/>
            <a:ext cx="8682038" cy="0"/>
          </a:xfrm>
          <a:prstGeom prst="line">
            <a:avLst/>
          </a:prstGeom>
          <a:noFill/>
          <a:ln w="28575">
            <a:solidFill>
              <a:srgbClr val="7D0900"/>
            </a:solidFill>
            <a:round/>
            <a:headEnd/>
            <a:tailEnd/>
          </a:ln>
          <a:extLst/>
        </p:spPr>
        <p:txBody>
          <a:bodyPr wrap="none" anchor="ctr"/>
          <a:lstStyle/>
          <a:p>
            <a:pPr defTabSz="914400">
              <a:defRPr/>
            </a:pPr>
            <a:endParaRPr lang="en-GB" sz="700" dirty="0">
              <a:solidFill>
                <a:srgbClr val="000000"/>
              </a:solidFill>
              <a:latin typeface="+mn-lt"/>
              <a:cs typeface="+mn-cs"/>
            </a:endParaRPr>
          </a:p>
        </p:txBody>
      </p:sp>
      <p:graphicFrame>
        <p:nvGraphicFramePr>
          <p:cNvPr id="3" name="AutoShape 1"/>
          <p:cNvGraphicFramePr>
            <a:graphicFrameLocks/>
          </p:cNvGraphicFramePr>
          <p:nvPr/>
        </p:nvGraphicFramePr>
        <p:xfrm>
          <a:off x="0" y="0"/>
          <a:ext cx="158750" cy="158750"/>
        </p:xfrm>
        <a:graphic>
          <a:graphicData uri="http://schemas.openxmlformats.org/presentationml/2006/ole">
            <p:oleObj spid="_x0000_s121953" r:id="rId3" imgW="0" imgH="0" progId="">
              <p:embed/>
            </p:oleObj>
          </a:graphicData>
        </a:graphic>
      </p:graphicFrame>
      <p:pic>
        <p:nvPicPr>
          <p:cNvPr id="4" name="Picture 39" descr="home affairs"/>
          <p:cNvPicPr>
            <a:picLocks noChangeAspect="1" noChangeArrowheads="1"/>
          </p:cNvPicPr>
          <p:nvPr userDrawn="1"/>
        </p:nvPicPr>
        <p:blipFill>
          <a:blip r:embed="rId4"/>
          <a:srcRect/>
          <a:stretch>
            <a:fillRect/>
          </a:stretch>
        </p:blipFill>
        <p:spPr bwMode="auto">
          <a:xfrm>
            <a:off x="1978025" y="701675"/>
            <a:ext cx="5473700" cy="18288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2D002C-9B96-4D06-A24B-8B253F0306DE}" type="datetimeFigureOut">
              <a:rPr lang="en-US"/>
              <a:pPr>
                <a:defRPr/>
              </a:pPr>
              <a:t>2/20/2019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8AEF37-907B-4659-AE7C-4A4AEA1074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9F108C7-6B11-4498-8104-99930B98851E}" type="datetimeFigureOut">
              <a:rPr lang="en-US"/>
              <a:pPr>
                <a:defRPr/>
              </a:pPr>
              <a:t>2/20/2019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EFF7E5-74D1-4331-B65A-F82A40EBDB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E0C593-B77E-4BA2-955A-BB70FF1BCC71}" type="datetimeFigureOut">
              <a:rPr lang="en-US"/>
              <a:pPr>
                <a:defRPr/>
              </a:pPr>
              <a:t>2/20/2019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36E202-1F6B-49E5-95B4-1EF8E336C5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44370EC-36E7-4BC9-ABFD-B48608327F66}" type="datetimeFigureOut">
              <a:rPr lang="en-US"/>
              <a:pPr>
                <a:defRPr/>
              </a:pPr>
              <a:t>2/20/2019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7CE999D-5D13-496E-A011-ED1B88459E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6557A1B-5ECC-4F08-BD44-21DADADBE38F}" type="datetimeFigureOut">
              <a:rPr lang="en-US"/>
              <a:pPr>
                <a:defRPr/>
              </a:pPr>
              <a:t>2/20/2019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A8FC58-5C80-41FB-8AB5-09D03A1CF1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429A18-20BE-4170-B66D-24C35D34ACA2}" type="datetimeFigureOut">
              <a:rPr lang="en-US"/>
              <a:pPr>
                <a:defRPr/>
              </a:pPr>
              <a:t>2/20/2019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03698B-985D-4B78-9EBE-0F5CAE4E54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69A075-9638-4BC6-8918-B9F476AFF8FA}" type="datetimeFigureOut">
              <a:rPr lang="en-US"/>
              <a:pPr>
                <a:defRPr/>
              </a:pPr>
              <a:t>2/20/2019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3A4929-71FC-4E01-85A4-AB70AEEC41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9EA318A-4290-4EB7-80FF-8769AFE691D9}" type="datetimeFigureOut">
              <a:rPr lang="en-US"/>
              <a:pPr>
                <a:defRPr/>
              </a:pPr>
              <a:t>2/20/2019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768DB4-32C4-421F-A596-CD3C8CDDD0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D6C111A-1BBF-4B08-98F5-4D430ABEFAB0}" type="datetimeFigureOut">
              <a:rPr lang="en-US"/>
              <a:pPr>
                <a:defRPr/>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93A88ED-1AE9-46CC-81DB-5EC0AF2201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gray">
          <a:xfrm>
            <a:off x="1801813" y="4497388"/>
            <a:ext cx="5145087" cy="215900"/>
          </a:xfrm>
          <a:prstGeom prst="rect">
            <a:avLst/>
          </a:prstGeom>
          <a:noFill/>
          <a:ln w="9525">
            <a:noFill/>
            <a:miter lim="800000"/>
            <a:headEnd/>
            <a:tailEnd/>
          </a:ln>
        </p:spPr>
        <p:txBody>
          <a:bodyPr lIns="0" tIns="0" rIns="0" bIns="0">
            <a:spAutoFit/>
          </a:bodyPr>
          <a:lstStyle/>
          <a:p>
            <a:pPr algn="ctr" defTabSz="992188" eaLnBrk="0" hangingPunct="0"/>
            <a:r>
              <a:rPr lang="en-GB" sz="1400">
                <a:solidFill>
                  <a:srgbClr val="000000"/>
                </a:solidFill>
                <a:latin typeface="Calibri" pitchFamily="34" charset="0"/>
              </a:rPr>
              <a:t>       </a:t>
            </a:r>
            <a:endParaRPr lang="en-GB" sz="1400" i="1" u="sng">
              <a:solidFill>
                <a:srgbClr val="000000"/>
              </a:solidFill>
              <a:latin typeface="Calibri" pitchFamily="34" charset="0"/>
            </a:endParaRPr>
          </a:p>
        </p:txBody>
      </p:sp>
      <p:sp>
        <p:nvSpPr>
          <p:cNvPr id="79874" name="Rectangle 8"/>
          <p:cNvSpPr>
            <a:spLocks noChangeArrowheads="1"/>
          </p:cNvSpPr>
          <p:nvPr/>
        </p:nvSpPr>
        <p:spPr bwMode="auto">
          <a:xfrm>
            <a:off x="315311" y="2763893"/>
            <a:ext cx="8418786" cy="4113212"/>
          </a:xfrm>
          <a:prstGeom prst="rect">
            <a:avLst/>
          </a:prstGeom>
          <a:noFill/>
          <a:ln w="9525">
            <a:noFill/>
            <a:miter lim="800000"/>
            <a:headEnd/>
            <a:tailEnd/>
          </a:ln>
        </p:spPr>
        <p:txBody>
          <a:bodyPr lIns="0" tIns="0" rIns="0" bIns="0"/>
          <a:lstStyle/>
          <a:p>
            <a:pPr algn="ctr" defTabSz="914400" eaLnBrk="0" hangingPunct="0">
              <a:lnSpc>
                <a:spcPct val="90000"/>
              </a:lnSpc>
            </a:pPr>
            <a:r>
              <a:rPr lang="en-GB" sz="1200" b="1" i="1" dirty="0">
                <a:solidFill>
                  <a:srgbClr val="01994D"/>
                </a:solidFill>
                <a:latin typeface="Calibri" pitchFamily="34" charset="0"/>
              </a:rPr>
              <a:t>Building a secure Home Affairs</a:t>
            </a:r>
          </a:p>
          <a:p>
            <a:pPr algn="ctr" defTabSz="914400" eaLnBrk="0" hangingPunct="0">
              <a:lnSpc>
                <a:spcPct val="90000"/>
              </a:lnSpc>
            </a:pPr>
            <a:endParaRPr lang="en-GB" sz="1200" b="1" i="1" dirty="0">
              <a:solidFill>
                <a:srgbClr val="01994D"/>
              </a:solidFill>
              <a:latin typeface="Calibri" pitchFamily="34" charset="0"/>
            </a:endParaRPr>
          </a:p>
          <a:p>
            <a:pPr algn="ctr" defTabSz="914400">
              <a:lnSpc>
                <a:spcPct val="90000"/>
              </a:lnSpc>
            </a:pPr>
            <a:r>
              <a:rPr lang="en-GB" sz="2400" b="1" dirty="0">
                <a:solidFill>
                  <a:srgbClr val="000000"/>
                </a:solidFill>
              </a:rPr>
              <a:t>RENDERING OF IMMIGRATION AND OTHER BORDER CONTROL SERVICES AT THE FIREBLADE FIXED BASE OPERATOR (FBO), O R TAMBO INTERNATIONAL AIRPORT (ORTIA)</a:t>
            </a:r>
            <a:r>
              <a:rPr lang="en-US" sz="2400" b="1" dirty="0">
                <a:solidFill>
                  <a:srgbClr val="000000"/>
                </a:solidFill>
              </a:rPr>
              <a:t> </a:t>
            </a:r>
            <a:endParaRPr lang="en-US" b="1" dirty="0">
              <a:solidFill>
                <a:srgbClr val="000000"/>
              </a:solidFill>
            </a:endParaRPr>
          </a:p>
          <a:p>
            <a:pPr algn="r" defTabSz="914400">
              <a:lnSpc>
                <a:spcPct val="90000"/>
              </a:lnSpc>
            </a:pPr>
            <a:endParaRPr lang="en-US" sz="2800" b="1" dirty="0">
              <a:solidFill>
                <a:srgbClr val="000000"/>
              </a:solidFill>
            </a:endParaRPr>
          </a:p>
          <a:p>
            <a:pPr algn="r" defTabSz="914400">
              <a:lnSpc>
                <a:spcPct val="90000"/>
              </a:lnSpc>
            </a:pPr>
            <a:r>
              <a:rPr lang="en-US" sz="2400" b="1" dirty="0">
                <a:solidFill>
                  <a:srgbClr val="000000"/>
                </a:solidFill>
              </a:rPr>
              <a:t>Portfolio Committee on Home Affairs </a:t>
            </a:r>
          </a:p>
          <a:p>
            <a:pPr algn="r" defTabSz="914400">
              <a:lnSpc>
                <a:spcPct val="90000"/>
              </a:lnSpc>
            </a:pPr>
            <a:r>
              <a:rPr lang="en-US" sz="2400" b="1" dirty="0">
                <a:solidFill>
                  <a:srgbClr val="000000"/>
                </a:solidFill>
              </a:rPr>
              <a:t>Date: 19 February 2019   </a:t>
            </a:r>
          </a:p>
          <a:p>
            <a:pPr algn="ctr" defTabSz="914400" eaLnBrk="0" hangingPunct="0">
              <a:lnSpc>
                <a:spcPct val="90000"/>
              </a:lnSpc>
            </a:pPr>
            <a:endParaRPr lang="en-GB" sz="2800" b="1" dirty="0">
              <a:solidFill>
                <a:srgbClr val="000000"/>
              </a:solidFill>
              <a:latin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idx="4294967295"/>
          </p:nvPr>
        </p:nvSpPr>
        <p:spPr>
          <a:xfrm>
            <a:off x="457200" y="2486025"/>
            <a:ext cx="8229600" cy="1238250"/>
          </a:xfrm>
        </p:spPr>
        <p:txBody>
          <a:bodyPr/>
          <a:lstStyle/>
          <a:p>
            <a:r>
              <a:rPr lang="en-ZA" dirty="0"/>
              <a:t>THANK YOU</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457199" y="0"/>
            <a:ext cx="8229600" cy="1143000"/>
          </a:xfrm>
        </p:spPr>
        <p:txBody>
          <a:bodyPr/>
          <a:lstStyle/>
          <a:p>
            <a:pPr eaLnBrk="1" hangingPunct="1"/>
            <a:r>
              <a:rPr lang="en-US" sz="4000" dirty="0"/>
              <a:t>CONTENT</a:t>
            </a:r>
          </a:p>
        </p:txBody>
      </p:sp>
      <p:sp>
        <p:nvSpPr>
          <p:cNvPr id="81922" name="Content Placeholder 2"/>
          <p:cNvSpPr>
            <a:spLocks noGrp="1"/>
          </p:cNvSpPr>
          <p:nvPr>
            <p:ph idx="1"/>
          </p:nvPr>
        </p:nvSpPr>
        <p:spPr>
          <a:xfrm>
            <a:off x="211540" y="1150938"/>
            <a:ext cx="8720919" cy="4525963"/>
          </a:xfrm>
        </p:spPr>
        <p:txBody>
          <a:bodyPr/>
          <a:lstStyle/>
          <a:p>
            <a:pPr eaLnBrk="1" hangingPunct="1"/>
            <a:r>
              <a:rPr lang="en-GB" dirty="0"/>
              <a:t>PURPOSE</a:t>
            </a:r>
          </a:p>
          <a:p>
            <a:pPr eaLnBrk="1" hangingPunct="1"/>
            <a:r>
              <a:rPr lang="en-GB" dirty="0"/>
              <a:t>BACKGROUND</a:t>
            </a:r>
          </a:p>
          <a:p>
            <a:pPr eaLnBrk="1" hangingPunct="1"/>
            <a:r>
              <a:rPr lang="en-US" dirty="0"/>
              <a:t>LEGAL /REGULATORY FRAMEWORKS &amp; IMPLICATIONS</a:t>
            </a:r>
            <a:endParaRPr lang="en-GB" dirty="0"/>
          </a:p>
          <a:p>
            <a:pPr eaLnBrk="1" hangingPunct="1"/>
            <a:r>
              <a:rPr lang="en-ZA" dirty="0"/>
              <a:t>DISCUSSION</a:t>
            </a:r>
          </a:p>
          <a:p>
            <a:pPr eaLnBrk="1" hangingPunct="1"/>
            <a:r>
              <a:rPr lang="en-GB" dirty="0"/>
              <a:t>WAY FORWARD</a:t>
            </a:r>
          </a:p>
          <a:p>
            <a:pPr eaLnBrk="1" hangingPunct="1"/>
            <a:r>
              <a:rPr lang="en-GB" dirty="0"/>
              <a:t>RECOMMENDATION</a:t>
            </a:r>
          </a:p>
          <a:p>
            <a:pPr eaLnBrk="1" hangingPunct="1"/>
            <a:r>
              <a:rPr lang="en-GB" dirty="0"/>
              <a:t>VOTE OF THANKS</a:t>
            </a:r>
          </a:p>
          <a:p>
            <a:pPr eaLnBrk="1" hangingPunct="1">
              <a:buFont typeface="Arial" charse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457200" y="274638"/>
            <a:ext cx="8229600" cy="803275"/>
          </a:xfrm>
        </p:spPr>
        <p:txBody>
          <a:bodyPr/>
          <a:lstStyle/>
          <a:p>
            <a:pPr eaLnBrk="1" hangingPunct="1"/>
            <a:r>
              <a:rPr lang="en-US" sz="4000" dirty="0"/>
              <a:t>PURPOSE</a:t>
            </a:r>
          </a:p>
        </p:txBody>
      </p:sp>
      <p:sp>
        <p:nvSpPr>
          <p:cNvPr id="3" name="Content Placeholder 2"/>
          <p:cNvSpPr>
            <a:spLocks noGrp="1"/>
          </p:cNvSpPr>
          <p:nvPr>
            <p:ph idx="1"/>
          </p:nvPr>
        </p:nvSpPr>
        <p:spPr>
          <a:xfrm>
            <a:off x="457200" y="1465209"/>
            <a:ext cx="8229600" cy="3964042"/>
          </a:xfrm>
        </p:spPr>
        <p:txBody>
          <a:bodyPr rtlCol="0">
            <a:normAutofit/>
          </a:bodyPr>
          <a:lstStyle/>
          <a:p>
            <a:pPr marL="268288" lvl="0" indent="-268288" algn="just" defTabSz="914400" eaLnBrk="1" hangingPunct="1">
              <a:lnSpc>
                <a:spcPct val="150000"/>
              </a:lnSpc>
              <a:spcBef>
                <a:spcPct val="0"/>
              </a:spcBef>
              <a:buFont typeface="Wingdings" pitchFamily="2" charset="2"/>
              <a:buChar char="§"/>
              <a:defRPr/>
            </a:pPr>
            <a:r>
              <a:rPr lang="en-US" sz="1800" dirty="0">
                <a:solidFill>
                  <a:prstClr val="black"/>
                </a:solidFill>
                <a:latin typeface="Arial" pitchFamily="34" charset="0"/>
                <a:cs typeface="Arial" pitchFamily="34" charset="0"/>
              </a:rPr>
              <a:t>To provide the Portfolio Committee (PC) on Home Affairs with a </a:t>
            </a:r>
            <a:r>
              <a:rPr lang="en-GB" sz="1800" dirty="0">
                <a:solidFill>
                  <a:prstClr val="black"/>
                </a:solidFill>
                <a:latin typeface="Arial" pitchFamily="34" charset="0"/>
                <a:cs typeface="Arial" pitchFamily="34" charset="0"/>
              </a:rPr>
              <a:t>status report on the request for the conclusion of an agreement between the Department of Home Affairs (DHA) and Fireblade FBO.</a:t>
            </a:r>
          </a:p>
          <a:p>
            <a:pPr marL="268288" indent="-268288" algn="just" defTabSz="914400" eaLnBrk="1" hangingPunct="1">
              <a:lnSpc>
                <a:spcPct val="150000"/>
              </a:lnSpc>
              <a:spcBef>
                <a:spcPct val="0"/>
              </a:spcBef>
              <a:buFont typeface="Wingdings" pitchFamily="2" charset="2"/>
              <a:buChar char="§"/>
              <a:defRPr/>
            </a:pPr>
            <a:endParaRPr lang="en-GB" sz="1800" dirty="0">
              <a:solidFill>
                <a:prstClr val="black"/>
              </a:solidFill>
              <a:latin typeface="Arial" pitchFamily="34" charset="0"/>
              <a:cs typeface="Arial" pitchFamily="34" charset="0"/>
            </a:endParaRPr>
          </a:p>
          <a:p>
            <a:pPr algn="just" defTabSz="914400" eaLnBrk="1" hangingPunct="1">
              <a:lnSpc>
                <a:spcPct val="150000"/>
              </a:lnSpc>
              <a:spcBef>
                <a:spcPct val="0"/>
              </a:spcBef>
              <a:buFont typeface="Arial" pitchFamily="34" charset="0"/>
              <a:buChar char="•"/>
              <a:defRPr/>
            </a:pPr>
            <a:endParaRPr lang="en-US" kern="0" dirty="0">
              <a:solidFill>
                <a:srgbClr val="000000"/>
              </a:solidFill>
              <a:latin typeface="Arial" pitchFamily="34" charset="0"/>
              <a:cs typeface="Arial" pitchFamily="34" charset="0"/>
            </a:endParaRPr>
          </a:p>
          <a:p>
            <a:pPr eaLnBrk="1" fontAlgn="auto" hangingPunct="1">
              <a:spcAft>
                <a:spcPts val="0"/>
              </a:spcAft>
              <a:buFont typeface="Arial"/>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a:xfrm>
            <a:off x="457199" y="208684"/>
            <a:ext cx="8229600" cy="639762"/>
          </a:xfrm>
        </p:spPr>
        <p:txBody>
          <a:bodyPr/>
          <a:lstStyle/>
          <a:p>
            <a:pPr eaLnBrk="1" hangingPunct="1"/>
            <a:r>
              <a:rPr lang="en-US" sz="4000" dirty="0"/>
              <a:t>BACKGROUND</a:t>
            </a:r>
          </a:p>
        </p:txBody>
      </p:sp>
      <p:sp>
        <p:nvSpPr>
          <p:cNvPr id="84994" name="Content Placeholder 2"/>
          <p:cNvSpPr>
            <a:spLocks noGrp="1"/>
          </p:cNvSpPr>
          <p:nvPr>
            <p:ph idx="4294967295"/>
          </p:nvPr>
        </p:nvSpPr>
        <p:spPr>
          <a:xfrm>
            <a:off x="457200" y="914400"/>
            <a:ext cx="8229600" cy="5049838"/>
          </a:xfrm>
        </p:spPr>
        <p:txBody>
          <a:bodyPr/>
          <a:lstStyle/>
          <a:p>
            <a:pPr marL="268288" indent="-268288" algn="just" defTabSz="914400" eaLnBrk="1" hangingPunct="1">
              <a:lnSpc>
                <a:spcPct val="140000"/>
              </a:lnSpc>
              <a:spcBef>
                <a:spcPct val="0"/>
              </a:spcBef>
              <a:buFont typeface="Wingdings" pitchFamily="2" charset="2"/>
              <a:buChar char="§"/>
            </a:pPr>
            <a:endParaRPr lang="en-GB" sz="3000" dirty="0">
              <a:solidFill>
                <a:srgbClr val="000000"/>
              </a:solidFill>
              <a:latin typeface="Arial" charset="0"/>
              <a:cs typeface="Arial" charset="0"/>
            </a:endParaRPr>
          </a:p>
          <a:p>
            <a:pPr marL="268288" indent="-268288" algn="just" defTabSz="914400" eaLnBrk="1" hangingPunct="1">
              <a:lnSpc>
                <a:spcPct val="140000"/>
              </a:lnSpc>
              <a:spcBef>
                <a:spcPct val="0"/>
              </a:spcBef>
            </a:pPr>
            <a:endParaRPr lang="en-US" sz="3000" dirty="0">
              <a:solidFill>
                <a:srgbClr val="000000"/>
              </a:solidFill>
              <a:latin typeface="Arial" charset="0"/>
              <a:cs typeface="Arial" charset="0"/>
            </a:endParaRPr>
          </a:p>
          <a:p>
            <a:pPr marL="268288" indent="-268288" defTabSz="914400" eaLnBrk="1" hangingPunct="1">
              <a:lnSpc>
                <a:spcPct val="90000"/>
              </a:lnSpc>
            </a:pPr>
            <a:endParaRPr lang="en-US" sz="3000" dirty="0"/>
          </a:p>
        </p:txBody>
      </p:sp>
      <p:sp>
        <p:nvSpPr>
          <p:cNvPr id="2" name="Rectangle 1"/>
          <p:cNvSpPr/>
          <p:nvPr/>
        </p:nvSpPr>
        <p:spPr>
          <a:xfrm>
            <a:off x="260131" y="1024812"/>
            <a:ext cx="8623737" cy="4829014"/>
          </a:xfrm>
          <a:prstGeom prst="rect">
            <a:avLst/>
          </a:prstGeom>
        </p:spPr>
        <p:txBody>
          <a:bodyPr wrap="square">
            <a:spAutoFit/>
          </a:bodyPr>
          <a:lstStyle/>
          <a:p>
            <a:pPr marL="268288" indent="-268288" algn="just" defTabSz="914400">
              <a:lnSpc>
                <a:spcPct val="150000"/>
              </a:lnSpc>
              <a:buFont typeface="Wingdings" pitchFamily="2" charset="2"/>
              <a:buChar char="§"/>
              <a:defRPr/>
            </a:pPr>
            <a:r>
              <a:rPr lang="en-US" dirty="0">
                <a:latin typeface="Arial" pitchFamily="34" charset="0"/>
                <a:ea typeface="Times New Roman"/>
                <a:cs typeface="Arial" pitchFamily="34" charset="0"/>
              </a:rPr>
              <a:t>On 17 January 2019 a request was received from the Chairperson of the PC on Home Affairs, for a</a:t>
            </a:r>
            <a:r>
              <a:rPr lang="en-GB" dirty="0">
                <a:latin typeface="Arial" pitchFamily="34" charset="0"/>
                <a:ea typeface="Times New Roman"/>
                <a:cs typeface="Arial" pitchFamily="34" charset="0"/>
              </a:rPr>
              <a:t> status report on the conclusion of an agreement between DHA and the owners of Fireblade FBO.</a:t>
            </a:r>
          </a:p>
          <a:p>
            <a:pPr marL="268288" lvl="0" indent="-268288" algn="just" defTabSz="914400">
              <a:lnSpc>
                <a:spcPct val="140000"/>
              </a:lnSpc>
              <a:buFont typeface="Wingdings" pitchFamily="2" charset="2"/>
              <a:buChar char="§"/>
            </a:pPr>
            <a:r>
              <a:rPr lang="en-GB" dirty="0">
                <a:solidFill>
                  <a:prstClr val="black"/>
                </a:solidFill>
                <a:latin typeface="Arial" pitchFamily="34" charset="0"/>
                <a:cs typeface="Arial" pitchFamily="34" charset="0"/>
              </a:rPr>
              <a:t>Regularising the operation requires engaging all relevant stakeholders because one department may not conclude an agreement where it pertains to the mandate of another. </a:t>
            </a:r>
          </a:p>
          <a:p>
            <a:pPr marL="268288" lvl="0" indent="-268288" algn="just" defTabSz="914400">
              <a:lnSpc>
                <a:spcPct val="140000"/>
              </a:lnSpc>
              <a:buFont typeface="Wingdings" pitchFamily="2" charset="2"/>
              <a:buChar char="§"/>
            </a:pPr>
            <a:r>
              <a:rPr lang="en-US" dirty="0">
                <a:latin typeface="Arial" pitchFamily="34" charset="0"/>
                <a:ea typeface="Times New Roman"/>
                <a:cs typeface="Arial" pitchFamily="34" charset="0"/>
              </a:rPr>
              <a:t>Minister indicated in response to Parliamentary Question 291 dated 06 November 2018 that the Department would initiate a consultation process which would culminate in the development </a:t>
            </a:r>
            <a:r>
              <a:rPr lang="en-GB" dirty="0">
                <a:latin typeface="Arial" pitchFamily="34" charset="0"/>
                <a:ea typeface="Times New Roman"/>
                <a:cs typeface="Arial" pitchFamily="34" charset="0"/>
              </a:rPr>
              <a:t>of a policy framework. </a:t>
            </a:r>
          </a:p>
          <a:p>
            <a:pPr marL="268288" lvl="0" indent="-268288" algn="just" defTabSz="914400">
              <a:lnSpc>
                <a:spcPct val="140000"/>
              </a:lnSpc>
              <a:buFont typeface="Wingdings" pitchFamily="2" charset="2"/>
              <a:buChar char="§"/>
            </a:pPr>
            <a:r>
              <a:rPr lang="en-GB" dirty="0">
                <a:solidFill>
                  <a:prstClr val="black"/>
                </a:solidFill>
                <a:latin typeface="Arial" pitchFamily="34" charset="0"/>
                <a:ea typeface="Times New Roman"/>
                <a:cs typeface="Arial" pitchFamily="34" charset="0"/>
              </a:rPr>
              <a:t>In order to regularise the Department’s presence at the FBO facility, clarity was sought in relation to the legal and policy environments of the stakeholder departments as well as which should be the lead Department.  </a:t>
            </a:r>
            <a:endParaRPr lang="en-GB" dirty="0">
              <a:solidFill>
                <a:prstClr val="black"/>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164279"/>
            <a:ext cx="8229600" cy="639762"/>
          </a:xfrm>
        </p:spPr>
        <p:txBody>
          <a:bodyPr/>
          <a:lstStyle/>
          <a:p>
            <a:pPr eaLnBrk="1" hangingPunct="1"/>
            <a:r>
              <a:rPr lang="en-US" sz="4000" dirty="0"/>
              <a:t> BACKGROUND</a:t>
            </a:r>
          </a:p>
        </p:txBody>
      </p:sp>
      <p:sp>
        <p:nvSpPr>
          <p:cNvPr id="86018" name="Content Placeholder 2"/>
          <p:cNvSpPr>
            <a:spLocks noGrp="1"/>
          </p:cNvSpPr>
          <p:nvPr>
            <p:ph idx="4294967295"/>
          </p:nvPr>
        </p:nvSpPr>
        <p:spPr>
          <a:xfrm>
            <a:off x="0" y="871103"/>
            <a:ext cx="9017875" cy="5297214"/>
          </a:xfrm>
        </p:spPr>
        <p:txBody>
          <a:bodyPr/>
          <a:lstStyle/>
          <a:p>
            <a:pPr marL="268288" lvl="0" indent="-268288" algn="just" defTabSz="914400" eaLnBrk="1" hangingPunct="1">
              <a:lnSpc>
                <a:spcPct val="140000"/>
              </a:lnSpc>
              <a:spcBef>
                <a:spcPct val="0"/>
              </a:spcBef>
              <a:buFont typeface="Wingdings" pitchFamily="2" charset="2"/>
              <a:buChar char="§"/>
            </a:pPr>
            <a:r>
              <a:rPr lang="en-ZA" sz="1800" dirty="0">
                <a:solidFill>
                  <a:prstClr val="black"/>
                </a:solidFill>
                <a:latin typeface="Arial" pitchFamily="34" charset="0"/>
                <a:ea typeface="Times New Roman"/>
                <a:cs typeface="Arial" pitchFamily="34" charset="0"/>
              </a:rPr>
              <a:t>Since the Department of Transport (</a:t>
            </a:r>
            <a:r>
              <a:rPr lang="en-GB" sz="1800" dirty="0">
                <a:solidFill>
                  <a:prstClr val="black"/>
                </a:solidFill>
                <a:latin typeface="Arial" pitchFamily="34" charset="0"/>
                <a:ea typeface="Times New Roman"/>
                <a:cs typeface="Arial" pitchFamily="34" charset="0"/>
              </a:rPr>
              <a:t>DoT)</a:t>
            </a:r>
            <a:r>
              <a:rPr lang="en-ZA" sz="1800" dirty="0">
                <a:solidFill>
                  <a:prstClr val="black"/>
                </a:solidFill>
                <a:latin typeface="Arial" pitchFamily="34" charset="0"/>
                <a:ea typeface="Times New Roman"/>
                <a:cs typeface="Arial" pitchFamily="34" charset="0"/>
              </a:rPr>
              <a:t> is responsible for the licencing of aerodromes and coordinating requests for international status by airports, clarity was specifically sought on the specific licencing conditions of the FBO facility at a meeting between officials of the respective departments that took place on 29 November 2018.</a:t>
            </a:r>
            <a:r>
              <a:rPr lang="en-GB" sz="1800" dirty="0">
                <a:solidFill>
                  <a:srgbClr val="000000"/>
                </a:solidFill>
                <a:latin typeface="Arial" pitchFamily="34" charset="0"/>
                <a:cs typeface="Arial" pitchFamily="34" charset="0"/>
              </a:rPr>
              <a:t> </a:t>
            </a:r>
          </a:p>
          <a:p>
            <a:pPr marL="268288" lvl="0" indent="-268288" algn="just" defTabSz="914400" eaLnBrk="1" hangingPunct="1">
              <a:lnSpc>
                <a:spcPct val="140000"/>
              </a:lnSpc>
              <a:spcBef>
                <a:spcPct val="0"/>
              </a:spcBef>
              <a:buFont typeface="Wingdings" pitchFamily="2" charset="2"/>
              <a:buChar char="§"/>
            </a:pPr>
            <a:r>
              <a:rPr lang="en-GB" sz="1800" dirty="0">
                <a:solidFill>
                  <a:srgbClr val="000000"/>
                </a:solidFill>
                <a:latin typeface="Arial" pitchFamily="34" charset="0"/>
                <a:cs typeface="Arial" pitchFamily="34" charset="0"/>
              </a:rPr>
              <a:t>Indications were that the FBO facility is covered by the aerodrome licence granted to </a:t>
            </a:r>
            <a:r>
              <a:rPr lang="en-US" sz="1800" dirty="0">
                <a:latin typeface="Arial" pitchFamily="34" charset="0"/>
                <a:ea typeface="Times New Roman"/>
                <a:cs typeface="Arial" pitchFamily="34" charset="0"/>
              </a:rPr>
              <a:t>to Airports Company South Africa (ACSA) </a:t>
            </a:r>
            <a:r>
              <a:rPr lang="en-GB" sz="1800" dirty="0">
                <a:solidFill>
                  <a:srgbClr val="000000"/>
                </a:solidFill>
                <a:latin typeface="Arial" pitchFamily="34" charset="0"/>
                <a:cs typeface="Arial" pitchFamily="34" charset="0"/>
              </a:rPr>
              <a:t>to operate O R Tambo International Airport (ORTIA). </a:t>
            </a:r>
          </a:p>
          <a:p>
            <a:pPr lvl="0">
              <a:lnSpc>
                <a:spcPct val="150000"/>
              </a:lnSpc>
              <a:spcAft>
                <a:spcPts val="1200"/>
              </a:spcAft>
              <a:buFont typeface="Wingdings" pitchFamily="2" charset="2"/>
              <a:buChar char="§"/>
            </a:pPr>
            <a:r>
              <a:rPr lang="en-US" sz="1800" dirty="0">
                <a:latin typeface="Arial" pitchFamily="34" charset="0"/>
                <a:ea typeface="Times New Roman"/>
                <a:cs typeface="Arial" pitchFamily="34" charset="0"/>
              </a:rPr>
              <a:t>The DoT undertook to investigate the approvals granted by the entities under their control, the scope of the aerodrome license issued to ACSA at ORTIA, whether ACSA has authority to extend the license to a third party and the implication to ORTIA as a National Key Point.</a:t>
            </a:r>
          </a:p>
          <a:p>
            <a:pPr marL="268288" lvl="0" indent="-268288" algn="just" defTabSz="914400" eaLnBrk="1" hangingPunct="1">
              <a:lnSpc>
                <a:spcPct val="140000"/>
              </a:lnSpc>
              <a:spcBef>
                <a:spcPct val="0"/>
              </a:spcBef>
              <a:buFont typeface="Wingdings" pitchFamily="2" charset="2"/>
              <a:buChar char="§"/>
            </a:pPr>
            <a:endParaRPr lang="en-ZA" sz="2000" dirty="0">
              <a:solidFill>
                <a:srgbClr val="000000"/>
              </a:solidFill>
              <a:latin typeface="Arial" pitchFamily="34" charset="0"/>
              <a:cs typeface="Arial" pitchFamily="34" charset="0"/>
            </a:endParaRPr>
          </a:p>
          <a:p>
            <a:pPr marL="268288" indent="-268288" algn="just" defTabSz="914400" eaLnBrk="1" hangingPunct="1">
              <a:lnSpc>
                <a:spcPct val="140000"/>
              </a:lnSpc>
              <a:spcBef>
                <a:spcPct val="0"/>
              </a:spcBef>
              <a:buFont typeface="Wingdings" pitchFamily="2" charset="2"/>
              <a:buChar char="§"/>
            </a:pPr>
            <a:endParaRPr lang="en-ZA" sz="2400" dirty="0">
              <a:latin typeface="Arial Narrow"/>
              <a:ea typeface="Times New Roman"/>
              <a:cs typeface="Arial"/>
            </a:endParaRPr>
          </a:p>
          <a:p>
            <a:pPr marL="268288" lvl="0" indent="-268288" algn="just" defTabSz="914400" eaLnBrk="1" hangingPunct="1">
              <a:lnSpc>
                <a:spcPct val="140000"/>
              </a:lnSpc>
              <a:spcBef>
                <a:spcPct val="0"/>
              </a:spcBef>
              <a:buFont typeface="Wingdings" pitchFamily="2" charset="2"/>
              <a:buChar char="§"/>
            </a:pPr>
            <a:endParaRPr lang="en-GB" sz="2400" dirty="0">
              <a:latin typeface="Arial Narrow"/>
              <a:ea typeface="Times New Roman"/>
              <a:cs typeface="Arial"/>
            </a:endParaRPr>
          </a:p>
          <a:p>
            <a:pPr marL="268288" indent="-268288" defTabSz="914400" eaLnBrk="1" hangingPunct="1"/>
            <a:endParaRPr lang="en-ZA" sz="3000" i="1" dirty="0">
              <a:solidFill>
                <a:srgbClr val="000000"/>
              </a:solidFill>
              <a:latin typeface="Arial" charset="0"/>
              <a:cs typeface="Arial" charset="0"/>
            </a:endParaRPr>
          </a:p>
        </p:txBody>
      </p:sp>
    </p:spTree>
    <p:extLst>
      <p:ext uri="{BB962C8B-B14F-4D97-AF65-F5344CB8AC3E}">
        <p14:creationId xmlns:p14="http://schemas.microsoft.com/office/powerpoint/2010/main" xmlns="" val="1622709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163773"/>
            <a:ext cx="8229600" cy="627797"/>
          </a:xfrm>
        </p:spPr>
        <p:txBody>
          <a:bodyPr/>
          <a:lstStyle/>
          <a:p>
            <a:pPr eaLnBrk="1" hangingPunct="1"/>
            <a:r>
              <a:rPr lang="en-US" sz="4000" dirty="0"/>
              <a:t> BACKGROUND</a:t>
            </a:r>
          </a:p>
        </p:txBody>
      </p:sp>
      <p:sp>
        <p:nvSpPr>
          <p:cNvPr id="86018" name="Content Placeholder 2"/>
          <p:cNvSpPr>
            <a:spLocks noGrp="1"/>
          </p:cNvSpPr>
          <p:nvPr>
            <p:ph idx="4294967295"/>
          </p:nvPr>
        </p:nvSpPr>
        <p:spPr>
          <a:xfrm>
            <a:off x="157656" y="1034075"/>
            <a:ext cx="8828688" cy="5153855"/>
          </a:xfrm>
        </p:spPr>
        <p:txBody>
          <a:bodyPr/>
          <a:lstStyle/>
          <a:p>
            <a:pPr marL="268288" indent="-268288" algn="just" defTabSz="914400" eaLnBrk="1" hangingPunct="1">
              <a:lnSpc>
                <a:spcPct val="140000"/>
              </a:lnSpc>
              <a:spcBef>
                <a:spcPct val="0"/>
              </a:spcBef>
              <a:buFont typeface="Wingdings" pitchFamily="2" charset="2"/>
              <a:buChar char="§"/>
            </a:pPr>
            <a:r>
              <a:rPr lang="en-US" sz="1800" dirty="0">
                <a:solidFill>
                  <a:srgbClr val="000000"/>
                </a:solidFill>
                <a:latin typeface="Arial" pitchFamily="34" charset="0"/>
                <a:cs typeface="Arial" pitchFamily="34" charset="0"/>
              </a:rPr>
              <a:t>A further meeting was held on 12 December 2018 where the Departments of Health and Transport were present, as well as the South African Revenue Service (SARS). At this meeting the DoT confirmed that they would be the lead department in this matter. </a:t>
            </a:r>
          </a:p>
          <a:p>
            <a:pPr marL="268288" indent="-268288" algn="just" defTabSz="914400" eaLnBrk="1" hangingPunct="1">
              <a:lnSpc>
                <a:spcPct val="140000"/>
              </a:lnSpc>
              <a:spcBef>
                <a:spcPct val="0"/>
              </a:spcBef>
              <a:buFont typeface="Wingdings" pitchFamily="2" charset="2"/>
              <a:buChar char="§"/>
            </a:pPr>
            <a:r>
              <a:rPr lang="en-US" sz="1800" dirty="0">
                <a:solidFill>
                  <a:srgbClr val="000000"/>
                </a:solidFill>
                <a:latin typeface="Arial" pitchFamily="34" charset="0"/>
                <a:cs typeface="Arial" pitchFamily="34" charset="0"/>
              </a:rPr>
              <a:t>A </a:t>
            </a:r>
            <a:r>
              <a:rPr lang="en-US" sz="1800" dirty="0">
                <a:solidFill>
                  <a:srgbClr val="000000"/>
                </a:solidFill>
                <a:latin typeface="Arial" charset="0"/>
                <a:cs typeface="Arial" charset="0"/>
              </a:rPr>
              <a:t>meeting between the Directors of Fireblade Aviation and Home Affairs was also held on 25 January 2019.  The Acting Director-General indicated that the Department will continue to render services at the </a:t>
            </a:r>
            <a:r>
              <a:rPr lang="en-US" sz="1800" dirty="0" err="1">
                <a:solidFill>
                  <a:srgbClr val="000000"/>
                </a:solidFill>
                <a:latin typeface="Arial" charset="0"/>
                <a:cs typeface="Arial" charset="0"/>
              </a:rPr>
              <a:t>Fireblade</a:t>
            </a:r>
            <a:r>
              <a:rPr lang="en-US" sz="1800" dirty="0">
                <a:solidFill>
                  <a:srgbClr val="000000"/>
                </a:solidFill>
                <a:latin typeface="Arial" charset="0"/>
                <a:cs typeface="Arial" charset="0"/>
              </a:rPr>
              <a:t> facility in line with the court order. </a:t>
            </a:r>
            <a:r>
              <a:rPr lang="en-US" sz="1800" dirty="0" err="1">
                <a:solidFill>
                  <a:srgbClr val="000000"/>
                </a:solidFill>
                <a:latin typeface="Arial" charset="0"/>
                <a:cs typeface="Arial" charset="0"/>
              </a:rPr>
              <a:t>Fireblade</a:t>
            </a:r>
            <a:r>
              <a:rPr lang="en-US" sz="1800" dirty="0">
                <a:solidFill>
                  <a:srgbClr val="000000"/>
                </a:solidFill>
                <a:latin typeface="Arial" charset="0"/>
                <a:cs typeface="Arial" charset="0"/>
              </a:rPr>
              <a:t> Aviation agreed to the proposal </a:t>
            </a:r>
            <a:r>
              <a:rPr lang="en-ZA" sz="1800" dirty="0">
                <a:solidFill>
                  <a:srgbClr val="000000"/>
                </a:solidFill>
                <a:latin typeface="Arial" charset="0"/>
                <a:cs typeface="Arial" charset="0"/>
              </a:rPr>
              <a:t>that the agreement should be between the Port Management Committee (PMC) Stakeholders and Airports Company of South Africa (ACSA). As </a:t>
            </a:r>
            <a:r>
              <a:rPr lang="en-ZA" sz="1800" dirty="0" err="1">
                <a:solidFill>
                  <a:srgbClr val="000000"/>
                </a:solidFill>
                <a:latin typeface="Arial" charset="0"/>
                <a:cs typeface="Arial" charset="0"/>
              </a:rPr>
              <a:t>Fireblade</a:t>
            </a:r>
            <a:r>
              <a:rPr lang="en-ZA" sz="1800" dirty="0">
                <a:solidFill>
                  <a:srgbClr val="000000"/>
                </a:solidFill>
                <a:latin typeface="Arial" charset="0"/>
                <a:cs typeface="Arial" charset="0"/>
              </a:rPr>
              <a:t> Aviation forms part of the ORT port of entry, this agreement between the PMC and ACSA would cover operations at </a:t>
            </a:r>
            <a:r>
              <a:rPr lang="en-ZA" sz="1800" dirty="0" err="1">
                <a:solidFill>
                  <a:srgbClr val="000000"/>
                </a:solidFill>
                <a:latin typeface="Arial" charset="0"/>
                <a:cs typeface="Arial" charset="0"/>
              </a:rPr>
              <a:t>Fireblade</a:t>
            </a:r>
            <a:r>
              <a:rPr lang="en-ZA" sz="1800" dirty="0">
                <a:solidFill>
                  <a:srgbClr val="000000"/>
                </a:solidFill>
                <a:latin typeface="Arial" charset="0"/>
                <a:cs typeface="Arial" charset="0"/>
              </a:rPr>
              <a:t> Aviation. DHA undertook to engage DOT and ACSA.  </a:t>
            </a:r>
            <a:endParaRPr lang="en-US" sz="1800" dirty="0">
              <a:solidFill>
                <a:srgbClr val="000000"/>
              </a:solidFill>
              <a:latin typeface="Arial" charset="0"/>
              <a:cs typeface="Arial" charset="0"/>
            </a:endParaRPr>
          </a:p>
          <a:p>
            <a:pPr marL="268288" indent="-268288" algn="just" defTabSz="914400" eaLnBrk="1" hangingPunct="1">
              <a:lnSpc>
                <a:spcPct val="140000"/>
              </a:lnSpc>
              <a:spcBef>
                <a:spcPct val="0"/>
              </a:spcBef>
              <a:buFont typeface="Wingdings" pitchFamily="2" charset="2"/>
              <a:buChar char="§"/>
            </a:pPr>
            <a:endParaRPr lang="en-US" sz="1800" dirty="0">
              <a:solidFill>
                <a:srgbClr val="000000"/>
              </a:solidFill>
              <a:latin typeface="Arial" charset="0"/>
              <a:cs typeface="Arial" charset="0"/>
            </a:endParaRPr>
          </a:p>
          <a:p>
            <a:pPr marL="268288" lvl="0" indent="-268288" algn="just" defTabSz="914400" eaLnBrk="1" hangingPunct="1">
              <a:lnSpc>
                <a:spcPct val="140000"/>
              </a:lnSpc>
              <a:spcBef>
                <a:spcPct val="0"/>
              </a:spcBef>
              <a:buFont typeface="Wingdings" pitchFamily="2" charset="2"/>
              <a:buChar char="§"/>
            </a:pPr>
            <a:endParaRPr lang="en-US" sz="1800" dirty="0">
              <a:solidFill>
                <a:srgbClr val="000000"/>
              </a:solidFill>
              <a:latin typeface="Arial" pitchFamily="34" charset="0"/>
              <a:cs typeface="Arial" pitchFamily="34" charset="0"/>
            </a:endParaRPr>
          </a:p>
          <a:p>
            <a:pPr marL="268288" indent="-268288" algn="just" defTabSz="914400" eaLnBrk="1" hangingPunct="1">
              <a:lnSpc>
                <a:spcPct val="140000"/>
              </a:lnSpc>
              <a:spcBef>
                <a:spcPct val="0"/>
              </a:spcBef>
              <a:buFont typeface="Wingdings" pitchFamily="2" charset="2"/>
              <a:buChar char="§"/>
            </a:pPr>
            <a:endParaRPr lang="en-ZA" sz="1800" dirty="0">
              <a:solidFill>
                <a:srgbClr val="000000"/>
              </a:solidFill>
              <a:latin typeface="Arial" pitchFamily="34" charset="0"/>
              <a:cs typeface="Arial" pitchFamily="34" charset="0"/>
            </a:endParaRPr>
          </a:p>
          <a:p>
            <a:pPr marL="268288" indent="-268288" algn="just" defTabSz="914400" eaLnBrk="1" hangingPunct="1">
              <a:lnSpc>
                <a:spcPct val="140000"/>
              </a:lnSpc>
              <a:spcBef>
                <a:spcPct val="0"/>
              </a:spcBef>
              <a:buFont typeface="Wingdings" pitchFamily="2" charset="2"/>
              <a:buChar char="§"/>
            </a:pPr>
            <a:endParaRPr lang="en-GB" sz="1800" dirty="0">
              <a:solidFill>
                <a:srgbClr val="000000"/>
              </a:solidFill>
              <a:latin typeface="Arial" pitchFamily="34" charset="0"/>
              <a:cs typeface="Arial" pitchFamily="34" charset="0"/>
            </a:endParaRPr>
          </a:p>
          <a:p>
            <a:pPr marL="268288" indent="-268288" defTabSz="914400" eaLnBrk="1" hangingPunct="1"/>
            <a:endParaRPr lang="en-ZA" sz="3000" i="1" dirty="0">
              <a:solidFill>
                <a:srgbClr val="000000"/>
              </a:solidFill>
              <a:latin typeface="Arial" charset="0"/>
              <a:cs typeface="Arial" charset="0"/>
            </a:endParaRPr>
          </a:p>
        </p:txBody>
      </p:sp>
    </p:spTree>
    <p:extLst>
      <p:ext uri="{BB962C8B-B14F-4D97-AF65-F5344CB8AC3E}">
        <p14:creationId xmlns:p14="http://schemas.microsoft.com/office/powerpoint/2010/main" xmlns="" val="800723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232248"/>
            <a:ext cx="8229600" cy="627797"/>
          </a:xfrm>
        </p:spPr>
        <p:txBody>
          <a:bodyPr/>
          <a:lstStyle/>
          <a:p>
            <a:pPr eaLnBrk="1" hangingPunct="1"/>
            <a:r>
              <a:rPr lang="en-US" sz="4000" dirty="0"/>
              <a:t> DISCUSSION</a:t>
            </a:r>
          </a:p>
        </p:txBody>
      </p:sp>
      <p:sp>
        <p:nvSpPr>
          <p:cNvPr id="86018" name="Content Placeholder 2"/>
          <p:cNvSpPr>
            <a:spLocks noGrp="1"/>
          </p:cNvSpPr>
          <p:nvPr>
            <p:ph idx="4294967295"/>
          </p:nvPr>
        </p:nvSpPr>
        <p:spPr>
          <a:xfrm>
            <a:off x="125536" y="879581"/>
            <a:ext cx="8892928" cy="4994746"/>
          </a:xfrm>
        </p:spPr>
        <p:txBody>
          <a:bodyPr/>
          <a:lstStyle/>
          <a:p>
            <a:pPr marL="268288" indent="-268288" algn="just" defTabSz="914400" eaLnBrk="1" hangingPunct="1">
              <a:lnSpc>
                <a:spcPct val="140000"/>
              </a:lnSpc>
              <a:spcBef>
                <a:spcPct val="0"/>
              </a:spcBef>
              <a:buFont typeface="Wingdings" pitchFamily="2" charset="2"/>
              <a:buChar char="§"/>
            </a:pPr>
            <a:r>
              <a:rPr lang="en-US" sz="1800" dirty="0">
                <a:solidFill>
                  <a:srgbClr val="000000"/>
                </a:solidFill>
                <a:latin typeface="Arial" pitchFamily="34" charset="0"/>
                <a:cs typeface="Arial" pitchFamily="34" charset="0"/>
              </a:rPr>
              <a:t>At a meeting that took place on 7 February 2019 with the DoT and ACSA the following was </a:t>
            </a:r>
            <a:r>
              <a:rPr lang="en-US" sz="1800" b="1" dirty="0">
                <a:solidFill>
                  <a:srgbClr val="000000"/>
                </a:solidFill>
                <a:latin typeface="Arial" pitchFamily="34" charset="0"/>
                <a:cs typeface="Arial" pitchFamily="34" charset="0"/>
              </a:rPr>
              <a:t>confirmed</a:t>
            </a:r>
            <a:r>
              <a:rPr lang="en-US" sz="1800" dirty="0">
                <a:solidFill>
                  <a:srgbClr val="000000"/>
                </a:solidFill>
                <a:latin typeface="Arial" pitchFamily="34" charset="0"/>
                <a:cs typeface="Arial" pitchFamily="34" charset="0"/>
              </a:rPr>
              <a:t> and </a:t>
            </a:r>
            <a:r>
              <a:rPr lang="en-US" sz="1800" b="1" dirty="0">
                <a:solidFill>
                  <a:srgbClr val="000000"/>
                </a:solidFill>
                <a:latin typeface="Arial" pitchFamily="34" charset="0"/>
                <a:cs typeface="Arial" pitchFamily="34" charset="0"/>
              </a:rPr>
              <a:t>agreed</a:t>
            </a:r>
            <a:r>
              <a:rPr lang="en-US" sz="1800" dirty="0">
                <a:solidFill>
                  <a:srgbClr val="000000"/>
                </a:solidFill>
                <a:latin typeface="Arial" pitchFamily="34" charset="0"/>
                <a:cs typeface="Arial" pitchFamily="34" charset="0"/>
              </a:rPr>
              <a:t>:</a:t>
            </a:r>
          </a:p>
          <a:p>
            <a:pPr marL="268288" indent="-268288" algn="just" defTabSz="914400" eaLnBrk="1" hangingPunct="1">
              <a:lnSpc>
                <a:spcPct val="140000"/>
              </a:lnSpc>
              <a:spcBef>
                <a:spcPct val="0"/>
              </a:spcBef>
              <a:buFont typeface="Wingdings" pitchFamily="2" charset="2"/>
              <a:buChar char="§"/>
            </a:pPr>
            <a:endParaRPr lang="en-US" sz="1800" dirty="0">
              <a:solidFill>
                <a:srgbClr val="000000"/>
              </a:solidFill>
              <a:latin typeface="Arial" pitchFamily="34" charset="0"/>
              <a:cs typeface="Arial" pitchFamily="34" charset="0"/>
            </a:endParaRPr>
          </a:p>
          <a:p>
            <a:pPr marL="568325" lvl="1" indent="-346075" algn="just" defTabSz="914400" eaLnBrk="1" hangingPunct="1">
              <a:lnSpc>
                <a:spcPct val="140000"/>
              </a:lnSpc>
              <a:spcBef>
                <a:spcPct val="0"/>
              </a:spcBef>
              <a:buFont typeface="Wingdings" panose="05000000000000000000" pitchFamily="2" charset="2"/>
              <a:buChar char="v"/>
            </a:pPr>
            <a:r>
              <a:rPr lang="en-US" sz="1800" dirty="0">
                <a:solidFill>
                  <a:srgbClr val="000000"/>
                </a:solidFill>
                <a:latin typeface="Arial" pitchFamily="34" charset="0"/>
                <a:cs typeface="Arial" pitchFamily="34" charset="0"/>
              </a:rPr>
              <a:t>The </a:t>
            </a:r>
            <a:r>
              <a:rPr lang="en-US" sz="1800" dirty="0" err="1">
                <a:solidFill>
                  <a:srgbClr val="000000"/>
                </a:solidFill>
                <a:latin typeface="Arial" pitchFamily="34" charset="0"/>
                <a:cs typeface="Arial" pitchFamily="34" charset="0"/>
              </a:rPr>
              <a:t>Fireblade</a:t>
            </a:r>
            <a:r>
              <a:rPr lang="en-US" sz="1800" dirty="0">
                <a:solidFill>
                  <a:srgbClr val="000000"/>
                </a:solidFill>
                <a:latin typeface="Arial" pitchFamily="34" charset="0"/>
                <a:cs typeface="Arial" pitchFamily="34" charset="0"/>
              </a:rPr>
              <a:t> FBO facility does not require a separate designation as a port of entry by the Minister of Home Affairs and other competent Ministers since it falls within the ORTIA precinct and hence it is covered by the ACSA license and designation;</a:t>
            </a:r>
          </a:p>
          <a:p>
            <a:pPr marL="568325" lvl="1" indent="-346075" algn="just" defTabSz="914400" eaLnBrk="1" hangingPunct="1">
              <a:lnSpc>
                <a:spcPct val="140000"/>
              </a:lnSpc>
              <a:spcBef>
                <a:spcPct val="0"/>
              </a:spcBef>
              <a:buFont typeface="Wingdings" panose="05000000000000000000" pitchFamily="2" charset="2"/>
              <a:buChar char="v"/>
            </a:pPr>
            <a:r>
              <a:rPr lang="en-US" sz="1800" dirty="0">
                <a:solidFill>
                  <a:srgbClr val="000000"/>
                </a:solidFill>
                <a:latin typeface="Arial" pitchFamily="34" charset="0"/>
                <a:cs typeface="Arial" pitchFamily="34" charset="0"/>
              </a:rPr>
              <a:t>The agreement for the rendering of immigration and other border control services will be concluded between ACSA and the owners of the Fireblade FBO </a:t>
            </a:r>
            <a:r>
              <a:rPr lang="en-US" sz="1800" dirty="0">
                <a:solidFill>
                  <a:schemeClr val="tx1">
                    <a:lumMod val="85000"/>
                    <a:lumOff val="15000"/>
                  </a:schemeClr>
                </a:solidFill>
                <a:latin typeface="Arial" pitchFamily="34" charset="0"/>
                <a:cs typeface="Arial" pitchFamily="34" charset="0"/>
              </a:rPr>
              <a:t>if legally possible</a:t>
            </a:r>
            <a:r>
              <a:rPr lang="en-US" sz="1800" dirty="0" smtClean="0">
                <a:solidFill>
                  <a:schemeClr val="tx1">
                    <a:lumMod val="85000"/>
                    <a:lumOff val="15000"/>
                  </a:schemeClr>
                </a:solidFill>
                <a:latin typeface="Arial" pitchFamily="34" charset="0"/>
                <a:cs typeface="Arial" pitchFamily="34" charset="0"/>
              </a:rPr>
              <a:t>;</a:t>
            </a:r>
            <a:endParaRPr lang="en-US" sz="1800" dirty="0">
              <a:solidFill>
                <a:schemeClr val="tx1">
                  <a:lumMod val="85000"/>
                  <a:lumOff val="15000"/>
                </a:schemeClr>
              </a:solidFill>
              <a:latin typeface="Arial" pitchFamily="34" charset="0"/>
              <a:cs typeface="Arial" pitchFamily="34" charset="0"/>
            </a:endParaRPr>
          </a:p>
          <a:p>
            <a:pPr marL="568325" lvl="1" indent="-346075" algn="just" defTabSz="914400" eaLnBrk="1" hangingPunct="1">
              <a:lnSpc>
                <a:spcPct val="140000"/>
              </a:lnSpc>
              <a:spcBef>
                <a:spcPct val="0"/>
              </a:spcBef>
              <a:buFont typeface="Wingdings" panose="05000000000000000000" pitchFamily="2" charset="2"/>
              <a:buChar char="v"/>
            </a:pPr>
            <a:r>
              <a:rPr lang="en-US" sz="1800" dirty="0" smtClean="0">
                <a:solidFill>
                  <a:srgbClr val="000000"/>
                </a:solidFill>
                <a:latin typeface="Arial" pitchFamily="34" charset="0"/>
                <a:cs typeface="Arial" pitchFamily="34" charset="0"/>
              </a:rPr>
              <a:t>ACSA will investigate and obtain a legal opinion on the </a:t>
            </a:r>
            <a:r>
              <a:rPr lang="en-US" sz="1800" dirty="0">
                <a:solidFill>
                  <a:schemeClr val="tx1">
                    <a:lumMod val="85000"/>
                    <a:lumOff val="15000"/>
                  </a:schemeClr>
                </a:solidFill>
                <a:latin typeface="Arial" pitchFamily="34" charset="0"/>
                <a:cs typeface="Arial" pitchFamily="34" charset="0"/>
              </a:rPr>
              <a:t>implications on the</a:t>
            </a:r>
            <a:r>
              <a:rPr lang="en-US" sz="1800" dirty="0" smtClean="0">
                <a:solidFill>
                  <a:schemeClr val="tx1">
                    <a:lumMod val="85000"/>
                    <a:lumOff val="15000"/>
                  </a:schemeClr>
                </a:solidFill>
                <a:latin typeface="Arial" pitchFamily="34" charset="0"/>
                <a:cs typeface="Arial" pitchFamily="34" charset="0"/>
              </a:rPr>
              <a:t> </a:t>
            </a:r>
            <a:r>
              <a:rPr lang="en-US" sz="1800" dirty="0" smtClean="0">
                <a:solidFill>
                  <a:srgbClr val="000000"/>
                </a:solidFill>
                <a:latin typeface="Arial" pitchFamily="34" charset="0"/>
                <a:cs typeface="Arial" pitchFamily="34" charset="0"/>
              </a:rPr>
              <a:t>sub-lease </a:t>
            </a:r>
            <a:r>
              <a:rPr lang="en-US" sz="1800" dirty="0">
                <a:solidFill>
                  <a:schemeClr val="tx1">
                    <a:lumMod val="85000"/>
                    <a:lumOff val="15000"/>
                  </a:schemeClr>
                </a:solidFill>
                <a:latin typeface="Arial" pitchFamily="34" charset="0"/>
                <a:cs typeface="Arial" pitchFamily="34" charset="0"/>
              </a:rPr>
              <a:t>approved for </a:t>
            </a:r>
            <a:r>
              <a:rPr lang="en-US" sz="1800" dirty="0" smtClean="0">
                <a:solidFill>
                  <a:srgbClr val="000000"/>
                </a:solidFill>
                <a:latin typeface="Arial" pitchFamily="34" charset="0"/>
                <a:cs typeface="Arial" pitchFamily="34" charset="0"/>
              </a:rPr>
              <a:t>the facility </a:t>
            </a:r>
            <a:r>
              <a:rPr lang="en-US" sz="1800" dirty="0">
                <a:solidFill>
                  <a:schemeClr val="tx1">
                    <a:lumMod val="85000"/>
                    <a:lumOff val="15000"/>
                  </a:schemeClr>
                </a:solidFill>
                <a:latin typeface="Arial" pitchFamily="34" charset="0"/>
                <a:cs typeface="Arial" pitchFamily="34" charset="0"/>
              </a:rPr>
              <a:t>by ACSA and entered into </a:t>
            </a:r>
            <a:r>
              <a:rPr lang="en-US" sz="1800" dirty="0" smtClean="0">
                <a:solidFill>
                  <a:srgbClr val="000000"/>
                </a:solidFill>
                <a:latin typeface="Arial" pitchFamily="34" charset="0"/>
                <a:cs typeface="Arial" pitchFamily="34" charset="0"/>
              </a:rPr>
              <a:t>by DENEL SOC Ltd </a:t>
            </a:r>
            <a:r>
              <a:rPr lang="en-US" sz="1800" dirty="0">
                <a:solidFill>
                  <a:schemeClr val="tx1">
                    <a:lumMod val="85000"/>
                    <a:lumOff val="15000"/>
                  </a:schemeClr>
                </a:solidFill>
                <a:latin typeface="Arial" pitchFamily="34" charset="0"/>
                <a:cs typeface="Arial" pitchFamily="34" charset="0"/>
              </a:rPr>
              <a:t>and</a:t>
            </a:r>
            <a:r>
              <a:rPr lang="en-US" sz="1800" dirty="0" smtClean="0">
                <a:solidFill>
                  <a:srgbClr val="000000"/>
                </a:solidFill>
                <a:latin typeface="Arial" pitchFamily="34" charset="0"/>
                <a:cs typeface="Arial" pitchFamily="34" charset="0"/>
              </a:rPr>
              <a:t> the owners of the Fireblade FBO by the end of February 2019.</a:t>
            </a:r>
            <a:endParaRPr lang="en-US" sz="18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411780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232248"/>
            <a:ext cx="8229600" cy="627797"/>
          </a:xfrm>
        </p:spPr>
        <p:txBody>
          <a:bodyPr/>
          <a:lstStyle/>
          <a:p>
            <a:pPr eaLnBrk="1" hangingPunct="1"/>
            <a:r>
              <a:rPr lang="en-US" sz="4000" dirty="0"/>
              <a:t> DISCUSSION</a:t>
            </a:r>
          </a:p>
        </p:txBody>
      </p:sp>
      <p:sp>
        <p:nvSpPr>
          <p:cNvPr id="86018" name="Content Placeholder 2"/>
          <p:cNvSpPr>
            <a:spLocks noGrp="1"/>
          </p:cNvSpPr>
          <p:nvPr>
            <p:ph idx="4294967295"/>
          </p:nvPr>
        </p:nvSpPr>
        <p:spPr>
          <a:xfrm>
            <a:off x="109182" y="1159590"/>
            <a:ext cx="8892928" cy="4610589"/>
          </a:xfrm>
        </p:spPr>
        <p:txBody>
          <a:bodyPr/>
          <a:lstStyle/>
          <a:p>
            <a:pPr algn="just">
              <a:lnSpc>
                <a:spcPct val="150000"/>
              </a:lnSpc>
              <a:spcAft>
                <a:spcPts val="0"/>
              </a:spcAft>
              <a:buFont typeface="Wingdings" pitchFamily="2" charset="2"/>
              <a:buChar char="§"/>
            </a:pPr>
            <a:r>
              <a:rPr lang="en-GB" sz="1800" dirty="0">
                <a:solidFill>
                  <a:srgbClr val="000000"/>
                </a:solidFill>
                <a:latin typeface="Arial" charset="0"/>
                <a:cs typeface="Arial" charset="0"/>
              </a:rPr>
              <a:t>Since it has been confirmed that the Fireblade FBO falls within the precinct covered by the aerodrome licence granted to ACSA, the FBO facility should be dealt with as just another terminal within the airport, which is covered by the designation of ORTIA as a POE, similar to the Department of International Relations and Cooperation (DIRCO) VIP facility at the same airport.</a:t>
            </a:r>
          </a:p>
          <a:p>
            <a:pPr marL="0" indent="0" algn="just">
              <a:lnSpc>
                <a:spcPct val="150000"/>
              </a:lnSpc>
              <a:spcAft>
                <a:spcPts val="0"/>
              </a:spcAft>
              <a:buNone/>
            </a:pPr>
            <a:endParaRPr lang="en-GB" sz="1800" dirty="0">
              <a:solidFill>
                <a:srgbClr val="000000"/>
              </a:solidFill>
              <a:latin typeface="Arial" charset="0"/>
              <a:cs typeface="Arial" charset="0"/>
            </a:endParaRPr>
          </a:p>
          <a:p>
            <a:pPr algn="just">
              <a:lnSpc>
                <a:spcPct val="150000"/>
              </a:lnSpc>
              <a:spcAft>
                <a:spcPts val="0"/>
              </a:spcAft>
              <a:buFont typeface="Wingdings" pitchFamily="2" charset="2"/>
              <a:buChar char="§"/>
            </a:pPr>
            <a:r>
              <a:rPr lang="en-ZA" sz="1800" dirty="0">
                <a:solidFill>
                  <a:srgbClr val="000000"/>
                </a:solidFill>
                <a:latin typeface="Arial" charset="0"/>
                <a:cs typeface="Arial" charset="0"/>
              </a:rPr>
              <a:t>The DoT would develop policy relating to and oversee the implementation of segmented passenger services to high end customers at International Airports, taking into account the readiness of border control departments to service the facility.</a:t>
            </a:r>
          </a:p>
          <a:p>
            <a:pPr algn="just">
              <a:lnSpc>
                <a:spcPct val="150000"/>
              </a:lnSpc>
              <a:spcAft>
                <a:spcPts val="0"/>
              </a:spcAft>
              <a:buFont typeface="Wingdings" pitchFamily="2" charset="2"/>
              <a:buChar char="§"/>
            </a:pPr>
            <a:endParaRPr lang="en-GB" sz="1800" dirty="0">
              <a:solidFill>
                <a:srgbClr val="000000"/>
              </a:solidFill>
              <a:latin typeface="Arial" charset="0"/>
              <a:cs typeface="Arial" charset="0"/>
            </a:endParaRPr>
          </a:p>
          <a:p>
            <a:pPr algn="just">
              <a:lnSpc>
                <a:spcPct val="150000"/>
              </a:lnSpc>
              <a:spcAft>
                <a:spcPts val="0"/>
              </a:spcAft>
              <a:buFont typeface="Wingdings" pitchFamily="2" charset="2"/>
              <a:buChar char="§"/>
            </a:pPr>
            <a:endParaRPr lang="en-GB" sz="1800" dirty="0">
              <a:solidFill>
                <a:srgbClr val="000000"/>
              </a:solidFill>
              <a:latin typeface="Arial" charset="0"/>
              <a:cs typeface="Arial" charset="0"/>
            </a:endParaRPr>
          </a:p>
        </p:txBody>
      </p:sp>
    </p:spTree>
    <p:extLst>
      <p:ext uri="{BB962C8B-B14F-4D97-AF65-F5344CB8AC3E}">
        <p14:creationId xmlns:p14="http://schemas.microsoft.com/office/powerpoint/2010/main" xmlns="" val="1058640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1"/>
            <a:ext cx="8229600" cy="641444"/>
          </a:xfrm>
        </p:spPr>
        <p:txBody>
          <a:bodyPr/>
          <a:lstStyle/>
          <a:p>
            <a:pPr eaLnBrk="1" hangingPunct="1"/>
            <a:r>
              <a:rPr lang="en-US" sz="4000" dirty="0"/>
              <a:t> RECOMMENDATION</a:t>
            </a:r>
          </a:p>
        </p:txBody>
      </p:sp>
      <p:sp>
        <p:nvSpPr>
          <p:cNvPr id="86018" name="Content Placeholder 2"/>
          <p:cNvSpPr>
            <a:spLocks noGrp="1"/>
          </p:cNvSpPr>
          <p:nvPr>
            <p:ph idx="4294967295"/>
          </p:nvPr>
        </p:nvSpPr>
        <p:spPr>
          <a:xfrm>
            <a:off x="457200" y="1282890"/>
            <a:ext cx="8229600" cy="3903473"/>
          </a:xfrm>
        </p:spPr>
        <p:txBody>
          <a:bodyPr/>
          <a:lstStyle/>
          <a:p>
            <a:pPr marL="0" lvl="0" indent="0" algn="just" defTabSz="914400" eaLnBrk="1" hangingPunct="1">
              <a:lnSpc>
                <a:spcPct val="140000"/>
              </a:lnSpc>
              <a:spcBef>
                <a:spcPct val="0"/>
              </a:spcBef>
              <a:buNone/>
            </a:pPr>
            <a:r>
              <a:rPr lang="en-ZA" sz="1800" dirty="0">
                <a:solidFill>
                  <a:srgbClr val="000000"/>
                </a:solidFill>
                <a:latin typeface="Arial" panose="020B0604020202020204" pitchFamily="34" charset="0"/>
                <a:cs typeface="Arial" panose="020B0604020202020204" pitchFamily="34" charset="0"/>
              </a:rPr>
              <a:t>It is recommended:</a:t>
            </a:r>
          </a:p>
          <a:p>
            <a:pPr marL="0" lvl="0" indent="0" algn="just" defTabSz="914400" eaLnBrk="1" hangingPunct="1">
              <a:lnSpc>
                <a:spcPct val="140000"/>
              </a:lnSpc>
              <a:spcBef>
                <a:spcPct val="0"/>
              </a:spcBef>
              <a:buNone/>
            </a:pPr>
            <a:endParaRPr lang="en-ZA" sz="1800" dirty="0">
              <a:solidFill>
                <a:srgbClr val="000000"/>
              </a:solidFill>
              <a:latin typeface="Arial" panose="020B0604020202020204" pitchFamily="34" charset="0"/>
              <a:cs typeface="Arial" panose="020B0604020202020204" pitchFamily="34" charset="0"/>
            </a:endParaRPr>
          </a:p>
          <a:p>
            <a:pPr lvl="0" algn="just" defTabSz="914400" eaLnBrk="1" hangingPunct="1">
              <a:lnSpc>
                <a:spcPct val="140000"/>
              </a:lnSpc>
              <a:spcBef>
                <a:spcPct val="0"/>
              </a:spcBef>
              <a:buFont typeface="Wingdings" panose="05000000000000000000" pitchFamily="2" charset="2"/>
              <a:buChar char="§"/>
            </a:pPr>
            <a:r>
              <a:rPr lang="en-ZA" sz="1800" dirty="0">
                <a:solidFill>
                  <a:srgbClr val="000000"/>
                </a:solidFill>
                <a:latin typeface="Arial" panose="020B0604020202020204" pitchFamily="34" charset="0"/>
                <a:cs typeface="Arial" panose="020B0604020202020204" pitchFamily="34" charset="0"/>
              </a:rPr>
              <a:t> That the PC on Home Affairs please take cognisance of the outcomes of the stakeholder engagements and the way forward agreed to by all parties.</a:t>
            </a:r>
          </a:p>
          <a:p>
            <a:pPr lvl="0" algn="just" defTabSz="914400" eaLnBrk="1" hangingPunct="1">
              <a:lnSpc>
                <a:spcPct val="140000"/>
              </a:lnSpc>
              <a:spcBef>
                <a:spcPct val="0"/>
              </a:spcBef>
              <a:buFont typeface="Wingdings" panose="05000000000000000000" pitchFamily="2" charset="2"/>
              <a:buChar char="§"/>
            </a:pPr>
            <a:endParaRPr lang="en-ZA" sz="1800" dirty="0">
              <a:solidFill>
                <a:srgbClr val="000000"/>
              </a:solidFill>
              <a:latin typeface="Arial" panose="020B0604020202020204" pitchFamily="34" charset="0"/>
              <a:cs typeface="Arial" panose="020B0604020202020204" pitchFamily="34" charset="0"/>
            </a:endParaRPr>
          </a:p>
          <a:p>
            <a:pPr marL="0" lvl="0" indent="0" algn="just" defTabSz="914400" eaLnBrk="1" hangingPunct="1">
              <a:lnSpc>
                <a:spcPct val="140000"/>
              </a:lnSpc>
              <a:spcBef>
                <a:spcPct val="0"/>
              </a:spcBef>
              <a:buNone/>
            </a:pPr>
            <a:endParaRPr lang="en-ZA" sz="2400" dirty="0">
              <a:solidFill>
                <a:srgbClr val="000000"/>
              </a:solidFill>
              <a:latin typeface="Arial Narrow" pitchFamily="34" charset="0"/>
              <a:cs typeface="Arial" charset="0"/>
            </a:endParaRPr>
          </a:p>
        </p:txBody>
      </p:sp>
    </p:spTree>
    <p:extLst>
      <p:ext uri="{BB962C8B-B14F-4D97-AF65-F5344CB8AC3E}">
        <p14:creationId xmlns:p14="http://schemas.microsoft.com/office/powerpoint/2010/main" xmlns="" val="4266338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800</Words>
  <Application>Microsoft Office PowerPoint</Application>
  <PresentationFormat>On-screen Show (4:3)</PresentationFormat>
  <Paragraphs>54</Paragraphs>
  <Slides>10</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10</vt:i4>
      </vt:variant>
    </vt:vector>
  </HeadingPairs>
  <TitlesOfParts>
    <vt:vector size="11" baseType="lpstr">
      <vt:lpstr>Office Theme</vt:lpstr>
      <vt:lpstr>Slide 1</vt:lpstr>
      <vt:lpstr>CONTENT</vt:lpstr>
      <vt:lpstr>PURPOSE</vt:lpstr>
      <vt:lpstr>BACKGROUND</vt:lpstr>
      <vt:lpstr> BACKGROUND</vt:lpstr>
      <vt:lpstr> BACKGROUND</vt:lpstr>
      <vt:lpstr> DISCUSSION</vt:lpstr>
      <vt:lpstr> DISCUSSION</vt:lpstr>
      <vt:lpstr> RECOMMENDATION</vt:lpstr>
      <vt:lpstr>THANK YOU</vt:lpstr>
    </vt:vector>
  </TitlesOfParts>
  <Company>Home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133</cp:revision>
  <cp:lastPrinted>2019-02-13T10:31:45Z</cp:lastPrinted>
  <dcterms:created xsi:type="dcterms:W3CDTF">2017-04-09T15:34:02Z</dcterms:created>
  <dcterms:modified xsi:type="dcterms:W3CDTF">2019-02-20T11:09:43Z</dcterms:modified>
</cp:coreProperties>
</file>