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640" r:id="rId2"/>
    <p:sldId id="528" r:id="rId3"/>
    <p:sldId id="613" r:id="rId4"/>
    <p:sldId id="618" r:id="rId5"/>
    <p:sldId id="619" r:id="rId6"/>
    <p:sldId id="614" r:id="rId7"/>
    <p:sldId id="627" r:id="rId8"/>
    <p:sldId id="615" r:id="rId9"/>
    <p:sldId id="628" r:id="rId10"/>
    <p:sldId id="626" r:id="rId11"/>
    <p:sldId id="624" r:id="rId12"/>
    <p:sldId id="622" r:id="rId13"/>
    <p:sldId id="630" r:id="rId14"/>
    <p:sldId id="620" r:id="rId15"/>
    <p:sldId id="621" r:id="rId16"/>
    <p:sldId id="616" r:id="rId17"/>
    <p:sldId id="617" r:id="rId18"/>
    <p:sldId id="635" r:id="rId19"/>
    <p:sldId id="636" r:id="rId20"/>
    <p:sldId id="637" r:id="rId21"/>
    <p:sldId id="638" r:id="rId22"/>
    <p:sldId id="639" r:id="rId23"/>
    <p:sldId id="378" r:id="rId24"/>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096" autoAdjust="0"/>
  </p:normalViewPr>
  <p:slideViewPr>
    <p:cSldViewPr>
      <p:cViewPr varScale="1">
        <p:scale>
          <a:sx n="73" d="100"/>
          <a:sy n="73" d="100"/>
        </p:scale>
        <p:origin x="132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82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862" y="0"/>
            <a:ext cx="2946275" cy="498288"/>
          </a:xfrm>
          <a:prstGeom prst="rect">
            <a:avLst/>
          </a:prstGeom>
        </p:spPr>
        <p:txBody>
          <a:bodyPr vert="horz" lIns="91440" tIns="45720" rIns="91440" bIns="45720" rtlCol="0"/>
          <a:lstStyle>
            <a:lvl1pPr algn="r">
              <a:defRPr sz="1200"/>
            </a:lvl1pPr>
          </a:lstStyle>
          <a:p>
            <a:fld id="{1E01D37F-F6F1-43BE-AAE5-C21F549B3286}" type="datetimeFigureOut">
              <a:rPr lang="en-ZA" smtClean="0"/>
              <a:t>2019/02/12</a:t>
            </a:fld>
            <a:endParaRPr lang="en-ZA"/>
          </a:p>
        </p:txBody>
      </p:sp>
      <p:sp>
        <p:nvSpPr>
          <p:cNvPr id="4" name="Footer Placeholder 3"/>
          <p:cNvSpPr>
            <a:spLocks noGrp="1"/>
          </p:cNvSpPr>
          <p:nvPr>
            <p:ph type="ftr" sz="quarter" idx="2"/>
          </p:nvPr>
        </p:nvSpPr>
        <p:spPr>
          <a:xfrm>
            <a:off x="0" y="9429937"/>
            <a:ext cx="2946275" cy="4982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862" y="9429937"/>
            <a:ext cx="2946275" cy="498288"/>
          </a:xfrm>
          <a:prstGeom prst="rect">
            <a:avLst/>
          </a:prstGeom>
        </p:spPr>
        <p:txBody>
          <a:bodyPr vert="horz" lIns="91440" tIns="45720" rIns="91440" bIns="45720" rtlCol="0" anchor="b"/>
          <a:lstStyle>
            <a:lvl1pPr algn="r">
              <a:defRPr sz="1200"/>
            </a:lvl1pPr>
          </a:lstStyle>
          <a:p>
            <a:fld id="{707FCEC1-E925-426E-AEDE-6F4D5133F003}" type="slidenum">
              <a:rPr lang="en-ZA" smtClean="0"/>
              <a:t>‹#›</a:t>
            </a:fld>
            <a:endParaRPr lang="en-ZA"/>
          </a:p>
        </p:txBody>
      </p:sp>
    </p:spTree>
    <p:extLst>
      <p:ext uri="{BB962C8B-B14F-4D97-AF65-F5344CB8AC3E}">
        <p14:creationId xmlns:p14="http://schemas.microsoft.com/office/powerpoint/2010/main" val="2921006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1"/>
            <a:ext cx="2946275" cy="496582"/>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atin typeface="Arial" charset="0"/>
              </a:defRPr>
            </a:lvl1pPr>
          </a:lstStyle>
          <a:p>
            <a:pPr>
              <a:defRPr/>
            </a:pPr>
            <a:endParaRPr lang="en-US"/>
          </a:p>
        </p:txBody>
      </p:sp>
      <p:sp>
        <p:nvSpPr>
          <p:cNvPr id="16387" name="Rectangle 3"/>
          <p:cNvSpPr>
            <a:spLocks noGrp="1" noChangeArrowheads="1"/>
          </p:cNvSpPr>
          <p:nvPr>
            <p:ph type="dt" idx="1"/>
          </p:nvPr>
        </p:nvSpPr>
        <p:spPr bwMode="auto">
          <a:xfrm>
            <a:off x="3849862" y="1"/>
            <a:ext cx="2946275" cy="496582"/>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atin typeface="Arial"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383" y="4716675"/>
            <a:ext cx="5436909" cy="4467531"/>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9429937"/>
            <a:ext cx="2946275" cy="496582"/>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atin typeface="Arial" charset="0"/>
              </a:defRPr>
            </a:lvl1pPr>
          </a:lstStyle>
          <a:p>
            <a:pPr>
              <a:defRPr/>
            </a:pPr>
            <a:endParaRPr lang="en-US"/>
          </a:p>
        </p:txBody>
      </p:sp>
      <p:sp>
        <p:nvSpPr>
          <p:cNvPr id="16391" name="Rectangle 7"/>
          <p:cNvSpPr>
            <a:spLocks noGrp="1" noChangeArrowheads="1"/>
          </p:cNvSpPr>
          <p:nvPr>
            <p:ph type="sldNum" sz="quarter" idx="5"/>
          </p:nvPr>
        </p:nvSpPr>
        <p:spPr bwMode="auto">
          <a:xfrm>
            <a:off x="3849862" y="9429937"/>
            <a:ext cx="2946275" cy="496582"/>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atin typeface="Arial" charset="0"/>
              </a:defRPr>
            </a:lvl1pPr>
          </a:lstStyle>
          <a:p>
            <a:pPr>
              <a:defRPr/>
            </a:pPr>
            <a:fld id="{D0436898-6D4C-4ED9-A803-8C76C7235793}" type="slidenum">
              <a:rPr lang="en-US"/>
              <a:pPr>
                <a:defRPr/>
              </a:pPr>
              <a:t>‹#›</a:t>
            </a:fld>
            <a:endParaRPr lang="en-US"/>
          </a:p>
        </p:txBody>
      </p:sp>
    </p:spTree>
    <p:extLst>
      <p:ext uri="{BB962C8B-B14F-4D97-AF65-F5344CB8AC3E}">
        <p14:creationId xmlns:p14="http://schemas.microsoft.com/office/powerpoint/2010/main" val="1665944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1837782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23</a:t>
            </a:fld>
            <a:endParaRPr lang="en-US"/>
          </a:p>
        </p:txBody>
      </p:sp>
    </p:spTree>
    <p:extLst>
      <p:ext uri="{BB962C8B-B14F-4D97-AF65-F5344CB8AC3E}">
        <p14:creationId xmlns:p14="http://schemas.microsoft.com/office/powerpoint/2010/main" val="225184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D887CD-B227-4934-B84C-B6F4F811D91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6BA2F4-C4E4-400A-88CD-E78AB113C9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DF52EF-B820-4501-8A87-27FE569EB84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0A0469-1697-409E-AF67-1B17EB11F57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EA9EB2-108A-4BEC-BB25-443CCE96D91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44C209-2789-401F-A579-7A8208EE253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036200-1183-4A74-931C-AAE770F81B0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66DB1D3-746A-48DD-81E5-9D10190D4A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627CC6-9250-409A-B218-92DBC7D7FE4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10468BB-C55C-44F1-A22B-78402AAAE3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27606B-37BA-4BE9-ADBD-DD6F0F4A0DF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44E24A-AA8A-44C3-82DF-95D437ED78B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0C9243C-6572-4657-BCB5-8B3415B16A2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697179" y="4953000"/>
            <a:ext cx="1446821" cy="1746250"/>
          </a:xfrm>
          <a:prstGeom prst="rect">
            <a:avLst/>
          </a:prstGeom>
          <a:noFill/>
          <a:ln w="9525">
            <a:noFill/>
            <a:miter lim="800000"/>
            <a:headEnd/>
            <a:tailEnd/>
          </a:ln>
        </p:spPr>
      </p:pic>
      <p:sp>
        <p:nvSpPr>
          <p:cNvPr id="7" name="Rectangle 3"/>
          <p:cNvSpPr txBox="1">
            <a:spLocks noChangeArrowheads="1"/>
          </p:cNvSpPr>
          <p:nvPr/>
        </p:nvSpPr>
        <p:spPr>
          <a:xfrm>
            <a:off x="381000" y="685800"/>
            <a:ext cx="8077200" cy="5715000"/>
          </a:xfrm>
          <a:prstGeom prst="rect">
            <a:avLst/>
          </a:prstGeom>
        </p:spPr>
        <p:txBody>
          <a:bodyPr/>
          <a:lstStyle/>
          <a:p>
            <a:pPr marL="342900" indent="-342900" algn="ctr">
              <a:lnSpc>
                <a:spcPct val="90000"/>
              </a:lnSpc>
              <a:spcBef>
                <a:spcPct val="20000"/>
              </a:spcBef>
              <a:defRPr/>
            </a:pPr>
            <a:r>
              <a:rPr lang="en-US" sz="3200" b="1" kern="0" dirty="0" smtClean="0">
                <a:solidFill>
                  <a:srgbClr val="000000"/>
                </a:solidFill>
                <a:latin typeface="+mj-lt"/>
                <a:cs typeface="Calibri" pitchFamily="34" charset="0"/>
              </a:rPr>
              <a:t>Department of Higher Education         and Training</a:t>
            </a:r>
          </a:p>
          <a:p>
            <a:pPr marL="342900" indent="-342900" algn="ctr">
              <a:lnSpc>
                <a:spcPct val="90000"/>
              </a:lnSpc>
              <a:spcBef>
                <a:spcPct val="20000"/>
              </a:spcBef>
              <a:defRPr/>
            </a:pPr>
            <a:endParaRPr lang="en-US" sz="3200" b="1" kern="0" dirty="0" smtClean="0">
              <a:solidFill>
                <a:srgbClr val="FF0000"/>
              </a:solidFill>
              <a:latin typeface="+mj-lt"/>
              <a:cs typeface="Calibri" pitchFamily="34" charset="0"/>
            </a:endParaRPr>
          </a:p>
          <a:p>
            <a:pPr marL="342900" indent="-342900" algn="ctr">
              <a:lnSpc>
                <a:spcPct val="90000"/>
              </a:lnSpc>
              <a:spcBef>
                <a:spcPct val="20000"/>
              </a:spcBef>
              <a:defRPr/>
            </a:pPr>
            <a:endParaRPr lang="en-US" sz="3200" b="1" kern="0" dirty="0">
              <a:solidFill>
                <a:srgbClr val="000000"/>
              </a:solidFill>
              <a:latin typeface="+mj-lt"/>
              <a:cs typeface="Calibri" pitchFamily="34" charset="0"/>
            </a:endParaRPr>
          </a:p>
        </p:txBody>
      </p:sp>
      <p:sp>
        <p:nvSpPr>
          <p:cNvPr id="6" name="Rectangle 3"/>
          <p:cNvSpPr txBox="1">
            <a:spLocks/>
          </p:cNvSpPr>
          <p:nvPr/>
        </p:nvSpPr>
        <p:spPr bwMode="auto">
          <a:xfrm>
            <a:off x="914400" y="2033270"/>
            <a:ext cx="7162800" cy="4337050"/>
          </a:xfrm>
          <a:prstGeom prst="rect">
            <a:avLst/>
          </a:prstGeom>
          <a:noFill/>
          <a:ln w="9525">
            <a:noFill/>
            <a:miter lim="800000"/>
            <a:headEnd/>
            <a:tailEnd/>
          </a:ln>
        </p:spPr>
        <p:txBody>
          <a:bodyPr/>
          <a:lstStyle/>
          <a:p>
            <a:pPr marL="342900" indent="-342900" algn="ctr">
              <a:defRPr/>
            </a:pPr>
            <a:r>
              <a:rPr lang="en-ZA" sz="2600" b="1" dirty="0">
                <a:solidFill>
                  <a:srgbClr val="FF0000"/>
                </a:solidFill>
              </a:rPr>
              <a:t>Implementation of the </a:t>
            </a:r>
            <a:endParaRPr lang="en-ZA" sz="2600" b="1" dirty="0" smtClean="0">
              <a:solidFill>
                <a:srgbClr val="FF0000"/>
              </a:solidFill>
            </a:endParaRPr>
          </a:p>
          <a:p>
            <a:pPr marL="342900" indent="-342900" algn="ctr">
              <a:defRPr/>
            </a:pPr>
            <a:r>
              <a:rPr lang="en-ZA" sz="2600" b="1" dirty="0" smtClean="0">
                <a:solidFill>
                  <a:srgbClr val="FF0000"/>
                </a:solidFill>
              </a:rPr>
              <a:t>Remedial Action </a:t>
            </a:r>
            <a:r>
              <a:rPr lang="en-ZA" sz="2600" b="1" dirty="0">
                <a:solidFill>
                  <a:srgbClr val="FF0000"/>
                </a:solidFill>
              </a:rPr>
              <a:t>of the Public Protector into Tshwane South TVET College</a:t>
            </a:r>
          </a:p>
          <a:p>
            <a:pPr marL="342900" indent="-342900" algn="ctr">
              <a:defRPr/>
            </a:pPr>
            <a:endParaRPr lang="en-US" sz="2800" dirty="0">
              <a:solidFill>
                <a:schemeClr val="bg1">
                  <a:lumMod val="50000"/>
                </a:schemeClr>
              </a:solidFill>
              <a:cs typeface="Arial" panose="020B0604020202020204" pitchFamily="34" charset="0"/>
            </a:endParaRPr>
          </a:p>
          <a:p>
            <a:pPr marL="342900" indent="-342900" algn="ctr">
              <a:defRPr/>
            </a:pPr>
            <a:r>
              <a:rPr lang="en-ZA" sz="2400" b="1" dirty="0" smtClean="0"/>
              <a:t>Portfolio </a:t>
            </a:r>
            <a:r>
              <a:rPr lang="en-ZA" sz="2400" b="1" dirty="0"/>
              <a:t>Committee on </a:t>
            </a:r>
            <a:endParaRPr lang="en-ZA" sz="2400" b="1" dirty="0" smtClean="0"/>
          </a:p>
          <a:p>
            <a:pPr marL="342900" indent="-342900" algn="ctr">
              <a:defRPr/>
            </a:pPr>
            <a:r>
              <a:rPr lang="en-ZA" sz="2400" b="1" dirty="0" smtClean="0"/>
              <a:t>Higher </a:t>
            </a:r>
            <a:r>
              <a:rPr lang="en-ZA" sz="2400" b="1" dirty="0"/>
              <a:t>Education and </a:t>
            </a:r>
            <a:r>
              <a:rPr lang="en-ZA" sz="2400" b="1" dirty="0" smtClean="0"/>
              <a:t>Training</a:t>
            </a:r>
          </a:p>
          <a:p>
            <a:pPr marL="342900" indent="-342900" algn="ctr">
              <a:defRPr/>
            </a:pPr>
            <a:endParaRPr lang="en-US" sz="2000" dirty="0" smtClean="0">
              <a:solidFill>
                <a:srgbClr val="C00000"/>
              </a:solidFill>
              <a:latin typeface="+mn-lt"/>
            </a:endParaRPr>
          </a:p>
          <a:p>
            <a:pPr marL="342900" indent="-342900" algn="ctr">
              <a:defRPr/>
            </a:pPr>
            <a:endParaRPr lang="en-US" sz="2000" dirty="0">
              <a:solidFill>
                <a:srgbClr val="C00000"/>
              </a:solidFill>
              <a:latin typeface="+mn-lt"/>
            </a:endParaRPr>
          </a:p>
          <a:p>
            <a:pPr marL="342900" indent="-342900" algn="ctr">
              <a:defRPr/>
            </a:pPr>
            <a:endParaRPr lang="en-US" sz="2000" dirty="0" smtClean="0">
              <a:solidFill>
                <a:srgbClr val="C00000"/>
              </a:solidFill>
              <a:latin typeface="+mn-lt"/>
            </a:endParaRPr>
          </a:p>
          <a:p>
            <a:pPr marL="342900" indent="-342900" algn="ctr">
              <a:defRPr/>
            </a:pPr>
            <a:r>
              <a:rPr lang="en-US" sz="2000" b="1" dirty="0" smtClean="0">
                <a:solidFill>
                  <a:srgbClr val="C00000"/>
                </a:solidFill>
                <a:latin typeface="+mn-lt"/>
              </a:rPr>
              <a:t>13 February 2019</a:t>
            </a:r>
            <a:endParaRPr lang="en-US" sz="2000" b="1" dirty="0">
              <a:solidFill>
                <a:srgbClr val="C00000"/>
              </a:solidFill>
              <a:latin typeface="+mn-lt"/>
            </a:endParaRPr>
          </a:p>
        </p:txBody>
      </p:sp>
    </p:spTree>
    <p:extLst>
      <p:ext uri="{BB962C8B-B14F-4D97-AF65-F5344CB8AC3E}">
        <p14:creationId xmlns:p14="http://schemas.microsoft.com/office/powerpoint/2010/main" val="2728505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2" name="TextBox 1"/>
          <p:cNvSpPr txBox="1"/>
          <p:nvPr/>
        </p:nvSpPr>
        <p:spPr>
          <a:xfrm>
            <a:off x="406400" y="990600"/>
            <a:ext cx="8291396" cy="5093702"/>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GB" sz="1900" dirty="0">
                <a:latin typeface="Arial" panose="020B0604020202020204" pitchFamily="34" charset="0"/>
                <a:cs typeface="Arial" panose="020B0604020202020204" pitchFamily="34" charset="0"/>
              </a:rPr>
              <a:t>The Report of the Public Protector (PP) containing the remedial action was signed on 31 March 2017 and thereafter submitted to the Department of Higher Education and Training for implementation.</a:t>
            </a:r>
          </a:p>
          <a:p>
            <a:pPr marL="285750" indent="-285750">
              <a:spcAft>
                <a:spcPts val="1200"/>
              </a:spcAft>
              <a:buFont typeface="Arial" panose="020B0604020202020204" pitchFamily="34" charset="0"/>
              <a:buChar char="•"/>
            </a:pPr>
            <a:r>
              <a:rPr lang="en-GB" sz="1900" dirty="0">
                <a:latin typeface="Arial" panose="020B0604020202020204" pitchFamily="34" charset="0"/>
                <a:cs typeface="Arial" panose="020B0604020202020204" pitchFamily="34" charset="0"/>
              </a:rPr>
              <a:t>The Report relates to:</a:t>
            </a:r>
          </a:p>
          <a:p>
            <a:pPr marL="717550" indent="-361950">
              <a:spcAft>
                <a:spcPts val="1200"/>
              </a:spcAft>
              <a:buFont typeface="Symbol" panose="05050102010706020507" pitchFamily="18" charset="2"/>
              <a:buChar char=""/>
            </a:pPr>
            <a:r>
              <a:rPr lang="en-GB" sz="1900" dirty="0" smtClean="0">
                <a:latin typeface="Arial" panose="020B0604020202020204" pitchFamily="34" charset="0"/>
                <a:cs typeface="Arial" panose="020B0604020202020204" pitchFamily="34" charset="0"/>
              </a:rPr>
              <a:t>An investigation </a:t>
            </a:r>
            <a:r>
              <a:rPr lang="en-GB" sz="1900" dirty="0">
                <a:latin typeface="Arial" panose="020B0604020202020204" pitchFamily="34" charset="0"/>
                <a:cs typeface="Arial" panose="020B0604020202020204" pitchFamily="34" charset="0"/>
              </a:rPr>
              <a:t>into the alleged improper conduct involving maladministration, improper appointment of 	</a:t>
            </a:r>
            <a:r>
              <a:rPr lang="en-GB" sz="1900" dirty="0" err="1">
                <a:latin typeface="Arial" panose="020B0604020202020204" pitchFamily="34" charset="0"/>
                <a:cs typeface="Arial" panose="020B0604020202020204" pitchFamily="34" charset="0"/>
              </a:rPr>
              <a:t>Kwinana</a:t>
            </a:r>
            <a:r>
              <a:rPr lang="en-GB" sz="1900" dirty="0">
                <a:latin typeface="Arial" panose="020B0604020202020204" pitchFamily="34" charset="0"/>
                <a:cs typeface="Arial" panose="020B0604020202020204" pitchFamily="34" charset="0"/>
              </a:rPr>
              <a:t> and Associates (</a:t>
            </a:r>
            <a:r>
              <a:rPr lang="en-GB" sz="1900" dirty="0" err="1">
                <a:latin typeface="Arial" panose="020B0604020202020204" pitchFamily="34" charset="0"/>
                <a:cs typeface="Arial" panose="020B0604020202020204" pitchFamily="34" charset="0"/>
              </a:rPr>
              <a:t>Kwinana</a:t>
            </a:r>
            <a:r>
              <a:rPr lang="en-GB" sz="1900" dirty="0">
                <a:latin typeface="Arial" panose="020B0604020202020204" pitchFamily="34" charset="0"/>
                <a:cs typeface="Arial" panose="020B0604020202020204" pitchFamily="34" charset="0"/>
              </a:rPr>
              <a:t>) and GMZ Consulting at Tshwane South </a:t>
            </a:r>
            <a:r>
              <a:rPr lang="en-GB" sz="1900" dirty="0" smtClean="0">
                <a:latin typeface="Arial" panose="020B0604020202020204" pitchFamily="34" charset="0"/>
                <a:cs typeface="Arial" panose="020B0604020202020204" pitchFamily="34" charset="0"/>
              </a:rPr>
              <a:t>College</a:t>
            </a:r>
            <a:endParaRPr lang="en-GB" sz="1900" dirty="0">
              <a:latin typeface="Arial" panose="020B0604020202020204" pitchFamily="34" charset="0"/>
              <a:cs typeface="Arial" panose="020B0604020202020204" pitchFamily="34" charset="0"/>
            </a:endParaRPr>
          </a:p>
          <a:p>
            <a:pPr marL="717550" indent="-361950">
              <a:spcAft>
                <a:spcPts val="1200"/>
              </a:spcAft>
              <a:buFont typeface="Symbol" panose="05050102010706020507" pitchFamily="18" charset="2"/>
              <a:buChar char=""/>
            </a:pPr>
            <a:r>
              <a:rPr lang="en-GB" sz="1900" dirty="0" smtClean="0">
                <a:latin typeface="Arial" panose="020B0604020202020204" pitchFamily="34" charset="0"/>
                <a:cs typeface="Arial" panose="020B0604020202020204" pitchFamily="34" charset="0"/>
              </a:rPr>
              <a:t>Alleged failure </a:t>
            </a:r>
            <a:r>
              <a:rPr lang="en-GB" sz="1900" dirty="0">
                <a:latin typeface="Arial" panose="020B0604020202020204" pitchFamily="34" charset="0"/>
                <a:cs typeface="Arial" panose="020B0604020202020204" pitchFamily="34" charset="0"/>
              </a:rPr>
              <a:t>by the erstwhile MEC </a:t>
            </a:r>
            <a:r>
              <a:rPr lang="en-GB" sz="1900" dirty="0" err="1">
                <a:latin typeface="Arial" panose="020B0604020202020204" pitchFamily="34" charset="0"/>
                <a:cs typeface="Arial" panose="020B0604020202020204" pitchFamily="34" charset="0"/>
              </a:rPr>
              <a:t>Motshekga</a:t>
            </a:r>
            <a:r>
              <a:rPr lang="en-GB" sz="1900" dirty="0">
                <a:latin typeface="Arial" panose="020B0604020202020204" pitchFamily="34" charset="0"/>
                <a:cs typeface="Arial" panose="020B0604020202020204" pitchFamily="34" charset="0"/>
              </a:rPr>
              <a:t> responsible then for </a:t>
            </a:r>
            <a:r>
              <a:rPr lang="en-GB" sz="1900" dirty="0" smtClean="0">
                <a:latin typeface="Arial" panose="020B0604020202020204" pitchFamily="34" charset="0"/>
                <a:cs typeface="Arial" panose="020B0604020202020204" pitchFamily="34" charset="0"/>
              </a:rPr>
              <a:t>the Gauteng </a:t>
            </a:r>
            <a:r>
              <a:rPr lang="en-GB" sz="1900" dirty="0">
                <a:latin typeface="Arial" panose="020B0604020202020204" pitchFamily="34" charset="0"/>
                <a:cs typeface="Arial" panose="020B0604020202020204" pitchFamily="34" charset="0"/>
              </a:rPr>
              <a:t>Department of Education (GDE) and Acting HOD Mr L </a:t>
            </a:r>
            <a:r>
              <a:rPr lang="en-GB" sz="1900" dirty="0" err="1">
                <a:latin typeface="Arial" panose="020B0604020202020204" pitchFamily="34" charset="0"/>
                <a:cs typeface="Arial" panose="020B0604020202020204" pitchFamily="34" charset="0"/>
              </a:rPr>
              <a:t>Davids</a:t>
            </a:r>
            <a:r>
              <a:rPr lang="en-GB" sz="1900" dirty="0">
                <a:latin typeface="Arial" panose="020B0604020202020204" pitchFamily="34" charset="0"/>
                <a:cs typeface="Arial" panose="020B0604020202020204" pitchFamily="34" charset="0"/>
              </a:rPr>
              <a:t> to provide the outcome of the Forensic </a:t>
            </a:r>
            <a:r>
              <a:rPr lang="en-GB" sz="1900" dirty="0" smtClean="0">
                <a:latin typeface="Arial" panose="020B0604020202020204" pitchFamily="34" charset="0"/>
                <a:cs typeface="Arial" panose="020B0604020202020204" pitchFamily="34" charset="0"/>
              </a:rPr>
              <a:t>Report</a:t>
            </a:r>
          </a:p>
          <a:p>
            <a:pPr marL="717550" indent="-361950">
              <a:spcAft>
                <a:spcPts val="1200"/>
              </a:spcAft>
              <a:buFont typeface="Symbol" panose="05050102010706020507" pitchFamily="18" charset="2"/>
              <a:buChar char=""/>
            </a:pPr>
            <a:r>
              <a:rPr lang="en-ZA" sz="1900" dirty="0" smtClean="0">
                <a:latin typeface="Arial" panose="020B0604020202020204" pitchFamily="34" charset="0"/>
                <a:cs typeface="Arial" panose="020B0604020202020204" pitchFamily="34" charset="0"/>
              </a:rPr>
              <a:t>The </a:t>
            </a:r>
            <a:r>
              <a:rPr lang="en-ZA" sz="1900" dirty="0">
                <a:latin typeface="Arial" panose="020B0604020202020204" pitchFamily="34" charset="0"/>
                <a:cs typeface="Arial" panose="020B0604020202020204" pitchFamily="34" charset="0"/>
              </a:rPr>
              <a:t>alleged failure by the former MEC </a:t>
            </a:r>
            <a:r>
              <a:rPr lang="en-ZA" sz="1900" dirty="0" err="1">
                <a:latin typeface="Arial" panose="020B0604020202020204" pitchFamily="34" charset="0"/>
                <a:cs typeface="Arial" panose="020B0604020202020204" pitchFamily="34" charset="0"/>
              </a:rPr>
              <a:t>Greecy</a:t>
            </a:r>
            <a:r>
              <a:rPr lang="en-ZA" sz="1900" dirty="0">
                <a:latin typeface="Arial" panose="020B0604020202020204" pitchFamily="34" charset="0"/>
                <a:cs typeface="Arial" panose="020B0604020202020204" pitchFamily="34" charset="0"/>
              </a:rPr>
              <a:t>, who was  </a:t>
            </a:r>
            <a:r>
              <a:rPr lang="en-ZA" sz="1900" dirty="0" smtClean="0">
                <a:latin typeface="Arial" panose="020B0604020202020204" pitchFamily="34" charset="0"/>
                <a:cs typeface="Arial" panose="020B0604020202020204" pitchFamily="34" charset="0"/>
              </a:rPr>
              <a:t>responsible for </a:t>
            </a:r>
            <a:r>
              <a:rPr lang="en-ZA" sz="1900" dirty="0">
                <a:latin typeface="Arial" panose="020B0604020202020204" pitchFamily="34" charset="0"/>
                <a:cs typeface="Arial" panose="020B0604020202020204" pitchFamily="34" charset="0"/>
              </a:rPr>
              <a:t>the Gauteng Department of Education to 	</a:t>
            </a:r>
            <a:r>
              <a:rPr lang="en-ZA" sz="1900" dirty="0" smtClean="0">
                <a:latin typeface="Arial" panose="020B0604020202020204" pitchFamily="34" charset="0"/>
                <a:cs typeface="Arial" panose="020B0604020202020204" pitchFamily="34" charset="0"/>
              </a:rPr>
              <a:t>implement the recommendations </a:t>
            </a:r>
            <a:r>
              <a:rPr lang="en-ZA" sz="1900" dirty="0">
                <a:latin typeface="Arial" panose="020B0604020202020204" pitchFamily="34" charset="0"/>
                <a:cs typeface="Arial" panose="020B0604020202020204" pitchFamily="34" charset="0"/>
              </a:rPr>
              <a:t>of </a:t>
            </a:r>
            <a:r>
              <a:rPr lang="en-ZA" sz="1900" dirty="0" smtClean="0">
                <a:latin typeface="Arial" panose="020B0604020202020204" pitchFamily="34" charset="0"/>
                <a:cs typeface="Arial" panose="020B0604020202020204" pitchFamily="34" charset="0"/>
              </a:rPr>
              <a:t>2008 </a:t>
            </a:r>
            <a:r>
              <a:rPr lang="en-ZA" sz="1900" dirty="0">
                <a:latin typeface="Arial" panose="020B0604020202020204" pitchFamily="34" charset="0"/>
                <a:cs typeface="Arial" panose="020B0604020202020204" pitchFamily="34" charset="0"/>
              </a:rPr>
              <a:t>instituted </a:t>
            </a:r>
            <a:r>
              <a:rPr lang="en-ZA" sz="1900" dirty="0" smtClean="0">
                <a:latin typeface="Arial" panose="020B0604020202020204" pitchFamily="34" charset="0"/>
                <a:cs typeface="Arial" panose="020B0604020202020204" pitchFamily="34" charset="0"/>
              </a:rPr>
              <a:t>by the Gauteng Shared </a:t>
            </a:r>
            <a:r>
              <a:rPr lang="en-ZA" sz="1900" dirty="0">
                <a:latin typeface="Arial" panose="020B0604020202020204" pitchFamily="34" charset="0"/>
                <a:cs typeface="Arial" panose="020B0604020202020204" pitchFamily="34" charset="0"/>
              </a:rPr>
              <a:t>Service </a:t>
            </a:r>
            <a:r>
              <a:rPr lang="en-ZA" sz="1900" dirty="0" smtClean="0">
                <a:latin typeface="Arial" panose="020B0604020202020204" pitchFamily="34" charset="0"/>
                <a:cs typeface="Arial" panose="020B0604020202020204" pitchFamily="34" charset="0"/>
              </a:rPr>
              <a:t>Centre </a:t>
            </a:r>
            <a:r>
              <a:rPr lang="en-ZA" sz="1900" dirty="0">
                <a:latin typeface="Arial" panose="020B0604020202020204" pitchFamily="34" charset="0"/>
                <a:cs typeface="Arial" panose="020B0604020202020204" pitchFamily="34" charset="0"/>
              </a:rPr>
              <a:t>(GSSC) </a:t>
            </a:r>
            <a:r>
              <a:rPr lang="en-ZA" sz="1900" dirty="0" smtClean="0">
                <a:latin typeface="Arial" panose="020B0604020202020204" pitchFamily="34" charset="0"/>
                <a:cs typeface="Arial" panose="020B0604020202020204" pitchFamily="34" charset="0"/>
              </a:rPr>
              <a:t>Forensic Report  </a:t>
            </a:r>
            <a:r>
              <a:rPr lang="en-ZA" sz="1900" dirty="0">
                <a:latin typeface="Arial" panose="020B0604020202020204" pitchFamily="34" charset="0"/>
                <a:cs typeface="Arial" panose="020B0604020202020204" pitchFamily="34" charset="0"/>
              </a:rPr>
              <a:t>into Tshwane South </a:t>
            </a:r>
            <a:r>
              <a:rPr lang="en-ZA" sz="1900" dirty="0" smtClean="0">
                <a:latin typeface="Arial" panose="020B0604020202020204" pitchFamily="34" charset="0"/>
                <a:cs typeface="Arial" panose="020B0604020202020204" pitchFamily="34" charset="0"/>
              </a:rPr>
              <a:t>College</a:t>
            </a:r>
            <a:endParaRPr lang="en-GB" sz="1900" dirty="0">
              <a:latin typeface="Arial" panose="020B0604020202020204" pitchFamily="34" charset="0"/>
              <a:cs typeface="Arial" panose="020B0604020202020204" pitchFamily="34" charset="0"/>
            </a:endParaRPr>
          </a:p>
        </p:txBody>
      </p:sp>
      <p:sp>
        <p:nvSpPr>
          <p:cNvPr id="10"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10</a:t>
            </a:fld>
            <a:endParaRPr lang="en-US" dirty="0">
              <a:latin typeface="+mn-lt"/>
              <a:cs typeface="Arial" pitchFamily="34" charset="0"/>
            </a:endParaRPr>
          </a:p>
        </p:txBody>
      </p:sp>
      <p:sp>
        <p:nvSpPr>
          <p:cNvPr id="11" name="TextBox 10"/>
          <p:cNvSpPr txBox="1"/>
          <p:nvPr/>
        </p:nvSpPr>
        <p:spPr>
          <a:xfrm>
            <a:off x="406400" y="476250"/>
            <a:ext cx="8291396"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a:defRPr/>
            </a:pPr>
            <a:r>
              <a:rPr lang="en-ZA" sz="2400" b="1" dirty="0" smtClean="0">
                <a:latin typeface="Arial" panose="020B0604020202020204" pitchFamily="34" charset="0"/>
                <a:cs typeface="Arial" panose="020B0604020202020204" pitchFamily="34" charset="0"/>
              </a:rPr>
              <a:t>Public Protector</a:t>
            </a:r>
            <a:endParaRPr lang="en-ZA"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4117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406399" y="1066801"/>
            <a:ext cx="8291397" cy="38861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Aft>
                <a:spcPts val="600"/>
              </a:spcAft>
            </a:pPr>
            <a:r>
              <a:rPr lang="en-GB" sz="2000" dirty="0"/>
              <a:t>According to the PP’s Report at paragraph (iii) of its Executive Summary at page 3, the original complaint was lodged with the Public Protector on - </a:t>
            </a:r>
          </a:p>
          <a:p>
            <a:pPr marL="717550" indent="-361950">
              <a:spcAft>
                <a:spcPts val="600"/>
              </a:spcAft>
              <a:buFont typeface="Symbol" panose="05050102010706020507" pitchFamily="18" charset="2"/>
              <a:buChar char=""/>
            </a:pPr>
            <a:r>
              <a:rPr lang="en-GB" sz="2000" dirty="0"/>
              <a:t>10 March 2011 by the </a:t>
            </a:r>
            <a:r>
              <a:rPr lang="en-GB" sz="2000" dirty="0" smtClean="0"/>
              <a:t>Chairperson </a:t>
            </a:r>
            <a:r>
              <a:rPr lang="en-GB" sz="2000" dirty="0"/>
              <a:t>of the Tshwane South College Forum, Mr CMS </a:t>
            </a:r>
            <a:r>
              <a:rPr lang="en-GB" sz="2000" dirty="0" err="1"/>
              <a:t>Moalusi</a:t>
            </a:r>
            <a:r>
              <a:rPr lang="en-GB" sz="2000" dirty="0"/>
              <a:t>, on behalf of employees who were members of this forum from all 4 campuses of Tshwane South College in respect of the alleged harassment, victimization and orchestrated suspensions and </a:t>
            </a:r>
            <a:r>
              <a:rPr lang="en-GB" sz="2000" dirty="0" smtClean="0"/>
              <a:t>dismissals</a:t>
            </a:r>
            <a:endParaRPr lang="en-GB" sz="2000" dirty="0"/>
          </a:p>
          <a:p>
            <a:pPr marL="717550" indent="-361950">
              <a:spcAft>
                <a:spcPts val="600"/>
              </a:spcAft>
              <a:buFont typeface="Symbol" panose="05050102010706020507" pitchFamily="18" charset="2"/>
              <a:buChar char=""/>
            </a:pPr>
            <a:r>
              <a:rPr lang="en-GB" sz="2000" dirty="0"/>
              <a:t>On 03 July 2012, the former </a:t>
            </a:r>
            <a:r>
              <a:rPr lang="en-GB" sz="2000" dirty="0" smtClean="0"/>
              <a:t>Chairperson </a:t>
            </a:r>
            <a:r>
              <a:rPr lang="en-GB" sz="2000" dirty="0"/>
              <a:t>of Council, Mr </a:t>
            </a:r>
            <a:r>
              <a:rPr lang="en-GB" sz="2000" dirty="0" err="1"/>
              <a:t>Ncalo</a:t>
            </a:r>
            <a:r>
              <a:rPr lang="en-GB" sz="2000" dirty="0"/>
              <a:t>, lodged a complaint about the improper appointment of GMZ </a:t>
            </a:r>
            <a:r>
              <a:rPr lang="en-GB" sz="2000" dirty="0" smtClean="0"/>
              <a:t>Consulting</a:t>
            </a:r>
            <a:endParaRPr lang="en-GB" sz="2000" dirty="0"/>
          </a:p>
        </p:txBody>
      </p:sp>
      <p:sp>
        <p:nvSpPr>
          <p:cNvPr id="9"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11</a:t>
            </a:fld>
            <a:endParaRPr lang="en-US" dirty="0">
              <a:latin typeface="+mn-lt"/>
              <a:cs typeface="Arial" pitchFamily="34" charset="0"/>
            </a:endParaRPr>
          </a:p>
        </p:txBody>
      </p:sp>
      <p:sp>
        <p:nvSpPr>
          <p:cNvPr id="10" name="TextBox 9"/>
          <p:cNvSpPr txBox="1"/>
          <p:nvPr/>
        </p:nvSpPr>
        <p:spPr>
          <a:xfrm>
            <a:off x="406400" y="476250"/>
            <a:ext cx="8291396"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smtClean="0">
                <a:latin typeface="Arial" panose="020B0604020202020204" pitchFamily="34" charset="0"/>
                <a:cs typeface="Arial" panose="020B0604020202020204" pitchFamily="34" charset="0"/>
              </a:rPr>
              <a:t>Lodgement of Complaints: Public Protector</a:t>
            </a:r>
            <a:endParaRPr lang="en-ZA" altLang="en-US" sz="2400" b="1" dirty="0">
              <a:solidFill>
                <a:schemeClr val="bg1"/>
              </a:solidFill>
            </a:endParaRPr>
          </a:p>
        </p:txBody>
      </p:sp>
    </p:spTree>
    <p:extLst>
      <p:ext uri="{BB962C8B-B14F-4D97-AF65-F5344CB8AC3E}">
        <p14:creationId xmlns:p14="http://schemas.microsoft.com/office/powerpoint/2010/main" val="4227450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406400" y="1070887"/>
            <a:ext cx="8291396" cy="493395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Aft>
                <a:spcPts val="600"/>
              </a:spcAft>
            </a:pPr>
            <a:r>
              <a:rPr lang="en-GB" sz="2200" dirty="0"/>
              <a:t>The third complaint was lodged on 19 August 2014 on behalf of </a:t>
            </a:r>
            <a:r>
              <a:rPr lang="en-GB" sz="2200" dirty="0" smtClean="0"/>
              <a:t>the former </a:t>
            </a:r>
            <a:r>
              <a:rPr lang="en-GB" sz="2200" dirty="0"/>
              <a:t>90 employees of Tshwane South College by </a:t>
            </a:r>
            <a:r>
              <a:rPr lang="en-GB" sz="2200" dirty="0" smtClean="0"/>
              <a:t/>
            </a:r>
            <a:br>
              <a:rPr lang="en-GB" sz="2200" dirty="0" smtClean="0"/>
            </a:br>
            <a:r>
              <a:rPr lang="en-GB" sz="2200" dirty="0" smtClean="0"/>
              <a:t>Mr </a:t>
            </a:r>
            <a:r>
              <a:rPr lang="en-GB" sz="2200" dirty="0"/>
              <a:t>W </a:t>
            </a:r>
            <a:r>
              <a:rPr lang="en-GB" sz="2200" dirty="0" err="1"/>
              <a:t>Shitlhavani</a:t>
            </a:r>
            <a:r>
              <a:rPr lang="en-GB" sz="2200" dirty="0"/>
              <a:t> and Mr E </a:t>
            </a:r>
            <a:r>
              <a:rPr lang="en-GB" sz="2200" dirty="0" err="1" smtClean="0"/>
              <a:t>Ledwaba</a:t>
            </a:r>
            <a:endParaRPr lang="en-GB" sz="2200" dirty="0"/>
          </a:p>
          <a:p>
            <a:pPr>
              <a:spcAft>
                <a:spcPts val="600"/>
              </a:spcAft>
            </a:pPr>
            <a:r>
              <a:rPr lang="en-GB" sz="2200" dirty="0"/>
              <a:t>Mr E </a:t>
            </a:r>
            <a:r>
              <a:rPr lang="en-GB" sz="2200" dirty="0" err="1" smtClean="0"/>
              <a:t>Ledwaba</a:t>
            </a:r>
            <a:r>
              <a:rPr lang="en-GB" sz="2200" dirty="0" smtClean="0"/>
              <a:t> resigned </a:t>
            </a:r>
            <a:r>
              <a:rPr lang="en-GB" sz="2200" dirty="0"/>
              <a:t>on 02 September 2014. He was facing </a:t>
            </a:r>
            <a:r>
              <a:rPr lang="en-GB" sz="2200" dirty="0" smtClean="0"/>
              <a:t>a disciplinary </a:t>
            </a:r>
            <a:r>
              <a:rPr lang="en-GB" sz="2200" dirty="0"/>
              <a:t>hearing since October 2012 and allegedly resigned to evade the </a:t>
            </a:r>
            <a:r>
              <a:rPr lang="en-GB" sz="2200" dirty="0" smtClean="0"/>
              <a:t>matter</a:t>
            </a:r>
            <a:endParaRPr lang="en-GB" sz="2200" dirty="0"/>
          </a:p>
          <a:p>
            <a:pPr>
              <a:spcAft>
                <a:spcPts val="600"/>
              </a:spcAft>
            </a:pPr>
            <a:r>
              <a:rPr lang="en-GB" sz="2200" dirty="0"/>
              <a:t>Mr W </a:t>
            </a:r>
            <a:r>
              <a:rPr lang="en-GB" sz="2200" dirty="0" err="1"/>
              <a:t>Shitlhavani</a:t>
            </a:r>
            <a:r>
              <a:rPr lang="en-GB" sz="2200" dirty="0"/>
              <a:t> was subjected to a disciplinary hearing and </a:t>
            </a:r>
            <a:r>
              <a:rPr lang="en-GB" sz="2200" dirty="0" smtClean="0"/>
              <a:t>dismissed</a:t>
            </a:r>
            <a:r>
              <a:rPr lang="en-GB" sz="2200" dirty="0"/>
              <a:t>, according to the records </a:t>
            </a:r>
            <a:r>
              <a:rPr lang="en-GB" sz="2200" dirty="0" smtClean="0"/>
              <a:t>received</a:t>
            </a:r>
            <a:endParaRPr lang="en-GB" sz="2200" dirty="0"/>
          </a:p>
          <a:p>
            <a:pPr>
              <a:spcAft>
                <a:spcPts val="600"/>
              </a:spcAft>
            </a:pPr>
            <a:r>
              <a:rPr lang="en-GB" sz="2200" dirty="0"/>
              <a:t>Some employees temporary contracts </a:t>
            </a:r>
            <a:r>
              <a:rPr lang="en-GB" sz="2200" dirty="0" smtClean="0"/>
              <a:t>expired</a:t>
            </a:r>
            <a:endParaRPr lang="en-GB" sz="2200" dirty="0"/>
          </a:p>
          <a:p>
            <a:pPr>
              <a:spcAft>
                <a:spcPts val="600"/>
              </a:spcAft>
            </a:pPr>
            <a:r>
              <a:rPr lang="en-GB" sz="2200" dirty="0"/>
              <a:t>Some employees were found </a:t>
            </a:r>
            <a:r>
              <a:rPr lang="en-GB" sz="2200" dirty="0" smtClean="0"/>
              <a:t>guilty</a:t>
            </a:r>
            <a:endParaRPr lang="en-GB" sz="2200" dirty="0"/>
          </a:p>
          <a:p>
            <a:pPr>
              <a:spcAft>
                <a:spcPts val="600"/>
              </a:spcAft>
            </a:pPr>
            <a:r>
              <a:rPr lang="en-GB" sz="2200" dirty="0"/>
              <a:t>According to the records, both substantive and procedural fairness was followed including the right to </a:t>
            </a:r>
            <a:r>
              <a:rPr lang="en-GB" sz="2200" dirty="0" smtClean="0"/>
              <a:t>appeal</a:t>
            </a:r>
            <a:endParaRPr lang="en-GB" sz="2200" dirty="0"/>
          </a:p>
        </p:txBody>
      </p:sp>
      <p:sp>
        <p:nvSpPr>
          <p:cNvPr id="9"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12</a:t>
            </a:fld>
            <a:endParaRPr lang="en-US" dirty="0">
              <a:latin typeface="+mn-lt"/>
              <a:cs typeface="Arial" pitchFamily="34" charset="0"/>
            </a:endParaRPr>
          </a:p>
        </p:txBody>
      </p:sp>
      <p:sp>
        <p:nvSpPr>
          <p:cNvPr id="6" name="TextBox 5"/>
          <p:cNvSpPr txBox="1"/>
          <p:nvPr/>
        </p:nvSpPr>
        <p:spPr>
          <a:xfrm>
            <a:off x="406400" y="476250"/>
            <a:ext cx="8291396"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smtClean="0">
                <a:latin typeface="Arial" panose="020B0604020202020204" pitchFamily="34" charset="0"/>
                <a:cs typeface="Arial" panose="020B0604020202020204" pitchFamily="34" charset="0"/>
              </a:rPr>
              <a:t>Lodgement of Complaints: Public Protector</a:t>
            </a:r>
            <a:endParaRPr lang="en-ZA" altLang="en-US" sz="2400" b="1" dirty="0">
              <a:solidFill>
                <a:schemeClr val="bg1"/>
              </a:solidFill>
            </a:endParaRPr>
          </a:p>
        </p:txBody>
      </p:sp>
    </p:spTree>
    <p:extLst>
      <p:ext uri="{BB962C8B-B14F-4D97-AF65-F5344CB8AC3E}">
        <p14:creationId xmlns:p14="http://schemas.microsoft.com/office/powerpoint/2010/main" val="2164102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406400" y="1346199"/>
            <a:ext cx="8291396" cy="459740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0"/>
              </a:spcBef>
              <a:spcAft>
                <a:spcPts val="600"/>
              </a:spcAft>
            </a:pPr>
            <a:r>
              <a:rPr lang="en-GB" sz="1900" dirty="0"/>
              <a:t>In terms of section 8 of PDA a protected disclosure –</a:t>
            </a:r>
          </a:p>
          <a:p>
            <a:pPr marL="717550">
              <a:spcBef>
                <a:spcPts val="0"/>
              </a:spcBef>
              <a:spcAft>
                <a:spcPts val="600"/>
              </a:spcAft>
              <a:buFont typeface="Symbol" panose="05050102010706020507" pitchFamily="18" charset="2"/>
              <a:buChar char=""/>
            </a:pPr>
            <a:r>
              <a:rPr lang="en-GB" sz="1900" dirty="0"/>
              <a:t>“is any disclosure </a:t>
            </a:r>
          </a:p>
          <a:p>
            <a:pPr marL="717550">
              <a:spcBef>
                <a:spcPts val="0"/>
              </a:spcBef>
              <a:spcAft>
                <a:spcPts val="600"/>
              </a:spcAft>
              <a:buFont typeface="Symbol" panose="05050102010706020507" pitchFamily="18" charset="2"/>
              <a:buChar char=""/>
            </a:pPr>
            <a:r>
              <a:rPr lang="en-GB" sz="1900" dirty="0"/>
              <a:t>made in good faith to </a:t>
            </a:r>
          </a:p>
          <a:p>
            <a:pPr marL="717550">
              <a:spcBef>
                <a:spcPts val="0"/>
              </a:spcBef>
              <a:spcAft>
                <a:spcPts val="600"/>
              </a:spcAft>
              <a:buFont typeface="Symbol" panose="05050102010706020507" pitchFamily="18" charset="2"/>
              <a:buChar char=""/>
            </a:pPr>
            <a:r>
              <a:rPr lang="en-GB" sz="1900" dirty="0"/>
              <a:t>the Public Protector </a:t>
            </a:r>
          </a:p>
          <a:p>
            <a:pPr marL="717550">
              <a:spcBef>
                <a:spcPts val="0"/>
              </a:spcBef>
              <a:spcAft>
                <a:spcPts val="600"/>
              </a:spcAft>
              <a:buFont typeface="Symbol" panose="05050102010706020507" pitchFamily="18" charset="2"/>
              <a:buChar char=""/>
            </a:pPr>
            <a:r>
              <a:rPr lang="en-GB" sz="1900" dirty="0"/>
              <a:t>in respect of which the employee concerned reasonably believes that the relevant impropriety falls within any description of matters which in the ordinary course are dealt with the person or body concerned; and </a:t>
            </a:r>
          </a:p>
          <a:p>
            <a:pPr marL="717550">
              <a:spcBef>
                <a:spcPts val="0"/>
              </a:spcBef>
              <a:spcAft>
                <a:spcPts val="600"/>
              </a:spcAft>
              <a:buFont typeface="Symbol" panose="05050102010706020507" pitchFamily="18" charset="2"/>
              <a:buChar char=""/>
            </a:pPr>
            <a:r>
              <a:rPr lang="en-GB" sz="1900" dirty="0"/>
              <a:t>the information disclosed, and any allegations contained in it are substantially true”.</a:t>
            </a:r>
          </a:p>
          <a:p>
            <a:pPr>
              <a:spcBef>
                <a:spcPts val="0"/>
              </a:spcBef>
              <a:spcAft>
                <a:spcPts val="600"/>
              </a:spcAft>
            </a:pPr>
            <a:r>
              <a:rPr lang="en-GB" sz="1900" dirty="0"/>
              <a:t>The complaint was lodged with the Public Protector only after the notices of the disciplinary hearings were issued from February 2011. This goes to the heart of good </a:t>
            </a:r>
            <a:r>
              <a:rPr lang="en-GB" sz="1900" dirty="0" smtClean="0"/>
              <a:t>faith</a:t>
            </a:r>
            <a:endParaRPr lang="en-GB" sz="1900" dirty="0"/>
          </a:p>
        </p:txBody>
      </p:sp>
      <p:sp>
        <p:nvSpPr>
          <p:cNvPr id="9"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13</a:t>
            </a:fld>
            <a:endParaRPr lang="en-US" dirty="0">
              <a:latin typeface="+mn-lt"/>
              <a:cs typeface="Arial" pitchFamily="34" charset="0"/>
            </a:endParaRPr>
          </a:p>
        </p:txBody>
      </p:sp>
      <p:sp>
        <p:nvSpPr>
          <p:cNvPr id="10" name="TextBox 9"/>
          <p:cNvSpPr txBox="1"/>
          <p:nvPr/>
        </p:nvSpPr>
        <p:spPr>
          <a:xfrm>
            <a:off x="406400" y="476250"/>
            <a:ext cx="8291396"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400" b="1" dirty="0">
                <a:solidFill>
                  <a:schemeClr val="bg1"/>
                </a:solidFill>
              </a:rPr>
              <a:t>Departmental </a:t>
            </a:r>
            <a:r>
              <a:rPr lang="en-US" sz="2400" b="1" dirty="0" smtClean="0">
                <a:solidFill>
                  <a:schemeClr val="bg1"/>
                </a:solidFill>
              </a:rPr>
              <a:t>Response on </a:t>
            </a:r>
            <a:r>
              <a:rPr lang="en-ZA" altLang="en-US" sz="2400" b="1" dirty="0">
                <a:solidFill>
                  <a:schemeClr val="bg1"/>
                </a:solidFill>
              </a:rPr>
              <a:t>Increasing </a:t>
            </a:r>
            <a:r>
              <a:rPr lang="en-ZA" altLang="en-US" sz="2400" b="1" dirty="0" smtClean="0">
                <a:solidFill>
                  <a:schemeClr val="bg1"/>
                </a:solidFill>
              </a:rPr>
              <a:t>Fees </a:t>
            </a:r>
            <a:r>
              <a:rPr lang="en-ZA" altLang="en-US" sz="2400" b="1" dirty="0">
                <a:solidFill>
                  <a:schemeClr val="bg1"/>
                </a:solidFill>
              </a:rPr>
              <a:t>and </a:t>
            </a:r>
            <a:r>
              <a:rPr lang="en-ZA" altLang="en-US" sz="2400" b="1" dirty="0" smtClean="0">
                <a:solidFill>
                  <a:schemeClr val="bg1"/>
                </a:solidFill>
              </a:rPr>
              <a:t>Higher </a:t>
            </a:r>
            <a:r>
              <a:rPr lang="en-ZA" altLang="en-US" sz="2400" b="1" dirty="0">
                <a:solidFill>
                  <a:schemeClr val="bg1"/>
                </a:solidFill>
              </a:rPr>
              <a:t>E</a:t>
            </a:r>
            <a:r>
              <a:rPr lang="en-ZA" altLang="en-US" sz="2400" b="1" dirty="0" smtClean="0">
                <a:solidFill>
                  <a:schemeClr val="bg1"/>
                </a:solidFill>
              </a:rPr>
              <a:t>ducation </a:t>
            </a:r>
            <a:r>
              <a:rPr lang="en-ZA" altLang="en-US" sz="2400" b="1" dirty="0">
                <a:solidFill>
                  <a:schemeClr val="bg1"/>
                </a:solidFill>
              </a:rPr>
              <a:t>C</a:t>
            </a:r>
            <a:r>
              <a:rPr lang="en-ZA" altLang="en-US" sz="2400" b="1" dirty="0" smtClean="0">
                <a:solidFill>
                  <a:schemeClr val="bg1"/>
                </a:solidFill>
              </a:rPr>
              <a:t>osts</a:t>
            </a:r>
            <a:endParaRPr lang="en-ZA" altLang="en-US" sz="2400" b="1" dirty="0">
              <a:solidFill>
                <a:schemeClr val="bg1"/>
              </a:solidFill>
            </a:endParaRPr>
          </a:p>
        </p:txBody>
      </p:sp>
    </p:spTree>
    <p:extLst>
      <p:ext uri="{BB962C8B-B14F-4D97-AF65-F5344CB8AC3E}">
        <p14:creationId xmlns:p14="http://schemas.microsoft.com/office/powerpoint/2010/main" val="4108398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406400" y="1090576"/>
            <a:ext cx="8291396" cy="454822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Aft>
                <a:spcPts val="1200"/>
              </a:spcAft>
            </a:pPr>
            <a:r>
              <a:rPr lang="en-GB" sz="2000" dirty="0"/>
              <a:t>The investigations by the Public Protector was centred </a:t>
            </a:r>
            <a:r>
              <a:rPr lang="en-GB" sz="2000" dirty="0" smtClean="0"/>
              <a:t>on:</a:t>
            </a:r>
          </a:p>
          <a:p>
            <a:pPr marL="717550" indent="-361950">
              <a:spcAft>
                <a:spcPts val="1200"/>
              </a:spcAft>
              <a:buFont typeface="Symbol" panose="05050102010706020507" pitchFamily="18" charset="2"/>
              <a:buChar char=""/>
            </a:pPr>
            <a:r>
              <a:rPr lang="en-GB" sz="2000" dirty="0"/>
              <a:t>the alleged harassment of whistle-blowers and prejudice suffered by </a:t>
            </a:r>
            <a:r>
              <a:rPr lang="en-GB" sz="2000" dirty="0" smtClean="0"/>
              <a:t>them</a:t>
            </a:r>
            <a:endParaRPr lang="en-GB" sz="2000" dirty="0"/>
          </a:p>
          <a:p>
            <a:pPr marL="717550" indent="-361950">
              <a:spcAft>
                <a:spcPts val="1200"/>
              </a:spcAft>
              <a:buFont typeface="Symbol" panose="05050102010706020507" pitchFamily="18" charset="2"/>
              <a:buChar char=""/>
            </a:pPr>
            <a:r>
              <a:rPr lang="en-GB" sz="2000" dirty="0" smtClean="0"/>
              <a:t>the </a:t>
            </a:r>
            <a:r>
              <a:rPr lang="en-GB" sz="2000" dirty="0"/>
              <a:t>alleged improper conduct involving </a:t>
            </a:r>
          </a:p>
          <a:p>
            <a:pPr marL="1074738" indent="-357188">
              <a:spcAft>
                <a:spcPts val="1200"/>
              </a:spcAft>
              <a:buFont typeface="Courier New" panose="02070309020205020404" pitchFamily="49" charset="0"/>
              <a:buChar char="o"/>
            </a:pPr>
            <a:r>
              <a:rPr lang="en-GB" sz="2000" dirty="0" smtClean="0"/>
              <a:t>maladministration</a:t>
            </a:r>
            <a:endParaRPr lang="en-GB" sz="2000" dirty="0"/>
          </a:p>
          <a:p>
            <a:pPr marL="1074738" indent="-357188">
              <a:spcAft>
                <a:spcPts val="1200"/>
              </a:spcAft>
              <a:buFont typeface="Courier New" panose="02070309020205020404" pitchFamily="49" charset="0"/>
              <a:buChar char="o"/>
            </a:pPr>
            <a:r>
              <a:rPr lang="en-GB" sz="2000" dirty="0"/>
              <a:t>improper appointment of </a:t>
            </a:r>
            <a:r>
              <a:rPr lang="en-GB" sz="2000" dirty="0" err="1"/>
              <a:t>Kwinana</a:t>
            </a:r>
            <a:r>
              <a:rPr lang="en-GB" sz="2000" dirty="0"/>
              <a:t> and Associates and GMZ C</a:t>
            </a:r>
            <a:r>
              <a:rPr lang="en-GB" sz="2000" dirty="0" smtClean="0"/>
              <a:t>onsulting</a:t>
            </a:r>
            <a:endParaRPr lang="en-GB" sz="2000" dirty="0"/>
          </a:p>
          <a:p>
            <a:pPr marL="1074738" indent="-357188">
              <a:spcAft>
                <a:spcPts val="1200"/>
              </a:spcAft>
              <a:buFont typeface="Courier New" panose="02070309020205020404" pitchFamily="49" charset="0"/>
              <a:buChar char="o"/>
            </a:pPr>
            <a:r>
              <a:rPr lang="en-GB" sz="2000" dirty="0"/>
              <a:t>including the alleged failures by the two MEC’s for </a:t>
            </a:r>
            <a:r>
              <a:rPr lang="en-GB" sz="2000" dirty="0" smtClean="0"/>
              <a:t>the Gauteng </a:t>
            </a:r>
            <a:r>
              <a:rPr lang="en-GB" sz="2000" dirty="0"/>
              <a:t>Department of Education to act on the recommendations of the GSSC Forensic Report for the period 2005, 2007 and </a:t>
            </a:r>
            <a:r>
              <a:rPr lang="en-GB" sz="2000" dirty="0" smtClean="0"/>
              <a:t>2009</a:t>
            </a:r>
            <a:endParaRPr lang="en-GB" sz="2000" dirty="0"/>
          </a:p>
        </p:txBody>
      </p:sp>
      <p:sp>
        <p:nvSpPr>
          <p:cNvPr id="9"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14</a:t>
            </a:fld>
            <a:endParaRPr lang="en-US" dirty="0">
              <a:latin typeface="+mn-lt"/>
              <a:cs typeface="Arial" pitchFamily="34" charset="0"/>
            </a:endParaRPr>
          </a:p>
        </p:txBody>
      </p:sp>
      <p:sp>
        <p:nvSpPr>
          <p:cNvPr id="10" name="TextBox 9"/>
          <p:cNvSpPr txBox="1"/>
          <p:nvPr/>
        </p:nvSpPr>
        <p:spPr>
          <a:xfrm>
            <a:off x="406400" y="476250"/>
            <a:ext cx="8291396"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400" b="1" dirty="0" smtClean="0">
                <a:solidFill>
                  <a:schemeClr val="bg1"/>
                </a:solidFill>
              </a:rPr>
              <a:t>Investigations: Public Protector</a:t>
            </a:r>
            <a:endParaRPr lang="en-ZA" altLang="en-US" sz="2400" b="1" dirty="0">
              <a:solidFill>
                <a:schemeClr val="bg1"/>
              </a:solidFill>
            </a:endParaRPr>
          </a:p>
        </p:txBody>
      </p:sp>
    </p:spTree>
    <p:extLst>
      <p:ext uri="{BB962C8B-B14F-4D97-AF65-F5344CB8AC3E}">
        <p14:creationId xmlns:p14="http://schemas.microsoft.com/office/powerpoint/2010/main" val="2555787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2" name="TextBox 1"/>
          <p:cNvSpPr txBox="1"/>
          <p:nvPr/>
        </p:nvSpPr>
        <p:spPr>
          <a:xfrm>
            <a:off x="406401" y="1028700"/>
            <a:ext cx="8291396" cy="5324535"/>
          </a:xfrm>
          <a:prstGeom prst="rect">
            <a:avLst/>
          </a:prstGeom>
          <a:noFill/>
        </p:spPr>
        <p:txBody>
          <a:bodyPr wrap="square" rtlCol="0">
            <a:spAutoFit/>
          </a:bodyPr>
          <a:lstStyle/>
          <a:p>
            <a:pPr marL="342900" indent="-342900" defTabSz="457200">
              <a:spcBef>
                <a:spcPts val="0"/>
              </a:spcBef>
              <a:spcAft>
                <a:spcPts val="600"/>
              </a:spcAft>
              <a:buFont typeface="Arial" panose="020B0604020202020204" pitchFamily="34" charset="0"/>
              <a:buChar char="•"/>
              <a:defRPr/>
            </a:pPr>
            <a:r>
              <a:rPr lang="en-GB" altLang="en-US" sz="2100" dirty="0">
                <a:solidFill>
                  <a:srgbClr val="000000"/>
                </a:solidFill>
              </a:rPr>
              <a:t>The Minister is required to –</a:t>
            </a:r>
          </a:p>
          <a:p>
            <a:pPr marL="722313" indent="-342900" defTabSz="457200">
              <a:spcBef>
                <a:spcPts val="0"/>
              </a:spcBef>
              <a:spcAft>
                <a:spcPts val="600"/>
              </a:spcAft>
              <a:buFont typeface="Symbol" panose="05050102010706020507" pitchFamily="18" charset="2"/>
              <a:buChar char=""/>
              <a:defRPr/>
            </a:pPr>
            <a:r>
              <a:rPr lang="en-GB" altLang="en-US" sz="2100" dirty="0">
                <a:solidFill>
                  <a:srgbClr val="000000"/>
                </a:solidFill>
              </a:rPr>
              <a:t>conduct an inquiry to review the dismissals of and disciplinary actions taken against members of the TSC Forum</a:t>
            </a:r>
          </a:p>
          <a:p>
            <a:pPr marL="722313" indent="-342900" defTabSz="457200">
              <a:spcBef>
                <a:spcPts val="0"/>
              </a:spcBef>
              <a:spcAft>
                <a:spcPts val="600"/>
              </a:spcAft>
              <a:buFont typeface="Symbol" panose="05050102010706020507" pitchFamily="18" charset="2"/>
              <a:buChar char=""/>
              <a:defRPr/>
            </a:pPr>
            <a:r>
              <a:rPr lang="en-GB" altLang="en-US" sz="2100" dirty="0">
                <a:solidFill>
                  <a:srgbClr val="000000"/>
                </a:solidFill>
              </a:rPr>
              <a:t>to explore the possibility of compensating members of the TSC Forum that suffered prejudice if it is found that they have suffered occupational </a:t>
            </a:r>
            <a:r>
              <a:rPr lang="en-GB" altLang="en-US" sz="2100" dirty="0" smtClean="0">
                <a:solidFill>
                  <a:srgbClr val="000000"/>
                </a:solidFill>
              </a:rPr>
              <a:t>detriment</a:t>
            </a:r>
            <a:endParaRPr lang="en-GB" altLang="en-US" sz="2100" dirty="0">
              <a:solidFill>
                <a:srgbClr val="000000"/>
              </a:solidFill>
            </a:endParaRPr>
          </a:p>
          <a:p>
            <a:pPr marL="722313" indent="-342900" defTabSz="457200">
              <a:spcBef>
                <a:spcPts val="0"/>
              </a:spcBef>
              <a:spcAft>
                <a:spcPts val="600"/>
              </a:spcAft>
              <a:buFont typeface="Symbol" panose="05050102010706020507" pitchFamily="18" charset="2"/>
              <a:buChar char=""/>
              <a:defRPr/>
            </a:pPr>
            <a:r>
              <a:rPr lang="en-GB" altLang="en-US" sz="2100" dirty="0">
                <a:solidFill>
                  <a:srgbClr val="000000"/>
                </a:solidFill>
              </a:rPr>
              <a:t>consider instituting disciplinary actions against the Principal in terms of Section 16A(2) of the Public Service Act for failing to take disciplinary actions against Acting Principal Mr Kraft, Ms Bouwer and Ms </a:t>
            </a:r>
            <a:r>
              <a:rPr lang="en-GB" altLang="en-US" sz="2100" dirty="0" err="1">
                <a:solidFill>
                  <a:srgbClr val="000000"/>
                </a:solidFill>
              </a:rPr>
              <a:t>Jonker</a:t>
            </a:r>
            <a:r>
              <a:rPr lang="en-GB" altLang="en-US" sz="2100" dirty="0">
                <a:solidFill>
                  <a:srgbClr val="000000"/>
                </a:solidFill>
              </a:rPr>
              <a:t> by not terminating the GMZ C</a:t>
            </a:r>
            <a:r>
              <a:rPr lang="en-GB" altLang="en-US" sz="2100" dirty="0" smtClean="0">
                <a:solidFill>
                  <a:srgbClr val="000000"/>
                </a:solidFill>
              </a:rPr>
              <a:t>onsulting contract</a:t>
            </a:r>
            <a:endParaRPr lang="en-GB" altLang="en-US" sz="2100" dirty="0">
              <a:solidFill>
                <a:srgbClr val="000000"/>
              </a:solidFill>
            </a:endParaRPr>
          </a:p>
          <a:p>
            <a:pPr marL="722313" indent="-342900" defTabSz="457200">
              <a:spcBef>
                <a:spcPts val="0"/>
              </a:spcBef>
              <a:spcAft>
                <a:spcPts val="600"/>
              </a:spcAft>
              <a:buFont typeface="Symbol" panose="05050102010706020507" pitchFamily="18" charset="2"/>
              <a:buChar char=""/>
              <a:defRPr/>
            </a:pPr>
            <a:r>
              <a:rPr lang="en-GB" altLang="en-US" sz="2100" dirty="0">
                <a:solidFill>
                  <a:srgbClr val="000000"/>
                </a:solidFill>
              </a:rPr>
              <a:t>establish </a:t>
            </a:r>
            <a:r>
              <a:rPr lang="en-GB" altLang="en-US" sz="2100" dirty="0" smtClean="0">
                <a:solidFill>
                  <a:srgbClr val="000000"/>
                </a:solidFill>
              </a:rPr>
              <a:t>a mechanism </a:t>
            </a:r>
            <a:r>
              <a:rPr lang="en-GB" altLang="en-US" sz="2100" dirty="0">
                <a:solidFill>
                  <a:srgbClr val="000000"/>
                </a:solidFill>
              </a:rPr>
              <a:t>to effect protection of employees who make protected disclosure at Tshwane South College</a:t>
            </a:r>
          </a:p>
          <a:p>
            <a:pPr marL="722313" indent="-342900" defTabSz="457200">
              <a:spcBef>
                <a:spcPts val="0"/>
              </a:spcBef>
              <a:spcAft>
                <a:spcPts val="600"/>
              </a:spcAft>
              <a:buFont typeface="Symbol" panose="05050102010706020507" pitchFamily="18" charset="2"/>
              <a:buChar char=""/>
              <a:defRPr/>
            </a:pPr>
            <a:r>
              <a:rPr lang="en-GB" altLang="en-US" sz="2100" dirty="0">
                <a:solidFill>
                  <a:srgbClr val="000000"/>
                </a:solidFill>
              </a:rPr>
              <a:t>to ensure that </a:t>
            </a:r>
            <a:r>
              <a:rPr lang="en-GB" altLang="en-US" sz="2100" dirty="0" smtClean="0">
                <a:solidFill>
                  <a:srgbClr val="000000"/>
                </a:solidFill>
              </a:rPr>
              <a:t>the procurement </a:t>
            </a:r>
            <a:r>
              <a:rPr lang="en-GB" altLang="en-US" sz="2100" dirty="0">
                <a:solidFill>
                  <a:srgbClr val="000000"/>
                </a:solidFill>
              </a:rPr>
              <a:t>policy </a:t>
            </a:r>
            <a:r>
              <a:rPr lang="en-GB" altLang="en-US" sz="2100" dirty="0" smtClean="0">
                <a:solidFill>
                  <a:srgbClr val="000000"/>
                </a:solidFill>
              </a:rPr>
              <a:t>complies </a:t>
            </a:r>
            <a:r>
              <a:rPr lang="en-GB" altLang="en-US" sz="2100" dirty="0">
                <a:solidFill>
                  <a:srgbClr val="000000"/>
                </a:solidFill>
              </a:rPr>
              <a:t>with </a:t>
            </a:r>
            <a:r>
              <a:rPr lang="en-GB" altLang="en-US" sz="2100" dirty="0" smtClean="0">
                <a:solidFill>
                  <a:srgbClr val="000000"/>
                </a:solidFill>
              </a:rPr>
              <a:t>the PFMA and </a:t>
            </a:r>
            <a:r>
              <a:rPr lang="en-GB" altLang="en-US" sz="2100" dirty="0">
                <a:solidFill>
                  <a:srgbClr val="000000"/>
                </a:solidFill>
              </a:rPr>
              <a:t>Treasury </a:t>
            </a:r>
            <a:r>
              <a:rPr lang="en-GB" altLang="en-US" sz="2100" dirty="0" smtClean="0">
                <a:solidFill>
                  <a:srgbClr val="000000"/>
                </a:solidFill>
              </a:rPr>
              <a:t>Regulations</a:t>
            </a:r>
            <a:endParaRPr lang="en-GB" altLang="en-US" sz="2100" dirty="0">
              <a:solidFill>
                <a:srgbClr val="000000"/>
              </a:solidFill>
            </a:endParaRPr>
          </a:p>
        </p:txBody>
      </p:sp>
      <p:sp>
        <p:nvSpPr>
          <p:cNvPr id="10"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15</a:t>
            </a:fld>
            <a:endParaRPr lang="en-US" dirty="0">
              <a:latin typeface="+mn-lt"/>
              <a:cs typeface="Arial" pitchFamily="34" charset="0"/>
            </a:endParaRPr>
          </a:p>
        </p:txBody>
      </p:sp>
      <p:sp>
        <p:nvSpPr>
          <p:cNvPr id="11" name="TextBox 10"/>
          <p:cNvSpPr txBox="1"/>
          <p:nvPr/>
        </p:nvSpPr>
        <p:spPr>
          <a:xfrm>
            <a:off x="406400" y="476250"/>
            <a:ext cx="8291396"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GB" sz="2400" b="1" dirty="0">
                <a:solidFill>
                  <a:schemeClr val="bg1"/>
                </a:solidFill>
              </a:rPr>
              <a:t>R</a:t>
            </a:r>
            <a:r>
              <a:rPr lang="en-GB" sz="2400" b="1" dirty="0" smtClean="0">
                <a:solidFill>
                  <a:schemeClr val="bg1"/>
                </a:solidFill>
              </a:rPr>
              <a:t>emedial </a:t>
            </a:r>
            <a:r>
              <a:rPr lang="en-GB" sz="2400" b="1" dirty="0">
                <a:solidFill>
                  <a:schemeClr val="bg1"/>
                </a:solidFill>
              </a:rPr>
              <a:t>A</a:t>
            </a:r>
            <a:r>
              <a:rPr lang="en-GB" sz="2400" b="1" dirty="0" smtClean="0">
                <a:solidFill>
                  <a:schemeClr val="bg1"/>
                </a:solidFill>
              </a:rPr>
              <a:t>ction of the Public Protector</a:t>
            </a:r>
            <a:endParaRPr lang="en-ZA" altLang="en-US" sz="2400" b="1" dirty="0">
              <a:solidFill>
                <a:schemeClr val="bg1"/>
              </a:solidFill>
            </a:endParaRPr>
          </a:p>
        </p:txBody>
      </p:sp>
    </p:spTree>
    <p:extLst>
      <p:ext uri="{BB962C8B-B14F-4D97-AF65-F5344CB8AC3E}">
        <p14:creationId xmlns:p14="http://schemas.microsoft.com/office/powerpoint/2010/main" val="4225359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2" name="TextBox 1"/>
          <p:cNvSpPr txBox="1"/>
          <p:nvPr/>
        </p:nvSpPr>
        <p:spPr>
          <a:xfrm>
            <a:off x="406400" y="1041400"/>
            <a:ext cx="8291396" cy="4796185"/>
          </a:xfrm>
          <a:prstGeom prst="rect">
            <a:avLst/>
          </a:prstGeom>
          <a:noFill/>
        </p:spPr>
        <p:txBody>
          <a:bodyPr wrap="square" rtlCol="0">
            <a:spAutoFit/>
          </a:bodyPr>
          <a:lstStyle/>
          <a:p>
            <a:pPr defTabSz="457200">
              <a:spcAft>
                <a:spcPts val="1000"/>
              </a:spcAft>
              <a:defRPr/>
            </a:pPr>
            <a:r>
              <a:rPr lang="en-GB" altLang="en-US" sz="2200" dirty="0">
                <a:solidFill>
                  <a:srgbClr val="000000"/>
                </a:solidFill>
              </a:rPr>
              <a:t>Section 4(1) of </a:t>
            </a:r>
            <a:r>
              <a:rPr lang="en-GB" altLang="en-US" sz="2200" dirty="0" smtClean="0">
                <a:solidFill>
                  <a:srgbClr val="000000"/>
                </a:solidFill>
              </a:rPr>
              <a:t>the Protected </a:t>
            </a:r>
            <a:r>
              <a:rPr lang="en-GB" altLang="en-US" sz="2200" dirty="0">
                <a:solidFill>
                  <a:srgbClr val="000000"/>
                </a:solidFill>
              </a:rPr>
              <a:t>Disclosures Act –</a:t>
            </a:r>
          </a:p>
          <a:p>
            <a:pPr marL="342900" indent="-342900" defTabSz="457200">
              <a:spcAft>
                <a:spcPts val="1000"/>
              </a:spcAft>
              <a:buFont typeface="Arial" panose="020B0604020202020204" pitchFamily="34" charset="0"/>
              <a:buChar char="•"/>
              <a:defRPr/>
            </a:pPr>
            <a:r>
              <a:rPr lang="en-GB" altLang="en-US" sz="2200" dirty="0">
                <a:solidFill>
                  <a:srgbClr val="000000"/>
                </a:solidFill>
              </a:rPr>
              <a:t>an employee who has been subjected, is subject or may be subjected, to an occupational detriment  </a:t>
            </a:r>
            <a:r>
              <a:rPr lang="en-GB" altLang="en-US" sz="2200" dirty="0" smtClean="0">
                <a:solidFill>
                  <a:srgbClr val="000000"/>
                </a:solidFill>
              </a:rPr>
              <a:t>may – </a:t>
            </a:r>
            <a:endParaRPr lang="en-GB" altLang="en-US" sz="2200" dirty="0">
              <a:solidFill>
                <a:srgbClr val="000000"/>
              </a:solidFill>
            </a:endParaRPr>
          </a:p>
          <a:p>
            <a:pPr marL="717550" indent="-342900" defTabSz="457200">
              <a:spcAft>
                <a:spcPts val="1000"/>
              </a:spcAft>
              <a:buFont typeface="Symbol" panose="05050102010706020507" pitchFamily="18" charset="2"/>
              <a:buChar char=""/>
              <a:defRPr/>
            </a:pPr>
            <a:r>
              <a:rPr lang="en-GB" altLang="en-US" sz="2200" dirty="0" smtClean="0">
                <a:solidFill>
                  <a:srgbClr val="000000"/>
                </a:solidFill>
              </a:rPr>
              <a:t>approach any court having jurisdiction, including the Labour Court, for appropriate relief; or</a:t>
            </a:r>
          </a:p>
          <a:p>
            <a:pPr marL="717550" indent="-342900" defTabSz="457200">
              <a:spcAft>
                <a:spcPts val="1000"/>
              </a:spcAft>
              <a:buFont typeface="Symbol" panose="05050102010706020507" pitchFamily="18" charset="2"/>
              <a:buChar char=""/>
              <a:defRPr/>
            </a:pPr>
            <a:r>
              <a:rPr lang="en-GB" altLang="en-US" sz="2200" dirty="0" smtClean="0">
                <a:solidFill>
                  <a:srgbClr val="000000"/>
                </a:solidFill>
              </a:rPr>
              <a:t>pursue any other process allowed or prescribed by any law</a:t>
            </a:r>
          </a:p>
          <a:p>
            <a:pPr marL="342900" indent="-342900" defTabSz="457200">
              <a:spcAft>
                <a:spcPts val="1000"/>
              </a:spcAft>
              <a:buFont typeface="Arial" panose="020B0604020202020204" pitchFamily="34" charset="0"/>
              <a:buChar char="•"/>
              <a:defRPr/>
            </a:pPr>
            <a:r>
              <a:rPr lang="en-GB" altLang="en-US" sz="2200" dirty="0" smtClean="0">
                <a:solidFill>
                  <a:srgbClr val="000000"/>
                </a:solidFill>
              </a:rPr>
              <a:t>For </a:t>
            </a:r>
            <a:r>
              <a:rPr lang="en-GB" altLang="en-US" sz="2200" dirty="0">
                <a:solidFill>
                  <a:srgbClr val="000000"/>
                </a:solidFill>
              </a:rPr>
              <a:t>the purposes of the Labour Relations Act, any </a:t>
            </a:r>
            <a:r>
              <a:rPr lang="en-GB" altLang="en-US" sz="2200" dirty="0" smtClean="0">
                <a:solidFill>
                  <a:srgbClr val="000000"/>
                </a:solidFill>
              </a:rPr>
              <a:t>dismissal resulting </a:t>
            </a:r>
            <a:r>
              <a:rPr lang="en-GB" altLang="en-US" sz="2200" dirty="0">
                <a:solidFill>
                  <a:srgbClr val="000000"/>
                </a:solidFill>
              </a:rPr>
              <a:t>from a person having disclosed in terms of the </a:t>
            </a:r>
            <a:r>
              <a:rPr lang="en-GB" altLang="en-US" sz="2200" dirty="0" smtClean="0">
                <a:solidFill>
                  <a:srgbClr val="000000"/>
                </a:solidFill>
              </a:rPr>
              <a:t>PDA is </a:t>
            </a:r>
            <a:r>
              <a:rPr lang="en-GB" altLang="en-US" sz="2200" dirty="0">
                <a:solidFill>
                  <a:srgbClr val="000000"/>
                </a:solidFill>
              </a:rPr>
              <a:t>deemed to be automatically unfair dismissals and </a:t>
            </a:r>
            <a:r>
              <a:rPr lang="en-GB" altLang="en-US" sz="2200" dirty="0" smtClean="0">
                <a:solidFill>
                  <a:srgbClr val="000000"/>
                </a:solidFill>
              </a:rPr>
              <a:t>the dispute </a:t>
            </a:r>
            <a:r>
              <a:rPr lang="en-GB" altLang="en-US" sz="2200" dirty="0">
                <a:solidFill>
                  <a:srgbClr val="000000"/>
                </a:solidFill>
              </a:rPr>
              <a:t>of such a dismissal must follow the  procedure set </a:t>
            </a:r>
            <a:r>
              <a:rPr lang="en-GB" altLang="en-US" sz="2200" dirty="0" smtClean="0">
                <a:solidFill>
                  <a:srgbClr val="000000"/>
                </a:solidFill>
              </a:rPr>
              <a:t>out in </a:t>
            </a:r>
            <a:r>
              <a:rPr lang="en-GB" altLang="en-US" sz="2200" dirty="0">
                <a:solidFill>
                  <a:srgbClr val="000000"/>
                </a:solidFill>
              </a:rPr>
              <a:t>C</a:t>
            </a:r>
            <a:r>
              <a:rPr lang="en-GB" altLang="en-US" sz="2200" dirty="0" smtClean="0">
                <a:solidFill>
                  <a:srgbClr val="000000"/>
                </a:solidFill>
              </a:rPr>
              <a:t>hapter VIII </a:t>
            </a:r>
            <a:r>
              <a:rPr lang="en-GB" altLang="en-US" sz="2200" dirty="0">
                <a:solidFill>
                  <a:srgbClr val="000000"/>
                </a:solidFill>
              </a:rPr>
              <a:t>of the Labour Relations </a:t>
            </a:r>
            <a:r>
              <a:rPr lang="en-GB" altLang="en-US" sz="2200" dirty="0" smtClean="0">
                <a:solidFill>
                  <a:srgbClr val="000000"/>
                </a:solidFill>
              </a:rPr>
              <a:t>Act</a:t>
            </a:r>
            <a:endParaRPr lang="en-GB" altLang="en-US" sz="2200" dirty="0">
              <a:solidFill>
                <a:srgbClr val="000000"/>
              </a:solidFill>
            </a:endParaRPr>
          </a:p>
          <a:p>
            <a:pPr marL="342900" indent="-342900" defTabSz="457200">
              <a:spcAft>
                <a:spcPts val="1000"/>
              </a:spcAft>
              <a:buFont typeface="Arial" panose="020B0604020202020204" pitchFamily="34" charset="0"/>
              <a:buChar char="•"/>
              <a:defRPr/>
            </a:pPr>
            <a:endParaRPr lang="en-GB" altLang="en-US" sz="2200" dirty="0">
              <a:solidFill>
                <a:srgbClr val="000000"/>
              </a:solidFill>
            </a:endParaRPr>
          </a:p>
        </p:txBody>
      </p:sp>
      <p:sp>
        <p:nvSpPr>
          <p:cNvPr id="13"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16</a:t>
            </a:fld>
            <a:endParaRPr lang="en-US" dirty="0">
              <a:latin typeface="+mn-lt"/>
              <a:cs typeface="Arial" pitchFamily="34" charset="0"/>
            </a:endParaRPr>
          </a:p>
        </p:txBody>
      </p:sp>
      <p:sp>
        <p:nvSpPr>
          <p:cNvPr id="14" name="TextBox 13"/>
          <p:cNvSpPr txBox="1"/>
          <p:nvPr/>
        </p:nvSpPr>
        <p:spPr>
          <a:xfrm>
            <a:off x="406400" y="476250"/>
            <a:ext cx="8291396"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400" b="1" dirty="0">
                <a:solidFill>
                  <a:schemeClr val="bg1"/>
                </a:solidFill>
              </a:rPr>
              <a:t>O</a:t>
            </a:r>
            <a:r>
              <a:rPr lang="en-US" sz="2400" b="1" dirty="0" smtClean="0">
                <a:solidFill>
                  <a:schemeClr val="bg1"/>
                </a:solidFill>
              </a:rPr>
              <a:t>ccupational </a:t>
            </a:r>
            <a:r>
              <a:rPr lang="en-US" sz="2400" b="1" dirty="0">
                <a:solidFill>
                  <a:schemeClr val="bg1"/>
                </a:solidFill>
              </a:rPr>
              <a:t>R</a:t>
            </a:r>
            <a:r>
              <a:rPr lang="en-US" sz="2400" b="1" dirty="0" smtClean="0">
                <a:solidFill>
                  <a:schemeClr val="bg1"/>
                </a:solidFill>
              </a:rPr>
              <a:t>emedies</a:t>
            </a:r>
            <a:endParaRPr lang="en-ZA" sz="2400" b="1" dirty="0">
              <a:cs typeface="Arial" pitchFamily="34" charset="0"/>
            </a:endParaRPr>
          </a:p>
        </p:txBody>
      </p:sp>
    </p:spTree>
    <p:extLst>
      <p:ext uri="{BB962C8B-B14F-4D97-AF65-F5344CB8AC3E}">
        <p14:creationId xmlns:p14="http://schemas.microsoft.com/office/powerpoint/2010/main" val="16002784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2" name="TextBox 1"/>
          <p:cNvSpPr txBox="1"/>
          <p:nvPr/>
        </p:nvSpPr>
        <p:spPr>
          <a:xfrm>
            <a:off x="406399" y="1028700"/>
            <a:ext cx="8291397" cy="4862870"/>
          </a:xfrm>
          <a:prstGeom prst="rect">
            <a:avLst/>
          </a:prstGeom>
          <a:noFill/>
        </p:spPr>
        <p:txBody>
          <a:bodyPr wrap="square" rtlCol="0">
            <a:spAutoFit/>
          </a:bodyPr>
          <a:lstStyle/>
          <a:p>
            <a:pPr marL="361950" indent="-361950" defTabSz="457200">
              <a:spcAft>
                <a:spcPts val="1200"/>
              </a:spcAft>
              <a:buFont typeface="Arial" panose="020B0604020202020204" pitchFamily="34" charset="0"/>
              <a:buChar char="•"/>
              <a:defRPr/>
            </a:pPr>
            <a:r>
              <a:rPr lang="en-GB" altLang="en-US" sz="2000" dirty="0">
                <a:solidFill>
                  <a:srgbClr val="000000"/>
                </a:solidFill>
              </a:rPr>
              <a:t>The Public Protector is of the view that the remedy under section 4(1)(b) of the Protected Disclosures Act, i.e. pursue any other process allowed or prescribed in law is the appropriate remedy and this remedy is achieved by her remedial action requiring the Minister to conduct an inquiry into the dismissals and disciplinary actions and if found to constitute an occupational detriment, the Minister should consider the appropriate </a:t>
            </a:r>
            <a:r>
              <a:rPr lang="en-GB" altLang="en-US" sz="2000" dirty="0" smtClean="0">
                <a:solidFill>
                  <a:srgbClr val="000000"/>
                </a:solidFill>
              </a:rPr>
              <a:t>compensation</a:t>
            </a:r>
            <a:endParaRPr lang="en-GB" altLang="en-US" sz="2000" dirty="0">
              <a:solidFill>
                <a:srgbClr val="000000"/>
              </a:solidFill>
            </a:endParaRPr>
          </a:p>
          <a:p>
            <a:pPr marL="361950" indent="-361950" defTabSz="457200">
              <a:spcAft>
                <a:spcPts val="1200"/>
              </a:spcAft>
              <a:buFont typeface="Arial" panose="020B0604020202020204" pitchFamily="34" charset="0"/>
              <a:buChar char="•"/>
              <a:defRPr/>
            </a:pPr>
            <a:r>
              <a:rPr lang="en-GB" altLang="en-US" sz="2000" dirty="0" smtClean="0">
                <a:solidFill>
                  <a:srgbClr val="000000"/>
                </a:solidFill>
              </a:rPr>
              <a:t>The </a:t>
            </a:r>
            <a:r>
              <a:rPr lang="en-GB" altLang="en-US" sz="2000" dirty="0">
                <a:solidFill>
                  <a:srgbClr val="000000"/>
                </a:solidFill>
              </a:rPr>
              <a:t>Public protector is of the view that since it is settled in law that she has the power to investigate labour related matters - Minister of Home Affairs and Another v The Public Protector 2018 (3) SA 380 (SCA). Court held “it is necessary to look to s 182 of the Constitution and the PP Act to ascertain the bounds of the PP’s jurisdiction. Neither excludes labour matters from her jurisdiction”. Consequently, she is of the view that she may recommend any other process allowed or prescribed in </a:t>
            </a:r>
            <a:r>
              <a:rPr lang="en-GB" altLang="en-US" sz="2000" dirty="0" smtClean="0">
                <a:solidFill>
                  <a:srgbClr val="000000"/>
                </a:solidFill>
              </a:rPr>
              <a:t>law</a:t>
            </a:r>
            <a:endParaRPr lang="en-GB" altLang="en-US" sz="2000" dirty="0">
              <a:solidFill>
                <a:srgbClr val="000000"/>
              </a:solidFill>
            </a:endParaRPr>
          </a:p>
        </p:txBody>
      </p:sp>
      <p:sp>
        <p:nvSpPr>
          <p:cNvPr id="7"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17</a:t>
            </a:fld>
            <a:endParaRPr lang="en-US" dirty="0">
              <a:latin typeface="+mn-lt"/>
              <a:cs typeface="Arial" pitchFamily="34" charset="0"/>
            </a:endParaRPr>
          </a:p>
        </p:txBody>
      </p:sp>
      <p:sp>
        <p:nvSpPr>
          <p:cNvPr id="8" name="TextBox 7"/>
          <p:cNvSpPr txBox="1"/>
          <p:nvPr/>
        </p:nvSpPr>
        <p:spPr>
          <a:xfrm>
            <a:off x="406400" y="476250"/>
            <a:ext cx="8291396" cy="461583"/>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GB" sz="2400" b="1" dirty="0">
                <a:solidFill>
                  <a:schemeClr val="bg1"/>
                </a:solidFill>
              </a:rPr>
              <a:t>R</a:t>
            </a:r>
            <a:r>
              <a:rPr lang="en-GB" sz="2400" b="1" dirty="0" smtClean="0">
                <a:solidFill>
                  <a:schemeClr val="bg1"/>
                </a:solidFill>
              </a:rPr>
              <a:t>emedial </a:t>
            </a:r>
            <a:r>
              <a:rPr lang="en-GB" sz="2400" b="1" dirty="0">
                <a:solidFill>
                  <a:schemeClr val="bg1"/>
                </a:solidFill>
              </a:rPr>
              <a:t>A</a:t>
            </a:r>
            <a:r>
              <a:rPr lang="en-GB" sz="2400" b="1" dirty="0" smtClean="0">
                <a:solidFill>
                  <a:schemeClr val="bg1"/>
                </a:solidFill>
              </a:rPr>
              <a:t>ction of the Public Protector</a:t>
            </a:r>
            <a:endParaRPr lang="en-ZA" sz="2400" b="1" dirty="0">
              <a:cs typeface="Arial" pitchFamily="34" charset="0"/>
            </a:endParaRPr>
          </a:p>
        </p:txBody>
      </p:sp>
    </p:spTree>
    <p:extLst>
      <p:ext uri="{BB962C8B-B14F-4D97-AF65-F5344CB8AC3E}">
        <p14:creationId xmlns:p14="http://schemas.microsoft.com/office/powerpoint/2010/main" val="30951642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2" name="TextBox 1"/>
          <p:cNvSpPr txBox="1"/>
          <p:nvPr/>
        </p:nvSpPr>
        <p:spPr>
          <a:xfrm>
            <a:off x="406399" y="1028700"/>
            <a:ext cx="8291397" cy="4247317"/>
          </a:xfrm>
          <a:prstGeom prst="rect">
            <a:avLst/>
          </a:prstGeom>
          <a:noFill/>
        </p:spPr>
        <p:txBody>
          <a:bodyPr wrap="square" rtlCol="0">
            <a:spAutoFit/>
          </a:bodyPr>
          <a:lstStyle/>
          <a:p>
            <a:pPr marL="361950" indent="-361950" defTabSz="457200">
              <a:spcAft>
                <a:spcPts val="1200"/>
              </a:spcAft>
              <a:buFont typeface="Arial" panose="020B0604020202020204" pitchFamily="34" charset="0"/>
              <a:buChar char="•"/>
              <a:defRPr/>
            </a:pPr>
            <a:r>
              <a:rPr lang="en-GB" altLang="en-US" sz="2000" dirty="0"/>
              <a:t>Section 158(1) of the LRA provides – “the Labour Court may review any decision taken or any act performed by the State in its capacity as employer, on such grounds as are permissible in law</a:t>
            </a:r>
            <a:r>
              <a:rPr lang="en-GB" altLang="en-US" sz="2000" dirty="0" smtClean="0"/>
              <a:t>”. Permissible </a:t>
            </a:r>
            <a:r>
              <a:rPr lang="en-GB" altLang="en-US" sz="2000" dirty="0"/>
              <a:t>grounds in law would include the constitutional grounds of legality and rationality and if they constitute administrative action, on the grounds that are stipulated in PAJA – </a:t>
            </a:r>
            <a:r>
              <a:rPr lang="en-GB" altLang="en-US" sz="2000" dirty="0" err="1"/>
              <a:t>Merafong</a:t>
            </a:r>
            <a:r>
              <a:rPr lang="en-GB" altLang="en-US" sz="2000" dirty="0"/>
              <a:t> City Local Municipality v SA Municipality Workers Union and Another 2016 37 ILJ 1857 (LAC</a:t>
            </a:r>
            <a:r>
              <a:rPr lang="en-GB" altLang="en-US" sz="2000" dirty="0" smtClean="0"/>
              <a:t>)</a:t>
            </a:r>
            <a:endParaRPr lang="en-GB" altLang="en-US" sz="2000" dirty="0"/>
          </a:p>
          <a:p>
            <a:pPr marL="361950" indent="-361950" defTabSz="457200">
              <a:spcAft>
                <a:spcPts val="1200"/>
              </a:spcAft>
              <a:buFont typeface="Arial" panose="020B0604020202020204" pitchFamily="34" charset="0"/>
              <a:buChar char="•"/>
              <a:defRPr/>
            </a:pPr>
            <a:r>
              <a:rPr lang="en-GB" altLang="en-US" sz="2000" dirty="0"/>
              <a:t>The Counsel for the Minister is of the view that the consequent remedial action requiring the Minister to institute an inquiry to review dismissals and disciplinary actions which were completed after following the due process is bad in law in that it seeks to compel the Minister to act ultra </a:t>
            </a:r>
            <a:r>
              <a:rPr lang="en-GB" altLang="en-US" sz="2000" dirty="0" smtClean="0"/>
              <a:t>vires</a:t>
            </a:r>
            <a:endParaRPr lang="en-GB" altLang="en-US" sz="2000" dirty="0"/>
          </a:p>
        </p:txBody>
      </p:sp>
      <p:sp>
        <p:nvSpPr>
          <p:cNvPr id="7"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18</a:t>
            </a:fld>
            <a:endParaRPr lang="en-US" dirty="0">
              <a:latin typeface="+mn-lt"/>
              <a:cs typeface="Arial" pitchFamily="34" charset="0"/>
            </a:endParaRPr>
          </a:p>
        </p:txBody>
      </p:sp>
      <p:sp>
        <p:nvSpPr>
          <p:cNvPr id="8" name="TextBox 7"/>
          <p:cNvSpPr txBox="1"/>
          <p:nvPr/>
        </p:nvSpPr>
        <p:spPr>
          <a:xfrm>
            <a:off x="406400" y="476250"/>
            <a:ext cx="8291396" cy="461583"/>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GB" sz="2400" b="1" dirty="0" smtClean="0">
                <a:solidFill>
                  <a:schemeClr val="bg1"/>
                </a:solidFill>
              </a:rPr>
              <a:t>Review Application </a:t>
            </a:r>
            <a:endParaRPr lang="en-ZA" sz="2400" b="1" dirty="0">
              <a:cs typeface="Arial" pitchFamily="34" charset="0"/>
            </a:endParaRPr>
          </a:p>
        </p:txBody>
      </p:sp>
    </p:spTree>
    <p:extLst>
      <p:ext uri="{BB962C8B-B14F-4D97-AF65-F5344CB8AC3E}">
        <p14:creationId xmlns:p14="http://schemas.microsoft.com/office/powerpoint/2010/main" val="1506904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2" name="TextBox 1"/>
          <p:cNvSpPr txBox="1"/>
          <p:nvPr/>
        </p:nvSpPr>
        <p:spPr>
          <a:xfrm>
            <a:off x="406399" y="1028700"/>
            <a:ext cx="8291397" cy="4570482"/>
          </a:xfrm>
          <a:prstGeom prst="rect">
            <a:avLst/>
          </a:prstGeom>
          <a:noFill/>
        </p:spPr>
        <p:txBody>
          <a:bodyPr wrap="square" rtlCol="0">
            <a:spAutoFit/>
          </a:bodyPr>
          <a:lstStyle/>
          <a:p>
            <a:pPr marL="361950" indent="-361950" defTabSz="457200">
              <a:spcAft>
                <a:spcPts val="1200"/>
              </a:spcAft>
              <a:buFont typeface="Arial" panose="020B0604020202020204" pitchFamily="34" charset="0"/>
              <a:buChar char="•"/>
              <a:defRPr/>
            </a:pPr>
            <a:r>
              <a:rPr lang="en-GB" altLang="en-US" sz="2100" dirty="0"/>
              <a:t>Ordinarily, in order to review dismissals and disciplinary </a:t>
            </a:r>
            <a:r>
              <a:rPr lang="en-GB" altLang="en-US" sz="2100" dirty="0" smtClean="0"/>
              <a:t>hearings, </a:t>
            </a:r>
            <a:r>
              <a:rPr lang="en-GB" altLang="en-US" sz="2100" dirty="0"/>
              <a:t>there must have been ground such as whether the </a:t>
            </a:r>
            <a:r>
              <a:rPr lang="en-GB" altLang="en-US" sz="2100" dirty="0" smtClean="0"/>
              <a:t>Chairperson </a:t>
            </a:r>
            <a:r>
              <a:rPr lang="en-GB" altLang="en-US" sz="2100" dirty="0"/>
              <a:t>who conducted the disciplinary hearing </a:t>
            </a:r>
          </a:p>
          <a:p>
            <a:pPr marL="717550" indent="-361950" defTabSz="457200">
              <a:spcAft>
                <a:spcPts val="1200"/>
              </a:spcAft>
              <a:buFont typeface="Symbol" panose="05050102010706020507" pitchFamily="18" charset="2"/>
              <a:buChar char=""/>
              <a:defRPr/>
            </a:pPr>
            <a:r>
              <a:rPr lang="en-GB" altLang="en-US" sz="2100" dirty="0"/>
              <a:t>committed misconduct in relation to the duties as an </a:t>
            </a:r>
            <a:r>
              <a:rPr lang="en-GB" altLang="en-US" sz="2100" dirty="0" smtClean="0"/>
              <a:t>arbitrator</a:t>
            </a:r>
            <a:endParaRPr lang="en-GB" altLang="en-US" sz="2100" dirty="0"/>
          </a:p>
          <a:p>
            <a:pPr marL="717550" indent="-361950" defTabSz="457200">
              <a:spcAft>
                <a:spcPts val="1200"/>
              </a:spcAft>
              <a:buFont typeface="Symbol" panose="05050102010706020507" pitchFamily="18" charset="2"/>
              <a:buChar char=""/>
              <a:defRPr/>
            </a:pPr>
            <a:r>
              <a:rPr lang="en-GB" altLang="en-US" sz="2100" dirty="0"/>
              <a:t>committed gross irregularity in the conduct of the </a:t>
            </a:r>
            <a:r>
              <a:rPr lang="en-GB" altLang="en-US" sz="2100" dirty="0" smtClean="0"/>
              <a:t>proceedings</a:t>
            </a:r>
            <a:endParaRPr lang="en-GB" altLang="en-US" sz="2100" dirty="0"/>
          </a:p>
          <a:p>
            <a:pPr marL="717550" indent="-361950" defTabSz="457200">
              <a:spcAft>
                <a:spcPts val="1200"/>
              </a:spcAft>
              <a:buFont typeface="Symbol" panose="05050102010706020507" pitchFamily="18" charset="2"/>
              <a:buChar char=""/>
              <a:defRPr/>
            </a:pPr>
            <a:r>
              <a:rPr lang="en-GB" altLang="en-US" sz="2100" dirty="0"/>
              <a:t>exceeded his </a:t>
            </a:r>
            <a:r>
              <a:rPr lang="en-GB" altLang="en-US" sz="2100" dirty="0" smtClean="0"/>
              <a:t>powers</a:t>
            </a:r>
            <a:endParaRPr lang="en-GB" altLang="en-US" sz="2100" dirty="0"/>
          </a:p>
          <a:p>
            <a:pPr marL="717550" indent="-361950" defTabSz="457200">
              <a:spcAft>
                <a:spcPts val="1200"/>
              </a:spcAft>
              <a:buFont typeface="Symbol" panose="05050102010706020507" pitchFamily="18" charset="2"/>
              <a:buChar char=""/>
              <a:defRPr/>
            </a:pPr>
            <a:r>
              <a:rPr lang="en-GB" altLang="en-US" sz="2100" dirty="0"/>
              <a:t>w</a:t>
            </a:r>
            <a:r>
              <a:rPr lang="en-GB" altLang="en-US" sz="2100" dirty="0" smtClean="0"/>
              <a:t>as </a:t>
            </a:r>
            <a:r>
              <a:rPr lang="en-GB" altLang="en-US" sz="2100" dirty="0"/>
              <a:t>bias, etc.</a:t>
            </a:r>
          </a:p>
          <a:p>
            <a:pPr marL="361950" indent="-361950" defTabSz="457200">
              <a:spcAft>
                <a:spcPts val="1200"/>
              </a:spcAft>
              <a:buFont typeface="Arial" panose="020B0604020202020204" pitchFamily="34" charset="0"/>
              <a:buChar char="•"/>
              <a:defRPr/>
            </a:pPr>
            <a:r>
              <a:rPr lang="en-GB" altLang="en-US" sz="2100" dirty="0"/>
              <a:t>A review is on the fairness of the process. The Public Protector has not arrived at this conclusion but recommended the </a:t>
            </a:r>
            <a:r>
              <a:rPr lang="en-GB" altLang="en-US" sz="2100" dirty="0" smtClean="0"/>
              <a:t>review </a:t>
            </a:r>
            <a:endParaRPr lang="en-GB" altLang="en-US" sz="2100" dirty="0"/>
          </a:p>
          <a:p>
            <a:pPr marL="361950" indent="-361950" defTabSz="457200">
              <a:spcAft>
                <a:spcPts val="1200"/>
              </a:spcAft>
              <a:buFont typeface="Arial" panose="020B0604020202020204" pitchFamily="34" charset="0"/>
              <a:buChar char="•"/>
              <a:defRPr/>
            </a:pPr>
            <a:r>
              <a:rPr lang="en-GB" altLang="en-US" sz="2100" dirty="0" smtClean="0"/>
              <a:t>It </a:t>
            </a:r>
            <a:r>
              <a:rPr lang="en-GB" altLang="en-US" sz="2100" dirty="0"/>
              <a:t>is for these reasons that a review application is undertaken for reasons set out in the court </a:t>
            </a:r>
            <a:r>
              <a:rPr lang="en-GB" altLang="en-US" sz="2100" dirty="0" smtClean="0"/>
              <a:t>papers</a:t>
            </a:r>
            <a:endParaRPr lang="en-GB" altLang="en-US" sz="2100" dirty="0"/>
          </a:p>
        </p:txBody>
      </p:sp>
      <p:sp>
        <p:nvSpPr>
          <p:cNvPr id="7"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19</a:t>
            </a:fld>
            <a:endParaRPr lang="en-US" dirty="0">
              <a:latin typeface="+mn-lt"/>
              <a:cs typeface="Arial" pitchFamily="34" charset="0"/>
            </a:endParaRPr>
          </a:p>
        </p:txBody>
      </p:sp>
      <p:sp>
        <p:nvSpPr>
          <p:cNvPr id="8" name="TextBox 7"/>
          <p:cNvSpPr txBox="1"/>
          <p:nvPr/>
        </p:nvSpPr>
        <p:spPr>
          <a:xfrm>
            <a:off x="406400" y="476250"/>
            <a:ext cx="8291396"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smtClean="0">
                <a:latin typeface="Arial" panose="020B0604020202020204" pitchFamily="34" charset="0"/>
                <a:cs typeface="Arial" panose="020B0604020202020204" pitchFamily="34" charset="0"/>
              </a:rPr>
              <a:t>Case Law </a:t>
            </a:r>
            <a:endParaRPr lang="en-ZA" sz="2400" b="1" dirty="0">
              <a:cs typeface="Arial" pitchFamily="34" charset="0"/>
            </a:endParaRPr>
          </a:p>
        </p:txBody>
      </p:sp>
    </p:spTree>
    <p:extLst>
      <p:ext uri="{BB962C8B-B14F-4D97-AF65-F5344CB8AC3E}">
        <p14:creationId xmlns:p14="http://schemas.microsoft.com/office/powerpoint/2010/main" val="1867196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51620" y="1270368"/>
            <a:ext cx="8978017" cy="497803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endParaRPr lang="en-ZA" sz="2400" b="1" dirty="0">
              <a:cs typeface="Arial" pitchFamily="34" charset="0"/>
            </a:endParaRPr>
          </a:p>
          <a:p>
            <a:pPr marL="0" indent="0">
              <a:buNone/>
            </a:pPr>
            <a:endParaRPr lang="en-ZA" sz="2400" dirty="0" smtClean="0"/>
          </a:p>
        </p:txBody>
      </p:sp>
      <p:sp>
        <p:nvSpPr>
          <p:cNvPr id="2" name="TextBox 1"/>
          <p:cNvSpPr txBox="1"/>
          <p:nvPr/>
        </p:nvSpPr>
        <p:spPr>
          <a:xfrm>
            <a:off x="406399" y="1049454"/>
            <a:ext cx="8291397" cy="4716676"/>
          </a:xfrm>
          <a:prstGeom prst="rect">
            <a:avLst/>
          </a:prstGeom>
          <a:noFill/>
        </p:spPr>
        <p:txBody>
          <a:bodyPr wrap="square" rtlCol="0">
            <a:spAutoFit/>
          </a:bodyPr>
          <a:lstStyle/>
          <a:p>
            <a:pPr marL="361950" indent="-361950" defTabSz="457200">
              <a:spcAft>
                <a:spcPts val="600"/>
              </a:spcAft>
              <a:buFont typeface="Arial" panose="020B0604020202020204" pitchFamily="34" charset="0"/>
              <a:buChar char="•"/>
              <a:defRPr/>
            </a:pPr>
            <a:r>
              <a:rPr lang="en-GB" sz="1900" dirty="0"/>
              <a:t>The investigations into Tshwane College for forensic purposes covered the period of 2005, 2007 and 2009 financial years after reports were made to the MEC for Education in Gauteng Province. These periods are those within which the suspected irregularities were alleged to have been </a:t>
            </a:r>
            <a:r>
              <a:rPr lang="en-GB" sz="1900" dirty="0" smtClean="0"/>
              <a:t>undertaken</a:t>
            </a:r>
            <a:endParaRPr lang="en-GB" sz="1900" dirty="0"/>
          </a:p>
          <a:p>
            <a:pPr marL="361950" indent="-361950" defTabSz="457200">
              <a:lnSpc>
                <a:spcPct val="150000"/>
              </a:lnSpc>
              <a:spcAft>
                <a:spcPts val="600"/>
              </a:spcAft>
              <a:buFont typeface="Arial" panose="020B0604020202020204" pitchFamily="34" charset="0"/>
              <a:buChar char="•"/>
              <a:defRPr/>
            </a:pPr>
            <a:r>
              <a:rPr lang="en-GB" sz="1900" dirty="0"/>
              <a:t>The scope of the investigation was to </a:t>
            </a:r>
            <a:r>
              <a:rPr lang="en-GB" sz="1900" dirty="0" smtClean="0"/>
              <a:t>determine:</a:t>
            </a:r>
          </a:p>
          <a:p>
            <a:pPr marL="717550" indent="-361950">
              <a:spcAft>
                <a:spcPts val="600"/>
              </a:spcAft>
              <a:buFont typeface="Symbol" panose="05050102010706020507" pitchFamily="18" charset="2"/>
              <a:buChar char=""/>
            </a:pPr>
            <a:r>
              <a:rPr lang="en-ZA" sz="1900" dirty="0">
                <a:latin typeface="Arial" panose="020B0604020202020204" pitchFamily="34" charset="0"/>
                <a:cs typeface="Arial" panose="020B0604020202020204" pitchFamily="34" charset="0"/>
              </a:rPr>
              <a:t>whether procurement procedures were followed when contracts were awarded by Tshwane South </a:t>
            </a:r>
            <a:r>
              <a:rPr lang="en-ZA" sz="1900" dirty="0" smtClean="0">
                <a:latin typeface="Arial" panose="020B0604020202020204" pitchFamily="34" charset="0"/>
                <a:cs typeface="Arial" panose="020B0604020202020204" pitchFamily="34" charset="0"/>
              </a:rPr>
              <a:t>College</a:t>
            </a:r>
            <a:endParaRPr lang="en-ZA" sz="1900" dirty="0">
              <a:latin typeface="Arial" panose="020B0604020202020204" pitchFamily="34" charset="0"/>
              <a:cs typeface="Arial" panose="020B0604020202020204" pitchFamily="34" charset="0"/>
            </a:endParaRPr>
          </a:p>
          <a:p>
            <a:pPr marL="717550" indent="-361950">
              <a:spcAft>
                <a:spcPts val="600"/>
              </a:spcAft>
              <a:buFont typeface="Symbol" panose="05050102010706020507" pitchFamily="18" charset="2"/>
              <a:buChar char=""/>
            </a:pPr>
            <a:r>
              <a:rPr lang="en-ZA" sz="1900" dirty="0">
                <a:latin typeface="Arial" panose="020B0604020202020204" pitchFamily="34" charset="0"/>
                <a:cs typeface="Arial" panose="020B0604020202020204" pitchFamily="34" charset="0"/>
              </a:rPr>
              <a:t>whether the </a:t>
            </a:r>
            <a:r>
              <a:rPr lang="en-ZA" sz="1900" dirty="0" smtClean="0">
                <a:latin typeface="Arial" panose="020B0604020202020204" pitchFamily="34" charset="0"/>
                <a:cs typeface="Arial" panose="020B0604020202020204" pitchFamily="34" charset="0"/>
              </a:rPr>
              <a:t>college </a:t>
            </a:r>
            <a:r>
              <a:rPr lang="en-ZA" sz="1900" dirty="0">
                <a:latin typeface="Arial" panose="020B0604020202020204" pitchFamily="34" charset="0"/>
                <a:cs typeface="Arial" panose="020B0604020202020204" pitchFamily="34" charset="0"/>
              </a:rPr>
              <a:t>adhered to </a:t>
            </a:r>
            <a:r>
              <a:rPr lang="en-ZA" sz="1900" dirty="0" smtClean="0">
                <a:latin typeface="Arial" panose="020B0604020202020204" pitchFamily="34" charset="0"/>
                <a:cs typeface="Arial" panose="020B0604020202020204" pitchFamily="34" charset="0"/>
              </a:rPr>
              <a:t>the recruitment </a:t>
            </a:r>
            <a:r>
              <a:rPr lang="en-ZA" sz="1900" dirty="0">
                <a:latin typeface="Arial" panose="020B0604020202020204" pitchFamily="34" charset="0"/>
                <a:cs typeface="Arial" panose="020B0604020202020204" pitchFamily="34" charset="0"/>
              </a:rPr>
              <a:t>policy when appointing </a:t>
            </a:r>
            <a:r>
              <a:rPr lang="en-ZA" sz="1900" dirty="0" smtClean="0">
                <a:latin typeface="Arial" panose="020B0604020202020204" pitchFamily="34" charset="0"/>
                <a:cs typeface="Arial" panose="020B0604020202020204" pitchFamily="34" charset="0"/>
              </a:rPr>
              <a:t>staff</a:t>
            </a:r>
            <a:endParaRPr lang="en-ZA" sz="1900" dirty="0">
              <a:latin typeface="Arial" panose="020B0604020202020204" pitchFamily="34" charset="0"/>
              <a:cs typeface="Arial" panose="020B0604020202020204" pitchFamily="34" charset="0"/>
            </a:endParaRPr>
          </a:p>
          <a:p>
            <a:pPr marL="717550" indent="-361950">
              <a:spcAft>
                <a:spcPts val="600"/>
              </a:spcAft>
              <a:buFont typeface="Symbol" panose="05050102010706020507" pitchFamily="18" charset="2"/>
              <a:buChar char=""/>
            </a:pPr>
            <a:r>
              <a:rPr lang="en-ZA" sz="1900" dirty="0">
                <a:latin typeface="Arial" panose="020B0604020202020204" pitchFamily="34" charset="0"/>
                <a:cs typeface="Arial" panose="020B0604020202020204" pitchFamily="34" charset="0"/>
              </a:rPr>
              <a:t>whether </a:t>
            </a:r>
            <a:r>
              <a:rPr lang="en-ZA" sz="1900" dirty="0" smtClean="0">
                <a:latin typeface="Arial" panose="020B0604020202020204" pitchFamily="34" charset="0"/>
                <a:cs typeface="Arial" panose="020B0604020202020204" pitchFamily="34" charset="0"/>
              </a:rPr>
              <a:t>college </a:t>
            </a:r>
            <a:r>
              <a:rPr lang="en-ZA" sz="1900" dirty="0">
                <a:latin typeface="Arial" panose="020B0604020202020204" pitchFamily="34" charset="0"/>
                <a:cs typeface="Arial" panose="020B0604020202020204" pitchFamily="34" charset="0"/>
              </a:rPr>
              <a:t>vehicles were used for private purposes by the Principal and Deputy </a:t>
            </a:r>
            <a:r>
              <a:rPr lang="en-ZA" sz="1900" dirty="0" smtClean="0">
                <a:latin typeface="Arial" panose="020B0604020202020204" pitchFamily="34" charset="0"/>
                <a:cs typeface="Arial" panose="020B0604020202020204" pitchFamily="34" charset="0"/>
              </a:rPr>
              <a:t>Principal</a:t>
            </a:r>
          </a:p>
          <a:p>
            <a:pPr marL="717550" indent="-361950">
              <a:spcAft>
                <a:spcPts val="600"/>
              </a:spcAft>
              <a:buFont typeface="Symbol" panose="05050102010706020507" pitchFamily="18" charset="2"/>
              <a:buChar char=""/>
            </a:pPr>
            <a:r>
              <a:rPr lang="en-ZA" sz="1900" dirty="0">
                <a:latin typeface="Arial" panose="020B0604020202020204" pitchFamily="34" charset="0"/>
                <a:cs typeface="Arial" panose="020B0604020202020204" pitchFamily="34" charset="0"/>
              </a:rPr>
              <a:t>t</a:t>
            </a:r>
            <a:r>
              <a:rPr lang="en-ZA" sz="1900" dirty="0" smtClean="0">
                <a:latin typeface="Arial" panose="020B0604020202020204" pitchFamily="34" charset="0"/>
                <a:cs typeface="Arial" panose="020B0604020202020204" pitchFamily="34" charset="0"/>
              </a:rPr>
              <a:t>o make </a:t>
            </a:r>
            <a:r>
              <a:rPr lang="en-ZA" sz="1900" dirty="0">
                <a:latin typeface="Arial" panose="020B0604020202020204" pitchFamily="34" charset="0"/>
                <a:cs typeface="Arial" panose="020B0604020202020204" pitchFamily="34" charset="0"/>
              </a:rPr>
              <a:t>recommendations in respect of possible disciplinary, criminal and/or civil </a:t>
            </a:r>
            <a:r>
              <a:rPr lang="en-ZA" sz="1900" dirty="0" smtClean="0">
                <a:latin typeface="Arial" panose="020B0604020202020204" pitchFamily="34" charset="0"/>
                <a:cs typeface="Arial" panose="020B0604020202020204" pitchFamily="34" charset="0"/>
              </a:rPr>
              <a:t>action</a:t>
            </a:r>
            <a:endParaRPr lang="en-GB" sz="1900" dirty="0"/>
          </a:p>
        </p:txBody>
      </p:sp>
      <p:sp>
        <p:nvSpPr>
          <p:cNvPr id="9"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2</a:t>
            </a:fld>
            <a:endParaRPr lang="en-US" dirty="0">
              <a:latin typeface="+mn-lt"/>
              <a:cs typeface="Arial" pitchFamily="34" charset="0"/>
            </a:endParaRPr>
          </a:p>
        </p:txBody>
      </p:sp>
      <p:sp>
        <p:nvSpPr>
          <p:cNvPr id="10" name="TextBox 9"/>
          <p:cNvSpPr txBox="1"/>
          <p:nvPr/>
        </p:nvSpPr>
        <p:spPr>
          <a:xfrm>
            <a:off x="406400" y="476250"/>
            <a:ext cx="8291396"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a:latin typeface="Arial" panose="020B0604020202020204" pitchFamily="34" charset="0"/>
                <a:cs typeface="Arial" panose="020B0604020202020204" pitchFamily="34" charset="0"/>
              </a:rPr>
              <a:t>Forensic Report by the GSSC: Reports to MEC</a:t>
            </a:r>
            <a:endParaRPr lang="en-ZA" sz="2400" b="1" dirty="0">
              <a:cs typeface="Arial" pitchFamily="34" charset="0"/>
            </a:endParaRPr>
          </a:p>
        </p:txBody>
      </p:sp>
    </p:spTree>
    <p:extLst>
      <p:ext uri="{BB962C8B-B14F-4D97-AF65-F5344CB8AC3E}">
        <p14:creationId xmlns:p14="http://schemas.microsoft.com/office/powerpoint/2010/main" val="2302169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2" name="TextBox 1"/>
          <p:cNvSpPr txBox="1"/>
          <p:nvPr/>
        </p:nvSpPr>
        <p:spPr>
          <a:xfrm>
            <a:off x="406399" y="1028700"/>
            <a:ext cx="8291397" cy="5478423"/>
          </a:xfrm>
          <a:prstGeom prst="rect">
            <a:avLst/>
          </a:prstGeom>
          <a:noFill/>
        </p:spPr>
        <p:txBody>
          <a:bodyPr wrap="square" rtlCol="0">
            <a:spAutoFit/>
          </a:bodyPr>
          <a:lstStyle/>
          <a:p>
            <a:pPr marL="361950" indent="-361950" defTabSz="457200">
              <a:spcAft>
                <a:spcPts val="1200"/>
              </a:spcAft>
              <a:buFont typeface="Arial" panose="020B0604020202020204" pitchFamily="34" charset="0"/>
              <a:buChar char="•"/>
              <a:defRPr/>
            </a:pPr>
            <a:r>
              <a:rPr lang="en-GB" altLang="en-US" sz="2000" dirty="0" smtClean="0"/>
              <a:t>The Principal </a:t>
            </a:r>
            <a:r>
              <a:rPr lang="en-GB" altLang="en-US" sz="2000" dirty="0"/>
              <a:t>has no power to institute disciplinary proceedings against the Acting Principal or persons on that </a:t>
            </a:r>
            <a:r>
              <a:rPr lang="en-GB" altLang="en-US" sz="2000" dirty="0" smtClean="0"/>
              <a:t>level</a:t>
            </a:r>
            <a:endParaRPr lang="en-GB" altLang="en-US" sz="2000" dirty="0"/>
          </a:p>
          <a:p>
            <a:pPr marL="361950" indent="-361950" defTabSz="457200">
              <a:spcAft>
                <a:spcPts val="1200"/>
              </a:spcAft>
              <a:buFont typeface="Arial" panose="020B0604020202020204" pitchFamily="34" charset="0"/>
              <a:buChar char="•"/>
              <a:defRPr/>
            </a:pPr>
            <a:r>
              <a:rPr lang="en-GB" altLang="en-US" sz="2000" dirty="0"/>
              <a:t>In relation to the remedial action that the Minister must establish </a:t>
            </a:r>
            <a:r>
              <a:rPr lang="en-GB" altLang="en-US" sz="2000" dirty="0" smtClean="0"/>
              <a:t>a mechanism </a:t>
            </a:r>
            <a:r>
              <a:rPr lang="en-GB" altLang="en-US" sz="2000" dirty="0"/>
              <a:t>to effect the protection of employees who make protected disclosure at Tshwane. This is addressed below by the </a:t>
            </a:r>
            <a:r>
              <a:rPr lang="en-GB" altLang="en-US" sz="2000" dirty="0" smtClean="0"/>
              <a:t>PDA</a:t>
            </a:r>
            <a:endParaRPr lang="en-GB" altLang="en-US" sz="2000" dirty="0"/>
          </a:p>
          <a:p>
            <a:pPr marL="361950" indent="-361950" defTabSz="457200">
              <a:spcAft>
                <a:spcPts val="1200"/>
              </a:spcAft>
              <a:buFont typeface="Arial" panose="020B0604020202020204" pitchFamily="34" charset="0"/>
              <a:buChar char="•"/>
              <a:defRPr/>
            </a:pPr>
            <a:r>
              <a:rPr lang="en-GB" altLang="en-US" sz="2000" dirty="0"/>
              <a:t>In terms of Section 10(4)(a) of the Protected Disclosures Act, the Minister of Constitutional Development and the Minister of Public Service are responsible after consultation with one another to issue guideline which explain the provisions of the Act and all procedures which are available in terms of any law to employees who wish to report or otherwise remedy an </a:t>
            </a:r>
            <a:r>
              <a:rPr lang="en-GB" altLang="en-US" sz="2000" dirty="0" smtClean="0"/>
              <a:t>impropriety</a:t>
            </a:r>
            <a:endParaRPr lang="en-GB" altLang="en-US" sz="2000" dirty="0"/>
          </a:p>
          <a:p>
            <a:pPr marL="361950" indent="-361950" defTabSz="457200">
              <a:spcAft>
                <a:spcPts val="1200"/>
              </a:spcAft>
              <a:buFont typeface="Arial" panose="020B0604020202020204" pitchFamily="34" charset="0"/>
              <a:buChar char="•"/>
              <a:defRPr/>
            </a:pPr>
            <a:r>
              <a:rPr lang="en-GB" altLang="en-US" sz="2000" dirty="0"/>
              <a:t>Section 10(4)(c) of the PDA provides that all organs of state must give to every employee a copy of the guidelines referred to above or must take all reasonable steps to bring the relevant notice to the attention of every employee. Tshwane College is an organ of </a:t>
            </a:r>
            <a:r>
              <a:rPr lang="en-GB" altLang="en-US" sz="2000" dirty="0" smtClean="0"/>
              <a:t>state</a:t>
            </a:r>
            <a:endParaRPr lang="en-GB" altLang="en-US" sz="2000" dirty="0"/>
          </a:p>
        </p:txBody>
      </p:sp>
      <p:sp>
        <p:nvSpPr>
          <p:cNvPr id="7"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20</a:t>
            </a:fld>
            <a:endParaRPr lang="en-US" dirty="0">
              <a:latin typeface="+mn-lt"/>
              <a:cs typeface="Arial" pitchFamily="34" charset="0"/>
            </a:endParaRPr>
          </a:p>
        </p:txBody>
      </p:sp>
      <p:sp>
        <p:nvSpPr>
          <p:cNvPr id="8" name="TextBox 7"/>
          <p:cNvSpPr txBox="1"/>
          <p:nvPr/>
        </p:nvSpPr>
        <p:spPr>
          <a:xfrm>
            <a:off x="406400" y="476250"/>
            <a:ext cx="8291396"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smtClean="0">
                <a:latin typeface="Arial" panose="020B0604020202020204" pitchFamily="34" charset="0"/>
                <a:cs typeface="Arial" panose="020B0604020202020204" pitchFamily="34" charset="0"/>
              </a:rPr>
              <a:t>Review Application</a:t>
            </a:r>
            <a:endParaRPr lang="en-ZA" sz="2400" b="1" dirty="0">
              <a:cs typeface="Arial" pitchFamily="34" charset="0"/>
            </a:endParaRPr>
          </a:p>
        </p:txBody>
      </p:sp>
    </p:spTree>
    <p:extLst>
      <p:ext uri="{BB962C8B-B14F-4D97-AF65-F5344CB8AC3E}">
        <p14:creationId xmlns:p14="http://schemas.microsoft.com/office/powerpoint/2010/main" val="11633107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2" name="TextBox 1"/>
          <p:cNvSpPr txBox="1"/>
          <p:nvPr/>
        </p:nvSpPr>
        <p:spPr>
          <a:xfrm>
            <a:off x="406399" y="1028700"/>
            <a:ext cx="8291397" cy="2831544"/>
          </a:xfrm>
          <a:prstGeom prst="rect">
            <a:avLst/>
          </a:prstGeom>
          <a:noFill/>
        </p:spPr>
        <p:txBody>
          <a:bodyPr wrap="square" rtlCol="0">
            <a:spAutoFit/>
          </a:bodyPr>
          <a:lstStyle/>
          <a:p>
            <a:pPr marL="361950" indent="-361950" defTabSz="457200">
              <a:spcAft>
                <a:spcPts val="1200"/>
              </a:spcAft>
              <a:buFont typeface="Arial" panose="020B0604020202020204" pitchFamily="34" charset="0"/>
              <a:buChar char="•"/>
              <a:defRPr/>
            </a:pPr>
            <a:r>
              <a:rPr lang="en-GB" altLang="en-US" sz="2100" dirty="0"/>
              <a:t>In the unreported case: Democratic Alliance v Jacob Zuma and Public Protector (21029/2017) ZAGPPHC 612</a:t>
            </a:r>
          </a:p>
          <a:p>
            <a:pPr marL="361950" indent="-361950" defTabSz="457200">
              <a:spcAft>
                <a:spcPts val="1200"/>
              </a:spcAft>
              <a:buFont typeface="Arial" panose="020B0604020202020204" pitchFamily="34" charset="0"/>
              <a:buChar char="•"/>
              <a:defRPr/>
            </a:pPr>
            <a:r>
              <a:rPr lang="en-GB" altLang="en-US" sz="2100" dirty="0"/>
              <a:t>Court held that “it will not be in the interest of justice to direct the President to implement the remedial action prior to the review court having finalised the constitutionality raised by the President”. An application to stay, is an interlocutory application and may be brought at any time. The courts take cognisance of the costs and resources for such </a:t>
            </a:r>
            <a:r>
              <a:rPr lang="en-GB" altLang="en-US" sz="2100" dirty="0" smtClean="0"/>
              <a:t>applications</a:t>
            </a:r>
            <a:endParaRPr lang="en-GB" altLang="en-US" sz="2100" dirty="0"/>
          </a:p>
        </p:txBody>
      </p:sp>
      <p:sp>
        <p:nvSpPr>
          <p:cNvPr id="7"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21</a:t>
            </a:fld>
            <a:endParaRPr lang="en-US" dirty="0">
              <a:latin typeface="+mn-lt"/>
              <a:cs typeface="Arial" pitchFamily="34" charset="0"/>
            </a:endParaRPr>
          </a:p>
        </p:txBody>
      </p:sp>
      <p:sp>
        <p:nvSpPr>
          <p:cNvPr id="8" name="TextBox 7"/>
          <p:cNvSpPr txBox="1"/>
          <p:nvPr/>
        </p:nvSpPr>
        <p:spPr>
          <a:xfrm>
            <a:off x="406400" y="476250"/>
            <a:ext cx="8291396" cy="461583"/>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smtClean="0">
                <a:latin typeface="Arial" panose="020B0604020202020204" pitchFamily="34" charset="0"/>
                <a:cs typeface="Arial" panose="020B0604020202020204" pitchFamily="34" charset="0"/>
              </a:rPr>
              <a:t>Implementation</a:t>
            </a:r>
            <a:endParaRPr lang="en-ZA" sz="2400" b="1" dirty="0">
              <a:cs typeface="Arial" pitchFamily="34" charset="0"/>
            </a:endParaRPr>
          </a:p>
        </p:txBody>
      </p:sp>
    </p:spTree>
    <p:extLst>
      <p:ext uri="{BB962C8B-B14F-4D97-AF65-F5344CB8AC3E}">
        <p14:creationId xmlns:p14="http://schemas.microsoft.com/office/powerpoint/2010/main" val="35174196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2" name="TextBox 1"/>
          <p:cNvSpPr txBox="1"/>
          <p:nvPr/>
        </p:nvSpPr>
        <p:spPr>
          <a:xfrm>
            <a:off x="406399" y="1028700"/>
            <a:ext cx="8291397" cy="4708981"/>
          </a:xfrm>
          <a:prstGeom prst="rect">
            <a:avLst/>
          </a:prstGeom>
          <a:noFill/>
        </p:spPr>
        <p:txBody>
          <a:bodyPr wrap="square" rtlCol="0">
            <a:spAutoFit/>
          </a:bodyPr>
          <a:lstStyle/>
          <a:p>
            <a:pPr marL="361950" indent="-361950" defTabSz="457200">
              <a:spcAft>
                <a:spcPts val="1200"/>
              </a:spcAft>
              <a:buFont typeface="Arial" panose="020B0604020202020204" pitchFamily="34" charset="0"/>
              <a:buChar char="•"/>
              <a:defRPr/>
            </a:pPr>
            <a:r>
              <a:rPr lang="en-GB" altLang="en-US" sz="2000" dirty="0" smtClean="0"/>
              <a:t>The </a:t>
            </a:r>
            <a:r>
              <a:rPr lang="en-GB" altLang="en-US" sz="2000" dirty="0"/>
              <a:t>Review Application</a:t>
            </a:r>
          </a:p>
          <a:p>
            <a:pPr marL="723900" indent="-273050" defTabSz="457200">
              <a:spcAft>
                <a:spcPts val="1200"/>
              </a:spcAft>
              <a:buFont typeface="Symbol" panose="05050102010706020507" pitchFamily="18" charset="2"/>
              <a:buChar char=""/>
              <a:defRPr/>
            </a:pPr>
            <a:r>
              <a:rPr lang="en-GB" altLang="en-US" sz="2000" dirty="0"/>
              <a:t>Notice of </a:t>
            </a:r>
            <a:r>
              <a:rPr lang="en-GB" altLang="en-US" sz="2000" dirty="0" smtClean="0"/>
              <a:t>motion </a:t>
            </a:r>
            <a:r>
              <a:rPr lang="en-GB" altLang="en-US" sz="2000" dirty="0"/>
              <a:t>served and </a:t>
            </a:r>
            <a:r>
              <a:rPr lang="en-GB" altLang="en-US" sz="2000" dirty="0" smtClean="0"/>
              <a:t>filed</a:t>
            </a:r>
            <a:endParaRPr lang="en-GB" altLang="en-US" sz="2000" dirty="0"/>
          </a:p>
          <a:p>
            <a:pPr marL="723900" indent="-273050" defTabSz="457200">
              <a:spcAft>
                <a:spcPts val="1200"/>
              </a:spcAft>
              <a:buFont typeface="Symbol" panose="05050102010706020507" pitchFamily="18" charset="2"/>
              <a:buChar char=""/>
              <a:defRPr/>
            </a:pPr>
            <a:r>
              <a:rPr lang="en-GB" altLang="en-US" sz="2000" dirty="0"/>
              <a:t>The PP filed </a:t>
            </a:r>
            <a:r>
              <a:rPr lang="en-GB" altLang="en-US" sz="2000" dirty="0" smtClean="0"/>
              <a:t>records</a:t>
            </a:r>
            <a:endParaRPr lang="en-GB" altLang="en-US" sz="2000" dirty="0"/>
          </a:p>
          <a:p>
            <a:pPr marL="723900" indent="-273050" defTabSz="457200">
              <a:spcAft>
                <a:spcPts val="1200"/>
              </a:spcAft>
              <a:buFont typeface="Symbol" panose="05050102010706020507" pitchFamily="18" charset="2"/>
              <a:buChar char=""/>
              <a:defRPr/>
            </a:pPr>
            <a:r>
              <a:rPr lang="en-GB" altLang="en-US" sz="2000" dirty="0"/>
              <a:t>DHET filed supplementary </a:t>
            </a:r>
            <a:r>
              <a:rPr lang="en-GB" altLang="en-US" sz="2000" dirty="0" smtClean="0"/>
              <a:t>papers</a:t>
            </a:r>
            <a:endParaRPr lang="en-GB" altLang="en-US" sz="2000" dirty="0"/>
          </a:p>
          <a:p>
            <a:pPr marL="723900" indent="-273050" defTabSz="457200">
              <a:spcAft>
                <a:spcPts val="1200"/>
              </a:spcAft>
              <a:buFont typeface="Symbol" panose="05050102010706020507" pitchFamily="18" charset="2"/>
              <a:buChar char=""/>
              <a:defRPr/>
            </a:pPr>
            <a:r>
              <a:rPr lang="en-GB" altLang="en-US" sz="2000" dirty="0"/>
              <a:t>The PP filed answering papers and condonation application for </a:t>
            </a:r>
            <a:r>
              <a:rPr lang="en-GB" altLang="en-US" sz="2000" dirty="0" smtClean="0"/>
              <a:t>lateness</a:t>
            </a:r>
            <a:endParaRPr lang="en-GB" altLang="en-US" sz="2000" dirty="0"/>
          </a:p>
          <a:p>
            <a:pPr marL="723900" indent="-273050" defTabSz="457200">
              <a:spcAft>
                <a:spcPts val="1200"/>
              </a:spcAft>
              <a:buFont typeface="Symbol" panose="05050102010706020507" pitchFamily="18" charset="2"/>
              <a:buChar char=""/>
              <a:defRPr/>
            </a:pPr>
            <a:r>
              <a:rPr lang="en-GB" altLang="en-US" sz="2000" dirty="0"/>
              <a:t>Consultation with Counsel on 18 February </a:t>
            </a:r>
            <a:r>
              <a:rPr lang="en-GB" altLang="en-US" sz="2000" dirty="0" smtClean="0"/>
              <a:t>2019</a:t>
            </a:r>
            <a:endParaRPr lang="en-GB" altLang="en-US" sz="2000" dirty="0"/>
          </a:p>
          <a:p>
            <a:pPr marL="723900" indent="-273050" defTabSz="457200">
              <a:spcAft>
                <a:spcPts val="1200"/>
              </a:spcAft>
              <a:buFont typeface="Symbol" panose="05050102010706020507" pitchFamily="18" charset="2"/>
              <a:buChar char=""/>
              <a:defRPr/>
            </a:pPr>
            <a:r>
              <a:rPr lang="en-GB" altLang="en-US" sz="2000" dirty="0"/>
              <a:t>Contemplated filing of replying </a:t>
            </a:r>
            <a:r>
              <a:rPr lang="en-GB" altLang="en-US" sz="2000" dirty="0" smtClean="0"/>
              <a:t>affidavit</a:t>
            </a:r>
            <a:endParaRPr lang="en-GB" altLang="en-US" sz="2000" dirty="0"/>
          </a:p>
          <a:p>
            <a:pPr marL="723900" indent="-273050" defTabSz="457200">
              <a:spcAft>
                <a:spcPts val="1200"/>
              </a:spcAft>
              <a:buFont typeface="Symbol" panose="05050102010706020507" pitchFamily="18" charset="2"/>
              <a:buChar char=""/>
              <a:defRPr/>
            </a:pPr>
            <a:r>
              <a:rPr lang="en-GB" altLang="en-US" sz="2000" dirty="0"/>
              <a:t>Followed by set </a:t>
            </a:r>
            <a:r>
              <a:rPr lang="en-GB" altLang="en-US" sz="2000" dirty="0" smtClean="0"/>
              <a:t>down</a:t>
            </a:r>
            <a:endParaRPr lang="en-GB" altLang="en-US" sz="2000" dirty="0"/>
          </a:p>
          <a:p>
            <a:pPr marL="723900" indent="-273050" defTabSz="457200">
              <a:spcAft>
                <a:spcPts val="1200"/>
              </a:spcAft>
              <a:buFont typeface="Symbol" panose="05050102010706020507" pitchFamily="18" charset="2"/>
              <a:buChar char=""/>
              <a:defRPr/>
            </a:pPr>
            <a:r>
              <a:rPr lang="en-GB" altLang="en-US" sz="2000" dirty="0"/>
              <a:t>Possible application – consolidation of Tshwane Review Application with DHET </a:t>
            </a:r>
            <a:r>
              <a:rPr lang="en-GB" altLang="en-US" sz="2000" dirty="0" smtClean="0"/>
              <a:t>application</a:t>
            </a:r>
            <a:endParaRPr lang="en-GB" altLang="en-US" sz="2000" dirty="0"/>
          </a:p>
        </p:txBody>
      </p:sp>
      <p:sp>
        <p:nvSpPr>
          <p:cNvPr id="7"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22</a:t>
            </a:fld>
            <a:endParaRPr lang="en-US" dirty="0">
              <a:latin typeface="+mn-lt"/>
              <a:cs typeface="Arial" pitchFamily="34" charset="0"/>
            </a:endParaRPr>
          </a:p>
        </p:txBody>
      </p:sp>
      <p:sp>
        <p:nvSpPr>
          <p:cNvPr id="8" name="TextBox 7"/>
          <p:cNvSpPr txBox="1"/>
          <p:nvPr/>
        </p:nvSpPr>
        <p:spPr>
          <a:xfrm>
            <a:off x="406400" y="476250"/>
            <a:ext cx="8291396" cy="461583"/>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ZA" sz="2400" b="1" dirty="0">
                <a:latin typeface="Arial" panose="020B0604020202020204" pitchFamily="34" charset="0"/>
                <a:cs typeface="Arial" panose="020B0604020202020204" pitchFamily="34" charset="0"/>
              </a:rPr>
              <a:t>Review </a:t>
            </a:r>
            <a:r>
              <a:rPr lang="en-ZA" sz="2400" b="1" dirty="0" smtClean="0">
                <a:latin typeface="Arial" panose="020B0604020202020204" pitchFamily="34" charset="0"/>
                <a:cs typeface="Arial" panose="020B0604020202020204" pitchFamily="34" charset="0"/>
              </a:rPr>
              <a:t>Application</a:t>
            </a:r>
            <a:endParaRPr lang="en-ZA" sz="2400" b="1" dirty="0">
              <a:cs typeface="Arial" pitchFamily="34" charset="0"/>
            </a:endParaRPr>
          </a:p>
        </p:txBody>
      </p:sp>
    </p:spTree>
    <p:extLst>
      <p:ext uri="{BB962C8B-B14F-4D97-AF65-F5344CB8AC3E}">
        <p14:creationId xmlns:p14="http://schemas.microsoft.com/office/powerpoint/2010/main" val="38070082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SLIDE LAYOUT.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pic>
        <p:nvPicPr>
          <p:cNvPr id="11267" name="Picture 6" descr="C:\Users\Lefifi.T\AppData\Local\Microsoft\Windows\Temporary Internet Files\Content.Outlook\XAEMJRW7\Higher Education LOGO (6).jpg"/>
          <p:cNvPicPr>
            <a:picLocks noChangeAspect="1" noChangeArrowheads="1"/>
          </p:cNvPicPr>
          <p:nvPr/>
        </p:nvPicPr>
        <p:blipFill>
          <a:blip r:embed="rId4"/>
          <a:srcRect/>
          <a:stretch>
            <a:fillRect/>
          </a:stretch>
        </p:blipFill>
        <p:spPr bwMode="auto">
          <a:xfrm>
            <a:off x="1755775" y="1557338"/>
            <a:ext cx="5695950" cy="2246312"/>
          </a:xfrm>
          <a:prstGeom prst="rect">
            <a:avLst/>
          </a:prstGeom>
          <a:noFill/>
          <a:ln w="9525">
            <a:noFill/>
            <a:miter lim="800000"/>
            <a:headEnd/>
            <a:tailEnd/>
          </a:ln>
        </p:spPr>
      </p:pic>
      <p:sp>
        <p:nvSpPr>
          <p:cNvPr id="11268" name="TextBox 7"/>
          <p:cNvSpPr txBox="1">
            <a:spLocks noChangeArrowheads="1"/>
          </p:cNvSpPr>
          <p:nvPr/>
        </p:nvSpPr>
        <p:spPr bwMode="auto">
          <a:xfrm>
            <a:off x="2484438" y="4005263"/>
            <a:ext cx="4103687" cy="923330"/>
          </a:xfrm>
          <a:prstGeom prst="rect">
            <a:avLst/>
          </a:prstGeom>
          <a:noFill/>
          <a:ln w="9525">
            <a:noFill/>
            <a:miter lim="800000"/>
            <a:headEnd/>
            <a:tailEnd/>
          </a:ln>
        </p:spPr>
        <p:txBody>
          <a:bodyPr>
            <a:spAutoFit/>
          </a:bodyPr>
          <a:lstStyle/>
          <a:p>
            <a:pPr algn="ctr"/>
            <a:r>
              <a:rPr lang="en-US" sz="5400" i="1" dirty="0">
                <a:latin typeface="+mn-lt"/>
              </a:rPr>
              <a:t>Thank </a:t>
            </a:r>
            <a:r>
              <a:rPr lang="en-US" sz="5400" i="1" dirty="0" smtClean="0">
                <a:latin typeface="+mn-lt"/>
              </a:rPr>
              <a:t>you</a:t>
            </a:r>
            <a:endParaRPr lang="en-US" sz="5400" i="1" dirty="0">
              <a:latin typeface="+mn-lt"/>
            </a:endParaRPr>
          </a:p>
        </p:txBody>
      </p:sp>
      <p:pic>
        <p:nvPicPr>
          <p:cNvPr id="6" name="Picture 6" descr="C:\Users\Lefifi.T\AppData\Local\Microsoft\Windows\Temporary Internet Files\Content.Outlook\XAEMJRW7\Higher Education LOGO (6).jpg"/>
          <p:cNvPicPr>
            <a:picLocks noChangeAspect="1" noChangeArrowheads="1"/>
          </p:cNvPicPr>
          <p:nvPr/>
        </p:nvPicPr>
        <p:blipFill>
          <a:blip r:embed="rId4"/>
          <a:srcRect/>
          <a:stretch>
            <a:fillRect/>
          </a:stretch>
        </p:blipFill>
        <p:spPr bwMode="auto">
          <a:xfrm>
            <a:off x="1724025" y="1606551"/>
            <a:ext cx="5695950" cy="2246312"/>
          </a:xfrm>
          <a:prstGeom prst="rect">
            <a:avLst/>
          </a:prstGeom>
          <a:noFill/>
          <a:ln w="9525">
            <a:noFill/>
            <a:miter lim="800000"/>
            <a:headEnd/>
            <a:tailEnd/>
          </a:ln>
        </p:spPr>
      </p:pic>
    </p:spTree>
    <p:extLst>
      <p:ext uri="{BB962C8B-B14F-4D97-AF65-F5344CB8AC3E}">
        <p14:creationId xmlns:p14="http://schemas.microsoft.com/office/powerpoint/2010/main" val="3544232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2" name="TextBox 1"/>
          <p:cNvSpPr txBox="1"/>
          <p:nvPr/>
        </p:nvSpPr>
        <p:spPr>
          <a:xfrm>
            <a:off x="406400" y="1415755"/>
            <a:ext cx="8291396" cy="4862870"/>
          </a:xfrm>
          <a:prstGeom prst="rect">
            <a:avLst/>
          </a:prstGeom>
          <a:noFill/>
        </p:spPr>
        <p:txBody>
          <a:bodyPr wrap="square" rtlCol="0">
            <a:spAutoFit/>
          </a:bodyPr>
          <a:lstStyle/>
          <a:p>
            <a:pPr marL="361950" indent="-361950" defTabSz="457200">
              <a:spcAft>
                <a:spcPts val="1200"/>
              </a:spcAft>
              <a:buFont typeface="Arial" panose="020B0604020202020204" pitchFamily="34" charset="0"/>
              <a:buChar char="•"/>
              <a:defRPr/>
            </a:pPr>
            <a:r>
              <a:rPr lang="en-GB" altLang="en-US" sz="2000" dirty="0">
                <a:solidFill>
                  <a:srgbClr val="000000"/>
                </a:solidFill>
              </a:rPr>
              <a:t>After the GSSC Forensic Report – the Gauteng Department of Education (GDE) sought legal advice from a law firm Kunene, </a:t>
            </a:r>
            <a:r>
              <a:rPr lang="en-GB" altLang="en-US" sz="2000" dirty="0" err="1">
                <a:solidFill>
                  <a:srgbClr val="000000"/>
                </a:solidFill>
              </a:rPr>
              <a:t>Ramapala</a:t>
            </a:r>
            <a:r>
              <a:rPr lang="en-GB" altLang="en-US" sz="2000" dirty="0">
                <a:solidFill>
                  <a:srgbClr val="000000"/>
                </a:solidFill>
              </a:rPr>
              <a:t> and Botha </a:t>
            </a:r>
            <a:r>
              <a:rPr lang="en-GB" altLang="en-US" sz="2000" dirty="0" smtClean="0">
                <a:solidFill>
                  <a:srgbClr val="000000"/>
                </a:solidFill>
              </a:rPr>
              <a:t>as to </a:t>
            </a:r>
            <a:r>
              <a:rPr lang="en-GB" altLang="en-US" sz="2000" dirty="0">
                <a:solidFill>
                  <a:srgbClr val="000000"/>
                </a:solidFill>
              </a:rPr>
              <a:t>whether the Department may continue with the disciplinary proceedings against the </a:t>
            </a:r>
            <a:r>
              <a:rPr lang="en-GB" altLang="en-US" sz="2000" dirty="0" smtClean="0">
                <a:solidFill>
                  <a:srgbClr val="000000"/>
                </a:solidFill>
              </a:rPr>
              <a:t>Principal</a:t>
            </a:r>
            <a:endParaRPr lang="en-GB" altLang="en-US" sz="2000" dirty="0">
              <a:solidFill>
                <a:srgbClr val="000000"/>
              </a:solidFill>
            </a:endParaRPr>
          </a:p>
          <a:p>
            <a:pPr marL="361950" indent="-361950" defTabSz="457200">
              <a:spcAft>
                <a:spcPts val="1200"/>
              </a:spcAft>
              <a:buFont typeface="Arial" panose="020B0604020202020204" pitchFamily="34" charset="0"/>
              <a:buChar char="•"/>
              <a:defRPr/>
            </a:pPr>
            <a:r>
              <a:rPr lang="en-GB" altLang="en-US" sz="2000" dirty="0">
                <a:solidFill>
                  <a:srgbClr val="000000"/>
                </a:solidFill>
              </a:rPr>
              <a:t>On analysis of the forensic investigations, it was found that there was no evidence suggesting that the Principal has in any way improperly influenced the Evaluation Committee and </a:t>
            </a:r>
            <a:r>
              <a:rPr lang="en-GB" altLang="en-US" sz="2000" dirty="0" smtClean="0">
                <a:solidFill>
                  <a:srgbClr val="000000"/>
                </a:solidFill>
              </a:rPr>
              <a:t>Tender </a:t>
            </a:r>
            <a:r>
              <a:rPr lang="en-GB" altLang="en-US" sz="2000" dirty="0">
                <a:solidFill>
                  <a:srgbClr val="000000"/>
                </a:solidFill>
              </a:rPr>
              <a:t>C</a:t>
            </a:r>
            <a:r>
              <a:rPr lang="en-GB" altLang="en-US" sz="2000" dirty="0" smtClean="0">
                <a:solidFill>
                  <a:srgbClr val="000000"/>
                </a:solidFill>
              </a:rPr>
              <a:t>ommittee</a:t>
            </a:r>
            <a:r>
              <a:rPr lang="en-GB" altLang="en-US" sz="2000" dirty="0">
                <a:solidFill>
                  <a:srgbClr val="000000"/>
                </a:solidFill>
              </a:rPr>
              <a:t>, of which he was not a member during the process of evaluation and adjudication of the </a:t>
            </a:r>
            <a:r>
              <a:rPr lang="en-GB" altLang="en-US" sz="2000" dirty="0" smtClean="0">
                <a:solidFill>
                  <a:srgbClr val="000000"/>
                </a:solidFill>
              </a:rPr>
              <a:t>bids</a:t>
            </a:r>
            <a:endParaRPr lang="en-GB" altLang="en-US" sz="2000" dirty="0">
              <a:solidFill>
                <a:srgbClr val="000000"/>
              </a:solidFill>
            </a:endParaRPr>
          </a:p>
          <a:p>
            <a:pPr marL="361950" indent="-361950" defTabSz="457200">
              <a:spcAft>
                <a:spcPts val="1200"/>
              </a:spcAft>
              <a:buFont typeface="Arial" panose="020B0604020202020204" pitchFamily="34" charset="0"/>
              <a:buChar char="•"/>
              <a:defRPr/>
            </a:pPr>
            <a:r>
              <a:rPr lang="en-GB" altLang="en-US" sz="2000" dirty="0">
                <a:solidFill>
                  <a:srgbClr val="000000"/>
                </a:solidFill>
              </a:rPr>
              <a:t>There was no evidence of the contravention of the procurement </a:t>
            </a:r>
            <a:r>
              <a:rPr lang="en-GB" altLang="en-US" sz="2000" dirty="0" smtClean="0">
                <a:solidFill>
                  <a:srgbClr val="000000"/>
                </a:solidFill>
              </a:rPr>
              <a:t>policy</a:t>
            </a:r>
            <a:endParaRPr lang="en-GB" altLang="en-US" sz="2000" dirty="0">
              <a:solidFill>
                <a:srgbClr val="000000"/>
              </a:solidFill>
            </a:endParaRPr>
          </a:p>
          <a:p>
            <a:pPr marL="361950" indent="-361950" defTabSz="457200">
              <a:spcAft>
                <a:spcPts val="1200"/>
              </a:spcAft>
              <a:buFont typeface="Arial" panose="020B0604020202020204" pitchFamily="34" charset="0"/>
              <a:buChar char="•"/>
              <a:defRPr/>
            </a:pPr>
            <a:r>
              <a:rPr lang="en-GB" altLang="en-US" sz="2000" dirty="0">
                <a:solidFill>
                  <a:srgbClr val="000000"/>
                </a:solidFill>
              </a:rPr>
              <a:t>The conclusion of the legal opinion was that there were gaps in the investigation and this would make the prosecution of the disciplinary proceedings </a:t>
            </a:r>
            <a:r>
              <a:rPr lang="en-GB" altLang="en-US" sz="2000" dirty="0" smtClean="0">
                <a:solidFill>
                  <a:srgbClr val="000000"/>
                </a:solidFill>
              </a:rPr>
              <a:t>cumbersome</a:t>
            </a:r>
            <a:endParaRPr lang="en-GB" altLang="en-US" sz="2000" dirty="0">
              <a:solidFill>
                <a:srgbClr val="000000"/>
              </a:solidFill>
            </a:endParaRPr>
          </a:p>
        </p:txBody>
      </p:sp>
      <p:sp>
        <p:nvSpPr>
          <p:cNvPr id="10"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3</a:t>
            </a:fld>
            <a:endParaRPr lang="en-US" dirty="0">
              <a:latin typeface="+mn-lt"/>
              <a:cs typeface="Arial" pitchFamily="34" charset="0"/>
            </a:endParaRPr>
          </a:p>
        </p:txBody>
      </p:sp>
      <p:sp>
        <p:nvSpPr>
          <p:cNvPr id="11" name="TextBox 10"/>
          <p:cNvSpPr txBox="1"/>
          <p:nvPr/>
        </p:nvSpPr>
        <p:spPr>
          <a:xfrm>
            <a:off x="406400" y="476250"/>
            <a:ext cx="8291396"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GB" sz="2400" b="1" dirty="0" smtClean="0">
                <a:solidFill>
                  <a:schemeClr val="bg1"/>
                </a:solidFill>
              </a:rPr>
              <a:t>Legal Opinion on Disciplinary </a:t>
            </a:r>
            <a:r>
              <a:rPr lang="en-GB" sz="2400" b="1" dirty="0">
                <a:solidFill>
                  <a:schemeClr val="bg1"/>
                </a:solidFill>
              </a:rPr>
              <a:t>A</a:t>
            </a:r>
            <a:r>
              <a:rPr lang="en-GB" sz="2400" b="1" dirty="0" smtClean="0">
                <a:solidFill>
                  <a:schemeClr val="bg1"/>
                </a:solidFill>
              </a:rPr>
              <a:t>ction </a:t>
            </a:r>
            <a:r>
              <a:rPr lang="en-GB" sz="2400" b="1" dirty="0">
                <a:solidFill>
                  <a:schemeClr val="bg1"/>
                </a:solidFill>
              </a:rPr>
              <a:t>A</a:t>
            </a:r>
            <a:r>
              <a:rPr lang="en-GB" sz="2400" b="1" dirty="0" smtClean="0">
                <a:solidFill>
                  <a:schemeClr val="bg1"/>
                </a:solidFill>
              </a:rPr>
              <a:t>gainst the Principal after the Forensic Report</a:t>
            </a:r>
            <a:endParaRPr lang="en-ZA" sz="2400" b="1" dirty="0">
              <a:cs typeface="Arial" pitchFamily="34" charset="0"/>
            </a:endParaRPr>
          </a:p>
        </p:txBody>
      </p:sp>
    </p:spTree>
    <p:extLst>
      <p:ext uri="{BB962C8B-B14F-4D97-AF65-F5344CB8AC3E}">
        <p14:creationId xmlns:p14="http://schemas.microsoft.com/office/powerpoint/2010/main" val="584116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2" name="TextBox 1"/>
          <p:cNvSpPr txBox="1"/>
          <p:nvPr/>
        </p:nvSpPr>
        <p:spPr>
          <a:xfrm>
            <a:off x="406399" y="1392699"/>
            <a:ext cx="8291397" cy="4601260"/>
          </a:xfrm>
          <a:prstGeom prst="rect">
            <a:avLst/>
          </a:prstGeom>
          <a:noFill/>
        </p:spPr>
        <p:txBody>
          <a:bodyPr wrap="square" rtlCol="0">
            <a:spAutoFit/>
          </a:bodyPr>
          <a:lstStyle/>
          <a:p>
            <a:pPr marL="342900" indent="-342900" defTabSz="457200">
              <a:spcAft>
                <a:spcPts val="1200"/>
              </a:spcAft>
              <a:buFont typeface="Arial" panose="020B0604020202020204" pitchFamily="34" charset="0"/>
              <a:buChar char="•"/>
              <a:defRPr/>
            </a:pPr>
            <a:r>
              <a:rPr lang="en-GB" altLang="en-US" sz="2100" dirty="0">
                <a:solidFill>
                  <a:srgbClr val="000000"/>
                </a:solidFill>
              </a:rPr>
              <a:t>The law firm expressed the opinion that “we are not satisfied with the evidence set out in the investigation report. This is partly due to the fact that the investigation report does not provide a comprehensive analysis of the information gathered as against the provisions of the procurement procedure that were allegedly breached. There is not exposition and analysis of the powers and functions of the Tender Committee and the CEO concerning the approval of tenders. This is a crucial aspect</a:t>
            </a:r>
            <a:r>
              <a:rPr lang="en-GB" altLang="en-US" sz="2100" dirty="0" smtClean="0">
                <a:solidFill>
                  <a:srgbClr val="000000"/>
                </a:solidFill>
              </a:rPr>
              <a:t>”</a:t>
            </a:r>
            <a:endParaRPr lang="en-GB" altLang="en-US" sz="2100" dirty="0">
              <a:solidFill>
                <a:srgbClr val="000000"/>
              </a:solidFill>
            </a:endParaRPr>
          </a:p>
          <a:p>
            <a:pPr marL="342900" indent="-342900" defTabSz="457200">
              <a:spcAft>
                <a:spcPts val="1200"/>
              </a:spcAft>
              <a:buFont typeface="Arial" panose="020B0604020202020204" pitchFamily="34" charset="0"/>
              <a:buChar char="•"/>
              <a:defRPr/>
            </a:pPr>
            <a:r>
              <a:rPr lang="en-GB" altLang="en-US" sz="2100" dirty="0">
                <a:solidFill>
                  <a:srgbClr val="000000"/>
                </a:solidFill>
              </a:rPr>
              <a:t>The Opinion went on to express the view that “the investigation report is of great assistance in identifying the weaknesses and shortcomings in the procurement procedure of the College</a:t>
            </a:r>
            <a:r>
              <a:rPr lang="en-GB" altLang="en-US" sz="2100" dirty="0" smtClean="0">
                <a:solidFill>
                  <a:srgbClr val="000000"/>
                </a:solidFill>
              </a:rPr>
              <a:t>”</a:t>
            </a:r>
            <a:endParaRPr lang="en-GB" altLang="en-US" sz="2100" dirty="0">
              <a:solidFill>
                <a:srgbClr val="000000"/>
              </a:solidFill>
            </a:endParaRPr>
          </a:p>
          <a:p>
            <a:pPr marL="342900" indent="-342900" defTabSz="457200">
              <a:spcAft>
                <a:spcPts val="1200"/>
              </a:spcAft>
              <a:buFont typeface="Arial" panose="020B0604020202020204" pitchFamily="34" charset="0"/>
              <a:buChar char="•"/>
              <a:defRPr/>
            </a:pPr>
            <a:r>
              <a:rPr lang="en-GB" altLang="en-US" sz="2100" dirty="0">
                <a:solidFill>
                  <a:srgbClr val="000000"/>
                </a:solidFill>
              </a:rPr>
              <a:t>In </a:t>
            </a:r>
            <a:r>
              <a:rPr lang="en-GB" altLang="en-US" sz="2100" dirty="0" smtClean="0">
                <a:solidFill>
                  <a:srgbClr val="000000"/>
                </a:solidFill>
              </a:rPr>
              <a:t>conclusion </a:t>
            </a:r>
            <a:r>
              <a:rPr lang="en-GB" altLang="en-US" sz="2100" dirty="0">
                <a:solidFill>
                  <a:srgbClr val="000000"/>
                </a:solidFill>
              </a:rPr>
              <a:t>the report provides “we advise that GDE must not continue with the disciplinary hearing of the CEO”</a:t>
            </a:r>
            <a:endParaRPr lang="en-ZA" sz="2100" dirty="0"/>
          </a:p>
        </p:txBody>
      </p:sp>
      <p:sp>
        <p:nvSpPr>
          <p:cNvPr id="10"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4</a:t>
            </a:fld>
            <a:endParaRPr lang="en-US" dirty="0">
              <a:latin typeface="+mn-lt"/>
              <a:cs typeface="Arial" pitchFamily="34" charset="0"/>
            </a:endParaRPr>
          </a:p>
        </p:txBody>
      </p:sp>
      <p:sp>
        <p:nvSpPr>
          <p:cNvPr id="7" name="TextBox 6"/>
          <p:cNvSpPr txBox="1"/>
          <p:nvPr/>
        </p:nvSpPr>
        <p:spPr>
          <a:xfrm>
            <a:off x="406400" y="476250"/>
            <a:ext cx="8291396"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GB" sz="2400" b="1" dirty="0" smtClean="0">
                <a:solidFill>
                  <a:schemeClr val="bg1"/>
                </a:solidFill>
              </a:rPr>
              <a:t>Legal Opinion on Disciplinary </a:t>
            </a:r>
            <a:r>
              <a:rPr lang="en-GB" sz="2400" b="1" dirty="0">
                <a:solidFill>
                  <a:schemeClr val="bg1"/>
                </a:solidFill>
              </a:rPr>
              <a:t>A</a:t>
            </a:r>
            <a:r>
              <a:rPr lang="en-GB" sz="2400" b="1" dirty="0" smtClean="0">
                <a:solidFill>
                  <a:schemeClr val="bg1"/>
                </a:solidFill>
              </a:rPr>
              <a:t>ction </a:t>
            </a:r>
            <a:r>
              <a:rPr lang="en-GB" sz="2400" b="1" dirty="0">
                <a:solidFill>
                  <a:schemeClr val="bg1"/>
                </a:solidFill>
              </a:rPr>
              <a:t>A</a:t>
            </a:r>
            <a:r>
              <a:rPr lang="en-GB" sz="2400" b="1" dirty="0" smtClean="0">
                <a:solidFill>
                  <a:schemeClr val="bg1"/>
                </a:solidFill>
              </a:rPr>
              <a:t>gainst the Principal after the Forensic Report</a:t>
            </a:r>
            <a:endParaRPr lang="en-ZA" sz="2400" b="1" dirty="0">
              <a:cs typeface="Arial" pitchFamily="34" charset="0"/>
            </a:endParaRPr>
          </a:p>
        </p:txBody>
      </p:sp>
    </p:spTree>
    <p:extLst>
      <p:ext uri="{BB962C8B-B14F-4D97-AF65-F5344CB8AC3E}">
        <p14:creationId xmlns:p14="http://schemas.microsoft.com/office/powerpoint/2010/main" val="32647651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2" name="TextBox 1"/>
          <p:cNvSpPr txBox="1"/>
          <p:nvPr/>
        </p:nvSpPr>
        <p:spPr>
          <a:xfrm>
            <a:off x="406399" y="1545481"/>
            <a:ext cx="8291397" cy="4447371"/>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ZA" sz="2300" dirty="0">
                <a:latin typeface="Arial" panose="020B0604020202020204" pitchFamily="34" charset="0"/>
                <a:cs typeface="Arial" panose="020B0604020202020204" pitchFamily="34" charset="0"/>
              </a:rPr>
              <a:t>A second legal opinion was sought from Adv T </a:t>
            </a:r>
            <a:r>
              <a:rPr lang="en-ZA" sz="2300" dirty="0" err="1">
                <a:latin typeface="Arial" panose="020B0604020202020204" pitchFamily="34" charset="0"/>
                <a:cs typeface="Arial" panose="020B0604020202020204" pitchFamily="34" charset="0"/>
              </a:rPr>
              <a:t>Motau</a:t>
            </a:r>
            <a:r>
              <a:rPr lang="en-ZA" sz="2300" dirty="0">
                <a:latin typeface="Arial" panose="020B0604020202020204" pitchFamily="34" charset="0"/>
                <a:cs typeface="Arial" panose="020B0604020202020204" pitchFamily="34" charset="0"/>
              </a:rPr>
              <a:t> dated 11 November </a:t>
            </a:r>
            <a:r>
              <a:rPr lang="en-ZA" sz="2300" dirty="0" smtClean="0">
                <a:latin typeface="Arial" panose="020B0604020202020204" pitchFamily="34" charset="0"/>
                <a:cs typeface="Arial" panose="020B0604020202020204" pitchFamily="34" charset="0"/>
              </a:rPr>
              <a:t>2009</a:t>
            </a:r>
            <a:endParaRPr lang="en-ZA" sz="2300" dirty="0">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pPr>
            <a:r>
              <a:rPr lang="en-ZA" sz="2300" dirty="0" smtClean="0">
                <a:latin typeface="Arial" panose="020B0604020202020204" pitchFamily="34" charset="0"/>
                <a:cs typeface="Arial" panose="020B0604020202020204" pitchFamily="34" charset="0"/>
              </a:rPr>
              <a:t>The </a:t>
            </a:r>
            <a:r>
              <a:rPr lang="en-ZA" sz="2300" dirty="0">
                <a:latin typeface="Arial" panose="020B0604020202020204" pitchFamily="34" charset="0"/>
                <a:cs typeface="Arial" panose="020B0604020202020204" pitchFamily="34" charset="0"/>
              </a:rPr>
              <a:t>opinion confirmed that the issues were not addressed with detail and precision in the forensic </a:t>
            </a:r>
            <a:r>
              <a:rPr lang="en-ZA" sz="2300" dirty="0" smtClean="0">
                <a:latin typeface="Arial" panose="020B0604020202020204" pitchFamily="34" charset="0"/>
                <a:cs typeface="Arial" panose="020B0604020202020204" pitchFamily="34" charset="0"/>
              </a:rPr>
              <a:t>report</a:t>
            </a:r>
            <a:endParaRPr lang="en-ZA" sz="2300" dirty="0">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pPr>
            <a:r>
              <a:rPr lang="en-ZA" sz="2300" dirty="0" smtClean="0">
                <a:latin typeface="Arial" panose="020B0604020202020204" pitchFamily="34" charset="0"/>
                <a:cs typeface="Arial" panose="020B0604020202020204" pitchFamily="34" charset="0"/>
              </a:rPr>
              <a:t>However</a:t>
            </a:r>
            <a:r>
              <a:rPr lang="en-ZA" sz="2300" dirty="0">
                <a:latin typeface="Arial" panose="020B0604020202020204" pitchFamily="34" charset="0"/>
                <a:cs typeface="Arial" panose="020B0604020202020204" pitchFamily="34" charset="0"/>
              </a:rPr>
              <a:t>, the report recommended that there is prima facie case, which evidence may be established during the hearing notwithstanding the challenges with the detail and precision of the </a:t>
            </a:r>
            <a:r>
              <a:rPr lang="en-ZA" sz="2300" dirty="0" smtClean="0">
                <a:latin typeface="Arial" panose="020B0604020202020204" pitchFamily="34" charset="0"/>
                <a:cs typeface="Arial" panose="020B0604020202020204" pitchFamily="34" charset="0"/>
              </a:rPr>
              <a:t>report</a:t>
            </a:r>
            <a:endParaRPr lang="en-ZA" sz="2300" dirty="0">
              <a:latin typeface="Arial" panose="020B0604020202020204" pitchFamily="34" charset="0"/>
              <a:cs typeface="Arial" panose="020B0604020202020204" pitchFamily="34" charset="0"/>
            </a:endParaRPr>
          </a:p>
          <a:p>
            <a:pPr marL="342900" indent="-342900">
              <a:spcAft>
                <a:spcPts val="1200"/>
              </a:spcAft>
              <a:buFont typeface="Arial" panose="020B0604020202020204" pitchFamily="34" charset="0"/>
              <a:buChar char="•"/>
            </a:pPr>
            <a:r>
              <a:rPr lang="en-ZA" sz="2300" dirty="0" smtClean="0">
                <a:latin typeface="Arial" panose="020B0604020202020204" pitchFamily="34" charset="0"/>
                <a:cs typeface="Arial" panose="020B0604020202020204" pitchFamily="34" charset="0"/>
              </a:rPr>
              <a:t>GDE </a:t>
            </a:r>
            <a:r>
              <a:rPr lang="en-ZA" sz="2300" dirty="0">
                <a:latin typeface="Arial" panose="020B0604020202020204" pitchFamily="34" charset="0"/>
                <a:cs typeface="Arial" panose="020B0604020202020204" pitchFamily="34" charset="0"/>
              </a:rPr>
              <a:t>on assessment of the report, and two legal opinions, decided not to continue with the disciplinary hearing. Principal was reinstated on or around April </a:t>
            </a:r>
            <a:r>
              <a:rPr lang="en-ZA" sz="2300" dirty="0" smtClean="0">
                <a:latin typeface="Arial" panose="020B0604020202020204" pitchFamily="34" charset="0"/>
                <a:cs typeface="Arial" panose="020B0604020202020204" pitchFamily="34" charset="0"/>
              </a:rPr>
              <a:t>2011</a:t>
            </a:r>
            <a:endParaRPr lang="en-ZA" sz="2300" dirty="0"/>
          </a:p>
        </p:txBody>
      </p:sp>
      <p:sp>
        <p:nvSpPr>
          <p:cNvPr id="10"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5</a:t>
            </a:fld>
            <a:endParaRPr lang="en-US" dirty="0">
              <a:latin typeface="+mn-lt"/>
              <a:cs typeface="Arial" pitchFamily="34" charset="0"/>
            </a:endParaRPr>
          </a:p>
        </p:txBody>
      </p:sp>
      <p:sp>
        <p:nvSpPr>
          <p:cNvPr id="7" name="TextBox 6"/>
          <p:cNvSpPr txBox="1"/>
          <p:nvPr/>
        </p:nvSpPr>
        <p:spPr>
          <a:xfrm>
            <a:off x="406400" y="476250"/>
            <a:ext cx="8291396" cy="830997"/>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GB" sz="2400" b="1" dirty="0" smtClean="0">
                <a:solidFill>
                  <a:schemeClr val="bg1"/>
                </a:solidFill>
              </a:rPr>
              <a:t>Second Legal Opinion on Disciplinary </a:t>
            </a:r>
            <a:r>
              <a:rPr lang="en-GB" sz="2400" b="1" dirty="0">
                <a:solidFill>
                  <a:schemeClr val="bg1"/>
                </a:solidFill>
              </a:rPr>
              <a:t>A</a:t>
            </a:r>
            <a:r>
              <a:rPr lang="en-GB" sz="2400" b="1" dirty="0" smtClean="0">
                <a:solidFill>
                  <a:schemeClr val="bg1"/>
                </a:solidFill>
              </a:rPr>
              <a:t>ction </a:t>
            </a:r>
            <a:r>
              <a:rPr lang="en-GB" sz="2400" b="1" dirty="0">
                <a:solidFill>
                  <a:schemeClr val="bg1"/>
                </a:solidFill>
              </a:rPr>
              <a:t>A</a:t>
            </a:r>
            <a:r>
              <a:rPr lang="en-GB" sz="2400" b="1" dirty="0" smtClean="0">
                <a:solidFill>
                  <a:schemeClr val="bg1"/>
                </a:solidFill>
              </a:rPr>
              <a:t>gainst the Principal after the Forensic Report</a:t>
            </a:r>
            <a:endParaRPr lang="en-ZA" sz="2400" b="1" dirty="0">
              <a:cs typeface="Arial" pitchFamily="34" charset="0"/>
            </a:endParaRPr>
          </a:p>
        </p:txBody>
      </p:sp>
    </p:spTree>
    <p:extLst>
      <p:ext uri="{BB962C8B-B14F-4D97-AF65-F5344CB8AC3E}">
        <p14:creationId xmlns:p14="http://schemas.microsoft.com/office/powerpoint/2010/main" val="3590839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406400" y="1042258"/>
            <a:ext cx="8291396" cy="535854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61950" lvl="1" indent="-361950">
              <a:spcBef>
                <a:spcPts val="0"/>
              </a:spcBef>
              <a:spcAft>
                <a:spcPts val="1200"/>
              </a:spcAft>
              <a:buFont typeface="Arial" panose="020B0604020202020204" pitchFamily="34" charset="0"/>
              <a:buChar char="•"/>
            </a:pPr>
            <a:r>
              <a:rPr lang="en-GB" sz="2200" dirty="0"/>
              <a:t>In 2010, under case No 6700/10, the College sought an interdict against its employees in the North Gauteng High Court, </a:t>
            </a:r>
            <a:r>
              <a:rPr lang="en-GB" sz="2200" dirty="0" smtClean="0"/>
              <a:t>Pretoria</a:t>
            </a:r>
            <a:endParaRPr lang="en-GB" sz="2200" dirty="0"/>
          </a:p>
          <a:p>
            <a:pPr marL="361950" lvl="1" indent="-361950">
              <a:spcBef>
                <a:spcPts val="0"/>
              </a:spcBef>
              <a:spcAft>
                <a:spcPts val="1200"/>
              </a:spcAft>
              <a:buFont typeface="Arial" panose="020B0604020202020204" pitchFamily="34" charset="0"/>
              <a:buChar char="•"/>
            </a:pPr>
            <a:r>
              <a:rPr lang="en-GB" sz="2200" dirty="0"/>
              <a:t>The interdict was granted restricting –</a:t>
            </a:r>
          </a:p>
          <a:p>
            <a:pPr marL="717550" lvl="1" indent="-361950">
              <a:spcBef>
                <a:spcPts val="0"/>
              </a:spcBef>
              <a:spcAft>
                <a:spcPts val="1200"/>
              </a:spcAft>
              <a:buFont typeface="Symbol" panose="05050102010706020507" pitchFamily="18" charset="2"/>
              <a:buChar char=""/>
            </a:pPr>
            <a:r>
              <a:rPr lang="en-GB" sz="2200" dirty="0"/>
              <a:t>against causing, instructing any employee to leave or vacate their </a:t>
            </a:r>
            <a:r>
              <a:rPr lang="en-GB" sz="2200" dirty="0" smtClean="0"/>
              <a:t>offices</a:t>
            </a:r>
            <a:endParaRPr lang="en-GB" sz="2200" dirty="0"/>
          </a:p>
          <a:p>
            <a:pPr marL="717550" lvl="1" indent="-361950">
              <a:spcBef>
                <a:spcPts val="0"/>
              </a:spcBef>
              <a:spcAft>
                <a:spcPts val="1200"/>
              </a:spcAft>
              <a:buFont typeface="Symbol" panose="05050102010706020507" pitchFamily="18" charset="2"/>
              <a:buChar char=""/>
            </a:pPr>
            <a:r>
              <a:rPr lang="en-GB" sz="2200" dirty="0"/>
              <a:t>intimidating, threating, assaulting or harassing any employee or staff </a:t>
            </a:r>
            <a:r>
              <a:rPr lang="en-GB" sz="2200" dirty="0" smtClean="0"/>
              <a:t>member</a:t>
            </a:r>
            <a:endParaRPr lang="en-GB" sz="2200" dirty="0"/>
          </a:p>
          <a:p>
            <a:pPr marL="717550" lvl="1" indent="-361950">
              <a:spcBef>
                <a:spcPts val="0"/>
              </a:spcBef>
              <a:spcAft>
                <a:spcPts val="1200"/>
              </a:spcAft>
              <a:buFont typeface="Symbol" panose="05050102010706020507" pitchFamily="18" charset="2"/>
              <a:buChar char=""/>
            </a:pPr>
            <a:r>
              <a:rPr lang="en-GB" sz="2200" dirty="0"/>
              <a:t>from making campuses </a:t>
            </a:r>
            <a:r>
              <a:rPr lang="en-GB" sz="2200" dirty="0" smtClean="0"/>
              <a:t>ungovernable</a:t>
            </a:r>
          </a:p>
          <a:p>
            <a:pPr marL="717550" lvl="1" indent="-361950">
              <a:spcBef>
                <a:spcPts val="0"/>
              </a:spcBef>
              <a:spcAft>
                <a:spcPts val="1200"/>
              </a:spcAft>
              <a:buFont typeface="Symbol" panose="05050102010706020507" pitchFamily="18" charset="2"/>
              <a:buChar char=""/>
            </a:pPr>
            <a:r>
              <a:rPr lang="en-GB" sz="2200" dirty="0" smtClean="0"/>
              <a:t>from </a:t>
            </a:r>
            <a:r>
              <a:rPr lang="en-GB" sz="2200" dirty="0"/>
              <a:t>barricading entrances etc.</a:t>
            </a:r>
          </a:p>
        </p:txBody>
      </p:sp>
      <p:sp>
        <p:nvSpPr>
          <p:cNvPr id="9"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6</a:t>
            </a:fld>
            <a:endParaRPr lang="en-US" dirty="0">
              <a:latin typeface="+mn-lt"/>
              <a:cs typeface="Arial" pitchFamily="34" charset="0"/>
            </a:endParaRPr>
          </a:p>
        </p:txBody>
      </p:sp>
      <p:sp>
        <p:nvSpPr>
          <p:cNvPr id="10" name="TextBox 9"/>
          <p:cNvSpPr txBox="1"/>
          <p:nvPr/>
        </p:nvSpPr>
        <p:spPr>
          <a:xfrm>
            <a:off x="406400" y="476250"/>
            <a:ext cx="8291396" cy="46166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GB" sz="2400" b="1" dirty="0" smtClean="0">
                <a:solidFill>
                  <a:schemeClr val="bg1"/>
                </a:solidFill>
              </a:rPr>
              <a:t>Court Interdict </a:t>
            </a:r>
            <a:r>
              <a:rPr lang="en-GB" sz="2400" b="1" dirty="0">
                <a:solidFill>
                  <a:schemeClr val="bg1"/>
                </a:solidFill>
              </a:rPr>
              <a:t>A</a:t>
            </a:r>
            <a:r>
              <a:rPr lang="en-GB" sz="2400" b="1" dirty="0" smtClean="0">
                <a:solidFill>
                  <a:schemeClr val="bg1"/>
                </a:solidFill>
              </a:rPr>
              <a:t>gainst Tshwane South Employees</a:t>
            </a:r>
            <a:endParaRPr lang="en-ZA" sz="2400" b="1" dirty="0">
              <a:cs typeface="Arial" pitchFamily="34" charset="0"/>
            </a:endParaRPr>
          </a:p>
        </p:txBody>
      </p:sp>
    </p:spTree>
    <p:extLst>
      <p:ext uri="{BB962C8B-B14F-4D97-AF65-F5344CB8AC3E}">
        <p14:creationId xmlns:p14="http://schemas.microsoft.com/office/powerpoint/2010/main" val="4185588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406400" y="965200"/>
            <a:ext cx="8291396" cy="5435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361950" lvl="1" indent="-361950">
              <a:spcBef>
                <a:spcPts val="0"/>
              </a:spcBef>
              <a:spcAft>
                <a:spcPts val="1200"/>
              </a:spcAft>
              <a:buFont typeface="Arial" panose="020B0604020202020204" pitchFamily="34" charset="0"/>
              <a:buChar char="•"/>
            </a:pPr>
            <a:r>
              <a:rPr lang="en-GB" sz="2200" dirty="0"/>
              <a:t>In the Magistrate’s Court for the district of Pretoria under case No: 14/2155/10 some employees were found </a:t>
            </a:r>
            <a:r>
              <a:rPr lang="en-GB" sz="2200" dirty="0" smtClean="0"/>
              <a:t>guilty</a:t>
            </a:r>
            <a:endParaRPr lang="en-GB" sz="2200" dirty="0"/>
          </a:p>
          <a:p>
            <a:pPr marL="361950" lvl="1" indent="-361950">
              <a:spcBef>
                <a:spcPts val="0"/>
              </a:spcBef>
              <a:spcAft>
                <a:spcPts val="1200"/>
              </a:spcAft>
              <a:buFont typeface="Arial" panose="020B0604020202020204" pitchFamily="34" charset="0"/>
              <a:buChar char="•"/>
            </a:pPr>
            <a:r>
              <a:rPr lang="en-GB" sz="2200" dirty="0" smtClean="0"/>
              <a:t>The </a:t>
            </a:r>
            <a:r>
              <a:rPr lang="en-GB" sz="2200" dirty="0"/>
              <a:t>charges included disturbance of public peace and unlawfully and intentionally damaging the property of Tshwane South College and </a:t>
            </a:r>
            <a:r>
              <a:rPr lang="en-GB" sz="2200" dirty="0" smtClean="0"/>
              <a:t>motor </a:t>
            </a:r>
            <a:r>
              <a:rPr lang="en-GB" sz="2200" dirty="0"/>
              <a:t>vehicle, a brand new Mercedes Benz of the Principal.</a:t>
            </a:r>
          </a:p>
          <a:p>
            <a:pPr marL="361950" lvl="1" indent="-361950">
              <a:spcBef>
                <a:spcPts val="0"/>
              </a:spcBef>
              <a:spcAft>
                <a:spcPts val="1200"/>
              </a:spcAft>
              <a:buFont typeface="Arial" panose="020B0604020202020204" pitchFamily="34" charset="0"/>
              <a:buChar char="•"/>
            </a:pPr>
            <a:r>
              <a:rPr lang="en-GB" sz="2200" dirty="0" smtClean="0"/>
              <a:t>The accused </a:t>
            </a:r>
            <a:r>
              <a:rPr lang="en-GB" sz="2200" dirty="0"/>
              <a:t>were sentenced to six years imprisonment wholly suspended for five years with conditions to pay damages to Tshwane South </a:t>
            </a:r>
            <a:r>
              <a:rPr lang="en-GB" sz="2200" dirty="0" smtClean="0"/>
              <a:t>College</a:t>
            </a:r>
            <a:endParaRPr lang="en-GB" sz="2200" dirty="0"/>
          </a:p>
          <a:p>
            <a:pPr marL="361950" lvl="1" indent="-361950">
              <a:spcBef>
                <a:spcPts val="0"/>
              </a:spcBef>
              <a:spcAft>
                <a:spcPts val="1200"/>
              </a:spcAft>
              <a:buFont typeface="Arial" panose="020B0604020202020204" pitchFamily="34" charset="0"/>
              <a:buChar char="•"/>
            </a:pPr>
            <a:r>
              <a:rPr lang="en-GB" sz="2200" dirty="0" smtClean="0"/>
              <a:t>Each </a:t>
            </a:r>
            <a:r>
              <a:rPr lang="en-GB" sz="2200" dirty="0"/>
              <a:t>of the Accused had to pay R8 </a:t>
            </a:r>
            <a:r>
              <a:rPr lang="en-GB" sz="2200" dirty="0" smtClean="0"/>
              <a:t>225.45 </a:t>
            </a:r>
            <a:r>
              <a:rPr lang="en-GB" sz="2200" dirty="0"/>
              <a:t>before </a:t>
            </a:r>
            <a:r>
              <a:rPr lang="en-GB" sz="2200" dirty="0" smtClean="0"/>
              <a:t>                 31 </a:t>
            </a:r>
            <a:r>
              <a:rPr lang="en-GB" sz="2200" dirty="0"/>
              <a:t>December </a:t>
            </a:r>
            <a:r>
              <a:rPr lang="en-GB" sz="2200" dirty="0" smtClean="0"/>
              <a:t>2014</a:t>
            </a:r>
            <a:endParaRPr lang="en-GB" sz="2200" dirty="0"/>
          </a:p>
          <a:p>
            <a:pPr marL="361950" lvl="1" indent="-361950">
              <a:spcBef>
                <a:spcPts val="0"/>
              </a:spcBef>
              <a:spcAft>
                <a:spcPts val="1200"/>
              </a:spcAft>
              <a:buFont typeface="Arial" panose="020B0604020202020204" pitchFamily="34" charset="0"/>
              <a:buChar char="•"/>
            </a:pPr>
            <a:r>
              <a:rPr lang="en-GB" sz="2200" dirty="0" smtClean="0"/>
              <a:t>The </a:t>
            </a:r>
            <a:r>
              <a:rPr lang="en-GB" sz="2200" dirty="0"/>
              <a:t>hearing took place from 05 December 2013 and completed on 04 February </a:t>
            </a:r>
            <a:r>
              <a:rPr lang="en-GB" sz="2200" dirty="0" smtClean="0"/>
              <a:t>2014</a:t>
            </a:r>
            <a:endParaRPr lang="en-GB" sz="2200" dirty="0"/>
          </a:p>
        </p:txBody>
      </p:sp>
      <p:sp>
        <p:nvSpPr>
          <p:cNvPr id="9"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7</a:t>
            </a:fld>
            <a:endParaRPr lang="en-US" dirty="0">
              <a:latin typeface="+mn-lt"/>
              <a:cs typeface="Arial" pitchFamily="34" charset="0"/>
            </a:endParaRPr>
          </a:p>
        </p:txBody>
      </p:sp>
      <p:sp>
        <p:nvSpPr>
          <p:cNvPr id="10" name="TextBox 9"/>
          <p:cNvSpPr txBox="1"/>
          <p:nvPr/>
        </p:nvSpPr>
        <p:spPr>
          <a:xfrm>
            <a:off x="406400" y="476250"/>
            <a:ext cx="8291396" cy="461583"/>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GB" sz="2400" b="1" dirty="0" smtClean="0">
                <a:solidFill>
                  <a:schemeClr val="bg1"/>
                </a:solidFill>
              </a:rPr>
              <a:t>Criminal Offences </a:t>
            </a:r>
            <a:r>
              <a:rPr lang="en-GB" sz="2400" b="1" dirty="0">
                <a:solidFill>
                  <a:schemeClr val="bg1"/>
                </a:solidFill>
              </a:rPr>
              <a:t>A</a:t>
            </a:r>
            <a:r>
              <a:rPr lang="en-GB" sz="2400" b="1" dirty="0" smtClean="0">
                <a:solidFill>
                  <a:schemeClr val="bg1"/>
                </a:solidFill>
              </a:rPr>
              <a:t>gainst Some </a:t>
            </a:r>
            <a:r>
              <a:rPr lang="en-GB" sz="2400" b="1" dirty="0">
                <a:solidFill>
                  <a:schemeClr val="bg1"/>
                </a:solidFill>
              </a:rPr>
              <a:t>E</a:t>
            </a:r>
            <a:r>
              <a:rPr lang="en-GB" sz="2400" b="1" dirty="0" smtClean="0">
                <a:solidFill>
                  <a:schemeClr val="bg1"/>
                </a:solidFill>
              </a:rPr>
              <a:t>mployees</a:t>
            </a:r>
            <a:endParaRPr lang="en-US" sz="2400" b="1" dirty="0">
              <a:solidFill>
                <a:schemeClr val="bg1"/>
              </a:solidFill>
            </a:endParaRPr>
          </a:p>
        </p:txBody>
      </p:sp>
    </p:spTree>
    <p:extLst>
      <p:ext uri="{BB962C8B-B14F-4D97-AF65-F5344CB8AC3E}">
        <p14:creationId xmlns:p14="http://schemas.microsoft.com/office/powerpoint/2010/main" val="1097608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2" name="TextBox 1"/>
          <p:cNvSpPr txBox="1"/>
          <p:nvPr/>
        </p:nvSpPr>
        <p:spPr>
          <a:xfrm>
            <a:off x="406401" y="1035050"/>
            <a:ext cx="8291396" cy="1929177"/>
          </a:xfrm>
          <a:prstGeom prst="rect">
            <a:avLst/>
          </a:prstGeom>
          <a:noFill/>
        </p:spPr>
        <p:txBody>
          <a:bodyPr wrap="square" bIns="36000" rtlCol="0">
            <a:spAutoFit/>
          </a:bodyPr>
          <a:lstStyle/>
          <a:p>
            <a:pPr marL="285750" indent="-285750">
              <a:spcAft>
                <a:spcPts val="1200"/>
              </a:spcAft>
              <a:buFont typeface="Arial" panose="020B0604020202020204" pitchFamily="34" charset="0"/>
              <a:buChar char="•"/>
            </a:pPr>
            <a:r>
              <a:rPr lang="en-GB" altLang="en-US" sz="2000" dirty="0">
                <a:solidFill>
                  <a:srgbClr val="000000"/>
                </a:solidFill>
              </a:rPr>
              <a:t>Court pronounced “like hooligans you tried to destroy the campus, broke windows on your way to the CEO office, broke into the CEO office and start assaulting him because you were unhappy with the management at that college. This is not how things are supposed to happen in South Africa. You were supposed to set an example for students, but what did you do</a:t>
            </a:r>
            <a:r>
              <a:rPr lang="en-GB" altLang="en-US" sz="2000" dirty="0" smtClean="0">
                <a:solidFill>
                  <a:srgbClr val="000000"/>
                </a:solidFill>
              </a:rPr>
              <a:t>”</a:t>
            </a:r>
            <a:endParaRPr lang="en-GB" altLang="en-US" sz="2000" dirty="0">
              <a:solidFill>
                <a:srgbClr val="000000"/>
              </a:solidFill>
            </a:endParaRPr>
          </a:p>
        </p:txBody>
      </p:sp>
      <p:sp>
        <p:nvSpPr>
          <p:cNvPr id="11"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8</a:t>
            </a:fld>
            <a:endParaRPr lang="en-US" dirty="0">
              <a:latin typeface="+mn-lt"/>
              <a:cs typeface="Arial" pitchFamily="34" charset="0"/>
            </a:endParaRPr>
          </a:p>
        </p:txBody>
      </p:sp>
      <p:sp>
        <p:nvSpPr>
          <p:cNvPr id="7" name="TextBox 6"/>
          <p:cNvSpPr txBox="1"/>
          <p:nvPr/>
        </p:nvSpPr>
        <p:spPr>
          <a:xfrm>
            <a:off x="406400" y="476250"/>
            <a:ext cx="8291396" cy="461583"/>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GB" sz="2400" b="1" dirty="0" smtClean="0">
                <a:solidFill>
                  <a:schemeClr val="bg1"/>
                </a:solidFill>
              </a:rPr>
              <a:t>Criminal Offences </a:t>
            </a:r>
            <a:r>
              <a:rPr lang="en-GB" sz="2400" b="1" dirty="0">
                <a:solidFill>
                  <a:schemeClr val="bg1"/>
                </a:solidFill>
              </a:rPr>
              <a:t>A</a:t>
            </a:r>
            <a:r>
              <a:rPr lang="en-GB" sz="2400" b="1" dirty="0" smtClean="0">
                <a:solidFill>
                  <a:schemeClr val="bg1"/>
                </a:solidFill>
              </a:rPr>
              <a:t>gainst Some </a:t>
            </a:r>
            <a:r>
              <a:rPr lang="en-GB" sz="2400" b="1" dirty="0">
                <a:solidFill>
                  <a:schemeClr val="bg1"/>
                </a:solidFill>
              </a:rPr>
              <a:t>E</a:t>
            </a:r>
            <a:r>
              <a:rPr lang="en-GB" sz="2400" b="1" dirty="0" smtClean="0">
                <a:solidFill>
                  <a:schemeClr val="bg1"/>
                </a:solidFill>
              </a:rPr>
              <a:t>mployees</a:t>
            </a:r>
            <a:endParaRPr lang="en-US" sz="2400" b="1" dirty="0">
              <a:solidFill>
                <a:schemeClr val="bg1"/>
              </a:solidFill>
            </a:endParaRPr>
          </a:p>
        </p:txBody>
      </p:sp>
    </p:spTree>
    <p:extLst>
      <p:ext uri="{BB962C8B-B14F-4D97-AF65-F5344CB8AC3E}">
        <p14:creationId xmlns:p14="http://schemas.microsoft.com/office/powerpoint/2010/main" val="2127887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9" y="6350"/>
            <a:ext cx="9161821" cy="6928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5" name="Content Placeholder 2"/>
          <p:cNvSpPr txBox="1">
            <a:spLocks/>
          </p:cNvSpPr>
          <p:nvPr/>
        </p:nvSpPr>
        <p:spPr>
          <a:xfrm>
            <a:off x="228600" y="1066800"/>
            <a:ext cx="8111213" cy="523457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endParaRPr lang="en-ZA" sz="2000" dirty="0" smtClean="0"/>
          </a:p>
          <a:p>
            <a:pPr marL="457200" lvl="1" indent="0">
              <a:buNone/>
            </a:pPr>
            <a:endParaRPr lang="en-ZA" sz="2000" dirty="0" smtClean="0"/>
          </a:p>
        </p:txBody>
      </p:sp>
      <p:sp>
        <p:nvSpPr>
          <p:cNvPr id="2" name="TextBox 1"/>
          <p:cNvSpPr txBox="1"/>
          <p:nvPr/>
        </p:nvSpPr>
        <p:spPr>
          <a:xfrm>
            <a:off x="406400" y="996950"/>
            <a:ext cx="8291396" cy="4062651"/>
          </a:xfrm>
          <a:prstGeom prst="rect">
            <a:avLst/>
          </a:prstGeom>
          <a:noFill/>
        </p:spPr>
        <p:txBody>
          <a:bodyPr wrap="square" rtlCol="0">
            <a:spAutoFit/>
          </a:bodyPr>
          <a:lstStyle/>
          <a:p>
            <a:pPr marL="355600" lvl="1" indent="-342900">
              <a:spcAft>
                <a:spcPts val="1200"/>
              </a:spcAft>
              <a:buFont typeface="Arial" panose="020B0604020202020204" pitchFamily="34" charset="0"/>
              <a:buChar char="•"/>
            </a:pPr>
            <a:r>
              <a:rPr lang="en-GB" altLang="en-US" sz="2200" dirty="0">
                <a:solidFill>
                  <a:srgbClr val="000000"/>
                </a:solidFill>
              </a:rPr>
              <a:t>Notices of disciplinary hearings were served on employees of the college from February 2011 in respect of acts of misconducts at Tshwane South College, </a:t>
            </a:r>
            <a:r>
              <a:rPr lang="en-GB" altLang="en-US" sz="2200" dirty="0" smtClean="0">
                <a:solidFill>
                  <a:srgbClr val="000000"/>
                </a:solidFill>
              </a:rPr>
              <a:t>i.e.:</a:t>
            </a:r>
            <a:endParaRPr lang="en-GB" altLang="en-US" sz="2200" dirty="0">
              <a:solidFill>
                <a:srgbClr val="000000"/>
              </a:solidFill>
            </a:endParaRPr>
          </a:p>
          <a:p>
            <a:pPr marL="717550" lvl="1" indent="-342900">
              <a:spcAft>
                <a:spcPts val="1200"/>
              </a:spcAft>
              <a:buFont typeface="Symbol" panose="05050102010706020507" pitchFamily="18" charset="2"/>
              <a:buChar char=""/>
            </a:pPr>
            <a:r>
              <a:rPr lang="en-GB" altLang="en-US" sz="2200" dirty="0">
                <a:solidFill>
                  <a:srgbClr val="000000"/>
                </a:solidFill>
              </a:rPr>
              <a:t>Contravention of the court </a:t>
            </a:r>
            <a:r>
              <a:rPr lang="en-GB" altLang="en-US" sz="2200" dirty="0" smtClean="0">
                <a:solidFill>
                  <a:srgbClr val="000000"/>
                </a:solidFill>
              </a:rPr>
              <a:t>interdict</a:t>
            </a:r>
            <a:endParaRPr lang="en-GB" altLang="en-US" sz="2200" dirty="0">
              <a:solidFill>
                <a:srgbClr val="000000"/>
              </a:solidFill>
            </a:endParaRPr>
          </a:p>
          <a:p>
            <a:pPr marL="717550" lvl="1" indent="-342900">
              <a:spcAft>
                <a:spcPts val="1200"/>
              </a:spcAft>
              <a:buFont typeface="Symbol" panose="05050102010706020507" pitchFamily="18" charset="2"/>
              <a:buChar char=""/>
            </a:pPr>
            <a:r>
              <a:rPr lang="en-GB" altLang="en-US" sz="2200" dirty="0">
                <a:solidFill>
                  <a:srgbClr val="000000"/>
                </a:solidFill>
              </a:rPr>
              <a:t>Insulting and swearing at certain </a:t>
            </a:r>
            <a:r>
              <a:rPr lang="en-GB" altLang="en-US" sz="2200" dirty="0" smtClean="0">
                <a:solidFill>
                  <a:srgbClr val="000000"/>
                </a:solidFill>
              </a:rPr>
              <a:t>employees</a:t>
            </a:r>
            <a:endParaRPr lang="en-GB" altLang="en-US" sz="2200" dirty="0">
              <a:solidFill>
                <a:srgbClr val="000000"/>
              </a:solidFill>
            </a:endParaRPr>
          </a:p>
          <a:p>
            <a:pPr marL="717550" lvl="1" indent="-342900">
              <a:spcAft>
                <a:spcPts val="1200"/>
              </a:spcAft>
              <a:buFont typeface="Symbol" panose="05050102010706020507" pitchFamily="18" charset="2"/>
              <a:buChar char=""/>
            </a:pPr>
            <a:r>
              <a:rPr lang="en-GB" altLang="en-US" sz="2200" dirty="0">
                <a:solidFill>
                  <a:srgbClr val="000000"/>
                </a:solidFill>
              </a:rPr>
              <a:t>Falsification of attendance </a:t>
            </a:r>
            <a:r>
              <a:rPr lang="en-GB" altLang="en-US" sz="2200" dirty="0" smtClean="0">
                <a:solidFill>
                  <a:srgbClr val="000000"/>
                </a:solidFill>
              </a:rPr>
              <a:t>registers</a:t>
            </a:r>
            <a:endParaRPr lang="en-GB" altLang="en-US" sz="2200" dirty="0">
              <a:solidFill>
                <a:srgbClr val="000000"/>
              </a:solidFill>
            </a:endParaRPr>
          </a:p>
          <a:p>
            <a:pPr marL="717550" lvl="1" indent="-342900">
              <a:spcAft>
                <a:spcPts val="1200"/>
              </a:spcAft>
              <a:buFont typeface="Symbol" panose="05050102010706020507" pitchFamily="18" charset="2"/>
              <a:buChar char=""/>
            </a:pPr>
            <a:r>
              <a:rPr lang="en-GB" altLang="en-US" sz="2200" dirty="0">
                <a:solidFill>
                  <a:srgbClr val="000000"/>
                </a:solidFill>
              </a:rPr>
              <a:t>Gross </a:t>
            </a:r>
            <a:r>
              <a:rPr lang="en-GB" altLang="en-US" sz="2200" dirty="0" smtClean="0">
                <a:solidFill>
                  <a:srgbClr val="000000"/>
                </a:solidFill>
              </a:rPr>
              <a:t>insubordination</a:t>
            </a:r>
            <a:endParaRPr lang="en-GB" altLang="en-US" sz="2200" dirty="0">
              <a:solidFill>
                <a:srgbClr val="000000"/>
              </a:solidFill>
            </a:endParaRPr>
          </a:p>
          <a:p>
            <a:pPr marL="717550" lvl="1" indent="-342900">
              <a:spcAft>
                <a:spcPts val="1200"/>
              </a:spcAft>
              <a:buFont typeface="Symbol" panose="05050102010706020507" pitchFamily="18" charset="2"/>
              <a:buChar char=""/>
            </a:pPr>
            <a:r>
              <a:rPr lang="en-GB" altLang="en-US" sz="2200" dirty="0">
                <a:solidFill>
                  <a:srgbClr val="000000"/>
                </a:solidFill>
              </a:rPr>
              <a:t>Malicious damage to college </a:t>
            </a:r>
            <a:r>
              <a:rPr lang="en-GB" altLang="en-US" sz="2200" dirty="0" smtClean="0">
                <a:solidFill>
                  <a:srgbClr val="000000"/>
                </a:solidFill>
              </a:rPr>
              <a:t>property</a:t>
            </a:r>
            <a:endParaRPr lang="en-GB" altLang="en-US" sz="2200" dirty="0">
              <a:solidFill>
                <a:srgbClr val="000000"/>
              </a:solidFill>
            </a:endParaRPr>
          </a:p>
          <a:p>
            <a:pPr marL="717550" lvl="1" indent="-342900">
              <a:spcAft>
                <a:spcPts val="1200"/>
              </a:spcAft>
              <a:buFont typeface="Arial" panose="020B0604020202020204" pitchFamily="34" charset="0"/>
              <a:buChar char="•"/>
            </a:pPr>
            <a:endParaRPr lang="en-GB" altLang="en-US" sz="2200" dirty="0">
              <a:solidFill>
                <a:srgbClr val="000000"/>
              </a:solidFill>
            </a:endParaRPr>
          </a:p>
        </p:txBody>
      </p:sp>
      <p:sp>
        <p:nvSpPr>
          <p:cNvPr id="10" name="Slide Number Placeholder 3"/>
          <p:cNvSpPr txBox="1">
            <a:spLocks/>
          </p:cNvSpPr>
          <p:nvPr/>
        </p:nvSpPr>
        <p:spPr bwMode="auto">
          <a:xfrm>
            <a:off x="8166100" y="6623336"/>
            <a:ext cx="990600" cy="3004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3BABFDD9-386B-4635-A8AB-4BCCAEB4E35F}" type="slidenum">
              <a:rPr lang="en-US" smtClean="0">
                <a:latin typeface="+mn-lt"/>
                <a:cs typeface="Arial" pitchFamily="34" charset="0"/>
              </a:rPr>
              <a:pPr>
                <a:defRPr/>
              </a:pPr>
              <a:t>9</a:t>
            </a:fld>
            <a:endParaRPr lang="en-US" dirty="0">
              <a:latin typeface="+mn-lt"/>
              <a:cs typeface="Arial" pitchFamily="34" charset="0"/>
            </a:endParaRPr>
          </a:p>
        </p:txBody>
      </p:sp>
      <p:sp>
        <p:nvSpPr>
          <p:cNvPr id="11" name="TextBox 10"/>
          <p:cNvSpPr txBox="1"/>
          <p:nvPr/>
        </p:nvSpPr>
        <p:spPr>
          <a:xfrm>
            <a:off x="406400" y="476250"/>
            <a:ext cx="8291396" cy="461583"/>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sz="2400" b="1" dirty="0" smtClean="0">
                <a:solidFill>
                  <a:schemeClr val="bg1"/>
                </a:solidFill>
              </a:rPr>
              <a:t>Disciplinary Hearings </a:t>
            </a:r>
            <a:r>
              <a:rPr lang="en-US" sz="2400" b="1" dirty="0">
                <a:solidFill>
                  <a:schemeClr val="bg1"/>
                </a:solidFill>
              </a:rPr>
              <a:t>A</a:t>
            </a:r>
            <a:r>
              <a:rPr lang="en-US" sz="2400" b="1" dirty="0" smtClean="0">
                <a:solidFill>
                  <a:schemeClr val="bg1"/>
                </a:solidFill>
              </a:rPr>
              <a:t>gainst </a:t>
            </a:r>
            <a:r>
              <a:rPr lang="en-US" sz="2400" b="1" dirty="0">
                <a:solidFill>
                  <a:schemeClr val="bg1"/>
                </a:solidFill>
              </a:rPr>
              <a:t>E</a:t>
            </a:r>
            <a:r>
              <a:rPr lang="en-US" sz="2400" b="1" dirty="0" smtClean="0">
                <a:solidFill>
                  <a:schemeClr val="bg1"/>
                </a:solidFill>
              </a:rPr>
              <a:t>mployees</a:t>
            </a:r>
            <a:endParaRPr lang="en-ZA" sz="2400" b="1" dirty="0">
              <a:cs typeface="Arial" pitchFamily="34" charset="0"/>
            </a:endParaRPr>
          </a:p>
        </p:txBody>
      </p:sp>
    </p:spTree>
    <p:extLst>
      <p:ext uri="{BB962C8B-B14F-4D97-AF65-F5344CB8AC3E}">
        <p14:creationId xmlns:p14="http://schemas.microsoft.com/office/powerpoint/2010/main" val="467716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13462</TotalTime>
  <Words>2188</Words>
  <Application>Microsoft Office PowerPoint</Application>
  <PresentationFormat>On-screen Show (4:3)</PresentationFormat>
  <Paragraphs>154</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Courier New</vt:lpstr>
      <vt:lpstr>Symbol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BASIC EDUCATION</dc:title>
  <dc:creator>molalekoa.n</dc:creator>
  <cp:lastModifiedBy>Anele Kabingesi</cp:lastModifiedBy>
  <cp:revision>871</cp:revision>
  <cp:lastPrinted>2017-11-03T09:13:33Z</cp:lastPrinted>
  <dcterms:created xsi:type="dcterms:W3CDTF">2010-10-01T19:49:50Z</dcterms:created>
  <dcterms:modified xsi:type="dcterms:W3CDTF">2019-02-12T16:13:33Z</dcterms:modified>
</cp:coreProperties>
</file>