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docProps/custom.xml" ContentType="application/vnd.openxmlformats-officedocument.custom-properties+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40"/>
  </p:notesMasterIdLst>
  <p:handoutMasterIdLst>
    <p:handoutMasterId r:id="rId41"/>
  </p:handoutMasterIdLst>
  <p:sldIdLst>
    <p:sldId id="256" r:id="rId3"/>
    <p:sldId id="348" r:id="rId4"/>
    <p:sldId id="327" r:id="rId5"/>
    <p:sldId id="313" r:id="rId6"/>
    <p:sldId id="354" r:id="rId7"/>
    <p:sldId id="331" r:id="rId8"/>
    <p:sldId id="329" r:id="rId9"/>
    <p:sldId id="332" r:id="rId10"/>
    <p:sldId id="333" r:id="rId11"/>
    <p:sldId id="285" r:id="rId12"/>
    <p:sldId id="324" r:id="rId13"/>
    <p:sldId id="355" r:id="rId14"/>
    <p:sldId id="334" r:id="rId15"/>
    <p:sldId id="309" r:id="rId16"/>
    <p:sldId id="301" r:id="rId17"/>
    <p:sldId id="353" r:id="rId18"/>
    <p:sldId id="308" r:id="rId19"/>
    <p:sldId id="311" r:id="rId20"/>
    <p:sldId id="319" r:id="rId21"/>
    <p:sldId id="293" r:id="rId22"/>
    <p:sldId id="322" r:id="rId23"/>
    <p:sldId id="299" r:id="rId24"/>
    <p:sldId id="296" r:id="rId25"/>
    <p:sldId id="351" r:id="rId26"/>
    <p:sldId id="304" r:id="rId27"/>
    <p:sldId id="352" r:id="rId28"/>
    <p:sldId id="345" r:id="rId29"/>
    <p:sldId id="346" r:id="rId30"/>
    <p:sldId id="297" r:id="rId31"/>
    <p:sldId id="347" r:id="rId32"/>
    <p:sldId id="314" r:id="rId33"/>
    <p:sldId id="315" r:id="rId34"/>
    <p:sldId id="318" r:id="rId35"/>
    <p:sldId id="320" r:id="rId36"/>
    <p:sldId id="326" r:id="rId37"/>
    <p:sldId id="325" r:id="rId38"/>
    <p:sldId id="260" r:id="rId3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AAA17"/>
    <a:srgbClr val="F3A843"/>
    <a:srgbClr val="43682A"/>
    <a:srgbClr val="D5630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211" autoAdjust="0"/>
    <p:restoredTop sz="94660"/>
  </p:normalViewPr>
  <p:slideViewPr>
    <p:cSldViewPr snapToGrid="0">
      <p:cViewPr varScale="1">
        <p:scale>
          <a:sx n="114" d="100"/>
          <a:sy n="114" d="100"/>
        </p:scale>
        <p:origin x="-228" y="-108"/>
      </p:cViewPr>
      <p:guideLst>
        <p:guide orient="horz" pos="2160"/>
        <p:guide pos="3840"/>
      </p:guideLst>
    </p:cSldViewPr>
  </p:slideViewPr>
  <p:notesTextViewPr>
    <p:cViewPr>
      <p:scale>
        <a:sx n="1" d="1"/>
        <a:sy n="1" d="1"/>
      </p:scale>
      <p:origin x="0" y="0"/>
    </p:cViewPr>
  </p:notesTextViewPr>
  <p:sorterViewPr>
    <p:cViewPr>
      <p:scale>
        <a:sx n="110" d="100"/>
        <a:sy n="110" d="100"/>
      </p:scale>
      <p:origin x="0" y="-1463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23C04A-8585-4EBF-89AF-689DC1E7AD8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ZA"/>
        </a:p>
      </dgm:t>
    </dgm:pt>
    <dgm:pt modelId="{FD94D154-A19A-4511-8A35-5A0F12FA754A}">
      <dgm:prSet phldrT="[Text]"/>
      <dgm:spPr/>
      <dgm:t>
        <a:bodyPr/>
        <a:lstStyle/>
        <a:p>
          <a:r>
            <a:rPr lang="en-ZA" b="1" dirty="0">
              <a:solidFill>
                <a:schemeClr val="bg1"/>
              </a:solidFill>
            </a:rPr>
            <a:t>G&amp;A </a:t>
          </a:r>
          <a:r>
            <a:rPr lang="en-ZA" b="1" dirty="0" smtClean="0">
              <a:solidFill>
                <a:schemeClr val="bg1"/>
              </a:solidFill>
            </a:rPr>
            <a:t> Working Session Feedback</a:t>
          </a:r>
          <a:endParaRPr lang="en-ZA" b="1" dirty="0">
            <a:solidFill>
              <a:schemeClr val="bg1"/>
            </a:solidFill>
          </a:endParaRPr>
        </a:p>
      </dgm:t>
    </dgm:pt>
    <dgm:pt modelId="{5BB3ABBF-A894-4DB2-85FC-2DC38C79C7D2}" type="parTrans" cxnId="{55A1DAE0-C05C-4CCC-B680-F9970ABFEE20}">
      <dgm:prSet/>
      <dgm:spPr/>
      <dgm:t>
        <a:bodyPr/>
        <a:lstStyle/>
        <a:p>
          <a:endParaRPr lang="en-ZA"/>
        </a:p>
      </dgm:t>
    </dgm:pt>
    <dgm:pt modelId="{064C2A7B-0500-4914-BEE8-61A311F2CD2B}" type="sibTrans" cxnId="{55A1DAE0-C05C-4CCC-B680-F9970ABFEE20}">
      <dgm:prSet/>
      <dgm:spPr/>
      <dgm:t>
        <a:bodyPr/>
        <a:lstStyle/>
        <a:p>
          <a:endParaRPr lang="en-ZA"/>
        </a:p>
      </dgm:t>
    </dgm:pt>
    <dgm:pt modelId="{BA8CBD31-920D-46B3-8C36-875013F51DEB}">
      <dgm:prSet phldrT="[Text]"/>
      <dgm:spPr/>
      <dgm:t>
        <a:bodyPr/>
        <a:lstStyle/>
        <a:p>
          <a:pPr>
            <a:lnSpc>
              <a:spcPct val="150000"/>
            </a:lnSpc>
          </a:pPr>
          <a:r>
            <a:rPr lang="en-ZA" dirty="0"/>
            <a:t>At least 3 consultation sessions were held with the G&amp;A Cluster Working Sessions at which the proposed Options were presented between June 2015 and August 2016</a:t>
          </a:r>
        </a:p>
      </dgm:t>
    </dgm:pt>
    <dgm:pt modelId="{3936ADF8-236F-477F-BD50-FB7385E345FF}" type="parTrans" cxnId="{36481CD2-4DA2-4704-A795-449A41E4C281}">
      <dgm:prSet/>
      <dgm:spPr/>
      <dgm:t>
        <a:bodyPr/>
        <a:lstStyle/>
        <a:p>
          <a:endParaRPr lang="en-ZA"/>
        </a:p>
      </dgm:t>
    </dgm:pt>
    <dgm:pt modelId="{C37BE7D5-590B-44E3-B56A-B77674DFAF66}" type="sibTrans" cxnId="{36481CD2-4DA2-4704-A795-449A41E4C281}">
      <dgm:prSet/>
      <dgm:spPr/>
      <dgm:t>
        <a:bodyPr/>
        <a:lstStyle/>
        <a:p>
          <a:endParaRPr lang="en-ZA"/>
        </a:p>
      </dgm:t>
    </dgm:pt>
    <dgm:pt modelId="{8D65237D-287E-4368-A4BE-921471CAAC6A}">
      <dgm:prSet phldrT="[Text]"/>
      <dgm:spPr/>
      <dgm:t>
        <a:bodyPr/>
        <a:lstStyle/>
        <a:p>
          <a:r>
            <a:rPr lang="en-ZA" b="1" dirty="0">
              <a:solidFill>
                <a:schemeClr val="bg1"/>
              </a:solidFill>
            </a:rPr>
            <a:t>Stakeholder Consultations</a:t>
          </a:r>
        </a:p>
      </dgm:t>
    </dgm:pt>
    <dgm:pt modelId="{5D6723B3-8BB5-40C1-A642-D1B7F9B1C198}" type="parTrans" cxnId="{A4F906AF-0D0F-4049-9308-5CD54E62E03A}">
      <dgm:prSet/>
      <dgm:spPr/>
      <dgm:t>
        <a:bodyPr/>
        <a:lstStyle/>
        <a:p>
          <a:endParaRPr lang="en-ZA"/>
        </a:p>
      </dgm:t>
    </dgm:pt>
    <dgm:pt modelId="{774DAD68-FB15-43F9-8D5F-40C11F20052B}" type="sibTrans" cxnId="{A4F906AF-0D0F-4049-9308-5CD54E62E03A}">
      <dgm:prSet/>
      <dgm:spPr/>
      <dgm:t>
        <a:bodyPr/>
        <a:lstStyle/>
        <a:p>
          <a:endParaRPr lang="en-ZA"/>
        </a:p>
      </dgm:t>
    </dgm:pt>
    <dgm:pt modelId="{AD063F50-6857-4485-BAF0-37289A9FCF5A}">
      <dgm:prSet phldrT="[Text]"/>
      <dgm:spPr/>
      <dgm:t>
        <a:bodyPr/>
        <a:lstStyle/>
        <a:p>
          <a:pPr>
            <a:lnSpc>
              <a:spcPct val="150000"/>
            </a:lnSpc>
          </a:pPr>
          <a:r>
            <a:rPr lang="en-ZA" dirty="0"/>
            <a:t>13 Consultations Sessions held with </a:t>
          </a:r>
          <a:r>
            <a:rPr lang="en-ZA" dirty="0" smtClean="0"/>
            <a:t>National </a:t>
          </a:r>
          <a:r>
            <a:rPr lang="en-ZA" dirty="0"/>
            <a:t>and </a:t>
          </a:r>
          <a:r>
            <a:rPr lang="en-ZA" dirty="0" smtClean="0"/>
            <a:t>Provincial </a:t>
          </a:r>
          <a:r>
            <a:rPr lang="en-ZA" dirty="0"/>
            <a:t>departments and other relevant formations (April 2015 – February 2016)</a:t>
          </a:r>
        </a:p>
      </dgm:t>
    </dgm:pt>
    <dgm:pt modelId="{C301F933-16B0-4E31-B657-DA53F3860D93}" type="parTrans" cxnId="{84A29282-C32E-4329-BD13-ACB6A93D7788}">
      <dgm:prSet/>
      <dgm:spPr/>
      <dgm:t>
        <a:bodyPr/>
        <a:lstStyle/>
        <a:p>
          <a:endParaRPr lang="en-ZA"/>
        </a:p>
      </dgm:t>
    </dgm:pt>
    <dgm:pt modelId="{80BC8603-5825-4FA6-AF60-54B242018741}" type="sibTrans" cxnId="{84A29282-C32E-4329-BD13-ACB6A93D7788}">
      <dgm:prSet/>
      <dgm:spPr/>
      <dgm:t>
        <a:bodyPr/>
        <a:lstStyle/>
        <a:p>
          <a:endParaRPr lang="en-ZA"/>
        </a:p>
      </dgm:t>
    </dgm:pt>
    <dgm:pt modelId="{5353F86D-DB5A-4567-9F3B-B1F9701E0DCF}">
      <dgm:prSet/>
      <dgm:spPr/>
      <dgm:t>
        <a:bodyPr/>
        <a:lstStyle/>
        <a:p>
          <a:r>
            <a:rPr lang="en-ZA" dirty="0" smtClean="0">
              <a:solidFill>
                <a:schemeClr val="bg1"/>
              </a:solidFill>
            </a:rPr>
            <a:t>Framework Approach </a:t>
          </a:r>
          <a:r>
            <a:rPr lang="en-ZA" dirty="0">
              <a:solidFill>
                <a:schemeClr val="bg1"/>
              </a:solidFill>
            </a:rPr>
            <a:t>Decision</a:t>
          </a:r>
        </a:p>
      </dgm:t>
    </dgm:pt>
    <dgm:pt modelId="{9EA56A86-F5F8-44D9-9677-79947B5A7AAB}" type="parTrans" cxnId="{AD9646DB-58CC-4C40-A1B3-E405449F53BB}">
      <dgm:prSet/>
      <dgm:spPr/>
      <dgm:t>
        <a:bodyPr/>
        <a:lstStyle/>
        <a:p>
          <a:endParaRPr lang="en-ZA"/>
        </a:p>
      </dgm:t>
    </dgm:pt>
    <dgm:pt modelId="{CF43A3A0-893C-4CB2-90C9-D9FF714C2730}" type="sibTrans" cxnId="{AD9646DB-58CC-4C40-A1B3-E405449F53BB}">
      <dgm:prSet/>
      <dgm:spPr/>
      <dgm:t>
        <a:bodyPr/>
        <a:lstStyle/>
        <a:p>
          <a:endParaRPr lang="en-ZA"/>
        </a:p>
      </dgm:t>
    </dgm:pt>
    <dgm:pt modelId="{2EDB609F-64D8-4BA5-96A5-42E8A67C4AE0}">
      <dgm:prSet/>
      <dgm:spPr/>
      <dgm:t>
        <a:bodyPr/>
        <a:lstStyle/>
        <a:p>
          <a:r>
            <a:rPr lang="en-ZA" b="1" dirty="0">
              <a:solidFill>
                <a:schemeClr val="bg1"/>
              </a:solidFill>
            </a:rPr>
            <a:t>Feasibility Study &amp; the 3 Options</a:t>
          </a:r>
        </a:p>
      </dgm:t>
    </dgm:pt>
    <dgm:pt modelId="{D4B345C4-3693-46F4-93A5-84E5C1FDB0D2}" type="parTrans" cxnId="{C62C957C-9424-4D94-B148-51CE5C9E5424}">
      <dgm:prSet/>
      <dgm:spPr/>
      <dgm:t>
        <a:bodyPr/>
        <a:lstStyle/>
        <a:p>
          <a:endParaRPr lang="en-ZA"/>
        </a:p>
      </dgm:t>
    </dgm:pt>
    <dgm:pt modelId="{073630E1-4934-478B-81DA-763370C97C7D}" type="sibTrans" cxnId="{C62C957C-9424-4D94-B148-51CE5C9E5424}">
      <dgm:prSet/>
      <dgm:spPr/>
      <dgm:t>
        <a:bodyPr/>
        <a:lstStyle/>
        <a:p>
          <a:endParaRPr lang="en-ZA"/>
        </a:p>
      </dgm:t>
    </dgm:pt>
    <dgm:pt modelId="{B0FA478F-DAFD-4022-B322-67BF428F9474}">
      <dgm:prSet/>
      <dgm:spPr/>
      <dgm:t>
        <a:bodyPr/>
        <a:lstStyle/>
        <a:p>
          <a:pPr>
            <a:lnSpc>
              <a:spcPct val="150000"/>
            </a:lnSpc>
          </a:pPr>
          <a:r>
            <a:rPr lang="en-ZA" dirty="0"/>
            <a:t>Three Options:</a:t>
          </a:r>
        </a:p>
      </dgm:t>
    </dgm:pt>
    <dgm:pt modelId="{3B781B85-5443-406C-87EB-0DEF19C7077F}" type="parTrans" cxnId="{BF0EEEA1-E791-4422-88A5-37CF6EB54BCD}">
      <dgm:prSet/>
      <dgm:spPr/>
      <dgm:t>
        <a:bodyPr/>
        <a:lstStyle/>
        <a:p>
          <a:endParaRPr lang="en-ZA"/>
        </a:p>
      </dgm:t>
    </dgm:pt>
    <dgm:pt modelId="{24DE0CF4-B6BE-4C55-B053-7A751055065C}" type="sibTrans" cxnId="{BF0EEEA1-E791-4422-88A5-37CF6EB54BCD}">
      <dgm:prSet/>
      <dgm:spPr/>
      <dgm:t>
        <a:bodyPr/>
        <a:lstStyle/>
        <a:p>
          <a:endParaRPr lang="en-ZA"/>
        </a:p>
      </dgm:t>
    </dgm:pt>
    <dgm:pt modelId="{6F81E4D0-0377-4410-80E1-EBF2F791FEE6}">
      <dgm:prSet/>
      <dgm:spPr/>
      <dgm:t>
        <a:bodyPr/>
        <a:lstStyle/>
        <a:p>
          <a:pPr>
            <a:lnSpc>
              <a:spcPct val="150000"/>
            </a:lnSpc>
          </a:pPr>
          <a:r>
            <a:rPr lang="en-US" b="1" u="sng" dirty="0">
              <a:solidFill>
                <a:srgbClr val="0070C0"/>
              </a:solidFill>
            </a:rPr>
            <a:t>Option 1: </a:t>
          </a:r>
          <a:r>
            <a:rPr lang="en-US" b="0" dirty="0">
              <a:solidFill>
                <a:srgbClr val="0070C0"/>
              </a:solidFill>
            </a:rPr>
            <a:t>Coordination of Departmental </a:t>
          </a:r>
          <a:r>
            <a:rPr lang="en-US" b="0" dirty="0" smtClean="0">
              <a:solidFill>
                <a:srgbClr val="0070C0"/>
              </a:solidFill>
            </a:rPr>
            <a:t>Scheme </a:t>
          </a:r>
          <a:endParaRPr lang="en-ZA" b="0" dirty="0">
            <a:solidFill>
              <a:srgbClr val="0070C0"/>
            </a:solidFill>
          </a:endParaRPr>
        </a:p>
      </dgm:t>
    </dgm:pt>
    <dgm:pt modelId="{A9D1B10C-D417-455D-A822-B9574AACEC28}" type="parTrans" cxnId="{9295F61A-64AF-48CA-BF68-2980BF3A7A64}">
      <dgm:prSet/>
      <dgm:spPr/>
      <dgm:t>
        <a:bodyPr/>
        <a:lstStyle/>
        <a:p>
          <a:endParaRPr lang="en-ZA"/>
        </a:p>
      </dgm:t>
    </dgm:pt>
    <dgm:pt modelId="{C050190C-5FD1-4ADB-ADFD-AFB51E1CEB6A}" type="sibTrans" cxnId="{9295F61A-64AF-48CA-BF68-2980BF3A7A64}">
      <dgm:prSet/>
      <dgm:spPr/>
      <dgm:t>
        <a:bodyPr/>
        <a:lstStyle/>
        <a:p>
          <a:endParaRPr lang="en-ZA"/>
        </a:p>
      </dgm:t>
    </dgm:pt>
    <dgm:pt modelId="{5E038F71-42CA-4764-A9B3-FCC6319BFBAA}">
      <dgm:prSet/>
      <dgm:spPr/>
      <dgm:t>
        <a:bodyPr/>
        <a:lstStyle/>
        <a:p>
          <a:pPr>
            <a:lnSpc>
              <a:spcPct val="150000"/>
            </a:lnSpc>
          </a:pPr>
          <a:r>
            <a:rPr lang="en-US" b="0" u="sng" dirty="0">
              <a:solidFill>
                <a:schemeClr val="accent3">
                  <a:lumMod val="75000"/>
                </a:schemeClr>
              </a:solidFill>
            </a:rPr>
            <a:t>Option 2</a:t>
          </a:r>
          <a:r>
            <a:rPr lang="en-US" b="0" dirty="0">
              <a:solidFill>
                <a:schemeClr val="accent3">
                  <a:lumMod val="75000"/>
                </a:schemeClr>
              </a:solidFill>
            </a:rPr>
            <a:t>:Centralised Recruitment, Decentralised Selection </a:t>
          </a:r>
          <a:endParaRPr lang="en-ZA" b="0" dirty="0">
            <a:solidFill>
              <a:schemeClr val="accent3">
                <a:lumMod val="75000"/>
              </a:schemeClr>
            </a:solidFill>
          </a:endParaRPr>
        </a:p>
      </dgm:t>
    </dgm:pt>
    <dgm:pt modelId="{229F2FF0-E39E-48A4-9795-596F2A24B81D}" type="parTrans" cxnId="{100974E5-6B3B-4104-94E6-D6C6C81D9E45}">
      <dgm:prSet/>
      <dgm:spPr/>
      <dgm:t>
        <a:bodyPr/>
        <a:lstStyle/>
        <a:p>
          <a:endParaRPr lang="en-ZA"/>
        </a:p>
      </dgm:t>
    </dgm:pt>
    <dgm:pt modelId="{D129BF6D-F994-494E-A715-EFEFEC3F1A97}" type="sibTrans" cxnId="{100974E5-6B3B-4104-94E6-D6C6C81D9E45}">
      <dgm:prSet/>
      <dgm:spPr/>
      <dgm:t>
        <a:bodyPr/>
        <a:lstStyle/>
        <a:p>
          <a:endParaRPr lang="en-ZA"/>
        </a:p>
      </dgm:t>
    </dgm:pt>
    <dgm:pt modelId="{DAFD81B5-01BD-4BA6-AB2B-62405A2EBA42}">
      <dgm:prSet/>
      <dgm:spPr/>
      <dgm:t>
        <a:bodyPr/>
        <a:lstStyle/>
        <a:p>
          <a:pPr>
            <a:lnSpc>
              <a:spcPct val="150000"/>
            </a:lnSpc>
          </a:pPr>
          <a:r>
            <a:rPr lang="en-ZA" b="0" u="sng" dirty="0">
              <a:solidFill>
                <a:schemeClr val="accent5">
                  <a:lumMod val="75000"/>
                </a:schemeClr>
              </a:solidFill>
            </a:rPr>
            <a:t>Option 3: </a:t>
          </a:r>
          <a:r>
            <a:rPr lang="en-US" b="0" dirty="0">
              <a:solidFill>
                <a:schemeClr val="accent5">
                  <a:lumMod val="75000"/>
                </a:schemeClr>
              </a:solidFill>
            </a:rPr>
            <a:t>Central Graduate Recruitment Scheme </a:t>
          </a:r>
          <a:endParaRPr lang="en-ZA" b="0" dirty="0">
            <a:solidFill>
              <a:schemeClr val="accent5">
                <a:lumMod val="75000"/>
              </a:schemeClr>
            </a:solidFill>
          </a:endParaRPr>
        </a:p>
      </dgm:t>
    </dgm:pt>
    <dgm:pt modelId="{F66F2725-D960-4F95-8F4E-14ED2199198B}" type="parTrans" cxnId="{9538F7DC-92FD-4A77-B9A5-CFF6B16A7929}">
      <dgm:prSet/>
      <dgm:spPr/>
      <dgm:t>
        <a:bodyPr/>
        <a:lstStyle/>
        <a:p>
          <a:endParaRPr lang="en-ZA"/>
        </a:p>
      </dgm:t>
    </dgm:pt>
    <dgm:pt modelId="{DC826A4F-89C1-4AF7-98B6-C0021F6BCE33}" type="sibTrans" cxnId="{9538F7DC-92FD-4A77-B9A5-CFF6B16A7929}">
      <dgm:prSet/>
      <dgm:spPr/>
      <dgm:t>
        <a:bodyPr/>
        <a:lstStyle/>
        <a:p>
          <a:endParaRPr lang="en-ZA"/>
        </a:p>
      </dgm:t>
    </dgm:pt>
    <dgm:pt modelId="{8A7DFB81-9161-4394-B973-FDF1F81B9FC1}">
      <dgm:prSet/>
      <dgm:spPr/>
      <dgm:t>
        <a:bodyPr/>
        <a:lstStyle/>
        <a:p>
          <a:pPr>
            <a:lnSpc>
              <a:spcPct val="150000"/>
            </a:lnSpc>
          </a:pPr>
          <a:r>
            <a:rPr lang="en-ZA" dirty="0" smtClean="0"/>
            <a:t>Decision adopted was a Framework </a:t>
          </a:r>
          <a:r>
            <a:rPr lang="en-ZA" dirty="0"/>
            <a:t>approach focusing on creating an enabling environment, minimum norms, enhanced coordination, reporting, autonomy and accountability of </a:t>
          </a:r>
          <a:r>
            <a:rPr lang="en-ZA" dirty="0" smtClean="0"/>
            <a:t>departments.  </a:t>
          </a:r>
          <a:endParaRPr lang="en-ZA" dirty="0"/>
        </a:p>
      </dgm:t>
    </dgm:pt>
    <dgm:pt modelId="{2D3C3401-9638-473A-8F9C-9DD63389497B}" type="parTrans" cxnId="{6F36203A-BAD0-436B-BAC5-71C3CA104F9A}">
      <dgm:prSet/>
      <dgm:spPr/>
      <dgm:t>
        <a:bodyPr/>
        <a:lstStyle/>
        <a:p>
          <a:endParaRPr lang="en-ZA"/>
        </a:p>
      </dgm:t>
    </dgm:pt>
    <dgm:pt modelId="{CCC22D56-B856-40E9-8DC1-B8BC65D9807C}" type="sibTrans" cxnId="{6F36203A-BAD0-436B-BAC5-71C3CA104F9A}">
      <dgm:prSet/>
      <dgm:spPr/>
      <dgm:t>
        <a:bodyPr/>
        <a:lstStyle/>
        <a:p>
          <a:endParaRPr lang="en-ZA"/>
        </a:p>
      </dgm:t>
    </dgm:pt>
    <dgm:pt modelId="{C1110978-EA71-4CB5-B9E1-139C8A41F394}">
      <dgm:prSet/>
      <dgm:spPr/>
      <dgm:t>
        <a:bodyPr/>
        <a:lstStyle/>
        <a:p>
          <a:r>
            <a:rPr lang="en-ZA" b="1" dirty="0" smtClean="0">
              <a:solidFill>
                <a:schemeClr val="bg1"/>
              </a:solidFill>
            </a:rPr>
            <a:t>Approval</a:t>
          </a:r>
          <a:endParaRPr lang="en-ZA" b="1" dirty="0">
            <a:solidFill>
              <a:schemeClr val="bg1"/>
            </a:solidFill>
          </a:endParaRPr>
        </a:p>
      </dgm:t>
    </dgm:pt>
    <dgm:pt modelId="{A998A5A2-20EF-46F7-B254-0ED78BBE2C08}" type="parTrans" cxnId="{D9BB195C-D0A4-4E4B-8FBC-5992BE9502BE}">
      <dgm:prSet/>
      <dgm:spPr/>
      <dgm:t>
        <a:bodyPr/>
        <a:lstStyle/>
        <a:p>
          <a:endParaRPr lang="en-ZA"/>
        </a:p>
      </dgm:t>
    </dgm:pt>
    <dgm:pt modelId="{022D52DC-C24F-4A78-8C8E-5D58EBBA2279}" type="sibTrans" cxnId="{D9BB195C-D0A4-4E4B-8FBC-5992BE9502BE}">
      <dgm:prSet/>
      <dgm:spPr/>
      <dgm:t>
        <a:bodyPr/>
        <a:lstStyle/>
        <a:p>
          <a:endParaRPr lang="en-ZA"/>
        </a:p>
      </dgm:t>
    </dgm:pt>
    <dgm:pt modelId="{323F7667-70D9-4ED9-BDE5-FF48D95F97A3}">
      <dgm:prSet/>
      <dgm:spPr/>
      <dgm:t>
        <a:bodyPr/>
        <a:lstStyle/>
        <a:p>
          <a:endParaRPr lang="en-ZA" dirty="0"/>
        </a:p>
      </dgm:t>
    </dgm:pt>
    <dgm:pt modelId="{33837E25-639C-457D-BF03-6A201E96C169}" type="parTrans" cxnId="{F19363B3-5EFE-4410-8B3D-80BBA9A05453}">
      <dgm:prSet/>
      <dgm:spPr/>
      <dgm:t>
        <a:bodyPr/>
        <a:lstStyle/>
        <a:p>
          <a:endParaRPr lang="en-ZA"/>
        </a:p>
      </dgm:t>
    </dgm:pt>
    <dgm:pt modelId="{F2EFD7F2-3DC5-4841-BEE3-52FA3DF350CD}" type="sibTrans" cxnId="{F19363B3-5EFE-4410-8B3D-80BBA9A05453}">
      <dgm:prSet/>
      <dgm:spPr/>
      <dgm:t>
        <a:bodyPr/>
        <a:lstStyle/>
        <a:p>
          <a:endParaRPr lang="en-ZA"/>
        </a:p>
      </dgm:t>
    </dgm:pt>
    <dgm:pt modelId="{B8B73FB2-A44F-4F9E-8A27-067032783EEC}">
      <dgm:prSet/>
      <dgm:spPr/>
      <dgm:t>
        <a:bodyPr/>
        <a:lstStyle/>
        <a:p>
          <a:r>
            <a:rPr lang="en-ZA" dirty="0" smtClean="0"/>
            <a:t>Cabinet Approval December 2017;</a:t>
          </a:r>
          <a:endParaRPr lang="en-ZA" dirty="0"/>
        </a:p>
      </dgm:t>
    </dgm:pt>
    <dgm:pt modelId="{43C57460-CB20-4A7F-B40A-A10EF014D923}" type="parTrans" cxnId="{3A5B0D38-D725-45BF-BC77-E0C8EEA019F3}">
      <dgm:prSet/>
      <dgm:spPr/>
      <dgm:t>
        <a:bodyPr/>
        <a:lstStyle/>
        <a:p>
          <a:endParaRPr lang="en-ZA"/>
        </a:p>
      </dgm:t>
    </dgm:pt>
    <dgm:pt modelId="{1BC7A568-C692-4DD2-96CD-0F59FB6D4203}" type="sibTrans" cxnId="{3A5B0D38-D725-45BF-BC77-E0C8EEA019F3}">
      <dgm:prSet/>
      <dgm:spPr/>
      <dgm:t>
        <a:bodyPr/>
        <a:lstStyle/>
        <a:p>
          <a:endParaRPr lang="en-ZA"/>
        </a:p>
      </dgm:t>
    </dgm:pt>
    <dgm:pt modelId="{9B22F32C-1197-4B9B-94C7-8B85D05C5485}">
      <dgm:prSet/>
      <dgm:spPr/>
      <dgm:t>
        <a:bodyPr/>
        <a:lstStyle/>
        <a:p>
          <a:r>
            <a:rPr lang="en-ZA" dirty="0" smtClean="0"/>
            <a:t>Launch by the MPSA July 2018</a:t>
          </a:r>
          <a:endParaRPr lang="en-ZA" dirty="0"/>
        </a:p>
      </dgm:t>
    </dgm:pt>
    <dgm:pt modelId="{B1A9FC46-5282-49F9-84BD-50E6D21EA7FC}" type="parTrans" cxnId="{0D10F989-D6F4-46C8-8BC1-E2EA2CD4492C}">
      <dgm:prSet/>
      <dgm:spPr/>
      <dgm:t>
        <a:bodyPr/>
        <a:lstStyle/>
        <a:p>
          <a:endParaRPr lang="en-US"/>
        </a:p>
      </dgm:t>
    </dgm:pt>
    <dgm:pt modelId="{EE3B55EF-B33A-4FD2-83BB-4609C5AC9BCE}" type="sibTrans" cxnId="{0D10F989-D6F4-46C8-8BC1-E2EA2CD4492C}">
      <dgm:prSet/>
      <dgm:spPr/>
      <dgm:t>
        <a:bodyPr/>
        <a:lstStyle/>
        <a:p>
          <a:endParaRPr lang="en-US"/>
        </a:p>
      </dgm:t>
    </dgm:pt>
    <dgm:pt modelId="{58FBA4F4-15E2-4F08-A7E1-06A917E06B7E}">
      <dgm:prSet/>
      <dgm:spPr/>
      <dgm:t>
        <a:bodyPr/>
        <a:lstStyle/>
        <a:p>
          <a:endParaRPr lang="en-ZA" dirty="0"/>
        </a:p>
      </dgm:t>
    </dgm:pt>
    <dgm:pt modelId="{0B56E67B-748B-42C1-9E19-63E58BDE7E6F}" type="parTrans" cxnId="{5A513890-5DE9-4E3F-8164-DD0A860228AA}">
      <dgm:prSet/>
      <dgm:spPr/>
      <dgm:t>
        <a:bodyPr/>
        <a:lstStyle/>
        <a:p>
          <a:endParaRPr lang="en-US"/>
        </a:p>
      </dgm:t>
    </dgm:pt>
    <dgm:pt modelId="{6185EEDD-2C00-470C-A714-4F95C2248CCB}" type="sibTrans" cxnId="{5A513890-5DE9-4E3F-8164-DD0A860228AA}">
      <dgm:prSet/>
      <dgm:spPr/>
      <dgm:t>
        <a:bodyPr/>
        <a:lstStyle/>
        <a:p>
          <a:endParaRPr lang="en-US"/>
        </a:p>
      </dgm:t>
    </dgm:pt>
    <dgm:pt modelId="{D4563482-9926-4E30-B2BE-35F750614F5B}">
      <dgm:prSet/>
      <dgm:spPr/>
      <dgm:t>
        <a:bodyPr/>
        <a:lstStyle/>
        <a:p>
          <a:r>
            <a:rPr lang="en-ZA" dirty="0" smtClean="0"/>
            <a:t>Approval by MPSA  December 2018;</a:t>
          </a:r>
          <a:endParaRPr lang="en-ZA" dirty="0"/>
        </a:p>
      </dgm:t>
    </dgm:pt>
    <dgm:pt modelId="{47C22444-B093-4450-BD6D-05E6002F4D40}" type="parTrans" cxnId="{08DE58FD-959E-4DCB-8F65-54583D007C7D}">
      <dgm:prSet/>
      <dgm:spPr/>
      <dgm:t>
        <a:bodyPr/>
        <a:lstStyle/>
        <a:p>
          <a:endParaRPr lang="en-US"/>
        </a:p>
      </dgm:t>
    </dgm:pt>
    <dgm:pt modelId="{57D32C7E-4F3E-44A3-AA7E-83BD767866C0}" type="sibTrans" cxnId="{08DE58FD-959E-4DCB-8F65-54583D007C7D}">
      <dgm:prSet/>
      <dgm:spPr/>
      <dgm:t>
        <a:bodyPr/>
        <a:lstStyle/>
        <a:p>
          <a:endParaRPr lang="en-US"/>
        </a:p>
      </dgm:t>
    </dgm:pt>
    <dgm:pt modelId="{A375915B-B343-4E62-B37D-FDADC5E5EB6E}">
      <dgm:prSet/>
      <dgm:spPr/>
      <dgm:t>
        <a:bodyPr/>
        <a:lstStyle/>
        <a:p>
          <a:endParaRPr lang="en-ZA" dirty="0"/>
        </a:p>
      </dgm:t>
    </dgm:pt>
    <dgm:pt modelId="{94958F22-F2BE-4FD3-A181-ED083FEF0AB7}" type="parTrans" cxnId="{57F8A17E-2950-4042-8493-F7ACDAAFD368}">
      <dgm:prSet/>
      <dgm:spPr/>
      <dgm:t>
        <a:bodyPr/>
        <a:lstStyle/>
        <a:p>
          <a:endParaRPr lang="en-US"/>
        </a:p>
      </dgm:t>
    </dgm:pt>
    <dgm:pt modelId="{BE3238A8-E21F-4B63-9227-3C399E273C33}" type="sibTrans" cxnId="{57F8A17E-2950-4042-8493-F7ACDAAFD368}">
      <dgm:prSet/>
      <dgm:spPr/>
      <dgm:t>
        <a:bodyPr/>
        <a:lstStyle/>
        <a:p>
          <a:endParaRPr lang="en-US"/>
        </a:p>
      </dgm:t>
    </dgm:pt>
    <dgm:pt modelId="{E229BC56-B7CA-4613-B4C8-0C11AEFAF472}">
      <dgm:prSet/>
      <dgm:spPr/>
      <dgm:t>
        <a:bodyPr/>
        <a:lstStyle/>
        <a:p>
          <a:r>
            <a:rPr lang="en-ZA" dirty="0" smtClean="0"/>
            <a:t>Issued to departments in January 2019;</a:t>
          </a:r>
          <a:endParaRPr lang="en-ZA" dirty="0"/>
        </a:p>
      </dgm:t>
    </dgm:pt>
    <dgm:pt modelId="{6D34BC92-1570-430E-A3A6-21CEB72244F6}" type="parTrans" cxnId="{FB7CF286-8857-4EBC-9216-DBCF3757A59C}">
      <dgm:prSet/>
      <dgm:spPr/>
      <dgm:t>
        <a:bodyPr/>
        <a:lstStyle/>
        <a:p>
          <a:endParaRPr lang="en-US"/>
        </a:p>
      </dgm:t>
    </dgm:pt>
    <dgm:pt modelId="{4887AAFB-F26F-47D2-B25F-F134D929E780}" type="sibTrans" cxnId="{FB7CF286-8857-4EBC-9216-DBCF3757A59C}">
      <dgm:prSet/>
      <dgm:spPr/>
      <dgm:t>
        <a:bodyPr/>
        <a:lstStyle/>
        <a:p>
          <a:endParaRPr lang="en-US"/>
        </a:p>
      </dgm:t>
    </dgm:pt>
    <dgm:pt modelId="{5E8B2461-881F-4596-AD69-CD353C4A9E30}">
      <dgm:prSet/>
      <dgm:spPr/>
      <dgm:t>
        <a:bodyPr/>
        <a:lstStyle/>
        <a:p>
          <a:endParaRPr lang="en-ZA" dirty="0"/>
        </a:p>
      </dgm:t>
    </dgm:pt>
    <dgm:pt modelId="{C96EC70B-74C3-4F11-9E61-E0941E69D054}" type="parTrans" cxnId="{98FD08F5-8EFA-411E-86E5-EF06FB675807}">
      <dgm:prSet/>
      <dgm:spPr/>
      <dgm:t>
        <a:bodyPr/>
        <a:lstStyle/>
        <a:p>
          <a:endParaRPr lang="en-US"/>
        </a:p>
      </dgm:t>
    </dgm:pt>
    <dgm:pt modelId="{51DDDCBE-6C66-4F2F-909E-F8564C2E2E69}" type="sibTrans" cxnId="{98FD08F5-8EFA-411E-86E5-EF06FB675807}">
      <dgm:prSet/>
      <dgm:spPr/>
      <dgm:t>
        <a:bodyPr/>
        <a:lstStyle/>
        <a:p>
          <a:endParaRPr lang="en-US"/>
        </a:p>
      </dgm:t>
    </dgm:pt>
    <dgm:pt modelId="{AE1149AF-122B-4BB6-84A4-BC515423E971}">
      <dgm:prSet/>
      <dgm:spPr/>
      <dgm:t>
        <a:bodyPr/>
        <a:lstStyle/>
        <a:p>
          <a:r>
            <a:rPr lang="en-ZA" dirty="0" smtClean="0"/>
            <a:t>Implementation Phase Commenced in January 2019.</a:t>
          </a:r>
          <a:endParaRPr lang="en-ZA" dirty="0"/>
        </a:p>
      </dgm:t>
    </dgm:pt>
    <dgm:pt modelId="{D066D320-C45A-4095-A175-DD44C4EEF285}" type="parTrans" cxnId="{54D80A35-0D23-4D4A-861E-75FDB09E9E96}">
      <dgm:prSet/>
      <dgm:spPr/>
      <dgm:t>
        <a:bodyPr/>
        <a:lstStyle/>
        <a:p>
          <a:endParaRPr lang="en-US"/>
        </a:p>
      </dgm:t>
    </dgm:pt>
    <dgm:pt modelId="{FACD493B-3680-4C1E-993C-A54BA81B54A1}" type="sibTrans" cxnId="{54D80A35-0D23-4D4A-861E-75FDB09E9E96}">
      <dgm:prSet/>
      <dgm:spPr/>
      <dgm:t>
        <a:bodyPr/>
        <a:lstStyle/>
        <a:p>
          <a:endParaRPr lang="en-US"/>
        </a:p>
      </dgm:t>
    </dgm:pt>
    <dgm:pt modelId="{FFE3F825-A292-4977-AB3C-C3D55B1D6A18}">
      <dgm:prSet/>
      <dgm:spPr/>
      <dgm:t>
        <a:bodyPr/>
        <a:lstStyle/>
        <a:p>
          <a:endParaRPr lang="en-ZA" dirty="0"/>
        </a:p>
      </dgm:t>
    </dgm:pt>
    <dgm:pt modelId="{D8B75F41-2BA5-4193-80E5-CB238E7B73ED}" type="parTrans" cxnId="{AF299EC5-124D-4DD3-978A-B132BDA7C27A}">
      <dgm:prSet/>
      <dgm:spPr/>
      <dgm:t>
        <a:bodyPr/>
        <a:lstStyle/>
        <a:p>
          <a:endParaRPr lang="en-US"/>
        </a:p>
      </dgm:t>
    </dgm:pt>
    <dgm:pt modelId="{06B5EC9A-D4B9-45B0-8FB6-5D3918FDAEE8}" type="sibTrans" cxnId="{AF299EC5-124D-4DD3-978A-B132BDA7C27A}">
      <dgm:prSet/>
      <dgm:spPr/>
      <dgm:t>
        <a:bodyPr/>
        <a:lstStyle/>
        <a:p>
          <a:endParaRPr lang="en-US"/>
        </a:p>
      </dgm:t>
    </dgm:pt>
    <dgm:pt modelId="{8A71B130-1DD7-43F6-900B-A72CAABB72BB}" type="pres">
      <dgm:prSet presAssocID="{BD23C04A-8585-4EBF-89AF-689DC1E7AD85}" presName="Name0" presStyleCnt="0">
        <dgm:presLayoutVars>
          <dgm:dir/>
          <dgm:animLvl val="lvl"/>
          <dgm:resizeHandles val="exact"/>
        </dgm:presLayoutVars>
      </dgm:prSet>
      <dgm:spPr/>
      <dgm:t>
        <a:bodyPr/>
        <a:lstStyle/>
        <a:p>
          <a:endParaRPr lang="en-ZA"/>
        </a:p>
      </dgm:t>
    </dgm:pt>
    <dgm:pt modelId="{5804601B-F0E7-45DB-9A3E-00E96173E4F6}" type="pres">
      <dgm:prSet presAssocID="{2EDB609F-64D8-4BA5-96A5-42E8A67C4AE0}" presName="composite" presStyleCnt="0"/>
      <dgm:spPr/>
    </dgm:pt>
    <dgm:pt modelId="{0105ECDF-EC3E-4EA9-8959-504245B0AB9B}" type="pres">
      <dgm:prSet presAssocID="{2EDB609F-64D8-4BA5-96A5-42E8A67C4AE0}" presName="parTx" presStyleLbl="alignNode1" presStyleIdx="0" presStyleCnt="5">
        <dgm:presLayoutVars>
          <dgm:chMax val="0"/>
          <dgm:chPref val="0"/>
          <dgm:bulletEnabled val="1"/>
        </dgm:presLayoutVars>
      </dgm:prSet>
      <dgm:spPr/>
      <dgm:t>
        <a:bodyPr/>
        <a:lstStyle/>
        <a:p>
          <a:endParaRPr lang="en-ZA"/>
        </a:p>
      </dgm:t>
    </dgm:pt>
    <dgm:pt modelId="{51877F82-5CE8-447A-BEA8-F7DDF0604428}" type="pres">
      <dgm:prSet presAssocID="{2EDB609F-64D8-4BA5-96A5-42E8A67C4AE0}" presName="desTx" presStyleLbl="alignAccFollowNode1" presStyleIdx="0" presStyleCnt="5">
        <dgm:presLayoutVars>
          <dgm:bulletEnabled val="1"/>
        </dgm:presLayoutVars>
      </dgm:prSet>
      <dgm:spPr/>
      <dgm:t>
        <a:bodyPr/>
        <a:lstStyle/>
        <a:p>
          <a:endParaRPr lang="en-ZA"/>
        </a:p>
      </dgm:t>
    </dgm:pt>
    <dgm:pt modelId="{80344292-1561-4A2B-B09A-4F8097A5A44B}" type="pres">
      <dgm:prSet presAssocID="{073630E1-4934-478B-81DA-763370C97C7D}" presName="space" presStyleCnt="0"/>
      <dgm:spPr/>
    </dgm:pt>
    <dgm:pt modelId="{501B2B35-A33C-49AA-A1B0-F0A984B496B2}" type="pres">
      <dgm:prSet presAssocID="{FD94D154-A19A-4511-8A35-5A0F12FA754A}" presName="composite" presStyleCnt="0"/>
      <dgm:spPr/>
    </dgm:pt>
    <dgm:pt modelId="{9D3E0020-B798-4A0F-A82B-835952859665}" type="pres">
      <dgm:prSet presAssocID="{FD94D154-A19A-4511-8A35-5A0F12FA754A}" presName="parTx" presStyleLbl="alignNode1" presStyleIdx="1" presStyleCnt="5">
        <dgm:presLayoutVars>
          <dgm:chMax val="0"/>
          <dgm:chPref val="0"/>
          <dgm:bulletEnabled val="1"/>
        </dgm:presLayoutVars>
      </dgm:prSet>
      <dgm:spPr/>
      <dgm:t>
        <a:bodyPr/>
        <a:lstStyle/>
        <a:p>
          <a:endParaRPr lang="en-ZA"/>
        </a:p>
      </dgm:t>
    </dgm:pt>
    <dgm:pt modelId="{14F2DF1E-5D01-4854-AB6D-4A00861B9FB4}" type="pres">
      <dgm:prSet presAssocID="{FD94D154-A19A-4511-8A35-5A0F12FA754A}" presName="desTx" presStyleLbl="alignAccFollowNode1" presStyleIdx="1" presStyleCnt="5">
        <dgm:presLayoutVars>
          <dgm:bulletEnabled val="1"/>
        </dgm:presLayoutVars>
      </dgm:prSet>
      <dgm:spPr/>
      <dgm:t>
        <a:bodyPr/>
        <a:lstStyle/>
        <a:p>
          <a:endParaRPr lang="en-ZA"/>
        </a:p>
      </dgm:t>
    </dgm:pt>
    <dgm:pt modelId="{8C024B0F-6F57-4389-8575-F586EC94A9B9}" type="pres">
      <dgm:prSet presAssocID="{064C2A7B-0500-4914-BEE8-61A311F2CD2B}" presName="space" presStyleCnt="0"/>
      <dgm:spPr/>
    </dgm:pt>
    <dgm:pt modelId="{989290B7-8AB5-4CD1-828F-36630E12D4AB}" type="pres">
      <dgm:prSet presAssocID="{8D65237D-287E-4368-A4BE-921471CAAC6A}" presName="composite" presStyleCnt="0"/>
      <dgm:spPr/>
    </dgm:pt>
    <dgm:pt modelId="{5796B10A-7C61-4640-BDA2-6663DDD241B7}" type="pres">
      <dgm:prSet presAssocID="{8D65237D-287E-4368-A4BE-921471CAAC6A}" presName="parTx" presStyleLbl="alignNode1" presStyleIdx="2" presStyleCnt="5">
        <dgm:presLayoutVars>
          <dgm:chMax val="0"/>
          <dgm:chPref val="0"/>
          <dgm:bulletEnabled val="1"/>
        </dgm:presLayoutVars>
      </dgm:prSet>
      <dgm:spPr/>
      <dgm:t>
        <a:bodyPr/>
        <a:lstStyle/>
        <a:p>
          <a:endParaRPr lang="en-ZA"/>
        </a:p>
      </dgm:t>
    </dgm:pt>
    <dgm:pt modelId="{D31A8BC1-0269-481A-AB60-707641B1C794}" type="pres">
      <dgm:prSet presAssocID="{8D65237D-287E-4368-A4BE-921471CAAC6A}" presName="desTx" presStyleLbl="alignAccFollowNode1" presStyleIdx="2" presStyleCnt="5">
        <dgm:presLayoutVars>
          <dgm:bulletEnabled val="1"/>
        </dgm:presLayoutVars>
      </dgm:prSet>
      <dgm:spPr/>
      <dgm:t>
        <a:bodyPr/>
        <a:lstStyle/>
        <a:p>
          <a:endParaRPr lang="en-ZA"/>
        </a:p>
      </dgm:t>
    </dgm:pt>
    <dgm:pt modelId="{AAF132F0-EAF6-4FC6-A782-E03DF8C75F98}" type="pres">
      <dgm:prSet presAssocID="{774DAD68-FB15-43F9-8D5F-40C11F20052B}" presName="space" presStyleCnt="0"/>
      <dgm:spPr/>
    </dgm:pt>
    <dgm:pt modelId="{3A0F6A11-6782-45D7-9BAE-37F2A54A6176}" type="pres">
      <dgm:prSet presAssocID="{5353F86D-DB5A-4567-9F3B-B1F9701E0DCF}" presName="composite" presStyleCnt="0"/>
      <dgm:spPr/>
    </dgm:pt>
    <dgm:pt modelId="{A11B9178-A307-4297-AAAC-6CB722972359}" type="pres">
      <dgm:prSet presAssocID="{5353F86D-DB5A-4567-9F3B-B1F9701E0DCF}" presName="parTx" presStyleLbl="alignNode1" presStyleIdx="3" presStyleCnt="5">
        <dgm:presLayoutVars>
          <dgm:chMax val="0"/>
          <dgm:chPref val="0"/>
          <dgm:bulletEnabled val="1"/>
        </dgm:presLayoutVars>
      </dgm:prSet>
      <dgm:spPr/>
      <dgm:t>
        <a:bodyPr/>
        <a:lstStyle/>
        <a:p>
          <a:endParaRPr lang="en-ZA"/>
        </a:p>
      </dgm:t>
    </dgm:pt>
    <dgm:pt modelId="{5A823694-3B93-4554-959D-B2E40E9E634A}" type="pres">
      <dgm:prSet presAssocID="{5353F86D-DB5A-4567-9F3B-B1F9701E0DCF}" presName="desTx" presStyleLbl="alignAccFollowNode1" presStyleIdx="3" presStyleCnt="5">
        <dgm:presLayoutVars>
          <dgm:bulletEnabled val="1"/>
        </dgm:presLayoutVars>
      </dgm:prSet>
      <dgm:spPr/>
      <dgm:t>
        <a:bodyPr/>
        <a:lstStyle/>
        <a:p>
          <a:endParaRPr lang="en-ZA"/>
        </a:p>
      </dgm:t>
    </dgm:pt>
    <dgm:pt modelId="{6084D7BF-B32A-4CF1-8B7E-F4F7DF0EAC34}" type="pres">
      <dgm:prSet presAssocID="{CF43A3A0-893C-4CB2-90C9-D9FF714C2730}" presName="space" presStyleCnt="0"/>
      <dgm:spPr/>
    </dgm:pt>
    <dgm:pt modelId="{37E0ABB0-D6CF-4842-9D8B-1D89659AED6A}" type="pres">
      <dgm:prSet presAssocID="{C1110978-EA71-4CB5-B9E1-139C8A41F394}" presName="composite" presStyleCnt="0"/>
      <dgm:spPr/>
    </dgm:pt>
    <dgm:pt modelId="{064A84FC-8EC8-4409-8B63-C18DA33C893A}" type="pres">
      <dgm:prSet presAssocID="{C1110978-EA71-4CB5-B9E1-139C8A41F394}" presName="parTx" presStyleLbl="alignNode1" presStyleIdx="4" presStyleCnt="5" custLinFactNeighborX="-6047" custLinFactNeighborY="10989">
        <dgm:presLayoutVars>
          <dgm:chMax val="0"/>
          <dgm:chPref val="0"/>
          <dgm:bulletEnabled val="1"/>
        </dgm:presLayoutVars>
      </dgm:prSet>
      <dgm:spPr/>
      <dgm:t>
        <a:bodyPr/>
        <a:lstStyle/>
        <a:p>
          <a:endParaRPr lang="en-ZA"/>
        </a:p>
      </dgm:t>
    </dgm:pt>
    <dgm:pt modelId="{EE0B7D8B-5359-447D-B0B6-578F35F65D0C}" type="pres">
      <dgm:prSet presAssocID="{C1110978-EA71-4CB5-B9E1-139C8A41F394}" presName="desTx" presStyleLbl="alignAccFollowNode1" presStyleIdx="4" presStyleCnt="5" custLinFactNeighborX="-6778" custLinFactNeighborY="1502">
        <dgm:presLayoutVars>
          <dgm:bulletEnabled val="1"/>
        </dgm:presLayoutVars>
      </dgm:prSet>
      <dgm:spPr/>
      <dgm:t>
        <a:bodyPr/>
        <a:lstStyle/>
        <a:p>
          <a:endParaRPr lang="en-ZA"/>
        </a:p>
      </dgm:t>
    </dgm:pt>
  </dgm:ptLst>
  <dgm:cxnLst>
    <dgm:cxn modelId="{E095F449-FEFD-4E6D-98A1-7976D02FD24A}" type="presOf" srcId="{AE1149AF-122B-4BB6-84A4-BC515423E971}" destId="{EE0B7D8B-5359-447D-B0B6-578F35F65D0C}" srcOrd="0" destOrd="9" presId="urn:microsoft.com/office/officeart/2005/8/layout/hList1"/>
    <dgm:cxn modelId="{AD9646DB-58CC-4C40-A1B3-E405449F53BB}" srcId="{BD23C04A-8585-4EBF-89AF-689DC1E7AD85}" destId="{5353F86D-DB5A-4567-9F3B-B1F9701E0DCF}" srcOrd="3" destOrd="0" parTransId="{9EA56A86-F5F8-44D9-9677-79947B5A7AAB}" sibTransId="{CF43A3A0-893C-4CB2-90C9-D9FF714C2730}"/>
    <dgm:cxn modelId="{698EF3D7-70AE-4CC3-B37B-D122EEA2B8FE}" type="presOf" srcId="{FFE3F825-A292-4977-AB3C-C3D55B1D6A18}" destId="{EE0B7D8B-5359-447D-B0B6-578F35F65D0C}" srcOrd="0" destOrd="8" presId="urn:microsoft.com/office/officeart/2005/8/layout/hList1"/>
    <dgm:cxn modelId="{2F63FDC0-2368-4F86-A9FB-A2E2C22F2089}" type="presOf" srcId="{C1110978-EA71-4CB5-B9E1-139C8A41F394}" destId="{064A84FC-8EC8-4409-8B63-C18DA33C893A}" srcOrd="0" destOrd="0" presId="urn:microsoft.com/office/officeart/2005/8/layout/hList1"/>
    <dgm:cxn modelId="{24F00ABF-6E96-4545-9E08-8DFCACA74212}" type="presOf" srcId="{AD063F50-6857-4485-BAF0-37289A9FCF5A}" destId="{D31A8BC1-0269-481A-AB60-707641B1C794}" srcOrd="0" destOrd="0" presId="urn:microsoft.com/office/officeart/2005/8/layout/hList1"/>
    <dgm:cxn modelId="{F19363B3-5EFE-4410-8B3D-80BBA9A05453}" srcId="{C1110978-EA71-4CB5-B9E1-139C8A41F394}" destId="{323F7667-70D9-4ED9-BDE5-FF48D95F97A3}" srcOrd="0" destOrd="0" parTransId="{33837E25-639C-457D-BF03-6A201E96C169}" sibTransId="{F2EFD7F2-3DC5-4841-BEE3-52FA3DF350CD}"/>
    <dgm:cxn modelId="{F7907B28-91C1-446E-B7DE-953D472CDC5F}" type="presOf" srcId="{5353F86D-DB5A-4567-9F3B-B1F9701E0DCF}" destId="{A11B9178-A307-4297-AAAC-6CB722972359}" srcOrd="0" destOrd="0" presId="urn:microsoft.com/office/officeart/2005/8/layout/hList1"/>
    <dgm:cxn modelId="{47ECC1D8-9CA6-4422-9AE0-9523D3A5A714}" type="presOf" srcId="{8D65237D-287E-4368-A4BE-921471CAAC6A}" destId="{5796B10A-7C61-4640-BDA2-6663DDD241B7}" srcOrd="0" destOrd="0" presId="urn:microsoft.com/office/officeart/2005/8/layout/hList1"/>
    <dgm:cxn modelId="{36481CD2-4DA2-4704-A795-449A41E4C281}" srcId="{FD94D154-A19A-4511-8A35-5A0F12FA754A}" destId="{BA8CBD31-920D-46B3-8C36-875013F51DEB}" srcOrd="0" destOrd="0" parTransId="{3936ADF8-236F-477F-BD50-FB7385E345FF}" sibTransId="{C37BE7D5-590B-44E3-B56A-B77674DFAF66}"/>
    <dgm:cxn modelId="{4F002F55-D147-43F4-8FA1-BBB0E9654DFD}" type="presOf" srcId="{2EDB609F-64D8-4BA5-96A5-42E8A67C4AE0}" destId="{0105ECDF-EC3E-4EA9-8959-504245B0AB9B}" srcOrd="0" destOrd="0" presId="urn:microsoft.com/office/officeart/2005/8/layout/hList1"/>
    <dgm:cxn modelId="{98FD08F5-8EFA-411E-86E5-EF06FB675807}" srcId="{C1110978-EA71-4CB5-B9E1-139C8A41F394}" destId="{5E8B2461-881F-4596-AD69-CD353C4A9E30}" srcOrd="6" destOrd="0" parTransId="{C96EC70B-74C3-4F11-9E61-E0941E69D054}" sibTransId="{51DDDCBE-6C66-4F2F-909E-F8564C2E2E69}"/>
    <dgm:cxn modelId="{86957CD5-3EA3-4CF0-BE6A-2B40BB22CD33}" type="presOf" srcId="{5E038F71-42CA-4764-A9B3-FCC6319BFBAA}" destId="{51877F82-5CE8-447A-BEA8-F7DDF0604428}" srcOrd="0" destOrd="2" presId="urn:microsoft.com/office/officeart/2005/8/layout/hList1"/>
    <dgm:cxn modelId="{84A29282-C32E-4329-BD13-ACB6A93D7788}" srcId="{8D65237D-287E-4368-A4BE-921471CAAC6A}" destId="{AD063F50-6857-4485-BAF0-37289A9FCF5A}" srcOrd="0" destOrd="0" parTransId="{C301F933-16B0-4E31-B657-DA53F3860D93}" sibTransId="{80BC8603-5825-4FA6-AF60-54B242018741}"/>
    <dgm:cxn modelId="{848A914C-72A9-480E-A5B1-2528930C5A5D}" type="presOf" srcId="{BA8CBD31-920D-46B3-8C36-875013F51DEB}" destId="{14F2DF1E-5D01-4854-AB6D-4A00861B9FB4}" srcOrd="0" destOrd="0" presId="urn:microsoft.com/office/officeart/2005/8/layout/hList1"/>
    <dgm:cxn modelId="{90E048E4-B466-4C32-862D-7956F669AF13}" type="presOf" srcId="{E229BC56-B7CA-4613-B4C8-0C11AEFAF472}" destId="{EE0B7D8B-5359-447D-B0B6-578F35F65D0C}" srcOrd="0" destOrd="7" presId="urn:microsoft.com/office/officeart/2005/8/layout/hList1"/>
    <dgm:cxn modelId="{0DC07C70-DF90-4145-B09C-C051C045C137}" type="presOf" srcId="{A375915B-B343-4E62-B37D-FDADC5E5EB6E}" destId="{EE0B7D8B-5359-447D-B0B6-578F35F65D0C}" srcOrd="0" destOrd="4" presId="urn:microsoft.com/office/officeart/2005/8/layout/hList1"/>
    <dgm:cxn modelId="{C62C957C-9424-4D94-B148-51CE5C9E5424}" srcId="{BD23C04A-8585-4EBF-89AF-689DC1E7AD85}" destId="{2EDB609F-64D8-4BA5-96A5-42E8A67C4AE0}" srcOrd="0" destOrd="0" parTransId="{D4B345C4-3693-46F4-93A5-84E5C1FDB0D2}" sibTransId="{073630E1-4934-478B-81DA-763370C97C7D}"/>
    <dgm:cxn modelId="{A4F906AF-0D0F-4049-9308-5CD54E62E03A}" srcId="{BD23C04A-8585-4EBF-89AF-689DC1E7AD85}" destId="{8D65237D-287E-4368-A4BE-921471CAAC6A}" srcOrd="2" destOrd="0" parTransId="{5D6723B3-8BB5-40C1-A642-D1B7F9B1C198}" sibTransId="{774DAD68-FB15-43F9-8D5F-40C11F20052B}"/>
    <dgm:cxn modelId="{50400FB2-98CA-4B7D-BB33-96F8FC7F2DD7}" type="presOf" srcId="{6F81E4D0-0377-4410-80E1-EBF2F791FEE6}" destId="{51877F82-5CE8-447A-BEA8-F7DDF0604428}" srcOrd="0" destOrd="1" presId="urn:microsoft.com/office/officeart/2005/8/layout/hList1"/>
    <dgm:cxn modelId="{1C26EFBF-72C6-4E82-9B44-EF035A55D4AF}" type="presOf" srcId="{58FBA4F4-15E2-4F08-A7E1-06A917E06B7E}" destId="{EE0B7D8B-5359-447D-B0B6-578F35F65D0C}" srcOrd="0" destOrd="2" presId="urn:microsoft.com/office/officeart/2005/8/layout/hList1"/>
    <dgm:cxn modelId="{9538F7DC-92FD-4A77-B9A5-CFF6B16A7929}" srcId="{2EDB609F-64D8-4BA5-96A5-42E8A67C4AE0}" destId="{DAFD81B5-01BD-4BA6-AB2B-62405A2EBA42}" srcOrd="3" destOrd="0" parTransId="{F66F2725-D960-4F95-8F4E-14ED2199198B}" sibTransId="{DC826A4F-89C1-4AF7-98B6-C0021F6BCE33}"/>
    <dgm:cxn modelId="{54D80A35-0D23-4D4A-861E-75FDB09E9E96}" srcId="{C1110978-EA71-4CB5-B9E1-139C8A41F394}" destId="{AE1149AF-122B-4BB6-84A4-BC515423E971}" srcOrd="9" destOrd="0" parTransId="{D066D320-C45A-4095-A175-DD44C4EEF285}" sibTransId="{FACD493B-3680-4C1E-993C-A54BA81B54A1}"/>
    <dgm:cxn modelId="{02FBA3C9-E401-4A51-853D-14E77A02E40A}" type="presOf" srcId="{BD23C04A-8585-4EBF-89AF-689DC1E7AD85}" destId="{8A71B130-1DD7-43F6-900B-A72CAABB72BB}" srcOrd="0" destOrd="0" presId="urn:microsoft.com/office/officeart/2005/8/layout/hList1"/>
    <dgm:cxn modelId="{D9BB195C-D0A4-4E4B-8FBC-5992BE9502BE}" srcId="{BD23C04A-8585-4EBF-89AF-689DC1E7AD85}" destId="{C1110978-EA71-4CB5-B9E1-139C8A41F394}" srcOrd="4" destOrd="0" parTransId="{A998A5A2-20EF-46F7-B254-0ED78BBE2C08}" sibTransId="{022D52DC-C24F-4A78-8C8E-5D58EBBA2279}"/>
    <dgm:cxn modelId="{A757398C-ADE1-4F81-A5D2-9EBB2385FD67}" type="presOf" srcId="{FD94D154-A19A-4511-8A35-5A0F12FA754A}" destId="{9D3E0020-B798-4A0F-A82B-835952859665}" srcOrd="0" destOrd="0" presId="urn:microsoft.com/office/officeart/2005/8/layout/hList1"/>
    <dgm:cxn modelId="{9295F61A-64AF-48CA-BF68-2980BF3A7A64}" srcId="{2EDB609F-64D8-4BA5-96A5-42E8A67C4AE0}" destId="{6F81E4D0-0377-4410-80E1-EBF2F791FEE6}" srcOrd="1" destOrd="0" parTransId="{A9D1B10C-D417-455D-A822-B9574AACEC28}" sibTransId="{C050190C-5FD1-4ADB-ADFD-AFB51E1CEB6A}"/>
    <dgm:cxn modelId="{BF0EEEA1-E791-4422-88A5-37CF6EB54BCD}" srcId="{2EDB609F-64D8-4BA5-96A5-42E8A67C4AE0}" destId="{B0FA478F-DAFD-4022-B322-67BF428F9474}" srcOrd="0" destOrd="0" parTransId="{3B781B85-5443-406C-87EB-0DEF19C7077F}" sibTransId="{24DE0CF4-B6BE-4C55-B053-7A751055065C}"/>
    <dgm:cxn modelId="{55A1DAE0-C05C-4CCC-B680-F9970ABFEE20}" srcId="{BD23C04A-8585-4EBF-89AF-689DC1E7AD85}" destId="{FD94D154-A19A-4511-8A35-5A0F12FA754A}" srcOrd="1" destOrd="0" parTransId="{5BB3ABBF-A894-4DB2-85FC-2DC38C79C7D2}" sibTransId="{064C2A7B-0500-4914-BEE8-61A311F2CD2B}"/>
    <dgm:cxn modelId="{7D76031E-5C93-46BF-B005-DCC517D4E37B}" type="presOf" srcId="{D4563482-9926-4E30-B2BE-35F750614F5B}" destId="{EE0B7D8B-5359-447D-B0B6-578F35F65D0C}" srcOrd="0" destOrd="5" presId="urn:microsoft.com/office/officeart/2005/8/layout/hList1"/>
    <dgm:cxn modelId="{AF299EC5-124D-4DD3-978A-B132BDA7C27A}" srcId="{C1110978-EA71-4CB5-B9E1-139C8A41F394}" destId="{FFE3F825-A292-4977-AB3C-C3D55B1D6A18}" srcOrd="8" destOrd="0" parTransId="{D8B75F41-2BA5-4193-80E5-CB238E7B73ED}" sibTransId="{06B5EC9A-D4B9-45B0-8FB6-5D3918FDAEE8}"/>
    <dgm:cxn modelId="{57F8A17E-2950-4042-8493-F7ACDAAFD368}" srcId="{C1110978-EA71-4CB5-B9E1-139C8A41F394}" destId="{A375915B-B343-4E62-B37D-FDADC5E5EB6E}" srcOrd="4" destOrd="0" parTransId="{94958F22-F2BE-4FD3-A181-ED083FEF0AB7}" sibTransId="{BE3238A8-E21F-4B63-9227-3C399E273C33}"/>
    <dgm:cxn modelId="{100974E5-6B3B-4104-94E6-D6C6C81D9E45}" srcId="{2EDB609F-64D8-4BA5-96A5-42E8A67C4AE0}" destId="{5E038F71-42CA-4764-A9B3-FCC6319BFBAA}" srcOrd="2" destOrd="0" parTransId="{229F2FF0-E39E-48A4-9795-596F2A24B81D}" sibTransId="{D129BF6D-F994-494E-A715-EFEFEC3F1A97}"/>
    <dgm:cxn modelId="{3A5B0D38-D725-45BF-BC77-E0C8EEA019F3}" srcId="{C1110978-EA71-4CB5-B9E1-139C8A41F394}" destId="{B8B73FB2-A44F-4F9E-8A27-067032783EEC}" srcOrd="1" destOrd="0" parTransId="{43C57460-CB20-4A7F-B40A-A10EF014D923}" sibTransId="{1BC7A568-C692-4DD2-96CD-0F59FB6D4203}"/>
    <dgm:cxn modelId="{6F36203A-BAD0-436B-BAC5-71C3CA104F9A}" srcId="{5353F86D-DB5A-4567-9F3B-B1F9701E0DCF}" destId="{8A7DFB81-9161-4394-B973-FDF1F81B9FC1}" srcOrd="0" destOrd="0" parTransId="{2D3C3401-9638-473A-8F9C-9DD63389497B}" sibTransId="{CCC22D56-B856-40E9-8DC1-B8BC65D9807C}"/>
    <dgm:cxn modelId="{9735EBF9-EFC5-41F7-B7FF-FCC205695776}" type="presOf" srcId="{B0FA478F-DAFD-4022-B322-67BF428F9474}" destId="{51877F82-5CE8-447A-BEA8-F7DDF0604428}" srcOrd="0" destOrd="0" presId="urn:microsoft.com/office/officeart/2005/8/layout/hList1"/>
    <dgm:cxn modelId="{1621AB7C-D292-4DEE-8BF0-240D0477861C}" type="presOf" srcId="{5E8B2461-881F-4596-AD69-CD353C4A9E30}" destId="{EE0B7D8B-5359-447D-B0B6-578F35F65D0C}" srcOrd="0" destOrd="6" presId="urn:microsoft.com/office/officeart/2005/8/layout/hList1"/>
    <dgm:cxn modelId="{3BE867B6-3130-4644-97ED-634B9C8A8192}" type="presOf" srcId="{B8B73FB2-A44F-4F9E-8A27-067032783EEC}" destId="{EE0B7D8B-5359-447D-B0B6-578F35F65D0C}" srcOrd="0" destOrd="1" presId="urn:microsoft.com/office/officeart/2005/8/layout/hList1"/>
    <dgm:cxn modelId="{FB7CF286-8857-4EBC-9216-DBCF3757A59C}" srcId="{C1110978-EA71-4CB5-B9E1-139C8A41F394}" destId="{E229BC56-B7CA-4613-B4C8-0C11AEFAF472}" srcOrd="7" destOrd="0" parTransId="{6D34BC92-1570-430E-A3A6-21CEB72244F6}" sibTransId="{4887AAFB-F26F-47D2-B25F-F134D929E780}"/>
    <dgm:cxn modelId="{CF2E7649-25B8-4AD3-87CD-1C9B95CC175A}" type="presOf" srcId="{323F7667-70D9-4ED9-BDE5-FF48D95F97A3}" destId="{EE0B7D8B-5359-447D-B0B6-578F35F65D0C}" srcOrd="0" destOrd="0" presId="urn:microsoft.com/office/officeart/2005/8/layout/hList1"/>
    <dgm:cxn modelId="{11AA0B96-7240-4191-972C-6F053F1FFE28}" type="presOf" srcId="{DAFD81B5-01BD-4BA6-AB2B-62405A2EBA42}" destId="{51877F82-5CE8-447A-BEA8-F7DDF0604428}" srcOrd="0" destOrd="3" presId="urn:microsoft.com/office/officeart/2005/8/layout/hList1"/>
    <dgm:cxn modelId="{0D10F989-D6F4-46C8-8BC1-E2EA2CD4492C}" srcId="{C1110978-EA71-4CB5-B9E1-139C8A41F394}" destId="{9B22F32C-1197-4B9B-94C7-8B85D05C5485}" srcOrd="3" destOrd="0" parTransId="{B1A9FC46-5282-49F9-84BD-50E6D21EA7FC}" sibTransId="{EE3B55EF-B33A-4FD2-83BB-4609C5AC9BCE}"/>
    <dgm:cxn modelId="{030D5846-E80E-4467-9DC2-D18B4BC1E3FE}" type="presOf" srcId="{8A7DFB81-9161-4394-B973-FDF1F81B9FC1}" destId="{5A823694-3B93-4554-959D-B2E40E9E634A}" srcOrd="0" destOrd="0" presId="urn:microsoft.com/office/officeart/2005/8/layout/hList1"/>
    <dgm:cxn modelId="{08DE58FD-959E-4DCB-8F65-54583D007C7D}" srcId="{C1110978-EA71-4CB5-B9E1-139C8A41F394}" destId="{D4563482-9926-4E30-B2BE-35F750614F5B}" srcOrd="5" destOrd="0" parTransId="{47C22444-B093-4450-BD6D-05E6002F4D40}" sibTransId="{57D32C7E-4F3E-44A3-AA7E-83BD767866C0}"/>
    <dgm:cxn modelId="{7F1C5D4A-730C-47D0-A919-3BC8FF4189F6}" type="presOf" srcId="{9B22F32C-1197-4B9B-94C7-8B85D05C5485}" destId="{EE0B7D8B-5359-447D-B0B6-578F35F65D0C}" srcOrd="0" destOrd="3" presId="urn:microsoft.com/office/officeart/2005/8/layout/hList1"/>
    <dgm:cxn modelId="{5A513890-5DE9-4E3F-8164-DD0A860228AA}" srcId="{C1110978-EA71-4CB5-B9E1-139C8A41F394}" destId="{58FBA4F4-15E2-4F08-A7E1-06A917E06B7E}" srcOrd="2" destOrd="0" parTransId="{0B56E67B-748B-42C1-9E19-63E58BDE7E6F}" sibTransId="{6185EEDD-2C00-470C-A714-4F95C2248CCB}"/>
    <dgm:cxn modelId="{810ADF69-FC73-4AA7-8F34-7D4284C64F44}" type="presParOf" srcId="{8A71B130-1DD7-43F6-900B-A72CAABB72BB}" destId="{5804601B-F0E7-45DB-9A3E-00E96173E4F6}" srcOrd="0" destOrd="0" presId="urn:microsoft.com/office/officeart/2005/8/layout/hList1"/>
    <dgm:cxn modelId="{2B58A24A-F901-4ED0-A449-686DFDDA8B20}" type="presParOf" srcId="{5804601B-F0E7-45DB-9A3E-00E96173E4F6}" destId="{0105ECDF-EC3E-4EA9-8959-504245B0AB9B}" srcOrd="0" destOrd="0" presId="urn:microsoft.com/office/officeart/2005/8/layout/hList1"/>
    <dgm:cxn modelId="{C174B2A4-BC28-43EE-A415-E64D9529539B}" type="presParOf" srcId="{5804601B-F0E7-45DB-9A3E-00E96173E4F6}" destId="{51877F82-5CE8-447A-BEA8-F7DDF0604428}" srcOrd="1" destOrd="0" presId="urn:microsoft.com/office/officeart/2005/8/layout/hList1"/>
    <dgm:cxn modelId="{C58FBB8C-E192-492E-898D-21D63F47F7DD}" type="presParOf" srcId="{8A71B130-1DD7-43F6-900B-A72CAABB72BB}" destId="{80344292-1561-4A2B-B09A-4F8097A5A44B}" srcOrd="1" destOrd="0" presId="urn:microsoft.com/office/officeart/2005/8/layout/hList1"/>
    <dgm:cxn modelId="{1FCFC7CB-2678-41ED-91E3-EAD6A20728FD}" type="presParOf" srcId="{8A71B130-1DD7-43F6-900B-A72CAABB72BB}" destId="{501B2B35-A33C-49AA-A1B0-F0A984B496B2}" srcOrd="2" destOrd="0" presId="urn:microsoft.com/office/officeart/2005/8/layout/hList1"/>
    <dgm:cxn modelId="{BBF0FA6B-BDE7-4D4D-A123-C3723AE72FE3}" type="presParOf" srcId="{501B2B35-A33C-49AA-A1B0-F0A984B496B2}" destId="{9D3E0020-B798-4A0F-A82B-835952859665}" srcOrd="0" destOrd="0" presId="urn:microsoft.com/office/officeart/2005/8/layout/hList1"/>
    <dgm:cxn modelId="{3FD13268-B243-44E2-9276-D1F072A0D90A}" type="presParOf" srcId="{501B2B35-A33C-49AA-A1B0-F0A984B496B2}" destId="{14F2DF1E-5D01-4854-AB6D-4A00861B9FB4}" srcOrd="1" destOrd="0" presId="urn:microsoft.com/office/officeart/2005/8/layout/hList1"/>
    <dgm:cxn modelId="{255B5797-2C25-4B15-BA00-BBE86F427791}" type="presParOf" srcId="{8A71B130-1DD7-43F6-900B-A72CAABB72BB}" destId="{8C024B0F-6F57-4389-8575-F586EC94A9B9}" srcOrd="3" destOrd="0" presId="urn:microsoft.com/office/officeart/2005/8/layout/hList1"/>
    <dgm:cxn modelId="{38E8D19E-1DC2-4C5A-80C7-E2AF56ECD0E8}" type="presParOf" srcId="{8A71B130-1DD7-43F6-900B-A72CAABB72BB}" destId="{989290B7-8AB5-4CD1-828F-36630E12D4AB}" srcOrd="4" destOrd="0" presId="urn:microsoft.com/office/officeart/2005/8/layout/hList1"/>
    <dgm:cxn modelId="{52623C4A-A26E-41EC-95E5-1F534D67ACFF}" type="presParOf" srcId="{989290B7-8AB5-4CD1-828F-36630E12D4AB}" destId="{5796B10A-7C61-4640-BDA2-6663DDD241B7}" srcOrd="0" destOrd="0" presId="urn:microsoft.com/office/officeart/2005/8/layout/hList1"/>
    <dgm:cxn modelId="{66070B29-8BFC-4AFB-82C7-9A03591181A5}" type="presParOf" srcId="{989290B7-8AB5-4CD1-828F-36630E12D4AB}" destId="{D31A8BC1-0269-481A-AB60-707641B1C794}" srcOrd="1" destOrd="0" presId="urn:microsoft.com/office/officeart/2005/8/layout/hList1"/>
    <dgm:cxn modelId="{71E47331-B70E-4845-8981-6CCEE79EB599}" type="presParOf" srcId="{8A71B130-1DD7-43F6-900B-A72CAABB72BB}" destId="{AAF132F0-EAF6-4FC6-A782-E03DF8C75F98}" srcOrd="5" destOrd="0" presId="urn:microsoft.com/office/officeart/2005/8/layout/hList1"/>
    <dgm:cxn modelId="{975E8317-72BF-4ACF-9ADA-9FB28B59455D}" type="presParOf" srcId="{8A71B130-1DD7-43F6-900B-A72CAABB72BB}" destId="{3A0F6A11-6782-45D7-9BAE-37F2A54A6176}" srcOrd="6" destOrd="0" presId="urn:microsoft.com/office/officeart/2005/8/layout/hList1"/>
    <dgm:cxn modelId="{FCB7B797-A25B-43F1-AC2A-42DA3B33BB07}" type="presParOf" srcId="{3A0F6A11-6782-45D7-9BAE-37F2A54A6176}" destId="{A11B9178-A307-4297-AAAC-6CB722972359}" srcOrd="0" destOrd="0" presId="urn:microsoft.com/office/officeart/2005/8/layout/hList1"/>
    <dgm:cxn modelId="{5AFC8D92-A806-4026-87D9-DA11DB9C1E01}" type="presParOf" srcId="{3A0F6A11-6782-45D7-9BAE-37F2A54A6176}" destId="{5A823694-3B93-4554-959D-B2E40E9E634A}" srcOrd="1" destOrd="0" presId="urn:microsoft.com/office/officeart/2005/8/layout/hList1"/>
    <dgm:cxn modelId="{FFA7D053-A5FF-463E-A823-0F60E87895CD}" type="presParOf" srcId="{8A71B130-1DD7-43F6-900B-A72CAABB72BB}" destId="{6084D7BF-B32A-4CF1-8B7E-F4F7DF0EAC34}" srcOrd="7" destOrd="0" presId="urn:microsoft.com/office/officeart/2005/8/layout/hList1"/>
    <dgm:cxn modelId="{439C2C31-DFA8-4B2F-9DCB-5DB47441141B}" type="presParOf" srcId="{8A71B130-1DD7-43F6-900B-A72CAABB72BB}" destId="{37E0ABB0-D6CF-4842-9D8B-1D89659AED6A}" srcOrd="8" destOrd="0" presId="urn:microsoft.com/office/officeart/2005/8/layout/hList1"/>
    <dgm:cxn modelId="{7D1CA36A-50F3-475E-80C4-C683C757A427}" type="presParOf" srcId="{37E0ABB0-D6CF-4842-9D8B-1D89659AED6A}" destId="{064A84FC-8EC8-4409-8B63-C18DA33C893A}" srcOrd="0" destOrd="0" presId="urn:microsoft.com/office/officeart/2005/8/layout/hList1"/>
    <dgm:cxn modelId="{E02739AC-F146-495C-A283-39765EED6E6F}" type="presParOf" srcId="{37E0ABB0-D6CF-4842-9D8B-1D89659AED6A}" destId="{EE0B7D8B-5359-447D-B0B6-578F35F65D0C}"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8D3641-E276-4288-BACB-ED87FA7B47AD}"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ZA"/>
        </a:p>
      </dgm:t>
    </dgm:pt>
    <dgm:pt modelId="{6904B4F2-6D87-48F1-9FD4-95AFDCC9D363}">
      <dgm:prSet phldrT="[Text]"/>
      <dgm:spPr>
        <a:solidFill>
          <a:schemeClr val="tx1"/>
        </a:solidFill>
        <a:ln>
          <a:solidFill>
            <a:srgbClr val="92D050"/>
          </a:solidFill>
        </a:ln>
      </dgm:spPr>
      <dgm:t>
        <a:bodyPr/>
        <a:lstStyle/>
        <a:p>
          <a:r>
            <a:rPr lang="en-ZA" b="1" dirty="0">
              <a:solidFill>
                <a:schemeClr val="bg1"/>
              </a:solidFill>
            </a:rPr>
            <a:t>School</a:t>
          </a:r>
        </a:p>
      </dgm:t>
    </dgm:pt>
    <dgm:pt modelId="{6D0C71EC-72D3-44DB-900E-80FD3BFBC163}" type="parTrans" cxnId="{9EC542BC-F133-4D23-972F-E53580AC291E}">
      <dgm:prSet/>
      <dgm:spPr/>
      <dgm:t>
        <a:bodyPr/>
        <a:lstStyle/>
        <a:p>
          <a:endParaRPr lang="en-ZA"/>
        </a:p>
      </dgm:t>
    </dgm:pt>
    <dgm:pt modelId="{FDF0C9B1-416D-47CE-B384-9ED91CB68889}" type="sibTrans" cxnId="{9EC542BC-F133-4D23-972F-E53580AC291E}">
      <dgm:prSet/>
      <dgm:spPr/>
      <dgm:t>
        <a:bodyPr/>
        <a:lstStyle/>
        <a:p>
          <a:endParaRPr lang="en-ZA"/>
        </a:p>
      </dgm:t>
    </dgm:pt>
    <dgm:pt modelId="{CB7DA64C-9C15-4A39-8EB2-3FFF8A8EB94D}">
      <dgm:prSet phldrT="[Text]"/>
      <dgm:spPr>
        <a:solidFill>
          <a:srgbClr val="FFC000">
            <a:alpha val="95000"/>
          </a:srgbClr>
        </a:solidFill>
      </dgm:spPr>
      <dgm:t>
        <a:bodyPr/>
        <a:lstStyle/>
        <a:p>
          <a:r>
            <a:rPr lang="en-ZA" dirty="0">
              <a:solidFill>
                <a:schemeClr val="bg1"/>
              </a:solidFill>
            </a:rPr>
            <a:t>Theory</a:t>
          </a:r>
        </a:p>
      </dgm:t>
    </dgm:pt>
    <dgm:pt modelId="{4F4504E6-CAA1-4A47-9A4E-5180887883B5}" type="parTrans" cxnId="{5A357E91-6174-48C4-AE89-146E52548E8E}">
      <dgm:prSet/>
      <dgm:spPr/>
      <dgm:t>
        <a:bodyPr/>
        <a:lstStyle/>
        <a:p>
          <a:endParaRPr lang="en-ZA"/>
        </a:p>
      </dgm:t>
    </dgm:pt>
    <dgm:pt modelId="{B2640B63-1140-4FF4-BF3F-72BCD7AA7781}" type="sibTrans" cxnId="{5A357E91-6174-48C4-AE89-146E52548E8E}">
      <dgm:prSet/>
      <dgm:spPr/>
      <dgm:t>
        <a:bodyPr/>
        <a:lstStyle/>
        <a:p>
          <a:endParaRPr lang="en-ZA"/>
        </a:p>
      </dgm:t>
    </dgm:pt>
    <dgm:pt modelId="{A3D32F61-C16E-4C38-9669-B624D60EB284}">
      <dgm:prSet phldrT="[Text]"/>
      <dgm:spPr>
        <a:solidFill>
          <a:srgbClr val="00C663"/>
        </a:solidFill>
      </dgm:spPr>
      <dgm:t>
        <a:bodyPr/>
        <a:lstStyle/>
        <a:p>
          <a:r>
            <a:rPr lang="en-ZA" dirty="0"/>
            <a:t>Practical</a:t>
          </a:r>
        </a:p>
      </dgm:t>
    </dgm:pt>
    <dgm:pt modelId="{E5A3652F-F49D-4B5C-82F4-C787C10E31E8}" type="parTrans" cxnId="{D96BADBC-4DCA-478A-8B34-E21B2FF463F1}">
      <dgm:prSet/>
      <dgm:spPr/>
      <dgm:t>
        <a:bodyPr/>
        <a:lstStyle/>
        <a:p>
          <a:endParaRPr lang="en-ZA"/>
        </a:p>
      </dgm:t>
    </dgm:pt>
    <dgm:pt modelId="{B7D0E49A-6653-4BD1-B5F1-D9217DA4190C}" type="sibTrans" cxnId="{D96BADBC-4DCA-478A-8B34-E21B2FF463F1}">
      <dgm:prSet/>
      <dgm:spPr/>
      <dgm:t>
        <a:bodyPr/>
        <a:lstStyle/>
        <a:p>
          <a:endParaRPr lang="en-ZA"/>
        </a:p>
      </dgm:t>
    </dgm:pt>
    <dgm:pt modelId="{804D6C33-DBA3-41A7-9221-9E0AAD07E157}">
      <dgm:prSet phldrT="[Text]"/>
      <dgm:spPr>
        <a:solidFill>
          <a:schemeClr val="bg1"/>
        </a:solidFill>
        <a:scene3d>
          <a:camera prst="orthographicFront"/>
          <a:lightRig rig="threePt" dir="t"/>
        </a:scene3d>
        <a:sp3d>
          <a:bevelT/>
        </a:sp3d>
      </dgm:spPr>
      <dgm:t>
        <a:bodyPr/>
        <a:lstStyle/>
        <a:p>
          <a:r>
            <a:rPr lang="en-ZA" dirty="0">
              <a:solidFill>
                <a:schemeClr val="tx1"/>
              </a:solidFill>
            </a:rPr>
            <a:t>Workplace</a:t>
          </a:r>
        </a:p>
      </dgm:t>
    </dgm:pt>
    <dgm:pt modelId="{241D2BAD-6540-4312-89AA-76DBB877867D}" type="parTrans" cxnId="{032E163E-B0BD-4A6A-9AD6-A12FF8BE1311}">
      <dgm:prSet/>
      <dgm:spPr/>
      <dgm:t>
        <a:bodyPr/>
        <a:lstStyle/>
        <a:p>
          <a:endParaRPr lang="en-ZA"/>
        </a:p>
      </dgm:t>
    </dgm:pt>
    <dgm:pt modelId="{012D5E13-46E2-42BB-AFB9-F1E97047697E}" type="sibTrans" cxnId="{032E163E-B0BD-4A6A-9AD6-A12FF8BE1311}">
      <dgm:prSet/>
      <dgm:spPr/>
      <dgm:t>
        <a:bodyPr/>
        <a:lstStyle/>
        <a:p>
          <a:endParaRPr lang="en-ZA"/>
        </a:p>
      </dgm:t>
    </dgm:pt>
    <dgm:pt modelId="{68414DF3-9116-4F04-BA36-58D76C05C468}">
      <dgm:prSet phldrT="[Text]"/>
      <dgm:spPr>
        <a:solidFill>
          <a:srgbClr val="0070C0"/>
        </a:solidFill>
      </dgm:spPr>
      <dgm:t>
        <a:bodyPr/>
        <a:lstStyle/>
        <a:p>
          <a:r>
            <a:rPr lang="en-ZA" dirty="0"/>
            <a:t>Assessment</a:t>
          </a:r>
        </a:p>
      </dgm:t>
    </dgm:pt>
    <dgm:pt modelId="{975316E0-4F9E-49FB-BC2B-77C2561235D2}" type="parTrans" cxnId="{5D541B18-6C7C-489F-8593-8BFD55AC058C}">
      <dgm:prSet/>
      <dgm:spPr/>
      <dgm:t>
        <a:bodyPr/>
        <a:lstStyle/>
        <a:p>
          <a:endParaRPr lang="en-ZA"/>
        </a:p>
      </dgm:t>
    </dgm:pt>
    <dgm:pt modelId="{FDFCBC14-61AB-446A-ADCB-F51B2408EDF3}" type="sibTrans" cxnId="{5D541B18-6C7C-489F-8593-8BFD55AC058C}">
      <dgm:prSet/>
      <dgm:spPr/>
      <dgm:t>
        <a:bodyPr/>
        <a:lstStyle/>
        <a:p>
          <a:endParaRPr lang="en-ZA"/>
        </a:p>
      </dgm:t>
    </dgm:pt>
    <dgm:pt modelId="{0AC58B38-ACC4-4842-AC75-CBAA44EDE80C}">
      <dgm:prSet phldrT="[Text]"/>
      <dgm:spPr>
        <a:solidFill>
          <a:srgbClr val="FF0000"/>
        </a:solidFill>
      </dgm:spPr>
      <dgm:t>
        <a:bodyPr/>
        <a:lstStyle/>
        <a:p>
          <a:r>
            <a:rPr lang="en-ZA" dirty="0"/>
            <a:t>Expertise</a:t>
          </a:r>
        </a:p>
      </dgm:t>
    </dgm:pt>
    <dgm:pt modelId="{5603AA31-6135-40C4-AD30-5C8A9BAE373E}" type="parTrans" cxnId="{17CB79C6-E213-4876-B8B1-66672FE5C652}">
      <dgm:prSet/>
      <dgm:spPr/>
      <dgm:t>
        <a:bodyPr/>
        <a:lstStyle/>
        <a:p>
          <a:endParaRPr lang="en-ZA"/>
        </a:p>
      </dgm:t>
    </dgm:pt>
    <dgm:pt modelId="{C7941CBB-7857-4258-A49C-C8F247CD13AE}" type="sibTrans" cxnId="{17CB79C6-E213-4876-B8B1-66672FE5C652}">
      <dgm:prSet/>
      <dgm:spPr/>
      <dgm:t>
        <a:bodyPr/>
        <a:lstStyle/>
        <a:p>
          <a:endParaRPr lang="en-ZA"/>
        </a:p>
      </dgm:t>
    </dgm:pt>
    <dgm:pt modelId="{C2F0E4B0-C08F-40F4-B99E-FF0FADC24619}" type="pres">
      <dgm:prSet presAssocID="{408D3641-E276-4288-BACB-ED87FA7B47AD}" presName="Name0" presStyleCnt="0">
        <dgm:presLayoutVars>
          <dgm:dir/>
          <dgm:animLvl val="lvl"/>
          <dgm:resizeHandles val="exact"/>
        </dgm:presLayoutVars>
      </dgm:prSet>
      <dgm:spPr/>
      <dgm:t>
        <a:bodyPr/>
        <a:lstStyle/>
        <a:p>
          <a:endParaRPr lang="en-ZA"/>
        </a:p>
      </dgm:t>
    </dgm:pt>
    <dgm:pt modelId="{B83AC03A-B12B-46C4-91E4-4650EF40555F}" type="pres">
      <dgm:prSet presAssocID="{6904B4F2-6D87-48F1-9FD4-95AFDCC9D363}" presName="parTxOnly" presStyleLbl="node1" presStyleIdx="0" presStyleCnt="6" custScaleY="113291">
        <dgm:presLayoutVars>
          <dgm:chMax val="0"/>
          <dgm:chPref val="0"/>
          <dgm:bulletEnabled val="1"/>
        </dgm:presLayoutVars>
      </dgm:prSet>
      <dgm:spPr/>
      <dgm:t>
        <a:bodyPr/>
        <a:lstStyle/>
        <a:p>
          <a:endParaRPr lang="en-ZA"/>
        </a:p>
      </dgm:t>
    </dgm:pt>
    <dgm:pt modelId="{7D8E3AA5-550F-4AB3-9A38-29A416EE50C5}" type="pres">
      <dgm:prSet presAssocID="{FDF0C9B1-416D-47CE-B384-9ED91CB68889}" presName="parTxOnlySpace" presStyleCnt="0"/>
      <dgm:spPr/>
    </dgm:pt>
    <dgm:pt modelId="{7912BCE1-8E7C-4EFD-919D-2442B2F83CA9}" type="pres">
      <dgm:prSet presAssocID="{CB7DA64C-9C15-4A39-8EB2-3FFF8A8EB94D}" presName="parTxOnly" presStyleLbl="node1" presStyleIdx="1" presStyleCnt="6">
        <dgm:presLayoutVars>
          <dgm:chMax val="0"/>
          <dgm:chPref val="0"/>
          <dgm:bulletEnabled val="1"/>
        </dgm:presLayoutVars>
      </dgm:prSet>
      <dgm:spPr/>
      <dgm:t>
        <a:bodyPr/>
        <a:lstStyle/>
        <a:p>
          <a:endParaRPr lang="en-ZA"/>
        </a:p>
      </dgm:t>
    </dgm:pt>
    <dgm:pt modelId="{9C2A9A74-3F56-4627-B1F8-093BDF9847EB}" type="pres">
      <dgm:prSet presAssocID="{B2640B63-1140-4FF4-BF3F-72BCD7AA7781}" presName="parTxOnlySpace" presStyleCnt="0"/>
      <dgm:spPr/>
    </dgm:pt>
    <dgm:pt modelId="{A7C645EF-21EB-4CF4-9D9E-208AC9FCA05B}" type="pres">
      <dgm:prSet presAssocID="{A3D32F61-C16E-4C38-9669-B624D60EB284}" presName="parTxOnly" presStyleLbl="node1" presStyleIdx="2" presStyleCnt="6">
        <dgm:presLayoutVars>
          <dgm:chMax val="0"/>
          <dgm:chPref val="0"/>
          <dgm:bulletEnabled val="1"/>
        </dgm:presLayoutVars>
      </dgm:prSet>
      <dgm:spPr/>
      <dgm:t>
        <a:bodyPr/>
        <a:lstStyle/>
        <a:p>
          <a:endParaRPr lang="en-ZA"/>
        </a:p>
      </dgm:t>
    </dgm:pt>
    <dgm:pt modelId="{0E06995C-E4D3-4BC1-A3D1-05FE47C1B88C}" type="pres">
      <dgm:prSet presAssocID="{B7D0E49A-6653-4BD1-B5F1-D9217DA4190C}" presName="parTxOnlySpace" presStyleCnt="0"/>
      <dgm:spPr/>
    </dgm:pt>
    <dgm:pt modelId="{6DD77796-001C-475F-8F95-CA763BDF9824}" type="pres">
      <dgm:prSet presAssocID="{804D6C33-DBA3-41A7-9221-9E0AAD07E157}" presName="parTxOnly" presStyleLbl="node1" presStyleIdx="3" presStyleCnt="6">
        <dgm:presLayoutVars>
          <dgm:chMax val="0"/>
          <dgm:chPref val="0"/>
          <dgm:bulletEnabled val="1"/>
        </dgm:presLayoutVars>
      </dgm:prSet>
      <dgm:spPr/>
      <dgm:t>
        <a:bodyPr/>
        <a:lstStyle/>
        <a:p>
          <a:endParaRPr lang="en-ZA"/>
        </a:p>
      </dgm:t>
    </dgm:pt>
    <dgm:pt modelId="{0202B29D-E55D-491A-BB0F-04D0353F511E}" type="pres">
      <dgm:prSet presAssocID="{012D5E13-46E2-42BB-AFB9-F1E97047697E}" presName="parTxOnlySpace" presStyleCnt="0"/>
      <dgm:spPr/>
    </dgm:pt>
    <dgm:pt modelId="{CC3B6F7F-5EC6-45B5-9C82-15128AFF68DE}" type="pres">
      <dgm:prSet presAssocID="{68414DF3-9116-4F04-BA36-58D76C05C468}" presName="parTxOnly" presStyleLbl="node1" presStyleIdx="4" presStyleCnt="6">
        <dgm:presLayoutVars>
          <dgm:chMax val="0"/>
          <dgm:chPref val="0"/>
          <dgm:bulletEnabled val="1"/>
        </dgm:presLayoutVars>
      </dgm:prSet>
      <dgm:spPr/>
      <dgm:t>
        <a:bodyPr/>
        <a:lstStyle/>
        <a:p>
          <a:endParaRPr lang="en-ZA"/>
        </a:p>
      </dgm:t>
    </dgm:pt>
    <dgm:pt modelId="{D489279E-68C7-4CFF-B157-1627737BD755}" type="pres">
      <dgm:prSet presAssocID="{FDFCBC14-61AB-446A-ADCB-F51B2408EDF3}" presName="parTxOnlySpace" presStyleCnt="0"/>
      <dgm:spPr/>
    </dgm:pt>
    <dgm:pt modelId="{33378E06-D3D6-4C6A-8821-D84D0A73C6D0}" type="pres">
      <dgm:prSet presAssocID="{0AC58B38-ACC4-4842-AC75-CBAA44EDE80C}" presName="parTxOnly" presStyleLbl="node1" presStyleIdx="5" presStyleCnt="6">
        <dgm:presLayoutVars>
          <dgm:chMax val="0"/>
          <dgm:chPref val="0"/>
          <dgm:bulletEnabled val="1"/>
        </dgm:presLayoutVars>
      </dgm:prSet>
      <dgm:spPr/>
      <dgm:t>
        <a:bodyPr/>
        <a:lstStyle/>
        <a:p>
          <a:endParaRPr lang="en-ZA"/>
        </a:p>
      </dgm:t>
    </dgm:pt>
  </dgm:ptLst>
  <dgm:cxnLst>
    <dgm:cxn modelId="{88D40AE8-F437-48C4-A63D-29A7D6C7DEDA}" type="presOf" srcId="{0AC58B38-ACC4-4842-AC75-CBAA44EDE80C}" destId="{33378E06-D3D6-4C6A-8821-D84D0A73C6D0}" srcOrd="0" destOrd="0" presId="urn:microsoft.com/office/officeart/2005/8/layout/chevron1"/>
    <dgm:cxn modelId="{944B8D7F-A11A-4780-8510-B06100B18255}" type="presOf" srcId="{A3D32F61-C16E-4C38-9669-B624D60EB284}" destId="{A7C645EF-21EB-4CF4-9D9E-208AC9FCA05B}" srcOrd="0" destOrd="0" presId="urn:microsoft.com/office/officeart/2005/8/layout/chevron1"/>
    <dgm:cxn modelId="{5597E68E-91ED-47B3-91EF-87D063C813B8}" type="presOf" srcId="{804D6C33-DBA3-41A7-9221-9E0AAD07E157}" destId="{6DD77796-001C-475F-8F95-CA763BDF9824}" srcOrd="0" destOrd="0" presId="urn:microsoft.com/office/officeart/2005/8/layout/chevron1"/>
    <dgm:cxn modelId="{032E163E-B0BD-4A6A-9AD6-A12FF8BE1311}" srcId="{408D3641-E276-4288-BACB-ED87FA7B47AD}" destId="{804D6C33-DBA3-41A7-9221-9E0AAD07E157}" srcOrd="3" destOrd="0" parTransId="{241D2BAD-6540-4312-89AA-76DBB877867D}" sibTransId="{012D5E13-46E2-42BB-AFB9-F1E97047697E}"/>
    <dgm:cxn modelId="{5A357E91-6174-48C4-AE89-146E52548E8E}" srcId="{408D3641-E276-4288-BACB-ED87FA7B47AD}" destId="{CB7DA64C-9C15-4A39-8EB2-3FFF8A8EB94D}" srcOrd="1" destOrd="0" parTransId="{4F4504E6-CAA1-4A47-9A4E-5180887883B5}" sibTransId="{B2640B63-1140-4FF4-BF3F-72BCD7AA7781}"/>
    <dgm:cxn modelId="{4EE549F2-0DF9-4FC8-909F-1F2F2B8D1889}" type="presOf" srcId="{68414DF3-9116-4F04-BA36-58D76C05C468}" destId="{CC3B6F7F-5EC6-45B5-9C82-15128AFF68DE}" srcOrd="0" destOrd="0" presId="urn:microsoft.com/office/officeart/2005/8/layout/chevron1"/>
    <dgm:cxn modelId="{43BC6C5B-161B-4FFF-BA3B-7D4D0564A0A4}" type="presOf" srcId="{6904B4F2-6D87-48F1-9FD4-95AFDCC9D363}" destId="{B83AC03A-B12B-46C4-91E4-4650EF40555F}" srcOrd="0" destOrd="0" presId="urn:microsoft.com/office/officeart/2005/8/layout/chevron1"/>
    <dgm:cxn modelId="{9EC542BC-F133-4D23-972F-E53580AC291E}" srcId="{408D3641-E276-4288-BACB-ED87FA7B47AD}" destId="{6904B4F2-6D87-48F1-9FD4-95AFDCC9D363}" srcOrd="0" destOrd="0" parTransId="{6D0C71EC-72D3-44DB-900E-80FD3BFBC163}" sibTransId="{FDF0C9B1-416D-47CE-B384-9ED91CB68889}"/>
    <dgm:cxn modelId="{D96BADBC-4DCA-478A-8B34-E21B2FF463F1}" srcId="{408D3641-E276-4288-BACB-ED87FA7B47AD}" destId="{A3D32F61-C16E-4C38-9669-B624D60EB284}" srcOrd="2" destOrd="0" parTransId="{E5A3652F-F49D-4B5C-82F4-C787C10E31E8}" sibTransId="{B7D0E49A-6653-4BD1-B5F1-D9217DA4190C}"/>
    <dgm:cxn modelId="{E0AE92D8-A96C-4613-83AB-A845C985846E}" type="presOf" srcId="{CB7DA64C-9C15-4A39-8EB2-3FFF8A8EB94D}" destId="{7912BCE1-8E7C-4EFD-919D-2442B2F83CA9}" srcOrd="0" destOrd="0" presId="urn:microsoft.com/office/officeart/2005/8/layout/chevron1"/>
    <dgm:cxn modelId="{5D541B18-6C7C-489F-8593-8BFD55AC058C}" srcId="{408D3641-E276-4288-BACB-ED87FA7B47AD}" destId="{68414DF3-9116-4F04-BA36-58D76C05C468}" srcOrd="4" destOrd="0" parTransId="{975316E0-4F9E-49FB-BC2B-77C2561235D2}" sibTransId="{FDFCBC14-61AB-446A-ADCB-F51B2408EDF3}"/>
    <dgm:cxn modelId="{17CB79C6-E213-4876-B8B1-66672FE5C652}" srcId="{408D3641-E276-4288-BACB-ED87FA7B47AD}" destId="{0AC58B38-ACC4-4842-AC75-CBAA44EDE80C}" srcOrd="5" destOrd="0" parTransId="{5603AA31-6135-40C4-AD30-5C8A9BAE373E}" sibTransId="{C7941CBB-7857-4258-A49C-C8F247CD13AE}"/>
    <dgm:cxn modelId="{DC32130C-3006-42A3-ADB0-FF1146D0B58B}" type="presOf" srcId="{408D3641-E276-4288-BACB-ED87FA7B47AD}" destId="{C2F0E4B0-C08F-40F4-B99E-FF0FADC24619}" srcOrd="0" destOrd="0" presId="urn:microsoft.com/office/officeart/2005/8/layout/chevron1"/>
    <dgm:cxn modelId="{3A9F57ED-D007-4EFD-8D0A-CAAD5EE4C4D9}" type="presParOf" srcId="{C2F0E4B0-C08F-40F4-B99E-FF0FADC24619}" destId="{B83AC03A-B12B-46C4-91E4-4650EF40555F}" srcOrd="0" destOrd="0" presId="urn:microsoft.com/office/officeart/2005/8/layout/chevron1"/>
    <dgm:cxn modelId="{1A7D2E1C-B8B3-4C82-AA59-47C352A66A92}" type="presParOf" srcId="{C2F0E4B0-C08F-40F4-B99E-FF0FADC24619}" destId="{7D8E3AA5-550F-4AB3-9A38-29A416EE50C5}" srcOrd="1" destOrd="0" presId="urn:microsoft.com/office/officeart/2005/8/layout/chevron1"/>
    <dgm:cxn modelId="{384F6F0D-F24E-4B63-83D8-0A6FD3E0B334}" type="presParOf" srcId="{C2F0E4B0-C08F-40F4-B99E-FF0FADC24619}" destId="{7912BCE1-8E7C-4EFD-919D-2442B2F83CA9}" srcOrd="2" destOrd="0" presId="urn:microsoft.com/office/officeart/2005/8/layout/chevron1"/>
    <dgm:cxn modelId="{2F7E42D9-8E94-4BB8-A0CA-EA94E5993A6D}" type="presParOf" srcId="{C2F0E4B0-C08F-40F4-B99E-FF0FADC24619}" destId="{9C2A9A74-3F56-4627-B1F8-093BDF9847EB}" srcOrd="3" destOrd="0" presId="urn:microsoft.com/office/officeart/2005/8/layout/chevron1"/>
    <dgm:cxn modelId="{DE2FA7C6-DADA-4D44-AA9C-D8C2E43356D3}" type="presParOf" srcId="{C2F0E4B0-C08F-40F4-B99E-FF0FADC24619}" destId="{A7C645EF-21EB-4CF4-9D9E-208AC9FCA05B}" srcOrd="4" destOrd="0" presId="urn:microsoft.com/office/officeart/2005/8/layout/chevron1"/>
    <dgm:cxn modelId="{A1E65AA8-606D-4382-8B00-5ED215925D51}" type="presParOf" srcId="{C2F0E4B0-C08F-40F4-B99E-FF0FADC24619}" destId="{0E06995C-E4D3-4BC1-A3D1-05FE47C1B88C}" srcOrd="5" destOrd="0" presId="urn:microsoft.com/office/officeart/2005/8/layout/chevron1"/>
    <dgm:cxn modelId="{FC1D2635-C7B2-4E5D-8FCD-7CB77C1A627D}" type="presParOf" srcId="{C2F0E4B0-C08F-40F4-B99E-FF0FADC24619}" destId="{6DD77796-001C-475F-8F95-CA763BDF9824}" srcOrd="6" destOrd="0" presId="urn:microsoft.com/office/officeart/2005/8/layout/chevron1"/>
    <dgm:cxn modelId="{33B50FA6-6F4C-41DD-BA6A-D396AB5B31D2}" type="presParOf" srcId="{C2F0E4B0-C08F-40F4-B99E-FF0FADC24619}" destId="{0202B29D-E55D-491A-BB0F-04D0353F511E}" srcOrd="7" destOrd="0" presId="urn:microsoft.com/office/officeart/2005/8/layout/chevron1"/>
    <dgm:cxn modelId="{E61E8AF3-C70F-4EF4-BFB9-3B94D6282741}" type="presParOf" srcId="{C2F0E4B0-C08F-40F4-B99E-FF0FADC24619}" destId="{CC3B6F7F-5EC6-45B5-9C82-15128AFF68DE}" srcOrd="8" destOrd="0" presId="urn:microsoft.com/office/officeart/2005/8/layout/chevron1"/>
    <dgm:cxn modelId="{E0F6AB56-3212-4398-987B-89BB666D4F60}" type="presParOf" srcId="{C2F0E4B0-C08F-40F4-B99E-FF0FADC24619}" destId="{D489279E-68C7-4CFF-B157-1627737BD755}" srcOrd="9" destOrd="0" presId="urn:microsoft.com/office/officeart/2005/8/layout/chevron1"/>
    <dgm:cxn modelId="{54F51300-0AE0-4F92-B685-13EDE5CD477A}" type="presParOf" srcId="{C2F0E4B0-C08F-40F4-B99E-FF0FADC24619}" destId="{33378E06-D3D6-4C6A-8821-D84D0A73C6D0}" srcOrd="10" destOrd="0" presId="urn:microsoft.com/office/officeart/2005/8/layout/chevr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FEEF4F-617C-41E7-BC38-FB91169628DE}" type="doc">
      <dgm:prSet loTypeId="urn:microsoft.com/office/officeart/2005/8/layout/pyramid1" loCatId="pyramid" qsTypeId="urn:microsoft.com/office/officeart/2005/8/quickstyle/simple1" qsCatId="simple" csTypeId="urn:microsoft.com/office/officeart/2005/8/colors/accent1_2" csCatId="accent1" phldr="1"/>
      <dgm:spPr/>
    </dgm:pt>
    <dgm:pt modelId="{D4872E73-83A2-4757-977F-A17B40E145C1}">
      <dgm:prSet phldrT="[Text]" custT="1"/>
      <dgm:spPr>
        <a:solidFill>
          <a:schemeClr val="accent3"/>
        </a:solidFill>
      </dgm:spPr>
      <dgm:t>
        <a:bodyPr/>
        <a:lstStyle/>
        <a:p>
          <a:r>
            <a:rPr lang="en-ZA" sz="1800" dirty="0" smtClean="0"/>
            <a:t>Public Service </a:t>
          </a:r>
        </a:p>
        <a:p>
          <a:r>
            <a:rPr lang="en-ZA" sz="1800" dirty="0" smtClean="0"/>
            <a:t>HRD Strategic Framework</a:t>
          </a:r>
          <a:endParaRPr lang="en-ZA" sz="1800" dirty="0"/>
        </a:p>
      </dgm:t>
    </dgm:pt>
    <dgm:pt modelId="{2FDF6B84-2F4F-430A-B74B-7A69817733D8}" type="parTrans" cxnId="{3A5F45E3-8939-45A6-A2E6-4679E9CE1A7C}">
      <dgm:prSet/>
      <dgm:spPr/>
      <dgm:t>
        <a:bodyPr/>
        <a:lstStyle/>
        <a:p>
          <a:endParaRPr lang="en-ZA"/>
        </a:p>
      </dgm:t>
    </dgm:pt>
    <dgm:pt modelId="{4A7886C4-3900-41CC-A72F-7E0CB128064B}" type="sibTrans" cxnId="{3A5F45E3-8939-45A6-A2E6-4679E9CE1A7C}">
      <dgm:prSet/>
      <dgm:spPr/>
      <dgm:t>
        <a:bodyPr/>
        <a:lstStyle/>
        <a:p>
          <a:endParaRPr lang="en-ZA"/>
        </a:p>
      </dgm:t>
    </dgm:pt>
    <dgm:pt modelId="{178252FA-365F-418D-B7C4-BEDA3CE8F656}" type="pres">
      <dgm:prSet presAssocID="{2DFEEF4F-617C-41E7-BC38-FB91169628DE}" presName="Name0" presStyleCnt="0">
        <dgm:presLayoutVars>
          <dgm:dir/>
          <dgm:animLvl val="lvl"/>
          <dgm:resizeHandles val="exact"/>
        </dgm:presLayoutVars>
      </dgm:prSet>
      <dgm:spPr/>
    </dgm:pt>
    <dgm:pt modelId="{6DEA2D7D-A8F7-4D29-B162-9B8B6DE62ED3}" type="pres">
      <dgm:prSet presAssocID="{D4872E73-83A2-4757-977F-A17B40E145C1}" presName="Name8" presStyleCnt="0"/>
      <dgm:spPr/>
    </dgm:pt>
    <dgm:pt modelId="{7766DF91-2901-43B1-9478-2658360B70D3}" type="pres">
      <dgm:prSet presAssocID="{D4872E73-83A2-4757-977F-A17B40E145C1}" presName="level" presStyleLbl="node1" presStyleIdx="0" presStyleCnt="1" custLinFactNeighborY="6041">
        <dgm:presLayoutVars>
          <dgm:chMax val="1"/>
          <dgm:bulletEnabled val="1"/>
        </dgm:presLayoutVars>
      </dgm:prSet>
      <dgm:spPr/>
      <dgm:t>
        <a:bodyPr/>
        <a:lstStyle/>
        <a:p>
          <a:endParaRPr lang="en-ZA"/>
        </a:p>
      </dgm:t>
    </dgm:pt>
    <dgm:pt modelId="{64F82832-3ADB-490D-AD82-A4307CA3A4EE}" type="pres">
      <dgm:prSet presAssocID="{D4872E73-83A2-4757-977F-A17B40E145C1}" presName="levelTx" presStyleLbl="revTx" presStyleIdx="0" presStyleCnt="0">
        <dgm:presLayoutVars>
          <dgm:chMax val="1"/>
          <dgm:bulletEnabled val="1"/>
        </dgm:presLayoutVars>
      </dgm:prSet>
      <dgm:spPr/>
      <dgm:t>
        <a:bodyPr/>
        <a:lstStyle/>
        <a:p>
          <a:endParaRPr lang="en-ZA"/>
        </a:p>
      </dgm:t>
    </dgm:pt>
  </dgm:ptLst>
  <dgm:cxnLst>
    <dgm:cxn modelId="{6C8729DD-10B8-4C3A-A12E-897392EE0B26}" type="presOf" srcId="{2DFEEF4F-617C-41E7-BC38-FB91169628DE}" destId="{178252FA-365F-418D-B7C4-BEDA3CE8F656}" srcOrd="0" destOrd="0" presId="urn:microsoft.com/office/officeart/2005/8/layout/pyramid1"/>
    <dgm:cxn modelId="{2A61FDE6-DB2A-4559-8557-6D07A7E6D45B}" type="presOf" srcId="{D4872E73-83A2-4757-977F-A17B40E145C1}" destId="{7766DF91-2901-43B1-9478-2658360B70D3}" srcOrd="0" destOrd="0" presId="urn:microsoft.com/office/officeart/2005/8/layout/pyramid1"/>
    <dgm:cxn modelId="{3A5F45E3-8939-45A6-A2E6-4679E9CE1A7C}" srcId="{2DFEEF4F-617C-41E7-BC38-FB91169628DE}" destId="{D4872E73-83A2-4757-977F-A17B40E145C1}" srcOrd="0" destOrd="0" parTransId="{2FDF6B84-2F4F-430A-B74B-7A69817733D8}" sibTransId="{4A7886C4-3900-41CC-A72F-7E0CB128064B}"/>
    <dgm:cxn modelId="{1F9EF6F8-FD8D-43D6-8B14-00FD1B92E5DA}" type="presOf" srcId="{D4872E73-83A2-4757-977F-A17B40E145C1}" destId="{64F82832-3ADB-490D-AD82-A4307CA3A4EE}" srcOrd="1" destOrd="0" presId="urn:microsoft.com/office/officeart/2005/8/layout/pyramid1"/>
    <dgm:cxn modelId="{2C925F5B-40F5-4C39-88AE-DF81700CB406}" type="presParOf" srcId="{178252FA-365F-418D-B7C4-BEDA3CE8F656}" destId="{6DEA2D7D-A8F7-4D29-B162-9B8B6DE62ED3}" srcOrd="0" destOrd="0" presId="urn:microsoft.com/office/officeart/2005/8/layout/pyramid1"/>
    <dgm:cxn modelId="{0144589A-4C7A-400C-A9CC-3ABF42407B83}" type="presParOf" srcId="{6DEA2D7D-A8F7-4D29-B162-9B8B6DE62ED3}" destId="{7766DF91-2901-43B1-9478-2658360B70D3}" srcOrd="0" destOrd="0" presId="urn:microsoft.com/office/officeart/2005/8/layout/pyramid1"/>
    <dgm:cxn modelId="{D66AD849-4FC9-462C-89A6-E19E572B3DD2}" type="presParOf" srcId="{6DEA2D7D-A8F7-4D29-B162-9B8B6DE62ED3}" destId="{64F82832-3ADB-490D-AD82-A4307CA3A4EE}" srcOrd="1" destOrd="0" presId="urn:microsoft.com/office/officeart/2005/8/layout/pyramid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0BBF6DB-C43C-4E80-AA96-8C16EF15DBD2}" type="doc">
      <dgm:prSet loTypeId="urn:microsoft.com/office/officeart/2005/8/layout/venn1" loCatId="relationship" qsTypeId="urn:microsoft.com/office/officeart/2005/8/quickstyle/simple1" qsCatId="simple" csTypeId="urn:microsoft.com/office/officeart/2005/8/colors/accent1_2" csCatId="accent1" phldr="1"/>
      <dgm:spPr/>
    </dgm:pt>
    <dgm:pt modelId="{6EFA2B19-37DB-47DC-91A4-53DD3BA849BA}">
      <dgm:prSet phldrT="[Text]"/>
      <dgm:spPr/>
      <dgm:t>
        <a:bodyPr/>
        <a:lstStyle/>
        <a:p>
          <a:r>
            <a:rPr lang="en-ZA" b="1" dirty="0" smtClean="0"/>
            <a:t>Capacity for Technical Skills &amp; Specialist Professions</a:t>
          </a:r>
          <a:endParaRPr lang="en-ZA" b="1" dirty="0"/>
        </a:p>
      </dgm:t>
    </dgm:pt>
    <dgm:pt modelId="{E40B57D7-891E-45E9-BB25-3876B3C28D20}" type="parTrans" cxnId="{645F3431-3221-4742-82AC-B7F9A5D617B4}">
      <dgm:prSet/>
      <dgm:spPr/>
      <dgm:t>
        <a:bodyPr/>
        <a:lstStyle/>
        <a:p>
          <a:endParaRPr lang="en-ZA"/>
        </a:p>
      </dgm:t>
    </dgm:pt>
    <dgm:pt modelId="{3A779E9A-FF2A-47F4-99B1-BC36A95611EF}" type="sibTrans" cxnId="{645F3431-3221-4742-82AC-B7F9A5D617B4}">
      <dgm:prSet/>
      <dgm:spPr/>
      <dgm:t>
        <a:bodyPr/>
        <a:lstStyle/>
        <a:p>
          <a:endParaRPr lang="en-ZA"/>
        </a:p>
      </dgm:t>
    </dgm:pt>
    <dgm:pt modelId="{D6BB587C-D738-4322-BE10-2854D452E457}">
      <dgm:prSet phldrT="[Text]"/>
      <dgm:spPr/>
      <dgm:t>
        <a:bodyPr/>
        <a:lstStyle/>
        <a:p>
          <a:r>
            <a:rPr lang="en-ZA" b="1" dirty="0" smtClean="0"/>
            <a:t>Investing in the development of talent pipeline for current and future skills needs for government and the economy at large </a:t>
          </a:r>
          <a:endParaRPr lang="en-ZA" b="1" dirty="0"/>
        </a:p>
      </dgm:t>
    </dgm:pt>
    <dgm:pt modelId="{70C6CCDC-885C-4262-82DC-EFE5D6A8484F}" type="parTrans" cxnId="{92B8125B-75A2-4A4A-A309-06824ACEFD87}">
      <dgm:prSet/>
      <dgm:spPr/>
      <dgm:t>
        <a:bodyPr/>
        <a:lstStyle/>
        <a:p>
          <a:endParaRPr lang="en-ZA"/>
        </a:p>
      </dgm:t>
    </dgm:pt>
    <dgm:pt modelId="{CA1690C2-4490-498B-809A-2D3AE7648132}" type="sibTrans" cxnId="{92B8125B-75A2-4A4A-A309-06824ACEFD87}">
      <dgm:prSet/>
      <dgm:spPr/>
      <dgm:t>
        <a:bodyPr/>
        <a:lstStyle/>
        <a:p>
          <a:endParaRPr lang="en-ZA"/>
        </a:p>
      </dgm:t>
    </dgm:pt>
    <dgm:pt modelId="{3D642E51-CCC0-4A21-AAD4-A00D98987523}">
      <dgm:prSet phldrT="[Text]"/>
      <dgm:spPr/>
      <dgm:t>
        <a:bodyPr/>
        <a:lstStyle/>
        <a:p>
          <a:r>
            <a:rPr lang="en-ZA" b="1" dirty="0" smtClean="0"/>
            <a:t>Creating Employment</a:t>
          </a:r>
          <a:endParaRPr lang="en-ZA" b="1" dirty="0"/>
        </a:p>
      </dgm:t>
    </dgm:pt>
    <dgm:pt modelId="{432A2218-30C9-4D48-8B49-A4D833B4A3AF}" type="parTrans" cxnId="{5C01D3F4-0E3B-42A6-834C-6898CB60DA6E}">
      <dgm:prSet/>
      <dgm:spPr/>
      <dgm:t>
        <a:bodyPr/>
        <a:lstStyle/>
        <a:p>
          <a:endParaRPr lang="en-ZA"/>
        </a:p>
      </dgm:t>
    </dgm:pt>
    <dgm:pt modelId="{3461C98B-5A9A-42EB-9232-41AB8AB648A6}" type="sibTrans" cxnId="{5C01D3F4-0E3B-42A6-834C-6898CB60DA6E}">
      <dgm:prSet/>
      <dgm:spPr/>
      <dgm:t>
        <a:bodyPr/>
        <a:lstStyle/>
        <a:p>
          <a:endParaRPr lang="en-ZA"/>
        </a:p>
      </dgm:t>
    </dgm:pt>
    <dgm:pt modelId="{CDA10A75-D2F3-45DC-9DB9-B0D72B8699E3}" type="pres">
      <dgm:prSet presAssocID="{10BBF6DB-C43C-4E80-AA96-8C16EF15DBD2}" presName="compositeShape" presStyleCnt="0">
        <dgm:presLayoutVars>
          <dgm:chMax val="7"/>
          <dgm:dir/>
          <dgm:resizeHandles val="exact"/>
        </dgm:presLayoutVars>
      </dgm:prSet>
      <dgm:spPr/>
    </dgm:pt>
    <dgm:pt modelId="{3188756C-2134-4728-A0AC-223C5B749115}" type="pres">
      <dgm:prSet presAssocID="{6EFA2B19-37DB-47DC-91A4-53DD3BA849BA}" presName="circ1" presStyleLbl="vennNode1" presStyleIdx="0" presStyleCnt="3"/>
      <dgm:spPr/>
      <dgm:t>
        <a:bodyPr/>
        <a:lstStyle/>
        <a:p>
          <a:endParaRPr lang="en-ZA"/>
        </a:p>
      </dgm:t>
    </dgm:pt>
    <dgm:pt modelId="{262A7A97-6142-49AF-A09D-9541D5BE7293}" type="pres">
      <dgm:prSet presAssocID="{6EFA2B19-37DB-47DC-91A4-53DD3BA849BA}" presName="circ1Tx" presStyleLbl="revTx" presStyleIdx="0" presStyleCnt="0">
        <dgm:presLayoutVars>
          <dgm:chMax val="0"/>
          <dgm:chPref val="0"/>
          <dgm:bulletEnabled val="1"/>
        </dgm:presLayoutVars>
      </dgm:prSet>
      <dgm:spPr/>
      <dgm:t>
        <a:bodyPr/>
        <a:lstStyle/>
        <a:p>
          <a:endParaRPr lang="en-ZA"/>
        </a:p>
      </dgm:t>
    </dgm:pt>
    <dgm:pt modelId="{2D8F5DCB-A100-409E-BDA0-C7DF5C101641}" type="pres">
      <dgm:prSet presAssocID="{D6BB587C-D738-4322-BE10-2854D452E457}" presName="circ2" presStyleLbl="vennNode1" presStyleIdx="1" presStyleCnt="3"/>
      <dgm:spPr/>
      <dgm:t>
        <a:bodyPr/>
        <a:lstStyle/>
        <a:p>
          <a:endParaRPr lang="en-ZA"/>
        </a:p>
      </dgm:t>
    </dgm:pt>
    <dgm:pt modelId="{38CBDE7F-FC1D-44B0-93F4-5A9B42B8DA03}" type="pres">
      <dgm:prSet presAssocID="{D6BB587C-D738-4322-BE10-2854D452E457}" presName="circ2Tx" presStyleLbl="revTx" presStyleIdx="0" presStyleCnt="0">
        <dgm:presLayoutVars>
          <dgm:chMax val="0"/>
          <dgm:chPref val="0"/>
          <dgm:bulletEnabled val="1"/>
        </dgm:presLayoutVars>
      </dgm:prSet>
      <dgm:spPr/>
      <dgm:t>
        <a:bodyPr/>
        <a:lstStyle/>
        <a:p>
          <a:endParaRPr lang="en-ZA"/>
        </a:p>
      </dgm:t>
    </dgm:pt>
    <dgm:pt modelId="{1C36DB62-6A7C-435F-9EB4-75BED02D58C6}" type="pres">
      <dgm:prSet presAssocID="{3D642E51-CCC0-4A21-AAD4-A00D98987523}" presName="circ3" presStyleLbl="vennNode1" presStyleIdx="2" presStyleCnt="3"/>
      <dgm:spPr/>
      <dgm:t>
        <a:bodyPr/>
        <a:lstStyle/>
        <a:p>
          <a:endParaRPr lang="en-ZA"/>
        </a:p>
      </dgm:t>
    </dgm:pt>
    <dgm:pt modelId="{E1E49A42-85BC-4533-A498-0F39EB8D6313}" type="pres">
      <dgm:prSet presAssocID="{3D642E51-CCC0-4A21-AAD4-A00D98987523}" presName="circ3Tx" presStyleLbl="revTx" presStyleIdx="0" presStyleCnt="0">
        <dgm:presLayoutVars>
          <dgm:chMax val="0"/>
          <dgm:chPref val="0"/>
          <dgm:bulletEnabled val="1"/>
        </dgm:presLayoutVars>
      </dgm:prSet>
      <dgm:spPr/>
      <dgm:t>
        <a:bodyPr/>
        <a:lstStyle/>
        <a:p>
          <a:endParaRPr lang="en-ZA"/>
        </a:p>
      </dgm:t>
    </dgm:pt>
  </dgm:ptLst>
  <dgm:cxnLst>
    <dgm:cxn modelId="{2A8293DF-43FB-4733-8723-4EE127B3F879}" type="presOf" srcId="{6EFA2B19-37DB-47DC-91A4-53DD3BA849BA}" destId="{3188756C-2134-4728-A0AC-223C5B749115}" srcOrd="0" destOrd="0" presId="urn:microsoft.com/office/officeart/2005/8/layout/venn1"/>
    <dgm:cxn modelId="{A53B793E-5CB6-46A5-A75A-C416874EAF5C}" type="presOf" srcId="{10BBF6DB-C43C-4E80-AA96-8C16EF15DBD2}" destId="{CDA10A75-D2F3-45DC-9DB9-B0D72B8699E3}" srcOrd="0" destOrd="0" presId="urn:microsoft.com/office/officeart/2005/8/layout/venn1"/>
    <dgm:cxn modelId="{645F3431-3221-4742-82AC-B7F9A5D617B4}" srcId="{10BBF6DB-C43C-4E80-AA96-8C16EF15DBD2}" destId="{6EFA2B19-37DB-47DC-91A4-53DD3BA849BA}" srcOrd="0" destOrd="0" parTransId="{E40B57D7-891E-45E9-BB25-3876B3C28D20}" sibTransId="{3A779E9A-FF2A-47F4-99B1-BC36A95611EF}"/>
    <dgm:cxn modelId="{213DF8C4-3FE1-4E6D-9946-7463268342FB}" type="presOf" srcId="{D6BB587C-D738-4322-BE10-2854D452E457}" destId="{38CBDE7F-FC1D-44B0-93F4-5A9B42B8DA03}" srcOrd="1" destOrd="0" presId="urn:microsoft.com/office/officeart/2005/8/layout/venn1"/>
    <dgm:cxn modelId="{5C01D3F4-0E3B-42A6-834C-6898CB60DA6E}" srcId="{10BBF6DB-C43C-4E80-AA96-8C16EF15DBD2}" destId="{3D642E51-CCC0-4A21-AAD4-A00D98987523}" srcOrd="2" destOrd="0" parTransId="{432A2218-30C9-4D48-8B49-A4D833B4A3AF}" sibTransId="{3461C98B-5A9A-42EB-9232-41AB8AB648A6}"/>
    <dgm:cxn modelId="{89BD8509-6E18-4A14-9544-9E0FED2D99CE}" type="presOf" srcId="{D6BB587C-D738-4322-BE10-2854D452E457}" destId="{2D8F5DCB-A100-409E-BDA0-C7DF5C101641}" srcOrd="0" destOrd="0" presId="urn:microsoft.com/office/officeart/2005/8/layout/venn1"/>
    <dgm:cxn modelId="{6B7BB395-5D54-48D8-84F2-5FC296D5D552}" type="presOf" srcId="{3D642E51-CCC0-4A21-AAD4-A00D98987523}" destId="{1C36DB62-6A7C-435F-9EB4-75BED02D58C6}" srcOrd="0" destOrd="0" presId="urn:microsoft.com/office/officeart/2005/8/layout/venn1"/>
    <dgm:cxn modelId="{92B8125B-75A2-4A4A-A309-06824ACEFD87}" srcId="{10BBF6DB-C43C-4E80-AA96-8C16EF15DBD2}" destId="{D6BB587C-D738-4322-BE10-2854D452E457}" srcOrd="1" destOrd="0" parTransId="{70C6CCDC-885C-4262-82DC-EFE5D6A8484F}" sibTransId="{CA1690C2-4490-498B-809A-2D3AE7648132}"/>
    <dgm:cxn modelId="{55389A44-DF44-4DB8-AB3A-6D36B35988B8}" type="presOf" srcId="{6EFA2B19-37DB-47DC-91A4-53DD3BA849BA}" destId="{262A7A97-6142-49AF-A09D-9541D5BE7293}" srcOrd="1" destOrd="0" presId="urn:microsoft.com/office/officeart/2005/8/layout/venn1"/>
    <dgm:cxn modelId="{25227303-68D3-48C7-A494-FC26199D5CB6}" type="presOf" srcId="{3D642E51-CCC0-4A21-AAD4-A00D98987523}" destId="{E1E49A42-85BC-4533-A498-0F39EB8D6313}" srcOrd="1" destOrd="0" presId="urn:microsoft.com/office/officeart/2005/8/layout/venn1"/>
    <dgm:cxn modelId="{7E4BFA32-D407-436A-9894-8DF829CE609F}" type="presParOf" srcId="{CDA10A75-D2F3-45DC-9DB9-B0D72B8699E3}" destId="{3188756C-2134-4728-A0AC-223C5B749115}" srcOrd="0" destOrd="0" presId="urn:microsoft.com/office/officeart/2005/8/layout/venn1"/>
    <dgm:cxn modelId="{61E7899E-CCE9-42BB-A7BD-22296AA5A214}" type="presParOf" srcId="{CDA10A75-D2F3-45DC-9DB9-B0D72B8699E3}" destId="{262A7A97-6142-49AF-A09D-9541D5BE7293}" srcOrd="1" destOrd="0" presId="urn:microsoft.com/office/officeart/2005/8/layout/venn1"/>
    <dgm:cxn modelId="{4B6DFD92-1BBD-4A6D-821E-79C23C40BAFF}" type="presParOf" srcId="{CDA10A75-D2F3-45DC-9DB9-B0D72B8699E3}" destId="{2D8F5DCB-A100-409E-BDA0-C7DF5C101641}" srcOrd="2" destOrd="0" presId="urn:microsoft.com/office/officeart/2005/8/layout/venn1"/>
    <dgm:cxn modelId="{422613A1-E541-49B4-999D-AF8AE77D9721}" type="presParOf" srcId="{CDA10A75-D2F3-45DC-9DB9-B0D72B8699E3}" destId="{38CBDE7F-FC1D-44B0-93F4-5A9B42B8DA03}" srcOrd="3" destOrd="0" presId="urn:microsoft.com/office/officeart/2005/8/layout/venn1"/>
    <dgm:cxn modelId="{14821B80-B927-4494-A299-CE7583D08FF0}" type="presParOf" srcId="{CDA10A75-D2F3-45DC-9DB9-B0D72B8699E3}" destId="{1C36DB62-6A7C-435F-9EB4-75BED02D58C6}" srcOrd="4" destOrd="0" presId="urn:microsoft.com/office/officeart/2005/8/layout/venn1"/>
    <dgm:cxn modelId="{2C67BE9E-C537-4087-8DA0-393A06DA3951}" type="presParOf" srcId="{CDA10A75-D2F3-45DC-9DB9-B0D72B8699E3}" destId="{E1E49A42-85BC-4533-A498-0F39EB8D6313}" srcOrd="5" destOrd="0" presId="urn:microsoft.com/office/officeart/2005/8/layout/venn1"/>
  </dgm:cxnLst>
  <dgm:bg>
    <a:solidFill>
      <a:srgbClr val="00B0F0"/>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08D3641-E276-4288-BACB-ED87FA7B47AD}" type="doc">
      <dgm:prSet loTypeId="urn:microsoft.com/office/officeart/2005/8/layout/chevron1" loCatId="process" qsTypeId="urn:microsoft.com/office/officeart/2005/8/quickstyle/simple1" qsCatId="simple" csTypeId="urn:microsoft.com/office/officeart/2005/8/colors/accent0_3" csCatId="mainScheme" phldr="1"/>
      <dgm:spPr/>
      <dgm:t>
        <a:bodyPr/>
        <a:lstStyle/>
        <a:p>
          <a:endParaRPr lang="en-ZA"/>
        </a:p>
      </dgm:t>
    </dgm:pt>
    <dgm:pt modelId="{6904B4F2-6D87-48F1-9FD4-95AFDCC9D363}">
      <dgm:prSet phldrT="[Text]"/>
      <dgm:spPr/>
      <dgm:t>
        <a:bodyPr/>
        <a:lstStyle/>
        <a:p>
          <a:endParaRPr lang="en-ZA" dirty="0">
            <a:solidFill>
              <a:schemeClr val="bg1"/>
            </a:solidFill>
          </a:endParaRPr>
        </a:p>
      </dgm:t>
    </dgm:pt>
    <dgm:pt modelId="{6D0C71EC-72D3-44DB-900E-80FD3BFBC163}" type="parTrans" cxnId="{9EC542BC-F133-4D23-972F-E53580AC291E}">
      <dgm:prSet/>
      <dgm:spPr/>
      <dgm:t>
        <a:bodyPr/>
        <a:lstStyle/>
        <a:p>
          <a:endParaRPr lang="en-ZA"/>
        </a:p>
      </dgm:t>
    </dgm:pt>
    <dgm:pt modelId="{FDF0C9B1-416D-47CE-B384-9ED91CB68889}" type="sibTrans" cxnId="{9EC542BC-F133-4D23-972F-E53580AC291E}">
      <dgm:prSet/>
      <dgm:spPr/>
      <dgm:t>
        <a:bodyPr/>
        <a:lstStyle/>
        <a:p>
          <a:endParaRPr lang="en-ZA"/>
        </a:p>
      </dgm:t>
    </dgm:pt>
    <dgm:pt modelId="{C2F0E4B0-C08F-40F4-B99E-FF0FADC24619}" type="pres">
      <dgm:prSet presAssocID="{408D3641-E276-4288-BACB-ED87FA7B47AD}" presName="Name0" presStyleCnt="0">
        <dgm:presLayoutVars>
          <dgm:dir/>
          <dgm:animLvl val="lvl"/>
          <dgm:resizeHandles val="exact"/>
        </dgm:presLayoutVars>
      </dgm:prSet>
      <dgm:spPr/>
      <dgm:t>
        <a:bodyPr/>
        <a:lstStyle/>
        <a:p>
          <a:endParaRPr lang="en-ZA"/>
        </a:p>
      </dgm:t>
    </dgm:pt>
    <dgm:pt modelId="{B83AC03A-B12B-46C4-91E4-4650EF40555F}" type="pres">
      <dgm:prSet presAssocID="{6904B4F2-6D87-48F1-9FD4-95AFDCC9D363}" presName="parTxOnly" presStyleLbl="node1" presStyleIdx="0" presStyleCnt="1" custScaleX="500065" custScaleY="358209" custLinFactNeighborX="-16607" custLinFactNeighborY="-50532">
        <dgm:presLayoutVars>
          <dgm:chMax val="0"/>
          <dgm:chPref val="0"/>
          <dgm:bulletEnabled val="1"/>
        </dgm:presLayoutVars>
      </dgm:prSet>
      <dgm:spPr/>
      <dgm:t>
        <a:bodyPr/>
        <a:lstStyle/>
        <a:p>
          <a:endParaRPr lang="en-ZA"/>
        </a:p>
      </dgm:t>
    </dgm:pt>
  </dgm:ptLst>
  <dgm:cxnLst>
    <dgm:cxn modelId="{0AED0660-C083-44F7-8324-8ACCE79AD873}" type="presOf" srcId="{6904B4F2-6D87-48F1-9FD4-95AFDCC9D363}" destId="{B83AC03A-B12B-46C4-91E4-4650EF40555F}" srcOrd="0" destOrd="0" presId="urn:microsoft.com/office/officeart/2005/8/layout/chevron1"/>
    <dgm:cxn modelId="{749F189E-0865-402D-ABB5-E3FBC7B22208}" type="presOf" srcId="{408D3641-E276-4288-BACB-ED87FA7B47AD}" destId="{C2F0E4B0-C08F-40F4-B99E-FF0FADC24619}" srcOrd="0" destOrd="0" presId="urn:microsoft.com/office/officeart/2005/8/layout/chevron1"/>
    <dgm:cxn modelId="{9EC542BC-F133-4D23-972F-E53580AC291E}" srcId="{408D3641-E276-4288-BACB-ED87FA7B47AD}" destId="{6904B4F2-6D87-48F1-9FD4-95AFDCC9D363}" srcOrd="0" destOrd="0" parTransId="{6D0C71EC-72D3-44DB-900E-80FD3BFBC163}" sibTransId="{FDF0C9B1-416D-47CE-B384-9ED91CB68889}"/>
    <dgm:cxn modelId="{C2454D58-8D7D-4F31-9F71-59293D339EC7}" type="presParOf" srcId="{C2F0E4B0-C08F-40F4-B99E-FF0FADC24619}" destId="{B83AC03A-B12B-46C4-91E4-4650EF40555F}" srcOrd="0" destOrd="0" presId="urn:microsoft.com/office/officeart/2005/8/layout/chevr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08D3641-E276-4288-BACB-ED87FA7B47AD}"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ZA"/>
        </a:p>
      </dgm:t>
    </dgm:pt>
    <dgm:pt modelId="{6904B4F2-6D87-48F1-9FD4-95AFDCC9D363}">
      <dgm:prSet phldrT="[Text]"/>
      <dgm:spPr>
        <a:solidFill>
          <a:srgbClr val="C00000"/>
        </a:solidFill>
        <a:ln>
          <a:solidFill>
            <a:srgbClr val="43682A"/>
          </a:solidFill>
        </a:ln>
      </dgm:spPr>
      <dgm:t>
        <a:bodyPr/>
        <a:lstStyle/>
        <a:p>
          <a:endParaRPr lang="en-ZA" dirty="0">
            <a:solidFill>
              <a:schemeClr val="bg1"/>
            </a:solidFill>
          </a:endParaRPr>
        </a:p>
      </dgm:t>
    </dgm:pt>
    <dgm:pt modelId="{6D0C71EC-72D3-44DB-900E-80FD3BFBC163}" type="parTrans" cxnId="{9EC542BC-F133-4D23-972F-E53580AC291E}">
      <dgm:prSet/>
      <dgm:spPr/>
      <dgm:t>
        <a:bodyPr/>
        <a:lstStyle/>
        <a:p>
          <a:endParaRPr lang="en-ZA"/>
        </a:p>
      </dgm:t>
    </dgm:pt>
    <dgm:pt modelId="{FDF0C9B1-416D-47CE-B384-9ED91CB68889}" type="sibTrans" cxnId="{9EC542BC-F133-4D23-972F-E53580AC291E}">
      <dgm:prSet/>
      <dgm:spPr/>
      <dgm:t>
        <a:bodyPr/>
        <a:lstStyle/>
        <a:p>
          <a:endParaRPr lang="en-ZA"/>
        </a:p>
      </dgm:t>
    </dgm:pt>
    <dgm:pt modelId="{C2F0E4B0-C08F-40F4-B99E-FF0FADC24619}" type="pres">
      <dgm:prSet presAssocID="{408D3641-E276-4288-BACB-ED87FA7B47AD}" presName="Name0" presStyleCnt="0">
        <dgm:presLayoutVars>
          <dgm:dir/>
          <dgm:animLvl val="lvl"/>
          <dgm:resizeHandles val="exact"/>
        </dgm:presLayoutVars>
      </dgm:prSet>
      <dgm:spPr/>
      <dgm:t>
        <a:bodyPr/>
        <a:lstStyle/>
        <a:p>
          <a:endParaRPr lang="en-ZA"/>
        </a:p>
      </dgm:t>
    </dgm:pt>
    <dgm:pt modelId="{B83AC03A-B12B-46C4-91E4-4650EF40555F}" type="pres">
      <dgm:prSet presAssocID="{6904B4F2-6D87-48F1-9FD4-95AFDCC9D363}" presName="parTxOnly" presStyleLbl="node1" presStyleIdx="0" presStyleCnt="1" custScaleX="500065" custScaleY="358209" custLinFactNeighborX="-11679" custLinFactNeighborY="-1956">
        <dgm:presLayoutVars>
          <dgm:chMax val="0"/>
          <dgm:chPref val="0"/>
          <dgm:bulletEnabled val="1"/>
        </dgm:presLayoutVars>
      </dgm:prSet>
      <dgm:spPr/>
      <dgm:t>
        <a:bodyPr/>
        <a:lstStyle/>
        <a:p>
          <a:endParaRPr lang="en-ZA"/>
        </a:p>
      </dgm:t>
    </dgm:pt>
  </dgm:ptLst>
  <dgm:cxnLst>
    <dgm:cxn modelId="{D7BF05D1-5C24-4272-8CBE-52746DAF9548}" type="presOf" srcId="{6904B4F2-6D87-48F1-9FD4-95AFDCC9D363}" destId="{B83AC03A-B12B-46C4-91E4-4650EF40555F}" srcOrd="0" destOrd="0" presId="urn:microsoft.com/office/officeart/2005/8/layout/chevron1"/>
    <dgm:cxn modelId="{9EC542BC-F133-4D23-972F-E53580AC291E}" srcId="{408D3641-E276-4288-BACB-ED87FA7B47AD}" destId="{6904B4F2-6D87-48F1-9FD4-95AFDCC9D363}" srcOrd="0" destOrd="0" parTransId="{6D0C71EC-72D3-44DB-900E-80FD3BFBC163}" sibTransId="{FDF0C9B1-416D-47CE-B384-9ED91CB68889}"/>
    <dgm:cxn modelId="{70094670-5AC7-41D2-8F3E-BE16B952C04A}" type="presOf" srcId="{408D3641-E276-4288-BACB-ED87FA7B47AD}" destId="{C2F0E4B0-C08F-40F4-B99E-FF0FADC24619}" srcOrd="0" destOrd="0" presId="urn:microsoft.com/office/officeart/2005/8/layout/chevron1"/>
    <dgm:cxn modelId="{C805C391-A728-47D6-9E95-CC8736B78C43}" type="presParOf" srcId="{C2F0E4B0-C08F-40F4-B99E-FF0FADC24619}" destId="{B83AC03A-B12B-46C4-91E4-4650EF40555F}" srcOrd="0" destOrd="0" presId="urn:microsoft.com/office/officeart/2005/8/layout/chevron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08D3641-E276-4288-BACB-ED87FA7B47AD}"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ZA"/>
        </a:p>
      </dgm:t>
    </dgm:pt>
    <dgm:pt modelId="{6904B4F2-6D87-48F1-9FD4-95AFDCC9D363}">
      <dgm:prSet phldrT="[Text]"/>
      <dgm:spPr>
        <a:solidFill>
          <a:srgbClr val="0070C0"/>
        </a:solidFill>
        <a:ln>
          <a:solidFill>
            <a:srgbClr val="43682A"/>
          </a:solidFill>
        </a:ln>
      </dgm:spPr>
      <dgm:t>
        <a:bodyPr/>
        <a:lstStyle/>
        <a:p>
          <a:endParaRPr lang="en-ZA" dirty="0">
            <a:solidFill>
              <a:schemeClr val="bg1"/>
            </a:solidFill>
          </a:endParaRPr>
        </a:p>
      </dgm:t>
    </dgm:pt>
    <dgm:pt modelId="{6D0C71EC-72D3-44DB-900E-80FD3BFBC163}" type="parTrans" cxnId="{9EC542BC-F133-4D23-972F-E53580AC291E}">
      <dgm:prSet/>
      <dgm:spPr/>
      <dgm:t>
        <a:bodyPr/>
        <a:lstStyle/>
        <a:p>
          <a:endParaRPr lang="en-ZA"/>
        </a:p>
      </dgm:t>
    </dgm:pt>
    <dgm:pt modelId="{FDF0C9B1-416D-47CE-B384-9ED91CB68889}" type="sibTrans" cxnId="{9EC542BC-F133-4D23-972F-E53580AC291E}">
      <dgm:prSet/>
      <dgm:spPr/>
      <dgm:t>
        <a:bodyPr/>
        <a:lstStyle/>
        <a:p>
          <a:endParaRPr lang="en-ZA"/>
        </a:p>
      </dgm:t>
    </dgm:pt>
    <dgm:pt modelId="{C2F0E4B0-C08F-40F4-B99E-FF0FADC24619}" type="pres">
      <dgm:prSet presAssocID="{408D3641-E276-4288-BACB-ED87FA7B47AD}" presName="Name0" presStyleCnt="0">
        <dgm:presLayoutVars>
          <dgm:dir/>
          <dgm:animLvl val="lvl"/>
          <dgm:resizeHandles val="exact"/>
        </dgm:presLayoutVars>
      </dgm:prSet>
      <dgm:spPr/>
      <dgm:t>
        <a:bodyPr/>
        <a:lstStyle/>
        <a:p>
          <a:endParaRPr lang="en-ZA"/>
        </a:p>
      </dgm:t>
    </dgm:pt>
    <dgm:pt modelId="{B83AC03A-B12B-46C4-91E4-4650EF40555F}" type="pres">
      <dgm:prSet presAssocID="{6904B4F2-6D87-48F1-9FD4-95AFDCC9D363}" presName="parTxOnly" presStyleLbl="node1" presStyleIdx="0" presStyleCnt="1" custScaleX="500065" custScaleY="1038540" custLinFactNeighborX="26200" custLinFactNeighborY="16965">
        <dgm:presLayoutVars>
          <dgm:chMax val="0"/>
          <dgm:chPref val="0"/>
          <dgm:bulletEnabled val="1"/>
        </dgm:presLayoutVars>
      </dgm:prSet>
      <dgm:spPr/>
      <dgm:t>
        <a:bodyPr/>
        <a:lstStyle/>
        <a:p>
          <a:endParaRPr lang="en-ZA"/>
        </a:p>
      </dgm:t>
    </dgm:pt>
  </dgm:ptLst>
  <dgm:cxnLst>
    <dgm:cxn modelId="{5C0F5B4C-6565-434A-92A9-A99ECBBD4BD4}" type="presOf" srcId="{408D3641-E276-4288-BACB-ED87FA7B47AD}" destId="{C2F0E4B0-C08F-40F4-B99E-FF0FADC24619}" srcOrd="0" destOrd="0" presId="urn:microsoft.com/office/officeart/2005/8/layout/chevron1"/>
    <dgm:cxn modelId="{9EC542BC-F133-4D23-972F-E53580AC291E}" srcId="{408D3641-E276-4288-BACB-ED87FA7B47AD}" destId="{6904B4F2-6D87-48F1-9FD4-95AFDCC9D363}" srcOrd="0" destOrd="0" parTransId="{6D0C71EC-72D3-44DB-900E-80FD3BFBC163}" sibTransId="{FDF0C9B1-416D-47CE-B384-9ED91CB68889}"/>
    <dgm:cxn modelId="{1BAFCBB6-9B45-4545-9A4A-5F79622264C4}" type="presOf" srcId="{6904B4F2-6D87-48F1-9FD4-95AFDCC9D363}" destId="{B83AC03A-B12B-46C4-91E4-4650EF40555F}" srcOrd="0" destOrd="0" presId="urn:microsoft.com/office/officeart/2005/8/layout/chevron1"/>
    <dgm:cxn modelId="{A8824668-32AF-43DD-92BF-A619B23FF683}" type="presParOf" srcId="{C2F0E4B0-C08F-40F4-B99E-FF0FADC24619}" destId="{B83AC03A-B12B-46C4-91E4-4650EF40555F}" srcOrd="0" destOrd="0" presId="urn:microsoft.com/office/officeart/2005/8/layout/chevron1"/>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958" cy="498249"/>
          </a:xfrm>
          <a:prstGeom prst="rect">
            <a:avLst/>
          </a:prstGeom>
        </p:spPr>
        <p:txBody>
          <a:bodyPr vert="horz" lIns="92181" tIns="46090" rIns="92181" bIns="46090" rtlCol="0"/>
          <a:lstStyle>
            <a:lvl1pPr algn="l">
              <a:defRPr sz="1200"/>
            </a:lvl1pPr>
          </a:lstStyle>
          <a:p>
            <a:endParaRPr lang="en-ZA" dirty="0"/>
          </a:p>
        </p:txBody>
      </p:sp>
      <p:sp>
        <p:nvSpPr>
          <p:cNvPr id="3" name="Date Placeholder 2"/>
          <p:cNvSpPr>
            <a:spLocks noGrp="1"/>
          </p:cNvSpPr>
          <p:nvPr>
            <p:ph type="dt" sz="quarter" idx="1"/>
          </p:nvPr>
        </p:nvSpPr>
        <p:spPr>
          <a:xfrm>
            <a:off x="3851098" y="0"/>
            <a:ext cx="2944958" cy="498249"/>
          </a:xfrm>
          <a:prstGeom prst="rect">
            <a:avLst/>
          </a:prstGeom>
        </p:spPr>
        <p:txBody>
          <a:bodyPr vert="horz" lIns="92181" tIns="46090" rIns="92181" bIns="46090" rtlCol="0"/>
          <a:lstStyle>
            <a:lvl1pPr algn="r">
              <a:defRPr sz="1200"/>
            </a:lvl1pPr>
          </a:lstStyle>
          <a:p>
            <a:fld id="{F3971143-1413-4A6A-8B45-A45802C0B4E0}" type="datetimeFigureOut">
              <a:rPr lang="en-ZA" smtClean="0"/>
              <a:pPr/>
              <a:t>2019/02/14</a:t>
            </a:fld>
            <a:endParaRPr lang="en-ZA" dirty="0"/>
          </a:p>
        </p:txBody>
      </p:sp>
      <p:sp>
        <p:nvSpPr>
          <p:cNvPr id="4" name="Footer Placeholder 3"/>
          <p:cNvSpPr>
            <a:spLocks noGrp="1"/>
          </p:cNvSpPr>
          <p:nvPr>
            <p:ph type="ftr" sz="quarter" idx="2"/>
          </p:nvPr>
        </p:nvSpPr>
        <p:spPr>
          <a:xfrm>
            <a:off x="1" y="9428391"/>
            <a:ext cx="2944958" cy="498249"/>
          </a:xfrm>
          <a:prstGeom prst="rect">
            <a:avLst/>
          </a:prstGeom>
        </p:spPr>
        <p:txBody>
          <a:bodyPr vert="horz" lIns="92181" tIns="46090" rIns="92181" bIns="4609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1098" y="9428391"/>
            <a:ext cx="2944958" cy="498249"/>
          </a:xfrm>
          <a:prstGeom prst="rect">
            <a:avLst/>
          </a:prstGeom>
        </p:spPr>
        <p:txBody>
          <a:bodyPr vert="horz" lIns="92181" tIns="46090" rIns="92181" bIns="46090" rtlCol="0" anchor="b"/>
          <a:lstStyle>
            <a:lvl1pPr algn="r">
              <a:defRPr sz="1200"/>
            </a:lvl1pPr>
          </a:lstStyle>
          <a:p>
            <a:fld id="{5C912A1A-A6F6-43B7-9CFD-83646C471833}" type="slidenum">
              <a:rPr lang="en-ZA" smtClean="0"/>
              <a:pPr/>
              <a:t>‹#›</a:t>
            </a:fld>
            <a:endParaRPr lang="en-ZA" dirty="0"/>
          </a:p>
        </p:txBody>
      </p:sp>
    </p:spTree>
    <p:extLst>
      <p:ext uri="{BB962C8B-B14F-4D97-AF65-F5344CB8AC3E}">
        <p14:creationId xmlns:p14="http://schemas.microsoft.com/office/powerpoint/2010/main" xmlns="" val="12608941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056"/>
          </a:xfrm>
          <a:prstGeom prst="rect">
            <a:avLst/>
          </a:prstGeom>
        </p:spPr>
        <p:txBody>
          <a:bodyPr vert="horz" lIns="92181" tIns="46090" rIns="92181" bIns="46090" rtlCol="0"/>
          <a:lstStyle>
            <a:lvl1pPr algn="l">
              <a:defRPr sz="1200"/>
            </a:lvl1pPr>
          </a:lstStyle>
          <a:p>
            <a:endParaRPr lang="en-ZA" dirty="0"/>
          </a:p>
        </p:txBody>
      </p:sp>
      <p:sp>
        <p:nvSpPr>
          <p:cNvPr id="3" name="Date Placeholder 2"/>
          <p:cNvSpPr>
            <a:spLocks noGrp="1"/>
          </p:cNvSpPr>
          <p:nvPr>
            <p:ph type="dt" idx="1"/>
          </p:nvPr>
        </p:nvSpPr>
        <p:spPr>
          <a:xfrm>
            <a:off x="3850443" y="1"/>
            <a:ext cx="2945659" cy="498056"/>
          </a:xfrm>
          <a:prstGeom prst="rect">
            <a:avLst/>
          </a:prstGeom>
        </p:spPr>
        <p:txBody>
          <a:bodyPr vert="horz" lIns="92181" tIns="46090" rIns="92181" bIns="46090" rtlCol="0"/>
          <a:lstStyle>
            <a:lvl1pPr algn="r">
              <a:defRPr sz="1200"/>
            </a:lvl1pPr>
          </a:lstStyle>
          <a:p>
            <a:fld id="{271A2ECD-1087-4D39-B39E-A0A68A31D23E}" type="datetimeFigureOut">
              <a:rPr lang="en-ZA" smtClean="0"/>
              <a:pPr/>
              <a:t>2019/02/14</a:t>
            </a:fld>
            <a:endParaRPr lang="en-ZA" dirty="0"/>
          </a:p>
        </p:txBody>
      </p:sp>
      <p:sp>
        <p:nvSpPr>
          <p:cNvPr id="4" name="Slide Image Placeholder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2181" tIns="46090" rIns="92181" bIns="46090" rtlCol="0" anchor="ctr"/>
          <a:lstStyle/>
          <a:p>
            <a:endParaRPr lang="en-ZA"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2181" tIns="46090" rIns="92181" bIns="4609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2181" tIns="46090" rIns="92181" bIns="4609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2181" tIns="46090" rIns="92181" bIns="46090" rtlCol="0" anchor="b"/>
          <a:lstStyle>
            <a:lvl1pPr algn="r">
              <a:defRPr sz="1200"/>
            </a:lvl1pPr>
          </a:lstStyle>
          <a:p>
            <a:fld id="{69A5A6A7-CE50-40F4-923B-4462BCF8675B}" type="slidenum">
              <a:rPr lang="en-ZA" smtClean="0"/>
              <a:pPr/>
              <a:t>‹#›</a:t>
            </a:fld>
            <a:endParaRPr lang="en-ZA" dirty="0"/>
          </a:p>
        </p:txBody>
      </p:sp>
    </p:spTree>
    <p:extLst>
      <p:ext uri="{BB962C8B-B14F-4D97-AF65-F5344CB8AC3E}">
        <p14:creationId xmlns:p14="http://schemas.microsoft.com/office/powerpoint/2010/main" xmlns="" val="3605319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A5A6A7-CE50-40F4-923B-4462BCF8675B}" type="slidenum">
              <a:rPr lang="en-ZA" smtClean="0"/>
              <a:pPr/>
              <a:t>2</a:t>
            </a:fld>
            <a:endParaRPr lang="en-ZA" dirty="0"/>
          </a:p>
        </p:txBody>
      </p:sp>
    </p:spTree>
    <p:extLst>
      <p:ext uri="{BB962C8B-B14F-4D97-AF65-F5344CB8AC3E}">
        <p14:creationId xmlns:p14="http://schemas.microsoft.com/office/powerpoint/2010/main" xmlns="" val="30269428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7" r="20945"/>
          <a:stretch/>
        </p:blipFill>
        <p:spPr>
          <a:xfrm>
            <a:off x="-12700" y="-5038"/>
            <a:ext cx="12204000" cy="5805573"/>
          </a:xfrm>
          <a:prstGeom prst="rect">
            <a:avLst/>
          </a:prstGeom>
        </p:spPr>
      </p:pic>
      <p:pic>
        <p:nvPicPr>
          <p:cNvPr id="7" name="Picture 6" descr="HD-ShadowLong.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a:prstGeom prst="rect">
            <a:avLst/>
          </a:prstGeom>
        </p:spPr>
        <p:txBody>
          <a:bodyPr anchor="ctr" anchorCtr="0">
            <a:noAutofit/>
          </a:bodyPr>
          <a:lstStyle>
            <a:lvl1pPr algn="ctr">
              <a:defRPr sz="4400"/>
            </a:lvl1pPr>
          </a:lstStyle>
          <a:p>
            <a:r>
              <a:rPr lang="en-US" dirty="0"/>
              <a:t>Click to edit Master title style</a:t>
            </a:r>
          </a:p>
        </p:txBody>
      </p:sp>
      <p:sp>
        <p:nvSpPr>
          <p:cNvPr id="3" name="Subtitle 2"/>
          <p:cNvSpPr>
            <a:spLocks noGrp="1"/>
          </p:cNvSpPr>
          <p:nvPr>
            <p:ph type="subTitle" idx="1"/>
          </p:nvPr>
        </p:nvSpPr>
        <p:spPr>
          <a:xfrm>
            <a:off x="2362200" y="4394039"/>
            <a:ext cx="9841800" cy="1117687"/>
          </a:xfrm>
          <a:prstGeom prst="rect">
            <a:avLst/>
          </a:prstGeom>
          <a:solidFill>
            <a:srgbClr val="D56306"/>
          </a:solidFill>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9255346" y="2750337"/>
            <a:ext cx="1171888" cy="1356442"/>
          </a:xfrm>
          <a:prstGeom prst="rect">
            <a:avLst/>
          </a:prstGeom>
        </p:spPr>
        <p:txBody>
          <a:bodyPr/>
          <a:lstStyle/>
          <a:p>
            <a:fld id="{B59ACEC8-D248-43BB-9E41-8F603F9ACC52}" type="slidenum">
              <a:rPr lang="en-ZA" smtClean="0"/>
              <a:pPr/>
              <a:t>‹#›</a:t>
            </a:fld>
            <a:endParaRPr lang="en-ZA" dirty="0"/>
          </a:p>
        </p:txBody>
      </p:sp>
    </p:spTree>
    <p:extLst>
      <p:ext uri="{BB962C8B-B14F-4D97-AF65-F5344CB8AC3E}">
        <p14:creationId xmlns:p14="http://schemas.microsoft.com/office/powerpoint/2010/main" xmlns="" val="2448176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933964"/>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944111"/>
            <a:ext cx="1602997" cy="144270"/>
          </a:xfrm>
          <a:prstGeom prst="rect">
            <a:avLst/>
          </a:prstGeom>
        </p:spPr>
      </p:pic>
      <p:sp>
        <p:nvSpPr>
          <p:cNvPr id="17" name="Rectangle 16"/>
          <p:cNvSpPr/>
          <p:nvPr/>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6"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28601" y="168295"/>
            <a:ext cx="10083800" cy="670287"/>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228600" y="1094546"/>
            <a:ext cx="11809203" cy="4545412"/>
          </a:xfrm>
          <a:prstGeom prst="rect">
            <a:avLst/>
          </a:prstGeom>
        </p:spPr>
        <p:txBody>
          <a:bodyPr/>
          <a:lstStyle>
            <a:lvl1pPr>
              <a:defRPr>
                <a:solidFill>
                  <a:schemeClr val="bg1">
                    <a:lumMod val="65000"/>
                    <a:lumOff val="35000"/>
                  </a:schemeClr>
                </a:solidFill>
              </a:defRPr>
            </a:lvl1pPr>
            <a:lvl2pPr>
              <a:defRPr>
                <a:solidFill>
                  <a:schemeClr val="bg1">
                    <a:lumMod val="65000"/>
                    <a:lumOff val="35000"/>
                  </a:schemeClr>
                </a:solidFill>
              </a:defRPr>
            </a:lvl2pPr>
            <a:lvl3pPr>
              <a:defRPr>
                <a:solidFill>
                  <a:schemeClr val="bg1">
                    <a:lumMod val="65000"/>
                    <a:lumOff val="35000"/>
                  </a:schemeClr>
                </a:solidFill>
              </a:defRPr>
            </a:lvl3pPr>
            <a:lvl4pPr>
              <a:defRPr>
                <a:solidFill>
                  <a:schemeClr val="bg1">
                    <a:lumMod val="65000"/>
                    <a:lumOff val="35000"/>
                  </a:schemeClr>
                </a:solidFill>
              </a:defRPr>
            </a:lvl4pPr>
            <a:lvl5pPr>
              <a:defRPr>
                <a:solidFill>
                  <a:schemeClr val="bg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pPr/>
              <a:t>‹#›</a:t>
            </a:fld>
            <a:endParaRPr lang="en-ZA" dirty="0"/>
          </a:p>
        </p:txBody>
      </p:sp>
    </p:spTree>
    <p:extLst>
      <p:ext uri="{BB962C8B-B14F-4D97-AF65-F5344CB8AC3E}">
        <p14:creationId xmlns:p14="http://schemas.microsoft.com/office/powerpoint/2010/main" xmlns="" val="3334759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4" y="1853895"/>
            <a:ext cx="9613860" cy="1090788"/>
          </a:xfrm>
          <a:prstGeom prst="rect">
            <a:avLst/>
          </a:prstGeo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4" y="3216171"/>
            <a:ext cx="9613860" cy="1704017"/>
          </a:xfrm>
          <a:prstGeom prst="rect">
            <a:avLst/>
          </a:prstGeo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fld id="{B59ACEC8-D248-43BB-9E41-8F603F9ACC52}" type="slidenum">
              <a:rPr lang="en-ZA" smtClean="0"/>
              <a:pPr/>
              <a:t>‹#›</a:t>
            </a:fld>
            <a:endParaRPr lang="en-ZA" dirty="0"/>
          </a:p>
        </p:txBody>
      </p:sp>
    </p:spTree>
    <p:extLst>
      <p:ext uri="{BB962C8B-B14F-4D97-AF65-F5344CB8AC3E}">
        <p14:creationId xmlns:p14="http://schemas.microsoft.com/office/powerpoint/2010/main" xmlns="" val="144369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585825" y="838582"/>
            <a:ext cx="1602997" cy="144270"/>
          </a:xfrm>
          <a:prstGeom prst="rect">
            <a:avLst/>
          </a:prstGeom>
        </p:spPr>
      </p:pic>
      <p:sp>
        <p:nvSpPr>
          <p:cNvPr id="6" name="Rectangle 5"/>
          <p:cNvSpPr/>
          <p:nvPr/>
        </p:nvSpPr>
        <p:spPr>
          <a:xfrm>
            <a:off x="10585825" y="36710"/>
            <a:ext cx="1602997" cy="801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Slide Number Placeholder 3"/>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pPr/>
              <a:t>‹#›</a:t>
            </a:fld>
            <a:endParaRPr lang="en-ZA" dirty="0"/>
          </a:p>
        </p:txBody>
      </p:sp>
    </p:spTree>
    <p:extLst>
      <p:ext uri="{BB962C8B-B14F-4D97-AF65-F5344CB8AC3E}">
        <p14:creationId xmlns:p14="http://schemas.microsoft.com/office/powerpoint/2010/main" xmlns="" val="3858943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7856" y="1841498"/>
            <a:ext cx="8718877" cy="3036061"/>
          </a:xfrm>
          <a:prstGeom prst="rect">
            <a:avLst/>
          </a:prstGeo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4885279"/>
            <a:ext cx="8156579" cy="548968"/>
          </a:xfrm>
          <a:prstGeom prst="rect">
            <a:avLst/>
          </a:prstGeo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6" name="TextBox 15"/>
          <p:cNvSpPr txBox="1"/>
          <p:nvPr/>
        </p:nvSpPr>
        <p:spPr>
          <a:xfrm>
            <a:off x="583572" y="19800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42654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pic>
        <p:nvPicPr>
          <p:cNvPr id="34" name="Picture 33" descr="HD-ShadowLong.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 y="933964"/>
            <a:ext cx="10437812" cy="321164"/>
          </a:xfrm>
          <a:prstGeom prst="rect">
            <a:avLst/>
          </a:prstGeom>
        </p:spPr>
      </p:pic>
      <p:pic>
        <p:nvPicPr>
          <p:cNvPr id="35" name="Picture 34" descr="HD-ShadowShort.pn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585826" y="944111"/>
            <a:ext cx="1602997" cy="144270"/>
          </a:xfrm>
          <a:prstGeom prst="rect">
            <a:avLst/>
          </a:prstGeom>
        </p:spPr>
      </p:pic>
      <p:sp>
        <p:nvSpPr>
          <p:cNvPr id="36" name="Rectangle 35"/>
          <p:cNvSpPr/>
          <p:nvPr userDrawn="1"/>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p:cNvSpPr/>
          <p:nvPr userDrawn="1"/>
        </p:nvSpPr>
        <p:spPr>
          <a:xfrm>
            <a:off x="10585826"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Title 1"/>
          <p:cNvSpPr txBox="1">
            <a:spLocks/>
          </p:cNvSpPr>
          <p:nvPr userDrawn="1"/>
        </p:nvSpPr>
        <p:spPr>
          <a:xfrm>
            <a:off x="228601" y="168295"/>
            <a:ext cx="10083800" cy="670287"/>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dirty="0"/>
              <a:t>Click to edit Master title style</a:t>
            </a:r>
          </a:p>
        </p:txBody>
      </p:sp>
      <p:sp>
        <p:nvSpPr>
          <p:cNvPr id="39" name="Slide Number Placeholder 5"/>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pPr/>
              <a:t>‹#›</a:t>
            </a:fld>
            <a:endParaRPr lang="en-ZA" dirty="0"/>
          </a:p>
        </p:txBody>
      </p:sp>
    </p:spTree>
    <p:extLst>
      <p:ext uri="{BB962C8B-B14F-4D97-AF65-F5344CB8AC3E}">
        <p14:creationId xmlns:p14="http://schemas.microsoft.com/office/powerpoint/2010/main" xmlns="" val="3470928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d slide">
    <p:spTree>
      <p:nvGrpSpPr>
        <p:cNvPr id="1" name=""/>
        <p:cNvGrpSpPr/>
        <p:nvPr/>
      </p:nvGrpSpPr>
      <p:grpSpPr>
        <a:xfrm>
          <a:off x="0" y="0"/>
          <a:ext cx="0" cy="0"/>
          <a:chOff x="0" y="0"/>
          <a:chExt cx="0" cy="0"/>
        </a:xfrm>
      </p:grpSpPr>
      <p:sp>
        <p:nvSpPr>
          <p:cNvPr id="7" name="TextBox 6"/>
          <p:cNvSpPr txBox="1"/>
          <p:nvPr userDrawn="1"/>
        </p:nvSpPr>
        <p:spPr>
          <a:xfrm>
            <a:off x="0" y="1244982"/>
            <a:ext cx="12192000" cy="4616648"/>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ZA" sz="4000" kern="1200" dirty="0">
                <a:solidFill>
                  <a:schemeClr val="tx1"/>
                </a:solidFill>
                <a:effectLst/>
                <a:latin typeface="Arial" panose="020B0604020202020204" pitchFamily="34" charset="0"/>
                <a:ea typeface="+mn-ea"/>
                <a:cs typeface="Arial" panose="020B0604020202020204" pitchFamily="34" charset="0"/>
              </a:rPr>
              <a:t>Dankie / Thank you / Ngiyathokoza</a:t>
            </a:r>
          </a:p>
          <a:p>
            <a:pPr algn="ctr">
              <a:lnSpc>
                <a:spcPct val="150000"/>
              </a:lnSpc>
            </a:pPr>
            <a:r>
              <a:rPr lang="en-ZA" sz="4000" kern="1200" dirty="0">
                <a:solidFill>
                  <a:schemeClr val="tx1"/>
                </a:solidFill>
                <a:effectLst/>
                <a:latin typeface="Arial" panose="020B0604020202020204" pitchFamily="34" charset="0"/>
                <a:ea typeface="+mn-ea"/>
                <a:cs typeface="Arial" panose="020B0604020202020204" pitchFamily="34" charset="0"/>
              </a:rPr>
              <a:t>Enkosi / Ngiyabonga / Ke a leboga</a:t>
            </a:r>
          </a:p>
          <a:p>
            <a:pPr algn="ctr">
              <a:lnSpc>
                <a:spcPct val="150000"/>
              </a:lnSpc>
            </a:pPr>
            <a:r>
              <a:rPr lang="en-ZA" sz="4000" kern="1200" dirty="0">
                <a:solidFill>
                  <a:schemeClr val="tx1"/>
                </a:solidFill>
                <a:effectLst/>
                <a:latin typeface="Arial" panose="020B0604020202020204" pitchFamily="34" charset="0"/>
                <a:ea typeface="+mn-ea"/>
                <a:cs typeface="Arial" panose="020B0604020202020204" pitchFamily="34" charset="0"/>
              </a:rPr>
              <a:t>Ke a leboha / Ndi a livhuwa</a:t>
            </a:r>
          </a:p>
          <a:p>
            <a:pPr algn="ctr">
              <a:lnSpc>
                <a:spcPct val="150000"/>
              </a:lnSpc>
            </a:pPr>
            <a:r>
              <a:rPr lang="en-ZA" sz="4000" kern="1200" dirty="0">
                <a:solidFill>
                  <a:schemeClr val="tx1"/>
                </a:solidFill>
                <a:effectLst/>
                <a:latin typeface="Arial" panose="020B0604020202020204" pitchFamily="34" charset="0"/>
                <a:ea typeface="+mn-ea"/>
                <a:cs typeface="Arial" panose="020B0604020202020204" pitchFamily="34" charset="0"/>
              </a:rPr>
              <a:t>Ndza khensa</a:t>
            </a:r>
          </a:p>
          <a:p>
            <a:pPr algn="ctr">
              <a:lnSpc>
                <a:spcPct val="150000"/>
              </a:lnSpc>
            </a:pPr>
            <a:endParaRPr lang="en-ZA"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416679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852072"/>
            <a:ext cx="10437812" cy="321164"/>
          </a:xfrm>
          <a:prstGeom prst="rect">
            <a:avLst/>
          </a:prstGeom>
        </p:spPr>
      </p:pic>
      <p:sp>
        <p:nvSpPr>
          <p:cNvPr id="11" name="Rectangle 10"/>
          <p:cNvSpPr/>
          <p:nvPr/>
        </p:nvSpPr>
        <p:spPr bwMode="ltGray">
          <a:xfrm>
            <a:off x="0" y="977900"/>
            <a:ext cx="10437812" cy="894286"/>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19" y="1120381"/>
            <a:ext cx="9613862" cy="588535"/>
          </a:xfrm>
          <a:prstGeom prst="rect">
            <a:avLst/>
          </a:prstGeom>
        </p:spPr>
        <p:txBody>
          <a:bodyPr anchor="b"/>
          <a:lstStyle>
            <a:lvl1pPr>
              <a:defRPr sz="3200"/>
            </a:lvl1pPr>
          </a:lstStyle>
          <a:p>
            <a:r>
              <a:rPr lang="en-US" dirty="0"/>
              <a:t>Contact us</a:t>
            </a:r>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9055525" y="2261716"/>
            <a:ext cx="457200" cy="457200"/>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9055525" y="4400404"/>
            <a:ext cx="457200" cy="457200"/>
          </a:xfrm>
          <a:prstGeom prst="rect">
            <a:avLst/>
          </a:prstGeom>
        </p:spPr>
      </p:pic>
      <p:pic>
        <p:nvPicPr>
          <p:cNvPr id="13" name="Picture 12"/>
          <p:cNvPicPr>
            <a:picLocks noChangeAspect="1"/>
          </p:cNvPicPr>
          <p:nvPr userDrawn="1"/>
        </p:nvPicPr>
        <p:blipFill>
          <a:blip r:embed="rId5" cstate="print">
            <a:extLst>
              <a:ext uri="{28A0092B-C50C-407E-A947-70E740481C1C}">
                <a14:useLocalDpi xmlns:a14="http://schemas.microsoft.com/office/drawing/2010/main" xmlns="" val="0"/>
              </a:ext>
            </a:extLst>
          </a:blip>
          <a:stretch>
            <a:fillRect/>
          </a:stretch>
        </p:blipFill>
        <p:spPr>
          <a:xfrm>
            <a:off x="9055525" y="3687508"/>
            <a:ext cx="457200" cy="457200"/>
          </a:xfrm>
          <a:prstGeom prst="rect">
            <a:avLst/>
          </a:prstGeom>
        </p:spPr>
      </p:pic>
      <p:pic>
        <p:nvPicPr>
          <p:cNvPr id="14" name="Picture 13"/>
          <p:cNvPicPr>
            <a:picLocks noChangeAspect="1"/>
          </p:cNvPicPr>
          <p:nvPr userDrawn="1"/>
        </p:nvPicPr>
        <p:blipFill>
          <a:blip r:embed="rId6" cstate="print">
            <a:extLst>
              <a:ext uri="{28A0092B-C50C-407E-A947-70E740481C1C}">
                <a14:useLocalDpi xmlns:a14="http://schemas.microsoft.com/office/drawing/2010/main" xmlns="" val="0"/>
              </a:ext>
            </a:extLst>
          </a:blip>
          <a:stretch>
            <a:fillRect/>
          </a:stretch>
        </p:blipFill>
        <p:spPr>
          <a:xfrm>
            <a:off x="9055525" y="5113300"/>
            <a:ext cx="457200" cy="457200"/>
          </a:xfrm>
          <a:prstGeom prst="rect">
            <a:avLst/>
          </a:prstGeom>
        </p:spPr>
      </p:pic>
      <p:pic>
        <p:nvPicPr>
          <p:cNvPr id="15" name="Picture 14"/>
          <p:cNvPicPr>
            <a:picLocks noChangeAspect="1"/>
          </p:cNvPicPr>
          <p:nvPr userDrawn="1"/>
        </p:nvPicPr>
        <p:blipFill>
          <a:blip r:embed="rId7" cstate="print">
            <a:extLst>
              <a:ext uri="{28A0092B-C50C-407E-A947-70E740481C1C}">
                <a14:useLocalDpi xmlns:a14="http://schemas.microsoft.com/office/drawing/2010/main" xmlns="" val="0"/>
              </a:ext>
            </a:extLst>
          </a:blip>
          <a:stretch>
            <a:fillRect/>
          </a:stretch>
        </p:blipFill>
        <p:spPr>
          <a:xfrm>
            <a:off x="9055525" y="2974612"/>
            <a:ext cx="457200" cy="457200"/>
          </a:xfrm>
          <a:prstGeom prst="rect">
            <a:avLst/>
          </a:prstGeom>
        </p:spPr>
      </p:pic>
      <p:sp>
        <p:nvSpPr>
          <p:cNvPr id="16" name="TextBox 15"/>
          <p:cNvSpPr txBox="1"/>
          <p:nvPr userDrawn="1"/>
        </p:nvSpPr>
        <p:spPr>
          <a:xfrm>
            <a:off x="2768600" y="2451100"/>
            <a:ext cx="3695700" cy="369332"/>
          </a:xfrm>
          <a:prstGeom prst="rect">
            <a:avLst/>
          </a:prstGeom>
          <a:noFill/>
        </p:spPr>
        <p:txBody>
          <a:bodyPr wrap="square" rtlCol="0">
            <a:spAutoFit/>
          </a:bodyPr>
          <a:lstStyle/>
          <a:p>
            <a:r>
              <a:rPr lang="en-ZA" dirty="0"/>
              <a:t>Name</a:t>
            </a:r>
          </a:p>
        </p:txBody>
      </p:sp>
      <p:sp>
        <p:nvSpPr>
          <p:cNvPr id="18" name="Text Placeholder 17"/>
          <p:cNvSpPr>
            <a:spLocks noGrp="1"/>
          </p:cNvSpPr>
          <p:nvPr>
            <p:ph type="body" sz="quarter" idx="10"/>
          </p:nvPr>
        </p:nvSpPr>
        <p:spPr>
          <a:xfrm>
            <a:off x="681038" y="3924300"/>
            <a:ext cx="6189662" cy="914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xmlns="" val="2815015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9" cstate="print">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endParaRPr lang="en-ZA"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ZA" dirty="0"/>
          </a:p>
        </p:txBody>
      </p:sp>
      <p:pic>
        <p:nvPicPr>
          <p:cNvPr id="8" name="Picture 7"/>
          <p:cNvPicPr>
            <a:picLocks noChangeAspect="1"/>
          </p:cNvPicPr>
          <p:nvPr userDrawn="1"/>
        </p:nvPicPr>
        <p:blipFill>
          <a:blip r:embed="rId10" cstate="print">
            <a:extLst>
              <a:ext uri="{28A0092B-C50C-407E-A947-70E740481C1C}">
                <a14:useLocalDpi xmlns:a14="http://schemas.microsoft.com/office/drawing/2010/main" xmlns="" val="0"/>
              </a:ext>
            </a:extLst>
          </a:blip>
          <a:stretch>
            <a:fillRect/>
          </a:stretch>
        </p:blipFill>
        <p:spPr>
          <a:xfrm>
            <a:off x="547007" y="5800536"/>
            <a:ext cx="10058400" cy="1057464"/>
          </a:xfrm>
          <a:prstGeom prst="rect">
            <a:avLst/>
          </a:prstGeom>
        </p:spPr>
      </p:pic>
      <p:sp>
        <p:nvSpPr>
          <p:cNvPr id="9" name="Rectangle 8"/>
          <p:cNvSpPr>
            <a:spLocks noChangeAspect="1"/>
          </p:cNvSpPr>
          <p:nvPr userDrawn="1"/>
        </p:nvSpPr>
        <p:spPr>
          <a:xfrm>
            <a:off x="0" y="5780314"/>
            <a:ext cx="12192000" cy="107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2" name="Picture 11"/>
          <p:cNvPicPr>
            <a:picLocks noChangeAspect="1"/>
          </p:cNvPicPr>
          <p:nvPr userDrawn="1"/>
        </p:nvPicPr>
        <p:blipFill>
          <a:blip r:embed="rId10" cstate="print">
            <a:extLst>
              <a:ext uri="{28A0092B-C50C-407E-A947-70E740481C1C}">
                <a14:useLocalDpi xmlns:a14="http://schemas.microsoft.com/office/drawing/2010/main" xmlns="" val="0"/>
              </a:ext>
            </a:extLst>
          </a:blip>
          <a:stretch>
            <a:fillRect/>
          </a:stretch>
        </p:blipFill>
        <p:spPr>
          <a:xfrm>
            <a:off x="1066800" y="5790425"/>
            <a:ext cx="10058400" cy="1057464"/>
          </a:xfrm>
          <a:prstGeom prst="rect">
            <a:avLst/>
          </a:prstGeom>
        </p:spPr>
      </p:pic>
    </p:spTree>
    <p:extLst>
      <p:ext uri="{BB962C8B-B14F-4D97-AF65-F5344CB8AC3E}">
        <p14:creationId xmlns:p14="http://schemas.microsoft.com/office/powerpoint/2010/main" xmlns="" val="42613489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7" r:id="rId4"/>
    <p:sldLayoutId id="2147483672" r:id="rId5"/>
    <p:sldLayoutId id="2147483678" r:id="rId6"/>
    <p:sldLayoutId id="2147483673" r:id="rId7"/>
  </p:sldLayoutIdLst>
  <p:hf hd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3" Type="http://schemas.openxmlformats.org/officeDocument/2006/relationships/diagramLayout" Target="../diagrams/layout5.xml"/><Relationship Id="rId7" Type="http://schemas.openxmlformats.org/officeDocument/2006/relationships/diagramData" Target="../diagrams/data6.xml"/><Relationship Id="rId12" Type="http://schemas.openxmlformats.org/officeDocument/2006/relationships/diagramData" Target="../diagrams/data7.xml"/><Relationship Id="rId2" Type="http://schemas.openxmlformats.org/officeDocument/2006/relationships/diagramData" Target="../diagrams/data5.xml"/><Relationship Id="rId16" Type="http://schemas.microsoft.com/office/2007/relationships/diagramDrawing" Target="../diagrams/drawing7.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diagramColors" Target="../diagrams/colors7.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sz="3200" dirty="0" smtClean="0"/>
              <a:t>Public </a:t>
            </a:r>
            <a:r>
              <a:rPr lang="en-ZA" sz="3200" dirty="0"/>
              <a:t>Service </a:t>
            </a:r>
            <a:r>
              <a:rPr lang="en-ZA" sz="3200" dirty="0" smtClean="0"/>
              <a:t>Graduate Recruitment Scheme Framework (GRSF)  and Developmental Programmes</a:t>
            </a:r>
            <a:endParaRPr lang="en-ZA" sz="3200" dirty="0"/>
          </a:p>
        </p:txBody>
      </p:sp>
      <p:sp>
        <p:nvSpPr>
          <p:cNvPr id="3" name="Subtitle 2"/>
          <p:cNvSpPr>
            <a:spLocks noGrp="1"/>
          </p:cNvSpPr>
          <p:nvPr>
            <p:ph type="subTitle" idx="1"/>
          </p:nvPr>
        </p:nvSpPr>
        <p:spPr/>
        <p:txBody>
          <a:bodyPr>
            <a:normAutofit/>
          </a:bodyPr>
          <a:lstStyle/>
          <a:p>
            <a:r>
              <a:rPr lang="en-ZA" dirty="0" smtClean="0"/>
              <a:t>Public Service Portfolio Committee </a:t>
            </a:r>
            <a:endParaRPr lang="en-ZA" dirty="0"/>
          </a:p>
          <a:p>
            <a:r>
              <a:rPr lang="en-ZA" dirty="0" smtClean="0"/>
              <a:t>13 February 2019</a:t>
            </a:r>
            <a:endParaRPr lang="en-ZA" dirty="0"/>
          </a:p>
          <a:p>
            <a:endParaRPr lang="en-ZA"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1</a:t>
            </a:fld>
            <a:endParaRPr lang="en-ZA" dirty="0"/>
          </a:p>
        </p:txBody>
      </p:sp>
    </p:spTree>
    <p:extLst>
      <p:ext uri="{BB962C8B-B14F-4D97-AF65-F5344CB8AC3E}">
        <p14:creationId xmlns:p14="http://schemas.microsoft.com/office/powerpoint/2010/main" xmlns="" val="628938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67" y="142895"/>
            <a:ext cx="10447865" cy="670287"/>
          </a:xfrm>
        </p:spPr>
        <p:txBody>
          <a:bodyPr/>
          <a:lstStyle/>
          <a:p>
            <a:pPr algn="ctr"/>
            <a:r>
              <a:rPr lang="en-ZA" sz="2400" b="1" dirty="0" smtClean="0"/>
              <a:t>KEY PRINCIPLES INFORMING THE DEVELOPMENT AND IMPLEMENTATION OF A GRADUATE RECRUITMENT SCHEME</a:t>
            </a:r>
            <a:endParaRPr lang="en-ZA" sz="2400" b="1" dirty="0"/>
          </a:p>
        </p:txBody>
      </p:sp>
      <p:sp>
        <p:nvSpPr>
          <p:cNvPr id="3" name="Content Placeholder 2"/>
          <p:cNvSpPr>
            <a:spLocks noGrp="1"/>
          </p:cNvSpPr>
          <p:nvPr>
            <p:ph idx="1"/>
          </p:nvPr>
        </p:nvSpPr>
        <p:spPr>
          <a:xfrm>
            <a:off x="142103" y="946265"/>
            <a:ext cx="11809203" cy="4545412"/>
          </a:xfrm>
        </p:spPr>
        <p:txBody>
          <a:bodyPr/>
          <a:lstStyle/>
          <a:p>
            <a:pPr algn="just">
              <a:buFont typeface="Wingdings" panose="05000000000000000000" pitchFamily="2" charset="2"/>
              <a:buChar char="§"/>
            </a:pPr>
            <a:r>
              <a:rPr lang="en-ZA" sz="2200" dirty="0"/>
              <a:t>Intends to build the capacity of the state ( specialist professionals, technical skills) which are scarce to find and produce.</a:t>
            </a:r>
          </a:p>
          <a:p>
            <a:pPr algn="just">
              <a:buFont typeface="Wingdings" panose="05000000000000000000" pitchFamily="2" charset="2"/>
              <a:buChar char="§"/>
            </a:pPr>
            <a:r>
              <a:rPr lang="en-ZA" sz="2200" dirty="0"/>
              <a:t>Linked to demand – </a:t>
            </a:r>
            <a:r>
              <a:rPr lang="en-ZA" sz="2200" dirty="0" smtClean="0"/>
              <a:t>for retention </a:t>
            </a:r>
            <a:r>
              <a:rPr lang="en-ZA" sz="2200" dirty="0"/>
              <a:t>capacity;</a:t>
            </a:r>
          </a:p>
          <a:p>
            <a:pPr algn="just">
              <a:buFont typeface="Wingdings" panose="05000000000000000000" pitchFamily="2" charset="2"/>
              <a:buChar char="§"/>
            </a:pPr>
            <a:r>
              <a:rPr lang="en-ZA" sz="2200" dirty="0"/>
              <a:t>Based on an empirical need assessment (Demand and Supply Forecasting Model);</a:t>
            </a:r>
          </a:p>
          <a:p>
            <a:pPr algn="just">
              <a:buFont typeface="Wingdings" panose="05000000000000000000" pitchFamily="2" charset="2"/>
              <a:buChar char="§"/>
            </a:pPr>
            <a:r>
              <a:rPr lang="en-ZA" sz="2200" dirty="0"/>
              <a:t>Affordable </a:t>
            </a:r>
            <a:r>
              <a:rPr lang="en-ZA" sz="2200" dirty="0" smtClean="0"/>
              <a:t>(no </a:t>
            </a:r>
            <a:r>
              <a:rPr lang="en-ZA" sz="2200" dirty="0"/>
              <a:t>additional financial implications on the departments except for already planned costs of development and employment)</a:t>
            </a:r>
          </a:p>
          <a:p>
            <a:pPr algn="just">
              <a:buFont typeface="Wingdings" panose="05000000000000000000" pitchFamily="2" charset="2"/>
              <a:buChar char="§"/>
            </a:pPr>
            <a:r>
              <a:rPr lang="en-ZA" sz="2200" dirty="0"/>
              <a:t>Has less legal implications </a:t>
            </a:r>
            <a:r>
              <a:rPr lang="en-ZA" sz="2200" dirty="0" smtClean="0"/>
              <a:t>(that </a:t>
            </a:r>
            <a:r>
              <a:rPr lang="en-ZA" sz="2200" dirty="0"/>
              <a:t>which require amendments to legislation except for issuing of Directives/Determinations which are already provided for within the existing laws)</a:t>
            </a:r>
          </a:p>
          <a:p>
            <a:pPr algn="just">
              <a:buFont typeface="Wingdings" panose="05000000000000000000" pitchFamily="2" charset="2"/>
              <a:buChar char="§"/>
            </a:pPr>
            <a:r>
              <a:rPr lang="en-ZA" sz="2200" dirty="0"/>
              <a:t>Has a considerable potential to respond to the developmental agenda of the country</a:t>
            </a:r>
          </a:p>
          <a:p>
            <a:pPr lvl="1" algn="just">
              <a:buFont typeface="Wingdings" panose="05000000000000000000" pitchFamily="2" charset="2"/>
              <a:buChar char="§"/>
            </a:pPr>
            <a:r>
              <a:rPr lang="en-ZA" sz="1800" dirty="0"/>
              <a:t>Reduce unemployment, especially among designated groups, including youth, women and PWD</a:t>
            </a:r>
          </a:p>
          <a:p>
            <a:pPr lvl="1" algn="just">
              <a:buFont typeface="Wingdings" panose="05000000000000000000" pitchFamily="2" charset="2"/>
              <a:buChar char="§"/>
            </a:pPr>
            <a:r>
              <a:rPr lang="en-ZA" sz="1800" dirty="0"/>
              <a:t>Eradicate poverty, </a:t>
            </a:r>
          </a:p>
          <a:p>
            <a:pPr lvl="1" algn="just">
              <a:buFont typeface="Wingdings" panose="05000000000000000000" pitchFamily="2" charset="2"/>
              <a:buChar char="§"/>
            </a:pPr>
            <a:r>
              <a:rPr lang="en-ZA" sz="1800" dirty="0"/>
              <a:t>Reduce inequality, and</a:t>
            </a:r>
          </a:p>
          <a:p>
            <a:pPr lvl="1" algn="just">
              <a:buFont typeface="Wingdings" panose="05000000000000000000" pitchFamily="2" charset="2"/>
              <a:buChar char="§"/>
            </a:pPr>
            <a:r>
              <a:rPr lang="en-ZA" sz="1800" dirty="0"/>
              <a:t>Improve service delivery</a:t>
            </a:r>
          </a:p>
        </p:txBody>
      </p:sp>
      <p:sp>
        <p:nvSpPr>
          <p:cNvPr id="4" name="Slide Number Placeholder 3"/>
          <p:cNvSpPr>
            <a:spLocks noGrp="1"/>
          </p:cNvSpPr>
          <p:nvPr>
            <p:ph type="sldNum" sz="quarter" idx="12"/>
          </p:nvPr>
        </p:nvSpPr>
        <p:spPr/>
        <p:txBody>
          <a:bodyPr/>
          <a:lstStyle/>
          <a:p>
            <a:fld id="{B59ACEC8-D248-43BB-9E41-8F603F9ACC52}" type="slidenum">
              <a:rPr lang="en-ZA" smtClean="0"/>
              <a:pPr/>
              <a:t>10</a:t>
            </a:fld>
            <a:endParaRPr lang="en-ZA" dirty="0"/>
          </a:p>
        </p:txBody>
      </p:sp>
    </p:spTree>
    <p:extLst>
      <p:ext uri="{BB962C8B-B14F-4D97-AF65-F5344CB8AC3E}">
        <p14:creationId xmlns:p14="http://schemas.microsoft.com/office/powerpoint/2010/main" xmlns="" val="2899512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ZA" dirty="0" smtClean="0"/>
              <a:t>OVERVIEW OF THE DEVELOPMENT OF THE GRSF</a:t>
            </a:r>
            <a:endParaRPr lang="en-ZA" dirty="0"/>
          </a:p>
        </p:txBody>
      </p:sp>
      <p:sp>
        <p:nvSpPr>
          <p:cNvPr id="3" name="Content Placeholder 2"/>
          <p:cNvSpPr>
            <a:spLocks noGrp="1"/>
          </p:cNvSpPr>
          <p:nvPr>
            <p:ph idx="1"/>
          </p:nvPr>
        </p:nvSpPr>
        <p:spPr>
          <a:prstGeom prst="rect">
            <a:avLst/>
          </a:prstGeom>
        </p:spPr>
        <p:txBody>
          <a:bodyPr/>
          <a:lstStyle/>
          <a:p>
            <a:endParaRPr lang="en-ZA" sz="1800" dirty="0"/>
          </a:p>
          <a:p>
            <a:pPr marL="0" indent="0">
              <a:buNone/>
            </a:pPr>
            <a:endParaRPr lang="en-ZA" sz="1800" dirty="0"/>
          </a:p>
        </p:txBody>
      </p:sp>
      <p:graphicFrame>
        <p:nvGraphicFramePr>
          <p:cNvPr id="2" name="Diagram 1"/>
          <p:cNvGraphicFramePr/>
          <p:nvPr>
            <p:extLst>
              <p:ext uri="{D42A27DB-BD31-4B8C-83A1-F6EECF244321}">
                <p14:modId xmlns:p14="http://schemas.microsoft.com/office/powerpoint/2010/main" xmlns="" val="4250793656"/>
              </p:ext>
            </p:extLst>
          </p:nvPr>
        </p:nvGraphicFramePr>
        <p:xfrm>
          <a:off x="0" y="1019075"/>
          <a:ext cx="12192000" cy="4704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59ACEC8-D248-43BB-9E41-8F603F9ACC52}" type="slidenum">
              <a:rPr lang="en-ZA" smtClean="0"/>
              <a:pPr/>
              <a:t>11</a:t>
            </a:fld>
            <a:endParaRPr lang="en-ZA" dirty="0"/>
          </a:p>
        </p:txBody>
      </p:sp>
    </p:spTree>
    <p:extLst>
      <p:ext uri="{BB962C8B-B14F-4D97-AF65-F5344CB8AC3E}">
        <p14:creationId xmlns:p14="http://schemas.microsoft.com/office/powerpoint/2010/main" xmlns="" val="26370879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757" y="0"/>
            <a:ext cx="10083800" cy="670287"/>
          </a:xfrm>
        </p:spPr>
        <p:txBody>
          <a:bodyPr/>
          <a:lstStyle/>
          <a:p>
            <a:pPr algn="ctr"/>
            <a:r>
              <a:rPr lang="en-ZA" b="1" dirty="0" smtClean="0"/>
              <a:t>OVERVIEW OF LINKAGES AND RELATIONSHIPS</a:t>
            </a:r>
            <a:endParaRPr lang="en-ZA" b="1" dirty="0"/>
          </a:p>
        </p:txBody>
      </p:sp>
      <p:sp>
        <p:nvSpPr>
          <p:cNvPr id="3" name="Content Placeholder 2"/>
          <p:cNvSpPr>
            <a:spLocks noGrp="1"/>
          </p:cNvSpPr>
          <p:nvPr>
            <p:ph idx="1"/>
          </p:nvPr>
        </p:nvSpPr>
        <p:spPr>
          <a:xfrm>
            <a:off x="0" y="959079"/>
            <a:ext cx="12192000" cy="4798253"/>
          </a:xfrm>
        </p:spPr>
        <p:txBody>
          <a:bodyPr/>
          <a:lstStyle/>
          <a:p>
            <a:pPr algn="just"/>
            <a:r>
              <a:rPr lang="en-ZA" dirty="0" smtClean="0">
                <a:solidFill>
                  <a:schemeClr val="bg1"/>
                </a:solidFill>
              </a:rPr>
              <a:t>The Public Service Developmental Programmes and Graduate Recruitment Scheme Framework co-exist and contribute to other programmes of government and its social partners, which are intended to empower and create employment opportunities for the youth.</a:t>
            </a:r>
          </a:p>
          <a:p>
            <a:pPr lvl="1"/>
            <a:r>
              <a:rPr lang="en-ZA" dirty="0" smtClean="0">
                <a:solidFill>
                  <a:schemeClr val="bg1"/>
                </a:solidFill>
              </a:rPr>
              <a:t>Youth Employment Accord  (2013) Economic Development Department</a:t>
            </a:r>
          </a:p>
          <a:p>
            <a:pPr lvl="1"/>
            <a:r>
              <a:rPr lang="en-ZA" dirty="0" smtClean="0">
                <a:solidFill>
                  <a:schemeClr val="bg1"/>
                </a:solidFill>
              </a:rPr>
              <a:t>Decade for Artisan (2013) Department of Higher Education &amp; Training</a:t>
            </a:r>
          </a:p>
          <a:p>
            <a:pPr lvl="1"/>
            <a:r>
              <a:rPr lang="en-ZA" dirty="0" smtClean="0">
                <a:solidFill>
                  <a:schemeClr val="bg1"/>
                </a:solidFill>
              </a:rPr>
              <a:t>Youth Employment Service (YES) Initiative (2018) Presidency/BUSA/DHET</a:t>
            </a:r>
          </a:p>
          <a:p>
            <a:pPr lvl="1"/>
            <a:r>
              <a:rPr lang="en-ZA" dirty="0" smtClean="0">
                <a:solidFill>
                  <a:schemeClr val="bg1"/>
                </a:solidFill>
              </a:rPr>
              <a:t>National Youth Development Strategic Framework (2017) (NYDA/Presidency)</a:t>
            </a:r>
          </a:p>
          <a:p>
            <a:pPr lvl="1"/>
            <a:r>
              <a:rPr lang="en-ZA" dirty="0" smtClean="0">
                <a:solidFill>
                  <a:schemeClr val="bg1"/>
                </a:solidFill>
              </a:rPr>
              <a:t>National Rural Youth Service Co-orp (NARYSEC) (2009) DRDLR</a:t>
            </a:r>
          </a:p>
          <a:p>
            <a:pPr algn="just"/>
            <a:r>
              <a:rPr lang="en-ZA" dirty="0">
                <a:solidFill>
                  <a:schemeClr val="bg1"/>
                </a:solidFill>
              </a:rPr>
              <a:t>T</a:t>
            </a:r>
            <a:r>
              <a:rPr lang="en-ZA" dirty="0" smtClean="0">
                <a:solidFill>
                  <a:schemeClr val="bg1"/>
                </a:solidFill>
              </a:rPr>
              <a:t>he Public Service Programmes deliver the single largest number in contribution to the national figures for youth development and employment creation as coordinated by the DHET; they are better coordinated and show continuous improvement year-on-year (data quality and impact), and they are supported a by legislated policy framework.</a:t>
            </a:r>
            <a:endParaRPr lang="en-ZA" dirty="0">
              <a:solidFill>
                <a:schemeClr val="bg1"/>
              </a:solidFill>
            </a:endParaRPr>
          </a:p>
        </p:txBody>
      </p:sp>
      <p:sp>
        <p:nvSpPr>
          <p:cNvPr id="4" name="Slide Number Placeholder 3"/>
          <p:cNvSpPr>
            <a:spLocks noGrp="1"/>
          </p:cNvSpPr>
          <p:nvPr>
            <p:ph type="sldNum" sz="quarter" idx="12"/>
          </p:nvPr>
        </p:nvSpPr>
        <p:spPr/>
        <p:txBody>
          <a:bodyPr/>
          <a:lstStyle/>
          <a:p>
            <a:fld id="{B59ACEC8-D248-43BB-9E41-8F603F9ACC52}" type="slidenum">
              <a:rPr lang="en-ZA" smtClean="0"/>
              <a:pPr/>
              <a:t>12</a:t>
            </a:fld>
            <a:endParaRPr lang="en-ZA" dirty="0"/>
          </a:p>
        </p:txBody>
      </p:sp>
    </p:spTree>
    <p:extLst>
      <p:ext uri="{BB962C8B-B14F-4D97-AF65-F5344CB8AC3E}">
        <p14:creationId xmlns:p14="http://schemas.microsoft.com/office/powerpoint/2010/main" xmlns="" val="15508646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dirty="0" smtClean="0"/>
              <a:t>THE STRATEGIC OBJECTIVES OF PROGRAMME</a:t>
            </a:r>
            <a:endParaRPr lang="en-ZA" sz="2800" dirty="0"/>
          </a:p>
        </p:txBody>
      </p:sp>
      <p:sp>
        <p:nvSpPr>
          <p:cNvPr id="3" name="Content Placeholder 2"/>
          <p:cNvSpPr>
            <a:spLocks noGrp="1"/>
          </p:cNvSpPr>
          <p:nvPr>
            <p:ph idx="1"/>
          </p:nvPr>
        </p:nvSpPr>
        <p:spPr>
          <a:xfrm>
            <a:off x="0" y="950611"/>
            <a:ext cx="12192000" cy="4997335"/>
          </a:xfrm>
        </p:spPr>
        <p:txBody>
          <a:bodyPr/>
          <a:lstStyle/>
          <a:p>
            <a:pPr lvl="0" algn="just">
              <a:buFont typeface="Wingdings" panose="05000000000000000000" pitchFamily="2" charset="2"/>
              <a:buChar char="§"/>
            </a:pPr>
            <a:r>
              <a:rPr lang="en-ZA" sz="2200" dirty="0">
                <a:solidFill>
                  <a:schemeClr val="bg1"/>
                </a:solidFill>
                <a:latin typeface="Arial" panose="020B0604020202020204" pitchFamily="34" charset="0"/>
                <a:cs typeface="Arial" panose="020B0604020202020204" pitchFamily="34" charset="0"/>
              </a:rPr>
              <a:t>T</a:t>
            </a:r>
            <a:r>
              <a:rPr lang="en-ZA" sz="2200" dirty="0" smtClean="0">
                <a:solidFill>
                  <a:schemeClr val="bg1"/>
                </a:solidFill>
                <a:latin typeface="Arial" panose="020B0604020202020204" pitchFamily="34" charset="0"/>
                <a:cs typeface="Arial" panose="020B0604020202020204" pitchFamily="34" charset="0"/>
              </a:rPr>
              <a:t>o </a:t>
            </a:r>
            <a:r>
              <a:rPr lang="en-ZA" sz="2200" dirty="0">
                <a:solidFill>
                  <a:schemeClr val="bg1"/>
                </a:solidFill>
                <a:latin typeface="Arial" panose="020B0604020202020204" pitchFamily="34" charset="0"/>
                <a:cs typeface="Arial" panose="020B0604020202020204" pitchFamily="34" charset="0"/>
              </a:rPr>
              <a:t>promote investment in strengthening </a:t>
            </a:r>
            <a:r>
              <a:rPr lang="en-ZA" sz="2200" dirty="0" smtClean="0">
                <a:solidFill>
                  <a:schemeClr val="bg1"/>
                </a:solidFill>
                <a:latin typeface="Arial" panose="020B0604020202020204" pitchFamily="34" charset="0"/>
                <a:cs typeface="Arial" panose="020B0604020202020204" pitchFamily="34" charset="0"/>
              </a:rPr>
              <a:t>departments’ </a:t>
            </a:r>
            <a:r>
              <a:rPr lang="en-ZA" sz="2200" dirty="0">
                <a:solidFill>
                  <a:schemeClr val="bg1"/>
                </a:solidFill>
                <a:latin typeface="Arial" panose="020B0604020202020204" pitchFamily="34" charset="0"/>
                <a:cs typeface="Arial" panose="020B0604020202020204" pitchFamily="34" charset="0"/>
              </a:rPr>
              <a:t>talent pipeline for their future skills needs;</a:t>
            </a:r>
          </a:p>
          <a:p>
            <a:pPr lvl="0" algn="just">
              <a:buFont typeface="Wingdings" panose="05000000000000000000" pitchFamily="2" charset="2"/>
              <a:buChar char="§"/>
            </a:pPr>
            <a:r>
              <a:rPr lang="en-ZA" sz="2200" dirty="0">
                <a:solidFill>
                  <a:schemeClr val="bg1"/>
                </a:solidFill>
                <a:latin typeface="Arial" panose="020B0604020202020204" pitchFamily="34" charset="0"/>
                <a:cs typeface="Arial" panose="020B0604020202020204" pitchFamily="34" charset="0"/>
              </a:rPr>
              <a:t>T</a:t>
            </a:r>
            <a:r>
              <a:rPr lang="en-ZA" sz="2200" dirty="0" smtClean="0">
                <a:solidFill>
                  <a:schemeClr val="bg1"/>
                </a:solidFill>
                <a:latin typeface="Arial" panose="020B0604020202020204" pitchFamily="34" charset="0"/>
                <a:cs typeface="Arial" panose="020B0604020202020204" pitchFamily="34" charset="0"/>
              </a:rPr>
              <a:t>o </a:t>
            </a:r>
            <a:r>
              <a:rPr lang="en-ZA" sz="2200" dirty="0">
                <a:solidFill>
                  <a:schemeClr val="bg1"/>
                </a:solidFill>
                <a:latin typeface="Arial" panose="020B0604020202020204" pitchFamily="34" charset="0"/>
                <a:cs typeface="Arial" panose="020B0604020202020204" pitchFamily="34" charset="0"/>
              </a:rPr>
              <a:t>encourage the </a:t>
            </a:r>
            <a:r>
              <a:rPr lang="en-ZA" sz="2200" dirty="0" smtClean="0">
                <a:solidFill>
                  <a:schemeClr val="bg1"/>
                </a:solidFill>
                <a:latin typeface="Arial" panose="020B0604020202020204" pitchFamily="34" charset="0"/>
                <a:cs typeface="Arial" panose="020B0604020202020204" pitchFamily="34" charset="0"/>
              </a:rPr>
              <a:t>contribution </a:t>
            </a:r>
            <a:r>
              <a:rPr lang="en-ZA" sz="2200" dirty="0">
                <a:solidFill>
                  <a:schemeClr val="bg1"/>
                </a:solidFill>
                <a:latin typeface="Arial" panose="020B0604020202020204" pitchFamily="34" charset="0"/>
                <a:cs typeface="Arial" panose="020B0604020202020204" pitchFamily="34" charset="0"/>
              </a:rPr>
              <a:t>of the public service departments to the country’s youth </a:t>
            </a:r>
            <a:r>
              <a:rPr lang="en-ZA" sz="2200" dirty="0" smtClean="0">
                <a:solidFill>
                  <a:schemeClr val="bg1"/>
                </a:solidFill>
                <a:latin typeface="Arial" panose="020B0604020202020204" pitchFamily="34" charset="0"/>
                <a:cs typeface="Arial" panose="020B0604020202020204" pitchFamily="34" charset="0"/>
              </a:rPr>
              <a:t>developmental </a:t>
            </a:r>
            <a:r>
              <a:rPr lang="en-ZA" sz="2200" dirty="0">
                <a:solidFill>
                  <a:schemeClr val="bg1"/>
                </a:solidFill>
                <a:latin typeface="Arial" panose="020B0604020202020204" pitchFamily="34" charset="0"/>
                <a:cs typeface="Arial" panose="020B0604020202020204" pitchFamily="34" charset="0"/>
              </a:rPr>
              <a:t>agenda; </a:t>
            </a:r>
          </a:p>
          <a:p>
            <a:pPr lvl="0" algn="just">
              <a:buFont typeface="Wingdings" panose="05000000000000000000" pitchFamily="2" charset="2"/>
              <a:buChar char="§"/>
            </a:pPr>
            <a:r>
              <a:rPr lang="en-ZA" sz="2200" dirty="0" smtClean="0">
                <a:solidFill>
                  <a:schemeClr val="bg1"/>
                </a:solidFill>
                <a:latin typeface="Arial" panose="020B0604020202020204" pitchFamily="34" charset="0"/>
                <a:cs typeface="Arial" panose="020B0604020202020204" pitchFamily="34" charset="0"/>
              </a:rPr>
              <a:t>To bring to effect the objectives of </a:t>
            </a:r>
            <a:r>
              <a:rPr lang="en-ZA" sz="2200" dirty="0">
                <a:solidFill>
                  <a:schemeClr val="bg1"/>
                </a:solidFill>
                <a:latin typeface="Arial" panose="020B0604020202020204" pitchFamily="34" charset="0"/>
                <a:cs typeface="Arial" panose="020B0604020202020204" pitchFamily="34" charset="0"/>
              </a:rPr>
              <a:t>Skills Development Act and the National Skills Development Strategies.</a:t>
            </a:r>
          </a:p>
          <a:p>
            <a:pPr lvl="0">
              <a:buFont typeface="Wingdings" pitchFamily="2" charset="2"/>
              <a:buChar char="§"/>
            </a:pPr>
            <a:r>
              <a:rPr lang="en-ZA" sz="2200" dirty="0" smtClean="0">
                <a:solidFill>
                  <a:schemeClr val="bg1"/>
                </a:solidFill>
                <a:latin typeface="Arial" pitchFamily="34" charset="0"/>
                <a:cs typeface="Arial" pitchFamily="34" charset="0"/>
              </a:rPr>
              <a:t>The </a:t>
            </a:r>
            <a:r>
              <a:rPr lang="en-ZA" sz="2200" dirty="0">
                <a:solidFill>
                  <a:schemeClr val="bg1"/>
                </a:solidFill>
                <a:latin typeface="Arial" panose="020B0604020202020204" pitchFamily="34" charset="0"/>
                <a:cs typeface="Arial" panose="020B0604020202020204" pitchFamily="34" charset="0"/>
              </a:rPr>
              <a:t>Skills Development Act, 1998, seeks to encourage employers, including the public service:</a:t>
            </a:r>
          </a:p>
          <a:p>
            <a:pPr lvl="1">
              <a:buFont typeface="Wingdings" pitchFamily="2" charset="2"/>
              <a:buChar char="§"/>
            </a:pPr>
            <a:r>
              <a:rPr lang="en-ZA" sz="2200" dirty="0">
                <a:solidFill>
                  <a:schemeClr val="bg1"/>
                </a:solidFill>
                <a:latin typeface="Arial" panose="020B0604020202020204" pitchFamily="34" charset="0"/>
                <a:cs typeface="Arial" panose="020B0604020202020204" pitchFamily="34" charset="0"/>
              </a:rPr>
              <a:t>to use the workplace as an active learning environment; </a:t>
            </a:r>
          </a:p>
          <a:p>
            <a:pPr lvl="1">
              <a:buFont typeface="Wingdings" pitchFamily="2" charset="2"/>
              <a:buChar char="§"/>
            </a:pPr>
            <a:r>
              <a:rPr lang="en-ZA" sz="2200" dirty="0">
                <a:solidFill>
                  <a:schemeClr val="bg1"/>
                </a:solidFill>
                <a:latin typeface="Arial" panose="020B0604020202020204" pitchFamily="34" charset="0"/>
                <a:cs typeface="Arial" panose="020B0604020202020204" pitchFamily="34" charset="0"/>
              </a:rPr>
              <a:t>to provide opportunities for new entrants to the labour market to gain work experience; and </a:t>
            </a:r>
          </a:p>
          <a:p>
            <a:pPr lvl="1">
              <a:buFont typeface="Wingdings" pitchFamily="2" charset="2"/>
              <a:buChar char="§"/>
            </a:pPr>
            <a:r>
              <a:rPr lang="en-ZA" sz="2200" dirty="0">
                <a:solidFill>
                  <a:schemeClr val="bg1"/>
                </a:solidFill>
                <a:latin typeface="Arial" panose="020B0604020202020204" pitchFamily="34" charset="0"/>
                <a:cs typeface="Arial" panose="020B0604020202020204" pitchFamily="34" charset="0"/>
              </a:rPr>
              <a:t>to employ persons who find it difficult to be employed</a:t>
            </a:r>
            <a:r>
              <a:rPr lang="en-ZA" sz="2200" dirty="0" smtClean="0">
                <a:solidFill>
                  <a:schemeClr val="bg1"/>
                </a:solidFill>
                <a:latin typeface="Arial" panose="020B0604020202020204" pitchFamily="34" charset="0"/>
                <a:cs typeface="Arial" panose="020B0604020202020204" pitchFamily="34" charset="0"/>
              </a:rPr>
              <a:t>.</a:t>
            </a:r>
            <a:endParaRPr lang="en-ZA" sz="2200" dirty="0">
              <a:solidFill>
                <a:schemeClr val="bg1"/>
              </a:solidFill>
              <a:latin typeface="Arial" panose="020B0604020202020204" pitchFamily="34" charset="0"/>
              <a:cs typeface="Arial" panose="020B0604020202020204" pitchFamily="34" charset="0"/>
            </a:endParaRPr>
          </a:p>
          <a:p>
            <a:pPr lvl="0">
              <a:buFont typeface="Wingdings" pitchFamily="2" charset="2"/>
              <a:buChar char="§"/>
            </a:pPr>
            <a:r>
              <a:rPr lang="en-ZA" sz="2200" dirty="0">
                <a:solidFill>
                  <a:schemeClr val="bg1"/>
                </a:solidFill>
                <a:latin typeface="Arial" panose="020B0604020202020204" pitchFamily="34" charset="0"/>
                <a:cs typeface="Arial" panose="020B0604020202020204" pitchFamily="34" charset="0"/>
              </a:rPr>
              <a:t>Encourage workers to participate in learnership and other training programmes; and</a:t>
            </a:r>
          </a:p>
          <a:p>
            <a:pPr lvl="0">
              <a:buFont typeface="Wingdings" pitchFamily="2" charset="2"/>
              <a:buChar char="§"/>
            </a:pPr>
            <a:r>
              <a:rPr lang="en-ZA" sz="2200" dirty="0" smtClean="0">
                <a:solidFill>
                  <a:schemeClr val="bg1"/>
                </a:solidFill>
                <a:latin typeface="Arial" panose="020B0604020202020204" pitchFamily="34" charset="0"/>
                <a:cs typeface="Arial" panose="020B0604020202020204" pitchFamily="34" charset="0"/>
              </a:rPr>
              <a:t>Improve </a:t>
            </a:r>
            <a:r>
              <a:rPr lang="en-ZA" sz="2200" dirty="0">
                <a:solidFill>
                  <a:schemeClr val="bg1"/>
                </a:solidFill>
                <a:latin typeface="Arial" panose="020B0604020202020204" pitchFamily="34" charset="0"/>
                <a:cs typeface="Arial" panose="020B0604020202020204" pitchFamily="34" charset="0"/>
              </a:rPr>
              <a:t>the employment prospects of persons previously disadvantaged by unfair discrimination and to redress those disadvantages through training and education.</a:t>
            </a:r>
          </a:p>
          <a:p>
            <a:pPr marL="457200" lvl="1" indent="0" algn="just">
              <a:buNone/>
            </a:pPr>
            <a:endParaRPr lang="en-ZA" sz="2200" dirty="0" smtClean="0">
              <a:solidFill>
                <a:schemeClr val="bg1"/>
              </a:solidFill>
            </a:endParaRPr>
          </a:p>
          <a:p>
            <a:pPr marL="0" indent="0">
              <a:buNone/>
            </a:pPr>
            <a:endParaRPr lang="en-ZA" sz="2200" dirty="0">
              <a:solidFill>
                <a:schemeClr val="bg1"/>
              </a:solidFill>
            </a:endParaRPr>
          </a:p>
          <a:p>
            <a:pPr marL="0" indent="0">
              <a:buNone/>
            </a:pPr>
            <a:endParaRPr lang="en-ZA" sz="2200" dirty="0" smtClean="0">
              <a:solidFill>
                <a:schemeClr val="bg1"/>
              </a:solidFill>
            </a:endParaRPr>
          </a:p>
          <a:p>
            <a:pPr marL="914400" lvl="2" indent="0">
              <a:buNone/>
            </a:pPr>
            <a:endParaRPr lang="en-ZA" sz="2200" dirty="0" smtClean="0">
              <a:solidFill>
                <a:schemeClr val="bg1"/>
              </a:solidFill>
            </a:endParaRPr>
          </a:p>
          <a:p>
            <a:pPr lvl="1"/>
            <a:endParaRPr lang="en-ZA" sz="2200" dirty="0" smtClean="0">
              <a:solidFill>
                <a:schemeClr val="bg1"/>
              </a:solidFill>
            </a:endParaRPr>
          </a:p>
          <a:p>
            <a:endParaRPr lang="en-ZA" sz="2200" dirty="0" smtClean="0">
              <a:solidFill>
                <a:schemeClr val="bg1"/>
              </a:solidFill>
            </a:endParaRPr>
          </a:p>
          <a:p>
            <a:pPr marL="0" indent="0">
              <a:buNone/>
            </a:pPr>
            <a:endParaRPr lang="en-ZA" sz="2200" dirty="0">
              <a:solidFill>
                <a:schemeClr val="bg1"/>
              </a:solidFill>
            </a:endParaRPr>
          </a:p>
        </p:txBody>
      </p:sp>
      <p:sp>
        <p:nvSpPr>
          <p:cNvPr id="4" name="Slide Number Placeholder 3"/>
          <p:cNvSpPr>
            <a:spLocks noGrp="1"/>
          </p:cNvSpPr>
          <p:nvPr>
            <p:ph type="sldNum" sz="quarter" idx="12"/>
          </p:nvPr>
        </p:nvSpPr>
        <p:spPr/>
        <p:txBody>
          <a:bodyPr/>
          <a:lstStyle/>
          <a:p>
            <a:fld id="{B59ACEC8-D248-43BB-9E41-8F603F9ACC52}" type="slidenum">
              <a:rPr lang="en-ZA" smtClean="0"/>
              <a:pPr/>
              <a:t>13</a:t>
            </a:fld>
            <a:endParaRPr lang="en-ZA" dirty="0"/>
          </a:p>
        </p:txBody>
      </p:sp>
    </p:spTree>
    <p:extLst>
      <p:ext uri="{BB962C8B-B14F-4D97-AF65-F5344CB8AC3E}">
        <p14:creationId xmlns:p14="http://schemas.microsoft.com/office/powerpoint/2010/main" xmlns="" val="12835454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dirty="0"/>
              <a:t>Objectives of the  Framework </a:t>
            </a:r>
          </a:p>
        </p:txBody>
      </p:sp>
      <p:sp>
        <p:nvSpPr>
          <p:cNvPr id="3" name="Content Placeholder 2"/>
          <p:cNvSpPr>
            <a:spLocks noGrp="1"/>
          </p:cNvSpPr>
          <p:nvPr>
            <p:ph idx="1"/>
          </p:nvPr>
        </p:nvSpPr>
        <p:spPr>
          <a:xfrm>
            <a:off x="1366218" y="4219129"/>
            <a:ext cx="4646869" cy="1155086"/>
          </a:xfrm>
        </p:spPr>
        <p:txBody>
          <a:bodyPr/>
          <a:lstStyle/>
          <a:p>
            <a:pPr marL="914400" lvl="2" indent="0">
              <a:buNone/>
            </a:pPr>
            <a:endParaRPr lang="en-ZA" dirty="0"/>
          </a:p>
          <a:p>
            <a:pPr lvl="1"/>
            <a:endParaRPr lang="en-ZA" sz="1800" dirty="0"/>
          </a:p>
          <a:p>
            <a:endParaRPr lang="en-ZA" sz="1800" dirty="0"/>
          </a:p>
          <a:p>
            <a:pPr marL="0" indent="0">
              <a:buNone/>
            </a:pPr>
            <a:endParaRPr lang="en-ZA" sz="1800" dirty="0"/>
          </a:p>
        </p:txBody>
      </p:sp>
      <p:graphicFrame>
        <p:nvGraphicFramePr>
          <p:cNvPr id="4" name="Table 3"/>
          <p:cNvGraphicFramePr>
            <a:graphicFrameLocks noGrp="1"/>
          </p:cNvGraphicFramePr>
          <p:nvPr>
            <p:extLst>
              <p:ext uri="{D42A27DB-BD31-4B8C-83A1-F6EECF244321}">
                <p14:modId xmlns:p14="http://schemas.microsoft.com/office/powerpoint/2010/main" xmlns="" val="3178496078"/>
              </p:ext>
            </p:extLst>
          </p:nvPr>
        </p:nvGraphicFramePr>
        <p:xfrm>
          <a:off x="-2" y="942089"/>
          <a:ext cx="12192001" cy="4807261"/>
        </p:xfrm>
        <a:graphic>
          <a:graphicData uri="http://schemas.openxmlformats.org/drawingml/2006/table">
            <a:tbl>
              <a:tblPr firstRow="1" bandRow="1">
                <a:tableStyleId>{5C22544A-7EE6-4342-B048-85BDC9FD1C3A}</a:tableStyleId>
              </a:tblPr>
              <a:tblGrid>
                <a:gridCol w="2166629">
                  <a:extLst>
                    <a:ext uri="{9D8B030D-6E8A-4147-A177-3AD203B41FA5}">
                      <a16:colId xmlns:a16="http://schemas.microsoft.com/office/drawing/2014/main" xmlns="" val="20000"/>
                    </a:ext>
                  </a:extLst>
                </a:gridCol>
                <a:gridCol w="10025372">
                  <a:extLst>
                    <a:ext uri="{9D8B030D-6E8A-4147-A177-3AD203B41FA5}">
                      <a16:colId xmlns:a16="http://schemas.microsoft.com/office/drawing/2014/main" xmlns="" val="20001"/>
                    </a:ext>
                  </a:extLst>
                </a:gridCol>
              </a:tblGrid>
              <a:tr h="1149758">
                <a:tc>
                  <a:txBody>
                    <a:bodyPr/>
                    <a:lstStyle/>
                    <a:p>
                      <a:endParaRPr lang="en-ZA" dirty="0"/>
                    </a:p>
                  </a:txBody>
                  <a:tcPr/>
                </a:tc>
                <a:tc>
                  <a:txBody>
                    <a:bodyPr/>
                    <a:lstStyle/>
                    <a:p>
                      <a:pPr algn="just"/>
                      <a:r>
                        <a:rPr lang="en-ZA" sz="2000" b="1" kern="1200" dirty="0">
                          <a:solidFill>
                            <a:schemeClr val="lt1"/>
                          </a:solidFill>
                          <a:effectLst/>
                          <a:latin typeface="+mn-lt"/>
                          <a:ea typeface="+mn-ea"/>
                          <a:cs typeface="+mn-cs"/>
                        </a:rPr>
                        <a:t>Provide a well-defined, transparent and shared approach with minimum norms</a:t>
                      </a:r>
                      <a:r>
                        <a:rPr lang="en-ZA" sz="2000" b="1" kern="1200" baseline="0" dirty="0">
                          <a:solidFill>
                            <a:schemeClr val="lt1"/>
                          </a:solidFill>
                          <a:effectLst/>
                          <a:latin typeface="+mn-lt"/>
                          <a:ea typeface="+mn-ea"/>
                          <a:cs typeface="+mn-cs"/>
                        </a:rPr>
                        <a:t> to</a:t>
                      </a:r>
                      <a:r>
                        <a:rPr lang="en-ZA" sz="2000" b="1" kern="1200" dirty="0">
                          <a:solidFill>
                            <a:schemeClr val="lt1"/>
                          </a:solidFill>
                          <a:effectLst/>
                          <a:latin typeface="+mn-lt"/>
                          <a:ea typeface="+mn-ea"/>
                          <a:cs typeface="+mn-cs"/>
                        </a:rPr>
                        <a:t> recruiting dedicated young people.</a:t>
                      </a:r>
                      <a:endParaRPr lang="en-ZA" sz="2000" dirty="0"/>
                    </a:p>
                  </a:txBody>
                  <a:tcPr anchor="ctr">
                    <a:solidFill>
                      <a:schemeClr val="accent1"/>
                    </a:solidFill>
                  </a:tcPr>
                </a:tc>
                <a:extLst>
                  <a:ext uri="{0D108BD9-81ED-4DB2-BD59-A6C34878D82A}">
                    <a16:rowId xmlns:a16="http://schemas.microsoft.com/office/drawing/2014/main" xmlns="" val="10000"/>
                  </a:ext>
                </a:extLst>
              </a:tr>
              <a:tr h="1258224">
                <a:tc>
                  <a:txBody>
                    <a:bodyPr/>
                    <a:lstStyle/>
                    <a:p>
                      <a:endParaRPr lang="en-ZA"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2000" b="1" kern="1200" dirty="0" smtClean="0">
                          <a:solidFill>
                            <a:schemeClr val="lt1"/>
                          </a:solidFill>
                          <a:effectLst/>
                          <a:latin typeface="+mn-lt"/>
                          <a:ea typeface="+mn-ea"/>
                          <a:cs typeface="+mn-cs"/>
                        </a:rPr>
                        <a:t>Strengthen</a:t>
                      </a:r>
                      <a:r>
                        <a:rPr lang="en-ZA" sz="2000" b="1" kern="1200" baseline="0" dirty="0" smtClean="0">
                          <a:solidFill>
                            <a:schemeClr val="lt1"/>
                          </a:solidFill>
                          <a:effectLst/>
                          <a:latin typeface="+mn-lt"/>
                          <a:ea typeface="+mn-ea"/>
                          <a:cs typeface="+mn-cs"/>
                        </a:rPr>
                        <a:t> the t</a:t>
                      </a:r>
                      <a:r>
                        <a:rPr lang="en-ZA" sz="2000" b="1" kern="1200" dirty="0" smtClean="0">
                          <a:solidFill>
                            <a:schemeClr val="lt1"/>
                          </a:solidFill>
                          <a:effectLst/>
                          <a:latin typeface="+mn-lt"/>
                          <a:ea typeface="+mn-ea"/>
                          <a:cs typeface="+mn-cs"/>
                        </a:rPr>
                        <a:t>alent </a:t>
                      </a:r>
                      <a:r>
                        <a:rPr lang="en-ZA" sz="2000" b="1" kern="1200" dirty="0">
                          <a:solidFill>
                            <a:schemeClr val="lt1"/>
                          </a:solidFill>
                          <a:effectLst/>
                          <a:latin typeface="+mn-lt"/>
                          <a:ea typeface="+mn-ea"/>
                          <a:cs typeface="+mn-cs"/>
                        </a:rPr>
                        <a:t>pipeline for the Public Service’s future capacity especially in </a:t>
                      </a:r>
                      <a:r>
                        <a:rPr lang="en-GB" sz="2000" b="1" kern="1200" dirty="0">
                          <a:solidFill>
                            <a:schemeClr val="lt1"/>
                          </a:solidFill>
                          <a:effectLst/>
                          <a:latin typeface="+mn-lt"/>
                          <a:ea typeface="+mn-ea"/>
                          <a:cs typeface="+mn-cs"/>
                        </a:rPr>
                        <a:t>Scarce occupations  and</a:t>
                      </a:r>
                      <a:r>
                        <a:rPr lang="en-ZA" sz="2000" b="1" kern="1200" dirty="0">
                          <a:solidFill>
                            <a:schemeClr val="lt1"/>
                          </a:solidFill>
                          <a:effectLst/>
                          <a:latin typeface="+mn-lt"/>
                          <a:ea typeface="+mn-ea"/>
                          <a:cs typeface="+mn-cs"/>
                        </a:rPr>
                        <a:t> </a:t>
                      </a:r>
                      <a:r>
                        <a:rPr lang="en-GB" sz="2000" b="1" kern="1200" dirty="0">
                          <a:solidFill>
                            <a:schemeClr val="lt1"/>
                          </a:solidFill>
                          <a:effectLst/>
                          <a:latin typeface="+mn-lt"/>
                          <a:ea typeface="+mn-ea"/>
                          <a:cs typeface="+mn-cs"/>
                        </a:rPr>
                        <a:t>critical areas of service delivery</a:t>
                      </a:r>
                      <a:r>
                        <a:rPr lang="en-ZA" sz="2000" b="1" kern="1200" baseline="0" dirty="0">
                          <a:solidFill>
                            <a:schemeClr val="lt1"/>
                          </a:solidFill>
                          <a:effectLst/>
                          <a:latin typeface="+mn-lt"/>
                          <a:ea typeface="+mn-ea"/>
                          <a:cs typeface="+mn-cs"/>
                        </a:rPr>
                        <a:t> </a:t>
                      </a:r>
                      <a:r>
                        <a:rPr lang="en-GB" sz="2000" b="1" kern="1200" dirty="0">
                          <a:solidFill>
                            <a:schemeClr val="lt1"/>
                          </a:solidFill>
                          <a:effectLst/>
                          <a:latin typeface="+mn-lt"/>
                          <a:ea typeface="+mn-ea"/>
                          <a:cs typeface="+mn-cs"/>
                        </a:rPr>
                        <a:t>(Technical Skills and Specialist Professions).</a:t>
                      </a:r>
                      <a:endParaRPr lang="en-ZA" sz="2000" b="1" kern="1200" dirty="0">
                        <a:solidFill>
                          <a:schemeClr val="lt1"/>
                        </a:solidFill>
                        <a:effectLst/>
                        <a:latin typeface="+mn-lt"/>
                        <a:ea typeface="+mn-ea"/>
                        <a:cs typeface="+mn-cs"/>
                      </a:endParaRPr>
                    </a:p>
                  </a:txBody>
                  <a:tcPr anchor="ctr">
                    <a:solidFill>
                      <a:schemeClr val="accent1"/>
                    </a:solidFill>
                  </a:tcPr>
                </a:tc>
                <a:extLst>
                  <a:ext uri="{0D108BD9-81ED-4DB2-BD59-A6C34878D82A}">
                    <a16:rowId xmlns:a16="http://schemas.microsoft.com/office/drawing/2014/main" xmlns="" val="10001"/>
                  </a:ext>
                </a:extLst>
              </a:tr>
              <a:tr h="1382444">
                <a:tc>
                  <a:txBody>
                    <a:bodyPr/>
                    <a:lstStyle/>
                    <a:p>
                      <a:endParaRPr lang="en-ZA"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2000" b="1" kern="1200" dirty="0">
                          <a:solidFill>
                            <a:schemeClr val="lt1"/>
                          </a:solidFill>
                          <a:effectLst/>
                          <a:latin typeface="+mn-lt"/>
                          <a:ea typeface="+mn-ea"/>
                          <a:cs typeface="+mn-cs"/>
                        </a:rPr>
                        <a:t>Provide best-practice on existing graduate </a:t>
                      </a:r>
                      <a:r>
                        <a:rPr lang="en-ZA" sz="2000" b="1" kern="1200" dirty="0" smtClean="0">
                          <a:solidFill>
                            <a:schemeClr val="lt1"/>
                          </a:solidFill>
                          <a:effectLst/>
                          <a:latin typeface="+mn-lt"/>
                          <a:ea typeface="+mn-ea"/>
                          <a:cs typeface="+mn-cs"/>
                        </a:rPr>
                        <a:t>Schemes </a:t>
                      </a:r>
                      <a:r>
                        <a:rPr lang="en-ZA" sz="2000" b="1" kern="1200" dirty="0">
                          <a:solidFill>
                            <a:schemeClr val="lt1"/>
                          </a:solidFill>
                          <a:effectLst/>
                          <a:latin typeface="+mn-lt"/>
                          <a:ea typeface="+mn-ea"/>
                          <a:cs typeface="+mn-cs"/>
                        </a:rPr>
                        <a:t>in the public service and the principles for implementation across the public service must be pursued.  Enhanced coordination, governance and reporting, while maintaining the individual</a:t>
                      </a:r>
                      <a:r>
                        <a:rPr lang="en-ZA" sz="2000" b="1" kern="1200" baseline="0" dirty="0">
                          <a:solidFill>
                            <a:schemeClr val="lt1"/>
                          </a:solidFill>
                          <a:effectLst/>
                          <a:latin typeface="+mn-lt"/>
                          <a:ea typeface="+mn-ea"/>
                          <a:cs typeface="+mn-cs"/>
                        </a:rPr>
                        <a:t> departments’ autonomy and accountability.</a:t>
                      </a:r>
                      <a:endParaRPr lang="en-ZA" sz="2000" b="1" kern="1200" dirty="0">
                        <a:solidFill>
                          <a:schemeClr val="lt1"/>
                        </a:solidFill>
                        <a:effectLst/>
                        <a:latin typeface="+mn-lt"/>
                        <a:ea typeface="+mn-ea"/>
                        <a:cs typeface="+mn-cs"/>
                      </a:endParaRPr>
                    </a:p>
                  </a:txBody>
                  <a:tcPr anchor="ctr">
                    <a:solidFill>
                      <a:schemeClr val="accent1"/>
                    </a:solidFill>
                  </a:tcPr>
                </a:tc>
                <a:extLst>
                  <a:ext uri="{0D108BD9-81ED-4DB2-BD59-A6C34878D82A}">
                    <a16:rowId xmlns:a16="http://schemas.microsoft.com/office/drawing/2014/main" xmlns="" val="10002"/>
                  </a:ext>
                </a:extLst>
              </a:tr>
              <a:tr h="1016835">
                <a:tc gridSpan="2">
                  <a:txBody>
                    <a:bodyPr/>
                    <a:lstStyle/>
                    <a:p>
                      <a:pPr marL="2149475" indent="-715963" algn="just"/>
                      <a:r>
                        <a:rPr lang="en-ZA" sz="2000" b="1" kern="1200" baseline="0" dirty="0">
                          <a:solidFill>
                            <a:schemeClr val="lt1"/>
                          </a:solidFill>
                          <a:effectLst/>
                          <a:latin typeface="+mn-lt"/>
                          <a:ea typeface="+mn-ea"/>
                          <a:cs typeface="+mn-cs"/>
                        </a:rPr>
                        <a:t>          </a:t>
                      </a:r>
                      <a:r>
                        <a:rPr lang="en-ZA" sz="2000" b="1" kern="1200" baseline="0" dirty="0" smtClean="0">
                          <a:solidFill>
                            <a:schemeClr val="lt1"/>
                          </a:solidFill>
                          <a:effectLst/>
                          <a:latin typeface="+mn-lt"/>
                          <a:ea typeface="+mn-ea"/>
                          <a:cs typeface="+mn-cs"/>
                        </a:rPr>
                        <a:t>E</a:t>
                      </a:r>
                      <a:r>
                        <a:rPr lang="en-ZA" sz="2000" b="1" kern="1200" dirty="0" smtClean="0">
                          <a:solidFill>
                            <a:schemeClr val="lt1"/>
                          </a:solidFill>
                          <a:effectLst/>
                          <a:latin typeface="+mn-lt"/>
                          <a:ea typeface="+mn-ea"/>
                          <a:cs typeface="+mn-cs"/>
                        </a:rPr>
                        <a:t>nhance </a:t>
                      </a:r>
                      <a:r>
                        <a:rPr lang="en-ZA" sz="2000" b="1" kern="1200" dirty="0">
                          <a:solidFill>
                            <a:schemeClr val="lt1"/>
                          </a:solidFill>
                          <a:effectLst/>
                          <a:latin typeface="+mn-lt"/>
                          <a:ea typeface="+mn-ea"/>
                          <a:cs typeface="+mn-cs"/>
                        </a:rPr>
                        <a:t>the  image and competitiveness of public employment in the labour                                                                      market and to improve professionalism in the Public Service</a:t>
                      </a:r>
                    </a:p>
                  </a:txBody>
                  <a:tcPr anchor="ctr">
                    <a:solidFill>
                      <a:schemeClr val="accent1"/>
                    </a:solidFill>
                  </a:tcPr>
                </a:tc>
                <a:tc hMerge="1">
                  <a:txBody>
                    <a:bodyPr/>
                    <a:lstStyle/>
                    <a:p>
                      <a:endParaRPr lang="en-ZA"/>
                    </a:p>
                  </a:txBody>
                  <a:tcPr/>
                </a:tc>
                <a:extLst>
                  <a:ext uri="{0D108BD9-81ED-4DB2-BD59-A6C34878D82A}">
                    <a16:rowId xmlns:a16="http://schemas.microsoft.com/office/drawing/2014/main" xmlns="" val="10003"/>
                  </a:ext>
                </a:extLst>
              </a:tr>
            </a:tbl>
          </a:graphicData>
        </a:graphic>
      </p:graphicFrame>
      <p:pic>
        <p:nvPicPr>
          <p:cNvPr id="6" name="Picture 2" descr="http://www.businessnewsdaily.com/images/i/000/007/902/original/skills.jpg?interpolation=lanczos-none&amp;fit=around%7C700:50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 y="2191801"/>
            <a:ext cx="2210940" cy="1406078"/>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Umphumela wesithombe se-policy coordination"/>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6560" y="3614175"/>
            <a:ext cx="2184378" cy="1278285"/>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Umphumela wesithombe se-transparency"/>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925793"/>
            <a:ext cx="2210938" cy="1257764"/>
          </a:xfrm>
          <a:prstGeom prst="rect">
            <a:avLst/>
          </a:prstGeom>
          <a:noFill/>
          <a:extLst>
            <a:ext uri="{909E8E84-426E-40DD-AFC4-6F175D3DCCD1}">
              <a14:hiddenFill xmlns:a14="http://schemas.microsoft.com/office/drawing/2010/main" xmlns="">
                <a:solidFill>
                  <a:srgbClr val="FFFFFF"/>
                </a:solidFill>
              </a14:hiddenFill>
            </a:ext>
          </a:extLst>
        </p:spPr>
      </p:pic>
      <p:pic>
        <p:nvPicPr>
          <p:cNvPr id="1032" name="Picture 8" descr="Umphumela wesithombe se-proundly South African"/>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6560" y="4966577"/>
            <a:ext cx="2184378" cy="988039"/>
          </a:xfrm>
          <a:prstGeom prst="rect">
            <a:avLst/>
          </a:prstGeom>
          <a:noFill/>
          <a:extLst>
            <a:ext uri="{909E8E84-426E-40DD-AFC4-6F175D3DCCD1}">
              <a14:hiddenFill xmlns:a14="http://schemas.microsoft.com/office/drawing/2010/main" xmlns="">
                <a:solidFill>
                  <a:srgbClr val="FFFFFF"/>
                </a:solidFill>
              </a14:hiddenFill>
            </a:ext>
          </a:extLst>
        </p:spPr>
      </p:pic>
      <p:sp>
        <p:nvSpPr>
          <p:cNvPr id="5" name="Slide Number Placeholder 4"/>
          <p:cNvSpPr>
            <a:spLocks noGrp="1"/>
          </p:cNvSpPr>
          <p:nvPr>
            <p:ph type="sldNum" sz="quarter" idx="12"/>
          </p:nvPr>
        </p:nvSpPr>
        <p:spPr/>
        <p:txBody>
          <a:bodyPr/>
          <a:lstStyle/>
          <a:p>
            <a:fld id="{B59ACEC8-D248-43BB-9E41-8F603F9ACC52}" type="slidenum">
              <a:rPr lang="en-ZA" smtClean="0"/>
              <a:pPr/>
              <a:t>14</a:t>
            </a:fld>
            <a:endParaRPr lang="en-ZA" dirty="0"/>
          </a:p>
        </p:txBody>
      </p:sp>
    </p:spTree>
    <p:extLst>
      <p:ext uri="{BB962C8B-B14F-4D97-AF65-F5344CB8AC3E}">
        <p14:creationId xmlns:p14="http://schemas.microsoft.com/office/powerpoint/2010/main" xmlns="" val="6537026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DEFINITION OF A GRADUATE</a:t>
            </a:r>
            <a:endParaRPr lang="en-ZA" dirty="0"/>
          </a:p>
        </p:txBody>
      </p:sp>
      <p:sp>
        <p:nvSpPr>
          <p:cNvPr id="3" name="Content Placeholder 2"/>
          <p:cNvSpPr>
            <a:spLocks noGrp="1"/>
          </p:cNvSpPr>
          <p:nvPr>
            <p:ph idx="1"/>
          </p:nvPr>
        </p:nvSpPr>
        <p:spPr>
          <a:xfrm>
            <a:off x="0" y="959272"/>
            <a:ext cx="12192000" cy="4545412"/>
          </a:xfrm>
        </p:spPr>
        <p:txBody>
          <a:bodyPr/>
          <a:lstStyle/>
          <a:p>
            <a:pPr algn="just">
              <a:lnSpc>
                <a:spcPct val="100000"/>
              </a:lnSpc>
            </a:pPr>
            <a:r>
              <a:rPr lang="en-GB" sz="2200" b="1" dirty="0" smtClean="0">
                <a:solidFill>
                  <a:schemeClr val="bg1"/>
                </a:solidFill>
                <a:latin typeface="Arial" panose="020B0604020202020204" pitchFamily="34" charset="0"/>
                <a:cs typeface="Arial" panose="020B0604020202020204" pitchFamily="34" charset="0"/>
              </a:rPr>
              <a:t>A </a:t>
            </a:r>
            <a:r>
              <a:rPr lang="en-GB" sz="2200" b="1" dirty="0">
                <a:solidFill>
                  <a:schemeClr val="bg1"/>
                </a:solidFill>
                <a:latin typeface="Arial" panose="020B0604020202020204" pitchFamily="34" charset="0"/>
                <a:cs typeface="Arial" panose="020B0604020202020204" pitchFamily="34" charset="0"/>
              </a:rPr>
              <a:t>G</a:t>
            </a:r>
            <a:r>
              <a:rPr lang="en-GB" sz="2200" b="1" dirty="0" smtClean="0">
                <a:solidFill>
                  <a:schemeClr val="bg1"/>
                </a:solidFill>
                <a:latin typeface="Arial" panose="020B0604020202020204" pitchFamily="34" charset="0"/>
                <a:cs typeface="Arial" panose="020B0604020202020204" pitchFamily="34" charset="0"/>
              </a:rPr>
              <a:t>raduate</a:t>
            </a:r>
            <a:r>
              <a:rPr lang="en-GB" sz="2200" dirty="0" smtClean="0">
                <a:solidFill>
                  <a:schemeClr val="bg1"/>
                </a:solidFill>
                <a:latin typeface="Arial" panose="020B0604020202020204" pitchFamily="34" charset="0"/>
                <a:cs typeface="Arial" panose="020B0604020202020204" pitchFamily="34" charset="0"/>
              </a:rPr>
              <a:t> means </a:t>
            </a:r>
            <a:r>
              <a:rPr lang="en-GB" sz="2200" dirty="0">
                <a:solidFill>
                  <a:schemeClr val="bg1"/>
                </a:solidFill>
                <a:latin typeface="Arial" panose="020B0604020202020204" pitchFamily="34" charset="0"/>
                <a:cs typeface="Arial" panose="020B0604020202020204" pitchFamily="34" charset="0"/>
              </a:rPr>
              <a:t>“A person who has successfully completed a course of study or training, especially a person who has been awarded an undergraduate or first academic degree</a:t>
            </a:r>
            <a:r>
              <a:rPr lang="en-ZA" sz="2200" dirty="0">
                <a:solidFill>
                  <a:schemeClr val="bg1"/>
                </a:solidFill>
                <a:latin typeface="Arial" panose="020B0604020202020204" pitchFamily="34" charset="0"/>
                <a:cs typeface="Arial" panose="020B0604020202020204" pitchFamily="34" charset="0"/>
              </a:rPr>
              <a:t> or a diploma registered in terms of the National Qualifications Framework Act 67 of 2008</a:t>
            </a:r>
            <a:r>
              <a:rPr lang="en-ZA" sz="2200" dirty="0" smtClean="0">
                <a:solidFill>
                  <a:schemeClr val="bg1"/>
                </a:solidFill>
                <a:latin typeface="Arial" panose="020B0604020202020204" pitchFamily="34" charset="0"/>
                <a:cs typeface="Arial" panose="020B0604020202020204" pitchFamily="34" charset="0"/>
              </a:rPr>
              <a:t>.</a:t>
            </a:r>
          </a:p>
          <a:p>
            <a:pPr algn="just">
              <a:lnSpc>
                <a:spcPct val="100000"/>
              </a:lnSpc>
            </a:pPr>
            <a:r>
              <a:rPr lang="en-ZA" sz="2200" b="1" dirty="0" smtClean="0">
                <a:solidFill>
                  <a:schemeClr val="bg1"/>
                </a:solidFill>
                <a:latin typeface="Arial" panose="020B0604020202020204" pitchFamily="34" charset="0"/>
                <a:cs typeface="Arial" panose="020B0604020202020204" pitchFamily="34" charset="0"/>
              </a:rPr>
              <a:t>OTHER CONSIDERATIONS:</a:t>
            </a:r>
            <a:endParaRPr lang="en-ZA" sz="2200" b="1" dirty="0">
              <a:solidFill>
                <a:schemeClr val="bg1"/>
              </a:solidFill>
              <a:latin typeface="Arial" panose="020B0604020202020204" pitchFamily="34" charset="0"/>
              <a:cs typeface="Arial" panose="020B0604020202020204" pitchFamily="34" charset="0"/>
            </a:endParaRPr>
          </a:p>
          <a:p>
            <a:pPr lvl="1" algn="just">
              <a:lnSpc>
                <a:spcPct val="100000"/>
              </a:lnSpc>
            </a:pPr>
            <a:r>
              <a:rPr lang="en-ZA" sz="2200" dirty="0">
                <a:solidFill>
                  <a:schemeClr val="bg1"/>
                </a:solidFill>
                <a:latin typeface="Arial" panose="020B0604020202020204" pitchFamily="34" charset="0"/>
                <a:cs typeface="Arial" panose="020B0604020202020204" pitchFamily="34" charset="0"/>
              </a:rPr>
              <a:t>The development pathway to an occupation is not always linear and it can follow different routes. </a:t>
            </a:r>
          </a:p>
          <a:p>
            <a:pPr lvl="1" algn="just">
              <a:lnSpc>
                <a:spcPct val="100000"/>
              </a:lnSpc>
            </a:pPr>
            <a:r>
              <a:rPr lang="en-ZA" sz="2200" dirty="0">
                <a:solidFill>
                  <a:schemeClr val="bg1"/>
                </a:solidFill>
                <a:latin typeface="Arial" panose="020B0604020202020204" pitchFamily="34" charset="0"/>
                <a:cs typeface="Arial" panose="020B0604020202020204" pitchFamily="34" charset="0"/>
              </a:rPr>
              <a:t>The public service </a:t>
            </a:r>
            <a:r>
              <a:rPr lang="en-ZA" sz="2200" dirty="0" smtClean="0">
                <a:solidFill>
                  <a:schemeClr val="bg1"/>
                </a:solidFill>
                <a:latin typeface="Arial" panose="020B0604020202020204" pitchFamily="34" charset="0"/>
                <a:cs typeface="Arial" panose="020B0604020202020204" pitchFamily="34" charset="0"/>
              </a:rPr>
              <a:t>occupies </a:t>
            </a:r>
            <a:r>
              <a:rPr lang="en-ZA" sz="2200" dirty="0">
                <a:solidFill>
                  <a:schemeClr val="bg1"/>
                </a:solidFill>
                <a:latin typeface="Arial" panose="020B0604020202020204" pitchFamily="34" charset="0"/>
                <a:cs typeface="Arial" panose="020B0604020202020204" pitchFamily="34" charset="0"/>
              </a:rPr>
              <a:t>a unique position </a:t>
            </a:r>
            <a:r>
              <a:rPr lang="en-ZA" sz="2200" dirty="0" smtClean="0">
                <a:solidFill>
                  <a:schemeClr val="bg1"/>
                </a:solidFill>
                <a:latin typeface="Arial" panose="020B0604020202020204" pitchFamily="34" charset="0"/>
                <a:cs typeface="Arial" panose="020B0604020202020204" pitchFamily="34" charset="0"/>
              </a:rPr>
              <a:t>where it has </a:t>
            </a:r>
            <a:r>
              <a:rPr lang="en-ZA" sz="2200" dirty="0">
                <a:solidFill>
                  <a:schemeClr val="bg1"/>
                </a:solidFill>
                <a:latin typeface="Arial" panose="020B0604020202020204" pitchFamily="34" charset="0"/>
                <a:cs typeface="Arial" panose="020B0604020202020204" pitchFamily="34" charset="0"/>
              </a:rPr>
              <a:t>no option, but to ensure </a:t>
            </a:r>
            <a:r>
              <a:rPr lang="en-ZA" sz="2200" dirty="0" smtClean="0">
                <a:solidFill>
                  <a:schemeClr val="bg1"/>
                </a:solidFill>
                <a:latin typeface="Arial" panose="020B0604020202020204" pitchFamily="34" charset="0"/>
                <a:cs typeface="Arial" panose="020B0604020202020204" pitchFamily="34" charset="0"/>
              </a:rPr>
              <a:t>maintenance of qualified </a:t>
            </a:r>
            <a:r>
              <a:rPr lang="en-ZA" sz="2200" dirty="0">
                <a:solidFill>
                  <a:schemeClr val="bg1"/>
                </a:solidFill>
                <a:latin typeface="Arial" panose="020B0604020202020204" pitchFamily="34" charset="0"/>
                <a:cs typeface="Arial" panose="020B0604020202020204" pitchFamily="34" charset="0"/>
              </a:rPr>
              <a:t>and experienced personnel in its ranks at all times.  It is </a:t>
            </a:r>
            <a:r>
              <a:rPr lang="en-ZA" sz="2200" dirty="0" smtClean="0">
                <a:solidFill>
                  <a:schemeClr val="bg1"/>
                </a:solidFill>
                <a:latin typeface="Arial" panose="020B0604020202020204" pitchFamily="34" charset="0"/>
                <a:cs typeface="Arial" panose="020B0604020202020204" pitchFamily="34" charset="0"/>
              </a:rPr>
              <a:t>in </a:t>
            </a:r>
            <a:r>
              <a:rPr lang="en-ZA" sz="2200" dirty="0">
                <a:solidFill>
                  <a:schemeClr val="bg1"/>
                </a:solidFill>
                <a:latin typeface="Arial" panose="020B0604020202020204" pitchFamily="34" charset="0"/>
                <a:cs typeface="Arial" panose="020B0604020202020204" pitchFamily="34" charset="0"/>
              </a:rPr>
              <a:t>its best interest  not only to recognise  </a:t>
            </a:r>
            <a:r>
              <a:rPr lang="en-ZA" sz="2200" dirty="0" smtClean="0">
                <a:solidFill>
                  <a:schemeClr val="bg1"/>
                </a:solidFill>
                <a:latin typeface="Arial" panose="020B0604020202020204" pitchFamily="34" charset="0"/>
                <a:cs typeface="Arial" panose="020B0604020202020204" pitchFamily="34" charset="0"/>
              </a:rPr>
              <a:t>various occupational </a:t>
            </a:r>
            <a:r>
              <a:rPr lang="en-ZA" sz="2200" dirty="0">
                <a:solidFill>
                  <a:schemeClr val="bg1"/>
                </a:solidFill>
                <a:latin typeface="Arial" panose="020B0604020202020204" pitchFamily="34" charset="0"/>
                <a:cs typeface="Arial" panose="020B0604020202020204" pitchFamily="34" charset="0"/>
              </a:rPr>
              <a:t>qualifying routes and stages </a:t>
            </a:r>
            <a:r>
              <a:rPr lang="en-ZA" sz="2200" dirty="0" smtClean="0">
                <a:solidFill>
                  <a:schemeClr val="bg1"/>
                </a:solidFill>
                <a:latin typeface="Arial" panose="020B0604020202020204" pitchFamily="34" charset="0"/>
                <a:cs typeface="Arial" panose="020B0604020202020204" pitchFamily="34" charset="0"/>
              </a:rPr>
              <a:t>and </a:t>
            </a:r>
            <a:r>
              <a:rPr lang="en-ZA" sz="2200" dirty="0">
                <a:solidFill>
                  <a:schemeClr val="bg1"/>
                </a:solidFill>
                <a:latin typeface="Arial" panose="020B0604020202020204" pitchFamily="34" charset="0"/>
                <a:cs typeface="Arial" panose="020B0604020202020204" pitchFamily="34" charset="0"/>
              </a:rPr>
              <a:t>to </a:t>
            </a:r>
            <a:r>
              <a:rPr lang="en-ZA" sz="2200" dirty="0" smtClean="0">
                <a:solidFill>
                  <a:schemeClr val="bg1"/>
                </a:solidFill>
                <a:latin typeface="Arial" panose="020B0604020202020204" pitchFamily="34" charset="0"/>
                <a:cs typeface="Arial" panose="020B0604020202020204" pitchFamily="34" charset="0"/>
              </a:rPr>
              <a:t>wait for the market forces to </a:t>
            </a:r>
            <a:r>
              <a:rPr lang="en-ZA" sz="2200" dirty="0">
                <a:solidFill>
                  <a:schemeClr val="bg1"/>
                </a:solidFill>
                <a:latin typeface="Arial" panose="020B0604020202020204" pitchFamily="34" charset="0"/>
                <a:cs typeface="Arial" panose="020B0604020202020204" pitchFamily="34" charset="0"/>
              </a:rPr>
              <a:t>produce the skills it requires, but </a:t>
            </a:r>
            <a:r>
              <a:rPr lang="en-ZA" sz="2200" dirty="0" smtClean="0">
                <a:solidFill>
                  <a:schemeClr val="bg1"/>
                </a:solidFill>
                <a:latin typeface="Arial" panose="020B0604020202020204" pitchFamily="34" charset="0"/>
                <a:cs typeface="Arial" panose="020B0604020202020204" pitchFamily="34" charset="0"/>
              </a:rPr>
              <a:t> seek to strategically influence </a:t>
            </a:r>
            <a:r>
              <a:rPr lang="en-ZA" sz="2200" dirty="0">
                <a:solidFill>
                  <a:schemeClr val="bg1"/>
                </a:solidFill>
                <a:latin typeface="Arial" panose="020B0604020202020204" pitchFamily="34" charset="0"/>
                <a:cs typeface="Arial" panose="020B0604020202020204" pitchFamily="34" charset="0"/>
              </a:rPr>
              <a:t>the </a:t>
            </a:r>
            <a:r>
              <a:rPr lang="en-ZA" sz="2200" dirty="0" smtClean="0">
                <a:solidFill>
                  <a:schemeClr val="bg1"/>
                </a:solidFill>
                <a:latin typeface="Arial" panose="020B0604020202020204" pitchFamily="34" charset="0"/>
                <a:cs typeface="Arial" panose="020B0604020202020204" pitchFamily="34" charset="0"/>
              </a:rPr>
              <a:t>skills pipeline for its benefit.</a:t>
            </a:r>
            <a:endParaRPr lang="en-ZA" sz="2200" dirty="0">
              <a:solidFill>
                <a:schemeClr val="bg1"/>
              </a:solidFill>
              <a:latin typeface="Arial" panose="020B0604020202020204" pitchFamily="34" charset="0"/>
              <a:cs typeface="Arial" panose="020B0604020202020204" pitchFamily="34" charset="0"/>
            </a:endParaRPr>
          </a:p>
          <a:p>
            <a:pPr marL="0" indent="0">
              <a:buNone/>
            </a:pPr>
            <a:endParaRPr lang="en-ZA" sz="2200" dirty="0">
              <a:solidFill>
                <a:schemeClr val="bg1"/>
              </a:solidFill>
              <a:latin typeface="Arial" panose="020B0604020202020204" pitchFamily="34" charset="0"/>
              <a:cs typeface="Arial" panose="020B0604020202020204" pitchFamily="34" charset="0"/>
            </a:endParaRPr>
          </a:p>
        </p:txBody>
      </p:sp>
      <p:graphicFrame>
        <p:nvGraphicFramePr>
          <p:cNvPr id="4" name="Diagram 3"/>
          <p:cNvGraphicFramePr/>
          <p:nvPr>
            <p:extLst>
              <p:ext uri="{D42A27DB-BD31-4B8C-83A1-F6EECF244321}">
                <p14:modId xmlns:p14="http://schemas.microsoft.com/office/powerpoint/2010/main" xmlns="" val="4009165084"/>
              </p:ext>
            </p:extLst>
          </p:nvPr>
        </p:nvGraphicFramePr>
        <p:xfrm>
          <a:off x="228601" y="5059866"/>
          <a:ext cx="11473248" cy="670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B59ACEC8-D248-43BB-9E41-8F603F9ACC52}" type="slidenum">
              <a:rPr lang="en-ZA" smtClean="0"/>
              <a:pPr/>
              <a:t>15</a:t>
            </a:fld>
            <a:endParaRPr lang="en-ZA" dirty="0"/>
          </a:p>
        </p:txBody>
      </p:sp>
    </p:spTree>
    <p:extLst>
      <p:ext uri="{BB962C8B-B14F-4D97-AF65-F5344CB8AC3E}">
        <p14:creationId xmlns:p14="http://schemas.microsoft.com/office/powerpoint/2010/main" xmlns="" val="5705183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CATEGORIES AND DEFINITIONS</a:t>
            </a:r>
            <a:endParaRPr lang="en-US" dirty="0"/>
          </a:p>
        </p:txBody>
      </p:sp>
      <p:graphicFrame>
        <p:nvGraphicFramePr>
          <p:cNvPr id="4" name="Table 3"/>
          <p:cNvGraphicFramePr>
            <a:graphicFrameLocks noGrp="1"/>
          </p:cNvGraphicFramePr>
          <p:nvPr/>
        </p:nvGraphicFramePr>
        <p:xfrm>
          <a:off x="-1" y="980924"/>
          <a:ext cx="11933853" cy="5852160"/>
        </p:xfrm>
        <a:graphic>
          <a:graphicData uri="http://schemas.openxmlformats.org/drawingml/2006/table">
            <a:tbl>
              <a:tblPr firstRow="1" bandRow="1">
                <a:tableStyleId>{5C22544A-7EE6-4342-B048-85BDC9FD1C3A}</a:tableStyleId>
              </a:tblPr>
              <a:tblGrid>
                <a:gridCol w="2136336"/>
                <a:gridCol w="9797517"/>
              </a:tblGrid>
              <a:tr h="370840">
                <a:tc>
                  <a:txBody>
                    <a:bodyPr/>
                    <a:lstStyle/>
                    <a:p>
                      <a:r>
                        <a:rPr lang="en-US" sz="1600" b="1" dirty="0" smtClean="0">
                          <a:latin typeface="Arial" panose="020B0604020202020204" pitchFamily="34" charset="0"/>
                          <a:ea typeface="Times New Roman" panose="02020603050405020304" pitchFamily="18" charset="0"/>
                          <a:cs typeface="Arial" panose="020B0604020202020204" pitchFamily="34" charset="0"/>
                        </a:rPr>
                        <a:t>Graduate Internship</a:t>
                      </a:r>
                      <a:endParaRPr lang="en-US" sz="1600" b="1"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latin typeface="Arial" panose="020B0604020202020204" pitchFamily="34" charset="0"/>
                          <a:ea typeface="Times New Roman" panose="02020603050405020304" pitchFamily="18" charset="0"/>
                          <a:cs typeface="Arial" panose="020B0604020202020204" pitchFamily="34" charset="0"/>
                        </a:rPr>
                        <a:t>programme offered to a person who </a:t>
                      </a:r>
                      <a:r>
                        <a:rPr lang="en-US" sz="1600" b="0" u="sng" dirty="0" smtClean="0">
                          <a:latin typeface="Arial" panose="020B0604020202020204" pitchFamily="34" charset="0"/>
                          <a:ea typeface="Times New Roman" panose="02020603050405020304" pitchFamily="18" charset="0"/>
                          <a:cs typeface="Arial" panose="020B0604020202020204" pitchFamily="34" charset="0"/>
                        </a:rPr>
                        <a:t>has completed a qualification </a:t>
                      </a:r>
                      <a:r>
                        <a:rPr lang="en-US" sz="1600" b="0" dirty="0" smtClean="0">
                          <a:latin typeface="Arial" panose="020B0604020202020204" pitchFamily="34" charset="0"/>
                          <a:ea typeface="Times New Roman" panose="02020603050405020304" pitchFamily="18" charset="0"/>
                          <a:cs typeface="Arial" panose="020B0604020202020204" pitchFamily="34" charset="0"/>
                        </a:rPr>
                        <a:t>and is unemployed but </a:t>
                      </a:r>
                      <a:r>
                        <a:rPr lang="en-US" sz="1600" b="0" u="sng" dirty="0" smtClean="0">
                          <a:latin typeface="Arial" panose="020B0604020202020204" pitchFamily="34" charset="0"/>
                          <a:ea typeface="Times New Roman" panose="02020603050405020304" pitchFamily="18" charset="0"/>
                          <a:cs typeface="Arial" panose="020B0604020202020204" pitchFamily="34" charset="0"/>
                        </a:rPr>
                        <a:t>requires workplace experience</a:t>
                      </a:r>
                      <a:r>
                        <a:rPr lang="en-US" sz="1600" b="0" dirty="0" smtClean="0">
                          <a:latin typeface="Arial" panose="020B0604020202020204" pitchFamily="34" charset="0"/>
                          <a:ea typeface="Times New Roman" panose="02020603050405020304" pitchFamily="18" charset="0"/>
                          <a:cs typeface="Arial" panose="020B0604020202020204" pitchFamily="34" charset="0"/>
                        </a:rPr>
                        <a:t> in order to enhance future employment opportunities.</a:t>
                      </a:r>
                      <a:endParaRPr lang="en-ZA" sz="1600" b="0" dirty="0" smtClean="0">
                        <a:latin typeface="Arial" panose="020B0604020202020204" pitchFamily="34" charset="0"/>
                        <a:ea typeface="Times New Roman" panose="02020603050405020304" pitchFamily="18" charset="0"/>
                        <a:cs typeface="Arial" panose="020B0604020202020204" pitchFamily="34" charset="0"/>
                      </a:endParaRPr>
                    </a:p>
                  </a:txBody>
                  <a:tcPr/>
                </a:tc>
              </a:tr>
              <a:tr h="370840">
                <a:tc>
                  <a:txBody>
                    <a:bodyPr/>
                    <a:lstStyle/>
                    <a:p>
                      <a:r>
                        <a:rPr lang="en-US" sz="1600" b="1" u="sng" dirty="0" smtClean="0">
                          <a:latin typeface="Arial" panose="020B0604020202020204" pitchFamily="34" charset="0"/>
                          <a:cs typeface="Arial" panose="020B0604020202020204" pitchFamily="34" charset="0"/>
                        </a:rPr>
                        <a:t>Internship programmes</a:t>
                      </a:r>
                      <a:endParaRPr lang="en-US" sz="1600" b="1" dirty="0">
                        <a:latin typeface="Arial" panose="020B0604020202020204" pitchFamily="34" charset="0"/>
                        <a:cs typeface="Arial" panose="020B0604020202020204" pitchFamily="34" charset="0"/>
                      </a:endParaRPr>
                    </a:p>
                  </a:txBody>
                  <a:tcPr/>
                </a:tc>
                <a:tc>
                  <a:txBody>
                    <a:bodyPr/>
                    <a:lstStyle/>
                    <a:p>
                      <a:r>
                        <a:rPr lang="en-US" sz="1600" b="0" dirty="0" smtClean="0">
                          <a:latin typeface="Arial" panose="020B0604020202020204" pitchFamily="34" charset="0"/>
                          <a:cs typeface="Arial" panose="020B0604020202020204" pitchFamily="34" charset="0"/>
                        </a:rPr>
                        <a:t>a workplace or practical component that is required in addition to a general theoretical knowledge based qualification (offered by an institutional provider) in order to obtain registration as a professional or (be) licensed to practice upon completion of the programme. </a:t>
                      </a:r>
                    </a:p>
                  </a:txBody>
                  <a:tcPr/>
                </a:tc>
              </a:tr>
              <a:tr h="370840">
                <a:tc>
                  <a:txBody>
                    <a:bodyPr/>
                    <a:lstStyle/>
                    <a:p>
                      <a:r>
                        <a:rPr lang="en-US" sz="1600" b="1" dirty="0" smtClean="0">
                          <a:latin typeface="Arial" panose="020B0604020202020204" pitchFamily="34" charset="0"/>
                          <a:ea typeface="Times New Roman" panose="02020603050405020304" pitchFamily="18" charset="0"/>
                          <a:cs typeface="Arial" panose="020B0604020202020204" pitchFamily="34" charset="0"/>
                        </a:rPr>
                        <a:t>Pre-service training (Work Integrated Learning - WIL)</a:t>
                      </a:r>
                      <a:endParaRPr lang="en-US" sz="1600" b="1"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ea typeface="Times New Roman" panose="02020603050405020304" pitchFamily="18" charset="0"/>
                          <a:cs typeface="Arial" panose="020B0604020202020204" pitchFamily="34" charset="0"/>
                        </a:rPr>
                        <a:t>programme offered to a person who is </a:t>
                      </a:r>
                      <a:r>
                        <a:rPr lang="en-US" sz="1600" u="sng" dirty="0" smtClean="0">
                          <a:latin typeface="Arial" panose="020B0604020202020204" pitchFamily="34" charset="0"/>
                          <a:ea typeface="Times New Roman" panose="02020603050405020304" pitchFamily="18" charset="0"/>
                          <a:cs typeface="Arial" panose="020B0604020202020204" pitchFamily="34" charset="0"/>
                        </a:rPr>
                        <a:t>currently studying </a:t>
                      </a:r>
                      <a:r>
                        <a:rPr lang="en-US" sz="1600" dirty="0" smtClean="0">
                          <a:latin typeface="Arial" panose="020B0604020202020204" pitchFamily="34" charset="0"/>
                          <a:ea typeface="Times New Roman" panose="02020603050405020304" pitchFamily="18" charset="0"/>
                          <a:cs typeface="Arial" panose="020B0604020202020204" pitchFamily="34" charset="0"/>
                        </a:rPr>
                        <a:t>towards a higher education qualification and must undertake </a:t>
                      </a:r>
                      <a:r>
                        <a:rPr lang="en-US" sz="1600" u="sng" dirty="0" smtClean="0">
                          <a:latin typeface="Arial" panose="020B0604020202020204" pitchFamily="34" charset="0"/>
                          <a:ea typeface="Times New Roman" panose="02020603050405020304" pitchFamily="18" charset="0"/>
                          <a:cs typeface="Arial" panose="020B0604020202020204" pitchFamily="34" charset="0"/>
                        </a:rPr>
                        <a:t>a period of work experience </a:t>
                      </a:r>
                      <a:r>
                        <a:rPr lang="en-US" sz="1600" dirty="0" smtClean="0">
                          <a:latin typeface="Arial" panose="020B0604020202020204" pitchFamily="34" charset="0"/>
                          <a:ea typeface="Times New Roman" panose="02020603050405020304" pitchFamily="18" charset="0"/>
                          <a:cs typeface="Arial" panose="020B0604020202020204" pitchFamily="34" charset="0"/>
                        </a:rPr>
                        <a:t>in order to fulfil the requirements of the qualification.</a:t>
                      </a:r>
                      <a:endParaRPr lang="en-ZA" sz="1600" dirty="0" smtClean="0">
                        <a:latin typeface="Arial" panose="020B0604020202020204" pitchFamily="34" charset="0"/>
                        <a:ea typeface="Times New Roman" panose="02020603050405020304" pitchFamily="18" charset="0"/>
                        <a:cs typeface="Arial" panose="020B0604020202020204" pitchFamily="34" charset="0"/>
                      </a:endParaRPr>
                    </a:p>
                  </a:txBody>
                  <a:tcPr/>
                </a:tc>
              </a:tr>
              <a:tr h="370840">
                <a:tc>
                  <a:txBody>
                    <a:bodyPr/>
                    <a:lstStyle/>
                    <a:p>
                      <a:r>
                        <a:rPr lang="en-US" sz="1600" b="1" dirty="0" smtClean="0">
                          <a:latin typeface="Arial" panose="020B0604020202020204" pitchFamily="34" charset="0"/>
                          <a:ea typeface="Times New Roman" panose="02020603050405020304" pitchFamily="18" charset="0"/>
                          <a:cs typeface="Arial" panose="020B0604020202020204" pitchFamily="34" charset="0"/>
                        </a:rPr>
                        <a:t>Candidacy Development Support Programmes</a:t>
                      </a:r>
                      <a:endParaRPr lang="en-US" sz="1600" b="1"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ea typeface="Times New Roman" panose="02020603050405020304" pitchFamily="18" charset="0"/>
                          <a:cs typeface="Arial" panose="020B0604020202020204" pitchFamily="34" charset="0"/>
                        </a:rPr>
                        <a:t>an internship </a:t>
                      </a:r>
                      <a:r>
                        <a:rPr lang="en-US" sz="1600" u="sng" dirty="0" smtClean="0">
                          <a:latin typeface="Arial" panose="020B0604020202020204" pitchFamily="34" charset="0"/>
                          <a:ea typeface="Times New Roman" panose="02020603050405020304" pitchFamily="18" charset="0"/>
                          <a:cs typeface="Arial" panose="020B0604020202020204" pitchFamily="34" charset="0"/>
                        </a:rPr>
                        <a:t>linked to professional development</a:t>
                      </a:r>
                      <a:r>
                        <a:rPr lang="en-US" sz="1600" dirty="0" smtClean="0">
                          <a:latin typeface="Arial" panose="020B0604020202020204" pitchFamily="34" charset="0"/>
                          <a:ea typeface="Times New Roman" panose="02020603050405020304" pitchFamily="18" charset="0"/>
                          <a:cs typeface="Arial" panose="020B0604020202020204" pitchFamily="34" charset="0"/>
                        </a:rPr>
                        <a:t>, which is a </a:t>
                      </a:r>
                      <a:r>
                        <a:rPr lang="en-US" sz="1600" u="sng" dirty="0" smtClean="0">
                          <a:latin typeface="Arial" panose="020B0604020202020204" pitchFamily="34" charset="0"/>
                          <a:ea typeface="Times New Roman" panose="02020603050405020304" pitchFamily="18" charset="0"/>
                          <a:cs typeface="Arial" panose="020B0604020202020204" pitchFamily="34" charset="0"/>
                        </a:rPr>
                        <a:t>requirement for professional registration</a:t>
                      </a:r>
                      <a:r>
                        <a:rPr lang="en-US" sz="1600" dirty="0" smtClean="0">
                          <a:latin typeface="Arial" panose="020B0604020202020204" pitchFamily="34" charset="0"/>
                          <a:ea typeface="Times New Roman" panose="02020603050405020304" pitchFamily="18" charset="0"/>
                          <a:cs typeface="Arial" panose="020B0604020202020204" pitchFamily="34" charset="0"/>
                        </a:rPr>
                        <a:t> with Professional Bodies or Councils.</a:t>
                      </a:r>
                      <a:endParaRPr lang="en-ZA" sz="1600" dirty="0" smtClean="0">
                        <a:latin typeface="Arial" panose="020B0604020202020204" pitchFamily="34" charset="0"/>
                        <a:ea typeface="Times New Roman" panose="02020603050405020304" pitchFamily="18"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txBody>
                  <a:tcPr/>
                </a:tc>
              </a:tr>
              <a:tr h="370840">
                <a:tc>
                  <a:txBody>
                    <a:bodyPr/>
                    <a:lstStyle/>
                    <a:p>
                      <a:r>
                        <a:rPr lang="en-US" sz="1600" b="1" dirty="0" smtClean="0">
                          <a:latin typeface="Arial" panose="020B0604020202020204" pitchFamily="34" charset="0"/>
                          <a:ea typeface="Times New Roman" panose="02020603050405020304" pitchFamily="18" charset="0"/>
                          <a:cs typeface="Arial" panose="020B0604020202020204" pitchFamily="34" charset="0"/>
                        </a:rPr>
                        <a:t>Learnership Programme</a:t>
                      </a:r>
                      <a:endParaRPr lang="en-US" sz="1600" b="1"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ea typeface="Times New Roman" panose="02020603050405020304" pitchFamily="18" charset="0"/>
                          <a:cs typeface="Arial" panose="020B0604020202020204" pitchFamily="34" charset="0"/>
                        </a:rPr>
                        <a:t>a structured learning programme that combines theoretical learning with practical work experience which leads to a qualification registered on the NQF. </a:t>
                      </a:r>
                      <a:endParaRPr lang="en-US" sz="1600" dirty="0">
                        <a:latin typeface="Arial" panose="020B0604020202020204" pitchFamily="34" charset="0"/>
                        <a:cs typeface="Arial" panose="020B0604020202020204" pitchFamily="34" charset="0"/>
                      </a:endParaRPr>
                    </a:p>
                  </a:txBody>
                  <a:tcPr/>
                </a:tc>
              </a:tr>
              <a:tr h="370840">
                <a:tc>
                  <a:txBody>
                    <a:bodyPr/>
                    <a:lstStyle/>
                    <a:p>
                      <a:r>
                        <a:rPr lang="en-US" sz="1600" b="1" dirty="0" smtClean="0">
                          <a:latin typeface="Arial" panose="020B0604020202020204" pitchFamily="34" charset="0"/>
                          <a:ea typeface="Times New Roman" panose="02020603050405020304" pitchFamily="18" charset="0"/>
                          <a:cs typeface="Arial" panose="020B0604020202020204" pitchFamily="34" charset="0"/>
                        </a:rPr>
                        <a:t>Learner</a:t>
                      </a:r>
                      <a:endParaRPr lang="en-US" sz="16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ea typeface="Times New Roman" panose="02020603050405020304" pitchFamily="18" charset="0"/>
                          <a:cs typeface="Arial" panose="020B0604020202020204" pitchFamily="34" charset="0"/>
                        </a:rPr>
                        <a:t>a person who is employed in the public service in terms of a learnership agreement or an</a:t>
                      </a:r>
                      <a:r>
                        <a:rPr lang="en-US" sz="1600" baseline="0" dirty="0" smtClean="0">
                          <a:latin typeface="Arial" panose="020B0604020202020204" pitchFamily="34" charset="0"/>
                          <a:ea typeface="Times New Roman" panose="02020603050405020304" pitchFamily="18" charset="0"/>
                          <a:cs typeface="Arial" panose="020B0604020202020204" pitchFamily="34" charset="0"/>
                        </a:rPr>
                        <a:t> </a:t>
                      </a:r>
                      <a:r>
                        <a:rPr lang="en-US" sz="1600" dirty="0" smtClean="0">
                          <a:latin typeface="Arial" panose="020B0604020202020204" pitchFamily="34" charset="0"/>
                          <a:ea typeface="Times New Roman" panose="02020603050405020304" pitchFamily="18" charset="0"/>
                          <a:cs typeface="Arial" panose="020B0604020202020204" pitchFamily="34" charset="0"/>
                        </a:rPr>
                        <a:t>unemployed youth who does not have any work experience in the field in which he or she is studying</a:t>
                      </a:r>
                      <a:endParaRPr lang="en-ZA" sz="1600" dirty="0" smtClean="0">
                        <a:latin typeface="Arial" panose="020B0604020202020204" pitchFamily="34" charset="0"/>
                        <a:ea typeface="Times New Roman" panose="02020603050405020304" pitchFamily="18" charset="0"/>
                        <a:cs typeface="Arial" panose="020B0604020202020204" pitchFamily="34" charset="0"/>
                      </a:endParaRPr>
                    </a:p>
                  </a:txBody>
                  <a:tcPr/>
                </a:tc>
              </a:tr>
              <a:tr h="370840">
                <a:tc>
                  <a:txBody>
                    <a:bodyPr/>
                    <a:lstStyle/>
                    <a:p>
                      <a:r>
                        <a:rPr lang="en-US" sz="1600" b="1" dirty="0" smtClean="0">
                          <a:latin typeface="Arial" panose="020B0604020202020204" pitchFamily="34" charset="0"/>
                          <a:ea typeface="Times New Roman" panose="02020603050405020304" pitchFamily="18" charset="0"/>
                        </a:rPr>
                        <a:t>Apprenticeship programme</a:t>
                      </a:r>
                      <a:endParaRPr lang="en-US" sz="16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ea typeface="Times New Roman" panose="02020603050405020304" pitchFamily="18" charset="0"/>
                        </a:rPr>
                        <a:t>a learning programme in respect of an officially listed trade, which includes a trade-test in respect of that trade.</a:t>
                      </a:r>
                    </a:p>
                  </a:txBody>
                  <a:tcPr/>
                </a:tc>
              </a:tr>
              <a:tr h="370840">
                <a:tc>
                  <a:txBody>
                    <a:bodyPr/>
                    <a:lstStyle/>
                    <a:p>
                      <a:r>
                        <a:rPr lang="en-US" sz="1600" b="1" dirty="0" smtClean="0">
                          <a:latin typeface="Arial" panose="020B0604020202020204" pitchFamily="34" charset="0"/>
                          <a:ea typeface="Times New Roman" panose="02020603050405020304" pitchFamily="18" charset="0"/>
                        </a:rPr>
                        <a:t>Structured Youth Development Programme</a:t>
                      </a:r>
                      <a:endParaRPr lang="en-US" sz="1600" dirty="0">
                        <a:latin typeface="Arial" panose="020B0604020202020204" pitchFamily="34" charset="0"/>
                        <a:cs typeface="Arial" panose="020B0604020202020204" pitchFamily="34" charset="0"/>
                      </a:endParaRP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ea typeface="Times New Roman" panose="02020603050405020304" pitchFamily="18" charset="0"/>
                        </a:rPr>
                        <a:t>a developmental programme for youth who have completed school-leaving certificate level (Grade 9 - Grade 12), seeking to be exposed to a workplace to be equipped a with the skills, attitudes, competencies and values needed to successfully carve a career in the public service or elsewhere in the economy.</a:t>
                      </a:r>
                      <a:endParaRPr lang="en-ZA" sz="1600" dirty="0" smtClean="0">
                        <a:latin typeface="Times New Roman" panose="02020603050405020304" pitchFamily="18" charset="0"/>
                        <a:ea typeface="Times New Roman" panose="02020603050405020304" pitchFamily="18" charset="0"/>
                      </a:endParaRPr>
                    </a:p>
                  </a:txBody>
                  <a:tcPr/>
                </a:tc>
              </a:tr>
            </a:tbl>
          </a:graphicData>
        </a:graphic>
      </p:graphicFrame>
      <p:sp>
        <p:nvSpPr>
          <p:cNvPr id="3" name="Slide Number Placeholder 2"/>
          <p:cNvSpPr>
            <a:spLocks noGrp="1"/>
          </p:cNvSpPr>
          <p:nvPr>
            <p:ph type="sldNum" sz="quarter" idx="12"/>
          </p:nvPr>
        </p:nvSpPr>
        <p:spPr/>
        <p:txBody>
          <a:bodyPr/>
          <a:lstStyle/>
          <a:p>
            <a:fld id="{B59ACEC8-D248-43BB-9E41-8F603F9ACC52}" type="slidenum">
              <a:rPr lang="en-ZA" smtClean="0"/>
              <a:pPr/>
              <a:t>16</a:t>
            </a:fld>
            <a:endParaRPr lang="en-ZA" dirty="0"/>
          </a:p>
        </p:txBody>
      </p:sp>
    </p:spTree>
    <p:extLst>
      <p:ext uri="{BB962C8B-B14F-4D97-AF65-F5344CB8AC3E}">
        <p14:creationId xmlns:p14="http://schemas.microsoft.com/office/powerpoint/2010/main" xmlns="" val="1752855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sz="2400" b="1" dirty="0" smtClean="0"/>
              <a:t>THE PUBLIC SERVICE GRADUATE RECRUITMENT SCHEME FRAMEWORK:</a:t>
            </a:r>
            <a:br>
              <a:rPr lang="en-ZA" sz="2400" b="1" dirty="0" smtClean="0"/>
            </a:br>
            <a:r>
              <a:rPr lang="en-ZA" sz="2400" b="1" dirty="0" smtClean="0"/>
              <a:t>CONTEXTUAL CONSIDERATIONS</a:t>
            </a:r>
            <a:endParaRPr lang="en-ZA" sz="2400" b="1" dirty="0"/>
          </a:p>
        </p:txBody>
      </p:sp>
      <p:sp>
        <p:nvSpPr>
          <p:cNvPr id="3" name="Content Placeholder 2"/>
          <p:cNvSpPr>
            <a:spLocks noGrp="1"/>
          </p:cNvSpPr>
          <p:nvPr>
            <p:ph idx="1"/>
          </p:nvPr>
        </p:nvSpPr>
        <p:spPr>
          <a:xfrm>
            <a:off x="0" y="950611"/>
            <a:ext cx="12192000" cy="4997335"/>
          </a:xfrm>
        </p:spPr>
        <p:txBody>
          <a:bodyPr/>
          <a:lstStyle/>
          <a:p>
            <a:pPr algn="just">
              <a:lnSpc>
                <a:spcPct val="100000"/>
              </a:lnSpc>
              <a:buFont typeface="Wingdings" panose="05000000000000000000" pitchFamily="2" charset="2"/>
              <a:buChar char="§"/>
            </a:pPr>
            <a:r>
              <a:rPr lang="en-ZA" sz="2200" dirty="0" smtClean="0">
                <a:solidFill>
                  <a:schemeClr val="bg1"/>
                </a:solidFill>
              </a:rPr>
              <a:t>Bearing in mind </a:t>
            </a:r>
            <a:r>
              <a:rPr lang="en-ZA" sz="2200" dirty="0">
                <a:solidFill>
                  <a:schemeClr val="bg1"/>
                </a:solidFill>
              </a:rPr>
              <a:t>that the mechanism to effectively deliver either of the </a:t>
            </a:r>
            <a:r>
              <a:rPr lang="en-ZA" sz="2200" dirty="0" smtClean="0">
                <a:solidFill>
                  <a:schemeClr val="bg1"/>
                </a:solidFill>
              </a:rPr>
              <a:t>GRSF options </a:t>
            </a:r>
            <a:r>
              <a:rPr lang="en-ZA" sz="2200" dirty="0">
                <a:solidFill>
                  <a:schemeClr val="bg1"/>
                </a:solidFill>
              </a:rPr>
              <a:t>would depend on the creation of a centrally operated agency, however such would run against the decentralised human resource management approach of the public service. Secondly, the constrained economic position the public service finds itself in currently renders it </a:t>
            </a:r>
            <a:r>
              <a:rPr lang="en-ZA" sz="2200" dirty="0" smtClean="0">
                <a:solidFill>
                  <a:schemeClr val="bg1"/>
                </a:solidFill>
              </a:rPr>
              <a:t>unaffordable </a:t>
            </a:r>
            <a:r>
              <a:rPr lang="en-ZA" sz="2200" dirty="0">
                <a:solidFill>
                  <a:schemeClr val="bg1"/>
                </a:solidFill>
              </a:rPr>
              <a:t>to pursue a centrally operated </a:t>
            </a:r>
            <a:r>
              <a:rPr lang="en-ZA" sz="2200" dirty="0" smtClean="0">
                <a:solidFill>
                  <a:schemeClr val="bg1"/>
                </a:solidFill>
              </a:rPr>
              <a:t>scheme.</a:t>
            </a:r>
          </a:p>
          <a:p>
            <a:pPr algn="just">
              <a:lnSpc>
                <a:spcPct val="100000"/>
              </a:lnSpc>
              <a:buFont typeface="Wingdings" panose="05000000000000000000" pitchFamily="2" charset="2"/>
              <a:buChar char="§"/>
            </a:pPr>
            <a:r>
              <a:rPr lang="en-ZA" sz="2200" dirty="0" smtClean="0">
                <a:solidFill>
                  <a:schemeClr val="bg1"/>
                </a:solidFill>
              </a:rPr>
              <a:t>For the </a:t>
            </a:r>
            <a:r>
              <a:rPr lang="en-ZA" sz="2200" dirty="0">
                <a:solidFill>
                  <a:schemeClr val="bg1"/>
                </a:solidFill>
              </a:rPr>
              <a:t>selected </a:t>
            </a:r>
            <a:r>
              <a:rPr lang="en-ZA" sz="2200" dirty="0" smtClean="0">
                <a:solidFill>
                  <a:schemeClr val="bg1"/>
                </a:solidFill>
              </a:rPr>
              <a:t>option to </a:t>
            </a:r>
            <a:r>
              <a:rPr lang="en-ZA" sz="2200" dirty="0">
                <a:solidFill>
                  <a:schemeClr val="bg1"/>
                </a:solidFill>
              </a:rPr>
              <a:t>be feasible </a:t>
            </a:r>
            <a:r>
              <a:rPr lang="en-ZA" sz="2200" dirty="0" smtClean="0">
                <a:solidFill>
                  <a:schemeClr val="bg1"/>
                </a:solidFill>
              </a:rPr>
              <a:t>the approach must be within </a:t>
            </a:r>
            <a:r>
              <a:rPr lang="en-ZA" sz="2200" dirty="0">
                <a:solidFill>
                  <a:schemeClr val="bg1"/>
                </a:solidFill>
              </a:rPr>
              <a:t>the DPSA mandate for determining norms and standards  for the development and implementation of department based </a:t>
            </a:r>
            <a:r>
              <a:rPr lang="en-ZA" sz="2200" dirty="0" smtClean="0">
                <a:solidFill>
                  <a:schemeClr val="bg1"/>
                </a:solidFill>
              </a:rPr>
              <a:t>Graduate </a:t>
            </a:r>
            <a:r>
              <a:rPr lang="en-ZA" sz="2200" dirty="0">
                <a:solidFill>
                  <a:schemeClr val="bg1"/>
                </a:solidFill>
              </a:rPr>
              <a:t>Recruitment </a:t>
            </a:r>
            <a:r>
              <a:rPr lang="en-ZA" sz="2200" dirty="0" smtClean="0">
                <a:solidFill>
                  <a:schemeClr val="bg1"/>
                </a:solidFill>
              </a:rPr>
              <a:t>Scheme.</a:t>
            </a:r>
          </a:p>
          <a:p>
            <a:pPr algn="just">
              <a:lnSpc>
                <a:spcPct val="100000"/>
              </a:lnSpc>
              <a:buFont typeface="Wingdings" panose="05000000000000000000" pitchFamily="2" charset="2"/>
              <a:buChar char="§"/>
            </a:pPr>
            <a:r>
              <a:rPr lang="en-US" sz="2200" b="1" dirty="0">
                <a:solidFill>
                  <a:srgbClr val="FF0000"/>
                </a:solidFill>
                <a:latin typeface="Arial" panose="020B0604020202020204" pitchFamily="34" charset="0"/>
                <a:ea typeface="Times New Roman" panose="02020603050405020304" pitchFamily="18" charset="0"/>
              </a:rPr>
              <a:t>Graduate Recruitment Scheme</a:t>
            </a:r>
            <a:r>
              <a:rPr lang="en-US" sz="2200" dirty="0">
                <a:solidFill>
                  <a:srgbClr val="FF0000"/>
                </a:solidFill>
                <a:latin typeface="Arial" panose="020B0604020202020204" pitchFamily="34" charset="0"/>
                <a:ea typeface="Times New Roman" panose="02020603050405020304" pitchFamily="18" charset="0"/>
              </a:rPr>
              <a:t>: </a:t>
            </a:r>
            <a:r>
              <a:rPr lang="en-US" sz="2200" dirty="0">
                <a:solidFill>
                  <a:srgbClr val="FF0000"/>
                </a:solidFill>
              </a:rPr>
              <a:t>A  programme to recruit and train graduates for specific roles or a programme to recruit and train graduates through a broader development programme, with assignment to specific roles on completion</a:t>
            </a:r>
            <a:r>
              <a:rPr lang="en-US" sz="2200" dirty="0" smtClean="0">
                <a:solidFill>
                  <a:srgbClr val="FF0000"/>
                </a:solidFill>
              </a:rPr>
              <a:t>.</a:t>
            </a:r>
            <a:r>
              <a:rPr lang="en-US" sz="2000" dirty="0">
                <a:solidFill>
                  <a:srgbClr val="FF0000"/>
                </a:solidFill>
                <a:latin typeface="Arial" panose="020B0604020202020204" pitchFamily="34" charset="0"/>
                <a:ea typeface="Times New Roman" panose="02020603050405020304" pitchFamily="18" charset="0"/>
              </a:rPr>
              <a:t> </a:t>
            </a:r>
            <a:endParaRPr lang="en-ZA" sz="2200" dirty="0">
              <a:solidFill>
                <a:srgbClr val="FF0000"/>
              </a:solidFill>
            </a:endParaRPr>
          </a:p>
          <a:p>
            <a:pPr algn="just">
              <a:lnSpc>
                <a:spcPct val="100000"/>
              </a:lnSpc>
              <a:buFont typeface="Wingdings" panose="05000000000000000000" pitchFamily="2" charset="2"/>
              <a:buChar char="§"/>
            </a:pPr>
            <a:endParaRPr lang="en-ZA" sz="2200" dirty="0">
              <a:solidFill>
                <a:schemeClr val="bg1"/>
              </a:solidFill>
            </a:endParaRPr>
          </a:p>
          <a:p>
            <a:pPr marL="0" indent="0" algn="just">
              <a:buNone/>
            </a:pPr>
            <a:endParaRPr lang="en-ZA" dirty="0">
              <a:solidFill>
                <a:schemeClr val="bg1"/>
              </a:solidFill>
            </a:endParaRPr>
          </a:p>
          <a:p>
            <a:pPr marL="0" indent="0" algn="just">
              <a:buNone/>
            </a:pPr>
            <a:r>
              <a:rPr lang="en-ZA" dirty="0">
                <a:solidFill>
                  <a:schemeClr val="bg1"/>
                </a:solidFill>
              </a:rPr>
              <a:t> </a:t>
            </a:r>
          </a:p>
          <a:p>
            <a:pPr marL="0" indent="0" algn="just">
              <a:buNone/>
            </a:pPr>
            <a:endParaRPr lang="en-ZA" dirty="0">
              <a:solidFill>
                <a:schemeClr val="bg1"/>
              </a:solidFill>
            </a:endParaRPr>
          </a:p>
          <a:p>
            <a:pPr algn="just"/>
            <a:endParaRPr lang="en-ZA" dirty="0">
              <a:solidFill>
                <a:schemeClr val="bg1"/>
              </a:solidFill>
            </a:endParaRPr>
          </a:p>
          <a:p>
            <a:pPr marL="0" indent="0" algn="just">
              <a:buNone/>
            </a:pPr>
            <a:endParaRPr lang="en-ZA" dirty="0">
              <a:solidFill>
                <a:schemeClr val="bg1"/>
              </a:solidFill>
            </a:endParaRPr>
          </a:p>
        </p:txBody>
      </p:sp>
      <p:sp>
        <p:nvSpPr>
          <p:cNvPr id="4" name="Slide Number Placeholder 3"/>
          <p:cNvSpPr>
            <a:spLocks noGrp="1"/>
          </p:cNvSpPr>
          <p:nvPr>
            <p:ph type="sldNum" sz="quarter" idx="12"/>
          </p:nvPr>
        </p:nvSpPr>
        <p:spPr/>
        <p:txBody>
          <a:bodyPr/>
          <a:lstStyle/>
          <a:p>
            <a:fld id="{B59ACEC8-D248-43BB-9E41-8F603F9ACC52}" type="slidenum">
              <a:rPr lang="en-ZA" smtClean="0"/>
              <a:pPr/>
              <a:t>17</a:t>
            </a:fld>
            <a:endParaRPr lang="en-ZA" dirty="0"/>
          </a:p>
        </p:txBody>
      </p:sp>
    </p:spTree>
    <p:extLst>
      <p:ext uri="{BB962C8B-B14F-4D97-AF65-F5344CB8AC3E}">
        <p14:creationId xmlns:p14="http://schemas.microsoft.com/office/powerpoint/2010/main" xmlns="" val="5999153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sz="2400" b="1" dirty="0" smtClean="0"/>
              <a:t>INTEGRATED TALENT DEVELOPMENT &amp; MANAGEMENT STRATEGY SUPPORTING THE GRSF</a:t>
            </a:r>
            <a:endParaRPr lang="en-ZA" sz="2400" b="1" dirty="0"/>
          </a:p>
        </p:txBody>
      </p:sp>
      <p:sp>
        <p:nvSpPr>
          <p:cNvPr id="3" name="Content Placeholder 2"/>
          <p:cNvSpPr>
            <a:spLocks noGrp="1"/>
          </p:cNvSpPr>
          <p:nvPr>
            <p:ph idx="1"/>
          </p:nvPr>
        </p:nvSpPr>
        <p:spPr>
          <a:xfrm>
            <a:off x="0" y="950611"/>
            <a:ext cx="12192000" cy="4997335"/>
          </a:xfrm>
        </p:spPr>
        <p:txBody>
          <a:bodyPr/>
          <a:lstStyle/>
          <a:p>
            <a:pPr marL="0" indent="0" algn="just">
              <a:lnSpc>
                <a:spcPct val="150000"/>
              </a:lnSpc>
              <a:buNone/>
            </a:pPr>
            <a:endParaRPr lang="en-ZA" sz="2000" dirty="0"/>
          </a:p>
          <a:p>
            <a:pPr marL="0" indent="0" algn="just">
              <a:lnSpc>
                <a:spcPct val="150000"/>
              </a:lnSpc>
              <a:buNone/>
            </a:pPr>
            <a:endParaRPr lang="en-ZA" sz="2000" dirty="0" smtClean="0"/>
          </a:p>
          <a:p>
            <a:pPr marL="0" indent="0" algn="just">
              <a:buNone/>
            </a:pPr>
            <a:endParaRPr lang="en-ZA" sz="2000" dirty="0" smtClean="0"/>
          </a:p>
          <a:p>
            <a:pPr marL="0" indent="0" algn="just">
              <a:buNone/>
            </a:pPr>
            <a:r>
              <a:rPr lang="en-ZA" sz="2000" dirty="0" smtClean="0"/>
              <a:t> </a:t>
            </a:r>
          </a:p>
          <a:p>
            <a:pPr marL="0" indent="0" algn="just">
              <a:buNone/>
            </a:pPr>
            <a:endParaRPr lang="en-ZA" dirty="0"/>
          </a:p>
          <a:p>
            <a:pPr algn="just"/>
            <a:endParaRPr lang="en-ZA" dirty="0"/>
          </a:p>
          <a:p>
            <a:pPr marL="0" indent="0" algn="just">
              <a:buNone/>
            </a:pPr>
            <a:endParaRPr lang="en-ZA" dirty="0"/>
          </a:p>
        </p:txBody>
      </p:sp>
      <p:graphicFrame>
        <p:nvGraphicFramePr>
          <p:cNvPr id="5" name="Diagram 4"/>
          <p:cNvGraphicFramePr/>
          <p:nvPr>
            <p:extLst/>
          </p:nvPr>
        </p:nvGraphicFramePr>
        <p:xfrm>
          <a:off x="228601" y="908298"/>
          <a:ext cx="11904133" cy="8575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2963328" y="3818354"/>
            <a:ext cx="6536268" cy="100072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spcBef>
                <a:spcPct val="50000"/>
              </a:spcBef>
            </a:pPr>
            <a:r>
              <a:rPr lang="en-US" b="1" dirty="0" smtClean="0">
                <a:solidFill>
                  <a:schemeClr val="bg1"/>
                </a:solidFill>
              </a:rPr>
              <a:t>Career </a:t>
            </a:r>
            <a:r>
              <a:rPr lang="en-US" b="1" dirty="0">
                <a:solidFill>
                  <a:schemeClr val="bg1"/>
                </a:solidFill>
              </a:rPr>
              <a:t>Planning &amp; Talent </a:t>
            </a:r>
            <a:r>
              <a:rPr lang="en-US" b="1" dirty="0" smtClean="0">
                <a:solidFill>
                  <a:schemeClr val="bg1"/>
                </a:solidFill>
              </a:rPr>
              <a:t>Management: </a:t>
            </a:r>
            <a:r>
              <a:rPr lang="en-ZA" dirty="0" smtClean="0">
                <a:solidFill>
                  <a:schemeClr val="bg1"/>
                </a:solidFill>
              </a:rPr>
              <a:t>maintaining </a:t>
            </a:r>
            <a:r>
              <a:rPr lang="en-ZA" dirty="0">
                <a:solidFill>
                  <a:schemeClr val="bg1"/>
                </a:solidFill>
              </a:rPr>
              <a:t>constancy in the supply of skills by grooming and promoting talent internally</a:t>
            </a:r>
            <a:endParaRPr lang="en-US" b="1" dirty="0">
              <a:solidFill>
                <a:schemeClr val="bg1"/>
              </a:solidFill>
            </a:endParaRPr>
          </a:p>
        </p:txBody>
      </p:sp>
      <p:sp>
        <p:nvSpPr>
          <p:cNvPr id="7" name="Rectangle 6"/>
          <p:cNvSpPr/>
          <p:nvPr/>
        </p:nvSpPr>
        <p:spPr>
          <a:xfrm>
            <a:off x="2980265" y="4946211"/>
            <a:ext cx="6536268" cy="92118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spcBef>
                <a:spcPct val="50000"/>
              </a:spcBef>
            </a:pPr>
            <a:r>
              <a:rPr lang="en-US" dirty="0">
                <a:solidFill>
                  <a:schemeClr val="bg1"/>
                </a:solidFill>
              </a:rPr>
              <a:t>Promoting </a:t>
            </a:r>
            <a:r>
              <a:rPr lang="en-US" dirty="0" smtClean="0">
                <a:solidFill>
                  <a:schemeClr val="bg1"/>
                </a:solidFill>
              </a:rPr>
              <a:t>Developmental Programmes including Learnerships</a:t>
            </a:r>
            <a:r>
              <a:rPr lang="en-US" dirty="0">
                <a:solidFill>
                  <a:schemeClr val="bg1"/>
                </a:solidFill>
              </a:rPr>
              <a:t>, </a:t>
            </a:r>
            <a:r>
              <a:rPr lang="en-US" dirty="0" smtClean="0">
                <a:solidFill>
                  <a:schemeClr val="bg1"/>
                </a:solidFill>
              </a:rPr>
              <a:t>Internships, Traineeships &amp; </a:t>
            </a:r>
            <a:r>
              <a:rPr lang="en-US" b="1" dirty="0" smtClean="0">
                <a:solidFill>
                  <a:schemeClr val="bg1"/>
                </a:solidFill>
              </a:rPr>
              <a:t>Graduates Recruitments Programmes</a:t>
            </a:r>
            <a:endParaRPr lang="en-US" b="1" dirty="0">
              <a:solidFill>
                <a:schemeClr val="bg1"/>
              </a:solidFill>
            </a:endParaRPr>
          </a:p>
        </p:txBody>
      </p:sp>
      <p:sp>
        <p:nvSpPr>
          <p:cNvPr id="8" name="Rectangle 7"/>
          <p:cNvSpPr/>
          <p:nvPr/>
        </p:nvSpPr>
        <p:spPr>
          <a:xfrm>
            <a:off x="347132" y="1805590"/>
            <a:ext cx="11785602" cy="45137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  Integrated Talent Development Management (HR Planning, Recruitment Policy = HRD Strategy)</a:t>
            </a:r>
            <a:endParaRPr lang="en-ZA" dirty="0"/>
          </a:p>
        </p:txBody>
      </p:sp>
      <p:sp>
        <p:nvSpPr>
          <p:cNvPr id="9" name="Rectangle 8"/>
          <p:cNvSpPr/>
          <p:nvPr/>
        </p:nvSpPr>
        <p:spPr>
          <a:xfrm>
            <a:off x="9601197" y="3853202"/>
            <a:ext cx="2489201" cy="96588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pPr>
            <a:r>
              <a:rPr lang="en-US" sz="1500" b="1" dirty="0" smtClean="0">
                <a:solidFill>
                  <a:schemeClr val="bg1"/>
                </a:solidFill>
              </a:rPr>
              <a:t>e.g. not exceeding 10% of the vacancy rate within related occupational category</a:t>
            </a:r>
            <a:endParaRPr lang="en-US" sz="1500" b="1" dirty="0">
              <a:solidFill>
                <a:schemeClr val="bg1"/>
              </a:solidFill>
            </a:endParaRPr>
          </a:p>
        </p:txBody>
      </p:sp>
      <p:sp>
        <p:nvSpPr>
          <p:cNvPr id="10" name="Rectangle 9"/>
          <p:cNvSpPr/>
          <p:nvPr/>
        </p:nvSpPr>
        <p:spPr>
          <a:xfrm>
            <a:off x="9643533" y="4914308"/>
            <a:ext cx="2489201" cy="95309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pPr>
            <a:endParaRPr lang="en-US" sz="1500" b="1" dirty="0" smtClean="0">
              <a:solidFill>
                <a:schemeClr val="bg1"/>
              </a:solidFill>
            </a:endParaRPr>
          </a:p>
          <a:p>
            <a:pPr algn="ctr">
              <a:spcBef>
                <a:spcPct val="50000"/>
              </a:spcBef>
            </a:pPr>
            <a:r>
              <a:rPr lang="en-US" sz="1500" b="1" dirty="0" smtClean="0">
                <a:solidFill>
                  <a:schemeClr val="bg1"/>
                </a:solidFill>
              </a:rPr>
              <a:t>e.g.. </a:t>
            </a:r>
            <a:r>
              <a:rPr lang="en-US" sz="1500" b="1" dirty="0">
                <a:solidFill>
                  <a:schemeClr val="bg1"/>
                </a:solidFill>
              </a:rPr>
              <a:t>not exceeding 10% of the vacancy rate within related occupational category</a:t>
            </a:r>
          </a:p>
          <a:p>
            <a:pPr algn="ctr">
              <a:spcBef>
                <a:spcPct val="50000"/>
              </a:spcBef>
            </a:pPr>
            <a:endParaRPr lang="en-US" dirty="0">
              <a:solidFill>
                <a:schemeClr val="bg1"/>
              </a:solidFill>
            </a:endParaRPr>
          </a:p>
        </p:txBody>
      </p:sp>
      <p:sp>
        <p:nvSpPr>
          <p:cNvPr id="11" name="Rectangle 10"/>
          <p:cNvSpPr/>
          <p:nvPr/>
        </p:nvSpPr>
        <p:spPr>
          <a:xfrm>
            <a:off x="2971794" y="3406788"/>
            <a:ext cx="6536268" cy="354671"/>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spcBef>
                <a:spcPct val="50000"/>
              </a:spcBef>
            </a:pPr>
            <a:r>
              <a:rPr lang="en-ZA" dirty="0" smtClean="0">
                <a:solidFill>
                  <a:schemeClr val="bg1"/>
                </a:solidFill>
              </a:rPr>
              <a:t>Open recruitment</a:t>
            </a:r>
            <a:endParaRPr lang="en-US" dirty="0">
              <a:solidFill>
                <a:schemeClr val="bg1"/>
              </a:solidFill>
            </a:endParaRPr>
          </a:p>
        </p:txBody>
      </p:sp>
      <p:sp>
        <p:nvSpPr>
          <p:cNvPr id="12" name="Rectangle 11"/>
          <p:cNvSpPr/>
          <p:nvPr/>
        </p:nvSpPr>
        <p:spPr>
          <a:xfrm>
            <a:off x="9605430" y="3448019"/>
            <a:ext cx="2489201" cy="32666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pPr>
            <a:r>
              <a:rPr lang="en-US" dirty="0" smtClean="0">
                <a:solidFill>
                  <a:schemeClr val="bg1"/>
                </a:solidFill>
              </a:rPr>
              <a:t>e.g. 80%</a:t>
            </a:r>
            <a:endParaRPr lang="en-US" dirty="0">
              <a:solidFill>
                <a:schemeClr val="bg1"/>
              </a:solidFill>
            </a:endParaRPr>
          </a:p>
        </p:txBody>
      </p:sp>
      <p:sp>
        <p:nvSpPr>
          <p:cNvPr id="13" name="Rectangle 12"/>
          <p:cNvSpPr/>
          <p:nvPr/>
        </p:nvSpPr>
        <p:spPr>
          <a:xfrm>
            <a:off x="2963328" y="2721716"/>
            <a:ext cx="6553201" cy="61275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spcBef>
                <a:spcPct val="50000"/>
              </a:spcBef>
            </a:pPr>
            <a:r>
              <a:rPr lang="en-ZA" dirty="0" smtClean="0">
                <a:solidFill>
                  <a:schemeClr val="bg1"/>
                </a:solidFill>
              </a:rPr>
              <a:t>Decision on the Career Planning, Talent Development &amp; Recruitment Strategy options</a:t>
            </a:r>
            <a:endParaRPr lang="en-US" dirty="0">
              <a:solidFill>
                <a:schemeClr val="bg1"/>
              </a:solidFill>
            </a:endParaRPr>
          </a:p>
        </p:txBody>
      </p:sp>
      <p:sp>
        <p:nvSpPr>
          <p:cNvPr id="14" name="Rectangle 13"/>
          <p:cNvSpPr/>
          <p:nvPr/>
        </p:nvSpPr>
        <p:spPr>
          <a:xfrm>
            <a:off x="2963331" y="2298789"/>
            <a:ext cx="6553201" cy="3669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Bef>
                <a:spcPct val="50000"/>
              </a:spcBef>
            </a:pPr>
            <a:r>
              <a:rPr lang="en-ZA" b="1" dirty="0" smtClean="0">
                <a:solidFill>
                  <a:schemeClr val="bg1"/>
                </a:solidFill>
              </a:rPr>
              <a:t>Role</a:t>
            </a:r>
            <a:endParaRPr lang="en-US" b="1" dirty="0">
              <a:solidFill>
                <a:schemeClr val="bg1"/>
              </a:solidFill>
            </a:endParaRPr>
          </a:p>
        </p:txBody>
      </p:sp>
      <p:sp>
        <p:nvSpPr>
          <p:cNvPr id="15" name="Rectangle 14"/>
          <p:cNvSpPr/>
          <p:nvPr/>
        </p:nvSpPr>
        <p:spPr>
          <a:xfrm>
            <a:off x="347130" y="2312513"/>
            <a:ext cx="2387601" cy="35318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spcBef>
                <a:spcPct val="50000"/>
              </a:spcBef>
            </a:pPr>
            <a:r>
              <a:rPr lang="en-US" b="1" dirty="0" smtClean="0">
                <a:solidFill>
                  <a:schemeClr val="bg1"/>
                </a:solidFill>
              </a:rPr>
              <a:t>Responsibility</a:t>
            </a:r>
            <a:endParaRPr lang="en-US" b="1" dirty="0">
              <a:solidFill>
                <a:schemeClr val="bg1"/>
              </a:solidFill>
            </a:endParaRPr>
          </a:p>
        </p:txBody>
      </p:sp>
      <p:sp>
        <p:nvSpPr>
          <p:cNvPr id="16" name="Rectangle 15"/>
          <p:cNvSpPr/>
          <p:nvPr/>
        </p:nvSpPr>
        <p:spPr>
          <a:xfrm>
            <a:off x="9609664" y="2324859"/>
            <a:ext cx="2489201" cy="10446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Bef>
                <a:spcPct val="50000"/>
              </a:spcBef>
            </a:pPr>
            <a:r>
              <a:rPr lang="en-US" sz="1600" b="1" dirty="0" smtClean="0">
                <a:solidFill>
                  <a:schemeClr val="bg1"/>
                </a:solidFill>
              </a:rPr>
              <a:t>Quota allocation based on the vacancy rate within related occupations</a:t>
            </a:r>
            <a:endParaRPr lang="en-US" sz="1600" b="1" dirty="0">
              <a:solidFill>
                <a:schemeClr val="bg1"/>
              </a:solidFill>
            </a:endParaRPr>
          </a:p>
        </p:txBody>
      </p:sp>
      <p:sp>
        <p:nvSpPr>
          <p:cNvPr id="17" name="Rectangle 16"/>
          <p:cNvSpPr/>
          <p:nvPr/>
        </p:nvSpPr>
        <p:spPr>
          <a:xfrm>
            <a:off x="347130" y="2772836"/>
            <a:ext cx="2387601" cy="5151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spcBef>
                <a:spcPct val="50000"/>
              </a:spcBef>
            </a:pPr>
            <a:r>
              <a:rPr lang="en-US" sz="1600" b="1" dirty="0" smtClean="0">
                <a:solidFill>
                  <a:schemeClr val="bg1"/>
                </a:solidFill>
              </a:rPr>
              <a:t>Top Management</a:t>
            </a:r>
            <a:endParaRPr lang="en-US" sz="1600" b="1" dirty="0">
              <a:solidFill>
                <a:schemeClr val="bg1"/>
              </a:solidFill>
            </a:endParaRPr>
          </a:p>
        </p:txBody>
      </p:sp>
      <p:sp>
        <p:nvSpPr>
          <p:cNvPr id="18" name="Rectangle 17"/>
          <p:cNvSpPr/>
          <p:nvPr/>
        </p:nvSpPr>
        <p:spPr>
          <a:xfrm>
            <a:off x="347130" y="3383249"/>
            <a:ext cx="2387601" cy="3531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spcBef>
                <a:spcPct val="50000"/>
              </a:spcBef>
            </a:pPr>
            <a:r>
              <a:rPr lang="en-US" sz="1600" b="1" dirty="0">
                <a:solidFill>
                  <a:schemeClr val="bg1"/>
                </a:solidFill>
              </a:rPr>
              <a:t>HRM (</a:t>
            </a:r>
            <a:r>
              <a:rPr lang="en-US" sz="1600" b="1" dirty="0" smtClean="0">
                <a:solidFill>
                  <a:schemeClr val="bg1"/>
                </a:solidFill>
              </a:rPr>
              <a:t>Recruitments)</a:t>
            </a:r>
            <a:endParaRPr lang="en-US" b="1" dirty="0">
              <a:solidFill>
                <a:schemeClr val="bg1"/>
              </a:solidFill>
            </a:endParaRPr>
          </a:p>
        </p:txBody>
      </p:sp>
      <p:sp>
        <p:nvSpPr>
          <p:cNvPr id="19" name="Rectangle 18"/>
          <p:cNvSpPr/>
          <p:nvPr/>
        </p:nvSpPr>
        <p:spPr>
          <a:xfrm>
            <a:off x="347130" y="3843572"/>
            <a:ext cx="2387601" cy="97551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ct val="50000"/>
              </a:spcBef>
            </a:pPr>
            <a:r>
              <a:rPr lang="en-US" sz="1600" b="1" dirty="0">
                <a:solidFill>
                  <a:schemeClr val="bg1"/>
                </a:solidFill>
              </a:rPr>
              <a:t>HRM (Planning &amp; Recruitment) &amp; HRD</a:t>
            </a:r>
          </a:p>
        </p:txBody>
      </p:sp>
      <p:sp>
        <p:nvSpPr>
          <p:cNvPr id="20" name="Rectangle 19"/>
          <p:cNvSpPr/>
          <p:nvPr/>
        </p:nvSpPr>
        <p:spPr>
          <a:xfrm>
            <a:off x="347132" y="4914308"/>
            <a:ext cx="2387601" cy="9530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Bef>
                <a:spcPct val="50000"/>
              </a:spcBef>
            </a:pPr>
            <a:r>
              <a:rPr lang="en-US" sz="1600" b="1" dirty="0" smtClean="0">
                <a:solidFill>
                  <a:schemeClr val="bg1"/>
                </a:solidFill>
              </a:rPr>
              <a:t>Human Resource Development &amp; </a:t>
            </a:r>
            <a:r>
              <a:rPr lang="en-US" sz="1600" b="1" dirty="0">
                <a:solidFill>
                  <a:schemeClr val="bg1"/>
                </a:solidFill>
              </a:rPr>
              <a:t>HRM </a:t>
            </a:r>
            <a:r>
              <a:rPr lang="en-US" sz="1600" b="1" dirty="0" smtClean="0">
                <a:solidFill>
                  <a:schemeClr val="bg1"/>
                </a:solidFill>
              </a:rPr>
              <a:t>(Planning Recruitments</a:t>
            </a:r>
            <a:r>
              <a:rPr lang="en-US" sz="1600" b="1" dirty="0">
                <a:solidFill>
                  <a:schemeClr val="bg1"/>
                </a:solidFill>
              </a:rPr>
              <a:t>)</a:t>
            </a:r>
          </a:p>
          <a:p>
            <a:pPr algn="just">
              <a:spcBef>
                <a:spcPct val="50000"/>
              </a:spcBef>
            </a:pPr>
            <a:endParaRPr lang="en-US" b="1" dirty="0">
              <a:solidFill>
                <a:schemeClr val="bg1"/>
              </a:solidFill>
            </a:endParaRPr>
          </a:p>
        </p:txBody>
      </p:sp>
      <p:sp>
        <p:nvSpPr>
          <p:cNvPr id="4" name="Slide Number Placeholder 3"/>
          <p:cNvSpPr>
            <a:spLocks noGrp="1"/>
          </p:cNvSpPr>
          <p:nvPr>
            <p:ph type="sldNum" sz="quarter" idx="12"/>
          </p:nvPr>
        </p:nvSpPr>
        <p:spPr/>
        <p:txBody>
          <a:bodyPr/>
          <a:lstStyle/>
          <a:p>
            <a:fld id="{B59ACEC8-D248-43BB-9E41-8F603F9ACC52}" type="slidenum">
              <a:rPr lang="en-ZA" smtClean="0"/>
              <a:pPr/>
              <a:t>18</a:t>
            </a:fld>
            <a:endParaRPr lang="en-ZA" dirty="0"/>
          </a:p>
        </p:txBody>
      </p:sp>
    </p:spTree>
    <p:extLst>
      <p:ext uri="{BB962C8B-B14F-4D97-AF65-F5344CB8AC3E}">
        <p14:creationId xmlns:p14="http://schemas.microsoft.com/office/powerpoint/2010/main" xmlns="" val="13208548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3833" y="64039"/>
            <a:ext cx="10178322" cy="725198"/>
          </a:xfrm>
        </p:spPr>
        <p:txBody>
          <a:bodyPr>
            <a:normAutofit fontScale="90000"/>
          </a:bodyPr>
          <a:lstStyle/>
          <a:p>
            <a:pPr algn="ctr"/>
            <a:r>
              <a:rPr lang="en-ZA" b="1" dirty="0" smtClean="0"/>
              <a:t>INTEGRATION OF CAPACITY BUILDING PROGRAMMES</a:t>
            </a:r>
            <a:endParaRPr lang="en-ZA" b="1" dirty="0"/>
          </a:p>
        </p:txBody>
      </p:sp>
      <p:graphicFrame>
        <p:nvGraphicFramePr>
          <p:cNvPr id="7" name="Diagram 6"/>
          <p:cNvGraphicFramePr/>
          <p:nvPr>
            <p:extLst/>
          </p:nvPr>
        </p:nvGraphicFramePr>
        <p:xfrm>
          <a:off x="5164648" y="1107583"/>
          <a:ext cx="6506833" cy="4657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9" name="Straight Arrow Connector 8"/>
          <p:cNvCxnSpPr/>
          <p:nvPr/>
        </p:nvCxnSpPr>
        <p:spPr>
          <a:xfrm flipV="1">
            <a:off x="2699845" y="4944533"/>
            <a:ext cx="5512822" cy="183397"/>
          </a:xfrm>
          <a:prstGeom prst="straightConnector1">
            <a:avLst/>
          </a:prstGeom>
          <a:ln w="57150">
            <a:solidFill>
              <a:srgbClr val="FF0000">
                <a:alpha val="60000"/>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919367" y="3983019"/>
            <a:ext cx="2130380" cy="51515"/>
          </a:xfrm>
          <a:prstGeom prst="straightConnector1">
            <a:avLst/>
          </a:prstGeom>
          <a:ln w="57150">
            <a:solidFill>
              <a:srgbClr val="FF0000">
                <a:alpha val="60000"/>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6" idx="3"/>
          </p:cNvCxnSpPr>
          <p:nvPr/>
        </p:nvCxnSpPr>
        <p:spPr>
          <a:xfrm>
            <a:off x="5055605" y="2172522"/>
            <a:ext cx="2066412" cy="16886"/>
          </a:xfrm>
          <a:prstGeom prst="straightConnector1">
            <a:avLst/>
          </a:prstGeom>
          <a:ln w="57150">
            <a:solidFill>
              <a:srgbClr val="FF0000">
                <a:alpha val="60000"/>
              </a:srgbClr>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696365" y="1849356"/>
            <a:ext cx="3359240" cy="646331"/>
          </a:xfrm>
          <a:prstGeom prst="rect">
            <a:avLst/>
          </a:prstGeom>
          <a:solidFill>
            <a:srgbClr val="92D050"/>
          </a:solidFill>
        </p:spPr>
        <p:txBody>
          <a:bodyPr wrap="square" rtlCol="0">
            <a:spAutoFit/>
          </a:bodyPr>
          <a:lstStyle/>
          <a:p>
            <a:pPr algn="ctr"/>
            <a:r>
              <a:rPr lang="en-ZA" dirty="0" smtClean="0"/>
              <a:t>Graduate Recruitment Scheme</a:t>
            </a:r>
          </a:p>
          <a:p>
            <a:endParaRPr lang="en-ZA" dirty="0"/>
          </a:p>
        </p:txBody>
      </p:sp>
      <p:sp>
        <p:nvSpPr>
          <p:cNvPr id="17" name="TextBox 16"/>
          <p:cNvSpPr txBox="1"/>
          <p:nvPr/>
        </p:nvSpPr>
        <p:spPr>
          <a:xfrm>
            <a:off x="994608" y="3138410"/>
            <a:ext cx="3410474" cy="1535701"/>
          </a:xfrm>
          <a:prstGeom prst="rect">
            <a:avLst/>
          </a:prstGeom>
          <a:solidFill>
            <a:srgbClr val="00B050"/>
          </a:solidFill>
        </p:spPr>
        <p:txBody>
          <a:bodyPr wrap="square" rtlCol="0">
            <a:spAutoFit/>
          </a:bodyPr>
          <a:lstStyle/>
          <a:p>
            <a:pPr algn="ctr"/>
            <a:r>
              <a:rPr lang="en-ZA" dirty="0" smtClean="0"/>
              <a:t>Directive/Circular on the waiver of Minimum Work Experience for appointment into entry level posts in the Public Service</a:t>
            </a:r>
            <a:endParaRPr lang="en-ZA" dirty="0"/>
          </a:p>
        </p:txBody>
      </p:sp>
      <p:sp>
        <p:nvSpPr>
          <p:cNvPr id="21" name="TextBox 20"/>
          <p:cNvSpPr txBox="1"/>
          <p:nvPr/>
        </p:nvSpPr>
        <p:spPr>
          <a:xfrm>
            <a:off x="49673" y="4738403"/>
            <a:ext cx="3156795" cy="1477328"/>
          </a:xfrm>
          <a:prstGeom prst="rect">
            <a:avLst/>
          </a:prstGeom>
          <a:solidFill>
            <a:srgbClr val="7030A0"/>
          </a:solidFill>
        </p:spPr>
        <p:txBody>
          <a:bodyPr wrap="square" rtlCol="0">
            <a:spAutoFit/>
          </a:bodyPr>
          <a:lstStyle/>
          <a:p>
            <a:pPr algn="ctr"/>
            <a:r>
              <a:rPr lang="en-ZA" dirty="0" smtClean="0"/>
              <a:t>Directive on the appointment of persons into Developmental Programmes in the Public Service</a:t>
            </a:r>
            <a:endParaRPr lang="en-ZA" dirty="0"/>
          </a:p>
        </p:txBody>
      </p:sp>
      <p:sp>
        <p:nvSpPr>
          <p:cNvPr id="2" name="Slide Number Placeholder 1"/>
          <p:cNvSpPr>
            <a:spLocks noGrp="1"/>
          </p:cNvSpPr>
          <p:nvPr>
            <p:ph type="sldNum" sz="quarter" idx="12"/>
          </p:nvPr>
        </p:nvSpPr>
        <p:spPr/>
        <p:txBody>
          <a:bodyPr/>
          <a:lstStyle/>
          <a:p>
            <a:fld id="{B59ACEC8-D248-43BB-9E41-8F603F9ACC52}" type="slidenum">
              <a:rPr lang="en-ZA" smtClean="0"/>
              <a:pPr/>
              <a:t>19</a:t>
            </a:fld>
            <a:endParaRPr lang="en-ZA" dirty="0"/>
          </a:p>
        </p:txBody>
      </p:sp>
    </p:spTree>
    <p:extLst>
      <p:ext uri="{BB962C8B-B14F-4D97-AF65-F5344CB8AC3E}">
        <p14:creationId xmlns:p14="http://schemas.microsoft.com/office/powerpoint/2010/main" xmlns="" val="2573865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THE PRESENTATION</a:t>
            </a:r>
            <a:endParaRPr lang="en-US" dirty="0"/>
          </a:p>
        </p:txBody>
      </p:sp>
      <p:sp>
        <p:nvSpPr>
          <p:cNvPr id="3" name="Content Placeholder 2"/>
          <p:cNvSpPr>
            <a:spLocks noGrp="1"/>
          </p:cNvSpPr>
          <p:nvPr>
            <p:ph idx="1"/>
          </p:nvPr>
        </p:nvSpPr>
        <p:spPr/>
        <p:txBody>
          <a:bodyPr/>
          <a:lstStyle/>
          <a:p>
            <a:r>
              <a:rPr lang="en-US" dirty="0" smtClean="0">
                <a:solidFill>
                  <a:schemeClr val="bg1"/>
                </a:solidFill>
              </a:rPr>
              <a:t>Problem Statement</a:t>
            </a:r>
          </a:p>
          <a:p>
            <a:r>
              <a:rPr lang="en-US" dirty="0" smtClean="0">
                <a:solidFill>
                  <a:schemeClr val="bg1"/>
                </a:solidFill>
              </a:rPr>
              <a:t>Pre 2018 Implementation Context</a:t>
            </a:r>
          </a:p>
          <a:p>
            <a:r>
              <a:rPr lang="en-US" dirty="0" smtClean="0">
                <a:solidFill>
                  <a:schemeClr val="bg1"/>
                </a:solidFill>
              </a:rPr>
              <a:t>Factors influencing the GRSF</a:t>
            </a:r>
          </a:p>
          <a:p>
            <a:r>
              <a:rPr lang="en-US" dirty="0" smtClean="0">
                <a:solidFill>
                  <a:schemeClr val="bg1"/>
                </a:solidFill>
              </a:rPr>
              <a:t>Key </a:t>
            </a:r>
            <a:r>
              <a:rPr lang="en-US" dirty="0">
                <a:solidFill>
                  <a:schemeClr val="bg1"/>
                </a:solidFill>
              </a:rPr>
              <a:t>P</a:t>
            </a:r>
            <a:r>
              <a:rPr lang="en-US" dirty="0" smtClean="0">
                <a:solidFill>
                  <a:schemeClr val="bg1"/>
                </a:solidFill>
              </a:rPr>
              <a:t>rinciples </a:t>
            </a:r>
            <a:r>
              <a:rPr lang="en-US" dirty="0">
                <a:solidFill>
                  <a:schemeClr val="bg1"/>
                </a:solidFill>
              </a:rPr>
              <a:t>and </a:t>
            </a:r>
            <a:r>
              <a:rPr lang="en-US" dirty="0" smtClean="0">
                <a:solidFill>
                  <a:schemeClr val="bg1"/>
                </a:solidFill>
              </a:rPr>
              <a:t>Objectives </a:t>
            </a:r>
          </a:p>
          <a:p>
            <a:r>
              <a:rPr lang="en-US" dirty="0" smtClean="0">
                <a:solidFill>
                  <a:schemeClr val="bg1"/>
                </a:solidFill>
              </a:rPr>
              <a:t>Overview of the GRSF</a:t>
            </a:r>
          </a:p>
          <a:p>
            <a:r>
              <a:rPr lang="en-US" dirty="0">
                <a:solidFill>
                  <a:schemeClr val="bg1"/>
                </a:solidFill>
              </a:rPr>
              <a:t>Definitions</a:t>
            </a:r>
          </a:p>
          <a:p>
            <a:r>
              <a:rPr lang="en-US" dirty="0" smtClean="0">
                <a:solidFill>
                  <a:schemeClr val="bg1"/>
                </a:solidFill>
              </a:rPr>
              <a:t>Funding and Budgeting</a:t>
            </a:r>
          </a:p>
          <a:p>
            <a:r>
              <a:rPr lang="en-US" dirty="0" smtClean="0">
                <a:solidFill>
                  <a:schemeClr val="bg1"/>
                </a:solidFill>
              </a:rPr>
              <a:t>Recruitment Remuneration and Duration</a:t>
            </a:r>
          </a:p>
          <a:p>
            <a:r>
              <a:rPr lang="en-US" dirty="0" smtClean="0">
                <a:solidFill>
                  <a:schemeClr val="bg1"/>
                </a:solidFill>
              </a:rPr>
              <a:t>Monitoring and Evaluation</a:t>
            </a:r>
          </a:p>
          <a:p>
            <a:r>
              <a:rPr lang="en-US" dirty="0" smtClean="0">
                <a:solidFill>
                  <a:schemeClr val="bg1"/>
                </a:solidFill>
              </a:rPr>
              <a:t>Challenges and Resources</a:t>
            </a:r>
          </a:p>
          <a:p>
            <a:endParaRPr lang="en-US" dirty="0" smtClean="0">
              <a:solidFill>
                <a:schemeClr val="bg1"/>
              </a:solidFill>
            </a:endParaRPr>
          </a:p>
          <a:p>
            <a:endParaRPr lang="en-US" dirty="0" smtClean="0">
              <a:solidFill>
                <a:schemeClr val="bg1"/>
              </a:solidFill>
            </a:endParaRPr>
          </a:p>
          <a:p>
            <a:endParaRPr lang="en-US" dirty="0">
              <a:solidFill>
                <a:schemeClr val="bg1"/>
              </a:solidFill>
            </a:endParaRPr>
          </a:p>
        </p:txBody>
      </p:sp>
      <p:sp>
        <p:nvSpPr>
          <p:cNvPr id="4" name="Slide Number Placeholder 3"/>
          <p:cNvSpPr>
            <a:spLocks noGrp="1"/>
          </p:cNvSpPr>
          <p:nvPr>
            <p:ph type="sldNum" sz="quarter" idx="12"/>
          </p:nvPr>
        </p:nvSpPr>
        <p:spPr/>
        <p:txBody>
          <a:bodyPr/>
          <a:lstStyle/>
          <a:p>
            <a:fld id="{B59ACEC8-D248-43BB-9E41-8F603F9ACC52}" type="slidenum">
              <a:rPr lang="en-ZA" smtClean="0"/>
              <a:pPr/>
              <a:t>2</a:t>
            </a:fld>
            <a:endParaRPr lang="en-ZA" dirty="0"/>
          </a:p>
        </p:txBody>
      </p:sp>
    </p:spTree>
    <p:extLst>
      <p:ext uri="{BB962C8B-B14F-4D97-AF65-F5344CB8AC3E}">
        <p14:creationId xmlns:p14="http://schemas.microsoft.com/office/powerpoint/2010/main" xmlns="" val="26973531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54" y="0"/>
            <a:ext cx="10402648" cy="864973"/>
          </a:xfrm>
        </p:spPr>
        <p:txBody>
          <a:bodyPr anchor="ctr"/>
          <a:lstStyle/>
          <a:p>
            <a:pPr algn="ctr"/>
            <a:r>
              <a:rPr lang="en-ZA" sz="2800" dirty="0" smtClean="0">
                <a:solidFill>
                  <a:srgbClr val="FFFFFF"/>
                </a:solidFill>
                <a:latin typeface="Arial Black" panose="020B0A04020102020204" pitchFamily="34" charset="0"/>
                <a:ea typeface="Times New Roman" panose="02020603050405020304" pitchFamily="18" charset="0"/>
                <a:cs typeface="Times New Roman" panose="02020603050405020304" pitchFamily="18" charset="0"/>
              </a:rPr>
              <a:t/>
            </a:r>
            <a:br>
              <a:rPr lang="en-ZA" sz="2800" dirty="0" smtClean="0">
                <a:solidFill>
                  <a:srgbClr val="FFFFFF"/>
                </a:solidFill>
                <a:latin typeface="Arial Black" panose="020B0A04020102020204" pitchFamily="34" charset="0"/>
                <a:ea typeface="Times New Roman" panose="02020603050405020304" pitchFamily="18" charset="0"/>
                <a:cs typeface="Times New Roman" panose="02020603050405020304" pitchFamily="18" charset="0"/>
              </a:rPr>
            </a:br>
            <a:r>
              <a:rPr lang="en-ZA" sz="2800" dirty="0" smtClean="0">
                <a:solidFill>
                  <a:srgbClr val="FFFFFF"/>
                </a:solidFill>
                <a:latin typeface="Arial Black" panose="020B0A04020102020204" pitchFamily="34" charset="0"/>
                <a:ea typeface="Times New Roman" panose="02020603050405020304" pitchFamily="18" charset="0"/>
                <a:cs typeface="Times New Roman" panose="02020603050405020304" pitchFamily="18" charset="0"/>
              </a:rPr>
              <a:t>PROCESS FOR IMPLEMENTING AND ROUTES TO GRADUATE RECRUITMENT SCHEME</a:t>
            </a:r>
            <a:r>
              <a:rPr lang="en-ZA" sz="2000" dirty="0" smtClean="0">
                <a:latin typeface="Times New Roman" panose="02020603050405020304" pitchFamily="18" charset="0"/>
                <a:ea typeface="Times New Roman" panose="02020603050405020304" pitchFamily="18" charset="0"/>
              </a:rPr>
              <a:t/>
            </a:r>
            <a:br>
              <a:rPr lang="en-ZA" sz="2000" dirty="0" smtClean="0">
                <a:latin typeface="Times New Roman" panose="02020603050405020304" pitchFamily="18" charset="0"/>
                <a:ea typeface="Times New Roman" panose="02020603050405020304" pitchFamily="18" charset="0"/>
              </a:rPr>
            </a:br>
            <a:endParaRPr lang="en-ZA" sz="2800" dirty="0"/>
          </a:p>
        </p:txBody>
      </p:sp>
      <p:sp>
        <p:nvSpPr>
          <p:cNvPr id="3" name="Content Placeholder 2"/>
          <p:cNvSpPr>
            <a:spLocks noGrp="1"/>
          </p:cNvSpPr>
          <p:nvPr>
            <p:ph idx="1"/>
          </p:nvPr>
        </p:nvSpPr>
        <p:spPr>
          <a:xfrm>
            <a:off x="0" y="983334"/>
            <a:ext cx="12192000" cy="4762557"/>
          </a:xfrm>
        </p:spPr>
        <p:txBody>
          <a:bodyPr/>
          <a:lstStyle/>
          <a:p>
            <a:pPr algn="just">
              <a:lnSpc>
                <a:spcPct val="150000"/>
              </a:lnSpc>
              <a:buFont typeface="Wingdings" panose="05000000000000000000" pitchFamily="2" charset="2"/>
              <a:buChar char="§"/>
            </a:pPr>
            <a:endParaRPr lang="en-ZA" sz="2000" dirty="0"/>
          </a:p>
          <a:p>
            <a:pPr marL="0" indent="0" algn="just">
              <a:lnSpc>
                <a:spcPct val="150000"/>
              </a:lnSpc>
              <a:buNone/>
            </a:pPr>
            <a:endParaRPr lang="en-ZA" sz="2000" dirty="0"/>
          </a:p>
          <a:p>
            <a:pPr marL="0" indent="0">
              <a:buNone/>
            </a:pPr>
            <a:endParaRPr lang="en-ZA" dirty="0"/>
          </a:p>
        </p:txBody>
      </p:sp>
      <p:sp>
        <p:nvSpPr>
          <p:cNvPr id="5" name="Rectangle 4"/>
          <p:cNvSpPr/>
          <p:nvPr/>
        </p:nvSpPr>
        <p:spPr>
          <a:xfrm>
            <a:off x="15239" y="983334"/>
            <a:ext cx="10404406" cy="666151"/>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ctr" fontAlgn="base">
              <a:spcAft>
                <a:spcPts val="0"/>
              </a:spcAft>
            </a:pPr>
            <a:r>
              <a:rPr lang="en-ZA" sz="1400" kern="1200" dirty="0">
                <a:solidFill>
                  <a:srgbClr val="FFFFFF"/>
                </a:solidFill>
                <a:effectLst/>
                <a:ea typeface="Times New Roman" panose="02020603050405020304" pitchFamily="18" charset="0"/>
                <a:cs typeface="Times New Roman" panose="02020603050405020304" pitchFamily="18" charset="0"/>
              </a:rPr>
              <a:t>The Public Service Human Resource Development Strategic Framework underpins the Integrated Talent Development and Management, encompassing all Developmental Programmes and Graduates Recruitment </a:t>
            </a:r>
            <a:r>
              <a:rPr lang="en-ZA" sz="1400" kern="1200" dirty="0" smtClean="0">
                <a:solidFill>
                  <a:srgbClr val="FFFFFF"/>
                </a:solidFill>
                <a:effectLst/>
                <a:ea typeface="Times New Roman" panose="02020603050405020304" pitchFamily="18" charset="0"/>
                <a:cs typeface="Times New Roman" panose="02020603050405020304" pitchFamily="18" charset="0"/>
              </a:rPr>
              <a:t>Scheme</a:t>
            </a:r>
            <a:endParaRPr lang="en-ZA" sz="1200" dirty="0">
              <a:effectLst/>
              <a:latin typeface="Times New Roman" panose="02020603050405020304" pitchFamily="18" charset="0"/>
              <a:ea typeface="Times New Roman" panose="02020603050405020304" pitchFamily="18" charset="0"/>
            </a:endParaRPr>
          </a:p>
        </p:txBody>
      </p:sp>
      <p:sp>
        <p:nvSpPr>
          <p:cNvPr id="6" name="Rectangle 5"/>
          <p:cNvSpPr/>
          <p:nvPr/>
        </p:nvSpPr>
        <p:spPr>
          <a:xfrm>
            <a:off x="0" y="1681281"/>
            <a:ext cx="10413861" cy="588010"/>
          </a:xfrm>
          <a:prstGeom prst="rect">
            <a:avLst/>
          </a:prstGeom>
          <a:solidFill>
            <a:schemeClr val="accent6">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base">
              <a:spcAft>
                <a:spcPts val="0"/>
              </a:spcAft>
            </a:pPr>
            <a:r>
              <a:rPr lang="en-ZA" sz="1600" kern="1200" dirty="0">
                <a:solidFill>
                  <a:srgbClr val="FFFFFF"/>
                </a:solidFill>
                <a:effectLst/>
                <a:ea typeface="Times New Roman" panose="02020603050405020304" pitchFamily="18" charset="0"/>
                <a:cs typeface="Times New Roman" panose="02020603050405020304" pitchFamily="18" charset="0"/>
              </a:rPr>
              <a:t>Graduate Recruitment  Framework</a:t>
            </a:r>
            <a:endParaRPr lang="en-ZA" sz="1200" dirty="0">
              <a:effectLst/>
              <a:latin typeface="Times New Roman" panose="02020603050405020304" pitchFamily="18" charset="0"/>
              <a:ea typeface="Times New Roman" panose="02020603050405020304" pitchFamily="18" charset="0"/>
            </a:endParaRPr>
          </a:p>
          <a:p>
            <a:pPr algn="ctr" fontAlgn="base">
              <a:spcAft>
                <a:spcPts val="0"/>
              </a:spcAft>
            </a:pPr>
            <a:r>
              <a:rPr lang="en-ZA" sz="1200" kern="1200" dirty="0">
                <a:solidFill>
                  <a:srgbClr val="FFFFFF"/>
                </a:solidFill>
                <a:effectLst/>
                <a:ea typeface="Times New Roman" panose="02020603050405020304" pitchFamily="18" charset="0"/>
                <a:cs typeface="Times New Roman" panose="02020603050405020304" pitchFamily="18" charset="0"/>
              </a:rPr>
              <a:t>(this document provides minimum generic elements of the scheme )</a:t>
            </a:r>
            <a:endParaRPr lang="en-ZA" sz="1200" dirty="0">
              <a:effectLst/>
              <a:latin typeface="Times New Roman" panose="02020603050405020304" pitchFamily="18" charset="0"/>
              <a:ea typeface="Times New Roman" panose="02020603050405020304" pitchFamily="18" charset="0"/>
            </a:endParaRPr>
          </a:p>
          <a:p>
            <a:pPr algn="ctr" fontAlgn="base">
              <a:spcAft>
                <a:spcPts val="0"/>
              </a:spcAft>
            </a:pPr>
            <a:r>
              <a:rPr lang="en-ZA" sz="1200" dirty="0">
                <a:effectLst/>
                <a:latin typeface="Times New Roman" panose="02020603050405020304" pitchFamily="18" charset="0"/>
                <a:ea typeface="Times New Roman" panose="02020603050405020304" pitchFamily="18" charset="0"/>
              </a:rPr>
              <a:t> </a:t>
            </a:r>
          </a:p>
        </p:txBody>
      </p:sp>
      <p:sp>
        <p:nvSpPr>
          <p:cNvPr id="7" name="Rectangle 6"/>
          <p:cNvSpPr/>
          <p:nvPr/>
        </p:nvSpPr>
        <p:spPr>
          <a:xfrm>
            <a:off x="0" y="2287334"/>
            <a:ext cx="10413862" cy="2154555"/>
          </a:xfrm>
          <a:prstGeom prst="rect">
            <a:avLst/>
          </a:prstGeom>
          <a:solidFill>
            <a:srgbClr val="ED7D31">
              <a:lumMod val="75000"/>
            </a:srgbClr>
          </a:solidFill>
          <a:ln w="12700" cap="flat" cmpd="sng" algn="ctr">
            <a:solidFill>
              <a:srgbClr val="ED7D31">
                <a:lumMod val="50000"/>
              </a:srgbClr>
            </a:solidFill>
            <a:prstDash val="solid"/>
            <a:miter lim="800000"/>
          </a:ln>
          <a:effectLst/>
        </p:spPr>
        <p:txBody>
          <a:bodyPr wrap="square" rtlCol="0" anchor="t">
            <a:noAutofit/>
          </a:bodyPr>
          <a:lstStyle/>
          <a:p>
            <a:pPr algn="ctr" fontAlgn="base">
              <a:spcAft>
                <a:spcPts val="0"/>
              </a:spcAft>
            </a:pPr>
            <a:r>
              <a:rPr lang="en-ZA" sz="1600"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Minimum Generic Elements of Graduate Recruitment Scheme</a:t>
            </a:r>
            <a:endParaRPr lang="en-ZA" sz="1200" dirty="0">
              <a:effectLst/>
              <a:latin typeface="Times New Roman" panose="02020603050405020304" pitchFamily="18" charset="0"/>
              <a:ea typeface="Times New Roman" panose="02020603050405020304" pitchFamily="18" charset="0"/>
            </a:endParaRPr>
          </a:p>
          <a:p>
            <a:pPr fontAlgn="base">
              <a:spcAft>
                <a:spcPts val="0"/>
              </a:spcAft>
            </a:pPr>
            <a:r>
              <a:rPr lang="en-ZA" sz="1600"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ZA" sz="1200" dirty="0">
              <a:effectLst/>
              <a:latin typeface="Times New Roman" panose="02020603050405020304" pitchFamily="18" charset="0"/>
              <a:ea typeface="Times New Roman" panose="02020603050405020304" pitchFamily="18" charset="0"/>
            </a:endParaRPr>
          </a:p>
          <a:p>
            <a:pPr algn="ctr" fontAlgn="base">
              <a:spcAft>
                <a:spcPts val="0"/>
              </a:spcAft>
            </a:pPr>
            <a:r>
              <a:rPr lang="en-ZA" sz="1600"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ZA" sz="1200" dirty="0">
              <a:effectLst/>
              <a:latin typeface="Times New Roman" panose="02020603050405020304" pitchFamily="18" charset="0"/>
              <a:ea typeface="Times New Roman" panose="02020603050405020304" pitchFamily="18" charset="0"/>
            </a:endParaRPr>
          </a:p>
          <a:p>
            <a:pPr algn="ctr" fontAlgn="base">
              <a:spcAft>
                <a:spcPts val="0"/>
              </a:spcAft>
            </a:pPr>
            <a:r>
              <a:rPr lang="en-ZA" sz="1200"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ZA" sz="1200" dirty="0">
              <a:effectLst/>
              <a:latin typeface="Times New Roman" panose="02020603050405020304" pitchFamily="18" charset="0"/>
              <a:ea typeface="Times New Roman" panose="02020603050405020304" pitchFamily="18" charset="0"/>
            </a:endParaRPr>
          </a:p>
          <a:p>
            <a:pPr algn="ctr" fontAlgn="base">
              <a:spcAft>
                <a:spcPts val="0"/>
              </a:spcAft>
            </a:pPr>
            <a:r>
              <a:rPr lang="en-ZA" sz="1200" dirty="0">
                <a:effectLst/>
                <a:latin typeface="Times New Roman" panose="02020603050405020304" pitchFamily="18" charset="0"/>
                <a:ea typeface="Times New Roman" panose="02020603050405020304" pitchFamily="18" charset="0"/>
              </a:rPr>
              <a:t> </a:t>
            </a:r>
          </a:p>
        </p:txBody>
      </p:sp>
      <p:sp>
        <p:nvSpPr>
          <p:cNvPr id="9" name="Text Box 118"/>
          <p:cNvSpPr txBox="1"/>
          <p:nvPr/>
        </p:nvSpPr>
        <p:spPr>
          <a:xfrm>
            <a:off x="175893" y="2644848"/>
            <a:ext cx="4082839" cy="1441202"/>
          </a:xfrm>
          <a:prstGeom prst="rect">
            <a:avLst/>
          </a:prstGeom>
          <a:solidFill>
            <a:srgbClr val="92D05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en-ZA" sz="1100" b="1" dirty="0">
                <a:effectLst/>
                <a:ea typeface="Calibri" panose="020F0502020204030204" pitchFamily="34" charset="0"/>
                <a:cs typeface="Times New Roman" panose="02020603050405020304" pitchFamily="18" charset="0"/>
              </a:rPr>
              <a:t>Recruitment</a:t>
            </a:r>
            <a:endParaRPr lang="en-ZA" sz="1100" dirty="0">
              <a:effectLst/>
              <a:ea typeface="Calibri" panose="020F0502020204030204" pitchFamily="34" charset="0"/>
              <a:cs typeface="Times New Roman" panose="02020603050405020304" pitchFamily="18" charset="0"/>
            </a:endParaRPr>
          </a:p>
          <a:p>
            <a:pPr>
              <a:lnSpc>
                <a:spcPct val="107000"/>
              </a:lnSpc>
              <a:spcAft>
                <a:spcPts val="800"/>
              </a:spcAft>
            </a:pPr>
            <a:r>
              <a:rPr lang="en-ZA" sz="1100" dirty="0">
                <a:effectLst/>
                <a:ea typeface="Calibri" panose="020F0502020204030204" pitchFamily="34" charset="0"/>
                <a:cs typeface="Times New Roman" panose="02020603050405020304" pitchFamily="18" charset="0"/>
              </a:rPr>
              <a:t> </a:t>
            </a:r>
          </a:p>
          <a:p>
            <a:pPr>
              <a:lnSpc>
                <a:spcPct val="107000"/>
              </a:lnSpc>
              <a:spcAft>
                <a:spcPts val="800"/>
              </a:spcAft>
            </a:pPr>
            <a:r>
              <a:rPr lang="en-ZA" sz="1100" dirty="0">
                <a:effectLst/>
                <a:ea typeface="Calibri" panose="020F0502020204030204" pitchFamily="34" charset="0"/>
                <a:cs typeface="Times New Roman" panose="02020603050405020304" pitchFamily="18" charset="0"/>
              </a:rPr>
              <a:t> </a:t>
            </a:r>
          </a:p>
        </p:txBody>
      </p:sp>
      <p:sp>
        <p:nvSpPr>
          <p:cNvPr id="10" name="Text Box 123"/>
          <p:cNvSpPr txBox="1"/>
          <p:nvPr/>
        </p:nvSpPr>
        <p:spPr>
          <a:xfrm>
            <a:off x="4294609" y="2898494"/>
            <a:ext cx="2199324" cy="1240155"/>
          </a:xfrm>
          <a:prstGeom prst="rect">
            <a:avLst/>
          </a:prstGeom>
          <a:solidFill>
            <a:srgbClr val="92D05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ZA" sz="1100" b="1" dirty="0">
                <a:effectLst/>
                <a:ea typeface="Calibri" panose="020F0502020204030204" pitchFamily="34" charset="0"/>
                <a:cs typeface="Times New Roman" panose="02020603050405020304" pitchFamily="18" charset="0"/>
              </a:rPr>
              <a:t>Selection</a:t>
            </a:r>
            <a:endParaRPr lang="en-ZA" sz="1100" dirty="0">
              <a:effectLst/>
              <a:ea typeface="Calibri" panose="020F0502020204030204" pitchFamily="34" charset="0"/>
              <a:cs typeface="Times New Roman" panose="02020603050405020304" pitchFamily="18" charset="0"/>
            </a:endParaRPr>
          </a:p>
          <a:p>
            <a:pPr marL="457200">
              <a:lnSpc>
                <a:spcPct val="107000"/>
              </a:lnSpc>
              <a:spcAft>
                <a:spcPts val="800"/>
              </a:spcAft>
            </a:pPr>
            <a:r>
              <a:rPr lang="en-ZA" sz="1100" dirty="0">
                <a:effectLst/>
                <a:ea typeface="Calibri" panose="020F0502020204030204" pitchFamily="34" charset="0"/>
                <a:cs typeface="Times New Roman" panose="02020603050405020304" pitchFamily="18" charset="0"/>
              </a:rPr>
              <a:t> </a:t>
            </a:r>
          </a:p>
        </p:txBody>
      </p:sp>
      <p:sp>
        <p:nvSpPr>
          <p:cNvPr id="11" name="Text Box 125"/>
          <p:cNvSpPr txBox="1"/>
          <p:nvPr/>
        </p:nvSpPr>
        <p:spPr>
          <a:xfrm>
            <a:off x="6590311" y="3193134"/>
            <a:ext cx="3772889" cy="1168400"/>
          </a:xfrm>
          <a:prstGeom prst="rect">
            <a:avLst/>
          </a:prstGeom>
          <a:solidFill>
            <a:srgbClr val="92D05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ZA" sz="1100" b="1" dirty="0">
                <a:effectLst/>
                <a:ea typeface="Calibri" panose="020F0502020204030204" pitchFamily="34" charset="0"/>
                <a:cs typeface="Times New Roman" panose="02020603050405020304" pitchFamily="18" charset="0"/>
              </a:rPr>
              <a:t>Placement</a:t>
            </a:r>
            <a:endParaRPr lang="en-ZA" sz="1100" dirty="0">
              <a:effectLst/>
              <a:ea typeface="Calibri" panose="020F0502020204030204" pitchFamily="34" charset="0"/>
              <a:cs typeface="Times New Roman" panose="02020603050405020304" pitchFamily="18" charset="0"/>
            </a:endParaRPr>
          </a:p>
          <a:p>
            <a:pPr>
              <a:lnSpc>
                <a:spcPct val="107000"/>
              </a:lnSpc>
              <a:spcAft>
                <a:spcPts val="800"/>
              </a:spcAft>
            </a:pPr>
            <a:r>
              <a:rPr lang="en-ZA" sz="1100" b="1" dirty="0">
                <a:effectLst/>
                <a:ea typeface="Calibri" panose="020F0502020204030204" pitchFamily="34" charset="0"/>
                <a:cs typeface="Times New Roman" panose="02020603050405020304" pitchFamily="18" charset="0"/>
              </a:rPr>
              <a:t> </a:t>
            </a:r>
            <a:endParaRPr lang="en-ZA" sz="1100" dirty="0">
              <a:effectLst/>
              <a:ea typeface="Calibri" panose="020F0502020204030204" pitchFamily="34" charset="0"/>
              <a:cs typeface="Times New Roman" panose="02020603050405020304" pitchFamily="18" charset="0"/>
            </a:endParaRPr>
          </a:p>
        </p:txBody>
      </p:sp>
      <p:sp>
        <p:nvSpPr>
          <p:cNvPr id="15" name="Text Box 119"/>
          <p:cNvSpPr txBox="1"/>
          <p:nvPr/>
        </p:nvSpPr>
        <p:spPr>
          <a:xfrm>
            <a:off x="228600" y="2898494"/>
            <a:ext cx="1270000" cy="1123171"/>
          </a:xfrm>
          <a:prstGeom prst="rect">
            <a:avLst/>
          </a:prstGeom>
          <a:solidFill>
            <a:srgbClr val="FAAA17"/>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lvl="0">
              <a:lnSpc>
                <a:spcPct val="107000"/>
              </a:lnSpc>
              <a:spcAft>
                <a:spcPts val="0"/>
              </a:spcAft>
              <a:buFont typeface="Symbol" panose="05050102010706020507" pitchFamily="18" charset="2"/>
              <a:buChar char=""/>
            </a:pPr>
            <a:endParaRPr lang="en-ZA" sz="1100" b="1" dirty="0">
              <a:solidFill>
                <a:schemeClr val="tx1"/>
              </a:solidFill>
              <a:effectLst/>
              <a:ea typeface="Calibri" panose="020F0502020204030204" pitchFamily="34" charset="0"/>
              <a:cs typeface="Times New Roman" panose="02020603050405020304" pitchFamily="18" charset="0"/>
            </a:endParaRPr>
          </a:p>
          <a:p>
            <a:pPr lvl="0">
              <a:lnSpc>
                <a:spcPct val="107000"/>
              </a:lnSpc>
              <a:spcAft>
                <a:spcPts val="0"/>
              </a:spcAft>
              <a:buFont typeface="Symbol" panose="05050102010706020507" pitchFamily="18" charset="2"/>
              <a:buChar char=""/>
            </a:pPr>
            <a:r>
              <a:rPr lang="en-ZA" sz="1100" b="1" dirty="0">
                <a:solidFill>
                  <a:schemeClr val="tx1"/>
                </a:solidFill>
                <a:effectLst/>
                <a:ea typeface="Calibri" panose="020F0502020204030204" pitchFamily="34" charset="0"/>
                <a:cs typeface="Times New Roman" panose="02020603050405020304" pitchFamily="18" charset="0"/>
              </a:rPr>
              <a:t>Career Fairs</a:t>
            </a:r>
          </a:p>
          <a:p>
            <a:pPr lvl="0">
              <a:lnSpc>
                <a:spcPct val="107000"/>
              </a:lnSpc>
              <a:spcAft>
                <a:spcPts val="0"/>
              </a:spcAft>
              <a:buFont typeface="Symbol" panose="05050102010706020507" pitchFamily="18" charset="2"/>
              <a:buChar char=""/>
            </a:pPr>
            <a:r>
              <a:rPr lang="en-ZA" sz="1100" b="1" dirty="0">
                <a:solidFill>
                  <a:schemeClr val="tx1"/>
                </a:solidFill>
                <a:effectLst/>
                <a:ea typeface="Calibri" panose="020F0502020204030204" pitchFamily="34" charset="0"/>
                <a:cs typeface="Times New Roman" panose="02020603050405020304" pitchFamily="18" charset="0"/>
              </a:rPr>
              <a:t>Campus Visits</a:t>
            </a:r>
          </a:p>
          <a:p>
            <a:pPr lvl="0">
              <a:lnSpc>
                <a:spcPct val="107000"/>
              </a:lnSpc>
              <a:spcAft>
                <a:spcPts val="0"/>
              </a:spcAft>
              <a:buFont typeface="Symbol" panose="05050102010706020507" pitchFamily="18" charset="2"/>
              <a:buChar char=""/>
            </a:pPr>
            <a:r>
              <a:rPr lang="en-ZA" sz="1100" b="1" dirty="0">
                <a:solidFill>
                  <a:schemeClr val="tx1"/>
                </a:solidFill>
                <a:effectLst/>
                <a:ea typeface="Calibri" panose="020F0502020204030204" pitchFamily="34" charset="0"/>
                <a:cs typeface="Times New Roman" panose="02020603050405020304" pitchFamily="18" charset="0"/>
              </a:rPr>
              <a:t>Advertisements</a:t>
            </a:r>
          </a:p>
          <a:p>
            <a:pPr>
              <a:lnSpc>
                <a:spcPct val="107000"/>
              </a:lnSpc>
              <a:spcAft>
                <a:spcPts val="800"/>
              </a:spcAft>
            </a:pPr>
            <a:r>
              <a:rPr lang="en-ZA" sz="1100" dirty="0">
                <a:effectLst/>
                <a:ea typeface="Calibri" panose="020F0502020204030204" pitchFamily="34" charset="0"/>
                <a:cs typeface="Times New Roman" panose="02020603050405020304" pitchFamily="18" charset="0"/>
              </a:rPr>
              <a:t> </a:t>
            </a:r>
          </a:p>
        </p:txBody>
      </p:sp>
      <p:sp>
        <p:nvSpPr>
          <p:cNvPr id="16" name="Text Box 121"/>
          <p:cNvSpPr txBox="1"/>
          <p:nvPr/>
        </p:nvSpPr>
        <p:spPr>
          <a:xfrm>
            <a:off x="1551305" y="2907411"/>
            <a:ext cx="1251161" cy="1114255"/>
          </a:xfrm>
          <a:prstGeom prst="rect">
            <a:avLst/>
          </a:prstGeom>
          <a:solidFill>
            <a:srgbClr val="FAAA17"/>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buFont typeface="Arial" panose="020B0604020202020204" pitchFamily="34" charset="0"/>
              <a:buChar char="•"/>
            </a:pPr>
            <a:endParaRPr lang="en-ZA" sz="1100" b="1" dirty="0">
              <a:solidFill>
                <a:schemeClr val="tx1"/>
              </a:solidFill>
              <a:ea typeface="Calibri" panose="020F0502020204030204" pitchFamily="34" charset="0"/>
              <a:cs typeface="Times New Roman" panose="02020603050405020304" pitchFamily="18" charset="0"/>
            </a:endParaRPr>
          </a:p>
          <a:p>
            <a:pPr>
              <a:lnSpc>
                <a:spcPct val="107000"/>
              </a:lnSpc>
              <a:spcAft>
                <a:spcPts val="0"/>
              </a:spcAft>
              <a:buFont typeface="Arial" panose="020B0604020202020204" pitchFamily="34" charset="0"/>
              <a:buChar char="•"/>
            </a:pPr>
            <a:r>
              <a:rPr lang="en-ZA" sz="1100" b="1" dirty="0">
                <a:solidFill>
                  <a:schemeClr val="tx1"/>
                </a:solidFill>
                <a:ea typeface="Calibri" panose="020F0502020204030204" pitchFamily="34" charset="0"/>
                <a:cs typeface="Times New Roman" panose="02020603050405020304" pitchFamily="18" charset="0"/>
              </a:rPr>
              <a:t>Open  manual &amp; online applications</a:t>
            </a:r>
          </a:p>
          <a:p>
            <a:pPr>
              <a:lnSpc>
                <a:spcPct val="107000"/>
              </a:lnSpc>
              <a:spcAft>
                <a:spcPts val="0"/>
              </a:spcAft>
              <a:buFont typeface="Arial" panose="020B0604020202020204" pitchFamily="34" charset="0"/>
              <a:buChar char="•"/>
            </a:pPr>
            <a:r>
              <a:rPr lang="en-ZA" sz="1100" b="1" dirty="0">
                <a:solidFill>
                  <a:schemeClr val="tx1"/>
                </a:solidFill>
                <a:ea typeface="Calibri" panose="020F0502020204030204" pitchFamily="34" charset="0"/>
                <a:cs typeface="Times New Roman" panose="02020603050405020304" pitchFamily="18" charset="0"/>
              </a:rPr>
              <a:t>Screening</a:t>
            </a:r>
          </a:p>
          <a:p>
            <a:pPr marL="457200">
              <a:lnSpc>
                <a:spcPct val="107000"/>
              </a:lnSpc>
              <a:spcAft>
                <a:spcPts val="800"/>
              </a:spcAft>
            </a:pPr>
            <a:r>
              <a:rPr lang="en-ZA" sz="800" dirty="0">
                <a:effectLst/>
                <a:ea typeface="Calibri" panose="020F0502020204030204" pitchFamily="34" charset="0"/>
                <a:cs typeface="Times New Roman" panose="02020603050405020304" pitchFamily="18" charset="0"/>
              </a:rPr>
              <a:t> </a:t>
            </a:r>
            <a:endParaRPr lang="en-ZA" sz="1100" dirty="0">
              <a:effectLst/>
              <a:ea typeface="Calibri" panose="020F0502020204030204" pitchFamily="34" charset="0"/>
              <a:cs typeface="Times New Roman" panose="02020603050405020304" pitchFamily="18" charset="0"/>
            </a:endParaRPr>
          </a:p>
        </p:txBody>
      </p:sp>
      <p:sp>
        <p:nvSpPr>
          <p:cNvPr id="17" name="Text Box 122"/>
          <p:cNvSpPr txBox="1"/>
          <p:nvPr/>
        </p:nvSpPr>
        <p:spPr>
          <a:xfrm>
            <a:off x="2874010" y="2898495"/>
            <a:ext cx="1303867" cy="1123172"/>
          </a:xfrm>
          <a:prstGeom prst="rect">
            <a:avLst/>
          </a:prstGeom>
          <a:solidFill>
            <a:srgbClr val="FAAA17"/>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171450" indent="-171450">
              <a:lnSpc>
                <a:spcPct val="107000"/>
              </a:lnSpc>
              <a:spcAft>
                <a:spcPts val="0"/>
              </a:spcAft>
              <a:buFont typeface="Arial" panose="020B0604020202020204" pitchFamily="34" charset="0"/>
              <a:buChar char="•"/>
            </a:pPr>
            <a:r>
              <a:rPr lang="en-ZA" sz="1100" b="1" dirty="0">
                <a:solidFill>
                  <a:schemeClr val="tx1"/>
                </a:solidFill>
                <a:ea typeface="Calibri" panose="020F0502020204030204" pitchFamily="34" charset="0"/>
                <a:cs typeface="Times New Roman" panose="02020603050405020304" pitchFamily="18" charset="0"/>
              </a:rPr>
              <a:t>Psychometric  &amp; Aptitude assessments</a:t>
            </a:r>
          </a:p>
          <a:p>
            <a:pPr marL="171450" indent="-171450">
              <a:lnSpc>
                <a:spcPct val="107000"/>
              </a:lnSpc>
              <a:spcAft>
                <a:spcPts val="0"/>
              </a:spcAft>
              <a:buFont typeface="Arial" panose="020B0604020202020204" pitchFamily="34" charset="0"/>
              <a:buChar char="•"/>
            </a:pPr>
            <a:r>
              <a:rPr lang="en-ZA" sz="1100" b="1" dirty="0">
                <a:solidFill>
                  <a:schemeClr val="tx1"/>
                </a:solidFill>
                <a:ea typeface="Calibri" panose="020F0502020204030204" pitchFamily="34" charset="0"/>
                <a:cs typeface="Times New Roman" panose="02020603050405020304" pitchFamily="18" charset="0"/>
              </a:rPr>
              <a:t>Language, numeracy assessments</a:t>
            </a:r>
          </a:p>
          <a:p>
            <a:pPr marL="457200" indent="-90170">
              <a:lnSpc>
                <a:spcPct val="107000"/>
              </a:lnSpc>
              <a:spcAft>
                <a:spcPts val="800"/>
              </a:spcAft>
            </a:pPr>
            <a:r>
              <a:rPr lang="en-ZA" sz="1100" dirty="0">
                <a:effectLst/>
                <a:ea typeface="Calibri" panose="020F0502020204030204" pitchFamily="34" charset="0"/>
                <a:cs typeface="Times New Roman" panose="02020603050405020304" pitchFamily="18" charset="0"/>
              </a:rPr>
              <a:t> </a:t>
            </a:r>
          </a:p>
        </p:txBody>
      </p:sp>
      <p:sp>
        <p:nvSpPr>
          <p:cNvPr id="18" name="Text Box 124"/>
          <p:cNvSpPr txBox="1"/>
          <p:nvPr/>
        </p:nvSpPr>
        <p:spPr>
          <a:xfrm>
            <a:off x="4419083" y="3182625"/>
            <a:ext cx="1975946" cy="890270"/>
          </a:xfrm>
          <a:prstGeom prst="rect">
            <a:avLst/>
          </a:prstGeom>
          <a:solidFill>
            <a:srgbClr val="FAAA17"/>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93663" lvl="0" indent="-93663">
              <a:lnSpc>
                <a:spcPct val="107000"/>
              </a:lnSpc>
              <a:spcAft>
                <a:spcPts val="0"/>
              </a:spcAft>
              <a:buSzPts val="800"/>
              <a:buFont typeface="Symbol" panose="05050102010706020507" pitchFamily="18" charset="2"/>
              <a:buChar char=""/>
            </a:pPr>
            <a:r>
              <a:rPr lang="en-ZA" sz="1100" b="1" dirty="0">
                <a:solidFill>
                  <a:schemeClr val="tx1"/>
                </a:solidFill>
                <a:ea typeface="Calibri" panose="020F0502020204030204" pitchFamily="34" charset="0"/>
                <a:cs typeface="Times New Roman" panose="02020603050405020304" pitchFamily="18" charset="0"/>
              </a:rPr>
              <a:t>Information Sessions</a:t>
            </a:r>
          </a:p>
          <a:p>
            <a:pPr marL="93663" lvl="0" indent="-93663">
              <a:lnSpc>
                <a:spcPct val="107000"/>
              </a:lnSpc>
              <a:spcAft>
                <a:spcPts val="0"/>
              </a:spcAft>
              <a:buSzPts val="800"/>
              <a:buFont typeface="Symbol" panose="05050102010706020507" pitchFamily="18" charset="2"/>
              <a:buChar char=""/>
            </a:pPr>
            <a:r>
              <a:rPr lang="en-ZA" sz="1100" b="1" dirty="0">
                <a:solidFill>
                  <a:schemeClr val="tx1"/>
                </a:solidFill>
                <a:ea typeface="Calibri" panose="020F0502020204030204" pitchFamily="34" charset="0"/>
                <a:cs typeface="Times New Roman" panose="02020603050405020304" pitchFamily="18" charset="0"/>
              </a:rPr>
              <a:t>Group Interventions</a:t>
            </a:r>
          </a:p>
          <a:p>
            <a:pPr marL="93663" lvl="0" indent="-93663">
              <a:lnSpc>
                <a:spcPct val="107000"/>
              </a:lnSpc>
              <a:spcAft>
                <a:spcPts val="0"/>
              </a:spcAft>
              <a:buSzPts val="800"/>
              <a:buFont typeface="Symbol" panose="05050102010706020507" pitchFamily="18" charset="2"/>
              <a:buChar char=""/>
            </a:pPr>
            <a:r>
              <a:rPr lang="en-ZA" sz="1100" b="1" dirty="0">
                <a:solidFill>
                  <a:schemeClr val="tx1"/>
                </a:solidFill>
                <a:ea typeface="Calibri" panose="020F0502020204030204" pitchFamily="34" charset="0"/>
                <a:cs typeface="Times New Roman" panose="02020603050405020304" pitchFamily="18" charset="0"/>
              </a:rPr>
              <a:t>1-on-1 Interviews</a:t>
            </a:r>
          </a:p>
          <a:p>
            <a:pPr marL="93663" lvl="0" indent="-93663">
              <a:lnSpc>
                <a:spcPct val="107000"/>
              </a:lnSpc>
              <a:spcAft>
                <a:spcPts val="800"/>
              </a:spcAft>
              <a:buSzPts val="800"/>
              <a:buFont typeface="Symbol" panose="05050102010706020507" pitchFamily="18" charset="2"/>
              <a:buChar char=""/>
            </a:pPr>
            <a:r>
              <a:rPr lang="en-ZA" sz="1100" b="1" dirty="0">
                <a:solidFill>
                  <a:schemeClr val="tx1"/>
                </a:solidFill>
                <a:ea typeface="Calibri" panose="020F0502020204030204" pitchFamily="34" charset="0"/>
                <a:cs typeface="Times New Roman" panose="02020603050405020304" pitchFamily="18" charset="0"/>
              </a:rPr>
              <a:t>Final Selection</a:t>
            </a:r>
          </a:p>
        </p:txBody>
      </p:sp>
      <p:sp>
        <p:nvSpPr>
          <p:cNvPr id="19" name="Text Box 126"/>
          <p:cNvSpPr txBox="1"/>
          <p:nvPr/>
        </p:nvSpPr>
        <p:spPr>
          <a:xfrm>
            <a:off x="6660372" y="3406987"/>
            <a:ext cx="1010428" cy="873760"/>
          </a:xfrm>
          <a:prstGeom prst="rect">
            <a:avLst/>
          </a:prstGeom>
          <a:solidFill>
            <a:srgbClr val="FFC00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endParaRPr lang="en-ZA" sz="800" dirty="0">
              <a:ea typeface="Calibri" panose="020F0502020204030204" pitchFamily="34" charset="0"/>
              <a:cs typeface="Times New Roman" panose="02020603050405020304" pitchFamily="18" charset="0"/>
            </a:endParaRPr>
          </a:p>
          <a:p>
            <a:pPr algn="ctr">
              <a:lnSpc>
                <a:spcPct val="107000"/>
              </a:lnSpc>
              <a:spcAft>
                <a:spcPts val="800"/>
              </a:spcAft>
            </a:pPr>
            <a:r>
              <a:rPr lang="en-ZA" sz="1400" dirty="0">
                <a:solidFill>
                  <a:schemeClr val="tx1"/>
                </a:solidFill>
                <a:effectLst/>
                <a:ea typeface="Calibri" panose="020F0502020204030204" pitchFamily="34" charset="0"/>
                <a:cs typeface="Times New Roman" panose="02020603050405020304" pitchFamily="18" charset="0"/>
              </a:rPr>
              <a:t>Induction</a:t>
            </a:r>
          </a:p>
        </p:txBody>
      </p:sp>
      <p:sp>
        <p:nvSpPr>
          <p:cNvPr id="21" name="Text Box 127"/>
          <p:cNvSpPr txBox="1"/>
          <p:nvPr/>
        </p:nvSpPr>
        <p:spPr>
          <a:xfrm>
            <a:off x="7804854" y="3406987"/>
            <a:ext cx="1110546" cy="873760"/>
          </a:xfrm>
          <a:prstGeom prst="rect">
            <a:avLst/>
          </a:prstGeom>
          <a:solidFill>
            <a:srgbClr val="FFC00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endParaRPr lang="en-ZA" sz="800" dirty="0">
              <a:effectLst/>
              <a:ea typeface="Calibri" panose="020F0502020204030204" pitchFamily="34" charset="0"/>
              <a:cs typeface="Times New Roman" panose="02020603050405020304" pitchFamily="18" charset="0"/>
            </a:endParaRPr>
          </a:p>
          <a:p>
            <a:pPr>
              <a:lnSpc>
                <a:spcPct val="107000"/>
              </a:lnSpc>
              <a:spcAft>
                <a:spcPts val="800"/>
              </a:spcAft>
            </a:pPr>
            <a:r>
              <a:rPr lang="en-ZA" sz="1200" dirty="0">
                <a:solidFill>
                  <a:schemeClr val="tx1"/>
                </a:solidFill>
                <a:effectLst/>
                <a:ea typeface="Calibri" panose="020F0502020204030204" pitchFamily="34" charset="0"/>
                <a:cs typeface="Times New Roman" panose="02020603050405020304" pitchFamily="18" charset="0"/>
              </a:rPr>
              <a:t>Offer of employment</a:t>
            </a:r>
          </a:p>
        </p:txBody>
      </p:sp>
      <p:sp>
        <p:nvSpPr>
          <p:cNvPr id="22" name="Text Box 128"/>
          <p:cNvSpPr txBox="1"/>
          <p:nvPr/>
        </p:nvSpPr>
        <p:spPr>
          <a:xfrm>
            <a:off x="9011284" y="3406987"/>
            <a:ext cx="1292649" cy="873760"/>
          </a:xfrm>
          <a:prstGeom prst="rect">
            <a:avLst/>
          </a:prstGeom>
          <a:solidFill>
            <a:srgbClr val="FFC00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93663" indent="-93663">
              <a:lnSpc>
                <a:spcPct val="107000"/>
              </a:lnSpc>
              <a:spcAft>
                <a:spcPts val="0"/>
              </a:spcAft>
              <a:buFont typeface="Arial" panose="020B0604020202020204" pitchFamily="34" charset="0"/>
              <a:buChar char="•"/>
            </a:pPr>
            <a:r>
              <a:rPr lang="en-ZA" sz="1050" dirty="0">
                <a:solidFill>
                  <a:schemeClr val="tx1"/>
                </a:solidFill>
                <a:effectLst/>
                <a:ea typeface="Calibri" panose="020F0502020204030204" pitchFamily="34" charset="0"/>
                <a:cs typeface="Times New Roman" panose="02020603050405020304" pitchFamily="18" charset="0"/>
              </a:rPr>
              <a:t>Training</a:t>
            </a:r>
          </a:p>
          <a:p>
            <a:pPr marL="93663" indent="-93663">
              <a:lnSpc>
                <a:spcPct val="107000"/>
              </a:lnSpc>
              <a:spcAft>
                <a:spcPts val="0"/>
              </a:spcAft>
              <a:buFont typeface="Arial" panose="020B0604020202020204" pitchFamily="34" charset="0"/>
              <a:buChar char="•"/>
            </a:pPr>
            <a:r>
              <a:rPr lang="en-ZA" sz="1050" dirty="0">
                <a:solidFill>
                  <a:schemeClr val="tx1"/>
                </a:solidFill>
                <a:effectLst/>
                <a:ea typeface="Calibri" panose="020F0502020204030204" pitchFamily="34" charset="0"/>
                <a:cs typeface="Times New Roman" panose="02020603050405020304" pitchFamily="18" charset="0"/>
              </a:rPr>
              <a:t>Job Rotation</a:t>
            </a:r>
          </a:p>
          <a:p>
            <a:pPr marL="93663" indent="-93663">
              <a:lnSpc>
                <a:spcPct val="107000"/>
              </a:lnSpc>
              <a:spcAft>
                <a:spcPts val="800"/>
              </a:spcAft>
              <a:buFont typeface="Arial" panose="020B0604020202020204" pitchFamily="34" charset="0"/>
              <a:buChar char="•"/>
            </a:pPr>
            <a:r>
              <a:rPr lang="en-ZA" sz="1050" dirty="0">
                <a:solidFill>
                  <a:schemeClr val="tx1"/>
                </a:solidFill>
                <a:effectLst/>
                <a:ea typeface="Calibri" panose="020F0502020204030204" pitchFamily="34" charset="0"/>
                <a:cs typeface="Times New Roman" panose="02020603050405020304" pitchFamily="18" charset="0"/>
              </a:rPr>
              <a:t>Mentoring &amp; Coaching</a:t>
            </a:r>
          </a:p>
        </p:txBody>
      </p:sp>
      <p:sp>
        <p:nvSpPr>
          <p:cNvPr id="23" name="Rounded Rectangle 22"/>
          <p:cNvSpPr/>
          <p:nvPr/>
        </p:nvSpPr>
        <p:spPr>
          <a:xfrm>
            <a:off x="26454" y="4459933"/>
            <a:ext cx="2184008" cy="140432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noAutofit/>
          </a:bodyPr>
          <a:lstStyle/>
          <a:p>
            <a:pPr algn="ctr" fontAlgn="base">
              <a:spcAft>
                <a:spcPts val="0"/>
              </a:spcAft>
            </a:pPr>
            <a:r>
              <a:rPr lang="en-ZA" kern="1200" dirty="0">
                <a:solidFill>
                  <a:srgbClr val="FFFFFF"/>
                </a:solidFill>
                <a:effectLst/>
                <a:ea typeface="Times New Roman" panose="02020603050405020304" pitchFamily="18" charset="0"/>
                <a:cs typeface="Times New Roman" panose="02020603050405020304" pitchFamily="18" charset="0"/>
              </a:rPr>
              <a:t>Department A</a:t>
            </a:r>
            <a:endParaRPr lang="en-ZA" dirty="0">
              <a:effectLst/>
              <a:latin typeface="Times New Roman" panose="02020603050405020304" pitchFamily="18" charset="0"/>
              <a:ea typeface="Times New Roman" panose="02020603050405020304" pitchFamily="18" charset="0"/>
            </a:endParaRPr>
          </a:p>
          <a:p>
            <a:pPr algn="ctr" fontAlgn="base">
              <a:spcAft>
                <a:spcPts val="0"/>
              </a:spcAft>
            </a:pPr>
            <a:r>
              <a:rPr lang="en-ZA" sz="1200" dirty="0">
                <a:effectLst/>
                <a:latin typeface="Times New Roman" panose="02020603050405020304" pitchFamily="18" charset="0"/>
                <a:ea typeface="Times New Roman" panose="02020603050405020304" pitchFamily="18" charset="0"/>
              </a:rPr>
              <a:t> </a:t>
            </a:r>
          </a:p>
        </p:txBody>
      </p:sp>
      <p:sp>
        <p:nvSpPr>
          <p:cNvPr id="24" name="Rounded Rectangle 23"/>
          <p:cNvSpPr/>
          <p:nvPr/>
        </p:nvSpPr>
        <p:spPr>
          <a:xfrm>
            <a:off x="2271962" y="4459932"/>
            <a:ext cx="1944530" cy="1396700"/>
          </a:xfrm>
          <a:prstGeom prst="roundRect">
            <a:avLst/>
          </a:prstGeom>
          <a:solidFill>
            <a:srgbClr val="00B0F0"/>
          </a:solidFill>
          <a:ln w="12700" cap="flat" cmpd="sng" algn="ctr">
            <a:solidFill>
              <a:srgbClr val="5B9BD5">
                <a:shade val="50000"/>
              </a:srgbClr>
            </a:solidFill>
            <a:prstDash val="solid"/>
            <a:miter lim="800000"/>
          </a:ln>
          <a:effectLst/>
        </p:spPr>
        <p:txBody>
          <a:bodyPr rtlCol="0" anchor="t" anchorCtr="0">
            <a:noAutofit/>
          </a:bodyPr>
          <a:lstStyle/>
          <a:p>
            <a:pPr algn="ctr" fontAlgn="base">
              <a:spcAft>
                <a:spcPts val="0"/>
              </a:spcAft>
            </a:pPr>
            <a:r>
              <a:rPr lang="en-ZA"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Department B</a:t>
            </a:r>
            <a:endParaRPr lang="en-ZA" b="1" dirty="0">
              <a:effectLst/>
              <a:latin typeface="Times New Roman" panose="02020603050405020304" pitchFamily="18" charset="0"/>
              <a:ea typeface="Times New Roman" panose="02020603050405020304" pitchFamily="18" charset="0"/>
            </a:endParaRPr>
          </a:p>
          <a:p>
            <a:pPr algn="ctr" fontAlgn="base">
              <a:spcAft>
                <a:spcPts val="0"/>
              </a:spcAft>
            </a:pPr>
            <a:r>
              <a:rPr lang="en-ZA" sz="1200" dirty="0">
                <a:effectLst/>
                <a:latin typeface="Times New Roman" panose="02020603050405020304" pitchFamily="18" charset="0"/>
                <a:ea typeface="Times New Roman" panose="02020603050405020304" pitchFamily="18" charset="0"/>
              </a:rPr>
              <a:t> </a:t>
            </a:r>
          </a:p>
        </p:txBody>
      </p:sp>
      <p:sp>
        <p:nvSpPr>
          <p:cNvPr id="25" name="Rounded Rectangle 24"/>
          <p:cNvSpPr/>
          <p:nvPr/>
        </p:nvSpPr>
        <p:spPr>
          <a:xfrm>
            <a:off x="4353133" y="4483269"/>
            <a:ext cx="2040410" cy="1422363"/>
          </a:xfrm>
          <a:prstGeom prst="roundRect">
            <a:avLst/>
          </a:prstGeom>
          <a:solidFill>
            <a:srgbClr val="00B0F0"/>
          </a:solidFill>
          <a:ln w="12700" cap="flat" cmpd="sng" algn="ctr">
            <a:solidFill>
              <a:srgbClr val="5B9BD5">
                <a:shade val="50000"/>
              </a:srgbClr>
            </a:solidFill>
            <a:prstDash val="solid"/>
            <a:miter lim="800000"/>
          </a:ln>
          <a:effectLst/>
        </p:spPr>
        <p:txBody>
          <a:bodyPr rtlCol="0" anchor="t" anchorCtr="0">
            <a:noAutofit/>
          </a:bodyPr>
          <a:lstStyle/>
          <a:p>
            <a:pPr algn="ctr" fontAlgn="base">
              <a:spcAft>
                <a:spcPts val="0"/>
              </a:spcAft>
            </a:pPr>
            <a:r>
              <a:rPr lang="en-ZA"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Department C</a:t>
            </a:r>
            <a:endParaRPr lang="en-ZA" b="1" dirty="0">
              <a:effectLst/>
              <a:latin typeface="Times New Roman" panose="02020603050405020304" pitchFamily="18" charset="0"/>
              <a:ea typeface="Times New Roman" panose="02020603050405020304" pitchFamily="18" charset="0"/>
            </a:endParaRPr>
          </a:p>
          <a:p>
            <a:pPr algn="ctr" fontAlgn="base">
              <a:spcAft>
                <a:spcPts val="0"/>
              </a:spcAft>
            </a:pPr>
            <a:r>
              <a:rPr lang="en-ZA" sz="1200" dirty="0">
                <a:effectLst/>
                <a:latin typeface="Times New Roman" panose="02020603050405020304" pitchFamily="18" charset="0"/>
                <a:ea typeface="Times New Roman" panose="02020603050405020304" pitchFamily="18" charset="0"/>
              </a:rPr>
              <a:t> </a:t>
            </a:r>
          </a:p>
        </p:txBody>
      </p:sp>
      <p:sp>
        <p:nvSpPr>
          <p:cNvPr id="26" name="Rounded Rectangle 25"/>
          <p:cNvSpPr/>
          <p:nvPr/>
        </p:nvSpPr>
        <p:spPr>
          <a:xfrm>
            <a:off x="6468567" y="4486903"/>
            <a:ext cx="1959454" cy="1472841"/>
          </a:xfrm>
          <a:prstGeom prst="roundRect">
            <a:avLst/>
          </a:prstGeom>
          <a:solidFill>
            <a:srgbClr val="00B0F0"/>
          </a:solidFill>
          <a:ln w="12700" cap="flat" cmpd="sng" algn="ctr">
            <a:solidFill>
              <a:srgbClr val="5B9BD5">
                <a:shade val="50000"/>
              </a:srgbClr>
            </a:solidFill>
            <a:prstDash val="solid"/>
            <a:miter lim="800000"/>
          </a:ln>
          <a:effectLst/>
        </p:spPr>
        <p:txBody>
          <a:bodyPr rtlCol="0" anchor="t" anchorCtr="0">
            <a:noAutofit/>
          </a:bodyPr>
          <a:lstStyle/>
          <a:p>
            <a:pPr algn="ctr" fontAlgn="base">
              <a:spcAft>
                <a:spcPts val="0"/>
              </a:spcAft>
            </a:pPr>
            <a:r>
              <a:rPr lang="en-ZA" b="1"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Department</a:t>
            </a:r>
            <a:r>
              <a:rPr lang="en-ZA"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ZA" b="1"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D</a:t>
            </a:r>
            <a:endParaRPr lang="en-ZA" b="1" dirty="0">
              <a:effectLst/>
              <a:latin typeface="Times New Roman" panose="02020603050405020304" pitchFamily="18" charset="0"/>
              <a:ea typeface="Times New Roman" panose="02020603050405020304" pitchFamily="18" charset="0"/>
            </a:endParaRPr>
          </a:p>
          <a:p>
            <a:pPr algn="ctr" fontAlgn="base">
              <a:spcAft>
                <a:spcPts val="0"/>
              </a:spcAft>
            </a:pPr>
            <a:r>
              <a:rPr lang="en-ZA" sz="1200" dirty="0">
                <a:effectLst/>
                <a:latin typeface="Times New Roman" panose="02020603050405020304" pitchFamily="18" charset="0"/>
                <a:ea typeface="Times New Roman" panose="02020603050405020304" pitchFamily="18" charset="0"/>
              </a:rPr>
              <a:t> </a:t>
            </a:r>
          </a:p>
        </p:txBody>
      </p:sp>
      <p:sp>
        <p:nvSpPr>
          <p:cNvPr id="27" name="Rounded Rectangle 26"/>
          <p:cNvSpPr/>
          <p:nvPr/>
        </p:nvSpPr>
        <p:spPr>
          <a:xfrm>
            <a:off x="8506891" y="4464440"/>
            <a:ext cx="1912901" cy="1433733"/>
          </a:xfrm>
          <a:prstGeom prst="roundRect">
            <a:avLst/>
          </a:prstGeom>
          <a:solidFill>
            <a:srgbClr val="00B0F0"/>
          </a:solidFill>
          <a:ln w="12700" cap="flat" cmpd="sng" algn="ctr">
            <a:solidFill>
              <a:srgbClr val="5B9BD5">
                <a:shade val="50000"/>
              </a:srgbClr>
            </a:solidFill>
            <a:prstDash val="solid"/>
            <a:miter lim="800000"/>
          </a:ln>
          <a:effectLst/>
        </p:spPr>
        <p:txBody>
          <a:bodyPr rtlCol="0" anchor="t" anchorCtr="0">
            <a:noAutofit/>
          </a:bodyPr>
          <a:lstStyle/>
          <a:p>
            <a:pPr algn="ctr" fontAlgn="base">
              <a:spcAft>
                <a:spcPts val="0"/>
              </a:spcAft>
            </a:pPr>
            <a:r>
              <a:rPr lang="en-ZA" b="1"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Department</a:t>
            </a:r>
            <a:r>
              <a:rPr lang="en-ZA"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E</a:t>
            </a:r>
            <a:endParaRPr lang="en-ZA" sz="1200" b="1" dirty="0">
              <a:effectLst/>
              <a:latin typeface="Times New Roman" panose="02020603050405020304" pitchFamily="18" charset="0"/>
              <a:ea typeface="Times New Roman" panose="02020603050405020304" pitchFamily="18" charset="0"/>
            </a:endParaRPr>
          </a:p>
          <a:p>
            <a:pPr algn="ctr" fontAlgn="base">
              <a:spcAft>
                <a:spcPts val="0"/>
              </a:spcAft>
            </a:pPr>
            <a:r>
              <a:rPr lang="en-ZA" sz="1200" dirty="0">
                <a:effectLst/>
                <a:latin typeface="Times New Roman" panose="02020603050405020304" pitchFamily="18" charset="0"/>
                <a:ea typeface="Times New Roman" panose="02020603050405020304" pitchFamily="18" charset="0"/>
              </a:rPr>
              <a:t> </a:t>
            </a:r>
          </a:p>
        </p:txBody>
      </p:sp>
      <p:sp>
        <p:nvSpPr>
          <p:cNvPr id="30" name="Rounded Rectangle 29"/>
          <p:cNvSpPr/>
          <p:nvPr/>
        </p:nvSpPr>
        <p:spPr>
          <a:xfrm>
            <a:off x="495086" y="4805835"/>
            <a:ext cx="1143635" cy="381000"/>
          </a:xfrm>
          <a:prstGeom prst="roundRect">
            <a:avLst/>
          </a:prstGeom>
          <a:solidFill>
            <a:schemeClr val="accent3"/>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base">
              <a:spcAft>
                <a:spcPts val="0"/>
              </a:spcAft>
            </a:pPr>
            <a:r>
              <a:rPr lang="en-ZA" sz="1600" b="1" dirty="0">
                <a:latin typeface="+mj-lt"/>
                <a:ea typeface="Times New Roman" panose="02020603050405020304" pitchFamily="18" charset="0"/>
              </a:rPr>
              <a:t>GRS</a:t>
            </a:r>
          </a:p>
        </p:txBody>
      </p:sp>
      <p:sp>
        <p:nvSpPr>
          <p:cNvPr id="31" name="Rounded Rectangle 30"/>
          <p:cNvSpPr/>
          <p:nvPr/>
        </p:nvSpPr>
        <p:spPr>
          <a:xfrm>
            <a:off x="540705" y="5172799"/>
            <a:ext cx="1151890" cy="317500"/>
          </a:xfrm>
          <a:prstGeom prst="roundRect">
            <a:avLst/>
          </a:prstGeom>
          <a:solidFill>
            <a:schemeClr val="accent3"/>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base">
              <a:spcAft>
                <a:spcPts val="0"/>
              </a:spcAft>
            </a:pPr>
            <a:r>
              <a:rPr lang="en-ZA" sz="1600" b="1" dirty="0">
                <a:latin typeface="+mj-lt"/>
                <a:ea typeface="Times New Roman" panose="02020603050405020304" pitchFamily="18" charset="0"/>
              </a:rPr>
              <a:t>Bursaries</a:t>
            </a:r>
          </a:p>
        </p:txBody>
      </p:sp>
      <p:sp>
        <p:nvSpPr>
          <p:cNvPr id="32" name="Rounded Rectangle 31"/>
          <p:cNvSpPr/>
          <p:nvPr/>
        </p:nvSpPr>
        <p:spPr>
          <a:xfrm>
            <a:off x="518422" y="5446434"/>
            <a:ext cx="1298787" cy="317500"/>
          </a:xfrm>
          <a:prstGeom prst="roundRect">
            <a:avLst/>
          </a:prstGeom>
          <a:solidFill>
            <a:schemeClr val="accent3"/>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base">
              <a:spcAft>
                <a:spcPts val="0"/>
              </a:spcAft>
            </a:pPr>
            <a:r>
              <a:rPr lang="en-ZA" sz="1600" b="1" dirty="0">
                <a:latin typeface="+mj-lt"/>
                <a:ea typeface="Times New Roman" panose="02020603050405020304" pitchFamily="18" charset="0"/>
              </a:rPr>
              <a:t>Internship</a:t>
            </a:r>
          </a:p>
        </p:txBody>
      </p:sp>
      <p:sp>
        <p:nvSpPr>
          <p:cNvPr id="33" name="Text Box 142"/>
          <p:cNvSpPr txBox="1"/>
          <p:nvPr/>
        </p:nvSpPr>
        <p:spPr>
          <a:xfrm>
            <a:off x="2788964" y="4845911"/>
            <a:ext cx="1151890" cy="349250"/>
          </a:xfrm>
          <a:prstGeom prst="rect">
            <a:avLst/>
          </a:prstGeom>
          <a:solidFill>
            <a:schemeClr val="accent3"/>
          </a:solidFill>
          <a:ln/>
          <a:effectLst>
            <a:outerShdw blurRad="57150" dist="19050" dir="5400000" algn="ctr" rotWithShape="0">
              <a:srgbClr val="000000">
                <a:alpha val="63000"/>
              </a:srgbClr>
            </a:outerShdw>
            <a:softEdge rad="635000"/>
          </a:effectLst>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ZA" sz="1400" b="1" dirty="0">
                <a:effectLst/>
                <a:ea typeface="Calibri" panose="020F0502020204030204" pitchFamily="34" charset="0"/>
                <a:cs typeface="Times New Roman" panose="02020603050405020304" pitchFamily="18" charset="0"/>
              </a:rPr>
              <a:t>GRS</a:t>
            </a:r>
            <a:endParaRPr lang="en-ZA" sz="1100" dirty="0">
              <a:effectLst/>
              <a:ea typeface="Calibri" panose="020F0502020204030204" pitchFamily="34" charset="0"/>
              <a:cs typeface="Times New Roman" panose="02020603050405020304" pitchFamily="18" charset="0"/>
            </a:endParaRPr>
          </a:p>
        </p:txBody>
      </p:sp>
      <p:sp>
        <p:nvSpPr>
          <p:cNvPr id="34" name="Text Box 143"/>
          <p:cNvSpPr txBox="1"/>
          <p:nvPr/>
        </p:nvSpPr>
        <p:spPr>
          <a:xfrm>
            <a:off x="2598083" y="5161926"/>
            <a:ext cx="1367991" cy="349250"/>
          </a:xfrm>
          <a:prstGeom prst="rect">
            <a:avLst/>
          </a:prstGeom>
          <a:solidFill>
            <a:schemeClr val="accent3"/>
          </a:solidFill>
          <a:ln w="6350">
            <a:noFill/>
          </a:ln>
          <a:effectLst>
            <a:softEdge rad="635000"/>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ZA" sz="1400" b="1" dirty="0">
                <a:solidFill>
                  <a:srgbClr val="FFFFFF"/>
                </a:solidFill>
                <a:effectLst/>
                <a:ea typeface="Calibri" panose="020F0502020204030204" pitchFamily="34" charset="0"/>
                <a:cs typeface="Times New Roman" panose="02020603050405020304" pitchFamily="18" charset="0"/>
              </a:rPr>
              <a:t>Learnership</a:t>
            </a:r>
            <a:endParaRPr lang="en-ZA" sz="1400" dirty="0">
              <a:effectLst/>
              <a:ea typeface="Calibri" panose="020F0502020204030204" pitchFamily="34" charset="0"/>
              <a:cs typeface="Times New Roman" panose="02020603050405020304" pitchFamily="18" charset="0"/>
            </a:endParaRPr>
          </a:p>
        </p:txBody>
      </p:sp>
      <p:sp>
        <p:nvSpPr>
          <p:cNvPr id="35" name="Text Box 140"/>
          <p:cNvSpPr txBox="1"/>
          <p:nvPr/>
        </p:nvSpPr>
        <p:spPr>
          <a:xfrm>
            <a:off x="2488878" y="5455822"/>
            <a:ext cx="1789114" cy="349250"/>
          </a:xfrm>
          <a:prstGeom prst="rect">
            <a:avLst/>
          </a:prstGeom>
          <a:solidFill>
            <a:schemeClr val="accent3"/>
          </a:solidFill>
          <a:ln>
            <a:noFill/>
          </a:ln>
          <a:effectLst>
            <a:outerShdw blurRad="57150" dist="19050" dir="5400000" algn="ctr" rotWithShape="0">
              <a:srgbClr val="000000">
                <a:alpha val="63000"/>
              </a:srgbClr>
            </a:outerShdw>
            <a:softEdge rad="635000"/>
          </a:effectLst>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ZA" sz="1400" b="1" dirty="0">
                <a:solidFill>
                  <a:srgbClr val="FFFFFF"/>
                </a:solidFill>
                <a:ea typeface="Calibri" panose="020F0502020204030204" pitchFamily="34" charset="0"/>
                <a:cs typeface="Times New Roman" panose="02020603050405020304" pitchFamily="18" charset="0"/>
              </a:rPr>
              <a:t>Apprenticeship</a:t>
            </a:r>
          </a:p>
        </p:txBody>
      </p:sp>
      <p:sp>
        <p:nvSpPr>
          <p:cNvPr id="36" name="Text Box 145"/>
          <p:cNvSpPr txBox="1"/>
          <p:nvPr/>
        </p:nvSpPr>
        <p:spPr>
          <a:xfrm>
            <a:off x="4570299" y="4845911"/>
            <a:ext cx="1363782" cy="372745"/>
          </a:xfrm>
          <a:prstGeom prst="rect">
            <a:avLst/>
          </a:prstGeom>
          <a:solidFill>
            <a:schemeClr val="accent3"/>
          </a:solidFill>
          <a:ln w="6350">
            <a:noFill/>
          </a:ln>
          <a:effectLst>
            <a:softEdge rad="635000"/>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ZA" sz="1400" b="1" dirty="0">
                <a:solidFill>
                  <a:srgbClr val="FFFFFF"/>
                </a:solidFill>
                <a:effectLst/>
                <a:ea typeface="Calibri" panose="020F0502020204030204" pitchFamily="34" charset="0"/>
                <a:cs typeface="Times New Roman" panose="02020603050405020304" pitchFamily="18" charset="0"/>
              </a:rPr>
              <a:t>Cadet Programmes</a:t>
            </a:r>
            <a:endParaRPr lang="en-ZA" sz="1400" dirty="0">
              <a:effectLst/>
              <a:ea typeface="Calibri" panose="020F0502020204030204" pitchFamily="34" charset="0"/>
              <a:cs typeface="Times New Roman" panose="02020603050405020304" pitchFamily="18" charset="0"/>
            </a:endParaRPr>
          </a:p>
        </p:txBody>
      </p:sp>
      <p:sp>
        <p:nvSpPr>
          <p:cNvPr id="37" name="Text Box 147"/>
          <p:cNvSpPr txBox="1"/>
          <p:nvPr/>
        </p:nvSpPr>
        <p:spPr>
          <a:xfrm>
            <a:off x="4559785" y="5251607"/>
            <a:ext cx="1363782" cy="349250"/>
          </a:xfrm>
          <a:prstGeom prst="rect">
            <a:avLst/>
          </a:prstGeom>
          <a:solidFill>
            <a:schemeClr val="accent3"/>
          </a:solidFill>
          <a:ln w="6350">
            <a:noFill/>
          </a:ln>
          <a:effectLst>
            <a:softEdge rad="635000"/>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ZA" sz="1400" b="1" dirty="0">
                <a:solidFill>
                  <a:srgbClr val="FFFFFF"/>
                </a:solidFill>
                <a:effectLst/>
                <a:ea typeface="Calibri" panose="020F0502020204030204" pitchFamily="34" charset="0"/>
                <a:cs typeface="Times New Roman" panose="02020603050405020304" pitchFamily="18" charset="0"/>
              </a:rPr>
              <a:t>Internship</a:t>
            </a:r>
            <a:endParaRPr lang="en-ZA" sz="1100" dirty="0">
              <a:effectLst/>
              <a:ea typeface="Calibri" panose="020F0502020204030204" pitchFamily="34" charset="0"/>
              <a:cs typeface="Times New Roman" panose="02020603050405020304" pitchFamily="18" charset="0"/>
            </a:endParaRPr>
          </a:p>
        </p:txBody>
      </p:sp>
      <p:sp>
        <p:nvSpPr>
          <p:cNvPr id="38" name="Text Box 148"/>
          <p:cNvSpPr txBox="1"/>
          <p:nvPr/>
        </p:nvSpPr>
        <p:spPr>
          <a:xfrm>
            <a:off x="4811373" y="5471459"/>
            <a:ext cx="1284627" cy="475615"/>
          </a:xfrm>
          <a:prstGeom prst="rect">
            <a:avLst/>
          </a:prstGeom>
          <a:solidFill>
            <a:schemeClr val="accent3"/>
          </a:solidFill>
          <a:ln w="6350">
            <a:noFill/>
          </a:ln>
          <a:effectLst>
            <a:softEdge rad="635000"/>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ZA" sz="1400" b="1" dirty="0">
                <a:solidFill>
                  <a:srgbClr val="FFFFFF"/>
                </a:solidFill>
                <a:effectLst/>
                <a:ea typeface="Calibri" panose="020F0502020204030204" pitchFamily="34" charset="0"/>
                <a:cs typeface="Times New Roman" panose="02020603050405020304" pitchFamily="18" charset="0"/>
              </a:rPr>
              <a:t>Bursaries</a:t>
            </a:r>
            <a:endParaRPr lang="en-ZA" sz="1100" dirty="0">
              <a:effectLst/>
              <a:ea typeface="Calibri" panose="020F0502020204030204" pitchFamily="34" charset="0"/>
              <a:cs typeface="Times New Roman" panose="02020603050405020304" pitchFamily="18" charset="0"/>
            </a:endParaRPr>
          </a:p>
        </p:txBody>
      </p:sp>
      <p:sp>
        <p:nvSpPr>
          <p:cNvPr id="39" name="Text Box 149"/>
          <p:cNvSpPr txBox="1"/>
          <p:nvPr/>
        </p:nvSpPr>
        <p:spPr>
          <a:xfrm>
            <a:off x="6542671" y="4908093"/>
            <a:ext cx="1968950" cy="227986"/>
          </a:xfrm>
          <a:prstGeom prst="rect">
            <a:avLst/>
          </a:prstGeom>
          <a:solidFill>
            <a:schemeClr val="accent3"/>
          </a:solidFill>
          <a:ln w="6350">
            <a:noFill/>
          </a:ln>
          <a:effectLst>
            <a:softEdge rad="635000"/>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ZA" sz="1400" b="1" dirty="0">
                <a:solidFill>
                  <a:srgbClr val="FFFFFF"/>
                </a:solidFill>
                <a:effectLst/>
                <a:ea typeface="Calibri" panose="020F0502020204030204" pitchFamily="34" charset="0"/>
                <a:cs typeface="Times New Roman" panose="02020603050405020304" pitchFamily="18" charset="0"/>
              </a:rPr>
              <a:t>Bursaries</a:t>
            </a:r>
            <a:endParaRPr lang="en-ZA" sz="1100" dirty="0">
              <a:effectLst/>
              <a:ea typeface="Calibri" panose="020F0502020204030204" pitchFamily="34" charset="0"/>
              <a:cs typeface="Times New Roman" panose="02020603050405020304" pitchFamily="18" charset="0"/>
            </a:endParaRPr>
          </a:p>
        </p:txBody>
      </p:sp>
      <p:sp>
        <p:nvSpPr>
          <p:cNvPr id="40" name="Text Box 151"/>
          <p:cNvSpPr txBox="1"/>
          <p:nvPr/>
        </p:nvSpPr>
        <p:spPr>
          <a:xfrm>
            <a:off x="6547930" y="5148392"/>
            <a:ext cx="2066375" cy="167322"/>
          </a:xfrm>
          <a:prstGeom prst="rect">
            <a:avLst/>
          </a:prstGeom>
          <a:solidFill>
            <a:schemeClr val="accent3"/>
          </a:solidFill>
          <a:ln w="6350">
            <a:noFill/>
          </a:ln>
          <a:effectLst>
            <a:softEdge rad="635000"/>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ZA" sz="1400" b="1" dirty="0">
                <a:solidFill>
                  <a:srgbClr val="FFFFFF"/>
                </a:solidFill>
                <a:effectLst/>
                <a:ea typeface="Calibri" panose="020F0502020204030204" pitchFamily="34" charset="0"/>
                <a:cs typeface="Times New Roman" panose="02020603050405020304" pitchFamily="18" charset="0"/>
              </a:rPr>
              <a:t>Apprenticeship</a:t>
            </a:r>
            <a:endParaRPr lang="en-ZA" sz="1400" dirty="0">
              <a:effectLst/>
              <a:ea typeface="Calibri" panose="020F0502020204030204" pitchFamily="34" charset="0"/>
              <a:cs typeface="Times New Roman" panose="02020603050405020304" pitchFamily="18" charset="0"/>
            </a:endParaRPr>
          </a:p>
        </p:txBody>
      </p:sp>
      <p:sp>
        <p:nvSpPr>
          <p:cNvPr id="41" name="Text Box 150"/>
          <p:cNvSpPr txBox="1"/>
          <p:nvPr/>
        </p:nvSpPr>
        <p:spPr>
          <a:xfrm>
            <a:off x="6410061" y="5374722"/>
            <a:ext cx="1964254" cy="181960"/>
          </a:xfrm>
          <a:prstGeom prst="rect">
            <a:avLst/>
          </a:prstGeom>
          <a:solidFill>
            <a:schemeClr val="accent3"/>
          </a:solidFill>
          <a:ln w="6350">
            <a:noFill/>
          </a:ln>
          <a:effectLst>
            <a:softEdge rad="635000"/>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ZA" sz="1400" b="1" dirty="0">
                <a:solidFill>
                  <a:srgbClr val="FFFFFF"/>
                </a:solidFill>
                <a:ea typeface="Calibri" panose="020F0502020204030204" pitchFamily="34" charset="0"/>
                <a:cs typeface="Times New Roman" panose="02020603050405020304" pitchFamily="18" charset="0"/>
              </a:rPr>
              <a:t>GRS</a:t>
            </a:r>
          </a:p>
        </p:txBody>
      </p:sp>
      <p:sp>
        <p:nvSpPr>
          <p:cNvPr id="42" name="Text Box 152"/>
          <p:cNvSpPr txBox="1"/>
          <p:nvPr/>
        </p:nvSpPr>
        <p:spPr>
          <a:xfrm>
            <a:off x="6538160" y="5567164"/>
            <a:ext cx="1964885" cy="301625"/>
          </a:xfrm>
          <a:prstGeom prst="rect">
            <a:avLst/>
          </a:prstGeom>
          <a:solidFill>
            <a:schemeClr val="accent3"/>
          </a:solidFill>
          <a:ln w="6350">
            <a:noFill/>
          </a:ln>
          <a:effectLst>
            <a:softEdge rad="635000"/>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ZA" sz="1400" b="1" dirty="0">
                <a:solidFill>
                  <a:srgbClr val="FFFFFF"/>
                </a:solidFill>
                <a:effectLst/>
                <a:ea typeface="Calibri" panose="020F0502020204030204" pitchFamily="34" charset="0"/>
                <a:cs typeface="Times New Roman" panose="02020603050405020304" pitchFamily="18" charset="0"/>
              </a:rPr>
              <a:t>Traineeship</a:t>
            </a:r>
            <a:endParaRPr lang="en-ZA" sz="1100" dirty="0">
              <a:effectLst/>
              <a:ea typeface="Calibri" panose="020F0502020204030204" pitchFamily="34" charset="0"/>
              <a:cs typeface="Times New Roman" panose="02020603050405020304" pitchFamily="18" charset="0"/>
            </a:endParaRPr>
          </a:p>
        </p:txBody>
      </p:sp>
      <p:sp>
        <p:nvSpPr>
          <p:cNvPr id="43" name="Text Box 155"/>
          <p:cNvSpPr txBox="1"/>
          <p:nvPr/>
        </p:nvSpPr>
        <p:spPr>
          <a:xfrm>
            <a:off x="8879458" y="4813261"/>
            <a:ext cx="1345022" cy="266477"/>
          </a:xfrm>
          <a:prstGeom prst="rect">
            <a:avLst/>
          </a:prstGeom>
          <a:solidFill>
            <a:schemeClr val="accent3"/>
          </a:solidFill>
          <a:ln w="6350">
            <a:noFill/>
          </a:ln>
          <a:effectLst>
            <a:softEdge rad="635000"/>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ZA" sz="1400" b="1" dirty="0">
                <a:solidFill>
                  <a:srgbClr val="FFFFFF"/>
                </a:solidFill>
                <a:ea typeface="Calibri" panose="020F0502020204030204" pitchFamily="34" charset="0"/>
                <a:cs typeface="Times New Roman" panose="02020603050405020304" pitchFamily="18" charset="0"/>
              </a:rPr>
              <a:t>Learnership</a:t>
            </a:r>
          </a:p>
        </p:txBody>
      </p:sp>
      <p:sp>
        <p:nvSpPr>
          <p:cNvPr id="44" name="Text Box 154"/>
          <p:cNvSpPr txBox="1"/>
          <p:nvPr/>
        </p:nvSpPr>
        <p:spPr>
          <a:xfrm>
            <a:off x="8879458" y="5095041"/>
            <a:ext cx="1167765" cy="395257"/>
          </a:xfrm>
          <a:prstGeom prst="rect">
            <a:avLst/>
          </a:prstGeom>
          <a:solidFill>
            <a:schemeClr val="accent3"/>
          </a:solidFill>
          <a:ln w="6350">
            <a:noFill/>
          </a:ln>
          <a:effectLst>
            <a:softEdge rad="635000"/>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ZA" sz="1400" b="1" dirty="0">
                <a:solidFill>
                  <a:srgbClr val="FFFFFF"/>
                </a:solidFill>
                <a:ea typeface="Calibri" panose="020F0502020204030204" pitchFamily="34" charset="0"/>
                <a:cs typeface="Times New Roman" panose="02020603050405020304" pitchFamily="18" charset="0"/>
              </a:rPr>
              <a:t>Internship</a:t>
            </a:r>
          </a:p>
        </p:txBody>
      </p:sp>
      <p:sp>
        <p:nvSpPr>
          <p:cNvPr id="45" name="Text Box 153"/>
          <p:cNvSpPr txBox="1"/>
          <p:nvPr/>
        </p:nvSpPr>
        <p:spPr>
          <a:xfrm>
            <a:off x="8648711" y="5397386"/>
            <a:ext cx="1838952" cy="610870"/>
          </a:xfrm>
          <a:prstGeom prst="rect">
            <a:avLst/>
          </a:prstGeom>
          <a:solidFill>
            <a:schemeClr val="accent3"/>
          </a:solidFill>
          <a:ln w="6350">
            <a:noFill/>
          </a:ln>
          <a:effectLst>
            <a:softEdge rad="635000"/>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ZA" sz="1400" b="1" dirty="0">
                <a:solidFill>
                  <a:srgbClr val="FFFFFF"/>
                </a:solidFill>
                <a:ea typeface="Calibri" panose="020F0502020204030204" pitchFamily="34" charset="0"/>
                <a:cs typeface="Times New Roman" panose="02020603050405020304" pitchFamily="18" charset="0"/>
              </a:rPr>
              <a:t>Cadet</a:t>
            </a:r>
            <a:r>
              <a:rPr lang="en-ZA" sz="1200" b="1" dirty="0">
                <a:solidFill>
                  <a:srgbClr val="FFFFFF"/>
                </a:solidFill>
                <a:effectLst/>
                <a:ea typeface="Calibri" panose="020F0502020204030204" pitchFamily="34" charset="0"/>
                <a:cs typeface="Times New Roman" panose="02020603050405020304" pitchFamily="18" charset="0"/>
              </a:rPr>
              <a:t> </a:t>
            </a:r>
            <a:r>
              <a:rPr lang="en-ZA" sz="1400" b="1" dirty="0">
                <a:solidFill>
                  <a:srgbClr val="FFFFFF"/>
                </a:solidFill>
                <a:ea typeface="Calibri" panose="020F0502020204030204" pitchFamily="34" charset="0"/>
                <a:cs typeface="Times New Roman" panose="02020603050405020304" pitchFamily="18" charset="0"/>
              </a:rPr>
              <a:t>Programme</a:t>
            </a:r>
          </a:p>
        </p:txBody>
      </p:sp>
      <p:sp>
        <p:nvSpPr>
          <p:cNvPr id="4" name="Slide Number Placeholder 3"/>
          <p:cNvSpPr>
            <a:spLocks noGrp="1"/>
          </p:cNvSpPr>
          <p:nvPr>
            <p:ph type="sldNum" sz="quarter" idx="12"/>
          </p:nvPr>
        </p:nvSpPr>
        <p:spPr/>
        <p:txBody>
          <a:bodyPr/>
          <a:lstStyle/>
          <a:p>
            <a:fld id="{B59ACEC8-D248-43BB-9E41-8F603F9ACC52}" type="slidenum">
              <a:rPr lang="en-ZA" smtClean="0"/>
              <a:pPr/>
              <a:t>20</a:t>
            </a:fld>
            <a:endParaRPr lang="en-ZA" dirty="0"/>
          </a:p>
        </p:txBody>
      </p:sp>
    </p:spTree>
    <p:extLst>
      <p:ext uri="{BB962C8B-B14F-4D97-AF65-F5344CB8AC3E}">
        <p14:creationId xmlns:p14="http://schemas.microsoft.com/office/powerpoint/2010/main" xmlns="" val="16070571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33" y="0"/>
            <a:ext cx="10476089" cy="703942"/>
          </a:xfrm>
        </p:spPr>
        <p:txBody>
          <a:bodyPr>
            <a:noAutofit/>
          </a:bodyPr>
          <a:lstStyle/>
          <a:p>
            <a:pPr algn="ctr"/>
            <a:r>
              <a:rPr lang="en-ZA" sz="3200" b="1" dirty="0" smtClean="0">
                <a:latin typeface="Arial" panose="020B0604020202020204" pitchFamily="34" charset="0"/>
                <a:cs typeface="Arial" panose="020B0604020202020204" pitchFamily="34" charset="0"/>
              </a:rPr>
              <a:t>EXAMPLE OF A DEPARTMENTAL SKILLS PIPELINE INTERVENTION STRATEGY</a:t>
            </a:r>
            <a:endParaRPr lang="en-US" sz="3200" b="1"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cstate="print"/>
          <a:stretch>
            <a:fillRect/>
          </a:stretch>
        </p:blipFill>
        <p:spPr>
          <a:xfrm>
            <a:off x="290285" y="653142"/>
            <a:ext cx="12133943" cy="5219307"/>
          </a:xfrm>
          <a:prstGeom prst="rect">
            <a:avLst/>
          </a:prstGeom>
        </p:spPr>
      </p:pic>
      <p:sp>
        <p:nvSpPr>
          <p:cNvPr id="3" name="Slide Number Placeholder 2"/>
          <p:cNvSpPr>
            <a:spLocks noGrp="1"/>
          </p:cNvSpPr>
          <p:nvPr>
            <p:ph type="sldNum" sz="quarter" idx="12"/>
          </p:nvPr>
        </p:nvSpPr>
        <p:spPr/>
        <p:txBody>
          <a:bodyPr/>
          <a:lstStyle/>
          <a:p>
            <a:fld id="{B59ACEC8-D248-43BB-9E41-8F603F9ACC52}" type="slidenum">
              <a:rPr lang="en-ZA" smtClean="0"/>
              <a:pPr/>
              <a:t>21</a:t>
            </a:fld>
            <a:endParaRPr lang="en-ZA" dirty="0"/>
          </a:p>
        </p:txBody>
      </p:sp>
    </p:spTree>
    <p:extLst>
      <p:ext uri="{BB962C8B-B14F-4D97-AF65-F5344CB8AC3E}">
        <p14:creationId xmlns:p14="http://schemas.microsoft.com/office/powerpoint/2010/main" xmlns="" val="3316630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GRSF PROFESSIONAL PIPELINE</a:t>
            </a:r>
            <a:endParaRPr lang="en-ZA" dirty="0"/>
          </a:p>
        </p:txBody>
      </p:sp>
      <p:graphicFrame>
        <p:nvGraphicFramePr>
          <p:cNvPr id="44" name="Diagram 43"/>
          <p:cNvGraphicFramePr/>
          <p:nvPr>
            <p:extLst>
              <p:ext uri="{D42A27DB-BD31-4B8C-83A1-F6EECF244321}">
                <p14:modId xmlns:p14="http://schemas.microsoft.com/office/powerpoint/2010/main" xmlns="" val="1290469576"/>
              </p:ext>
            </p:extLst>
          </p:nvPr>
        </p:nvGraphicFramePr>
        <p:xfrm>
          <a:off x="0" y="1020924"/>
          <a:ext cx="4743079" cy="17994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5" name="Pentagon 5"/>
          <p:cNvSpPr/>
          <p:nvPr/>
        </p:nvSpPr>
        <p:spPr>
          <a:xfrm>
            <a:off x="710459" y="1505981"/>
            <a:ext cx="931028" cy="55536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b="1" dirty="0"/>
              <a:t>School</a:t>
            </a:r>
          </a:p>
          <a:p>
            <a:pPr algn="ctr"/>
            <a:r>
              <a:rPr lang="en-ZA" sz="1400" b="1" dirty="0"/>
              <a:t>(MSE)</a:t>
            </a:r>
          </a:p>
        </p:txBody>
      </p:sp>
      <p:sp>
        <p:nvSpPr>
          <p:cNvPr id="46" name="TextBox 45"/>
          <p:cNvSpPr txBox="1"/>
          <p:nvPr/>
        </p:nvSpPr>
        <p:spPr>
          <a:xfrm>
            <a:off x="599530" y="1128957"/>
            <a:ext cx="852618" cy="369332"/>
          </a:xfrm>
          <a:prstGeom prst="rect">
            <a:avLst/>
          </a:prstGeom>
          <a:noFill/>
        </p:spPr>
        <p:txBody>
          <a:bodyPr wrap="square" rtlCol="0">
            <a:spAutoFit/>
          </a:bodyPr>
          <a:lstStyle/>
          <a:p>
            <a:r>
              <a:rPr lang="en-ZA" dirty="0">
                <a:solidFill>
                  <a:schemeClr val="bg1"/>
                </a:solidFill>
              </a:rPr>
              <a:t>School</a:t>
            </a:r>
          </a:p>
        </p:txBody>
      </p:sp>
      <p:sp>
        <p:nvSpPr>
          <p:cNvPr id="47" name="TextBox 46"/>
          <p:cNvSpPr txBox="1"/>
          <p:nvPr/>
        </p:nvSpPr>
        <p:spPr>
          <a:xfrm>
            <a:off x="1647484" y="1140599"/>
            <a:ext cx="951471" cy="369332"/>
          </a:xfrm>
          <a:prstGeom prst="rect">
            <a:avLst/>
          </a:prstGeom>
          <a:noFill/>
        </p:spPr>
        <p:txBody>
          <a:bodyPr wrap="square" rtlCol="0">
            <a:spAutoFit/>
          </a:bodyPr>
          <a:lstStyle/>
          <a:p>
            <a:r>
              <a:rPr lang="en-ZA" dirty="0">
                <a:solidFill>
                  <a:schemeClr val="bg1"/>
                </a:solidFill>
              </a:rPr>
              <a:t>Theory</a:t>
            </a:r>
          </a:p>
        </p:txBody>
      </p:sp>
      <p:sp>
        <p:nvSpPr>
          <p:cNvPr id="50" name="TextBox 49"/>
          <p:cNvSpPr txBox="1"/>
          <p:nvPr/>
        </p:nvSpPr>
        <p:spPr>
          <a:xfrm>
            <a:off x="2997699" y="1125871"/>
            <a:ext cx="1507525" cy="338554"/>
          </a:xfrm>
          <a:prstGeom prst="rect">
            <a:avLst/>
          </a:prstGeom>
          <a:noFill/>
        </p:spPr>
        <p:txBody>
          <a:bodyPr wrap="square" rtlCol="0">
            <a:spAutoFit/>
          </a:bodyPr>
          <a:lstStyle/>
          <a:p>
            <a:r>
              <a:rPr lang="en-ZA" sz="1600" b="1" dirty="0">
                <a:solidFill>
                  <a:schemeClr val="bg1"/>
                </a:solidFill>
              </a:rPr>
              <a:t>Workplace</a:t>
            </a:r>
          </a:p>
        </p:txBody>
      </p:sp>
      <p:sp>
        <p:nvSpPr>
          <p:cNvPr id="52" name="TextBox 51"/>
          <p:cNvSpPr txBox="1"/>
          <p:nvPr/>
        </p:nvSpPr>
        <p:spPr>
          <a:xfrm>
            <a:off x="1105842" y="2121466"/>
            <a:ext cx="2854411" cy="338554"/>
          </a:xfrm>
          <a:prstGeom prst="rect">
            <a:avLst/>
          </a:prstGeom>
          <a:noFill/>
        </p:spPr>
        <p:txBody>
          <a:bodyPr wrap="square" rtlCol="0">
            <a:spAutoFit/>
          </a:bodyPr>
          <a:lstStyle/>
          <a:p>
            <a:r>
              <a:rPr lang="en-ZA" sz="1600" b="1" dirty="0">
                <a:solidFill>
                  <a:schemeClr val="bg1"/>
                </a:solidFill>
              </a:rPr>
              <a:t>Education and Training</a:t>
            </a:r>
          </a:p>
        </p:txBody>
      </p:sp>
      <p:sp>
        <p:nvSpPr>
          <p:cNvPr id="53" name="Pentagon 10"/>
          <p:cNvSpPr/>
          <p:nvPr/>
        </p:nvSpPr>
        <p:spPr>
          <a:xfrm>
            <a:off x="1683475" y="1545158"/>
            <a:ext cx="1350750" cy="505853"/>
          </a:xfrm>
          <a:prstGeom prst="homePlate">
            <a:avLst>
              <a:gd name="adj" fmla="val 402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b="1" dirty="0"/>
              <a:t>Higher</a:t>
            </a:r>
          </a:p>
          <a:p>
            <a:pPr algn="ctr"/>
            <a:r>
              <a:rPr lang="en-ZA" sz="1400" b="1" dirty="0"/>
              <a:t>Education</a:t>
            </a:r>
          </a:p>
        </p:txBody>
      </p:sp>
      <p:sp>
        <p:nvSpPr>
          <p:cNvPr id="56" name="Pentagon 11"/>
          <p:cNvSpPr/>
          <p:nvPr/>
        </p:nvSpPr>
        <p:spPr>
          <a:xfrm>
            <a:off x="3063192" y="1549901"/>
            <a:ext cx="1315798" cy="52048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b="1" dirty="0"/>
              <a:t>Candidacy</a:t>
            </a:r>
          </a:p>
        </p:txBody>
      </p:sp>
      <p:graphicFrame>
        <p:nvGraphicFramePr>
          <p:cNvPr id="66" name="Diagram 65"/>
          <p:cNvGraphicFramePr/>
          <p:nvPr>
            <p:extLst>
              <p:ext uri="{D42A27DB-BD31-4B8C-83A1-F6EECF244321}">
                <p14:modId xmlns:p14="http://schemas.microsoft.com/office/powerpoint/2010/main" xmlns="" val="726694672"/>
              </p:ext>
            </p:extLst>
          </p:nvPr>
        </p:nvGraphicFramePr>
        <p:xfrm>
          <a:off x="4076356" y="1040395"/>
          <a:ext cx="6674021" cy="139425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8" name="Flowchart: Data 67"/>
          <p:cNvSpPr/>
          <p:nvPr/>
        </p:nvSpPr>
        <p:spPr>
          <a:xfrm>
            <a:off x="4517121" y="1708899"/>
            <a:ext cx="1793050" cy="433375"/>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b="1" dirty="0"/>
              <a:t>Registered</a:t>
            </a:r>
          </a:p>
        </p:txBody>
      </p:sp>
      <p:sp>
        <p:nvSpPr>
          <p:cNvPr id="69" name="Flowchart: Data 68"/>
          <p:cNvSpPr/>
          <p:nvPr/>
        </p:nvSpPr>
        <p:spPr>
          <a:xfrm>
            <a:off x="5991846" y="1707662"/>
            <a:ext cx="2145811" cy="433375"/>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b="1" dirty="0"/>
              <a:t>Experienced</a:t>
            </a:r>
          </a:p>
        </p:txBody>
      </p:sp>
      <p:sp>
        <p:nvSpPr>
          <p:cNvPr id="70" name="Flowchart: Data 69"/>
          <p:cNvSpPr/>
          <p:nvPr/>
        </p:nvSpPr>
        <p:spPr>
          <a:xfrm rot="10800000" flipV="1">
            <a:off x="6675310" y="1320757"/>
            <a:ext cx="2443521" cy="370448"/>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b="1" dirty="0"/>
              <a:t>Management</a:t>
            </a:r>
          </a:p>
        </p:txBody>
      </p:sp>
      <p:sp>
        <p:nvSpPr>
          <p:cNvPr id="71" name="Flowchart: Data 70"/>
          <p:cNvSpPr/>
          <p:nvPr/>
        </p:nvSpPr>
        <p:spPr>
          <a:xfrm>
            <a:off x="7945396" y="1707662"/>
            <a:ext cx="1234392" cy="433375"/>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b="1" dirty="0"/>
              <a:t>Expert</a:t>
            </a:r>
          </a:p>
        </p:txBody>
      </p:sp>
      <p:sp>
        <p:nvSpPr>
          <p:cNvPr id="73" name="Pentagon 25"/>
          <p:cNvSpPr/>
          <p:nvPr/>
        </p:nvSpPr>
        <p:spPr>
          <a:xfrm>
            <a:off x="9213423" y="1304458"/>
            <a:ext cx="1362253" cy="85185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b="1" dirty="0"/>
              <a:t>Retired-Active</a:t>
            </a:r>
          </a:p>
        </p:txBody>
      </p:sp>
      <p:sp>
        <p:nvSpPr>
          <p:cNvPr id="74" name="TextBox 73"/>
          <p:cNvSpPr txBox="1"/>
          <p:nvPr/>
        </p:nvSpPr>
        <p:spPr>
          <a:xfrm>
            <a:off x="4564790" y="1015268"/>
            <a:ext cx="1411422" cy="369332"/>
          </a:xfrm>
          <a:prstGeom prst="rect">
            <a:avLst/>
          </a:prstGeom>
          <a:noFill/>
        </p:spPr>
        <p:txBody>
          <a:bodyPr wrap="square" rtlCol="0">
            <a:spAutoFit/>
          </a:bodyPr>
          <a:lstStyle/>
          <a:p>
            <a:r>
              <a:rPr lang="en-ZA" dirty="0">
                <a:solidFill>
                  <a:schemeClr val="bg1"/>
                </a:solidFill>
              </a:rPr>
              <a:t>Assessment</a:t>
            </a:r>
          </a:p>
        </p:txBody>
      </p:sp>
      <p:sp>
        <p:nvSpPr>
          <p:cNvPr id="76" name="TextBox 75"/>
          <p:cNvSpPr txBox="1"/>
          <p:nvPr/>
        </p:nvSpPr>
        <p:spPr>
          <a:xfrm>
            <a:off x="6867804" y="1002705"/>
            <a:ext cx="1839037" cy="369332"/>
          </a:xfrm>
          <a:prstGeom prst="rect">
            <a:avLst/>
          </a:prstGeom>
          <a:noFill/>
        </p:spPr>
        <p:txBody>
          <a:bodyPr wrap="square" rtlCol="0">
            <a:spAutoFit/>
          </a:bodyPr>
          <a:lstStyle/>
          <a:p>
            <a:pPr algn="ctr"/>
            <a:r>
              <a:rPr lang="en-ZA" dirty="0">
                <a:solidFill>
                  <a:schemeClr val="bg1"/>
                </a:solidFill>
              </a:rPr>
              <a:t>Experts</a:t>
            </a:r>
          </a:p>
        </p:txBody>
      </p:sp>
      <p:sp>
        <p:nvSpPr>
          <p:cNvPr id="77" name="TextBox 76"/>
          <p:cNvSpPr txBox="1"/>
          <p:nvPr/>
        </p:nvSpPr>
        <p:spPr>
          <a:xfrm>
            <a:off x="5041016" y="2152015"/>
            <a:ext cx="3080150" cy="338554"/>
          </a:xfrm>
          <a:prstGeom prst="rect">
            <a:avLst/>
          </a:prstGeom>
          <a:noFill/>
        </p:spPr>
        <p:txBody>
          <a:bodyPr wrap="square" rtlCol="0">
            <a:spAutoFit/>
          </a:bodyPr>
          <a:lstStyle/>
          <a:p>
            <a:pPr algn="ctr"/>
            <a:r>
              <a:rPr lang="en-ZA" sz="1600" b="1" dirty="0">
                <a:solidFill>
                  <a:schemeClr val="bg1"/>
                </a:solidFill>
              </a:rPr>
              <a:t>Professional Practice</a:t>
            </a:r>
          </a:p>
        </p:txBody>
      </p:sp>
      <p:graphicFrame>
        <p:nvGraphicFramePr>
          <p:cNvPr id="78" name="Diagram 77"/>
          <p:cNvGraphicFramePr/>
          <p:nvPr>
            <p:extLst>
              <p:ext uri="{D42A27DB-BD31-4B8C-83A1-F6EECF244321}">
                <p14:modId xmlns:p14="http://schemas.microsoft.com/office/powerpoint/2010/main" xmlns="" val="1394830231"/>
              </p:ext>
            </p:extLst>
          </p:nvPr>
        </p:nvGraphicFramePr>
        <p:xfrm>
          <a:off x="10091207" y="1024968"/>
          <a:ext cx="1975050" cy="143194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79" name="TextBox 78"/>
          <p:cNvSpPr txBox="1"/>
          <p:nvPr/>
        </p:nvSpPr>
        <p:spPr>
          <a:xfrm>
            <a:off x="10804152" y="1483383"/>
            <a:ext cx="890926" cy="523220"/>
          </a:xfrm>
          <a:prstGeom prst="rect">
            <a:avLst/>
          </a:prstGeom>
          <a:noFill/>
        </p:spPr>
        <p:txBody>
          <a:bodyPr wrap="square" rtlCol="0">
            <a:spAutoFit/>
          </a:bodyPr>
          <a:lstStyle/>
          <a:p>
            <a:r>
              <a:rPr lang="en-ZA" sz="1400" b="1" dirty="0"/>
              <a:t>Retired Inactive</a:t>
            </a:r>
          </a:p>
        </p:txBody>
      </p:sp>
      <p:sp>
        <p:nvSpPr>
          <p:cNvPr id="81" name="TextBox 80"/>
          <p:cNvSpPr txBox="1"/>
          <p:nvPr/>
        </p:nvSpPr>
        <p:spPr>
          <a:xfrm>
            <a:off x="55834" y="2440334"/>
            <a:ext cx="1627641" cy="338554"/>
          </a:xfrm>
          <a:prstGeom prst="rect">
            <a:avLst/>
          </a:prstGeom>
          <a:solidFill>
            <a:srgbClr val="FAAA17"/>
          </a:solidFill>
        </p:spPr>
        <p:txBody>
          <a:bodyPr wrap="square" rtlCol="0">
            <a:spAutoFit/>
          </a:bodyPr>
          <a:lstStyle/>
          <a:p>
            <a:r>
              <a:rPr lang="en-ZA" sz="1600" dirty="0">
                <a:solidFill>
                  <a:schemeClr val="bg1"/>
                </a:solidFill>
              </a:rPr>
              <a:t>Basic Education</a:t>
            </a:r>
          </a:p>
        </p:txBody>
      </p:sp>
      <p:sp>
        <p:nvSpPr>
          <p:cNvPr id="82" name="Rounded Rectangle 41"/>
          <p:cNvSpPr/>
          <p:nvPr/>
        </p:nvSpPr>
        <p:spPr>
          <a:xfrm>
            <a:off x="123708" y="3227294"/>
            <a:ext cx="1517779" cy="1779467"/>
          </a:xfrm>
          <a:prstGeom prst="roundRect">
            <a:avLst/>
          </a:prstGeom>
          <a:solidFill>
            <a:srgbClr val="00B050"/>
          </a:solidFill>
          <a:ln/>
        </p:spPr>
        <p:style>
          <a:lnRef idx="2">
            <a:schemeClr val="dk1">
              <a:shade val="50000"/>
            </a:schemeClr>
          </a:lnRef>
          <a:fillRef idx="1">
            <a:schemeClr val="dk1"/>
          </a:fillRef>
          <a:effectRef idx="0">
            <a:schemeClr val="dk1"/>
          </a:effectRef>
          <a:fontRef idx="minor">
            <a:schemeClr val="lt1"/>
          </a:fontRef>
        </p:style>
        <p:txBody>
          <a:bodyPr rtlCol="0" anchor="t"/>
          <a:lstStyle/>
          <a:p>
            <a:pPr algn="ctr"/>
            <a:r>
              <a:rPr lang="en-ZA" sz="1150" b="1" dirty="0">
                <a:solidFill>
                  <a:schemeClr val="bg1"/>
                </a:solidFill>
              </a:rPr>
              <a:t>Complete Basic Education </a:t>
            </a:r>
            <a:r>
              <a:rPr lang="en-ZA" sz="1150" b="1" dirty="0" smtClean="0">
                <a:solidFill>
                  <a:schemeClr val="bg1"/>
                </a:solidFill>
              </a:rPr>
              <a:t>with relevant subjects </a:t>
            </a:r>
            <a:r>
              <a:rPr lang="en-ZA" sz="1150" b="1" dirty="0">
                <a:solidFill>
                  <a:schemeClr val="bg1"/>
                </a:solidFill>
              </a:rPr>
              <a:t>M</a:t>
            </a:r>
            <a:r>
              <a:rPr lang="en-ZA" sz="1150" b="1" dirty="0" smtClean="0">
                <a:solidFill>
                  <a:schemeClr val="bg1"/>
                </a:solidFill>
              </a:rPr>
              <a:t>ath</a:t>
            </a:r>
            <a:r>
              <a:rPr lang="en-ZA" sz="1150" b="1" dirty="0">
                <a:solidFill>
                  <a:schemeClr val="bg1"/>
                </a:solidFill>
              </a:rPr>
              <a:t>, </a:t>
            </a:r>
            <a:r>
              <a:rPr lang="en-ZA" sz="1150" b="1" dirty="0" smtClean="0">
                <a:solidFill>
                  <a:schemeClr val="bg1"/>
                </a:solidFill>
              </a:rPr>
              <a:t>Natural </a:t>
            </a:r>
            <a:r>
              <a:rPr lang="en-ZA" sz="1150" b="1" dirty="0">
                <a:solidFill>
                  <a:schemeClr val="bg1"/>
                </a:solidFill>
              </a:rPr>
              <a:t>Science/Geography, </a:t>
            </a:r>
            <a:r>
              <a:rPr lang="en-ZA" sz="1150" b="1" dirty="0" smtClean="0">
                <a:solidFill>
                  <a:schemeClr val="bg1"/>
                </a:solidFill>
              </a:rPr>
              <a:t>Life Science </a:t>
            </a:r>
            <a:r>
              <a:rPr lang="en-ZA" sz="1150" b="1" dirty="0">
                <a:solidFill>
                  <a:schemeClr val="bg1"/>
                </a:solidFill>
              </a:rPr>
              <a:t>Accounting Economics &amp; English</a:t>
            </a:r>
          </a:p>
        </p:txBody>
      </p:sp>
      <p:cxnSp>
        <p:nvCxnSpPr>
          <p:cNvPr id="83" name="Straight Arrow Connector 82"/>
          <p:cNvCxnSpPr/>
          <p:nvPr/>
        </p:nvCxnSpPr>
        <p:spPr>
          <a:xfrm>
            <a:off x="769551" y="2864682"/>
            <a:ext cx="0" cy="362612"/>
          </a:xfrm>
          <a:prstGeom prst="straightConnector1">
            <a:avLst/>
          </a:prstGeom>
          <a:ln w="381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1892873" y="2474835"/>
            <a:ext cx="2850206" cy="338554"/>
          </a:xfrm>
          <a:prstGeom prst="rect">
            <a:avLst/>
          </a:prstGeom>
          <a:solidFill>
            <a:srgbClr val="FAAA17"/>
          </a:solidFill>
        </p:spPr>
        <p:txBody>
          <a:bodyPr wrap="square" rtlCol="0">
            <a:spAutoFit/>
          </a:bodyPr>
          <a:lstStyle/>
          <a:p>
            <a:pPr algn="ctr"/>
            <a:r>
              <a:rPr lang="en-ZA" sz="1600" dirty="0">
                <a:solidFill>
                  <a:schemeClr val="bg1"/>
                </a:solidFill>
              </a:rPr>
              <a:t>Professional Formation</a:t>
            </a:r>
          </a:p>
        </p:txBody>
      </p:sp>
      <p:sp>
        <p:nvSpPr>
          <p:cNvPr id="86" name="Rounded Rectangle 50"/>
          <p:cNvSpPr/>
          <p:nvPr/>
        </p:nvSpPr>
        <p:spPr>
          <a:xfrm>
            <a:off x="1683475" y="3227293"/>
            <a:ext cx="1517779" cy="1799364"/>
          </a:xfrm>
          <a:prstGeom prst="roundRect">
            <a:avLst/>
          </a:prstGeom>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t"/>
          <a:lstStyle/>
          <a:p>
            <a:pPr algn="ctr"/>
            <a:r>
              <a:rPr lang="en-ZA" sz="1400" b="1" u="sng" dirty="0">
                <a:solidFill>
                  <a:schemeClr val="bg1"/>
                </a:solidFill>
              </a:rPr>
              <a:t>Stage 1:</a:t>
            </a:r>
          </a:p>
          <a:p>
            <a:pPr algn="ctr"/>
            <a:r>
              <a:rPr lang="en-ZA" sz="1350" b="1" dirty="0">
                <a:solidFill>
                  <a:schemeClr val="bg1"/>
                </a:solidFill>
              </a:rPr>
              <a:t>Complete Relevant </a:t>
            </a:r>
            <a:r>
              <a:rPr lang="en-ZA" sz="1350" b="1" dirty="0" smtClean="0">
                <a:solidFill>
                  <a:schemeClr val="bg1"/>
                </a:solidFill>
              </a:rPr>
              <a:t>Tertiary Education Stream/</a:t>
            </a:r>
          </a:p>
          <a:p>
            <a:pPr algn="ctr"/>
            <a:r>
              <a:rPr lang="en-ZA" sz="1350" b="1" dirty="0" smtClean="0">
                <a:solidFill>
                  <a:schemeClr val="bg1"/>
                </a:solidFill>
              </a:rPr>
              <a:t>Faculty</a:t>
            </a:r>
          </a:p>
        </p:txBody>
      </p:sp>
      <p:cxnSp>
        <p:nvCxnSpPr>
          <p:cNvPr id="87" name="Straight Arrow Connector 86"/>
          <p:cNvCxnSpPr/>
          <p:nvPr/>
        </p:nvCxnSpPr>
        <p:spPr>
          <a:xfrm>
            <a:off x="2437559" y="2864680"/>
            <a:ext cx="0" cy="362612"/>
          </a:xfrm>
          <a:prstGeom prst="straightConnector1">
            <a:avLst/>
          </a:prstGeom>
          <a:ln w="381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Rounded Rectangle 54"/>
          <p:cNvSpPr/>
          <p:nvPr/>
        </p:nvSpPr>
        <p:spPr>
          <a:xfrm>
            <a:off x="3242678" y="3236918"/>
            <a:ext cx="1517779" cy="1812172"/>
          </a:xfrm>
          <a:prstGeom prst="roundRect">
            <a:avLst/>
          </a:prstGeom>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t"/>
          <a:lstStyle/>
          <a:p>
            <a:pPr algn="ctr"/>
            <a:r>
              <a:rPr lang="en-ZA" sz="1400" b="1" u="sng" dirty="0">
                <a:solidFill>
                  <a:schemeClr val="bg1"/>
                </a:solidFill>
              </a:rPr>
              <a:t>Stage 2:</a:t>
            </a:r>
          </a:p>
          <a:p>
            <a:pPr algn="ctr"/>
            <a:r>
              <a:rPr lang="en-ZA" sz="1400" b="1" dirty="0">
                <a:solidFill>
                  <a:schemeClr val="bg1"/>
                </a:solidFill>
              </a:rPr>
              <a:t>Complete</a:t>
            </a:r>
            <a:r>
              <a:rPr lang="en-ZA" sz="1400" dirty="0">
                <a:solidFill>
                  <a:schemeClr val="bg1"/>
                </a:solidFill>
              </a:rPr>
              <a:t> </a:t>
            </a:r>
            <a:r>
              <a:rPr lang="en-ZA" sz="1400" b="1" dirty="0">
                <a:solidFill>
                  <a:schemeClr val="bg1"/>
                </a:solidFill>
              </a:rPr>
              <a:t>Registration</a:t>
            </a:r>
            <a:r>
              <a:rPr lang="en-ZA" sz="1400" dirty="0">
                <a:solidFill>
                  <a:schemeClr val="bg1"/>
                </a:solidFill>
              </a:rPr>
              <a:t> </a:t>
            </a:r>
            <a:r>
              <a:rPr lang="en-ZA" sz="1400" b="1" dirty="0">
                <a:solidFill>
                  <a:schemeClr val="bg1"/>
                </a:solidFill>
              </a:rPr>
              <a:t>Requirements</a:t>
            </a:r>
          </a:p>
        </p:txBody>
      </p:sp>
      <p:cxnSp>
        <p:nvCxnSpPr>
          <p:cNvPr id="89" name="Straight Arrow Connector 88"/>
          <p:cNvCxnSpPr/>
          <p:nvPr/>
        </p:nvCxnSpPr>
        <p:spPr>
          <a:xfrm>
            <a:off x="4046596" y="2833814"/>
            <a:ext cx="0" cy="362612"/>
          </a:xfrm>
          <a:prstGeom prst="straightConnector1">
            <a:avLst/>
          </a:prstGeom>
          <a:ln w="381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5193997" y="2476349"/>
            <a:ext cx="4501148" cy="369332"/>
          </a:xfrm>
          <a:prstGeom prst="rect">
            <a:avLst/>
          </a:prstGeom>
          <a:solidFill>
            <a:srgbClr val="FAAA17"/>
          </a:solidFill>
        </p:spPr>
        <p:txBody>
          <a:bodyPr wrap="square" rtlCol="0">
            <a:spAutoFit/>
          </a:bodyPr>
          <a:lstStyle/>
          <a:p>
            <a:pPr algn="ctr"/>
            <a:r>
              <a:rPr lang="en-ZA" sz="1600" dirty="0">
                <a:solidFill>
                  <a:schemeClr val="bg1"/>
                </a:solidFill>
              </a:rPr>
              <a:t>Professional</a:t>
            </a:r>
            <a:r>
              <a:rPr lang="en-ZA" dirty="0">
                <a:solidFill>
                  <a:schemeClr val="bg1"/>
                </a:solidFill>
              </a:rPr>
              <a:t> </a:t>
            </a:r>
            <a:r>
              <a:rPr lang="en-ZA" sz="1600" dirty="0">
                <a:solidFill>
                  <a:schemeClr val="bg1"/>
                </a:solidFill>
              </a:rPr>
              <a:t>Practice</a:t>
            </a:r>
          </a:p>
        </p:txBody>
      </p:sp>
      <p:cxnSp>
        <p:nvCxnSpPr>
          <p:cNvPr id="91" name="Straight Arrow Connector 90"/>
          <p:cNvCxnSpPr/>
          <p:nvPr/>
        </p:nvCxnSpPr>
        <p:spPr>
          <a:xfrm>
            <a:off x="5591412" y="2876810"/>
            <a:ext cx="0" cy="362612"/>
          </a:xfrm>
          <a:prstGeom prst="straightConnector1">
            <a:avLst/>
          </a:prstGeom>
          <a:ln w="381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3" name="Rounded Rectangle 60"/>
          <p:cNvSpPr/>
          <p:nvPr/>
        </p:nvSpPr>
        <p:spPr>
          <a:xfrm>
            <a:off x="4832522" y="3227293"/>
            <a:ext cx="1517779" cy="1813924"/>
          </a:xfrm>
          <a:prstGeom prst="roundRect">
            <a:avLst/>
          </a:prstGeom>
          <a:solidFill>
            <a:srgbClr val="0070C0"/>
          </a:solidFill>
          <a:ln/>
        </p:spPr>
        <p:style>
          <a:lnRef idx="2">
            <a:schemeClr val="dk1">
              <a:shade val="50000"/>
            </a:schemeClr>
          </a:lnRef>
          <a:fillRef idx="1">
            <a:schemeClr val="dk1"/>
          </a:fillRef>
          <a:effectRef idx="0">
            <a:schemeClr val="dk1"/>
          </a:effectRef>
          <a:fontRef idx="minor">
            <a:schemeClr val="lt1"/>
          </a:fontRef>
        </p:style>
        <p:txBody>
          <a:bodyPr rtlCol="0" anchor="t"/>
          <a:lstStyle/>
          <a:p>
            <a:pPr algn="ctr"/>
            <a:r>
              <a:rPr lang="en-ZA" sz="1400" b="1" dirty="0" smtClean="0"/>
              <a:t>Experienced </a:t>
            </a:r>
            <a:r>
              <a:rPr lang="en-ZA" sz="1400" b="1" dirty="0"/>
              <a:t>for International Registers</a:t>
            </a:r>
            <a:endParaRPr lang="en-ZA" sz="1400" dirty="0"/>
          </a:p>
        </p:txBody>
      </p:sp>
      <p:cxnSp>
        <p:nvCxnSpPr>
          <p:cNvPr id="94" name="Straight Arrow Connector 93"/>
          <p:cNvCxnSpPr/>
          <p:nvPr/>
        </p:nvCxnSpPr>
        <p:spPr>
          <a:xfrm>
            <a:off x="7510829" y="2876810"/>
            <a:ext cx="0" cy="362612"/>
          </a:xfrm>
          <a:prstGeom prst="straightConnector1">
            <a:avLst/>
          </a:prstGeom>
          <a:ln w="381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5" name="Rounded Rectangle 62"/>
          <p:cNvSpPr/>
          <p:nvPr/>
        </p:nvSpPr>
        <p:spPr>
          <a:xfrm>
            <a:off x="6566792" y="3247776"/>
            <a:ext cx="1517779" cy="1793441"/>
          </a:xfrm>
          <a:prstGeom prst="roundRect">
            <a:avLst/>
          </a:prstGeom>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t"/>
          <a:lstStyle/>
          <a:p>
            <a:pPr algn="ctr"/>
            <a:r>
              <a:rPr lang="en-ZA" sz="1400" b="1" u="sng" dirty="0"/>
              <a:t>Expert: </a:t>
            </a:r>
            <a:endParaRPr lang="en-ZA" sz="1400" b="1" u="sng" dirty="0" smtClean="0"/>
          </a:p>
          <a:p>
            <a:pPr algn="ctr"/>
            <a:r>
              <a:rPr lang="en-ZA" sz="1400" b="1" dirty="0" smtClean="0"/>
              <a:t>Shows </a:t>
            </a:r>
            <a:r>
              <a:rPr lang="en-ZA" sz="1400" b="1" dirty="0"/>
              <a:t>Leadership in field</a:t>
            </a:r>
            <a:endParaRPr lang="en-ZA" sz="1400" dirty="0"/>
          </a:p>
        </p:txBody>
      </p:sp>
      <p:sp>
        <p:nvSpPr>
          <p:cNvPr id="96" name="Rounded Rectangle 63"/>
          <p:cNvSpPr/>
          <p:nvPr/>
        </p:nvSpPr>
        <p:spPr>
          <a:xfrm>
            <a:off x="8141422" y="3227292"/>
            <a:ext cx="1677420" cy="1799365"/>
          </a:xfrm>
          <a:prstGeom prst="roundRect">
            <a:avLst/>
          </a:prstGeom>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t"/>
          <a:lstStyle/>
          <a:p>
            <a:pPr algn="ctr"/>
            <a:r>
              <a:rPr lang="en-ZA" sz="1400" b="1" u="sng" dirty="0" smtClean="0"/>
              <a:t>Management</a:t>
            </a:r>
          </a:p>
          <a:p>
            <a:pPr algn="ctr"/>
            <a:r>
              <a:rPr lang="en-ZA" sz="1400" b="1" dirty="0" smtClean="0"/>
              <a:t>Manages enterprise </a:t>
            </a:r>
            <a:r>
              <a:rPr lang="en-ZA" sz="1400" b="1" dirty="0"/>
              <a:t>dependent on technical/skills</a:t>
            </a:r>
            <a:endParaRPr lang="en-ZA" sz="1400" dirty="0"/>
          </a:p>
        </p:txBody>
      </p:sp>
      <p:sp>
        <p:nvSpPr>
          <p:cNvPr id="97" name="Rounded Rectangle 64"/>
          <p:cNvSpPr/>
          <p:nvPr/>
        </p:nvSpPr>
        <p:spPr>
          <a:xfrm>
            <a:off x="10169956" y="3196426"/>
            <a:ext cx="1517779" cy="1872017"/>
          </a:xfrm>
          <a:prstGeom prst="roundRect">
            <a:avLst/>
          </a:prstGeom>
          <a:solidFill>
            <a:srgbClr val="0070C0"/>
          </a:solidFill>
          <a:ln>
            <a:prstDash val="dash"/>
          </a:ln>
        </p:spPr>
        <p:style>
          <a:lnRef idx="2">
            <a:schemeClr val="dk1">
              <a:shade val="50000"/>
            </a:schemeClr>
          </a:lnRef>
          <a:fillRef idx="1">
            <a:schemeClr val="dk1"/>
          </a:fillRef>
          <a:effectRef idx="0">
            <a:schemeClr val="dk1"/>
          </a:effectRef>
          <a:fontRef idx="minor">
            <a:schemeClr val="lt1"/>
          </a:fontRef>
        </p:style>
        <p:txBody>
          <a:bodyPr rtlCol="0" anchor="t"/>
          <a:lstStyle/>
          <a:p>
            <a:pPr algn="ctr"/>
            <a:r>
              <a:rPr lang="en-ZA" sz="1400" b="1" dirty="0"/>
              <a:t>Practitioners contribute after normal retirement</a:t>
            </a:r>
            <a:endParaRPr lang="en-ZA" sz="1400" dirty="0"/>
          </a:p>
        </p:txBody>
      </p:sp>
      <p:cxnSp>
        <p:nvCxnSpPr>
          <p:cNvPr id="98" name="Straight Arrow Connector 97"/>
          <p:cNvCxnSpPr>
            <a:endCxn id="70" idx="3"/>
          </p:cNvCxnSpPr>
          <p:nvPr/>
        </p:nvCxnSpPr>
        <p:spPr>
          <a:xfrm flipH="1" flipV="1">
            <a:off x="8141423" y="1691205"/>
            <a:ext cx="764167" cy="1530168"/>
          </a:xfrm>
          <a:prstGeom prst="straightConnector1">
            <a:avLst/>
          </a:prstGeom>
          <a:ln w="38100">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stCxn id="97" idx="0"/>
          </p:cNvCxnSpPr>
          <p:nvPr/>
        </p:nvCxnSpPr>
        <p:spPr>
          <a:xfrm flipH="1" flipV="1">
            <a:off x="10347213" y="1925586"/>
            <a:ext cx="581633" cy="127084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a:off x="8997759" y="2858761"/>
            <a:ext cx="0" cy="362612"/>
          </a:xfrm>
          <a:prstGeom prst="straightConnector1">
            <a:avLst/>
          </a:prstGeom>
          <a:ln w="381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33226" y="5370936"/>
            <a:ext cx="2088194" cy="523220"/>
          </a:xfrm>
          <a:prstGeom prst="rect">
            <a:avLst/>
          </a:prstGeom>
          <a:solidFill>
            <a:schemeClr val="accent1"/>
          </a:solidFill>
        </p:spPr>
        <p:txBody>
          <a:bodyPr wrap="square" rtlCol="0">
            <a:spAutoFit/>
          </a:bodyPr>
          <a:lstStyle/>
          <a:p>
            <a:pPr algn="ctr"/>
            <a:r>
              <a:rPr lang="en-US" sz="1400" b="1" dirty="0" smtClean="0">
                <a:solidFill>
                  <a:schemeClr val="bg1"/>
                </a:solidFill>
              </a:rPr>
              <a:t>Entry Level </a:t>
            </a:r>
            <a:r>
              <a:rPr lang="en-US" sz="1400" b="1" dirty="0">
                <a:solidFill>
                  <a:schemeClr val="bg1"/>
                </a:solidFill>
              </a:rPr>
              <a:t>&amp; </a:t>
            </a:r>
            <a:r>
              <a:rPr lang="en-US" sz="1400" b="1" dirty="0" smtClean="0">
                <a:solidFill>
                  <a:schemeClr val="bg1"/>
                </a:solidFill>
              </a:rPr>
              <a:t>Foundation</a:t>
            </a:r>
          </a:p>
        </p:txBody>
      </p:sp>
      <p:sp>
        <p:nvSpPr>
          <p:cNvPr id="102" name="Left Brace 101"/>
          <p:cNvSpPr/>
          <p:nvPr/>
        </p:nvSpPr>
        <p:spPr>
          <a:xfrm rot="16200000">
            <a:off x="618800" y="4263508"/>
            <a:ext cx="413524" cy="1609870"/>
          </a:xfrm>
          <a:prstGeom prst="leftBrace">
            <a:avLst>
              <a:gd name="adj1" fmla="val 8333"/>
              <a:gd name="adj2" fmla="val 49459"/>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3" name="Left Brace 102"/>
          <p:cNvSpPr/>
          <p:nvPr/>
        </p:nvSpPr>
        <p:spPr>
          <a:xfrm rot="16200000">
            <a:off x="3844809" y="2684368"/>
            <a:ext cx="413523" cy="4809083"/>
          </a:xfrm>
          <a:prstGeom prst="leftBrace">
            <a:avLst>
              <a:gd name="adj1" fmla="val 8333"/>
              <a:gd name="adj2" fmla="val 49459"/>
            </a:avLst>
          </a:prstGeom>
          <a:noFill/>
          <a:ln w="254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4" name="TextBox 103"/>
          <p:cNvSpPr txBox="1"/>
          <p:nvPr/>
        </p:nvSpPr>
        <p:spPr>
          <a:xfrm>
            <a:off x="2230356" y="5373947"/>
            <a:ext cx="4326419" cy="523220"/>
          </a:xfrm>
          <a:prstGeom prst="rect">
            <a:avLst/>
          </a:prstGeom>
          <a:solidFill>
            <a:srgbClr val="FFC000"/>
          </a:solidFill>
        </p:spPr>
        <p:txBody>
          <a:bodyPr wrap="square" rtlCol="0">
            <a:spAutoFit/>
          </a:bodyPr>
          <a:lstStyle/>
          <a:p>
            <a:pPr algn="ctr"/>
            <a:r>
              <a:rPr lang="en-US" sz="1400" b="1" dirty="0" smtClean="0">
                <a:solidFill>
                  <a:schemeClr val="bg1"/>
                </a:solidFill>
              </a:rPr>
              <a:t>Entry Level &amp; Focus </a:t>
            </a:r>
            <a:r>
              <a:rPr lang="en-US" sz="1400" b="1" dirty="0">
                <a:solidFill>
                  <a:schemeClr val="bg1"/>
                </a:solidFill>
              </a:rPr>
              <a:t>of the GRS In the Public </a:t>
            </a:r>
            <a:r>
              <a:rPr lang="en-US" sz="1400" b="1" dirty="0" smtClean="0">
                <a:solidFill>
                  <a:schemeClr val="bg1"/>
                </a:solidFill>
              </a:rPr>
              <a:t>Service</a:t>
            </a:r>
          </a:p>
        </p:txBody>
      </p:sp>
      <p:sp>
        <p:nvSpPr>
          <p:cNvPr id="105" name="Left Brace 104"/>
          <p:cNvSpPr/>
          <p:nvPr/>
        </p:nvSpPr>
        <p:spPr>
          <a:xfrm rot="16200000">
            <a:off x="7988115" y="3450808"/>
            <a:ext cx="413523" cy="3276202"/>
          </a:xfrm>
          <a:prstGeom prst="leftBrace">
            <a:avLst>
              <a:gd name="adj1" fmla="val 8333"/>
              <a:gd name="adj2" fmla="val 49459"/>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6" name="TextBox 105"/>
          <p:cNvSpPr txBox="1"/>
          <p:nvPr/>
        </p:nvSpPr>
        <p:spPr>
          <a:xfrm>
            <a:off x="6675310" y="5368206"/>
            <a:ext cx="3143530" cy="523220"/>
          </a:xfrm>
          <a:prstGeom prst="rect">
            <a:avLst/>
          </a:prstGeom>
          <a:solidFill>
            <a:schemeClr val="accent6"/>
          </a:solidFill>
        </p:spPr>
        <p:txBody>
          <a:bodyPr wrap="square" rtlCol="0">
            <a:spAutoFit/>
          </a:bodyPr>
          <a:lstStyle/>
          <a:p>
            <a:pPr algn="ctr"/>
            <a:r>
              <a:rPr lang="en-US" sz="1400" b="1" dirty="0">
                <a:solidFill>
                  <a:schemeClr val="bg1"/>
                </a:solidFill>
              </a:rPr>
              <a:t>Career Progression , Retention &amp; Mentorship Capacity</a:t>
            </a:r>
          </a:p>
        </p:txBody>
      </p:sp>
      <p:sp>
        <p:nvSpPr>
          <p:cNvPr id="107" name="Left Brace 106"/>
          <p:cNvSpPr/>
          <p:nvPr/>
        </p:nvSpPr>
        <p:spPr>
          <a:xfrm rot="16200000">
            <a:off x="10713819" y="4377504"/>
            <a:ext cx="413523" cy="1534312"/>
          </a:xfrm>
          <a:prstGeom prst="leftBrace">
            <a:avLst>
              <a:gd name="adj1" fmla="val 8333"/>
              <a:gd name="adj2" fmla="val 49459"/>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8" name="TextBox 107"/>
          <p:cNvSpPr txBox="1"/>
          <p:nvPr/>
        </p:nvSpPr>
        <p:spPr>
          <a:xfrm>
            <a:off x="9921663" y="5400413"/>
            <a:ext cx="1901197" cy="430887"/>
          </a:xfrm>
          <a:prstGeom prst="rect">
            <a:avLst/>
          </a:prstGeom>
          <a:solidFill>
            <a:srgbClr val="92D050"/>
          </a:solidFill>
        </p:spPr>
        <p:txBody>
          <a:bodyPr wrap="square" rtlCol="0">
            <a:spAutoFit/>
          </a:bodyPr>
          <a:lstStyle/>
          <a:p>
            <a:r>
              <a:rPr lang="en-US" sz="1400" b="1" dirty="0" smtClean="0">
                <a:solidFill>
                  <a:schemeClr val="bg1"/>
                </a:solidFill>
              </a:rPr>
              <a:t>Mentorship Capacity</a:t>
            </a:r>
          </a:p>
          <a:p>
            <a:endParaRPr lang="en-US" sz="800" b="1" dirty="0">
              <a:solidFill>
                <a:schemeClr val="bg1"/>
              </a:solidFill>
            </a:endParaRPr>
          </a:p>
        </p:txBody>
      </p:sp>
      <p:cxnSp>
        <p:nvCxnSpPr>
          <p:cNvPr id="54" name="Straight Arrow Connector 53"/>
          <p:cNvCxnSpPr>
            <a:endCxn id="78" idx="2"/>
          </p:cNvCxnSpPr>
          <p:nvPr/>
        </p:nvCxnSpPr>
        <p:spPr>
          <a:xfrm flipV="1">
            <a:off x="11068592" y="2456912"/>
            <a:ext cx="10140" cy="73951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p:cNvCxnSpPr>
            <a:endCxn id="103" idx="2"/>
          </p:cNvCxnSpPr>
          <p:nvPr/>
        </p:nvCxnSpPr>
        <p:spPr>
          <a:xfrm>
            <a:off x="6456112" y="2885988"/>
            <a:ext cx="0" cy="199616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3" name="Right Arrow 2"/>
          <p:cNvSpPr/>
          <p:nvPr/>
        </p:nvSpPr>
        <p:spPr>
          <a:xfrm>
            <a:off x="1616477" y="2920954"/>
            <a:ext cx="248750" cy="2161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5" name="Right Arrow 54"/>
          <p:cNvSpPr/>
          <p:nvPr/>
        </p:nvSpPr>
        <p:spPr>
          <a:xfrm>
            <a:off x="3159711" y="2912234"/>
            <a:ext cx="275724" cy="2161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7" name="Right Arrow 56"/>
          <p:cNvSpPr/>
          <p:nvPr/>
        </p:nvSpPr>
        <p:spPr>
          <a:xfrm>
            <a:off x="4743079" y="2920954"/>
            <a:ext cx="285755" cy="2161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8" name="Right Arrow 57"/>
          <p:cNvSpPr/>
          <p:nvPr/>
        </p:nvSpPr>
        <p:spPr>
          <a:xfrm>
            <a:off x="6069205" y="2920954"/>
            <a:ext cx="294737" cy="2161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9" name="Right Arrow 58"/>
          <p:cNvSpPr/>
          <p:nvPr/>
        </p:nvSpPr>
        <p:spPr>
          <a:xfrm>
            <a:off x="7068031" y="2940487"/>
            <a:ext cx="294737" cy="2161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0" name="Right Arrow 59"/>
          <p:cNvSpPr/>
          <p:nvPr/>
        </p:nvSpPr>
        <p:spPr>
          <a:xfrm>
            <a:off x="8400769" y="2962471"/>
            <a:ext cx="294737" cy="2161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1" name="Right Arrow 60"/>
          <p:cNvSpPr/>
          <p:nvPr/>
        </p:nvSpPr>
        <p:spPr>
          <a:xfrm>
            <a:off x="9890663" y="2958004"/>
            <a:ext cx="294737" cy="2161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22</a:t>
            </a:fld>
            <a:endParaRPr lang="en-ZA" dirty="0"/>
          </a:p>
        </p:txBody>
      </p:sp>
    </p:spTree>
    <p:extLst>
      <p:ext uri="{BB962C8B-B14F-4D97-AF65-F5344CB8AC3E}">
        <p14:creationId xmlns:p14="http://schemas.microsoft.com/office/powerpoint/2010/main" xmlns="" val="10354173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447865" cy="670287"/>
          </a:xfrm>
        </p:spPr>
        <p:txBody>
          <a:bodyPr/>
          <a:lstStyle/>
          <a:p>
            <a:pPr algn="ctr"/>
            <a:r>
              <a:rPr lang="en-ZA" sz="3200" b="1" dirty="0"/>
              <a:t>FUNDING </a:t>
            </a:r>
            <a:r>
              <a:rPr lang="en-ZA" sz="3200" b="1" dirty="0" smtClean="0"/>
              <a:t> &amp; DURATION OF THE GRADUATE </a:t>
            </a:r>
            <a:r>
              <a:rPr lang="en-ZA" sz="3200" b="1" dirty="0"/>
              <a:t>RECRUITMENT SCHEME</a:t>
            </a:r>
            <a:br>
              <a:rPr lang="en-ZA" sz="3200" b="1" dirty="0"/>
            </a:br>
            <a:endParaRPr lang="en-ZA" sz="3200" dirty="0"/>
          </a:p>
        </p:txBody>
      </p:sp>
      <p:sp>
        <p:nvSpPr>
          <p:cNvPr id="3" name="Content Placeholder 2"/>
          <p:cNvSpPr>
            <a:spLocks noGrp="1"/>
          </p:cNvSpPr>
          <p:nvPr>
            <p:ph idx="1"/>
          </p:nvPr>
        </p:nvSpPr>
        <p:spPr>
          <a:xfrm>
            <a:off x="0" y="1095842"/>
            <a:ext cx="12192000" cy="4545412"/>
          </a:xfrm>
        </p:spPr>
        <p:txBody>
          <a:bodyPr/>
          <a:lstStyle/>
          <a:p>
            <a:pPr marL="271463" lvl="1" indent="-271463" algn="just"/>
            <a:r>
              <a:rPr lang="en-ZA" sz="2200" dirty="0">
                <a:solidFill>
                  <a:schemeClr val="bg1"/>
                </a:solidFill>
              </a:rPr>
              <a:t>A </a:t>
            </a:r>
            <a:r>
              <a:rPr lang="en-ZA" sz="2200" dirty="0" smtClean="0">
                <a:solidFill>
                  <a:schemeClr val="bg1"/>
                </a:solidFill>
              </a:rPr>
              <a:t>Head </a:t>
            </a:r>
            <a:r>
              <a:rPr lang="en-ZA" sz="2200" dirty="0">
                <a:solidFill>
                  <a:schemeClr val="bg1"/>
                </a:solidFill>
              </a:rPr>
              <a:t>of D</a:t>
            </a:r>
            <a:r>
              <a:rPr lang="en-ZA" sz="2200" dirty="0" smtClean="0">
                <a:solidFill>
                  <a:schemeClr val="bg1"/>
                </a:solidFill>
              </a:rPr>
              <a:t>epartment shall ensure </a:t>
            </a:r>
            <a:r>
              <a:rPr lang="en-ZA" sz="2200" dirty="0">
                <a:solidFill>
                  <a:schemeClr val="bg1"/>
                </a:solidFill>
              </a:rPr>
              <a:t>that sufficient </a:t>
            </a:r>
            <a:r>
              <a:rPr lang="en-ZA" sz="2200" dirty="0" smtClean="0">
                <a:solidFill>
                  <a:schemeClr val="bg1"/>
                </a:solidFill>
              </a:rPr>
              <a:t>funds are available to implement a departmental </a:t>
            </a:r>
            <a:r>
              <a:rPr lang="en-ZA" sz="2200" dirty="0">
                <a:solidFill>
                  <a:schemeClr val="bg1"/>
                </a:solidFill>
              </a:rPr>
              <a:t>Graduate R</a:t>
            </a:r>
            <a:r>
              <a:rPr lang="en-ZA" sz="2200" dirty="0" smtClean="0">
                <a:solidFill>
                  <a:schemeClr val="bg1"/>
                </a:solidFill>
              </a:rPr>
              <a:t>ecruitment Scheme including its </a:t>
            </a:r>
            <a:r>
              <a:rPr lang="en-ZA" sz="2200" dirty="0">
                <a:solidFill>
                  <a:schemeClr val="bg1"/>
                </a:solidFill>
              </a:rPr>
              <a:t>associated </a:t>
            </a:r>
            <a:r>
              <a:rPr lang="en-ZA" sz="2200" dirty="0" smtClean="0">
                <a:solidFill>
                  <a:schemeClr val="bg1"/>
                </a:solidFill>
              </a:rPr>
              <a:t>costs. </a:t>
            </a:r>
            <a:endParaRPr lang="en-ZA" sz="2200" dirty="0">
              <a:solidFill>
                <a:schemeClr val="bg1"/>
              </a:solidFill>
            </a:endParaRPr>
          </a:p>
          <a:p>
            <a:pPr marL="0" lvl="1" indent="0" algn="just">
              <a:buNone/>
            </a:pPr>
            <a:endParaRPr lang="en-ZA" sz="800" dirty="0">
              <a:solidFill>
                <a:schemeClr val="bg1"/>
              </a:solidFill>
            </a:endParaRPr>
          </a:p>
          <a:p>
            <a:pPr marL="271463" lvl="1" indent="-271463" algn="just"/>
            <a:r>
              <a:rPr lang="en-ZA" sz="2200" dirty="0">
                <a:solidFill>
                  <a:schemeClr val="bg1"/>
                </a:solidFill>
              </a:rPr>
              <a:t>Where a national  department initiates </a:t>
            </a:r>
            <a:r>
              <a:rPr lang="en-ZA" sz="2200" dirty="0" smtClean="0">
                <a:solidFill>
                  <a:schemeClr val="bg1"/>
                </a:solidFill>
              </a:rPr>
              <a:t>and leads a </a:t>
            </a:r>
            <a:r>
              <a:rPr lang="en-ZA" sz="2200" dirty="0">
                <a:solidFill>
                  <a:schemeClr val="bg1"/>
                </a:solidFill>
              </a:rPr>
              <a:t>Graduate Recruitment Scheme targeting </a:t>
            </a:r>
            <a:r>
              <a:rPr lang="en-ZA" sz="2200" dirty="0" smtClean="0">
                <a:solidFill>
                  <a:schemeClr val="bg1"/>
                </a:solidFill>
              </a:rPr>
              <a:t>a </a:t>
            </a:r>
            <a:r>
              <a:rPr lang="en-ZA" sz="2200" dirty="0">
                <a:solidFill>
                  <a:schemeClr val="bg1"/>
                </a:solidFill>
              </a:rPr>
              <a:t>sectoral and/or occupational category, budgetary arrangements shall be made in consultation with each of the affected executive authorities prior to the implementation of the scheme.</a:t>
            </a:r>
          </a:p>
          <a:p>
            <a:pPr marL="0" lvl="1" indent="0" algn="just">
              <a:buNone/>
            </a:pPr>
            <a:endParaRPr lang="en-ZA" sz="800" dirty="0">
              <a:solidFill>
                <a:schemeClr val="bg1"/>
              </a:solidFill>
            </a:endParaRPr>
          </a:p>
          <a:p>
            <a:pPr marL="271463" lvl="1" indent="-271463" algn="just"/>
            <a:r>
              <a:rPr lang="en-ZA" sz="2200" dirty="0">
                <a:solidFill>
                  <a:schemeClr val="bg1"/>
                </a:solidFill>
              </a:rPr>
              <a:t>Where </a:t>
            </a:r>
            <a:r>
              <a:rPr lang="en-ZA" sz="2200" dirty="0" smtClean="0">
                <a:solidFill>
                  <a:schemeClr val="bg1"/>
                </a:solidFill>
              </a:rPr>
              <a:t>available and appropriate, </a:t>
            </a:r>
            <a:r>
              <a:rPr lang="en-ZA" sz="2200" dirty="0">
                <a:solidFill>
                  <a:schemeClr val="bg1"/>
                </a:solidFill>
              </a:rPr>
              <a:t>the department may utilise the </a:t>
            </a:r>
            <a:r>
              <a:rPr lang="en-ZA" sz="2200" dirty="0" smtClean="0">
                <a:solidFill>
                  <a:schemeClr val="bg1"/>
                </a:solidFill>
              </a:rPr>
              <a:t>skills levy from a Sector Education and Training Authority (SETA) or donor </a:t>
            </a:r>
            <a:r>
              <a:rPr lang="en-ZA" sz="2200" dirty="0">
                <a:solidFill>
                  <a:schemeClr val="bg1"/>
                </a:solidFill>
              </a:rPr>
              <a:t>funds to establish and operate a </a:t>
            </a:r>
            <a:r>
              <a:rPr lang="en-ZA" sz="2200" dirty="0" smtClean="0">
                <a:solidFill>
                  <a:schemeClr val="bg1"/>
                </a:solidFill>
              </a:rPr>
              <a:t>Graduate Recruitment Scheme. </a:t>
            </a:r>
            <a:endParaRPr lang="en-ZA" sz="400" dirty="0" smtClean="0">
              <a:solidFill>
                <a:schemeClr val="bg1"/>
              </a:solidFill>
            </a:endParaRPr>
          </a:p>
          <a:p>
            <a:pPr marL="271463" lvl="1" indent="-271463" algn="just"/>
            <a:r>
              <a:rPr lang="en-ZA" sz="2200" dirty="0" smtClean="0">
                <a:solidFill>
                  <a:schemeClr val="bg1"/>
                </a:solidFill>
              </a:rPr>
              <a:t>The duration </a:t>
            </a:r>
            <a:r>
              <a:rPr lang="en-ZA" sz="2200" u="sng" dirty="0" smtClean="0">
                <a:solidFill>
                  <a:schemeClr val="bg1"/>
                </a:solidFill>
              </a:rPr>
              <a:t>shall not exceed forty-eight (48) months</a:t>
            </a:r>
            <a:r>
              <a:rPr lang="en-ZA" sz="2200" dirty="0" smtClean="0">
                <a:solidFill>
                  <a:schemeClr val="bg1"/>
                </a:solidFill>
              </a:rPr>
              <a:t> : this shall include </a:t>
            </a:r>
            <a:r>
              <a:rPr lang="en-ZA" sz="2200" u="sng" dirty="0" smtClean="0">
                <a:solidFill>
                  <a:schemeClr val="bg1"/>
                </a:solidFill>
              </a:rPr>
              <a:t>training </a:t>
            </a:r>
            <a:r>
              <a:rPr lang="en-ZA" sz="2200" u="sng" dirty="0">
                <a:solidFill>
                  <a:schemeClr val="bg1"/>
                </a:solidFill>
              </a:rPr>
              <a:t>component</a:t>
            </a:r>
            <a:r>
              <a:rPr lang="en-ZA" sz="2200" dirty="0">
                <a:solidFill>
                  <a:schemeClr val="bg1"/>
                </a:solidFill>
              </a:rPr>
              <a:t>, </a:t>
            </a:r>
            <a:r>
              <a:rPr lang="en-ZA" sz="2200" u="sng" dirty="0" smtClean="0">
                <a:solidFill>
                  <a:schemeClr val="bg1"/>
                </a:solidFill>
              </a:rPr>
              <a:t>orientation</a:t>
            </a:r>
            <a:r>
              <a:rPr lang="en-ZA" sz="2200" dirty="0">
                <a:solidFill>
                  <a:schemeClr val="bg1"/>
                </a:solidFill>
              </a:rPr>
              <a:t>, </a:t>
            </a:r>
            <a:r>
              <a:rPr lang="en-ZA" sz="2200" u="sng" dirty="0">
                <a:solidFill>
                  <a:schemeClr val="bg1"/>
                </a:solidFill>
              </a:rPr>
              <a:t>assistance </a:t>
            </a:r>
            <a:r>
              <a:rPr lang="en-ZA" sz="2200" u="sng" dirty="0" smtClean="0">
                <a:solidFill>
                  <a:schemeClr val="bg1"/>
                </a:solidFill>
              </a:rPr>
              <a:t>with </a:t>
            </a:r>
            <a:r>
              <a:rPr lang="en-ZA" sz="2200" u="sng" dirty="0">
                <a:solidFill>
                  <a:schemeClr val="bg1"/>
                </a:solidFill>
              </a:rPr>
              <a:t>preparation for professional registration</a:t>
            </a:r>
            <a:r>
              <a:rPr lang="en-ZA" sz="2200" dirty="0">
                <a:solidFill>
                  <a:schemeClr val="bg1"/>
                </a:solidFill>
              </a:rPr>
              <a:t> (where </a:t>
            </a:r>
            <a:r>
              <a:rPr lang="en-ZA" sz="2200" dirty="0" smtClean="0">
                <a:solidFill>
                  <a:schemeClr val="bg1"/>
                </a:solidFill>
              </a:rPr>
              <a:t>applicable) to </a:t>
            </a:r>
            <a:r>
              <a:rPr lang="en-ZA" sz="2200" dirty="0">
                <a:solidFill>
                  <a:schemeClr val="bg1"/>
                </a:solidFill>
              </a:rPr>
              <a:t>a point where the candidate meets the </a:t>
            </a:r>
            <a:r>
              <a:rPr lang="en-ZA" sz="2200" u="sng" dirty="0">
                <a:solidFill>
                  <a:schemeClr val="bg1"/>
                </a:solidFill>
              </a:rPr>
              <a:t>minimum requirements to be appointed to the entry level position</a:t>
            </a:r>
            <a:r>
              <a:rPr lang="en-ZA" sz="2200" dirty="0">
                <a:solidFill>
                  <a:schemeClr val="bg1"/>
                </a:solidFill>
              </a:rPr>
              <a:t> in terms of the occupation </a:t>
            </a:r>
            <a:r>
              <a:rPr lang="en-ZA" sz="2200" dirty="0" smtClean="0">
                <a:solidFill>
                  <a:schemeClr val="bg1"/>
                </a:solidFill>
              </a:rPr>
              <a:t>involved</a:t>
            </a:r>
            <a:r>
              <a:rPr lang="en-ZA" sz="2200" dirty="0">
                <a:solidFill>
                  <a:schemeClr val="bg1"/>
                </a:solidFill>
              </a:rPr>
              <a:t>.</a:t>
            </a:r>
            <a:endParaRPr lang="en-ZA" sz="2200" u="sng" dirty="0">
              <a:solidFill>
                <a:schemeClr val="bg1"/>
              </a:solidFill>
            </a:endParaRPr>
          </a:p>
          <a:p>
            <a:pPr marL="0" indent="0">
              <a:buNone/>
            </a:pPr>
            <a:endParaRPr lang="en-ZA" sz="2200" dirty="0">
              <a:solidFill>
                <a:schemeClr val="bg1"/>
              </a:solidFill>
            </a:endParaRPr>
          </a:p>
        </p:txBody>
      </p:sp>
      <p:sp>
        <p:nvSpPr>
          <p:cNvPr id="4" name="Slide Number Placeholder 3"/>
          <p:cNvSpPr>
            <a:spLocks noGrp="1"/>
          </p:cNvSpPr>
          <p:nvPr>
            <p:ph type="sldNum" sz="quarter" idx="12"/>
          </p:nvPr>
        </p:nvSpPr>
        <p:spPr/>
        <p:txBody>
          <a:bodyPr/>
          <a:lstStyle/>
          <a:p>
            <a:fld id="{B59ACEC8-D248-43BB-9E41-8F603F9ACC52}" type="slidenum">
              <a:rPr lang="en-ZA" smtClean="0"/>
              <a:pPr/>
              <a:t>23</a:t>
            </a:fld>
            <a:endParaRPr lang="en-ZA" dirty="0"/>
          </a:p>
        </p:txBody>
      </p:sp>
    </p:spTree>
    <p:extLst>
      <p:ext uri="{BB962C8B-B14F-4D97-AF65-F5344CB8AC3E}">
        <p14:creationId xmlns:p14="http://schemas.microsoft.com/office/powerpoint/2010/main" xmlns="" val="6485204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467" y="0"/>
            <a:ext cx="10083800" cy="1017037"/>
          </a:xfrm>
        </p:spPr>
        <p:txBody>
          <a:bodyPr/>
          <a:lstStyle/>
          <a:p>
            <a:pPr algn="ctr"/>
            <a:r>
              <a:rPr lang="en-ZA" b="1" dirty="0" smtClean="0"/>
              <a:t>BUDGETING CONSIDERATIONS</a:t>
            </a:r>
            <a:endParaRPr lang="en-ZA" dirty="0"/>
          </a:p>
        </p:txBody>
      </p:sp>
      <p:sp>
        <p:nvSpPr>
          <p:cNvPr id="3" name="Content Placeholder 2"/>
          <p:cNvSpPr>
            <a:spLocks noGrp="1"/>
          </p:cNvSpPr>
          <p:nvPr>
            <p:ph idx="1"/>
          </p:nvPr>
        </p:nvSpPr>
        <p:spPr>
          <a:xfrm>
            <a:off x="135467" y="959079"/>
            <a:ext cx="11912371" cy="5071018"/>
          </a:xfrm>
        </p:spPr>
        <p:txBody>
          <a:bodyPr/>
          <a:lstStyle/>
          <a:p>
            <a:pPr algn="just">
              <a:buFont typeface="Wingdings" panose="05000000000000000000" pitchFamily="2" charset="2"/>
              <a:buChar char="§"/>
            </a:pPr>
            <a:r>
              <a:rPr lang="en-ZA" sz="2200" dirty="0" smtClean="0">
                <a:solidFill>
                  <a:schemeClr val="bg1"/>
                </a:solidFill>
              </a:rPr>
              <a:t>In </a:t>
            </a:r>
            <a:r>
              <a:rPr lang="en-ZA" sz="2200" dirty="0">
                <a:solidFill>
                  <a:schemeClr val="bg1"/>
                </a:solidFill>
              </a:rPr>
              <a:t>preparing a budget for implementing the developmental programmes, the department shall take into account the </a:t>
            </a:r>
            <a:r>
              <a:rPr lang="en-ZA" sz="2200" dirty="0" smtClean="0">
                <a:solidFill>
                  <a:schemeClr val="bg1"/>
                </a:solidFill>
              </a:rPr>
              <a:t>following costs: </a:t>
            </a:r>
          </a:p>
          <a:p>
            <a:pPr marL="914400" lvl="1" indent="-457200">
              <a:buFont typeface="+mj-lt"/>
              <a:buAutoNum type="alphaLcParenR"/>
            </a:pPr>
            <a:r>
              <a:rPr lang="en-ZA" sz="2200" dirty="0" smtClean="0">
                <a:solidFill>
                  <a:schemeClr val="bg1"/>
                </a:solidFill>
              </a:rPr>
              <a:t>Monthly </a:t>
            </a:r>
            <a:r>
              <a:rPr lang="en-ZA" sz="2200" dirty="0">
                <a:solidFill>
                  <a:schemeClr val="bg1"/>
                </a:solidFill>
              </a:rPr>
              <a:t>stipend or allowances;</a:t>
            </a:r>
          </a:p>
          <a:p>
            <a:pPr marL="914400" lvl="1" indent="-457200">
              <a:buFont typeface="+mj-lt"/>
              <a:buAutoNum type="alphaLcParenR"/>
            </a:pPr>
            <a:r>
              <a:rPr lang="en-ZA" sz="2200" dirty="0" smtClean="0">
                <a:solidFill>
                  <a:schemeClr val="bg1"/>
                </a:solidFill>
              </a:rPr>
              <a:t>Targeted </a:t>
            </a:r>
            <a:r>
              <a:rPr lang="en-ZA" sz="2200" dirty="0">
                <a:solidFill>
                  <a:schemeClr val="bg1"/>
                </a:solidFill>
              </a:rPr>
              <a:t>training </a:t>
            </a:r>
            <a:r>
              <a:rPr lang="en-ZA" sz="2200" dirty="0" smtClean="0">
                <a:solidFill>
                  <a:schemeClr val="bg1"/>
                </a:solidFill>
              </a:rPr>
              <a:t>for candidates offered </a:t>
            </a:r>
            <a:r>
              <a:rPr lang="en-ZA" sz="2200" dirty="0">
                <a:solidFill>
                  <a:schemeClr val="bg1"/>
                </a:solidFill>
              </a:rPr>
              <a:t>by National School of </a:t>
            </a:r>
            <a:r>
              <a:rPr lang="en-ZA" sz="2200" dirty="0" smtClean="0">
                <a:solidFill>
                  <a:schemeClr val="bg1"/>
                </a:solidFill>
              </a:rPr>
              <a:t>Government and other institutions;</a:t>
            </a:r>
            <a:endParaRPr lang="en-ZA" sz="2200" dirty="0">
              <a:solidFill>
                <a:schemeClr val="bg1"/>
              </a:solidFill>
            </a:endParaRPr>
          </a:p>
          <a:p>
            <a:pPr marL="914400" lvl="1" indent="-457200">
              <a:buFont typeface="+mj-lt"/>
              <a:buAutoNum type="alphaLcParenR"/>
            </a:pPr>
            <a:r>
              <a:rPr lang="en-ZA" sz="2200" dirty="0" smtClean="0">
                <a:solidFill>
                  <a:schemeClr val="bg1"/>
                </a:solidFill>
              </a:rPr>
              <a:t>Personal </a:t>
            </a:r>
            <a:r>
              <a:rPr lang="en-ZA" sz="2200" dirty="0">
                <a:solidFill>
                  <a:schemeClr val="bg1"/>
                </a:solidFill>
              </a:rPr>
              <a:t>and/or Further Development Programmes; </a:t>
            </a:r>
          </a:p>
          <a:p>
            <a:pPr marL="914400" lvl="1" indent="-457200">
              <a:buFont typeface="+mj-lt"/>
              <a:buAutoNum type="alphaLcParenR"/>
            </a:pPr>
            <a:r>
              <a:rPr lang="en-ZA" sz="2200" dirty="0">
                <a:solidFill>
                  <a:schemeClr val="bg1"/>
                </a:solidFill>
              </a:rPr>
              <a:t>R</a:t>
            </a:r>
            <a:r>
              <a:rPr lang="en-ZA" sz="2200" dirty="0" smtClean="0">
                <a:solidFill>
                  <a:schemeClr val="bg1"/>
                </a:solidFill>
              </a:rPr>
              <a:t>easonable </a:t>
            </a:r>
            <a:r>
              <a:rPr lang="en-ZA" sz="2200" dirty="0">
                <a:solidFill>
                  <a:schemeClr val="bg1"/>
                </a:solidFill>
              </a:rPr>
              <a:t>A</a:t>
            </a:r>
            <a:r>
              <a:rPr lang="en-ZA" sz="2200" dirty="0" smtClean="0">
                <a:solidFill>
                  <a:schemeClr val="bg1"/>
                </a:solidFill>
              </a:rPr>
              <a:t>ccommodation </a:t>
            </a:r>
            <a:r>
              <a:rPr lang="en-ZA" sz="2200" dirty="0">
                <a:solidFill>
                  <a:schemeClr val="bg1"/>
                </a:solidFill>
              </a:rPr>
              <a:t>as regulated by </a:t>
            </a:r>
            <a:r>
              <a:rPr lang="en-ZA" sz="2200" dirty="0" smtClean="0">
                <a:solidFill>
                  <a:schemeClr val="bg1"/>
                </a:solidFill>
              </a:rPr>
              <a:t>the </a:t>
            </a:r>
            <a:r>
              <a:rPr lang="en-ZA" sz="2200" dirty="0">
                <a:solidFill>
                  <a:schemeClr val="bg1"/>
                </a:solidFill>
              </a:rPr>
              <a:t>Policy and the Determination on Reasonable Accommodation and Assistive Devices for employees with  disabilities in the Public Service (2015</a:t>
            </a:r>
            <a:r>
              <a:rPr lang="en-ZA" sz="2200" dirty="0" smtClean="0">
                <a:solidFill>
                  <a:schemeClr val="bg1"/>
                </a:solidFill>
              </a:rPr>
              <a:t>);</a:t>
            </a:r>
            <a:endParaRPr lang="en-ZA" sz="2200" dirty="0">
              <a:solidFill>
                <a:schemeClr val="bg1"/>
              </a:solidFill>
            </a:endParaRPr>
          </a:p>
          <a:p>
            <a:pPr marL="914400" lvl="1" indent="-457200">
              <a:buFont typeface="+mj-lt"/>
              <a:buAutoNum type="alphaLcParenR"/>
            </a:pPr>
            <a:r>
              <a:rPr lang="en-ZA" sz="2200" dirty="0" smtClean="0">
                <a:solidFill>
                  <a:schemeClr val="bg1"/>
                </a:solidFill>
              </a:rPr>
              <a:t>Pre-employment </a:t>
            </a:r>
            <a:r>
              <a:rPr lang="en-ZA" sz="2200" dirty="0">
                <a:solidFill>
                  <a:schemeClr val="bg1"/>
                </a:solidFill>
              </a:rPr>
              <a:t>verification as prescribed in Section 57 (3) of the Public Service </a:t>
            </a:r>
            <a:r>
              <a:rPr lang="en-ZA" sz="2200" dirty="0" smtClean="0">
                <a:solidFill>
                  <a:schemeClr val="bg1"/>
                </a:solidFill>
              </a:rPr>
              <a:t>Regulations </a:t>
            </a:r>
            <a:r>
              <a:rPr lang="en-ZA" sz="2200" dirty="0">
                <a:solidFill>
                  <a:schemeClr val="bg1"/>
                </a:solidFill>
              </a:rPr>
              <a:t>2016; </a:t>
            </a:r>
          </a:p>
          <a:p>
            <a:pPr marL="914400" lvl="1" indent="-457200">
              <a:buFont typeface="+mj-lt"/>
              <a:buAutoNum type="alphaLcParenR"/>
            </a:pPr>
            <a:r>
              <a:rPr lang="en-ZA" sz="2200" dirty="0" smtClean="0">
                <a:solidFill>
                  <a:schemeClr val="bg1"/>
                </a:solidFill>
              </a:rPr>
              <a:t>Possible extension </a:t>
            </a:r>
            <a:r>
              <a:rPr lang="en-ZA" sz="2200" dirty="0">
                <a:solidFill>
                  <a:schemeClr val="bg1"/>
                </a:solidFill>
              </a:rPr>
              <a:t>of contracts as a result of </a:t>
            </a:r>
            <a:r>
              <a:rPr lang="en-ZA" sz="2200" dirty="0" smtClean="0">
                <a:solidFill>
                  <a:schemeClr val="bg1"/>
                </a:solidFill>
              </a:rPr>
              <a:t>approved leave </a:t>
            </a:r>
            <a:r>
              <a:rPr lang="en-ZA" sz="2200" dirty="0">
                <a:solidFill>
                  <a:schemeClr val="bg1"/>
                </a:solidFill>
              </a:rPr>
              <a:t>taken during the internship </a:t>
            </a:r>
            <a:r>
              <a:rPr lang="en-ZA" sz="2200" dirty="0" smtClean="0">
                <a:solidFill>
                  <a:schemeClr val="bg1"/>
                </a:solidFill>
              </a:rPr>
              <a:t>contract due </a:t>
            </a:r>
            <a:r>
              <a:rPr lang="en-ZA" sz="2200" dirty="0">
                <a:solidFill>
                  <a:schemeClr val="bg1"/>
                </a:solidFill>
              </a:rPr>
              <a:t>to incapacity </a:t>
            </a:r>
            <a:r>
              <a:rPr lang="en-ZA" sz="2200" dirty="0" smtClean="0">
                <a:solidFill>
                  <a:schemeClr val="bg1"/>
                </a:solidFill>
              </a:rPr>
              <a:t>and/or </a:t>
            </a:r>
            <a:r>
              <a:rPr lang="en-ZA" sz="2200" dirty="0">
                <a:solidFill>
                  <a:schemeClr val="bg1"/>
                </a:solidFill>
              </a:rPr>
              <a:t>leave for occupational injuries and </a:t>
            </a:r>
            <a:r>
              <a:rPr lang="en-ZA" sz="2200" dirty="0" smtClean="0">
                <a:solidFill>
                  <a:schemeClr val="bg1"/>
                </a:solidFill>
              </a:rPr>
              <a:t>diseases, paternity and maternity leave.</a:t>
            </a:r>
            <a:endParaRPr lang="en-ZA" sz="2200" dirty="0">
              <a:solidFill>
                <a:schemeClr val="bg1"/>
              </a:solidFill>
            </a:endParaRPr>
          </a:p>
          <a:p>
            <a:pPr marL="0" indent="0" algn="just">
              <a:buNone/>
            </a:pPr>
            <a:endParaRPr lang="en-US" sz="2200" dirty="0" smtClean="0">
              <a:solidFill>
                <a:schemeClr val="bg1"/>
              </a:solidFill>
            </a:endParaRPr>
          </a:p>
          <a:p>
            <a:pPr marL="0" indent="0" algn="just">
              <a:buNone/>
            </a:pPr>
            <a:endParaRPr lang="en-US" sz="2200" dirty="0" smtClean="0">
              <a:solidFill>
                <a:schemeClr val="bg1"/>
              </a:solidFill>
            </a:endParaRPr>
          </a:p>
          <a:p>
            <a:pPr lvl="1" algn="just">
              <a:buFont typeface="Wingdings" panose="05000000000000000000" pitchFamily="2" charset="2"/>
              <a:buChar char="§"/>
            </a:pPr>
            <a:endParaRPr lang="en-ZA" sz="2200" dirty="0">
              <a:solidFill>
                <a:schemeClr val="bg1"/>
              </a:solidFill>
            </a:endParaRPr>
          </a:p>
          <a:p>
            <a:pPr lvl="1" algn="just">
              <a:buFont typeface="Wingdings" panose="05000000000000000000" pitchFamily="2" charset="2"/>
              <a:buChar char="§"/>
            </a:pPr>
            <a:endParaRPr lang="en-ZA" sz="2200" dirty="0">
              <a:solidFill>
                <a:schemeClr val="bg1"/>
              </a:solidFill>
            </a:endParaRPr>
          </a:p>
        </p:txBody>
      </p:sp>
      <p:sp>
        <p:nvSpPr>
          <p:cNvPr id="4" name="Slide Number Placeholder 3"/>
          <p:cNvSpPr>
            <a:spLocks noGrp="1"/>
          </p:cNvSpPr>
          <p:nvPr>
            <p:ph type="sldNum" sz="quarter" idx="12"/>
          </p:nvPr>
        </p:nvSpPr>
        <p:spPr/>
        <p:txBody>
          <a:bodyPr/>
          <a:lstStyle/>
          <a:p>
            <a:fld id="{B59ACEC8-D248-43BB-9E41-8F603F9ACC52}" type="slidenum">
              <a:rPr lang="en-ZA" smtClean="0"/>
              <a:pPr/>
              <a:t>24</a:t>
            </a:fld>
            <a:endParaRPr lang="en-ZA" dirty="0"/>
          </a:p>
        </p:txBody>
      </p:sp>
    </p:spTree>
    <p:extLst>
      <p:ext uri="{BB962C8B-B14F-4D97-AF65-F5344CB8AC3E}">
        <p14:creationId xmlns:p14="http://schemas.microsoft.com/office/powerpoint/2010/main" xmlns="" val="1418083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67" y="142895"/>
            <a:ext cx="10447865" cy="670287"/>
          </a:xfrm>
        </p:spPr>
        <p:txBody>
          <a:bodyPr/>
          <a:lstStyle/>
          <a:p>
            <a:r>
              <a:rPr lang="en-GB" sz="2400" b="1" dirty="0" smtClean="0"/>
              <a:t>RECRUITMENT &amp; SELECTION OF CANDIDATES INTO A GRS AND </a:t>
            </a:r>
            <a:r>
              <a:rPr lang="en-GB" sz="2400" b="1" dirty="0"/>
              <a:t>RETENTION INTO PERMANENT POSITIONS WITHIN THE DEPARTMENT</a:t>
            </a:r>
            <a:r>
              <a:rPr lang="en-ZA" sz="2400" b="1" dirty="0"/>
              <a:t/>
            </a:r>
            <a:br>
              <a:rPr lang="en-ZA" sz="2400" b="1" dirty="0"/>
            </a:br>
            <a:r>
              <a:rPr lang="en-ZA" sz="2400" b="1" dirty="0"/>
              <a:t/>
            </a:r>
            <a:br>
              <a:rPr lang="en-ZA" sz="2400" b="1" dirty="0"/>
            </a:br>
            <a:endParaRPr lang="en-ZA" sz="2400" dirty="0"/>
          </a:p>
        </p:txBody>
      </p:sp>
      <p:sp>
        <p:nvSpPr>
          <p:cNvPr id="3" name="Content Placeholder 2"/>
          <p:cNvSpPr>
            <a:spLocks noGrp="1"/>
          </p:cNvSpPr>
          <p:nvPr>
            <p:ph idx="1"/>
          </p:nvPr>
        </p:nvSpPr>
        <p:spPr>
          <a:xfrm>
            <a:off x="0" y="937798"/>
            <a:ext cx="12192000" cy="4545412"/>
          </a:xfrm>
        </p:spPr>
        <p:txBody>
          <a:bodyPr/>
          <a:lstStyle/>
          <a:p>
            <a:pPr algn="just">
              <a:lnSpc>
                <a:spcPct val="100000"/>
              </a:lnSpc>
              <a:buFont typeface="Wingdings" panose="05000000000000000000" pitchFamily="2" charset="2"/>
              <a:buChar char="§"/>
            </a:pPr>
            <a:r>
              <a:rPr lang="en-ZA" sz="2000" dirty="0" smtClean="0">
                <a:solidFill>
                  <a:schemeClr val="bg1"/>
                </a:solidFill>
                <a:latin typeface="Arial" panose="020B0604020202020204" pitchFamily="34" charset="0"/>
                <a:cs typeface="Arial" panose="020B0604020202020204" pitchFamily="34" charset="0"/>
              </a:rPr>
              <a:t>The intention is to retain these candidates in the public service, for the medium to long term.</a:t>
            </a:r>
          </a:p>
          <a:p>
            <a:pPr algn="just">
              <a:lnSpc>
                <a:spcPct val="100000"/>
              </a:lnSpc>
              <a:buFont typeface="Wingdings" panose="05000000000000000000" pitchFamily="2" charset="2"/>
              <a:buChar char="§"/>
            </a:pPr>
            <a:r>
              <a:rPr lang="en-ZA" sz="2000" dirty="0" smtClean="0">
                <a:solidFill>
                  <a:schemeClr val="bg1"/>
                </a:solidFill>
                <a:latin typeface="Arial" panose="020B0604020202020204" pitchFamily="34" charset="0"/>
                <a:cs typeface="Arial" panose="020B0604020202020204" pitchFamily="34" charset="0"/>
              </a:rPr>
              <a:t>An </a:t>
            </a:r>
            <a:r>
              <a:rPr lang="en-ZA" sz="2000" dirty="0">
                <a:solidFill>
                  <a:schemeClr val="bg1"/>
                </a:solidFill>
                <a:latin typeface="Arial" panose="020B0604020202020204" pitchFamily="34" charset="0"/>
                <a:cs typeface="Arial" panose="020B0604020202020204" pitchFamily="34" charset="0"/>
              </a:rPr>
              <a:t>executive authority shall ensure that all opportunities for developmental programmes within his/her department are </a:t>
            </a:r>
            <a:r>
              <a:rPr lang="en-ZA" sz="2000" b="1" u="sng" dirty="0">
                <a:solidFill>
                  <a:schemeClr val="bg1"/>
                </a:solidFill>
                <a:latin typeface="Arial" panose="020B0604020202020204" pitchFamily="34" charset="0"/>
                <a:cs typeface="Arial" panose="020B0604020202020204" pitchFamily="34" charset="0"/>
              </a:rPr>
              <a:t>advertised</a:t>
            </a:r>
            <a:r>
              <a:rPr lang="en-ZA" sz="2000" dirty="0">
                <a:solidFill>
                  <a:schemeClr val="bg1"/>
                </a:solidFill>
                <a:latin typeface="Arial" panose="020B0604020202020204" pitchFamily="34" charset="0"/>
                <a:cs typeface="Arial" panose="020B0604020202020204" pitchFamily="34" charset="0"/>
              </a:rPr>
              <a:t> in terms Regulation 65 and the </a:t>
            </a:r>
            <a:r>
              <a:rPr lang="en-ZA" sz="2000" b="1" u="sng" dirty="0">
                <a:solidFill>
                  <a:schemeClr val="bg1"/>
                </a:solidFill>
                <a:latin typeface="Arial" panose="020B0604020202020204" pitchFamily="34" charset="0"/>
                <a:cs typeface="Arial" panose="020B0604020202020204" pitchFamily="34" charset="0"/>
              </a:rPr>
              <a:t>Selection</a:t>
            </a:r>
            <a:r>
              <a:rPr lang="en-ZA" sz="2000" dirty="0">
                <a:solidFill>
                  <a:schemeClr val="bg1"/>
                </a:solidFill>
                <a:latin typeface="Arial" panose="020B0604020202020204" pitchFamily="34" charset="0"/>
                <a:cs typeface="Arial" panose="020B0604020202020204" pitchFamily="34" charset="0"/>
              </a:rPr>
              <a:t> thereof shall be in terms of Regulation 67 of the PSR </a:t>
            </a:r>
            <a:r>
              <a:rPr lang="en-ZA" sz="2000" dirty="0" smtClean="0">
                <a:solidFill>
                  <a:schemeClr val="bg1"/>
                </a:solidFill>
                <a:latin typeface="Arial" panose="020B0604020202020204" pitchFamily="34" charset="0"/>
                <a:cs typeface="Arial" panose="020B0604020202020204" pitchFamily="34" charset="0"/>
              </a:rPr>
              <a:t>2016 </a:t>
            </a:r>
            <a:r>
              <a:rPr lang="en-ZA" sz="2000" dirty="0">
                <a:solidFill>
                  <a:schemeClr val="bg1"/>
                </a:solidFill>
                <a:latin typeface="Arial" panose="020B0604020202020204" pitchFamily="34" charset="0"/>
                <a:cs typeface="Arial" panose="020B0604020202020204" pitchFamily="34" charset="0"/>
              </a:rPr>
              <a:t>respectively. </a:t>
            </a:r>
            <a:endParaRPr lang="en-ZA" sz="2000" dirty="0" smtClean="0">
              <a:solidFill>
                <a:schemeClr val="bg1"/>
              </a:solidFill>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
            </a:pPr>
            <a:r>
              <a:rPr lang="en-ZA" sz="2000" dirty="0" smtClean="0">
                <a:solidFill>
                  <a:schemeClr val="bg1"/>
                </a:solidFill>
                <a:latin typeface="Arial" panose="020B0604020202020204" pitchFamily="34" charset="0"/>
                <a:cs typeface="Arial" panose="020B0604020202020204" pitchFamily="34" charset="0"/>
              </a:rPr>
              <a:t>Unsolicited </a:t>
            </a:r>
            <a:r>
              <a:rPr lang="en-ZA" sz="2000" dirty="0">
                <a:solidFill>
                  <a:schemeClr val="bg1"/>
                </a:solidFill>
                <a:latin typeface="Arial" panose="020B0604020202020204" pitchFamily="34" charset="0"/>
                <a:cs typeface="Arial" panose="020B0604020202020204" pitchFamily="34" charset="0"/>
              </a:rPr>
              <a:t>(ad hoc) applications for developmental programmes may only be accepted without following the above procedure under the following conditions:</a:t>
            </a:r>
          </a:p>
          <a:p>
            <a:pPr lvl="1" algn="just">
              <a:lnSpc>
                <a:spcPct val="100000"/>
              </a:lnSpc>
              <a:buFont typeface="Wingdings" panose="05000000000000000000" pitchFamily="2" charset="2"/>
              <a:buChar char="§"/>
            </a:pPr>
            <a:r>
              <a:rPr lang="en-ZA" sz="1900" dirty="0" smtClean="0">
                <a:solidFill>
                  <a:schemeClr val="bg1"/>
                </a:solidFill>
                <a:latin typeface="Arial" panose="020B0604020202020204" pitchFamily="34" charset="0"/>
                <a:cs typeface="Arial" panose="020B0604020202020204" pitchFamily="34" charset="0"/>
              </a:rPr>
              <a:t>The duration of the programme </a:t>
            </a:r>
            <a:r>
              <a:rPr lang="en-ZA" sz="1900" b="1" dirty="0" smtClean="0">
                <a:solidFill>
                  <a:schemeClr val="bg1"/>
                </a:solidFill>
                <a:latin typeface="Arial" panose="020B0604020202020204" pitchFamily="34" charset="0"/>
                <a:cs typeface="Arial" panose="020B0604020202020204" pitchFamily="34" charset="0"/>
              </a:rPr>
              <a:t>does not exceed six (6) consecutive months</a:t>
            </a:r>
            <a:r>
              <a:rPr lang="en-ZA" sz="1900" dirty="0" smtClean="0">
                <a:solidFill>
                  <a:schemeClr val="bg1"/>
                </a:solidFill>
                <a:latin typeface="Arial" panose="020B0604020202020204" pitchFamily="34" charset="0"/>
                <a:cs typeface="Arial" panose="020B0604020202020204" pitchFamily="34" charset="0"/>
              </a:rPr>
              <a:t>; </a:t>
            </a:r>
          </a:p>
          <a:p>
            <a:pPr lvl="1" algn="just">
              <a:lnSpc>
                <a:spcPct val="100000"/>
              </a:lnSpc>
              <a:buFont typeface="Wingdings" panose="05000000000000000000" pitchFamily="2" charset="2"/>
              <a:buChar char="§"/>
            </a:pPr>
            <a:r>
              <a:rPr lang="en-ZA" sz="1900" dirty="0" smtClean="0">
                <a:solidFill>
                  <a:schemeClr val="bg1"/>
                </a:solidFill>
                <a:latin typeface="Arial" panose="020B0604020202020204" pitchFamily="34" charset="0"/>
                <a:cs typeface="Arial" panose="020B0604020202020204" pitchFamily="34" charset="0"/>
              </a:rPr>
              <a:t>The applicant submits a verifiable and </a:t>
            </a:r>
            <a:r>
              <a:rPr lang="en-ZA" sz="1900" b="1" dirty="0" smtClean="0">
                <a:solidFill>
                  <a:schemeClr val="bg1"/>
                </a:solidFill>
                <a:latin typeface="Arial" panose="020B0604020202020204" pitchFamily="34" charset="0"/>
                <a:cs typeface="Arial" panose="020B0604020202020204" pitchFamily="34" charset="0"/>
              </a:rPr>
              <a:t>valid proof </a:t>
            </a:r>
            <a:r>
              <a:rPr lang="en-ZA" sz="1900" dirty="0" smtClean="0">
                <a:solidFill>
                  <a:schemeClr val="bg1"/>
                </a:solidFill>
                <a:latin typeface="Arial" panose="020B0604020202020204" pitchFamily="34" charset="0"/>
                <a:cs typeface="Arial" panose="020B0604020202020204" pitchFamily="34" charset="0"/>
              </a:rPr>
              <a:t>that he/she requires the work-integrated learning (WIL) opportunity as part of a recognised learning programme and/or for a professional body assessment purposes;</a:t>
            </a:r>
          </a:p>
          <a:p>
            <a:pPr lvl="1" algn="just">
              <a:lnSpc>
                <a:spcPct val="100000"/>
              </a:lnSpc>
              <a:buFont typeface="Wingdings" panose="05000000000000000000" pitchFamily="2" charset="2"/>
              <a:buChar char="§"/>
            </a:pPr>
            <a:r>
              <a:rPr lang="en-US" sz="1900" dirty="0" smtClean="0">
                <a:solidFill>
                  <a:schemeClr val="bg1"/>
                </a:solidFill>
                <a:latin typeface="Arial" panose="020B0604020202020204" pitchFamily="34" charset="0"/>
                <a:cs typeface="Arial" panose="020B0604020202020204" pitchFamily="34" charset="0"/>
              </a:rPr>
              <a:t>the terms and conditions as agreed between the participant and the department is recorded in writing;</a:t>
            </a:r>
            <a:endParaRPr lang="en-ZA" sz="1900" dirty="0" smtClean="0">
              <a:solidFill>
                <a:schemeClr val="bg1"/>
              </a:solidFill>
              <a:latin typeface="Arial" panose="020B0604020202020204" pitchFamily="34" charset="0"/>
              <a:cs typeface="Arial" panose="020B0604020202020204" pitchFamily="34" charset="0"/>
            </a:endParaRPr>
          </a:p>
          <a:p>
            <a:pPr algn="just">
              <a:lnSpc>
                <a:spcPct val="100000"/>
              </a:lnSpc>
            </a:pPr>
            <a:r>
              <a:rPr lang="en-GB" sz="2000" dirty="0" smtClean="0">
                <a:solidFill>
                  <a:schemeClr val="bg1"/>
                </a:solidFill>
                <a:latin typeface="Arial" panose="020B0604020202020204" pitchFamily="34" charset="0"/>
                <a:cs typeface="Arial" panose="020B0604020202020204" pitchFamily="34" charset="0"/>
              </a:rPr>
              <a:t>At the completion of the training and orientation components of the graduate recruitment and development programme, and the expiry of the regulated period of the programme, the candidate must be exited and retained into another employment capacity.</a:t>
            </a:r>
          </a:p>
          <a:p>
            <a:pPr algn="just">
              <a:lnSpc>
                <a:spcPct val="100000"/>
              </a:lnSpc>
            </a:pPr>
            <a:endParaRPr lang="en-ZA" sz="2000" dirty="0" smtClean="0">
              <a:solidFill>
                <a:schemeClr val="bg1"/>
              </a:solidFill>
              <a:latin typeface="Arial" panose="020B0604020202020204" pitchFamily="34" charset="0"/>
              <a:cs typeface="Arial" panose="020B0604020202020204" pitchFamily="34" charset="0"/>
            </a:endParaRPr>
          </a:p>
          <a:p>
            <a:pPr algn="just">
              <a:lnSpc>
                <a:spcPct val="150000"/>
              </a:lnSpc>
            </a:pPr>
            <a:endParaRPr lang="en-ZA" sz="2000" dirty="0">
              <a:solidFill>
                <a:schemeClr val="bg1"/>
              </a:solidFill>
              <a:latin typeface="Arial" panose="020B0604020202020204" pitchFamily="34" charset="0"/>
              <a:cs typeface="Arial" panose="020B0604020202020204" pitchFamily="34" charset="0"/>
            </a:endParaRPr>
          </a:p>
          <a:p>
            <a:pPr marL="0" indent="0">
              <a:buNone/>
            </a:pPr>
            <a:endParaRPr lang="en-ZA" sz="2000" dirty="0">
              <a:solidFill>
                <a:schemeClr val="bg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59ACEC8-D248-43BB-9E41-8F603F9ACC52}" type="slidenum">
              <a:rPr lang="en-ZA" smtClean="0"/>
              <a:pPr/>
              <a:t>25</a:t>
            </a:fld>
            <a:endParaRPr lang="en-ZA" dirty="0"/>
          </a:p>
        </p:txBody>
      </p:sp>
    </p:spTree>
    <p:extLst>
      <p:ext uri="{BB962C8B-B14F-4D97-AF65-F5344CB8AC3E}">
        <p14:creationId xmlns:p14="http://schemas.microsoft.com/office/powerpoint/2010/main" xmlns="" val="16566225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DURATION OF THE EMPLOYMENT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40778409"/>
              </p:ext>
            </p:extLst>
          </p:nvPr>
        </p:nvGraphicFramePr>
        <p:xfrm>
          <a:off x="228601" y="1001888"/>
          <a:ext cx="11545710" cy="4993640"/>
        </p:xfrm>
        <a:graphic>
          <a:graphicData uri="http://schemas.openxmlformats.org/drawingml/2006/table">
            <a:tbl>
              <a:tblPr firstRow="1" bandRow="1">
                <a:tableStyleId>{5C22544A-7EE6-4342-B048-85BDC9FD1C3A}</a:tableStyleId>
              </a:tblPr>
              <a:tblGrid>
                <a:gridCol w="4219221"/>
                <a:gridCol w="7326489"/>
              </a:tblGrid>
              <a:tr h="370840">
                <a:tc>
                  <a:txBody>
                    <a:bodyPr/>
                    <a:lstStyle/>
                    <a:p>
                      <a:r>
                        <a:rPr lang="en-US" sz="1400" dirty="0" smtClean="0">
                          <a:latin typeface="Arial" panose="020B0604020202020204" pitchFamily="34" charset="0"/>
                          <a:cs typeface="Arial" panose="020B0604020202020204" pitchFamily="34" charset="0"/>
                        </a:rPr>
                        <a:t>PROGRAMME</a:t>
                      </a:r>
                      <a:endParaRPr lang="en-US" sz="1400" dirty="0">
                        <a:latin typeface="Arial" panose="020B0604020202020204" pitchFamily="34" charset="0"/>
                        <a:cs typeface="Arial" panose="020B0604020202020204" pitchFamily="34" charset="0"/>
                      </a:endParaRPr>
                    </a:p>
                  </a:txBody>
                  <a:tcPr/>
                </a:tc>
                <a:tc>
                  <a:txBody>
                    <a:bodyPr/>
                    <a:lstStyle/>
                    <a:p>
                      <a:r>
                        <a:rPr lang="en-US" sz="1400" dirty="0" smtClean="0">
                          <a:latin typeface="Arial" panose="020B0604020202020204" pitchFamily="34" charset="0"/>
                          <a:cs typeface="Arial" panose="020B0604020202020204" pitchFamily="34" charset="0"/>
                        </a:rPr>
                        <a:t>DURATION</a:t>
                      </a:r>
                      <a:endParaRPr lang="en-US" sz="1400" dirty="0">
                        <a:latin typeface="Arial" panose="020B0604020202020204" pitchFamily="34" charset="0"/>
                        <a:cs typeface="Arial" panose="020B0604020202020204" pitchFamily="34" charset="0"/>
                      </a:endParaRPr>
                    </a:p>
                  </a:txBody>
                  <a:tcPr/>
                </a:tc>
              </a:tr>
              <a:tr h="370840">
                <a:tc>
                  <a:txBody>
                    <a:bodyPr/>
                    <a:lstStyle/>
                    <a:p>
                      <a:r>
                        <a:rPr lang="en-ZA" sz="1400" b="1" dirty="0" smtClean="0">
                          <a:solidFill>
                            <a:srgbClr val="FF0000"/>
                          </a:solidFill>
                          <a:latin typeface="Arial" panose="020B0604020202020204" pitchFamily="34" charset="0"/>
                          <a:cs typeface="Arial" panose="020B0604020202020204" pitchFamily="34" charset="0"/>
                        </a:rPr>
                        <a:t>GRADUATE INTERNSHIP PROGRAMME:</a:t>
                      </a:r>
                      <a:endParaRPr lang="en-US" sz="1400" dirty="0">
                        <a:solidFill>
                          <a:srgbClr val="FF0000"/>
                        </a:solidFill>
                        <a:latin typeface="Arial" panose="020B0604020202020204" pitchFamily="34" charset="0"/>
                        <a:cs typeface="Arial" panose="020B0604020202020204" pitchFamily="34" charset="0"/>
                      </a:endParaRPr>
                    </a:p>
                  </a:txBody>
                  <a:tcPr/>
                </a:tc>
                <a:tc>
                  <a:txBody>
                    <a:bodyPr/>
                    <a:lstStyle/>
                    <a:p>
                      <a:endParaRPr lang="en-US" sz="1400" dirty="0">
                        <a:latin typeface="Arial" panose="020B0604020202020204" pitchFamily="34" charset="0"/>
                        <a:cs typeface="Arial" panose="020B0604020202020204" pitchFamily="34" charset="0"/>
                      </a:endParaRPr>
                    </a:p>
                  </a:txBody>
                  <a:tcPr/>
                </a:tc>
              </a:tr>
              <a:tr h="370840">
                <a:tc>
                  <a:txBody>
                    <a:bodyPr/>
                    <a:lstStyle/>
                    <a:p>
                      <a:pPr marL="285750" indent="-285750">
                        <a:buFont typeface="Arial" panose="020B0604020202020204" pitchFamily="34" charset="0"/>
                        <a:buChar char="•"/>
                      </a:pPr>
                      <a:r>
                        <a:rPr lang="en-ZA" sz="1400" dirty="0" smtClean="0">
                          <a:latin typeface="Arial" panose="020B0604020202020204" pitchFamily="34" charset="0"/>
                          <a:cs typeface="Arial" panose="020B0604020202020204" pitchFamily="34" charset="0"/>
                        </a:rPr>
                        <a:t>for </a:t>
                      </a:r>
                      <a:r>
                        <a:rPr lang="en-ZA" sz="1400" b="1" u="sng" dirty="0" smtClean="0">
                          <a:latin typeface="Arial" panose="020B0604020202020204" pitchFamily="34" charset="0"/>
                          <a:cs typeface="Arial" panose="020B0604020202020204" pitchFamily="34" charset="0"/>
                        </a:rPr>
                        <a:t>acquiring experience only </a:t>
                      </a:r>
                      <a:endParaRPr lang="en-US" sz="1400" dirty="0">
                        <a:latin typeface="Arial" panose="020B0604020202020204" pitchFamily="34" charset="0"/>
                        <a:cs typeface="Arial" panose="020B0604020202020204" pitchFamily="34" charset="0"/>
                      </a:endParaRPr>
                    </a:p>
                  </a:txBody>
                  <a:tcPr/>
                </a:tc>
                <a:tc>
                  <a:txBody>
                    <a:bodyPr/>
                    <a:lstStyle/>
                    <a:p>
                      <a:r>
                        <a:rPr lang="en-ZA" sz="1400" dirty="0" smtClean="0">
                          <a:latin typeface="Arial" panose="020B0604020202020204" pitchFamily="34" charset="0"/>
                          <a:cs typeface="Arial" panose="020B0604020202020204" pitchFamily="34" charset="0"/>
                        </a:rPr>
                        <a:t>Pre-determined fixed timeframe not exceeding </a:t>
                      </a:r>
                      <a:r>
                        <a:rPr lang="en-ZA" sz="1400" b="1" u="sng" dirty="0" smtClean="0">
                          <a:latin typeface="Arial" panose="020B0604020202020204" pitchFamily="34" charset="0"/>
                          <a:cs typeface="Arial" panose="020B0604020202020204" pitchFamily="34" charset="0"/>
                        </a:rPr>
                        <a:t>twenty four (24) months</a:t>
                      </a:r>
                      <a:endParaRPr lang="en-US" sz="1400" dirty="0">
                        <a:latin typeface="Arial" panose="020B0604020202020204" pitchFamily="34" charset="0"/>
                        <a:cs typeface="Arial" panose="020B0604020202020204" pitchFamily="34" charset="0"/>
                      </a:endParaRPr>
                    </a:p>
                  </a:txBody>
                  <a:tcPr/>
                </a:tc>
              </a:tr>
              <a:tr h="370840">
                <a:tc>
                  <a:txBody>
                    <a:bodyPr/>
                    <a:lstStyle/>
                    <a:p>
                      <a:pPr marL="285750" indent="-285750">
                        <a:buFont typeface="Arial" panose="020B0604020202020204" pitchFamily="34" charset="0"/>
                        <a:buChar char="•"/>
                      </a:pPr>
                      <a:r>
                        <a:rPr lang="en-ZA" sz="1400" dirty="0" smtClean="0">
                          <a:latin typeface="Arial" panose="020B0604020202020204" pitchFamily="34" charset="0"/>
                          <a:cs typeface="Arial" panose="020B0604020202020204" pitchFamily="34" charset="0"/>
                        </a:rPr>
                        <a:t>for meeting </a:t>
                      </a:r>
                      <a:r>
                        <a:rPr lang="en-ZA" sz="1400" b="1" u="sng" dirty="0" smtClean="0">
                          <a:latin typeface="Arial" panose="020B0604020202020204" pitchFamily="34" charset="0"/>
                          <a:cs typeface="Arial" panose="020B0604020202020204" pitchFamily="34" charset="0"/>
                        </a:rPr>
                        <a:t>statutory requirements for professional registration</a:t>
                      </a:r>
                      <a:r>
                        <a:rPr lang="en-ZA" sz="1400" u="sng" dirty="0" smtClean="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a:txBody>
                  <a:tcPr/>
                </a:tc>
                <a:tc>
                  <a:txBody>
                    <a:bodyPr/>
                    <a:lstStyle/>
                    <a:p>
                      <a:r>
                        <a:rPr lang="en-ZA" sz="1400" dirty="0" smtClean="0">
                          <a:latin typeface="Arial" panose="020B0604020202020204" pitchFamily="34" charset="0"/>
                          <a:cs typeface="Arial" panose="020B0604020202020204" pitchFamily="34" charset="0"/>
                        </a:rPr>
                        <a:t>As per the requirements of the relevant  recognised body, but  not exceeding  </a:t>
                      </a:r>
                      <a:r>
                        <a:rPr lang="en-ZA" sz="1400" b="1" u="sng" dirty="0" smtClean="0">
                          <a:latin typeface="Arial" panose="020B0604020202020204" pitchFamily="34" charset="0"/>
                          <a:cs typeface="Arial" panose="020B0604020202020204" pitchFamily="34" charset="0"/>
                        </a:rPr>
                        <a:t>forty-eight (48) month</a:t>
                      </a:r>
                    </a:p>
                    <a:p>
                      <a:r>
                        <a:rPr lang="en-ZA" sz="1400" i="1" dirty="0" smtClean="0">
                          <a:latin typeface="Arial" panose="020B0604020202020204" pitchFamily="34" charset="0"/>
                          <a:cs typeface="Arial" panose="020B0604020202020204" pitchFamily="34" charset="0"/>
                        </a:rPr>
                        <a:t>Where the additional once –off opportunity to re-write or meet the council examination/ requirements falls outside the regulated period, the HOD shall extend the contract, on the same conditions of service as existed before, by not more than one (1) year</a:t>
                      </a:r>
                      <a:endParaRPr lang="en-US" sz="1400" i="1" dirty="0">
                        <a:latin typeface="Arial" panose="020B0604020202020204" pitchFamily="34" charset="0"/>
                        <a:cs typeface="Arial" panose="020B0604020202020204" pitchFamily="34" charset="0"/>
                      </a:endParaRPr>
                    </a:p>
                  </a:txBody>
                  <a:tcPr/>
                </a:tc>
              </a:tr>
              <a:tr h="370840">
                <a:tc>
                  <a:txBody>
                    <a:bodyPr/>
                    <a:lstStyle/>
                    <a:p>
                      <a:pPr marL="285750" indent="-285750">
                        <a:buFont typeface="Arial" panose="020B0604020202020204" pitchFamily="34" charset="0"/>
                        <a:buChar char="•"/>
                      </a:pPr>
                      <a:r>
                        <a:rPr lang="en-ZA" sz="1400" dirty="0" smtClean="0">
                          <a:latin typeface="Arial" panose="020B0604020202020204" pitchFamily="34" charset="0"/>
                          <a:cs typeface="Arial" panose="020B0604020202020204" pitchFamily="34" charset="0"/>
                        </a:rPr>
                        <a:t>for structured programmes such as </a:t>
                      </a:r>
                      <a:r>
                        <a:rPr lang="en-ZA" sz="1400" b="1" u="sng" dirty="0" smtClean="0">
                          <a:latin typeface="Arial" panose="020B0604020202020204" pitchFamily="34" charset="0"/>
                          <a:cs typeface="Arial" panose="020B0604020202020204" pitchFamily="34" charset="0"/>
                        </a:rPr>
                        <a:t>departmental graduate recruitment schemes /cadet programmes</a:t>
                      </a:r>
                      <a:r>
                        <a:rPr lang="en-ZA" sz="1400" u="sng" dirty="0" smtClean="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latin typeface="Arial" panose="020B0604020202020204" pitchFamily="34" charset="0"/>
                          <a:cs typeface="Arial" panose="020B0604020202020204" pitchFamily="34" charset="0"/>
                        </a:rPr>
                        <a:t>A period not exceeding </a:t>
                      </a:r>
                      <a:r>
                        <a:rPr lang="en-ZA" sz="1400" b="1" u="sng" dirty="0" smtClean="0">
                          <a:latin typeface="Arial" panose="020B0604020202020204" pitchFamily="34" charset="0"/>
                          <a:cs typeface="Arial" panose="020B0604020202020204" pitchFamily="34" charset="0"/>
                        </a:rPr>
                        <a:t> forty-eight (48) months</a:t>
                      </a:r>
                      <a:endParaRPr lang="en-ZA" sz="1400" dirty="0" smtClean="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txBody>
                  <a:tcPr/>
                </a:tc>
              </a:tr>
              <a:tr h="370840">
                <a:tc>
                  <a:txBody>
                    <a:bodyPr/>
                    <a:lstStyle/>
                    <a:p>
                      <a:r>
                        <a:rPr lang="en-ZA" sz="1400" b="1" dirty="0" smtClean="0">
                          <a:latin typeface="Arial" panose="020B0604020202020204" pitchFamily="34" charset="0"/>
                          <a:cs typeface="Arial" panose="020B0604020202020204" pitchFamily="34" charset="0"/>
                        </a:rPr>
                        <a:t>Student internship programme </a:t>
                      </a:r>
                      <a:endParaRPr lang="en-US" sz="1400" dirty="0">
                        <a:latin typeface="Arial" panose="020B0604020202020204" pitchFamily="34" charset="0"/>
                        <a:cs typeface="Arial" panose="020B0604020202020204" pitchFamily="34" charset="0"/>
                      </a:endParaRPr>
                    </a:p>
                  </a:txBody>
                  <a:tcPr/>
                </a:tc>
                <a:tc>
                  <a:txBody>
                    <a:bodyPr/>
                    <a:lstStyle/>
                    <a:p>
                      <a:r>
                        <a:rPr lang="en-ZA" sz="1400" dirty="0" smtClean="0">
                          <a:latin typeface="Arial" panose="020B0604020202020204" pitchFamily="34" charset="0"/>
                          <a:cs typeface="Arial" panose="020B0604020202020204" pitchFamily="34" charset="0"/>
                        </a:rPr>
                        <a:t>Pre- determined period not exceeding 24 months</a:t>
                      </a:r>
                      <a:endParaRPr lang="en-US" sz="1400" dirty="0">
                        <a:latin typeface="Arial" panose="020B0604020202020204" pitchFamily="34" charset="0"/>
                        <a:cs typeface="Arial" panose="020B0604020202020204" pitchFamily="34" charset="0"/>
                      </a:endParaRPr>
                    </a:p>
                  </a:txBody>
                  <a:tcPr/>
                </a:tc>
              </a:tr>
              <a:tr h="370840">
                <a:tc>
                  <a:txBody>
                    <a:bodyPr/>
                    <a:lstStyle/>
                    <a:p>
                      <a:r>
                        <a:rPr lang="en-ZA" sz="1400" b="1" dirty="0" smtClean="0">
                          <a:latin typeface="Arial" panose="020B0604020202020204" pitchFamily="34" charset="0"/>
                          <a:cs typeface="Arial" panose="020B0604020202020204" pitchFamily="34" charset="0"/>
                        </a:rPr>
                        <a:t>Learnership programme </a:t>
                      </a:r>
                      <a:endParaRPr lang="en-US" sz="1400" dirty="0">
                        <a:latin typeface="Arial" panose="020B0604020202020204" pitchFamily="34" charset="0"/>
                        <a:cs typeface="Arial" panose="020B0604020202020204" pitchFamily="34" charset="0"/>
                      </a:endParaRPr>
                    </a:p>
                  </a:txBody>
                  <a:tcPr/>
                </a:tc>
                <a:tc>
                  <a:txBody>
                    <a:bodyPr/>
                    <a:lstStyle/>
                    <a:p>
                      <a:r>
                        <a:rPr lang="en-ZA" sz="1400" dirty="0" smtClean="0">
                          <a:latin typeface="Arial" panose="020B0604020202020204" pitchFamily="34" charset="0"/>
                          <a:cs typeface="Arial" panose="020B0604020202020204" pitchFamily="34" charset="0"/>
                        </a:rPr>
                        <a:t>Specified period exceeding 24 months i.e. </a:t>
                      </a:r>
                      <a:r>
                        <a:rPr lang="en-ZA" sz="1400" dirty="0" smtClean="0">
                          <a:solidFill>
                            <a:schemeClr val="accent6">
                              <a:lumMod val="75000"/>
                            </a:schemeClr>
                          </a:solidFill>
                          <a:latin typeface="Arial" panose="020B0604020202020204" pitchFamily="34" charset="0"/>
                          <a:cs typeface="Arial" panose="020B0604020202020204" pitchFamily="34" charset="0"/>
                        </a:rPr>
                        <a:t>linked to the Qualification</a:t>
                      </a:r>
                      <a:endParaRPr lang="en-US" sz="1400" dirty="0">
                        <a:solidFill>
                          <a:schemeClr val="accent6">
                            <a:lumMod val="75000"/>
                          </a:schemeClr>
                        </a:solidFill>
                        <a:latin typeface="Arial" panose="020B0604020202020204" pitchFamily="34" charset="0"/>
                        <a:cs typeface="Arial" panose="020B0604020202020204" pitchFamily="34" charset="0"/>
                      </a:endParaRPr>
                    </a:p>
                  </a:txBody>
                  <a:tcPr/>
                </a:tc>
              </a:tr>
              <a:tr h="370840">
                <a:tc>
                  <a:txBody>
                    <a:bodyPr/>
                    <a:lstStyle/>
                    <a:p>
                      <a:r>
                        <a:rPr lang="en-ZA" sz="1400" b="1" dirty="0" smtClean="0">
                          <a:latin typeface="Arial" panose="020B0604020202020204" pitchFamily="34" charset="0"/>
                          <a:cs typeface="Arial" panose="020B0604020202020204" pitchFamily="34" charset="0"/>
                        </a:rPr>
                        <a:t>Apprenticeship programme</a:t>
                      </a:r>
                      <a:r>
                        <a:rPr lang="en-ZA" sz="1400" dirty="0" smtClean="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latin typeface="Arial" panose="020B0604020202020204" pitchFamily="34" charset="0"/>
                          <a:cs typeface="Arial" panose="020B0604020202020204" pitchFamily="34" charset="0"/>
                        </a:rPr>
                        <a:t>Period specified in the apprenticeship registration documents as per the Skills Development Act 2008 as amended.</a:t>
                      </a:r>
                    </a:p>
                  </a:txBody>
                  <a:tcPr/>
                </a:tc>
              </a:tr>
              <a:tr h="370840">
                <a:tc gridSpan="2">
                  <a:txBody>
                    <a:bodyPr/>
                    <a:lstStyle/>
                    <a:p>
                      <a:r>
                        <a:rPr lang="en-US" sz="1400" b="1" dirty="0" smtClean="0">
                          <a:solidFill>
                            <a:srgbClr val="FF0000"/>
                          </a:solidFill>
                          <a:latin typeface="Arial" panose="020B0604020202020204" pitchFamily="34" charset="0"/>
                          <a:cs typeface="Arial" panose="020B0604020202020204" pitchFamily="34" charset="0"/>
                        </a:rPr>
                        <a:t>No Extensions of contract, except where it is to</a:t>
                      </a:r>
                      <a:r>
                        <a:rPr lang="en-US" sz="1400" b="1" baseline="0" dirty="0" smtClean="0">
                          <a:solidFill>
                            <a:srgbClr val="FF0000"/>
                          </a:solidFill>
                          <a:latin typeface="Arial" panose="020B0604020202020204" pitchFamily="34" charset="0"/>
                          <a:cs typeface="Arial" panose="020B0604020202020204" pitchFamily="34" charset="0"/>
                        </a:rPr>
                        <a:t> </a:t>
                      </a:r>
                      <a:r>
                        <a:rPr lang="en-ZA" sz="1400" b="1" u="sng" dirty="0" smtClean="0">
                          <a:solidFill>
                            <a:schemeClr val="bg1"/>
                          </a:solidFill>
                          <a:latin typeface="Arial" panose="020B0604020202020204" pitchFamily="34" charset="0"/>
                          <a:cs typeface="Arial" panose="020B0604020202020204" pitchFamily="34" charset="0"/>
                        </a:rPr>
                        <a:t>accommodate leave of absence taken for purposes of paternity, adoption, maternity, incapacity and occupational injuries and diseases</a:t>
                      </a:r>
                      <a:r>
                        <a:rPr lang="en-ZA" sz="1400" b="1" u="sng" baseline="0" dirty="0" smtClean="0">
                          <a:solidFill>
                            <a:schemeClr val="bg1"/>
                          </a:solidFill>
                          <a:latin typeface="Arial" panose="020B0604020202020204" pitchFamily="34" charset="0"/>
                          <a:cs typeface="Arial" panose="020B0604020202020204" pitchFamily="34" charset="0"/>
                        </a:rPr>
                        <a:t> and/or where the </a:t>
                      </a:r>
                      <a:r>
                        <a:rPr lang="en-ZA" sz="1400" b="1" u="sng" dirty="0" smtClean="0">
                          <a:solidFill>
                            <a:schemeClr val="bg1"/>
                          </a:solidFill>
                          <a:latin typeface="Arial" panose="020B0604020202020204" pitchFamily="34" charset="0"/>
                          <a:cs typeface="Arial" panose="020B0604020202020204" pitchFamily="34" charset="0"/>
                        </a:rPr>
                        <a:t>provision of reasonable accommodation and assistive devices were delayed</a:t>
                      </a:r>
                      <a:r>
                        <a:rPr lang="en-ZA" sz="1400" dirty="0" smtClean="0">
                          <a:solidFill>
                            <a:schemeClr val="bg1"/>
                          </a:solidFill>
                          <a:latin typeface="Arial" panose="020B0604020202020204" pitchFamily="34" charset="0"/>
                          <a:cs typeface="Arial" panose="020B0604020202020204" pitchFamily="34" charset="0"/>
                        </a:rPr>
                        <a:t>. </a:t>
                      </a: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800" dirty="0" smtClean="0">
                        <a:solidFill>
                          <a:schemeClr val="accent6">
                            <a:lumMod val="75000"/>
                          </a:schemeClr>
                        </a:solidFill>
                      </a:endParaRPr>
                    </a:p>
                  </a:txBody>
                  <a:tcPr/>
                </a:tc>
              </a:tr>
            </a:tbl>
          </a:graphicData>
        </a:graphic>
      </p:graphicFrame>
      <p:sp>
        <p:nvSpPr>
          <p:cNvPr id="3" name="Slide Number Placeholder 2"/>
          <p:cNvSpPr>
            <a:spLocks noGrp="1"/>
          </p:cNvSpPr>
          <p:nvPr>
            <p:ph type="sldNum" sz="quarter" idx="12"/>
          </p:nvPr>
        </p:nvSpPr>
        <p:spPr/>
        <p:txBody>
          <a:bodyPr/>
          <a:lstStyle/>
          <a:p>
            <a:fld id="{B59ACEC8-D248-43BB-9E41-8F603F9ACC52}" type="slidenum">
              <a:rPr lang="en-ZA" smtClean="0"/>
              <a:pPr/>
              <a:t>26</a:t>
            </a:fld>
            <a:endParaRPr lang="en-ZA" dirty="0"/>
          </a:p>
        </p:txBody>
      </p:sp>
    </p:spTree>
    <p:extLst>
      <p:ext uri="{BB962C8B-B14F-4D97-AF65-F5344CB8AC3E}">
        <p14:creationId xmlns:p14="http://schemas.microsoft.com/office/powerpoint/2010/main" xmlns="" val="38679285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REMUNERATION</a:t>
            </a:r>
            <a:endParaRPr lang="en-ZA" dirty="0"/>
          </a:p>
        </p:txBody>
      </p:sp>
      <p:pic>
        <p:nvPicPr>
          <p:cNvPr id="5" name="Picture 4"/>
          <p:cNvPicPr>
            <a:picLocks noChangeAspect="1"/>
          </p:cNvPicPr>
          <p:nvPr/>
        </p:nvPicPr>
        <p:blipFill>
          <a:blip r:embed="rId2" cstate="print"/>
          <a:stretch>
            <a:fillRect/>
          </a:stretch>
        </p:blipFill>
        <p:spPr>
          <a:xfrm>
            <a:off x="361244" y="1072444"/>
            <a:ext cx="11458223" cy="4797778"/>
          </a:xfrm>
          <a:prstGeom prst="rect">
            <a:avLst/>
          </a:prstGeom>
        </p:spPr>
      </p:pic>
      <p:sp>
        <p:nvSpPr>
          <p:cNvPr id="3" name="Slide Number Placeholder 2"/>
          <p:cNvSpPr>
            <a:spLocks noGrp="1"/>
          </p:cNvSpPr>
          <p:nvPr>
            <p:ph type="sldNum" sz="quarter" idx="12"/>
          </p:nvPr>
        </p:nvSpPr>
        <p:spPr/>
        <p:txBody>
          <a:bodyPr/>
          <a:lstStyle/>
          <a:p>
            <a:fld id="{B59ACEC8-D248-43BB-9E41-8F603F9ACC52}" type="slidenum">
              <a:rPr lang="en-ZA" smtClean="0"/>
              <a:pPr/>
              <a:t>27</a:t>
            </a:fld>
            <a:endParaRPr lang="en-ZA" dirty="0"/>
          </a:p>
        </p:txBody>
      </p:sp>
    </p:spTree>
    <p:extLst>
      <p:ext uri="{BB962C8B-B14F-4D97-AF65-F5344CB8AC3E}">
        <p14:creationId xmlns:p14="http://schemas.microsoft.com/office/powerpoint/2010/main" xmlns="" val="12193206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sz="4000" b="1" dirty="0" smtClean="0"/>
              <a:t>EXIT MANAGEMENT </a:t>
            </a:r>
            <a:endParaRPr lang="en-ZA" sz="4000" dirty="0"/>
          </a:p>
        </p:txBody>
      </p:sp>
      <p:sp>
        <p:nvSpPr>
          <p:cNvPr id="3" name="Content Placeholder 2"/>
          <p:cNvSpPr>
            <a:spLocks noGrp="1"/>
          </p:cNvSpPr>
          <p:nvPr>
            <p:ph idx="1"/>
          </p:nvPr>
        </p:nvSpPr>
        <p:spPr>
          <a:xfrm>
            <a:off x="135467" y="959079"/>
            <a:ext cx="11809203" cy="4545412"/>
          </a:xfrm>
        </p:spPr>
        <p:txBody>
          <a:bodyPr/>
          <a:lstStyle/>
          <a:p>
            <a:pPr algn="just">
              <a:lnSpc>
                <a:spcPct val="150000"/>
              </a:lnSpc>
              <a:buFont typeface="Wingdings" panose="05000000000000000000" pitchFamily="2" charset="2"/>
              <a:buChar char="§"/>
            </a:pPr>
            <a:r>
              <a:rPr lang="en-ZA" sz="2000" dirty="0">
                <a:solidFill>
                  <a:schemeClr val="bg1"/>
                </a:solidFill>
              </a:rPr>
              <a:t>For the purposes of enhancing the work of the department and to respond to the demand for scarce and critical skills, the head of department may retain a suitable </a:t>
            </a:r>
            <a:r>
              <a:rPr lang="en-ZA" sz="2000" dirty="0" smtClean="0">
                <a:solidFill>
                  <a:schemeClr val="bg1"/>
                </a:solidFill>
              </a:rPr>
              <a:t>candidate/s </a:t>
            </a:r>
            <a:r>
              <a:rPr lang="en-ZA" sz="2000" dirty="0">
                <a:solidFill>
                  <a:schemeClr val="bg1"/>
                </a:solidFill>
              </a:rPr>
              <a:t>into </a:t>
            </a:r>
            <a:r>
              <a:rPr lang="en-ZA" sz="2000" dirty="0" smtClean="0">
                <a:solidFill>
                  <a:schemeClr val="bg1"/>
                </a:solidFill>
              </a:rPr>
              <a:t>an entry </a:t>
            </a:r>
            <a:r>
              <a:rPr lang="en-ZA" sz="2000" dirty="0">
                <a:solidFill>
                  <a:schemeClr val="bg1"/>
                </a:solidFill>
              </a:rPr>
              <a:t>level vacant permanent </a:t>
            </a:r>
            <a:r>
              <a:rPr lang="en-ZA" sz="2000" dirty="0" smtClean="0">
                <a:solidFill>
                  <a:schemeClr val="bg1"/>
                </a:solidFill>
              </a:rPr>
              <a:t>position/s </a:t>
            </a:r>
            <a:r>
              <a:rPr lang="en-ZA" sz="2000" dirty="0">
                <a:solidFill>
                  <a:schemeClr val="bg1"/>
                </a:solidFill>
              </a:rPr>
              <a:t>or contract </a:t>
            </a:r>
            <a:r>
              <a:rPr lang="en-ZA" sz="2000" dirty="0" smtClean="0">
                <a:solidFill>
                  <a:schemeClr val="bg1"/>
                </a:solidFill>
              </a:rPr>
              <a:t>with due consideration to the </a:t>
            </a:r>
            <a:r>
              <a:rPr lang="en-ZA" sz="2000" dirty="0">
                <a:solidFill>
                  <a:schemeClr val="bg1"/>
                </a:solidFill>
              </a:rPr>
              <a:t>department`s approved Human Resource </a:t>
            </a:r>
            <a:r>
              <a:rPr lang="en-ZA" sz="2000" dirty="0" smtClean="0">
                <a:solidFill>
                  <a:schemeClr val="bg1"/>
                </a:solidFill>
              </a:rPr>
              <a:t>Plan.</a:t>
            </a:r>
          </a:p>
          <a:p>
            <a:pPr algn="just">
              <a:lnSpc>
                <a:spcPct val="150000"/>
              </a:lnSpc>
              <a:buFont typeface="Wingdings" panose="05000000000000000000" pitchFamily="2" charset="2"/>
              <a:buChar char="§"/>
            </a:pPr>
            <a:r>
              <a:rPr lang="en-ZA" sz="2000" dirty="0">
                <a:solidFill>
                  <a:schemeClr val="bg1"/>
                </a:solidFill>
              </a:rPr>
              <a:t>A vacant entry level post shall be advertised </a:t>
            </a:r>
            <a:r>
              <a:rPr lang="en-ZA" sz="2000" dirty="0" smtClean="0">
                <a:solidFill>
                  <a:schemeClr val="bg1"/>
                </a:solidFill>
              </a:rPr>
              <a:t>at least internally </a:t>
            </a:r>
            <a:r>
              <a:rPr lang="en-ZA" sz="2000" dirty="0">
                <a:solidFill>
                  <a:schemeClr val="bg1"/>
                </a:solidFill>
              </a:rPr>
              <a:t>within the department for fair, open and equitable competition among </a:t>
            </a:r>
            <a:r>
              <a:rPr lang="en-ZA" sz="2000" dirty="0" smtClean="0">
                <a:solidFill>
                  <a:schemeClr val="bg1"/>
                </a:solidFill>
              </a:rPr>
              <a:t>existing employees, in posts at lower levels and candidates </a:t>
            </a:r>
            <a:r>
              <a:rPr lang="en-ZA" sz="2000" dirty="0">
                <a:solidFill>
                  <a:schemeClr val="bg1"/>
                </a:solidFill>
              </a:rPr>
              <a:t>involved in the </a:t>
            </a:r>
            <a:r>
              <a:rPr lang="en-ZA" sz="2000" dirty="0" smtClean="0">
                <a:solidFill>
                  <a:schemeClr val="bg1"/>
                </a:solidFill>
              </a:rPr>
              <a:t>programme.</a:t>
            </a:r>
            <a:endParaRPr lang="en-ZA" sz="2000" dirty="0">
              <a:solidFill>
                <a:schemeClr val="bg1"/>
              </a:solidFill>
            </a:endParaRPr>
          </a:p>
          <a:p>
            <a:pPr algn="just">
              <a:buFont typeface="Wingdings" panose="05000000000000000000" pitchFamily="2" charset="2"/>
              <a:buChar char="§"/>
            </a:pPr>
            <a:endParaRPr lang="en-ZA" sz="2000" dirty="0">
              <a:solidFill>
                <a:schemeClr val="bg1"/>
              </a:solidFill>
            </a:endParaRPr>
          </a:p>
          <a:p>
            <a:pPr algn="just">
              <a:buFont typeface="Wingdings" panose="05000000000000000000" pitchFamily="2" charset="2"/>
              <a:buChar char="§"/>
            </a:pPr>
            <a:endParaRPr lang="en-US" sz="2000" dirty="0" smtClean="0">
              <a:solidFill>
                <a:schemeClr val="bg1"/>
              </a:solidFill>
            </a:endParaRPr>
          </a:p>
          <a:p>
            <a:pPr marL="0" indent="0" algn="just">
              <a:buNone/>
            </a:pPr>
            <a:endParaRPr lang="en-US" dirty="0" smtClean="0">
              <a:solidFill>
                <a:schemeClr val="bg1"/>
              </a:solidFill>
            </a:endParaRPr>
          </a:p>
          <a:p>
            <a:pPr marL="457200" lvl="1" indent="0" algn="just">
              <a:buNone/>
            </a:pPr>
            <a:endParaRPr lang="en-ZA" dirty="0">
              <a:solidFill>
                <a:schemeClr val="bg1"/>
              </a:solidFill>
            </a:endParaRPr>
          </a:p>
          <a:p>
            <a:pPr lvl="1" algn="just">
              <a:buFont typeface="Wingdings" panose="05000000000000000000" pitchFamily="2" charset="2"/>
              <a:buChar char="§"/>
            </a:pPr>
            <a:endParaRPr lang="en-ZA" dirty="0">
              <a:solidFill>
                <a:schemeClr val="bg1"/>
              </a:solidFill>
            </a:endParaRPr>
          </a:p>
        </p:txBody>
      </p:sp>
      <p:sp>
        <p:nvSpPr>
          <p:cNvPr id="4" name="Slide Number Placeholder 3"/>
          <p:cNvSpPr>
            <a:spLocks noGrp="1"/>
          </p:cNvSpPr>
          <p:nvPr>
            <p:ph type="sldNum" sz="quarter" idx="12"/>
          </p:nvPr>
        </p:nvSpPr>
        <p:spPr/>
        <p:txBody>
          <a:bodyPr/>
          <a:lstStyle/>
          <a:p>
            <a:fld id="{B59ACEC8-D248-43BB-9E41-8F603F9ACC52}" type="slidenum">
              <a:rPr lang="en-ZA" smtClean="0"/>
              <a:pPr/>
              <a:t>28</a:t>
            </a:fld>
            <a:endParaRPr lang="en-ZA" dirty="0"/>
          </a:p>
        </p:txBody>
      </p:sp>
    </p:spTree>
    <p:extLst>
      <p:ext uri="{BB962C8B-B14F-4D97-AF65-F5344CB8AC3E}">
        <p14:creationId xmlns:p14="http://schemas.microsoft.com/office/powerpoint/2010/main" xmlns="" val="30140053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67" y="142895"/>
            <a:ext cx="10447865" cy="670287"/>
          </a:xfrm>
        </p:spPr>
        <p:txBody>
          <a:bodyPr/>
          <a:lstStyle/>
          <a:p>
            <a:r>
              <a:rPr lang="en-ZA" sz="3700" b="1" dirty="0" smtClean="0"/>
              <a:t>MONITORING, EVALUATION AND REPORTING (1)</a:t>
            </a:r>
            <a:br>
              <a:rPr lang="en-ZA" sz="3700" b="1" dirty="0" smtClean="0"/>
            </a:br>
            <a:endParaRPr lang="en-ZA" sz="3700" dirty="0"/>
          </a:p>
        </p:txBody>
      </p:sp>
      <p:sp>
        <p:nvSpPr>
          <p:cNvPr id="3" name="Content Placeholder 2"/>
          <p:cNvSpPr>
            <a:spLocks noGrp="1"/>
          </p:cNvSpPr>
          <p:nvPr>
            <p:ph idx="1"/>
          </p:nvPr>
        </p:nvSpPr>
        <p:spPr>
          <a:xfrm>
            <a:off x="0" y="937797"/>
            <a:ext cx="12192000" cy="4811649"/>
          </a:xfrm>
        </p:spPr>
        <p:txBody>
          <a:bodyPr/>
          <a:lstStyle/>
          <a:p>
            <a:pPr algn="just"/>
            <a:r>
              <a:rPr lang="en-ZA" dirty="0">
                <a:solidFill>
                  <a:schemeClr val="bg1"/>
                </a:solidFill>
              </a:rPr>
              <a:t>The Department of Public Service and Administration shall monitor:</a:t>
            </a:r>
          </a:p>
          <a:p>
            <a:pPr lvl="1" algn="just"/>
            <a:r>
              <a:rPr lang="en-ZA" sz="2400" dirty="0" smtClean="0">
                <a:solidFill>
                  <a:schemeClr val="bg1"/>
                </a:solidFill>
              </a:rPr>
              <a:t>the </a:t>
            </a:r>
            <a:r>
              <a:rPr lang="en-ZA" sz="2400" dirty="0">
                <a:solidFill>
                  <a:schemeClr val="bg1"/>
                </a:solidFill>
              </a:rPr>
              <a:t>number of </a:t>
            </a:r>
            <a:r>
              <a:rPr lang="en-ZA" sz="2400" dirty="0" smtClean="0">
                <a:solidFill>
                  <a:schemeClr val="bg1"/>
                </a:solidFill>
              </a:rPr>
              <a:t>Schemes </a:t>
            </a:r>
            <a:r>
              <a:rPr lang="en-ZA" sz="2400" dirty="0">
                <a:solidFill>
                  <a:schemeClr val="bg1"/>
                </a:solidFill>
              </a:rPr>
              <a:t>established and operating in the Public Service;</a:t>
            </a:r>
          </a:p>
          <a:p>
            <a:pPr lvl="1" algn="just"/>
            <a:r>
              <a:rPr lang="en-ZA" sz="2400" dirty="0">
                <a:solidFill>
                  <a:schemeClr val="bg1"/>
                </a:solidFill>
              </a:rPr>
              <a:t>the occupational categories these </a:t>
            </a:r>
            <a:r>
              <a:rPr lang="en-ZA" sz="2400" dirty="0" smtClean="0">
                <a:solidFill>
                  <a:schemeClr val="bg1"/>
                </a:solidFill>
              </a:rPr>
              <a:t>Schemes </a:t>
            </a:r>
            <a:r>
              <a:rPr lang="en-ZA" sz="2400" dirty="0">
                <a:solidFill>
                  <a:schemeClr val="bg1"/>
                </a:solidFill>
              </a:rPr>
              <a:t>are recruiting, </a:t>
            </a:r>
          </a:p>
          <a:p>
            <a:pPr lvl="1" algn="just"/>
            <a:r>
              <a:rPr lang="en-ZA" sz="2400" dirty="0">
                <a:solidFill>
                  <a:schemeClr val="bg1"/>
                </a:solidFill>
              </a:rPr>
              <a:t>the number of beneficiaries participating in the programme during each financial year;</a:t>
            </a:r>
          </a:p>
          <a:p>
            <a:pPr lvl="1" algn="just"/>
            <a:r>
              <a:rPr lang="en-ZA" sz="2400" dirty="0">
                <a:solidFill>
                  <a:schemeClr val="bg1"/>
                </a:solidFill>
              </a:rPr>
              <a:t>the rate of retention into the </a:t>
            </a:r>
            <a:r>
              <a:rPr lang="en-ZA" sz="2400" dirty="0" smtClean="0">
                <a:solidFill>
                  <a:schemeClr val="bg1"/>
                </a:solidFill>
              </a:rPr>
              <a:t>departments and/or </a:t>
            </a:r>
            <a:r>
              <a:rPr lang="en-ZA" sz="2400" dirty="0">
                <a:solidFill>
                  <a:schemeClr val="bg1"/>
                </a:solidFill>
              </a:rPr>
              <a:t>the entire system, </a:t>
            </a:r>
          </a:p>
          <a:p>
            <a:pPr lvl="1" algn="just"/>
            <a:r>
              <a:rPr lang="en-ZA" sz="2400" dirty="0">
                <a:solidFill>
                  <a:schemeClr val="bg1"/>
                </a:solidFill>
              </a:rPr>
              <a:t>the </a:t>
            </a:r>
            <a:r>
              <a:rPr lang="en-ZA" sz="2400" dirty="0" smtClean="0">
                <a:solidFill>
                  <a:schemeClr val="bg1"/>
                </a:solidFill>
              </a:rPr>
              <a:t>cost </a:t>
            </a:r>
            <a:r>
              <a:rPr lang="en-ZA" sz="2400" dirty="0">
                <a:solidFill>
                  <a:schemeClr val="bg1"/>
                </a:solidFill>
              </a:rPr>
              <a:t>of the programme, and</a:t>
            </a:r>
          </a:p>
          <a:p>
            <a:pPr lvl="1" algn="just"/>
            <a:r>
              <a:rPr lang="en-ZA" sz="2400" dirty="0">
                <a:solidFill>
                  <a:schemeClr val="bg1"/>
                </a:solidFill>
              </a:rPr>
              <a:t> the accessibility and methods used in communicating </a:t>
            </a:r>
            <a:r>
              <a:rPr lang="en-ZA" sz="2400" dirty="0" smtClean="0">
                <a:solidFill>
                  <a:schemeClr val="bg1"/>
                </a:solidFill>
              </a:rPr>
              <a:t>the programme </a:t>
            </a:r>
            <a:r>
              <a:rPr lang="en-ZA" sz="2400" dirty="0">
                <a:solidFill>
                  <a:schemeClr val="bg1"/>
                </a:solidFill>
              </a:rPr>
              <a:t>to </a:t>
            </a:r>
            <a:r>
              <a:rPr lang="en-ZA" sz="2400" dirty="0" smtClean="0">
                <a:solidFill>
                  <a:schemeClr val="bg1"/>
                </a:solidFill>
              </a:rPr>
              <a:t>the general </a:t>
            </a:r>
            <a:r>
              <a:rPr lang="en-ZA" sz="2400" dirty="0">
                <a:solidFill>
                  <a:schemeClr val="bg1"/>
                </a:solidFill>
              </a:rPr>
              <a:t>public. </a:t>
            </a:r>
          </a:p>
          <a:p>
            <a:pPr algn="just"/>
            <a:r>
              <a:rPr lang="en-ZA" dirty="0">
                <a:solidFill>
                  <a:schemeClr val="bg1"/>
                </a:solidFill>
              </a:rPr>
              <a:t>The reporting on all graduate recruitment </a:t>
            </a:r>
            <a:r>
              <a:rPr lang="en-ZA" dirty="0" smtClean="0">
                <a:solidFill>
                  <a:schemeClr val="bg1"/>
                </a:solidFill>
              </a:rPr>
              <a:t>Scheme </a:t>
            </a:r>
            <a:r>
              <a:rPr lang="en-ZA" dirty="0">
                <a:solidFill>
                  <a:schemeClr val="bg1"/>
                </a:solidFill>
              </a:rPr>
              <a:t>shall be in terms of the Public Service Regulations (2016) Chapter 3, Part 1, Section 28 on </a:t>
            </a:r>
            <a:r>
              <a:rPr lang="en-ZA" dirty="0" smtClean="0">
                <a:solidFill>
                  <a:schemeClr val="bg1"/>
                </a:solidFill>
              </a:rPr>
              <a:t>the Human </a:t>
            </a:r>
            <a:r>
              <a:rPr lang="en-ZA" dirty="0">
                <a:solidFill>
                  <a:schemeClr val="bg1"/>
                </a:solidFill>
              </a:rPr>
              <a:t>resource </a:t>
            </a:r>
            <a:r>
              <a:rPr lang="en-ZA" dirty="0" smtClean="0">
                <a:solidFill>
                  <a:schemeClr val="bg1"/>
                </a:solidFill>
              </a:rPr>
              <a:t>Development </a:t>
            </a:r>
            <a:r>
              <a:rPr lang="en-ZA" dirty="0">
                <a:solidFill>
                  <a:schemeClr val="bg1"/>
                </a:solidFill>
              </a:rPr>
              <a:t>P</a:t>
            </a:r>
            <a:r>
              <a:rPr lang="en-ZA" dirty="0" smtClean="0">
                <a:solidFill>
                  <a:schemeClr val="bg1"/>
                </a:solidFill>
              </a:rPr>
              <a:t>lan</a:t>
            </a:r>
            <a:r>
              <a:rPr lang="en-ZA" dirty="0">
                <a:solidFill>
                  <a:schemeClr val="bg1"/>
                </a:solidFill>
              </a:rPr>
              <a:t>.</a:t>
            </a:r>
          </a:p>
          <a:p>
            <a:pPr algn="just"/>
            <a:endParaRPr lang="en-ZA" sz="2200" dirty="0">
              <a:solidFill>
                <a:schemeClr val="bg1"/>
              </a:solidFill>
            </a:endParaRPr>
          </a:p>
          <a:p>
            <a:pPr marL="0" indent="0">
              <a:buNone/>
            </a:pPr>
            <a:endParaRPr lang="en-ZA" sz="2200" dirty="0">
              <a:solidFill>
                <a:schemeClr val="bg1"/>
              </a:solidFill>
            </a:endParaRPr>
          </a:p>
        </p:txBody>
      </p:sp>
      <p:sp>
        <p:nvSpPr>
          <p:cNvPr id="4" name="Slide Number Placeholder 3"/>
          <p:cNvSpPr>
            <a:spLocks noGrp="1"/>
          </p:cNvSpPr>
          <p:nvPr>
            <p:ph type="sldNum" sz="quarter" idx="12"/>
          </p:nvPr>
        </p:nvSpPr>
        <p:spPr/>
        <p:txBody>
          <a:bodyPr/>
          <a:lstStyle/>
          <a:p>
            <a:fld id="{B59ACEC8-D248-43BB-9E41-8F603F9ACC52}" type="slidenum">
              <a:rPr lang="en-ZA" smtClean="0"/>
              <a:pPr/>
              <a:t>29</a:t>
            </a:fld>
            <a:endParaRPr lang="en-ZA" dirty="0"/>
          </a:p>
        </p:txBody>
      </p:sp>
    </p:spTree>
    <p:extLst>
      <p:ext uri="{BB962C8B-B14F-4D97-AF65-F5344CB8AC3E}">
        <p14:creationId xmlns:p14="http://schemas.microsoft.com/office/powerpoint/2010/main" xmlns="" val="2850209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604" y="230499"/>
            <a:ext cx="8229600" cy="360040"/>
          </a:xfrm>
        </p:spPr>
        <p:txBody>
          <a:bodyPr/>
          <a:lstStyle/>
          <a:p>
            <a:r>
              <a:rPr lang="en-ZA" sz="2800" dirty="0" smtClean="0"/>
              <a:t>PROBLEM STATEMENT (1)</a:t>
            </a:r>
            <a:endParaRPr lang="en-ZA" sz="2800" dirty="0"/>
          </a:p>
        </p:txBody>
      </p:sp>
      <p:sp>
        <p:nvSpPr>
          <p:cNvPr id="3" name="Content Placeholder 2"/>
          <p:cNvSpPr>
            <a:spLocks noGrp="1"/>
          </p:cNvSpPr>
          <p:nvPr>
            <p:ph idx="1"/>
          </p:nvPr>
        </p:nvSpPr>
        <p:spPr>
          <a:xfrm>
            <a:off x="0" y="963793"/>
            <a:ext cx="12192000" cy="5105703"/>
          </a:xfrm>
        </p:spPr>
        <p:txBody>
          <a:bodyPr/>
          <a:lstStyle/>
          <a:p>
            <a:pPr algn="just">
              <a:buFont typeface="Wingdings" pitchFamily="2" charset="2"/>
              <a:buChar char="§"/>
            </a:pPr>
            <a:r>
              <a:rPr lang="en-ZA" sz="2000" dirty="0" smtClean="0">
                <a:solidFill>
                  <a:schemeClr val="bg1"/>
                </a:solidFill>
                <a:latin typeface="Arial" panose="020B0604020202020204" pitchFamily="34" charset="0"/>
                <a:cs typeface="Arial" panose="020B0604020202020204" pitchFamily="34" charset="0"/>
              </a:rPr>
              <a:t>The National Development Plan (NDP)-Vision 2030 made </a:t>
            </a:r>
            <a:r>
              <a:rPr lang="en-ZA" sz="2000" dirty="0">
                <a:solidFill>
                  <a:schemeClr val="bg1"/>
                </a:solidFill>
                <a:latin typeface="Arial" panose="020B0604020202020204" pitchFamily="34" charset="0"/>
                <a:cs typeface="Arial" panose="020B0604020202020204" pitchFamily="34" charset="0"/>
              </a:rPr>
              <a:t>the following observations:</a:t>
            </a:r>
          </a:p>
          <a:p>
            <a:pPr lvl="1" algn="just"/>
            <a:r>
              <a:rPr lang="en-ZA" dirty="0" smtClean="0">
                <a:solidFill>
                  <a:schemeClr val="bg1"/>
                </a:solidFill>
                <a:latin typeface="Arial" panose="020B0604020202020204" pitchFamily="34" charset="0"/>
                <a:cs typeface="Arial" panose="020B0604020202020204" pitchFamily="34" charset="0"/>
              </a:rPr>
              <a:t> </a:t>
            </a:r>
            <a:r>
              <a:rPr lang="en-ZA" dirty="0">
                <a:solidFill>
                  <a:schemeClr val="bg1"/>
                </a:solidFill>
                <a:latin typeface="Arial" panose="020B0604020202020204" pitchFamily="34" charset="0"/>
                <a:cs typeface="Arial" panose="020B0604020202020204" pitchFamily="34" charset="0"/>
              </a:rPr>
              <a:t>the public service faces a severe shortage of staff and </a:t>
            </a:r>
            <a:r>
              <a:rPr lang="en-ZA" b="1" u="sng" dirty="0">
                <a:solidFill>
                  <a:schemeClr val="bg1"/>
                </a:solidFill>
                <a:latin typeface="Arial" panose="020B0604020202020204" pitchFamily="34" charset="0"/>
                <a:cs typeface="Arial" panose="020B0604020202020204" pitchFamily="34" charset="0"/>
              </a:rPr>
              <a:t>specialised skills</a:t>
            </a:r>
            <a:r>
              <a:rPr lang="en-ZA" dirty="0">
                <a:solidFill>
                  <a:schemeClr val="bg1"/>
                </a:solidFill>
                <a:latin typeface="Arial" panose="020B0604020202020204" pitchFamily="34" charset="0"/>
                <a:cs typeface="Arial" panose="020B0604020202020204" pitchFamily="34" charset="0"/>
              </a:rPr>
              <a:t>, especially in </a:t>
            </a:r>
            <a:r>
              <a:rPr lang="en-ZA" b="1" u="sng" dirty="0">
                <a:solidFill>
                  <a:schemeClr val="bg1"/>
                </a:solidFill>
                <a:latin typeface="Arial" panose="020B0604020202020204" pitchFamily="34" charset="0"/>
                <a:cs typeface="Arial" panose="020B0604020202020204" pitchFamily="34" charset="0"/>
              </a:rPr>
              <a:t>health</a:t>
            </a:r>
            <a:r>
              <a:rPr lang="en-ZA" dirty="0">
                <a:solidFill>
                  <a:schemeClr val="bg1"/>
                </a:solidFill>
                <a:latin typeface="Arial" panose="020B0604020202020204" pitchFamily="34" charset="0"/>
                <a:cs typeface="Arial" panose="020B0604020202020204" pitchFamily="34" charset="0"/>
              </a:rPr>
              <a:t>, </a:t>
            </a:r>
            <a:r>
              <a:rPr lang="en-ZA" b="1" u="sng" dirty="0">
                <a:solidFill>
                  <a:schemeClr val="bg1"/>
                </a:solidFill>
                <a:latin typeface="Arial" panose="020B0604020202020204" pitchFamily="34" charset="0"/>
                <a:cs typeface="Arial" panose="020B0604020202020204" pitchFamily="34" charset="0"/>
              </a:rPr>
              <a:t>policing</a:t>
            </a:r>
            <a:r>
              <a:rPr lang="en-ZA" dirty="0">
                <a:solidFill>
                  <a:schemeClr val="bg1"/>
                </a:solidFill>
                <a:latin typeface="Arial" panose="020B0604020202020204" pitchFamily="34" charset="0"/>
                <a:cs typeface="Arial" panose="020B0604020202020204" pitchFamily="34" charset="0"/>
              </a:rPr>
              <a:t>, </a:t>
            </a:r>
            <a:r>
              <a:rPr lang="en-ZA" b="1" u="sng" dirty="0">
                <a:solidFill>
                  <a:schemeClr val="bg1"/>
                </a:solidFill>
                <a:latin typeface="Arial" panose="020B0604020202020204" pitchFamily="34" charset="0"/>
                <a:cs typeface="Arial" panose="020B0604020202020204" pitchFamily="34" charset="0"/>
              </a:rPr>
              <a:t>infrastructure planning</a:t>
            </a:r>
            <a:r>
              <a:rPr lang="en-ZA" dirty="0">
                <a:solidFill>
                  <a:schemeClr val="bg1"/>
                </a:solidFill>
                <a:latin typeface="Arial" panose="020B0604020202020204" pitchFamily="34" charset="0"/>
                <a:cs typeface="Arial" panose="020B0604020202020204" pitchFamily="34" charset="0"/>
              </a:rPr>
              <a:t>, </a:t>
            </a:r>
            <a:r>
              <a:rPr lang="en-ZA" b="1" u="sng" dirty="0">
                <a:solidFill>
                  <a:schemeClr val="bg1"/>
                </a:solidFill>
                <a:latin typeface="Arial" panose="020B0604020202020204" pitchFamily="34" charset="0"/>
                <a:cs typeface="Arial" panose="020B0604020202020204" pitchFamily="34" charset="0"/>
              </a:rPr>
              <a:t>engineering</a:t>
            </a:r>
            <a:r>
              <a:rPr lang="en-ZA" dirty="0">
                <a:solidFill>
                  <a:schemeClr val="bg1"/>
                </a:solidFill>
                <a:latin typeface="Arial" panose="020B0604020202020204" pitchFamily="34" charset="0"/>
                <a:cs typeface="Arial" panose="020B0604020202020204" pitchFamily="34" charset="0"/>
              </a:rPr>
              <a:t>, </a:t>
            </a:r>
            <a:r>
              <a:rPr lang="en-ZA" b="1" u="sng" dirty="0">
                <a:solidFill>
                  <a:schemeClr val="bg1"/>
                </a:solidFill>
                <a:latin typeface="Arial" panose="020B0604020202020204" pitchFamily="34" charset="0"/>
                <a:cs typeface="Arial" panose="020B0604020202020204" pitchFamily="34" charset="0"/>
              </a:rPr>
              <a:t>finance</a:t>
            </a:r>
            <a:r>
              <a:rPr lang="en-ZA" dirty="0">
                <a:solidFill>
                  <a:schemeClr val="bg1"/>
                </a:solidFill>
                <a:latin typeface="Arial" panose="020B0604020202020204" pitchFamily="34" charset="0"/>
                <a:cs typeface="Arial" panose="020B0604020202020204" pitchFamily="34" charset="0"/>
              </a:rPr>
              <a:t> and </a:t>
            </a:r>
            <a:r>
              <a:rPr lang="en-ZA" b="1" u="sng" dirty="0">
                <a:solidFill>
                  <a:schemeClr val="bg1"/>
                </a:solidFill>
                <a:latin typeface="Arial" panose="020B0604020202020204" pitchFamily="34" charset="0"/>
                <a:cs typeface="Arial" panose="020B0604020202020204" pitchFamily="34" charset="0"/>
              </a:rPr>
              <a:t>information technology</a:t>
            </a:r>
            <a:r>
              <a:rPr lang="en-ZA" dirty="0">
                <a:solidFill>
                  <a:schemeClr val="bg1"/>
                </a:solidFill>
                <a:latin typeface="Arial" panose="020B0604020202020204" pitchFamily="34" charset="0"/>
                <a:cs typeface="Arial" panose="020B0604020202020204" pitchFamily="34" charset="0"/>
              </a:rPr>
              <a:t>. This adversely impacts not only </a:t>
            </a:r>
            <a:r>
              <a:rPr lang="en-ZA" b="1" u="sng" dirty="0">
                <a:solidFill>
                  <a:schemeClr val="bg1"/>
                </a:solidFill>
                <a:latin typeface="Arial" panose="020B0604020202020204" pitchFamily="34" charset="0"/>
                <a:cs typeface="Arial" panose="020B0604020202020204" pitchFamily="34" charset="0"/>
              </a:rPr>
              <a:t>front-line service delivery</a:t>
            </a:r>
            <a:r>
              <a:rPr lang="en-ZA" dirty="0">
                <a:solidFill>
                  <a:schemeClr val="bg1"/>
                </a:solidFill>
                <a:latin typeface="Arial" panose="020B0604020202020204" pitchFamily="34" charset="0"/>
                <a:cs typeface="Arial" panose="020B0604020202020204" pitchFamily="34" charset="0"/>
              </a:rPr>
              <a:t>, but also </a:t>
            </a:r>
            <a:r>
              <a:rPr lang="en-ZA" dirty="0" smtClean="0">
                <a:solidFill>
                  <a:schemeClr val="bg1"/>
                </a:solidFill>
                <a:latin typeface="Arial" panose="020B0604020202020204" pitchFamily="34" charset="0"/>
                <a:cs typeface="Arial" panose="020B0604020202020204" pitchFamily="34" charset="0"/>
              </a:rPr>
              <a:t>the </a:t>
            </a:r>
            <a:r>
              <a:rPr lang="en-ZA" b="1" u="sng" dirty="0">
                <a:solidFill>
                  <a:schemeClr val="bg1"/>
                </a:solidFill>
                <a:latin typeface="Arial" panose="020B0604020202020204" pitchFamily="34" charset="0"/>
                <a:cs typeface="Arial" panose="020B0604020202020204" pitchFamily="34" charset="0"/>
              </a:rPr>
              <a:t>long-term planning </a:t>
            </a:r>
            <a:r>
              <a:rPr lang="en-ZA" dirty="0">
                <a:solidFill>
                  <a:schemeClr val="bg1"/>
                </a:solidFill>
                <a:latin typeface="Arial" panose="020B0604020202020204" pitchFamily="34" charset="0"/>
                <a:cs typeface="Arial" panose="020B0604020202020204" pitchFamily="34" charset="0"/>
              </a:rPr>
              <a:t>and </a:t>
            </a:r>
            <a:r>
              <a:rPr lang="en-ZA" b="1" u="sng" dirty="0">
                <a:solidFill>
                  <a:schemeClr val="bg1"/>
                </a:solidFill>
                <a:latin typeface="Arial" panose="020B0604020202020204" pitchFamily="34" charset="0"/>
                <a:cs typeface="Arial" panose="020B0604020202020204" pitchFamily="34" charset="0"/>
              </a:rPr>
              <a:t>co-ordination</a:t>
            </a:r>
            <a:r>
              <a:rPr lang="en-ZA" dirty="0" smtClean="0">
                <a:solidFill>
                  <a:schemeClr val="bg1"/>
                </a:solidFill>
                <a:latin typeface="Arial" panose="020B0604020202020204" pitchFamily="34" charset="0"/>
                <a:cs typeface="Arial" panose="020B0604020202020204" pitchFamily="34" charset="0"/>
              </a:rPr>
              <a:t>.</a:t>
            </a:r>
          </a:p>
          <a:p>
            <a:pPr algn="just">
              <a:lnSpc>
                <a:spcPct val="100000"/>
              </a:lnSpc>
              <a:buFont typeface="Wingdings" panose="05000000000000000000" pitchFamily="2" charset="2"/>
              <a:buChar char="§"/>
            </a:pPr>
            <a:r>
              <a:rPr lang="en-GB" sz="2000" dirty="0">
                <a:solidFill>
                  <a:schemeClr val="bg1"/>
                </a:solidFill>
                <a:latin typeface="Arial" panose="020B0604020202020204" pitchFamily="34" charset="0"/>
                <a:cs typeface="Arial" panose="020B0604020202020204" pitchFamily="34" charset="0"/>
              </a:rPr>
              <a:t>The </a:t>
            </a:r>
            <a:r>
              <a:rPr lang="en-GB" sz="2000" dirty="0" smtClean="0">
                <a:solidFill>
                  <a:schemeClr val="bg1"/>
                </a:solidFill>
                <a:latin typeface="Arial" panose="020B0604020202020204" pitchFamily="34" charset="0"/>
                <a:cs typeface="Arial" panose="020B0604020202020204" pitchFamily="34" charset="0"/>
              </a:rPr>
              <a:t>NDP </a:t>
            </a:r>
            <a:r>
              <a:rPr lang="en-GB" sz="2000" dirty="0">
                <a:solidFill>
                  <a:schemeClr val="bg1"/>
                </a:solidFill>
                <a:latin typeface="Arial" panose="020B0604020202020204" pitchFamily="34" charset="0"/>
                <a:cs typeface="Arial" panose="020B0604020202020204" pitchFamily="34" charset="0"/>
              </a:rPr>
              <a:t>observed that graduates and youth with </a:t>
            </a:r>
            <a:r>
              <a:rPr lang="en-GB" sz="2000" dirty="0" smtClean="0">
                <a:solidFill>
                  <a:schemeClr val="bg1"/>
                </a:solidFill>
                <a:latin typeface="Arial" panose="020B0604020202020204" pitchFamily="34" charset="0"/>
                <a:cs typeface="Arial" panose="020B0604020202020204" pitchFamily="34" charset="0"/>
              </a:rPr>
              <a:t>potential </a:t>
            </a:r>
            <a:r>
              <a:rPr lang="en-GB" sz="2000" u="sng" dirty="0">
                <a:solidFill>
                  <a:schemeClr val="bg1"/>
                </a:solidFill>
                <a:latin typeface="Arial" panose="020B0604020202020204" pitchFamily="34" charset="0"/>
                <a:cs typeface="Arial" panose="020B0604020202020204" pitchFamily="34" charset="0"/>
              </a:rPr>
              <a:t>struggle to identify how they can embark on a career in the </a:t>
            </a:r>
            <a:r>
              <a:rPr lang="en-GB" sz="2000" u="sng" dirty="0" smtClean="0">
                <a:solidFill>
                  <a:schemeClr val="bg1"/>
                </a:solidFill>
                <a:latin typeface="Arial" panose="020B0604020202020204" pitchFamily="34" charset="0"/>
                <a:cs typeface="Arial" panose="020B0604020202020204" pitchFamily="34" charset="0"/>
              </a:rPr>
              <a:t>Public Service</a:t>
            </a:r>
            <a:r>
              <a:rPr lang="en-GB" sz="2000" dirty="0">
                <a:solidFill>
                  <a:schemeClr val="bg1"/>
                </a:solidFill>
                <a:latin typeface="Arial" panose="020B0604020202020204" pitchFamily="34" charset="0"/>
                <a:cs typeface="Arial" panose="020B0604020202020204" pitchFamily="34" charset="0"/>
              </a:rPr>
              <a:t>, </a:t>
            </a:r>
            <a:r>
              <a:rPr lang="en-GB" sz="2000" dirty="0" smtClean="0">
                <a:solidFill>
                  <a:schemeClr val="bg1"/>
                </a:solidFill>
                <a:latin typeface="Arial" panose="020B0604020202020204" pitchFamily="34" charset="0"/>
                <a:cs typeface="Arial" panose="020B0604020202020204" pitchFamily="34" charset="0"/>
              </a:rPr>
              <a:t>at the same time </a:t>
            </a:r>
            <a:r>
              <a:rPr lang="en-GB" sz="2000" dirty="0">
                <a:solidFill>
                  <a:schemeClr val="bg1"/>
                </a:solidFill>
                <a:latin typeface="Arial" panose="020B0604020202020204" pitchFamily="34" charset="0"/>
                <a:cs typeface="Arial" panose="020B0604020202020204" pitchFamily="34" charset="0"/>
              </a:rPr>
              <a:t>the </a:t>
            </a:r>
            <a:r>
              <a:rPr lang="en-GB" sz="2000" u="sng" dirty="0">
                <a:solidFill>
                  <a:schemeClr val="bg1"/>
                </a:solidFill>
                <a:latin typeface="Arial" panose="020B0604020202020204" pitchFamily="34" charset="0"/>
                <a:cs typeface="Arial" panose="020B0604020202020204" pitchFamily="34" charset="0"/>
              </a:rPr>
              <a:t>Public Service struggles to fill junior positions in scarce occupations and critical areas </a:t>
            </a:r>
            <a:r>
              <a:rPr lang="en-GB" sz="2000" dirty="0">
                <a:solidFill>
                  <a:schemeClr val="bg1"/>
                </a:solidFill>
                <a:latin typeface="Arial" panose="020B0604020202020204" pitchFamily="34" charset="0"/>
                <a:cs typeface="Arial" panose="020B0604020202020204" pitchFamily="34" charset="0"/>
              </a:rPr>
              <a:t>of service delivery</a:t>
            </a:r>
            <a:r>
              <a:rPr lang="en-GB" sz="2000" dirty="0" smtClean="0">
                <a:solidFill>
                  <a:schemeClr val="bg1"/>
                </a:solidFill>
                <a:latin typeface="Arial" panose="020B0604020202020204" pitchFamily="34" charset="0"/>
                <a:cs typeface="Arial" panose="020B0604020202020204" pitchFamily="34" charset="0"/>
              </a:rPr>
              <a:t>.</a:t>
            </a:r>
            <a:r>
              <a:rPr lang="en-ZA" sz="2000" dirty="0">
                <a:solidFill>
                  <a:schemeClr val="bg1"/>
                </a:solidFill>
                <a:latin typeface="Arial" panose="020B0604020202020204" pitchFamily="34" charset="0"/>
                <a:cs typeface="Arial" panose="020B0604020202020204" pitchFamily="34" charset="0"/>
              </a:rPr>
              <a:t> </a:t>
            </a:r>
            <a:endParaRPr lang="en-ZA" sz="2000" dirty="0" smtClean="0">
              <a:solidFill>
                <a:schemeClr val="bg1"/>
              </a:solidFill>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
            </a:pPr>
            <a:r>
              <a:rPr lang="en-ZA" sz="2000" dirty="0" smtClean="0">
                <a:solidFill>
                  <a:schemeClr val="bg1"/>
                </a:solidFill>
                <a:latin typeface="Arial" panose="020B0604020202020204" pitchFamily="34" charset="0"/>
                <a:cs typeface="Arial" panose="020B0604020202020204" pitchFamily="34" charset="0"/>
              </a:rPr>
              <a:t>The </a:t>
            </a:r>
            <a:r>
              <a:rPr lang="en-ZA" sz="2000" dirty="0">
                <a:solidFill>
                  <a:schemeClr val="bg1"/>
                </a:solidFill>
                <a:latin typeface="Arial" panose="020B0604020202020204" pitchFamily="34" charset="0"/>
                <a:cs typeface="Arial" panose="020B0604020202020204" pitchFamily="34" charset="0"/>
              </a:rPr>
              <a:t>NDP further observed that there is </a:t>
            </a:r>
            <a:r>
              <a:rPr lang="en-ZA" sz="2000" b="1" dirty="0" smtClean="0">
                <a:solidFill>
                  <a:schemeClr val="bg1"/>
                </a:solidFill>
                <a:latin typeface="Arial" panose="020B0604020202020204" pitchFamily="34" charset="0"/>
                <a:cs typeface="Arial" panose="020B0604020202020204" pitchFamily="34" charset="0"/>
              </a:rPr>
              <a:t>fragmentation</a:t>
            </a:r>
            <a:r>
              <a:rPr lang="en-ZA" sz="2000" dirty="0">
                <a:solidFill>
                  <a:schemeClr val="bg1"/>
                </a:solidFill>
                <a:latin typeface="Arial" panose="020B0604020202020204" pitchFamily="34" charset="0"/>
                <a:cs typeface="Arial" panose="020B0604020202020204" pitchFamily="34" charset="0"/>
              </a:rPr>
              <a:t>, </a:t>
            </a:r>
            <a:r>
              <a:rPr lang="en-ZA" sz="2000" b="1" dirty="0" smtClean="0">
                <a:solidFill>
                  <a:schemeClr val="bg1"/>
                </a:solidFill>
                <a:latin typeface="Arial" panose="020B0604020202020204" pitchFamily="34" charset="0"/>
                <a:cs typeface="Arial" panose="020B0604020202020204" pitchFamily="34" charset="0"/>
              </a:rPr>
              <a:t>programmes are </a:t>
            </a:r>
            <a:r>
              <a:rPr lang="en-ZA" sz="2000" b="1" dirty="0">
                <a:solidFill>
                  <a:schemeClr val="bg1"/>
                </a:solidFill>
                <a:latin typeface="Arial" panose="020B0604020202020204" pitchFamily="34" charset="0"/>
                <a:cs typeface="Arial" panose="020B0604020202020204" pitchFamily="34" charset="0"/>
              </a:rPr>
              <a:t>not widely known</a:t>
            </a:r>
            <a:r>
              <a:rPr lang="en-ZA" sz="2000" dirty="0">
                <a:solidFill>
                  <a:schemeClr val="bg1"/>
                </a:solidFill>
                <a:latin typeface="Arial" panose="020B0604020202020204" pitchFamily="34" charset="0"/>
                <a:cs typeface="Arial" panose="020B0604020202020204" pitchFamily="34" charset="0"/>
              </a:rPr>
              <a:t>, </a:t>
            </a:r>
            <a:r>
              <a:rPr lang="en-ZA" sz="2000" b="1" dirty="0">
                <a:solidFill>
                  <a:schemeClr val="bg1"/>
                </a:solidFill>
                <a:latin typeface="Arial" panose="020B0604020202020204" pitchFamily="34" charset="0"/>
                <a:cs typeface="Arial" panose="020B0604020202020204" pitchFamily="34" charset="0"/>
              </a:rPr>
              <a:t>weak coordination and poor reporting</a:t>
            </a:r>
            <a:r>
              <a:rPr lang="en-ZA" sz="2000" dirty="0">
                <a:solidFill>
                  <a:schemeClr val="bg1"/>
                </a:solidFill>
                <a:latin typeface="Arial" panose="020B0604020202020204" pitchFamily="34" charset="0"/>
                <a:cs typeface="Arial" panose="020B0604020202020204" pitchFamily="34" charset="0"/>
              </a:rPr>
              <a:t> </a:t>
            </a:r>
            <a:r>
              <a:rPr lang="en-ZA" sz="2000" dirty="0" smtClean="0">
                <a:solidFill>
                  <a:schemeClr val="bg1"/>
                </a:solidFill>
                <a:latin typeface="Arial" panose="020B0604020202020204" pitchFamily="34" charset="0"/>
                <a:cs typeface="Arial" panose="020B0604020202020204" pitchFamily="34" charset="0"/>
              </a:rPr>
              <a:t>impeding a </a:t>
            </a:r>
            <a:r>
              <a:rPr lang="en-ZA" sz="2000" dirty="0">
                <a:solidFill>
                  <a:schemeClr val="bg1"/>
                </a:solidFill>
                <a:latin typeface="Arial" panose="020B0604020202020204" pitchFamily="34" charset="0"/>
                <a:cs typeface="Arial" panose="020B0604020202020204" pitchFamily="34" charset="0"/>
              </a:rPr>
              <a:t>consolidated picture of the </a:t>
            </a:r>
            <a:r>
              <a:rPr lang="en-ZA" sz="2000" b="1" dirty="0">
                <a:solidFill>
                  <a:schemeClr val="bg1"/>
                </a:solidFill>
                <a:latin typeface="Arial" panose="020B0604020202020204" pitchFamily="34" charset="0"/>
                <a:cs typeface="Arial" panose="020B0604020202020204" pitchFamily="34" charset="0"/>
              </a:rPr>
              <a:t>capacity of the state </a:t>
            </a:r>
            <a:r>
              <a:rPr lang="en-ZA" sz="2000" dirty="0">
                <a:solidFill>
                  <a:schemeClr val="bg1"/>
                </a:solidFill>
                <a:latin typeface="Arial" panose="020B0604020202020204" pitchFamily="34" charset="0"/>
                <a:cs typeface="Arial" panose="020B0604020202020204" pitchFamily="34" charset="0"/>
              </a:rPr>
              <a:t>and measurement of the </a:t>
            </a:r>
            <a:r>
              <a:rPr lang="en-ZA" sz="2000" b="1" dirty="0">
                <a:solidFill>
                  <a:schemeClr val="bg1"/>
                </a:solidFill>
                <a:latin typeface="Arial" panose="020B0604020202020204" pitchFamily="34" charset="0"/>
                <a:cs typeface="Arial" panose="020B0604020202020204" pitchFamily="34" charset="0"/>
              </a:rPr>
              <a:t>government spending </a:t>
            </a:r>
            <a:r>
              <a:rPr lang="en-ZA" sz="2000" dirty="0">
                <a:solidFill>
                  <a:schemeClr val="bg1"/>
                </a:solidFill>
                <a:latin typeface="Arial" panose="020B0604020202020204" pitchFamily="34" charset="0"/>
                <a:cs typeface="Arial" panose="020B0604020202020204" pitchFamily="34" charset="0"/>
              </a:rPr>
              <a:t>on these programmes</a:t>
            </a:r>
            <a:r>
              <a:rPr lang="en-ZA" sz="2000" dirty="0" smtClean="0">
                <a:latin typeface="Arial" panose="020B0604020202020204" pitchFamily="34" charset="0"/>
                <a:cs typeface="Arial" panose="020B0604020202020204" pitchFamily="34" charset="0"/>
              </a:rPr>
              <a:t>.</a:t>
            </a:r>
            <a:endParaRPr lang="en-GB" sz="2000" dirty="0">
              <a:solidFill>
                <a:schemeClr val="bg1"/>
              </a:solidFill>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
            </a:pPr>
            <a:r>
              <a:rPr lang="en-GB" sz="2000" dirty="0" smtClean="0">
                <a:solidFill>
                  <a:schemeClr val="bg1"/>
                </a:solidFill>
                <a:latin typeface="Arial" panose="020B0604020202020204" pitchFamily="34" charset="0"/>
                <a:cs typeface="Arial" panose="020B0604020202020204" pitchFamily="34" charset="0"/>
              </a:rPr>
              <a:t>The NDP proposed </a:t>
            </a:r>
            <a:r>
              <a:rPr lang="en-GB" sz="2000" dirty="0">
                <a:solidFill>
                  <a:schemeClr val="bg1"/>
                </a:solidFill>
                <a:latin typeface="Arial" panose="020B0604020202020204" pitchFamily="34" charset="0"/>
                <a:cs typeface="Arial" panose="020B0604020202020204" pitchFamily="34" charset="0"/>
              </a:rPr>
              <a:t>a strategy to make the </a:t>
            </a:r>
            <a:r>
              <a:rPr lang="en-GB" sz="2000" dirty="0" smtClean="0">
                <a:solidFill>
                  <a:schemeClr val="bg1"/>
                </a:solidFill>
                <a:latin typeface="Arial" panose="020B0604020202020204" pitchFamily="34" charset="0"/>
                <a:cs typeface="Arial" panose="020B0604020202020204" pitchFamily="34" charset="0"/>
              </a:rPr>
              <a:t>Public Service </a:t>
            </a:r>
            <a:r>
              <a:rPr lang="en-GB" sz="2000" dirty="0">
                <a:solidFill>
                  <a:schemeClr val="bg1"/>
                </a:solidFill>
                <a:latin typeface="Arial" panose="020B0604020202020204" pitchFamily="34" charset="0"/>
                <a:cs typeface="Arial" panose="020B0604020202020204" pitchFamily="34" charset="0"/>
              </a:rPr>
              <a:t>a career of </a:t>
            </a:r>
            <a:r>
              <a:rPr lang="en-GB" sz="2000" dirty="0" smtClean="0">
                <a:solidFill>
                  <a:schemeClr val="bg1"/>
                </a:solidFill>
                <a:latin typeface="Arial" panose="020B0604020202020204" pitchFamily="34" charset="0"/>
                <a:cs typeface="Arial" panose="020B0604020202020204" pitchFamily="34" charset="0"/>
              </a:rPr>
              <a:t>choice by:</a:t>
            </a:r>
          </a:p>
          <a:p>
            <a:pPr lvl="1" algn="just">
              <a:lnSpc>
                <a:spcPct val="100000"/>
              </a:lnSpc>
            </a:pPr>
            <a:r>
              <a:rPr lang="en-GB" sz="1600" dirty="0">
                <a:solidFill>
                  <a:schemeClr val="bg1"/>
                </a:solidFill>
                <a:latin typeface="Arial" panose="020B0604020202020204" pitchFamily="34" charset="0"/>
                <a:cs typeface="Arial" panose="020B0604020202020204" pitchFamily="34" charset="0"/>
              </a:rPr>
              <a:t>A</a:t>
            </a:r>
            <a:r>
              <a:rPr lang="en-GB" sz="1600" dirty="0" smtClean="0">
                <a:solidFill>
                  <a:schemeClr val="bg1"/>
                </a:solidFill>
                <a:latin typeface="Arial" panose="020B0604020202020204" pitchFamily="34" charset="0"/>
                <a:cs typeface="Arial" panose="020B0604020202020204" pitchFamily="34" charset="0"/>
              </a:rPr>
              <a:t>ttracting </a:t>
            </a:r>
            <a:r>
              <a:rPr lang="en-GB" sz="1600" dirty="0">
                <a:solidFill>
                  <a:schemeClr val="bg1"/>
                </a:solidFill>
                <a:latin typeface="Arial" panose="020B0604020202020204" pitchFamily="34" charset="0"/>
                <a:cs typeface="Arial" panose="020B0604020202020204" pitchFamily="34" charset="0"/>
              </a:rPr>
              <a:t>highly skilled graduates and young persons with potential, retaining and binding </a:t>
            </a:r>
            <a:r>
              <a:rPr lang="en-GB" sz="1600" dirty="0" smtClean="0">
                <a:solidFill>
                  <a:schemeClr val="bg1"/>
                </a:solidFill>
                <a:latin typeface="Arial" panose="020B0604020202020204" pitchFamily="34" charset="0"/>
                <a:cs typeface="Arial" panose="020B0604020202020204" pitchFamily="34" charset="0"/>
              </a:rPr>
              <a:t>them, </a:t>
            </a:r>
          </a:p>
          <a:p>
            <a:pPr lvl="1" algn="just">
              <a:lnSpc>
                <a:spcPct val="100000"/>
              </a:lnSpc>
            </a:pPr>
            <a:r>
              <a:rPr lang="en-GB" sz="1600" dirty="0">
                <a:solidFill>
                  <a:schemeClr val="bg1"/>
                </a:solidFill>
                <a:latin typeface="Arial" panose="020B0604020202020204" pitchFamily="34" charset="0"/>
                <a:cs typeface="Arial" panose="020B0604020202020204" pitchFamily="34" charset="0"/>
              </a:rPr>
              <a:t>C</a:t>
            </a:r>
            <a:r>
              <a:rPr lang="en-GB" sz="1600" dirty="0" smtClean="0">
                <a:solidFill>
                  <a:schemeClr val="bg1"/>
                </a:solidFill>
                <a:latin typeface="Arial" panose="020B0604020202020204" pitchFamily="34" charset="0"/>
                <a:cs typeface="Arial" panose="020B0604020202020204" pitchFamily="34" charset="0"/>
              </a:rPr>
              <a:t>ultivating </a:t>
            </a:r>
            <a:r>
              <a:rPr lang="en-GB" sz="1600" dirty="0">
                <a:solidFill>
                  <a:schemeClr val="bg1"/>
                </a:solidFill>
                <a:latin typeface="Arial" panose="020B0604020202020204" pitchFamily="34" charset="0"/>
                <a:cs typeface="Arial" panose="020B0604020202020204" pitchFamily="34" charset="0"/>
              </a:rPr>
              <a:t>a sense of professional common purpose and commitment to working towards developmental goals</a:t>
            </a:r>
            <a:r>
              <a:rPr lang="en-GB" sz="1600" dirty="0" smtClean="0">
                <a:solidFill>
                  <a:schemeClr val="bg1"/>
                </a:solidFill>
                <a:latin typeface="Arial" panose="020B0604020202020204" pitchFamily="34" charset="0"/>
                <a:cs typeface="Arial" panose="020B0604020202020204" pitchFamily="34" charset="0"/>
              </a:rPr>
              <a:t>.</a:t>
            </a:r>
          </a:p>
          <a:p>
            <a:pPr marL="0" indent="0" algn="just">
              <a:lnSpc>
                <a:spcPct val="100000"/>
              </a:lnSpc>
              <a:buNone/>
            </a:pPr>
            <a:endParaRPr lang="en-GB" dirty="0" smtClean="0">
              <a:solidFill>
                <a:schemeClr val="bg1"/>
              </a:solidFill>
              <a:latin typeface="Arial" panose="020B0604020202020204" pitchFamily="34" charset="0"/>
              <a:cs typeface="Arial" panose="020B0604020202020204" pitchFamily="34" charset="0"/>
            </a:endParaRPr>
          </a:p>
          <a:p>
            <a:pPr algn="just">
              <a:lnSpc>
                <a:spcPct val="100000"/>
              </a:lnSpc>
            </a:pPr>
            <a:endParaRPr lang="en-GB" dirty="0">
              <a:solidFill>
                <a:schemeClr val="bg1"/>
              </a:solidFill>
              <a:latin typeface="Arial" panose="020B0604020202020204" pitchFamily="34" charset="0"/>
              <a:cs typeface="Arial" panose="020B0604020202020204" pitchFamily="34" charset="0"/>
            </a:endParaRPr>
          </a:p>
          <a:p>
            <a:pPr algn="just"/>
            <a:endParaRPr lang="en-ZA" sz="2000" dirty="0">
              <a:solidFill>
                <a:schemeClr val="bg1"/>
              </a:solidFill>
              <a:latin typeface="Arial" panose="020B0604020202020204" pitchFamily="34" charset="0"/>
              <a:cs typeface="Arial" panose="020B0604020202020204" pitchFamily="34" charset="0"/>
            </a:endParaRPr>
          </a:p>
          <a:p>
            <a:pPr marL="365125" lvl="1" indent="-255588" algn="just">
              <a:buClr>
                <a:srgbClr val="A04DA3"/>
              </a:buClr>
              <a:buNone/>
            </a:pPr>
            <a:endParaRPr lang="en-GB" dirty="0">
              <a:solidFill>
                <a:schemeClr val="bg1"/>
              </a:solidFill>
              <a:latin typeface="Arial" pitchFamily="34" charset="0"/>
              <a:cs typeface="Arial" pitchFamily="34" charset="0"/>
            </a:endParaRPr>
          </a:p>
          <a:p>
            <a:pPr marL="365125" lvl="1" indent="-255588" algn="just">
              <a:buClr>
                <a:srgbClr val="A04DA3"/>
              </a:buClr>
              <a:buFont typeface="Wingdings" pitchFamily="2" charset="2"/>
              <a:buChar char="§"/>
            </a:pPr>
            <a:endParaRPr lang="en-ZA" dirty="0">
              <a:solidFill>
                <a:schemeClr val="bg1"/>
              </a:solidFill>
              <a:latin typeface="Arial" pitchFamily="34" charset="0"/>
              <a:cs typeface="Arial" pitchFamily="34" charset="0"/>
            </a:endParaRPr>
          </a:p>
          <a:p>
            <a:pPr marL="365125" lvl="1" indent="-255588" algn="just">
              <a:buClr>
                <a:srgbClr val="A04DA3"/>
              </a:buClr>
              <a:buFont typeface="Wingdings" pitchFamily="2" charset="2"/>
              <a:buChar char="§"/>
            </a:pPr>
            <a:endParaRPr lang="en-ZA" dirty="0">
              <a:solidFill>
                <a:schemeClr val="bg1"/>
              </a:solidFill>
              <a:latin typeface="Arial" pitchFamily="34" charset="0"/>
              <a:cs typeface="Arial" pitchFamily="34" charset="0"/>
            </a:endParaRPr>
          </a:p>
          <a:p>
            <a:pPr algn="just">
              <a:buFont typeface="Wingdings" pitchFamily="2" charset="2"/>
              <a:buChar char="§"/>
            </a:pPr>
            <a:endParaRPr lang="en-GB" sz="2000" dirty="0">
              <a:latin typeface="Arial" pitchFamily="34" charset="0"/>
              <a:cs typeface="Arial" pitchFamily="34" charset="0"/>
            </a:endParaRPr>
          </a:p>
          <a:p>
            <a:pPr algn="just">
              <a:buFont typeface="Wingdings" pitchFamily="2" charset="2"/>
              <a:buChar char="§"/>
            </a:pPr>
            <a:endParaRPr lang="en-ZA" sz="2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710ACE87-3BF6-46C5-8ABE-583ECFAFF97E}" type="slidenum">
              <a:rPr lang="en-GB" smtClean="0"/>
              <a:pPr>
                <a:defRPr/>
              </a:pPr>
              <a:t>3</a:t>
            </a:fld>
            <a:endParaRPr lang="en-GB" dirty="0"/>
          </a:p>
        </p:txBody>
      </p:sp>
    </p:spTree>
    <p:extLst>
      <p:ext uri="{BB962C8B-B14F-4D97-AF65-F5344CB8AC3E}">
        <p14:creationId xmlns:p14="http://schemas.microsoft.com/office/powerpoint/2010/main" xmlns="" val="16927954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00194"/>
            <a:ext cx="12192000" cy="4937898"/>
          </a:xfrm>
        </p:spPr>
        <p:txBody>
          <a:bodyPr/>
          <a:lstStyle/>
          <a:p>
            <a:pPr>
              <a:buFont typeface="Wingdings" panose="05000000000000000000" pitchFamily="2" charset="2"/>
              <a:buChar char="§"/>
            </a:pPr>
            <a:r>
              <a:rPr lang="en-ZA" sz="2000" dirty="0">
                <a:solidFill>
                  <a:schemeClr val="bg1"/>
                </a:solidFill>
                <a:latin typeface="Arial" panose="020B0604020202020204" pitchFamily="34" charset="0"/>
                <a:cs typeface="Arial" panose="020B0604020202020204" pitchFamily="34" charset="0"/>
              </a:rPr>
              <a:t>The DPSA </a:t>
            </a:r>
            <a:r>
              <a:rPr lang="en-ZA" sz="2000" dirty="0" smtClean="0">
                <a:solidFill>
                  <a:schemeClr val="bg1"/>
                </a:solidFill>
                <a:latin typeface="Arial" panose="020B0604020202020204" pitchFamily="34" charset="0"/>
                <a:cs typeface="Arial" panose="020B0604020202020204" pitchFamily="34" charset="0"/>
              </a:rPr>
              <a:t>shall:</a:t>
            </a:r>
          </a:p>
          <a:p>
            <a:pPr lvl="1">
              <a:buFont typeface="Wingdings" panose="05000000000000000000" pitchFamily="2" charset="2"/>
              <a:buChar char="§"/>
            </a:pPr>
            <a:r>
              <a:rPr lang="en-ZA" dirty="0" smtClean="0">
                <a:solidFill>
                  <a:schemeClr val="bg1"/>
                </a:solidFill>
                <a:latin typeface="Arial" panose="020B0604020202020204" pitchFamily="34" charset="0"/>
                <a:cs typeface="Arial" panose="020B0604020202020204" pitchFamily="34" charset="0"/>
              </a:rPr>
              <a:t>monitor </a:t>
            </a:r>
            <a:r>
              <a:rPr lang="en-ZA" dirty="0">
                <a:solidFill>
                  <a:schemeClr val="bg1"/>
                </a:solidFill>
                <a:latin typeface="Arial" panose="020B0604020202020204" pitchFamily="34" charset="0"/>
                <a:cs typeface="Arial" panose="020B0604020202020204" pitchFamily="34" charset="0"/>
              </a:rPr>
              <a:t>implementation and compliance of the programme on a quarterly and annual basis;</a:t>
            </a:r>
          </a:p>
          <a:p>
            <a:pPr lvl="1">
              <a:buFont typeface="Wingdings" panose="05000000000000000000" pitchFamily="2" charset="2"/>
              <a:buChar char="§"/>
            </a:pPr>
            <a:r>
              <a:rPr lang="en-ZA" sz="2000" dirty="0" smtClean="0">
                <a:solidFill>
                  <a:schemeClr val="bg1"/>
                </a:solidFill>
                <a:latin typeface="Arial" panose="020B0604020202020204" pitchFamily="34" charset="0"/>
                <a:cs typeface="Arial" panose="020B0604020202020204" pitchFamily="34" charset="0"/>
              </a:rPr>
              <a:t>evaluate </a:t>
            </a:r>
            <a:r>
              <a:rPr lang="en-ZA" sz="2000" dirty="0">
                <a:solidFill>
                  <a:schemeClr val="bg1"/>
                </a:solidFill>
                <a:latin typeface="Arial" panose="020B0604020202020204" pitchFamily="34" charset="0"/>
                <a:cs typeface="Arial" panose="020B0604020202020204" pitchFamily="34" charset="0"/>
              </a:rPr>
              <a:t>the efficiency, effectiveness and the impact of the programme </a:t>
            </a:r>
            <a:r>
              <a:rPr lang="en-ZA" sz="2000" dirty="0" smtClean="0">
                <a:solidFill>
                  <a:schemeClr val="bg1"/>
                </a:solidFill>
                <a:latin typeface="Arial" panose="020B0604020202020204" pitchFamily="34" charset="0"/>
                <a:cs typeface="Arial" panose="020B0604020202020204" pitchFamily="34" charset="0"/>
              </a:rPr>
              <a:t>every </a:t>
            </a:r>
            <a:r>
              <a:rPr lang="en-ZA" sz="2000" dirty="0">
                <a:solidFill>
                  <a:schemeClr val="bg1"/>
                </a:solidFill>
                <a:latin typeface="Arial" panose="020B0604020202020204" pitchFamily="34" charset="0"/>
                <a:cs typeface="Arial" panose="020B0604020202020204" pitchFamily="34" charset="0"/>
              </a:rPr>
              <a:t>three </a:t>
            </a:r>
            <a:r>
              <a:rPr lang="en-ZA" sz="2000" dirty="0" smtClean="0">
                <a:solidFill>
                  <a:schemeClr val="bg1"/>
                </a:solidFill>
                <a:latin typeface="Arial" panose="020B0604020202020204" pitchFamily="34" charset="0"/>
                <a:cs typeface="Arial" panose="020B0604020202020204" pitchFamily="34" charset="0"/>
              </a:rPr>
              <a:t>years, </a:t>
            </a:r>
            <a:r>
              <a:rPr lang="en-ZA" sz="2000" dirty="0">
                <a:solidFill>
                  <a:schemeClr val="bg1"/>
                </a:solidFill>
                <a:latin typeface="Arial" panose="020B0604020202020204" pitchFamily="34" charset="0"/>
                <a:cs typeface="Arial" panose="020B0604020202020204" pitchFamily="34" charset="0"/>
              </a:rPr>
              <a:t>with recommendations and improvement plans submitted to </a:t>
            </a:r>
            <a:r>
              <a:rPr lang="en-ZA" sz="2000" dirty="0" smtClean="0">
                <a:solidFill>
                  <a:schemeClr val="bg1"/>
                </a:solidFill>
                <a:latin typeface="Arial" panose="020B0604020202020204" pitchFamily="34" charset="0"/>
                <a:cs typeface="Arial" panose="020B0604020202020204" pitchFamily="34" charset="0"/>
              </a:rPr>
              <a:t>departments</a:t>
            </a:r>
          </a:p>
          <a:p>
            <a:pPr algn="just">
              <a:lnSpc>
                <a:spcPct val="100000"/>
              </a:lnSpc>
              <a:buFont typeface="Wingdings" panose="05000000000000000000" pitchFamily="2" charset="2"/>
              <a:buChar char="§"/>
            </a:pPr>
            <a:r>
              <a:rPr lang="en-ZA" sz="2000" dirty="0">
                <a:solidFill>
                  <a:schemeClr val="bg1"/>
                </a:solidFill>
                <a:latin typeface="Arial" panose="020B0604020202020204" pitchFamily="34" charset="0"/>
                <a:cs typeface="Arial" panose="020B0604020202020204" pitchFamily="34" charset="0"/>
              </a:rPr>
              <a:t>P</a:t>
            </a:r>
            <a:r>
              <a:rPr lang="en-ZA" sz="2000" dirty="0" smtClean="0">
                <a:solidFill>
                  <a:schemeClr val="bg1"/>
                </a:solidFill>
                <a:latin typeface="Arial" panose="020B0604020202020204" pitchFamily="34" charset="0"/>
                <a:cs typeface="Arial" panose="020B0604020202020204" pitchFamily="34" charset="0"/>
              </a:rPr>
              <a:t>ersons </a:t>
            </a:r>
            <a:r>
              <a:rPr lang="en-ZA" sz="2000" dirty="0">
                <a:solidFill>
                  <a:schemeClr val="bg1"/>
                </a:solidFill>
                <a:latin typeface="Arial" panose="020B0604020202020204" pitchFamily="34" charset="0"/>
                <a:cs typeface="Arial" panose="020B0604020202020204" pitchFamily="34" charset="0"/>
              </a:rPr>
              <a:t>on experiential learning </a:t>
            </a:r>
            <a:r>
              <a:rPr lang="en-ZA" sz="2000" dirty="0" smtClean="0">
                <a:solidFill>
                  <a:schemeClr val="bg1"/>
                </a:solidFill>
                <a:latin typeface="Arial" panose="020B0604020202020204" pitchFamily="34" charset="0"/>
                <a:cs typeface="Arial" panose="020B0604020202020204" pitchFamily="34" charset="0"/>
              </a:rPr>
              <a:t>shall maintain </a:t>
            </a:r>
            <a:r>
              <a:rPr lang="en-ZA" sz="2000" dirty="0">
                <a:solidFill>
                  <a:schemeClr val="bg1"/>
                </a:solidFill>
                <a:latin typeface="Arial" panose="020B0604020202020204" pitchFamily="34" charset="0"/>
                <a:cs typeface="Arial" panose="020B0604020202020204" pitchFamily="34" charset="0"/>
              </a:rPr>
              <a:t>a logbook approved by the institution of learning at which the individual is registered</a:t>
            </a:r>
            <a:r>
              <a:rPr lang="en-ZA" sz="2000" dirty="0" smtClean="0">
                <a:solidFill>
                  <a:schemeClr val="bg1"/>
                </a:solidFill>
                <a:latin typeface="Arial" panose="020B0604020202020204" pitchFamily="34" charset="0"/>
                <a:cs typeface="Arial" panose="020B0604020202020204" pitchFamily="34" charset="0"/>
              </a:rPr>
              <a:t>.</a:t>
            </a:r>
            <a:endParaRPr lang="en-ZA" sz="2000" dirty="0">
              <a:solidFill>
                <a:schemeClr val="bg1"/>
              </a:solidFill>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
            </a:pPr>
            <a:r>
              <a:rPr lang="en-ZA" sz="2000" dirty="0">
                <a:solidFill>
                  <a:schemeClr val="bg1"/>
                </a:solidFill>
                <a:latin typeface="Arial" panose="020B0604020202020204" pitchFamily="34" charset="0"/>
                <a:cs typeface="Arial" panose="020B0604020202020204" pitchFamily="34" charset="0"/>
              </a:rPr>
              <a:t>P</a:t>
            </a:r>
            <a:r>
              <a:rPr lang="en-ZA" sz="2000" dirty="0" smtClean="0">
                <a:solidFill>
                  <a:schemeClr val="bg1"/>
                </a:solidFill>
                <a:latin typeface="Arial" panose="020B0604020202020204" pitchFamily="34" charset="0"/>
                <a:cs typeface="Arial" panose="020B0604020202020204" pitchFamily="34" charset="0"/>
              </a:rPr>
              <a:t>ersons </a:t>
            </a:r>
            <a:r>
              <a:rPr lang="en-ZA" sz="2000" dirty="0">
                <a:solidFill>
                  <a:schemeClr val="bg1"/>
                </a:solidFill>
                <a:latin typeface="Arial" panose="020B0604020202020204" pitchFamily="34" charset="0"/>
                <a:cs typeface="Arial" panose="020B0604020202020204" pitchFamily="34" charset="0"/>
              </a:rPr>
              <a:t>on a </a:t>
            </a:r>
            <a:r>
              <a:rPr lang="en-ZA" sz="2000" dirty="0" smtClean="0">
                <a:solidFill>
                  <a:schemeClr val="bg1"/>
                </a:solidFill>
                <a:latin typeface="Arial" panose="020B0604020202020204" pitchFamily="34" charset="0"/>
                <a:cs typeface="Arial" panose="020B0604020202020204" pitchFamily="34" charset="0"/>
              </a:rPr>
              <a:t>developmental </a:t>
            </a:r>
            <a:r>
              <a:rPr lang="en-ZA" sz="2000" dirty="0">
                <a:solidFill>
                  <a:schemeClr val="bg1"/>
                </a:solidFill>
                <a:latin typeface="Arial" panose="020B0604020202020204" pitchFamily="34" charset="0"/>
                <a:cs typeface="Arial" panose="020B0604020202020204" pitchFamily="34" charset="0"/>
              </a:rPr>
              <a:t>programme linked to statutory requirements for professional registration </a:t>
            </a:r>
            <a:r>
              <a:rPr lang="en-ZA" sz="2000" dirty="0" smtClean="0">
                <a:solidFill>
                  <a:schemeClr val="bg1"/>
                </a:solidFill>
                <a:latin typeface="Arial" panose="020B0604020202020204" pitchFamily="34" charset="0"/>
                <a:cs typeface="Arial" panose="020B0604020202020204" pitchFamily="34" charset="0"/>
              </a:rPr>
              <a:t>purposes, </a:t>
            </a:r>
            <a:r>
              <a:rPr lang="en-ZA" sz="2000" dirty="0">
                <a:solidFill>
                  <a:schemeClr val="bg1"/>
                </a:solidFill>
                <a:latin typeface="Arial" panose="020B0604020202020204" pitchFamily="34" charset="0"/>
                <a:cs typeface="Arial" panose="020B0604020202020204" pitchFamily="34" charset="0"/>
              </a:rPr>
              <a:t>shall </a:t>
            </a:r>
            <a:r>
              <a:rPr lang="en-ZA" sz="2000" dirty="0" smtClean="0">
                <a:solidFill>
                  <a:schemeClr val="bg1"/>
                </a:solidFill>
                <a:latin typeface="Arial" panose="020B0604020202020204" pitchFamily="34" charset="0"/>
                <a:cs typeface="Arial" panose="020B0604020202020204" pitchFamily="34" charset="0"/>
              </a:rPr>
              <a:t>present to the employer </a:t>
            </a:r>
            <a:r>
              <a:rPr lang="en-ZA" sz="2000" dirty="0">
                <a:solidFill>
                  <a:schemeClr val="bg1"/>
                </a:solidFill>
                <a:latin typeface="Arial" panose="020B0604020202020204" pitchFamily="34" charset="0"/>
                <a:cs typeface="Arial" panose="020B0604020202020204" pitchFamily="34" charset="0"/>
              </a:rPr>
              <a:t>the requirements from the relevant professional body</a:t>
            </a:r>
            <a:r>
              <a:rPr lang="en-ZA" sz="2000" dirty="0" smtClean="0">
                <a:solidFill>
                  <a:schemeClr val="bg1"/>
                </a:solidFill>
                <a:latin typeface="Arial" panose="020B0604020202020204" pitchFamily="34" charset="0"/>
                <a:cs typeface="Arial" panose="020B0604020202020204" pitchFamily="34" charset="0"/>
              </a:rPr>
              <a:t>.</a:t>
            </a:r>
          </a:p>
          <a:p>
            <a:pPr algn="just">
              <a:lnSpc>
                <a:spcPct val="100000"/>
              </a:lnSpc>
              <a:buFont typeface="Wingdings" panose="05000000000000000000" pitchFamily="2" charset="2"/>
              <a:buChar char="§"/>
            </a:pPr>
            <a:r>
              <a:rPr lang="en-ZA" sz="2000" dirty="0">
                <a:solidFill>
                  <a:schemeClr val="bg1"/>
                </a:solidFill>
                <a:latin typeface="Arial" panose="020B0604020202020204" pitchFamily="34" charset="0"/>
                <a:cs typeface="Arial" panose="020B0604020202020204" pitchFamily="34" charset="0"/>
              </a:rPr>
              <a:t>The </a:t>
            </a:r>
            <a:r>
              <a:rPr lang="en-ZA" sz="2000" dirty="0" smtClean="0">
                <a:solidFill>
                  <a:schemeClr val="bg1"/>
                </a:solidFill>
                <a:latin typeface="Arial" panose="020B0604020202020204" pitchFamily="34" charset="0"/>
                <a:cs typeface="Arial" panose="020B0604020202020204" pitchFamily="34" charset="0"/>
              </a:rPr>
              <a:t>pre-employment verifications as prescribed </a:t>
            </a:r>
            <a:r>
              <a:rPr lang="en-ZA" sz="2000" dirty="0">
                <a:solidFill>
                  <a:schemeClr val="bg1"/>
                </a:solidFill>
                <a:latin typeface="Arial" panose="020B0604020202020204" pitchFamily="34" charset="0"/>
                <a:cs typeface="Arial" panose="020B0604020202020204" pitchFamily="34" charset="0"/>
              </a:rPr>
              <a:t>in </a:t>
            </a:r>
            <a:r>
              <a:rPr lang="en-ZA" sz="2000" dirty="0" smtClean="0">
                <a:solidFill>
                  <a:schemeClr val="bg1"/>
                </a:solidFill>
                <a:latin typeface="Arial" panose="020B0604020202020204" pitchFamily="34" charset="0"/>
                <a:cs typeface="Arial" panose="020B0604020202020204" pitchFamily="34" charset="0"/>
              </a:rPr>
              <a:t>terms of Regulations 57(3) and 57(1)(c), PSR 2016 must </a:t>
            </a:r>
            <a:r>
              <a:rPr lang="en-ZA" sz="2000" dirty="0">
                <a:solidFill>
                  <a:schemeClr val="bg1"/>
                </a:solidFill>
                <a:latin typeface="Arial" panose="020B0604020202020204" pitchFamily="34" charset="0"/>
                <a:cs typeface="Arial" panose="020B0604020202020204" pitchFamily="34" charset="0"/>
              </a:rPr>
              <a:t>be conducted prior to the appointment of all </a:t>
            </a:r>
            <a:r>
              <a:rPr lang="en-ZA" sz="2000" dirty="0" smtClean="0">
                <a:solidFill>
                  <a:schemeClr val="bg1"/>
                </a:solidFill>
                <a:latin typeface="Arial" panose="020B0604020202020204" pitchFamily="34" charset="0"/>
                <a:cs typeface="Arial" panose="020B0604020202020204" pitchFamily="34" charset="0"/>
              </a:rPr>
              <a:t>persons </a:t>
            </a:r>
            <a:r>
              <a:rPr lang="en-ZA" sz="2000" dirty="0">
                <a:solidFill>
                  <a:schemeClr val="bg1"/>
                </a:solidFill>
                <a:latin typeface="Arial" panose="020B0604020202020204" pitchFamily="34" charset="0"/>
                <a:cs typeface="Arial" panose="020B0604020202020204" pitchFamily="34" charset="0"/>
              </a:rPr>
              <a:t>into </a:t>
            </a:r>
            <a:r>
              <a:rPr lang="en-ZA" sz="2000" dirty="0" smtClean="0">
                <a:solidFill>
                  <a:schemeClr val="bg1"/>
                </a:solidFill>
                <a:latin typeface="Arial" panose="020B0604020202020204" pitchFamily="34" charset="0"/>
                <a:cs typeface="Arial" panose="020B0604020202020204" pitchFamily="34" charset="0"/>
              </a:rPr>
              <a:t>these </a:t>
            </a:r>
            <a:r>
              <a:rPr lang="en-ZA" sz="2000" dirty="0">
                <a:solidFill>
                  <a:schemeClr val="bg1"/>
                </a:solidFill>
                <a:latin typeface="Arial" panose="020B0604020202020204" pitchFamily="34" charset="0"/>
                <a:cs typeface="Arial" panose="020B0604020202020204" pitchFamily="34" charset="0"/>
              </a:rPr>
              <a:t>development programmes. </a:t>
            </a:r>
          </a:p>
          <a:p>
            <a:pPr algn="just">
              <a:lnSpc>
                <a:spcPct val="100000"/>
              </a:lnSpc>
              <a:buFont typeface="Wingdings" panose="05000000000000000000" pitchFamily="2" charset="2"/>
              <a:buChar char="§"/>
            </a:pPr>
            <a:r>
              <a:rPr lang="en-ZA" sz="2000" dirty="0" smtClean="0">
                <a:solidFill>
                  <a:schemeClr val="bg1"/>
                </a:solidFill>
                <a:latin typeface="Arial" panose="020B0604020202020204" pitchFamily="34" charset="0"/>
                <a:cs typeface="Arial" panose="020B0604020202020204" pitchFamily="34" charset="0"/>
              </a:rPr>
              <a:t>Departments </a:t>
            </a:r>
            <a:r>
              <a:rPr lang="en-ZA" sz="2000" dirty="0">
                <a:solidFill>
                  <a:schemeClr val="bg1"/>
                </a:solidFill>
                <a:latin typeface="Arial" panose="020B0604020202020204" pitchFamily="34" charset="0"/>
                <a:cs typeface="Arial" panose="020B0604020202020204" pitchFamily="34" charset="0"/>
              </a:rPr>
              <a:t>shall </a:t>
            </a:r>
            <a:r>
              <a:rPr lang="en-ZA" sz="2000" dirty="0" smtClean="0">
                <a:solidFill>
                  <a:schemeClr val="bg1"/>
                </a:solidFill>
                <a:latin typeface="Arial" panose="020B0604020202020204" pitchFamily="34" charset="0"/>
                <a:cs typeface="Arial" panose="020B0604020202020204" pitchFamily="34" charset="0"/>
              </a:rPr>
              <a:t>capture and report details of the persons on development programmes using the requisite fields in PERSAL.</a:t>
            </a:r>
          </a:p>
          <a:p>
            <a:pPr algn="just">
              <a:lnSpc>
                <a:spcPct val="100000"/>
              </a:lnSpc>
              <a:buFont typeface="Wingdings" panose="05000000000000000000" pitchFamily="2" charset="2"/>
              <a:buChar char="§"/>
            </a:pPr>
            <a:r>
              <a:rPr lang="en-ZA" sz="2000" dirty="0" smtClean="0">
                <a:solidFill>
                  <a:schemeClr val="bg1"/>
                </a:solidFill>
                <a:latin typeface="Arial" panose="020B0604020202020204" pitchFamily="34" charset="0"/>
                <a:cs typeface="Arial" panose="020B0604020202020204" pitchFamily="34" charset="0"/>
              </a:rPr>
              <a:t>Departments </a:t>
            </a:r>
            <a:r>
              <a:rPr lang="en-ZA" sz="2000" dirty="0">
                <a:solidFill>
                  <a:schemeClr val="bg1"/>
                </a:solidFill>
                <a:latin typeface="Arial" panose="020B0604020202020204" pitchFamily="34" charset="0"/>
                <a:cs typeface="Arial" panose="020B0604020202020204" pitchFamily="34" charset="0"/>
              </a:rPr>
              <a:t>shall use </a:t>
            </a:r>
            <a:r>
              <a:rPr lang="en-ZA" sz="2000" dirty="0" smtClean="0">
                <a:solidFill>
                  <a:schemeClr val="bg1"/>
                </a:solidFill>
                <a:latin typeface="Arial" panose="020B0604020202020204" pitchFamily="34" charset="0"/>
                <a:cs typeface="Arial" panose="020B0604020202020204" pitchFamily="34" charset="0"/>
              </a:rPr>
              <a:t>prescribed reporting templates issued by the DPSA.</a:t>
            </a:r>
            <a:endParaRPr lang="en-ZA" sz="2000" dirty="0">
              <a:solidFill>
                <a:schemeClr val="bg1"/>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US" sz="2000" dirty="0" smtClean="0">
              <a:solidFill>
                <a:schemeClr val="bg1"/>
              </a:solidFill>
              <a:latin typeface="Arial" panose="020B0604020202020204" pitchFamily="34" charset="0"/>
              <a:cs typeface="Arial" panose="020B0604020202020204" pitchFamily="34" charset="0"/>
            </a:endParaRPr>
          </a:p>
          <a:p>
            <a:pPr marL="0" indent="0" algn="just">
              <a:buNone/>
            </a:pPr>
            <a:endParaRPr lang="en-US" dirty="0" smtClean="0">
              <a:solidFill>
                <a:schemeClr val="bg1"/>
              </a:solidFill>
              <a:latin typeface="Arial" panose="020B0604020202020204" pitchFamily="34" charset="0"/>
              <a:cs typeface="Arial" panose="020B0604020202020204" pitchFamily="34" charset="0"/>
            </a:endParaRPr>
          </a:p>
          <a:p>
            <a:pPr marL="457200" lvl="1" indent="0" algn="just">
              <a:buNone/>
            </a:pPr>
            <a:endParaRPr lang="en-ZA" dirty="0">
              <a:solidFill>
                <a:schemeClr val="bg1"/>
              </a:solidFill>
              <a:latin typeface="Arial" panose="020B0604020202020204" pitchFamily="34" charset="0"/>
              <a:cs typeface="Arial" panose="020B0604020202020204" pitchFamily="34" charset="0"/>
            </a:endParaRPr>
          </a:p>
          <a:p>
            <a:pPr lvl="1" algn="just">
              <a:buFont typeface="Wingdings" panose="05000000000000000000" pitchFamily="2" charset="2"/>
              <a:buChar char="§"/>
            </a:pPr>
            <a:endParaRPr lang="en-ZA" dirty="0">
              <a:solidFill>
                <a:schemeClr val="bg1"/>
              </a:solidFill>
              <a:latin typeface="Arial" panose="020B0604020202020204" pitchFamily="34" charset="0"/>
              <a:cs typeface="Arial" panose="020B0604020202020204" pitchFamily="34" charset="0"/>
            </a:endParaRPr>
          </a:p>
        </p:txBody>
      </p:sp>
      <p:sp>
        <p:nvSpPr>
          <p:cNvPr id="5" name="Title 1"/>
          <p:cNvSpPr>
            <a:spLocks noGrp="1"/>
          </p:cNvSpPr>
          <p:nvPr>
            <p:ph type="title"/>
          </p:nvPr>
        </p:nvSpPr>
        <p:spPr>
          <a:xfrm>
            <a:off x="0" y="168295"/>
            <a:ext cx="10408355" cy="670287"/>
          </a:xfrm>
        </p:spPr>
        <p:txBody>
          <a:bodyPr/>
          <a:lstStyle/>
          <a:p>
            <a:r>
              <a:rPr lang="en-ZA" sz="3700" b="1" dirty="0" smtClean="0"/>
              <a:t>MONITORING, EVALUATION AND REPORTING (2)</a:t>
            </a:r>
            <a:br>
              <a:rPr lang="en-ZA" sz="3700" b="1" dirty="0" smtClean="0"/>
            </a:br>
            <a:endParaRPr lang="en-ZA" sz="3700" dirty="0"/>
          </a:p>
        </p:txBody>
      </p:sp>
      <p:sp>
        <p:nvSpPr>
          <p:cNvPr id="2" name="Slide Number Placeholder 1"/>
          <p:cNvSpPr>
            <a:spLocks noGrp="1"/>
          </p:cNvSpPr>
          <p:nvPr>
            <p:ph type="sldNum" sz="quarter" idx="12"/>
          </p:nvPr>
        </p:nvSpPr>
        <p:spPr/>
        <p:txBody>
          <a:bodyPr/>
          <a:lstStyle/>
          <a:p>
            <a:fld id="{B59ACEC8-D248-43BB-9E41-8F603F9ACC52}" type="slidenum">
              <a:rPr lang="en-ZA" smtClean="0"/>
              <a:pPr/>
              <a:t>30</a:t>
            </a:fld>
            <a:endParaRPr lang="en-ZA" dirty="0"/>
          </a:p>
        </p:txBody>
      </p:sp>
    </p:spTree>
    <p:extLst>
      <p:ext uri="{BB962C8B-B14F-4D97-AF65-F5344CB8AC3E}">
        <p14:creationId xmlns:p14="http://schemas.microsoft.com/office/powerpoint/2010/main" xmlns="" val="33626405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67" y="142895"/>
            <a:ext cx="10447865" cy="670287"/>
          </a:xfrm>
        </p:spPr>
        <p:txBody>
          <a:bodyPr/>
          <a:lstStyle/>
          <a:p>
            <a:r>
              <a:rPr lang="en-ZA" sz="2800" b="1" dirty="0" smtClean="0"/>
              <a:t>GRS IMPLEMENTATION ROAD MAP: Moving forward</a:t>
            </a:r>
            <a:r>
              <a:rPr lang="en-ZA" sz="2400" b="1" dirty="0"/>
              <a:t/>
            </a:r>
            <a:br>
              <a:rPr lang="en-ZA" sz="2400" b="1" dirty="0"/>
            </a:br>
            <a:endParaRPr lang="en-ZA" sz="2400" dirty="0"/>
          </a:p>
        </p:txBody>
      </p:sp>
      <p:sp>
        <p:nvSpPr>
          <p:cNvPr id="3" name="Content Placeholder 2"/>
          <p:cNvSpPr>
            <a:spLocks noGrp="1"/>
          </p:cNvSpPr>
          <p:nvPr>
            <p:ph idx="1"/>
          </p:nvPr>
        </p:nvSpPr>
        <p:spPr>
          <a:xfrm>
            <a:off x="0" y="937797"/>
            <a:ext cx="12081933" cy="4811649"/>
          </a:xfrm>
        </p:spPr>
        <p:txBody>
          <a:bodyPr/>
          <a:lstStyle/>
          <a:p>
            <a:r>
              <a:rPr lang="en-GB" dirty="0" smtClean="0">
                <a:solidFill>
                  <a:schemeClr val="bg1"/>
                </a:solidFill>
                <a:latin typeface="Arial" panose="020B0604020202020204" pitchFamily="34" charset="0"/>
                <a:cs typeface="Arial" panose="020B0604020202020204" pitchFamily="34" charset="0"/>
              </a:rPr>
              <a:t>Test </a:t>
            </a:r>
            <a:r>
              <a:rPr lang="en-GB" dirty="0">
                <a:solidFill>
                  <a:schemeClr val="bg1"/>
                </a:solidFill>
                <a:latin typeface="Arial" panose="020B0604020202020204" pitchFamily="34" charset="0"/>
                <a:cs typeface="Arial" panose="020B0604020202020204" pitchFamily="34" charset="0"/>
              </a:rPr>
              <a:t>the efficacy of the provisions of the Graduate Recruitment Scheme Framework in the </a:t>
            </a:r>
            <a:r>
              <a:rPr lang="en-GB" dirty="0" smtClean="0">
                <a:solidFill>
                  <a:schemeClr val="bg1"/>
                </a:solidFill>
                <a:latin typeface="Arial" panose="020B0604020202020204" pitchFamily="34" charset="0"/>
                <a:cs typeface="Arial" panose="020B0604020202020204" pitchFamily="34" charset="0"/>
              </a:rPr>
              <a:t>Public </a:t>
            </a:r>
            <a:r>
              <a:rPr lang="en-GB" dirty="0">
                <a:solidFill>
                  <a:schemeClr val="bg1"/>
                </a:solidFill>
                <a:latin typeface="Arial" panose="020B0604020202020204" pitchFamily="34" charset="0"/>
                <a:cs typeface="Arial" panose="020B0604020202020204" pitchFamily="34" charset="0"/>
              </a:rPr>
              <a:t>S</a:t>
            </a:r>
            <a:r>
              <a:rPr lang="en-GB" dirty="0" smtClean="0">
                <a:solidFill>
                  <a:schemeClr val="bg1"/>
                </a:solidFill>
                <a:latin typeface="Arial" panose="020B0604020202020204" pitchFamily="34" charset="0"/>
                <a:cs typeface="Arial" panose="020B0604020202020204" pitchFamily="34" charset="0"/>
              </a:rPr>
              <a:t>ervice </a:t>
            </a:r>
            <a:r>
              <a:rPr lang="en-GB" dirty="0">
                <a:solidFill>
                  <a:schemeClr val="bg1"/>
                </a:solidFill>
                <a:latin typeface="Arial" panose="020B0604020202020204" pitchFamily="34" charset="0"/>
                <a:cs typeface="Arial" panose="020B0604020202020204" pitchFamily="34" charset="0"/>
              </a:rPr>
              <a:t>departments and some </a:t>
            </a:r>
            <a:r>
              <a:rPr lang="en-GB" dirty="0" smtClean="0">
                <a:solidFill>
                  <a:schemeClr val="bg1"/>
                </a:solidFill>
                <a:latin typeface="Arial" panose="020B0604020202020204" pitchFamily="34" charset="0"/>
                <a:cs typeface="Arial" panose="020B0604020202020204" pitchFamily="34" charset="0"/>
              </a:rPr>
              <a:t>Local </a:t>
            </a:r>
            <a:r>
              <a:rPr lang="en-GB" dirty="0">
                <a:solidFill>
                  <a:schemeClr val="bg1"/>
                </a:solidFill>
                <a:latin typeface="Arial" panose="020B0604020202020204" pitchFamily="34" charset="0"/>
                <a:cs typeface="Arial" panose="020B0604020202020204" pitchFamily="34" charset="0"/>
              </a:rPr>
              <a:t>G</a:t>
            </a:r>
            <a:r>
              <a:rPr lang="en-GB" dirty="0" smtClean="0">
                <a:solidFill>
                  <a:schemeClr val="bg1"/>
                </a:solidFill>
                <a:latin typeface="Arial" panose="020B0604020202020204" pitchFamily="34" charset="0"/>
                <a:cs typeface="Arial" panose="020B0604020202020204" pitchFamily="34" charset="0"/>
              </a:rPr>
              <a:t>overnment </a:t>
            </a:r>
            <a:r>
              <a:rPr lang="en-GB" dirty="0">
                <a:solidFill>
                  <a:schemeClr val="bg1"/>
                </a:solidFill>
                <a:latin typeface="Arial" panose="020B0604020202020204" pitchFamily="34" charset="0"/>
                <a:cs typeface="Arial" panose="020B0604020202020204" pitchFamily="34" charset="0"/>
              </a:rPr>
              <a:t>I</a:t>
            </a:r>
            <a:r>
              <a:rPr lang="en-GB" dirty="0" smtClean="0">
                <a:solidFill>
                  <a:schemeClr val="bg1"/>
                </a:solidFill>
                <a:latin typeface="Arial" panose="020B0604020202020204" pitchFamily="34" charset="0"/>
                <a:cs typeface="Arial" panose="020B0604020202020204" pitchFamily="34" charset="0"/>
              </a:rPr>
              <a:t>nstitutions</a:t>
            </a:r>
            <a:r>
              <a:rPr lang="en-GB" dirty="0">
                <a:solidFill>
                  <a:schemeClr val="bg1"/>
                </a:solidFill>
                <a:latin typeface="Arial" panose="020B0604020202020204" pitchFamily="34" charset="0"/>
                <a:cs typeface="Arial" panose="020B0604020202020204" pitchFamily="34" charset="0"/>
              </a:rPr>
              <a:t>. </a:t>
            </a:r>
            <a:endParaRPr lang="en-GB" dirty="0" smtClean="0">
              <a:solidFill>
                <a:schemeClr val="bg1"/>
              </a:solidFill>
              <a:latin typeface="Arial" panose="020B0604020202020204" pitchFamily="34" charset="0"/>
              <a:cs typeface="Arial" panose="020B0604020202020204" pitchFamily="34" charset="0"/>
            </a:endParaRPr>
          </a:p>
          <a:p>
            <a:r>
              <a:rPr lang="en-GB" dirty="0" smtClean="0">
                <a:solidFill>
                  <a:schemeClr val="bg1"/>
                </a:solidFill>
                <a:latin typeface="Arial" panose="020B0604020202020204" pitchFamily="34" charset="0"/>
                <a:cs typeface="Arial" panose="020B0604020202020204" pitchFamily="34" charset="0"/>
              </a:rPr>
              <a:t>Envisaged Target Groups:</a:t>
            </a:r>
            <a:endParaRPr lang="en-ZA" dirty="0">
              <a:solidFill>
                <a:schemeClr val="bg1"/>
              </a:solidFill>
              <a:latin typeface="Arial" panose="020B0604020202020204" pitchFamily="34" charset="0"/>
              <a:cs typeface="Arial" panose="020B0604020202020204" pitchFamily="34" charset="0"/>
            </a:endParaRPr>
          </a:p>
          <a:p>
            <a:pPr lvl="1" algn="just">
              <a:lnSpc>
                <a:spcPct val="100000"/>
              </a:lnSpc>
            </a:pPr>
            <a:r>
              <a:rPr lang="en-GB" sz="2200" dirty="0">
                <a:solidFill>
                  <a:schemeClr val="bg1"/>
                </a:solidFill>
                <a:latin typeface="Arial" panose="020B0604020202020204" pitchFamily="34" charset="0"/>
                <a:cs typeface="Arial" panose="020B0604020202020204" pitchFamily="34" charset="0"/>
              </a:rPr>
              <a:t>G</a:t>
            </a:r>
            <a:r>
              <a:rPr lang="en-GB" sz="2200" dirty="0" smtClean="0">
                <a:solidFill>
                  <a:schemeClr val="bg1"/>
                </a:solidFill>
                <a:latin typeface="Arial" panose="020B0604020202020204" pitchFamily="34" charset="0"/>
                <a:cs typeface="Arial" panose="020B0604020202020204" pitchFamily="34" charset="0"/>
              </a:rPr>
              <a:t>raduates meeting </a:t>
            </a:r>
            <a:r>
              <a:rPr lang="en-GB" sz="2200" dirty="0">
                <a:solidFill>
                  <a:schemeClr val="bg1"/>
                </a:solidFill>
                <a:latin typeface="Arial" panose="020B0604020202020204" pitchFamily="34" charset="0"/>
                <a:cs typeface="Arial" panose="020B0604020202020204" pitchFamily="34" charset="0"/>
              </a:rPr>
              <a:t>minimum requirements for employment into the public service areas of service delivery; </a:t>
            </a:r>
            <a:endParaRPr lang="en-ZA" sz="2200" dirty="0">
              <a:solidFill>
                <a:schemeClr val="bg1"/>
              </a:solidFill>
              <a:latin typeface="Arial" panose="020B0604020202020204" pitchFamily="34" charset="0"/>
              <a:cs typeface="Arial" panose="020B0604020202020204" pitchFamily="34" charset="0"/>
            </a:endParaRPr>
          </a:p>
          <a:p>
            <a:pPr lvl="1" algn="just">
              <a:lnSpc>
                <a:spcPct val="100000"/>
              </a:lnSpc>
            </a:pPr>
            <a:r>
              <a:rPr lang="en-GB" sz="2200" dirty="0">
                <a:solidFill>
                  <a:schemeClr val="bg1"/>
                </a:solidFill>
                <a:latin typeface="Arial" panose="020B0604020202020204" pitchFamily="34" charset="0"/>
                <a:cs typeface="Arial" panose="020B0604020202020204" pitchFamily="34" charset="0"/>
              </a:rPr>
              <a:t>Candidates with potential, </a:t>
            </a:r>
            <a:r>
              <a:rPr lang="en-GB" sz="2200" dirty="0" smtClean="0">
                <a:solidFill>
                  <a:schemeClr val="bg1"/>
                </a:solidFill>
                <a:latin typeface="Arial" panose="020B0604020202020204" pitchFamily="34" charset="0"/>
                <a:cs typeface="Arial" panose="020B0604020202020204" pitchFamily="34" charset="0"/>
              </a:rPr>
              <a:t>but who </a:t>
            </a:r>
            <a:r>
              <a:rPr lang="en-GB" sz="2200" dirty="0">
                <a:solidFill>
                  <a:schemeClr val="bg1"/>
                </a:solidFill>
                <a:latin typeface="Arial" panose="020B0604020202020204" pitchFamily="34" charset="0"/>
                <a:cs typeface="Arial" panose="020B0604020202020204" pitchFamily="34" charset="0"/>
              </a:rPr>
              <a:t>do not have minimum requirements for appointment, especially into regulated occupations, are supported to meet the requirement through the necessary programmes, including candidacy support programmes</a:t>
            </a:r>
            <a:r>
              <a:rPr lang="en-GB" sz="2200" dirty="0" smtClean="0">
                <a:solidFill>
                  <a:schemeClr val="bg1"/>
                </a:solidFill>
                <a:latin typeface="Arial" panose="020B0604020202020204" pitchFamily="34" charset="0"/>
                <a:cs typeface="Arial" panose="020B0604020202020204" pitchFamily="34" charset="0"/>
              </a:rPr>
              <a:t>.</a:t>
            </a:r>
            <a:endParaRPr lang="en-ZA" sz="2200" dirty="0">
              <a:solidFill>
                <a:schemeClr val="bg1"/>
              </a:solidFill>
              <a:latin typeface="Arial" panose="020B0604020202020204" pitchFamily="34" charset="0"/>
              <a:cs typeface="Arial" panose="020B0604020202020204" pitchFamily="34" charset="0"/>
            </a:endParaRPr>
          </a:p>
          <a:p>
            <a:pPr algn="just">
              <a:lnSpc>
                <a:spcPct val="100000"/>
              </a:lnSpc>
            </a:pPr>
            <a:r>
              <a:rPr lang="en-GB" dirty="0" smtClean="0">
                <a:solidFill>
                  <a:schemeClr val="bg1"/>
                </a:solidFill>
                <a:latin typeface="Arial" panose="020B0604020202020204" pitchFamily="34" charset="0"/>
                <a:cs typeface="Arial" panose="020B0604020202020204" pitchFamily="34" charset="0"/>
              </a:rPr>
              <a:t>Partnership Approach with Departments and institutions that:</a:t>
            </a:r>
          </a:p>
          <a:p>
            <a:pPr lvl="1" algn="just">
              <a:lnSpc>
                <a:spcPct val="100000"/>
              </a:lnSpc>
            </a:pPr>
            <a:r>
              <a:rPr lang="en-GB" dirty="0" smtClean="0">
                <a:solidFill>
                  <a:schemeClr val="bg1"/>
                </a:solidFill>
                <a:latin typeface="Arial" panose="020B0604020202020204" pitchFamily="34" charset="0"/>
                <a:cs typeface="Arial" panose="020B0604020202020204" pitchFamily="34" charset="0"/>
              </a:rPr>
              <a:t>employ </a:t>
            </a:r>
            <a:r>
              <a:rPr lang="en-GB" dirty="0">
                <a:solidFill>
                  <a:schemeClr val="bg1"/>
                </a:solidFill>
                <a:latin typeface="Arial" panose="020B0604020202020204" pitchFamily="34" charset="0"/>
                <a:cs typeface="Arial" panose="020B0604020202020204" pitchFamily="34" charset="0"/>
              </a:rPr>
              <a:t>large number of homogeneous occupations, </a:t>
            </a:r>
            <a:endParaRPr lang="en-GB" dirty="0" smtClean="0">
              <a:solidFill>
                <a:schemeClr val="bg1"/>
              </a:solidFill>
              <a:latin typeface="Arial" panose="020B0604020202020204" pitchFamily="34" charset="0"/>
              <a:cs typeface="Arial" panose="020B0604020202020204" pitchFamily="34" charset="0"/>
            </a:endParaRPr>
          </a:p>
          <a:p>
            <a:pPr lvl="1" algn="just">
              <a:lnSpc>
                <a:spcPct val="100000"/>
              </a:lnSpc>
            </a:pPr>
            <a:r>
              <a:rPr lang="en-GB" dirty="0" smtClean="0">
                <a:solidFill>
                  <a:schemeClr val="bg1"/>
                </a:solidFill>
                <a:latin typeface="Arial" panose="020B0604020202020204" pitchFamily="34" charset="0"/>
                <a:cs typeface="Arial" panose="020B0604020202020204" pitchFamily="34" charset="0"/>
              </a:rPr>
              <a:t>have </a:t>
            </a:r>
            <a:r>
              <a:rPr lang="en-GB" dirty="0">
                <a:solidFill>
                  <a:schemeClr val="bg1"/>
                </a:solidFill>
                <a:latin typeface="Arial" panose="020B0604020202020204" pitchFamily="34" charset="0"/>
                <a:cs typeface="Arial" panose="020B0604020202020204" pitchFamily="34" charset="0"/>
              </a:rPr>
              <a:t>labour intensive operations, </a:t>
            </a:r>
            <a:endParaRPr lang="en-GB" dirty="0" smtClean="0">
              <a:solidFill>
                <a:schemeClr val="bg1"/>
              </a:solidFill>
              <a:latin typeface="Arial" panose="020B0604020202020204" pitchFamily="34" charset="0"/>
              <a:cs typeface="Arial" panose="020B0604020202020204" pitchFamily="34" charset="0"/>
            </a:endParaRPr>
          </a:p>
          <a:p>
            <a:pPr lvl="1" algn="just">
              <a:lnSpc>
                <a:spcPct val="100000"/>
              </a:lnSpc>
            </a:pPr>
            <a:r>
              <a:rPr lang="en-GB" dirty="0" smtClean="0">
                <a:solidFill>
                  <a:schemeClr val="bg1"/>
                </a:solidFill>
                <a:latin typeface="Arial" panose="020B0604020202020204" pitchFamily="34" charset="0"/>
                <a:cs typeface="Arial" panose="020B0604020202020204" pitchFamily="34" charset="0"/>
              </a:rPr>
              <a:t>that require </a:t>
            </a:r>
            <a:r>
              <a:rPr lang="en-GB" dirty="0">
                <a:solidFill>
                  <a:schemeClr val="bg1"/>
                </a:solidFill>
                <a:latin typeface="Arial" panose="020B0604020202020204" pitchFamily="34" charset="0"/>
                <a:cs typeface="Arial" panose="020B0604020202020204" pitchFamily="34" charset="0"/>
              </a:rPr>
              <a:t>specialised skills and specialist professions, </a:t>
            </a:r>
            <a:r>
              <a:rPr lang="en-GB" dirty="0" smtClean="0">
                <a:solidFill>
                  <a:schemeClr val="bg1"/>
                </a:solidFill>
                <a:latin typeface="Arial" panose="020B0604020202020204" pitchFamily="34" charset="0"/>
                <a:cs typeface="Arial" panose="020B0604020202020204" pitchFamily="34" charset="0"/>
              </a:rPr>
              <a:t>a</a:t>
            </a:r>
          </a:p>
          <a:p>
            <a:pPr lvl="1" algn="just">
              <a:lnSpc>
                <a:spcPct val="100000"/>
              </a:lnSpc>
            </a:pPr>
            <a:r>
              <a:rPr lang="en-GB" dirty="0" smtClean="0">
                <a:solidFill>
                  <a:schemeClr val="bg1"/>
                </a:solidFill>
                <a:latin typeface="Arial" panose="020B0604020202020204" pitchFamily="34" charset="0"/>
                <a:cs typeface="Arial" panose="020B0604020202020204" pitchFamily="34" charset="0"/>
              </a:rPr>
              <a:t>a </a:t>
            </a:r>
            <a:r>
              <a:rPr lang="en-GB" dirty="0">
                <a:solidFill>
                  <a:schemeClr val="bg1"/>
                </a:solidFill>
                <a:latin typeface="Arial" panose="020B0604020202020204" pitchFamily="34" charset="0"/>
                <a:cs typeface="Arial" panose="020B0604020202020204" pitchFamily="34" charset="0"/>
              </a:rPr>
              <a:t>mandate to build capacity in the municipalities.</a:t>
            </a:r>
            <a:endParaRPr lang="en-ZA" dirty="0">
              <a:solidFill>
                <a:schemeClr val="bg1"/>
              </a:solidFill>
              <a:latin typeface="Arial" panose="020B0604020202020204" pitchFamily="34" charset="0"/>
              <a:cs typeface="Arial" panose="020B0604020202020204" pitchFamily="34" charset="0"/>
            </a:endParaRPr>
          </a:p>
          <a:p>
            <a:pPr marL="0" indent="0">
              <a:buNone/>
            </a:pPr>
            <a:endParaRPr lang="en-ZA" sz="2000" dirty="0">
              <a:solidFill>
                <a:schemeClr val="bg1"/>
              </a:solidFill>
              <a:latin typeface="Arial" panose="020B0604020202020204" pitchFamily="34" charset="0"/>
              <a:cs typeface="Arial" panose="020B0604020202020204" pitchFamily="34" charset="0"/>
            </a:endParaRPr>
          </a:p>
          <a:p>
            <a:pPr algn="just"/>
            <a:endParaRPr lang="en-ZA" sz="2200" dirty="0">
              <a:solidFill>
                <a:schemeClr val="bg1"/>
              </a:solidFill>
              <a:latin typeface="Arial" panose="020B0604020202020204" pitchFamily="34" charset="0"/>
              <a:cs typeface="Arial" panose="020B0604020202020204" pitchFamily="34" charset="0"/>
            </a:endParaRPr>
          </a:p>
          <a:p>
            <a:pPr marL="0" indent="0">
              <a:buNone/>
            </a:pPr>
            <a:endParaRPr lang="en-ZA" sz="2200" dirty="0">
              <a:solidFill>
                <a:schemeClr val="bg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59ACEC8-D248-43BB-9E41-8F603F9ACC52}" type="slidenum">
              <a:rPr lang="en-ZA" smtClean="0"/>
              <a:pPr/>
              <a:t>31</a:t>
            </a:fld>
            <a:endParaRPr lang="en-ZA" dirty="0"/>
          </a:p>
        </p:txBody>
      </p:sp>
    </p:spTree>
    <p:extLst>
      <p:ext uri="{BB962C8B-B14F-4D97-AF65-F5344CB8AC3E}">
        <p14:creationId xmlns:p14="http://schemas.microsoft.com/office/powerpoint/2010/main" xmlns="" val="31679869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67" y="142895"/>
            <a:ext cx="10447865" cy="670287"/>
          </a:xfrm>
        </p:spPr>
        <p:txBody>
          <a:bodyPr/>
          <a:lstStyle/>
          <a:p>
            <a:r>
              <a:rPr lang="en-US" sz="2800" b="1" dirty="0" smtClean="0"/>
              <a:t>ROLL OUT IMPLEMENTATION PARTNERS</a:t>
            </a:r>
            <a:endParaRPr lang="en-ZA" sz="2400" dirty="0"/>
          </a:p>
        </p:txBody>
      </p:sp>
      <p:sp>
        <p:nvSpPr>
          <p:cNvPr id="3" name="Content Placeholder 2"/>
          <p:cNvSpPr>
            <a:spLocks noGrp="1"/>
          </p:cNvSpPr>
          <p:nvPr>
            <p:ph idx="1"/>
          </p:nvPr>
        </p:nvSpPr>
        <p:spPr>
          <a:xfrm>
            <a:off x="0" y="937797"/>
            <a:ext cx="12081933" cy="4811649"/>
          </a:xfrm>
        </p:spPr>
        <p:txBody>
          <a:bodyPr/>
          <a:lstStyle/>
          <a:p>
            <a:pPr marL="0" indent="0">
              <a:buNone/>
            </a:pPr>
            <a:r>
              <a:rPr lang="en-GB" dirty="0">
                <a:solidFill>
                  <a:schemeClr val="bg1"/>
                </a:solidFill>
              </a:rPr>
              <a:t>T</a:t>
            </a:r>
            <a:r>
              <a:rPr lang="en-GB" dirty="0" smtClean="0">
                <a:solidFill>
                  <a:schemeClr val="bg1"/>
                </a:solidFill>
              </a:rPr>
              <a:t>he </a:t>
            </a:r>
            <a:r>
              <a:rPr lang="en-GB" dirty="0">
                <a:solidFill>
                  <a:schemeClr val="bg1"/>
                </a:solidFill>
              </a:rPr>
              <a:t>following departments </a:t>
            </a:r>
            <a:r>
              <a:rPr lang="en-GB" dirty="0" smtClean="0">
                <a:solidFill>
                  <a:schemeClr val="bg1"/>
                </a:solidFill>
              </a:rPr>
              <a:t>have </a:t>
            </a:r>
            <a:r>
              <a:rPr lang="en-GB" dirty="0">
                <a:solidFill>
                  <a:schemeClr val="bg1"/>
                </a:solidFill>
              </a:rPr>
              <a:t>shown interest in </a:t>
            </a:r>
            <a:r>
              <a:rPr lang="en-GB" dirty="0" smtClean="0">
                <a:solidFill>
                  <a:schemeClr val="bg1"/>
                </a:solidFill>
              </a:rPr>
              <a:t>implementing the GRS Framework</a:t>
            </a:r>
            <a:r>
              <a:rPr lang="en-GB" dirty="0">
                <a:solidFill>
                  <a:schemeClr val="bg1"/>
                </a:solidFill>
              </a:rPr>
              <a:t>:</a:t>
            </a:r>
            <a:endParaRPr lang="en-ZA" dirty="0">
              <a:solidFill>
                <a:schemeClr val="bg1"/>
              </a:solidFill>
            </a:endParaRPr>
          </a:p>
          <a:p>
            <a:pPr marL="914400" lvl="1" indent="-457200">
              <a:buFont typeface="+mj-lt"/>
              <a:buAutoNum type="arabicPeriod"/>
            </a:pPr>
            <a:r>
              <a:rPr lang="en-GB" dirty="0">
                <a:solidFill>
                  <a:schemeClr val="bg1"/>
                </a:solidFill>
              </a:rPr>
              <a:t>National Treasury;</a:t>
            </a:r>
            <a:endParaRPr lang="en-ZA" dirty="0">
              <a:solidFill>
                <a:schemeClr val="bg1"/>
              </a:solidFill>
            </a:endParaRPr>
          </a:p>
          <a:p>
            <a:pPr marL="914400" lvl="1" indent="-457200">
              <a:buFont typeface="+mj-lt"/>
              <a:buAutoNum type="arabicPeriod"/>
            </a:pPr>
            <a:r>
              <a:rPr lang="en-GB" dirty="0">
                <a:solidFill>
                  <a:schemeClr val="bg1"/>
                </a:solidFill>
              </a:rPr>
              <a:t>KZN Provincial Treasury;</a:t>
            </a:r>
            <a:endParaRPr lang="en-ZA" dirty="0">
              <a:solidFill>
                <a:schemeClr val="bg1"/>
              </a:solidFill>
            </a:endParaRPr>
          </a:p>
          <a:p>
            <a:pPr marL="914400" lvl="1" indent="-457200">
              <a:buFont typeface="+mj-lt"/>
              <a:buAutoNum type="arabicPeriod"/>
            </a:pPr>
            <a:r>
              <a:rPr lang="en-GB" dirty="0">
                <a:solidFill>
                  <a:schemeClr val="bg1"/>
                </a:solidFill>
              </a:rPr>
              <a:t>Western Cape Provincial Treasury;</a:t>
            </a:r>
            <a:endParaRPr lang="en-ZA" dirty="0">
              <a:solidFill>
                <a:schemeClr val="bg1"/>
              </a:solidFill>
            </a:endParaRPr>
          </a:p>
          <a:p>
            <a:pPr marL="914400" lvl="1" indent="-457200">
              <a:buFont typeface="+mj-lt"/>
              <a:buAutoNum type="arabicPeriod"/>
            </a:pPr>
            <a:r>
              <a:rPr lang="en-GB" dirty="0">
                <a:solidFill>
                  <a:schemeClr val="bg1"/>
                </a:solidFill>
              </a:rPr>
              <a:t>National Department of Public Works;</a:t>
            </a:r>
            <a:endParaRPr lang="en-ZA" dirty="0">
              <a:solidFill>
                <a:schemeClr val="bg1"/>
              </a:solidFill>
            </a:endParaRPr>
          </a:p>
          <a:p>
            <a:pPr marL="914400" lvl="1" indent="-457200">
              <a:buFont typeface="+mj-lt"/>
              <a:buAutoNum type="arabicPeriod"/>
            </a:pPr>
            <a:r>
              <a:rPr lang="en-GB" dirty="0">
                <a:solidFill>
                  <a:schemeClr val="bg1"/>
                </a:solidFill>
              </a:rPr>
              <a:t>KZN Provincial Department of Human Settlements;</a:t>
            </a:r>
            <a:endParaRPr lang="en-ZA" dirty="0">
              <a:solidFill>
                <a:schemeClr val="bg1"/>
              </a:solidFill>
            </a:endParaRPr>
          </a:p>
          <a:p>
            <a:pPr marL="914400" lvl="1" indent="-457200">
              <a:buFont typeface="+mj-lt"/>
              <a:buAutoNum type="arabicPeriod"/>
            </a:pPr>
            <a:r>
              <a:rPr lang="en-GB" dirty="0" smtClean="0">
                <a:solidFill>
                  <a:schemeClr val="bg1"/>
                </a:solidFill>
              </a:rPr>
              <a:t>Mpumalanga COGTA &amp; MISA;</a:t>
            </a:r>
            <a:endParaRPr lang="en-ZA" dirty="0">
              <a:solidFill>
                <a:schemeClr val="bg1"/>
              </a:solidFill>
            </a:endParaRPr>
          </a:p>
          <a:p>
            <a:pPr marL="914400" lvl="1" indent="-457200">
              <a:buFont typeface="+mj-lt"/>
              <a:buAutoNum type="arabicPeriod"/>
            </a:pPr>
            <a:r>
              <a:rPr lang="en-GB" dirty="0">
                <a:solidFill>
                  <a:schemeClr val="bg1"/>
                </a:solidFill>
              </a:rPr>
              <a:t>Mpumalanga Department of Public Works, Roads and Transport;</a:t>
            </a:r>
            <a:endParaRPr lang="en-ZA" dirty="0">
              <a:solidFill>
                <a:schemeClr val="bg1"/>
              </a:solidFill>
            </a:endParaRPr>
          </a:p>
          <a:p>
            <a:pPr marL="914400" lvl="1" indent="-457200">
              <a:buFont typeface="+mj-lt"/>
              <a:buAutoNum type="arabicPeriod"/>
            </a:pPr>
            <a:r>
              <a:rPr lang="en-GB" dirty="0">
                <a:solidFill>
                  <a:schemeClr val="bg1"/>
                </a:solidFill>
              </a:rPr>
              <a:t>Northern Cape Provincial Treasury;</a:t>
            </a:r>
            <a:endParaRPr lang="en-ZA" dirty="0">
              <a:solidFill>
                <a:schemeClr val="bg1"/>
              </a:solidFill>
            </a:endParaRPr>
          </a:p>
          <a:p>
            <a:pPr marL="914400" lvl="1" indent="-457200">
              <a:buFont typeface="+mj-lt"/>
              <a:buAutoNum type="arabicPeriod"/>
            </a:pPr>
            <a:r>
              <a:rPr lang="en-GB" dirty="0">
                <a:solidFill>
                  <a:schemeClr val="bg1"/>
                </a:solidFill>
              </a:rPr>
              <a:t>Mpumalanga Provincial Department of Health;</a:t>
            </a:r>
            <a:endParaRPr lang="en-ZA" dirty="0">
              <a:solidFill>
                <a:schemeClr val="bg1"/>
              </a:solidFill>
            </a:endParaRPr>
          </a:p>
          <a:p>
            <a:pPr marL="914400" lvl="1" indent="-457200">
              <a:buFont typeface="+mj-lt"/>
              <a:buAutoNum type="arabicPeriod"/>
            </a:pPr>
            <a:r>
              <a:rPr lang="en-GB" dirty="0" smtClean="0">
                <a:solidFill>
                  <a:schemeClr val="bg1"/>
                </a:solidFill>
              </a:rPr>
              <a:t>Limpopo Provincial Treasury; </a:t>
            </a:r>
            <a:endParaRPr lang="en-ZA" dirty="0">
              <a:solidFill>
                <a:schemeClr val="bg1"/>
              </a:solidFill>
            </a:endParaRPr>
          </a:p>
          <a:p>
            <a:pPr marL="914400" lvl="1" indent="-457200">
              <a:buFont typeface="+mj-lt"/>
              <a:buAutoNum type="arabicPeriod"/>
            </a:pPr>
            <a:r>
              <a:rPr lang="en-GB" dirty="0">
                <a:solidFill>
                  <a:schemeClr val="bg1"/>
                </a:solidFill>
              </a:rPr>
              <a:t>South African Police Services; and</a:t>
            </a:r>
            <a:endParaRPr lang="en-ZA" dirty="0">
              <a:solidFill>
                <a:schemeClr val="bg1"/>
              </a:solidFill>
            </a:endParaRPr>
          </a:p>
          <a:p>
            <a:pPr marL="914400" lvl="1" indent="-457200">
              <a:buFont typeface="+mj-lt"/>
              <a:buAutoNum type="arabicPeriod"/>
            </a:pPr>
            <a:r>
              <a:rPr lang="en-GB" dirty="0">
                <a:solidFill>
                  <a:schemeClr val="bg1"/>
                </a:solidFill>
              </a:rPr>
              <a:t>Department of Water and Sanitation.</a:t>
            </a:r>
            <a:endParaRPr lang="en-ZA" dirty="0">
              <a:solidFill>
                <a:schemeClr val="bg1"/>
              </a:solidFill>
            </a:endParaRPr>
          </a:p>
          <a:p>
            <a:pPr marL="0" indent="0">
              <a:buNone/>
            </a:pPr>
            <a:endParaRPr lang="en-ZA" sz="2000" dirty="0">
              <a:solidFill>
                <a:schemeClr val="bg1"/>
              </a:solidFill>
            </a:endParaRPr>
          </a:p>
          <a:p>
            <a:pPr algn="just"/>
            <a:endParaRPr lang="en-ZA" sz="2200" dirty="0">
              <a:solidFill>
                <a:schemeClr val="bg1"/>
              </a:solidFill>
            </a:endParaRPr>
          </a:p>
          <a:p>
            <a:pPr marL="0" indent="0">
              <a:buNone/>
            </a:pPr>
            <a:endParaRPr lang="en-ZA" sz="2200" dirty="0">
              <a:solidFill>
                <a:schemeClr val="bg1"/>
              </a:solidFill>
            </a:endParaRPr>
          </a:p>
        </p:txBody>
      </p:sp>
      <p:sp>
        <p:nvSpPr>
          <p:cNvPr id="4" name="Slide Number Placeholder 3"/>
          <p:cNvSpPr>
            <a:spLocks noGrp="1"/>
          </p:cNvSpPr>
          <p:nvPr>
            <p:ph type="sldNum" sz="quarter" idx="12"/>
          </p:nvPr>
        </p:nvSpPr>
        <p:spPr/>
        <p:txBody>
          <a:bodyPr/>
          <a:lstStyle/>
          <a:p>
            <a:fld id="{B59ACEC8-D248-43BB-9E41-8F603F9ACC52}" type="slidenum">
              <a:rPr lang="en-ZA" smtClean="0"/>
              <a:pPr/>
              <a:t>32</a:t>
            </a:fld>
            <a:endParaRPr lang="en-ZA" dirty="0"/>
          </a:p>
        </p:txBody>
      </p:sp>
    </p:spTree>
    <p:extLst>
      <p:ext uri="{BB962C8B-B14F-4D97-AF65-F5344CB8AC3E}">
        <p14:creationId xmlns:p14="http://schemas.microsoft.com/office/powerpoint/2010/main" xmlns="" val="6143695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179" y="0"/>
            <a:ext cx="10083800" cy="670287"/>
          </a:xfrm>
        </p:spPr>
        <p:txBody>
          <a:bodyPr/>
          <a:lstStyle/>
          <a:p>
            <a:pPr algn="ctr"/>
            <a:r>
              <a:rPr lang="en-ZA" b="1" dirty="0" smtClean="0"/>
              <a:t>CURRENT AND PLANNED PROJECTS OF PARTNERS (1)</a:t>
            </a:r>
            <a:endParaRPr lang="en-ZA" b="1" dirty="0"/>
          </a:p>
        </p:txBody>
      </p:sp>
      <p:graphicFrame>
        <p:nvGraphicFramePr>
          <p:cNvPr id="4" name="Table 3"/>
          <p:cNvGraphicFramePr>
            <a:graphicFrameLocks noGrp="1"/>
          </p:cNvGraphicFramePr>
          <p:nvPr>
            <p:extLst>
              <p:ext uri="{D42A27DB-BD31-4B8C-83A1-F6EECF244321}">
                <p14:modId xmlns:p14="http://schemas.microsoft.com/office/powerpoint/2010/main" xmlns="" val="1541983507"/>
              </p:ext>
            </p:extLst>
          </p:nvPr>
        </p:nvGraphicFramePr>
        <p:xfrm>
          <a:off x="0" y="965198"/>
          <a:ext cx="12192000" cy="4937760"/>
        </p:xfrm>
        <a:graphic>
          <a:graphicData uri="http://schemas.openxmlformats.org/drawingml/2006/table">
            <a:tbl>
              <a:tblPr firstRow="1" bandRow="1">
                <a:tableStyleId>{5C22544A-7EE6-4342-B048-85BDC9FD1C3A}</a:tableStyleId>
              </a:tblPr>
              <a:tblGrid>
                <a:gridCol w="2630311"/>
                <a:gridCol w="1049867"/>
                <a:gridCol w="1422400"/>
                <a:gridCol w="1038578"/>
                <a:gridCol w="1433688"/>
                <a:gridCol w="4617156"/>
              </a:tblGrid>
              <a:tr h="812802">
                <a:tc>
                  <a:txBody>
                    <a:bodyPr/>
                    <a:lstStyle/>
                    <a:p>
                      <a:r>
                        <a:rPr lang="en-ZA" sz="1600" dirty="0" smtClean="0"/>
                        <a:t>Department</a:t>
                      </a:r>
                      <a:endParaRPr lang="en-ZA" sz="1600" dirty="0"/>
                    </a:p>
                  </a:txBody>
                  <a:tcPr anchor="ctr"/>
                </a:tc>
                <a:tc>
                  <a:txBody>
                    <a:bodyPr/>
                    <a:lstStyle/>
                    <a:p>
                      <a:pPr algn="ctr"/>
                      <a:r>
                        <a:rPr lang="en-ZA" sz="1600" dirty="0" smtClean="0"/>
                        <a:t>Current</a:t>
                      </a:r>
                    </a:p>
                    <a:p>
                      <a:pPr algn="ctr"/>
                      <a:r>
                        <a:rPr lang="en-ZA" sz="1600" dirty="0" smtClean="0"/>
                        <a:t>(2018-19)</a:t>
                      </a:r>
                      <a:endParaRPr lang="en-ZA" sz="1600" dirty="0"/>
                    </a:p>
                  </a:txBody>
                  <a:tcPr anchor="ctr"/>
                </a:tc>
                <a:tc>
                  <a:txBody>
                    <a:bodyPr/>
                    <a:lstStyle/>
                    <a:p>
                      <a:pPr algn="ctr"/>
                      <a:r>
                        <a:rPr lang="en-ZA" sz="1600" dirty="0" smtClean="0"/>
                        <a:t>Budget</a:t>
                      </a:r>
                    </a:p>
                    <a:p>
                      <a:pPr algn="ctr"/>
                      <a:r>
                        <a:rPr lang="en-ZA" sz="1600" dirty="0" smtClean="0"/>
                        <a:t>(Million)</a:t>
                      </a:r>
                      <a:endParaRPr lang="en-ZA" sz="1600" dirty="0"/>
                    </a:p>
                  </a:txBody>
                  <a:tcPr anchor="ctr"/>
                </a:tc>
                <a:tc>
                  <a:txBody>
                    <a:bodyPr/>
                    <a:lstStyle/>
                    <a:p>
                      <a:pPr algn="ctr"/>
                      <a:r>
                        <a:rPr lang="en-ZA" sz="1600" dirty="0" smtClean="0"/>
                        <a:t>Planned intake (2019-20)</a:t>
                      </a:r>
                      <a:endParaRPr lang="en-ZA" sz="1600" dirty="0"/>
                    </a:p>
                  </a:txBody>
                  <a:tcPr anchor="ctr"/>
                </a:tc>
                <a:tc>
                  <a:txBody>
                    <a:bodyPr/>
                    <a:lstStyle/>
                    <a:p>
                      <a:pPr algn="ctr"/>
                      <a:r>
                        <a:rPr lang="en-ZA" sz="1600" dirty="0" smtClean="0"/>
                        <a:t>Budget</a:t>
                      </a:r>
                      <a:endParaRPr lang="en-ZA" sz="1600" dirty="0"/>
                    </a:p>
                  </a:txBody>
                  <a:tcPr anchor="ctr"/>
                </a:tc>
                <a:tc>
                  <a:txBody>
                    <a:bodyPr/>
                    <a:lstStyle/>
                    <a:p>
                      <a:pPr algn="ctr"/>
                      <a:r>
                        <a:rPr lang="en-ZA" sz="1600" dirty="0" smtClean="0"/>
                        <a:t>Other partners</a:t>
                      </a:r>
                      <a:endParaRPr lang="en-ZA" sz="1600" dirty="0"/>
                    </a:p>
                  </a:txBody>
                  <a:tcPr anchor="ctr"/>
                </a:tc>
              </a:tr>
              <a:tr h="545296">
                <a:tc>
                  <a:txBody>
                    <a:bodyPr/>
                    <a:lstStyle/>
                    <a:p>
                      <a:r>
                        <a:rPr lang="en-ZA" sz="1600" dirty="0" smtClean="0"/>
                        <a:t>National Treasury</a:t>
                      </a:r>
                      <a:endParaRPr lang="en-ZA" sz="1600" dirty="0"/>
                    </a:p>
                  </a:txBody>
                  <a:tcPr anchor="ctr"/>
                </a:tc>
                <a:tc>
                  <a:txBody>
                    <a:bodyPr/>
                    <a:lstStyle/>
                    <a:p>
                      <a:pPr algn="ctr"/>
                      <a:r>
                        <a:rPr lang="en-ZA" sz="1600" dirty="0" smtClean="0"/>
                        <a:t>66</a:t>
                      </a:r>
                      <a:endParaRPr lang="en-ZA" sz="1600" dirty="0"/>
                    </a:p>
                  </a:txBody>
                  <a:tcPr anchor="ctr"/>
                </a:tc>
                <a:tc>
                  <a:txBody>
                    <a:bodyPr/>
                    <a:lstStyle/>
                    <a:p>
                      <a:pPr algn="r"/>
                      <a:r>
                        <a:rPr lang="en-ZA" sz="1600" dirty="0" smtClean="0"/>
                        <a:t>R6m</a:t>
                      </a:r>
                      <a:endParaRPr lang="en-ZA" sz="1600" dirty="0"/>
                    </a:p>
                  </a:txBody>
                  <a:tcPr anchor="ctr"/>
                </a:tc>
                <a:tc>
                  <a:txBody>
                    <a:bodyPr/>
                    <a:lstStyle/>
                    <a:p>
                      <a:pPr algn="ctr"/>
                      <a:r>
                        <a:rPr lang="en-ZA" sz="1600" dirty="0" smtClean="0"/>
                        <a:t>120</a:t>
                      </a:r>
                      <a:endParaRPr lang="en-ZA" sz="1600" dirty="0"/>
                    </a:p>
                  </a:txBody>
                  <a:tcPr anchor="ctr"/>
                </a:tc>
                <a:tc>
                  <a:txBody>
                    <a:bodyPr/>
                    <a:lstStyle/>
                    <a:p>
                      <a:pPr algn="r"/>
                      <a:r>
                        <a:rPr lang="en-ZA" sz="1600" dirty="0" smtClean="0"/>
                        <a:t>R18,069,881</a:t>
                      </a:r>
                      <a:endParaRPr lang="en-ZA" sz="1600" dirty="0"/>
                    </a:p>
                  </a:txBody>
                  <a:tcPr anchor="ctr"/>
                </a:tc>
                <a:tc>
                  <a:txBody>
                    <a:bodyPr/>
                    <a:lstStyle/>
                    <a:p>
                      <a:pPr algn="just"/>
                      <a:r>
                        <a:rPr lang="en-ZA" sz="1600" dirty="0" smtClean="0"/>
                        <a:t>KZN Treasury, Northern Cape, Western Cape, Eastern Cape Treasury and associated</a:t>
                      </a:r>
                      <a:r>
                        <a:rPr lang="en-ZA" sz="1600" baseline="0" dirty="0" smtClean="0"/>
                        <a:t> municipalities within the respective provinces.</a:t>
                      </a:r>
                      <a:r>
                        <a:rPr lang="en-ZA" sz="1600" kern="1200" dirty="0" smtClean="0">
                          <a:solidFill>
                            <a:schemeClr val="dk1"/>
                          </a:solidFill>
                          <a:effectLst/>
                          <a:latin typeface="+mn-lt"/>
                          <a:ea typeface="+mn-ea"/>
                          <a:cs typeface="+mn-cs"/>
                        </a:rPr>
                        <a:t> Accounting Technician, General Internal Auditor  and Professional Accountancy.</a:t>
                      </a:r>
                      <a:endParaRPr lang="en-ZA" sz="1600" dirty="0"/>
                    </a:p>
                  </a:txBody>
                  <a:tcPr anchor="ctr"/>
                </a:tc>
              </a:tr>
              <a:tr h="3406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smtClean="0"/>
                        <a:t>National Department of Public Works</a:t>
                      </a:r>
                      <a:endParaRPr lang="en-ZA" sz="1600" dirty="0" smtClean="0"/>
                    </a:p>
                  </a:txBody>
                  <a:tcPr anchor="ctr"/>
                </a:tc>
                <a:tc>
                  <a:txBody>
                    <a:bodyPr/>
                    <a:lstStyle/>
                    <a:p>
                      <a:pPr algn="ctr"/>
                      <a:r>
                        <a:rPr lang="en-ZA" sz="1600" dirty="0" smtClean="0"/>
                        <a:t>418</a:t>
                      </a:r>
                      <a:endParaRPr lang="en-ZA" sz="1600" dirty="0"/>
                    </a:p>
                  </a:txBody>
                  <a:tcPr anchor="ctr"/>
                </a:tc>
                <a:tc>
                  <a:txBody>
                    <a:bodyPr/>
                    <a:lstStyle/>
                    <a:p>
                      <a:pPr algn="r"/>
                      <a:r>
                        <a:rPr lang="en-ZA" sz="1600" dirty="0" smtClean="0"/>
                        <a:t>R66,3m</a:t>
                      </a:r>
                      <a:endParaRPr lang="en-ZA" sz="1600" dirty="0"/>
                    </a:p>
                  </a:txBody>
                  <a:tcPr anchor="ctr"/>
                </a:tc>
                <a:tc>
                  <a:txBody>
                    <a:bodyPr/>
                    <a:lstStyle/>
                    <a:p>
                      <a:pPr algn="ctr"/>
                      <a:r>
                        <a:rPr lang="en-ZA" sz="1600" dirty="0" smtClean="0"/>
                        <a:t>239</a:t>
                      </a:r>
                      <a:endParaRPr lang="en-ZA" sz="1600" dirty="0"/>
                    </a:p>
                  </a:txBody>
                  <a:tcPr anchor="ctr"/>
                </a:tc>
                <a:tc>
                  <a:txBody>
                    <a:bodyPr/>
                    <a:lstStyle/>
                    <a:p>
                      <a:pPr algn="r"/>
                      <a:r>
                        <a:rPr lang="en-ZA" sz="1600" dirty="0" smtClean="0"/>
                        <a:t>R11,5M</a:t>
                      </a:r>
                      <a:endParaRPr lang="en-ZA" sz="1600" dirty="0"/>
                    </a:p>
                  </a:txBody>
                  <a:tcPr anchor="ctr"/>
                </a:tc>
                <a:tc>
                  <a:txBody>
                    <a:bodyPr/>
                    <a:lstStyle/>
                    <a:p>
                      <a:r>
                        <a:rPr lang="en-ZA" sz="1600" dirty="0" smtClean="0"/>
                        <a:t>Nationwide</a:t>
                      </a:r>
                      <a:r>
                        <a:rPr lang="en-ZA" sz="1600" baseline="0" dirty="0" smtClean="0"/>
                        <a:t> (incl. female only electrical engineers programme – KZN)</a:t>
                      </a:r>
                      <a:endParaRPr lang="en-ZA" sz="1600" dirty="0"/>
                    </a:p>
                  </a:txBody>
                  <a:tcPr/>
                </a:tc>
              </a:tr>
              <a:tr h="5452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smtClean="0"/>
                        <a:t>KZN Department of Human Settlements</a:t>
                      </a:r>
                      <a:endParaRPr lang="en-ZA" sz="1600" dirty="0" smtClean="0"/>
                    </a:p>
                  </a:txBody>
                  <a:tcPr anchor="ctr"/>
                </a:tc>
                <a:tc>
                  <a:txBody>
                    <a:bodyPr/>
                    <a:lstStyle/>
                    <a:p>
                      <a:pPr algn="ctr"/>
                      <a:r>
                        <a:rPr lang="en-ZA" sz="1600" dirty="0" smtClean="0"/>
                        <a:t>49</a:t>
                      </a:r>
                      <a:endParaRPr lang="en-ZA" sz="1600" dirty="0"/>
                    </a:p>
                  </a:txBody>
                  <a:tcPr anchor="ctr"/>
                </a:tc>
                <a:tc>
                  <a:txBody>
                    <a:bodyPr/>
                    <a:lstStyle/>
                    <a:p>
                      <a:pPr algn="r"/>
                      <a:r>
                        <a:rPr lang="en-ZA" sz="1600" dirty="0" smtClean="0"/>
                        <a:t>R12,132,109</a:t>
                      </a:r>
                      <a:endParaRPr lang="en-ZA" sz="1600" dirty="0"/>
                    </a:p>
                  </a:txBody>
                  <a:tcPr anchor="ctr"/>
                </a:tc>
                <a:tc>
                  <a:txBody>
                    <a:bodyPr/>
                    <a:lstStyle/>
                    <a:p>
                      <a:pPr algn="ctr"/>
                      <a:r>
                        <a:rPr lang="en-ZA" sz="1600" dirty="0" smtClean="0"/>
                        <a:t>11</a:t>
                      </a:r>
                      <a:endParaRPr lang="en-ZA" sz="1600" dirty="0"/>
                    </a:p>
                  </a:txBody>
                  <a:tcPr anchor="ctr"/>
                </a:tc>
                <a:tc>
                  <a:txBody>
                    <a:bodyPr/>
                    <a:lstStyle/>
                    <a:p>
                      <a:pPr algn="r"/>
                      <a:r>
                        <a:rPr lang="en-ZA" sz="1600" dirty="0" smtClean="0"/>
                        <a:t>R2, 019,138</a:t>
                      </a:r>
                      <a:endParaRPr lang="en-ZA" sz="1600" dirty="0"/>
                    </a:p>
                  </a:txBody>
                  <a:tcPr anchor="ctr"/>
                </a:tc>
                <a:tc>
                  <a:txBody>
                    <a:bodyPr/>
                    <a:lstStyle/>
                    <a:p>
                      <a:r>
                        <a:rPr lang="en-ZA" sz="1600" dirty="0" smtClean="0"/>
                        <a:t>Built Environment</a:t>
                      </a:r>
                      <a:endParaRPr lang="en-ZA" sz="1600" dirty="0"/>
                    </a:p>
                  </a:txBody>
                  <a:tcPr anchor="ctr"/>
                </a:tc>
              </a:tr>
              <a:tr h="4134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smtClean="0"/>
                        <a:t>Mpumalanga COGTA &amp; MISA</a:t>
                      </a:r>
                      <a:endParaRPr lang="en-ZA" sz="1600" dirty="0" smtClean="0"/>
                    </a:p>
                  </a:txBody>
                  <a:tcPr/>
                </a:tc>
                <a:tc>
                  <a:txBody>
                    <a:bodyPr/>
                    <a:lstStyle/>
                    <a:p>
                      <a:pPr algn="ctr"/>
                      <a:r>
                        <a:rPr lang="en-ZA" sz="1600" dirty="0" smtClean="0"/>
                        <a:t>47</a:t>
                      </a:r>
                      <a:endParaRPr lang="en-ZA" sz="1600" dirty="0"/>
                    </a:p>
                  </a:txBody>
                  <a:tcPr/>
                </a:tc>
                <a:tc>
                  <a:txBody>
                    <a:bodyPr/>
                    <a:lstStyle/>
                    <a:p>
                      <a:pPr algn="r"/>
                      <a:r>
                        <a:rPr lang="en-ZA" sz="1600" dirty="0" smtClean="0"/>
                        <a:t>R1,536M</a:t>
                      </a:r>
                      <a:endParaRPr lang="en-ZA" sz="1600" dirty="0"/>
                    </a:p>
                  </a:txBody>
                  <a:tcPr anchor="ctr"/>
                </a:tc>
                <a:tc>
                  <a:txBody>
                    <a:bodyPr/>
                    <a:lstStyle/>
                    <a:p>
                      <a:pPr algn="ctr"/>
                      <a:r>
                        <a:rPr lang="en-ZA" sz="1600" dirty="0" smtClean="0"/>
                        <a:t>13</a:t>
                      </a:r>
                      <a:endParaRPr lang="en-ZA" sz="1600" dirty="0"/>
                    </a:p>
                  </a:txBody>
                  <a:tcPr anchor="ctr"/>
                </a:tc>
                <a:tc>
                  <a:txBody>
                    <a:bodyPr/>
                    <a:lstStyle/>
                    <a:p>
                      <a:pPr algn="r"/>
                      <a:r>
                        <a:rPr lang="en-ZA" sz="1600" dirty="0" smtClean="0"/>
                        <a:t>R1M</a:t>
                      </a:r>
                      <a:endParaRPr lang="en-ZA" sz="1600" dirty="0"/>
                    </a:p>
                  </a:txBody>
                  <a:tcPr anchor="ctr"/>
                </a:tc>
                <a:tc>
                  <a:txBody>
                    <a:bodyPr/>
                    <a:lstStyle/>
                    <a:p>
                      <a:r>
                        <a:rPr lang="en-ZA" sz="1600" dirty="0" smtClean="0"/>
                        <a:t>Town</a:t>
                      </a:r>
                      <a:r>
                        <a:rPr lang="en-ZA" sz="1600" baseline="0" dirty="0" smtClean="0"/>
                        <a:t> &amp; Regional Planning</a:t>
                      </a:r>
                      <a:endParaRPr lang="en-ZA" sz="1600" dirty="0"/>
                    </a:p>
                  </a:txBody>
                  <a:tcPr anchor="ctr"/>
                </a:tc>
              </a:tr>
              <a:tr h="545296">
                <a:tc>
                  <a:txBody>
                    <a:bodyPr/>
                    <a:lstStyle/>
                    <a:p>
                      <a:r>
                        <a:rPr lang="en-ZA" sz="1600" dirty="0" smtClean="0"/>
                        <a:t>Mpumalanga Department of Public Works, Roads and Transport</a:t>
                      </a:r>
                    </a:p>
                  </a:txBody>
                  <a:tcPr anchor="ctr"/>
                </a:tc>
                <a:tc>
                  <a:txBody>
                    <a:bodyPr/>
                    <a:lstStyle/>
                    <a:p>
                      <a:pPr algn="ctr"/>
                      <a:r>
                        <a:rPr lang="en-ZA" sz="1600" dirty="0" smtClean="0"/>
                        <a:t>184</a:t>
                      </a:r>
                      <a:endParaRPr lang="en-ZA" sz="1600" dirty="0"/>
                    </a:p>
                  </a:txBody>
                  <a:tcPr anchor="ctr"/>
                </a:tc>
                <a:tc>
                  <a:txBody>
                    <a:bodyPr/>
                    <a:lstStyle/>
                    <a:p>
                      <a:pPr algn="r"/>
                      <a:r>
                        <a:rPr lang="en-ZA" sz="1600" dirty="0" smtClean="0"/>
                        <a:t>R4,951M</a:t>
                      </a:r>
                      <a:endParaRPr lang="en-ZA" sz="1600" dirty="0"/>
                    </a:p>
                  </a:txBody>
                  <a:tcPr anchor="ctr"/>
                </a:tc>
                <a:tc>
                  <a:txBody>
                    <a:bodyPr/>
                    <a:lstStyle/>
                    <a:p>
                      <a:pPr algn="ctr"/>
                      <a:r>
                        <a:rPr lang="en-ZA" sz="1600" dirty="0" smtClean="0"/>
                        <a:t>34</a:t>
                      </a:r>
                      <a:endParaRPr lang="en-ZA" sz="1600" dirty="0"/>
                    </a:p>
                  </a:txBody>
                  <a:tcPr anchor="ctr"/>
                </a:tc>
                <a:tc>
                  <a:txBody>
                    <a:bodyPr/>
                    <a:lstStyle/>
                    <a:p>
                      <a:pPr algn="r"/>
                      <a:r>
                        <a:rPr lang="en-ZA" sz="1600" dirty="0" smtClean="0"/>
                        <a:t>R1M</a:t>
                      </a:r>
                      <a:endParaRPr lang="en-ZA" sz="1600" dirty="0"/>
                    </a:p>
                  </a:txBody>
                  <a:tcPr anchor="ctr"/>
                </a:tc>
                <a:tc>
                  <a:txBody>
                    <a:bodyPr/>
                    <a:lstStyle/>
                    <a:p>
                      <a:r>
                        <a:rPr lang="en-ZA" sz="1600" dirty="0" smtClean="0"/>
                        <a:t>Gert</a:t>
                      </a:r>
                      <a:r>
                        <a:rPr lang="en-ZA" sz="1600" baseline="0" dirty="0" smtClean="0"/>
                        <a:t> Sibande, Kangala, Bohlabelo &amp; Ehlanzeni Municipalities.</a:t>
                      </a:r>
                      <a:endParaRPr lang="en-ZA" sz="1600" dirty="0"/>
                    </a:p>
                  </a:txBody>
                  <a:tcPr anchor="ctr"/>
                </a:tc>
              </a:tr>
            </a:tbl>
          </a:graphicData>
        </a:graphic>
      </p:graphicFrame>
      <p:sp>
        <p:nvSpPr>
          <p:cNvPr id="3" name="Slide Number Placeholder 2"/>
          <p:cNvSpPr>
            <a:spLocks noGrp="1"/>
          </p:cNvSpPr>
          <p:nvPr>
            <p:ph type="sldNum" sz="quarter" idx="12"/>
          </p:nvPr>
        </p:nvSpPr>
        <p:spPr/>
        <p:txBody>
          <a:bodyPr/>
          <a:lstStyle/>
          <a:p>
            <a:fld id="{B59ACEC8-D248-43BB-9E41-8F603F9ACC52}" type="slidenum">
              <a:rPr lang="en-ZA" smtClean="0"/>
              <a:pPr/>
              <a:t>33</a:t>
            </a:fld>
            <a:endParaRPr lang="en-ZA" dirty="0"/>
          </a:p>
        </p:txBody>
      </p:sp>
    </p:spTree>
    <p:extLst>
      <p:ext uri="{BB962C8B-B14F-4D97-AF65-F5344CB8AC3E}">
        <p14:creationId xmlns:p14="http://schemas.microsoft.com/office/powerpoint/2010/main" xmlns="" val="13981416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1634947655"/>
              </p:ext>
            </p:extLst>
          </p:nvPr>
        </p:nvGraphicFramePr>
        <p:xfrm>
          <a:off x="0" y="965198"/>
          <a:ext cx="12192000" cy="4224569"/>
        </p:xfrm>
        <a:graphic>
          <a:graphicData uri="http://schemas.openxmlformats.org/drawingml/2006/table">
            <a:tbl>
              <a:tblPr firstRow="1" bandRow="1">
                <a:tableStyleId>{5C22544A-7EE6-4342-B048-85BDC9FD1C3A}</a:tableStyleId>
              </a:tblPr>
              <a:tblGrid>
                <a:gridCol w="2923822"/>
                <a:gridCol w="1128889"/>
                <a:gridCol w="1501422"/>
                <a:gridCol w="1354667"/>
                <a:gridCol w="1411111"/>
                <a:gridCol w="3872089"/>
              </a:tblGrid>
              <a:tr h="941196">
                <a:tc>
                  <a:txBody>
                    <a:bodyPr/>
                    <a:lstStyle/>
                    <a:p>
                      <a:r>
                        <a:rPr lang="en-ZA" sz="1600" dirty="0" smtClean="0"/>
                        <a:t>Department</a:t>
                      </a:r>
                      <a:endParaRPr lang="en-ZA" sz="1600" dirty="0"/>
                    </a:p>
                  </a:txBody>
                  <a:tcPr anchor="ctr"/>
                </a:tc>
                <a:tc>
                  <a:txBody>
                    <a:bodyPr/>
                    <a:lstStyle/>
                    <a:p>
                      <a:r>
                        <a:rPr lang="en-ZA" sz="1600" dirty="0" smtClean="0"/>
                        <a:t>Current</a:t>
                      </a:r>
                    </a:p>
                    <a:p>
                      <a:r>
                        <a:rPr lang="en-ZA" sz="1600" dirty="0" smtClean="0"/>
                        <a:t>(2018-19)</a:t>
                      </a:r>
                      <a:endParaRPr lang="en-ZA" sz="1600" dirty="0"/>
                    </a:p>
                  </a:txBody>
                  <a:tcPr anchor="ctr"/>
                </a:tc>
                <a:tc>
                  <a:txBody>
                    <a:bodyPr/>
                    <a:lstStyle/>
                    <a:p>
                      <a:r>
                        <a:rPr lang="en-ZA" sz="1600" dirty="0" smtClean="0"/>
                        <a:t>Budget</a:t>
                      </a:r>
                    </a:p>
                    <a:p>
                      <a:r>
                        <a:rPr lang="en-ZA" sz="1600" dirty="0" smtClean="0"/>
                        <a:t>(Million)</a:t>
                      </a:r>
                      <a:endParaRPr lang="en-ZA" sz="1600" dirty="0"/>
                    </a:p>
                  </a:txBody>
                  <a:tcPr anchor="ctr"/>
                </a:tc>
                <a:tc>
                  <a:txBody>
                    <a:bodyPr/>
                    <a:lstStyle/>
                    <a:p>
                      <a:pPr algn="ctr"/>
                      <a:r>
                        <a:rPr lang="en-ZA" sz="1600" dirty="0" smtClean="0"/>
                        <a:t>Planned intake (2019-20)</a:t>
                      </a:r>
                      <a:endParaRPr lang="en-ZA" sz="1600" dirty="0"/>
                    </a:p>
                  </a:txBody>
                  <a:tcPr anchor="ctr"/>
                </a:tc>
                <a:tc>
                  <a:txBody>
                    <a:bodyPr/>
                    <a:lstStyle/>
                    <a:p>
                      <a:r>
                        <a:rPr lang="en-ZA" sz="1600" dirty="0" smtClean="0"/>
                        <a:t>Budget</a:t>
                      </a:r>
                      <a:endParaRPr lang="en-ZA" sz="1600" dirty="0"/>
                    </a:p>
                  </a:txBody>
                  <a:tcPr anchor="ctr"/>
                </a:tc>
                <a:tc>
                  <a:txBody>
                    <a:bodyPr/>
                    <a:lstStyle/>
                    <a:p>
                      <a:r>
                        <a:rPr lang="en-ZA" sz="1600" dirty="0" smtClean="0"/>
                        <a:t>Other partners/Comments</a:t>
                      </a:r>
                      <a:endParaRPr lang="en-ZA" sz="1600" dirty="0"/>
                    </a:p>
                  </a:txBody>
                  <a:tcPr anchor="ctr"/>
                </a:tc>
              </a:tr>
              <a:tr h="3118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smtClean="0"/>
                        <a:t>Water and Sanitation</a:t>
                      </a:r>
                    </a:p>
                  </a:txBody>
                  <a:tcPr anchor="ctr"/>
                </a:tc>
                <a:tc>
                  <a:txBody>
                    <a:bodyPr/>
                    <a:lstStyle/>
                    <a:p>
                      <a:pPr algn="ctr"/>
                      <a:r>
                        <a:rPr lang="en-ZA" sz="1600" dirty="0" smtClean="0"/>
                        <a:t>162</a:t>
                      </a:r>
                      <a:endParaRPr lang="en-ZA" sz="1600" dirty="0"/>
                    </a:p>
                  </a:txBody>
                  <a:tcPr/>
                </a:tc>
                <a:tc>
                  <a:txBody>
                    <a:bodyPr/>
                    <a:lstStyle/>
                    <a:p>
                      <a:pPr algn="r"/>
                      <a:r>
                        <a:rPr lang="en-ZA" sz="1600" dirty="0" smtClean="0"/>
                        <a:t>R61M</a:t>
                      </a:r>
                      <a:endParaRPr lang="en-ZA" sz="1600" dirty="0"/>
                    </a:p>
                  </a:txBody>
                  <a:tcPr/>
                </a:tc>
                <a:tc>
                  <a:txBody>
                    <a:bodyPr/>
                    <a:lstStyle/>
                    <a:p>
                      <a:pPr algn="ctr"/>
                      <a:r>
                        <a:rPr lang="en-ZA" sz="1600" dirty="0" smtClean="0"/>
                        <a:t>40</a:t>
                      </a:r>
                      <a:endParaRPr lang="en-ZA" sz="1600" dirty="0"/>
                    </a:p>
                  </a:txBody>
                  <a:tcPr/>
                </a:tc>
                <a:tc>
                  <a:txBody>
                    <a:bodyPr/>
                    <a:lstStyle/>
                    <a:p>
                      <a:pPr algn="r"/>
                      <a:r>
                        <a:rPr lang="en-ZA" sz="1600" dirty="0" smtClean="0"/>
                        <a:t>R15M</a:t>
                      </a:r>
                      <a:endParaRPr lang="en-ZA" sz="1600" dirty="0"/>
                    </a:p>
                  </a:txBody>
                  <a:tcPr/>
                </a:tc>
                <a:tc>
                  <a:txBody>
                    <a:bodyPr/>
                    <a:lstStyle/>
                    <a:p>
                      <a:r>
                        <a:rPr lang="en-ZA" sz="1600" dirty="0" smtClean="0"/>
                        <a:t>Dams, Laboratories</a:t>
                      </a:r>
                      <a:r>
                        <a:rPr lang="en-ZA" sz="1600" baseline="0" dirty="0" smtClean="0"/>
                        <a:t> nationwide</a:t>
                      </a:r>
                    </a:p>
                    <a:p>
                      <a:r>
                        <a:rPr lang="en-ZA" sz="1600" baseline="0" dirty="0" smtClean="0"/>
                        <a:t>Engineering, Water Economics, Water related Sciences(Hydrology, Surveying &amp; QS)</a:t>
                      </a:r>
                      <a:endParaRPr lang="en-ZA" sz="1600" dirty="0"/>
                    </a:p>
                  </a:txBody>
                  <a:tcPr/>
                </a:tc>
              </a:tr>
              <a:tr h="3338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smtClean="0"/>
                        <a:t>KZN</a:t>
                      </a:r>
                      <a:r>
                        <a:rPr lang="en-GB" sz="1600" baseline="0" dirty="0" smtClean="0"/>
                        <a:t> </a:t>
                      </a:r>
                      <a:r>
                        <a:rPr lang="en-GB" sz="1600" dirty="0" smtClean="0"/>
                        <a:t>Department of Public Works</a:t>
                      </a:r>
                      <a:endParaRPr lang="en-ZA" sz="1600" dirty="0" smtClean="0"/>
                    </a:p>
                  </a:txBody>
                  <a:tcPr anchor="ctr"/>
                </a:tc>
                <a:tc>
                  <a:txBody>
                    <a:bodyPr/>
                    <a:lstStyle/>
                    <a:p>
                      <a:pPr algn="ctr"/>
                      <a:r>
                        <a:rPr lang="en-ZA" sz="1600" dirty="0" smtClean="0"/>
                        <a:t>32</a:t>
                      </a:r>
                      <a:endParaRPr lang="en-ZA" sz="1600" dirty="0"/>
                    </a:p>
                  </a:txBody>
                  <a:tcPr/>
                </a:tc>
                <a:tc>
                  <a:txBody>
                    <a:bodyPr/>
                    <a:lstStyle/>
                    <a:p>
                      <a:pPr algn="r"/>
                      <a:r>
                        <a:rPr lang="en-ZA" sz="1600" dirty="0" smtClean="0"/>
                        <a:t>R1,440M</a:t>
                      </a:r>
                      <a:endParaRPr lang="en-ZA" sz="1600" dirty="0"/>
                    </a:p>
                  </a:txBody>
                  <a:tcPr/>
                </a:tc>
                <a:tc>
                  <a:txBody>
                    <a:bodyPr/>
                    <a:lstStyle/>
                    <a:p>
                      <a:pPr algn="ctr"/>
                      <a:r>
                        <a:rPr lang="en-ZA" sz="1600" dirty="0" smtClean="0"/>
                        <a:t>37</a:t>
                      </a:r>
                      <a:endParaRPr lang="en-ZA" sz="1600" dirty="0"/>
                    </a:p>
                  </a:txBody>
                  <a:tcPr anchor="ctr"/>
                </a:tc>
                <a:tc>
                  <a:txBody>
                    <a:bodyPr/>
                    <a:lstStyle/>
                    <a:p>
                      <a:pPr algn="r"/>
                      <a:r>
                        <a:rPr lang="en-ZA" sz="1600" dirty="0" smtClean="0"/>
                        <a:t>R1,755M</a:t>
                      </a:r>
                      <a:endParaRPr lang="en-ZA" sz="1600" dirty="0"/>
                    </a:p>
                  </a:txBody>
                  <a:tcPr/>
                </a:tc>
                <a:tc>
                  <a:txBody>
                    <a:bodyPr/>
                    <a:lstStyle/>
                    <a:p>
                      <a:r>
                        <a:rPr lang="en-ZA" sz="1600" dirty="0" smtClean="0"/>
                        <a:t>Built</a:t>
                      </a:r>
                      <a:r>
                        <a:rPr lang="en-ZA" sz="1600" baseline="0" dirty="0" smtClean="0"/>
                        <a:t> Environment</a:t>
                      </a:r>
                      <a:endParaRPr lang="en-ZA" sz="1600" dirty="0"/>
                    </a:p>
                  </a:txBody>
                  <a:tcPr anchor="ctr"/>
                </a:tc>
              </a:tr>
              <a:tr h="4182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smtClean="0"/>
                        <a:t>Limpopo Treasury</a:t>
                      </a:r>
                    </a:p>
                  </a:txBody>
                  <a:tcPr anchor="ctr"/>
                </a:tc>
                <a:tc>
                  <a:txBody>
                    <a:bodyPr/>
                    <a:lstStyle/>
                    <a:p>
                      <a:pPr algn="ctr"/>
                      <a:r>
                        <a:rPr lang="en-ZA" sz="1600" dirty="0" smtClean="0"/>
                        <a:t>48</a:t>
                      </a:r>
                      <a:endParaRPr lang="en-ZA" sz="1600" dirty="0"/>
                    </a:p>
                  </a:txBody>
                  <a:tcPr/>
                </a:tc>
                <a:tc>
                  <a:txBody>
                    <a:bodyPr/>
                    <a:lstStyle/>
                    <a:p>
                      <a:pPr algn="r"/>
                      <a:r>
                        <a:rPr lang="en-ZA" sz="1600" dirty="0" smtClean="0"/>
                        <a:t>R3,3M</a:t>
                      </a:r>
                      <a:endParaRPr lang="en-ZA" sz="1600" dirty="0"/>
                    </a:p>
                  </a:txBody>
                  <a:tcPr/>
                </a:tc>
                <a:tc>
                  <a:txBody>
                    <a:bodyPr/>
                    <a:lstStyle/>
                    <a:p>
                      <a:pPr algn="ctr"/>
                      <a:r>
                        <a:rPr lang="en-ZA" sz="1600" dirty="0" smtClean="0"/>
                        <a:t>45</a:t>
                      </a:r>
                      <a:endParaRPr lang="en-ZA" sz="1600" dirty="0"/>
                    </a:p>
                  </a:txBody>
                  <a:tcPr/>
                </a:tc>
                <a:tc>
                  <a:txBody>
                    <a:bodyPr/>
                    <a:lstStyle/>
                    <a:p>
                      <a:pPr algn="r"/>
                      <a:r>
                        <a:rPr lang="en-ZA" sz="1600" dirty="0" smtClean="0"/>
                        <a:t>R3,3M</a:t>
                      </a:r>
                      <a:endParaRPr lang="en-ZA" sz="1600" dirty="0"/>
                    </a:p>
                  </a:txBody>
                  <a:tcPr/>
                </a:tc>
                <a:tc>
                  <a:txBody>
                    <a:bodyPr/>
                    <a:lstStyle/>
                    <a:p>
                      <a:r>
                        <a:rPr lang="en-ZA" sz="1600" dirty="0" smtClean="0"/>
                        <a:t>Vhembe,</a:t>
                      </a:r>
                      <a:r>
                        <a:rPr lang="en-ZA" sz="1600" baseline="0" dirty="0" smtClean="0"/>
                        <a:t> </a:t>
                      </a:r>
                      <a:r>
                        <a:rPr lang="en-ZA" sz="1600" dirty="0" smtClean="0"/>
                        <a:t> Molemole &amp; Capricorn Municipalities.</a:t>
                      </a:r>
                      <a:endParaRPr lang="en-ZA" sz="1600" dirty="0"/>
                    </a:p>
                  </a:txBody>
                  <a:tcPr anchor="ctr"/>
                </a:tc>
              </a:tr>
              <a:tr h="4182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smtClean="0"/>
                        <a:t>Mpumalanga Department of Health</a:t>
                      </a:r>
                    </a:p>
                  </a:txBody>
                  <a:tcPr anchor="ctr"/>
                </a:tc>
                <a:tc>
                  <a:txBody>
                    <a:bodyPr/>
                    <a:lstStyle/>
                    <a:p>
                      <a:pPr algn="ctr"/>
                      <a:r>
                        <a:rPr lang="en-ZA" sz="1600" dirty="0" smtClean="0"/>
                        <a:t>271</a:t>
                      </a:r>
                      <a:endParaRPr lang="en-ZA" sz="1600" dirty="0"/>
                    </a:p>
                  </a:txBody>
                  <a:tcPr/>
                </a:tc>
                <a:tc>
                  <a:txBody>
                    <a:bodyPr/>
                    <a:lstStyle/>
                    <a:p>
                      <a:pPr algn="r"/>
                      <a:r>
                        <a:rPr lang="en-ZA" sz="1600" dirty="0" smtClean="0"/>
                        <a:t>R72M</a:t>
                      </a:r>
                      <a:endParaRPr lang="en-ZA" sz="1600" dirty="0"/>
                    </a:p>
                  </a:txBody>
                  <a:tcPr/>
                </a:tc>
                <a:tc>
                  <a:txBody>
                    <a:bodyPr/>
                    <a:lstStyle/>
                    <a:p>
                      <a:pPr algn="ctr"/>
                      <a:r>
                        <a:rPr lang="en-ZA" sz="1600" dirty="0" smtClean="0"/>
                        <a:t>366</a:t>
                      </a:r>
                      <a:endParaRPr lang="en-ZA" sz="1600" dirty="0"/>
                    </a:p>
                  </a:txBody>
                  <a:tcPr/>
                </a:tc>
                <a:tc>
                  <a:txBody>
                    <a:bodyPr/>
                    <a:lstStyle/>
                    <a:p>
                      <a:pPr algn="r"/>
                      <a:r>
                        <a:rPr lang="en-ZA" sz="1600" dirty="0" smtClean="0"/>
                        <a:t>R100M</a:t>
                      </a:r>
                      <a:endParaRPr lang="en-ZA" sz="1600" dirty="0"/>
                    </a:p>
                  </a:txBody>
                  <a:tcPr/>
                </a:tc>
                <a:tc>
                  <a:txBody>
                    <a:bodyPr/>
                    <a:lstStyle/>
                    <a:p>
                      <a:endParaRPr lang="en-ZA" sz="1600" dirty="0"/>
                    </a:p>
                  </a:txBody>
                  <a:tcPr anchor="ctr"/>
                </a:tc>
              </a:tr>
              <a:tr h="4182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smtClean="0"/>
                        <a:t>Total</a:t>
                      </a:r>
                    </a:p>
                  </a:txBody>
                  <a:tcPr anchor="ctr"/>
                </a:tc>
                <a:tc>
                  <a:txBody>
                    <a:bodyPr/>
                    <a:lstStyle/>
                    <a:p>
                      <a:pPr algn="ctr"/>
                      <a:r>
                        <a:rPr lang="en-ZA" sz="1600" dirty="0" smtClean="0"/>
                        <a:t>1528</a:t>
                      </a:r>
                      <a:endParaRPr lang="en-ZA" sz="1600" dirty="0"/>
                    </a:p>
                  </a:txBody>
                  <a:tcPr/>
                </a:tc>
                <a:tc>
                  <a:txBody>
                    <a:bodyPr/>
                    <a:lstStyle/>
                    <a:p>
                      <a:pPr algn="r"/>
                      <a:r>
                        <a:rPr lang="en-ZA" sz="1600" dirty="0" smtClean="0"/>
                        <a:t>R168,989,109</a:t>
                      </a:r>
                      <a:endParaRPr lang="en-ZA" sz="1600" dirty="0"/>
                    </a:p>
                  </a:txBody>
                  <a:tcPr/>
                </a:tc>
                <a:tc>
                  <a:txBody>
                    <a:bodyPr/>
                    <a:lstStyle/>
                    <a:p>
                      <a:pPr algn="ctr"/>
                      <a:r>
                        <a:rPr lang="en-ZA" sz="1600" dirty="0" smtClean="0"/>
                        <a:t>1127</a:t>
                      </a:r>
                      <a:endParaRPr lang="en-ZA" sz="1600" dirty="0"/>
                    </a:p>
                  </a:txBody>
                  <a:tcPr/>
                </a:tc>
                <a:tc>
                  <a:txBody>
                    <a:bodyPr/>
                    <a:lstStyle/>
                    <a:p>
                      <a:pPr algn="r"/>
                      <a:r>
                        <a:rPr lang="en-ZA" sz="1600" dirty="0" smtClean="0"/>
                        <a:t>R151,644,021</a:t>
                      </a:r>
                      <a:endParaRPr lang="en-ZA" sz="1600" dirty="0"/>
                    </a:p>
                  </a:txBody>
                  <a:tcPr/>
                </a:tc>
                <a:tc>
                  <a:txBody>
                    <a:bodyPr/>
                    <a:lstStyle/>
                    <a:p>
                      <a:endParaRPr lang="en-ZA" sz="1600" dirty="0"/>
                    </a:p>
                  </a:txBody>
                  <a:tcPr anchor="ctr"/>
                </a:tc>
              </a:tr>
            </a:tbl>
          </a:graphicData>
        </a:graphic>
      </p:graphicFrame>
      <p:sp>
        <p:nvSpPr>
          <p:cNvPr id="5" name="Title 1"/>
          <p:cNvSpPr txBox="1">
            <a:spLocks/>
          </p:cNvSpPr>
          <p:nvPr/>
        </p:nvSpPr>
        <p:spPr>
          <a:xfrm>
            <a:off x="251179" y="0"/>
            <a:ext cx="10083800" cy="670287"/>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ZA" b="1" dirty="0" smtClean="0"/>
              <a:t>CURRENT AND PLANNED PROJECTS OF PARTNERS (2)</a:t>
            </a:r>
            <a:endParaRPr lang="en-ZA" b="1" dirty="0"/>
          </a:p>
        </p:txBody>
      </p:sp>
      <p:sp>
        <p:nvSpPr>
          <p:cNvPr id="2" name="Slide Number Placeholder 1"/>
          <p:cNvSpPr>
            <a:spLocks noGrp="1"/>
          </p:cNvSpPr>
          <p:nvPr>
            <p:ph type="sldNum" sz="quarter" idx="12"/>
          </p:nvPr>
        </p:nvSpPr>
        <p:spPr/>
        <p:txBody>
          <a:bodyPr/>
          <a:lstStyle/>
          <a:p>
            <a:fld id="{B59ACEC8-D248-43BB-9E41-8F603F9ACC52}" type="slidenum">
              <a:rPr lang="en-ZA" smtClean="0"/>
              <a:pPr/>
              <a:t>34</a:t>
            </a:fld>
            <a:endParaRPr lang="en-ZA" dirty="0"/>
          </a:p>
        </p:txBody>
      </p:sp>
    </p:spTree>
    <p:extLst>
      <p:ext uri="{BB962C8B-B14F-4D97-AF65-F5344CB8AC3E}">
        <p14:creationId xmlns:p14="http://schemas.microsoft.com/office/powerpoint/2010/main" xmlns="" val="34990582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CHALLENGES </a:t>
            </a:r>
            <a:endParaRPr lang="en-ZA" dirty="0"/>
          </a:p>
        </p:txBody>
      </p:sp>
      <p:sp>
        <p:nvSpPr>
          <p:cNvPr id="3" name="Content Placeholder 2"/>
          <p:cNvSpPr>
            <a:spLocks noGrp="1"/>
          </p:cNvSpPr>
          <p:nvPr>
            <p:ph idx="1"/>
          </p:nvPr>
        </p:nvSpPr>
        <p:spPr>
          <a:xfrm>
            <a:off x="0" y="1011120"/>
            <a:ext cx="12192000" cy="4798253"/>
          </a:xfrm>
        </p:spPr>
        <p:txBody>
          <a:bodyPr/>
          <a:lstStyle/>
          <a:p>
            <a:pPr algn="just"/>
            <a:r>
              <a:rPr lang="en-ZA" sz="2100" dirty="0" smtClean="0">
                <a:solidFill>
                  <a:schemeClr val="bg1"/>
                </a:solidFill>
                <a:latin typeface="Arial" panose="020B0604020202020204" pitchFamily="34" charset="0"/>
                <a:cs typeface="Arial" panose="020B0604020202020204" pitchFamily="34" charset="0"/>
              </a:rPr>
              <a:t>The removal of annual implementation targets (5% of fixed staff establishment per annum) in the amendment of the PSR (2016);</a:t>
            </a:r>
          </a:p>
          <a:p>
            <a:pPr algn="just"/>
            <a:r>
              <a:rPr lang="en-ZA" sz="2100" dirty="0" smtClean="0">
                <a:solidFill>
                  <a:schemeClr val="bg1"/>
                </a:solidFill>
                <a:latin typeface="Arial" panose="020B0604020202020204" pitchFamily="34" charset="0"/>
                <a:cs typeface="Arial" panose="020B0604020202020204" pitchFamily="34" charset="0"/>
              </a:rPr>
              <a:t>Cuts in Compensation budgets leading to reduction of intake;</a:t>
            </a:r>
          </a:p>
          <a:p>
            <a:pPr algn="just"/>
            <a:r>
              <a:rPr lang="en-ZA" sz="2100" dirty="0" smtClean="0">
                <a:solidFill>
                  <a:schemeClr val="bg1"/>
                </a:solidFill>
                <a:latin typeface="Arial" panose="020B0604020202020204" pitchFamily="34" charset="0"/>
                <a:cs typeface="Arial" panose="020B0604020202020204" pitchFamily="34" charset="0"/>
              </a:rPr>
              <a:t>Under-reporting by departments. Focus on support rather than core areas;</a:t>
            </a:r>
          </a:p>
          <a:p>
            <a:pPr algn="just"/>
            <a:r>
              <a:rPr lang="en-ZA" sz="2100" dirty="0" smtClean="0">
                <a:solidFill>
                  <a:schemeClr val="bg1"/>
                </a:solidFill>
                <a:latin typeface="Arial" panose="020B0604020202020204" pitchFamily="34" charset="0"/>
                <a:cs typeface="Arial" panose="020B0604020202020204" pitchFamily="34" charset="0"/>
              </a:rPr>
              <a:t>Lack of electronic reporting systems;</a:t>
            </a:r>
          </a:p>
          <a:p>
            <a:pPr algn="just"/>
            <a:r>
              <a:rPr lang="en-ZA" sz="2100" dirty="0" smtClean="0">
                <a:solidFill>
                  <a:schemeClr val="bg1"/>
                </a:solidFill>
                <a:latin typeface="Arial" panose="020B0604020202020204" pitchFamily="34" charset="0"/>
                <a:cs typeface="Arial" panose="020B0604020202020204" pitchFamily="34" charset="0"/>
              </a:rPr>
              <a:t>Inability in departments to align with/incorporate HRD interventions in departmental overall recruitment strategy and lack of talent development and retention strategies;</a:t>
            </a:r>
          </a:p>
          <a:p>
            <a:pPr algn="just"/>
            <a:r>
              <a:rPr lang="en-ZA" sz="2100" dirty="0" smtClean="0">
                <a:solidFill>
                  <a:schemeClr val="bg1"/>
                </a:solidFill>
                <a:latin typeface="Arial" panose="020B0604020202020204" pitchFamily="34" charset="0"/>
                <a:cs typeface="Arial" panose="020B0604020202020204" pitchFamily="34" charset="0"/>
              </a:rPr>
              <a:t>The barriers between spheres of government. National and provincial departments </a:t>
            </a:r>
            <a:r>
              <a:rPr lang="en-ZA" sz="2100" smtClean="0">
                <a:solidFill>
                  <a:schemeClr val="bg1"/>
                </a:solidFill>
                <a:latin typeface="Arial" panose="020B0604020202020204" pitchFamily="34" charset="0"/>
                <a:cs typeface="Arial" panose="020B0604020202020204" pitchFamily="34" charset="0"/>
              </a:rPr>
              <a:t>do not </a:t>
            </a:r>
            <a:r>
              <a:rPr lang="en-ZA" sz="2100" dirty="0" smtClean="0">
                <a:solidFill>
                  <a:schemeClr val="bg1"/>
                </a:solidFill>
                <a:latin typeface="Arial" panose="020B0604020202020204" pitchFamily="34" charset="0"/>
                <a:cs typeface="Arial" panose="020B0604020202020204" pitchFamily="34" charset="0"/>
              </a:rPr>
              <a:t>always have physical space to accommodate and absorb persons on developmental programmes, whereas municipalities often have space, </a:t>
            </a:r>
            <a:r>
              <a:rPr lang="en-ZA" sz="2100" smtClean="0">
                <a:solidFill>
                  <a:schemeClr val="bg1"/>
                </a:solidFill>
                <a:latin typeface="Arial" panose="020B0604020202020204" pitchFamily="34" charset="0"/>
                <a:cs typeface="Arial" panose="020B0604020202020204" pitchFamily="34" charset="0"/>
              </a:rPr>
              <a:t>and too </a:t>
            </a:r>
            <a:r>
              <a:rPr lang="en-ZA" sz="2100" dirty="0" smtClean="0">
                <a:solidFill>
                  <a:schemeClr val="bg1"/>
                </a:solidFill>
                <a:latin typeface="Arial" panose="020B0604020202020204" pitchFamily="34" charset="0"/>
                <a:cs typeface="Arial" panose="020B0604020202020204" pitchFamily="34" charset="0"/>
              </a:rPr>
              <a:t>often are found to be unable to attract and retain talent. So partnerships could be established;</a:t>
            </a:r>
          </a:p>
          <a:p>
            <a:pPr algn="just"/>
            <a:r>
              <a:rPr lang="en-ZA" sz="2100" dirty="0" smtClean="0">
                <a:solidFill>
                  <a:schemeClr val="bg1"/>
                </a:solidFill>
                <a:latin typeface="Arial" panose="020B0604020202020204" pitchFamily="34" charset="0"/>
                <a:cs typeface="Arial" panose="020B0604020202020204" pitchFamily="34" charset="0"/>
              </a:rPr>
              <a:t>Departments with direct front line </a:t>
            </a:r>
            <a:r>
              <a:rPr lang="en-ZA" sz="2100" dirty="0">
                <a:solidFill>
                  <a:schemeClr val="bg1"/>
                </a:solidFill>
                <a:latin typeface="Arial" panose="020B0604020202020204" pitchFamily="34" charset="0"/>
                <a:cs typeface="Arial" panose="020B0604020202020204" pitchFamily="34" charset="0"/>
              </a:rPr>
              <a:t>s</a:t>
            </a:r>
            <a:r>
              <a:rPr lang="en-ZA" sz="2100" dirty="0" smtClean="0">
                <a:solidFill>
                  <a:schemeClr val="bg1"/>
                </a:solidFill>
                <a:latin typeface="Arial" panose="020B0604020202020204" pitchFamily="34" charset="0"/>
                <a:cs typeface="Arial" panose="020B0604020202020204" pitchFamily="34" charset="0"/>
              </a:rPr>
              <a:t>ervice delivery centres could be better utilised in accommodating persons on developmental programmes, since there are challenges in many areas, i.e. administration of patient files in health care facilities</a:t>
            </a:r>
          </a:p>
          <a:p>
            <a:pPr algn="just"/>
            <a:endParaRPr lang="en-ZA" sz="2100" dirty="0">
              <a:solidFill>
                <a:schemeClr val="bg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59ACEC8-D248-43BB-9E41-8F603F9ACC52}" type="slidenum">
              <a:rPr lang="en-ZA" smtClean="0"/>
              <a:pPr/>
              <a:t>35</a:t>
            </a:fld>
            <a:endParaRPr lang="en-ZA" dirty="0"/>
          </a:p>
        </p:txBody>
      </p:sp>
    </p:spTree>
    <p:extLst>
      <p:ext uri="{BB962C8B-B14F-4D97-AF65-F5344CB8AC3E}">
        <p14:creationId xmlns:p14="http://schemas.microsoft.com/office/powerpoint/2010/main" xmlns="" val="39221245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latin typeface="Arial" panose="020B0604020202020204" pitchFamily="34" charset="0"/>
                <a:cs typeface="Arial" panose="020B0604020202020204" pitchFamily="34" charset="0"/>
              </a:rPr>
              <a:t>RESOURCE ALLOCATION</a:t>
            </a:r>
            <a:endParaRPr lang="en-ZA"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959079"/>
            <a:ext cx="12192000" cy="4798253"/>
          </a:xfrm>
        </p:spPr>
        <p:txBody>
          <a:bodyPr/>
          <a:lstStyle/>
          <a:p>
            <a:pPr algn="just"/>
            <a:r>
              <a:rPr lang="en-ZA" sz="2200" dirty="0" smtClean="0">
                <a:solidFill>
                  <a:schemeClr val="bg1"/>
                </a:solidFill>
                <a:latin typeface="Arial" panose="020B0604020202020204" pitchFamily="34" charset="0"/>
                <a:cs typeface="Arial" panose="020B0604020202020204" pitchFamily="34" charset="0"/>
              </a:rPr>
              <a:t>In comparison to some of the examples of similar programmes listed below, the PS programmes has less budgetary allocation to undertake these programmes.</a:t>
            </a:r>
          </a:p>
          <a:p>
            <a:pPr algn="just"/>
            <a:endParaRPr lang="en-ZA" sz="2200" dirty="0" smtClean="0">
              <a:solidFill>
                <a:schemeClr val="bg1"/>
              </a:solidFill>
              <a:latin typeface="Arial" panose="020B0604020202020204" pitchFamily="34" charset="0"/>
              <a:cs typeface="Arial" panose="020B0604020202020204" pitchFamily="34" charset="0"/>
            </a:endParaRPr>
          </a:p>
          <a:p>
            <a:pPr algn="just"/>
            <a:endParaRPr lang="en-ZA" sz="2200" dirty="0">
              <a:solidFill>
                <a:schemeClr val="bg1"/>
              </a:solidFill>
              <a:latin typeface="Arial" panose="020B0604020202020204" pitchFamily="34" charset="0"/>
              <a:cs typeface="Arial" panose="020B0604020202020204" pitchFamily="34" charset="0"/>
            </a:endParaRPr>
          </a:p>
          <a:p>
            <a:pPr algn="just"/>
            <a:endParaRPr lang="en-ZA" sz="2200" dirty="0" smtClean="0">
              <a:solidFill>
                <a:schemeClr val="bg1"/>
              </a:solidFill>
              <a:latin typeface="Arial" panose="020B0604020202020204" pitchFamily="34" charset="0"/>
              <a:cs typeface="Arial" panose="020B0604020202020204" pitchFamily="34" charset="0"/>
            </a:endParaRPr>
          </a:p>
          <a:p>
            <a:pPr algn="just"/>
            <a:endParaRPr lang="en-ZA" sz="2200" dirty="0">
              <a:solidFill>
                <a:schemeClr val="bg1"/>
              </a:solidFill>
              <a:latin typeface="Arial" panose="020B0604020202020204" pitchFamily="34" charset="0"/>
              <a:cs typeface="Arial" panose="020B0604020202020204" pitchFamily="34" charset="0"/>
            </a:endParaRPr>
          </a:p>
          <a:p>
            <a:pPr algn="just"/>
            <a:endParaRPr lang="en-ZA" sz="2200" dirty="0" smtClean="0">
              <a:solidFill>
                <a:schemeClr val="bg1"/>
              </a:solidFill>
              <a:latin typeface="Arial" panose="020B0604020202020204" pitchFamily="34" charset="0"/>
              <a:cs typeface="Arial" panose="020B0604020202020204" pitchFamily="34" charset="0"/>
            </a:endParaRPr>
          </a:p>
          <a:p>
            <a:pPr algn="just"/>
            <a:endParaRPr lang="en-ZA" sz="2200" dirty="0">
              <a:solidFill>
                <a:schemeClr val="bg1"/>
              </a:solidFill>
              <a:latin typeface="Arial" panose="020B0604020202020204" pitchFamily="34" charset="0"/>
              <a:cs typeface="Arial" panose="020B0604020202020204" pitchFamily="34" charset="0"/>
            </a:endParaRPr>
          </a:p>
          <a:p>
            <a:pPr algn="just"/>
            <a:r>
              <a:rPr lang="en-ZA" sz="2200" dirty="0" smtClean="0">
                <a:solidFill>
                  <a:schemeClr val="bg1"/>
                </a:solidFill>
                <a:latin typeface="Arial" panose="020B0604020202020204" pitchFamily="34" charset="0"/>
                <a:cs typeface="Arial" panose="020B0604020202020204" pitchFamily="34" charset="0"/>
              </a:rPr>
              <a:t> </a:t>
            </a:r>
          </a:p>
          <a:p>
            <a:pPr marL="0" indent="0" algn="just">
              <a:buNone/>
            </a:pPr>
            <a:endParaRPr lang="en-ZA" sz="2200" dirty="0" smtClean="0">
              <a:solidFill>
                <a:schemeClr val="bg1"/>
              </a:solidFill>
              <a:latin typeface="Arial" panose="020B0604020202020204" pitchFamily="34" charset="0"/>
              <a:cs typeface="Arial" panose="020B0604020202020204" pitchFamily="34" charset="0"/>
            </a:endParaRPr>
          </a:p>
          <a:p>
            <a:pPr algn="just"/>
            <a:r>
              <a:rPr lang="en-ZA" sz="2200" dirty="0" smtClean="0">
                <a:solidFill>
                  <a:schemeClr val="bg1"/>
                </a:solidFill>
                <a:latin typeface="Arial" panose="020B0604020202020204" pitchFamily="34" charset="0"/>
                <a:cs typeface="Arial" panose="020B0604020202020204" pitchFamily="34" charset="0"/>
              </a:rPr>
              <a:t>Against this context the role of the DPSA, is limited to advice, policy making and monitoring and evaluation.</a:t>
            </a:r>
          </a:p>
          <a:p>
            <a:pPr algn="just"/>
            <a:endParaRPr lang="en-ZA" sz="2200" dirty="0">
              <a:solidFill>
                <a:schemeClr val="bg1"/>
              </a:solidFill>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2313490236"/>
              </p:ext>
            </p:extLst>
          </p:nvPr>
        </p:nvGraphicFramePr>
        <p:xfrm>
          <a:off x="321735" y="1676401"/>
          <a:ext cx="11870265" cy="3503434"/>
        </p:xfrm>
        <a:graphic>
          <a:graphicData uri="http://schemas.openxmlformats.org/drawingml/2006/table">
            <a:tbl>
              <a:tblPr firstRow="1" bandRow="1">
                <a:tableStyleId>{5C22544A-7EE6-4342-B048-85BDC9FD1C3A}</a:tableStyleId>
              </a:tblPr>
              <a:tblGrid>
                <a:gridCol w="4724398"/>
                <a:gridCol w="4312356"/>
                <a:gridCol w="2833511"/>
              </a:tblGrid>
              <a:tr h="323868">
                <a:tc>
                  <a:txBody>
                    <a:bodyPr/>
                    <a:lstStyle/>
                    <a:p>
                      <a:r>
                        <a:rPr lang="en-ZA" dirty="0" smtClean="0"/>
                        <a:t>NAME</a:t>
                      </a:r>
                      <a:endParaRPr lang="en-ZA" dirty="0"/>
                    </a:p>
                  </a:txBody>
                  <a:tcPr/>
                </a:tc>
                <a:tc>
                  <a:txBody>
                    <a:bodyPr/>
                    <a:lstStyle/>
                    <a:p>
                      <a:r>
                        <a:rPr lang="en-ZA" dirty="0" smtClean="0"/>
                        <a:t>ORGANISATIONAL CONFIGURATION</a:t>
                      </a:r>
                      <a:endParaRPr lang="en-ZA" dirty="0"/>
                    </a:p>
                  </a:txBody>
                  <a:tcPr/>
                </a:tc>
                <a:tc>
                  <a:txBody>
                    <a:bodyPr/>
                    <a:lstStyle/>
                    <a:p>
                      <a:r>
                        <a:rPr lang="en-ZA" dirty="0" smtClean="0"/>
                        <a:t>FUNDING</a:t>
                      </a:r>
                      <a:endParaRPr lang="en-ZA" dirty="0"/>
                    </a:p>
                  </a:txBody>
                  <a:tcPr/>
                </a:tc>
              </a:tr>
              <a:tr h="323868">
                <a:tc>
                  <a:txBody>
                    <a:bodyPr/>
                    <a:lstStyle/>
                    <a:p>
                      <a:r>
                        <a:rPr lang="en-ZA" dirty="0" smtClean="0"/>
                        <a:t>YES</a:t>
                      </a:r>
                      <a:r>
                        <a:rPr lang="en-ZA" baseline="0" dirty="0" smtClean="0"/>
                        <a:t> Secretariat</a:t>
                      </a:r>
                      <a:endParaRPr lang="en-ZA" dirty="0"/>
                    </a:p>
                  </a:txBody>
                  <a:tcPr/>
                </a:tc>
                <a:tc>
                  <a:txBody>
                    <a:bodyPr/>
                    <a:lstStyle/>
                    <a:p>
                      <a:r>
                        <a:rPr lang="en-ZA" dirty="0" smtClean="0"/>
                        <a:t>Independent organisation</a:t>
                      </a:r>
                      <a:endParaRPr lang="en-ZA" dirty="0"/>
                    </a:p>
                  </a:txBody>
                  <a:tcPr/>
                </a:tc>
                <a:tc>
                  <a:txBody>
                    <a:bodyPr/>
                    <a:lstStyle/>
                    <a:p>
                      <a:r>
                        <a:rPr lang="en-ZA" dirty="0" smtClean="0"/>
                        <a:t>R6,3m</a:t>
                      </a:r>
                      <a:r>
                        <a:rPr lang="en-ZA" baseline="0" dirty="0" smtClean="0"/>
                        <a:t> seeding amount</a:t>
                      </a:r>
                      <a:endParaRPr lang="en-ZA" dirty="0"/>
                    </a:p>
                  </a:txBody>
                  <a:tcPr/>
                </a:tc>
              </a:tr>
              <a:tr h="323868">
                <a:tc>
                  <a:txBody>
                    <a:bodyPr/>
                    <a:lstStyle/>
                    <a:p>
                      <a:r>
                        <a:rPr lang="en-ZA" dirty="0" smtClean="0"/>
                        <a:t>NYDA</a:t>
                      </a:r>
                      <a:endParaRPr lang="en-ZA" dirty="0"/>
                    </a:p>
                  </a:txBody>
                  <a:tcPr/>
                </a:tc>
                <a:tc>
                  <a:txBody>
                    <a:bodyPr/>
                    <a:lstStyle/>
                    <a:p>
                      <a:r>
                        <a:rPr lang="en-ZA" dirty="0" smtClean="0"/>
                        <a:t>Independent organisation</a:t>
                      </a:r>
                      <a:endParaRPr lang="en-ZA" dirty="0"/>
                    </a:p>
                  </a:txBody>
                  <a:tcPr/>
                </a:tc>
                <a:tc>
                  <a:txBody>
                    <a:bodyPr/>
                    <a:lstStyle/>
                    <a:p>
                      <a:endParaRPr lang="en-ZA" dirty="0"/>
                    </a:p>
                  </a:txBody>
                  <a:tcPr/>
                </a:tc>
              </a:tr>
              <a:tr h="566770">
                <a:tc>
                  <a:txBody>
                    <a:bodyPr/>
                    <a:lstStyle/>
                    <a:p>
                      <a:r>
                        <a:rPr lang="en-ZA" dirty="0" smtClean="0"/>
                        <a:t>Youth Employment Accord Secretariat</a:t>
                      </a:r>
                      <a:r>
                        <a:rPr lang="en-ZA" baseline="0" dirty="0" smtClean="0"/>
                        <a:t> (EDD)</a:t>
                      </a:r>
                      <a:endParaRPr lang="en-ZA" dirty="0"/>
                    </a:p>
                  </a:txBody>
                  <a:tcPr/>
                </a:tc>
                <a:tc>
                  <a:txBody>
                    <a:bodyPr/>
                    <a:lstStyle/>
                    <a:p>
                      <a:r>
                        <a:rPr lang="en-ZA" dirty="0" smtClean="0"/>
                        <a:t>Chief Directorate</a:t>
                      </a:r>
                      <a:endParaRPr lang="en-ZA" dirty="0"/>
                    </a:p>
                  </a:txBody>
                  <a:tcPr/>
                </a:tc>
                <a:tc>
                  <a:txBody>
                    <a:bodyPr/>
                    <a:lstStyle/>
                    <a:p>
                      <a:endParaRPr lang="en-ZA" dirty="0"/>
                    </a:p>
                  </a:txBody>
                  <a:tcPr/>
                </a:tc>
              </a:tr>
              <a:tr h="323868">
                <a:tc>
                  <a:txBody>
                    <a:bodyPr/>
                    <a:lstStyle/>
                    <a:p>
                      <a:r>
                        <a:rPr lang="en-ZA" dirty="0" smtClean="0"/>
                        <a:t>NARYSEC</a:t>
                      </a:r>
                      <a:endParaRPr lang="en-ZA" dirty="0"/>
                    </a:p>
                  </a:txBody>
                  <a:tcPr/>
                </a:tc>
                <a:tc>
                  <a:txBody>
                    <a:bodyPr/>
                    <a:lstStyle/>
                    <a:p>
                      <a:r>
                        <a:rPr lang="en-ZA" dirty="0" smtClean="0"/>
                        <a:t>Chief Directorate</a:t>
                      </a:r>
                    </a:p>
                  </a:txBody>
                  <a:tcPr/>
                </a:tc>
                <a:tc>
                  <a:txBody>
                    <a:bodyPr/>
                    <a:lstStyle/>
                    <a:p>
                      <a:endParaRPr lang="en-ZA" dirty="0"/>
                    </a:p>
                  </a:txBody>
                  <a:tcPr/>
                </a:tc>
              </a:tr>
              <a:tr h="1473624">
                <a:tc>
                  <a:txBody>
                    <a:bodyPr/>
                    <a:lstStyle/>
                    <a:p>
                      <a:r>
                        <a:rPr lang="en-ZA" dirty="0" smtClean="0"/>
                        <a:t>DPSA</a:t>
                      </a:r>
                      <a:r>
                        <a:rPr lang="en-ZA" baseline="0" dirty="0" smtClean="0"/>
                        <a:t> HRD Chief Directorate</a:t>
                      </a:r>
                      <a:endParaRPr lang="en-ZA" dirty="0"/>
                    </a:p>
                  </a:txBody>
                  <a:tcPr/>
                </a:tc>
                <a:tc>
                  <a:txBody>
                    <a:bodyPr/>
                    <a:lstStyle/>
                    <a:p>
                      <a:pPr algn="just"/>
                      <a:r>
                        <a:rPr lang="en-ZA" dirty="0" smtClean="0"/>
                        <a:t>Chief Directorate Responsible for overall Public Service HRD Strategic Framework and policy of which GRS &amp; Youth</a:t>
                      </a:r>
                      <a:r>
                        <a:rPr lang="en-ZA" baseline="0" dirty="0" smtClean="0"/>
                        <a:t> Development programmes are but just 2 of 17 other areas.</a:t>
                      </a:r>
                      <a:endParaRPr lang="en-ZA" dirty="0" smtClean="0"/>
                    </a:p>
                  </a:txBody>
                  <a:tcPr/>
                </a:tc>
                <a:tc>
                  <a:txBody>
                    <a:bodyPr/>
                    <a:lstStyle/>
                    <a:p>
                      <a:r>
                        <a:rPr lang="en-ZA" dirty="0" smtClean="0"/>
                        <a:t>R800,000.00 p.a</a:t>
                      </a:r>
                      <a:endParaRPr lang="en-ZA" dirty="0"/>
                    </a:p>
                  </a:txBody>
                  <a:tcPr/>
                </a:tc>
              </a:tr>
            </a:tbl>
          </a:graphicData>
        </a:graphic>
      </p:graphicFrame>
      <p:sp>
        <p:nvSpPr>
          <p:cNvPr id="5" name="Slide Number Placeholder 4"/>
          <p:cNvSpPr>
            <a:spLocks noGrp="1"/>
          </p:cNvSpPr>
          <p:nvPr>
            <p:ph type="sldNum" sz="quarter" idx="12"/>
          </p:nvPr>
        </p:nvSpPr>
        <p:spPr/>
        <p:txBody>
          <a:bodyPr/>
          <a:lstStyle/>
          <a:p>
            <a:fld id="{B59ACEC8-D248-43BB-9E41-8F603F9ACC52}" type="slidenum">
              <a:rPr lang="en-ZA" smtClean="0"/>
              <a:pPr/>
              <a:t>36</a:t>
            </a:fld>
            <a:endParaRPr lang="en-ZA" dirty="0"/>
          </a:p>
        </p:txBody>
      </p:sp>
    </p:spTree>
    <p:extLst>
      <p:ext uri="{BB962C8B-B14F-4D97-AF65-F5344CB8AC3E}">
        <p14:creationId xmlns:p14="http://schemas.microsoft.com/office/powerpoint/2010/main" xmlns="" val="13362804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929984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PROBLEM STATEMENT (2)</a:t>
            </a:r>
            <a:endParaRPr lang="en-ZA" sz="3200" dirty="0"/>
          </a:p>
        </p:txBody>
      </p:sp>
      <p:sp>
        <p:nvSpPr>
          <p:cNvPr id="3" name="Content Placeholder 2"/>
          <p:cNvSpPr>
            <a:spLocks noGrp="1"/>
          </p:cNvSpPr>
          <p:nvPr>
            <p:ph idx="1"/>
          </p:nvPr>
        </p:nvSpPr>
        <p:spPr>
          <a:xfrm>
            <a:off x="0" y="1026472"/>
            <a:ext cx="12192000" cy="4811362"/>
          </a:xfrm>
        </p:spPr>
        <p:txBody>
          <a:bodyPr/>
          <a:lstStyle/>
          <a:p>
            <a:pPr algn="just">
              <a:lnSpc>
                <a:spcPct val="100000"/>
              </a:lnSpc>
              <a:spcBef>
                <a:spcPts val="0"/>
              </a:spcBef>
              <a:buFont typeface="Wingdings" panose="05000000000000000000" pitchFamily="2" charset="2"/>
              <a:buChar char="§"/>
            </a:pPr>
            <a:r>
              <a:rPr lang="en-GB" sz="2000" dirty="0" smtClean="0">
                <a:solidFill>
                  <a:schemeClr val="bg1"/>
                </a:solidFill>
                <a:latin typeface="Arial" panose="020B0604020202020204" pitchFamily="34" charset="0"/>
                <a:cs typeface="Arial" panose="020B0604020202020204" pitchFamily="34" charset="0"/>
              </a:rPr>
              <a:t>To achieve the foregoing, the NDP recommends that the State:</a:t>
            </a:r>
          </a:p>
          <a:p>
            <a:pPr marL="0" indent="0" algn="just">
              <a:lnSpc>
                <a:spcPct val="100000"/>
              </a:lnSpc>
              <a:spcBef>
                <a:spcPts val="0"/>
              </a:spcBef>
              <a:buNone/>
            </a:pPr>
            <a:endParaRPr lang="en-GB" sz="2000" dirty="0" smtClean="0">
              <a:solidFill>
                <a:schemeClr val="bg1"/>
              </a:solidFill>
              <a:latin typeface="Arial" panose="020B0604020202020204" pitchFamily="34" charset="0"/>
              <a:cs typeface="Arial" panose="020B0604020202020204" pitchFamily="34" charset="0"/>
            </a:endParaRPr>
          </a:p>
          <a:p>
            <a:pPr indent="60325" algn="just">
              <a:lnSpc>
                <a:spcPct val="100000"/>
              </a:lnSpc>
              <a:spcBef>
                <a:spcPts val="0"/>
              </a:spcBef>
            </a:pPr>
            <a:r>
              <a:rPr lang="en-GB" sz="2000" dirty="0" smtClean="0">
                <a:solidFill>
                  <a:schemeClr val="bg1"/>
                </a:solidFill>
                <a:latin typeface="Arial" panose="020B0604020202020204" pitchFamily="34" charset="0"/>
                <a:cs typeface="Arial" panose="020B0604020202020204" pitchFamily="34" charset="0"/>
              </a:rPr>
              <a:t> I</a:t>
            </a:r>
            <a:r>
              <a:rPr lang="en-GB" sz="2000" b="1" dirty="0" smtClean="0">
                <a:solidFill>
                  <a:schemeClr val="bg1"/>
                </a:solidFill>
                <a:latin typeface="Arial" panose="020B0604020202020204" pitchFamily="34" charset="0"/>
                <a:cs typeface="Arial" panose="020B0604020202020204" pitchFamily="34" charset="0"/>
              </a:rPr>
              <a:t>ntroduce </a:t>
            </a:r>
            <a:r>
              <a:rPr lang="en-GB" sz="2000" b="1" dirty="0">
                <a:solidFill>
                  <a:schemeClr val="bg1"/>
                </a:solidFill>
                <a:latin typeface="Arial" panose="020B0604020202020204" pitchFamily="34" charset="0"/>
                <a:cs typeface="Arial" panose="020B0604020202020204" pitchFamily="34" charset="0"/>
              </a:rPr>
              <a:t>a Formal Graduate Recruitment Scheme</a:t>
            </a:r>
            <a:r>
              <a:rPr lang="en-GB" sz="2000" dirty="0">
                <a:solidFill>
                  <a:schemeClr val="bg1"/>
                </a:solidFill>
                <a:latin typeface="Arial" panose="020B0604020202020204" pitchFamily="34" charset="0"/>
                <a:cs typeface="Arial" panose="020B0604020202020204" pitchFamily="34" charset="0"/>
              </a:rPr>
              <a:t> </a:t>
            </a:r>
            <a:r>
              <a:rPr lang="en-GB" sz="2000" b="1" u="sng" dirty="0">
                <a:solidFill>
                  <a:schemeClr val="bg1"/>
                </a:solidFill>
                <a:latin typeface="Arial" panose="020B0604020202020204" pitchFamily="34" charset="0"/>
                <a:cs typeface="Arial" panose="020B0604020202020204" pitchFamily="34" charset="0"/>
              </a:rPr>
              <a:t>focused </a:t>
            </a:r>
            <a:r>
              <a:rPr lang="en-GB" sz="2000" dirty="0" smtClean="0">
                <a:solidFill>
                  <a:schemeClr val="bg1"/>
                </a:solidFill>
                <a:latin typeface="Arial" panose="020B0604020202020204" pitchFamily="34" charset="0"/>
                <a:cs typeface="Arial" panose="020B0604020202020204" pitchFamily="34" charset="0"/>
              </a:rPr>
              <a:t>on: </a:t>
            </a:r>
          </a:p>
          <a:p>
            <a:pPr lvl="1" algn="just">
              <a:lnSpc>
                <a:spcPct val="100000"/>
              </a:lnSpc>
            </a:pPr>
            <a:r>
              <a:rPr lang="en-GB" i="1" dirty="0" smtClean="0">
                <a:solidFill>
                  <a:schemeClr val="bg1"/>
                </a:solidFill>
                <a:latin typeface="Arial" panose="020B0604020202020204" pitchFamily="34" charset="0"/>
                <a:cs typeface="Arial" panose="020B0604020202020204" pitchFamily="34" charset="0"/>
              </a:rPr>
              <a:t>Addressing </a:t>
            </a:r>
            <a:r>
              <a:rPr lang="en-GB" i="1" dirty="0">
                <a:solidFill>
                  <a:schemeClr val="bg1"/>
                </a:solidFill>
                <a:latin typeface="Arial" panose="020B0604020202020204" pitchFamily="34" charset="0"/>
                <a:cs typeface="Arial" panose="020B0604020202020204" pitchFamily="34" charset="0"/>
              </a:rPr>
              <a:t>challenges </a:t>
            </a:r>
            <a:r>
              <a:rPr lang="en-GB" dirty="0">
                <a:solidFill>
                  <a:schemeClr val="bg1"/>
                </a:solidFill>
                <a:latin typeface="Arial" panose="020B0604020202020204" pitchFamily="34" charset="0"/>
                <a:cs typeface="Arial" panose="020B0604020202020204" pitchFamily="34" charset="0"/>
              </a:rPr>
              <a:t>faced </a:t>
            </a:r>
            <a:r>
              <a:rPr lang="en-GB" i="1" dirty="0">
                <a:solidFill>
                  <a:schemeClr val="bg1"/>
                </a:solidFill>
                <a:latin typeface="Arial" panose="020B0604020202020204" pitchFamily="34" charset="0"/>
                <a:cs typeface="Arial" panose="020B0604020202020204" pitchFamily="34" charset="0"/>
              </a:rPr>
              <a:t>in implementation </a:t>
            </a:r>
            <a:r>
              <a:rPr lang="en-GB" dirty="0">
                <a:solidFill>
                  <a:schemeClr val="bg1"/>
                </a:solidFill>
                <a:latin typeface="Arial" panose="020B0604020202020204" pitchFamily="34" charset="0"/>
                <a:cs typeface="Arial" panose="020B0604020202020204" pitchFamily="34" charset="0"/>
              </a:rPr>
              <a:t>rather than at high-level policy formulation. </a:t>
            </a:r>
            <a:endParaRPr lang="en-GB" dirty="0" smtClean="0">
              <a:solidFill>
                <a:schemeClr val="bg1"/>
              </a:solidFill>
              <a:latin typeface="Arial" panose="020B0604020202020204" pitchFamily="34" charset="0"/>
              <a:cs typeface="Arial" panose="020B0604020202020204" pitchFamily="34" charset="0"/>
            </a:endParaRPr>
          </a:p>
          <a:p>
            <a:pPr lvl="1" algn="just">
              <a:lnSpc>
                <a:spcPct val="100000"/>
              </a:lnSpc>
            </a:pPr>
            <a:r>
              <a:rPr lang="en-GB" i="1" dirty="0" smtClean="0">
                <a:solidFill>
                  <a:schemeClr val="bg1"/>
                </a:solidFill>
                <a:latin typeface="Arial" panose="020B0604020202020204" pitchFamily="34" charset="0"/>
                <a:cs typeface="Arial" panose="020B0604020202020204" pitchFamily="34" charset="0"/>
              </a:rPr>
              <a:t>Co-existing  </a:t>
            </a:r>
            <a:r>
              <a:rPr lang="en-GB" dirty="0">
                <a:solidFill>
                  <a:schemeClr val="bg1"/>
                </a:solidFill>
                <a:latin typeface="Arial" panose="020B0604020202020204" pitchFamily="34" charset="0"/>
                <a:cs typeface="Arial" panose="020B0604020202020204" pitchFamily="34" charset="0"/>
              </a:rPr>
              <a:t>with, rather than </a:t>
            </a:r>
            <a:r>
              <a:rPr lang="en-GB" dirty="0" smtClean="0">
                <a:solidFill>
                  <a:schemeClr val="bg1"/>
                </a:solidFill>
                <a:latin typeface="Arial" panose="020B0604020202020204" pitchFamily="34" charset="0"/>
                <a:cs typeface="Arial" panose="020B0604020202020204" pitchFamily="34" charset="0"/>
              </a:rPr>
              <a:t>replacing, </a:t>
            </a:r>
            <a:r>
              <a:rPr lang="en-GB" dirty="0">
                <a:solidFill>
                  <a:schemeClr val="bg1"/>
                </a:solidFill>
                <a:latin typeface="Arial" panose="020B0604020202020204" pitchFamily="34" charset="0"/>
                <a:cs typeface="Arial" panose="020B0604020202020204" pitchFamily="34" charset="0"/>
              </a:rPr>
              <a:t>other recruitment routes in the public </a:t>
            </a:r>
            <a:r>
              <a:rPr lang="en-GB" dirty="0" smtClean="0">
                <a:solidFill>
                  <a:schemeClr val="bg1"/>
                </a:solidFill>
                <a:latin typeface="Arial" panose="020B0604020202020204" pitchFamily="34" charset="0"/>
                <a:cs typeface="Arial" panose="020B0604020202020204" pitchFamily="34" charset="0"/>
              </a:rPr>
              <a:t>service.</a:t>
            </a:r>
            <a:endParaRPr lang="en-ZA" b="1" dirty="0">
              <a:solidFill>
                <a:schemeClr val="bg1"/>
              </a:solidFill>
              <a:latin typeface="Arial" panose="020B0604020202020204" pitchFamily="34" charset="0"/>
              <a:cs typeface="Arial" panose="020B0604020202020204" pitchFamily="34" charset="0"/>
            </a:endParaRPr>
          </a:p>
          <a:p>
            <a:pPr lvl="1" algn="just">
              <a:lnSpc>
                <a:spcPct val="100000"/>
              </a:lnSpc>
            </a:pPr>
            <a:r>
              <a:rPr lang="en-ZA" i="1" dirty="0" smtClean="0">
                <a:solidFill>
                  <a:schemeClr val="bg1"/>
                </a:solidFill>
                <a:latin typeface="Arial" panose="020B0604020202020204" pitchFamily="34" charset="0"/>
                <a:cs typeface="Arial" panose="020B0604020202020204" pitchFamily="34" charset="0"/>
              </a:rPr>
              <a:t>Strengthening </a:t>
            </a:r>
            <a:r>
              <a:rPr lang="en-ZA" i="1" dirty="0">
                <a:solidFill>
                  <a:schemeClr val="bg1"/>
                </a:solidFill>
                <a:latin typeface="Arial" panose="020B0604020202020204" pitchFamily="34" charset="0"/>
                <a:cs typeface="Arial" panose="020B0604020202020204" pitchFamily="34" charset="0"/>
              </a:rPr>
              <a:t>the talent </a:t>
            </a:r>
            <a:r>
              <a:rPr lang="en-ZA" dirty="0">
                <a:solidFill>
                  <a:schemeClr val="bg1"/>
                </a:solidFill>
                <a:latin typeface="Arial" panose="020B0604020202020204" pitchFamily="34" charset="0"/>
                <a:cs typeface="Arial" panose="020B0604020202020204" pitchFamily="34" charset="0"/>
              </a:rPr>
              <a:t>pipeline for the Public Service’s future capacity, and be coordinated centrally. </a:t>
            </a:r>
            <a:endParaRPr lang="en-ZA" dirty="0" smtClean="0">
              <a:solidFill>
                <a:schemeClr val="bg1"/>
              </a:solidFill>
              <a:latin typeface="Arial" panose="020B0604020202020204" pitchFamily="34" charset="0"/>
              <a:cs typeface="Arial" panose="020B0604020202020204" pitchFamily="34" charset="0"/>
            </a:endParaRPr>
          </a:p>
          <a:p>
            <a:pPr algn="just">
              <a:lnSpc>
                <a:spcPct val="100000"/>
              </a:lnSpc>
            </a:pPr>
            <a:r>
              <a:rPr lang="en-GB" b="1" dirty="0" smtClean="0">
                <a:solidFill>
                  <a:schemeClr val="accent6">
                    <a:lumMod val="75000"/>
                  </a:schemeClr>
                </a:solidFill>
                <a:latin typeface="Arial" panose="020B0604020202020204" pitchFamily="34" charset="0"/>
                <a:cs typeface="Arial" panose="020B0604020202020204" pitchFamily="34" charset="0"/>
              </a:rPr>
              <a:t>The </a:t>
            </a:r>
            <a:r>
              <a:rPr lang="en-US" b="1" dirty="0">
                <a:solidFill>
                  <a:schemeClr val="accent6">
                    <a:lumMod val="75000"/>
                  </a:schemeClr>
                </a:solidFill>
                <a:latin typeface="Arial" panose="020B0604020202020204" pitchFamily="34" charset="0"/>
                <a:cs typeface="Arial" panose="020B0604020202020204" pitchFamily="34" charset="0"/>
              </a:rPr>
              <a:t>expected outcome </a:t>
            </a:r>
            <a:r>
              <a:rPr lang="en-GB" dirty="0" smtClean="0">
                <a:solidFill>
                  <a:schemeClr val="accent6">
                    <a:lumMod val="75000"/>
                  </a:schemeClr>
                </a:solidFill>
                <a:latin typeface="Arial" panose="020B0604020202020204" pitchFamily="34" charset="0"/>
                <a:cs typeface="Arial" panose="020B0604020202020204" pitchFamily="34" charset="0"/>
              </a:rPr>
              <a:t>was </a:t>
            </a:r>
            <a:r>
              <a:rPr lang="en-GB" dirty="0">
                <a:solidFill>
                  <a:schemeClr val="accent6">
                    <a:lumMod val="75000"/>
                  </a:schemeClr>
                </a:solidFill>
                <a:latin typeface="Arial" panose="020B0604020202020204" pitchFamily="34" charset="0"/>
                <a:cs typeface="Arial" panose="020B0604020202020204" pitchFamily="34" charset="0"/>
              </a:rPr>
              <a:t>for the Public Service to have a </a:t>
            </a:r>
            <a:r>
              <a:rPr lang="en-GB" u="sng" dirty="0">
                <a:solidFill>
                  <a:schemeClr val="accent6">
                    <a:lumMod val="75000"/>
                  </a:schemeClr>
                </a:solidFill>
                <a:latin typeface="Arial" panose="020B0604020202020204" pitchFamily="34" charset="0"/>
                <a:cs typeface="Arial" panose="020B0604020202020204" pitchFamily="34" charset="0"/>
              </a:rPr>
              <a:t>well defined, transparent and shared strategy for recruiting</a:t>
            </a:r>
            <a:r>
              <a:rPr lang="en-GB" dirty="0">
                <a:solidFill>
                  <a:schemeClr val="accent6">
                    <a:lumMod val="75000"/>
                  </a:schemeClr>
                </a:solidFill>
                <a:latin typeface="Arial" panose="020B0604020202020204" pitchFamily="34" charset="0"/>
                <a:cs typeface="Arial" panose="020B0604020202020204" pitchFamily="34" charset="0"/>
              </a:rPr>
              <a:t> dedicated young people and ensuring that their skills are </a:t>
            </a:r>
            <a:r>
              <a:rPr lang="en-GB" dirty="0" smtClean="0">
                <a:solidFill>
                  <a:schemeClr val="accent6">
                    <a:lumMod val="75000"/>
                  </a:schemeClr>
                </a:solidFill>
                <a:latin typeface="Arial" panose="020B0604020202020204" pitchFamily="34" charset="0"/>
                <a:cs typeface="Arial" panose="020B0604020202020204" pitchFamily="34" charset="0"/>
              </a:rPr>
              <a:t>developed and </a:t>
            </a:r>
            <a:r>
              <a:rPr lang="en-GB" u="sng" dirty="0">
                <a:solidFill>
                  <a:schemeClr val="accent6">
                    <a:lumMod val="75000"/>
                  </a:schemeClr>
                </a:solidFill>
                <a:latin typeface="Arial" panose="020B0604020202020204" pitchFamily="34" charset="0"/>
                <a:cs typeface="Arial" panose="020B0604020202020204" pitchFamily="34" charset="0"/>
              </a:rPr>
              <a:t>accompanied </a:t>
            </a:r>
            <a:r>
              <a:rPr lang="en-GB" u="sng" dirty="0" smtClean="0">
                <a:solidFill>
                  <a:schemeClr val="accent6">
                    <a:lumMod val="75000"/>
                  </a:schemeClr>
                </a:solidFill>
                <a:latin typeface="Arial" panose="020B0604020202020204" pitchFamily="34" charset="0"/>
                <a:cs typeface="Arial" panose="020B0604020202020204" pitchFamily="34" charset="0"/>
              </a:rPr>
              <a:t>with career progression</a:t>
            </a:r>
            <a:r>
              <a:rPr lang="en-GB" dirty="0" smtClean="0">
                <a:solidFill>
                  <a:schemeClr val="accent6">
                    <a:lumMod val="75000"/>
                  </a:schemeClr>
                </a:solidFill>
                <a:latin typeface="Arial" panose="020B0604020202020204" pitchFamily="34" charset="0"/>
                <a:cs typeface="Arial" panose="020B0604020202020204" pitchFamily="34" charset="0"/>
              </a:rPr>
              <a:t> to </a:t>
            </a:r>
            <a:r>
              <a:rPr lang="en-GB" dirty="0">
                <a:solidFill>
                  <a:schemeClr val="accent6">
                    <a:lumMod val="75000"/>
                  </a:schemeClr>
                </a:solidFill>
                <a:latin typeface="Arial" panose="020B0604020202020204" pitchFamily="34" charset="0"/>
                <a:cs typeface="Arial" panose="020B0604020202020204" pitchFamily="34" charset="0"/>
              </a:rPr>
              <a:t>ensure that they are </a:t>
            </a:r>
            <a:r>
              <a:rPr lang="en-GB" u="sng" dirty="0">
                <a:solidFill>
                  <a:schemeClr val="accent6">
                    <a:lumMod val="75000"/>
                  </a:schemeClr>
                </a:solidFill>
                <a:latin typeface="Arial" panose="020B0604020202020204" pitchFamily="34" charset="0"/>
                <a:cs typeface="Arial" panose="020B0604020202020204" pitchFamily="34" charset="0"/>
              </a:rPr>
              <a:t>retained</a:t>
            </a:r>
            <a:r>
              <a:rPr lang="en-GB" dirty="0">
                <a:solidFill>
                  <a:schemeClr val="accent6">
                    <a:lumMod val="75000"/>
                  </a:schemeClr>
                </a:solidFill>
                <a:latin typeface="Arial" panose="020B0604020202020204" pitchFamily="34" charset="0"/>
                <a:cs typeface="Arial" panose="020B0604020202020204" pitchFamily="34" charset="0"/>
              </a:rPr>
              <a:t> in the service, </a:t>
            </a:r>
            <a:r>
              <a:rPr lang="en-GB" dirty="0" smtClean="0">
                <a:solidFill>
                  <a:schemeClr val="accent6">
                    <a:lumMod val="75000"/>
                  </a:schemeClr>
                </a:solidFill>
                <a:latin typeface="Arial" panose="020B0604020202020204" pitchFamily="34" charset="0"/>
                <a:cs typeface="Arial" panose="020B0604020202020204" pitchFamily="34" charset="0"/>
              </a:rPr>
              <a:t>… in </a:t>
            </a:r>
            <a:r>
              <a:rPr lang="en-GB" dirty="0">
                <a:solidFill>
                  <a:schemeClr val="accent6">
                    <a:lumMod val="75000"/>
                  </a:schemeClr>
                </a:solidFill>
                <a:latin typeface="Arial" panose="020B0604020202020204" pitchFamily="34" charset="0"/>
                <a:cs typeface="Arial" panose="020B0604020202020204" pitchFamily="34" charset="0"/>
              </a:rPr>
              <a:t>the specialised areas they are primarily qualified in.</a:t>
            </a:r>
          </a:p>
          <a:p>
            <a:pPr algn="just">
              <a:lnSpc>
                <a:spcPct val="100000"/>
              </a:lnSpc>
            </a:pPr>
            <a:endParaRPr lang="en-ZA" sz="2000" dirty="0" smtClean="0">
              <a:latin typeface="Arial" panose="020B0604020202020204" pitchFamily="34" charset="0"/>
              <a:cs typeface="Arial" panose="020B0604020202020204" pitchFamily="34" charset="0"/>
            </a:endParaRPr>
          </a:p>
          <a:p>
            <a:pPr algn="just">
              <a:lnSpc>
                <a:spcPct val="100000"/>
              </a:lnSpc>
            </a:pPr>
            <a:endParaRPr lang="en-ZA" sz="2200" dirty="0"/>
          </a:p>
          <a:p>
            <a:pPr marL="0" indent="0" algn="just">
              <a:lnSpc>
                <a:spcPct val="100000"/>
              </a:lnSpc>
              <a:buNone/>
            </a:pPr>
            <a:r>
              <a:rPr lang="en-ZA" sz="2200" dirty="0" smtClean="0"/>
              <a:t>  </a:t>
            </a:r>
            <a:endParaRPr lang="en-ZA" sz="1800"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4</a:t>
            </a:fld>
            <a:endParaRPr lang="en-ZA" dirty="0"/>
          </a:p>
        </p:txBody>
      </p:sp>
    </p:spTree>
    <p:extLst>
      <p:ext uri="{BB962C8B-B14F-4D97-AF65-F5344CB8AC3E}">
        <p14:creationId xmlns:p14="http://schemas.microsoft.com/office/powerpoint/2010/main" xmlns="" val="970600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0"/>
            <a:ext cx="10359886" cy="1094545"/>
          </a:xfrm>
        </p:spPr>
        <p:txBody>
          <a:bodyPr/>
          <a:lstStyle/>
          <a:p>
            <a:pPr algn="ctr"/>
            <a:r>
              <a:rPr lang="en-US" dirty="0" smtClean="0"/>
              <a:t>PRE-GRADUATE RECRUITMENT SCHEME FRAMEWORK 2014-2018</a:t>
            </a:r>
            <a:endParaRPr lang="en-US" dirty="0"/>
          </a:p>
        </p:txBody>
      </p:sp>
      <p:sp>
        <p:nvSpPr>
          <p:cNvPr id="3" name="Content Placeholder 2"/>
          <p:cNvSpPr>
            <a:spLocks noGrp="1"/>
          </p:cNvSpPr>
          <p:nvPr>
            <p:ph idx="1"/>
          </p:nvPr>
        </p:nvSpPr>
        <p:spPr>
          <a:xfrm>
            <a:off x="228600" y="1881809"/>
            <a:ext cx="11809203" cy="914400"/>
          </a:xfrm>
        </p:spPr>
        <p:txBody>
          <a:bodyPr/>
          <a:lstStyle/>
          <a:p>
            <a:pPr marL="0" indent="0" algn="ctr">
              <a:buNone/>
            </a:pPr>
            <a:r>
              <a:rPr lang="en-US" sz="4400" b="1" dirty="0" smtClean="0">
                <a:solidFill>
                  <a:schemeClr val="bg1"/>
                </a:solidFill>
                <a:latin typeface="Arial" panose="020B0604020202020204" pitchFamily="34" charset="0"/>
                <a:cs typeface="Arial" panose="020B0604020202020204" pitchFamily="34" charset="0"/>
              </a:rPr>
              <a:t>PRE-GRADUATE </a:t>
            </a:r>
            <a:r>
              <a:rPr lang="en-US" sz="4400" b="1" dirty="0">
                <a:solidFill>
                  <a:schemeClr val="bg1"/>
                </a:solidFill>
                <a:latin typeface="Arial" panose="020B0604020202020204" pitchFamily="34" charset="0"/>
                <a:cs typeface="Arial" panose="020B0604020202020204" pitchFamily="34" charset="0"/>
              </a:rPr>
              <a:t>RECRUITMENT SCHEME FRAMEWORK </a:t>
            </a:r>
            <a:r>
              <a:rPr lang="en-US" sz="4400" b="1" dirty="0" smtClean="0">
                <a:solidFill>
                  <a:schemeClr val="bg1"/>
                </a:solidFill>
                <a:latin typeface="Arial" panose="020B0604020202020204" pitchFamily="34" charset="0"/>
                <a:cs typeface="Arial" panose="020B0604020202020204" pitchFamily="34" charset="0"/>
              </a:rPr>
              <a:t>DATA </a:t>
            </a:r>
          </a:p>
          <a:p>
            <a:pPr marL="0" indent="0" algn="ctr">
              <a:buNone/>
            </a:pPr>
            <a:r>
              <a:rPr lang="en-US" sz="4400" b="1" dirty="0" smtClean="0">
                <a:solidFill>
                  <a:schemeClr val="bg1"/>
                </a:solidFill>
                <a:latin typeface="Arial" panose="020B0604020202020204" pitchFamily="34" charset="0"/>
                <a:cs typeface="Arial" panose="020B0604020202020204" pitchFamily="34" charset="0"/>
              </a:rPr>
              <a:t>2014-2018</a:t>
            </a:r>
            <a:endParaRPr lang="en-US" sz="4400" b="1" dirty="0">
              <a:solidFill>
                <a:schemeClr val="bg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59ACEC8-D248-43BB-9E41-8F603F9ACC52}" type="slidenum">
              <a:rPr lang="en-ZA" smtClean="0"/>
              <a:pPr/>
              <a:t>5</a:t>
            </a:fld>
            <a:endParaRPr lang="en-ZA" dirty="0"/>
          </a:p>
        </p:txBody>
      </p:sp>
    </p:spTree>
    <p:extLst>
      <p:ext uri="{BB962C8B-B14F-4D97-AF65-F5344CB8AC3E}">
        <p14:creationId xmlns:p14="http://schemas.microsoft.com/office/powerpoint/2010/main" xmlns="" val="42322495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912424" cy="1080120"/>
          </a:xfrm>
        </p:spPr>
        <p:txBody>
          <a:bodyPr>
            <a:noAutofit/>
          </a:bodyPr>
          <a:lstStyle/>
          <a:p>
            <a:pPr algn="ctr"/>
            <a:r>
              <a:rPr lang="en-ZA" sz="3200" b="1" dirty="0" smtClean="0">
                <a:latin typeface="Arial Black" pitchFamily="34" charset="0"/>
              </a:rPr>
              <a:t>Overview of Public </a:t>
            </a:r>
            <a:r>
              <a:rPr lang="en-ZA" sz="3200" b="1" dirty="0">
                <a:latin typeface="Arial Black" pitchFamily="34" charset="0"/>
              </a:rPr>
              <a:t>Service  </a:t>
            </a:r>
            <a:r>
              <a:rPr lang="en-ZA" sz="3200" b="1" dirty="0" smtClean="0">
                <a:latin typeface="Arial Black" pitchFamily="34" charset="0"/>
              </a:rPr>
              <a:t>Implementation Data </a:t>
            </a:r>
            <a:r>
              <a:rPr lang="en-ZA" sz="3200" b="1" dirty="0">
                <a:latin typeface="Arial Black" pitchFamily="34" charset="0"/>
              </a:rPr>
              <a:t>2014/15 -2017/18</a:t>
            </a:r>
            <a:endParaRPr lang="en-US" sz="3200" b="1" dirty="0">
              <a:latin typeface="Arial Black" pitchFamily="34" charset="0"/>
            </a:endParaRPr>
          </a:p>
        </p:txBody>
      </p:sp>
      <p:sp>
        <p:nvSpPr>
          <p:cNvPr id="4" name="Slide Number Placeholder 3"/>
          <p:cNvSpPr>
            <a:spLocks noGrp="1"/>
          </p:cNvSpPr>
          <p:nvPr>
            <p:ph type="sldNum" sz="quarter" idx="12"/>
          </p:nvPr>
        </p:nvSpPr>
        <p:spPr/>
        <p:txBody>
          <a:bodyPr/>
          <a:lstStyle/>
          <a:p>
            <a:pPr>
              <a:defRPr/>
            </a:pPr>
            <a:fld id="{4DE96417-4ADB-4B1E-9DF8-F791D7DFC93B}" type="slidenum">
              <a:rPr lang="en-GB" smtClean="0"/>
              <a:pPr>
                <a:defRPr/>
              </a:pPr>
              <a:t>6</a:t>
            </a:fld>
            <a:endParaRPr lang="en-GB" dirty="0"/>
          </a:p>
        </p:txBody>
      </p:sp>
      <p:pic>
        <p:nvPicPr>
          <p:cNvPr id="6" name="Picture 2" descr="3dcoatl"/>
          <p:cNvPicPr>
            <a:picLocks noChangeAspect="1" noChangeArrowheads="1"/>
          </p:cNvPicPr>
          <p:nvPr/>
        </p:nvPicPr>
        <p:blipFill>
          <a:blip r:embed="rId2" cstate="print"/>
          <a:srcRect/>
          <a:stretch>
            <a:fillRect/>
          </a:stretch>
        </p:blipFill>
        <p:spPr bwMode="auto">
          <a:xfrm>
            <a:off x="9912424" y="0"/>
            <a:ext cx="755576" cy="980728"/>
          </a:xfrm>
          <a:prstGeom prst="rect">
            <a:avLst/>
          </a:prstGeom>
          <a:noFill/>
          <a:ln w="9525">
            <a:noFill/>
            <a:miter lim="800000"/>
            <a:headEnd/>
            <a:tailEnd/>
          </a:ln>
        </p:spPr>
      </p:pic>
      <p:pic>
        <p:nvPicPr>
          <p:cNvPr id="7" name="Picture 6"/>
          <p:cNvPicPr>
            <a:picLocks noChangeAspect="1"/>
          </p:cNvPicPr>
          <p:nvPr/>
        </p:nvPicPr>
        <p:blipFill>
          <a:blip r:embed="rId3" cstate="print">
            <a:clrChange>
              <a:clrFrom>
                <a:srgbClr val="FFFFFF"/>
              </a:clrFrom>
              <a:clrTo>
                <a:srgbClr val="FFFFFF">
                  <a:alpha val="0"/>
                </a:srgbClr>
              </a:clrTo>
            </a:clrChange>
          </a:blip>
          <a:stretch>
            <a:fillRect/>
          </a:stretch>
        </p:blipFill>
        <p:spPr>
          <a:xfrm>
            <a:off x="282222" y="1080120"/>
            <a:ext cx="11379200" cy="4688502"/>
          </a:xfrm>
          <a:prstGeom prst="rect">
            <a:avLst/>
          </a:prstGeom>
        </p:spPr>
      </p:pic>
    </p:spTree>
    <p:extLst>
      <p:ext uri="{BB962C8B-B14F-4D97-AF65-F5344CB8AC3E}">
        <p14:creationId xmlns:p14="http://schemas.microsoft.com/office/powerpoint/2010/main" xmlns="" val="296641338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045" y="157554"/>
            <a:ext cx="10647476" cy="969092"/>
          </a:xfrm>
        </p:spPr>
        <p:txBody>
          <a:bodyPr/>
          <a:lstStyle/>
          <a:p>
            <a:r>
              <a:rPr lang="en-ZA" sz="3200" dirty="0" smtClean="0"/>
              <a:t>NUMBER OF CANDIDATES IN PROGRAMMES PER YEAR</a:t>
            </a:r>
            <a:endParaRPr lang="en-ZA" sz="3200" dirty="0"/>
          </a:p>
        </p:txBody>
      </p:sp>
      <p:graphicFrame>
        <p:nvGraphicFramePr>
          <p:cNvPr id="5" name="Table 4"/>
          <p:cNvGraphicFramePr>
            <a:graphicFrameLocks noGrp="1"/>
          </p:cNvGraphicFramePr>
          <p:nvPr>
            <p:extLst>
              <p:ext uri="{D42A27DB-BD31-4B8C-83A1-F6EECF244321}">
                <p14:modId xmlns:p14="http://schemas.microsoft.com/office/powerpoint/2010/main" xmlns="" val="3689609447"/>
              </p:ext>
            </p:extLst>
          </p:nvPr>
        </p:nvGraphicFramePr>
        <p:xfrm>
          <a:off x="317241" y="1053069"/>
          <a:ext cx="10972800" cy="4745441"/>
        </p:xfrm>
        <a:graphic>
          <a:graphicData uri="http://schemas.openxmlformats.org/drawingml/2006/table">
            <a:tbl>
              <a:tblPr>
                <a:tableStyleId>{5C22544A-7EE6-4342-B048-85BDC9FD1C3A}</a:tableStyleId>
              </a:tblPr>
              <a:tblGrid>
                <a:gridCol w="2621902">
                  <a:extLst>
                    <a:ext uri="{9D8B030D-6E8A-4147-A177-3AD203B41FA5}">
                      <a16:colId xmlns="" xmlns:a16="http://schemas.microsoft.com/office/drawing/2014/main" val="20000"/>
                    </a:ext>
                  </a:extLst>
                </a:gridCol>
                <a:gridCol w="1548882">
                  <a:extLst>
                    <a:ext uri="{9D8B030D-6E8A-4147-A177-3AD203B41FA5}">
                      <a16:colId xmlns="" xmlns:a16="http://schemas.microsoft.com/office/drawing/2014/main" val="20001"/>
                    </a:ext>
                  </a:extLst>
                </a:gridCol>
                <a:gridCol w="1698171">
                  <a:extLst>
                    <a:ext uri="{9D8B030D-6E8A-4147-A177-3AD203B41FA5}">
                      <a16:colId xmlns="" xmlns:a16="http://schemas.microsoft.com/office/drawing/2014/main" val="20002"/>
                    </a:ext>
                  </a:extLst>
                </a:gridCol>
                <a:gridCol w="1576874">
                  <a:extLst>
                    <a:ext uri="{9D8B030D-6E8A-4147-A177-3AD203B41FA5}">
                      <a16:colId xmlns="" xmlns:a16="http://schemas.microsoft.com/office/drawing/2014/main" val="20003"/>
                    </a:ext>
                  </a:extLst>
                </a:gridCol>
                <a:gridCol w="1436914">
                  <a:extLst>
                    <a:ext uri="{9D8B030D-6E8A-4147-A177-3AD203B41FA5}">
                      <a16:colId xmlns="" xmlns:a16="http://schemas.microsoft.com/office/drawing/2014/main" val="20004"/>
                    </a:ext>
                  </a:extLst>
                </a:gridCol>
                <a:gridCol w="2090057">
                  <a:extLst>
                    <a:ext uri="{9D8B030D-6E8A-4147-A177-3AD203B41FA5}">
                      <a16:colId xmlns="" xmlns:a16="http://schemas.microsoft.com/office/drawing/2014/main" val="20005"/>
                    </a:ext>
                  </a:extLst>
                </a:gridCol>
              </a:tblGrid>
              <a:tr h="701087">
                <a:tc>
                  <a:txBody>
                    <a:bodyPr/>
                    <a:lstStyle/>
                    <a:p>
                      <a:pPr algn="l" rtl="0" fontAlgn="t"/>
                      <a:r>
                        <a:rPr lang="en-ZA" sz="2000" u="none" strike="noStrike" dirty="0">
                          <a:effectLst/>
                        </a:rPr>
                        <a:t>Provincial/      </a:t>
                      </a:r>
                      <a:r>
                        <a:rPr lang="en-ZA" sz="2000" u="none" strike="noStrike" dirty="0" smtClean="0">
                          <a:effectLst/>
                        </a:rPr>
                        <a:t>National </a:t>
                      </a:r>
                      <a:r>
                        <a:rPr lang="en-ZA" sz="2000" u="none" strike="noStrike" dirty="0">
                          <a:effectLst/>
                        </a:rPr>
                        <a:t>Departments</a:t>
                      </a:r>
                      <a:endParaRPr lang="en-ZA" sz="2000" b="0" i="0" u="none" strike="noStrike" dirty="0">
                        <a:solidFill>
                          <a:srgbClr val="000000"/>
                        </a:solidFill>
                        <a:effectLst/>
                        <a:latin typeface="Trebuchet MS" panose="020B0603020202020204" pitchFamily="34" charset="0"/>
                      </a:endParaRPr>
                    </a:p>
                  </a:txBody>
                  <a:tcPr marL="0" marR="0" marT="0" marB="0">
                    <a:solidFill>
                      <a:schemeClr val="accent1">
                        <a:lumMod val="60000"/>
                        <a:lumOff val="40000"/>
                      </a:schemeClr>
                    </a:solidFill>
                  </a:tcPr>
                </a:tc>
                <a:tc>
                  <a:txBody>
                    <a:bodyPr/>
                    <a:lstStyle/>
                    <a:p>
                      <a:pPr algn="ctr" rtl="0" fontAlgn="t"/>
                      <a:r>
                        <a:rPr lang="en-ZA" sz="2000" u="none" strike="noStrike" dirty="0">
                          <a:effectLst/>
                        </a:rPr>
                        <a:t>2014/15</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1">
                        <a:lumMod val="60000"/>
                        <a:lumOff val="40000"/>
                      </a:schemeClr>
                    </a:solidFill>
                  </a:tcPr>
                </a:tc>
                <a:tc>
                  <a:txBody>
                    <a:bodyPr/>
                    <a:lstStyle/>
                    <a:p>
                      <a:pPr algn="ctr" rtl="0" fontAlgn="t"/>
                      <a:r>
                        <a:rPr lang="en-ZA" sz="2000" u="none" strike="noStrike" dirty="0">
                          <a:effectLst/>
                        </a:rPr>
                        <a:t>2015/16</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1">
                        <a:lumMod val="60000"/>
                        <a:lumOff val="40000"/>
                      </a:schemeClr>
                    </a:solidFill>
                  </a:tcPr>
                </a:tc>
                <a:tc>
                  <a:txBody>
                    <a:bodyPr/>
                    <a:lstStyle/>
                    <a:p>
                      <a:pPr algn="ctr" rtl="0" fontAlgn="t"/>
                      <a:r>
                        <a:rPr lang="en-ZA" sz="2000" u="none" strike="noStrike" dirty="0">
                          <a:effectLst/>
                        </a:rPr>
                        <a:t>2016/17</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1">
                        <a:lumMod val="60000"/>
                        <a:lumOff val="40000"/>
                      </a:schemeClr>
                    </a:solidFill>
                  </a:tcPr>
                </a:tc>
                <a:tc>
                  <a:txBody>
                    <a:bodyPr/>
                    <a:lstStyle/>
                    <a:p>
                      <a:pPr algn="ctr" rtl="0" fontAlgn="t"/>
                      <a:r>
                        <a:rPr lang="en-ZA" sz="2000" u="none" strike="noStrike" dirty="0">
                          <a:effectLst/>
                        </a:rPr>
                        <a:t>2017/18</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1">
                        <a:lumMod val="60000"/>
                        <a:lumOff val="40000"/>
                      </a:schemeClr>
                    </a:solidFill>
                  </a:tcPr>
                </a:tc>
                <a:tc>
                  <a:txBody>
                    <a:bodyPr/>
                    <a:lstStyle/>
                    <a:p>
                      <a:pPr algn="ctr" rtl="0" fontAlgn="t"/>
                      <a:r>
                        <a:rPr lang="en-ZA" sz="2000" u="none" strike="noStrike" dirty="0" smtClean="0">
                          <a:effectLst/>
                        </a:rPr>
                        <a:t>Total:</a:t>
                      </a:r>
                    </a:p>
                    <a:p>
                      <a:pPr algn="ctr" rtl="0" fontAlgn="t"/>
                      <a:r>
                        <a:rPr lang="en-ZA" sz="2000" u="none" strike="noStrike" dirty="0" smtClean="0">
                          <a:effectLst/>
                        </a:rPr>
                        <a:t>2014/15 –2017/18</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6">
                        <a:lumMod val="60000"/>
                        <a:lumOff val="40000"/>
                      </a:schemeClr>
                    </a:solidFill>
                  </a:tcPr>
                </a:tc>
                <a:extLst>
                  <a:ext uri="{0D108BD9-81ED-4DB2-BD59-A6C34878D82A}">
                    <a16:rowId xmlns="" xmlns:a16="http://schemas.microsoft.com/office/drawing/2014/main" val="10000"/>
                  </a:ext>
                </a:extLst>
              </a:tr>
              <a:tr h="498177">
                <a:tc>
                  <a:txBody>
                    <a:bodyPr/>
                    <a:lstStyle/>
                    <a:p>
                      <a:pPr algn="just" rtl="0" fontAlgn="ctr"/>
                      <a:r>
                        <a:rPr lang="en-ZA" sz="2000" u="none" strike="noStrike" dirty="0">
                          <a:effectLst/>
                        </a:rPr>
                        <a:t>Eastern Cape </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2 502</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561</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2 352</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1 922</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7 337</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6">
                        <a:lumMod val="60000"/>
                        <a:lumOff val="40000"/>
                      </a:schemeClr>
                    </a:solidFill>
                  </a:tcPr>
                </a:tc>
                <a:extLst>
                  <a:ext uri="{0D108BD9-81ED-4DB2-BD59-A6C34878D82A}">
                    <a16:rowId xmlns="" xmlns:a16="http://schemas.microsoft.com/office/drawing/2014/main" val="10001"/>
                  </a:ext>
                </a:extLst>
              </a:tr>
              <a:tr h="295021">
                <a:tc>
                  <a:txBody>
                    <a:bodyPr/>
                    <a:lstStyle/>
                    <a:p>
                      <a:pPr algn="just" rtl="0" fontAlgn="ctr"/>
                      <a:r>
                        <a:rPr lang="en-ZA" sz="2000" u="none" strike="noStrike" dirty="0">
                          <a:effectLst/>
                        </a:rPr>
                        <a:t>Free State</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2 243</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2 275</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1 364</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2 370</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8 252</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6">
                        <a:lumMod val="60000"/>
                        <a:lumOff val="40000"/>
                      </a:schemeClr>
                    </a:solidFill>
                  </a:tcPr>
                </a:tc>
                <a:extLst>
                  <a:ext uri="{0D108BD9-81ED-4DB2-BD59-A6C34878D82A}">
                    <a16:rowId xmlns="" xmlns:a16="http://schemas.microsoft.com/office/drawing/2014/main" val="10002"/>
                  </a:ext>
                </a:extLst>
              </a:tr>
              <a:tr h="295021">
                <a:tc>
                  <a:txBody>
                    <a:bodyPr/>
                    <a:lstStyle/>
                    <a:p>
                      <a:pPr algn="just" rtl="0" fontAlgn="ctr"/>
                      <a:r>
                        <a:rPr lang="en-ZA" sz="2000" u="none" strike="noStrike" dirty="0">
                          <a:effectLst/>
                        </a:rPr>
                        <a:t>Gauteng</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575</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10 443</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12 434</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4 648</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28 100</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6">
                        <a:lumMod val="60000"/>
                        <a:lumOff val="40000"/>
                      </a:schemeClr>
                    </a:solidFill>
                  </a:tcPr>
                </a:tc>
                <a:extLst>
                  <a:ext uri="{0D108BD9-81ED-4DB2-BD59-A6C34878D82A}">
                    <a16:rowId xmlns="" xmlns:a16="http://schemas.microsoft.com/office/drawing/2014/main" val="10003"/>
                  </a:ext>
                </a:extLst>
              </a:tr>
              <a:tr h="498177">
                <a:tc>
                  <a:txBody>
                    <a:bodyPr/>
                    <a:lstStyle/>
                    <a:p>
                      <a:pPr algn="just" rtl="0" fontAlgn="ctr"/>
                      <a:r>
                        <a:rPr lang="en-ZA" sz="2000" u="none" strike="noStrike" dirty="0">
                          <a:effectLst/>
                        </a:rPr>
                        <a:t>KwaZulu-Natal</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1 976</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415</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2 483</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smtClean="0">
                          <a:effectLst/>
                        </a:rPr>
                        <a:t>3 053</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7 </a:t>
                      </a:r>
                      <a:r>
                        <a:rPr lang="en-ZA" sz="2000" u="none" strike="noStrike" dirty="0" smtClean="0">
                          <a:effectLst/>
                        </a:rPr>
                        <a:t>927</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6">
                        <a:lumMod val="60000"/>
                        <a:lumOff val="40000"/>
                      </a:schemeClr>
                    </a:solidFill>
                  </a:tcPr>
                </a:tc>
                <a:extLst>
                  <a:ext uri="{0D108BD9-81ED-4DB2-BD59-A6C34878D82A}">
                    <a16:rowId xmlns="" xmlns:a16="http://schemas.microsoft.com/office/drawing/2014/main" val="10004"/>
                  </a:ext>
                </a:extLst>
              </a:tr>
              <a:tr h="295021">
                <a:tc>
                  <a:txBody>
                    <a:bodyPr/>
                    <a:lstStyle/>
                    <a:p>
                      <a:pPr algn="just" rtl="0" fontAlgn="ctr"/>
                      <a:r>
                        <a:rPr lang="en-ZA" sz="2000" u="none" strike="noStrike" baseline="0" dirty="0">
                          <a:solidFill>
                            <a:schemeClr val="bg1"/>
                          </a:solidFill>
                          <a:effectLst/>
                        </a:rPr>
                        <a:t>Limpopo</a:t>
                      </a:r>
                      <a:endParaRPr lang="en-ZA" sz="2000" b="0" i="0" u="none" strike="noStrike" baseline="0" dirty="0">
                        <a:solidFill>
                          <a:schemeClr val="bg1"/>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baseline="0" dirty="0">
                          <a:solidFill>
                            <a:schemeClr val="bg1"/>
                          </a:solidFill>
                          <a:effectLst/>
                        </a:rPr>
                        <a:t>2 849</a:t>
                      </a:r>
                      <a:endParaRPr lang="en-ZA" sz="2000" b="0" i="0" u="none" strike="noStrike" baseline="0" dirty="0">
                        <a:solidFill>
                          <a:schemeClr val="bg1"/>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baseline="0" dirty="0">
                          <a:solidFill>
                            <a:schemeClr val="bg1"/>
                          </a:solidFill>
                          <a:effectLst/>
                        </a:rPr>
                        <a:t>2 835</a:t>
                      </a:r>
                      <a:endParaRPr lang="en-ZA" sz="2000" b="0" i="0" u="none" strike="noStrike" baseline="0" dirty="0">
                        <a:solidFill>
                          <a:schemeClr val="bg1"/>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baseline="0" dirty="0">
                          <a:solidFill>
                            <a:schemeClr val="bg1"/>
                          </a:solidFill>
                          <a:effectLst/>
                        </a:rPr>
                        <a:t>3 281</a:t>
                      </a:r>
                      <a:endParaRPr lang="en-ZA" sz="2000" b="0" i="0" u="none" strike="noStrike" baseline="0" dirty="0">
                        <a:solidFill>
                          <a:schemeClr val="bg1"/>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baseline="0" dirty="0">
                          <a:solidFill>
                            <a:schemeClr val="bg1"/>
                          </a:solidFill>
                          <a:effectLst/>
                        </a:rPr>
                        <a:t>3 193</a:t>
                      </a:r>
                      <a:endParaRPr lang="en-ZA" sz="2000" b="0" i="0" u="none" strike="noStrike" baseline="0" dirty="0">
                        <a:solidFill>
                          <a:schemeClr val="bg1"/>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baseline="0" dirty="0">
                          <a:solidFill>
                            <a:schemeClr val="bg1"/>
                          </a:solidFill>
                          <a:effectLst/>
                        </a:rPr>
                        <a:t>12 158</a:t>
                      </a:r>
                      <a:endParaRPr lang="en-ZA" sz="2000" b="0" i="0" u="none" strike="noStrike" baseline="0" dirty="0">
                        <a:solidFill>
                          <a:schemeClr val="bg1"/>
                        </a:solidFill>
                        <a:effectLst/>
                        <a:latin typeface="Trebuchet MS" panose="020B0603020202020204" pitchFamily="34" charset="0"/>
                      </a:endParaRPr>
                    </a:p>
                  </a:txBody>
                  <a:tcPr marL="0" marR="0" marT="0" marB="0" anchor="ctr">
                    <a:solidFill>
                      <a:schemeClr val="accent6">
                        <a:lumMod val="60000"/>
                        <a:lumOff val="40000"/>
                      </a:schemeClr>
                    </a:solidFill>
                  </a:tcPr>
                </a:tc>
                <a:extLst>
                  <a:ext uri="{0D108BD9-81ED-4DB2-BD59-A6C34878D82A}">
                    <a16:rowId xmlns="" xmlns:a16="http://schemas.microsoft.com/office/drawing/2014/main" val="10005"/>
                  </a:ext>
                </a:extLst>
              </a:tr>
              <a:tr h="295021">
                <a:tc>
                  <a:txBody>
                    <a:bodyPr/>
                    <a:lstStyle/>
                    <a:p>
                      <a:pPr algn="just" rtl="0" fontAlgn="ctr"/>
                      <a:r>
                        <a:rPr lang="en-ZA" sz="2000" u="none" strike="noStrike" dirty="0">
                          <a:solidFill>
                            <a:schemeClr val="bg1"/>
                          </a:solidFill>
                          <a:effectLst/>
                        </a:rPr>
                        <a:t>Mpumalanga </a:t>
                      </a:r>
                      <a:endParaRPr lang="en-ZA" sz="2000" b="0" i="0" u="none" strike="noStrike" dirty="0">
                        <a:solidFill>
                          <a:schemeClr val="bg1"/>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solidFill>
                            <a:schemeClr val="bg1"/>
                          </a:solidFill>
                          <a:effectLst/>
                        </a:rPr>
                        <a:t>993</a:t>
                      </a:r>
                      <a:endParaRPr lang="en-ZA" sz="2000" b="0" i="0" u="none" strike="noStrike" dirty="0">
                        <a:solidFill>
                          <a:schemeClr val="bg1"/>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solidFill>
                            <a:schemeClr val="bg1"/>
                          </a:solidFill>
                          <a:effectLst/>
                        </a:rPr>
                        <a:t>1 230</a:t>
                      </a:r>
                      <a:endParaRPr lang="en-ZA" sz="2000" b="0" i="0" u="none" strike="noStrike" dirty="0">
                        <a:solidFill>
                          <a:schemeClr val="bg1"/>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solidFill>
                            <a:schemeClr val="bg1"/>
                          </a:solidFill>
                          <a:effectLst/>
                        </a:rPr>
                        <a:t>914</a:t>
                      </a:r>
                      <a:endParaRPr lang="en-ZA" sz="2000" b="0" i="0" u="none" strike="noStrike" dirty="0">
                        <a:solidFill>
                          <a:schemeClr val="bg1"/>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smtClean="0">
                          <a:solidFill>
                            <a:schemeClr val="bg1"/>
                          </a:solidFill>
                          <a:effectLst/>
                        </a:rPr>
                        <a:t>823</a:t>
                      </a:r>
                      <a:endParaRPr lang="en-ZA" sz="2000" b="0" i="0" u="none" strike="noStrike" dirty="0">
                        <a:solidFill>
                          <a:schemeClr val="bg1"/>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solidFill>
                            <a:schemeClr val="bg1"/>
                          </a:solidFill>
                          <a:effectLst/>
                        </a:rPr>
                        <a:t>3 </a:t>
                      </a:r>
                      <a:r>
                        <a:rPr lang="en-ZA" sz="2000" u="none" strike="noStrike" dirty="0" smtClean="0">
                          <a:solidFill>
                            <a:schemeClr val="bg1"/>
                          </a:solidFill>
                          <a:effectLst/>
                        </a:rPr>
                        <a:t>960</a:t>
                      </a:r>
                      <a:endParaRPr lang="en-ZA" sz="2000" b="0" i="0" u="none" strike="noStrike" dirty="0">
                        <a:solidFill>
                          <a:schemeClr val="bg1"/>
                        </a:solidFill>
                        <a:effectLst/>
                        <a:latin typeface="Trebuchet MS" panose="020B0603020202020204" pitchFamily="34" charset="0"/>
                      </a:endParaRPr>
                    </a:p>
                  </a:txBody>
                  <a:tcPr marL="0" marR="0" marT="0" marB="0" anchor="ctr">
                    <a:solidFill>
                      <a:schemeClr val="accent6">
                        <a:lumMod val="60000"/>
                        <a:lumOff val="40000"/>
                      </a:schemeClr>
                    </a:solidFill>
                  </a:tcPr>
                </a:tc>
                <a:extLst>
                  <a:ext uri="{0D108BD9-81ED-4DB2-BD59-A6C34878D82A}">
                    <a16:rowId xmlns="" xmlns:a16="http://schemas.microsoft.com/office/drawing/2014/main" val="10006"/>
                  </a:ext>
                </a:extLst>
              </a:tr>
              <a:tr h="295021">
                <a:tc>
                  <a:txBody>
                    <a:bodyPr/>
                    <a:lstStyle/>
                    <a:p>
                      <a:pPr algn="just" rtl="0" fontAlgn="ctr"/>
                      <a:r>
                        <a:rPr lang="en-ZA" sz="2000" u="none" strike="noStrike" dirty="0">
                          <a:effectLst/>
                        </a:rPr>
                        <a:t>National </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9 658</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6 241</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13 189</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smtClean="0">
                          <a:effectLst/>
                        </a:rPr>
                        <a:t>9 165</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smtClean="0">
                          <a:effectLst/>
                        </a:rPr>
                        <a:t>38</a:t>
                      </a:r>
                      <a:r>
                        <a:rPr lang="en-ZA" sz="2000" u="none" strike="noStrike" baseline="0" dirty="0" smtClean="0">
                          <a:effectLst/>
                        </a:rPr>
                        <a:t> 253</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6">
                        <a:lumMod val="60000"/>
                        <a:lumOff val="40000"/>
                      </a:schemeClr>
                    </a:solidFill>
                  </a:tcPr>
                </a:tc>
                <a:extLst>
                  <a:ext uri="{0D108BD9-81ED-4DB2-BD59-A6C34878D82A}">
                    <a16:rowId xmlns="" xmlns:a16="http://schemas.microsoft.com/office/drawing/2014/main" val="10007"/>
                  </a:ext>
                </a:extLst>
              </a:tr>
              <a:tr h="295021">
                <a:tc>
                  <a:txBody>
                    <a:bodyPr/>
                    <a:lstStyle/>
                    <a:p>
                      <a:pPr algn="just" rtl="0" fontAlgn="ctr"/>
                      <a:r>
                        <a:rPr lang="en-ZA" sz="2000" u="none" strike="noStrike" dirty="0">
                          <a:solidFill>
                            <a:schemeClr val="bg1"/>
                          </a:solidFill>
                          <a:effectLst/>
                        </a:rPr>
                        <a:t>Northern Cape</a:t>
                      </a:r>
                      <a:endParaRPr lang="en-ZA" sz="2000" b="0" i="0" u="none" strike="noStrike" dirty="0">
                        <a:solidFill>
                          <a:schemeClr val="bg1"/>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solidFill>
                            <a:schemeClr val="bg1"/>
                          </a:solidFill>
                          <a:effectLst/>
                        </a:rPr>
                        <a:t>217</a:t>
                      </a:r>
                      <a:endParaRPr lang="en-ZA" sz="2000" b="0" i="0" u="none" strike="noStrike" dirty="0">
                        <a:solidFill>
                          <a:schemeClr val="bg1"/>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solidFill>
                            <a:schemeClr val="bg1"/>
                          </a:solidFill>
                          <a:effectLst/>
                        </a:rPr>
                        <a:t>289</a:t>
                      </a:r>
                      <a:endParaRPr lang="en-ZA" sz="2000" b="0" i="0" u="none" strike="noStrike" dirty="0">
                        <a:solidFill>
                          <a:schemeClr val="bg1"/>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solidFill>
                            <a:schemeClr val="bg1"/>
                          </a:solidFill>
                          <a:effectLst/>
                        </a:rPr>
                        <a:t>496</a:t>
                      </a:r>
                      <a:endParaRPr lang="en-ZA" sz="2000" b="0" i="0" u="none" strike="noStrike" dirty="0">
                        <a:solidFill>
                          <a:schemeClr val="bg1"/>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solidFill>
                            <a:schemeClr val="bg1"/>
                          </a:solidFill>
                          <a:effectLst/>
                        </a:rPr>
                        <a:t>327</a:t>
                      </a:r>
                      <a:endParaRPr lang="en-ZA" sz="2000" b="0" i="0" u="none" strike="noStrike" dirty="0">
                        <a:solidFill>
                          <a:schemeClr val="bg1"/>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solidFill>
                            <a:schemeClr val="bg1"/>
                          </a:solidFill>
                          <a:effectLst/>
                        </a:rPr>
                        <a:t>1 329</a:t>
                      </a:r>
                      <a:endParaRPr lang="en-ZA" sz="2000" b="0" i="0" u="none" strike="noStrike" dirty="0">
                        <a:solidFill>
                          <a:schemeClr val="bg1"/>
                        </a:solidFill>
                        <a:effectLst/>
                        <a:latin typeface="Trebuchet MS" panose="020B0603020202020204" pitchFamily="34" charset="0"/>
                      </a:endParaRPr>
                    </a:p>
                  </a:txBody>
                  <a:tcPr marL="0" marR="0" marT="0" marB="0" anchor="ctr">
                    <a:solidFill>
                      <a:schemeClr val="accent6">
                        <a:lumMod val="60000"/>
                        <a:lumOff val="40000"/>
                      </a:schemeClr>
                    </a:solidFill>
                  </a:tcPr>
                </a:tc>
                <a:extLst>
                  <a:ext uri="{0D108BD9-81ED-4DB2-BD59-A6C34878D82A}">
                    <a16:rowId xmlns="" xmlns:a16="http://schemas.microsoft.com/office/drawing/2014/main" val="10008"/>
                  </a:ext>
                </a:extLst>
              </a:tr>
              <a:tr h="295021">
                <a:tc>
                  <a:txBody>
                    <a:bodyPr/>
                    <a:lstStyle/>
                    <a:p>
                      <a:pPr algn="just" rtl="0" fontAlgn="ctr"/>
                      <a:r>
                        <a:rPr lang="en-ZA" sz="2000" u="none" strike="noStrike" dirty="0">
                          <a:effectLst/>
                        </a:rPr>
                        <a:t>North-West</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908</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1 074</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938</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1 021</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3 941</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6">
                        <a:lumMod val="60000"/>
                        <a:lumOff val="40000"/>
                      </a:schemeClr>
                    </a:solidFill>
                  </a:tcPr>
                </a:tc>
                <a:extLst>
                  <a:ext uri="{0D108BD9-81ED-4DB2-BD59-A6C34878D82A}">
                    <a16:rowId xmlns="" xmlns:a16="http://schemas.microsoft.com/office/drawing/2014/main" val="10009"/>
                  </a:ext>
                </a:extLst>
              </a:tr>
              <a:tr h="295021">
                <a:tc>
                  <a:txBody>
                    <a:bodyPr/>
                    <a:lstStyle/>
                    <a:p>
                      <a:pPr algn="just" rtl="0" fontAlgn="ctr"/>
                      <a:r>
                        <a:rPr lang="en-ZA" sz="2000" u="none" strike="noStrike" dirty="0">
                          <a:effectLst/>
                        </a:rPr>
                        <a:t>Western Cape</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1 368</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2 482</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3 211</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1 631</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8 692</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6">
                        <a:lumMod val="60000"/>
                        <a:lumOff val="40000"/>
                      </a:schemeClr>
                    </a:solidFill>
                  </a:tcPr>
                </a:tc>
                <a:extLst>
                  <a:ext uri="{0D108BD9-81ED-4DB2-BD59-A6C34878D82A}">
                    <a16:rowId xmlns="" xmlns:a16="http://schemas.microsoft.com/office/drawing/2014/main" val="10010"/>
                  </a:ext>
                </a:extLst>
              </a:tr>
              <a:tr h="295021">
                <a:tc>
                  <a:txBody>
                    <a:bodyPr/>
                    <a:lstStyle/>
                    <a:p>
                      <a:pPr algn="just" rtl="0" fontAlgn="ctr"/>
                      <a:r>
                        <a:rPr lang="en-ZA" sz="2000" u="none" strike="noStrike" dirty="0">
                          <a:effectLst/>
                        </a:rPr>
                        <a:t>NARYSEC</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20 356</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2 863</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6 243</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0</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2">
                        <a:lumMod val="20000"/>
                        <a:lumOff val="80000"/>
                      </a:schemeClr>
                    </a:solidFill>
                  </a:tcPr>
                </a:tc>
                <a:tc>
                  <a:txBody>
                    <a:bodyPr/>
                    <a:lstStyle/>
                    <a:p>
                      <a:pPr algn="ctr" rtl="0" fontAlgn="ctr"/>
                      <a:r>
                        <a:rPr lang="en-ZA" sz="2000" u="none" strike="noStrike" dirty="0">
                          <a:effectLst/>
                        </a:rPr>
                        <a:t>29 462</a:t>
                      </a:r>
                      <a:endParaRPr lang="en-ZA" sz="2000" b="0" i="0" u="none" strike="noStrike" dirty="0">
                        <a:solidFill>
                          <a:srgbClr val="000000"/>
                        </a:solidFill>
                        <a:effectLst/>
                        <a:latin typeface="Trebuchet MS" panose="020B0603020202020204" pitchFamily="34" charset="0"/>
                      </a:endParaRPr>
                    </a:p>
                  </a:txBody>
                  <a:tcPr marL="0" marR="0" marT="0" marB="0" anchor="ctr">
                    <a:solidFill>
                      <a:schemeClr val="accent6">
                        <a:lumMod val="60000"/>
                        <a:lumOff val="40000"/>
                      </a:schemeClr>
                    </a:solidFill>
                  </a:tcPr>
                </a:tc>
                <a:extLst>
                  <a:ext uri="{0D108BD9-81ED-4DB2-BD59-A6C34878D82A}">
                    <a16:rowId xmlns="" xmlns:a16="http://schemas.microsoft.com/office/drawing/2014/main" val="10011"/>
                  </a:ext>
                </a:extLst>
              </a:tr>
              <a:tr h="295021">
                <a:tc>
                  <a:txBody>
                    <a:bodyPr/>
                    <a:lstStyle/>
                    <a:p>
                      <a:pPr algn="l" rtl="0" fontAlgn="b"/>
                      <a:r>
                        <a:rPr lang="en-ZA" sz="2000" b="1" u="none" strike="noStrike" dirty="0">
                          <a:effectLst/>
                        </a:rPr>
                        <a:t>Total</a:t>
                      </a:r>
                      <a:endParaRPr lang="en-ZA" sz="2000" b="1" i="0" u="none" strike="noStrike" dirty="0">
                        <a:solidFill>
                          <a:srgbClr val="000000"/>
                        </a:solidFill>
                        <a:effectLst/>
                        <a:latin typeface="Trebuchet MS" panose="020B0603020202020204" pitchFamily="34" charset="0"/>
                      </a:endParaRPr>
                    </a:p>
                  </a:txBody>
                  <a:tcPr marL="0" marR="0" marT="0" marB="0" anchor="b">
                    <a:solidFill>
                      <a:schemeClr val="accent1">
                        <a:lumMod val="20000"/>
                        <a:lumOff val="80000"/>
                      </a:schemeClr>
                    </a:solidFill>
                  </a:tcPr>
                </a:tc>
                <a:tc>
                  <a:txBody>
                    <a:bodyPr/>
                    <a:lstStyle/>
                    <a:p>
                      <a:pPr algn="ctr" rtl="0" fontAlgn="b"/>
                      <a:r>
                        <a:rPr lang="en-ZA" sz="2000" b="1" u="none" strike="noStrike" dirty="0">
                          <a:effectLst/>
                        </a:rPr>
                        <a:t>43 645</a:t>
                      </a:r>
                      <a:endParaRPr lang="en-ZA" sz="2000" b="1" i="0" u="none" strike="noStrike" dirty="0">
                        <a:solidFill>
                          <a:srgbClr val="000000"/>
                        </a:solidFill>
                        <a:effectLst/>
                        <a:latin typeface="Trebuchet MS" panose="020B0603020202020204" pitchFamily="34" charset="0"/>
                      </a:endParaRPr>
                    </a:p>
                  </a:txBody>
                  <a:tcPr marL="0" marR="0" marT="0" marB="0" anchor="b">
                    <a:solidFill>
                      <a:schemeClr val="accent1">
                        <a:lumMod val="20000"/>
                        <a:lumOff val="80000"/>
                      </a:schemeClr>
                    </a:solidFill>
                  </a:tcPr>
                </a:tc>
                <a:tc>
                  <a:txBody>
                    <a:bodyPr/>
                    <a:lstStyle/>
                    <a:p>
                      <a:pPr algn="ctr" rtl="0" fontAlgn="b"/>
                      <a:r>
                        <a:rPr lang="en-ZA" sz="2000" b="1" u="none" strike="noStrike" dirty="0">
                          <a:effectLst/>
                        </a:rPr>
                        <a:t>30 708</a:t>
                      </a:r>
                      <a:endParaRPr lang="en-ZA" sz="2000" b="1" i="0" u="none" strike="noStrike" dirty="0">
                        <a:solidFill>
                          <a:srgbClr val="000000"/>
                        </a:solidFill>
                        <a:effectLst/>
                        <a:latin typeface="Trebuchet MS" panose="020B0603020202020204" pitchFamily="34" charset="0"/>
                      </a:endParaRPr>
                    </a:p>
                  </a:txBody>
                  <a:tcPr marL="0" marR="0" marT="0" marB="0" anchor="b">
                    <a:solidFill>
                      <a:schemeClr val="accent1">
                        <a:lumMod val="20000"/>
                        <a:lumOff val="80000"/>
                      </a:schemeClr>
                    </a:solidFill>
                  </a:tcPr>
                </a:tc>
                <a:tc>
                  <a:txBody>
                    <a:bodyPr/>
                    <a:lstStyle/>
                    <a:p>
                      <a:pPr algn="ctr" rtl="0" fontAlgn="b"/>
                      <a:r>
                        <a:rPr lang="en-ZA" sz="2000" b="1" u="none" strike="noStrike" dirty="0">
                          <a:effectLst/>
                        </a:rPr>
                        <a:t>46 905</a:t>
                      </a:r>
                      <a:endParaRPr lang="en-ZA" sz="2000" b="1" i="0" u="none" strike="noStrike" dirty="0">
                        <a:solidFill>
                          <a:srgbClr val="000000"/>
                        </a:solidFill>
                        <a:effectLst/>
                        <a:latin typeface="Trebuchet MS" panose="020B0603020202020204" pitchFamily="34" charset="0"/>
                      </a:endParaRPr>
                    </a:p>
                  </a:txBody>
                  <a:tcPr marL="0" marR="0" marT="0" marB="0" anchor="b">
                    <a:solidFill>
                      <a:schemeClr val="accent1">
                        <a:lumMod val="20000"/>
                        <a:lumOff val="80000"/>
                      </a:schemeClr>
                    </a:solidFill>
                  </a:tcPr>
                </a:tc>
                <a:tc>
                  <a:txBody>
                    <a:bodyPr/>
                    <a:lstStyle/>
                    <a:p>
                      <a:pPr algn="ctr" rtl="0" fontAlgn="b"/>
                      <a:r>
                        <a:rPr lang="en-ZA" sz="2000" b="1" u="none" strike="noStrike" dirty="0" smtClean="0">
                          <a:effectLst/>
                        </a:rPr>
                        <a:t>28 153</a:t>
                      </a:r>
                      <a:endParaRPr lang="en-ZA" sz="2000" b="1" i="0" u="none" strike="noStrike" dirty="0">
                        <a:solidFill>
                          <a:srgbClr val="000000"/>
                        </a:solidFill>
                        <a:effectLst/>
                        <a:latin typeface="Trebuchet MS" panose="020B0603020202020204" pitchFamily="34" charset="0"/>
                      </a:endParaRPr>
                    </a:p>
                  </a:txBody>
                  <a:tcPr marL="0" marR="0" marT="0" marB="0" anchor="b">
                    <a:solidFill>
                      <a:schemeClr val="accent1">
                        <a:lumMod val="20000"/>
                        <a:lumOff val="80000"/>
                      </a:schemeClr>
                    </a:solidFill>
                  </a:tcPr>
                </a:tc>
                <a:tc>
                  <a:txBody>
                    <a:bodyPr/>
                    <a:lstStyle/>
                    <a:p>
                      <a:pPr algn="ctr" rtl="0" fontAlgn="b"/>
                      <a:r>
                        <a:rPr lang="en-ZA" sz="2000" b="1" u="none" strike="noStrike" dirty="0" smtClean="0">
                          <a:effectLst/>
                        </a:rPr>
                        <a:t>149</a:t>
                      </a:r>
                      <a:r>
                        <a:rPr lang="en-ZA" sz="2000" b="1" u="none" strike="noStrike" baseline="0" dirty="0" smtClean="0">
                          <a:effectLst/>
                        </a:rPr>
                        <a:t> 411</a:t>
                      </a:r>
                      <a:endParaRPr lang="en-ZA" sz="2000" b="1" i="0" u="none" strike="noStrike" dirty="0">
                        <a:solidFill>
                          <a:srgbClr val="000000"/>
                        </a:solidFill>
                        <a:effectLst/>
                        <a:latin typeface="Trebuchet MS" panose="020B0603020202020204" pitchFamily="34" charset="0"/>
                      </a:endParaRPr>
                    </a:p>
                  </a:txBody>
                  <a:tcPr marL="0" marR="0" marT="0" marB="0" anchor="b">
                    <a:solidFill>
                      <a:schemeClr val="accent6">
                        <a:lumMod val="60000"/>
                        <a:lumOff val="40000"/>
                      </a:schemeClr>
                    </a:solidFill>
                  </a:tcPr>
                </a:tc>
                <a:extLst>
                  <a:ext uri="{0D108BD9-81ED-4DB2-BD59-A6C34878D82A}">
                    <a16:rowId xmlns="" xmlns:a16="http://schemas.microsoft.com/office/drawing/2014/main" val="10012"/>
                  </a:ext>
                </a:extLst>
              </a:tr>
            </a:tbl>
          </a:graphicData>
        </a:graphic>
      </p:graphicFrame>
      <p:sp>
        <p:nvSpPr>
          <p:cNvPr id="3" name="Slide Number Placeholder 2"/>
          <p:cNvSpPr>
            <a:spLocks noGrp="1"/>
          </p:cNvSpPr>
          <p:nvPr>
            <p:ph type="sldNum" sz="quarter" idx="12"/>
          </p:nvPr>
        </p:nvSpPr>
        <p:spPr/>
        <p:txBody>
          <a:bodyPr/>
          <a:lstStyle/>
          <a:p>
            <a:fld id="{B59ACEC8-D248-43BB-9E41-8F603F9ACC52}" type="slidenum">
              <a:rPr lang="en-ZA" smtClean="0"/>
              <a:pPr/>
              <a:t>7</a:t>
            </a:fld>
            <a:endParaRPr lang="en-ZA" dirty="0"/>
          </a:p>
        </p:txBody>
      </p:sp>
    </p:spTree>
    <p:extLst>
      <p:ext uri="{BB962C8B-B14F-4D97-AF65-F5344CB8AC3E}">
        <p14:creationId xmlns:p14="http://schemas.microsoft.com/office/powerpoint/2010/main" xmlns="" val="3094001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KEY SECTOR IMPLEMENTATION OVERVIEW</a:t>
            </a:r>
            <a:endParaRPr lang="en-ZA" dirty="0"/>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940554"/>
            <a:ext cx="12192000" cy="4825245"/>
          </a:xfrm>
          <a:prstGeom prst="rect">
            <a:avLst/>
          </a:prstGeom>
          <a:noFill/>
          <a:ln>
            <a:noFill/>
          </a:ln>
        </p:spPr>
      </p:pic>
      <p:sp>
        <p:nvSpPr>
          <p:cNvPr id="3" name="Slide Number Placeholder 2"/>
          <p:cNvSpPr>
            <a:spLocks noGrp="1"/>
          </p:cNvSpPr>
          <p:nvPr>
            <p:ph type="sldNum" sz="quarter" idx="12"/>
          </p:nvPr>
        </p:nvSpPr>
        <p:spPr/>
        <p:txBody>
          <a:bodyPr/>
          <a:lstStyle/>
          <a:p>
            <a:fld id="{B59ACEC8-D248-43BB-9E41-8F603F9ACC52}" type="slidenum">
              <a:rPr lang="en-ZA" smtClean="0"/>
              <a:pPr/>
              <a:t>8</a:t>
            </a:fld>
            <a:endParaRPr lang="en-ZA" dirty="0"/>
          </a:p>
        </p:txBody>
      </p:sp>
    </p:spTree>
    <p:extLst>
      <p:ext uri="{BB962C8B-B14F-4D97-AF65-F5344CB8AC3E}">
        <p14:creationId xmlns:p14="http://schemas.microsoft.com/office/powerpoint/2010/main" xmlns="" val="1436727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sz="2800" dirty="0" smtClean="0"/>
              <a:t>FACTORS INFLUENCING THE DESIGN OF THE GRSF </a:t>
            </a:r>
            <a:endParaRPr lang="en-ZA" sz="2800" dirty="0"/>
          </a:p>
        </p:txBody>
      </p:sp>
      <p:sp>
        <p:nvSpPr>
          <p:cNvPr id="3" name="Content Placeholder 2"/>
          <p:cNvSpPr>
            <a:spLocks noGrp="1"/>
          </p:cNvSpPr>
          <p:nvPr>
            <p:ph idx="1"/>
          </p:nvPr>
        </p:nvSpPr>
        <p:spPr>
          <a:xfrm>
            <a:off x="0" y="939322"/>
            <a:ext cx="12192000" cy="4997335"/>
          </a:xfrm>
        </p:spPr>
        <p:txBody>
          <a:bodyPr/>
          <a:lstStyle/>
          <a:p>
            <a:pPr lvl="1" algn="just">
              <a:buFont typeface="Wingdings" panose="05000000000000000000" pitchFamily="2" charset="2"/>
              <a:buChar char="§"/>
            </a:pPr>
            <a:r>
              <a:rPr lang="en-ZA" sz="2400" dirty="0" smtClean="0">
                <a:solidFill>
                  <a:schemeClr val="bg1"/>
                </a:solidFill>
                <a:latin typeface="Arial" panose="020B0604020202020204" pitchFamily="34" charset="0"/>
                <a:cs typeface="Arial" panose="020B0604020202020204" pitchFamily="34" charset="0"/>
              </a:rPr>
              <a:t>Response to </a:t>
            </a:r>
            <a:r>
              <a:rPr lang="en-ZA" sz="2400" u="sng" dirty="0" smtClean="0">
                <a:solidFill>
                  <a:schemeClr val="bg1"/>
                </a:solidFill>
                <a:latin typeface="Arial" panose="020B0604020202020204" pitchFamily="34" charset="0"/>
                <a:cs typeface="Arial" panose="020B0604020202020204" pitchFamily="34" charset="0"/>
              </a:rPr>
              <a:t>recommendations </a:t>
            </a:r>
            <a:r>
              <a:rPr lang="en-ZA" sz="2400" dirty="0" smtClean="0">
                <a:solidFill>
                  <a:schemeClr val="bg1"/>
                </a:solidFill>
                <a:latin typeface="Arial" panose="020B0604020202020204" pitchFamily="34" charset="0"/>
                <a:cs typeface="Arial" panose="020B0604020202020204" pitchFamily="34" charset="0"/>
              </a:rPr>
              <a:t>to increase the duration of the programmes to align with typical period required for appointment into permanent positions in the public service.</a:t>
            </a:r>
          </a:p>
          <a:p>
            <a:pPr lvl="1" algn="just">
              <a:buFont typeface="Wingdings" panose="05000000000000000000" pitchFamily="2" charset="2"/>
              <a:buChar char="§"/>
            </a:pPr>
            <a:r>
              <a:rPr lang="en-ZA" sz="2400" dirty="0" smtClean="0">
                <a:solidFill>
                  <a:schemeClr val="bg1"/>
                </a:solidFill>
                <a:latin typeface="Arial" panose="020B0604020202020204" pitchFamily="34" charset="0"/>
                <a:cs typeface="Arial" panose="020B0604020202020204" pitchFamily="34" charset="0"/>
              </a:rPr>
              <a:t>Increasing the chances of </a:t>
            </a:r>
            <a:r>
              <a:rPr lang="en-ZA" sz="2400" b="1" u="sng" dirty="0" smtClean="0">
                <a:solidFill>
                  <a:schemeClr val="bg1"/>
                </a:solidFill>
                <a:latin typeface="Arial" panose="020B0604020202020204" pitchFamily="34" charset="0"/>
                <a:cs typeface="Arial" panose="020B0604020202020204" pitchFamily="34" charset="0"/>
              </a:rPr>
              <a:t>retention of talent </a:t>
            </a:r>
            <a:r>
              <a:rPr lang="en-ZA" sz="2400" dirty="0" smtClean="0">
                <a:solidFill>
                  <a:schemeClr val="bg1"/>
                </a:solidFill>
                <a:latin typeface="Arial" panose="020B0604020202020204" pitchFamily="34" charset="0"/>
                <a:cs typeface="Arial" panose="020B0604020202020204" pitchFamily="34" charset="0"/>
              </a:rPr>
              <a:t>and ensuring </a:t>
            </a:r>
            <a:r>
              <a:rPr lang="en-ZA" sz="2400" b="1" u="sng" dirty="0" smtClean="0">
                <a:solidFill>
                  <a:schemeClr val="bg1"/>
                </a:solidFill>
                <a:latin typeface="Arial" panose="020B0604020202020204" pitchFamily="34" charset="0"/>
                <a:cs typeface="Arial" panose="020B0604020202020204" pitchFamily="34" charset="0"/>
              </a:rPr>
              <a:t>value for money</a:t>
            </a:r>
            <a:r>
              <a:rPr lang="en-ZA" sz="2400" dirty="0">
                <a:solidFill>
                  <a:schemeClr val="bg1"/>
                </a:solidFill>
                <a:latin typeface="Arial" panose="020B0604020202020204" pitchFamily="34" charset="0"/>
                <a:cs typeface="Arial" panose="020B0604020202020204" pitchFamily="34" charset="0"/>
              </a:rPr>
              <a:t>.</a:t>
            </a:r>
            <a:endParaRPr lang="en-ZA" sz="2400" dirty="0" smtClean="0">
              <a:solidFill>
                <a:schemeClr val="bg1"/>
              </a:solidFill>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en-ZA" sz="2400" b="1" u="sng" dirty="0" smtClean="0">
                <a:solidFill>
                  <a:schemeClr val="bg1"/>
                </a:solidFill>
                <a:latin typeface="Arial" panose="020B0604020202020204" pitchFamily="34" charset="0"/>
                <a:cs typeface="Arial" panose="020B0604020202020204" pitchFamily="34" charset="0"/>
              </a:rPr>
              <a:t>Expanding the scope </a:t>
            </a:r>
            <a:r>
              <a:rPr lang="en-ZA" sz="2400" dirty="0" smtClean="0">
                <a:solidFill>
                  <a:schemeClr val="bg1"/>
                </a:solidFill>
                <a:latin typeface="Arial" panose="020B0604020202020204" pitchFamily="34" charset="0"/>
                <a:cs typeface="Arial" panose="020B0604020202020204" pitchFamily="34" charset="0"/>
              </a:rPr>
              <a:t>to include </a:t>
            </a:r>
            <a:r>
              <a:rPr lang="en-ZA" sz="2400" b="1" u="sng" dirty="0" smtClean="0">
                <a:solidFill>
                  <a:schemeClr val="bg1"/>
                </a:solidFill>
                <a:latin typeface="Arial" panose="020B0604020202020204" pitchFamily="34" charset="0"/>
                <a:cs typeface="Arial" panose="020B0604020202020204" pitchFamily="34" charset="0"/>
              </a:rPr>
              <a:t>artisan development programmes </a:t>
            </a:r>
            <a:r>
              <a:rPr lang="en-ZA" sz="2400" dirty="0" smtClean="0">
                <a:solidFill>
                  <a:schemeClr val="bg1"/>
                </a:solidFill>
                <a:latin typeface="Arial" panose="020B0604020202020204" pitchFamily="34" charset="0"/>
                <a:cs typeface="Arial" panose="020B0604020202020204" pitchFamily="34" charset="0"/>
              </a:rPr>
              <a:t>and </a:t>
            </a:r>
            <a:r>
              <a:rPr lang="en-ZA" sz="2400" b="1" u="sng" dirty="0" smtClean="0">
                <a:solidFill>
                  <a:schemeClr val="bg1"/>
                </a:solidFill>
                <a:latin typeface="Arial" panose="020B0604020202020204" pitchFamily="34" charset="0"/>
                <a:cs typeface="Arial" panose="020B0604020202020204" pitchFamily="34" charset="0"/>
              </a:rPr>
              <a:t>graduates recruitment schemes </a:t>
            </a:r>
            <a:r>
              <a:rPr lang="en-ZA" sz="2400" dirty="0" smtClean="0">
                <a:solidFill>
                  <a:schemeClr val="bg1"/>
                </a:solidFill>
                <a:latin typeface="Arial" panose="020B0604020202020204" pitchFamily="34" charset="0"/>
                <a:cs typeface="Arial" panose="020B0604020202020204" pitchFamily="34" charset="0"/>
              </a:rPr>
              <a:t>and </a:t>
            </a:r>
            <a:r>
              <a:rPr lang="en-ZA" sz="2400" b="1" u="sng" dirty="0" smtClean="0">
                <a:solidFill>
                  <a:schemeClr val="bg1"/>
                </a:solidFill>
                <a:latin typeface="Arial" panose="020B0604020202020204" pitchFamily="34" charset="0"/>
                <a:cs typeface="Arial" panose="020B0604020202020204" pitchFamily="34" charset="0"/>
              </a:rPr>
              <a:t>Cadet programmes</a:t>
            </a:r>
            <a:r>
              <a:rPr lang="en-ZA" sz="2400" dirty="0">
                <a:solidFill>
                  <a:schemeClr val="bg1"/>
                </a:solidFill>
                <a:latin typeface="Arial" panose="020B0604020202020204" pitchFamily="34" charset="0"/>
                <a:cs typeface="Arial" panose="020B0604020202020204" pitchFamily="34" charset="0"/>
              </a:rPr>
              <a:t>.</a:t>
            </a:r>
            <a:endParaRPr lang="en-ZA" sz="2400" dirty="0" smtClean="0">
              <a:solidFill>
                <a:schemeClr val="bg1"/>
              </a:solidFill>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en-ZA" sz="2400" dirty="0" smtClean="0">
                <a:solidFill>
                  <a:schemeClr val="bg1"/>
                </a:solidFill>
                <a:latin typeface="Arial" panose="020B0604020202020204" pitchFamily="34" charset="0"/>
                <a:cs typeface="Arial" panose="020B0604020202020204" pitchFamily="34" charset="0"/>
              </a:rPr>
              <a:t>Elucidating some </a:t>
            </a:r>
            <a:r>
              <a:rPr lang="en-ZA" sz="2400" b="1" u="sng" dirty="0" smtClean="0">
                <a:solidFill>
                  <a:schemeClr val="bg1"/>
                </a:solidFill>
                <a:latin typeface="Arial" panose="020B0604020202020204" pitchFamily="34" charset="0"/>
                <a:cs typeface="Arial" panose="020B0604020202020204" pitchFamily="34" charset="0"/>
              </a:rPr>
              <a:t>conditions of service </a:t>
            </a:r>
            <a:r>
              <a:rPr lang="en-ZA" sz="2400" dirty="0" smtClean="0">
                <a:solidFill>
                  <a:schemeClr val="bg1"/>
                </a:solidFill>
                <a:latin typeface="Arial" panose="020B0604020202020204" pitchFamily="34" charset="0"/>
                <a:cs typeface="Arial" panose="020B0604020202020204" pitchFamily="34" charset="0"/>
              </a:rPr>
              <a:t>applicable to participants in developmental programmes.</a:t>
            </a:r>
          </a:p>
          <a:p>
            <a:pPr lvl="1" algn="just">
              <a:buFont typeface="Wingdings" panose="05000000000000000000" pitchFamily="2" charset="2"/>
              <a:buChar char="§"/>
            </a:pPr>
            <a:r>
              <a:rPr lang="en-ZA" sz="2400" dirty="0" smtClean="0">
                <a:solidFill>
                  <a:schemeClr val="bg1"/>
                </a:solidFill>
                <a:latin typeface="Arial" panose="020B0604020202020204" pitchFamily="34" charset="0"/>
                <a:cs typeface="Arial" panose="020B0604020202020204" pitchFamily="34" charset="0"/>
              </a:rPr>
              <a:t>Giving effect to the objectives of </a:t>
            </a:r>
            <a:r>
              <a:rPr lang="en-ZA" sz="2400" b="1" u="sng" dirty="0" smtClean="0">
                <a:solidFill>
                  <a:schemeClr val="bg1"/>
                </a:solidFill>
                <a:latin typeface="Arial" panose="020B0604020202020204" pitchFamily="34" charset="0"/>
                <a:cs typeface="Arial" panose="020B0604020202020204" pitchFamily="34" charset="0"/>
              </a:rPr>
              <a:t>the Strategy to turn the Public Sector Workplaces into a Training Space</a:t>
            </a:r>
            <a:r>
              <a:rPr lang="en-ZA" sz="2400" dirty="0" smtClean="0">
                <a:solidFill>
                  <a:schemeClr val="bg1"/>
                </a:solidFill>
                <a:latin typeface="Arial" panose="020B0604020202020204" pitchFamily="34" charset="0"/>
                <a:cs typeface="Arial" panose="020B0604020202020204" pitchFamily="34" charset="0"/>
              </a:rPr>
              <a:t> by accommodating the increased demand for </a:t>
            </a:r>
            <a:r>
              <a:rPr lang="en-ZA" sz="2400" b="1" u="sng" dirty="0" smtClean="0">
                <a:solidFill>
                  <a:schemeClr val="bg1"/>
                </a:solidFill>
                <a:latin typeface="Arial" panose="020B0604020202020204" pitchFamily="34" charset="0"/>
                <a:cs typeface="Arial" panose="020B0604020202020204" pitchFamily="34" charset="0"/>
              </a:rPr>
              <a:t>work-integrated learning opportunities especially from the TVET Colleges  System.</a:t>
            </a:r>
          </a:p>
          <a:p>
            <a:pPr lvl="1" algn="just">
              <a:buFont typeface="Wingdings" panose="05000000000000000000" pitchFamily="2" charset="2"/>
              <a:buChar char="§"/>
            </a:pPr>
            <a:r>
              <a:rPr lang="en-ZA" sz="2400" dirty="0" smtClean="0">
                <a:solidFill>
                  <a:schemeClr val="bg1"/>
                </a:solidFill>
                <a:latin typeface="Arial" panose="020B0604020202020204" pitchFamily="34" charset="0"/>
                <a:cs typeface="Arial" panose="020B0604020202020204" pitchFamily="34" charset="0"/>
              </a:rPr>
              <a:t>Aligning to the periods of internship requirements for the purposes of acquiring</a:t>
            </a:r>
            <a:r>
              <a:rPr lang="en-ZA" sz="2400" b="1" dirty="0" smtClean="0">
                <a:solidFill>
                  <a:schemeClr val="bg1"/>
                </a:solidFill>
                <a:latin typeface="Arial" panose="020B0604020202020204" pitchFamily="34" charset="0"/>
                <a:cs typeface="Arial" panose="020B0604020202020204" pitchFamily="34" charset="0"/>
              </a:rPr>
              <a:t> </a:t>
            </a:r>
            <a:r>
              <a:rPr lang="en-ZA" sz="2400" b="1" u="sng" dirty="0" smtClean="0">
                <a:solidFill>
                  <a:schemeClr val="bg1"/>
                </a:solidFill>
                <a:latin typeface="Arial" panose="020B0604020202020204" pitchFamily="34" charset="0"/>
                <a:cs typeface="Arial" panose="020B0604020202020204" pitchFamily="34" charset="0"/>
              </a:rPr>
              <a:t>statutory</a:t>
            </a:r>
            <a:r>
              <a:rPr lang="en-ZA" sz="2400" b="1" dirty="0" smtClean="0">
                <a:solidFill>
                  <a:schemeClr val="bg1"/>
                </a:solidFill>
                <a:latin typeface="Arial" panose="020B0604020202020204" pitchFamily="34" charset="0"/>
                <a:cs typeface="Arial" panose="020B0604020202020204" pitchFamily="34" charset="0"/>
              </a:rPr>
              <a:t> </a:t>
            </a:r>
            <a:r>
              <a:rPr lang="en-ZA" sz="2400" b="1" u="sng" dirty="0" smtClean="0">
                <a:solidFill>
                  <a:schemeClr val="bg1"/>
                </a:solidFill>
                <a:latin typeface="Arial" panose="020B0604020202020204" pitchFamily="34" charset="0"/>
                <a:cs typeface="Arial" panose="020B0604020202020204" pitchFamily="34" charset="0"/>
              </a:rPr>
              <a:t>professional registration.</a:t>
            </a:r>
          </a:p>
          <a:p>
            <a:pPr lvl="1" algn="just">
              <a:buFont typeface="Wingdings" panose="05000000000000000000" pitchFamily="2" charset="2"/>
              <a:buChar char="§"/>
            </a:pPr>
            <a:endParaRPr lang="en-ZA" sz="1600" dirty="0" smtClean="0">
              <a:solidFill>
                <a:schemeClr val="bg1"/>
              </a:solidFill>
            </a:endParaRPr>
          </a:p>
          <a:p>
            <a:pPr marL="0" indent="0">
              <a:buNone/>
            </a:pPr>
            <a:endParaRPr lang="en-ZA" sz="2000" dirty="0">
              <a:solidFill>
                <a:schemeClr val="bg1"/>
              </a:solidFill>
            </a:endParaRPr>
          </a:p>
          <a:p>
            <a:pPr marL="0" indent="0">
              <a:buNone/>
            </a:pPr>
            <a:endParaRPr lang="en-ZA" sz="2600" dirty="0" smtClean="0">
              <a:solidFill>
                <a:schemeClr val="bg1"/>
              </a:solidFill>
            </a:endParaRPr>
          </a:p>
          <a:p>
            <a:pPr marL="914400" lvl="2" indent="0">
              <a:buNone/>
            </a:pPr>
            <a:endParaRPr lang="en-ZA" dirty="0" smtClean="0">
              <a:solidFill>
                <a:schemeClr val="bg1"/>
              </a:solidFill>
            </a:endParaRPr>
          </a:p>
          <a:p>
            <a:pPr lvl="1"/>
            <a:endParaRPr lang="en-ZA" sz="1800" dirty="0" smtClean="0">
              <a:solidFill>
                <a:schemeClr val="bg1"/>
              </a:solidFill>
            </a:endParaRPr>
          </a:p>
          <a:p>
            <a:endParaRPr lang="en-ZA" sz="1800" dirty="0" smtClean="0">
              <a:solidFill>
                <a:schemeClr val="bg1"/>
              </a:solidFill>
            </a:endParaRPr>
          </a:p>
          <a:p>
            <a:pPr marL="0" indent="0">
              <a:buNone/>
            </a:pPr>
            <a:endParaRPr lang="en-ZA" sz="1800" dirty="0">
              <a:solidFill>
                <a:schemeClr val="bg1"/>
              </a:solidFill>
            </a:endParaRPr>
          </a:p>
        </p:txBody>
      </p:sp>
      <p:sp>
        <p:nvSpPr>
          <p:cNvPr id="4" name="Slide Number Placeholder 3"/>
          <p:cNvSpPr>
            <a:spLocks noGrp="1"/>
          </p:cNvSpPr>
          <p:nvPr>
            <p:ph type="sldNum" sz="quarter" idx="12"/>
          </p:nvPr>
        </p:nvSpPr>
        <p:spPr/>
        <p:txBody>
          <a:bodyPr/>
          <a:lstStyle/>
          <a:p>
            <a:fld id="{B59ACEC8-D248-43BB-9E41-8F603F9ACC52}" type="slidenum">
              <a:rPr lang="en-ZA" smtClean="0"/>
              <a:pPr/>
              <a:t>9</a:t>
            </a:fld>
            <a:endParaRPr lang="en-ZA" dirty="0"/>
          </a:p>
        </p:txBody>
      </p:sp>
    </p:spTree>
    <p:extLst>
      <p:ext uri="{BB962C8B-B14F-4D97-AF65-F5344CB8AC3E}">
        <p14:creationId xmlns:p14="http://schemas.microsoft.com/office/powerpoint/2010/main" xmlns="" val="748185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Official DPSA Presentation.potx" id="{EAE83233-E3A9-4308-BAD7-AB80A51EA950}" vid="{D249F352-EEBB-4F5A-80BB-76407D2D5A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tns:customPropertyEditors xmlns:tns="http://schemas.microsoft.com/office/2006/customDocumentInformationPanel">
  <tns:showOnOpen>false</tns:showOnOpen>
  <tns:defaultPropertyEditorNamespace>Standard properties</tns:defaultPropertyEditorNamespace>
</tns:customPropertyEditors>
</file>

<file path=customXml/itemProps1.xml><?xml version="1.0" encoding="utf-8"?>
<ds:datastoreItem xmlns:ds="http://schemas.openxmlformats.org/officeDocument/2006/customXml" ds:itemID="{96B66004-A417-4884-9F99-1475B4CD1274}">
  <ds:schemaRefs>
    <ds:schemaRef ds:uri="http://schemas.microsoft.com/office/2006/customDocumentInformationPanel"/>
  </ds:schemaRefs>
</ds:datastoreItem>
</file>

<file path=docProps/app.xml><?xml version="1.0" encoding="utf-8"?>
<Properties xmlns="http://schemas.openxmlformats.org/officeDocument/2006/extended-properties" xmlns:vt="http://schemas.openxmlformats.org/officeDocument/2006/docPropsVTypes">
  <Template/>
  <TotalTime>6094</TotalTime>
  <Words>4157</Words>
  <Application>Microsoft Office PowerPoint</Application>
  <PresentationFormat>Custom</PresentationFormat>
  <Paragraphs>614</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Berlin</vt:lpstr>
      <vt:lpstr>Public Service Graduate Recruitment Scheme Framework (GRSF)  and Developmental Programmes</vt:lpstr>
      <vt:lpstr>OUTLINE OF THE PRESENTATION</vt:lpstr>
      <vt:lpstr>PROBLEM STATEMENT (1)</vt:lpstr>
      <vt:lpstr>PROBLEM STATEMENT (2)</vt:lpstr>
      <vt:lpstr>PRE-GRADUATE RECRUITMENT SCHEME FRAMEWORK 2014-2018</vt:lpstr>
      <vt:lpstr>Overview of Public Service  Implementation Data 2014/15 -2017/18</vt:lpstr>
      <vt:lpstr>NUMBER OF CANDIDATES IN PROGRAMMES PER YEAR</vt:lpstr>
      <vt:lpstr>KEY SECTOR IMPLEMENTATION OVERVIEW</vt:lpstr>
      <vt:lpstr>FACTORS INFLUENCING THE DESIGN OF THE GRSF </vt:lpstr>
      <vt:lpstr>KEY PRINCIPLES INFORMING THE DEVELOPMENT AND IMPLEMENTATION OF A GRADUATE RECRUITMENT SCHEME</vt:lpstr>
      <vt:lpstr>OVERVIEW OF THE DEVELOPMENT OF THE GRSF</vt:lpstr>
      <vt:lpstr>OVERVIEW OF LINKAGES AND RELATIONSHIPS</vt:lpstr>
      <vt:lpstr>THE STRATEGIC OBJECTIVES OF PROGRAMME</vt:lpstr>
      <vt:lpstr>Objectives of the  Framework </vt:lpstr>
      <vt:lpstr>DEFINITION OF A GRADUATE</vt:lpstr>
      <vt:lpstr>OTHER CATEGORIES AND DEFINITIONS</vt:lpstr>
      <vt:lpstr>THE PUBLIC SERVICE GRADUATE RECRUITMENT SCHEME FRAMEWORK: CONTEXTUAL CONSIDERATIONS</vt:lpstr>
      <vt:lpstr>INTEGRATED TALENT DEVELOPMENT &amp; MANAGEMENT STRATEGY SUPPORTING THE GRSF</vt:lpstr>
      <vt:lpstr>INTEGRATION OF CAPACITY BUILDING PROGRAMMES</vt:lpstr>
      <vt:lpstr> PROCESS FOR IMPLEMENTING AND ROUTES TO GRADUATE RECRUITMENT SCHEME </vt:lpstr>
      <vt:lpstr>EXAMPLE OF A DEPARTMENTAL SKILLS PIPELINE INTERVENTION STRATEGY</vt:lpstr>
      <vt:lpstr>THE GRSF PROFESSIONAL PIPELINE</vt:lpstr>
      <vt:lpstr>FUNDING  &amp; DURATION OF THE GRADUATE RECRUITMENT SCHEME </vt:lpstr>
      <vt:lpstr>BUDGETING CONSIDERATIONS</vt:lpstr>
      <vt:lpstr>RECRUITMENT &amp; SELECTION OF CANDIDATES INTO A GRS AND RETENTION INTO PERMANENT POSITIONS WITHIN THE DEPARTMENT  </vt:lpstr>
      <vt:lpstr>DURATION OF THE EMPLOYMENT</vt:lpstr>
      <vt:lpstr>REMUNERATION</vt:lpstr>
      <vt:lpstr>EXIT MANAGEMENT </vt:lpstr>
      <vt:lpstr>MONITORING, EVALUATION AND REPORTING (1) </vt:lpstr>
      <vt:lpstr>MONITORING, EVALUATION AND REPORTING (2) </vt:lpstr>
      <vt:lpstr>GRS IMPLEMENTATION ROAD MAP: Moving forward </vt:lpstr>
      <vt:lpstr>ROLL OUT IMPLEMENTATION PARTNERS</vt:lpstr>
      <vt:lpstr>CURRENT AND PLANNED PROJECTS OF PARTNERS (1)</vt:lpstr>
      <vt:lpstr>Slide 34</vt:lpstr>
      <vt:lpstr>CHALLENGES </vt:lpstr>
      <vt:lpstr>RESOURCE ALLOCATION</vt:lpstr>
      <vt:lpstr>Slide 37</vt:lpstr>
    </vt:vector>
  </TitlesOfParts>
  <Company>The Department of Public Service and Administration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Official DPSA PowerPoint Presentation</dc:title>
  <dc:creator>Ben Liebenberg</dc:creator>
  <cp:lastModifiedBy>PUMZA</cp:lastModifiedBy>
  <cp:revision>304</cp:revision>
  <cp:lastPrinted>2019-02-08T15:43:59Z</cp:lastPrinted>
  <dcterms:created xsi:type="dcterms:W3CDTF">2016-08-16T08:00:27Z</dcterms:created>
  <dcterms:modified xsi:type="dcterms:W3CDTF">2019-02-14T10:47:46Z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ranch">
    <vt:lpwstr>Your Branch</vt:lpwstr>
  </property>
  <property fmtid="{D5CDD505-2E9C-101B-9397-08002B2CF9AE}" pid="3" name="Component">
    <vt:lpwstr>Your Component</vt:lpwstr>
  </property>
  <property fmtid="{D5CDD505-2E9C-101B-9397-08002B2CF9AE}" pid="4" name="Position">
    <vt:lpwstr>Your Position</vt:lpwstr>
  </property>
  <property fmtid="{D5CDD505-2E9C-101B-9397-08002B2CF9AE}" pid="5" name="Address">
    <vt:lpwstr>Batho Pele House, 546 Edmond Street, Arcadia</vt:lpwstr>
  </property>
  <property fmtid="{D5CDD505-2E9C-101B-9397-08002B2CF9AE}" pid="6" name="Telephone number">
    <vt:lpwstr>Your Telephone Number</vt:lpwstr>
  </property>
  <property fmtid="{D5CDD505-2E9C-101B-9397-08002B2CF9AE}" pid="7" name="Email">
    <vt:lpwstr>Your Email Address</vt:lpwstr>
  </property>
  <property fmtid="{D5CDD505-2E9C-101B-9397-08002B2CF9AE}" pid="8" name="Date">
    <vt:lpwstr>Date of presentation</vt:lpwstr>
  </property>
  <property fmtid="{D5CDD505-2E9C-101B-9397-08002B2CF9AE}" pid="9" name="Event name">
    <vt:lpwstr>Name of Event</vt:lpwstr>
  </property>
  <property fmtid="{D5CDD505-2E9C-101B-9397-08002B2CF9AE}" pid="10" name="Event Date">
    <vt:lpwstr>Date of Event</vt:lpwstr>
  </property>
  <property fmtid="{D5CDD505-2E9C-101B-9397-08002B2CF9AE}" pid="11" name="Event Venue">
    <vt:lpwstr>Venue of the Event</vt:lpwstr>
  </property>
</Properties>
</file>