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8"/>
  </p:notesMasterIdLst>
  <p:handoutMasterIdLst>
    <p:handoutMasterId r:id="rId19"/>
  </p:handoutMasterIdLst>
  <p:sldIdLst>
    <p:sldId id="644" r:id="rId3"/>
    <p:sldId id="576" r:id="rId4"/>
    <p:sldId id="634" r:id="rId5"/>
    <p:sldId id="625" r:id="rId6"/>
    <p:sldId id="657" r:id="rId7"/>
    <p:sldId id="660" r:id="rId8"/>
    <p:sldId id="635" r:id="rId9"/>
    <p:sldId id="661" r:id="rId10"/>
    <p:sldId id="645" r:id="rId11"/>
    <p:sldId id="646" r:id="rId12"/>
    <p:sldId id="662" r:id="rId13"/>
    <p:sldId id="658" r:id="rId14"/>
    <p:sldId id="663" r:id="rId15"/>
    <p:sldId id="664" r:id="rId16"/>
    <p:sldId id="659" r:id="rId17"/>
  </p:sldIdLst>
  <p:sldSz cx="9144000" cy="6858000" type="screen4x3"/>
  <p:notesSz cx="6662738" cy="98329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99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99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99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99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99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99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99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99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99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E8B3"/>
    <a:srgbClr val="FFDE80"/>
    <a:srgbClr val="FFB089"/>
    <a:srgbClr val="FF9966"/>
    <a:srgbClr val="FF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9467" autoAdjust="0"/>
  </p:normalViewPr>
  <p:slideViewPr>
    <p:cSldViewPr>
      <p:cViewPr varScale="1">
        <p:scale>
          <a:sx n="102" d="100"/>
          <a:sy n="102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7186" cy="49207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2" y="2"/>
            <a:ext cx="2887186" cy="492073"/>
          </a:xfrm>
          <a:prstGeom prst="rect">
            <a:avLst/>
          </a:prstGeom>
        </p:spPr>
        <p:txBody>
          <a:bodyPr vert="horz" lIns="91426" tIns="45712" rIns="91426" bIns="45712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7F75CEB-442D-4B59-A043-187A2BF31271}" type="datetimeFigureOut">
              <a:rPr lang="en-US"/>
              <a:pPr>
                <a:defRPr/>
              </a:pPr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39207"/>
            <a:ext cx="2887186" cy="492073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2" y="9339207"/>
            <a:ext cx="2887186" cy="492073"/>
          </a:xfrm>
          <a:prstGeom prst="rect">
            <a:avLst/>
          </a:prstGeom>
        </p:spPr>
        <p:txBody>
          <a:bodyPr vert="horz" lIns="91426" tIns="45712" rIns="91426" bIns="45712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FC2603-79EB-4211-8F23-CE0E02FE17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96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887186" cy="49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554" y="2"/>
            <a:ext cx="2887186" cy="49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38188"/>
            <a:ext cx="4911725" cy="36845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365" y="4669602"/>
            <a:ext cx="4886008" cy="442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0905"/>
            <a:ext cx="2887186" cy="49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554" y="9340905"/>
            <a:ext cx="2887186" cy="492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2" rIns="91426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490C9CFB-5008-42C6-BF0D-58B5CC461A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121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ZA" dirty="0">
              <a:ea typeface="ＭＳ Ｐゴシック" charset="0"/>
              <a:cs typeface="+mn-cs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73357" indent="-297444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89781" indent="-23795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65696" indent="-23795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141607" indent="-237956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617519" indent="-2379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3093433" indent="-2379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569344" indent="-2379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4045258" indent="-2379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fld id="{659B1409-6B26-48D9-AC05-81B84263D621}" type="slidenum">
              <a:rPr lang="en-US" altLang="en-US" sz="1300"/>
              <a:pPr/>
              <a:t>1</a:t>
            </a:fld>
            <a:endParaRPr lang="en-US" altLang="en-US" sz="1300" dirty="0"/>
          </a:p>
        </p:txBody>
      </p:sp>
    </p:spTree>
    <p:extLst>
      <p:ext uri="{BB962C8B-B14F-4D97-AF65-F5344CB8AC3E}">
        <p14:creationId xmlns:p14="http://schemas.microsoft.com/office/powerpoint/2010/main" val="1821355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69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24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847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139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747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46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404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840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072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30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267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36355" indent="-2832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32854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585995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39137" indent="-22657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492279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45420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398562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51703" indent="-226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3BD4F8A-0CC3-4A4F-BAA5-7BFF77311487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latin typeface="Times" pitchFamily="-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662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E07EA-F60D-473C-877A-5AC7F029F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F0B48-AD3F-4C36-81EB-076FC551C9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8B481-8D0F-4619-A50B-75777738C3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D45D0-9C75-422E-8546-4D63F3E43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E3549-0987-45DB-84CE-C331DAB309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47D56-7E27-4F99-A3A4-962E7C716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33144-A93E-46C8-B6E5-A6606B58B9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58AC8-78E0-4A4B-8C0F-D216CA942D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EE809-A6EF-4920-9C23-229DB13131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6D1F5-3CD6-44CC-9B43-4D43E8875F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D35FD-1587-438B-B183-212504B777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19500" y="6400800"/>
            <a:ext cx="19050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9BE6E-EB6B-4812-B53E-25E02459A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075" name="Picture 1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205538"/>
            <a:ext cx="6064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CFC1B-B2F8-476F-A84F-D2C9A38D6B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62CF8-8D1A-4368-A3BA-5D7450E06F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6B009-01CA-4253-B1F5-F1010BEC89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7E0F0-2A97-4216-A2DB-8FB2DBB7BD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6282-CB54-4FD1-A6D8-AF76D7F9D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AD6E4-5457-41A1-941F-281D2D93A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FAEDD-4D2B-4245-BF79-BE4964582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38F7E-C3F2-4A20-BC59-151CDF4867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82FF8-641A-4E8B-A218-BC56BAA505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00FB0-9133-46A8-A1BD-8C0B3FD5E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9BB15-D765-4774-B737-E9A0BFCDE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BDDED-DEDA-4E15-B14A-7333D2EE5B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19500" y="6330820"/>
            <a:ext cx="1905000" cy="32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DD7B4C21-013F-4211-BD34-00BF978C31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098" name="Picture 1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226969"/>
            <a:ext cx="60642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" charset="0"/>
              </a:defRPr>
            </a:lvl1pPr>
          </a:lstStyle>
          <a:p>
            <a:pPr>
              <a:defRPr/>
            </a:pPr>
            <a:fld id="{C0F8FE0A-DAC0-430E-B6C3-A1116EEC5A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1000" b="1" dirty="0" smtClean="0">
                <a:solidFill>
                  <a:schemeClr val="tx1"/>
                </a:solidFill>
              </a:rPr>
              <a:t/>
            </a:r>
            <a:br>
              <a:rPr lang="en-US" altLang="en-US" sz="1000" b="1" dirty="0" smtClean="0">
                <a:solidFill>
                  <a:schemeClr val="tx1"/>
                </a:solidFill>
              </a:rPr>
            </a:br>
            <a:endParaRPr lang="en-US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051" name="Subtitle 5"/>
          <p:cNvSpPr>
            <a:spLocks noGrp="1"/>
          </p:cNvSpPr>
          <p:nvPr>
            <p:ph type="subTitle" idx="1"/>
          </p:nvPr>
        </p:nvSpPr>
        <p:spPr>
          <a:xfrm>
            <a:off x="0" y="2286000"/>
            <a:ext cx="9144000" cy="45720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/>
          <a:lstStyle/>
          <a:p>
            <a:pPr>
              <a:spcBef>
                <a:spcPts val="1200"/>
              </a:spcBef>
              <a:defRPr/>
            </a:pPr>
            <a:endParaRPr lang="en-US" sz="800" dirty="0" smtClean="0">
              <a:latin typeface="Arial Black" panose="020B0A040201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r>
              <a:rPr lang="en-GB" b="1" dirty="0"/>
              <a:t>Update on the negotiations of a rollover Economic Partnership Agreement (EPA) between the Southern African Customs Union (SACU) and Mozambique and the United Kingdom (UK)</a:t>
            </a:r>
            <a:endParaRPr lang="en-US" b="1" dirty="0"/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Portfolio Committee on Trade </a:t>
            </a:r>
            <a:r>
              <a:rPr lang="en-ZA" sz="1800" b="1" dirty="0">
                <a:latin typeface="Arial" panose="020B0604020202020204" pitchFamily="34" charset="0"/>
                <a:cs typeface="Arial" panose="020B0604020202020204" pitchFamily="34" charset="0"/>
              </a:rPr>
              <a:t>and Industry</a:t>
            </a:r>
          </a:p>
          <a:p>
            <a:r>
              <a:rPr lang="en-ZA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 February 2019</a:t>
            </a:r>
          </a:p>
          <a:p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Niki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Kruger</a:t>
            </a:r>
          </a:p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Chief Director: Trade Negotiations</a:t>
            </a:r>
            <a:endParaRPr lang="en-Z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Trade &amp; Economic Development Division, the dti</a:t>
            </a:r>
            <a:endParaRPr lang="en-ZA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68413"/>
            <a:ext cx="46038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077" name="Picture 6" descr="http://www.mediaclubsouthafrica.com/images/stories/business/hi/rbosch_25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855"/>
            <a:ext cx="3048000" cy="230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http://www.mediaclubsouthafrica.com/images/stories/industry/hi/VWSA-BIG_86HM804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124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http://www.mediaclubsouthafrica.com/images/stories/business/hi/C810man_0256w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2971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1905000" cy="329341"/>
          </a:xfrm>
        </p:spPr>
        <p:txBody>
          <a:bodyPr/>
          <a:lstStyle/>
          <a:p>
            <a:fld id="{EF1CC7C1-CC59-4516-BD19-464747CF13DB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598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42257"/>
            <a:ext cx="8686800" cy="5225144"/>
          </a:xfrm>
        </p:spPr>
        <p:txBody>
          <a:bodyPr/>
          <a:lstStyle/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Ensures continuity in trade through:</a:t>
            </a:r>
          </a:p>
          <a:p>
            <a:pPr lvl="1"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preserving existing value chains</a:t>
            </a:r>
          </a:p>
          <a:p>
            <a:pPr lvl="1"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for continued acceptance by the parties of Certificates of Origin issued under the SADC EPA, permits/licenses/certificates for imports of mainly agriculture products issued by the EU before the UK officially exited the EU and the continued use of stamps approved under the SADC EPA -40% of SA agriculture exports into the EU go to the UK. </a:t>
            </a:r>
          </a:p>
          <a:p>
            <a:pPr lvl="1"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addressing administrative issues such as forms, stamps, suppliers declarations under the SAD EPA to be continued to be recognised once the UK leaves the EU.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26957"/>
            <a:ext cx="8382000" cy="582643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US" sz="3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Transitional Arrangement</a:t>
            </a:r>
            <a:endParaRPr lang="en-GB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28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42257"/>
            <a:ext cx="8686800" cy="5225144"/>
          </a:xfrm>
        </p:spPr>
        <p:txBody>
          <a:bodyPr/>
          <a:lstStyle/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and the UK have agreed to continue to protect each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other’s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specific GIs as contained in the GI Protocol under the SADC EPA. </a:t>
            </a: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Therefore, GIs currently protected under the EPA will be protected in the UK on the same basis as protected under the SADC EPA.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build-in agenda on technical issues currently under discussions with the EU under the SADC EPA will be included  in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“Build-in Agenda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” under the roll-over EPA.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These include Article 11- wine making practices.</a:t>
            </a:r>
          </a:p>
          <a:p>
            <a:pPr marL="0" indent="0" algn="just">
              <a:buNone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26957"/>
            <a:ext cx="8382000" cy="582643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Geographic </a:t>
            </a: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indications</a:t>
            </a:r>
            <a:endParaRPr lang="en-ZA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86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42257"/>
            <a:ext cx="8686800" cy="5225144"/>
          </a:xfrm>
        </p:spPr>
        <p:txBody>
          <a:bodyPr/>
          <a:lstStyle/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parties have recognised the importance of continuing to work together on outstanding trade and trade related issues that could not be resolved during the negotiations for the rollover Agreement. </a:t>
            </a:r>
            <a:endParaRPr lang="en-Z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Build-in Agenda includes issues such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as: </a:t>
            </a:r>
          </a:p>
          <a:p>
            <a:pPr marL="990600" lvl="1"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updating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tariff schedules in Annex I, II and III to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HS2017 nomenclature; </a:t>
            </a:r>
          </a:p>
          <a:p>
            <a:pPr marL="990600" lvl="1"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exploring a permanent arrangement on </a:t>
            </a:r>
            <a:r>
              <a:rPr lang="en-ZA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cumulation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that preserves the existing value-chains which may include </a:t>
            </a:r>
            <a:r>
              <a:rPr lang="en-ZA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cumulation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with the 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EU on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Rules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Origin, once all the legal arrangements are concluded; </a:t>
            </a:r>
          </a:p>
          <a:p>
            <a:pPr marL="990600" lvl="1"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tariff rate quota (TRQ) volumes; </a:t>
            </a:r>
          </a:p>
          <a:p>
            <a:pPr marL="990600" lvl="1"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timeframe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for safeguards in Article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33; </a:t>
            </a:r>
          </a:p>
          <a:p>
            <a:pPr marL="990600" lvl="1"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Export taxes</a:t>
            </a:r>
            <a:endParaRPr lang="en-Z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26957"/>
            <a:ext cx="8382000" cy="582643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US" sz="3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Build-in agenda</a:t>
            </a:r>
            <a:endParaRPr lang="en-GB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42257"/>
            <a:ext cx="8686800" cy="5225144"/>
          </a:xfrm>
        </p:spPr>
        <p:txBody>
          <a:bodyPr/>
          <a:lstStyle/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Negotiations to finalise outstanding issues held on 4-8 February 2019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Joint legal scrubbing of the Agreement to be undertaken on 18-21 February 2019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Ministers expected to sign the Agreement early March 2019.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Parties to the Agreement will follow their internal legal processes to ratify the Agreement, after which it will enter into force once the UK leaves the EU and the EU-SADC EPA no longer applies to the UK.</a:t>
            </a:r>
          </a:p>
          <a:p>
            <a:pPr algn="just"/>
            <a:endParaRPr lang="en-Z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26957"/>
            <a:ext cx="8382000" cy="582643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US" sz="3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 forward</a:t>
            </a:r>
            <a:endParaRPr lang="en-GB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42257"/>
            <a:ext cx="8686800" cy="5225144"/>
          </a:xfrm>
        </p:spPr>
        <p:txBody>
          <a:bodyPr/>
          <a:lstStyle/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EPA – Economic Partnership Agreement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TDCA- Trade Development Cooperation Agreement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BELN- Botswana, </a:t>
            </a:r>
            <a:r>
              <a:rPr lang="en-ZA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Eswatini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Lesotho and Namibia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TRQs- Tariff Rate Quotas</a:t>
            </a:r>
          </a:p>
          <a:p>
            <a:pPr algn="just"/>
            <a:r>
              <a:rPr lang="en-ZA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RoO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Rules of origin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UK- United Kingdom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EU- European Union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SACU – Customs union between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Botswana, </a:t>
            </a:r>
            <a:r>
              <a:rPr lang="en-ZA" sz="2200" dirty="0" err="1">
                <a:latin typeface="Arial" panose="020B0604020202020204" pitchFamily="34" charset="0"/>
                <a:cs typeface="Arial" panose="020B0604020202020204" pitchFamily="34" charset="0"/>
              </a:rPr>
              <a:t>Eswatini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, Lesotho, Namibia,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South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Africa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SADC- Southern Africa Development Community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SADC EPA Group- Botswana, </a:t>
            </a:r>
            <a:r>
              <a:rPr lang="en-ZA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Eswatini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Lesotho, Namibia, Mozambique and South Africa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Roll over EPA- Stand alone agreement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etween SACU, Mozambique and the UK.</a:t>
            </a:r>
          </a:p>
          <a:p>
            <a:pPr algn="just"/>
            <a:endParaRPr lang="en-Z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26957"/>
            <a:ext cx="8382000" cy="582643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US" sz="3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</a:t>
            </a:r>
            <a:endParaRPr lang="en-GB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787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7772400" cy="41148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endParaRPr lang="en-US" altLang="en-US" b="1" dirty="0" smtClean="0">
              <a:latin typeface="Arial Rounded MT Bold" pitchFamily="34" charset="0"/>
            </a:endParaRPr>
          </a:p>
          <a:p>
            <a:pPr marL="990600" lvl="1" indent="-533400" eaLnBrk="1" hangingPunct="1">
              <a:buFontTx/>
              <a:buNone/>
            </a:pPr>
            <a:endParaRPr lang="en-US" altLang="en-US" b="1" dirty="0" smtClean="0">
              <a:latin typeface="Arial Rounded MT Bold" pitchFamily="34" charset="0"/>
            </a:endParaRPr>
          </a:p>
          <a:p>
            <a:pPr marL="609600" indent="-609600" eaLnBrk="1" hangingPunct="1"/>
            <a:endParaRPr lang="en-US" altLang="en-US" dirty="0" smtClean="0"/>
          </a:p>
        </p:txBody>
      </p:sp>
      <p:pic>
        <p:nvPicPr>
          <p:cNvPr id="4" name="Picture 2" descr="http://t1.gstatic.com/images?q=tbn:ANd9GcT7jcc1LgoMQi_qvmS2WtcLegHqiZrCNxz3kh59suQvDRz794W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447800"/>
            <a:ext cx="3581400" cy="358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2" descr="http://t0.gstatic.com/images?q=tbn:ANd9GcT7-QBYCBuqEulVj0YZFRbYfBmI93_66GWByhARhk4BVgDHclz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066800"/>
            <a:ext cx="3810000" cy="4495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FD353A9F-D412-4447-B36D-D292AA6AB738}" type="slidenum">
              <a:rPr lang="en-US" altLang="en-US" sz="1400" smtClean="0"/>
              <a:pPr algn="ctr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1841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458200" cy="5410200"/>
          </a:xfrm>
        </p:spPr>
        <p:txBody>
          <a:bodyPr/>
          <a:lstStyle/>
          <a:p>
            <a:pPr algn="just"/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June 2016: UK voted to leave the EU</a:t>
            </a:r>
          </a:p>
          <a:p>
            <a:pPr algn="just"/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29 March 2017: UK invoked EU Treaty Article 50 - 2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years to negotiate its future relationship with the EU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Withdrawal Agreement accepted by EU, and by UK Cabinet  </a:t>
            </a:r>
          </a:p>
          <a:p>
            <a:pPr lvl="1"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Includes transitional/implementation period of 21 months; not applicable in the event that no Withdrawal Agreement is reached </a:t>
            </a:r>
          </a:p>
          <a:p>
            <a:pPr lvl="1" algn="just"/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this period UK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will continue to benefit from EU Agreements but loses decision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making power; it can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conclude Trade Agreements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Prime Minister May could not yet secure UK House of Commons approval for the Withdrawal Agreement </a:t>
            </a:r>
          </a:p>
          <a:p>
            <a:pPr lvl="1"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Border between Republic of Ireland and Northern Ireland: if no agreement found by 31 Dec 2020, UK can invoke “back-stop” = remain in a customs union with EU for undefined period </a:t>
            </a:r>
          </a:p>
          <a:p>
            <a:pPr lvl="1" algn="just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But UK wants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guarantee of the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independence and autonomy of UK trade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(</a:t>
            </a:r>
            <a:r>
              <a:rPr lang="en-ZA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eality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trade policy incompatible with customs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union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Prime Minister May mandated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to re-negotiate; EU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indicating that it will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not re-open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0"/>
            <a:ext cx="7315200" cy="5334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ZA" dirty="0" smtClean="0">
                <a:solidFill>
                  <a:srgbClr val="000000"/>
                </a:solidFill>
                <a:latin typeface="Arial Rounded MT Bold"/>
              </a:rPr>
              <a:t>Context</a:t>
            </a:r>
            <a:endParaRPr lang="en-GB" dirty="0">
              <a:solidFill>
                <a:srgbClr val="000000"/>
              </a:solidFill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4886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33400"/>
            <a:ext cx="8458200" cy="5105400"/>
          </a:xfrm>
        </p:spPr>
        <p:txBody>
          <a:bodyPr/>
          <a:lstStyle/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EPA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between the European Union (EU) and the Southern African Development Community (SADC) EPA Group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provisionally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entered into force on 10 October 2016. </a:t>
            </a:r>
            <a:endParaRPr lang="en-Z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EU has fully or partially removed custom duties on 98.7% tariff lines.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(Not liberalized: aluminum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and some agricultural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products) 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EPA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countries can activate safeguards and increase the import duty in case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 import surge.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stage transformation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rule of origin for textiles and clothing. 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EPA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eliminates the possibility for the EU to use agricultural export subsides.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UK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is part of the EU and trade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between the UK and SA currently takes place under the SADC EPA.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completion of the withdrawal process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from the EU (“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Brexit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”), the UK will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not be part of the EPA.</a:t>
            </a:r>
          </a:p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avoid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trade disruption,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SACU+Mozambique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and UK have decided to roll-over the EPA into a standalone trade agreement with the UK.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0"/>
            <a:ext cx="7315200" cy="48506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ZA" sz="3800" dirty="0" smtClean="0">
                <a:solidFill>
                  <a:srgbClr val="000000"/>
                </a:solidFill>
                <a:latin typeface="Arial Rounded MT Bold"/>
              </a:rPr>
              <a:t>Background</a:t>
            </a:r>
            <a:r>
              <a:rPr lang="en-ZA" dirty="0" smtClean="0">
                <a:solidFill>
                  <a:srgbClr val="000000"/>
                </a:solidFill>
                <a:latin typeface="Arial Rounded MT Bold"/>
              </a:rPr>
              <a:t> </a:t>
            </a:r>
            <a:endParaRPr lang="en-GB" dirty="0">
              <a:solidFill>
                <a:srgbClr val="000000"/>
              </a:solidFill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7482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458200" cy="5229936"/>
          </a:xfrm>
        </p:spPr>
        <p:txBody>
          <a:bodyPr/>
          <a:lstStyle/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UK is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SA’s second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biggest trading partner in the EU with the total trade between the two countries in 2017 amounting to R79.6 billion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(UK = 18% of SA exports to EU; 10% of imports)</a:t>
            </a:r>
          </a:p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Negotiations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 the rollover of the SADC EPA into a functional standalone SACU and Mozambique and UK Agreement have progressed well.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Aim is to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maintain the effects of the existing EPA provisions, focusing on technical amendments without necessarily amending the substance of the current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 and to avoid trade disruption once the UK leaves the EU. </a:t>
            </a:r>
          </a:p>
          <a:p>
            <a:pPr algn="just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consolidated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has been drafted with most provisions agreed.</a:t>
            </a:r>
          </a:p>
          <a:p>
            <a:pPr algn="just"/>
            <a:endParaRPr lang="en-Z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107988"/>
            <a:ext cx="7315200" cy="59436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US" sz="3800" dirty="0" smtClean="0">
                <a:solidFill>
                  <a:srgbClr val="000000"/>
                </a:solidFill>
                <a:latin typeface="Arial Rounded MT Bold"/>
              </a:rPr>
              <a:t>Roll-over Agreement</a:t>
            </a:r>
            <a:endParaRPr lang="en-GB" sz="3800" dirty="0">
              <a:solidFill>
                <a:srgbClr val="000000"/>
              </a:solidFill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82729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181600"/>
          </a:xfrm>
        </p:spPr>
        <p:txBody>
          <a:bodyPr/>
          <a:lstStyle/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Tariff rate quotas (TRQs) have been agreed</a:t>
            </a:r>
          </a:p>
          <a:p>
            <a:pPr lvl="1"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Most recent UK imports relative to total EU imports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continue as standalone UK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volumes; will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be in addition to the TRQs SA has under the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EPA.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 will get additional market access to the UK beyond what obtains under the EPA with the EU.</a:t>
            </a: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Agricultural safeguards: </a:t>
            </a:r>
          </a:p>
          <a:p>
            <a:pPr lvl="1"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EPA list of products; </a:t>
            </a:r>
          </a:p>
          <a:p>
            <a:pPr lvl="1"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trigger levels vis-à-vis UK will be discerned from recent trade flows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95839"/>
            <a:ext cx="7315200" cy="6096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US" sz="3800" dirty="0" smtClean="0">
                <a:solidFill>
                  <a:srgbClr val="000000"/>
                </a:solidFill>
                <a:latin typeface="Arial Rounded MT Bold"/>
              </a:rPr>
              <a:t>Roll-over Agreement</a:t>
            </a:r>
            <a:endParaRPr lang="en-GB" sz="3800" dirty="0">
              <a:solidFill>
                <a:srgbClr val="000000"/>
              </a:solidFill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0249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181600"/>
          </a:xfrm>
        </p:spPr>
        <p:txBody>
          <a:bodyPr/>
          <a:lstStyle/>
          <a:p>
            <a:pPr marL="536575"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Skimmed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milk powder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Butter</a:t>
            </a:r>
            <a:r>
              <a:rPr lang="en-ZA" sz="16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Flowers: Roses, orchids and chrysanthemums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Flowers: lilies and “other”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Flowers: non-fresh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Strawberries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While crystalline powder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Citrus jams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Canned fruit, except tropical; canned fruit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Tropical canned fruit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Frozen orange juice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Apple juice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Active yeast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Wine</a:t>
            </a:r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Ethanol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09600" y="76200"/>
            <a:ext cx="8229600" cy="60960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US" sz="3200" dirty="0" smtClean="0">
                <a:solidFill>
                  <a:srgbClr val="000000"/>
                </a:solidFill>
                <a:latin typeface="Arial Rounded MT Bold"/>
              </a:rPr>
              <a:t>SA agriculture products subject to TRQs</a:t>
            </a:r>
            <a:endParaRPr lang="en-GB" sz="3200" dirty="0">
              <a:solidFill>
                <a:srgbClr val="000000"/>
              </a:solidFill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5259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42257"/>
            <a:ext cx="8686800" cy="5225144"/>
          </a:xfrm>
        </p:spPr>
        <p:txBody>
          <a:bodyPr/>
          <a:lstStyle/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ensure that SACU, Mozambique and the UK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to cumulate with the EU under the terms of the rollover Agreement. 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General objective: to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maintain the current trade flows between the parties and the EU. 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 “no deal”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Brexit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is to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materialise (i.e. no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preferential trade arrangement between the UK and the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EU),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 ability of SA to source input products from the UK for final exportation of beneficiated or manufactured products to the EU and vice versa could be severely compromised. 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Transitional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arrangement is in the process of being finalised to preserve exiting value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chains which provides for recognition of EU materials and processing during the transitional period. 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6575" lvl="1" algn="just"/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0825" lvl="1" indent="0" algn="just">
              <a:buNone/>
            </a:pPr>
            <a:endParaRPr lang="en-ZA" sz="1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26957"/>
            <a:ext cx="8382000" cy="582643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US" sz="3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Cumulation</a:t>
            </a:r>
            <a:endParaRPr lang="en-GB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6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42257"/>
            <a:ext cx="8686800" cy="5225144"/>
          </a:xfrm>
        </p:spPr>
        <p:txBody>
          <a:bodyPr/>
          <a:lstStyle/>
          <a:p>
            <a:pPr algn="just"/>
            <a:r>
              <a:rPr lang="en-Z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Cotonou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Agreement is an agreement between the EU and the African, Caribbean and Pacific (ACP)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States; UK will no longer be a party to it, post-</a:t>
            </a:r>
            <a:r>
              <a:rPr lang="en-Z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Brexit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Only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certain parts of the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Cotonou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Agreement apply to SA due to the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Trade Development Cooperation Agreement (TDCA)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annex has been negotiated that clearly states the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provisions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that do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not apply to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SA.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Annex will be reviewed upon expiry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ZA" sz="2400" dirty="0" err="1">
                <a:latin typeface="Arial" panose="020B0604020202020204" pitchFamily="34" charset="0"/>
                <a:cs typeface="Arial" panose="020B0604020202020204" pitchFamily="34" charset="0"/>
              </a:rPr>
              <a:t>Cotonou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2020.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cooperation to support the implementation of commitments under the roll-over EPA will be concluded as part of the Build-in Agenda. </a:t>
            </a:r>
          </a:p>
          <a:p>
            <a:pPr algn="just"/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3400" y="26957"/>
            <a:ext cx="8382000" cy="582643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ZA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Cotonou</a:t>
            </a:r>
            <a:r>
              <a:rPr lang="en-ZA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</a:t>
            </a:r>
            <a:endParaRPr lang="en-GB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6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477000"/>
            <a:ext cx="1905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35015E13-3A1C-4ED3-9155-357BAF60E23B}" type="slidenum">
              <a:rPr lang="en-US" altLang="en-US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742863"/>
          </a:xfrm>
        </p:spPr>
        <p:txBody>
          <a:bodyPr/>
          <a:lstStyle/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Non-trade development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aspects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between EU and SA are dealt with through the TDCA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 and UK will roll-over these issues by incorporating </a:t>
            </a:r>
            <a:r>
              <a:rPr lang="en-ZA" sz="2400" dirty="0">
                <a:latin typeface="Arial" panose="020B0604020202020204" pitchFamily="34" charset="0"/>
                <a:cs typeface="Arial" panose="020B0604020202020204" pitchFamily="34" charset="0"/>
              </a:rPr>
              <a:t>these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aspects into the EPA with the UK.</a:t>
            </a:r>
          </a:p>
          <a:p>
            <a:pPr algn="just"/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Protocol on the TDCA provides for a bilateral Development Cooperation Framework to be concluded during the transitional period. </a:t>
            </a:r>
          </a:p>
          <a:p>
            <a:pPr algn="just"/>
            <a:endParaRPr lang="en-Z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762000" y="26957"/>
            <a:ext cx="8382000" cy="582643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charset="0"/>
              </a:defRPr>
            </a:lvl9pPr>
          </a:lstStyle>
          <a:p>
            <a:pPr eaLnBrk="1" hangingPunct="1"/>
            <a:r>
              <a:rPr lang="en-US" sz="3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TDCA</a:t>
            </a:r>
            <a:endParaRPr lang="en-GB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9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9966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9966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ti template">
  <a:themeElements>
    <a:clrScheme name="">
      <a:dk1>
        <a:srgbClr val="000000"/>
      </a:dk1>
      <a:lt1>
        <a:srgbClr val="FFFFFF"/>
      </a:lt1>
      <a:dk2>
        <a:srgbClr val="FF66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ti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9966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FF9966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dti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i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i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i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i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i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i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i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i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i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i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i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15475</TotalTime>
  <Words>1401</Words>
  <Application>Microsoft Office PowerPoint</Application>
  <PresentationFormat>On-screen Show (4:3)</PresentationFormat>
  <Paragraphs>138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PGothic</vt:lpstr>
      <vt:lpstr>MS PGothic</vt:lpstr>
      <vt:lpstr>Arial</vt:lpstr>
      <vt:lpstr>Arial Black</vt:lpstr>
      <vt:lpstr>Arial Rounded MT Bold</vt:lpstr>
      <vt:lpstr>Times</vt:lpstr>
      <vt:lpstr>Blank Presentation</vt:lpstr>
      <vt:lpstr>1_dti template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Singh</dc:creator>
  <cp:lastModifiedBy>Emcy Garner</cp:lastModifiedBy>
  <cp:revision>720</cp:revision>
  <cp:lastPrinted>2016-09-05T10:50:31Z</cp:lastPrinted>
  <dcterms:created xsi:type="dcterms:W3CDTF">2008-10-17T08:05:44Z</dcterms:created>
  <dcterms:modified xsi:type="dcterms:W3CDTF">2019-02-11T06:20:02Z</dcterms:modified>
</cp:coreProperties>
</file>