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7"/>
  </p:notesMasterIdLst>
  <p:handoutMasterIdLst>
    <p:handoutMasterId r:id="rId18"/>
  </p:handoutMasterIdLst>
  <p:sldIdLst>
    <p:sldId id="376" r:id="rId2"/>
    <p:sldId id="720" r:id="rId3"/>
    <p:sldId id="735" r:id="rId4"/>
    <p:sldId id="734" r:id="rId5"/>
    <p:sldId id="761" r:id="rId6"/>
    <p:sldId id="727" r:id="rId7"/>
    <p:sldId id="752" r:id="rId8"/>
    <p:sldId id="729" r:id="rId9"/>
    <p:sldId id="741" r:id="rId10"/>
    <p:sldId id="703" r:id="rId11"/>
    <p:sldId id="698" r:id="rId12"/>
    <p:sldId id="693" r:id="rId13"/>
    <p:sldId id="713" r:id="rId14"/>
    <p:sldId id="760" r:id="rId15"/>
    <p:sldId id="723" r:id="rId16"/>
  </p:sldIdLst>
  <p:sldSz cx="9144000" cy="6858000" type="screen4x3"/>
  <p:notesSz cx="6784975" cy="9856788"/>
  <p:defaultTextStyle>
    <a:defPPr>
      <a:defRPr lang="en-US"/>
    </a:defPPr>
    <a:lvl1pPr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1pPr>
    <a:lvl2pPr marL="4572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2pPr>
    <a:lvl3pPr marL="9144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3pPr>
    <a:lvl4pPr marL="13716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4pPr>
    <a:lvl5pPr marL="1828800" algn="l" rtl="0" eaLnBrk="0" fontAlgn="base" hangingPunct="0">
      <a:spcBef>
        <a:spcPct val="50000"/>
      </a:spcBef>
      <a:spcAft>
        <a:spcPct val="0"/>
      </a:spcAft>
      <a:defRPr sz="4000" b="1" kern="1200">
        <a:solidFill>
          <a:schemeClr val="bg2"/>
        </a:solidFill>
        <a:latin typeface="Arial" charset="0"/>
        <a:ea typeface="ＭＳ Ｐゴシック" charset="0"/>
        <a:cs typeface="Arial" charset="0"/>
      </a:defRPr>
    </a:lvl5pPr>
    <a:lvl6pPr marL="2286000" algn="l" defTabSz="457200" rtl="0" eaLnBrk="1" latinLnBrk="0" hangingPunct="1">
      <a:defRPr sz="4000" b="1" kern="1200">
        <a:solidFill>
          <a:schemeClr val="bg2"/>
        </a:solidFill>
        <a:latin typeface="Arial" charset="0"/>
        <a:ea typeface="ＭＳ Ｐゴシック" charset="0"/>
        <a:cs typeface="Arial" charset="0"/>
      </a:defRPr>
    </a:lvl6pPr>
    <a:lvl7pPr marL="2743200" algn="l" defTabSz="457200" rtl="0" eaLnBrk="1" latinLnBrk="0" hangingPunct="1">
      <a:defRPr sz="4000" b="1" kern="1200">
        <a:solidFill>
          <a:schemeClr val="bg2"/>
        </a:solidFill>
        <a:latin typeface="Arial" charset="0"/>
        <a:ea typeface="ＭＳ Ｐゴシック" charset="0"/>
        <a:cs typeface="Arial" charset="0"/>
      </a:defRPr>
    </a:lvl7pPr>
    <a:lvl8pPr marL="3200400" algn="l" defTabSz="457200" rtl="0" eaLnBrk="1" latinLnBrk="0" hangingPunct="1">
      <a:defRPr sz="4000" b="1" kern="1200">
        <a:solidFill>
          <a:schemeClr val="bg2"/>
        </a:solidFill>
        <a:latin typeface="Arial" charset="0"/>
        <a:ea typeface="ＭＳ Ｐゴシック" charset="0"/>
        <a:cs typeface="Arial" charset="0"/>
      </a:defRPr>
    </a:lvl8pPr>
    <a:lvl9pPr marL="3657600" algn="l" defTabSz="457200" rtl="0" eaLnBrk="1" latinLnBrk="0" hangingPunct="1">
      <a:defRPr sz="4000" b="1" kern="1200">
        <a:solidFill>
          <a:schemeClr val="bg2"/>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FF3B"/>
    <a:srgbClr val="FF9900"/>
    <a:srgbClr val="FF6600"/>
    <a:srgbClr val="B07D3A"/>
    <a:srgbClr val="A17335"/>
    <a:srgbClr val="00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6" autoAdjust="0"/>
    <p:restoredTop sz="93945" autoAdjust="0"/>
  </p:normalViewPr>
  <p:slideViewPr>
    <p:cSldViewPr>
      <p:cViewPr varScale="1">
        <p:scale>
          <a:sx n="102" d="100"/>
          <a:sy n="102" d="100"/>
        </p:scale>
        <p:origin x="1806" y="72"/>
      </p:cViewPr>
      <p:guideLst>
        <p:guide orient="horz" pos="2160"/>
        <p:guide pos="2880"/>
      </p:guideLst>
    </p:cSldViewPr>
  </p:slideViewPr>
  <p:outlineViewPr>
    <p:cViewPr>
      <p:scale>
        <a:sx n="25" d="100"/>
        <a:sy n="25" d="100"/>
      </p:scale>
      <p:origin x="0" y="108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3170"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263171" name="Rectangle 3"/>
          <p:cNvSpPr>
            <a:spLocks noGrp="1" noChangeArrowheads="1"/>
          </p:cNvSpPr>
          <p:nvPr>
            <p:ph type="dt" sz="quarter" idx="1"/>
          </p:nvPr>
        </p:nvSpPr>
        <p:spPr bwMode="auto">
          <a:xfrm>
            <a:off x="3844926"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dirty="0"/>
          </a:p>
        </p:txBody>
      </p:sp>
      <p:sp>
        <p:nvSpPr>
          <p:cNvPr id="263172" name="Rectangle 4"/>
          <p:cNvSpPr>
            <a:spLocks noGrp="1" noChangeArrowheads="1"/>
          </p:cNvSpPr>
          <p:nvPr>
            <p:ph type="ftr" sz="quarter" idx="2"/>
          </p:nvPr>
        </p:nvSpPr>
        <p:spPr bwMode="auto">
          <a:xfrm>
            <a:off x="1"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263173" name="Rectangle 5"/>
          <p:cNvSpPr>
            <a:spLocks noGrp="1" noChangeArrowheads="1"/>
          </p:cNvSpPr>
          <p:nvPr>
            <p:ph type="sldNum" sz="quarter" idx="3"/>
          </p:nvPr>
        </p:nvSpPr>
        <p:spPr bwMode="auto">
          <a:xfrm>
            <a:off x="3844926"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0320B9E-A81F-5144-A5F4-0B24AA1BC613}" type="slidenum">
              <a:rPr lang="en-US"/>
              <a:pPr/>
              <a:t>‹#›</a:t>
            </a:fld>
            <a:endParaRPr lang="en-US" dirty="0"/>
          </a:p>
        </p:txBody>
      </p:sp>
    </p:spTree>
    <p:extLst>
      <p:ext uri="{BB962C8B-B14F-4D97-AF65-F5344CB8AC3E}">
        <p14:creationId xmlns:p14="http://schemas.microsoft.com/office/powerpoint/2010/main" val="3240797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5123" name="Rectangle 3"/>
          <p:cNvSpPr>
            <a:spLocks noGrp="1" noChangeArrowheads="1"/>
          </p:cNvSpPr>
          <p:nvPr>
            <p:ph type="dt" idx="1"/>
          </p:nvPr>
        </p:nvSpPr>
        <p:spPr bwMode="auto">
          <a:xfrm>
            <a:off x="3844926" y="0"/>
            <a:ext cx="2938463" cy="49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lvl1pPr algn="r" eaLnBrk="1" hangingPunct="1">
              <a:spcBef>
                <a:spcPct val="0"/>
              </a:spcBef>
              <a:defRPr sz="1200" b="0">
                <a:solidFill>
                  <a:schemeClr val="tx1"/>
                </a:solidFill>
                <a:ea typeface="+mn-ea"/>
              </a:defRPr>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930275" y="738188"/>
            <a:ext cx="4926013"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 xmlns:ma14="http://schemas.microsoft.com/office/mac/drawingml/2011/main" val="1"/>
            </a:ext>
          </a:extLst>
        </p:spPr>
      </p:sp>
      <p:sp>
        <p:nvSpPr>
          <p:cNvPr id="5125" name="Rectangle 5"/>
          <p:cNvSpPr>
            <a:spLocks noGrp="1" noChangeArrowheads="1"/>
          </p:cNvSpPr>
          <p:nvPr>
            <p:ph type="body" sz="quarter" idx="3"/>
          </p:nvPr>
        </p:nvSpPr>
        <p:spPr bwMode="auto">
          <a:xfrm>
            <a:off x="677863" y="4681538"/>
            <a:ext cx="5429250" cy="443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eaLnBrk="1" hangingPunct="1">
              <a:spcBef>
                <a:spcPct val="0"/>
              </a:spcBef>
              <a:defRPr sz="1200" b="0">
                <a:solidFill>
                  <a:schemeClr val="tx1"/>
                </a:solidFill>
                <a:ea typeface="+mn-ea"/>
              </a:defRPr>
            </a:lvl1pPr>
          </a:lstStyle>
          <a:p>
            <a:pPr>
              <a:defRPr/>
            </a:pPr>
            <a:endParaRPr lang="en-US" dirty="0"/>
          </a:p>
        </p:txBody>
      </p:sp>
      <p:sp>
        <p:nvSpPr>
          <p:cNvPr id="5127" name="Rectangle 7"/>
          <p:cNvSpPr>
            <a:spLocks noGrp="1" noChangeArrowheads="1"/>
          </p:cNvSpPr>
          <p:nvPr>
            <p:ph type="sldNum" sz="quarter" idx="5"/>
          </p:nvPr>
        </p:nvSpPr>
        <p:spPr bwMode="auto">
          <a:xfrm>
            <a:off x="3844926" y="9361488"/>
            <a:ext cx="293846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b" anchorCtr="0" compatLnSpc="1">
            <a:prstTxWarp prst="textNoShape">
              <a:avLst/>
            </a:prstTxWarp>
          </a:bodyPr>
          <a:lstStyle>
            <a:lvl1pPr algn="r" eaLnBrk="1" hangingPunct="1">
              <a:spcBef>
                <a:spcPct val="0"/>
              </a:spcBef>
              <a:defRPr sz="1200" b="0">
                <a:solidFill>
                  <a:schemeClr val="tx1"/>
                </a:solidFill>
              </a:defRPr>
            </a:lvl1pPr>
          </a:lstStyle>
          <a:p>
            <a:fld id="{CD45091A-DA83-9B41-8140-8240509BA861}" type="slidenum">
              <a:rPr lang="en-US"/>
              <a:pPr/>
              <a:t>‹#›</a:t>
            </a:fld>
            <a:endParaRPr lang="en-US" dirty="0"/>
          </a:p>
        </p:txBody>
      </p:sp>
    </p:spTree>
    <p:extLst>
      <p:ext uri="{BB962C8B-B14F-4D97-AF65-F5344CB8AC3E}">
        <p14:creationId xmlns:p14="http://schemas.microsoft.com/office/powerpoint/2010/main" val="1314921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8" y="4763"/>
            <a:ext cx="9142412" cy="685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6035" name="Rectangle 1027"/>
          <p:cNvSpPr>
            <a:spLocks noGrp="1" noChangeArrowheads="1"/>
          </p:cNvSpPr>
          <p:nvPr>
            <p:ph type="ctrTitle"/>
          </p:nvPr>
        </p:nvSpPr>
        <p:spPr>
          <a:xfrm>
            <a:off x="3059113" y="4221163"/>
            <a:ext cx="4608512" cy="431800"/>
          </a:xfrm>
        </p:spPr>
        <p:txBody>
          <a:bodyPr/>
          <a:lstStyle>
            <a:lvl1pPr>
              <a:defRPr sz="2800"/>
            </a:lvl1pPr>
          </a:lstStyle>
          <a:p>
            <a:pPr lvl="0"/>
            <a:r>
              <a:rPr lang="en-US" noProof="0" smtClean="0"/>
              <a:t>PRESENTATION NAME</a:t>
            </a:r>
          </a:p>
        </p:txBody>
      </p:sp>
    </p:spTree>
    <p:extLst>
      <p:ext uri="{BB962C8B-B14F-4D97-AF65-F5344CB8AC3E}">
        <p14:creationId xmlns:p14="http://schemas.microsoft.com/office/powerpoint/2010/main" val="172642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9568558C-2BE3-5B4C-ACCC-DEFC1F20F269}"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DC17802E-5B0F-4C4C-8F49-96DF4861A9E1}" type="slidenum">
              <a:rPr lang="en-US"/>
              <a:pPr/>
              <a:t>‹#›</a:t>
            </a:fld>
            <a:endParaRPr lang="en-US" dirty="0"/>
          </a:p>
        </p:txBody>
      </p:sp>
    </p:spTree>
    <p:extLst>
      <p:ext uri="{BB962C8B-B14F-4D97-AF65-F5344CB8AC3E}">
        <p14:creationId xmlns:p14="http://schemas.microsoft.com/office/powerpoint/2010/main" val="171097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26200" y="1196975"/>
            <a:ext cx="2033588" cy="5111750"/>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323850" y="1196975"/>
            <a:ext cx="5949950" cy="5111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C622EEEC-AE3C-FD49-AAC5-97840769AC17}"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41407717-9A53-C146-8B4E-FF9C18B1C129}" type="slidenum">
              <a:rPr lang="en-US"/>
              <a:pPr/>
              <a:t>‹#›</a:t>
            </a:fld>
            <a:endParaRPr lang="en-US" dirty="0"/>
          </a:p>
        </p:txBody>
      </p:sp>
    </p:spTree>
    <p:extLst>
      <p:ext uri="{BB962C8B-B14F-4D97-AF65-F5344CB8AC3E}">
        <p14:creationId xmlns:p14="http://schemas.microsoft.com/office/powerpoint/2010/main" val="303292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5"/>
          <p:cNvSpPr>
            <a:spLocks noGrp="1" noChangeArrowheads="1"/>
          </p:cNvSpPr>
          <p:nvPr>
            <p:ph type="dt" sz="half" idx="10"/>
          </p:nvPr>
        </p:nvSpPr>
        <p:spPr>
          <a:ln/>
        </p:spPr>
        <p:txBody>
          <a:bodyPr/>
          <a:lstStyle>
            <a:lvl1pPr>
              <a:defRPr/>
            </a:lvl1pPr>
          </a:lstStyle>
          <a:p>
            <a:fld id="{25C1E08A-69EE-7D48-AF9F-9BAC2AE22A2B}"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37967EEE-7396-CC4A-9768-F93B708D835D}" type="slidenum">
              <a:rPr lang="en-US"/>
              <a:pPr/>
              <a:t>‹#›</a:t>
            </a:fld>
            <a:endParaRPr lang="en-US" dirty="0"/>
          </a:p>
        </p:txBody>
      </p:sp>
    </p:spTree>
    <p:extLst>
      <p:ext uri="{BB962C8B-B14F-4D97-AF65-F5344CB8AC3E}">
        <p14:creationId xmlns:p14="http://schemas.microsoft.com/office/powerpoint/2010/main" val="2127372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CA2E3D03-983B-5C44-8CF4-FDC3825BD307}" type="datetime3">
              <a:rPr lang="en-US"/>
              <a:pPr/>
              <a:t>8 February 2019</a:t>
            </a:fld>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fld id="{5B735C7B-0806-164C-AADC-DB654924B9D1}" type="slidenum">
              <a:rPr lang="en-US"/>
              <a:pPr/>
              <a:t>‹#›</a:t>
            </a:fld>
            <a:endParaRPr lang="en-US" dirty="0"/>
          </a:p>
        </p:txBody>
      </p:sp>
    </p:spTree>
    <p:extLst>
      <p:ext uri="{BB962C8B-B14F-4D97-AF65-F5344CB8AC3E}">
        <p14:creationId xmlns:p14="http://schemas.microsoft.com/office/powerpoint/2010/main" val="189831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323850" y="2276475"/>
            <a:ext cx="3919538"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395788" y="2276475"/>
            <a:ext cx="3921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5"/>
          <p:cNvSpPr>
            <a:spLocks noGrp="1" noChangeArrowheads="1"/>
          </p:cNvSpPr>
          <p:nvPr>
            <p:ph type="dt" sz="half" idx="10"/>
          </p:nvPr>
        </p:nvSpPr>
        <p:spPr>
          <a:ln/>
        </p:spPr>
        <p:txBody>
          <a:bodyPr/>
          <a:lstStyle>
            <a:lvl1pPr>
              <a:defRPr/>
            </a:lvl1pPr>
          </a:lstStyle>
          <a:p>
            <a:fld id="{7AA79928-D174-6E42-89FF-33ED4D9AA6E6}"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5641B7EE-D788-7B48-B3AE-8AC87AC72D4B}" type="slidenum">
              <a:rPr lang="en-US"/>
              <a:pPr/>
              <a:t>‹#›</a:t>
            </a:fld>
            <a:endParaRPr lang="en-US" dirty="0"/>
          </a:p>
        </p:txBody>
      </p:sp>
    </p:spTree>
    <p:extLst>
      <p:ext uri="{BB962C8B-B14F-4D97-AF65-F5344CB8AC3E}">
        <p14:creationId xmlns:p14="http://schemas.microsoft.com/office/powerpoint/2010/main" val="3648140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5"/>
          <p:cNvSpPr>
            <a:spLocks noGrp="1" noChangeArrowheads="1"/>
          </p:cNvSpPr>
          <p:nvPr>
            <p:ph type="dt" sz="half" idx="10"/>
          </p:nvPr>
        </p:nvSpPr>
        <p:spPr>
          <a:ln/>
        </p:spPr>
        <p:txBody>
          <a:bodyPr/>
          <a:lstStyle>
            <a:lvl1pPr>
              <a:defRPr/>
            </a:lvl1pPr>
          </a:lstStyle>
          <a:p>
            <a:fld id="{4CBA1477-EB03-E640-909C-B207096AA183}" type="datetime3">
              <a:rPr lang="en-US"/>
              <a:pPr/>
              <a:t>8 February 2019</a:t>
            </a:fld>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fld id="{7D05E0D3-BD86-4A40-9187-2F10754ED6E9}" type="slidenum">
              <a:rPr lang="en-US"/>
              <a:pPr/>
              <a:t>‹#›</a:t>
            </a:fld>
            <a:endParaRPr lang="en-US" dirty="0"/>
          </a:p>
        </p:txBody>
      </p:sp>
    </p:spTree>
    <p:extLst>
      <p:ext uri="{BB962C8B-B14F-4D97-AF65-F5344CB8AC3E}">
        <p14:creationId xmlns:p14="http://schemas.microsoft.com/office/powerpoint/2010/main" val="820790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5"/>
          <p:cNvSpPr>
            <a:spLocks noGrp="1" noChangeArrowheads="1"/>
          </p:cNvSpPr>
          <p:nvPr>
            <p:ph type="dt" sz="half" idx="10"/>
          </p:nvPr>
        </p:nvSpPr>
        <p:spPr>
          <a:ln/>
        </p:spPr>
        <p:txBody>
          <a:bodyPr/>
          <a:lstStyle>
            <a:lvl1pPr>
              <a:defRPr/>
            </a:lvl1pPr>
          </a:lstStyle>
          <a:p>
            <a:fld id="{00B17960-9749-B040-AD39-6015724E2579}" type="datetime3">
              <a:rPr lang="en-US"/>
              <a:pPr/>
              <a:t>8 February 2019</a:t>
            </a:fld>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fld id="{C5293950-5DB0-6641-9BDB-CFD4CFF7434E}" type="slidenum">
              <a:rPr lang="en-US"/>
              <a:pPr/>
              <a:t>‹#›</a:t>
            </a:fld>
            <a:endParaRPr lang="en-US" dirty="0"/>
          </a:p>
        </p:txBody>
      </p:sp>
    </p:spTree>
    <p:extLst>
      <p:ext uri="{BB962C8B-B14F-4D97-AF65-F5344CB8AC3E}">
        <p14:creationId xmlns:p14="http://schemas.microsoft.com/office/powerpoint/2010/main" val="93701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F0211954-859D-9145-BFD3-5131AF83C032}" type="datetime3">
              <a:rPr lang="en-US"/>
              <a:pPr/>
              <a:t>8 February 2019</a:t>
            </a:fld>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fld id="{797EA544-A7E4-E241-BDEC-3E9A0A61E8F7}" type="slidenum">
              <a:rPr lang="en-US"/>
              <a:pPr/>
              <a:t>‹#›</a:t>
            </a:fld>
            <a:endParaRPr lang="en-US" dirty="0"/>
          </a:p>
        </p:txBody>
      </p:sp>
    </p:spTree>
    <p:extLst>
      <p:ext uri="{BB962C8B-B14F-4D97-AF65-F5344CB8AC3E}">
        <p14:creationId xmlns:p14="http://schemas.microsoft.com/office/powerpoint/2010/main" val="414680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1318647F-0B66-9247-A5FC-8CF5AB3CD158}"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DB6A75DE-D85C-3141-ABE4-6D71671C04AA}" type="slidenum">
              <a:rPr lang="en-US"/>
              <a:pPr/>
              <a:t>‹#›</a:t>
            </a:fld>
            <a:endParaRPr lang="en-US" dirty="0"/>
          </a:p>
        </p:txBody>
      </p:sp>
    </p:spTree>
    <p:extLst>
      <p:ext uri="{BB962C8B-B14F-4D97-AF65-F5344CB8AC3E}">
        <p14:creationId xmlns:p14="http://schemas.microsoft.com/office/powerpoint/2010/main" val="167540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EF7279BA-09C8-0F4A-84E4-3E09E0D0FDA0}" type="datetime3">
              <a:rPr lang="en-US"/>
              <a:pPr/>
              <a:t>8 February 2019</a:t>
            </a:fld>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fld id="{C81E3C63-8BB3-6941-AE74-B09044C13C12}" type="slidenum">
              <a:rPr lang="en-US"/>
              <a:pPr/>
              <a:t>‹#›</a:t>
            </a:fld>
            <a:endParaRPr lang="en-US" dirty="0"/>
          </a:p>
        </p:txBody>
      </p:sp>
    </p:spTree>
    <p:extLst>
      <p:ext uri="{BB962C8B-B14F-4D97-AF65-F5344CB8AC3E}">
        <p14:creationId xmlns:p14="http://schemas.microsoft.com/office/powerpoint/2010/main" val="2634885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body" idx="1"/>
          </p:nvPr>
        </p:nvSpPr>
        <p:spPr bwMode="auto">
          <a:xfrm>
            <a:off x="323850" y="2276475"/>
            <a:ext cx="7993063"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5013" name="Rectangle 5"/>
          <p:cNvSpPr>
            <a:spLocks noGrp="1" noChangeArrowheads="1"/>
          </p:cNvSpPr>
          <p:nvPr>
            <p:ph type="dt" sz="half" idx="2"/>
          </p:nvPr>
        </p:nvSpPr>
        <p:spPr bwMode="auto">
          <a:xfrm>
            <a:off x="323850"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b="0">
                <a:solidFill>
                  <a:schemeClr val="tx1"/>
                </a:solidFill>
              </a:defRPr>
            </a:lvl1pPr>
          </a:lstStyle>
          <a:p>
            <a:fld id="{8BFD002F-0163-0942-8157-4B95BABEF9F5}" type="datetime3">
              <a:rPr lang="en-US"/>
              <a:pPr/>
              <a:t>8 February 2019</a:t>
            </a:fld>
            <a:endParaRPr lang="en-US" dirty="0"/>
          </a:p>
        </p:txBody>
      </p:sp>
      <p:sp>
        <p:nvSpPr>
          <p:cNvPr id="555014" name="Rectangle 6"/>
          <p:cNvSpPr>
            <a:spLocks noGrp="1" noChangeArrowheads="1"/>
          </p:cNvSpPr>
          <p:nvPr>
            <p:ph type="ftr" sz="quarter" idx="3"/>
          </p:nvPr>
        </p:nvSpPr>
        <p:spPr bwMode="auto">
          <a:xfrm>
            <a:off x="2627313" y="6381750"/>
            <a:ext cx="2895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ea typeface="+mn-ea"/>
              </a:defRPr>
            </a:lvl1pPr>
          </a:lstStyle>
          <a:p>
            <a:pPr>
              <a:defRPr/>
            </a:pPr>
            <a:endParaRPr lang="en-US" dirty="0"/>
          </a:p>
        </p:txBody>
      </p:sp>
      <p:sp>
        <p:nvSpPr>
          <p:cNvPr id="555015" name="Rectangle 7"/>
          <p:cNvSpPr>
            <a:spLocks noGrp="1" noChangeArrowheads="1"/>
          </p:cNvSpPr>
          <p:nvPr>
            <p:ph type="sldNum" sz="quarter" idx="4"/>
          </p:nvPr>
        </p:nvSpPr>
        <p:spPr bwMode="auto">
          <a:xfrm>
            <a:off x="6759575" y="6381750"/>
            <a:ext cx="21336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defRPr sz="1400" b="0">
                <a:solidFill>
                  <a:schemeClr val="tx1"/>
                </a:solidFill>
              </a:defRPr>
            </a:lvl1pPr>
          </a:lstStyle>
          <a:p>
            <a:fld id="{62B6B924-74FC-A34B-B393-95CCECCD4A4C}" type="slidenum">
              <a:rPr lang="en-US"/>
              <a:pPr/>
              <a:t>‹#›</a:t>
            </a:fld>
            <a:endParaRPr lang="en-US" dirty="0"/>
          </a:p>
        </p:txBody>
      </p:sp>
      <p:sp>
        <p:nvSpPr>
          <p:cNvPr id="1031" name="AutoShape 10"/>
          <p:cNvSpPr>
            <a:spLocks noChangeArrowheads="1"/>
          </p:cNvSpPr>
          <p:nvPr userDrawn="1"/>
        </p:nvSpPr>
        <p:spPr bwMode="auto">
          <a:xfrm>
            <a:off x="5465763" y="1196975"/>
            <a:ext cx="2986087" cy="519113"/>
          </a:xfrm>
          <a:prstGeom prst="roundRect">
            <a:avLst>
              <a:gd name="adj" fmla="val 24542"/>
            </a:avLst>
          </a:prstGeom>
          <a:solidFill>
            <a:srgbClr val="B07D3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nchor="ctr">
            <a:spAutoFit/>
          </a:bodyPr>
          <a:lstStyle/>
          <a:p>
            <a:pPr algn="ctr"/>
            <a:endParaRPr lang="en-GB" sz="2400" dirty="0">
              <a:solidFill>
                <a:schemeClr val="bg1"/>
              </a:solidFill>
            </a:endParaRPr>
          </a:p>
        </p:txBody>
      </p:sp>
      <p:sp>
        <p:nvSpPr>
          <p:cNvPr id="1032" name="Rectangle 3"/>
          <p:cNvSpPr>
            <a:spLocks noGrp="1" noChangeArrowheads="1"/>
          </p:cNvSpPr>
          <p:nvPr>
            <p:ph type="title"/>
          </p:nvPr>
        </p:nvSpPr>
        <p:spPr bwMode="auto">
          <a:xfrm>
            <a:off x="5435600" y="1196975"/>
            <a:ext cx="3024188"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PRESENTATION NAME</a:t>
            </a:r>
          </a:p>
        </p:txBody>
      </p:sp>
    </p:spTree>
  </p:cSld>
  <p:clrMap bg1="lt1" tx1="dk1" bg2="lt2" tx2="dk2" accent1="accent1" accent2="accent2" accent3="accent3" accent4="accent4" accent5="accent5" accent6="accent6" hlink="hlink" folHlink="folHlink"/>
  <p:sldLayoutIdLst>
    <p:sldLayoutId id="2147483771"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hdr="0" ftr="0" dt="0"/>
  <p:txStyles>
    <p:titleStyle>
      <a:lvl1pPr algn="ctr" rtl="0" eaLnBrk="0" fontAlgn="base" hangingPunct="0">
        <a:spcBef>
          <a:spcPct val="0"/>
        </a:spcBef>
        <a:spcAft>
          <a:spcPct val="0"/>
        </a:spcAft>
        <a:defRPr b="1">
          <a:solidFill>
            <a:schemeClr val="tx1"/>
          </a:solidFill>
          <a:latin typeface="+mj-lt"/>
          <a:ea typeface="ＭＳ Ｐゴシック" charset="0"/>
          <a:cs typeface="+mj-cs"/>
        </a:defRPr>
      </a:lvl1pPr>
      <a:lvl2pPr algn="ctr" rtl="0" eaLnBrk="0" fontAlgn="base" hangingPunct="0">
        <a:spcBef>
          <a:spcPct val="0"/>
        </a:spcBef>
        <a:spcAft>
          <a:spcPct val="0"/>
        </a:spcAft>
        <a:defRPr b="1">
          <a:solidFill>
            <a:schemeClr val="tx1"/>
          </a:solidFill>
          <a:latin typeface="Arial" charset="0"/>
          <a:ea typeface="ＭＳ Ｐゴシック" charset="0"/>
        </a:defRPr>
      </a:lvl2pPr>
      <a:lvl3pPr algn="ctr" rtl="0" eaLnBrk="0" fontAlgn="base" hangingPunct="0">
        <a:spcBef>
          <a:spcPct val="0"/>
        </a:spcBef>
        <a:spcAft>
          <a:spcPct val="0"/>
        </a:spcAft>
        <a:defRPr b="1">
          <a:solidFill>
            <a:schemeClr val="tx1"/>
          </a:solidFill>
          <a:latin typeface="Arial" charset="0"/>
          <a:ea typeface="ＭＳ Ｐゴシック" charset="0"/>
        </a:defRPr>
      </a:lvl3pPr>
      <a:lvl4pPr algn="ctr" rtl="0" eaLnBrk="0" fontAlgn="base" hangingPunct="0">
        <a:spcBef>
          <a:spcPct val="0"/>
        </a:spcBef>
        <a:spcAft>
          <a:spcPct val="0"/>
        </a:spcAft>
        <a:defRPr b="1">
          <a:solidFill>
            <a:schemeClr val="tx1"/>
          </a:solidFill>
          <a:latin typeface="Arial" charset="0"/>
          <a:ea typeface="ＭＳ Ｐゴシック" charset="0"/>
        </a:defRPr>
      </a:lvl4pPr>
      <a:lvl5pPr algn="ctr" rtl="0" eaLnBrk="0" fontAlgn="base" hangingPunct="0">
        <a:spcBef>
          <a:spcPct val="0"/>
        </a:spcBef>
        <a:spcAft>
          <a:spcPct val="0"/>
        </a:spcAft>
        <a:defRPr b="1">
          <a:solidFill>
            <a:schemeClr val="tx1"/>
          </a:solidFill>
          <a:latin typeface="Arial" charset="0"/>
          <a:ea typeface="ＭＳ Ｐゴシック" charset="0"/>
        </a:defRPr>
      </a:lvl5pPr>
      <a:lvl6pPr marL="457200" algn="ctr" rtl="0" fontAlgn="base">
        <a:spcBef>
          <a:spcPct val="0"/>
        </a:spcBef>
        <a:spcAft>
          <a:spcPct val="0"/>
        </a:spcAft>
        <a:defRPr b="1">
          <a:solidFill>
            <a:schemeClr val="tx1"/>
          </a:solidFill>
          <a:latin typeface="Arial" charset="0"/>
        </a:defRPr>
      </a:lvl6pPr>
      <a:lvl7pPr marL="914400" algn="ctr" rtl="0" fontAlgn="base">
        <a:spcBef>
          <a:spcPct val="0"/>
        </a:spcBef>
        <a:spcAft>
          <a:spcPct val="0"/>
        </a:spcAft>
        <a:defRPr b="1">
          <a:solidFill>
            <a:schemeClr val="tx1"/>
          </a:solidFill>
          <a:latin typeface="Arial" charset="0"/>
        </a:defRPr>
      </a:lvl7pPr>
      <a:lvl8pPr marL="1371600" algn="ctr" rtl="0" fontAlgn="base">
        <a:spcBef>
          <a:spcPct val="0"/>
        </a:spcBef>
        <a:spcAft>
          <a:spcPct val="0"/>
        </a:spcAft>
        <a:defRPr b="1">
          <a:solidFill>
            <a:schemeClr val="tx1"/>
          </a:solidFill>
          <a:latin typeface="Arial" charset="0"/>
        </a:defRPr>
      </a:lvl8pPr>
      <a:lvl9pPr marL="1828800" algn="ctr" rtl="0" fontAlgn="base">
        <a:spcBef>
          <a:spcPct val="0"/>
        </a:spcBef>
        <a:spcAft>
          <a:spcPct val="0"/>
        </a:spcAft>
        <a:defRPr b="1">
          <a:solidFill>
            <a:schemeClr val="tx1"/>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lr>
          <a:schemeClr val="tx1"/>
        </a:buClr>
        <a:buFont typeface="Arial" charset="0"/>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4pPr>
      <a:lvl5pPr marL="2057400" indent="-228600" algn="l" rtl="0" eaLnBrk="0" fontAlgn="base" hangingPunct="0">
        <a:spcBef>
          <a:spcPct val="20000"/>
        </a:spcBef>
        <a:spcAft>
          <a:spcPct val="0"/>
        </a:spcAft>
        <a:buClr>
          <a:srgbClr val="FF9900"/>
        </a:buClr>
        <a:buChar char="»"/>
        <a:defRPr sz="2400">
          <a:solidFill>
            <a:schemeClr val="tx1"/>
          </a:solidFill>
          <a:latin typeface="+mn-lt"/>
          <a:ea typeface="ＭＳ Ｐゴシック" charset="0"/>
        </a:defRPr>
      </a:lvl5pPr>
      <a:lvl6pPr marL="2514600" indent="-228600" algn="l" rtl="0" fontAlgn="base">
        <a:spcBef>
          <a:spcPct val="20000"/>
        </a:spcBef>
        <a:spcAft>
          <a:spcPct val="0"/>
        </a:spcAft>
        <a:buClr>
          <a:srgbClr val="FF9900"/>
        </a:buClr>
        <a:buChar char="»"/>
        <a:defRPr sz="2400">
          <a:solidFill>
            <a:schemeClr val="tx1"/>
          </a:solidFill>
          <a:latin typeface="+mn-lt"/>
        </a:defRPr>
      </a:lvl6pPr>
      <a:lvl7pPr marL="2971800" indent="-228600" algn="l" rtl="0" fontAlgn="base">
        <a:spcBef>
          <a:spcPct val="20000"/>
        </a:spcBef>
        <a:spcAft>
          <a:spcPct val="0"/>
        </a:spcAft>
        <a:buClr>
          <a:srgbClr val="FF9900"/>
        </a:buClr>
        <a:buChar char="»"/>
        <a:defRPr sz="2400">
          <a:solidFill>
            <a:schemeClr val="tx1"/>
          </a:solidFill>
          <a:latin typeface="+mn-lt"/>
        </a:defRPr>
      </a:lvl7pPr>
      <a:lvl8pPr marL="3429000" indent="-228600" algn="l" rtl="0" fontAlgn="base">
        <a:spcBef>
          <a:spcPct val="20000"/>
        </a:spcBef>
        <a:spcAft>
          <a:spcPct val="0"/>
        </a:spcAft>
        <a:buClr>
          <a:srgbClr val="FF9900"/>
        </a:buClr>
        <a:buChar char="»"/>
        <a:defRPr sz="2400">
          <a:solidFill>
            <a:schemeClr val="tx1"/>
          </a:solidFill>
          <a:latin typeface="+mn-lt"/>
        </a:defRPr>
      </a:lvl8pPr>
      <a:lvl9pPr marL="3886200" indent="-228600" algn="l" rtl="0" fontAlgn="base">
        <a:spcBef>
          <a:spcPct val="20000"/>
        </a:spcBef>
        <a:spcAft>
          <a:spcPct val="0"/>
        </a:spcAft>
        <a:buClr>
          <a:srgbClr val="FF9900"/>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87675" y="3789363"/>
            <a:ext cx="4752975" cy="1368425"/>
          </a:xfrm>
        </p:spPr>
        <p:txBody>
          <a:bodyPr/>
          <a:lstStyle/>
          <a:p>
            <a:pPr eaLnBrk="1" hangingPunct="1"/>
            <a:r>
              <a:rPr lang="en-US" sz="1800" dirty="0" smtClean="0">
                <a:latin typeface="Arial" charset="0"/>
              </a:rPr>
              <a:t>The Performers’ Protection Amendment Bill</a:t>
            </a:r>
            <a:endParaRPr lang="en-US" sz="1800" dirty="0">
              <a:latin typeface="Arial" charset="0"/>
            </a:endParaRPr>
          </a:p>
        </p:txBody>
      </p:sp>
      <p:sp>
        <p:nvSpPr>
          <p:cNvPr id="3075" name="Rectangle 3"/>
          <p:cNvSpPr>
            <a:spLocks noGrp="1" noChangeArrowheads="1"/>
          </p:cNvSpPr>
          <p:nvPr>
            <p:ph type="subTitle" idx="4294967295"/>
          </p:nvPr>
        </p:nvSpPr>
        <p:spPr>
          <a:xfrm>
            <a:off x="611560" y="5176664"/>
            <a:ext cx="5473700" cy="1224136"/>
          </a:xfrm>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a:lstStyle/>
          <a:p>
            <a:pPr marL="0" indent="0" eaLnBrk="1" hangingPunct="1">
              <a:buFontTx/>
              <a:buNone/>
            </a:pPr>
            <a:r>
              <a:rPr lang="en-GB" sz="1800" b="1" dirty="0" smtClean="0">
                <a:latin typeface="Arial" charset="0"/>
              </a:rPr>
              <a:t>Presentation to the Select Committee </a:t>
            </a:r>
            <a:r>
              <a:rPr lang="en-GB" sz="1800" b="1" smtClean="0">
                <a:latin typeface="Arial" charset="0"/>
              </a:rPr>
              <a:t>on </a:t>
            </a:r>
          </a:p>
          <a:p>
            <a:pPr marL="0" indent="0" eaLnBrk="1" hangingPunct="1">
              <a:buFontTx/>
              <a:buNone/>
            </a:pPr>
            <a:r>
              <a:rPr lang="en-GB" sz="1800" b="1" smtClean="0">
                <a:latin typeface="Arial" charset="0"/>
              </a:rPr>
              <a:t>Trade </a:t>
            </a:r>
            <a:r>
              <a:rPr lang="en-GB" sz="1800" b="1" dirty="0" smtClean="0">
                <a:latin typeface="Arial" charset="0"/>
              </a:rPr>
              <a:t>and International Relations</a:t>
            </a:r>
            <a:br>
              <a:rPr lang="en-GB" sz="1800" b="1" dirty="0" smtClean="0">
                <a:latin typeface="Arial" charset="0"/>
              </a:rPr>
            </a:br>
            <a:r>
              <a:rPr lang="en-GB" sz="1800" b="1" dirty="0" smtClean="0">
                <a:latin typeface="Arial" charset="0"/>
              </a:rPr>
              <a:t>13 February 2019</a:t>
            </a:r>
          </a:p>
          <a:p>
            <a:pPr marL="0" indent="0" eaLnBrk="1" hangingPunct="1">
              <a:buFontTx/>
              <a:buNone/>
            </a:pPr>
            <a:r>
              <a:rPr lang="en-GB" sz="1800" b="1" dirty="0" smtClean="0">
                <a:latin typeface="Arial" charset="0"/>
              </a:rPr>
              <a:t>CAPE TOWN</a:t>
            </a:r>
            <a:endParaRPr lang="en-GB" sz="1800" b="1" dirty="0">
              <a:latin typeface="Arial" charset="0"/>
            </a:endParaRPr>
          </a:p>
          <a:p>
            <a:pPr marL="0" indent="0" eaLnBrk="1" hangingPunct="1">
              <a:buFontTx/>
              <a:buNone/>
            </a:pPr>
            <a:endParaRPr lang="en-GB" sz="1800" b="1"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 </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2949899"/>
              </p:ext>
            </p:extLst>
          </p:nvPr>
        </p:nvGraphicFramePr>
        <p:xfrm>
          <a:off x="539552" y="1988840"/>
          <a:ext cx="7993064" cy="4389120"/>
        </p:xfrm>
        <a:graphic>
          <a:graphicData uri="http://schemas.openxmlformats.org/drawingml/2006/table">
            <a:tbl>
              <a:tblPr firstRow="1" bandRow="1">
                <a:tableStyleId>{22838BEF-8BB2-4498-84A7-C5851F593DF1}</a:tableStyleId>
              </a:tblPr>
              <a:tblGrid>
                <a:gridCol w="3575248">
                  <a:extLst>
                    <a:ext uri="{9D8B030D-6E8A-4147-A177-3AD203B41FA5}">
                      <a16:colId xmlns:a16="http://schemas.microsoft.com/office/drawing/2014/main" val="20000"/>
                    </a:ext>
                  </a:extLst>
                </a:gridCol>
                <a:gridCol w="4417816">
                  <a:extLst>
                    <a:ext uri="{9D8B030D-6E8A-4147-A177-3AD203B41FA5}">
                      <a16:colId xmlns:a16="http://schemas.microsoft.com/office/drawing/2014/main" val="20001"/>
                    </a:ext>
                  </a:extLst>
                </a:gridCol>
              </a:tblGrid>
              <a:tr h="678160">
                <a:tc>
                  <a:txBody>
                    <a:bodyPr/>
                    <a:lstStyle/>
                    <a:p>
                      <a:pPr algn="l"/>
                      <a:r>
                        <a:rPr lang="en-ZA" sz="1800" dirty="0" smtClean="0"/>
                        <a:t>Issues to be introduced by the PPAB</a:t>
                      </a:r>
                    </a:p>
                    <a:p>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extLst>
                  <a:ext uri="{0D108BD9-81ED-4DB2-BD59-A6C34878D82A}">
                    <a16:rowId xmlns:a16="http://schemas.microsoft.com/office/drawing/2014/main" val="10000"/>
                  </a:ext>
                </a:extLst>
              </a:tr>
              <a:tr h="697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Transfer of Rights  </a:t>
                      </a:r>
                    </a:p>
                    <a:p>
                      <a:endParaRPr lang="en-ZA" sz="1200" dirty="0">
                        <a:latin typeface="+mj-lt"/>
                      </a:endParaRPr>
                    </a:p>
                  </a:txBody>
                  <a:tcPr/>
                </a:tc>
                <a:tc>
                  <a:txBody>
                    <a:bodyPr/>
                    <a:lstStyle/>
                    <a:p>
                      <a:pPr algn="just"/>
                      <a:r>
                        <a:rPr lang="en-ZA" sz="1600" kern="1200" dirty="0" smtClean="0">
                          <a:solidFill>
                            <a:schemeClr val="dk1"/>
                          </a:solidFill>
                          <a:latin typeface="+mn-lt"/>
                          <a:ea typeface="+mn-ea"/>
                          <a:cs typeface="+mn-cs"/>
                        </a:rPr>
                        <a:t>Clause 3 proposes the insertion of sections 3A and 3B to provide for the transfer</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of rights where the performer has consented to fixation of his or her</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performance in an audiovisual fixation or sound recordings, subject to</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written agreement which shall give the performer the right to receive</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royalties or equitable remuneration for any use of the performance. It</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is proposed that the exercise of this right in respect of sound</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recordings shall be valid for a period of 25 years from the date of</a:t>
                      </a:r>
                      <a:r>
                        <a:rPr lang="en-ZA" sz="1600" kern="1200" baseline="0" dirty="0" smtClean="0">
                          <a:solidFill>
                            <a:schemeClr val="dk1"/>
                          </a:solidFill>
                          <a:latin typeface="+mn-lt"/>
                          <a:ea typeface="+mn-ea"/>
                          <a:cs typeface="+mn-cs"/>
                        </a:rPr>
                        <a:t> </a:t>
                      </a:r>
                      <a:r>
                        <a:rPr lang="en-ZA" sz="1600" kern="1200" dirty="0" smtClean="0">
                          <a:solidFill>
                            <a:schemeClr val="dk1"/>
                          </a:solidFill>
                          <a:latin typeface="+mn-lt"/>
                          <a:ea typeface="+mn-ea"/>
                          <a:cs typeface="+mn-cs"/>
                        </a:rPr>
                        <a:t>commencement of the agreement and</a:t>
                      </a:r>
                      <a:r>
                        <a:rPr lang="en-ZA" sz="1600" kern="1200" baseline="0" dirty="0" smtClean="0">
                          <a:solidFill>
                            <a:schemeClr val="dk1"/>
                          </a:solidFill>
                          <a:latin typeface="+mn-lt"/>
                          <a:ea typeface="+mn-ea"/>
                          <a:cs typeface="+mn-cs"/>
                        </a:rPr>
                        <a:t> where after the rights reverts to the performer</a:t>
                      </a:r>
                      <a:r>
                        <a:rPr lang="en-ZA" sz="1600" kern="1200" dirty="0" smtClean="0">
                          <a:solidFill>
                            <a:schemeClr val="dk1"/>
                          </a:solidFill>
                          <a:latin typeface="+mn-lt"/>
                          <a:ea typeface="+mn-ea"/>
                          <a:cs typeface="+mn-cs"/>
                        </a:rPr>
                        <a:t>;</a:t>
                      </a:r>
                    </a:p>
                    <a:p>
                      <a:pPr algn="just"/>
                      <a:r>
                        <a:rPr lang="en-ZA" sz="1600" i="1" kern="1200" dirty="0" smtClean="0">
                          <a:solidFill>
                            <a:srgbClr val="FF0000"/>
                          </a:solidFill>
                          <a:latin typeface="+mn-lt"/>
                          <a:ea typeface="+mn-ea"/>
                          <a:cs typeface="+mn-cs"/>
                        </a:rPr>
                        <a:t>Page 5 of the Bill.</a:t>
                      </a: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10</a:t>
            </a:fld>
            <a:endParaRPr lang="en-US" sz="1400" b="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a:solidFill>
                  <a:srgbClr val="000000"/>
                </a:solidFill>
                <a:latin typeface="Arial" charset="0"/>
              </a:rPr>
              <a:t>Proposed Amendments </a:t>
            </a:r>
            <a:r>
              <a:rPr lang="en-ZA" sz="2000" dirty="0" smtClean="0">
                <a:solidFill>
                  <a:srgbClr val="000000"/>
                </a:solidFill>
                <a:latin typeface="Arial" charset="0"/>
              </a:rPr>
              <a:t>  </a:t>
            </a:r>
            <a:endParaRPr lang="en-ZA" sz="36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1818411"/>
              </p:ext>
            </p:extLst>
          </p:nvPr>
        </p:nvGraphicFramePr>
        <p:xfrm>
          <a:off x="152400" y="1752600"/>
          <a:ext cx="8534400" cy="4903630"/>
        </p:xfrm>
        <a:graphic>
          <a:graphicData uri="http://schemas.openxmlformats.org/drawingml/2006/table">
            <a:tbl>
              <a:tblPr firstRow="1" bandRow="1">
                <a:tableStyleId>{22838BEF-8BB2-4498-84A7-C5851F593DF1}</a:tableStyleId>
              </a:tblPr>
              <a:tblGrid>
                <a:gridCol w="2971800">
                  <a:extLst>
                    <a:ext uri="{9D8B030D-6E8A-4147-A177-3AD203B41FA5}">
                      <a16:colId xmlns:a16="http://schemas.microsoft.com/office/drawing/2014/main" val="20000"/>
                    </a:ext>
                  </a:extLst>
                </a:gridCol>
                <a:gridCol w="5562600">
                  <a:extLst>
                    <a:ext uri="{9D8B030D-6E8A-4147-A177-3AD203B41FA5}">
                      <a16:colId xmlns:a16="http://schemas.microsoft.com/office/drawing/2014/main" val="20001"/>
                    </a:ext>
                  </a:extLst>
                </a:gridCol>
              </a:tblGrid>
              <a:tr h="613250">
                <a:tc>
                  <a:txBody>
                    <a:bodyPr/>
                    <a:lstStyle/>
                    <a:p>
                      <a:r>
                        <a:rPr lang="en-ZA" sz="1800" dirty="0" smtClean="0"/>
                        <a:t>Issues to be introduced by the PPAB</a:t>
                      </a:r>
                      <a:endParaRPr lang="en-ZA" sz="1600" dirty="0"/>
                    </a:p>
                  </a:txBody>
                  <a:tcPr/>
                </a:tc>
                <a:tc>
                  <a:txBody>
                    <a:bodyPr/>
                    <a:lstStyle/>
                    <a:p>
                      <a:r>
                        <a:rPr lang="en-ZA" sz="1600" dirty="0" smtClean="0"/>
                        <a:t>What</a:t>
                      </a:r>
                      <a:r>
                        <a:rPr lang="en-ZA" sz="1600" baseline="0" dirty="0" smtClean="0"/>
                        <a:t> the Bill provides</a:t>
                      </a:r>
                      <a:endParaRPr lang="en-ZA" sz="1600" dirty="0" smtClean="0"/>
                    </a:p>
                    <a:p>
                      <a:endParaRPr lang="en-ZA" sz="1600" dirty="0"/>
                    </a:p>
                  </a:txBody>
                  <a:tcPr/>
                </a:tc>
                <a:extLst>
                  <a:ext uri="{0D108BD9-81ED-4DB2-BD59-A6C34878D82A}">
                    <a16:rowId xmlns:a16="http://schemas.microsoft.com/office/drawing/2014/main" val="10000"/>
                  </a:ext>
                </a:extLst>
              </a:tr>
              <a:tr h="2336192">
                <a:tc>
                  <a:txBody>
                    <a:bodyPr/>
                    <a:lstStyle/>
                    <a:p>
                      <a:r>
                        <a:rPr lang="en-ZA" sz="1800" baseline="0" dirty="0" smtClean="0"/>
                        <a:t>Protection of rights of producers of sound recordings</a:t>
                      </a:r>
                      <a:endParaRPr lang="en-US" sz="1800" baseline="0" dirty="0" smtClean="0"/>
                    </a:p>
                  </a:txBody>
                  <a:tcPr/>
                </a:tc>
                <a:tc>
                  <a:txBody>
                    <a:bodyPr/>
                    <a:lstStyle/>
                    <a:p>
                      <a:pPr algn="just"/>
                      <a:r>
                        <a:rPr lang="en-ZA" sz="1600" baseline="0" dirty="0" smtClean="0"/>
                        <a:t>Clause 3 also grants exclusive rights to the producer of a sound recording that include the rights to reproduce and making available to the public. The clause also provides the right to earn an equal remuneration, subject to the contract in the contrary, for the direct or indirect use of sound recording to the performer, composer and producer of sound recording published for commercial purposes for broadcasting or communication to the public. </a:t>
                      </a:r>
                    </a:p>
                    <a:p>
                      <a:pPr algn="just"/>
                      <a:r>
                        <a:rPr lang="en-ZA" sz="1600" i="1" dirty="0" smtClean="0">
                          <a:solidFill>
                            <a:srgbClr val="FF0000"/>
                          </a:solidFill>
                        </a:rPr>
                        <a:t>Page 5</a:t>
                      </a:r>
                      <a:r>
                        <a:rPr lang="en-ZA" sz="1600" i="1" baseline="0" dirty="0" smtClean="0">
                          <a:solidFill>
                            <a:srgbClr val="FF0000"/>
                          </a:solidFill>
                        </a:rPr>
                        <a:t> </a:t>
                      </a:r>
                      <a:r>
                        <a:rPr lang="en-ZA" sz="1600" i="1" dirty="0" smtClean="0">
                          <a:solidFill>
                            <a:srgbClr val="FF0000"/>
                          </a:solidFill>
                        </a:rPr>
                        <a:t>of the Bill.</a:t>
                      </a:r>
                    </a:p>
                  </a:txBody>
                  <a:tcPr/>
                </a:tc>
                <a:extLst>
                  <a:ext uri="{0D108BD9-81ED-4DB2-BD59-A6C34878D82A}">
                    <a16:rowId xmlns:a16="http://schemas.microsoft.com/office/drawing/2014/main" val="10001"/>
                  </a:ext>
                </a:extLst>
              </a:tr>
              <a:tr h="1927358">
                <a:tc>
                  <a:txBody>
                    <a:bodyPr/>
                    <a:lstStyle/>
                    <a:p>
                      <a:r>
                        <a:rPr lang="en-US" sz="1800" i="0" dirty="0" smtClean="0">
                          <a:latin typeface="+mn-lt"/>
                        </a:rPr>
                        <a:t>Restrictions on use of performance</a:t>
                      </a:r>
                    </a:p>
                    <a:p>
                      <a:endParaRPr lang="en-ZA" sz="1800" i="0" dirty="0">
                        <a:latin typeface="+mn-lt"/>
                      </a:endParaRPr>
                    </a:p>
                  </a:txBody>
                  <a:tcPr/>
                </a:tc>
                <a:tc>
                  <a:txBody>
                    <a:bodyPr/>
                    <a:lstStyle/>
                    <a:p>
                      <a:pPr algn="just"/>
                      <a:r>
                        <a:rPr lang="en-ZA" sz="1600" i="0" dirty="0" smtClean="0">
                          <a:solidFill>
                            <a:schemeClr val="tx1"/>
                          </a:solidFill>
                        </a:rPr>
                        <a:t>Clause 4 of the Bill proposes amendments to section 5 of the principal Act</a:t>
                      </a:r>
                      <a:r>
                        <a:rPr lang="en-ZA" sz="1600" i="0" baseline="0" dirty="0" smtClean="0">
                          <a:solidFill>
                            <a:schemeClr val="tx1"/>
                          </a:solidFill>
                        </a:rPr>
                        <a:t> </a:t>
                      </a:r>
                      <a:r>
                        <a:rPr lang="en-ZA" sz="1600" i="0" dirty="0" smtClean="0">
                          <a:solidFill>
                            <a:schemeClr val="tx1"/>
                          </a:solidFill>
                        </a:rPr>
                        <a:t>to provide for the consent of the performer for an unfixed performance or</a:t>
                      </a:r>
                      <a:r>
                        <a:rPr lang="en-ZA" sz="1600" i="0" baseline="0" dirty="0" smtClean="0">
                          <a:solidFill>
                            <a:schemeClr val="tx1"/>
                          </a:solidFill>
                        </a:rPr>
                        <a:t> </a:t>
                      </a:r>
                      <a:r>
                        <a:rPr lang="en-ZA" sz="1600" i="0" dirty="0" smtClean="0">
                          <a:solidFill>
                            <a:schemeClr val="tx1"/>
                          </a:solidFill>
                        </a:rPr>
                        <a:t>a performance fixed in an audiovisual fixation or sound recording. It</a:t>
                      </a:r>
                      <a:r>
                        <a:rPr lang="en-ZA" sz="1600" i="0" baseline="0" dirty="0" smtClean="0">
                          <a:solidFill>
                            <a:schemeClr val="tx1"/>
                          </a:solidFill>
                        </a:rPr>
                        <a:t> </a:t>
                      </a:r>
                      <a:r>
                        <a:rPr lang="en-ZA" sz="1600" i="0" dirty="0" smtClean="0">
                          <a:solidFill>
                            <a:schemeClr val="tx1"/>
                          </a:solidFill>
                        </a:rPr>
                        <a:t>provides for availability of the original and copies of performance</a:t>
                      </a:r>
                      <a:r>
                        <a:rPr lang="en-ZA" sz="1600" i="0" baseline="0" dirty="0" smtClean="0">
                          <a:solidFill>
                            <a:schemeClr val="tx1"/>
                          </a:solidFill>
                        </a:rPr>
                        <a:t> </a:t>
                      </a:r>
                      <a:r>
                        <a:rPr lang="en-ZA" sz="1600" i="0" dirty="0" smtClean="0">
                          <a:solidFill>
                            <a:schemeClr val="tx1"/>
                          </a:solidFill>
                        </a:rPr>
                        <a:t>fixed in audiovisual fixation to the public.</a:t>
                      </a:r>
                    </a:p>
                    <a:p>
                      <a:pPr algn="just"/>
                      <a:r>
                        <a:rPr lang="en-US" sz="1600" i="1" dirty="0" smtClean="0">
                          <a:solidFill>
                            <a:srgbClr val="FF0000"/>
                          </a:solidFill>
                        </a:rPr>
                        <a:t>Pages 5-8 of the Bill.</a:t>
                      </a:r>
                      <a:endParaRPr lang="en-ZA" sz="1600" i="1" dirty="0" smtClean="0">
                        <a:solidFill>
                          <a:srgbClr val="FF0000"/>
                        </a:solidFill>
                      </a:endParaRPr>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11</a:t>
            </a:fld>
            <a:endParaRPr lang="en-US" sz="1400" b="0" dirty="0">
              <a:solidFill>
                <a:schemeClr val="tx1"/>
              </a:solidFill>
            </a:endParaRPr>
          </a:p>
        </p:txBody>
      </p:sp>
    </p:spTree>
    <p:extLst>
      <p:ext uri="{BB962C8B-B14F-4D97-AF65-F5344CB8AC3E}">
        <p14:creationId xmlns:p14="http://schemas.microsoft.com/office/powerpoint/2010/main" val="2388662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a:solidFill>
                  <a:srgbClr val="000000"/>
                </a:solidFill>
                <a:latin typeface="Arial" charset="0"/>
              </a:rPr>
              <a:t>Proposed Amendments </a:t>
            </a:r>
            <a:endParaRPr lang="en-ZA" sz="36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453618"/>
              </p:ext>
            </p:extLst>
          </p:nvPr>
        </p:nvGraphicFramePr>
        <p:xfrm>
          <a:off x="76200" y="1700213"/>
          <a:ext cx="8816975" cy="4696024"/>
        </p:xfrm>
        <a:graphic>
          <a:graphicData uri="http://schemas.openxmlformats.org/drawingml/2006/table">
            <a:tbl>
              <a:tblPr firstRow="1" bandRow="1">
                <a:tableStyleId>{22838BEF-8BB2-4498-84A7-C5851F593DF1}</a:tableStyleId>
              </a:tblPr>
              <a:tblGrid>
                <a:gridCol w="2222767">
                  <a:extLst>
                    <a:ext uri="{9D8B030D-6E8A-4147-A177-3AD203B41FA5}">
                      <a16:colId xmlns:a16="http://schemas.microsoft.com/office/drawing/2014/main" val="20000"/>
                    </a:ext>
                  </a:extLst>
                </a:gridCol>
                <a:gridCol w="6594208">
                  <a:extLst>
                    <a:ext uri="{9D8B030D-6E8A-4147-A177-3AD203B41FA5}">
                      <a16:colId xmlns:a16="http://schemas.microsoft.com/office/drawing/2014/main" val="20001"/>
                    </a:ext>
                  </a:extLst>
                </a:gridCol>
              </a:tblGrid>
              <a:tr h="508607">
                <a:tc>
                  <a:txBody>
                    <a:bodyPr/>
                    <a:lstStyle/>
                    <a:p>
                      <a:r>
                        <a:rPr lang="en-ZA" sz="1200" dirty="0" smtClean="0"/>
                        <a:t>Issues to be introduced by the PPAB</a:t>
                      </a:r>
                    </a:p>
                  </a:txBody>
                  <a:tcPr/>
                </a:tc>
                <a:tc>
                  <a:txBody>
                    <a:bodyPr/>
                    <a:lstStyle/>
                    <a:p>
                      <a:r>
                        <a:rPr lang="en-ZA" sz="1200" dirty="0" smtClean="0"/>
                        <a:t>What</a:t>
                      </a:r>
                      <a:r>
                        <a:rPr lang="en-ZA" sz="1200" baseline="0" dirty="0" smtClean="0"/>
                        <a:t> the Bill provides</a:t>
                      </a:r>
                      <a:endParaRPr lang="en-ZA" sz="1200" dirty="0"/>
                    </a:p>
                  </a:txBody>
                  <a:tcPr/>
                </a:tc>
                <a:extLst>
                  <a:ext uri="{0D108BD9-81ED-4DB2-BD59-A6C34878D82A}">
                    <a16:rowId xmlns:a16="http://schemas.microsoft.com/office/drawing/2014/main" val="10000"/>
                  </a:ext>
                </a:extLst>
              </a:tr>
              <a:tr h="1753580">
                <a:tc>
                  <a:txBody>
                    <a:bodyPr/>
                    <a:lstStyle/>
                    <a:p>
                      <a:r>
                        <a:rPr lang="en-ZA" sz="1200" baseline="0" dirty="0" smtClean="0"/>
                        <a:t>Restrictions on use of performance</a:t>
                      </a:r>
                      <a:endParaRPr lang="en-US" sz="1200" baseline="0" dirty="0" smtClean="0"/>
                    </a:p>
                  </a:txBody>
                  <a:tcPr/>
                </a:tc>
                <a:tc>
                  <a:txBody>
                    <a:bodyPr/>
                    <a:lstStyle/>
                    <a:p>
                      <a:pPr algn="just"/>
                      <a:r>
                        <a:rPr lang="en-US" sz="1200" dirty="0" smtClean="0"/>
                        <a:t>Clause</a:t>
                      </a:r>
                      <a:r>
                        <a:rPr lang="en-US" sz="1200" baseline="0" dirty="0" smtClean="0"/>
                        <a:t> 4 also </a:t>
                      </a:r>
                      <a:r>
                        <a:rPr lang="en-ZA" sz="1200" baseline="0" dirty="0" smtClean="0"/>
                        <a:t>provides for persons who intend to broadcast or communicate to the public a performance fixed in audiovisual fixation or sound recording of a performer, to record certain acts and submit reports thereon. Failure to do so constitutes an offence. The clause further provides the penalties that include fine, imprisonment not exceeding five years, </a:t>
                      </a:r>
                      <a:r>
                        <a:rPr lang="en-ZA" sz="1200" baseline="0" dirty="0" smtClean="0">
                          <a:solidFill>
                            <a:schemeClr val="tx1"/>
                          </a:solidFill>
                        </a:rPr>
                        <a:t>for a juristic person ten percent of annual turnover. The courts are granted discretionary powers to give</a:t>
                      </a:r>
                      <a:r>
                        <a:rPr lang="en-ZA" sz="1200" strike="noStrike" baseline="0" dirty="0" smtClean="0">
                          <a:solidFill>
                            <a:schemeClr val="tx1"/>
                          </a:solidFill>
                        </a:rPr>
                        <a:t> a </a:t>
                      </a:r>
                      <a:r>
                        <a:rPr lang="en-ZA" sz="1200" baseline="0" dirty="0" smtClean="0">
                          <a:solidFill>
                            <a:schemeClr val="tx1"/>
                          </a:solidFill>
                        </a:rPr>
                        <a:t>lesser sentence.</a:t>
                      </a:r>
                    </a:p>
                    <a:p>
                      <a:pPr algn="just"/>
                      <a:r>
                        <a:rPr lang="en-US" sz="1200" baseline="0" dirty="0" smtClean="0">
                          <a:solidFill>
                            <a:schemeClr val="tx1"/>
                          </a:solidFill>
                        </a:rPr>
                        <a:t>The clause also provides for the performer to receive royalties </a:t>
                      </a:r>
                      <a:r>
                        <a:rPr lang="en-US" sz="1200" baseline="0" dirty="0" smtClean="0"/>
                        <a:t>or equitable remuneration for authorizing the fixation of audiovisual fixation or sound recording for performing certain acts provided the agreement with the producer of the fixation.  </a:t>
                      </a:r>
                      <a:r>
                        <a:rPr lang="en-ZA" sz="1200" baseline="0" dirty="0" smtClean="0"/>
                        <a:t> </a:t>
                      </a:r>
                      <a:r>
                        <a:rPr lang="en-ZA" sz="1200" i="1" baseline="0" dirty="0" smtClean="0">
                          <a:solidFill>
                            <a:srgbClr val="FF0000"/>
                          </a:solidFill>
                          <a:latin typeface="+mj-lt"/>
                        </a:rPr>
                        <a:t>Pages 5-8 of the Bill.</a:t>
                      </a:r>
                      <a:endParaRPr lang="en-ZA" sz="1200" i="1" dirty="0" smtClean="0">
                        <a:solidFill>
                          <a:srgbClr val="FF0000"/>
                        </a:solidFill>
                        <a:latin typeface="+mj-lt"/>
                      </a:endParaRPr>
                    </a:p>
                  </a:txBody>
                  <a:tcPr/>
                </a:tc>
                <a:extLst>
                  <a:ext uri="{0D108BD9-81ED-4DB2-BD59-A6C34878D82A}">
                    <a16:rowId xmlns:a16="http://schemas.microsoft.com/office/drawing/2014/main" val="10001"/>
                  </a:ext>
                </a:extLst>
              </a:tr>
              <a:tr h="1524327">
                <a:tc>
                  <a:txBody>
                    <a:bodyPr/>
                    <a:lstStyle/>
                    <a:p>
                      <a:pPr algn="just"/>
                      <a:r>
                        <a:rPr lang="en-US" sz="1200" baseline="0" dirty="0" smtClean="0"/>
                        <a:t>Nature of copyright in audiovisual works</a:t>
                      </a:r>
                      <a:endParaRPr lang="en-ZA" sz="1200" baseline="0" dirty="0" smtClean="0"/>
                    </a:p>
                  </a:txBody>
                  <a:tcPr/>
                </a:tc>
                <a:tc>
                  <a:txBody>
                    <a:bodyPr/>
                    <a:lstStyle/>
                    <a:p>
                      <a:pPr algn="just"/>
                      <a:r>
                        <a:rPr lang="en-US" sz="1200" dirty="0" smtClean="0"/>
                        <a:t>Clause</a:t>
                      </a:r>
                      <a:r>
                        <a:rPr lang="en-US" sz="1200" baseline="0" dirty="0" smtClean="0"/>
                        <a:t> </a:t>
                      </a:r>
                      <a:r>
                        <a:rPr lang="en-ZA" sz="1200" baseline="0" dirty="0" smtClean="0"/>
                        <a:t>5 of the Bill proposes amendments to section 8 of the principal Act and provides for situations where an audiovisual fixation or a sound recording can be used without consent for instances that include private study or personal and private use, criticism or review, or reporting on current events, teaching or for scientific research. The clause provides for the acts the broadcaster can perform without consent required in section 5, but where the performer has consented.</a:t>
                      </a:r>
                    </a:p>
                    <a:p>
                      <a:pPr algn="just"/>
                      <a:r>
                        <a:rPr lang="en-ZA" sz="1200" i="1" baseline="0" dirty="0" smtClean="0">
                          <a:solidFill>
                            <a:srgbClr val="FF0000"/>
                          </a:solidFill>
                        </a:rPr>
                        <a:t>Pages 8-9 of the Bill.</a:t>
                      </a:r>
                      <a:endParaRPr lang="en-ZA" sz="1200" i="1" dirty="0" smtClean="0">
                        <a:solidFill>
                          <a:srgbClr val="FF0000"/>
                        </a:solidFill>
                      </a:endParaRPr>
                    </a:p>
                  </a:txBody>
                  <a:tcPr/>
                </a:tc>
                <a:extLst>
                  <a:ext uri="{0D108BD9-81ED-4DB2-BD59-A6C34878D82A}">
                    <a16:rowId xmlns:a16="http://schemas.microsoft.com/office/drawing/2014/main" val="10002"/>
                  </a:ext>
                </a:extLst>
              </a:tr>
              <a:tr h="909510">
                <a:tc>
                  <a:txBody>
                    <a:bodyPr/>
                    <a:lstStyle/>
                    <a:p>
                      <a:pPr algn="just"/>
                      <a:r>
                        <a:rPr lang="en-US" sz="1200" i="0" dirty="0" smtClean="0">
                          <a:latin typeface="+mn-lt"/>
                        </a:rPr>
                        <a:t>Regulations </a:t>
                      </a:r>
                    </a:p>
                    <a:p>
                      <a:pPr algn="just"/>
                      <a:endParaRPr lang="en-ZA" sz="1200" i="0" dirty="0">
                        <a:latin typeface="+mn-lt"/>
                      </a:endParaRPr>
                    </a:p>
                  </a:txBody>
                  <a:tcPr/>
                </a:tc>
                <a:tc>
                  <a:txBody>
                    <a:bodyPr/>
                    <a:lstStyle/>
                    <a:p>
                      <a:pPr algn="just"/>
                      <a:r>
                        <a:rPr lang="en-ZA" sz="1200" i="0" dirty="0" smtClean="0">
                          <a:solidFill>
                            <a:schemeClr val="tx1"/>
                          </a:solidFill>
                        </a:rPr>
                        <a:t>Clause 6 of the Bill empowers the Minister to make regulations regarding</a:t>
                      </a:r>
                      <a:r>
                        <a:rPr lang="en-ZA" sz="1200" i="0" baseline="0" dirty="0" smtClean="0">
                          <a:solidFill>
                            <a:schemeClr val="tx1"/>
                          </a:solidFill>
                        </a:rPr>
                        <a:t> </a:t>
                      </a:r>
                      <a:r>
                        <a:rPr lang="en-ZA" sz="1200" i="0" dirty="0" smtClean="0">
                          <a:solidFill>
                            <a:schemeClr val="tx1"/>
                          </a:solidFill>
                        </a:rPr>
                        <a:t>compulsory and standard contractual</a:t>
                      </a:r>
                      <a:r>
                        <a:rPr lang="en-ZA" sz="1200" i="0" baseline="0" dirty="0" smtClean="0">
                          <a:solidFill>
                            <a:schemeClr val="tx1"/>
                          </a:solidFill>
                        </a:rPr>
                        <a:t> </a:t>
                      </a:r>
                      <a:r>
                        <a:rPr lang="en-ZA" sz="1200" i="0" dirty="0" smtClean="0">
                          <a:solidFill>
                            <a:schemeClr val="tx1"/>
                          </a:solidFill>
                        </a:rPr>
                        <a:t>terms as well as to provide guidelines to performers</a:t>
                      </a:r>
                      <a:r>
                        <a:rPr lang="en-ZA" sz="1200" i="0" baseline="0" dirty="0" smtClean="0">
                          <a:solidFill>
                            <a:schemeClr val="tx1"/>
                          </a:solidFill>
                        </a:rPr>
                        <a:t> </a:t>
                      </a:r>
                      <a:r>
                        <a:rPr lang="en-ZA" sz="1200" i="0" dirty="0" smtClean="0">
                          <a:solidFill>
                            <a:schemeClr val="tx1"/>
                          </a:solidFill>
                        </a:rPr>
                        <a:t>when granting consent.</a:t>
                      </a:r>
                    </a:p>
                    <a:p>
                      <a:pPr algn="just"/>
                      <a:r>
                        <a:rPr lang="en-ZA" sz="1200" i="1" dirty="0" smtClean="0">
                          <a:solidFill>
                            <a:srgbClr val="FF0000"/>
                          </a:solidFill>
                        </a:rPr>
                        <a:t>Page 9 of the Bill.</a:t>
                      </a:r>
                    </a:p>
                  </a:txBody>
                  <a:tcPr/>
                </a:tc>
                <a:extLst>
                  <a:ext uri="{0D108BD9-81ED-4DB2-BD59-A6C34878D82A}">
                    <a16:rowId xmlns:a16="http://schemas.microsoft.com/office/drawing/2014/main" val="10003"/>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12</a:t>
            </a:fld>
            <a:endParaRPr lang="en-US" sz="1400" b="0" dirty="0">
              <a:solidFill>
                <a:schemeClr val="tx1"/>
              </a:solidFill>
            </a:endParaRPr>
          </a:p>
        </p:txBody>
      </p:sp>
    </p:spTree>
    <p:extLst>
      <p:ext uri="{BB962C8B-B14F-4D97-AF65-F5344CB8AC3E}">
        <p14:creationId xmlns:p14="http://schemas.microsoft.com/office/powerpoint/2010/main" val="9050527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a:solidFill>
                  <a:srgbClr val="000000"/>
                </a:solidFill>
                <a:latin typeface="Arial" charset="0"/>
              </a:rPr>
              <a:t>Proposed Amendments </a:t>
            </a:r>
            <a:endParaRPr lang="en-ZA" sz="36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7734604"/>
              </p:ext>
            </p:extLst>
          </p:nvPr>
        </p:nvGraphicFramePr>
        <p:xfrm>
          <a:off x="533400" y="1905000"/>
          <a:ext cx="7993064" cy="4629680"/>
        </p:xfrm>
        <a:graphic>
          <a:graphicData uri="http://schemas.openxmlformats.org/drawingml/2006/table">
            <a:tbl>
              <a:tblPr firstRow="1" bandRow="1">
                <a:tableStyleId>{22838BEF-8BB2-4498-84A7-C5851F593DF1}</a:tableStyleId>
              </a:tblPr>
              <a:tblGrid>
                <a:gridCol w="4032126">
                  <a:extLst>
                    <a:ext uri="{9D8B030D-6E8A-4147-A177-3AD203B41FA5}">
                      <a16:colId xmlns:a16="http://schemas.microsoft.com/office/drawing/2014/main" val="20000"/>
                    </a:ext>
                  </a:extLst>
                </a:gridCol>
                <a:gridCol w="3960938">
                  <a:extLst>
                    <a:ext uri="{9D8B030D-6E8A-4147-A177-3AD203B41FA5}">
                      <a16:colId xmlns:a16="http://schemas.microsoft.com/office/drawing/2014/main" val="20001"/>
                    </a:ext>
                  </a:extLst>
                </a:gridCol>
              </a:tblGrid>
              <a:tr h="697760">
                <a:tc>
                  <a:txBody>
                    <a:bodyPr/>
                    <a:lstStyle/>
                    <a:p>
                      <a:pPr algn="just"/>
                      <a:r>
                        <a:rPr lang="en-ZA" dirty="0" smtClean="0"/>
                        <a:t>Issues to be introduced by the PPAB</a:t>
                      </a:r>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2758439">
                <a:tc>
                  <a:txBody>
                    <a:bodyPr/>
                    <a:lstStyle/>
                    <a:p>
                      <a:r>
                        <a:rPr lang="en-ZA" sz="1800" dirty="0" smtClean="0"/>
                        <a:t>Technological</a:t>
                      </a:r>
                      <a:r>
                        <a:rPr lang="en-ZA" sz="1800" baseline="0" dirty="0" smtClean="0"/>
                        <a:t> Protection Measures (TPM) and Copyright Management Information (CMI)</a:t>
                      </a:r>
                      <a:r>
                        <a:rPr lang="en-ZA" sz="1800" dirty="0" smtClean="0"/>
                        <a:t> </a:t>
                      </a:r>
                    </a:p>
                  </a:txBody>
                  <a:tcPr/>
                </a:tc>
                <a:tc>
                  <a:txBody>
                    <a:bodyPr/>
                    <a:lstStyle/>
                    <a:p>
                      <a:pPr algn="just"/>
                      <a:r>
                        <a:rPr lang="en-ZA" sz="1400" dirty="0" smtClean="0"/>
                        <a:t>Clauses 7 and 8 of the Bill proposes the insertion of sections 8E, 8F, 8G and</a:t>
                      </a:r>
                      <a:r>
                        <a:rPr lang="en-ZA" sz="1400" baseline="0" dirty="0" smtClean="0"/>
                        <a:t> </a:t>
                      </a:r>
                      <a:r>
                        <a:rPr lang="en-ZA" sz="1400" dirty="0" smtClean="0"/>
                        <a:t>8H to provide for the prohibited conduct in relation to a Technological</a:t>
                      </a:r>
                      <a:r>
                        <a:rPr lang="en-ZA" sz="1400" baseline="0" dirty="0" smtClean="0"/>
                        <a:t> </a:t>
                      </a:r>
                      <a:r>
                        <a:rPr lang="en-ZA" sz="1400" dirty="0" smtClean="0"/>
                        <a:t>Protection Measures, which is aligned with sections 28O and 28P of the</a:t>
                      </a:r>
                      <a:r>
                        <a:rPr lang="en-ZA" sz="1400" baseline="0" dirty="0" smtClean="0"/>
                        <a:t> </a:t>
                      </a:r>
                      <a:r>
                        <a:rPr lang="en-ZA" sz="1400" dirty="0" smtClean="0"/>
                        <a:t>Copyright Act, 1978, to apply in respect of performances fixed or fixed</a:t>
                      </a:r>
                      <a:r>
                        <a:rPr lang="en-ZA" sz="1400" baseline="0" dirty="0" smtClean="0"/>
                        <a:t> </a:t>
                      </a:r>
                      <a:r>
                        <a:rPr lang="en-ZA" sz="1400" dirty="0" smtClean="0"/>
                        <a:t>in audiovisual fixations; and provide for the prohibited conduct in relation to the removal or</a:t>
                      </a:r>
                      <a:r>
                        <a:rPr lang="en-ZA" sz="1400" baseline="0" dirty="0" smtClean="0"/>
                        <a:t> </a:t>
                      </a:r>
                      <a:r>
                        <a:rPr lang="en-ZA" sz="1400" dirty="0" smtClean="0"/>
                        <a:t>modification of copyright management information; and the exceptions</a:t>
                      </a:r>
                      <a:r>
                        <a:rPr lang="en-ZA" sz="1400" baseline="0" dirty="0" smtClean="0"/>
                        <a:t> </a:t>
                      </a:r>
                      <a:r>
                        <a:rPr lang="en-ZA" sz="1400" dirty="0" smtClean="0"/>
                        <a:t>relating to such removal or modification, which is aligned with</a:t>
                      </a:r>
                      <a:r>
                        <a:rPr lang="en-ZA" sz="1400" baseline="0" dirty="0" smtClean="0"/>
                        <a:t> </a:t>
                      </a:r>
                      <a:r>
                        <a:rPr lang="en-ZA" sz="1400" dirty="0" smtClean="0"/>
                        <a:t>sections 28Q and 28R of the Copyright Act, 1978, to be applicable in</a:t>
                      </a:r>
                      <a:r>
                        <a:rPr lang="en-ZA" sz="1400" baseline="0" dirty="0" smtClean="0"/>
                        <a:t> </a:t>
                      </a:r>
                      <a:r>
                        <a:rPr lang="en-ZA" sz="1400" dirty="0" smtClean="0"/>
                        <a:t>respect of performances that are fixed or fixed in audiovisual fixation.</a:t>
                      </a:r>
                      <a:r>
                        <a:rPr lang="en-ZA" sz="1400" baseline="0" dirty="0" smtClean="0"/>
                        <a:t> </a:t>
                      </a:r>
                      <a:r>
                        <a:rPr lang="en-ZA" sz="1400" dirty="0" smtClean="0"/>
                        <a:t>The Bill in clause 8 makes it an offence to contravene these</a:t>
                      </a:r>
                      <a:r>
                        <a:rPr lang="en-ZA" sz="1400" baseline="0" dirty="0" smtClean="0"/>
                        <a:t> </a:t>
                      </a:r>
                      <a:r>
                        <a:rPr lang="en-ZA" sz="1400" dirty="0" smtClean="0"/>
                        <a:t>prohibitions and provides for a sanction.</a:t>
                      </a:r>
                    </a:p>
                    <a:p>
                      <a:r>
                        <a:rPr lang="en-ZA" sz="1400" i="1" dirty="0" smtClean="0">
                          <a:solidFill>
                            <a:srgbClr val="FF0000"/>
                          </a:solidFill>
                        </a:rPr>
                        <a:t>Pages</a:t>
                      </a:r>
                      <a:r>
                        <a:rPr lang="en-ZA" sz="1400" i="1" baseline="0" dirty="0" smtClean="0">
                          <a:solidFill>
                            <a:srgbClr val="FF0000"/>
                          </a:solidFill>
                        </a:rPr>
                        <a:t> 9-11 </a:t>
                      </a:r>
                      <a:r>
                        <a:rPr lang="en-ZA" sz="1400" i="1" dirty="0" smtClean="0">
                          <a:solidFill>
                            <a:srgbClr val="FF0000"/>
                          </a:solidFill>
                        </a:rPr>
                        <a:t>of the Bill.</a:t>
                      </a:r>
                    </a:p>
                  </a:txBody>
                  <a:tcPr/>
                </a:tc>
                <a:extLst>
                  <a:ext uri="{0D108BD9-81ED-4DB2-BD59-A6C34878D82A}">
                    <a16:rowId xmlns:a16="http://schemas.microsoft.com/office/drawing/2014/main" val="10001"/>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13</a:t>
            </a:fld>
            <a:endParaRPr lang="en-US" sz="1400" b="0" dirty="0">
              <a:solidFill>
                <a:schemeClr val="tx1"/>
              </a:solidFill>
            </a:endParaRPr>
          </a:p>
        </p:txBody>
      </p:sp>
    </p:spTree>
    <p:extLst>
      <p:ext uri="{BB962C8B-B14F-4D97-AF65-F5344CB8AC3E}">
        <p14:creationId xmlns:p14="http://schemas.microsoft.com/office/powerpoint/2010/main" val="1753494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a:solidFill>
                  <a:srgbClr val="000000"/>
                </a:solidFill>
                <a:latin typeface="Arial" charset="0"/>
              </a:rPr>
              <a:t>Proposed Amendments </a:t>
            </a:r>
            <a:endParaRPr lang="en-ZA" sz="36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77940440"/>
              </p:ext>
            </p:extLst>
          </p:nvPr>
        </p:nvGraphicFramePr>
        <p:xfrm>
          <a:off x="533400" y="2209800"/>
          <a:ext cx="7993064" cy="4084320"/>
        </p:xfrm>
        <a:graphic>
          <a:graphicData uri="http://schemas.openxmlformats.org/drawingml/2006/table">
            <a:tbl>
              <a:tblPr firstRow="1" bandRow="1">
                <a:tableStyleId>{22838BEF-8BB2-4498-84A7-C5851F593DF1}</a:tableStyleId>
              </a:tblPr>
              <a:tblGrid>
                <a:gridCol w="4032126">
                  <a:extLst>
                    <a:ext uri="{9D8B030D-6E8A-4147-A177-3AD203B41FA5}">
                      <a16:colId xmlns:a16="http://schemas.microsoft.com/office/drawing/2014/main" val="20000"/>
                    </a:ext>
                  </a:extLst>
                </a:gridCol>
                <a:gridCol w="3960938">
                  <a:extLst>
                    <a:ext uri="{9D8B030D-6E8A-4147-A177-3AD203B41FA5}">
                      <a16:colId xmlns:a16="http://schemas.microsoft.com/office/drawing/2014/main" val="20001"/>
                    </a:ext>
                  </a:extLst>
                </a:gridCol>
              </a:tblGrid>
              <a:tr h="572373">
                <a:tc>
                  <a:txBody>
                    <a:bodyPr/>
                    <a:lstStyle/>
                    <a:p>
                      <a:pPr algn="just"/>
                      <a:r>
                        <a:rPr lang="en-ZA" dirty="0" smtClean="0"/>
                        <a:t>Issues to be introduced by the PPAB</a:t>
                      </a:r>
                    </a:p>
                  </a:txBody>
                  <a:tcPr/>
                </a:tc>
                <a:tc>
                  <a:txBody>
                    <a:bodyPr/>
                    <a:lstStyle/>
                    <a:p>
                      <a:r>
                        <a:rPr lang="en-ZA" dirty="0" smtClean="0"/>
                        <a:t>What</a:t>
                      </a:r>
                      <a:r>
                        <a:rPr lang="en-ZA" baseline="0" dirty="0" smtClean="0"/>
                        <a:t> the Bill provides</a:t>
                      </a:r>
                      <a:endParaRPr lang="en-ZA" dirty="0" smtClean="0"/>
                    </a:p>
                    <a:p>
                      <a:endParaRPr lang="en-ZA" dirty="0"/>
                    </a:p>
                  </a:txBody>
                  <a:tcPr/>
                </a:tc>
                <a:extLst>
                  <a:ext uri="{0D108BD9-81ED-4DB2-BD59-A6C34878D82A}">
                    <a16:rowId xmlns:a16="http://schemas.microsoft.com/office/drawing/2014/main" val="10000"/>
                  </a:ext>
                </a:extLst>
              </a:tr>
              <a:tr h="971113">
                <a:tc>
                  <a:txBody>
                    <a:bodyPr/>
                    <a:lstStyle/>
                    <a:p>
                      <a:r>
                        <a:rPr lang="en-US" sz="1800" dirty="0" smtClean="0"/>
                        <a:t>‘Phonogram’ and ‘Fixation’ Expressions</a:t>
                      </a:r>
                      <a:endParaRPr lang="en-ZA" sz="1800" dirty="0" smtClean="0"/>
                    </a:p>
                  </a:txBody>
                  <a:tcPr/>
                </a:tc>
                <a:tc>
                  <a:txBody>
                    <a:bodyPr/>
                    <a:lstStyle/>
                    <a:p>
                      <a:pPr algn="just"/>
                      <a:r>
                        <a:rPr lang="en-ZA" sz="1600" dirty="0" smtClean="0"/>
                        <a:t>Clause 9</a:t>
                      </a:r>
                      <a:r>
                        <a:rPr lang="en-ZA" sz="1600" baseline="0" dirty="0" smtClean="0"/>
                        <a:t> </a:t>
                      </a:r>
                      <a:r>
                        <a:rPr lang="en-ZA" sz="1600" strike="noStrike" dirty="0" smtClean="0">
                          <a:solidFill>
                            <a:schemeClr val="tx1"/>
                          </a:solidFill>
                        </a:rPr>
                        <a:t>substitutes</a:t>
                      </a:r>
                      <a:r>
                        <a:rPr lang="en-ZA" sz="1600" strike="noStrike" dirty="0" smtClean="0">
                          <a:solidFill>
                            <a:srgbClr val="FF0000"/>
                          </a:solidFill>
                        </a:rPr>
                        <a:t> </a:t>
                      </a:r>
                      <a:r>
                        <a:rPr lang="en-ZA" sz="1600" dirty="0" smtClean="0"/>
                        <a:t>the expressions ‘‘phonogram’’ to sound recording and ‘‘fixation’’ to a sound recording wherever they</a:t>
                      </a:r>
                      <a:r>
                        <a:rPr lang="en-ZA" sz="1600" baseline="0" dirty="0" smtClean="0"/>
                        <a:t> </a:t>
                      </a:r>
                      <a:r>
                        <a:rPr lang="en-ZA" sz="1600" dirty="0" smtClean="0"/>
                        <a:t>appear in the Act.</a:t>
                      </a:r>
                    </a:p>
                    <a:p>
                      <a:pPr algn="just"/>
                      <a:r>
                        <a:rPr lang="en-ZA" sz="1600" i="1" dirty="0" smtClean="0">
                          <a:solidFill>
                            <a:srgbClr val="FF0000"/>
                          </a:solidFill>
                        </a:rPr>
                        <a:t>Page 11 of the Bill.</a:t>
                      </a:r>
                    </a:p>
                  </a:txBody>
                  <a:tcPr/>
                </a:tc>
                <a:extLst>
                  <a:ext uri="{0D108BD9-81ED-4DB2-BD59-A6C34878D82A}">
                    <a16:rowId xmlns:a16="http://schemas.microsoft.com/office/drawing/2014/main" val="10001"/>
                  </a:ext>
                </a:extLst>
              </a:tr>
              <a:tr h="971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Transitional Provisions</a:t>
                      </a:r>
                      <a:endParaRPr kumimoji="0" lang="en-ZA" sz="1800" b="0" i="0" u="none" strike="noStrike" kern="1200" cap="none" spc="0" normalizeH="0" baseline="0" noProof="0" dirty="0" smtClean="0">
                        <a:ln>
                          <a:noFill/>
                        </a:ln>
                        <a:solidFill>
                          <a:srgbClr val="000000"/>
                        </a:solidFill>
                        <a:effectLst/>
                        <a:uLnTx/>
                        <a:uFillTx/>
                        <a:latin typeface="+mn-lt"/>
                        <a:ea typeface="+mn-ea"/>
                        <a:cs typeface="+mn-cs"/>
                      </a:endParaRPr>
                    </a:p>
                    <a:p>
                      <a:endParaRPr lang="en-ZA" sz="1200" i="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mn-lt"/>
                          <a:ea typeface="+mn-ea"/>
                          <a:cs typeface="+mn-cs"/>
                        </a:rPr>
                        <a:t>Clause 10 provides for transitional provisions.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1" u="none" strike="noStrike" kern="1200" cap="none" spc="0" normalizeH="0" baseline="0" noProof="0" dirty="0" smtClean="0">
                          <a:ln>
                            <a:noFill/>
                          </a:ln>
                          <a:solidFill>
                            <a:srgbClr val="FF0000"/>
                          </a:solidFill>
                          <a:effectLst/>
                          <a:uLnTx/>
                          <a:uFillTx/>
                          <a:latin typeface="+mn-lt"/>
                          <a:ea typeface="+mn-ea"/>
                          <a:cs typeface="+mn-cs"/>
                        </a:rPr>
                        <a:t>Pages 11-12 of the Bill.</a:t>
                      </a:r>
                    </a:p>
                    <a:p>
                      <a:pPr algn="just"/>
                      <a:endParaRPr lang="en-ZA" sz="1600" i="1" dirty="0" smtClean="0">
                        <a:solidFill>
                          <a:srgbClr val="FF0000"/>
                        </a:solidFill>
                      </a:endParaRPr>
                    </a:p>
                  </a:txBody>
                  <a:tcPr/>
                </a:tc>
                <a:extLst>
                  <a:ext uri="{0D108BD9-81ED-4DB2-BD59-A6C34878D82A}">
                    <a16:rowId xmlns:a16="http://schemas.microsoft.com/office/drawing/2014/main" val="10002"/>
                  </a:ext>
                </a:extLst>
              </a:tr>
              <a:tr h="9711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Short title and Commencement</a:t>
                      </a:r>
                      <a:endParaRPr kumimoji="0" lang="en-ZA" sz="1800" b="0" i="0" u="none" strike="noStrike" kern="1200" cap="none" spc="0" normalizeH="0" baseline="0" noProof="0" dirty="0" smtClean="0">
                        <a:ln>
                          <a:noFill/>
                        </a:ln>
                        <a:solidFill>
                          <a:srgbClr val="000000"/>
                        </a:solidFill>
                        <a:effectLst/>
                        <a:uLnTx/>
                        <a:uFillTx/>
                        <a:latin typeface="+mn-lt"/>
                        <a:ea typeface="+mn-ea"/>
                        <a:cs typeface="+mn-cs"/>
                      </a:endParaRPr>
                    </a:p>
                    <a:p>
                      <a:endParaRPr lang="en-ZA" sz="1200" i="1"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smtClean="0">
                          <a:ln>
                            <a:noFill/>
                          </a:ln>
                          <a:solidFill>
                            <a:srgbClr val="000000"/>
                          </a:solidFill>
                          <a:effectLst/>
                          <a:uLnTx/>
                          <a:uFillTx/>
                          <a:latin typeface="+mn-lt"/>
                          <a:ea typeface="+mn-ea"/>
                          <a:cs typeface="+mn-cs"/>
                        </a:rPr>
                        <a:t>Clause 11 provides for the short title of the Bill and commencement.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1" u="none" strike="noStrike" kern="1200" cap="none" spc="0" normalizeH="0" baseline="0" noProof="0" dirty="0" smtClean="0">
                          <a:ln>
                            <a:noFill/>
                          </a:ln>
                          <a:solidFill>
                            <a:srgbClr val="FF0000"/>
                          </a:solidFill>
                          <a:effectLst/>
                          <a:uLnTx/>
                          <a:uFillTx/>
                          <a:latin typeface="+mn-lt"/>
                          <a:ea typeface="+mn-ea"/>
                          <a:cs typeface="+mn-cs"/>
                        </a:rPr>
                        <a:t>Page 12 of the Bill.</a:t>
                      </a:r>
                    </a:p>
                    <a:p>
                      <a:pPr algn="just"/>
                      <a:endParaRPr lang="en-ZA" sz="1600" i="1" dirty="0" smtClean="0">
                        <a:solidFill>
                          <a:srgbClr val="FF0000"/>
                        </a:solidFill>
                      </a:endParaRPr>
                    </a:p>
                  </a:txBody>
                  <a:tcPr/>
                </a:tc>
                <a:extLst>
                  <a:ext uri="{0D108BD9-81ED-4DB2-BD59-A6C34878D82A}">
                    <a16:rowId xmlns:a16="http://schemas.microsoft.com/office/drawing/2014/main" val="10003"/>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14</a:t>
            </a:fld>
            <a:endParaRPr lang="en-US" sz="1400" b="0" dirty="0">
              <a:solidFill>
                <a:schemeClr val="tx1"/>
              </a:solidFill>
            </a:endParaRPr>
          </a:p>
        </p:txBody>
      </p:sp>
    </p:spTree>
    <p:extLst>
      <p:ext uri="{BB962C8B-B14F-4D97-AF65-F5344CB8AC3E}">
        <p14:creationId xmlns:p14="http://schemas.microsoft.com/office/powerpoint/2010/main" val="449783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61A5BA-E311-FA4A-A730-7367D8021E0D}" type="slidenum">
              <a:rPr lang="en-US" sz="1400" b="0">
                <a:solidFill>
                  <a:schemeClr val="tx1"/>
                </a:solidFill>
              </a:rPr>
              <a:pPr/>
              <a:t>15</a:t>
            </a:fld>
            <a:endParaRPr lang="en-US" sz="1400" b="0" dirty="0">
              <a:solidFill>
                <a:schemeClr val="tx1"/>
              </a:solidFill>
            </a:endParaRPr>
          </a:p>
        </p:txBody>
      </p:sp>
      <p:sp>
        <p:nvSpPr>
          <p:cNvPr id="29700" name="Rectangle 3"/>
          <p:cNvSpPr>
            <a:spLocks noGrp="1" noChangeArrowheads="1"/>
          </p:cNvSpPr>
          <p:nvPr>
            <p:ph type="body" idx="1"/>
          </p:nvPr>
        </p:nvSpPr>
        <p:spPr>
          <a:xfrm>
            <a:off x="323528" y="1988840"/>
            <a:ext cx="7993063" cy="2665413"/>
          </a:xfrm>
        </p:spPr>
        <p:txBody>
          <a:bodyPr/>
          <a:lstStyle/>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endParaRPr lang="en-US" sz="3600" dirty="0" smtClean="0">
              <a:latin typeface="Arial" charset="0"/>
            </a:endParaRPr>
          </a:p>
          <a:p>
            <a:pPr marL="0" indent="0" algn="ctr" eaLnBrk="1" hangingPunct="1">
              <a:lnSpc>
                <a:spcPct val="80000"/>
              </a:lnSpc>
              <a:buFontTx/>
              <a:buNone/>
            </a:pPr>
            <a:r>
              <a:rPr lang="en-US" sz="3600" dirty="0" smtClean="0">
                <a:solidFill>
                  <a:srgbClr val="FF9900"/>
                </a:solidFill>
                <a:latin typeface="Arial" charset="0"/>
              </a:rPr>
              <a:t>Thank You</a:t>
            </a:r>
            <a:endParaRPr lang="en-US" sz="3600" dirty="0">
              <a:solidFill>
                <a:srgbClr val="FF9900"/>
              </a:solidFill>
              <a:latin typeface="Arial" charset="0"/>
            </a:endParaRPr>
          </a:p>
        </p:txBody>
      </p:sp>
    </p:spTree>
    <p:extLst>
      <p:ext uri="{BB962C8B-B14F-4D97-AF65-F5344CB8AC3E}">
        <p14:creationId xmlns:p14="http://schemas.microsoft.com/office/powerpoint/2010/main" val="3968814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2</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2800" dirty="0" smtClean="0">
                <a:latin typeface="Arial" charset="0"/>
              </a:rPr>
              <a:t>Purpose</a:t>
            </a:r>
            <a:endParaRPr lang="en-US" sz="28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algn="just">
              <a:lnSpc>
                <a:spcPct val="90000"/>
              </a:lnSpc>
              <a:buClr>
                <a:srgbClr val="FF6600"/>
              </a:buClr>
              <a:buFont typeface="Arial"/>
              <a:buChar char="•"/>
            </a:pPr>
            <a:endParaRPr lang="en-ZA" sz="1600" dirty="0">
              <a:latin typeface="Arial" charset="0"/>
            </a:endParaRPr>
          </a:p>
          <a:p>
            <a:pPr marL="0" indent="0" algn="ctr">
              <a:lnSpc>
                <a:spcPct val="90000"/>
              </a:lnSpc>
              <a:buClr>
                <a:srgbClr val="FF6600"/>
              </a:buClr>
              <a:buNone/>
            </a:pPr>
            <a:endParaRPr lang="en-ZA" dirty="0" smtClean="0">
              <a:latin typeface="Arial" charset="0"/>
            </a:endParaRPr>
          </a:p>
          <a:p>
            <a:pPr marL="0" indent="0" algn="ctr">
              <a:lnSpc>
                <a:spcPct val="90000"/>
              </a:lnSpc>
              <a:buClr>
                <a:srgbClr val="FF6600"/>
              </a:buClr>
              <a:buNone/>
            </a:pPr>
            <a:endParaRPr lang="en-ZA" dirty="0">
              <a:latin typeface="Arial" charset="0"/>
            </a:endParaRPr>
          </a:p>
          <a:p>
            <a:pPr marL="0" indent="0" algn="ctr">
              <a:lnSpc>
                <a:spcPct val="90000"/>
              </a:lnSpc>
              <a:buClr>
                <a:srgbClr val="FF6600"/>
              </a:buClr>
              <a:buNone/>
            </a:pPr>
            <a:endParaRPr lang="en-ZA" dirty="0" smtClean="0">
              <a:latin typeface="Arial" charset="0"/>
            </a:endParaRPr>
          </a:p>
          <a:p>
            <a:pPr marL="0" indent="0" algn="ctr">
              <a:lnSpc>
                <a:spcPct val="90000"/>
              </a:lnSpc>
              <a:buClr>
                <a:srgbClr val="FF6600"/>
              </a:buClr>
              <a:buNone/>
            </a:pPr>
            <a:r>
              <a:rPr lang="en-ZA" dirty="0" smtClean="0">
                <a:latin typeface="Arial" charset="0"/>
              </a:rPr>
              <a:t>The </a:t>
            </a:r>
            <a:r>
              <a:rPr lang="en-ZA" dirty="0">
                <a:latin typeface="Arial" charset="0"/>
              </a:rPr>
              <a:t>purpose of this presentation is to brief the </a:t>
            </a:r>
            <a:r>
              <a:rPr lang="en-ZA" dirty="0" smtClean="0">
                <a:latin typeface="Arial" charset="0"/>
              </a:rPr>
              <a:t>Select Committee on Trade and International Relations on the  </a:t>
            </a:r>
            <a:r>
              <a:rPr lang="en-ZA" dirty="0">
                <a:latin typeface="Arial" charset="0"/>
              </a:rPr>
              <a:t>Performers’ Protection Amendment </a:t>
            </a:r>
            <a:r>
              <a:rPr lang="en-ZA" dirty="0" smtClean="0">
                <a:latin typeface="Arial" charset="0"/>
              </a:rPr>
              <a:t>Bill (PPAB). </a:t>
            </a:r>
            <a:endParaRPr lang="en-ZA" dirty="0">
              <a:latin typeface="Arial" charset="0"/>
            </a:endParaRP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2921086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3</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719138"/>
          </a:xfrm>
        </p:spPr>
        <p:txBody>
          <a:bodyPr/>
          <a:lstStyle/>
          <a:p>
            <a:pPr eaLnBrk="1" hangingPunct="1"/>
            <a:r>
              <a:rPr lang="en-US" sz="2000" dirty="0">
                <a:solidFill>
                  <a:schemeClr val="bg1"/>
                </a:solidFill>
                <a:latin typeface="Arial" charset="0"/>
              </a:rPr>
              <a:t/>
            </a:r>
            <a:br>
              <a:rPr lang="en-US" sz="2000" dirty="0">
                <a:solidFill>
                  <a:schemeClr val="bg1"/>
                </a:solidFill>
                <a:latin typeface="Arial" charset="0"/>
              </a:rPr>
            </a:br>
            <a:r>
              <a:rPr lang="en-US" sz="2400" dirty="0" smtClean="0">
                <a:latin typeface="Arial" charset="0"/>
              </a:rPr>
              <a:t>Contents</a:t>
            </a:r>
            <a:endParaRPr lang="en-US" sz="2400" dirty="0">
              <a:latin typeface="Arial" charset="0"/>
            </a:endParaRPr>
          </a:p>
        </p:txBody>
      </p:sp>
      <p:sp>
        <p:nvSpPr>
          <p:cNvPr id="24580" name="Rectangle 3"/>
          <p:cNvSpPr>
            <a:spLocks noGrp="1" noChangeArrowheads="1"/>
          </p:cNvSpPr>
          <p:nvPr>
            <p:ph type="body" idx="1"/>
          </p:nvPr>
        </p:nvSpPr>
        <p:spPr>
          <a:xfrm>
            <a:off x="323528" y="1700808"/>
            <a:ext cx="8568952" cy="5040560"/>
          </a:xfrm>
        </p:spPr>
        <p:txBody>
          <a:bodyPr/>
          <a:lstStyle/>
          <a:p>
            <a:pPr marL="0" indent="0">
              <a:lnSpc>
                <a:spcPct val="90000"/>
              </a:lnSpc>
              <a:buClr>
                <a:srgbClr val="FF6600"/>
              </a:buClr>
              <a:buNone/>
            </a:pPr>
            <a:endParaRPr lang="en-US" sz="1600" dirty="0" smtClean="0">
              <a:latin typeface="Arial" charset="0"/>
            </a:endParaRPr>
          </a:p>
          <a:p>
            <a:pPr>
              <a:lnSpc>
                <a:spcPct val="90000"/>
              </a:lnSpc>
              <a:buClr>
                <a:srgbClr val="FF6600"/>
              </a:buClr>
            </a:pPr>
            <a:endParaRPr lang="en-US" sz="1600" b="1" dirty="0" smtClean="0">
              <a:latin typeface="Arial" charset="0"/>
            </a:endParaRPr>
          </a:p>
          <a:p>
            <a:pPr>
              <a:lnSpc>
                <a:spcPct val="90000"/>
              </a:lnSpc>
              <a:buClr>
                <a:srgbClr val="FF6600"/>
              </a:buClr>
            </a:pPr>
            <a:endParaRPr lang="en-US" sz="1600" b="1" dirty="0">
              <a:latin typeface="Arial" charset="0"/>
            </a:endParaRPr>
          </a:p>
          <a:p>
            <a:pPr>
              <a:lnSpc>
                <a:spcPct val="90000"/>
              </a:lnSpc>
              <a:buClr>
                <a:srgbClr val="FF6600"/>
              </a:buClr>
            </a:pPr>
            <a:endParaRPr lang="en-US" sz="1600" b="1" dirty="0" smtClean="0">
              <a:latin typeface="Arial" charset="0"/>
            </a:endParaRPr>
          </a:p>
          <a:p>
            <a:pPr>
              <a:lnSpc>
                <a:spcPct val="90000"/>
              </a:lnSpc>
              <a:buClr>
                <a:srgbClr val="FF6600"/>
              </a:buClr>
            </a:pPr>
            <a:r>
              <a:rPr lang="en-US" sz="1800" b="1" dirty="0" smtClean="0">
                <a:latin typeface="Arial" charset="0"/>
              </a:rPr>
              <a:t>BACKGROUND</a:t>
            </a:r>
          </a:p>
          <a:p>
            <a:pPr>
              <a:lnSpc>
                <a:spcPct val="90000"/>
              </a:lnSpc>
              <a:buClr>
                <a:srgbClr val="FF6600"/>
              </a:buClr>
            </a:pPr>
            <a:r>
              <a:rPr lang="en-US" sz="1800" b="1" dirty="0" smtClean="0">
                <a:latin typeface="Arial" charset="0"/>
              </a:rPr>
              <a:t>CHALLENGES CURRENTLY FACED BY INDUSTRY</a:t>
            </a:r>
          </a:p>
          <a:p>
            <a:pPr>
              <a:lnSpc>
                <a:spcPct val="90000"/>
              </a:lnSpc>
              <a:buClr>
                <a:srgbClr val="FF6600"/>
              </a:buClr>
            </a:pPr>
            <a:r>
              <a:rPr lang="en-US" sz="1800" b="1" dirty="0" smtClean="0">
                <a:latin typeface="Arial" charset="0"/>
              </a:rPr>
              <a:t>OBJECTIVES OF THE PPAB</a:t>
            </a:r>
          </a:p>
          <a:p>
            <a:pPr>
              <a:lnSpc>
                <a:spcPct val="90000"/>
              </a:lnSpc>
              <a:buClr>
                <a:srgbClr val="FF6600"/>
              </a:buClr>
            </a:pPr>
            <a:r>
              <a:rPr lang="en-US" sz="1800" b="1" dirty="0" smtClean="0">
                <a:latin typeface="Arial" charset="0"/>
              </a:rPr>
              <a:t>TREATIES INFORMING THE PPAB</a:t>
            </a:r>
          </a:p>
          <a:p>
            <a:pPr>
              <a:lnSpc>
                <a:spcPct val="90000"/>
              </a:lnSpc>
              <a:buClr>
                <a:srgbClr val="FF6600"/>
              </a:buClr>
            </a:pPr>
            <a:r>
              <a:rPr lang="en-US" sz="1800" b="1" dirty="0" smtClean="0">
                <a:latin typeface="Arial" charset="0"/>
              </a:rPr>
              <a:t>PROPOSED AMENDMENTS</a:t>
            </a:r>
          </a:p>
          <a:p>
            <a:pPr>
              <a:lnSpc>
                <a:spcPct val="90000"/>
              </a:lnSpc>
              <a:buClr>
                <a:srgbClr val="FF6600"/>
              </a:buClr>
            </a:pPr>
            <a:r>
              <a:rPr lang="en-US" sz="1800" b="1" dirty="0" smtClean="0">
                <a:latin typeface="Arial" charset="0"/>
              </a:rPr>
              <a:t>RECOMMENDATIONS</a:t>
            </a:r>
          </a:p>
          <a:p>
            <a:pPr>
              <a:lnSpc>
                <a:spcPct val="90000"/>
              </a:lnSpc>
              <a:buClr>
                <a:srgbClr val="FF6600"/>
              </a:buClr>
            </a:pPr>
            <a:endParaRPr lang="en-US" sz="1600" b="1" dirty="0" smtClean="0">
              <a:latin typeface="Arial" charset="0"/>
            </a:endParaRPr>
          </a:p>
          <a:p>
            <a:pPr>
              <a:lnSpc>
                <a:spcPct val="90000"/>
              </a:lnSpc>
              <a:buClr>
                <a:srgbClr val="FF6600"/>
              </a:buClr>
            </a:pPr>
            <a:endParaRPr lang="en-US" sz="1600" b="1" dirty="0">
              <a:latin typeface="Arial" charset="0"/>
            </a:endParaRPr>
          </a:p>
          <a:p>
            <a:pPr marL="0" indent="0">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1714754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4</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542925"/>
          </a:xfrm>
        </p:spPr>
        <p:txBody>
          <a:bodyPr/>
          <a:lstStyle/>
          <a:p>
            <a:pPr eaLnBrk="1" hangingPunct="1"/>
            <a:r>
              <a:rPr lang="en-US" sz="2800" dirty="0">
                <a:solidFill>
                  <a:schemeClr val="bg1"/>
                </a:solidFill>
                <a:latin typeface="Arial" charset="0"/>
              </a:rPr>
              <a:t/>
            </a:r>
            <a:br>
              <a:rPr lang="en-US" sz="2800" dirty="0">
                <a:solidFill>
                  <a:schemeClr val="bg1"/>
                </a:solidFill>
                <a:latin typeface="Arial" charset="0"/>
              </a:rPr>
            </a:br>
            <a:r>
              <a:rPr lang="en-US" sz="2000" dirty="0" smtClean="0">
                <a:latin typeface="Arial" charset="0"/>
              </a:rPr>
              <a:t>Background</a:t>
            </a:r>
            <a:endParaRPr lang="en-US" sz="2000" dirty="0">
              <a:latin typeface="Arial" charset="0"/>
            </a:endParaRPr>
          </a:p>
        </p:txBody>
      </p:sp>
      <p:sp>
        <p:nvSpPr>
          <p:cNvPr id="24580" name="Rectangle 3"/>
          <p:cNvSpPr>
            <a:spLocks noGrp="1" noChangeArrowheads="1"/>
          </p:cNvSpPr>
          <p:nvPr>
            <p:ph type="body" idx="1"/>
          </p:nvPr>
        </p:nvSpPr>
        <p:spPr>
          <a:xfrm>
            <a:off x="152400" y="1752600"/>
            <a:ext cx="8839200" cy="5293568"/>
          </a:xfrm>
        </p:spPr>
        <p:txBody>
          <a:bodyPr/>
          <a:lstStyle/>
          <a:p>
            <a:pPr marL="0" indent="0" algn="just">
              <a:lnSpc>
                <a:spcPct val="90000"/>
              </a:lnSpc>
              <a:buClr>
                <a:srgbClr val="FF6600"/>
              </a:buClr>
              <a:buNone/>
            </a:pPr>
            <a:endParaRPr lang="en-ZA" sz="1800" b="1" dirty="0">
              <a:latin typeface="Arial" charset="0"/>
            </a:endParaRPr>
          </a:p>
          <a:p>
            <a:pPr algn="just">
              <a:lnSpc>
                <a:spcPct val="90000"/>
              </a:lnSpc>
              <a:buClr>
                <a:srgbClr val="FF6600"/>
              </a:buClr>
              <a:buFont typeface="Arial"/>
              <a:buChar char="•"/>
            </a:pPr>
            <a:r>
              <a:rPr lang="en-US" sz="1800" dirty="0" smtClean="0">
                <a:latin typeface="Arial" charset="0"/>
              </a:rPr>
              <a:t>Performers’ Protection is a related right of Copyright that caters specifically for the protection of the rights of performers.</a:t>
            </a:r>
            <a:endParaRPr lang="en-ZA" sz="1800" dirty="0" smtClean="0">
              <a:latin typeface="Arial" charset="0"/>
            </a:endParaRPr>
          </a:p>
          <a:p>
            <a:pPr algn="just">
              <a:lnSpc>
                <a:spcPct val="90000"/>
              </a:lnSpc>
              <a:buClr>
                <a:srgbClr val="FF6600"/>
              </a:buClr>
              <a:buFont typeface="Arial"/>
              <a:buChar char="•"/>
            </a:pPr>
            <a:r>
              <a:rPr lang="en-ZA" sz="1800" dirty="0" smtClean="0">
                <a:latin typeface="Arial" charset="0"/>
              </a:rPr>
              <a:t>In </a:t>
            </a:r>
            <a:r>
              <a:rPr lang="en-ZA" sz="1800" dirty="0">
                <a:latin typeface="Arial" charset="0"/>
              </a:rPr>
              <a:t>2010 </a:t>
            </a:r>
            <a:r>
              <a:rPr lang="en-ZA" sz="1800" b="1" dirty="0">
                <a:latin typeface="Arial" charset="0"/>
              </a:rPr>
              <a:t>the dti </a:t>
            </a:r>
            <a:r>
              <a:rPr lang="en-ZA" sz="1800" dirty="0">
                <a:latin typeface="Arial" charset="0"/>
              </a:rPr>
              <a:t>commissioned a study through the World Intellectual Property Organisation (WIPO) to research the benefits coming from the copyright-based industries in South Africa</a:t>
            </a:r>
            <a:r>
              <a:rPr lang="en-ZA" sz="1800" dirty="0" smtClean="0">
                <a:latin typeface="Arial" charset="0"/>
              </a:rPr>
              <a:t>.</a:t>
            </a:r>
            <a:endParaRPr lang="en-ZA" sz="1800" dirty="0">
              <a:latin typeface="Arial" charset="0"/>
            </a:endParaRPr>
          </a:p>
          <a:p>
            <a:pPr algn="just">
              <a:lnSpc>
                <a:spcPct val="90000"/>
              </a:lnSpc>
              <a:buClr>
                <a:srgbClr val="FF6600"/>
              </a:buClr>
              <a:buFont typeface="Arial"/>
              <a:buChar char="•"/>
            </a:pPr>
            <a:r>
              <a:rPr lang="en-ZA" sz="1800" dirty="0" smtClean="0">
                <a:latin typeface="Arial" charset="0"/>
              </a:rPr>
              <a:t>In 2015 the CAB (The PPAB was still combined with the CAB) was published for public consultation purposes and 122 written submissions were received. The CAB and PPAB were separated into two (2) different Bills based on comments received.</a:t>
            </a:r>
          </a:p>
          <a:p>
            <a:pPr algn="just">
              <a:lnSpc>
                <a:spcPct val="90000"/>
              </a:lnSpc>
              <a:buClr>
                <a:srgbClr val="FF6600"/>
              </a:buClr>
              <a:buFont typeface="Arial"/>
              <a:buChar char="•"/>
            </a:pPr>
            <a:r>
              <a:rPr lang="en-ZA" sz="1800" dirty="0">
                <a:latin typeface="Arial" charset="0"/>
              </a:rPr>
              <a:t>Cabinet </a:t>
            </a:r>
            <a:r>
              <a:rPr lang="en-ZA" sz="1800" dirty="0" smtClean="0">
                <a:latin typeface="Arial" charset="0"/>
              </a:rPr>
              <a:t>approved the PPAB for </a:t>
            </a:r>
            <a:r>
              <a:rPr lang="en-ZA" sz="1800" dirty="0">
                <a:latin typeface="Arial" charset="0"/>
              </a:rPr>
              <a:t>introduction into Parliament on </a:t>
            </a:r>
            <a:r>
              <a:rPr lang="en-ZA" sz="1800" dirty="0" smtClean="0">
                <a:latin typeface="Arial" charset="0"/>
              </a:rPr>
              <a:t>08 June </a:t>
            </a:r>
            <a:r>
              <a:rPr lang="en-ZA" sz="1800" dirty="0">
                <a:latin typeface="Arial" charset="0"/>
              </a:rPr>
              <a:t>2016</a:t>
            </a:r>
            <a:r>
              <a:rPr lang="en-ZA" sz="1800" dirty="0" smtClean="0">
                <a:latin typeface="Arial" charset="0"/>
              </a:rPr>
              <a:t>.</a:t>
            </a:r>
            <a:endParaRPr lang="en-US" sz="1800" dirty="0" smtClean="0">
              <a:latin typeface="Arial" charset="0"/>
            </a:endParaRPr>
          </a:p>
          <a:p>
            <a:pPr algn="just">
              <a:lnSpc>
                <a:spcPct val="90000"/>
              </a:lnSpc>
              <a:buClr>
                <a:srgbClr val="FF6600"/>
              </a:buClr>
              <a:buFont typeface="Arial"/>
              <a:buChar char="•"/>
            </a:pPr>
            <a:r>
              <a:rPr lang="en-ZA" sz="1800" dirty="0">
                <a:latin typeface="Arial" charset="0"/>
              </a:rPr>
              <a:t>In 2016 Socio Economic Impact Assessments (SEIAS) </a:t>
            </a:r>
            <a:r>
              <a:rPr lang="en-ZA" sz="1800" dirty="0" smtClean="0">
                <a:latin typeface="Arial" charset="0"/>
              </a:rPr>
              <a:t>was </a:t>
            </a:r>
            <a:r>
              <a:rPr lang="en-ZA" sz="1800" dirty="0">
                <a:latin typeface="Arial" charset="0"/>
              </a:rPr>
              <a:t>completed on </a:t>
            </a:r>
            <a:r>
              <a:rPr lang="en-ZA" sz="1800" dirty="0" smtClean="0">
                <a:latin typeface="Arial" charset="0"/>
              </a:rPr>
              <a:t>the PPAB.</a:t>
            </a:r>
          </a:p>
          <a:p>
            <a:pPr algn="just">
              <a:lnSpc>
                <a:spcPct val="90000"/>
              </a:lnSpc>
              <a:buClr>
                <a:srgbClr val="FF6600"/>
              </a:buClr>
              <a:buFont typeface="Arial"/>
              <a:buChar char="•"/>
            </a:pPr>
            <a:r>
              <a:rPr lang="en-ZA" sz="1800" dirty="0" smtClean="0">
                <a:latin typeface="Arial" charset="0"/>
              </a:rPr>
              <a:t>The </a:t>
            </a:r>
            <a:r>
              <a:rPr lang="en-ZA" sz="1800" dirty="0">
                <a:latin typeface="Arial" charset="0"/>
              </a:rPr>
              <a:t>Bill was introduced to Parliament and referred to the Committee on 2 December 2016.</a:t>
            </a:r>
          </a:p>
          <a:p>
            <a:pPr marL="0" indent="0" algn="just">
              <a:lnSpc>
                <a:spcPct val="90000"/>
              </a:lnSpc>
              <a:buClr>
                <a:srgbClr val="FF6600"/>
              </a:buClr>
              <a:buNone/>
            </a:pPr>
            <a:endParaRPr lang="en-ZA" sz="1600" dirty="0">
              <a:latin typeface="Arial" charset="0"/>
            </a:endParaRPr>
          </a:p>
          <a:p>
            <a:pPr marL="0" indent="0" algn="just">
              <a:lnSpc>
                <a:spcPct val="90000"/>
              </a:lnSpc>
              <a:buClr>
                <a:srgbClr val="FF6600"/>
              </a:buClr>
              <a:buNone/>
            </a:pPr>
            <a:endParaRPr lang="en-ZA" sz="1800" dirty="0" smtClean="0">
              <a:latin typeface="Arial" charset="0"/>
            </a:endParaRP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1444620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2A679E52-37EA-DB4B-9FE3-FBBCB74BACEF}" type="slidenum">
              <a:rPr lang="en-US" sz="1400" b="0">
                <a:solidFill>
                  <a:schemeClr val="tx1"/>
                </a:solidFill>
              </a:rPr>
              <a:pPr/>
              <a:t>5</a:t>
            </a:fld>
            <a:endParaRPr lang="en-US" sz="1400" b="0" dirty="0">
              <a:solidFill>
                <a:schemeClr val="tx1"/>
              </a:solidFill>
            </a:endParaRPr>
          </a:p>
        </p:txBody>
      </p:sp>
      <p:sp>
        <p:nvSpPr>
          <p:cNvPr id="24579" name="Rectangle 2"/>
          <p:cNvSpPr>
            <a:spLocks noGrp="1" noChangeArrowheads="1"/>
          </p:cNvSpPr>
          <p:nvPr>
            <p:ph type="title"/>
          </p:nvPr>
        </p:nvSpPr>
        <p:spPr>
          <a:xfrm>
            <a:off x="5292725" y="981075"/>
            <a:ext cx="3455988" cy="542925"/>
          </a:xfrm>
        </p:spPr>
        <p:txBody>
          <a:bodyPr/>
          <a:lstStyle/>
          <a:p>
            <a:pPr eaLnBrk="1" hangingPunct="1"/>
            <a:r>
              <a:rPr lang="en-US" sz="2800" dirty="0">
                <a:solidFill>
                  <a:schemeClr val="bg1"/>
                </a:solidFill>
                <a:latin typeface="Arial" charset="0"/>
              </a:rPr>
              <a:t/>
            </a:r>
            <a:br>
              <a:rPr lang="en-US" sz="2800" dirty="0">
                <a:solidFill>
                  <a:schemeClr val="bg1"/>
                </a:solidFill>
                <a:latin typeface="Arial" charset="0"/>
              </a:rPr>
            </a:br>
            <a:r>
              <a:rPr lang="en-US" sz="2000" dirty="0" smtClean="0">
                <a:latin typeface="Arial" charset="0"/>
              </a:rPr>
              <a:t>Background</a:t>
            </a:r>
            <a:endParaRPr lang="en-US" sz="2000" dirty="0">
              <a:latin typeface="Arial" charset="0"/>
            </a:endParaRPr>
          </a:p>
        </p:txBody>
      </p:sp>
      <p:sp>
        <p:nvSpPr>
          <p:cNvPr id="24580" name="Rectangle 3"/>
          <p:cNvSpPr>
            <a:spLocks noGrp="1" noChangeArrowheads="1"/>
          </p:cNvSpPr>
          <p:nvPr>
            <p:ph type="body" idx="1"/>
          </p:nvPr>
        </p:nvSpPr>
        <p:spPr>
          <a:xfrm>
            <a:off x="152400" y="1752600"/>
            <a:ext cx="8839200" cy="5293568"/>
          </a:xfrm>
        </p:spPr>
        <p:txBody>
          <a:bodyPr/>
          <a:lstStyle/>
          <a:p>
            <a:pPr marL="0" indent="0" algn="just">
              <a:lnSpc>
                <a:spcPct val="90000"/>
              </a:lnSpc>
              <a:buClr>
                <a:srgbClr val="FF6600"/>
              </a:buClr>
              <a:buNone/>
            </a:pPr>
            <a:endParaRPr lang="en-ZA" sz="1600" dirty="0">
              <a:latin typeface="Arial" charset="0"/>
            </a:endParaRPr>
          </a:p>
          <a:p>
            <a:pPr algn="just">
              <a:lnSpc>
                <a:spcPct val="90000"/>
              </a:lnSpc>
              <a:buClr>
                <a:srgbClr val="FF6600"/>
              </a:buClr>
              <a:buFont typeface="Arial"/>
              <a:buChar char="•"/>
            </a:pPr>
            <a:r>
              <a:rPr lang="en-ZA" sz="1600" dirty="0" smtClean="0">
                <a:latin typeface="Arial" charset="0"/>
              </a:rPr>
              <a:t>The </a:t>
            </a:r>
            <a:r>
              <a:rPr lang="en-ZA" sz="1600" dirty="0">
                <a:latin typeface="Arial" charset="0"/>
              </a:rPr>
              <a:t>Committee held a workshop with the Department of Trade and Industry </a:t>
            </a:r>
            <a:r>
              <a:rPr lang="en-ZA" sz="1600" dirty="0" smtClean="0">
                <a:latin typeface="Arial" charset="0"/>
              </a:rPr>
              <a:t>(</a:t>
            </a:r>
            <a:r>
              <a:rPr lang="en-ZA" sz="1600" b="1" dirty="0" smtClean="0">
                <a:latin typeface="Arial" charset="0"/>
              </a:rPr>
              <a:t>the </a:t>
            </a:r>
            <a:r>
              <a:rPr lang="en-ZA" sz="1600" b="1" dirty="0" err="1" smtClean="0">
                <a:latin typeface="Arial" charset="0"/>
              </a:rPr>
              <a:t>dti</a:t>
            </a:r>
            <a:r>
              <a:rPr lang="en-ZA" sz="1600" dirty="0" smtClean="0">
                <a:latin typeface="Arial" charset="0"/>
              </a:rPr>
              <a:t>) </a:t>
            </a:r>
            <a:r>
              <a:rPr lang="en-ZA" sz="1600" dirty="0">
                <a:latin typeface="Arial" charset="0"/>
              </a:rPr>
              <a:t>on intellectual property and the key concepts related to the Performers’ Protection Amendment Bill on 7 February 2017. It also received a briefing on the Performers' Protection Amendment Bill on 21 February 2017.</a:t>
            </a:r>
          </a:p>
          <a:p>
            <a:pPr algn="just">
              <a:lnSpc>
                <a:spcPct val="90000"/>
              </a:lnSpc>
              <a:buClr>
                <a:srgbClr val="FF6600"/>
              </a:buClr>
              <a:buFont typeface="Arial"/>
              <a:buChar char="•"/>
            </a:pPr>
            <a:r>
              <a:rPr lang="en-ZA" sz="1600" dirty="0">
                <a:latin typeface="Arial" charset="0"/>
              </a:rPr>
              <a:t>The Committee advertised and called for written submissions in national, provincial and regional newspapers in all official languages from 19 January until 6 February 2017. The Committee received 22 submissions.</a:t>
            </a:r>
          </a:p>
          <a:p>
            <a:pPr algn="just">
              <a:lnSpc>
                <a:spcPct val="90000"/>
              </a:lnSpc>
              <a:buClr>
                <a:srgbClr val="FF6600"/>
              </a:buClr>
              <a:buFont typeface="Arial"/>
              <a:buChar char="•"/>
            </a:pPr>
            <a:r>
              <a:rPr lang="en-ZA" sz="1600" dirty="0">
                <a:latin typeface="Arial" charset="0"/>
              </a:rPr>
              <a:t>Due to the cross-references with the Copyright Amendment Bill, which had not yet been tabled, the Committee resolved to await the tabling of the Copyright Amendment Bill to ensure alignment between the two Bills. The Copyright Amendment Bill was subsequently introduced on 16 May 2017.</a:t>
            </a:r>
          </a:p>
          <a:p>
            <a:pPr algn="just">
              <a:lnSpc>
                <a:spcPct val="90000"/>
              </a:lnSpc>
              <a:buClr>
                <a:srgbClr val="FF6600"/>
              </a:buClr>
              <a:buFont typeface="Arial"/>
              <a:buChar char="•"/>
            </a:pPr>
            <a:r>
              <a:rPr lang="en-ZA" sz="1600" dirty="0" smtClean="0">
                <a:latin typeface="Arial" charset="0"/>
              </a:rPr>
              <a:t>On </a:t>
            </a:r>
            <a:r>
              <a:rPr lang="en-ZA" sz="1600" dirty="0">
                <a:latin typeface="Arial" charset="0"/>
              </a:rPr>
              <a:t>13 and 14 September 2018 public hearings on the PPAB were held with </a:t>
            </a:r>
            <a:r>
              <a:rPr lang="en-ZA" sz="1600" b="1" dirty="0">
                <a:latin typeface="Arial" charset="0"/>
              </a:rPr>
              <a:t>the </a:t>
            </a:r>
            <a:r>
              <a:rPr lang="en-ZA" sz="1600" b="1" dirty="0" err="1">
                <a:latin typeface="Arial" charset="0"/>
              </a:rPr>
              <a:t>dti</a:t>
            </a:r>
            <a:r>
              <a:rPr lang="en-ZA" sz="1600" b="1" dirty="0">
                <a:latin typeface="Arial" charset="0"/>
              </a:rPr>
              <a:t> </a:t>
            </a:r>
            <a:r>
              <a:rPr lang="en-ZA" sz="1600" dirty="0">
                <a:latin typeface="Arial" charset="0"/>
              </a:rPr>
              <a:t>responding to submissions from the hearings on 09 October 2018.</a:t>
            </a:r>
          </a:p>
          <a:p>
            <a:pPr algn="just">
              <a:lnSpc>
                <a:spcPct val="90000"/>
              </a:lnSpc>
              <a:buClr>
                <a:srgbClr val="FF6600"/>
              </a:buClr>
              <a:buFont typeface="Arial"/>
              <a:buChar char="•"/>
            </a:pPr>
            <a:r>
              <a:rPr lang="en-ZA" sz="1600" dirty="0">
                <a:latin typeface="Arial" charset="0"/>
              </a:rPr>
              <a:t>Further public consultations on the PPAB were held by the Trade and Industry PC between October and November 2018 wherein additional comments on specific provisions of the PPAB were requested from the public.</a:t>
            </a:r>
          </a:p>
          <a:p>
            <a:pPr algn="just">
              <a:lnSpc>
                <a:spcPct val="90000"/>
              </a:lnSpc>
              <a:buClr>
                <a:srgbClr val="FF6600"/>
              </a:buClr>
              <a:buFont typeface="Arial"/>
              <a:buChar char="•"/>
            </a:pPr>
            <a:r>
              <a:rPr lang="en-ZA" sz="1600" dirty="0">
                <a:latin typeface="Arial" charset="0"/>
              </a:rPr>
              <a:t>The Trade and Industry PC adopted the PPAB on 15 November 2018. The National Assembly passed the PPAB on 5 December 2018.</a:t>
            </a:r>
          </a:p>
          <a:p>
            <a:pPr algn="just">
              <a:lnSpc>
                <a:spcPct val="90000"/>
              </a:lnSpc>
              <a:buClr>
                <a:srgbClr val="FF6600"/>
              </a:buClr>
              <a:buFont typeface="Arial"/>
              <a:buChar char="•"/>
            </a:pPr>
            <a:endParaRPr lang="en-ZA" sz="1800" dirty="0">
              <a:latin typeface="Arial" charset="0"/>
            </a:endParaRPr>
          </a:p>
        </p:txBody>
      </p:sp>
    </p:spTree>
    <p:extLst>
      <p:ext uri="{BB962C8B-B14F-4D97-AF65-F5344CB8AC3E}">
        <p14:creationId xmlns:p14="http://schemas.microsoft.com/office/powerpoint/2010/main" val="2251560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Arial" charset="0"/>
              </a:rPr>
              <a:t>Challenges Currently faced by Industry</a:t>
            </a:r>
            <a:endParaRPr lang="en-ZA" dirty="0">
              <a:latin typeface="Arial" charset="0"/>
            </a:endParaRPr>
          </a:p>
        </p:txBody>
      </p:sp>
      <p:sp>
        <p:nvSpPr>
          <p:cNvPr id="12291" name="Content Placeholder 2"/>
          <p:cNvSpPr>
            <a:spLocks noGrp="1"/>
          </p:cNvSpPr>
          <p:nvPr>
            <p:ph idx="1"/>
          </p:nvPr>
        </p:nvSpPr>
        <p:spPr>
          <a:xfrm>
            <a:off x="304800" y="1828800"/>
            <a:ext cx="7993063" cy="4869160"/>
          </a:xfrm>
        </p:spPr>
        <p:txBody>
          <a:bodyPr/>
          <a:lstStyle/>
          <a:p>
            <a:pPr algn="just">
              <a:buClr>
                <a:srgbClr val="FF6600"/>
              </a:buClr>
            </a:pPr>
            <a:endParaRPr lang="en-ZA" sz="1800" dirty="0" smtClean="0">
              <a:latin typeface="Arial" pitchFamily="34" charset="0"/>
              <a:cs typeface="Arial" pitchFamily="34" charset="0"/>
            </a:endParaRPr>
          </a:p>
          <a:p>
            <a:pPr algn="just">
              <a:buClr>
                <a:srgbClr val="FF6600"/>
              </a:buClr>
            </a:pPr>
            <a:r>
              <a:rPr lang="en-ZA" sz="1800" dirty="0" smtClean="0">
                <a:latin typeface="Arial" pitchFamily="34" charset="0"/>
                <a:cs typeface="Arial" pitchFamily="34" charset="0"/>
              </a:rPr>
              <a:t>Non-payment of repeat fees.</a:t>
            </a:r>
          </a:p>
          <a:p>
            <a:pPr algn="just">
              <a:buClr>
                <a:srgbClr val="FF6600"/>
              </a:buClr>
            </a:pPr>
            <a:r>
              <a:rPr lang="en-ZA" sz="1800" dirty="0" smtClean="0">
                <a:latin typeface="Arial" pitchFamily="34" charset="0"/>
                <a:cs typeface="Arial" pitchFamily="34" charset="0"/>
              </a:rPr>
              <a:t>Non-payment for commercial exploitation.</a:t>
            </a:r>
            <a:endParaRPr lang="en-ZA" sz="1800" dirty="0">
              <a:latin typeface="Arial" pitchFamily="34" charset="0"/>
              <a:cs typeface="Arial" pitchFamily="34" charset="0"/>
            </a:endParaRPr>
          </a:p>
          <a:p>
            <a:pPr algn="just">
              <a:buClr>
                <a:srgbClr val="FF6600"/>
              </a:buClr>
            </a:pPr>
            <a:r>
              <a:rPr lang="en-ZA" sz="1800" dirty="0" smtClean="0">
                <a:latin typeface="Arial" pitchFamily="34" charset="0"/>
                <a:cs typeface="Arial" pitchFamily="34" charset="0"/>
              </a:rPr>
              <a:t>Unfair </a:t>
            </a:r>
            <a:r>
              <a:rPr lang="en-ZA" sz="1800" dirty="0">
                <a:latin typeface="Arial" pitchFamily="34" charset="0"/>
                <a:cs typeface="Arial" pitchFamily="34" charset="0"/>
              </a:rPr>
              <a:t>c</a:t>
            </a:r>
            <a:r>
              <a:rPr lang="en-ZA" sz="1800" dirty="0" smtClean="0">
                <a:latin typeface="Arial" pitchFamily="34" charset="0"/>
                <a:cs typeface="Arial" pitchFamily="34" charset="0"/>
              </a:rPr>
              <a:t>ontracts </a:t>
            </a:r>
            <a:r>
              <a:rPr lang="en-ZA" sz="1800" dirty="0">
                <a:latin typeface="Arial" pitchFamily="34" charset="0"/>
                <a:cs typeface="Arial" pitchFamily="34" charset="0"/>
              </a:rPr>
              <a:t>resulting in the perpetual signing away of their economic </a:t>
            </a:r>
            <a:r>
              <a:rPr lang="en-ZA" sz="1800" dirty="0" smtClean="0">
                <a:latin typeface="Arial" pitchFamily="34" charset="0"/>
                <a:cs typeface="Arial" pitchFamily="34" charset="0"/>
              </a:rPr>
              <a:t>rights.</a:t>
            </a:r>
          </a:p>
          <a:p>
            <a:pPr algn="just">
              <a:buClr>
                <a:srgbClr val="FF6600"/>
              </a:buClr>
            </a:pPr>
            <a:r>
              <a:rPr lang="en-ZA" sz="1800" dirty="0" smtClean="0">
                <a:latin typeface="Arial" pitchFamily="34" charset="0"/>
                <a:cs typeface="Arial" pitchFamily="34" charset="0"/>
              </a:rPr>
              <a:t>The lack </a:t>
            </a:r>
            <a:r>
              <a:rPr lang="en-ZA" sz="1800" dirty="0">
                <a:latin typeface="Arial" pitchFamily="34" charset="0"/>
                <a:cs typeface="Arial" pitchFamily="34" charset="0"/>
              </a:rPr>
              <a:t>of updated industry contracts for freelance </a:t>
            </a:r>
            <a:r>
              <a:rPr lang="en-ZA" sz="1800" dirty="0" smtClean="0">
                <a:latin typeface="Arial" pitchFamily="34" charset="0"/>
                <a:cs typeface="Arial" pitchFamily="34" charset="0"/>
              </a:rPr>
              <a:t>performers.</a:t>
            </a:r>
          </a:p>
          <a:p>
            <a:pPr algn="just">
              <a:buClr>
                <a:srgbClr val="FF6600"/>
              </a:buClr>
            </a:pPr>
            <a:r>
              <a:rPr lang="en-ZA" sz="1800" dirty="0" smtClean="0">
                <a:latin typeface="Arial" pitchFamily="34" charset="0"/>
                <a:cs typeface="Arial" pitchFamily="34" charset="0"/>
              </a:rPr>
              <a:t>Non–recognition </a:t>
            </a:r>
            <a:r>
              <a:rPr lang="en-ZA" sz="1800" dirty="0">
                <a:latin typeface="Arial" pitchFamily="34" charset="0"/>
                <a:cs typeface="Arial" pitchFamily="34" charset="0"/>
              </a:rPr>
              <a:t>of the </a:t>
            </a:r>
            <a:r>
              <a:rPr lang="en-ZA" sz="1800" dirty="0" smtClean="0">
                <a:latin typeface="Arial" pitchFamily="34" charset="0"/>
                <a:cs typeface="Arial" pitchFamily="34" charset="0"/>
              </a:rPr>
              <a:t>moral </a:t>
            </a:r>
            <a:r>
              <a:rPr lang="en-ZA" sz="1800" dirty="0">
                <a:latin typeface="Arial" pitchFamily="34" charset="0"/>
                <a:cs typeface="Arial" pitchFamily="34" charset="0"/>
              </a:rPr>
              <a:t>and </a:t>
            </a:r>
            <a:r>
              <a:rPr lang="en-ZA" sz="1800" dirty="0" smtClean="0">
                <a:latin typeface="Arial" pitchFamily="34" charset="0"/>
                <a:cs typeface="Arial" pitchFamily="34" charset="0"/>
              </a:rPr>
              <a:t>economic </a:t>
            </a:r>
            <a:r>
              <a:rPr lang="en-ZA" sz="1800" dirty="0">
                <a:latin typeface="Arial" pitchFamily="34" charset="0"/>
                <a:cs typeface="Arial" pitchFamily="34" charset="0"/>
              </a:rPr>
              <a:t>r</a:t>
            </a:r>
            <a:r>
              <a:rPr lang="en-ZA" sz="1800" dirty="0" smtClean="0">
                <a:latin typeface="Arial" pitchFamily="34" charset="0"/>
                <a:cs typeface="Arial" pitchFamily="34" charset="0"/>
              </a:rPr>
              <a:t>ights </a:t>
            </a:r>
            <a:r>
              <a:rPr lang="en-ZA" sz="1800" dirty="0">
                <a:latin typeface="Arial" pitchFamily="34" charset="0"/>
                <a:cs typeface="Arial" pitchFamily="34" charset="0"/>
              </a:rPr>
              <a:t>of </a:t>
            </a:r>
            <a:r>
              <a:rPr lang="en-ZA" sz="1800" dirty="0" smtClean="0">
                <a:latin typeface="Arial" pitchFamily="34" charset="0"/>
                <a:cs typeface="Arial" pitchFamily="34" charset="0"/>
              </a:rPr>
              <a:t>performers.</a:t>
            </a:r>
            <a:endParaRPr lang="en-ZA" sz="1800" dirty="0">
              <a:latin typeface="Arial" pitchFamily="34" charset="0"/>
              <a:cs typeface="Arial" pitchFamily="34" charset="0"/>
            </a:endParaRPr>
          </a:p>
          <a:p>
            <a:pPr algn="just">
              <a:buClr>
                <a:srgbClr val="FF6600"/>
              </a:buClr>
            </a:pPr>
            <a:r>
              <a:rPr lang="en-ZA" sz="1800" dirty="0" smtClean="0">
                <a:latin typeface="Arial" pitchFamily="34" charset="0"/>
                <a:cs typeface="Arial" pitchFamily="34" charset="0"/>
              </a:rPr>
              <a:t>Non–ratification </a:t>
            </a:r>
            <a:r>
              <a:rPr lang="en-ZA" sz="1800" dirty="0">
                <a:latin typeface="Arial" pitchFamily="34" charset="0"/>
                <a:cs typeface="Arial" pitchFamily="34" charset="0"/>
              </a:rPr>
              <a:t>of Treaties that make provision for the recognition of the </a:t>
            </a:r>
            <a:r>
              <a:rPr lang="en-ZA" sz="1800" dirty="0" smtClean="0">
                <a:latin typeface="Arial" pitchFamily="34" charset="0"/>
                <a:cs typeface="Arial" pitchFamily="34" charset="0"/>
              </a:rPr>
              <a:t>moral </a:t>
            </a:r>
            <a:r>
              <a:rPr lang="en-ZA" sz="1800" dirty="0">
                <a:latin typeface="Arial" pitchFamily="34" charset="0"/>
                <a:cs typeface="Arial" pitchFamily="34" charset="0"/>
              </a:rPr>
              <a:t>and </a:t>
            </a:r>
            <a:r>
              <a:rPr lang="en-ZA" sz="1800" dirty="0" smtClean="0">
                <a:latin typeface="Arial" pitchFamily="34" charset="0"/>
                <a:cs typeface="Arial" pitchFamily="34" charset="0"/>
              </a:rPr>
              <a:t>economic rights</a:t>
            </a:r>
            <a:r>
              <a:rPr lang="en-ZA" sz="2000" dirty="0" smtClean="0">
                <a:latin typeface="Arial" pitchFamily="34" charset="0"/>
                <a:cs typeface="Arial" pitchFamily="34" charset="0"/>
              </a:rPr>
              <a:t>.</a:t>
            </a:r>
            <a:endParaRPr lang="en-US" sz="2000" dirty="0" smtClean="0">
              <a:latin typeface="Arial" pitchFamily="34" charset="0"/>
              <a:cs typeface="Arial" pitchFamily="34" charset="0"/>
            </a:endParaRPr>
          </a:p>
          <a:p>
            <a:pPr algn="just">
              <a:buClr>
                <a:srgbClr val="FF6600"/>
              </a:buClr>
            </a:pPr>
            <a:r>
              <a:rPr lang="en-US" sz="1800" dirty="0" smtClean="0">
                <a:latin typeface="Arial" pitchFamily="34" charset="0"/>
                <a:cs typeface="Arial" pitchFamily="34" charset="0"/>
              </a:rPr>
              <a:t>Disputes not resolved speedily.</a:t>
            </a:r>
          </a:p>
          <a:p>
            <a:pPr algn="just">
              <a:buClr>
                <a:srgbClr val="FF6600"/>
              </a:buClr>
            </a:pPr>
            <a:r>
              <a:rPr lang="en-ZA" sz="1800" dirty="0">
                <a:latin typeface="Arial" pitchFamily="34" charset="0"/>
                <a:cs typeface="Arial" pitchFamily="34" charset="0"/>
              </a:rPr>
              <a:t>The digital environment is not catered for in the </a:t>
            </a:r>
            <a:r>
              <a:rPr lang="en-ZA" sz="1800" dirty="0" smtClean="0">
                <a:latin typeface="Arial" pitchFamily="34" charset="0"/>
                <a:cs typeface="Arial" pitchFamily="34" charset="0"/>
              </a:rPr>
              <a:t>Acts wherein audiovisual content is consumed (Non-ratification of digital Treaties).</a:t>
            </a:r>
            <a:endParaRPr lang="en-ZA" sz="1800" dirty="0">
              <a:latin typeface="Arial" pitchFamily="34" charset="0"/>
              <a:cs typeface="Arial" pitchFamily="34" charset="0"/>
            </a:endParaRPr>
          </a:p>
          <a:p>
            <a:pPr algn="just">
              <a:buClr>
                <a:srgbClr val="FF6600"/>
              </a:buClr>
            </a:pPr>
            <a:endParaRPr lang="en-ZA" sz="2000" dirty="0" smtClean="0"/>
          </a:p>
          <a:p>
            <a:pPr algn="just">
              <a:buClr>
                <a:srgbClr val="FF6600"/>
              </a:buClr>
            </a:pPr>
            <a:endParaRPr lang="en-ZA" sz="2000" dirty="0"/>
          </a:p>
        </p:txBody>
      </p:sp>
      <p:sp>
        <p:nvSpPr>
          <p:cNvPr id="12292"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771FE64B-0799-3348-8582-3F8984F4BAFD}" type="slidenum">
              <a:rPr lang="en-US" sz="1400" b="0">
                <a:solidFill>
                  <a:schemeClr val="tx1"/>
                </a:solidFill>
              </a:rPr>
              <a:pPr/>
              <a:t>6</a:t>
            </a:fld>
            <a:endParaRPr lang="en-US" sz="1400" b="0" dirty="0">
              <a:solidFill>
                <a:schemeClr val="tx1"/>
              </a:solidFill>
            </a:endParaRPr>
          </a:p>
        </p:txBody>
      </p:sp>
    </p:spTree>
    <p:extLst>
      <p:ext uri="{BB962C8B-B14F-4D97-AF65-F5344CB8AC3E}">
        <p14:creationId xmlns:p14="http://schemas.microsoft.com/office/powerpoint/2010/main" val="2652728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ZA" sz="2000" dirty="0" smtClean="0">
                <a:latin typeface="Arial" charset="0"/>
              </a:rPr>
              <a:t>Objectives of the PPAB</a:t>
            </a:r>
            <a:endParaRPr lang="en-ZA" sz="2000" dirty="0">
              <a:latin typeface="Arial" charset="0"/>
            </a:endParaRPr>
          </a:p>
        </p:txBody>
      </p:sp>
      <p:sp>
        <p:nvSpPr>
          <p:cNvPr id="13315" name="Content Placeholder 2"/>
          <p:cNvSpPr>
            <a:spLocks noGrp="1"/>
          </p:cNvSpPr>
          <p:nvPr>
            <p:ph idx="1"/>
          </p:nvPr>
        </p:nvSpPr>
        <p:spPr>
          <a:xfrm>
            <a:off x="323528" y="1484784"/>
            <a:ext cx="7993063" cy="5184775"/>
          </a:xfrm>
        </p:spPr>
        <p:txBody>
          <a:bodyPr/>
          <a:lstStyle/>
          <a:p>
            <a:pPr marL="0" indent="0" algn="just">
              <a:buClr>
                <a:srgbClr val="FF6600"/>
              </a:buClr>
              <a:buNone/>
            </a:pPr>
            <a:endParaRPr lang="en-US" sz="1800" dirty="0" smtClean="0">
              <a:latin typeface="Arial" charset="0"/>
            </a:endParaRPr>
          </a:p>
          <a:p>
            <a:pPr marL="0" indent="0" algn="just">
              <a:buClr>
                <a:srgbClr val="FF6600"/>
              </a:buClr>
              <a:buNone/>
            </a:pPr>
            <a:endParaRPr lang="en-ZA" sz="1800" dirty="0" smtClean="0">
              <a:latin typeface="Arial" charset="0"/>
            </a:endParaRPr>
          </a:p>
          <a:p>
            <a:pPr algn="just">
              <a:buClr>
                <a:srgbClr val="FF6600"/>
              </a:buClr>
              <a:buFont typeface="Wingdings" pitchFamily="2" charset="2"/>
              <a:buChar char="Ø"/>
            </a:pPr>
            <a:r>
              <a:rPr lang="en-ZA" sz="1800" dirty="0" smtClean="0">
                <a:latin typeface="Arial" charset="0"/>
              </a:rPr>
              <a:t>To address </a:t>
            </a:r>
            <a:r>
              <a:rPr lang="en-ZA" sz="1800" dirty="0">
                <a:latin typeface="Arial" charset="0"/>
              </a:rPr>
              <a:t>the challenges facing the creative industry from non-payment of royalties; lack of formalisation of the creative industry which exposes it to abuse; piracy; and rights of performers by making provision </a:t>
            </a:r>
            <a:r>
              <a:rPr lang="en-ZA" sz="1800" dirty="0" smtClean="0">
                <a:latin typeface="Arial" charset="0"/>
              </a:rPr>
              <a:t>for:</a:t>
            </a:r>
          </a:p>
          <a:p>
            <a:pPr marL="0" indent="0" algn="just">
              <a:buClr>
                <a:srgbClr val="FF6600"/>
              </a:buClr>
              <a:buNone/>
            </a:pPr>
            <a:endParaRPr lang="en-ZA" sz="1800" dirty="0" smtClean="0">
              <a:latin typeface="Arial" charset="0"/>
            </a:endParaRPr>
          </a:p>
          <a:p>
            <a:pPr algn="just">
              <a:buClr>
                <a:srgbClr val="FF6600"/>
              </a:buClr>
              <a:buFont typeface="Arial" pitchFamily="34" charset="0"/>
              <a:buChar char="•"/>
            </a:pPr>
            <a:r>
              <a:rPr lang="en-ZA" sz="1800" dirty="0" smtClean="0">
                <a:latin typeface="Arial" charset="0"/>
              </a:rPr>
              <a:t>the </a:t>
            </a:r>
            <a:r>
              <a:rPr lang="en-ZA" sz="1800" dirty="0">
                <a:latin typeface="Arial" charset="0"/>
              </a:rPr>
              <a:t>protection of performers’ moral </a:t>
            </a:r>
            <a:r>
              <a:rPr lang="en-ZA" sz="1800" dirty="0" smtClean="0">
                <a:latin typeface="Arial" charset="0"/>
              </a:rPr>
              <a:t>and </a:t>
            </a:r>
            <a:r>
              <a:rPr lang="en-ZA" sz="1800" dirty="0">
                <a:latin typeface="Arial" charset="0"/>
              </a:rPr>
              <a:t>economic rights</a:t>
            </a:r>
            <a:r>
              <a:rPr lang="en-ZA" sz="1800" dirty="0" smtClean="0">
                <a:latin typeface="Arial" charset="0"/>
              </a:rPr>
              <a:t>;</a:t>
            </a:r>
          </a:p>
          <a:p>
            <a:pPr algn="just">
              <a:buClr>
                <a:srgbClr val="FF6600"/>
              </a:buClr>
              <a:buFont typeface="Arial" pitchFamily="34" charset="0"/>
              <a:buChar char="•"/>
            </a:pPr>
            <a:r>
              <a:rPr lang="en-US" sz="1800" dirty="0" smtClean="0">
                <a:latin typeface="Arial" charset="0"/>
              </a:rPr>
              <a:t>royalties or equitable remuneration to be payable when performance is sold or rented out;</a:t>
            </a:r>
          </a:p>
          <a:p>
            <a:pPr algn="just">
              <a:buClr>
                <a:srgbClr val="FF6600"/>
              </a:buClr>
              <a:buFont typeface="Arial" pitchFamily="34" charset="0"/>
              <a:buChar char="•"/>
            </a:pPr>
            <a:r>
              <a:rPr lang="en-US" sz="1800" dirty="0" err="1" smtClean="0">
                <a:latin typeface="Arial" charset="0"/>
              </a:rPr>
              <a:t>recordal</a:t>
            </a:r>
            <a:r>
              <a:rPr lang="en-US" sz="1800" dirty="0" smtClean="0">
                <a:latin typeface="Arial" charset="0"/>
              </a:rPr>
              <a:t> and reporting of certain acts and offences thereof;</a:t>
            </a:r>
            <a:endParaRPr lang="en-ZA" sz="1800" dirty="0" smtClean="0">
              <a:latin typeface="Arial" charset="0"/>
            </a:endParaRPr>
          </a:p>
          <a:p>
            <a:pPr algn="just">
              <a:buClr>
                <a:srgbClr val="FF6600"/>
              </a:buClr>
              <a:buFont typeface="Arial" pitchFamily="34" charset="0"/>
              <a:buChar char="•"/>
            </a:pPr>
            <a:r>
              <a:rPr lang="en-ZA" sz="1800" dirty="0" smtClean="0">
                <a:latin typeface="Arial" charset="0"/>
              </a:rPr>
              <a:t>written </a:t>
            </a:r>
            <a:r>
              <a:rPr lang="en-ZA" sz="1800" dirty="0">
                <a:latin typeface="Arial" charset="0"/>
              </a:rPr>
              <a:t>agreement where rights of performers are involved</a:t>
            </a:r>
            <a:r>
              <a:rPr lang="en-ZA" sz="1800" dirty="0" smtClean="0">
                <a:latin typeface="Arial" charset="0"/>
              </a:rPr>
              <a:t>;</a:t>
            </a:r>
          </a:p>
          <a:p>
            <a:pPr algn="just">
              <a:buClr>
                <a:srgbClr val="FF6600"/>
              </a:buClr>
              <a:buFont typeface="Arial" pitchFamily="34" charset="0"/>
              <a:buChar char="•"/>
            </a:pPr>
            <a:r>
              <a:rPr lang="en-ZA" sz="1800" dirty="0" smtClean="0">
                <a:latin typeface="Arial" charset="0"/>
              </a:rPr>
              <a:t>the </a:t>
            </a:r>
            <a:r>
              <a:rPr lang="en-ZA" sz="1800" dirty="0">
                <a:latin typeface="Arial" charset="0"/>
              </a:rPr>
              <a:t>protection of rights of producers of sound recordings; </a:t>
            </a:r>
            <a:r>
              <a:rPr lang="en-ZA" sz="1800" dirty="0" smtClean="0">
                <a:latin typeface="Arial" charset="0"/>
              </a:rPr>
              <a:t>and</a:t>
            </a:r>
          </a:p>
          <a:p>
            <a:pPr algn="just">
              <a:buClr>
                <a:srgbClr val="FF6600"/>
              </a:buClr>
              <a:buFont typeface="Arial" pitchFamily="34" charset="0"/>
              <a:buChar char="•"/>
            </a:pPr>
            <a:r>
              <a:rPr lang="en-ZA" sz="1800" dirty="0" smtClean="0">
                <a:latin typeface="Arial" charset="0"/>
              </a:rPr>
              <a:t>prohibition </a:t>
            </a:r>
            <a:r>
              <a:rPr lang="en-ZA" sz="1800" dirty="0">
                <a:latin typeface="Arial" charset="0"/>
              </a:rPr>
              <a:t>of conduct in respect of technological protection measures (‘‘TPMS’’) and copyright management information.</a:t>
            </a:r>
          </a:p>
          <a:p>
            <a:pPr algn="just">
              <a:buClr>
                <a:srgbClr val="FF6600"/>
              </a:buClr>
              <a:buFont typeface="Arial"/>
              <a:buChar char="•"/>
            </a:pPr>
            <a:endParaRPr lang="en-ZA" sz="1800" dirty="0">
              <a:latin typeface="Arial" charset="0"/>
            </a:endParaRPr>
          </a:p>
          <a:p>
            <a:pPr algn="just">
              <a:buClr>
                <a:srgbClr val="FF6600"/>
              </a:buClr>
              <a:buFont typeface="Arial"/>
              <a:buChar char="•"/>
            </a:pPr>
            <a:endParaRPr lang="en-ZA" sz="1800" dirty="0" smtClean="0">
              <a:latin typeface="Arial" charset="0"/>
            </a:endParaRPr>
          </a:p>
          <a:p>
            <a:pPr algn="just">
              <a:buClr>
                <a:srgbClr val="FF6600"/>
              </a:buClr>
              <a:buFont typeface="Arial"/>
              <a:buChar char="•"/>
            </a:pPr>
            <a:endParaRPr lang="en-ZA" sz="2000" dirty="0" smtClean="0">
              <a:latin typeface="Arial" charset="0"/>
            </a:endParaRPr>
          </a:p>
          <a:p>
            <a:pPr marL="0" indent="0" algn="just">
              <a:buClr>
                <a:srgbClr val="FF6600"/>
              </a:buClr>
              <a:buNone/>
            </a:pPr>
            <a:endParaRPr lang="en-ZA" sz="20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7</a:t>
            </a:fld>
            <a:endParaRPr lang="en-US" sz="1400" b="0" dirty="0">
              <a:solidFill>
                <a:schemeClr val="tx1"/>
              </a:solidFill>
            </a:endParaRPr>
          </a:p>
        </p:txBody>
      </p:sp>
    </p:spTree>
    <p:extLst>
      <p:ext uri="{BB962C8B-B14F-4D97-AF65-F5344CB8AC3E}">
        <p14:creationId xmlns:p14="http://schemas.microsoft.com/office/powerpoint/2010/main" val="193790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000" dirty="0" smtClean="0">
                <a:latin typeface="Arial" charset="0"/>
              </a:rPr>
              <a:t>Treaties Informing the PPAB</a:t>
            </a:r>
            <a:endParaRPr lang="en-ZA" sz="2000" dirty="0">
              <a:latin typeface="Arial" charset="0"/>
            </a:endParaRPr>
          </a:p>
        </p:txBody>
      </p:sp>
      <p:sp>
        <p:nvSpPr>
          <p:cNvPr id="13315" name="Content Placeholder 2"/>
          <p:cNvSpPr>
            <a:spLocks noGrp="1"/>
          </p:cNvSpPr>
          <p:nvPr>
            <p:ph idx="1"/>
          </p:nvPr>
        </p:nvSpPr>
        <p:spPr>
          <a:xfrm>
            <a:off x="304800" y="1636241"/>
            <a:ext cx="7929823" cy="5221759"/>
          </a:xfrm>
        </p:spPr>
        <p:txBody>
          <a:bodyPr>
            <a:noAutofit/>
          </a:bodyPr>
          <a:lstStyle/>
          <a:p>
            <a:pPr marL="0" indent="0" algn="just">
              <a:buClr>
                <a:srgbClr val="FF6600"/>
              </a:buClr>
              <a:buNone/>
            </a:pPr>
            <a:endParaRPr lang="en-US" sz="1800" b="1" dirty="0">
              <a:latin typeface="Arial" charset="0"/>
            </a:endParaRPr>
          </a:p>
          <a:p>
            <a:pPr algn="just">
              <a:buClr>
                <a:srgbClr val="FF6600"/>
              </a:buClr>
            </a:pPr>
            <a:r>
              <a:rPr lang="en-US" sz="1600" b="1" dirty="0" smtClean="0">
                <a:latin typeface="Arial" charset="0"/>
              </a:rPr>
              <a:t>WIPO Performances and Phonograms Treaty (WPPT) </a:t>
            </a:r>
            <a:r>
              <a:rPr lang="en-US" sz="1600" dirty="0" smtClean="0">
                <a:latin typeface="Arial" charset="0"/>
              </a:rPr>
              <a:t>administered by the World Intellectual Property Organisation (WIPO), </a:t>
            </a:r>
            <a:r>
              <a:rPr lang="en-ZA" sz="1600" dirty="0">
                <a:latin typeface="Arial" charset="0"/>
              </a:rPr>
              <a:t>deals with the rights of two kinds of beneficiaries, particularly in the digital environment: (i) performers (actors, singers, musicians, etc.); and (ii) producers of phonograms (persons or legal entities that take the initiative and have the responsibility for the fixation of sounds</a:t>
            </a:r>
            <a:r>
              <a:rPr lang="en-ZA" sz="1600" dirty="0" smtClean="0">
                <a:latin typeface="Arial" charset="0"/>
              </a:rPr>
              <a:t>) </a:t>
            </a:r>
            <a:r>
              <a:rPr lang="en-US" sz="1600" dirty="0" smtClean="0">
                <a:latin typeface="Arial" charset="0"/>
              </a:rPr>
              <a:t>South Africa is not a member.</a:t>
            </a:r>
          </a:p>
          <a:p>
            <a:pPr algn="just">
              <a:buClr>
                <a:srgbClr val="FF6600"/>
              </a:buClr>
              <a:buFont typeface="Arial" panose="020B0604020202020204" pitchFamily="34" charset="0"/>
              <a:buChar char="•"/>
            </a:pPr>
            <a:r>
              <a:rPr lang="en-US" sz="1600" b="1" dirty="0" smtClean="0">
                <a:latin typeface="Arial" charset="0"/>
              </a:rPr>
              <a:t>The Beijing Treaty for Audio Visual Performances (BTAP) </a:t>
            </a:r>
            <a:r>
              <a:rPr lang="en-ZA" sz="1600" dirty="0">
                <a:latin typeface="Arial" charset="0"/>
              </a:rPr>
              <a:t>deals with the intellectual property rights of performers in audio-visual performances</a:t>
            </a:r>
            <a:r>
              <a:rPr lang="en-ZA" sz="1600" b="1" dirty="0">
                <a:latin typeface="Arial" charset="0"/>
              </a:rPr>
              <a:t>.</a:t>
            </a:r>
            <a:r>
              <a:rPr lang="en-US" sz="1600" b="1" dirty="0" smtClean="0">
                <a:latin typeface="Arial" charset="0"/>
              </a:rPr>
              <a:t> </a:t>
            </a:r>
            <a:r>
              <a:rPr lang="en-US" sz="1600" dirty="0" smtClean="0">
                <a:latin typeface="Arial" charset="0"/>
              </a:rPr>
              <a:t>It is administered by WIPO, South Africa is not a member.</a:t>
            </a:r>
          </a:p>
          <a:p>
            <a:pPr algn="just">
              <a:buClr>
                <a:srgbClr val="FF6600"/>
              </a:buClr>
              <a:buFont typeface="Arial" panose="020B0604020202020204" pitchFamily="34" charset="0"/>
              <a:buChar char="•"/>
            </a:pPr>
            <a:r>
              <a:rPr lang="en-ZA" sz="1600" b="1" dirty="0">
                <a:latin typeface="Arial" charset="0"/>
              </a:rPr>
              <a:t>WIPO Copyright Treaty (WCT) </a:t>
            </a:r>
            <a:r>
              <a:rPr lang="en-ZA" sz="1600" dirty="0">
                <a:latin typeface="Arial" charset="0"/>
              </a:rPr>
              <a:t>deals with protection for authors of literary and artistic works, such as writings and computer programs; original databases; musical works; audiovisual works; works of fine art and photographs, South Africa is not a </a:t>
            </a:r>
            <a:r>
              <a:rPr lang="en-ZA" sz="1600" dirty="0" smtClean="0">
                <a:latin typeface="Arial" charset="0"/>
              </a:rPr>
              <a:t>member.</a:t>
            </a:r>
          </a:p>
          <a:p>
            <a:pPr algn="just">
              <a:buClr>
                <a:srgbClr val="FF6600"/>
              </a:buClr>
              <a:buFont typeface="Arial" panose="020B0604020202020204" pitchFamily="34" charset="0"/>
              <a:buChar char="•"/>
            </a:pPr>
            <a:r>
              <a:rPr lang="en-ZA" sz="1600" b="1" dirty="0">
                <a:latin typeface="Arial" charset="0"/>
              </a:rPr>
              <a:t>Rome Convention </a:t>
            </a:r>
            <a:r>
              <a:rPr lang="en-ZA" sz="1600" dirty="0" smtClean="0">
                <a:latin typeface="Arial" charset="0"/>
              </a:rPr>
              <a:t>secures </a:t>
            </a:r>
            <a:r>
              <a:rPr lang="en-ZA" sz="1600" dirty="0">
                <a:latin typeface="Arial" charset="0"/>
              </a:rPr>
              <a:t>protection in performances  for performers in phonograms (sound recording) for producers of phonograms and in broadcasts  for broadcasting </a:t>
            </a:r>
            <a:r>
              <a:rPr lang="en-ZA" sz="1600" dirty="0" smtClean="0">
                <a:latin typeface="Arial" charset="0"/>
              </a:rPr>
              <a:t>organisations. It is administered by WIPO. </a:t>
            </a:r>
            <a:endParaRPr lang="en-ZA" sz="1600" dirty="0">
              <a:latin typeface="Arial" charset="0"/>
            </a:endParaRPr>
          </a:p>
          <a:p>
            <a:pPr algn="just">
              <a:buClr>
                <a:srgbClr val="FF6600"/>
              </a:buClr>
              <a:buFont typeface="Arial" panose="020B0604020202020204" pitchFamily="34" charset="0"/>
              <a:buChar char="•"/>
            </a:pPr>
            <a:endParaRPr lang="en-ZA" sz="1800" dirty="0" smtClean="0">
              <a:latin typeface="Arial" charset="0"/>
            </a:endParaRPr>
          </a:p>
          <a:p>
            <a:pPr algn="just">
              <a:buClr>
                <a:srgbClr val="FF6600"/>
              </a:buClr>
              <a:buFont typeface="Arial" panose="020B0604020202020204" pitchFamily="34" charset="0"/>
              <a:buChar char="•"/>
            </a:pPr>
            <a:endParaRPr lang="en-ZA" sz="1800" dirty="0">
              <a:latin typeface="Arial" charset="0"/>
            </a:endParaRPr>
          </a:p>
          <a:p>
            <a:pPr algn="just">
              <a:buClr>
                <a:srgbClr val="FF6600"/>
              </a:buClr>
              <a:buFont typeface="Arial" panose="020B0604020202020204" pitchFamily="34" charset="0"/>
              <a:buChar char="•"/>
            </a:pPr>
            <a:endParaRPr lang="en-ZA" sz="1800" dirty="0" smtClean="0">
              <a:latin typeface="Arial" charset="0"/>
            </a:endParaRPr>
          </a:p>
          <a:p>
            <a:pPr algn="just">
              <a:buClr>
                <a:srgbClr val="FF6600"/>
              </a:buClr>
              <a:buFont typeface="Arial" panose="020B0604020202020204" pitchFamily="34" charset="0"/>
              <a:buChar char="•"/>
            </a:pPr>
            <a:endParaRPr lang="en-ZA" sz="1800" dirty="0">
              <a:latin typeface="Arial" charset="0"/>
            </a:endParaRPr>
          </a:p>
          <a:p>
            <a:pPr algn="just">
              <a:buClr>
                <a:srgbClr val="FF6600"/>
              </a:buClr>
              <a:buFont typeface="Arial" panose="020B0604020202020204" pitchFamily="34" charset="0"/>
              <a:buChar char="•"/>
            </a:pPr>
            <a:endParaRPr lang="en-ZA" sz="1800" b="1" dirty="0">
              <a:latin typeface="Arial" charset="0"/>
            </a:endParaRPr>
          </a:p>
          <a:p>
            <a:pPr algn="just">
              <a:buClr>
                <a:srgbClr val="FF6600"/>
              </a:buClr>
              <a:buFont typeface="Arial" panose="020B0604020202020204" pitchFamily="34" charset="0"/>
              <a:buChar char="•"/>
            </a:pPr>
            <a:endParaRPr lang="en-ZA" sz="1600" b="1" dirty="0">
              <a:latin typeface="Arial" charset="0"/>
            </a:endParaRPr>
          </a:p>
          <a:p>
            <a:pPr marL="0" indent="0" algn="just">
              <a:buClr>
                <a:srgbClr val="FF6600"/>
              </a:buClr>
              <a:buNone/>
            </a:pPr>
            <a:endParaRPr lang="en-ZA" sz="1600" dirty="0">
              <a:latin typeface="Arial" charset="0"/>
            </a:endParaRPr>
          </a:p>
          <a:p>
            <a:pPr marL="0" indent="0" algn="just">
              <a:buClr>
                <a:srgbClr val="FF6600"/>
              </a:buClr>
              <a:buNone/>
            </a:pPr>
            <a:endParaRPr lang="en-ZA" sz="1800" dirty="0" smtClean="0">
              <a:latin typeface="Arial" charset="0"/>
            </a:endParaRPr>
          </a:p>
        </p:txBody>
      </p:sp>
      <p:sp>
        <p:nvSpPr>
          <p:cNvPr id="13316"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4CF29AF4-4C75-FA45-AF38-01C215909F8E}" type="slidenum">
              <a:rPr lang="en-US" sz="1400" b="0">
                <a:solidFill>
                  <a:schemeClr val="tx1"/>
                </a:solidFill>
              </a:rPr>
              <a:pPr/>
              <a:t>8</a:t>
            </a:fld>
            <a:endParaRPr lang="en-US" sz="1400" b="0" dirty="0">
              <a:solidFill>
                <a:schemeClr val="tx1"/>
              </a:solidFill>
            </a:endParaRPr>
          </a:p>
        </p:txBody>
      </p:sp>
    </p:spTree>
    <p:extLst>
      <p:ext uri="{BB962C8B-B14F-4D97-AF65-F5344CB8AC3E}">
        <p14:creationId xmlns:p14="http://schemas.microsoft.com/office/powerpoint/2010/main" val="498035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ZA" sz="2000" dirty="0" smtClean="0">
                <a:latin typeface="Arial" charset="0"/>
              </a:rPr>
              <a:t>Proposed Amendments</a:t>
            </a:r>
            <a:endParaRPr lang="en-ZA" sz="2000" dirty="0">
              <a:latin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33766180"/>
              </p:ext>
            </p:extLst>
          </p:nvPr>
        </p:nvGraphicFramePr>
        <p:xfrm>
          <a:off x="381000" y="1700213"/>
          <a:ext cx="8229600" cy="5021262"/>
        </p:xfrm>
        <a:graphic>
          <a:graphicData uri="http://schemas.openxmlformats.org/drawingml/2006/table">
            <a:tbl>
              <a:tblPr firstRow="1" bandRow="1">
                <a:tableStyleId>{22838BEF-8BB2-4498-84A7-C5851F593DF1}</a:tableStyleId>
              </a:tblPr>
              <a:tblGrid>
                <a:gridCol w="3138198">
                  <a:extLst>
                    <a:ext uri="{9D8B030D-6E8A-4147-A177-3AD203B41FA5}">
                      <a16:colId xmlns:a16="http://schemas.microsoft.com/office/drawing/2014/main" val="20000"/>
                    </a:ext>
                  </a:extLst>
                </a:gridCol>
                <a:gridCol w="5091402">
                  <a:extLst>
                    <a:ext uri="{9D8B030D-6E8A-4147-A177-3AD203B41FA5}">
                      <a16:colId xmlns:a16="http://schemas.microsoft.com/office/drawing/2014/main" val="20001"/>
                    </a:ext>
                  </a:extLst>
                </a:gridCol>
              </a:tblGrid>
              <a:tr h="624507">
                <a:tc>
                  <a:txBody>
                    <a:bodyPr/>
                    <a:lstStyle/>
                    <a:p>
                      <a:pPr algn="just"/>
                      <a:r>
                        <a:rPr lang="en-ZA" sz="1400" dirty="0" smtClean="0"/>
                        <a:t>Issues</a:t>
                      </a:r>
                      <a:r>
                        <a:rPr lang="en-ZA" sz="1400" baseline="0" dirty="0" smtClean="0"/>
                        <a:t> to be introduced by the PPAB</a:t>
                      </a:r>
                      <a:endParaRPr lang="en-ZA" sz="1400" dirty="0"/>
                    </a:p>
                  </a:txBody>
                  <a:tcPr/>
                </a:tc>
                <a:tc>
                  <a:txBody>
                    <a:bodyPr/>
                    <a:lstStyle/>
                    <a:p>
                      <a:r>
                        <a:rPr lang="en-ZA" sz="1400" dirty="0" smtClean="0"/>
                        <a:t>What</a:t>
                      </a:r>
                      <a:r>
                        <a:rPr lang="en-ZA" sz="1400" baseline="0" dirty="0" smtClean="0"/>
                        <a:t> the Bill provides</a:t>
                      </a:r>
                      <a:endParaRPr lang="en-ZA" sz="1400" dirty="0" smtClean="0"/>
                    </a:p>
                    <a:p>
                      <a:endParaRPr lang="en-ZA" sz="1400" dirty="0"/>
                    </a:p>
                  </a:txBody>
                  <a:tcPr/>
                </a:tc>
                <a:extLst>
                  <a:ext uri="{0D108BD9-81ED-4DB2-BD59-A6C34878D82A}">
                    <a16:rowId xmlns:a16="http://schemas.microsoft.com/office/drawing/2014/main" val="10000"/>
                  </a:ext>
                </a:extLst>
              </a:tr>
              <a:tr h="2706197">
                <a:tc>
                  <a:txBody>
                    <a:bodyPr/>
                    <a:lstStyle/>
                    <a:p>
                      <a:r>
                        <a:rPr lang="en-US" sz="1400" dirty="0" smtClean="0"/>
                        <a:t>Definitions</a:t>
                      </a:r>
                      <a:r>
                        <a:rPr lang="en-US" sz="1400" baseline="0" dirty="0" smtClean="0"/>
                        <a:t> </a:t>
                      </a:r>
                    </a:p>
                  </a:txBody>
                  <a:tcPr/>
                </a:tc>
                <a:tc>
                  <a:txBody>
                    <a:bodyPr/>
                    <a:lstStyle/>
                    <a:p>
                      <a:pPr algn="just"/>
                      <a:r>
                        <a:rPr lang="en-ZA" sz="1400" baseline="0" dirty="0" smtClean="0"/>
                        <a:t>Clause 1 proposes the insertion of definitions of ‘‘audiovisual fixation’’, ‘‘communication to the public’’, ‘‘copyright management</a:t>
                      </a:r>
                    </a:p>
                    <a:p>
                      <a:pPr algn="just"/>
                      <a:r>
                        <a:rPr lang="en-ZA" sz="1400" baseline="0" dirty="0" smtClean="0"/>
                        <a:t>information’’, ‘‘producer’’, ‘‘sound recording’’, ‘‘technologically protected work’’, ‘‘technological protection measure’’, ‘‘technological protection measure circumvention device’’ and ‘‘Tribunal’’, the deletion of the definition of ‘‘cinematograph film’’, ‘‘fixation’’, ‘‘phonogram’’ and by the substitution for the definitions of ‘‘broadcast’’, ‘‘performance’’, ‘‘performer’’ and ‘‘reproduction’’.</a:t>
                      </a:r>
                      <a:r>
                        <a:rPr lang="en-ZA" sz="1400" dirty="0" smtClean="0"/>
                        <a:t> </a:t>
                      </a:r>
                      <a:r>
                        <a:rPr lang="en-ZA" sz="1400" i="1" dirty="0" smtClean="0">
                          <a:solidFill>
                            <a:srgbClr val="FF0000"/>
                          </a:solidFill>
                        </a:rPr>
                        <a:t>Pages 2-4 of the Bill.</a:t>
                      </a:r>
                    </a:p>
                  </a:txBody>
                  <a:tcPr/>
                </a:tc>
                <a:extLst>
                  <a:ext uri="{0D108BD9-81ED-4DB2-BD59-A6C34878D82A}">
                    <a16:rowId xmlns:a16="http://schemas.microsoft.com/office/drawing/2014/main" val="10001"/>
                  </a:ext>
                </a:extLst>
              </a:tr>
              <a:tr h="1690558">
                <a:tc>
                  <a:txBody>
                    <a:bodyPr/>
                    <a:lstStyle/>
                    <a:p>
                      <a:r>
                        <a:rPr lang="en-US" sz="1400" dirty="0" smtClean="0"/>
                        <a:t>Protection</a:t>
                      </a:r>
                      <a:r>
                        <a:rPr lang="en-US" sz="1400" baseline="0" dirty="0" smtClean="0"/>
                        <a:t> of Performers’ moral and economic rights</a:t>
                      </a:r>
                      <a:endParaRPr lang="en-US" sz="1400" dirty="0" smtClean="0"/>
                    </a:p>
                  </a:txBody>
                  <a:tcPr/>
                </a:tc>
                <a:tc>
                  <a:txBody>
                    <a:bodyPr/>
                    <a:lstStyle/>
                    <a:p>
                      <a:pPr algn="just"/>
                      <a:r>
                        <a:rPr lang="en-ZA" sz="1400" dirty="0" smtClean="0"/>
                        <a:t>Clause 2 of the Bill proposes the substitution of section 3 of the principal Act.</a:t>
                      </a:r>
                      <a:r>
                        <a:rPr lang="en-ZA" sz="1400" baseline="0" dirty="0" smtClean="0"/>
                        <a:t> </a:t>
                      </a:r>
                      <a:r>
                        <a:rPr lang="en-ZA" sz="1400" dirty="0" smtClean="0"/>
                        <a:t>The primary objective of this clause is to clearly circumscribe the statutory</a:t>
                      </a:r>
                      <a:r>
                        <a:rPr lang="en-ZA" sz="1400" baseline="0" dirty="0" smtClean="0"/>
                        <a:t> </a:t>
                      </a:r>
                      <a:r>
                        <a:rPr lang="en-ZA" sz="1400" dirty="0" smtClean="0"/>
                        <a:t>rights conferred upon a performer, in particular certain exclusive rights in</a:t>
                      </a:r>
                      <a:r>
                        <a:rPr lang="en-ZA" sz="1400" baseline="0" dirty="0" smtClean="0"/>
                        <a:t> </a:t>
                      </a:r>
                      <a:r>
                        <a:rPr lang="en-ZA" sz="1400" dirty="0" smtClean="0"/>
                        <a:t>respect of his or her performances. </a:t>
                      </a:r>
                    </a:p>
                    <a:p>
                      <a:pPr algn="just"/>
                      <a:r>
                        <a:rPr lang="en-ZA" sz="1400" i="1" dirty="0" smtClean="0">
                          <a:solidFill>
                            <a:srgbClr val="FF0000"/>
                          </a:solidFill>
                        </a:rPr>
                        <a:t>Pages 4-5 of the Bill.</a:t>
                      </a:r>
                      <a:endParaRPr lang="en-ZA" sz="1400" i="1" dirty="0" smtClean="0"/>
                    </a:p>
                  </a:txBody>
                  <a:tcPr/>
                </a:tc>
                <a:extLst>
                  <a:ext uri="{0D108BD9-81ED-4DB2-BD59-A6C34878D82A}">
                    <a16:rowId xmlns:a16="http://schemas.microsoft.com/office/drawing/2014/main" val="10002"/>
                  </a:ext>
                </a:extLst>
              </a:tr>
            </a:tbl>
          </a:graphicData>
        </a:graphic>
      </p:graphicFrame>
      <p:sp>
        <p:nvSpPr>
          <p:cNvPr id="15364" name="Slide Number Placeholder 3"/>
          <p:cNvSpPr>
            <a:spLocks noGrp="1"/>
          </p:cNvSpPr>
          <p:nvPr>
            <p:ph type="sldNum" sz="quarter" idx="12"/>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4000" b="1">
                <a:solidFill>
                  <a:schemeClr val="bg2"/>
                </a:solidFill>
                <a:latin typeface="Arial" charset="0"/>
                <a:ea typeface="ＭＳ Ｐゴシック" charset="0"/>
                <a:cs typeface="Arial" charset="0"/>
              </a:defRPr>
            </a:lvl1pPr>
            <a:lvl2pPr marL="742950" indent="-285750">
              <a:defRPr sz="4000" b="1">
                <a:solidFill>
                  <a:schemeClr val="bg2"/>
                </a:solidFill>
                <a:latin typeface="Arial" charset="0"/>
                <a:ea typeface="Arial" charset="0"/>
                <a:cs typeface="Arial" charset="0"/>
              </a:defRPr>
            </a:lvl2pPr>
            <a:lvl3pPr marL="1143000" indent="-228600">
              <a:defRPr sz="4000" b="1">
                <a:solidFill>
                  <a:schemeClr val="bg2"/>
                </a:solidFill>
                <a:latin typeface="Arial" charset="0"/>
                <a:ea typeface="Arial" charset="0"/>
                <a:cs typeface="Arial" charset="0"/>
              </a:defRPr>
            </a:lvl3pPr>
            <a:lvl4pPr marL="1600200" indent="-228600">
              <a:defRPr sz="4000" b="1">
                <a:solidFill>
                  <a:schemeClr val="bg2"/>
                </a:solidFill>
                <a:latin typeface="Arial" charset="0"/>
                <a:ea typeface="Arial" charset="0"/>
                <a:cs typeface="Arial" charset="0"/>
              </a:defRPr>
            </a:lvl4pPr>
            <a:lvl5pPr marL="2057400" indent="-228600">
              <a:defRPr sz="4000" b="1">
                <a:solidFill>
                  <a:schemeClr val="bg2"/>
                </a:solidFill>
                <a:latin typeface="Arial" charset="0"/>
                <a:ea typeface="Arial" charset="0"/>
                <a:cs typeface="Arial" charset="0"/>
              </a:defRPr>
            </a:lvl5pPr>
            <a:lvl6pPr marL="2514600" indent="-228600" eaLnBrk="0" fontAlgn="base" hangingPunct="0">
              <a:spcBef>
                <a:spcPct val="50000"/>
              </a:spcBef>
              <a:spcAft>
                <a:spcPct val="0"/>
              </a:spcAft>
              <a:defRPr sz="4000" b="1">
                <a:solidFill>
                  <a:schemeClr val="bg2"/>
                </a:solidFill>
                <a:latin typeface="Arial" charset="0"/>
                <a:ea typeface="Arial" charset="0"/>
                <a:cs typeface="Arial" charset="0"/>
              </a:defRPr>
            </a:lvl6pPr>
            <a:lvl7pPr marL="2971800" indent="-228600" eaLnBrk="0" fontAlgn="base" hangingPunct="0">
              <a:spcBef>
                <a:spcPct val="50000"/>
              </a:spcBef>
              <a:spcAft>
                <a:spcPct val="0"/>
              </a:spcAft>
              <a:defRPr sz="4000" b="1">
                <a:solidFill>
                  <a:schemeClr val="bg2"/>
                </a:solidFill>
                <a:latin typeface="Arial" charset="0"/>
                <a:ea typeface="Arial" charset="0"/>
                <a:cs typeface="Arial" charset="0"/>
              </a:defRPr>
            </a:lvl7pPr>
            <a:lvl8pPr marL="3429000" indent="-228600" eaLnBrk="0" fontAlgn="base" hangingPunct="0">
              <a:spcBef>
                <a:spcPct val="50000"/>
              </a:spcBef>
              <a:spcAft>
                <a:spcPct val="0"/>
              </a:spcAft>
              <a:defRPr sz="4000" b="1">
                <a:solidFill>
                  <a:schemeClr val="bg2"/>
                </a:solidFill>
                <a:latin typeface="Arial" charset="0"/>
                <a:ea typeface="Arial" charset="0"/>
                <a:cs typeface="Arial" charset="0"/>
              </a:defRPr>
            </a:lvl8pPr>
            <a:lvl9pPr marL="3886200" indent="-228600" eaLnBrk="0" fontAlgn="base" hangingPunct="0">
              <a:spcBef>
                <a:spcPct val="50000"/>
              </a:spcBef>
              <a:spcAft>
                <a:spcPct val="0"/>
              </a:spcAft>
              <a:defRPr sz="4000" b="1">
                <a:solidFill>
                  <a:schemeClr val="bg2"/>
                </a:solidFill>
                <a:latin typeface="Arial" charset="0"/>
                <a:ea typeface="Arial" charset="0"/>
                <a:cs typeface="Arial" charset="0"/>
              </a:defRPr>
            </a:lvl9pPr>
          </a:lstStyle>
          <a:p>
            <a:fld id="{6E41EA3A-6C24-A64E-8D8C-EA595C9A26F2}" type="slidenum">
              <a:rPr lang="en-US" sz="1400" b="0">
                <a:solidFill>
                  <a:schemeClr val="tx1"/>
                </a:solidFill>
              </a:rPr>
              <a:pPr/>
              <a:t>9</a:t>
            </a:fld>
            <a:endParaRPr lang="en-US" sz="1400" b="0" dirty="0">
              <a:solidFill>
                <a:schemeClr val="tx1"/>
              </a:solidFill>
            </a:endParaRPr>
          </a:p>
        </p:txBody>
      </p:sp>
    </p:spTree>
    <p:extLst>
      <p:ext uri="{BB962C8B-B14F-4D97-AF65-F5344CB8AC3E}">
        <p14:creationId xmlns:p14="http://schemas.microsoft.com/office/powerpoint/2010/main" val="2616656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ELESTE">
  <a:themeElements>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ELES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5A5A5"/>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US" sz="4000" b="1" i="0" u="none" strike="noStrike" cap="none" normalizeH="0" baseline="0" smtClean="0">
            <a:ln>
              <a:noFill/>
            </a:ln>
            <a:solidFill>
              <a:schemeClr val="bg2"/>
            </a:solidFill>
            <a:effectLst/>
            <a:latin typeface="Arial" charset="0"/>
            <a:cs typeface="Arial" charset="0"/>
          </a:defRPr>
        </a:defPPr>
      </a:lstStyle>
    </a:lnDef>
  </a:objectDefaults>
  <a:extraClrSchemeLst>
    <a:extraClrScheme>
      <a:clrScheme name="CELES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ELES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ELES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ELES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ELES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ELES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ELES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ELES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ELES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ELES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ELES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ELES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dti presentation layout April 2005</Template>
  <TotalTime>31438</TotalTime>
  <Words>1836</Words>
  <Application>Microsoft Office PowerPoint</Application>
  <PresentationFormat>On-screen Show (4:3)</PresentationFormat>
  <Paragraphs>146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ＭＳ Ｐゴシック</vt:lpstr>
      <vt:lpstr>Arial</vt:lpstr>
      <vt:lpstr>Wingdings</vt:lpstr>
      <vt:lpstr>CELESTE</vt:lpstr>
      <vt:lpstr>The Performers’ Protection Amendment Bill</vt:lpstr>
      <vt:lpstr> Purpose</vt:lpstr>
      <vt:lpstr> Contents</vt:lpstr>
      <vt:lpstr> Background</vt:lpstr>
      <vt:lpstr> Background</vt:lpstr>
      <vt:lpstr>Challenges Currently faced by Industry</vt:lpstr>
      <vt:lpstr>Objectives of the PPAB</vt:lpstr>
      <vt:lpstr>Treaties Informing the PPAB</vt:lpstr>
      <vt:lpstr>Proposed Amendments</vt:lpstr>
      <vt:lpstr>Proposed Amendments </vt:lpstr>
      <vt:lpstr>Proposed Amendments   </vt:lpstr>
      <vt:lpstr>Proposed Amendments </vt:lpstr>
      <vt:lpstr>Proposed Amendments </vt:lpstr>
      <vt:lpstr>Proposed Amendments </vt:lpstr>
      <vt:lpstr>PowerPoint Presentation</vt:lpstr>
    </vt:vector>
  </TitlesOfParts>
  <Company>DDSA &amp; Paladin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dti CCC</dc:title>
  <dc:subject>Strategy 2005 + beyond</dc:subject>
  <dc:creator>Ica van Eeden</dc:creator>
  <cp:lastModifiedBy>Emcy Garner</cp:lastModifiedBy>
  <cp:revision>2778</cp:revision>
  <cp:lastPrinted>2017-02-14T08:52:09Z</cp:lastPrinted>
  <dcterms:created xsi:type="dcterms:W3CDTF">2004-08-11T10:31:23Z</dcterms:created>
  <dcterms:modified xsi:type="dcterms:W3CDTF">2019-02-08T06:48:57Z</dcterms:modified>
</cp:coreProperties>
</file>