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0" r:id="rId1"/>
  </p:sldMasterIdLst>
  <p:notesMasterIdLst>
    <p:notesMasterId r:id="rId41"/>
  </p:notesMasterIdLst>
  <p:handoutMasterIdLst>
    <p:handoutMasterId r:id="rId42"/>
  </p:handoutMasterIdLst>
  <p:sldIdLst>
    <p:sldId id="809" r:id="rId2"/>
    <p:sldId id="763" r:id="rId3"/>
    <p:sldId id="762" r:id="rId4"/>
    <p:sldId id="738" r:id="rId5"/>
    <p:sldId id="693" r:id="rId6"/>
    <p:sldId id="767" r:id="rId7"/>
    <p:sldId id="752" r:id="rId8"/>
    <p:sldId id="813" r:id="rId9"/>
    <p:sldId id="814" r:id="rId10"/>
    <p:sldId id="815" r:id="rId11"/>
    <p:sldId id="812" r:id="rId12"/>
    <p:sldId id="760" r:id="rId13"/>
    <p:sldId id="797" r:id="rId14"/>
    <p:sldId id="798" r:id="rId15"/>
    <p:sldId id="799" r:id="rId16"/>
    <p:sldId id="800" r:id="rId17"/>
    <p:sldId id="770" r:id="rId18"/>
    <p:sldId id="801" r:id="rId19"/>
    <p:sldId id="811" r:id="rId20"/>
    <p:sldId id="803" r:id="rId21"/>
    <p:sldId id="804" r:id="rId22"/>
    <p:sldId id="805" r:id="rId23"/>
    <p:sldId id="806" r:id="rId24"/>
    <p:sldId id="807" r:id="rId25"/>
    <p:sldId id="808" r:id="rId26"/>
    <p:sldId id="741" r:id="rId27"/>
    <p:sldId id="810" r:id="rId28"/>
    <p:sldId id="826" r:id="rId29"/>
    <p:sldId id="817" r:id="rId30"/>
    <p:sldId id="818" r:id="rId31"/>
    <p:sldId id="821" r:id="rId32"/>
    <p:sldId id="822" r:id="rId33"/>
    <p:sldId id="705" r:id="rId34"/>
    <p:sldId id="827" r:id="rId35"/>
    <p:sldId id="707" r:id="rId36"/>
    <p:sldId id="706" r:id="rId37"/>
    <p:sldId id="708" r:id="rId38"/>
    <p:sldId id="789" r:id="rId39"/>
    <p:sldId id="751" r:id="rId4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buntu Ndwandwa" initials="N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FFFFFF"/>
    <a:srgbClr val="36EA6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6980" autoAdjust="0"/>
  </p:normalViewPr>
  <p:slideViewPr>
    <p:cSldViewPr>
      <p:cViewPr varScale="1">
        <p:scale>
          <a:sx n="113" d="100"/>
          <a:sy n="113" d="100"/>
        </p:scale>
        <p:origin x="-1584" y="-102"/>
      </p:cViewPr>
      <p:guideLst>
        <p:guide orient="horz" pos="2160"/>
        <p:guide pos="2880"/>
      </p:guideLst>
    </p:cSldViewPr>
  </p:slideViewPr>
  <p:outlineViewPr>
    <p:cViewPr>
      <p:scale>
        <a:sx n="33" d="100"/>
        <a:sy n="33" d="100"/>
      </p:scale>
      <p:origin x="0" y="100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396"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0.11778081458825912"/>
          <c:y val="0.20120678463579153"/>
          <c:w val="0.80875729376803118"/>
          <c:h val="0.69818794156106845"/>
        </c:manualLayout>
      </c:layout>
      <c:barChart>
        <c:barDir val="col"/>
        <c:grouping val="clustered"/>
        <c:ser>
          <c:idx val="0"/>
          <c:order val="0"/>
          <c:tx>
            <c:strRef>
              <c:f>'[Chart in Microsoft PowerPoint]Sheet1'!$A$2</c:f>
              <c:strCache>
                <c:ptCount val="1"/>
                <c:pt idx="0">
                  <c:v>Q1 17/18</c:v>
                </c:pt>
              </c:strCache>
            </c:strRef>
          </c:tx>
          <c:spPr>
            <a:solidFill>
              <a:srgbClr val="FF0000"/>
            </a:solidFill>
            <a:ln>
              <a:solidFill>
                <a:srgbClr val="0070C0"/>
              </a:solidFill>
            </a:ln>
          </c:spPr>
          <c:dPt>
            <c:idx val="1"/>
            <c:spPr>
              <a:solidFill>
                <a:srgbClr val="0070C0"/>
              </a:solidFill>
              <a:ln>
                <a:solidFill>
                  <a:srgbClr val="0070C0"/>
                </a:solidFill>
              </a:ln>
            </c:spPr>
            <c:extLst xmlns:c16r2="http://schemas.microsoft.com/office/drawing/2015/06/chart">
              <c:ext xmlns:c16="http://schemas.microsoft.com/office/drawing/2014/chart" uri="{C3380CC4-5D6E-409C-BE32-E72D297353CC}">
                <c16:uniqueId val="{00000001-74FA-44D7-ABB9-2D2861EE8339}"/>
              </c:ext>
            </c:extLst>
          </c:dPt>
          <c:dPt>
            <c:idx val="3"/>
            <c:spPr>
              <a:solidFill>
                <a:srgbClr val="0070C0"/>
              </a:solidFill>
              <a:ln>
                <a:solidFill>
                  <a:srgbClr val="0070C0"/>
                </a:solidFill>
              </a:ln>
            </c:spPr>
            <c:extLst xmlns:c16r2="http://schemas.microsoft.com/office/drawing/2015/06/chart">
              <c:ext xmlns:c16="http://schemas.microsoft.com/office/drawing/2014/chart" uri="{C3380CC4-5D6E-409C-BE32-E72D297353CC}">
                <c16:uniqueId val="{00000003-74FA-44D7-ABB9-2D2861EE8339}"/>
              </c:ext>
            </c:extLst>
          </c:dPt>
          <c:cat>
            <c:strRef>
              <c:f>'[Chart in Microsoft PowerPoint]Sheet1'!$A$2:$A$5</c:f>
              <c:strCache>
                <c:ptCount val="4"/>
                <c:pt idx="0">
                  <c:v>Q1 17/18</c:v>
                </c:pt>
                <c:pt idx="1">
                  <c:v>Q1 18/19</c:v>
                </c:pt>
                <c:pt idx="2">
                  <c:v>Q2 17/18</c:v>
                </c:pt>
                <c:pt idx="3">
                  <c:v>Q2 18/19</c:v>
                </c:pt>
              </c:strCache>
            </c:strRef>
          </c:cat>
          <c:val>
            <c:numRef>
              <c:f>'[Chart in Microsoft PowerPoint]Sheet1'!$B$2:$B$5</c:f>
              <c:numCache>
                <c:formatCode>0%</c:formatCode>
                <c:ptCount val="4"/>
                <c:pt idx="0">
                  <c:v>0.88000000000000012</c:v>
                </c:pt>
                <c:pt idx="1">
                  <c:v>0.77</c:v>
                </c:pt>
                <c:pt idx="2">
                  <c:v>0.9</c:v>
                </c:pt>
                <c:pt idx="3">
                  <c:v>0.81</c:v>
                </c:pt>
              </c:numCache>
            </c:numRef>
          </c:val>
          <c:extLst xmlns:c16r2="http://schemas.microsoft.com/office/drawing/2015/06/chart">
            <c:ext xmlns:c16="http://schemas.microsoft.com/office/drawing/2014/chart" uri="{C3380CC4-5D6E-409C-BE32-E72D297353CC}">
              <c16:uniqueId val="{00000004-74FA-44D7-ABB9-2D2861EE8339}"/>
            </c:ext>
          </c:extLst>
        </c:ser>
        <c:ser>
          <c:idx val="1"/>
          <c:order val="1"/>
          <c:tx>
            <c:strRef>
              <c:f>'[Chart in Microsoft PowerPoint]Sheet1'!$A$3</c:f>
              <c:strCache>
                <c:ptCount val="1"/>
                <c:pt idx="0">
                  <c:v>Q1 18/19</c:v>
                </c:pt>
              </c:strCache>
            </c:strRef>
          </c:tx>
          <c:cat>
            <c:strRef>
              <c:f>'[Chart in Microsoft PowerPoint]Sheet1'!$A$2:$A$5</c:f>
              <c:strCache>
                <c:ptCount val="4"/>
                <c:pt idx="0">
                  <c:v>Q1 17/18</c:v>
                </c:pt>
                <c:pt idx="1">
                  <c:v>Q1 18/19</c:v>
                </c:pt>
                <c:pt idx="2">
                  <c:v>Q2 17/18</c:v>
                </c:pt>
                <c:pt idx="3">
                  <c:v>Q2 18/19</c:v>
                </c:pt>
              </c:strCache>
            </c:strRef>
          </c:cat>
          <c:val>
            <c:numRef>
              <c:f>'[Chart in Microsoft PowerPoint]Sheet1'!$C$2:$C$5</c:f>
              <c:numCache>
                <c:formatCode>General</c:formatCode>
                <c:ptCount val="4"/>
              </c:numCache>
            </c:numRef>
          </c:val>
          <c:extLst xmlns:c16r2="http://schemas.microsoft.com/office/drawing/2015/06/chart">
            <c:ext xmlns:c16="http://schemas.microsoft.com/office/drawing/2014/chart" uri="{C3380CC4-5D6E-409C-BE32-E72D297353CC}">
              <c16:uniqueId val="{00000005-74FA-44D7-ABB9-2D2861EE8339}"/>
            </c:ext>
          </c:extLst>
        </c:ser>
        <c:ser>
          <c:idx val="2"/>
          <c:order val="2"/>
          <c:tx>
            <c:strRef>
              <c:f>'[Chart in Microsoft PowerPoint]Sheet1'!$A$4</c:f>
              <c:strCache>
                <c:ptCount val="1"/>
                <c:pt idx="0">
                  <c:v>Q2 17/18</c:v>
                </c:pt>
              </c:strCache>
            </c:strRef>
          </c:tx>
          <c:cat>
            <c:strRef>
              <c:f>'[Chart in Microsoft PowerPoint]Sheet1'!$A$2:$A$5</c:f>
              <c:strCache>
                <c:ptCount val="4"/>
                <c:pt idx="0">
                  <c:v>Q1 17/18</c:v>
                </c:pt>
                <c:pt idx="1">
                  <c:v>Q1 18/19</c:v>
                </c:pt>
                <c:pt idx="2">
                  <c:v>Q2 17/18</c:v>
                </c:pt>
                <c:pt idx="3">
                  <c:v>Q2 18/19</c:v>
                </c:pt>
              </c:strCache>
            </c:strRef>
          </c:cat>
          <c:val>
            <c:numRef>
              <c:f>'[Chart in Microsoft PowerPoint]Sheet1'!$D$2:$D$5</c:f>
              <c:numCache>
                <c:formatCode>General</c:formatCode>
                <c:ptCount val="4"/>
              </c:numCache>
            </c:numRef>
          </c:val>
          <c:extLst xmlns:c16r2="http://schemas.microsoft.com/office/drawing/2015/06/chart">
            <c:ext xmlns:c16="http://schemas.microsoft.com/office/drawing/2014/chart" uri="{C3380CC4-5D6E-409C-BE32-E72D297353CC}">
              <c16:uniqueId val="{00000006-74FA-44D7-ABB9-2D2861EE8339}"/>
            </c:ext>
          </c:extLst>
        </c:ser>
        <c:ser>
          <c:idx val="3"/>
          <c:order val="3"/>
          <c:tx>
            <c:strRef>
              <c:f>'[Chart in Microsoft PowerPoint]Sheet1'!$A$5</c:f>
              <c:strCache>
                <c:ptCount val="1"/>
                <c:pt idx="0">
                  <c:v>Q2 18/19</c:v>
                </c:pt>
              </c:strCache>
            </c:strRef>
          </c:tx>
          <c:cat>
            <c:strRef>
              <c:f>'[Chart in Microsoft PowerPoint]Sheet1'!$A$2:$A$5</c:f>
              <c:strCache>
                <c:ptCount val="4"/>
                <c:pt idx="0">
                  <c:v>Q1 17/18</c:v>
                </c:pt>
                <c:pt idx="1">
                  <c:v>Q1 18/19</c:v>
                </c:pt>
                <c:pt idx="2">
                  <c:v>Q2 17/18</c:v>
                </c:pt>
                <c:pt idx="3">
                  <c:v>Q2 18/19</c:v>
                </c:pt>
              </c:strCache>
            </c:strRef>
          </c:cat>
          <c:val>
            <c:numRef>
              <c:f>'[Chart in Microsoft PowerPoint]Sheet1'!$E$2:$E$5</c:f>
              <c:numCache>
                <c:formatCode>General</c:formatCode>
                <c:ptCount val="4"/>
              </c:numCache>
            </c:numRef>
          </c:val>
          <c:extLst xmlns:c16r2="http://schemas.microsoft.com/office/drawing/2015/06/chart">
            <c:ext xmlns:c16="http://schemas.microsoft.com/office/drawing/2014/chart" uri="{C3380CC4-5D6E-409C-BE32-E72D297353CC}">
              <c16:uniqueId val="{00000007-74FA-44D7-ABB9-2D2861EE8339}"/>
            </c:ext>
          </c:extLst>
        </c:ser>
        <c:dLbls/>
        <c:axId val="63164416"/>
        <c:axId val="63165952"/>
      </c:barChart>
      <c:catAx>
        <c:axId val="63164416"/>
        <c:scaling>
          <c:orientation val="minMax"/>
        </c:scaling>
        <c:axPos val="b"/>
        <c:numFmt formatCode="General" sourceLinked="0"/>
        <c:tickLblPos val="nextTo"/>
        <c:txPr>
          <a:bodyPr/>
          <a:lstStyle/>
          <a:p>
            <a:pPr>
              <a:defRPr sz="1400" b="1"/>
            </a:pPr>
            <a:endParaRPr lang="en-US"/>
          </a:p>
        </c:txPr>
        <c:crossAx val="63165952"/>
        <c:crosses val="autoZero"/>
        <c:auto val="1"/>
        <c:lblAlgn val="ctr"/>
        <c:lblOffset val="100"/>
      </c:catAx>
      <c:valAx>
        <c:axId val="63165952"/>
        <c:scaling>
          <c:orientation val="minMax"/>
        </c:scaling>
        <c:axPos val="l"/>
        <c:majorGridlines/>
        <c:numFmt formatCode="0%" sourceLinked="1"/>
        <c:tickLblPos val="nextTo"/>
        <c:txPr>
          <a:bodyPr/>
          <a:lstStyle/>
          <a:p>
            <a:pPr>
              <a:defRPr sz="2000"/>
            </a:pPr>
            <a:endParaRPr lang="en-US"/>
          </a:p>
        </c:txPr>
        <c:crossAx val="63164416"/>
        <c:crosses val="autoZero"/>
        <c:crossBetween val="between"/>
      </c:valAx>
    </c:plotArea>
    <c:plotVisOnly val="1"/>
    <c:dispBlanksAs val="gap"/>
  </c:chart>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5FBEC3-EEB6-4F57-9AB3-349A3CA4D64D}" type="doc">
      <dgm:prSet loTypeId="urn:microsoft.com/office/officeart/2005/8/layout/vList3#1" loCatId="list" qsTypeId="urn:microsoft.com/office/officeart/2005/8/quickstyle/simple1" qsCatId="simple" csTypeId="urn:microsoft.com/office/officeart/2005/8/colors/accent3_1" csCatId="accent3" phldr="1"/>
      <dgm:spPr/>
      <dgm:t>
        <a:bodyPr/>
        <a:lstStyle/>
        <a:p>
          <a:endParaRPr lang="en-US"/>
        </a:p>
      </dgm:t>
    </dgm:pt>
    <dgm:pt modelId="{AF9D6D8E-F1AD-4F59-BD1C-EA3B72D1968B}">
      <dgm:prSet custT="1"/>
      <dgm:spPr/>
      <dgm:t>
        <a:bodyPr/>
        <a:lstStyle/>
        <a:p>
          <a:pPr algn="l" rtl="0"/>
          <a:r>
            <a:rPr lang="en-US" sz="2000" b="0" dirty="0" smtClean="0">
              <a:solidFill>
                <a:schemeClr val="tx1"/>
              </a:solidFill>
            </a:rPr>
            <a:t>Key to Nedlac’s mandate is the consideration of </a:t>
          </a:r>
          <a:r>
            <a:rPr lang="en-ZA" sz="2000" b="0" dirty="0" smtClean="0">
              <a:solidFill>
                <a:schemeClr val="tx1"/>
              </a:solidFill>
            </a:rPr>
            <a:t>all proposed legislation relating to labour market and significant amendments to socio-economic policy issues prior to being introduced in Parliament.</a:t>
          </a:r>
          <a:endParaRPr lang="en-US" sz="2000" b="0" dirty="0">
            <a:solidFill>
              <a:schemeClr val="tx1"/>
            </a:solidFill>
          </a:endParaRPr>
        </a:p>
      </dgm:t>
    </dgm:pt>
    <dgm:pt modelId="{7E1763EE-DB52-4B75-9E04-03E36D0C17DE}" type="parTrans" cxnId="{5C25C2DB-671B-43C0-A708-E5DC703BE6FD}">
      <dgm:prSet/>
      <dgm:spPr/>
      <dgm:t>
        <a:bodyPr/>
        <a:lstStyle/>
        <a:p>
          <a:endParaRPr lang="en-US"/>
        </a:p>
      </dgm:t>
    </dgm:pt>
    <dgm:pt modelId="{A9B09FB4-74E6-446B-8869-78574B4B3A45}" type="sibTrans" cxnId="{5C25C2DB-671B-43C0-A708-E5DC703BE6FD}">
      <dgm:prSet/>
      <dgm:spPr/>
      <dgm:t>
        <a:bodyPr/>
        <a:lstStyle/>
        <a:p>
          <a:endParaRPr lang="en-US"/>
        </a:p>
      </dgm:t>
    </dgm:pt>
    <dgm:pt modelId="{B1C4EFFE-D78E-44D5-84C8-DE440006D991}">
      <dgm:prSet custT="1"/>
      <dgm:spPr/>
      <dgm:t>
        <a:bodyPr/>
        <a:lstStyle/>
        <a:p>
          <a:pPr algn="l" rtl="0"/>
          <a:r>
            <a:rPr lang="en-US" sz="2000" dirty="0" smtClean="0">
              <a:solidFill>
                <a:schemeClr val="tx1"/>
              </a:solidFill>
            </a:rPr>
            <a:t>South Africa, through social dialogue has developed and adopted Laws, Regulations and International Standards to promote decent work and address labour market challenges.</a:t>
          </a:r>
          <a:endParaRPr lang="en-US" sz="2000" dirty="0">
            <a:solidFill>
              <a:schemeClr val="tx1"/>
            </a:solidFill>
          </a:endParaRPr>
        </a:p>
      </dgm:t>
    </dgm:pt>
    <dgm:pt modelId="{4ED10450-D821-40CC-9054-5595ECB76479}" type="parTrans" cxnId="{B6898E99-CA85-4747-96F9-596F41D1CB60}">
      <dgm:prSet/>
      <dgm:spPr/>
      <dgm:t>
        <a:bodyPr/>
        <a:lstStyle/>
        <a:p>
          <a:endParaRPr lang="en-US"/>
        </a:p>
      </dgm:t>
    </dgm:pt>
    <dgm:pt modelId="{7BEE5E70-4883-464B-BC65-CEFC5AD859CF}" type="sibTrans" cxnId="{B6898E99-CA85-4747-96F9-596F41D1CB60}">
      <dgm:prSet/>
      <dgm:spPr/>
      <dgm:t>
        <a:bodyPr/>
        <a:lstStyle/>
        <a:p>
          <a:endParaRPr lang="en-US"/>
        </a:p>
      </dgm:t>
    </dgm:pt>
    <dgm:pt modelId="{9AC4C248-0A9B-4684-8ECB-28697229C3EF}" type="pres">
      <dgm:prSet presAssocID="{8D5FBEC3-EEB6-4F57-9AB3-349A3CA4D64D}" presName="linearFlow" presStyleCnt="0">
        <dgm:presLayoutVars>
          <dgm:dir/>
          <dgm:resizeHandles val="exact"/>
        </dgm:presLayoutVars>
      </dgm:prSet>
      <dgm:spPr/>
      <dgm:t>
        <a:bodyPr/>
        <a:lstStyle/>
        <a:p>
          <a:endParaRPr lang="en-US"/>
        </a:p>
      </dgm:t>
    </dgm:pt>
    <dgm:pt modelId="{9C8EBD33-E510-42CF-9382-4316C651DC48}" type="pres">
      <dgm:prSet presAssocID="{AF9D6D8E-F1AD-4F59-BD1C-EA3B72D1968B}" presName="composite" presStyleCnt="0"/>
      <dgm:spPr/>
      <dgm:t>
        <a:bodyPr/>
        <a:lstStyle/>
        <a:p>
          <a:endParaRPr lang="en-US"/>
        </a:p>
      </dgm:t>
    </dgm:pt>
    <dgm:pt modelId="{246D7067-D6A1-4975-8994-414462E58DDE}" type="pres">
      <dgm:prSet presAssocID="{AF9D6D8E-F1AD-4F59-BD1C-EA3B72D1968B}" presName="imgShp" presStyleLbl="fgImgPlace1" presStyleIdx="0" presStyleCnt="2"/>
      <dgm:spPr/>
      <dgm:t>
        <a:bodyPr/>
        <a:lstStyle/>
        <a:p>
          <a:endParaRPr lang="en-US"/>
        </a:p>
      </dgm:t>
    </dgm:pt>
    <dgm:pt modelId="{F7820F68-30CD-4575-A885-0DB40C925C92}" type="pres">
      <dgm:prSet presAssocID="{AF9D6D8E-F1AD-4F59-BD1C-EA3B72D1968B}" presName="txShp" presStyleLbl="node1" presStyleIdx="0" presStyleCnt="2">
        <dgm:presLayoutVars>
          <dgm:bulletEnabled val="1"/>
        </dgm:presLayoutVars>
      </dgm:prSet>
      <dgm:spPr/>
      <dgm:t>
        <a:bodyPr/>
        <a:lstStyle/>
        <a:p>
          <a:endParaRPr lang="en-US"/>
        </a:p>
      </dgm:t>
    </dgm:pt>
    <dgm:pt modelId="{E6C47434-FBD2-4AAB-9545-077D099332FA}" type="pres">
      <dgm:prSet presAssocID="{A9B09FB4-74E6-446B-8869-78574B4B3A45}" presName="spacing" presStyleCnt="0"/>
      <dgm:spPr/>
    </dgm:pt>
    <dgm:pt modelId="{2735A697-AE11-4BA3-8E43-208B2E0D3319}" type="pres">
      <dgm:prSet presAssocID="{B1C4EFFE-D78E-44D5-84C8-DE440006D991}" presName="composite" presStyleCnt="0"/>
      <dgm:spPr/>
    </dgm:pt>
    <dgm:pt modelId="{FA72B813-33F0-4D6C-9FBF-63A28DA512CD}" type="pres">
      <dgm:prSet presAssocID="{B1C4EFFE-D78E-44D5-84C8-DE440006D991}" presName="imgShp" presStyleLbl="fgImgPlace1" presStyleIdx="1" presStyleCnt="2"/>
      <dgm:spPr/>
    </dgm:pt>
    <dgm:pt modelId="{F3498C18-7EF8-443A-B961-C51C0300D499}" type="pres">
      <dgm:prSet presAssocID="{B1C4EFFE-D78E-44D5-84C8-DE440006D991}" presName="txShp" presStyleLbl="node1" presStyleIdx="1" presStyleCnt="2">
        <dgm:presLayoutVars>
          <dgm:bulletEnabled val="1"/>
        </dgm:presLayoutVars>
      </dgm:prSet>
      <dgm:spPr/>
      <dgm:t>
        <a:bodyPr/>
        <a:lstStyle/>
        <a:p>
          <a:endParaRPr lang="en-US"/>
        </a:p>
      </dgm:t>
    </dgm:pt>
  </dgm:ptLst>
  <dgm:cxnLst>
    <dgm:cxn modelId="{6ED34775-C8ED-43ED-B2E3-0A4CFD4CD502}" type="presOf" srcId="{B1C4EFFE-D78E-44D5-84C8-DE440006D991}" destId="{F3498C18-7EF8-443A-B961-C51C0300D499}" srcOrd="0" destOrd="0" presId="urn:microsoft.com/office/officeart/2005/8/layout/vList3#1"/>
    <dgm:cxn modelId="{5C25C2DB-671B-43C0-A708-E5DC703BE6FD}" srcId="{8D5FBEC3-EEB6-4F57-9AB3-349A3CA4D64D}" destId="{AF9D6D8E-F1AD-4F59-BD1C-EA3B72D1968B}" srcOrd="0" destOrd="0" parTransId="{7E1763EE-DB52-4B75-9E04-03E36D0C17DE}" sibTransId="{A9B09FB4-74E6-446B-8869-78574B4B3A45}"/>
    <dgm:cxn modelId="{B6898E99-CA85-4747-96F9-596F41D1CB60}" srcId="{8D5FBEC3-EEB6-4F57-9AB3-349A3CA4D64D}" destId="{B1C4EFFE-D78E-44D5-84C8-DE440006D991}" srcOrd="1" destOrd="0" parTransId="{4ED10450-D821-40CC-9054-5595ECB76479}" sibTransId="{7BEE5E70-4883-464B-BC65-CEFC5AD859CF}"/>
    <dgm:cxn modelId="{05E60C37-BC92-4070-B59E-84270F993377}" type="presOf" srcId="{8D5FBEC3-EEB6-4F57-9AB3-349A3CA4D64D}" destId="{9AC4C248-0A9B-4684-8ECB-28697229C3EF}" srcOrd="0" destOrd="0" presId="urn:microsoft.com/office/officeart/2005/8/layout/vList3#1"/>
    <dgm:cxn modelId="{5A4963CB-B5F1-486A-8EF4-CC5C39C63578}" type="presOf" srcId="{AF9D6D8E-F1AD-4F59-BD1C-EA3B72D1968B}" destId="{F7820F68-30CD-4575-A885-0DB40C925C92}" srcOrd="0" destOrd="0" presId="urn:microsoft.com/office/officeart/2005/8/layout/vList3#1"/>
    <dgm:cxn modelId="{15C83BC0-96D0-45AC-9C72-EF98AA65C4C6}" type="presParOf" srcId="{9AC4C248-0A9B-4684-8ECB-28697229C3EF}" destId="{9C8EBD33-E510-42CF-9382-4316C651DC48}" srcOrd="0" destOrd="0" presId="urn:microsoft.com/office/officeart/2005/8/layout/vList3#1"/>
    <dgm:cxn modelId="{E3176CE4-5CD6-4A56-B476-369FDBA33420}" type="presParOf" srcId="{9C8EBD33-E510-42CF-9382-4316C651DC48}" destId="{246D7067-D6A1-4975-8994-414462E58DDE}" srcOrd="0" destOrd="0" presId="urn:microsoft.com/office/officeart/2005/8/layout/vList3#1"/>
    <dgm:cxn modelId="{B8A08588-AE4B-407A-B957-C9555C4A0243}" type="presParOf" srcId="{9C8EBD33-E510-42CF-9382-4316C651DC48}" destId="{F7820F68-30CD-4575-A885-0DB40C925C92}" srcOrd="1" destOrd="0" presId="urn:microsoft.com/office/officeart/2005/8/layout/vList3#1"/>
    <dgm:cxn modelId="{A4CF7837-1392-4C27-9D20-EEA114DBD15D}" type="presParOf" srcId="{9AC4C248-0A9B-4684-8ECB-28697229C3EF}" destId="{E6C47434-FBD2-4AAB-9545-077D099332FA}" srcOrd="1" destOrd="0" presId="urn:microsoft.com/office/officeart/2005/8/layout/vList3#1"/>
    <dgm:cxn modelId="{E839BBCF-FE1F-4A03-8A97-5B7B373D6E9E}" type="presParOf" srcId="{9AC4C248-0A9B-4684-8ECB-28697229C3EF}" destId="{2735A697-AE11-4BA3-8E43-208B2E0D3319}" srcOrd="2" destOrd="0" presId="urn:microsoft.com/office/officeart/2005/8/layout/vList3#1"/>
    <dgm:cxn modelId="{62309FB4-4620-491E-894D-AFD06E5515BF}" type="presParOf" srcId="{2735A697-AE11-4BA3-8E43-208B2E0D3319}" destId="{FA72B813-33F0-4D6C-9FBF-63A28DA512CD}" srcOrd="0" destOrd="0" presId="urn:microsoft.com/office/officeart/2005/8/layout/vList3#1"/>
    <dgm:cxn modelId="{26FD61A0-B217-4249-A975-05B0851E682D}" type="presParOf" srcId="{2735A697-AE11-4BA3-8E43-208B2E0D3319}" destId="{F3498C18-7EF8-443A-B961-C51C0300D499}"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0DC6DE-B654-43AD-ADB0-69A72B6D4504}" type="doc">
      <dgm:prSet loTypeId="urn:microsoft.com/office/officeart/2005/8/layout/radial1" loCatId="cycle" qsTypeId="urn:microsoft.com/office/officeart/2005/8/quickstyle/simple1" qsCatId="simple" csTypeId="urn:microsoft.com/office/officeart/2005/8/colors/colorful1#1" csCatId="colorful" phldr="1"/>
      <dgm:spPr/>
      <dgm:t>
        <a:bodyPr/>
        <a:lstStyle/>
        <a:p>
          <a:endParaRPr lang="en-US"/>
        </a:p>
      </dgm:t>
    </dgm:pt>
    <dgm:pt modelId="{C26488CD-57F1-4AB0-B797-112F3B3A8EBD}">
      <dgm:prSet custT="1"/>
      <dgm:spPr/>
      <dgm:t>
        <a:bodyPr/>
        <a:lstStyle/>
        <a:p>
          <a:r>
            <a:rPr lang="en-US" sz="1800" b="1" dirty="0" smtClean="0">
              <a:solidFill>
                <a:schemeClr val="tx1"/>
              </a:solidFill>
            </a:rPr>
            <a:t>Sovereign Ratings Downgrade Task Team/ Jobs Summit </a:t>
          </a:r>
          <a:endParaRPr lang="en-US" sz="1800" b="1" dirty="0">
            <a:solidFill>
              <a:schemeClr val="tx1"/>
            </a:solidFill>
          </a:endParaRPr>
        </a:p>
      </dgm:t>
    </dgm:pt>
    <dgm:pt modelId="{83B2AE8F-8199-4CBA-B149-111199F9EFC8}" type="parTrans" cxnId="{9FC23227-5AD3-492F-8569-BD3D4108F9B8}">
      <dgm:prSet/>
      <dgm:spPr/>
      <dgm:t>
        <a:bodyPr/>
        <a:lstStyle/>
        <a:p>
          <a:endParaRPr lang="en-US"/>
        </a:p>
      </dgm:t>
    </dgm:pt>
    <dgm:pt modelId="{7E37757E-931C-4A69-A8D4-BFC955DD6D40}" type="sibTrans" cxnId="{9FC23227-5AD3-492F-8569-BD3D4108F9B8}">
      <dgm:prSet/>
      <dgm:spPr/>
      <dgm:t>
        <a:bodyPr/>
        <a:lstStyle/>
        <a:p>
          <a:endParaRPr lang="en-US"/>
        </a:p>
      </dgm:t>
    </dgm:pt>
    <dgm:pt modelId="{89CE0204-D309-496E-85CE-D353F7DFEF2D}">
      <dgm:prSet/>
      <dgm:spPr/>
      <dgm:t>
        <a:bodyPr/>
        <a:lstStyle/>
        <a:p>
          <a:r>
            <a:rPr lang="en-US" dirty="0" smtClean="0"/>
            <a:t>Land Reform</a:t>
          </a:r>
          <a:endParaRPr lang="en-US" dirty="0"/>
        </a:p>
      </dgm:t>
    </dgm:pt>
    <dgm:pt modelId="{2CB4A862-C8A4-4031-8338-5A75B1CE0C59}" type="parTrans" cxnId="{C13E3027-36FD-4682-BCEA-06C1BE6095AA}">
      <dgm:prSet/>
      <dgm:spPr/>
      <dgm:t>
        <a:bodyPr/>
        <a:lstStyle/>
        <a:p>
          <a:endParaRPr lang="en-US"/>
        </a:p>
      </dgm:t>
    </dgm:pt>
    <dgm:pt modelId="{22403696-A45A-4F6E-8A64-2934B70CE552}" type="sibTrans" cxnId="{C13E3027-36FD-4682-BCEA-06C1BE6095AA}">
      <dgm:prSet/>
      <dgm:spPr/>
      <dgm:t>
        <a:bodyPr/>
        <a:lstStyle/>
        <a:p>
          <a:endParaRPr lang="en-US"/>
        </a:p>
      </dgm:t>
    </dgm:pt>
    <dgm:pt modelId="{1F0442D9-1DEB-4B27-9D7D-5E8912768B75}">
      <dgm:prSet/>
      <dgm:spPr/>
      <dgm:t>
        <a:bodyPr/>
        <a:lstStyle/>
        <a:p>
          <a:r>
            <a:rPr lang="en-US" dirty="0" smtClean="0"/>
            <a:t>Youth Employment Services</a:t>
          </a:r>
          <a:endParaRPr lang="en-US" dirty="0"/>
        </a:p>
      </dgm:t>
    </dgm:pt>
    <dgm:pt modelId="{9D005D67-456F-40E5-BE79-85ED5ABFB805}" type="parTrans" cxnId="{6AD64850-61E2-42BB-95CD-B9CF4F1F8320}">
      <dgm:prSet/>
      <dgm:spPr/>
      <dgm:t>
        <a:bodyPr/>
        <a:lstStyle/>
        <a:p>
          <a:endParaRPr lang="en-US"/>
        </a:p>
      </dgm:t>
    </dgm:pt>
    <dgm:pt modelId="{F35DCFAE-3F4F-48A6-9836-1CE42681E337}" type="sibTrans" cxnId="{6AD64850-61E2-42BB-95CD-B9CF4F1F8320}">
      <dgm:prSet/>
      <dgm:spPr/>
      <dgm:t>
        <a:bodyPr/>
        <a:lstStyle/>
        <a:p>
          <a:endParaRPr lang="en-US"/>
        </a:p>
      </dgm:t>
    </dgm:pt>
    <dgm:pt modelId="{728C2136-783B-4BEF-952B-33B52CA5440C}">
      <dgm:prSet/>
      <dgm:spPr/>
      <dgm:t>
        <a:bodyPr/>
        <a:lstStyle/>
        <a:p>
          <a:r>
            <a:rPr lang="en-US" dirty="0" smtClean="0"/>
            <a:t>Measures to address Corruption</a:t>
          </a:r>
          <a:endParaRPr lang="en-US" dirty="0"/>
        </a:p>
      </dgm:t>
    </dgm:pt>
    <dgm:pt modelId="{E2B7E954-E3F5-4F4F-A27B-02D386E16DC2}" type="parTrans" cxnId="{CABE1399-5F89-4E51-BA35-50ED5A0DC7F1}">
      <dgm:prSet/>
      <dgm:spPr/>
      <dgm:t>
        <a:bodyPr/>
        <a:lstStyle/>
        <a:p>
          <a:endParaRPr lang="en-US"/>
        </a:p>
      </dgm:t>
    </dgm:pt>
    <dgm:pt modelId="{9171A087-5838-4C90-8291-4F5C9A90F14F}" type="sibTrans" cxnId="{CABE1399-5F89-4E51-BA35-50ED5A0DC7F1}">
      <dgm:prSet/>
      <dgm:spPr/>
      <dgm:t>
        <a:bodyPr/>
        <a:lstStyle/>
        <a:p>
          <a:endParaRPr lang="en-US"/>
        </a:p>
      </dgm:t>
    </dgm:pt>
    <dgm:pt modelId="{451BA896-9DFE-45F4-B526-0865BEC28611}">
      <dgm:prSet/>
      <dgm:spPr/>
      <dgm:t>
        <a:bodyPr/>
        <a:lstStyle/>
        <a:p>
          <a:r>
            <a:rPr lang="en-US" dirty="0" smtClean="0"/>
            <a:t>Appointment of Board Members</a:t>
          </a:r>
          <a:endParaRPr lang="en-US" dirty="0"/>
        </a:p>
      </dgm:t>
    </dgm:pt>
    <dgm:pt modelId="{CB1D3653-FE29-4CEE-94E4-DD80B62CB41D}" type="parTrans" cxnId="{18F01ED8-179F-4BD1-9B3E-CD52B71F521B}">
      <dgm:prSet/>
      <dgm:spPr/>
      <dgm:t>
        <a:bodyPr/>
        <a:lstStyle/>
        <a:p>
          <a:endParaRPr lang="en-US"/>
        </a:p>
      </dgm:t>
    </dgm:pt>
    <dgm:pt modelId="{D433975E-E6D8-4D1B-A42F-F104C867AA5F}" type="sibTrans" cxnId="{18F01ED8-179F-4BD1-9B3E-CD52B71F521B}">
      <dgm:prSet/>
      <dgm:spPr/>
      <dgm:t>
        <a:bodyPr/>
        <a:lstStyle/>
        <a:p>
          <a:endParaRPr lang="en-US"/>
        </a:p>
      </dgm:t>
    </dgm:pt>
    <dgm:pt modelId="{7E040A0A-B2C7-41CD-8DCE-5E0EB82BC2EC}">
      <dgm:prSet/>
      <dgm:spPr/>
      <dgm:t>
        <a:bodyPr/>
        <a:lstStyle/>
        <a:p>
          <a:r>
            <a:rPr lang="en-US" dirty="0" smtClean="0"/>
            <a:t>SEIAS Review Process</a:t>
          </a:r>
          <a:endParaRPr lang="en-US" dirty="0"/>
        </a:p>
      </dgm:t>
    </dgm:pt>
    <dgm:pt modelId="{6B740FAA-66C8-4825-88AE-1F2D53B52687}" type="parTrans" cxnId="{7612CB72-E1C5-4958-87BC-6690E2D038A6}">
      <dgm:prSet/>
      <dgm:spPr/>
      <dgm:t>
        <a:bodyPr/>
        <a:lstStyle/>
        <a:p>
          <a:endParaRPr lang="en-US"/>
        </a:p>
      </dgm:t>
    </dgm:pt>
    <dgm:pt modelId="{29D9B498-3ED6-45A0-B6A5-20C506879FAD}" type="sibTrans" cxnId="{7612CB72-E1C5-4958-87BC-6690E2D038A6}">
      <dgm:prSet/>
      <dgm:spPr/>
      <dgm:t>
        <a:bodyPr/>
        <a:lstStyle/>
        <a:p>
          <a:endParaRPr lang="en-US"/>
        </a:p>
      </dgm:t>
    </dgm:pt>
    <dgm:pt modelId="{C08B3B76-F58B-4013-9E52-32ECAFBD31C9}" type="pres">
      <dgm:prSet presAssocID="{0F0DC6DE-B654-43AD-ADB0-69A72B6D4504}" presName="cycle" presStyleCnt="0">
        <dgm:presLayoutVars>
          <dgm:chMax val="1"/>
          <dgm:dir/>
          <dgm:animLvl val="ctr"/>
          <dgm:resizeHandles val="exact"/>
        </dgm:presLayoutVars>
      </dgm:prSet>
      <dgm:spPr/>
      <dgm:t>
        <a:bodyPr/>
        <a:lstStyle/>
        <a:p>
          <a:endParaRPr lang="en-ZA"/>
        </a:p>
      </dgm:t>
    </dgm:pt>
    <dgm:pt modelId="{870185A0-3A8B-4F15-8BD0-6B03B4826AC9}" type="pres">
      <dgm:prSet presAssocID="{C26488CD-57F1-4AB0-B797-112F3B3A8EBD}" presName="centerShape" presStyleLbl="node0" presStyleIdx="0" presStyleCnt="1" custScaleX="144052" custScaleY="127491"/>
      <dgm:spPr/>
      <dgm:t>
        <a:bodyPr/>
        <a:lstStyle/>
        <a:p>
          <a:endParaRPr lang="en-ZA"/>
        </a:p>
      </dgm:t>
    </dgm:pt>
    <dgm:pt modelId="{7C73ACEA-588D-41EF-951B-455ABA7386C4}" type="pres">
      <dgm:prSet presAssocID="{2CB4A862-C8A4-4031-8338-5A75B1CE0C59}" presName="Name9" presStyleLbl="parChTrans1D2" presStyleIdx="0" presStyleCnt="5"/>
      <dgm:spPr/>
      <dgm:t>
        <a:bodyPr/>
        <a:lstStyle/>
        <a:p>
          <a:endParaRPr lang="en-ZA"/>
        </a:p>
      </dgm:t>
    </dgm:pt>
    <dgm:pt modelId="{14CF19D5-A4D5-450E-A4BC-30D8BA06657E}" type="pres">
      <dgm:prSet presAssocID="{2CB4A862-C8A4-4031-8338-5A75B1CE0C59}" presName="connTx" presStyleLbl="parChTrans1D2" presStyleIdx="0" presStyleCnt="5"/>
      <dgm:spPr/>
      <dgm:t>
        <a:bodyPr/>
        <a:lstStyle/>
        <a:p>
          <a:endParaRPr lang="en-ZA"/>
        </a:p>
      </dgm:t>
    </dgm:pt>
    <dgm:pt modelId="{03BB3769-47CB-47F0-9390-BE98DE1E4496}" type="pres">
      <dgm:prSet presAssocID="{89CE0204-D309-496E-85CE-D353F7DFEF2D}" presName="node" presStyleLbl="node1" presStyleIdx="0" presStyleCnt="5" custScaleX="130040">
        <dgm:presLayoutVars>
          <dgm:bulletEnabled val="1"/>
        </dgm:presLayoutVars>
      </dgm:prSet>
      <dgm:spPr/>
      <dgm:t>
        <a:bodyPr/>
        <a:lstStyle/>
        <a:p>
          <a:endParaRPr lang="en-ZA"/>
        </a:p>
      </dgm:t>
    </dgm:pt>
    <dgm:pt modelId="{77286E43-0EF4-46D6-8317-F1A29C7DF06A}" type="pres">
      <dgm:prSet presAssocID="{9D005D67-456F-40E5-BE79-85ED5ABFB805}" presName="Name9" presStyleLbl="parChTrans1D2" presStyleIdx="1" presStyleCnt="5"/>
      <dgm:spPr/>
      <dgm:t>
        <a:bodyPr/>
        <a:lstStyle/>
        <a:p>
          <a:endParaRPr lang="en-ZA"/>
        </a:p>
      </dgm:t>
    </dgm:pt>
    <dgm:pt modelId="{6A833B81-53FA-46E6-967A-A987CD8B52C6}" type="pres">
      <dgm:prSet presAssocID="{9D005D67-456F-40E5-BE79-85ED5ABFB805}" presName="connTx" presStyleLbl="parChTrans1D2" presStyleIdx="1" presStyleCnt="5"/>
      <dgm:spPr/>
      <dgm:t>
        <a:bodyPr/>
        <a:lstStyle/>
        <a:p>
          <a:endParaRPr lang="en-ZA"/>
        </a:p>
      </dgm:t>
    </dgm:pt>
    <dgm:pt modelId="{EF574B8D-9695-46D9-99C9-32ED728C0DCC}" type="pres">
      <dgm:prSet presAssocID="{1F0442D9-1DEB-4B27-9D7D-5E8912768B75}" presName="node" presStyleLbl="node1" presStyleIdx="1" presStyleCnt="5" custScaleX="145690" custRadScaleRad="116095" custRadScaleInc="9601">
        <dgm:presLayoutVars>
          <dgm:bulletEnabled val="1"/>
        </dgm:presLayoutVars>
      </dgm:prSet>
      <dgm:spPr/>
      <dgm:t>
        <a:bodyPr/>
        <a:lstStyle/>
        <a:p>
          <a:endParaRPr lang="en-ZA"/>
        </a:p>
      </dgm:t>
    </dgm:pt>
    <dgm:pt modelId="{00A42B7E-1E31-4DD6-A5BB-1E9868B0998F}" type="pres">
      <dgm:prSet presAssocID="{E2B7E954-E3F5-4F4F-A27B-02D386E16DC2}" presName="Name9" presStyleLbl="parChTrans1D2" presStyleIdx="2" presStyleCnt="5"/>
      <dgm:spPr/>
      <dgm:t>
        <a:bodyPr/>
        <a:lstStyle/>
        <a:p>
          <a:endParaRPr lang="en-ZA"/>
        </a:p>
      </dgm:t>
    </dgm:pt>
    <dgm:pt modelId="{2C746F71-539B-4920-BB3F-C0723ED29C30}" type="pres">
      <dgm:prSet presAssocID="{E2B7E954-E3F5-4F4F-A27B-02D386E16DC2}" presName="connTx" presStyleLbl="parChTrans1D2" presStyleIdx="2" presStyleCnt="5"/>
      <dgm:spPr/>
      <dgm:t>
        <a:bodyPr/>
        <a:lstStyle/>
        <a:p>
          <a:endParaRPr lang="en-ZA"/>
        </a:p>
      </dgm:t>
    </dgm:pt>
    <dgm:pt modelId="{BAE3E6FE-A9B3-4FA5-BFA4-0712A7A25425}" type="pres">
      <dgm:prSet presAssocID="{728C2136-783B-4BEF-952B-33B52CA5440C}" presName="node" presStyleLbl="node1" presStyleIdx="2" presStyleCnt="5" custScaleX="130040">
        <dgm:presLayoutVars>
          <dgm:bulletEnabled val="1"/>
        </dgm:presLayoutVars>
      </dgm:prSet>
      <dgm:spPr/>
      <dgm:t>
        <a:bodyPr/>
        <a:lstStyle/>
        <a:p>
          <a:endParaRPr lang="en-ZA"/>
        </a:p>
      </dgm:t>
    </dgm:pt>
    <dgm:pt modelId="{D495CD53-6C54-458A-B4A8-B0D65B1A9129}" type="pres">
      <dgm:prSet presAssocID="{CB1D3653-FE29-4CEE-94E4-DD80B62CB41D}" presName="Name9" presStyleLbl="parChTrans1D2" presStyleIdx="3" presStyleCnt="5"/>
      <dgm:spPr/>
      <dgm:t>
        <a:bodyPr/>
        <a:lstStyle/>
        <a:p>
          <a:endParaRPr lang="en-ZA"/>
        </a:p>
      </dgm:t>
    </dgm:pt>
    <dgm:pt modelId="{ABCADD92-168F-4D33-A1FC-B6E50C605981}" type="pres">
      <dgm:prSet presAssocID="{CB1D3653-FE29-4CEE-94E4-DD80B62CB41D}" presName="connTx" presStyleLbl="parChTrans1D2" presStyleIdx="3" presStyleCnt="5"/>
      <dgm:spPr/>
      <dgm:t>
        <a:bodyPr/>
        <a:lstStyle/>
        <a:p>
          <a:endParaRPr lang="en-ZA"/>
        </a:p>
      </dgm:t>
    </dgm:pt>
    <dgm:pt modelId="{59ACE9A9-E2DD-40B1-8C5B-A77A0E9F4565}" type="pres">
      <dgm:prSet presAssocID="{451BA896-9DFE-45F4-B526-0865BEC28611}" presName="node" presStyleLbl="node1" presStyleIdx="3" presStyleCnt="5" custScaleX="149389" custRadScaleRad="122837" custRadScaleInc="9505">
        <dgm:presLayoutVars>
          <dgm:bulletEnabled val="1"/>
        </dgm:presLayoutVars>
      </dgm:prSet>
      <dgm:spPr/>
      <dgm:t>
        <a:bodyPr/>
        <a:lstStyle/>
        <a:p>
          <a:endParaRPr lang="en-ZA"/>
        </a:p>
      </dgm:t>
    </dgm:pt>
    <dgm:pt modelId="{C2F272E0-3DDB-4557-A68E-5D9641E9698F}" type="pres">
      <dgm:prSet presAssocID="{6B740FAA-66C8-4825-88AE-1F2D53B52687}" presName="Name9" presStyleLbl="parChTrans1D2" presStyleIdx="4" presStyleCnt="5"/>
      <dgm:spPr/>
      <dgm:t>
        <a:bodyPr/>
        <a:lstStyle/>
        <a:p>
          <a:endParaRPr lang="en-ZA"/>
        </a:p>
      </dgm:t>
    </dgm:pt>
    <dgm:pt modelId="{29B9247B-5FB7-47BF-A155-C66340F41028}" type="pres">
      <dgm:prSet presAssocID="{6B740FAA-66C8-4825-88AE-1F2D53B52687}" presName="connTx" presStyleLbl="parChTrans1D2" presStyleIdx="4" presStyleCnt="5"/>
      <dgm:spPr/>
      <dgm:t>
        <a:bodyPr/>
        <a:lstStyle/>
        <a:p>
          <a:endParaRPr lang="en-ZA"/>
        </a:p>
      </dgm:t>
    </dgm:pt>
    <dgm:pt modelId="{C1E47821-4C56-4D19-BA5A-DDFBE875F02E}" type="pres">
      <dgm:prSet presAssocID="{7E040A0A-B2C7-41CD-8DCE-5E0EB82BC2EC}" presName="node" presStyleLbl="node1" presStyleIdx="4" presStyleCnt="5" custScaleX="153274" custRadScaleRad="115841" custRadScaleInc="-9510">
        <dgm:presLayoutVars>
          <dgm:bulletEnabled val="1"/>
        </dgm:presLayoutVars>
      </dgm:prSet>
      <dgm:spPr/>
      <dgm:t>
        <a:bodyPr/>
        <a:lstStyle/>
        <a:p>
          <a:endParaRPr lang="en-ZA"/>
        </a:p>
      </dgm:t>
    </dgm:pt>
  </dgm:ptLst>
  <dgm:cxnLst>
    <dgm:cxn modelId="{13E5AA48-BAD1-4177-8BD6-8D9DD2B68083}" type="presOf" srcId="{451BA896-9DFE-45F4-B526-0865BEC28611}" destId="{59ACE9A9-E2DD-40B1-8C5B-A77A0E9F4565}" srcOrd="0" destOrd="0" presId="urn:microsoft.com/office/officeart/2005/8/layout/radial1"/>
    <dgm:cxn modelId="{C13E3027-36FD-4682-BCEA-06C1BE6095AA}" srcId="{C26488CD-57F1-4AB0-B797-112F3B3A8EBD}" destId="{89CE0204-D309-496E-85CE-D353F7DFEF2D}" srcOrd="0" destOrd="0" parTransId="{2CB4A862-C8A4-4031-8338-5A75B1CE0C59}" sibTransId="{22403696-A45A-4F6E-8A64-2934B70CE552}"/>
    <dgm:cxn modelId="{7612CB72-E1C5-4958-87BC-6690E2D038A6}" srcId="{C26488CD-57F1-4AB0-B797-112F3B3A8EBD}" destId="{7E040A0A-B2C7-41CD-8DCE-5E0EB82BC2EC}" srcOrd="4" destOrd="0" parTransId="{6B740FAA-66C8-4825-88AE-1F2D53B52687}" sibTransId="{29D9B498-3ED6-45A0-B6A5-20C506879FAD}"/>
    <dgm:cxn modelId="{D80B2F97-BE62-4362-9815-DA7FBF6953FF}" type="presOf" srcId="{CB1D3653-FE29-4CEE-94E4-DD80B62CB41D}" destId="{D495CD53-6C54-458A-B4A8-B0D65B1A9129}" srcOrd="0" destOrd="0" presId="urn:microsoft.com/office/officeart/2005/8/layout/radial1"/>
    <dgm:cxn modelId="{B0553FA1-D76A-448D-BFE5-FC720B936DC4}" type="presOf" srcId="{1F0442D9-1DEB-4B27-9D7D-5E8912768B75}" destId="{EF574B8D-9695-46D9-99C9-32ED728C0DCC}" srcOrd="0" destOrd="0" presId="urn:microsoft.com/office/officeart/2005/8/layout/radial1"/>
    <dgm:cxn modelId="{18F01ED8-179F-4BD1-9B3E-CD52B71F521B}" srcId="{C26488CD-57F1-4AB0-B797-112F3B3A8EBD}" destId="{451BA896-9DFE-45F4-B526-0865BEC28611}" srcOrd="3" destOrd="0" parTransId="{CB1D3653-FE29-4CEE-94E4-DD80B62CB41D}" sibTransId="{D433975E-E6D8-4D1B-A42F-F104C867AA5F}"/>
    <dgm:cxn modelId="{9FC23227-5AD3-492F-8569-BD3D4108F9B8}" srcId="{0F0DC6DE-B654-43AD-ADB0-69A72B6D4504}" destId="{C26488CD-57F1-4AB0-B797-112F3B3A8EBD}" srcOrd="0" destOrd="0" parTransId="{83B2AE8F-8199-4CBA-B149-111199F9EFC8}" sibTransId="{7E37757E-931C-4A69-A8D4-BFC955DD6D40}"/>
    <dgm:cxn modelId="{5301BD90-5DDF-4A7A-AF3D-199A41EDFB13}" type="presOf" srcId="{728C2136-783B-4BEF-952B-33B52CA5440C}" destId="{BAE3E6FE-A9B3-4FA5-BFA4-0712A7A25425}" srcOrd="0" destOrd="0" presId="urn:microsoft.com/office/officeart/2005/8/layout/radial1"/>
    <dgm:cxn modelId="{95831D47-6C42-4B00-B0E2-57AD30E6CBB4}" type="presOf" srcId="{E2B7E954-E3F5-4F4F-A27B-02D386E16DC2}" destId="{00A42B7E-1E31-4DD6-A5BB-1E9868B0998F}" srcOrd="0" destOrd="0" presId="urn:microsoft.com/office/officeart/2005/8/layout/radial1"/>
    <dgm:cxn modelId="{99445507-3768-447A-903B-158ABE188A9F}" type="presOf" srcId="{9D005D67-456F-40E5-BE79-85ED5ABFB805}" destId="{6A833B81-53FA-46E6-967A-A987CD8B52C6}" srcOrd="1" destOrd="0" presId="urn:microsoft.com/office/officeart/2005/8/layout/radial1"/>
    <dgm:cxn modelId="{EFD9C9F2-72D5-4FE7-87A0-92470DDA3048}" type="presOf" srcId="{C26488CD-57F1-4AB0-B797-112F3B3A8EBD}" destId="{870185A0-3A8B-4F15-8BD0-6B03B4826AC9}" srcOrd="0" destOrd="0" presId="urn:microsoft.com/office/officeart/2005/8/layout/radial1"/>
    <dgm:cxn modelId="{D5BA879A-F134-4F1B-A3D8-2C000F9C02F0}" type="presOf" srcId="{6B740FAA-66C8-4825-88AE-1F2D53B52687}" destId="{29B9247B-5FB7-47BF-A155-C66340F41028}" srcOrd="1" destOrd="0" presId="urn:microsoft.com/office/officeart/2005/8/layout/radial1"/>
    <dgm:cxn modelId="{DC179AA3-E6DB-435A-BC78-4610F3AAF554}" type="presOf" srcId="{E2B7E954-E3F5-4F4F-A27B-02D386E16DC2}" destId="{2C746F71-539B-4920-BB3F-C0723ED29C30}" srcOrd="1" destOrd="0" presId="urn:microsoft.com/office/officeart/2005/8/layout/radial1"/>
    <dgm:cxn modelId="{CABE1399-5F89-4E51-BA35-50ED5A0DC7F1}" srcId="{C26488CD-57F1-4AB0-B797-112F3B3A8EBD}" destId="{728C2136-783B-4BEF-952B-33B52CA5440C}" srcOrd="2" destOrd="0" parTransId="{E2B7E954-E3F5-4F4F-A27B-02D386E16DC2}" sibTransId="{9171A087-5838-4C90-8291-4F5C9A90F14F}"/>
    <dgm:cxn modelId="{6B906C0D-D916-4BFC-8AF8-A82C4BB45861}" type="presOf" srcId="{2CB4A862-C8A4-4031-8338-5A75B1CE0C59}" destId="{14CF19D5-A4D5-450E-A4BC-30D8BA06657E}" srcOrd="1" destOrd="0" presId="urn:microsoft.com/office/officeart/2005/8/layout/radial1"/>
    <dgm:cxn modelId="{B987C506-4C9C-44C9-80EE-2C6B5C290CEB}" type="presOf" srcId="{89CE0204-D309-496E-85CE-D353F7DFEF2D}" destId="{03BB3769-47CB-47F0-9390-BE98DE1E4496}" srcOrd="0" destOrd="0" presId="urn:microsoft.com/office/officeart/2005/8/layout/radial1"/>
    <dgm:cxn modelId="{380C5EE7-9D2B-4A6E-BB2A-0CEA655A2158}" type="presOf" srcId="{0F0DC6DE-B654-43AD-ADB0-69A72B6D4504}" destId="{C08B3B76-F58B-4013-9E52-32ECAFBD31C9}" srcOrd="0" destOrd="0" presId="urn:microsoft.com/office/officeart/2005/8/layout/radial1"/>
    <dgm:cxn modelId="{E19A7E93-8023-42D7-A929-0C81385425A0}" type="presOf" srcId="{2CB4A862-C8A4-4031-8338-5A75B1CE0C59}" destId="{7C73ACEA-588D-41EF-951B-455ABA7386C4}" srcOrd="0" destOrd="0" presId="urn:microsoft.com/office/officeart/2005/8/layout/radial1"/>
    <dgm:cxn modelId="{E719D782-B52C-4D40-8799-EB63B654D7B7}" type="presOf" srcId="{CB1D3653-FE29-4CEE-94E4-DD80B62CB41D}" destId="{ABCADD92-168F-4D33-A1FC-B6E50C605981}" srcOrd="1" destOrd="0" presId="urn:microsoft.com/office/officeart/2005/8/layout/radial1"/>
    <dgm:cxn modelId="{6AD64850-61E2-42BB-95CD-B9CF4F1F8320}" srcId="{C26488CD-57F1-4AB0-B797-112F3B3A8EBD}" destId="{1F0442D9-1DEB-4B27-9D7D-5E8912768B75}" srcOrd="1" destOrd="0" parTransId="{9D005D67-456F-40E5-BE79-85ED5ABFB805}" sibTransId="{F35DCFAE-3F4F-48A6-9836-1CE42681E337}"/>
    <dgm:cxn modelId="{A5E50E15-76D7-4D8E-A02E-717704BC00E0}" type="presOf" srcId="{9D005D67-456F-40E5-BE79-85ED5ABFB805}" destId="{77286E43-0EF4-46D6-8317-F1A29C7DF06A}" srcOrd="0" destOrd="0" presId="urn:microsoft.com/office/officeart/2005/8/layout/radial1"/>
    <dgm:cxn modelId="{38289981-C872-4E76-81F2-269D0EF9F731}" type="presOf" srcId="{6B740FAA-66C8-4825-88AE-1F2D53B52687}" destId="{C2F272E0-3DDB-4557-A68E-5D9641E9698F}" srcOrd="0" destOrd="0" presId="urn:microsoft.com/office/officeart/2005/8/layout/radial1"/>
    <dgm:cxn modelId="{A642CE4F-3459-420F-A393-C8F738A2BD51}" type="presOf" srcId="{7E040A0A-B2C7-41CD-8DCE-5E0EB82BC2EC}" destId="{C1E47821-4C56-4D19-BA5A-DDFBE875F02E}" srcOrd="0" destOrd="0" presId="urn:microsoft.com/office/officeart/2005/8/layout/radial1"/>
    <dgm:cxn modelId="{42EBEFFB-F3BC-4A62-B0D8-EA9A329FACDD}" type="presParOf" srcId="{C08B3B76-F58B-4013-9E52-32ECAFBD31C9}" destId="{870185A0-3A8B-4F15-8BD0-6B03B4826AC9}" srcOrd="0" destOrd="0" presId="urn:microsoft.com/office/officeart/2005/8/layout/radial1"/>
    <dgm:cxn modelId="{E0272DBB-6F34-4FCD-AFD2-5CFEA0C80D41}" type="presParOf" srcId="{C08B3B76-F58B-4013-9E52-32ECAFBD31C9}" destId="{7C73ACEA-588D-41EF-951B-455ABA7386C4}" srcOrd="1" destOrd="0" presId="urn:microsoft.com/office/officeart/2005/8/layout/radial1"/>
    <dgm:cxn modelId="{D661A25B-FD3D-445F-8395-EB353D64D1E2}" type="presParOf" srcId="{7C73ACEA-588D-41EF-951B-455ABA7386C4}" destId="{14CF19D5-A4D5-450E-A4BC-30D8BA06657E}" srcOrd="0" destOrd="0" presId="urn:microsoft.com/office/officeart/2005/8/layout/radial1"/>
    <dgm:cxn modelId="{4FF21C70-B298-4BEE-A17C-D6C9D4DDC56C}" type="presParOf" srcId="{C08B3B76-F58B-4013-9E52-32ECAFBD31C9}" destId="{03BB3769-47CB-47F0-9390-BE98DE1E4496}" srcOrd="2" destOrd="0" presId="urn:microsoft.com/office/officeart/2005/8/layout/radial1"/>
    <dgm:cxn modelId="{65009E6D-D335-4699-AA05-66597FE1996C}" type="presParOf" srcId="{C08B3B76-F58B-4013-9E52-32ECAFBD31C9}" destId="{77286E43-0EF4-46D6-8317-F1A29C7DF06A}" srcOrd="3" destOrd="0" presId="urn:microsoft.com/office/officeart/2005/8/layout/radial1"/>
    <dgm:cxn modelId="{3F22AE62-B5B8-4A09-8A0A-681ABEDC9186}" type="presParOf" srcId="{77286E43-0EF4-46D6-8317-F1A29C7DF06A}" destId="{6A833B81-53FA-46E6-967A-A987CD8B52C6}" srcOrd="0" destOrd="0" presId="urn:microsoft.com/office/officeart/2005/8/layout/radial1"/>
    <dgm:cxn modelId="{56352C43-EE8F-4743-B30E-8525AB5CF493}" type="presParOf" srcId="{C08B3B76-F58B-4013-9E52-32ECAFBD31C9}" destId="{EF574B8D-9695-46D9-99C9-32ED728C0DCC}" srcOrd="4" destOrd="0" presId="urn:microsoft.com/office/officeart/2005/8/layout/radial1"/>
    <dgm:cxn modelId="{7170C180-2356-48DC-8B15-31879BE5B1E2}" type="presParOf" srcId="{C08B3B76-F58B-4013-9E52-32ECAFBD31C9}" destId="{00A42B7E-1E31-4DD6-A5BB-1E9868B0998F}" srcOrd="5" destOrd="0" presId="urn:microsoft.com/office/officeart/2005/8/layout/radial1"/>
    <dgm:cxn modelId="{7D9BCB24-8B21-4DC4-AA6D-3175AEFC48C3}" type="presParOf" srcId="{00A42B7E-1E31-4DD6-A5BB-1E9868B0998F}" destId="{2C746F71-539B-4920-BB3F-C0723ED29C30}" srcOrd="0" destOrd="0" presId="urn:microsoft.com/office/officeart/2005/8/layout/radial1"/>
    <dgm:cxn modelId="{C5764584-8CD7-428F-8618-8555DEFE1255}" type="presParOf" srcId="{C08B3B76-F58B-4013-9E52-32ECAFBD31C9}" destId="{BAE3E6FE-A9B3-4FA5-BFA4-0712A7A25425}" srcOrd="6" destOrd="0" presId="urn:microsoft.com/office/officeart/2005/8/layout/radial1"/>
    <dgm:cxn modelId="{BFAA2AB2-74C1-41D7-9750-DBBCACBE4731}" type="presParOf" srcId="{C08B3B76-F58B-4013-9E52-32ECAFBD31C9}" destId="{D495CD53-6C54-458A-B4A8-B0D65B1A9129}" srcOrd="7" destOrd="0" presId="urn:microsoft.com/office/officeart/2005/8/layout/radial1"/>
    <dgm:cxn modelId="{D27C71D1-AD34-41A4-B23E-8E0B4EA5FB91}" type="presParOf" srcId="{D495CD53-6C54-458A-B4A8-B0D65B1A9129}" destId="{ABCADD92-168F-4D33-A1FC-B6E50C605981}" srcOrd="0" destOrd="0" presId="urn:microsoft.com/office/officeart/2005/8/layout/radial1"/>
    <dgm:cxn modelId="{0C606270-3743-4DF8-BFCC-DBDB75EF3CE9}" type="presParOf" srcId="{C08B3B76-F58B-4013-9E52-32ECAFBD31C9}" destId="{59ACE9A9-E2DD-40B1-8C5B-A77A0E9F4565}" srcOrd="8" destOrd="0" presId="urn:microsoft.com/office/officeart/2005/8/layout/radial1"/>
    <dgm:cxn modelId="{4959E0A0-4288-467F-8111-0A07D8E79922}" type="presParOf" srcId="{C08B3B76-F58B-4013-9E52-32ECAFBD31C9}" destId="{C2F272E0-3DDB-4557-A68E-5D9641E9698F}" srcOrd="9" destOrd="0" presId="urn:microsoft.com/office/officeart/2005/8/layout/radial1"/>
    <dgm:cxn modelId="{9C732549-9E1F-45C1-95D6-CB6C863C9234}" type="presParOf" srcId="{C2F272E0-3DDB-4557-A68E-5D9641E9698F}" destId="{29B9247B-5FB7-47BF-A155-C66340F41028}" srcOrd="0" destOrd="0" presId="urn:microsoft.com/office/officeart/2005/8/layout/radial1"/>
    <dgm:cxn modelId="{464F19CD-CB56-4838-9A6F-A37B81FF7134}" type="presParOf" srcId="{C08B3B76-F58B-4013-9E52-32ECAFBD31C9}" destId="{C1E47821-4C56-4D19-BA5A-DDFBE875F02E}" srcOrd="10"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0.12121</cdr:x>
      <cdr:y>0.05376</cdr:y>
    </cdr:from>
    <cdr:to>
      <cdr:x>0.89256</cdr:x>
      <cdr:y>0.18996</cdr:y>
    </cdr:to>
    <cdr:sp macro="" textlink="">
      <cdr:nvSpPr>
        <cdr:cNvPr id="2" name="TextBox 1"/>
        <cdr:cNvSpPr txBox="1"/>
      </cdr:nvSpPr>
      <cdr:spPr>
        <a:xfrm xmlns:a="http://schemas.openxmlformats.org/drawingml/2006/main">
          <a:off x="419100" y="142875"/>
          <a:ext cx="2666999" cy="3619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ZA" sz="2000" b="1" dirty="0"/>
            <a:t>Performance</a:t>
          </a:r>
          <a:r>
            <a:rPr lang="en-ZA" sz="2000" b="1" baseline="0" dirty="0"/>
            <a:t> Trend 2017/18 vs 2018/19</a:t>
          </a:r>
          <a:endParaRPr lang="en-ZA" sz="2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4" y="0"/>
            <a:ext cx="2945660" cy="496332"/>
          </a:xfrm>
          <a:prstGeom prst="rect">
            <a:avLst/>
          </a:prstGeom>
        </p:spPr>
        <p:txBody>
          <a:bodyPr vert="horz" lIns="91440" tIns="45720" rIns="91440" bIns="45720" rtlCol="0"/>
          <a:lstStyle>
            <a:lvl1pPr algn="r">
              <a:defRPr sz="1200"/>
            </a:lvl1pPr>
          </a:lstStyle>
          <a:p>
            <a:fld id="{DDABFB02-BABE-40C6-973F-A6FCD770DE74}" type="datetimeFigureOut">
              <a:rPr lang="en-ZA" smtClean="0"/>
              <a:pPr/>
              <a:t>2019/02/14</a:t>
            </a:fld>
            <a:endParaRPr lang="en-ZA" dirty="0"/>
          </a:p>
        </p:txBody>
      </p:sp>
      <p:sp>
        <p:nvSpPr>
          <p:cNvPr id="4" name="Footer Placeholder 3"/>
          <p:cNvSpPr>
            <a:spLocks noGrp="1"/>
          </p:cNvSpPr>
          <p:nvPr>
            <p:ph type="ftr" sz="quarter" idx="2"/>
          </p:nvPr>
        </p:nvSpPr>
        <p:spPr>
          <a:xfrm>
            <a:off x="0" y="9428584"/>
            <a:ext cx="2945660"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4" y="9428584"/>
            <a:ext cx="2945660" cy="496332"/>
          </a:xfrm>
          <a:prstGeom prst="rect">
            <a:avLst/>
          </a:prstGeom>
        </p:spPr>
        <p:txBody>
          <a:bodyPr vert="horz" lIns="91440" tIns="45720" rIns="91440" bIns="45720" rtlCol="0" anchor="b"/>
          <a:lstStyle>
            <a:lvl1pPr algn="r">
              <a:defRPr sz="1200"/>
            </a:lvl1pPr>
          </a:lstStyle>
          <a:p>
            <a:fld id="{2C2DA808-CEC0-4E5A-90BC-7A715475E561}" type="slidenum">
              <a:rPr lang="en-ZA" smtClean="0"/>
              <a:pPr/>
              <a:t>‹#›</a:t>
            </a:fld>
            <a:endParaRPr lang="en-ZA" dirty="0"/>
          </a:p>
        </p:txBody>
      </p:sp>
    </p:spTree>
    <p:extLst>
      <p:ext uri="{BB962C8B-B14F-4D97-AF65-F5344CB8AC3E}">
        <p14:creationId xmlns:p14="http://schemas.microsoft.com/office/powerpoint/2010/main" xmlns=""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0"/>
            <a:ext cx="2945660" cy="496332"/>
          </a:xfrm>
          <a:prstGeom prst="rect">
            <a:avLst/>
          </a:prstGeom>
        </p:spPr>
        <p:txBody>
          <a:bodyPr vert="horz" lIns="91440" tIns="45720" rIns="91440" bIns="45720" rtlCol="0"/>
          <a:lstStyle>
            <a:lvl1pPr algn="r">
              <a:defRPr sz="1200"/>
            </a:lvl1pPr>
          </a:lstStyle>
          <a:p>
            <a:fld id="{8FD1F4CF-9162-42C9-96F2-47DAB2DBAB68}" type="datetimeFigureOut">
              <a:rPr lang="en-ZA" smtClean="0"/>
              <a:pPr/>
              <a:t>2019/02/14</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60"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4"/>
            <a:ext cx="2945660" cy="496332"/>
          </a:xfrm>
          <a:prstGeom prst="rect">
            <a:avLst/>
          </a:prstGeom>
        </p:spPr>
        <p:txBody>
          <a:bodyPr vert="horz" lIns="91440" tIns="45720" rIns="91440" bIns="45720" rtlCol="0" anchor="b"/>
          <a:lstStyle>
            <a:lvl1pPr algn="r">
              <a:defRPr sz="1200"/>
            </a:lvl1pPr>
          </a:lstStyle>
          <a:p>
            <a:fld id="{00B0B14A-3DA4-4294-B78D-FE62D9387E6A}" type="slidenum">
              <a:rPr lang="en-ZA" smtClean="0"/>
              <a:pPr/>
              <a:t>‹#›</a:t>
            </a:fld>
            <a:endParaRPr lang="en-ZA" dirty="0"/>
          </a:p>
        </p:txBody>
      </p:sp>
    </p:spTree>
    <p:extLst>
      <p:ext uri="{BB962C8B-B14F-4D97-AF65-F5344CB8AC3E}">
        <p14:creationId xmlns:p14="http://schemas.microsoft.com/office/powerpoint/2010/main" xmlns=""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0B14A-3DA4-4294-B78D-FE62D9387E6A}" type="slidenum">
              <a:rPr lang="en-ZA" smtClean="0"/>
              <a:pPr/>
              <a:t>2</a:t>
            </a:fld>
            <a:endParaRPr lang="en-ZA" dirty="0"/>
          </a:p>
        </p:txBody>
      </p:sp>
    </p:spTree>
    <p:extLst>
      <p:ext uri="{BB962C8B-B14F-4D97-AF65-F5344CB8AC3E}">
        <p14:creationId xmlns:p14="http://schemas.microsoft.com/office/powerpoint/2010/main" xmlns="" val="18802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0B14A-3DA4-4294-B78D-FE62D9387E6A}" type="slidenum">
              <a:rPr lang="en-ZA" smtClean="0"/>
              <a:pPr/>
              <a:t>4</a:t>
            </a:fld>
            <a:endParaRPr lang="en-ZA" dirty="0"/>
          </a:p>
        </p:txBody>
      </p:sp>
    </p:spTree>
    <p:extLst>
      <p:ext uri="{BB962C8B-B14F-4D97-AF65-F5344CB8AC3E}">
        <p14:creationId xmlns:p14="http://schemas.microsoft.com/office/powerpoint/2010/main" xmlns="" val="3074976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AB9F919-FC35-4312-94FA-989C8D5706AB}" type="slidenum">
              <a:rPr lang="en-ZA" smtClean="0"/>
              <a:pPr/>
              <a:t>5</a:t>
            </a:fld>
            <a:endParaRPr lang="en-ZA" dirty="0"/>
          </a:p>
        </p:txBody>
      </p:sp>
    </p:spTree>
    <p:extLst>
      <p:ext uri="{BB962C8B-B14F-4D97-AF65-F5344CB8AC3E}">
        <p14:creationId xmlns:p14="http://schemas.microsoft.com/office/powerpoint/2010/main" xmlns="" val="507681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AB9F919-FC35-4312-94FA-989C8D5706AB}" type="slidenum">
              <a:rPr lang="en-ZA" smtClean="0"/>
              <a:pPr/>
              <a:t>7</a:t>
            </a:fld>
            <a:endParaRPr lang="en-ZA" dirty="0"/>
          </a:p>
        </p:txBody>
      </p:sp>
    </p:spTree>
    <p:extLst>
      <p:ext uri="{BB962C8B-B14F-4D97-AF65-F5344CB8AC3E}">
        <p14:creationId xmlns:p14="http://schemas.microsoft.com/office/powerpoint/2010/main" xmlns="" val="507681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txBox="1">
            <a:spLocks noGrp="1" noChangeArrowheads="1"/>
          </p:cNvSpPr>
          <p:nvPr/>
        </p:nvSpPr>
        <p:spPr bwMode="auto">
          <a:xfrm>
            <a:off x="3849899" y="9428402"/>
            <a:ext cx="2946189" cy="496650"/>
          </a:xfrm>
          <a:prstGeom prst="rect">
            <a:avLst/>
          </a:prstGeom>
          <a:noFill/>
          <a:ln w="9525">
            <a:noFill/>
            <a:miter lim="800000"/>
            <a:headEnd/>
            <a:tailEnd/>
          </a:ln>
        </p:spPr>
        <p:txBody>
          <a:bodyPr anchor="b"/>
          <a:lstStyle/>
          <a:p>
            <a:pPr algn="r" defTabSz="930275" fontAlgn="base">
              <a:spcBef>
                <a:spcPct val="0"/>
              </a:spcBef>
              <a:spcAft>
                <a:spcPct val="0"/>
              </a:spcAft>
            </a:pPr>
            <a:fld id="{D556C5AC-BA57-4727-8A94-DDA010B0526D}" type="slidenum">
              <a:rPr lang="en-GB" sz="1200">
                <a:solidFill>
                  <a:prstClr val="black"/>
                </a:solidFill>
                <a:latin typeface="Arial" charset="0"/>
                <a:ea typeface="ＭＳ Ｐゴシック"/>
              </a:rPr>
              <a:pPr algn="r" defTabSz="930275" fontAlgn="base">
                <a:spcBef>
                  <a:spcPct val="0"/>
                </a:spcBef>
                <a:spcAft>
                  <a:spcPct val="0"/>
                </a:spcAft>
              </a:pPr>
              <a:t>8</a:t>
            </a:fld>
            <a:endParaRPr lang="en-GB" sz="1200">
              <a:solidFill>
                <a:prstClr val="black"/>
              </a:solidFill>
              <a:latin typeface="Arial" charset="0"/>
              <a:ea typeface="ＭＳ Ｐゴシック"/>
            </a:endParaRPr>
          </a:p>
        </p:txBody>
      </p:sp>
      <p:sp>
        <p:nvSpPr>
          <p:cNvPr id="105474" name="Rectangle 2"/>
          <p:cNvSpPr>
            <a:spLocks noGrp="1" noRot="1" noChangeAspect="1" noChangeArrowheads="1" noTextEdit="1"/>
          </p:cNvSpPr>
          <p:nvPr>
            <p:ph type="sldImg"/>
          </p:nvPr>
        </p:nvSpPr>
        <p:spPr bwMode="auto">
          <a:xfrm>
            <a:off x="922338" y="744538"/>
            <a:ext cx="4962525" cy="3722687"/>
          </a:xfrm>
          <a:noFill/>
          <a:ln>
            <a:solidFill>
              <a:srgbClr val="000000"/>
            </a:solidFill>
            <a:miter lim="800000"/>
            <a:headEnd/>
            <a:tailEnd/>
          </a:ln>
        </p:spPr>
      </p:sp>
      <p:sp>
        <p:nvSpPr>
          <p:cNvPr id="105475" name="Rectangle 3"/>
          <p:cNvSpPr>
            <a:spLocks noGrp="1" noChangeArrowheads="1"/>
          </p:cNvSpPr>
          <p:nvPr>
            <p:ph type="body" idx="1"/>
          </p:nvPr>
        </p:nvSpPr>
        <p:spPr bwMode="auto">
          <a:xfrm>
            <a:off x="679768" y="4714202"/>
            <a:ext cx="5438140" cy="4468256"/>
          </a:xfrm>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D145F13-43CF-431A-9D54-D66DEC5EBAD8}" type="datetime1">
              <a:rPr lang="en-US" smtClean="0"/>
              <a:pPr>
                <a:defRPr/>
              </a:pPr>
              <a:t>2/14/2019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00740C-6C01-4018-A5CF-B75C7655A4D5}" type="slidenum">
              <a:rPr lang="en-US"/>
              <a:pPr>
                <a:defRPr/>
              </a:pPr>
              <a:t>‹#›</a:t>
            </a:fld>
            <a:endParaRPr lang="en-US" dirty="0"/>
          </a:p>
        </p:txBody>
      </p:sp>
    </p:spTree>
    <p:extLst>
      <p:ext uri="{BB962C8B-B14F-4D97-AF65-F5344CB8AC3E}">
        <p14:creationId xmlns:p14="http://schemas.microsoft.com/office/powerpoint/2010/main" xmlns="" val="238775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0A9F24C3-E28E-4D2B-934E-F5BABEB27110}" type="datetime1">
              <a:rPr lang="en-US" smtClean="0"/>
              <a:pPr>
                <a:defRPr/>
              </a:pPr>
              <a:t>2/14/2019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CD5E8-4CF9-40FA-9D71-61A21CF874F9}" type="slidenum">
              <a:rPr lang="en-US"/>
              <a:pPr>
                <a:defRPr/>
              </a:pPr>
              <a:t>‹#›</a:t>
            </a:fld>
            <a:endParaRPr lang="en-US" dirty="0"/>
          </a:p>
        </p:txBody>
      </p:sp>
    </p:spTree>
    <p:extLst>
      <p:ext uri="{BB962C8B-B14F-4D97-AF65-F5344CB8AC3E}">
        <p14:creationId xmlns:p14="http://schemas.microsoft.com/office/powerpoint/2010/main" xmlns="" val="41318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69285283-4BA1-4877-B18C-9ECC8329BA09}" type="datetime1">
              <a:rPr lang="en-US" smtClean="0"/>
              <a:pPr>
                <a:defRPr/>
              </a:pPr>
              <a:t>2/14/2019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3A8A88-0AE8-4247-9912-6B6AE6BE9F74}" type="slidenum">
              <a:rPr lang="en-US"/>
              <a:pPr>
                <a:defRPr/>
              </a:pPr>
              <a:t>‹#›</a:t>
            </a:fld>
            <a:endParaRPr lang="en-US" dirty="0"/>
          </a:p>
        </p:txBody>
      </p:sp>
    </p:spTree>
    <p:extLst>
      <p:ext uri="{BB962C8B-B14F-4D97-AF65-F5344CB8AC3E}">
        <p14:creationId xmlns:p14="http://schemas.microsoft.com/office/powerpoint/2010/main" xmlns="" val="197204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435A2A0A-E93E-4007-B1B8-F45A006C01DD}" type="datetime1">
              <a:rPr lang="en-US" smtClean="0"/>
              <a:pPr>
                <a:defRPr/>
              </a:pPr>
              <a:t>2/14/2019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6AF1B2-E7A4-446A-84DC-90AA83BA6A19}" type="slidenum">
              <a:rPr lang="en-US"/>
              <a:pPr>
                <a:defRPr/>
              </a:pPr>
              <a:t>‹#›</a:t>
            </a:fld>
            <a:endParaRPr lang="en-US" dirty="0"/>
          </a:p>
        </p:txBody>
      </p:sp>
    </p:spTree>
    <p:extLst>
      <p:ext uri="{BB962C8B-B14F-4D97-AF65-F5344CB8AC3E}">
        <p14:creationId xmlns:p14="http://schemas.microsoft.com/office/powerpoint/2010/main" xmlns="" val="279306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86FCB1F8-D787-403D-AC88-FB060938B755}" type="datetime1">
              <a:rPr lang="en-US" smtClean="0"/>
              <a:pPr>
                <a:defRPr/>
              </a:pPr>
              <a:t>2/14/2019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08C020-5014-4A95-938F-D43DD3BD30E1}" type="slidenum">
              <a:rPr lang="en-US"/>
              <a:pPr>
                <a:defRPr/>
              </a:pPr>
              <a:t>‹#›</a:t>
            </a:fld>
            <a:endParaRPr lang="en-US" dirty="0"/>
          </a:p>
        </p:txBody>
      </p:sp>
    </p:spTree>
    <p:extLst>
      <p:ext uri="{BB962C8B-B14F-4D97-AF65-F5344CB8AC3E}">
        <p14:creationId xmlns:p14="http://schemas.microsoft.com/office/powerpoint/2010/main" xmlns="" val="104778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9D760B40-33D1-4A78-84E2-168A6D4EF3C6}" type="datetime1">
              <a:rPr lang="en-US" smtClean="0"/>
              <a:pPr>
                <a:defRPr/>
              </a:pPr>
              <a:t>2/14/2019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A7A15-FAE7-49E2-908D-FB5D78A7FA53}" type="slidenum">
              <a:rPr lang="en-US"/>
              <a:pPr>
                <a:defRPr/>
              </a:pPr>
              <a:t>‹#›</a:t>
            </a:fld>
            <a:endParaRPr lang="en-US" dirty="0"/>
          </a:p>
        </p:txBody>
      </p:sp>
    </p:spTree>
    <p:extLst>
      <p:ext uri="{BB962C8B-B14F-4D97-AF65-F5344CB8AC3E}">
        <p14:creationId xmlns:p14="http://schemas.microsoft.com/office/powerpoint/2010/main" xmlns="" val="32723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45481902-ECFB-4FB6-9837-1A3211969C18}" type="datetime1">
              <a:rPr lang="en-US" smtClean="0"/>
              <a:pPr>
                <a:defRPr/>
              </a:pPr>
              <a:t>2/14/2019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4D4705D-D417-401A-894A-DAACC86796FE}" type="slidenum">
              <a:rPr lang="en-US"/>
              <a:pPr>
                <a:defRPr/>
              </a:pPr>
              <a:t>‹#›</a:t>
            </a:fld>
            <a:endParaRPr lang="en-US" dirty="0"/>
          </a:p>
        </p:txBody>
      </p:sp>
    </p:spTree>
    <p:extLst>
      <p:ext uri="{BB962C8B-B14F-4D97-AF65-F5344CB8AC3E}">
        <p14:creationId xmlns:p14="http://schemas.microsoft.com/office/powerpoint/2010/main" xmlns="" val="33596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666605-190D-44AB-9886-5AD82306859A}" type="datetime1">
              <a:rPr lang="en-US" smtClean="0"/>
              <a:pPr>
                <a:defRPr/>
              </a:pPr>
              <a:t>2/14/2019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EE383F-EC86-405A-B485-FE7E7178F53F}" type="slidenum">
              <a:rPr lang="en-US"/>
              <a:pPr>
                <a:defRPr/>
              </a:pPr>
              <a:t>‹#›</a:t>
            </a:fld>
            <a:endParaRPr lang="en-US" dirty="0"/>
          </a:p>
        </p:txBody>
      </p:sp>
    </p:spTree>
    <p:extLst>
      <p:ext uri="{BB962C8B-B14F-4D97-AF65-F5344CB8AC3E}">
        <p14:creationId xmlns:p14="http://schemas.microsoft.com/office/powerpoint/2010/main" xmlns="" val="255817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45AAE09-F8A6-4636-9DA6-8EE4F7873E37}" type="datetime1">
              <a:rPr lang="en-US" smtClean="0"/>
              <a:pPr>
                <a:defRPr/>
              </a:pPr>
              <a:t>2/14/2019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1A11813-0B29-44F7-BF30-6CAF80A3F5F0}" type="slidenum">
              <a:rPr lang="en-US"/>
              <a:pPr>
                <a:defRPr/>
              </a:pPr>
              <a:t>‹#›</a:t>
            </a:fld>
            <a:endParaRPr lang="en-US" dirty="0"/>
          </a:p>
        </p:txBody>
      </p:sp>
    </p:spTree>
    <p:extLst>
      <p:ext uri="{BB962C8B-B14F-4D97-AF65-F5344CB8AC3E}">
        <p14:creationId xmlns:p14="http://schemas.microsoft.com/office/powerpoint/2010/main" xmlns="" val="29525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989EED5E-F317-49F9-A57F-BC29291B1993}" type="datetime1">
              <a:rPr lang="en-US" smtClean="0"/>
              <a:pPr>
                <a:defRPr/>
              </a:pPr>
              <a:t>2/14/2019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6C1343-9C7F-4B45-87B8-7011318DC00A}" type="slidenum">
              <a:rPr lang="en-US"/>
              <a:pPr>
                <a:defRPr/>
              </a:pPr>
              <a:t>‹#›</a:t>
            </a:fld>
            <a:endParaRPr lang="en-US" dirty="0"/>
          </a:p>
        </p:txBody>
      </p:sp>
    </p:spTree>
    <p:extLst>
      <p:ext uri="{BB962C8B-B14F-4D97-AF65-F5344CB8AC3E}">
        <p14:creationId xmlns:p14="http://schemas.microsoft.com/office/powerpoint/2010/main" xmlns="" val="21210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63614473-09A2-4634-B50C-3A1B84A95613}" type="datetime1">
              <a:rPr lang="en-US" smtClean="0"/>
              <a:pPr>
                <a:defRPr/>
              </a:pPr>
              <a:t>2/14/2019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8CBD58-72F8-47A2-BBA2-F334F95CAAF4}" type="slidenum">
              <a:rPr lang="en-US"/>
              <a:pPr>
                <a:defRPr/>
              </a:pPr>
              <a:t>‹#›</a:t>
            </a:fld>
            <a:endParaRPr lang="en-US" dirty="0"/>
          </a:p>
        </p:txBody>
      </p:sp>
    </p:spTree>
    <p:extLst>
      <p:ext uri="{BB962C8B-B14F-4D97-AF65-F5344CB8AC3E}">
        <p14:creationId xmlns:p14="http://schemas.microsoft.com/office/powerpoint/2010/main" xmlns="" val="319044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defRPr>
            </a:lvl1pPr>
          </a:lstStyle>
          <a:p>
            <a:pPr defTabSz="457200" fontAlgn="base">
              <a:spcBef>
                <a:spcPct val="0"/>
              </a:spcBef>
              <a:spcAft>
                <a:spcPct val="0"/>
              </a:spcAft>
              <a:defRPr/>
            </a:pPr>
            <a:fld id="{E03FEB3A-10F2-47F1-8363-A7F169E74761}" type="datetime1">
              <a:rPr lang="en-US" smtClean="0"/>
              <a:pPr defTabSz="457200" fontAlgn="base">
                <a:spcBef>
                  <a:spcPct val="0"/>
                </a:spcBef>
                <a:spcAft>
                  <a:spcPct val="0"/>
                </a:spcAft>
                <a:defRPr/>
              </a:pPr>
              <a:t>2/14/2019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defRPr>
            </a:lvl1pPr>
          </a:lstStyle>
          <a:p>
            <a:pPr defTabSz="457200" fontAlgn="base">
              <a:spcBef>
                <a:spcPct val="0"/>
              </a:spcBef>
              <a:spcAft>
                <a:spcPct val="0"/>
              </a:spcAft>
              <a:defRPr/>
            </a:pPr>
            <a:fld id="{2FF7B5DB-245E-4E0D-9231-0995256D0CAC}"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xmlns="" val="575731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mj-cs"/>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New_Powerpoint presentation-01.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Title 16"/>
          <p:cNvSpPr txBox="1">
            <a:spLocks/>
          </p:cNvSpPr>
          <p:nvPr/>
        </p:nvSpPr>
        <p:spPr bwMode="auto">
          <a:xfrm>
            <a:off x="329886" y="541177"/>
            <a:ext cx="8424936" cy="22178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a:r>
              <a:rPr lang="en-ZA" sz="2800" b="1" dirty="0" smtClean="0">
                <a:cs typeface="Aharoni" panose="02010803020104030203" pitchFamily="2" charset="-79"/>
              </a:rPr>
              <a:t>NEDLAC PRESENTATION </a:t>
            </a:r>
          </a:p>
          <a:p>
            <a:pPr algn="ctr"/>
            <a:r>
              <a:rPr lang="en-ZA" sz="2800" b="1" dirty="0">
                <a:latin typeface="+mn-lt"/>
                <a:cs typeface="Aharoni" panose="02010803020104030203" pitchFamily="2" charset="-79"/>
              </a:rPr>
              <a:t>Portfolio Committee on </a:t>
            </a:r>
            <a:r>
              <a:rPr lang="en-ZA" sz="2800" b="1" dirty="0" smtClean="0">
                <a:latin typeface="+mn-lt"/>
                <a:cs typeface="Aharoni" panose="02010803020104030203" pitchFamily="2" charset="-79"/>
              </a:rPr>
              <a:t>Labour</a:t>
            </a:r>
          </a:p>
          <a:p>
            <a:pPr algn="ctr"/>
            <a:r>
              <a:rPr lang="en-ZA" sz="2800" b="1" dirty="0" smtClean="0">
                <a:latin typeface="+mn-lt"/>
                <a:cs typeface="Aharoni" panose="02010803020104030203" pitchFamily="2" charset="-79"/>
              </a:rPr>
              <a:t>Quarter 1 and 2 (2018/19)</a:t>
            </a:r>
          </a:p>
        </p:txBody>
      </p:sp>
      <p:sp>
        <p:nvSpPr>
          <p:cNvPr id="13316" name="Subtitle 17"/>
          <p:cNvSpPr txBox="1">
            <a:spLocks/>
          </p:cNvSpPr>
          <p:nvPr/>
        </p:nvSpPr>
        <p:spPr bwMode="auto">
          <a:xfrm>
            <a:off x="169996" y="2759075"/>
            <a:ext cx="1872208"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sz="1600" b="1" dirty="0" smtClean="0">
                <a:solidFill>
                  <a:srgbClr val="006600"/>
                </a:solidFill>
                <a:latin typeface="+mj-lt"/>
                <a:ea typeface="ＭＳ Ｐゴシック" pitchFamily="-80" charset="-128"/>
              </a:rPr>
              <a:t>13 FEBRUARY 2019</a:t>
            </a:r>
            <a:endParaRPr lang="en-US" sz="1600" b="1" dirty="0">
              <a:solidFill>
                <a:srgbClr val="006600"/>
              </a:solidFill>
              <a:latin typeface="+mj-lt"/>
              <a:ea typeface="ＭＳ Ｐゴシック" pitchFamily="-80" charset="-128"/>
            </a:endParaRPr>
          </a:p>
        </p:txBody>
      </p:sp>
      <p:sp>
        <p:nvSpPr>
          <p:cNvPr id="13317" name="Subtitle 17"/>
          <p:cNvSpPr txBox="1">
            <a:spLocks/>
          </p:cNvSpPr>
          <p:nvPr/>
        </p:nvSpPr>
        <p:spPr bwMode="auto">
          <a:xfrm>
            <a:off x="2987824" y="2568019"/>
            <a:ext cx="5760640" cy="1120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defTabSz="457200" eaLnBrk="1" fontAlgn="base" hangingPunct="1">
              <a:spcBef>
                <a:spcPct val="20000"/>
              </a:spcBef>
              <a:spcAft>
                <a:spcPct val="0"/>
              </a:spcAft>
            </a:pPr>
            <a:endParaRPr lang="en-US" sz="2200" b="1" u="sng" dirty="0">
              <a:solidFill>
                <a:srgbClr val="404040"/>
              </a:solidFill>
              <a:latin typeface="Arial" pitchFamily="34" charset="0"/>
              <a:ea typeface="ＭＳ Ｐゴシック" pitchFamily="34" charset="-128"/>
              <a:cs typeface="Arial" pitchFamily="34" charset="0"/>
            </a:endParaRPr>
          </a:p>
        </p:txBody>
      </p:sp>
      <p:pic>
        <p:nvPicPr>
          <p:cNvPr id="7170" name="Picture 2" descr="nedlac"/>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65710" y="5831218"/>
            <a:ext cx="1200150"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92511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solidFill>
                  <a:prstClr val="black"/>
                </a:solidFill>
                <a:latin typeface="Arial" pitchFamily="34" charset="0"/>
                <a:cs typeface="Arial" pitchFamily="34" charset="0"/>
              </a:rPr>
              <a:t>COMPARATIVE ANALYSIS PER STRATEGIC OBJECTIVE </a:t>
            </a:r>
            <a:r>
              <a:rPr lang="en-US" sz="2000" b="1" dirty="0" smtClean="0">
                <a:solidFill>
                  <a:prstClr val="black"/>
                </a:solidFill>
                <a:latin typeface="Arial" pitchFamily="34" charset="0"/>
                <a:cs typeface="Arial" pitchFamily="34" charset="0"/>
              </a:rPr>
              <a:t>2018/19</a:t>
            </a:r>
            <a:r>
              <a:rPr lang="en-US" sz="2000" b="1" dirty="0">
                <a:solidFill>
                  <a:prstClr val="black"/>
                </a:solidFill>
                <a:latin typeface="Arial" pitchFamily="34" charset="0"/>
                <a:cs typeface="Arial" pitchFamily="34" charset="0"/>
              </a:rPr>
              <a:t/>
            </a:r>
            <a:br>
              <a:rPr lang="en-US" sz="2000" b="1" dirty="0">
                <a:solidFill>
                  <a:prstClr val="black"/>
                </a:solidFill>
                <a:latin typeface="Arial" pitchFamily="34" charset="0"/>
                <a:cs typeface="Arial" pitchFamily="34" charset="0"/>
              </a:rPr>
            </a:br>
            <a:r>
              <a:rPr lang="en-US" sz="2000" b="1" dirty="0">
                <a:solidFill>
                  <a:prstClr val="black"/>
                </a:solidFill>
                <a:latin typeface="Arial" pitchFamily="34" charset="0"/>
                <a:cs typeface="Arial" pitchFamily="34" charset="0"/>
              </a:rPr>
              <a:t>QUARTERS </a:t>
            </a:r>
            <a:r>
              <a:rPr lang="en-US" sz="2000" b="1" dirty="0" smtClean="0">
                <a:solidFill>
                  <a:prstClr val="black"/>
                </a:solidFill>
                <a:latin typeface="Arial" pitchFamily="34" charset="0"/>
                <a:cs typeface="Arial" pitchFamily="34" charset="0"/>
              </a:rPr>
              <a:t>1-2 (CONT)</a:t>
            </a:r>
            <a:endParaRPr lang="en-US" sz="2200" dirty="0">
              <a:latin typeface="Arial Black" pitchFamily="34" charset="0"/>
            </a:endParaRPr>
          </a:p>
        </p:txBody>
      </p:sp>
      <p:sp>
        <p:nvSpPr>
          <p:cNvPr id="3" name="Content Placeholder 2"/>
          <p:cNvSpPr>
            <a:spLocks noGrp="1"/>
          </p:cNvSpPr>
          <p:nvPr>
            <p:ph idx="1"/>
          </p:nvPr>
        </p:nvSpPr>
        <p:spPr/>
        <p:txBody>
          <a:bodyPr/>
          <a:lstStyle/>
          <a:p>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xmlns="" val="997366627"/>
              </p:ext>
            </p:extLst>
          </p:nvPr>
        </p:nvGraphicFramePr>
        <p:xfrm>
          <a:off x="323528" y="1340769"/>
          <a:ext cx="8496944" cy="4981865"/>
        </p:xfrm>
        <a:graphic>
          <a:graphicData uri="http://schemas.openxmlformats.org/drawingml/2006/table">
            <a:tbl>
              <a:tblPr/>
              <a:tblGrid>
                <a:gridCol w="2784513">
                  <a:extLst>
                    <a:ext uri="{9D8B030D-6E8A-4147-A177-3AD203B41FA5}">
                      <a16:colId xmlns:a16="http://schemas.microsoft.com/office/drawing/2014/main" xmlns="" val="20000"/>
                    </a:ext>
                  </a:extLst>
                </a:gridCol>
                <a:gridCol w="837609">
                  <a:extLst>
                    <a:ext uri="{9D8B030D-6E8A-4147-A177-3AD203B41FA5}">
                      <a16:colId xmlns:a16="http://schemas.microsoft.com/office/drawing/2014/main" xmlns="" val="20001"/>
                    </a:ext>
                  </a:extLst>
                </a:gridCol>
                <a:gridCol w="960562">
                  <a:extLst>
                    <a:ext uri="{9D8B030D-6E8A-4147-A177-3AD203B41FA5}">
                      <a16:colId xmlns:a16="http://schemas.microsoft.com/office/drawing/2014/main" xmlns="" val="20002"/>
                    </a:ext>
                  </a:extLst>
                </a:gridCol>
                <a:gridCol w="960562">
                  <a:extLst>
                    <a:ext uri="{9D8B030D-6E8A-4147-A177-3AD203B41FA5}">
                      <a16:colId xmlns:a16="http://schemas.microsoft.com/office/drawing/2014/main" xmlns="" val="20003"/>
                    </a:ext>
                  </a:extLst>
                </a:gridCol>
                <a:gridCol w="960562">
                  <a:extLst>
                    <a:ext uri="{9D8B030D-6E8A-4147-A177-3AD203B41FA5}">
                      <a16:colId xmlns:a16="http://schemas.microsoft.com/office/drawing/2014/main" xmlns="" val="20004"/>
                    </a:ext>
                  </a:extLst>
                </a:gridCol>
                <a:gridCol w="960562">
                  <a:extLst>
                    <a:ext uri="{9D8B030D-6E8A-4147-A177-3AD203B41FA5}">
                      <a16:colId xmlns:a16="http://schemas.microsoft.com/office/drawing/2014/main" xmlns="" val="20005"/>
                    </a:ext>
                  </a:extLst>
                </a:gridCol>
                <a:gridCol w="1032574">
                  <a:extLst>
                    <a:ext uri="{9D8B030D-6E8A-4147-A177-3AD203B41FA5}">
                      <a16:colId xmlns:a16="http://schemas.microsoft.com/office/drawing/2014/main" xmlns="" val="20006"/>
                    </a:ext>
                  </a:extLst>
                </a:gridCol>
              </a:tblGrid>
              <a:tr h="204071">
                <a:tc rowSpan="3">
                  <a:txBody>
                    <a:bodyPr/>
                    <a:lstStyle/>
                    <a:p>
                      <a:pPr algn="l" rtl="0" fontAlgn="ctr"/>
                      <a:r>
                        <a:rPr lang="en-US" sz="1300" b="1" i="0" u="none" strike="noStrike" dirty="0">
                          <a:solidFill>
                            <a:srgbClr val="000000"/>
                          </a:solidFill>
                          <a:effectLst/>
                          <a:latin typeface="Calibri"/>
                        </a:rPr>
                        <a:t>STRATEGIC OBJECTIVES</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3">
                  <a:txBody>
                    <a:bodyPr/>
                    <a:lstStyle/>
                    <a:p>
                      <a:pPr algn="ctr" rtl="0" fontAlgn="ctr"/>
                      <a:r>
                        <a:rPr lang="en-US" sz="1300" b="1" i="0" u="none" strike="noStrike">
                          <a:solidFill>
                            <a:srgbClr val="000000"/>
                          </a:solidFill>
                          <a:effectLst/>
                          <a:latin typeface="Calibri"/>
                        </a:rPr>
                        <a:t>QUARTER 1 </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hMerge="1">
                  <a:txBody>
                    <a:bodyPr/>
                    <a:lstStyle/>
                    <a:p>
                      <a:endParaRPr lang="en-US"/>
                    </a:p>
                  </a:txBody>
                  <a:tcPr/>
                </a:tc>
                <a:tc hMerge="1">
                  <a:txBody>
                    <a:bodyPr/>
                    <a:lstStyle/>
                    <a:p>
                      <a:endParaRPr lang="en-US"/>
                    </a:p>
                  </a:txBody>
                  <a:tcPr/>
                </a:tc>
                <a:tc gridSpan="3">
                  <a:txBody>
                    <a:bodyPr/>
                    <a:lstStyle/>
                    <a:p>
                      <a:pPr algn="ctr" rtl="0" fontAlgn="ctr"/>
                      <a:r>
                        <a:rPr lang="en-US" sz="1300" b="1" i="0" u="none" strike="noStrike">
                          <a:solidFill>
                            <a:srgbClr val="000000"/>
                          </a:solidFill>
                          <a:effectLst/>
                          <a:latin typeface="Calibri"/>
                        </a:rPr>
                        <a:t>QUARTER 2 </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19622">
                <a:tc vMerge="1">
                  <a:txBody>
                    <a:bodyPr/>
                    <a:lstStyle/>
                    <a:p>
                      <a:endParaRPr lang="en-US"/>
                    </a:p>
                  </a:txBody>
                  <a:tcPr/>
                </a:tc>
                <a:tc gridSpan="3">
                  <a:txBody>
                    <a:bodyPr/>
                    <a:lstStyle/>
                    <a:p>
                      <a:pPr algn="ctr" rtl="0" fontAlgn="ctr"/>
                      <a:r>
                        <a:rPr lang="en-US" sz="1200" b="1" i="0" u="none" strike="noStrike" dirty="0" smtClean="0">
                          <a:solidFill>
                            <a:srgbClr val="000000"/>
                          </a:solidFill>
                          <a:effectLst/>
                          <a:latin typeface="Calibri"/>
                        </a:rPr>
                        <a:t>2018/19</a:t>
                      </a:r>
                      <a:endParaRPr lang="en-US" sz="1200" b="1" i="0" u="none" strike="noStrike" dirty="0">
                        <a:solidFill>
                          <a:srgbClr val="000000"/>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gridSpan="3">
                  <a:txBody>
                    <a:bodyPr/>
                    <a:lstStyle/>
                    <a:p>
                      <a:pPr algn="ctr" rtl="0" fontAlgn="ctr"/>
                      <a:r>
                        <a:rPr lang="en-US" sz="1200" b="1" i="0" u="none" strike="noStrike" dirty="0" smtClean="0">
                          <a:solidFill>
                            <a:srgbClr val="000000"/>
                          </a:solidFill>
                          <a:effectLst/>
                          <a:latin typeface="Calibri"/>
                        </a:rPr>
                        <a:t>2018/19</a:t>
                      </a:r>
                      <a:endParaRPr lang="en-US" sz="1200" b="1" i="0" u="none" strike="noStrike" dirty="0">
                        <a:solidFill>
                          <a:srgbClr val="000000"/>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775881">
                <a:tc vMerge="1">
                  <a:txBody>
                    <a:bodyPr/>
                    <a:lstStyle/>
                    <a:p>
                      <a:endParaRPr lang="en-US"/>
                    </a:p>
                  </a:txBody>
                  <a:tcPr/>
                </a:tc>
                <a:tc>
                  <a:txBody>
                    <a:bodyPr/>
                    <a:lstStyle/>
                    <a:p>
                      <a:pPr algn="l" rtl="0" fontAlgn="ctr"/>
                      <a:r>
                        <a:rPr lang="en-US" sz="1300" b="1" i="0" u="none" strike="noStrike" dirty="0">
                          <a:solidFill>
                            <a:schemeClr val="tx1"/>
                          </a:solidFill>
                          <a:effectLst/>
                          <a:latin typeface="Calibri"/>
                        </a:rPr>
                        <a:t>Planned targets </a:t>
                      </a:r>
                    </a:p>
                  </a:txBody>
                  <a:tcPr marL="7655" marR="7655" marT="765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ctr"/>
                      <a:r>
                        <a:rPr lang="en-US" sz="1300" b="1" i="0" u="none" strike="noStrike" dirty="0">
                          <a:solidFill>
                            <a:schemeClr val="tx1"/>
                          </a:solidFill>
                          <a:effectLst/>
                          <a:latin typeface="Calibri"/>
                        </a:rPr>
                        <a:t>Overall Achieved</a:t>
                      </a:r>
                    </a:p>
                  </a:txBody>
                  <a:tcPr marL="7655" marR="7655" marT="765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a:solidFill>
                            <a:schemeClr val="tx1"/>
                          </a:solidFill>
                          <a:effectLst/>
                          <a:latin typeface="Calibri"/>
                        </a:rPr>
                        <a:t>%</a:t>
                      </a:r>
                    </a:p>
                  </a:txBody>
                  <a:tcPr marL="7655" marR="7655" marT="765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ctr"/>
                      <a:r>
                        <a:rPr lang="en-US" sz="1300" b="1" i="0" u="none" strike="noStrike" dirty="0">
                          <a:solidFill>
                            <a:schemeClr val="tx1"/>
                          </a:solidFill>
                          <a:effectLst/>
                          <a:latin typeface="Calibri"/>
                        </a:rPr>
                        <a:t>Planned targets</a:t>
                      </a:r>
                    </a:p>
                  </a:txBody>
                  <a:tcPr marL="7655" marR="7655" marT="765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rtl="0" fontAlgn="ctr"/>
                      <a:r>
                        <a:rPr lang="en-US" sz="1300" b="1" i="0" u="none" strike="noStrike" dirty="0">
                          <a:solidFill>
                            <a:schemeClr val="tx1"/>
                          </a:solidFill>
                          <a:effectLst/>
                          <a:latin typeface="Calibri"/>
                        </a:rPr>
                        <a:t>Overall Achieved </a:t>
                      </a:r>
                    </a:p>
                  </a:txBody>
                  <a:tcPr marL="7655" marR="7655" marT="765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a:solidFill>
                            <a:schemeClr val="tx1"/>
                          </a:solidFill>
                          <a:effectLst/>
                          <a:latin typeface="Calibri"/>
                        </a:rPr>
                        <a:t>%</a:t>
                      </a:r>
                    </a:p>
                  </a:txBody>
                  <a:tcPr marL="7655" marR="7655" marT="765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2"/>
                  </a:ext>
                </a:extLst>
              </a:tr>
              <a:tr h="793511">
                <a:tc>
                  <a:txBody>
                    <a:bodyPr/>
                    <a:lstStyle/>
                    <a:p>
                      <a:pPr algn="l" rtl="0" fontAlgn="b"/>
                      <a:r>
                        <a:rPr lang="en-US" sz="1300" b="1" i="0" u="none" strike="noStrike" dirty="0">
                          <a:solidFill>
                            <a:srgbClr val="000000"/>
                          </a:solidFill>
                          <a:effectLst/>
                          <a:latin typeface="Calibri"/>
                        </a:rPr>
                        <a:t>Effective engagement on draft policy and legislation within the framework of the Nedlac Act, Constitution and Protocols</a:t>
                      </a:r>
                    </a:p>
                  </a:txBody>
                  <a:tcPr marL="7655" marR="7655" marT="76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rgbClr val="000000"/>
                          </a:solidFill>
                          <a:effectLst/>
                          <a:latin typeface="Calibri"/>
                        </a:rPr>
                        <a:t>5</a:t>
                      </a:r>
                      <a:endParaRPr lang="en-US" sz="1300" b="1" i="0" u="none" strike="noStrike" dirty="0">
                        <a:solidFill>
                          <a:srgbClr val="000000"/>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chemeClr val="tx1"/>
                          </a:solidFill>
                          <a:effectLst/>
                          <a:latin typeface="Calibri"/>
                        </a:rPr>
                        <a:t>4</a:t>
                      </a:r>
                      <a:endParaRPr lang="en-US" sz="13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457200" rtl="0" eaLnBrk="1" fontAlgn="ctr" latinLnBrk="0" hangingPunct="1"/>
                      <a:r>
                        <a:rPr lang="en-US" sz="1300" b="1" i="0" u="none" strike="noStrike" kern="1200" dirty="0" smtClean="0">
                          <a:solidFill>
                            <a:srgbClr val="00B050"/>
                          </a:solidFill>
                          <a:effectLst/>
                          <a:latin typeface="Calibri"/>
                          <a:ea typeface="+mn-ea"/>
                          <a:cs typeface="+mn-cs"/>
                        </a:rPr>
                        <a:t>86%</a:t>
                      </a:r>
                      <a:endParaRPr lang="en-US" sz="1300" b="1" i="0" u="none" strike="noStrike" kern="1200" dirty="0">
                        <a:solidFill>
                          <a:srgbClr val="00B050"/>
                        </a:solidFill>
                        <a:effectLst/>
                        <a:latin typeface="Calibri"/>
                        <a:ea typeface="+mn-ea"/>
                        <a:cs typeface="+mn-cs"/>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chemeClr val="tx1"/>
                          </a:solidFill>
                          <a:effectLst/>
                          <a:latin typeface="Calibri"/>
                        </a:rPr>
                        <a:t>10</a:t>
                      </a:r>
                      <a:endParaRPr lang="en-US" sz="13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chemeClr val="tx1"/>
                          </a:solidFill>
                          <a:effectLst/>
                          <a:latin typeface="Calibri"/>
                        </a:rPr>
                        <a:t>10</a:t>
                      </a:r>
                      <a:endParaRPr lang="en-US" sz="13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kern="1200" dirty="0" smtClean="0">
                          <a:solidFill>
                            <a:srgbClr val="00B050"/>
                          </a:solidFill>
                          <a:effectLst/>
                          <a:latin typeface="Calibri"/>
                          <a:ea typeface="+mn-ea"/>
                          <a:cs typeface="+mn-cs"/>
                        </a:rPr>
                        <a:t>100%</a:t>
                      </a:r>
                      <a:endParaRPr lang="en-US" sz="1300" b="1" i="0" u="none" strike="noStrike" kern="1200" dirty="0">
                        <a:solidFill>
                          <a:srgbClr val="00B050"/>
                        </a:solidFill>
                        <a:effectLst/>
                        <a:latin typeface="Calibri"/>
                        <a:ea typeface="+mn-ea"/>
                        <a:cs typeface="+mn-cs"/>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3"/>
                  </a:ext>
                </a:extLst>
              </a:tr>
              <a:tr h="597031">
                <a:tc>
                  <a:txBody>
                    <a:bodyPr/>
                    <a:lstStyle/>
                    <a:p>
                      <a:pPr algn="l" rtl="0" fontAlgn="b"/>
                      <a:r>
                        <a:rPr lang="en-US" sz="1300" b="1" i="0" u="none" strike="noStrike" dirty="0" smtClean="0">
                          <a:solidFill>
                            <a:srgbClr val="000000"/>
                          </a:solidFill>
                          <a:effectLst/>
                          <a:latin typeface="Calibri"/>
                        </a:rPr>
                        <a:t>Conclude matters under</a:t>
                      </a:r>
                      <a:r>
                        <a:rPr lang="en-US" sz="1300" b="1" i="0" u="none" strike="noStrike" baseline="0" dirty="0" smtClean="0">
                          <a:solidFill>
                            <a:srgbClr val="000000"/>
                          </a:solidFill>
                          <a:effectLst/>
                          <a:latin typeface="Calibri"/>
                        </a:rPr>
                        <a:t> consideration with the framework of the Nedlac Protocol</a:t>
                      </a:r>
                      <a:endParaRPr lang="en-US" sz="1300" b="1" i="0" u="none" strike="noStrike" dirty="0">
                        <a:solidFill>
                          <a:srgbClr val="000000"/>
                        </a:solidFill>
                        <a:effectLst/>
                        <a:latin typeface="Calibri"/>
                      </a:endParaRPr>
                    </a:p>
                  </a:txBody>
                  <a:tcPr marL="7655" marR="7655" marT="76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300" b="1" i="0" u="none" strike="noStrike" dirty="0" smtClean="0">
                          <a:solidFill>
                            <a:srgbClr val="000000"/>
                          </a:solidFill>
                          <a:effectLst/>
                          <a:latin typeface="Arial"/>
                        </a:rPr>
                        <a:t>NA</a:t>
                      </a:r>
                      <a:endParaRPr lang="en-US" sz="1300" b="1" i="0" u="none" strike="noStrike" dirty="0">
                        <a:solidFill>
                          <a:srgbClr val="000000"/>
                        </a:solidFill>
                        <a:effectLst/>
                        <a:latin typeface="Arial"/>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chemeClr val="tx1"/>
                          </a:solidFill>
                          <a:effectLst/>
                          <a:latin typeface="Calibri"/>
                        </a:rPr>
                        <a:t>NA</a:t>
                      </a:r>
                      <a:endParaRPr lang="en-US" sz="13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n-US" sz="1300" b="1" i="0" u="none" strike="noStrike" kern="1200" dirty="0" smtClean="0">
                          <a:solidFill>
                            <a:schemeClr val="tx1"/>
                          </a:solidFill>
                          <a:effectLst/>
                          <a:latin typeface="Calibri"/>
                          <a:ea typeface="+mn-ea"/>
                          <a:cs typeface="+mn-cs"/>
                        </a:rPr>
                        <a:t>NA</a:t>
                      </a:r>
                      <a:endParaRPr lang="en-US" sz="1300" b="1" i="0" u="none" strike="noStrike" kern="1200" dirty="0">
                        <a:solidFill>
                          <a:schemeClr val="tx1"/>
                        </a:solidFill>
                        <a:effectLst/>
                        <a:latin typeface="Calibri"/>
                        <a:ea typeface="+mn-ea"/>
                        <a:cs typeface="+mn-cs"/>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chemeClr val="tx1"/>
                          </a:solidFill>
                          <a:effectLst/>
                          <a:latin typeface="Calibri"/>
                        </a:rPr>
                        <a:t>1</a:t>
                      </a:r>
                      <a:endParaRPr lang="en-US" sz="13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chemeClr val="tx1"/>
                          </a:solidFill>
                          <a:effectLst/>
                          <a:latin typeface="Calibri"/>
                        </a:rPr>
                        <a:t>1</a:t>
                      </a:r>
                      <a:endParaRPr lang="en-US" sz="13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rgbClr val="00B050"/>
                          </a:solidFill>
                          <a:effectLst/>
                          <a:latin typeface="Calibri"/>
                        </a:rPr>
                        <a:t>100%</a:t>
                      </a:r>
                      <a:endParaRPr lang="en-US" sz="1300" b="1" i="0" u="none" strike="noStrike" dirty="0">
                        <a:solidFill>
                          <a:srgbClr val="00B050"/>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4"/>
                  </a:ext>
                </a:extLst>
              </a:tr>
              <a:tr h="642888">
                <a:tc>
                  <a:txBody>
                    <a:bodyPr/>
                    <a:lstStyle/>
                    <a:p>
                      <a:pPr algn="l" rtl="0" fontAlgn="b"/>
                      <a:r>
                        <a:rPr lang="en-US" sz="1300" b="1" i="0" u="none" strike="noStrike" dirty="0">
                          <a:solidFill>
                            <a:srgbClr val="000000"/>
                          </a:solidFill>
                          <a:effectLst/>
                          <a:latin typeface="Calibri"/>
                        </a:rPr>
                        <a:t>Conclude matters under consideration within the framework of the Section 77 Protocol</a:t>
                      </a:r>
                    </a:p>
                  </a:txBody>
                  <a:tcPr marL="7655" marR="7655" marT="76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300" b="1" i="0" u="none" strike="noStrike" dirty="0" smtClean="0">
                          <a:solidFill>
                            <a:srgbClr val="000000"/>
                          </a:solidFill>
                          <a:effectLst/>
                          <a:latin typeface="Arial"/>
                        </a:rPr>
                        <a:t>NA</a:t>
                      </a:r>
                      <a:endParaRPr lang="en-US" sz="1300" b="1" i="0" u="none" strike="noStrike" dirty="0">
                        <a:solidFill>
                          <a:srgbClr val="000000"/>
                        </a:solidFill>
                        <a:effectLst/>
                        <a:latin typeface="Arial"/>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chemeClr val="tx1"/>
                          </a:solidFill>
                          <a:effectLst/>
                          <a:latin typeface="Calibri"/>
                        </a:rPr>
                        <a:t>NA</a:t>
                      </a:r>
                      <a:endParaRPr lang="en-US" sz="13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n-US" sz="1300" b="1" i="0" u="none" strike="noStrike" kern="1200" dirty="0" smtClean="0">
                          <a:solidFill>
                            <a:schemeClr val="tx1"/>
                          </a:solidFill>
                          <a:effectLst/>
                          <a:latin typeface="Calibri"/>
                          <a:ea typeface="+mn-ea"/>
                          <a:cs typeface="+mn-cs"/>
                        </a:rPr>
                        <a:t>NA</a:t>
                      </a:r>
                      <a:endParaRPr lang="en-US" sz="1300" b="1" i="0" u="none" strike="noStrike" kern="1200" dirty="0">
                        <a:solidFill>
                          <a:schemeClr val="tx1"/>
                        </a:solidFill>
                        <a:effectLst/>
                        <a:latin typeface="Calibri"/>
                        <a:ea typeface="+mn-ea"/>
                        <a:cs typeface="+mn-cs"/>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chemeClr val="tx1"/>
                          </a:solidFill>
                          <a:effectLst/>
                          <a:latin typeface="Calibri"/>
                        </a:rPr>
                        <a:t>1</a:t>
                      </a:r>
                      <a:endParaRPr lang="en-US" sz="13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chemeClr val="tx1"/>
                          </a:solidFill>
                          <a:effectLst/>
                          <a:latin typeface="Calibri"/>
                        </a:rPr>
                        <a:t>1</a:t>
                      </a:r>
                      <a:endParaRPr lang="en-US" sz="13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300" b="1" i="0" u="none" strike="noStrike" dirty="0" smtClean="0">
                          <a:solidFill>
                            <a:srgbClr val="00B050"/>
                          </a:solidFill>
                          <a:effectLst/>
                          <a:latin typeface="Calibri"/>
                        </a:rPr>
                        <a:t>100%</a:t>
                      </a:r>
                      <a:endParaRPr lang="en-US" sz="1300" b="1" i="0" u="none" strike="noStrike" dirty="0">
                        <a:solidFill>
                          <a:srgbClr val="00B050"/>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5"/>
                  </a:ext>
                </a:extLst>
              </a:tr>
              <a:tr h="642373">
                <a:tc>
                  <a:txBody>
                    <a:bodyPr/>
                    <a:lstStyle/>
                    <a:p>
                      <a:pPr algn="l" rtl="0" fontAlgn="b"/>
                      <a:r>
                        <a:rPr lang="en-US" sz="1300" b="1" i="0" u="none" strike="noStrike" dirty="0">
                          <a:solidFill>
                            <a:schemeClr val="tx1"/>
                          </a:solidFill>
                          <a:effectLst/>
                          <a:latin typeface="Calibri"/>
                        </a:rPr>
                        <a:t>Promote social dialogue through communication, information and capacity building</a:t>
                      </a:r>
                    </a:p>
                  </a:txBody>
                  <a:tcPr marL="7655" marR="7655" marT="76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a:solidFill>
                            <a:schemeClr val="tx1"/>
                          </a:solidFill>
                          <a:effectLst/>
                          <a:latin typeface="Calibri"/>
                        </a:rPr>
                        <a:t>4</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a:solidFill>
                            <a:schemeClr val="tx1"/>
                          </a:solidFill>
                          <a:effectLst/>
                          <a:latin typeface="Calibri"/>
                        </a:rPr>
                        <a:t>3</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n-US" sz="1300" b="1" i="0" u="none" strike="noStrike" kern="1200" dirty="0" smtClean="0">
                          <a:solidFill>
                            <a:srgbClr val="00B050"/>
                          </a:solidFill>
                          <a:effectLst/>
                          <a:latin typeface="Calibri"/>
                          <a:ea typeface="+mn-ea"/>
                          <a:cs typeface="+mn-cs"/>
                        </a:rPr>
                        <a:t>75%</a:t>
                      </a:r>
                      <a:endParaRPr lang="en-US" sz="1300" b="1" i="0" u="none" strike="noStrike" kern="1200" dirty="0">
                        <a:solidFill>
                          <a:srgbClr val="00B050"/>
                        </a:solidFill>
                        <a:effectLst/>
                        <a:latin typeface="Calibri"/>
                        <a:ea typeface="+mn-ea"/>
                        <a:cs typeface="+mn-cs"/>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smtClean="0">
                          <a:solidFill>
                            <a:schemeClr val="tx1"/>
                          </a:solidFill>
                          <a:effectLst/>
                          <a:latin typeface="Calibri"/>
                        </a:rPr>
                        <a:t>3</a:t>
                      </a:r>
                      <a:endParaRPr lang="en-US" sz="14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smtClean="0">
                          <a:solidFill>
                            <a:schemeClr val="tx1"/>
                          </a:solidFill>
                          <a:effectLst/>
                          <a:latin typeface="Calibri"/>
                        </a:rPr>
                        <a:t>3</a:t>
                      </a:r>
                      <a:endParaRPr lang="en-US" sz="14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n-US" sz="1300" b="1" i="0" u="none" strike="noStrike" kern="1200" dirty="0" smtClean="0">
                          <a:solidFill>
                            <a:srgbClr val="00B050"/>
                          </a:solidFill>
                          <a:effectLst/>
                          <a:latin typeface="Calibri"/>
                          <a:ea typeface="+mn-ea"/>
                          <a:cs typeface="+mn-cs"/>
                        </a:rPr>
                        <a:t>100%</a:t>
                      </a:r>
                      <a:endParaRPr lang="en-US" sz="1300" b="1" i="0" u="none" strike="noStrike" kern="1200" dirty="0">
                        <a:solidFill>
                          <a:srgbClr val="00B050"/>
                        </a:solidFill>
                        <a:effectLst/>
                        <a:latin typeface="Calibri"/>
                        <a:ea typeface="+mn-ea"/>
                        <a:cs typeface="+mn-cs"/>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6"/>
                  </a:ext>
                </a:extLst>
              </a:tr>
              <a:tr h="642373">
                <a:tc>
                  <a:txBody>
                    <a:bodyPr/>
                    <a:lstStyle/>
                    <a:p>
                      <a:pPr algn="l" rtl="0" fontAlgn="b"/>
                      <a:r>
                        <a:rPr lang="en-US" sz="1300" b="1" i="0" u="none" strike="noStrike" dirty="0">
                          <a:solidFill>
                            <a:schemeClr val="tx1"/>
                          </a:solidFill>
                          <a:effectLst/>
                          <a:latin typeface="Calibri"/>
                        </a:rPr>
                        <a:t>Compliance with the Nedlac Policy on Constituency Capacity Building Budgeting and Expense</a:t>
                      </a:r>
                    </a:p>
                  </a:txBody>
                  <a:tcPr marL="7655" marR="7655" marT="76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smtClean="0">
                          <a:solidFill>
                            <a:schemeClr val="tx1"/>
                          </a:solidFill>
                          <a:effectLst/>
                          <a:latin typeface="Calibri"/>
                        </a:rPr>
                        <a:t>6</a:t>
                      </a:r>
                      <a:endParaRPr lang="en-US" sz="14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a:solidFill>
                            <a:schemeClr val="tx1"/>
                          </a:solidFill>
                          <a:effectLst/>
                          <a:latin typeface="Calibri"/>
                        </a:rPr>
                        <a:t>3</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n-US" sz="1300" b="1" i="0" u="none" strike="noStrike" kern="1200" dirty="0" smtClean="0">
                          <a:solidFill>
                            <a:srgbClr val="00B050"/>
                          </a:solidFill>
                          <a:effectLst/>
                          <a:latin typeface="Calibri"/>
                          <a:ea typeface="+mn-ea"/>
                          <a:cs typeface="+mn-cs"/>
                        </a:rPr>
                        <a:t>50%</a:t>
                      </a:r>
                      <a:endParaRPr lang="en-US" sz="1300" b="1" i="0" u="none" strike="noStrike" kern="1200" dirty="0">
                        <a:solidFill>
                          <a:srgbClr val="00B050"/>
                        </a:solidFill>
                        <a:effectLst/>
                        <a:latin typeface="Calibri"/>
                        <a:ea typeface="+mn-ea"/>
                        <a:cs typeface="+mn-cs"/>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a:solidFill>
                            <a:schemeClr val="tx1"/>
                          </a:solidFill>
                          <a:effectLst/>
                          <a:latin typeface="Calibri"/>
                        </a:rPr>
                        <a:t>6</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a:solidFill>
                            <a:schemeClr val="tx1"/>
                          </a:solidFill>
                          <a:effectLst/>
                          <a:latin typeface="Calibri"/>
                        </a:rPr>
                        <a:t>3</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n-US" sz="1300" b="1" i="0" u="none" strike="noStrike" kern="1200" dirty="0" smtClean="0">
                          <a:solidFill>
                            <a:srgbClr val="00B050"/>
                          </a:solidFill>
                          <a:effectLst/>
                          <a:latin typeface="Calibri"/>
                          <a:ea typeface="+mn-ea"/>
                          <a:cs typeface="+mn-cs"/>
                        </a:rPr>
                        <a:t>50</a:t>
                      </a:r>
                      <a:r>
                        <a:rPr lang="en-US" sz="1300" b="1" i="0" u="none" strike="noStrike" kern="1200" dirty="0">
                          <a:solidFill>
                            <a:srgbClr val="00B050"/>
                          </a:solidFill>
                          <a:effectLst/>
                          <a:latin typeface="Calibri"/>
                          <a:ea typeface="+mn-ea"/>
                          <a:cs typeface="+mn-cs"/>
                        </a:rPr>
                        <a:t>%</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7"/>
                  </a:ext>
                </a:extLst>
              </a:tr>
              <a:tr h="450803">
                <a:tc>
                  <a:txBody>
                    <a:bodyPr/>
                    <a:lstStyle/>
                    <a:p>
                      <a:pPr algn="l" rtl="0" fontAlgn="ctr"/>
                      <a:r>
                        <a:rPr lang="en-US" sz="1300" b="1" i="0" u="none" strike="noStrike" dirty="0">
                          <a:solidFill>
                            <a:schemeClr val="tx1"/>
                          </a:solidFill>
                          <a:effectLst/>
                          <a:latin typeface="Calibri"/>
                        </a:rPr>
                        <a:t>Overall Performance </a:t>
                      </a: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smtClean="0">
                          <a:solidFill>
                            <a:schemeClr val="tx1"/>
                          </a:solidFill>
                          <a:effectLst/>
                          <a:latin typeface="Calibri"/>
                        </a:rPr>
                        <a:t>22</a:t>
                      </a:r>
                      <a:endParaRPr lang="en-US" sz="14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smtClean="0">
                          <a:solidFill>
                            <a:schemeClr val="tx1"/>
                          </a:solidFill>
                          <a:effectLst/>
                          <a:latin typeface="Calibri"/>
                        </a:rPr>
                        <a:t>17</a:t>
                      </a:r>
                      <a:endParaRPr lang="en-US" sz="14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n-US" sz="1300" b="1" i="0" u="none" strike="noStrike" kern="1200" dirty="0" smtClean="0">
                          <a:solidFill>
                            <a:srgbClr val="00B050"/>
                          </a:solidFill>
                          <a:effectLst/>
                          <a:latin typeface="Calibri"/>
                          <a:ea typeface="+mn-ea"/>
                          <a:cs typeface="+mn-cs"/>
                        </a:rPr>
                        <a:t>77%</a:t>
                      </a:r>
                      <a:endParaRPr lang="en-US" sz="1300" b="1" i="0" u="none" strike="noStrike" kern="1200" dirty="0">
                        <a:solidFill>
                          <a:srgbClr val="00B050"/>
                        </a:solidFill>
                        <a:effectLst/>
                        <a:latin typeface="Calibri"/>
                        <a:ea typeface="+mn-ea"/>
                        <a:cs typeface="+mn-cs"/>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smtClean="0">
                          <a:solidFill>
                            <a:schemeClr val="tx1"/>
                          </a:solidFill>
                          <a:effectLst/>
                          <a:latin typeface="Calibri"/>
                        </a:rPr>
                        <a:t>31</a:t>
                      </a:r>
                      <a:endParaRPr lang="en-US" sz="14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400" b="1" i="0" u="none" strike="noStrike" dirty="0" smtClean="0">
                          <a:solidFill>
                            <a:schemeClr val="tx1"/>
                          </a:solidFill>
                          <a:effectLst/>
                          <a:latin typeface="Calibri"/>
                        </a:rPr>
                        <a:t>25</a:t>
                      </a:r>
                      <a:endParaRPr lang="en-US" sz="1400" b="1" i="0" u="none" strike="noStrike" dirty="0">
                        <a:solidFill>
                          <a:schemeClr val="tx1"/>
                        </a:solidFill>
                        <a:effectLst/>
                        <a:latin typeface="Calibri"/>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n-US" sz="1300" b="1" i="0" u="none" strike="noStrike" kern="1200" dirty="0" smtClean="0">
                          <a:solidFill>
                            <a:srgbClr val="00B050"/>
                          </a:solidFill>
                          <a:effectLst/>
                          <a:latin typeface="Calibri"/>
                          <a:ea typeface="+mn-ea"/>
                          <a:cs typeface="+mn-cs"/>
                        </a:rPr>
                        <a:t>81%</a:t>
                      </a:r>
                      <a:endParaRPr lang="en-US" sz="1300" b="1" i="0" u="none" strike="noStrike" kern="1200" dirty="0">
                        <a:solidFill>
                          <a:srgbClr val="00B050"/>
                        </a:solidFill>
                        <a:effectLst/>
                        <a:latin typeface="Calibri"/>
                        <a:ea typeface="+mn-ea"/>
                        <a:cs typeface="+mn-cs"/>
                      </a:endParaRPr>
                    </a:p>
                  </a:txBody>
                  <a:tcPr marL="7655" marR="7655" marT="765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8"/>
                  </a:ext>
                </a:extLst>
              </a:tr>
            </a:tbl>
          </a:graphicData>
        </a:graphic>
      </p:graphicFrame>
      <p:sp>
        <p:nvSpPr>
          <p:cNvPr id="6" name="Slide Number Placeholder 1"/>
          <p:cNvSpPr>
            <a:spLocks noGrp="1"/>
          </p:cNvSpPr>
          <p:nvPr>
            <p:ph type="sldNum" sz="quarter" idx="12"/>
          </p:nvPr>
        </p:nvSpPr>
        <p:spPr>
          <a:xfrm>
            <a:off x="6876256" y="6381328"/>
            <a:ext cx="2133600" cy="365125"/>
          </a:xfrm>
        </p:spPr>
        <p:txBody>
          <a:bodyPr/>
          <a:lstStyle/>
          <a:p>
            <a:pPr>
              <a:defRPr/>
            </a:pPr>
            <a:fld id="{02973164-415C-4C83-A7EC-60F18549655F}" type="slidenum">
              <a:rPr lang="en-US" sz="1600" b="1" smtClean="0">
                <a:solidFill>
                  <a:schemeClr val="bg1"/>
                </a:solidFill>
                <a:latin typeface="+mn-lt"/>
              </a:rPr>
              <a:pPr>
                <a:defRPr/>
              </a:pPr>
              <a:t>10</a:t>
            </a:fld>
            <a:endParaRPr lang="en-US" sz="1600" b="1" dirty="0">
              <a:solidFill>
                <a:schemeClr val="bg1"/>
              </a:solidFill>
              <a:latin typeface="+mn-lt"/>
            </a:endParaRPr>
          </a:p>
        </p:txBody>
      </p:sp>
    </p:spTree>
    <p:extLst>
      <p:ext uri="{BB962C8B-B14F-4D97-AF65-F5344CB8AC3E}">
        <p14:creationId xmlns:p14="http://schemas.microsoft.com/office/powerpoint/2010/main" xmlns="" val="2037743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ln w="1905"/>
                <a:effectLst>
                  <a:innerShdw blurRad="69850" dist="43180" dir="5400000">
                    <a:srgbClr val="000000">
                      <a:alpha val="65000"/>
                    </a:srgbClr>
                  </a:innerShdw>
                </a:effectLst>
                <a:cs typeface="Arial" charset="0"/>
              </a:rPr>
              <a:t>PERFORMANCE TREND 2017-2018/19 Q1 and Q2</a:t>
            </a:r>
          </a:p>
        </p:txBody>
      </p:sp>
      <p:sp>
        <p:nvSpPr>
          <p:cNvPr id="4" name="Slide Number Placeholder 3"/>
          <p:cNvSpPr>
            <a:spLocks noGrp="1"/>
          </p:cNvSpPr>
          <p:nvPr>
            <p:ph type="sldNum" sz="quarter" idx="12"/>
          </p:nvPr>
        </p:nvSpPr>
        <p:spPr>
          <a:xfrm>
            <a:off x="6804248" y="6381328"/>
            <a:ext cx="2133600" cy="365125"/>
          </a:xfrm>
        </p:spPr>
        <p:txBody>
          <a:bodyPr/>
          <a:lstStyle/>
          <a:p>
            <a:pPr>
              <a:defRPr/>
            </a:pPr>
            <a:fld id="{416AF1B2-E7A4-446A-84DC-90AA83BA6A19}" type="slidenum">
              <a:rPr lang="en-US" b="1" smtClean="0">
                <a:solidFill>
                  <a:schemeClr val="bg1"/>
                </a:solidFill>
              </a:rPr>
              <a:pPr>
                <a:defRPr/>
              </a:pPr>
              <a:t>11</a:t>
            </a:fld>
            <a:endParaRPr lang="en-US" b="1" dirty="0">
              <a:solidFill>
                <a:schemeClr val="bg1"/>
              </a:solidFill>
            </a:endParaRPr>
          </a:p>
        </p:txBody>
      </p:sp>
      <p:graphicFrame>
        <p:nvGraphicFramePr>
          <p:cNvPr id="7" name="Chart 6"/>
          <p:cNvGraphicFramePr>
            <a:graphicFrameLocks/>
          </p:cNvGraphicFramePr>
          <p:nvPr>
            <p:extLst>
              <p:ext uri="{D42A27DB-BD31-4B8C-83A1-F6EECF244321}">
                <p14:modId xmlns:p14="http://schemas.microsoft.com/office/powerpoint/2010/main" xmlns="" val="3219815606"/>
              </p:ext>
            </p:extLst>
          </p:nvPr>
        </p:nvGraphicFramePr>
        <p:xfrm>
          <a:off x="899592" y="1916832"/>
          <a:ext cx="6912768"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43138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916832"/>
            <a:ext cx="7772400" cy="2952328"/>
          </a:xfrm>
        </p:spPr>
        <p:txBody>
          <a:bodyPr/>
          <a:lstStyle/>
          <a:p>
            <a:r>
              <a:rPr lang="en-ZA" b="1" dirty="0"/>
              <a:t/>
            </a:r>
            <a:br>
              <a:rPr lang="en-ZA" b="1" dirty="0"/>
            </a:br>
            <a:r>
              <a:rPr lang="en-ZA" b="1" dirty="0"/>
              <a:t/>
            </a:r>
            <a:br>
              <a:rPr lang="en-ZA" b="1" dirty="0"/>
            </a:br>
            <a:r>
              <a:rPr lang="en-ZA" sz="2800" b="1" dirty="0"/>
              <a:t>CHALLENGES AND REMEDIAL ACTION</a:t>
            </a:r>
            <a:r>
              <a:rPr lang="en-ZA" b="1" dirty="0"/>
              <a:t/>
            </a:r>
            <a:br>
              <a:rPr lang="en-ZA" b="1" dirty="0"/>
            </a:br>
            <a:r>
              <a:rPr lang="en-ZA" b="1" dirty="0"/>
              <a:t/>
            </a:r>
            <a:br>
              <a:rPr lang="en-ZA" b="1" dirty="0"/>
            </a:br>
            <a:endParaRPr lang="en-US" dirty="0"/>
          </a:p>
        </p:txBody>
      </p:sp>
    </p:spTree>
    <p:extLst>
      <p:ext uri="{BB962C8B-B14F-4D97-AF65-F5344CB8AC3E}">
        <p14:creationId xmlns:p14="http://schemas.microsoft.com/office/powerpoint/2010/main" xmlns="" val="2530580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sz="2400" b="1" dirty="0">
                <a:ln w="1905"/>
                <a:effectLst>
                  <a:innerShdw blurRad="69850" dist="43180" dir="5400000">
                    <a:srgbClr val="000000">
                      <a:alpha val="65000"/>
                    </a:srgbClr>
                  </a:innerShdw>
                </a:effectLst>
                <a:cs typeface="Arial" charset="0"/>
              </a:rPr>
              <a:t>CHALLENGES</a:t>
            </a:r>
            <a:r>
              <a:rPr lang="en-ZA" altLang="en-US" sz="2400" b="1" dirty="0"/>
              <a:t> </a:t>
            </a:r>
            <a:r>
              <a:rPr lang="en-ZA" altLang="en-US" sz="2400" b="1" dirty="0">
                <a:ln w="1905"/>
                <a:effectLst>
                  <a:innerShdw blurRad="69850" dist="43180" dir="5400000">
                    <a:srgbClr val="000000">
                      <a:alpha val="65000"/>
                    </a:srgbClr>
                  </a:innerShdw>
                </a:effectLst>
                <a:cs typeface="Arial" charset="0"/>
              </a:rPr>
              <a:t>EXPERIENCED AND REMEDIAL ACTION</a:t>
            </a:r>
            <a:endParaRPr lang="en-ZA"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42344575"/>
              </p:ext>
            </p:extLst>
          </p:nvPr>
        </p:nvGraphicFramePr>
        <p:xfrm>
          <a:off x="251521" y="1700808"/>
          <a:ext cx="8640959" cy="5110737"/>
        </p:xfrm>
        <a:graphic>
          <a:graphicData uri="http://schemas.openxmlformats.org/drawingml/2006/table">
            <a:tbl>
              <a:tblPr firstRow="1" firstCol="1" bandRow="1">
                <a:tableStyleId>{5940675A-B579-460E-94D1-54222C63F5DA}</a:tableStyleId>
              </a:tblPr>
              <a:tblGrid>
                <a:gridCol w="2099969">
                  <a:extLst>
                    <a:ext uri="{9D8B030D-6E8A-4147-A177-3AD203B41FA5}">
                      <a16:colId xmlns:a16="http://schemas.microsoft.com/office/drawing/2014/main" xmlns="" val="20000"/>
                    </a:ext>
                  </a:extLst>
                </a:gridCol>
                <a:gridCol w="3159995">
                  <a:extLst>
                    <a:ext uri="{9D8B030D-6E8A-4147-A177-3AD203B41FA5}">
                      <a16:colId xmlns:a16="http://schemas.microsoft.com/office/drawing/2014/main" xmlns="" val="20001"/>
                    </a:ext>
                  </a:extLst>
                </a:gridCol>
                <a:gridCol w="3380995">
                  <a:extLst>
                    <a:ext uri="{9D8B030D-6E8A-4147-A177-3AD203B41FA5}">
                      <a16:colId xmlns:a16="http://schemas.microsoft.com/office/drawing/2014/main" xmlns="" val="20002"/>
                    </a:ext>
                  </a:extLst>
                </a:gridCol>
              </a:tblGrid>
              <a:tr h="267067">
                <a:tc>
                  <a:txBody>
                    <a:bodyPr/>
                    <a:lstStyle/>
                    <a:p>
                      <a:pPr>
                        <a:lnSpc>
                          <a:spcPct val="115000"/>
                        </a:lnSpc>
                        <a:spcAft>
                          <a:spcPts val="0"/>
                        </a:spcAft>
                      </a:pPr>
                      <a:r>
                        <a:rPr lang="en-US" sz="1400" b="1" dirty="0">
                          <a:effectLst/>
                        </a:rPr>
                        <a:t>TARGET</a:t>
                      </a:r>
                      <a:endParaRPr lang="en-ZA" sz="1400" b="1" dirty="0">
                        <a:effectLst/>
                        <a:latin typeface="Calibri"/>
                        <a:ea typeface="Calibri"/>
                        <a:cs typeface="Times New Roman"/>
                      </a:endParaRPr>
                    </a:p>
                  </a:txBody>
                  <a:tcPr marL="68580" marR="68580" marT="0" marB="0">
                    <a:solidFill>
                      <a:schemeClr val="bg1">
                        <a:lumMod val="75000"/>
                      </a:schemeClr>
                    </a:solidFill>
                  </a:tcPr>
                </a:tc>
                <a:tc>
                  <a:txBody>
                    <a:bodyPr/>
                    <a:lstStyle/>
                    <a:p>
                      <a:pPr>
                        <a:lnSpc>
                          <a:spcPct val="115000"/>
                        </a:lnSpc>
                        <a:spcAft>
                          <a:spcPts val="0"/>
                        </a:spcAft>
                      </a:pPr>
                      <a:r>
                        <a:rPr lang="en-US" sz="1400" b="1" dirty="0">
                          <a:effectLst/>
                        </a:rPr>
                        <a:t>REASON FOR VARIANCE</a:t>
                      </a:r>
                      <a:endParaRPr lang="en-ZA" sz="1400" b="1" dirty="0">
                        <a:effectLst/>
                        <a:latin typeface="Calibri"/>
                        <a:ea typeface="Calibri"/>
                        <a:cs typeface="Times New Roman"/>
                      </a:endParaRPr>
                    </a:p>
                  </a:txBody>
                  <a:tcPr marL="68580" marR="68580" marT="0" marB="0">
                    <a:solidFill>
                      <a:schemeClr val="bg1">
                        <a:lumMod val="75000"/>
                      </a:schemeClr>
                    </a:solidFill>
                  </a:tcPr>
                </a:tc>
                <a:tc>
                  <a:txBody>
                    <a:bodyPr/>
                    <a:lstStyle/>
                    <a:p>
                      <a:pPr>
                        <a:lnSpc>
                          <a:spcPct val="115000"/>
                        </a:lnSpc>
                        <a:spcAft>
                          <a:spcPts val="0"/>
                        </a:spcAft>
                      </a:pPr>
                      <a:r>
                        <a:rPr lang="en-US" sz="1400" b="1" dirty="0">
                          <a:effectLst/>
                        </a:rPr>
                        <a:t>REMEDIAL ACTION</a:t>
                      </a:r>
                      <a:endParaRPr lang="en-ZA" sz="1400" b="1" dirty="0">
                        <a:effectLst/>
                        <a:latin typeface="Calibri"/>
                        <a:ea typeface="Calibri"/>
                        <a:cs typeface="Times New Roman"/>
                      </a:endParaRPr>
                    </a:p>
                  </a:txBody>
                  <a:tcPr marL="68580" marR="68580" marT="0" marB="0">
                    <a:solidFill>
                      <a:schemeClr val="bg1">
                        <a:lumMod val="75000"/>
                      </a:schemeClr>
                    </a:solidFill>
                  </a:tcPr>
                </a:tc>
                <a:extLst>
                  <a:ext uri="{0D108BD9-81ED-4DB2-BD59-A6C34878D82A}">
                    <a16:rowId xmlns:a16="http://schemas.microsoft.com/office/drawing/2014/main" xmlns="" val="10000"/>
                  </a:ext>
                </a:extLst>
              </a:tr>
              <a:tr h="1245101">
                <a:tc>
                  <a:txBody>
                    <a:bodyPr/>
                    <a:lstStyle/>
                    <a:p>
                      <a:pPr marL="0" lvl="0" indent="0">
                        <a:lnSpc>
                          <a:spcPct val="115000"/>
                        </a:lnSpc>
                        <a:spcAft>
                          <a:spcPts val="0"/>
                        </a:spcAft>
                        <a:buFont typeface="+mj-lt"/>
                        <a:buNone/>
                      </a:pPr>
                      <a:r>
                        <a:rPr lang="en-ZA" sz="1400" dirty="0" smtClean="0">
                          <a:effectLst/>
                        </a:rPr>
                        <a:t>1. Quarterly </a:t>
                      </a:r>
                      <a:r>
                        <a:rPr lang="en-ZA" sz="1400" dirty="0">
                          <a:effectLst/>
                        </a:rPr>
                        <a:t>performance appraisals conducted annually.</a:t>
                      </a:r>
                      <a:endParaRPr lang="en-ZA" sz="14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GB" sz="1400" dirty="0" smtClean="0">
                          <a:effectLst/>
                        </a:rPr>
                        <a:t>The </a:t>
                      </a:r>
                      <a:r>
                        <a:rPr lang="en-US" sz="1400" dirty="0">
                          <a:effectLst/>
                        </a:rPr>
                        <a:t>performance appraisals were not conducted as some employees had gone on emergency </a:t>
                      </a:r>
                      <a:r>
                        <a:rPr lang="en-US" sz="1400" dirty="0" smtClean="0">
                          <a:effectLst/>
                        </a:rPr>
                        <a:t>(maternity</a:t>
                      </a:r>
                      <a:r>
                        <a:rPr lang="en-US" sz="1400" baseline="0" dirty="0" smtClean="0">
                          <a:effectLst/>
                        </a:rPr>
                        <a:t> </a:t>
                      </a:r>
                      <a:r>
                        <a:rPr lang="en-US" sz="1400" dirty="0" smtClean="0">
                          <a:effectLst/>
                        </a:rPr>
                        <a:t>/ </a:t>
                      </a:r>
                      <a:r>
                        <a:rPr lang="en-US" sz="1400" dirty="0">
                          <a:effectLst/>
                        </a:rPr>
                        <a:t>ill-health) leave prior to conclusion of appraisals</a:t>
                      </a:r>
                      <a:r>
                        <a:rPr lang="en-US" sz="1400" dirty="0" smtClean="0">
                          <a:effectLst/>
                        </a:rPr>
                        <a:t>.</a:t>
                      </a:r>
                    </a:p>
                    <a:p>
                      <a:pPr marL="0" lvl="0" indent="0">
                        <a:lnSpc>
                          <a:spcPct val="115000"/>
                        </a:lnSpc>
                        <a:spcAft>
                          <a:spcPts val="0"/>
                        </a:spcAft>
                        <a:buFont typeface="Symbol"/>
                        <a:buNone/>
                      </a:pPr>
                      <a:endParaRPr lang="en-ZA" sz="14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US" sz="1400" dirty="0" smtClean="0">
                          <a:effectLst/>
                        </a:rPr>
                        <a:t>Realignment </a:t>
                      </a:r>
                      <a:r>
                        <a:rPr lang="en-US" sz="1400" dirty="0">
                          <a:effectLst/>
                        </a:rPr>
                        <a:t>of Governance standards with the national norms. </a:t>
                      </a:r>
                      <a:endParaRPr lang="en-ZA" sz="1400" dirty="0">
                        <a:effectLst/>
                      </a:endParaRPr>
                    </a:p>
                    <a:p>
                      <a:pPr marL="342900" lvl="0" indent="-342900">
                        <a:lnSpc>
                          <a:spcPct val="115000"/>
                        </a:lnSpc>
                        <a:spcAft>
                          <a:spcPts val="0"/>
                        </a:spcAft>
                        <a:buFont typeface="Symbol"/>
                        <a:buChar char=""/>
                      </a:pPr>
                      <a:r>
                        <a:rPr lang="en-US" sz="1400" dirty="0">
                          <a:effectLst/>
                        </a:rPr>
                        <a:t>Improved internal processes.</a:t>
                      </a:r>
                      <a:endParaRPr lang="en-ZA" sz="1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685743">
                <a:tc>
                  <a:txBody>
                    <a:bodyPr/>
                    <a:lstStyle/>
                    <a:p>
                      <a:pPr marL="0" lvl="0" indent="0">
                        <a:lnSpc>
                          <a:spcPct val="115000"/>
                        </a:lnSpc>
                        <a:spcAft>
                          <a:spcPts val="0"/>
                        </a:spcAft>
                        <a:buFont typeface="+mj-lt"/>
                        <a:buNone/>
                      </a:pPr>
                      <a:r>
                        <a:rPr lang="en-ZA" sz="1400" dirty="0" smtClean="0">
                          <a:effectLst/>
                        </a:rPr>
                        <a:t>2. Performance </a:t>
                      </a:r>
                      <a:r>
                        <a:rPr lang="en-ZA" sz="1400" dirty="0">
                          <a:effectLst/>
                        </a:rPr>
                        <a:t>improvement plans not developed.</a:t>
                      </a:r>
                      <a:endParaRPr lang="en-ZA" sz="14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US" sz="1400" dirty="0" smtClean="0">
                          <a:effectLst/>
                        </a:rPr>
                        <a:t>No </a:t>
                      </a:r>
                      <a:r>
                        <a:rPr lang="en-US" sz="1400" dirty="0">
                          <a:effectLst/>
                        </a:rPr>
                        <a:t>performance improvement plans were developed due to employees that had undergone performance appraisals had performed in line with the set standards.</a:t>
                      </a:r>
                      <a:endParaRPr lang="en-ZA" sz="14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US" sz="1400" dirty="0" smtClean="0">
                          <a:effectLst/>
                        </a:rPr>
                        <a:t>Completion </a:t>
                      </a:r>
                      <a:r>
                        <a:rPr lang="en-US" sz="1400" dirty="0">
                          <a:effectLst/>
                        </a:rPr>
                        <a:t>of staff performance appraisals would enable HR and management to develop performance improvement plans for underperforming employees where applicable.</a:t>
                      </a:r>
                      <a:endParaRPr lang="en-ZA" sz="1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1685743">
                <a:tc>
                  <a:txBody>
                    <a:bodyPr/>
                    <a:lstStyle/>
                    <a:p>
                      <a:pPr marL="0" lvl="0" indent="0">
                        <a:lnSpc>
                          <a:spcPct val="115000"/>
                        </a:lnSpc>
                        <a:spcAft>
                          <a:spcPts val="0"/>
                        </a:spcAft>
                        <a:buFont typeface="+mj-lt"/>
                        <a:buNone/>
                      </a:pPr>
                      <a:r>
                        <a:rPr lang="en-ZA" sz="1400" dirty="0" smtClean="0">
                          <a:effectLst/>
                        </a:rPr>
                        <a:t>3. Unqualified </a:t>
                      </a:r>
                      <a:r>
                        <a:rPr lang="en-ZA" sz="1400" dirty="0">
                          <a:effectLst/>
                        </a:rPr>
                        <a:t>audit opinion obtained.</a:t>
                      </a:r>
                      <a:endParaRPr lang="en-ZA" sz="14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ZA" sz="1400" dirty="0" smtClean="0">
                          <a:effectLst/>
                        </a:rPr>
                        <a:t>Nedlac </a:t>
                      </a:r>
                      <a:r>
                        <a:rPr lang="en-ZA" sz="1400" dirty="0">
                          <a:effectLst/>
                        </a:rPr>
                        <a:t>obtained a qualified audit opinion. This resulted in respect of undisclosed irregular-expenditure amounting to R391 809.00 on the financial statements.</a:t>
                      </a:r>
                      <a:endParaRPr lang="en-ZA" sz="14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US" sz="1400" dirty="0">
                          <a:effectLst/>
                        </a:rPr>
                        <a:t>Nedlac is in the process of improving compliance with the relevant statutory requirements, Nedlac policies and protocols.</a:t>
                      </a:r>
                      <a:endParaRPr lang="en-ZA" sz="1400" dirty="0">
                        <a:effectLst/>
                      </a:endParaRPr>
                    </a:p>
                    <a:p>
                      <a:pPr marL="342900" lvl="0" indent="-342900">
                        <a:lnSpc>
                          <a:spcPct val="115000"/>
                        </a:lnSpc>
                        <a:spcAft>
                          <a:spcPts val="0"/>
                        </a:spcAft>
                        <a:buFont typeface="Symbol"/>
                        <a:buChar char=""/>
                      </a:pPr>
                      <a:r>
                        <a:rPr lang="en-US" sz="1400" dirty="0">
                          <a:effectLst/>
                        </a:rPr>
                        <a:t>Effective and timeously implementation audit action plan.</a:t>
                      </a:r>
                      <a:endParaRPr lang="en-ZA" sz="1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a:xfrm>
            <a:off x="6804248" y="6381328"/>
            <a:ext cx="2133600" cy="365125"/>
          </a:xfrm>
        </p:spPr>
        <p:txBody>
          <a:bodyPr/>
          <a:lstStyle/>
          <a:p>
            <a:pPr>
              <a:defRPr/>
            </a:pPr>
            <a:fld id="{416AF1B2-E7A4-446A-84DC-90AA83BA6A19}" type="slidenum">
              <a:rPr lang="en-US" sz="1800" b="1" smtClean="0">
                <a:solidFill>
                  <a:schemeClr val="bg1"/>
                </a:solidFill>
              </a:rPr>
              <a:pPr>
                <a:defRPr/>
              </a:pPr>
              <a:t>13</a:t>
            </a:fld>
            <a:endParaRPr lang="en-US" sz="1800" b="1"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393255636"/>
              </p:ext>
            </p:extLst>
          </p:nvPr>
        </p:nvGraphicFramePr>
        <p:xfrm>
          <a:off x="251520" y="1268760"/>
          <a:ext cx="8640960" cy="365758"/>
        </p:xfrm>
        <a:graphic>
          <a:graphicData uri="http://schemas.openxmlformats.org/drawingml/2006/table">
            <a:tbl>
              <a:tblPr firstRow="1" bandRow="1">
                <a:tableStyleId>{5C22544A-7EE6-4342-B048-85BDC9FD1C3A}</a:tableStyleId>
              </a:tblPr>
              <a:tblGrid>
                <a:gridCol w="8640960">
                  <a:extLst>
                    <a:ext uri="{9D8B030D-6E8A-4147-A177-3AD203B41FA5}">
                      <a16:colId xmlns:a16="http://schemas.microsoft.com/office/drawing/2014/main" xmlns="" val="20000"/>
                    </a:ext>
                  </a:extLst>
                </a:gridCol>
              </a:tblGrid>
              <a:tr h="288032">
                <a:tc>
                  <a:txBody>
                    <a:bodyPr/>
                    <a:lstStyle/>
                    <a:p>
                      <a:r>
                        <a:rPr lang="en-US" dirty="0"/>
                        <a:t>Some targets </a:t>
                      </a:r>
                      <a:r>
                        <a:rPr lang="en-US" baseline="0" dirty="0"/>
                        <a:t>not achieved in terms of the APP</a:t>
                      </a:r>
                      <a:endParaRPr lang="en-US" dirty="0"/>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449727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sz="2400" b="1" dirty="0">
                <a:ln w="1905"/>
                <a:effectLst>
                  <a:innerShdw blurRad="69850" dist="43180" dir="5400000">
                    <a:srgbClr val="000000">
                      <a:alpha val="65000"/>
                    </a:srgbClr>
                  </a:innerShdw>
                </a:effectLst>
                <a:cs typeface="Arial" charset="0"/>
              </a:rPr>
              <a:t>CHALLENGES</a:t>
            </a:r>
            <a:r>
              <a:rPr lang="en-ZA" altLang="en-US" sz="2400" b="1" dirty="0"/>
              <a:t> </a:t>
            </a:r>
            <a:r>
              <a:rPr lang="en-ZA" altLang="en-US" sz="2400" b="1" dirty="0">
                <a:ln w="1905"/>
                <a:effectLst>
                  <a:innerShdw blurRad="69850" dist="43180" dir="5400000">
                    <a:srgbClr val="000000">
                      <a:alpha val="65000"/>
                    </a:srgbClr>
                  </a:innerShdw>
                </a:effectLst>
                <a:cs typeface="Arial" charset="0"/>
              </a:rPr>
              <a:t>EXPERIENCED AND REMEDIAL ACTION</a:t>
            </a:r>
            <a:endParaRPr lang="en-ZA"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68416227"/>
              </p:ext>
            </p:extLst>
          </p:nvPr>
        </p:nvGraphicFramePr>
        <p:xfrm>
          <a:off x="323528" y="1700808"/>
          <a:ext cx="8568952" cy="4477579"/>
        </p:xfrm>
        <a:graphic>
          <a:graphicData uri="http://schemas.openxmlformats.org/drawingml/2006/table">
            <a:tbl>
              <a:tblPr firstRow="1" firstCol="1" bandRow="1">
                <a:tableStyleId>{5940675A-B579-460E-94D1-54222C63F5DA}</a:tableStyleId>
              </a:tblPr>
              <a:tblGrid>
                <a:gridCol w="2082471">
                  <a:extLst>
                    <a:ext uri="{9D8B030D-6E8A-4147-A177-3AD203B41FA5}">
                      <a16:colId xmlns:a16="http://schemas.microsoft.com/office/drawing/2014/main" xmlns="" val="20000"/>
                    </a:ext>
                  </a:extLst>
                </a:gridCol>
                <a:gridCol w="3133661">
                  <a:extLst>
                    <a:ext uri="{9D8B030D-6E8A-4147-A177-3AD203B41FA5}">
                      <a16:colId xmlns:a16="http://schemas.microsoft.com/office/drawing/2014/main" xmlns="" val="20001"/>
                    </a:ext>
                  </a:extLst>
                </a:gridCol>
                <a:gridCol w="3352820">
                  <a:extLst>
                    <a:ext uri="{9D8B030D-6E8A-4147-A177-3AD203B41FA5}">
                      <a16:colId xmlns:a16="http://schemas.microsoft.com/office/drawing/2014/main" xmlns="" val="20002"/>
                    </a:ext>
                  </a:extLst>
                </a:gridCol>
              </a:tblGrid>
              <a:tr h="232281">
                <a:tc>
                  <a:txBody>
                    <a:bodyPr/>
                    <a:lstStyle/>
                    <a:p>
                      <a:pPr>
                        <a:lnSpc>
                          <a:spcPct val="115000"/>
                        </a:lnSpc>
                        <a:spcAft>
                          <a:spcPts val="0"/>
                        </a:spcAft>
                      </a:pPr>
                      <a:r>
                        <a:rPr lang="en-US" sz="1400" b="1" dirty="0">
                          <a:effectLst/>
                        </a:rPr>
                        <a:t>TARGET</a:t>
                      </a:r>
                      <a:endParaRPr lang="en-ZA" sz="1400" b="1" dirty="0">
                        <a:effectLst/>
                        <a:latin typeface="Calibri"/>
                        <a:ea typeface="Calibri"/>
                        <a:cs typeface="Times New Roman"/>
                      </a:endParaRPr>
                    </a:p>
                  </a:txBody>
                  <a:tcPr marL="68580" marR="68580" marT="0" marB="0">
                    <a:solidFill>
                      <a:schemeClr val="bg1">
                        <a:lumMod val="75000"/>
                      </a:schemeClr>
                    </a:solidFill>
                  </a:tcPr>
                </a:tc>
                <a:tc>
                  <a:txBody>
                    <a:bodyPr/>
                    <a:lstStyle/>
                    <a:p>
                      <a:pPr>
                        <a:lnSpc>
                          <a:spcPct val="115000"/>
                        </a:lnSpc>
                        <a:spcAft>
                          <a:spcPts val="0"/>
                        </a:spcAft>
                      </a:pPr>
                      <a:r>
                        <a:rPr lang="en-US" sz="1400" b="1" dirty="0">
                          <a:effectLst/>
                        </a:rPr>
                        <a:t>REASON FOR VARIANCE</a:t>
                      </a:r>
                      <a:endParaRPr lang="en-ZA" sz="1400" b="1" dirty="0">
                        <a:effectLst/>
                        <a:latin typeface="Calibri"/>
                        <a:ea typeface="Calibri"/>
                        <a:cs typeface="Times New Roman"/>
                      </a:endParaRPr>
                    </a:p>
                  </a:txBody>
                  <a:tcPr marL="68580" marR="68580" marT="0" marB="0">
                    <a:solidFill>
                      <a:schemeClr val="bg1">
                        <a:lumMod val="75000"/>
                      </a:schemeClr>
                    </a:solidFill>
                  </a:tcPr>
                </a:tc>
                <a:tc>
                  <a:txBody>
                    <a:bodyPr/>
                    <a:lstStyle/>
                    <a:p>
                      <a:pPr>
                        <a:lnSpc>
                          <a:spcPct val="115000"/>
                        </a:lnSpc>
                        <a:spcAft>
                          <a:spcPts val="0"/>
                        </a:spcAft>
                      </a:pPr>
                      <a:r>
                        <a:rPr lang="en-US" sz="1400" b="1" dirty="0">
                          <a:effectLst/>
                        </a:rPr>
                        <a:t>REMEDIAL ACTION</a:t>
                      </a:r>
                      <a:endParaRPr lang="en-ZA" sz="1400" b="1" dirty="0">
                        <a:effectLst/>
                        <a:latin typeface="Calibri"/>
                        <a:ea typeface="Calibri"/>
                        <a:cs typeface="Times New Roman"/>
                      </a:endParaRPr>
                    </a:p>
                  </a:txBody>
                  <a:tcPr marL="68580" marR="68580" marT="0" marB="0">
                    <a:solidFill>
                      <a:schemeClr val="bg1">
                        <a:lumMod val="75000"/>
                      </a:schemeClr>
                    </a:solidFill>
                  </a:tcPr>
                </a:tc>
                <a:extLst>
                  <a:ext uri="{0D108BD9-81ED-4DB2-BD59-A6C34878D82A}">
                    <a16:rowId xmlns:a16="http://schemas.microsoft.com/office/drawing/2014/main" xmlns="" val="10000"/>
                  </a:ext>
                </a:extLst>
              </a:tr>
              <a:tr h="1986232">
                <a:tc>
                  <a:txBody>
                    <a:bodyPr/>
                    <a:lstStyle/>
                    <a:p>
                      <a:pPr algn="l" rtl="0" fontAlgn="b"/>
                      <a:r>
                        <a:rPr lang="en-ZA" sz="1400" dirty="0" smtClean="0">
                          <a:effectLst/>
                        </a:rPr>
                        <a:t>4. </a:t>
                      </a:r>
                      <a:r>
                        <a:rPr lang="en-ZA" sz="1400" kern="1200" dirty="0" smtClean="0">
                          <a:solidFill>
                            <a:schemeClr val="tx1"/>
                          </a:solidFill>
                          <a:effectLst/>
                          <a:latin typeface="+mn-lt"/>
                          <a:ea typeface="+mn-ea"/>
                          <a:cs typeface="+mn-cs"/>
                        </a:rPr>
                        <a:t>Progress reports to MANCO on the Decent Work Country Programme (DWCP).</a:t>
                      </a:r>
                      <a:endParaRPr lang="en-ZA" sz="1400" kern="1200" dirty="0">
                        <a:solidFill>
                          <a:schemeClr val="tx1"/>
                        </a:solidFill>
                        <a:effectLst/>
                        <a:latin typeface="+mn-lt"/>
                        <a:ea typeface="+mn-ea"/>
                        <a:cs typeface="+mn-cs"/>
                      </a:endParaRPr>
                    </a:p>
                  </a:txBody>
                  <a:tcPr marL="68580" marR="68580" marT="0" marB="0"/>
                </a:tc>
                <a:tc>
                  <a:txBody>
                    <a:bodyPr/>
                    <a:lstStyle/>
                    <a:p>
                      <a:pPr marL="342900" lvl="0" indent="-342900">
                        <a:lnSpc>
                          <a:spcPct val="115000"/>
                        </a:lnSpc>
                        <a:spcAft>
                          <a:spcPts val="0"/>
                        </a:spcAft>
                        <a:buFont typeface="Symbol"/>
                        <a:buChar char=""/>
                      </a:pPr>
                      <a:r>
                        <a:rPr lang="en-GB" sz="1400" dirty="0" smtClean="0">
                          <a:effectLst/>
                          <a:latin typeface="+mn-lt"/>
                          <a:ea typeface="+mn-ea"/>
                          <a:cs typeface="+mn-cs"/>
                        </a:rPr>
                        <a:t>Manco</a:t>
                      </a:r>
                      <a:r>
                        <a:rPr lang="en-GB" sz="1400" baseline="0" dirty="0" smtClean="0">
                          <a:effectLst/>
                          <a:latin typeface="+mn-lt"/>
                          <a:ea typeface="+mn-ea"/>
                          <a:cs typeface="+mn-cs"/>
                        </a:rPr>
                        <a:t> in Q1 was converted to an </a:t>
                      </a:r>
                      <a:r>
                        <a:rPr lang="en-GB" sz="1400" baseline="0" dirty="0" err="1" smtClean="0">
                          <a:effectLst/>
                          <a:latin typeface="+mn-lt"/>
                          <a:ea typeface="+mn-ea"/>
                          <a:cs typeface="+mn-cs"/>
                        </a:rPr>
                        <a:t>Exco</a:t>
                      </a:r>
                      <a:r>
                        <a:rPr lang="en-GB" sz="1400" baseline="0" dirty="0" smtClean="0">
                          <a:effectLst/>
                          <a:latin typeface="+mn-lt"/>
                          <a:ea typeface="+mn-ea"/>
                          <a:cs typeface="+mn-cs"/>
                        </a:rPr>
                        <a:t> meeting. Therefore no Manco meeting took place in Q1</a:t>
                      </a:r>
                    </a:p>
                    <a:p>
                      <a:pPr marL="0" lvl="0" indent="0">
                        <a:lnSpc>
                          <a:spcPct val="115000"/>
                        </a:lnSpc>
                        <a:spcAft>
                          <a:spcPts val="0"/>
                        </a:spcAft>
                        <a:buFont typeface="Symbol"/>
                        <a:buNone/>
                      </a:pPr>
                      <a:endParaRPr lang="en-ZA" sz="14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US" sz="1400" dirty="0" smtClean="0">
                          <a:effectLst/>
                        </a:rPr>
                        <a:t>The</a:t>
                      </a:r>
                      <a:r>
                        <a:rPr lang="en-US" sz="1400" baseline="0" dirty="0" smtClean="0">
                          <a:effectLst/>
                        </a:rPr>
                        <a:t> outstanding progress reports were submitted to Manco in Q2.</a:t>
                      </a:r>
                    </a:p>
                    <a:p>
                      <a:pPr marL="342900" marR="0" lvl="0" indent="-342900" algn="l" defTabSz="457200" rtl="0" eaLnBrk="1" fontAlgn="auto" latinLnBrk="0" hangingPunct="1">
                        <a:lnSpc>
                          <a:spcPct val="115000"/>
                        </a:lnSpc>
                        <a:spcBef>
                          <a:spcPts val="0"/>
                        </a:spcBef>
                        <a:spcAft>
                          <a:spcPts val="0"/>
                        </a:spcAft>
                        <a:buClrTx/>
                        <a:buSzTx/>
                        <a:buFont typeface="Symbol"/>
                        <a:buChar char=""/>
                        <a:tabLst/>
                        <a:defRPr/>
                      </a:pPr>
                      <a:r>
                        <a:rPr lang="en-US" sz="1400" baseline="0" dirty="0" smtClean="0">
                          <a:effectLst/>
                        </a:rPr>
                        <a:t>To prevent this reoccurrence, </a:t>
                      </a:r>
                      <a:r>
                        <a:rPr lang="en-US" sz="1400" kern="1200" baseline="0" dirty="0" smtClean="0">
                          <a:solidFill>
                            <a:schemeClr val="dk1"/>
                          </a:solidFill>
                          <a:effectLst/>
                          <a:latin typeface="+mn-lt"/>
                          <a:ea typeface="+mn-ea"/>
                          <a:cs typeface="+mn-cs"/>
                        </a:rPr>
                        <a:t>the Technical Indicator description has been amended to ensure that the DWCP reports can be approved to either Manco or Exco. </a:t>
                      </a:r>
                    </a:p>
                    <a:p>
                      <a:pPr marL="0" marR="0" lvl="0" indent="0" algn="l" defTabSz="457200" rtl="0" eaLnBrk="1" fontAlgn="auto" latinLnBrk="0" hangingPunct="1">
                        <a:lnSpc>
                          <a:spcPct val="115000"/>
                        </a:lnSpc>
                        <a:spcBef>
                          <a:spcPts val="0"/>
                        </a:spcBef>
                        <a:spcAft>
                          <a:spcPts val="0"/>
                        </a:spcAft>
                        <a:buClrTx/>
                        <a:buSzTx/>
                        <a:buFont typeface="Symbol"/>
                        <a:buNone/>
                        <a:tabLst/>
                        <a:defRPr/>
                      </a:pPr>
                      <a:endParaRPr lang="en-US" sz="1400" kern="1200" baseline="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10001"/>
                  </a:ext>
                </a:extLst>
              </a:tr>
              <a:tr h="2245983">
                <a:tc>
                  <a:txBody>
                    <a:bodyPr/>
                    <a:lstStyle/>
                    <a:p>
                      <a:pPr marL="0" lvl="0" indent="0">
                        <a:lnSpc>
                          <a:spcPct val="115000"/>
                        </a:lnSpc>
                        <a:spcAft>
                          <a:spcPts val="0"/>
                        </a:spcAft>
                        <a:buFont typeface="+mj-lt"/>
                        <a:buNone/>
                      </a:pPr>
                      <a:r>
                        <a:rPr lang="en-ZA" sz="1400" b="0" i="0" u="none" strike="noStrike" dirty="0" smtClean="0">
                          <a:solidFill>
                            <a:srgbClr val="000000"/>
                          </a:solidFill>
                          <a:effectLst/>
                          <a:latin typeface="+mn-lt"/>
                        </a:rPr>
                        <a:t>5. Progress reports submitted to FINCOM.</a:t>
                      </a:r>
                      <a:endParaRPr lang="en-ZA" sz="14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US" sz="1400" kern="1200" dirty="0" smtClean="0">
                          <a:solidFill>
                            <a:schemeClr val="tx1"/>
                          </a:solidFill>
                          <a:effectLst/>
                          <a:latin typeface="+mn-lt"/>
                          <a:ea typeface="+mn-ea"/>
                          <a:cs typeface="+mn-cs"/>
                        </a:rPr>
                        <a:t>This</a:t>
                      </a:r>
                      <a:r>
                        <a:rPr lang="en-US" sz="1400" kern="1200" baseline="0" dirty="0" smtClean="0">
                          <a:solidFill>
                            <a:schemeClr val="tx1"/>
                          </a:solidFill>
                          <a:effectLst/>
                          <a:latin typeface="+mn-lt"/>
                          <a:ea typeface="+mn-ea"/>
                          <a:cs typeface="+mn-cs"/>
                        </a:rPr>
                        <a:t> </a:t>
                      </a:r>
                      <a:r>
                        <a:rPr lang="en-ZA" sz="1400" kern="1200" dirty="0" smtClean="0">
                          <a:solidFill>
                            <a:schemeClr val="dk1"/>
                          </a:solidFill>
                          <a:effectLst/>
                          <a:latin typeface="+mn-lt"/>
                          <a:ea typeface="+mn-ea"/>
                          <a:cs typeface="+mn-cs"/>
                        </a:rPr>
                        <a:t>target was not achieved. Information was not received timeously from Constituency. </a:t>
                      </a:r>
                      <a:endParaRPr lang="en-US" sz="1400" kern="1200" dirty="0" smtClean="0">
                        <a:solidFill>
                          <a:schemeClr val="dk1"/>
                        </a:solidFill>
                        <a:effectLst/>
                        <a:latin typeface="+mn-lt"/>
                        <a:ea typeface="+mn-ea"/>
                        <a:cs typeface="+mn-cs"/>
                      </a:endParaRPr>
                    </a:p>
                    <a:p>
                      <a:pPr marL="342900" lvl="0" indent="-342900">
                        <a:lnSpc>
                          <a:spcPct val="115000"/>
                        </a:lnSpc>
                        <a:spcAft>
                          <a:spcPts val="0"/>
                        </a:spcAft>
                        <a:buFont typeface="Symbol"/>
                        <a:buChar char=""/>
                      </a:pPr>
                      <a:endParaRPr lang="en-ZA" sz="1400" dirty="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15000"/>
                        </a:lnSpc>
                        <a:spcBef>
                          <a:spcPts val="0"/>
                        </a:spcBef>
                        <a:spcAft>
                          <a:spcPts val="0"/>
                        </a:spcAft>
                        <a:buClrTx/>
                        <a:buSzTx/>
                        <a:buFont typeface="Symbol"/>
                        <a:buChar char=""/>
                        <a:tabLst/>
                        <a:defRPr/>
                      </a:pPr>
                      <a:r>
                        <a:rPr lang="en-US" sz="1400" kern="1200" dirty="0" smtClean="0">
                          <a:solidFill>
                            <a:schemeClr val="dk1"/>
                          </a:solidFill>
                          <a:effectLst/>
                          <a:latin typeface="+mn-lt"/>
                          <a:ea typeface="+mn-ea"/>
                          <a:cs typeface="+mn-cs"/>
                        </a:rPr>
                        <a:t>Constituencies</a:t>
                      </a:r>
                      <a:r>
                        <a:rPr lang="en-US" sz="1400" kern="1200" baseline="0" dirty="0" smtClean="0">
                          <a:solidFill>
                            <a:schemeClr val="dk1"/>
                          </a:solidFill>
                          <a:effectLst/>
                          <a:latin typeface="+mn-lt"/>
                          <a:ea typeface="+mn-ea"/>
                          <a:cs typeface="+mn-cs"/>
                        </a:rPr>
                        <a:t> reminded to submit information more timeously.</a:t>
                      </a:r>
                    </a:p>
                    <a:p>
                      <a:pPr marL="342900" marR="0" lvl="0" indent="-342900" algn="l" defTabSz="457200" rtl="0" eaLnBrk="1" fontAlgn="auto" latinLnBrk="0" hangingPunct="1">
                        <a:lnSpc>
                          <a:spcPct val="115000"/>
                        </a:lnSpc>
                        <a:spcBef>
                          <a:spcPts val="0"/>
                        </a:spcBef>
                        <a:spcAft>
                          <a:spcPts val="0"/>
                        </a:spcAft>
                        <a:buClrTx/>
                        <a:buSzTx/>
                        <a:buFont typeface="Symbol"/>
                        <a:buChar char=""/>
                        <a:tabLst/>
                        <a:defRPr/>
                      </a:pPr>
                      <a:r>
                        <a:rPr lang="en-US" sz="1400" kern="1200" baseline="0" dirty="0" smtClean="0">
                          <a:solidFill>
                            <a:schemeClr val="dk1"/>
                          </a:solidFill>
                          <a:effectLst/>
                          <a:latin typeface="+mn-lt"/>
                          <a:ea typeface="+mn-ea"/>
                          <a:cs typeface="+mn-cs"/>
                        </a:rPr>
                        <a:t>Target removed in the APP for  2019/20 financial year due to the achievement of this target, heavily relies on external parties, over which Nedlac has no control. </a:t>
                      </a:r>
                      <a:endParaRPr lang="en-US" sz="1400" kern="1200" dirty="0" smtClean="0">
                        <a:solidFill>
                          <a:schemeClr val="dk1"/>
                        </a:solidFill>
                        <a:effectLst/>
                        <a:latin typeface="+mn-lt"/>
                        <a:ea typeface="+mn-ea"/>
                        <a:cs typeface="+mn-cs"/>
                      </a:endParaRPr>
                    </a:p>
                    <a:p>
                      <a:pPr marL="0" marR="0" lvl="0" indent="0" algn="l" defTabSz="457200" rtl="0" eaLnBrk="1" fontAlgn="auto" latinLnBrk="0" hangingPunct="1">
                        <a:lnSpc>
                          <a:spcPct val="115000"/>
                        </a:lnSpc>
                        <a:spcBef>
                          <a:spcPts val="0"/>
                        </a:spcBef>
                        <a:spcAft>
                          <a:spcPts val="0"/>
                        </a:spcAft>
                        <a:buClrTx/>
                        <a:buSzTx/>
                        <a:buFont typeface="Symbol"/>
                        <a:buNone/>
                        <a:tabLst/>
                        <a:defRPr/>
                      </a:pPr>
                      <a:endParaRPr lang="en-US" sz="1400" kern="1200" baseline="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2"/>
          </p:nvPr>
        </p:nvSpPr>
        <p:spPr>
          <a:xfrm>
            <a:off x="6804248" y="6381328"/>
            <a:ext cx="2133600" cy="365125"/>
          </a:xfrm>
        </p:spPr>
        <p:txBody>
          <a:bodyPr/>
          <a:lstStyle/>
          <a:p>
            <a:pPr>
              <a:defRPr/>
            </a:pPr>
            <a:fld id="{416AF1B2-E7A4-446A-84DC-90AA83BA6A19}" type="slidenum">
              <a:rPr lang="en-US" sz="1800" b="1" smtClean="0">
                <a:solidFill>
                  <a:schemeClr val="bg1"/>
                </a:solidFill>
              </a:rPr>
              <a:pPr>
                <a:defRPr/>
              </a:pPr>
              <a:t>14</a:t>
            </a:fld>
            <a:endParaRPr lang="en-US" sz="1800" b="1"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2303420267"/>
              </p:ext>
            </p:extLst>
          </p:nvPr>
        </p:nvGraphicFramePr>
        <p:xfrm>
          <a:off x="251520" y="1268760"/>
          <a:ext cx="8640960" cy="365758"/>
        </p:xfrm>
        <a:graphic>
          <a:graphicData uri="http://schemas.openxmlformats.org/drawingml/2006/table">
            <a:tbl>
              <a:tblPr firstRow="1" bandRow="1">
                <a:tableStyleId>{5C22544A-7EE6-4342-B048-85BDC9FD1C3A}</a:tableStyleId>
              </a:tblPr>
              <a:tblGrid>
                <a:gridCol w="8640960">
                  <a:extLst>
                    <a:ext uri="{9D8B030D-6E8A-4147-A177-3AD203B41FA5}">
                      <a16:colId xmlns:a16="http://schemas.microsoft.com/office/drawing/2014/main" xmlns="" val="20000"/>
                    </a:ext>
                  </a:extLst>
                </a:gridCol>
              </a:tblGrid>
              <a:tr h="288032">
                <a:tc>
                  <a:txBody>
                    <a:bodyPr/>
                    <a:lstStyle/>
                    <a:p>
                      <a:r>
                        <a:rPr lang="en-US" dirty="0"/>
                        <a:t>Some targets </a:t>
                      </a:r>
                      <a:r>
                        <a:rPr lang="en-US" baseline="0" dirty="0"/>
                        <a:t>not achieved in terms of the APP</a:t>
                      </a:r>
                      <a:endParaRPr lang="en-US" dirty="0"/>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406935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sz="2400" b="1" dirty="0">
                <a:ln w="1905"/>
                <a:effectLst>
                  <a:innerShdw blurRad="69850" dist="43180" dir="5400000">
                    <a:srgbClr val="000000">
                      <a:alpha val="65000"/>
                    </a:srgbClr>
                  </a:innerShdw>
                </a:effectLst>
                <a:cs typeface="Arial" charset="0"/>
              </a:rPr>
              <a:t>CHALLENGES</a:t>
            </a:r>
            <a:r>
              <a:rPr lang="en-ZA" altLang="en-US" sz="2400" b="1" dirty="0"/>
              <a:t> </a:t>
            </a:r>
            <a:r>
              <a:rPr lang="en-ZA" altLang="en-US" sz="2400" b="1" dirty="0">
                <a:ln w="1905"/>
                <a:effectLst>
                  <a:innerShdw blurRad="69850" dist="43180" dir="5400000">
                    <a:srgbClr val="000000">
                      <a:alpha val="65000"/>
                    </a:srgbClr>
                  </a:innerShdw>
                </a:effectLst>
                <a:cs typeface="Arial" charset="0"/>
              </a:rPr>
              <a:t>EXPERIENCED AND REMEDIAL ACTION</a:t>
            </a:r>
            <a:endParaRPr lang="en-ZA"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3714169"/>
              </p:ext>
            </p:extLst>
          </p:nvPr>
        </p:nvGraphicFramePr>
        <p:xfrm>
          <a:off x="251521" y="1700809"/>
          <a:ext cx="8640959" cy="4633393"/>
        </p:xfrm>
        <a:graphic>
          <a:graphicData uri="http://schemas.openxmlformats.org/drawingml/2006/table">
            <a:tbl>
              <a:tblPr firstRow="1" firstCol="1" bandRow="1">
                <a:tableStyleId>{5940675A-B579-460E-94D1-54222C63F5DA}</a:tableStyleId>
              </a:tblPr>
              <a:tblGrid>
                <a:gridCol w="3485428">
                  <a:extLst>
                    <a:ext uri="{9D8B030D-6E8A-4147-A177-3AD203B41FA5}">
                      <a16:colId xmlns:a16="http://schemas.microsoft.com/office/drawing/2014/main" xmlns="" val="20000"/>
                    </a:ext>
                  </a:extLst>
                </a:gridCol>
                <a:gridCol w="5155531">
                  <a:extLst>
                    <a:ext uri="{9D8B030D-6E8A-4147-A177-3AD203B41FA5}">
                      <a16:colId xmlns:a16="http://schemas.microsoft.com/office/drawing/2014/main" xmlns="" val="20001"/>
                    </a:ext>
                  </a:extLst>
                </a:gridCol>
              </a:tblGrid>
              <a:tr h="230642">
                <a:tc>
                  <a:txBody>
                    <a:bodyPr/>
                    <a:lstStyle/>
                    <a:p>
                      <a:pPr>
                        <a:lnSpc>
                          <a:spcPct val="115000"/>
                        </a:lnSpc>
                        <a:spcAft>
                          <a:spcPts val="0"/>
                        </a:spcAft>
                      </a:pPr>
                      <a:r>
                        <a:rPr lang="en-US" sz="1400" b="1" dirty="0">
                          <a:effectLst/>
                        </a:rPr>
                        <a:t>TARGET</a:t>
                      </a:r>
                      <a:endParaRPr lang="en-ZA" sz="1400" b="1" dirty="0">
                        <a:effectLst/>
                        <a:latin typeface="Calibri"/>
                        <a:ea typeface="Calibri"/>
                        <a:cs typeface="Times New Roman"/>
                      </a:endParaRPr>
                    </a:p>
                  </a:txBody>
                  <a:tcPr marL="68580" marR="68580" marT="0" marB="0">
                    <a:solidFill>
                      <a:schemeClr val="bg1">
                        <a:lumMod val="75000"/>
                      </a:schemeClr>
                    </a:solidFill>
                  </a:tcPr>
                </a:tc>
                <a:tc>
                  <a:txBody>
                    <a:bodyPr/>
                    <a:lstStyle/>
                    <a:p>
                      <a:pPr>
                        <a:lnSpc>
                          <a:spcPct val="115000"/>
                        </a:lnSpc>
                        <a:spcAft>
                          <a:spcPts val="0"/>
                        </a:spcAft>
                      </a:pPr>
                      <a:r>
                        <a:rPr lang="en-US" sz="1400" b="1" dirty="0">
                          <a:effectLst/>
                        </a:rPr>
                        <a:t>REMEDIAL ACTION</a:t>
                      </a:r>
                      <a:endParaRPr lang="en-ZA" sz="1400" b="1" dirty="0">
                        <a:effectLst/>
                        <a:latin typeface="Calibri"/>
                        <a:ea typeface="Calibri"/>
                        <a:cs typeface="Times New Roman"/>
                      </a:endParaRPr>
                    </a:p>
                  </a:txBody>
                  <a:tcPr marL="68580" marR="68580" marT="0" marB="0">
                    <a:solidFill>
                      <a:schemeClr val="bg1">
                        <a:lumMod val="75000"/>
                      </a:schemeClr>
                    </a:solidFill>
                  </a:tcPr>
                </a:tc>
                <a:extLst>
                  <a:ext uri="{0D108BD9-81ED-4DB2-BD59-A6C34878D82A}">
                    <a16:rowId xmlns:a16="http://schemas.microsoft.com/office/drawing/2014/main" xmlns="" val="10000"/>
                  </a:ext>
                </a:extLst>
              </a:tr>
              <a:tr h="842328">
                <a:tc>
                  <a:txBody>
                    <a:bodyPr/>
                    <a:lstStyle/>
                    <a:p>
                      <a:pPr algn="l" rtl="0" fontAlgn="b"/>
                      <a:r>
                        <a:rPr lang="en-ZA" sz="1400" b="0" i="0" u="none" strike="noStrike" kern="1200" dirty="0" smtClean="0">
                          <a:solidFill>
                            <a:schemeClr val="tx1"/>
                          </a:solidFill>
                          <a:effectLst/>
                          <a:latin typeface="+mn-lt"/>
                          <a:ea typeface="+mn-ea"/>
                          <a:cs typeface="+mn-cs"/>
                        </a:rPr>
                        <a:t>6.</a:t>
                      </a:r>
                      <a:r>
                        <a:rPr lang="en-ZA" sz="1400" b="0" i="0" u="none" strike="noStrike" kern="1200" baseline="0" dirty="0" smtClean="0">
                          <a:solidFill>
                            <a:schemeClr val="tx1"/>
                          </a:solidFill>
                          <a:effectLst/>
                          <a:latin typeface="+mn-lt"/>
                          <a:ea typeface="+mn-ea"/>
                          <a:cs typeface="+mn-cs"/>
                        </a:rPr>
                        <a:t> </a:t>
                      </a:r>
                      <a:r>
                        <a:rPr lang="en-ZA" sz="1400" b="0" i="0" u="none" strike="noStrike" dirty="0" smtClean="0">
                          <a:solidFill>
                            <a:srgbClr val="000000"/>
                          </a:solidFill>
                          <a:effectLst/>
                          <a:latin typeface="+mn-lt"/>
                        </a:rPr>
                        <a:t>Insufficient budget</a:t>
                      </a:r>
                      <a:r>
                        <a:rPr lang="en-ZA" sz="1400" b="0" i="0" u="none" strike="noStrike" baseline="0" dirty="0" smtClean="0">
                          <a:solidFill>
                            <a:srgbClr val="000000"/>
                          </a:solidFill>
                          <a:effectLst/>
                          <a:latin typeface="+mn-lt"/>
                        </a:rPr>
                        <a:t> allocation  resulting in cost pressures</a:t>
                      </a:r>
                      <a:endParaRPr lang="en-ZA" sz="1400" kern="1200" dirty="0">
                        <a:solidFill>
                          <a:schemeClr val="tx1"/>
                        </a:solidFill>
                        <a:effectLst/>
                        <a:latin typeface="+mn-lt"/>
                        <a:ea typeface="+mn-ea"/>
                        <a:cs typeface="+mn-cs"/>
                      </a:endParaRPr>
                    </a:p>
                  </a:txBody>
                  <a:tcPr marL="68580" marR="68580" marT="0" marB="0"/>
                </a:tc>
                <a:tc>
                  <a:txBody>
                    <a:bodyPr/>
                    <a:lstStyle/>
                    <a:p>
                      <a:pPr marL="342900" marR="0" lvl="0" indent="-342900" algn="l" defTabSz="457200" rtl="0" eaLnBrk="1" fontAlgn="auto" latinLnBrk="0" hangingPunct="1">
                        <a:lnSpc>
                          <a:spcPct val="115000"/>
                        </a:lnSpc>
                        <a:spcBef>
                          <a:spcPts val="0"/>
                        </a:spcBef>
                        <a:spcAft>
                          <a:spcPts val="0"/>
                        </a:spcAft>
                        <a:buClrTx/>
                        <a:buSzTx/>
                        <a:buFont typeface="Symbol"/>
                        <a:buChar char=""/>
                        <a:tabLst/>
                        <a:defRPr/>
                      </a:pPr>
                      <a:r>
                        <a:rPr lang="en-US" sz="1400" kern="1200" dirty="0" smtClean="0">
                          <a:solidFill>
                            <a:schemeClr val="dk1"/>
                          </a:solidFill>
                          <a:effectLst/>
                          <a:latin typeface="+mn-lt"/>
                          <a:ea typeface="+mn-ea"/>
                          <a:cs typeface="+mn-cs"/>
                        </a:rPr>
                        <a:t>Funding requests</a:t>
                      </a:r>
                      <a:r>
                        <a:rPr lang="en-US" sz="1400" kern="1200" baseline="0" dirty="0" smtClean="0">
                          <a:solidFill>
                            <a:schemeClr val="dk1"/>
                          </a:solidFill>
                          <a:effectLst/>
                          <a:latin typeface="+mn-lt"/>
                          <a:ea typeface="+mn-ea"/>
                          <a:cs typeface="+mn-cs"/>
                        </a:rPr>
                        <a:t> submitted to the </a:t>
                      </a:r>
                      <a:r>
                        <a:rPr lang="en-US" sz="1400" kern="1200" baseline="0" dirty="0" err="1" smtClean="0">
                          <a:solidFill>
                            <a:schemeClr val="dk1"/>
                          </a:solidFill>
                          <a:effectLst/>
                          <a:latin typeface="+mn-lt"/>
                          <a:ea typeface="+mn-ea"/>
                          <a:cs typeface="+mn-cs"/>
                        </a:rPr>
                        <a:t>DoL</a:t>
                      </a:r>
                      <a:r>
                        <a:rPr lang="en-US" sz="1400" kern="1200" baseline="0" dirty="0" smtClean="0">
                          <a:solidFill>
                            <a:schemeClr val="dk1"/>
                          </a:solidFill>
                          <a:effectLst/>
                          <a:latin typeface="+mn-lt"/>
                          <a:ea typeface="+mn-ea"/>
                          <a:cs typeface="+mn-cs"/>
                        </a:rPr>
                        <a:t>, National Treasury with MTEF submissions .</a:t>
                      </a:r>
                      <a:endParaRPr lang="en-US" sz="1400" kern="1200" dirty="0" smtClean="0">
                        <a:solidFill>
                          <a:schemeClr val="dk1"/>
                        </a:solidFill>
                        <a:effectLst/>
                        <a:latin typeface="+mn-lt"/>
                        <a:ea typeface="+mn-ea"/>
                        <a:cs typeface="+mn-cs"/>
                      </a:endParaRPr>
                    </a:p>
                    <a:p>
                      <a:pPr marL="342900" lvl="0" indent="-342900">
                        <a:lnSpc>
                          <a:spcPct val="115000"/>
                        </a:lnSpc>
                        <a:spcAft>
                          <a:spcPts val="0"/>
                        </a:spcAft>
                        <a:buFont typeface="Symbol"/>
                        <a:buChar char=""/>
                      </a:pPr>
                      <a:r>
                        <a:rPr lang="en-US" sz="1400" baseline="0" dirty="0" smtClean="0">
                          <a:effectLst/>
                        </a:rPr>
                        <a:t>Cost containment measures put in place  to manage spending.</a:t>
                      </a:r>
                    </a:p>
                    <a:p>
                      <a:pPr marL="0" lvl="0" indent="0">
                        <a:lnSpc>
                          <a:spcPct val="115000"/>
                        </a:lnSpc>
                        <a:spcAft>
                          <a:spcPts val="0"/>
                        </a:spcAft>
                        <a:buFont typeface="Symbol"/>
                        <a:buNone/>
                      </a:pPr>
                      <a:endParaRPr lang="en-US" sz="1400" baseline="0" dirty="0" smtClean="0">
                        <a:effectLst/>
                      </a:endParaRPr>
                    </a:p>
                  </a:txBody>
                  <a:tcPr marL="68580" marR="68580" marT="0" marB="0"/>
                </a:tc>
                <a:extLst>
                  <a:ext uri="{0D108BD9-81ED-4DB2-BD59-A6C34878D82A}">
                    <a16:rowId xmlns:a16="http://schemas.microsoft.com/office/drawing/2014/main" xmlns="" val="10001"/>
                  </a:ext>
                </a:extLst>
              </a:tr>
              <a:tr h="1370302">
                <a:tc>
                  <a:txBody>
                    <a:bodyPr/>
                    <a:lstStyle/>
                    <a:p>
                      <a:pPr marL="0" marR="0" lvl="0" indent="0" algn="l" defTabSz="457200" rtl="0" eaLnBrk="1" fontAlgn="auto" latinLnBrk="0" hangingPunct="1">
                        <a:lnSpc>
                          <a:spcPct val="115000"/>
                        </a:lnSpc>
                        <a:spcBef>
                          <a:spcPts val="0"/>
                        </a:spcBef>
                        <a:spcAft>
                          <a:spcPts val="0"/>
                        </a:spcAft>
                        <a:buClrTx/>
                        <a:buSzTx/>
                        <a:buFont typeface="+mj-lt"/>
                        <a:buNone/>
                        <a:tabLst/>
                        <a:defRPr/>
                      </a:pPr>
                      <a:r>
                        <a:rPr lang="en-ZA" sz="1400" dirty="0" smtClean="0">
                          <a:effectLst/>
                          <a:latin typeface="Calibri"/>
                          <a:ea typeface="Calibri"/>
                          <a:cs typeface="Times New Roman"/>
                        </a:rPr>
                        <a:t>7. </a:t>
                      </a:r>
                      <a:r>
                        <a:rPr lang="en-US" sz="1400" kern="1200" baseline="0" dirty="0" smtClean="0">
                          <a:solidFill>
                            <a:schemeClr val="dk1"/>
                          </a:solidFill>
                          <a:effectLst/>
                          <a:latin typeface="+mn-lt"/>
                          <a:ea typeface="+mn-ea"/>
                          <a:cs typeface="+mn-cs"/>
                        </a:rPr>
                        <a:t>Unfunded mandates such as  the Presidential Jobs Summit and Financial Sector Summit activities.</a:t>
                      </a:r>
                      <a:endParaRPr lang="en-US" sz="1400" b="0" kern="1200" dirty="0" smtClean="0">
                        <a:solidFill>
                          <a:schemeClr val="dk1"/>
                        </a:solidFill>
                        <a:effectLst/>
                        <a:latin typeface="+mn-lt"/>
                        <a:ea typeface="+mn-ea"/>
                        <a:cs typeface="+mn-cs"/>
                      </a:endParaRPr>
                    </a:p>
                    <a:p>
                      <a:pPr marL="0" lvl="0" indent="0">
                        <a:lnSpc>
                          <a:spcPct val="115000"/>
                        </a:lnSpc>
                        <a:spcAft>
                          <a:spcPts val="0"/>
                        </a:spcAft>
                        <a:buFont typeface="+mj-lt"/>
                        <a:buNone/>
                      </a:pPr>
                      <a:endParaRPr lang="en-ZA" sz="1400" dirty="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15000"/>
                        </a:lnSpc>
                        <a:spcBef>
                          <a:spcPts val="0"/>
                        </a:spcBef>
                        <a:spcAft>
                          <a:spcPts val="0"/>
                        </a:spcAft>
                        <a:buClrTx/>
                        <a:buSzTx/>
                        <a:buFont typeface="Symbol"/>
                        <a:buChar char=""/>
                        <a:tabLst/>
                        <a:defRPr/>
                      </a:pPr>
                      <a:r>
                        <a:rPr lang="en-US" sz="1400" kern="1200" dirty="0" smtClean="0">
                          <a:solidFill>
                            <a:schemeClr val="dk1"/>
                          </a:solidFill>
                          <a:effectLst/>
                          <a:latin typeface="+mn-lt"/>
                          <a:ea typeface="+mn-ea"/>
                          <a:cs typeface="+mn-cs"/>
                        </a:rPr>
                        <a:t>Additional funding requests submitted to the DoL and National Treasury. </a:t>
                      </a:r>
                    </a:p>
                    <a:p>
                      <a:pPr marL="342900" marR="0" lvl="0" indent="-342900" algn="l" defTabSz="457200" rtl="0" eaLnBrk="1" fontAlgn="auto" latinLnBrk="0" hangingPunct="1">
                        <a:lnSpc>
                          <a:spcPct val="115000"/>
                        </a:lnSpc>
                        <a:spcBef>
                          <a:spcPts val="0"/>
                        </a:spcBef>
                        <a:spcAft>
                          <a:spcPts val="0"/>
                        </a:spcAft>
                        <a:buClrTx/>
                        <a:buSzTx/>
                        <a:buFont typeface="Symbol"/>
                        <a:buChar char=""/>
                        <a:tabLst/>
                        <a:defRPr/>
                      </a:pPr>
                      <a:r>
                        <a:rPr lang="en-US" sz="1400" kern="1200" dirty="0" smtClean="0">
                          <a:solidFill>
                            <a:schemeClr val="dk1"/>
                          </a:solidFill>
                          <a:effectLst/>
                          <a:latin typeface="+mn-lt"/>
                          <a:ea typeface="+mn-ea"/>
                          <a:cs typeface="+mn-cs"/>
                        </a:rPr>
                        <a:t>Funding requested from other alternative private</a:t>
                      </a:r>
                      <a:r>
                        <a:rPr lang="en-US" sz="1400" kern="1200" baseline="0" dirty="0" smtClean="0">
                          <a:solidFill>
                            <a:schemeClr val="dk1"/>
                          </a:solidFill>
                          <a:effectLst/>
                          <a:latin typeface="+mn-lt"/>
                          <a:ea typeface="+mn-ea"/>
                          <a:cs typeface="+mn-cs"/>
                        </a:rPr>
                        <a:t> funding sources.</a:t>
                      </a:r>
                      <a:endParaRPr lang="en-US" sz="1400" kern="1200" dirty="0" smtClean="0">
                        <a:solidFill>
                          <a:schemeClr val="dk1"/>
                        </a:solidFill>
                        <a:effectLst/>
                        <a:latin typeface="+mn-lt"/>
                        <a:ea typeface="+mn-ea"/>
                        <a:cs typeface="+mn-cs"/>
                      </a:endParaRPr>
                    </a:p>
                    <a:p>
                      <a:pPr marL="0" marR="0" lvl="0" indent="0" algn="l" defTabSz="457200" rtl="0" eaLnBrk="1" fontAlgn="auto" latinLnBrk="0" hangingPunct="1">
                        <a:lnSpc>
                          <a:spcPct val="115000"/>
                        </a:lnSpc>
                        <a:spcBef>
                          <a:spcPts val="0"/>
                        </a:spcBef>
                        <a:spcAft>
                          <a:spcPts val="0"/>
                        </a:spcAft>
                        <a:buClrTx/>
                        <a:buSzTx/>
                        <a:buFont typeface="Symbol"/>
                        <a:buNone/>
                        <a:tabLst/>
                        <a:defRPr/>
                      </a:pPr>
                      <a:endParaRPr lang="en-US" sz="14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10002"/>
                  </a:ext>
                </a:extLst>
              </a:tr>
              <a:tr h="678376">
                <a:tc>
                  <a:txBody>
                    <a:bodyPr/>
                    <a:lstStyle/>
                    <a:p>
                      <a:pPr marL="0" lvl="0" indent="0">
                        <a:lnSpc>
                          <a:spcPct val="115000"/>
                        </a:lnSpc>
                        <a:spcAft>
                          <a:spcPts val="0"/>
                        </a:spcAft>
                        <a:buFont typeface="+mj-lt"/>
                        <a:buNone/>
                      </a:pPr>
                      <a:r>
                        <a:rPr lang="en-ZA" sz="1400" dirty="0" smtClean="0">
                          <a:effectLst/>
                          <a:latin typeface="Calibri"/>
                          <a:ea typeface="Calibri"/>
                          <a:cs typeface="Times New Roman"/>
                        </a:rPr>
                        <a:t>8. </a:t>
                      </a:r>
                      <a:r>
                        <a:rPr lang="en-ZA" sz="1400" b="0" i="0" u="none" strike="noStrike" kern="1200" baseline="0" dirty="0" smtClean="0">
                          <a:solidFill>
                            <a:srgbClr val="000000"/>
                          </a:solidFill>
                          <a:effectLst/>
                          <a:latin typeface="+mn-lt"/>
                          <a:ea typeface="+mn-ea"/>
                          <a:cs typeface="+mn-cs"/>
                        </a:rPr>
                        <a:t>Shortage of Human resources </a:t>
                      </a:r>
                      <a:endParaRPr lang="en-ZA" sz="1400" dirty="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15000"/>
                        </a:lnSpc>
                        <a:spcBef>
                          <a:spcPts val="0"/>
                        </a:spcBef>
                        <a:spcAft>
                          <a:spcPts val="0"/>
                        </a:spcAft>
                        <a:buClrTx/>
                        <a:buSzTx/>
                        <a:buFont typeface="Symbol"/>
                        <a:buChar char=""/>
                        <a:tabLst/>
                        <a:defRPr/>
                      </a:pPr>
                      <a:r>
                        <a:rPr lang="en-US" sz="1400" kern="1200" dirty="0" smtClean="0">
                          <a:solidFill>
                            <a:schemeClr val="dk1"/>
                          </a:solidFill>
                          <a:effectLst/>
                          <a:latin typeface="+mn-lt"/>
                          <a:ea typeface="+mn-ea"/>
                          <a:cs typeface="+mn-cs"/>
                        </a:rPr>
                        <a:t>Proposals</a:t>
                      </a:r>
                      <a:r>
                        <a:rPr lang="en-US" sz="1400" kern="1200" baseline="0" dirty="0" smtClean="0">
                          <a:solidFill>
                            <a:schemeClr val="dk1"/>
                          </a:solidFill>
                          <a:effectLst/>
                          <a:latin typeface="+mn-lt"/>
                          <a:ea typeface="+mn-ea"/>
                          <a:cs typeface="+mn-cs"/>
                        </a:rPr>
                        <a:t> submitted to Governance structures for creation of new positions.  Funding proposals for the positions submitted to DoL and National Treasury.</a:t>
                      </a:r>
                      <a:endParaRPr lang="en-US" sz="1400" kern="1200" dirty="0" smtClean="0">
                        <a:solidFill>
                          <a:schemeClr val="dk1"/>
                        </a:solidFill>
                        <a:effectLst/>
                        <a:latin typeface="+mn-lt"/>
                        <a:ea typeface="+mn-ea"/>
                        <a:cs typeface="+mn-cs"/>
                      </a:endParaRPr>
                    </a:p>
                    <a:p>
                      <a:pPr marL="0" marR="0" lvl="0" indent="0" algn="l" defTabSz="457200" rtl="0" eaLnBrk="1" fontAlgn="auto" latinLnBrk="0" hangingPunct="1">
                        <a:lnSpc>
                          <a:spcPct val="115000"/>
                        </a:lnSpc>
                        <a:spcBef>
                          <a:spcPts val="0"/>
                        </a:spcBef>
                        <a:spcAft>
                          <a:spcPts val="0"/>
                        </a:spcAft>
                        <a:buClrTx/>
                        <a:buSzTx/>
                        <a:buFont typeface="Symbol"/>
                        <a:buNone/>
                        <a:tabLst/>
                        <a:defRPr/>
                      </a:pPr>
                      <a:endParaRPr lang="en-US" sz="14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10003"/>
                  </a:ext>
                </a:extLst>
              </a:tr>
              <a:tr h="1054815">
                <a:tc>
                  <a:txBody>
                    <a:bodyPr/>
                    <a:lstStyle/>
                    <a:p>
                      <a:pPr marL="0" marR="0" lvl="0" indent="0" algn="l" defTabSz="457200" rtl="0" eaLnBrk="1" fontAlgn="auto" latinLnBrk="0" hangingPunct="1">
                        <a:lnSpc>
                          <a:spcPct val="115000"/>
                        </a:lnSpc>
                        <a:spcBef>
                          <a:spcPts val="0"/>
                        </a:spcBef>
                        <a:spcAft>
                          <a:spcPts val="0"/>
                        </a:spcAft>
                        <a:buClrTx/>
                        <a:buSzTx/>
                        <a:buFont typeface="+mj-lt"/>
                        <a:buNone/>
                        <a:tabLst/>
                        <a:defRPr/>
                      </a:pPr>
                      <a:r>
                        <a:rPr lang="en-ZA" sz="1400" dirty="0" smtClean="0">
                          <a:effectLst/>
                          <a:latin typeface="Calibri"/>
                          <a:ea typeface="Calibri"/>
                          <a:cs typeface="Times New Roman"/>
                        </a:rPr>
                        <a:t>9. </a:t>
                      </a:r>
                      <a:r>
                        <a:rPr lang="en-ZA" sz="1400" b="0" i="0" u="none" strike="noStrike" kern="1200" baseline="0" dirty="0" smtClean="0">
                          <a:solidFill>
                            <a:srgbClr val="000000"/>
                          </a:solidFill>
                          <a:effectLst/>
                          <a:latin typeface="+mn-lt"/>
                          <a:ea typeface="+mn-ea"/>
                          <a:cs typeface="+mn-cs"/>
                        </a:rPr>
                        <a:t>Lack of employee benefits e.g. Medical Aid, Pension Fund etc.</a:t>
                      </a:r>
                    </a:p>
                    <a:p>
                      <a:pPr marL="0" lvl="0" indent="0">
                        <a:lnSpc>
                          <a:spcPct val="115000"/>
                        </a:lnSpc>
                        <a:spcAft>
                          <a:spcPts val="0"/>
                        </a:spcAft>
                        <a:buFont typeface="+mj-lt"/>
                        <a:buNone/>
                      </a:pPr>
                      <a:endParaRPr lang="en-ZA" sz="1400" dirty="0">
                        <a:effectLst/>
                        <a:latin typeface="Calibri"/>
                        <a:ea typeface="Calibri"/>
                        <a:cs typeface="Times New Roman"/>
                      </a:endParaRPr>
                    </a:p>
                  </a:txBody>
                  <a:tcPr marL="68580" marR="68580" marT="0" marB="0"/>
                </a:tc>
                <a:tc>
                  <a:txBody>
                    <a:bodyPr/>
                    <a:lstStyle/>
                    <a:p>
                      <a:pPr marL="342900" marR="0" lvl="0" indent="-342900" algn="l" defTabSz="457200" rtl="0" eaLnBrk="1" fontAlgn="auto" latinLnBrk="0" hangingPunct="1">
                        <a:lnSpc>
                          <a:spcPct val="115000"/>
                        </a:lnSpc>
                        <a:spcBef>
                          <a:spcPts val="0"/>
                        </a:spcBef>
                        <a:spcAft>
                          <a:spcPts val="0"/>
                        </a:spcAft>
                        <a:buClrTx/>
                        <a:buSzTx/>
                        <a:buFont typeface="Symbol"/>
                        <a:buChar char=""/>
                        <a:tabLst/>
                        <a:defRPr/>
                      </a:pPr>
                      <a:r>
                        <a:rPr lang="en-US" sz="1400" kern="1200" dirty="0" smtClean="0">
                          <a:solidFill>
                            <a:schemeClr val="dk1"/>
                          </a:solidFill>
                          <a:effectLst/>
                          <a:latin typeface="+mn-lt"/>
                          <a:ea typeface="+mn-ea"/>
                          <a:cs typeface="+mn-cs"/>
                        </a:rPr>
                        <a:t>Funding</a:t>
                      </a:r>
                      <a:r>
                        <a:rPr lang="en-US" sz="1400" kern="1200" baseline="0" dirty="0" smtClean="0">
                          <a:solidFill>
                            <a:schemeClr val="dk1"/>
                          </a:solidFill>
                          <a:effectLst/>
                          <a:latin typeface="+mn-lt"/>
                          <a:ea typeface="+mn-ea"/>
                          <a:cs typeface="+mn-cs"/>
                        </a:rPr>
                        <a:t> proposal submitted to Department of </a:t>
                      </a:r>
                      <a:r>
                        <a:rPr lang="en-US" sz="1400" kern="1200" baseline="0" dirty="0" err="1" smtClean="0">
                          <a:solidFill>
                            <a:schemeClr val="dk1"/>
                          </a:solidFill>
                          <a:effectLst/>
                          <a:latin typeface="+mn-lt"/>
                          <a:ea typeface="+mn-ea"/>
                          <a:cs typeface="+mn-cs"/>
                        </a:rPr>
                        <a:t>Labour</a:t>
                      </a:r>
                      <a:r>
                        <a:rPr lang="en-US" sz="1400" kern="1200" baseline="0" dirty="0" smtClean="0">
                          <a:solidFill>
                            <a:schemeClr val="dk1"/>
                          </a:solidFill>
                          <a:effectLst/>
                          <a:latin typeface="+mn-lt"/>
                          <a:ea typeface="+mn-ea"/>
                          <a:cs typeface="+mn-cs"/>
                        </a:rPr>
                        <a:t> and National Treasury.</a:t>
                      </a:r>
                      <a:endParaRPr lang="en-US" sz="1400" kern="1200" dirty="0" smtClean="0">
                        <a:solidFill>
                          <a:schemeClr val="dk1"/>
                        </a:solidFill>
                        <a:effectLst/>
                        <a:latin typeface="+mn-lt"/>
                        <a:ea typeface="+mn-ea"/>
                        <a:cs typeface="+mn-cs"/>
                      </a:endParaRPr>
                    </a:p>
                    <a:p>
                      <a:pPr marL="342900" marR="0" lvl="0" indent="-342900" algn="l" defTabSz="457200" rtl="0" eaLnBrk="1" fontAlgn="auto" latinLnBrk="0" hangingPunct="1">
                        <a:lnSpc>
                          <a:spcPct val="115000"/>
                        </a:lnSpc>
                        <a:spcBef>
                          <a:spcPts val="0"/>
                        </a:spcBef>
                        <a:spcAft>
                          <a:spcPts val="0"/>
                        </a:spcAft>
                        <a:buClrTx/>
                        <a:buSzTx/>
                        <a:buFont typeface="Symbol"/>
                        <a:buChar char=""/>
                        <a:tabLst/>
                        <a:defRPr/>
                      </a:pPr>
                      <a:endParaRPr lang="en-US" sz="14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a:xfrm>
            <a:off x="6804248" y="6381328"/>
            <a:ext cx="2133600" cy="365125"/>
          </a:xfrm>
        </p:spPr>
        <p:txBody>
          <a:bodyPr/>
          <a:lstStyle/>
          <a:p>
            <a:pPr>
              <a:defRPr/>
            </a:pPr>
            <a:fld id="{416AF1B2-E7A4-446A-84DC-90AA83BA6A19}" type="slidenum">
              <a:rPr lang="en-US" sz="1800" b="1" smtClean="0">
                <a:solidFill>
                  <a:schemeClr val="bg1"/>
                </a:solidFill>
              </a:rPr>
              <a:pPr>
                <a:defRPr/>
              </a:pPr>
              <a:t>15</a:t>
            </a:fld>
            <a:endParaRPr lang="en-US" sz="1800" b="1"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xmlns="" val="1967081358"/>
              </p:ext>
            </p:extLst>
          </p:nvPr>
        </p:nvGraphicFramePr>
        <p:xfrm>
          <a:off x="251520" y="1268760"/>
          <a:ext cx="8640960" cy="365758"/>
        </p:xfrm>
        <a:graphic>
          <a:graphicData uri="http://schemas.openxmlformats.org/drawingml/2006/table">
            <a:tbl>
              <a:tblPr firstRow="1" bandRow="1">
                <a:tableStyleId>{5C22544A-7EE6-4342-B048-85BDC9FD1C3A}</a:tableStyleId>
              </a:tblPr>
              <a:tblGrid>
                <a:gridCol w="8640960">
                  <a:extLst>
                    <a:ext uri="{9D8B030D-6E8A-4147-A177-3AD203B41FA5}">
                      <a16:colId xmlns:a16="http://schemas.microsoft.com/office/drawing/2014/main" xmlns="" val="20000"/>
                    </a:ext>
                  </a:extLst>
                </a:gridCol>
              </a:tblGrid>
              <a:tr h="288032">
                <a:tc>
                  <a:txBody>
                    <a:bodyPr/>
                    <a:lstStyle/>
                    <a:p>
                      <a:r>
                        <a:rPr lang="en-US" dirty="0"/>
                        <a:t>Some targets </a:t>
                      </a:r>
                      <a:r>
                        <a:rPr lang="en-US" baseline="0" dirty="0"/>
                        <a:t>not achieved in terms of the APP</a:t>
                      </a:r>
                      <a:endParaRPr lang="en-US" dirty="0"/>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649736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ln w="1905"/>
                <a:effectLst>
                  <a:innerShdw blurRad="69850" dist="43180" dir="5400000">
                    <a:srgbClr val="000000">
                      <a:alpha val="65000"/>
                    </a:srgbClr>
                  </a:innerShdw>
                </a:effectLst>
                <a:cs typeface="Arial" charset="0"/>
              </a:rPr>
              <a:t>DEVELOPMENTS TO DATE : Q3</a:t>
            </a:r>
            <a:endParaRPr lang="en-ZA" sz="2400" dirty="0"/>
          </a:p>
        </p:txBody>
      </p:sp>
      <p:sp>
        <p:nvSpPr>
          <p:cNvPr id="3" name="Content Placeholder 2"/>
          <p:cNvSpPr>
            <a:spLocks noGrp="1"/>
          </p:cNvSpPr>
          <p:nvPr>
            <p:ph idx="1"/>
          </p:nvPr>
        </p:nvSpPr>
        <p:spPr/>
        <p:txBody>
          <a:bodyPr/>
          <a:lstStyle/>
          <a:p>
            <a:pPr lvl="0" algn="just"/>
            <a:r>
              <a:rPr lang="en-ZA" sz="2000" dirty="0"/>
              <a:t>The budget allocation letter received from National Treasury increases the baseline in 2019/20 with additional funds for employee benefits and additional funds in 2020/21 for increase in the workload of Nedlac, however no adjustment has been made to the baseline for funding for additional staff to assist with the increased workload.  </a:t>
            </a:r>
            <a:endParaRPr lang="en-ZA" sz="2000" dirty="0" smtClean="0"/>
          </a:p>
          <a:p>
            <a:pPr marL="0" lvl="0" indent="0" algn="just">
              <a:buNone/>
            </a:pPr>
            <a:endParaRPr lang="en-ZA" sz="2000" dirty="0" smtClean="0"/>
          </a:p>
          <a:p>
            <a:pPr lvl="0" algn="just"/>
            <a:r>
              <a:rPr lang="en-ZA" sz="2000" dirty="0" smtClean="0"/>
              <a:t>The </a:t>
            </a:r>
            <a:r>
              <a:rPr lang="en-ZA" sz="2000" dirty="0"/>
              <a:t>process of follow up and requesting of additional funding to recruit additional staff will continue.</a:t>
            </a:r>
          </a:p>
          <a:p>
            <a:pPr marL="0" indent="0">
              <a:buNone/>
            </a:pPr>
            <a:endParaRPr lang="en-ZA" sz="2000" dirty="0"/>
          </a:p>
          <a:p>
            <a:pPr lvl="0" algn="just"/>
            <a:r>
              <a:rPr lang="en-ZA" sz="2000" dirty="0"/>
              <a:t>Additional funds of R12 301 226 form Department of Labour were received specifically to fund the activities of the Jobs Summit, the R12 301 226 funding from Department of Labour came through in quarter 3 on the 10</a:t>
            </a:r>
            <a:r>
              <a:rPr lang="en-ZA" sz="2000" baseline="30000" dirty="0"/>
              <a:t>th</a:t>
            </a:r>
            <a:r>
              <a:rPr lang="en-ZA" sz="2000" dirty="0"/>
              <a:t> of October 2018 after hosting of the Jobs Summit on the 4</a:t>
            </a:r>
            <a:r>
              <a:rPr lang="en-ZA" sz="2000" baseline="30000" dirty="0"/>
              <a:t>th</a:t>
            </a:r>
            <a:r>
              <a:rPr lang="en-ZA" sz="2000" dirty="0"/>
              <a:t> and 5</a:t>
            </a:r>
            <a:r>
              <a:rPr lang="en-ZA" sz="2000" baseline="30000" dirty="0"/>
              <a:t>th</a:t>
            </a:r>
            <a:r>
              <a:rPr lang="en-ZA" sz="2000" dirty="0"/>
              <a:t> of October.</a:t>
            </a:r>
          </a:p>
          <a:p>
            <a:endParaRPr lang="en-ZA" dirty="0"/>
          </a:p>
        </p:txBody>
      </p:sp>
      <p:sp>
        <p:nvSpPr>
          <p:cNvPr id="4" name="Slide Number Placeholder 3"/>
          <p:cNvSpPr>
            <a:spLocks noGrp="1"/>
          </p:cNvSpPr>
          <p:nvPr>
            <p:ph type="sldNum" sz="quarter" idx="12"/>
          </p:nvPr>
        </p:nvSpPr>
        <p:spPr>
          <a:xfrm>
            <a:off x="6804248" y="6309320"/>
            <a:ext cx="2133600" cy="365125"/>
          </a:xfrm>
        </p:spPr>
        <p:txBody>
          <a:bodyPr/>
          <a:lstStyle/>
          <a:p>
            <a:pPr>
              <a:defRPr/>
            </a:pPr>
            <a:fld id="{416AF1B2-E7A4-446A-84DC-90AA83BA6A19}" type="slidenum">
              <a:rPr lang="en-US" sz="1800" b="1" smtClean="0">
                <a:solidFill>
                  <a:schemeClr val="bg1"/>
                </a:solidFill>
              </a:rPr>
              <a:pPr>
                <a:defRPr/>
              </a:pPr>
              <a:t>16</a:t>
            </a:fld>
            <a:endParaRPr lang="en-US" sz="1800" b="1" dirty="0">
              <a:solidFill>
                <a:schemeClr val="bg1"/>
              </a:solidFill>
            </a:endParaRPr>
          </a:p>
        </p:txBody>
      </p:sp>
    </p:spTree>
    <p:extLst>
      <p:ext uri="{BB962C8B-B14F-4D97-AF65-F5344CB8AC3E}">
        <p14:creationId xmlns:p14="http://schemas.microsoft.com/office/powerpoint/2010/main" xmlns="" val="4065862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916832"/>
            <a:ext cx="7772400" cy="2952328"/>
          </a:xfrm>
        </p:spPr>
        <p:txBody>
          <a:bodyPr/>
          <a:lstStyle/>
          <a:p>
            <a:r>
              <a:rPr lang="en-ZA" b="1" dirty="0"/>
              <a:t/>
            </a:r>
            <a:br>
              <a:rPr lang="en-ZA" b="1" dirty="0"/>
            </a:br>
            <a:r>
              <a:rPr lang="en-ZA" b="1" dirty="0"/>
              <a:t/>
            </a:r>
            <a:br>
              <a:rPr lang="en-ZA" b="1" dirty="0"/>
            </a:br>
            <a:r>
              <a:rPr lang="en-ZA" sz="4000" b="1" dirty="0"/>
              <a:t>EXPENDITURE QUARTER </a:t>
            </a:r>
            <a:r>
              <a:rPr lang="en-ZA" sz="4000" b="1" dirty="0" smtClean="0"/>
              <a:t>AS AT QUARTER 2 </a:t>
            </a:r>
            <a:r>
              <a:rPr lang="en-ZA" sz="4000" b="1" dirty="0"/>
              <a:t> </a:t>
            </a:r>
            <a:r>
              <a:rPr lang="en-ZA" sz="4000" b="1" dirty="0" smtClean="0"/>
              <a:t>OF 2018-19</a:t>
            </a:r>
            <a:r>
              <a:rPr lang="en-ZA" b="1" dirty="0"/>
              <a:t/>
            </a:r>
            <a:br>
              <a:rPr lang="en-ZA" b="1" dirty="0"/>
            </a:br>
            <a:r>
              <a:rPr lang="en-ZA" b="1" dirty="0"/>
              <a:t/>
            </a:r>
            <a:br>
              <a:rPr lang="en-ZA" b="1" dirty="0"/>
            </a:br>
            <a:endParaRPr lang="en-US" dirty="0"/>
          </a:p>
        </p:txBody>
      </p:sp>
    </p:spTree>
    <p:extLst>
      <p:ext uri="{BB962C8B-B14F-4D97-AF65-F5344CB8AC3E}">
        <p14:creationId xmlns:p14="http://schemas.microsoft.com/office/powerpoint/2010/main" xmlns="" val="2001179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3528" y="260648"/>
            <a:ext cx="8229600" cy="1143000"/>
          </a:xfrm>
        </p:spPr>
        <p:txBody>
          <a:bodyPr>
            <a:noAutofit/>
          </a:bodyPr>
          <a:lstStyle/>
          <a:p>
            <a:r>
              <a:rPr lang="en-ZA" sz="3200" b="1" dirty="0" smtClean="0">
                <a:ln w="1905"/>
                <a:solidFill>
                  <a:schemeClr val="bg2">
                    <a:lumMod val="25000"/>
                  </a:schemeClr>
                </a:solidFill>
                <a:effectLst>
                  <a:innerShdw blurRad="69850" dist="43180" dir="5400000">
                    <a:srgbClr val="000000">
                      <a:alpha val="65000"/>
                    </a:srgbClr>
                  </a:innerShdw>
                </a:effectLst>
                <a:cs typeface="Arial" charset="0"/>
              </a:rPr>
              <a:t/>
            </a:r>
            <a:br>
              <a:rPr lang="en-ZA" sz="3200" b="1" dirty="0" smtClean="0">
                <a:ln w="1905"/>
                <a:solidFill>
                  <a:schemeClr val="bg2">
                    <a:lumMod val="25000"/>
                  </a:schemeClr>
                </a:solidFill>
                <a:effectLst>
                  <a:innerShdw blurRad="69850" dist="43180" dir="5400000">
                    <a:srgbClr val="000000">
                      <a:alpha val="65000"/>
                    </a:srgbClr>
                  </a:innerShdw>
                </a:effectLst>
                <a:cs typeface="Arial" charset="0"/>
              </a:rPr>
            </a:br>
            <a:r>
              <a:rPr lang="en-ZA" sz="2400" b="1" dirty="0" smtClean="0">
                <a:ln w="1905"/>
                <a:effectLst>
                  <a:innerShdw blurRad="69850" dist="43180" dir="5400000">
                    <a:srgbClr val="000000">
                      <a:alpha val="65000"/>
                    </a:srgbClr>
                  </a:innerShdw>
                </a:effectLst>
                <a:cs typeface="Arial" charset="0"/>
              </a:rPr>
              <a:t>BUDGETED INCOME FOR 2018/19</a:t>
            </a:r>
            <a:br>
              <a:rPr lang="en-ZA" sz="2400" b="1" dirty="0" smtClean="0">
                <a:ln w="1905"/>
                <a:effectLst>
                  <a:innerShdw blurRad="69850" dist="43180" dir="5400000">
                    <a:srgbClr val="000000">
                      <a:alpha val="65000"/>
                    </a:srgbClr>
                  </a:innerShdw>
                </a:effectLst>
                <a:cs typeface="Arial" charset="0"/>
              </a:rPr>
            </a:br>
            <a:r>
              <a:rPr lang="en-ZA" sz="2400" b="1" dirty="0" smtClean="0">
                <a:ln w="1905"/>
                <a:effectLst>
                  <a:innerShdw blurRad="69850" dist="43180" dir="5400000">
                    <a:srgbClr val="000000">
                      <a:alpha val="65000"/>
                    </a:srgbClr>
                  </a:innerShdw>
                </a:effectLst>
                <a:cs typeface="Arial" charset="0"/>
              </a:rPr>
              <a:t>FINANCIAL YEAR</a:t>
            </a:r>
            <a:r>
              <a:rPr lang="en-US" sz="3200" b="1" dirty="0" smtClean="0">
                <a:ln w="1905"/>
                <a:solidFill>
                  <a:srgbClr val="FF0000"/>
                </a:solidFill>
                <a:effectLst>
                  <a:innerShdw blurRad="69850" dist="43180" dir="5400000">
                    <a:srgbClr val="000000">
                      <a:alpha val="65000"/>
                    </a:srgbClr>
                  </a:innerShdw>
                </a:effectLst>
                <a:cs typeface="Arial" charset="0"/>
              </a:rPr>
              <a:t> </a:t>
            </a:r>
            <a:r>
              <a:rPr lang="en-US" sz="3200" b="1" dirty="0" smtClean="0">
                <a:ln w="1905"/>
                <a:effectLst>
                  <a:innerShdw blurRad="69850" dist="43180" dir="5400000">
                    <a:srgbClr val="000000">
                      <a:alpha val="65000"/>
                    </a:srgbClr>
                  </a:innerShdw>
                </a:effectLst>
                <a:cs typeface="Arial" charset="0"/>
              </a:rPr>
              <a:t/>
            </a:r>
            <a:br>
              <a:rPr lang="en-US" sz="3200" b="1" dirty="0" smtClean="0">
                <a:ln w="1905"/>
                <a:effectLst>
                  <a:innerShdw blurRad="69850" dist="43180" dir="5400000">
                    <a:srgbClr val="000000">
                      <a:alpha val="65000"/>
                    </a:srgbClr>
                  </a:innerShdw>
                </a:effectLst>
                <a:cs typeface="Arial" charset="0"/>
              </a:rPr>
            </a:br>
            <a:endParaRPr lang="en-ZA"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2850428628"/>
              </p:ext>
            </p:extLst>
          </p:nvPr>
        </p:nvGraphicFramePr>
        <p:xfrm>
          <a:off x="323528" y="1484783"/>
          <a:ext cx="8496944" cy="4529859"/>
        </p:xfrm>
        <a:graphic>
          <a:graphicData uri="http://schemas.openxmlformats.org/drawingml/2006/table">
            <a:tbl>
              <a:tblPr firstRow="1" bandRow="1">
                <a:tableStyleId>{7E9639D4-E3E2-4D34-9284-5A2195B3D0D7}</a:tableStyleId>
              </a:tblPr>
              <a:tblGrid>
                <a:gridCol w="629404">
                  <a:extLst>
                    <a:ext uri="{9D8B030D-6E8A-4147-A177-3AD203B41FA5}">
                      <a16:colId xmlns:a16="http://schemas.microsoft.com/office/drawing/2014/main" xmlns="" val="20000"/>
                    </a:ext>
                  </a:extLst>
                </a:gridCol>
                <a:gridCol w="4983257">
                  <a:extLst>
                    <a:ext uri="{9D8B030D-6E8A-4147-A177-3AD203B41FA5}">
                      <a16:colId xmlns:a16="http://schemas.microsoft.com/office/drawing/2014/main" xmlns="" val="20001"/>
                    </a:ext>
                  </a:extLst>
                </a:gridCol>
                <a:gridCol w="2884283">
                  <a:extLst>
                    <a:ext uri="{9D8B030D-6E8A-4147-A177-3AD203B41FA5}">
                      <a16:colId xmlns:a16="http://schemas.microsoft.com/office/drawing/2014/main" xmlns="" val="20002"/>
                    </a:ext>
                  </a:extLst>
                </a:gridCol>
              </a:tblGrid>
              <a:tr h="622302">
                <a:tc gridSpan="2">
                  <a:txBody>
                    <a:bodyPr/>
                    <a:lstStyle/>
                    <a:p>
                      <a:r>
                        <a:rPr lang="en-ZA" b="1" dirty="0" smtClean="0">
                          <a:solidFill>
                            <a:schemeClr val="tx1"/>
                          </a:solidFill>
                        </a:rPr>
                        <a:t>Description of income</a:t>
                      </a:r>
                    </a:p>
                    <a:p>
                      <a:endParaRPr lang="en-ZA" b="1" dirty="0">
                        <a:solidFill>
                          <a:schemeClr val="tx1"/>
                        </a:solidFill>
                      </a:endParaRPr>
                    </a:p>
                  </a:txBody>
                  <a:tcPr>
                    <a:lnR w="12700" cap="flat" cmpd="sng" algn="ctr">
                      <a:solidFill>
                        <a:schemeClr val="tx1"/>
                      </a:solidFill>
                      <a:prstDash val="solid"/>
                      <a:round/>
                      <a:headEnd type="none" w="med" len="med"/>
                      <a:tailEnd type="none" w="med" len="med"/>
                    </a:lnR>
                    <a:solidFill>
                      <a:schemeClr val="bg1">
                        <a:lumMod val="50000"/>
                      </a:schemeClr>
                    </a:solidFill>
                  </a:tcPr>
                </a:tc>
                <a:tc hMerge="1">
                  <a:txBody>
                    <a:bodyPr/>
                    <a:lstStyle/>
                    <a:p>
                      <a:endParaRPr lang="en-ZA" dirty="0"/>
                    </a:p>
                  </a:txBody>
                  <a:tcPr/>
                </a:tc>
                <a:tc>
                  <a:txBody>
                    <a:bodyPr/>
                    <a:lstStyle/>
                    <a:p>
                      <a:r>
                        <a:rPr lang="en-ZA" b="1" dirty="0" smtClean="0">
                          <a:solidFill>
                            <a:schemeClr val="tx1"/>
                          </a:solidFill>
                        </a:rPr>
                        <a:t>Amount</a:t>
                      </a:r>
                      <a:endParaRPr lang="en-ZA" b="1" dirty="0">
                        <a:solidFill>
                          <a:schemeClr val="tx1"/>
                        </a:solidFill>
                      </a:endParaRPr>
                    </a:p>
                  </a:txBody>
                  <a:tcPr>
                    <a:lnL w="12700" cap="flat" cmpd="sng" algn="ctr">
                      <a:solidFill>
                        <a:schemeClr val="tx1"/>
                      </a:solidFill>
                      <a:prstDash val="solid"/>
                      <a:round/>
                      <a:headEnd type="none" w="med" len="med"/>
                      <a:tailEnd type="none" w="med" len="med"/>
                    </a:lnL>
                    <a:solidFill>
                      <a:schemeClr val="bg1">
                        <a:lumMod val="50000"/>
                      </a:schemeClr>
                    </a:solidFill>
                  </a:tcPr>
                </a:tc>
                <a:extLst>
                  <a:ext uri="{0D108BD9-81ED-4DB2-BD59-A6C34878D82A}">
                    <a16:rowId xmlns:a16="http://schemas.microsoft.com/office/drawing/2014/main" xmlns="" val="10000"/>
                  </a:ext>
                </a:extLst>
              </a:tr>
              <a:tr h="622302">
                <a:tc>
                  <a:txBody>
                    <a:bodyPr/>
                    <a:lstStyle/>
                    <a:p>
                      <a:endParaRPr lang="en-ZA" b="0" dirty="0" smtClean="0">
                        <a:solidFill>
                          <a:schemeClr val="tx1"/>
                        </a:solidFill>
                      </a:endParaRPr>
                    </a:p>
                    <a:p>
                      <a:r>
                        <a:rPr lang="en-ZA" b="0" dirty="0" smtClean="0">
                          <a:solidFill>
                            <a:schemeClr val="tx1"/>
                          </a:solidFill>
                        </a:rPr>
                        <a:t>1.</a:t>
                      </a:r>
                      <a:endParaRPr lang="en-ZA" b="0" dirty="0">
                        <a:solidFill>
                          <a:schemeClr val="tx1"/>
                        </a:solidFill>
                      </a:endParaRPr>
                    </a:p>
                  </a:txBody>
                  <a:tcPr/>
                </a:tc>
                <a:tc>
                  <a:txBody>
                    <a:bodyPr/>
                    <a:lstStyle/>
                    <a:p>
                      <a:pPr algn="l" fontAlgn="b"/>
                      <a:r>
                        <a:rPr lang="en-US" sz="1600" b="0" u="none" strike="noStrike" dirty="0">
                          <a:solidFill>
                            <a:schemeClr val="tx1"/>
                          </a:solidFill>
                          <a:effectLst/>
                        </a:rPr>
                        <a:t>Grant from Department of Labour</a:t>
                      </a:r>
                      <a:endParaRPr lang="en-US" sz="1600" b="0" i="0" u="none" strike="noStrike" dirty="0">
                        <a:solidFill>
                          <a:schemeClr val="tx1"/>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endParaRPr lang="en-ZA" b="0" dirty="0" smtClean="0">
                        <a:solidFill>
                          <a:schemeClr val="tx1"/>
                        </a:solidFill>
                      </a:endParaRPr>
                    </a:p>
                    <a:p>
                      <a:r>
                        <a:rPr lang="en-ZA" b="0" dirty="0" smtClean="0">
                          <a:solidFill>
                            <a:schemeClr val="tx1"/>
                          </a:solidFill>
                        </a:rPr>
                        <a:t>R16,839,500.00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622302">
                <a:tc>
                  <a:txBody>
                    <a:bodyPr/>
                    <a:lstStyle/>
                    <a:p>
                      <a:endParaRPr lang="en-ZA" b="0" dirty="0" smtClean="0">
                        <a:solidFill>
                          <a:schemeClr val="tx1"/>
                        </a:solidFill>
                      </a:endParaRPr>
                    </a:p>
                    <a:p>
                      <a:r>
                        <a:rPr lang="en-ZA" b="0" dirty="0" smtClean="0">
                          <a:solidFill>
                            <a:schemeClr val="tx1"/>
                          </a:solidFill>
                        </a:rPr>
                        <a:t>2.</a:t>
                      </a:r>
                      <a:endParaRPr lang="en-ZA" b="0" dirty="0">
                        <a:solidFill>
                          <a:schemeClr val="tx1"/>
                        </a:solidFill>
                      </a:endParaRPr>
                    </a:p>
                  </a:txBody>
                  <a:tcPr/>
                </a:tc>
                <a:tc>
                  <a:txBody>
                    <a:bodyPr/>
                    <a:lstStyle/>
                    <a:p>
                      <a:pPr algn="l" fontAlgn="b"/>
                      <a:r>
                        <a:rPr lang="en-US" sz="1600" b="0" u="none" strike="noStrike" dirty="0">
                          <a:solidFill>
                            <a:schemeClr val="tx1"/>
                          </a:solidFill>
                          <a:effectLst/>
                        </a:rPr>
                        <a:t>Interest Received</a:t>
                      </a:r>
                      <a:endParaRPr lang="en-US" sz="1600" b="0" i="0" u="none" strike="noStrike" dirty="0">
                        <a:solidFill>
                          <a:schemeClr val="tx1"/>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b="0" dirty="0" smtClean="0">
                          <a:solidFill>
                            <a:schemeClr val="tx1"/>
                          </a:solidFill>
                        </a:rPr>
                        <a:t>R392,839.00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2"/>
                  </a:ext>
                </a:extLst>
              </a:tr>
              <a:tr h="622302">
                <a:tc>
                  <a:txBody>
                    <a:bodyPr/>
                    <a:lstStyle/>
                    <a:p>
                      <a:endParaRPr lang="en-ZA" b="0" dirty="0" smtClean="0">
                        <a:solidFill>
                          <a:schemeClr val="tx1"/>
                        </a:solidFill>
                      </a:endParaRPr>
                    </a:p>
                    <a:p>
                      <a:r>
                        <a:rPr lang="en-ZA" b="0" dirty="0" smtClean="0">
                          <a:solidFill>
                            <a:schemeClr val="tx1"/>
                          </a:solidFill>
                        </a:rPr>
                        <a:t>3.</a:t>
                      </a:r>
                      <a:endParaRPr lang="en-ZA" b="0" dirty="0">
                        <a:solidFill>
                          <a:schemeClr val="tx1"/>
                        </a:solidFill>
                      </a:endParaRPr>
                    </a:p>
                  </a:txBody>
                  <a:tcPr/>
                </a:tc>
                <a:tc>
                  <a:txBody>
                    <a:bodyPr/>
                    <a:lstStyle/>
                    <a:p>
                      <a:pPr algn="l" fontAlgn="b"/>
                      <a:r>
                        <a:rPr lang="en-US" sz="1600" b="0" u="none" strike="noStrike" dirty="0">
                          <a:solidFill>
                            <a:schemeClr val="tx1"/>
                          </a:solidFill>
                          <a:effectLst/>
                        </a:rPr>
                        <a:t>Sundry Income</a:t>
                      </a:r>
                      <a:endParaRPr lang="en-US" sz="1600" b="0" i="0" u="none" strike="noStrike" dirty="0">
                        <a:solidFill>
                          <a:schemeClr val="tx1"/>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b="0" dirty="0" smtClean="0">
                          <a:solidFill>
                            <a:schemeClr val="tx1"/>
                          </a:solidFill>
                        </a:rPr>
                        <a:t>R360,893.00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3"/>
                  </a:ext>
                </a:extLst>
              </a:tr>
              <a:tr h="622302">
                <a:tc>
                  <a:txBody>
                    <a:bodyPr/>
                    <a:lstStyle/>
                    <a:p>
                      <a:endParaRPr lang="en-ZA" b="0" dirty="0" smtClean="0">
                        <a:solidFill>
                          <a:schemeClr val="tx1"/>
                        </a:solidFill>
                      </a:endParaRPr>
                    </a:p>
                    <a:p>
                      <a:r>
                        <a:rPr lang="en-ZA" b="0" dirty="0" smtClean="0">
                          <a:solidFill>
                            <a:schemeClr val="tx1"/>
                          </a:solidFill>
                        </a:rPr>
                        <a:t>4.</a:t>
                      </a:r>
                      <a:endParaRPr lang="en-ZA" b="0" dirty="0">
                        <a:solidFill>
                          <a:schemeClr val="tx1"/>
                        </a:solidFill>
                      </a:endParaRPr>
                    </a:p>
                  </a:txBody>
                  <a:tcPr/>
                </a:tc>
                <a:tc>
                  <a:txBody>
                    <a:bodyPr/>
                    <a:lstStyle/>
                    <a:p>
                      <a:pPr algn="l" fontAlgn="b"/>
                      <a:r>
                        <a:rPr lang="en-US" sz="1600" b="0" i="0" u="none" strike="noStrike" dirty="0" smtClean="0">
                          <a:solidFill>
                            <a:schemeClr val="tx1"/>
                          </a:solidFill>
                          <a:effectLst/>
                          <a:latin typeface="Calibri"/>
                        </a:rPr>
                        <a:t>ILO Donation</a:t>
                      </a:r>
                      <a:endParaRPr lang="en-US" sz="1600" b="0" i="0" u="none" strike="noStrike" dirty="0">
                        <a:solidFill>
                          <a:schemeClr val="tx1"/>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b="0" dirty="0" smtClean="0">
                          <a:solidFill>
                            <a:schemeClr val="tx1"/>
                          </a:solidFill>
                        </a:rPr>
                        <a:t>R363,500.00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4"/>
                  </a:ext>
                </a:extLst>
              </a:tr>
              <a:tr h="622302">
                <a:tc>
                  <a:txBody>
                    <a:bodyPr/>
                    <a:lstStyle/>
                    <a:p>
                      <a:endParaRPr lang="en-ZA" b="0" dirty="0" smtClean="0">
                        <a:solidFill>
                          <a:schemeClr val="tx1"/>
                        </a:solidFill>
                      </a:endParaRPr>
                    </a:p>
                    <a:p>
                      <a:r>
                        <a:rPr lang="en-ZA" b="0" dirty="0" smtClean="0">
                          <a:solidFill>
                            <a:schemeClr val="tx1"/>
                          </a:solidFill>
                        </a:rPr>
                        <a:t>5.</a:t>
                      </a:r>
                      <a:endParaRPr lang="en-ZA" b="0" dirty="0">
                        <a:solidFill>
                          <a:schemeClr val="tx1"/>
                        </a:solidFill>
                      </a:endParaRPr>
                    </a:p>
                  </a:txBody>
                  <a:tcPr/>
                </a:tc>
                <a:tc>
                  <a:txBody>
                    <a:bodyPr/>
                    <a:lstStyle/>
                    <a:p>
                      <a:pPr algn="l" fontAlgn="b"/>
                      <a:r>
                        <a:rPr lang="en-US" sz="1600" b="0" i="0" u="none" strike="noStrike" dirty="0" smtClean="0">
                          <a:solidFill>
                            <a:schemeClr val="tx1"/>
                          </a:solidFill>
                          <a:effectLst/>
                          <a:latin typeface="Calibri"/>
                        </a:rPr>
                        <a:t>Seta</a:t>
                      </a:r>
                      <a:r>
                        <a:rPr lang="en-US" sz="1600" b="0" i="0" u="none" strike="noStrike" baseline="0" dirty="0" smtClean="0">
                          <a:solidFill>
                            <a:schemeClr val="tx1"/>
                          </a:solidFill>
                          <a:effectLst/>
                          <a:latin typeface="Calibri"/>
                        </a:rPr>
                        <a:t> Income</a:t>
                      </a:r>
                      <a:endParaRPr lang="en-US" sz="1600" b="0" i="0" u="none" strike="noStrike" dirty="0" smtClean="0">
                        <a:solidFill>
                          <a:schemeClr val="tx1"/>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b="0" dirty="0" smtClean="0">
                          <a:solidFill>
                            <a:schemeClr val="tx1"/>
                          </a:solidFill>
                        </a:rPr>
                        <a:t>R13,334.00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5"/>
                  </a:ext>
                </a:extLst>
              </a:tr>
              <a:tr h="689379">
                <a:tc>
                  <a:txBody>
                    <a:bodyPr/>
                    <a:lstStyle/>
                    <a:p>
                      <a:endParaRPr lang="en-ZA" b="0" dirty="0" smtClean="0">
                        <a:solidFill>
                          <a:schemeClr val="tx1"/>
                        </a:solidFill>
                      </a:endParaRPr>
                    </a:p>
                    <a:p>
                      <a:r>
                        <a:rPr lang="en-ZA" b="0" dirty="0" smtClean="0">
                          <a:solidFill>
                            <a:schemeClr val="tx1"/>
                          </a:solidFill>
                        </a:rPr>
                        <a:t>7.</a:t>
                      </a:r>
                      <a:endParaRPr lang="en-ZA" b="0" dirty="0">
                        <a:solidFill>
                          <a:schemeClr val="tx1"/>
                        </a:solidFill>
                      </a:endParaRPr>
                    </a:p>
                  </a:txBody>
                  <a:tcPr/>
                </a:tc>
                <a:tc>
                  <a:txBody>
                    <a:bodyPr/>
                    <a:lstStyle/>
                    <a:p>
                      <a:pPr algn="l" fontAlgn="b"/>
                      <a:r>
                        <a:rPr lang="en-US" sz="1600" b="1" i="0" u="none" strike="noStrike" dirty="0" smtClean="0">
                          <a:solidFill>
                            <a:schemeClr val="tx1"/>
                          </a:solidFill>
                          <a:effectLst/>
                          <a:latin typeface="Calibri"/>
                        </a:rPr>
                        <a:t>Total</a:t>
                      </a:r>
                    </a:p>
                  </a:txBody>
                  <a:tcPr marL="9525" marR="9525" marT="9525" marB="0" anchor="b">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b="1" dirty="0" smtClean="0">
                          <a:solidFill>
                            <a:schemeClr val="tx1"/>
                          </a:solidFill>
                        </a:rPr>
                        <a:t>R17,970,066.00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6"/>
                  </a:ext>
                </a:extLst>
              </a:tr>
            </a:tbl>
          </a:graphicData>
        </a:graphic>
      </p:graphicFrame>
      <p:sp>
        <p:nvSpPr>
          <p:cNvPr id="5" name="Slide Number Placeholder 4"/>
          <p:cNvSpPr>
            <a:spLocks noGrp="1"/>
          </p:cNvSpPr>
          <p:nvPr>
            <p:ph type="sldNum" sz="quarter" idx="12"/>
          </p:nvPr>
        </p:nvSpPr>
        <p:spPr>
          <a:xfrm>
            <a:off x="6804248" y="6309320"/>
            <a:ext cx="2133600" cy="365125"/>
          </a:xfrm>
        </p:spPr>
        <p:txBody>
          <a:bodyPr/>
          <a:lstStyle/>
          <a:p>
            <a:fld id="{927DC5AC-F5FC-4540-95CC-CCC31ED87B32}" type="slidenum">
              <a:rPr lang="en-ZA" sz="1800" b="1" smtClean="0">
                <a:solidFill>
                  <a:schemeClr val="bg1"/>
                </a:solidFill>
              </a:rPr>
              <a:pPr/>
              <a:t>18</a:t>
            </a:fld>
            <a:endParaRPr lang="en-ZA" sz="1800" b="1" dirty="0">
              <a:solidFill>
                <a:schemeClr val="bg1"/>
              </a:solidFill>
            </a:endParaRPr>
          </a:p>
        </p:txBody>
      </p:sp>
    </p:spTree>
    <p:extLst>
      <p:ext uri="{BB962C8B-B14F-4D97-AF65-F5344CB8AC3E}">
        <p14:creationId xmlns:p14="http://schemas.microsoft.com/office/powerpoint/2010/main" xmlns="" val="2956813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a:t>ANNUAL BUDGET ALLOCATION PER </a:t>
            </a:r>
            <a:br>
              <a:rPr lang="en-ZA" sz="2800" b="1" dirty="0"/>
            </a:br>
            <a:r>
              <a:rPr lang="en-ZA" sz="2800" b="1" dirty="0"/>
              <a:t>PROGRAMME 2018/19</a:t>
            </a:r>
          </a:p>
        </p:txBody>
      </p:sp>
      <p:sp>
        <p:nvSpPr>
          <p:cNvPr id="4" name="Slide Number Placeholder 3"/>
          <p:cNvSpPr>
            <a:spLocks noGrp="1"/>
          </p:cNvSpPr>
          <p:nvPr>
            <p:ph type="sldNum" sz="quarter" idx="12"/>
          </p:nvPr>
        </p:nvSpPr>
        <p:spPr>
          <a:xfrm>
            <a:off x="6804248" y="6414789"/>
            <a:ext cx="2133600" cy="365125"/>
          </a:xfrm>
        </p:spPr>
        <p:txBody>
          <a:bodyPr/>
          <a:lstStyle/>
          <a:p>
            <a:pPr>
              <a:defRPr/>
            </a:pPr>
            <a:fld id="{416AF1B2-E7A4-446A-84DC-90AA83BA6A19}" type="slidenum">
              <a:rPr lang="en-US" sz="1800" b="1" smtClean="0">
                <a:solidFill>
                  <a:schemeClr val="bg1"/>
                </a:solidFill>
              </a:rPr>
              <a:pPr>
                <a:defRPr/>
              </a:pPr>
              <a:t>19</a:t>
            </a:fld>
            <a:endParaRPr lang="en-US" sz="1800" b="1" dirty="0">
              <a:solidFill>
                <a:schemeClr val="bg1"/>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9491" y="1340768"/>
            <a:ext cx="8102950" cy="5164789"/>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58371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alphaModFix amt="99000"/>
            <a:lum/>
          </a:blip>
          <a:srcRect/>
          <a:stretch>
            <a:fillRect/>
          </a:stretch>
        </a:blipFill>
        <a:effectLst/>
      </p:bgPr>
    </p:bg>
    <p:spTree>
      <p:nvGrpSpPr>
        <p:cNvPr id="1" name=""/>
        <p:cNvGrpSpPr/>
        <p:nvPr/>
      </p:nvGrpSpPr>
      <p:grpSpPr>
        <a:xfrm>
          <a:off x="0" y="0"/>
          <a:ext cx="0" cy="0"/>
          <a:chOff x="0" y="0"/>
          <a:chExt cx="0" cy="0"/>
        </a:xfrm>
      </p:grpSpPr>
      <p:sp>
        <p:nvSpPr>
          <p:cNvPr id="14339" name="Title 1"/>
          <p:cNvSpPr>
            <a:spLocks noGrp="1"/>
          </p:cNvSpPr>
          <p:nvPr>
            <p:ph type="title"/>
          </p:nvPr>
        </p:nvSpPr>
        <p:spPr>
          <a:xfrm>
            <a:off x="2373313" y="741363"/>
            <a:ext cx="4679950" cy="541337"/>
          </a:xfrm>
        </p:spPr>
        <p:txBody>
          <a:bodyPr/>
          <a:lstStyle/>
          <a:p>
            <a:pPr eaLnBrk="1" hangingPunct="1">
              <a:defRPr/>
            </a:pPr>
            <a:r>
              <a:rPr lang="en-US" sz="2400" b="1" dirty="0">
                <a:solidFill>
                  <a:prstClr val="black"/>
                </a:solidFill>
                <a:ea typeface="ＭＳ Ｐゴシック" pitchFamily="-80" charset="-128"/>
                <a:cs typeface="+mj-cs"/>
              </a:rPr>
              <a:t>TABLE OF CONTENTS</a:t>
            </a:r>
            <a:endParaRPr lang="en-US" sz="2400" b="1" u="sng" dirty="0">
              <a:solidFill>
                <a:schemeClr val="bg2"/>
              </a:solidFill>
              <a:latin typeface="Arial" charset="0"/>
              <a:cs typeface="Arial" charset="0"/>
            </a:endParaRPr>
          </a:p>
        </p:txBody>
      </p:sp>
      <p:sp>
        <p:nvSpPr>
          <p:cNvPr id="4" name="Content Placeholder 2"/>
          <p:cNvSpPr>
            <a:spLocks noGrp="1"/>
          </p:cNvSpPr>
          <p:nvPr>
            <p:ph idx="1"/>
          </p:nvPr>
        </p:nvSpPr>
        <p:spPr>
          <a:xfrm>
            <a:off x="396875" y="1544638"/>
            <a:ext cx="8174038" cy="4537075"/>
          </a:xfrm>
        </p:spPr>
        <p:txBody>
          <a:bodyPr>
            <a:normAutofit/>
          </a:bodyPr>
          <a:lstStyle/>
          <a:p>
            <a:pPr eaLnBrk="1" hangingPunct="1">
              <a:spcBef>
                <a:spcPct val="0"/>
              </a:spcBef>
              <a:buFont typeface="Wingdings" pitchFamily="2" charset="2"/>
              <a:buChar char="q"/>
              <a:defRPr/>
            </a:pPr>
            <a:r>
              <a:rPr lang="en-US" sz="1800" dirty="0">
                <a:solidFill>
                  <a:prstClr val="black"/>
                </a:solidFill>
                <a:ea typeface="+mn-ea"/>
                <a:cs typeface="Calibri" pitchFamily="34" charset="0"/>
              </a:rPr>
              <a:t>INTRODUCTION</a:t>
            </a:r>
          </a:p>
          <a:p>
            <a:pPr eaLnBrk="1" hangingPunct="1">
              <a:spcBef>
                <a:spcPct val="0"/>
              </a:spcBef>
              <a:buFont typeface="Wingdings" pitchFamily="2" charset="2"/>
              <a:buChar char="q"/>
              <a:defRPr/>
            </a:pPr>
            <a:endParaRPr lang="en-US" sz="1800" dirty="0">
              <a:solidFill>
                <a:prstClr val="black"/>
              </a:solidFill>
              <a:ea typeface="+mn-ea"/>
              <a:cs typeface="Calibri" pitchFamily="34" charset="0"/>
            </a:endParaRPr>
          </a:p>
          <a:p>
            <a:pPr eaLnBrk="1" hangingPunct="1">
              <a:spcBef>
                <a:spcPct val="0"/>
              </a:spcBef>
              <a:buFont typeface="Wingdings" pitchFamily="2" charset="2"/>
              <a:buChar char="q"/>
              <a:defRPr/>
            </a:pPr>
            <a:r>
              <a:rPr lang="en-ZA" sz="1800" dirty="0">
                <a:solidFill>
                  <a:prstClr val="black"/>
                </a:solidFill>
                <a:ea typeface="+mn-ea"/>
                <a:cs typeface="Calibri" pitchFamily="34" charset="0"/>
              </a:rPr>
              <a:t>NEDLAC STRATEGIC OBJECTIVES</a:t>
            </a:r>
          </a:p>
          <a:p>
            <a:pPr marL="0" indent="0" eaLnBrk="1" hangingPunct="1">
              <a:spcBef>
                <a:spcPct val="0"/>
              </a:spcBef>
              <a:buNone/>
              <a:defRPr/>
            </a:pPr>
            <a:endParaRPr lang="en-ZA" sz="1800" dirty="0">
              <a:solidFill>
                <a:prstClr val="black"/>
              </a:solidFill>
              <a:ea typeface="+mn-ea"/>
              <a:cs typeface="Calibri" pitchFamily="34" charset="0"/>
            </a:endParaRPr>
          </a:p>
          <a:p>
            <a:pPr eaLnBrk="1" hangingPunct="1">
              <a:spcBef>
                <a:spcPct val="0"/>
              </a:spcBef>
              <a:buFont typeface="Wingdings" pitchFamily="2" charset="2"/>
              <a:buChar char="q"/>
              <a:defRPr/>
            </a:pPr>
            <a:r>
              <a:rPr lang="en-ZA" sz="1800" dirty="0">
                <a:solidFill>
                  <a:prstClr val="black"/>
                </a:solidFill>
                <a:ea typeface="+mn-ea"/>
                <a:cs typeface="Calibri" pitchFamily="34" charset="0"/>
              </a:rPr>
              <a:t>OVERVIEW OF PERFORMANCE PER PROGRAMME: QUARTER </a:t>
            </a:r>
            <a:r>
              <a:rPr lang="en-ZA" sz="1800" dirty="0" smtClean="0">
                <a:solidFill>
                  <a:prstClr val="black"/>
                </a:solidFill>
                <a:ea typeface="+mn-ea"/>
                <a:cs typeface="Calibri" pitchFamily="34" charset="0"/>
              </a:rPr>
              <a:t>1 </a:t>
            </a:r>
            <a:r>
              <a:rPr lang="en-ZA" sz="1800" dirty="0">
                <a:solidFill>
                  <a:prstClr val="black"/>
                </a:solidFill>
                <a:ea typeface="+mn-ea"/>
                <a:cs typeface="Calibri" pitchFamily="34" charset="0"/>
              </a:rPr>
              <a:t>&amp; 2 </a:t>
            </a:r>
            <a:r>
              <a:rPr lang="en-US" sz="1800" dirty="0" smtClean="0">
                <a:solidFill>
                  <a:prstClr val="black"/>
                </a:solidFill>
                <a:ea typeface="+mn-ea"/>
                <a:cs typeface="Calibri" pitchFamily="34" charset="0"/>
              </a:rPr>
              <a:t>2018/19</a:t>
            </a:r>
          </a:p>
          <a:p>
            <a:pPr marL="0" indent="0" eaLnBrk="1" hangingPunct="1">
              <a:spcBef>
                <a:spcPct val="0"/>
              </a:spcBef>
              <a:buNone/>
              <a:defRPr/>
            </a:pPr>
            <a:endParaRPr lang="en-US" sz="1800" dirty="0" smtClean="0">
              <a:solidFill>
                <a:prstClr val="black"/>
              </a:solidFill>
              <a:ea typeface="+mn-ea"/>
              <a:cs typeface="Calibri" pitchFamily="34" charset="0"/>
            </a:endParaRPr>
          </a:p>
          <a:p>
            <a:pPr eaLnBrk="1" hangingPunct="1">
              <a:spcBef>
                <a:spcPct val="0"/>
              </a:spcBef>
              <a:buFont typeface="Wingdings" pitchFamily="2" charset="2"/>
              <a:buChar char="q"/>
              <a:defRPr/>
            </a:pPr>
            <a:r>
              <a:rPr lang="en-ZA" altLang="en-US" sz="1800" dirty="0">
                <a:solidFill>
                  <a:srgbClr val="000000"/>
                </a:solidFill>
              </a:rPr>
              <a:t>CHALLENGES EXPERIENCED AND REMEDIAL ACTION</a:t>
            </a:r>
          </a:p>
          <a:p>
            <a:pPr marL="0" indent="0" eaLnBrk="1" hangingPunct="1">
              <a:spcBef>
                <a:spcPct val="0"/>
              </a:spcBef>
              <a:buNone/>
              <a:defRPr/>
            </a:pPr>
            <a:endParaRPr lang="en-US" sz="1800" dirty="0">
              <a:solidFill>
                <a:prstClr val="black"/>
              </a:solidFill>
              <a:ea typeface="+mn-ea"/>
              <a:cs typeface="Calibri" pitchFamily="34" charset="0"/>
            </a:endParaRPr>
          </a:p>
          <a:p>
            <a:pPr eaLnBrk="1" hangingPunct="1">
              <a:spcBef>
                <a:spcPct val="0"/>
              </a:spcBef>
              <a:buFont typeface="Wingdings" pitchFamily="2" charset="2"/>
              <a:buChar char="q"/>
              <a:defRPr/>
            </a:pPr>
            <a:r>
              <a:rPr lang="en-ZA" altLang="en-US" sz="1800" dirty="0">
                <a:solidFill>
                  <a:srgbClr val="000000"/>
                </a:solidFill>
              </a:rPr>
              <a:t>FINANCIAL EXPENDITURE LINKED TO ORGANISATIONAL </a:t>
            </a:r>
            <a:r>
              <a:rPr lang="en-ZA" altLang="en-US" sz="1800" dirty="0" smtClean="0">
                <a:solidFill>
                  <a:srgbClr val="000000"/>
                </a:solidFill>
              </a:rPr>
              <a:t>PERFORMANCE</a:t>
            </a:r>
          </a:p>
          <a:p>
            <a:pPr marL="0" indent="0" eaLnBrk="1" hangingPunct="1">
              <a:spcBef>
                <a:spcPct val="0"/>
              </a:spcBef>
              <a:buNone/>
              <a:defRPr/>
            </a:pPr>
            <a:endParaRPr lang="en-ZA" altLang="en-US" sz="1800" dirty="0" smtClean="0">
              <a:solidFill>
                <a:srgbClr val="000000"/>
              </a:solidFill>
            </a:endParaRPr>
          </a:p>
          <a:p>
            <a:pPr eaLnBrk="1" hangingPunct="1">
              <a:spcBef>
                <a:spcPct val="0"/>
              </a:spcBef>
              <a:buFont typeface="Wingdings" pitchFamily="2" charset="2"/>
              <a:buChar char="q"/>
              <a:defRPr/>
            </a:pPr>
            <a:r>
              <a:rPr lang="en-ZA" sz="1800" dirty="0"/>
              <a:t>PROGRESS ON THE IMPLEMENTATION OF THE AUDIT ACTION PLAN</a:t>
            </a:r>
            <a:endParaRPr lang="en-ZA" altLang="en-US" sz="1800" dirty="0">
              <a:solidFill>
                <a:srgbClr val="000000"/>
              </a:solidFill>
            </a:endParaRPr>
          </a:p>
          <a:p>
            <a:pPr marL="0" indent="0" eaLnBrk="1" hangingPunct="1">
              <a:spcBef>
                <a:spcPct val="0"/>
              </a:spcBef>
              <a:buNone/>
              <a:defRPr/>
            </a:pPr>
            <a:endParaRPr lang="en-US" sz="1800" dirty="0">
              <a:solidFill>
                <a:prstClr val="black"/>
              </a:solidFill>
              <a:ea typeface="+mn-ea"/>
              <a:cs typeface="Calibri" pitchFamily="34" charset="0"/>
            </a:endParaRPr>
          </a:p>
          <a:p>
            <a:pPr eaLnBrk="1" hangingPunct="1">
              <a:spcBef>
                <a:spcPct val="0"/>
              </a:spcBef>
              <a:buFont typeface="Wingdings" pitchFamily="2" charset="2"/>
              <a:buChar char="q"/>
              <a:defRPr/>
            </a:pPr>
            <a:r>
              <a:rPr lang="en-US" sz="1800" dirty="0">
                <a:solidFill>
                  <a:prstClr val="black"/>
                </a:solidFill>
                <a:ea typeface="+mn-ea"/>
                <a:cs typeface="Calibri" pitchFamily="34" charset="0"/>
              </a:rPr>
              <a:t>PRIORITIES FOR THE FINANCIAL YEAR 2018/19 – GOING </a:t>
            </a:r>
            <a:r>
              <a:rPr lang="en-US" sz="1800" dirty="0" smtClean="0">
                <a:solidFill>
                  <a:prstClr val="black"/>
                </a:solidFill>
                <a:ea typeface="+mn-ea"/>
                <a:cs typeface="Calibri" pitchFamily="34" charset="0"/>
              </a:rPr>
              <a:t>FORWARD</a:t>
            </a:r>
          </a:p>
          <a:p>
            <a:pPr marL="0" indent="0" eaLnBrk="1" hangingPunct="1">
              <a:spcBef>
                <a:spcPct val="0"/>
              </a:spcBef>
              <a:buNone/>
              <a:defRPr/>
            </a:pPr>
            <a:endParaRPr lang="en-US" sz="1800" dirty="0" smtClean="0">
              <a:solidFill>
                <a:prstClr val="black"/>
              </a:solidFill>
              <a:ea typeface="+mn-ea"/>
              <a:cs typeface="Calibri" pitchFamily="34" charset="0"/>
            </a:endParaRPr>
          </a:p>
          <a:p>
            <a:pPr eaLnBrk="1" hangingPunct="1">
              <a:spcBef>
                <a:spcPct val="0"/>
              </a:spcBef>
              <a:buFont typeface="Wingdings" pitchFamily="2" charset="2"/>
              <a:buChar char="q"/>
              <a:defRPr/>
            </a:pPr>
            <a:r>
              <a:rPr lang="en-US" sz="1800" dirty="0" smtClean="0">
                <a:solidFill>
                  <a:prstClr val="black"/>
                </a:solidFill>
                <a:ea typeface="+mn-ea"/>
                <a:cs typeface="Calibri" pitchFamily="34" charset="0"/>
              </a:rPr>
              <a:t>CONCLUSION</a:t>
            </a:r>
          </a:p>
          <a:p>
            <a:pPr eaLnBrk="1" hangingPunct="1">
              <a:spcBef>
                <a:spcPct val="0"/>
              </a:spcBef>
              <a:buFont typeface="Wingdings" pitchFamily="2" charset="2"/>
              <a:buChar char="q"/>
              <a:defRPr/>
            </a:pPr>
            <a:endParaRPr lang="en-US" sz="1800" b="1" dirty="0" smtClean="0">
              <a:solidFill>
                <a:prstClr val="black"/>
              </a:solidFill>
              <a:ea typeface="+mn-ea"/>
              <a:cs typeface="Calibri" pitchFamily="34" charset="0"/>
            </a:endParaRPr>
          </a:p>
          <a:p>
            <a:pPr eaLnBrk="1" hangingPunct="1">
              <a:spcBef>
                <a:spcPct val="0"/>
              </a:spcBef>
              <a:buFont typeface="Wingdings" pitchFamily="2" charset="2"/>
              <a:buChar char="q"/>
              <a:defRPr/>
            </a:pPr>
            <a:endParaRPr lang="en-US" sz="1800" b="1" dirty="0">
              <a:solidFill>
                <a:prstClr val="black"/>
              </a:solidFill>
              <a:ea typeface="+mn-ea"/>
              <a:cs typeface="Calibri" pitchFamily="34" charset="0"/>
            </a:endParaRPr>
          </a:p>
          <a:p>
            <a:pPr marL="0" indent="0" eaLnBrk="1" hangingPunct="1">
              <a:spcBef>
                <a:spcPct val="0"/>
              </a:spcBef>
              <a:buNone/>
              <a:defRPr/>
            </a:pPr>
            <a:endParaRPr lang="en-US" sz="1800" b="1" dirty="0">
              <a:solidFill>
                <a:prstClr val="black"/>
              </a:solidFill>
              <a:ea typeface="+mn-ea"/>
              <a:cs typeface="Calibri" pitchFamily="34" charset="0"/>
            </a:endParaRPr>
          </a:p>
          <a:p>
            <a:pPr marL="0" indent="0" eaLnBrk="1" hangingPunct="1">
              <a:spcBef>
                <a:spcPct val="0"/>
              </a:spcBef>
              <a:buNone/>
              <a:defRPr/>
            </a:pPr>
            <a:endParaRPr lang="en-US" sz="1800" b="1" dirty="0">
              <a:solidFill>
                <a:prstClr val="black"/>
              </a:solidFill>
              <a:ea typeface="+mn-ea"/>
              <a:cs typeface="Calibri" pitchFamily="34" charset="0"/>
            </a:endParaRPr>
          </a:p>
          <a:p>
            <a:pPr eaLnBrk="1" hangingPunct="1">
              <a:spcBef>
                <a:spcPct val="0"/>
              </a:spcBef>
              <a:buFont typeface="Wingdings" pitchFamily="2" charset="2"/>
              <a:buChar char="q"/>
              <a:defRPr/>
            </a:pPr>
            <a:endParaRPr lang="en-US" sz="1600" b="1" dirty="0">
              <a:solidFill>
                <a:prstClr val="black"/>
              </a:solidFill>
              <a:ea typeface="+mn-ea"/>
              <a:cs typeface="Calibri" pitchFamily="34" charset="0"/>
            </a:endParaRPr>
          </a:p>
          <a:p>
            <a:pPr marL="0" indent="0" eaLnBrk="1" hangingPunct="1">
              <a:spcBef>
                <a:spcPct val="0"/>
              </a:spcBef>
              <a:buFont typeface="Arial" charset="0"/>
              <a:buNone/>
              <a:defRPr/>
            </a:pPr>
            <a:endParaRPr lang="en-US" sz="1600" b="1" dirty="0">
              <a:solidFill>
                <a:prstClr val="black"/>
              </a:solidFill>
              <a:latin typeface="Maiandra GD" pitchFamily="34" charset="0"/>
              <a:ea typeface="+mn-ea"/>
              <a:cs typeface="+mn-cs"/>
            </a:endParaRPr>
          </a:p>
        </p:txBody>
      </p:sp>
      <p:sp>
        <p:nvSpPr>
          <p:cNvPr id="15365" name="Title 1"/>
          <p:cNvSpPr txBox="1">
            <a:spLocks/>
          </p:cNvSpPr>
          <p:nvPr/>
        </p:nvSpPr>
        <p:spPr bwMode="auto">
          <a:xfrm>
            <a:off x="5973763" y="989013"/>
            <a:ext cx="30337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sz="1000" dirty="0">
              <a:solidFill>
                <a:srgbClr val="FFFFFF"/>
              </a:solidFill>
              <a:cs typeface="Arial" pitchFamily="34" charset="0"/>
            </a:endParaRPr>
          </a:p>
        </p:txBody>
      </p:sp>
      <p:sp>
        <p:nvSpPr>
          <p:cNvPr id="15366" name="Slide Number Placeholder 1"/>
          <p:cNvSpPr>
            <a:spLocks noGrp="1"/>
          </p:cNvSpPr>
          <p:nvPr>
            <p:ph type="sldNum" sz="quarter" idx="12"/>
          </p:nvPr>
        </p:nvSpPr>
        <p:spPr bwMode="auto">
          <a:xfrm>
            <a:off x="6873875" y="6332538"/>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8E70CB4-FAA2-48DA-911A-2E80CA2B1AF0}" type="slidenum">
              <a:rPr lang="en-US" sz="1800" b="1" smtClean="0">
                <a:solidFill>
                  <a:schemeClr val="bg1"/>
                </a:solidFill>
                <a:latin typeface="Calibri" pitchFamily="34" charset="0"/>
              </a:rPr>
              <a:pPr eaLnBrk="1" hangingPunct="1"/>
              <a:t>2</a:t>
            </a:fld>
            <a:endParaRPr lang="en-US" sz="1800" b="1" dirty="0">
              <a:solidFill>
                <a:schemeClr val="bg1"/>
              </a:solidFill>
              <a:latin typeface="Calibri" pitchFamily="34" charset="0"/>
            </a:endParaRPr>
          </a:p>
        </p:txBody>
      </p:sp>
    </p:spTree>
    <p:extLst>
      <p:ext uri="{BB962C8B-B14F-4D97-AF65-F5344CB8AC3E}">
        <p14:creationId xmlns:p14="http://schemas.microsoft.com/office/powerpoint/2010/main" xmlns="" val="851363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2018/2019 ECONOMIC CLASSIFICATION </a:t>
            </a:r>
            <a:r>
              <a:rPr lang="en-US" sz="3200" b="1" dirty="0" smtClean="0"/>
              <a:t>Q2</a:t>
            </a:r>
            <a:endParaRPr lang="en-ZA" sz="3200" dirty="0"/>
          </a:p>
        </p:txBody>
      </p:sp>
      <p:sp>
        <p:nvSpPr>
          <p:cNvPr id="4" name="Slide Number Placeholder 3"/>
          <p:cNvSpPr>
            <a:spLocks noGrp="1"/>
          </p:cNvSpPr>
          <p:nvPr>
            <p:ph type="sldNum" sz="quarter" idx="12"/>
          </p:nvPr>
        </p:nvSpPr>
        <p:spPr>
          <a:xfrm>
            <a:off x="6876256" y="6309320"/>
            <a:ext cx="2133600" cy="365125"/>
          </a:xfrm>
        </p:spPr>
        <p:txBody>
          <a:bodyPr/>
          <a:lstStyle/>
          <a:p>
            <a:pPr>
              <a:defRPr/>
            </a:pPr>
            <a:fld id="{416AF1B2-E7A4-446A-84DC-90AA83BA6A19}" type="slidenum">
              <a:rPr lang="en-US" sz="1800" b="1" smtClean="0">
                <a:solidFill>
                  <a:schemeClr val="bg1"/>
                </a:solidFill>
              </a:rPr>
              <a:pPr>
                <a:defRPr/>
              </a:pPr>
              <a:t>20</a:t>
            </a:fld>
            <a:endParaRPr lang="en-US" sz="1800" b="1" dirty="0">
              <a:solidFill>
                <a:schemeClr val="bg1"/>
              </a:solidFill>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2132856"/>
            <a:ext cx="7992888" cy="35283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22918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b="1" dirty="0">
                <a:solidFill>
                  <a:srgbClr val="003300"/>
                </a:solidFill>
              </a:rPr>
              <a:t>2018/2019</a:t>
            </a:r>
            <a:br>
              <a:rPr lang="fr-FR" sz="2800" b="1" dirty="0">
                <a:solidFill>
                  <a:srgbClr val="003300"/>
                </a:solidFill>
              </a:rPr>
            </a:br>
            <a:r>
              <a:rPr lang="fr-FR" sz="2800" b="1" dirty="0">
                <a:solidFill>
                  <a:srgbClr val="003300"/>
                </a:solidFill>
              </a:rPr>
              <a:t>PROGRAMME 1: EXPENDITURE INFORMATION </a:t>
            </a:r>
            <a:r>
              <a:rPr lang="fr-FR" sz="2800" b="1" dirty="0" smtClean="0">
                <a:solidFill>
                  <a:srgbClr val="003300"/>
                </a:solidFill>
              </a:rPr>
              <a:t>Q2</a:t>
            </a:r>
            <a:endParaRPr lang="en-ZA" sz="2800" dirty="0"/>
          </a:p>
        </p:txBody>
      </p:sp>
      <p:sp>
        <p:nvSpPr>
          <p:cNvPr id="4" name="Slide Number Placeholder 3"/>
          <p:cNvSpPr>
            <a:spLocks noGrp="1"/>
          </p:cNvSpPr>
          <p:nvPr>
            <p:ph type="sldNum" sz="quarter" idx="12"/>
          </p:nvPr>
        </p:nvSpPr>
        <p:spPr>
          <a:xfrm>
            <a:off x="6804248" y="6309320"/>
            <a:ext cx="2133600" cy="365125"/>
          </a:xfrm>
        </p:spPr>
        <p:txBody>
          <a:bodyPr/>
          <a:lstStyle/>
          <a:p>
            <a:pPr>
              <a:defRPr/>
            </a:pPr>
            <a:fld id="{416AF1B2-E7A4-446A-84DC-90AA83BA6A19}" type="slidenum">
              <a:rPr lang="en-US" sz="1800" b="1" smtClean="0">
                <a:solidFill>
                  <a:schemeClr val="bg1"/>
                </a:solidFill>
              </a:rPr>
              <a:pPr>
                <a:defRPr/>
              </a:pPr>
              <a:t>21</a:t>
            </a:fld>
            <a:endParaRPr lang="en-US" sz="1800" b="1" dirty="0">
              <a:solidFill>
                <a:schemeClr val="bg1"/>
              </a:solidFill>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772816"/>
            <a:ext cx="8208912" cy="40324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627440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b="1" dirty="0">
                <a:solidFill>
                  <a:srgbClr val="003300"/>
                </a:solidFill>
              </a:rPr>
              <a:t>2018/2019</a:t>
            </a:r>
            <a:br>
              <a:rPr lang="fr-FR" sz="2800" b="1" dirty="0">
                <a:solidFill>
                  <a:srgbClr val="003300"/>
                </a:solidFill>
              </a:rPr>
            </a:br>
            <a:r>
              <a:rPr lang="fr-FR" sz="2800" b="1" dirty="0">
                <a:solidFill>
                  <a:srgbClr val="003300"/>
                </a:solidFill>
              </a:rPr>
              <a:t>PROGRAMME </a:t>
            </a:r>
            <a:r>
              <a:rPr lang="fr-FR" sz="2800" b="1" dirty="0" smtClean="0">
                <a:solidFill>
                  <a:srgbClr val="003300"/>
                </a:solidFill>
              </a:rPr>
              <a:t>2: </a:t>
            </a:r>
            <a:r>
              <a:rPr lang="fr-FR" sz="2800" b="1" dirty="0">
                <a:solidFill>
                  <a:srgbClr val="003300"/>
                </a:solidFill>
              </a:rPr>
              <a:t>EXPENDITURE INFORMATION Q2</a:t>
            </a:r>
            <a:endParaRPr lang="en-ZA" sz="2800" dirty="0"/>
          </a:p>
        </p:txBody>
      </p:sp>
      <p:sp>
        <p:nvSpPr>
          <p:cNvPr id="4" name="Slide Number Placeholder 3"/>
          <p:cNvSpPr>
            <a:spLocks noGrp="1"/>
          </p:cNvSpPr>
          <p:nvPr>
            <p:ph type="sldNum" sz="quarter" idx="12"/>
          </p:nvPr>
        </p:nvSpPr>
        <p:spPr>
          <a:xfrm>
            <a:off x="6876256" y="6309320"/>
            <a:ext cx="2133600" cy="365125"/>
          </a:xfrm>
        </p:spPr>
        <p:txBody>
          <a:bodyPr/>
          <a:lstStyle/>
          <a:p>
            <a:pPr>
              <a:defRPr/>
            </a:pPr>
            <a:fld id="{416AF1B2-E7A4-446A-84DC-90AA83BA6A19}" type="slidenum">
              <a:rPr lang="en-US" sz="1800" b="1" smtClean="0">
                <a:solidFill>
                  <a:schemeClr val="bg1"/>
                </a:solidFill>
              </a:rPr>
              <a:pPr>
                <a:defRPr/>
              </a:pPr>
              <a:t>22</a:t>
            </a:fld>
            <a:endParaRPr lang="en-US" sz="1800" b="1" dirty="0">
              <a:solidFill>
                <a:schemeClr val="bg1"/>
              </a:solidFill>
            </a:endParaRP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1700808"/>
            <a:ext cx="7992888" cy="41764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97106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b="1" dirty="0">
                <a:solidFill>
                  <a:srgbClr val="003300"/>
                </a:solidFill>
              </a:rPr>
              <a:t>2018/2019</a:t>
            </a:r>
            <a:br>
              <a:rPr lang="fr-FR" sz="2800" b="1" dirty="0">
                <a:solidFill>
                  <a:srgbClr val="003300"/>
                </a:solidFill>
              </a:rPr>
            </a:br>
            <a:r>
              <a:rPr lang="fr-FR" sz="2800" b="1" dirty="0">
                <a:solidFill>
                  <a:srgbClr val="003300"/>
                </a:solidFill>
              </a:rPr>
              <a:t>PROGRAMME </a:t>
            </a:r>
            <a:r>
              <a:rPr lang="fr-FR" sz="2800" b="1" dirty="0" smtClean="0">
                <a:solidFill>
                  <a:srgbClr val="003300"/>
                </a:solidFill>
              </a:rPr>
              <a:t>3: </a:t>
            </a:r>
            <a:r>
              <a:rPr lang="fr-FR" sz="2800" b="1" dirty="0">
                <a:solidFill>
                  <a:srgbClr val="003300"/>
                </a:solidFill>
              </a:rPr>
              <a:t>EXPENDITURE INFORMATION Q2</a:t>
            </a:r>
            <a:endParaRPr lang="en-ZA" sz="2800" dirty="0"/>
          </a:p>
        </p:txBody>
      </p:sp>
      <p:sp>
        <p:nvSpPr>
          <p:cNvPr id="4" name="Slide Number Placeholder 3"/>
          <p:cNvSpPr>
            <a:spLocks noGrp="1"/>
          </p:cNvSpPr>
          <p:nvPr>
            <p:ph type="sldNum" sz="quarter" idx="12"/>
          </p:nvPr>
        </p:nvSpPr>
        <p:spPr>
          <a:xfrm>
            <a:off x="6876256" y="6381328"/>
            <a:ext cx="2133600" cy="365125"/>
          </a:xfrm>
        </p:spPr>
        <p:txBody>
          <a:bodyPr/>
          <a:lstStyle/>
          <a:p>
            <a:pPr>
              <a:defRPr/>
            </a:pPr>
            <a:fld id="{416AF1B2-E7A4-446A-84DC-90AA83BA6A19}" type="slidenum">
              <a:rPr lang="en-US" sz="1800" b="1" smtClean="0">
                <a:solidFill>
                  <a:schemeClr val="bg1"/>
                </a:solidFill>
              </a:rPr>
              <a:pPr>
                <a:defRPr/>
              </a:pPr>
              <a:t>23</a:t>
            </a:fld>
            <a:endParaRPr lang="en-US" sz="1800" b="1" dirty="0">
              <a:solidFill>
                <a:schemeClr val="bg1"/>
              </a:solidFill>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1916832"/>
            <a:ext cx="7992888" cy="3960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936829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2018/19 ALL PROGRAMMES: INCOME AND EXPENDITURE INFORMATION EXPLANATIONS</a:t>
            </a:r>
            <a:br>
              <a:rPr lang="en-US" sz="2800" b="1" dirty="0"/>
            </a:br>
            <a:endParaRPr lang="en-ZA" sz="2800" dirty="0"/>
          </a:p>
        </p:txBody>
      </p:sp>
      <p:sp>
        <p:nvSpPr>
          <p:cNvPr id="3" name="Content Placeholder 2"/>
          <p:cNvSpPr>
            <a:spLocks noGrp="1"/>
          </p:cNvSpPr>
          <p:nvPr>
            <p:ph idx="1"/>
          </p:nvPr>
        </p:nvSpPr>
        <p:spPr/>
        <p:txBody>
          <a:bodyPr/>
          <a:lstStyle/>
          <a:p>
            <a:pPr algn="just"/>
            <a:r>
              <a:rPr lang="en-ZA" sz="1800" dirty="0"/>
              <a:t>As at the end of quarter 2 of the 2018/19 financial year </a:t>
            </a:r>
            <a:r>
              <a:rPr lang="en-ZA" sz="1800" dirty="0" err="1"/>
              <a:t>Nedlac</a:t>
            </a:r>
            <a:r>
              <a:rPr lang="en-ZA" sz="1800" dirty="0"/>
              <a:t> has recorded a total income of </a:t>
            </a:r>
            <a:r>
              <a:rPr lang="en-ZA" sz="1800" b="1" dirty="0"/>
              <a:t>R17, 970,066.00</a:t>
            </a:r>
            <a:r>
              <a:rPr lang="en-ZA" sz="1800" dirty="0"/>
              <a:t> which is made up of a grant received from Department of Labour, interest received from the call account, mandatory grant received from SETA (relating to Skills Development Levy), sundry income and a subsidy amount received from the International Labour Organisation (ILO) towards the cost of the Jobs Summit and its related activities. </a:t>
            </a:r>
            <a:endParaRPr lang="en-ZA" sz="1800" dirty="0" smtClean="0"/>
          </a:p>
          <a:p>
            <a:endParaRPr lang="en-ZA" sz="1800" dirty="0"/>
          </a:p>
          <a:p>
            <a:pPr algn="just"/>
            <a:r>
              <a:rPr lang="en-ZA" sz="1800" dirty="0" err="1" smtClean="0"/>
              <a:t>Nedlac</a:t>
            </a:r>
            <a:r>
              <a:rPr lang="en-ZA" sz="1800" dirty="0" smtClean="0"/>
              <a:t> </a:t>
            </a:r>
            <a:r>
              <a:rPr lang="en-ZA" sz="1800" dirty="0"/>
              <a:t>had budgeted to receive a total income of </a:t>
            </a:r>
            <a:r>
              <a:rPr lang="en-ZA" sz="1800" b="1" dirty="0"/>
              <a:t>R17, 214,500.00</a:t>
            </a:r>
            <a:r>
              <a:rPr lang="en-ZA" sz="1800" dirty="0"/>
              <a:t> for quarter 2 of the current financial year, which is period ending 30 September 2018 of 2018/19 financial year. This resulted in a positive variance of </a:t>
            </a:r>
            <a:r>
              <a:rPr lang="en-ZA" sz="1800" b="1" dirty="0"/>
              <a:t>R755, 566.00</a:t>
            </a:r>
            <a:r>
              <a:rPr lang="en-ZA" sz="1800" dirty="0"/>
              <a:t> which was caused by more than expected sundry income received as at the end of quarter 2</a:t>
            </a:r>
            <a:r>
              <a:rPr lang="en-ZA" sz="1800" dirty="0" smtClean="0"/>
              <a:t>. As at the end of quarter 2 of the current financial year </a:t>
            </a:r>
            <a:r>
              <a:rPr lang="en-ZA" sz="1800" dirty="0" err="1" smtClean="0"/>
              <a:t>Nedlac</a:t>
            </a:r>
            <a:r>
              <a:rPr lang="en-ZA" sz="1800" dirty="0" smtClean="0"/>
              <a:t> had used a total amount of </a:t>
            </a:r>
            <a:r>
              <a:rPr lang="en-ZA" sz="1800" b="1" dirty="0" smtClean="0"/>
              <a:t>R19, 798, 860.00</a:t>
            </a:r>
            <a:r>
              <a:rPr lang="en-ZA" sz="1800" dirty="0" smtClean="0"/>
              <a:t> from the allocated budget of </a:t>
            </a:r>
            <a:r>
              <a:rPr lang="en-ZA" sz="1800" b="1" dirty="0" smtClean="0"/>
              <a:t>R17,214 500.00</a:t>
            </a:r>
            <a:r>
              <a:rPr lang="en-ZA" sz="1800" dirty="0" smtClean="0"/>
              <a:t>. As at 30</a:t>
            </a:r>
            <a:r>
              <a:rPr lang="en-ZA" sz="1800" baseline="30000" dirty="0" smtClean="0"/>
              <a:t>th</a:t>
            </a:r>
            <a:r>
              <a:rPr lang="en-ZA" sz="1800" dirty="0" smtClean="0"/>
              <a:t> of September 2018 </a:t>
            </a:r>
            <a:r>
              <a:rPr lang="en-ZA" sz="1800" dirty="0" err="1" smtClean="0"/>
              <a:t>Nedlac</a:t>
            </a:r>
            <a:r>
              <a:rPr lang="en-ZA" sz="1800" dirty="0" smtClean="0"/>
              <a:t> has a deficit of </a:t>
            </a:r>
            <a:r>
              <a:rPr lang="en-ZA" sz="1800" b="1" dirty="0" smtClean="0"/>
              <a:t>R1,828,794.00</a:t>
            </a:r>
            <a:r>
              <a:rPr lang="en-ZA" sz="1800" dirty="0" smtClean="0"/>
              <a:t> based on the actual income received less expenditure incurred.</a:t>
            </a:r>
            <a:endParaRPr lang="en-ZA" sz="1800" dirty="0"/>
          </a:p>
          <a:p>
            <a:pPr algn="just"/>
            <a:endParaRPr lang="en-ZA" sz="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6876256" y="6309320"/>
            <a:ext cx="2133600" cy="365125"/>
          </a:xfrm>
        </p:spPr>
        <p:txBody>
          <a:bodyPr/>
          <a:lstStyle/>
          <a:p>
            <a:pPr>
              <a:defRPr/>
            </a:pPr>
            <a:fld id="{416AF1B2-E7A4-446A-84DC-90AA83BA6A19}" type="slidenum">
              <a:rPr lang="en-US" sz="1800" b="1" smtClean="0">
                <a:solidFill>
                  <a:schemeClr val="bg1"/>
                </a:solidFill>
              </a:rPr>
              <a:pPr>
                <a:defRPr/>
              </a:pPr>
              <a:t>24</a:t>
            </a:fld>
            <a:endParaRPr lang="en-US" sz="1800" b="1" dirty="0">
              <a:solidFill>
                <a:schemeClr val="bg1"/>
              </a:solidFill>
            </a:endParaRPr>
          </a:p>
        </p:txBody>
      </p:sp>
    </p:spTree>
    <p:extLst>
      <p:ext uri="{BB962C8B-B14F-4D97-AF65-F5344CB8AC3E}">
        <p14:creationId xmlns:p14="http://schemas.microsoft.com/office/powerpoint/2010/main" xmlns="" val="1227716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2018/19 ALL PROGRAMMES: INCOME AND EXPENDITURE INFORMATION EXPLANATIONS</a:t>
            </a:r>
            <a:br>
              <a:rPr lang="en-US" sz="2800" b="1" dirty="0"/>
            </a:br>
            <a:endParaRPr lang="en-ZA" sz="2800" dirty="0"/>
          </a:p>
        </p:txBody>
      </p:sp>
      <p:sp>
        <p:nvSpPr>
          <p:cNvPr id="3" name="Content Placeholder 2"/>
          <p:cNvSpPr>
            <a:spLocks noGrp="1"/>
          </p:cNvSpPr>
          <p:nvPr>
            <p:ph idx="1"/>
          </p:nvPr>
        </p:nvSpPr>
        <p:spPr/>
        <p:txBody>
          <a:bodyPr/>
          <a:lstStyle/>
          <a:p>
            <a:pPr algn="just"/>
            <a:r>
              <a:rPr lang="en-ZA" sz="1600" dirty="0" err="1">
                <a:cs typeface="Arial" panose="020B0604020202020204" pitchFamily="34" charset="0"/>
              </a:rPr>
              <a:t>Nedlac</a:t>
            </a:r>
            <a:r>
              <a:rPr lang="en-ZA" sz="1600" dirty="0">
                <a:cs typeface="Arial" panose="020B0604020202020204" pitchFamily="34" charset="0"/>
              </a:rPr>
              <a:t> experienced cost pressures during the </a:t>
            </a:r>
            <a:r>
              <a:rPr lang="en-ZA" sz="1600" dirty="0" smtClean="0">
                <a:cs typeface="Arial" panose="020B0604020202020204" pitchFamily="34" charset="0"/>
              </a:rPr>
              <a:t>second </a:t>
            </a:r>
            <a:r>
              <a:rPr lang="en-ZA" sz="1600" dirty="0">
                <a:cs typeface="Arial" panose="020B0604020202020204" pitchFamily="34" charset="0"/>
              </a:rPr>
              <a:t>quarter due to insufficient funds, the budget allocation for </a:t>
            </a:r>
            <a:r>
              <a:rPr lang="en-ZA" sz="1600" dirty="0" err="1">
                <a:cs typeface="Arial" panose="020B0604020202020204" pitchFamily="34" charset="0"/>
              </a:rPr>
              <a:t>Nedlac</a:t>
            </a:r>
            <a:r>
              <a:rPr lang="en-ZA" sz="1600" dirty="0">
                <a:cs typeface="Arial" panose="020B0604020202020204" pitchFamily="34" charset="0"/>
              </a:rPr>
              <a:t> is not sufficient to cover the operating costs of the organisation. </a:t>
            </a:r>
            <a:endParaRPr lang="en-ZA" sz="1600" dirty="0" smtClean="0">
              <a:cs typeface="Arial" panose="020B0604020202020204" pitchFamily="34" charset="0"/>
            </a:endParaRPr>
          </a:p>
          <a:p>
            <a:pPr algn="just"/>
            <a:endParaRPr lang="en-ZA" sz="1600" dirty="0" smtClean="0">
              <a:cs typeface="Arial" panose="020B0604020202020204" pitchFamily="34" charset="0"/>
            </a:endParaRPr>
          </a:p>
          <a:p>
            <a:pPr algn="just"/>
            <a:r>
              <a:rPr lang="en-ZA" sz="1600" dirty="0" smtClean="0">
                <a:cs typeface="Arial" panose="020B0604020202020204" pitchFamily="34" charset="0"/>
              </a:rPr>
              <a:t>This </a:t>
            </a:r>
            <a:r>
              <a:rPr lang="en-ZA" sz="1600" dirty="0">
                <a:cs typeface="Arial" panose="020B0604020202020204" pitchFamily="34" charset="0"/>
              </a:rPr>
              <a:t>challenge is further indicated </a:t>
            </a:r>
            <a:r>
              <a:rPr lang="en-ZA" sz="1600" dirty="0" smtClean="0">
                <a:cs typeface="Arial" panose="020B0604020202020204" pitchFamily="34" charset="0"/>
              </a:rPr>
              <a:t>by over expenditure on certain line items due to inadequate budget allocations to those line items as a result of insufficient funding.</a:t>
            </a:r>
          </a:p>
          <a:p>
            <a:pPr algn="just"/>
            <a:endParaRPr lang="en-ZA" sz="1600" dirty="0" smtClean="0">
              <a:cs typeface="Arial" panose="020B0604020202020204" pitchFamily="34" charset="0"/>
            </a:endParaRPr>
          </a:p>
          <a:p>
            <a:pPr algn="just"/>
            <a:r>
              <a:rPr lang="en-ZA" sz="1600" dirty="0" smtClean="0">
                <a:cs typeface="Arial" panose="020B0604020202020204" pitchFamily="34" charset="0"/>
              </a:rPr>
              <a:t>The </a:t>
            </a:r>
            <a:r>
              <a:rPr lang="en-ZA" sz="1600" dirty="0">
                <a:cs typeface="Arial" panose="020B0604020202020204" pitchFamily="34" charset="0"/>
              </a:rPr>
              <a:t>over expenditure on certain line items was exacerbated due to expenditure incurred on activities related to the Jobs Summit. Although additional funds of R12 301 226 form Department of Labour and R363 500 from the International Labour Organisation were received specifically to fund the activities of the Jobs Summit, the R12 301 226 funding from Department of Labour came through in quarter 3 after hosting of the Jobs Summit on the 4</a:t>
            </a:r>
            <a:r>
              <a:rPr lang="en-ZA" sz="1600" baseline="30000" dirty="0">
                <a:cs typeface="Arial" panose="020B0604020202020204" pitchFamily="34" charset="0"/>
              </a:rPr>
              <a:t>th</a:t>
            </a:r>
            <a:r>
              <a:rPr lang="en-ZA" sz="1600" dirty="0">
                <a:cs typeface="Arial" panose="020B0604020202020204" pitchFamily="34" charset="0"/>
              </a:rPr>
              <a:t> and 5</a:t>
            </a:r>
            <a:r>
              <a:rPr lang="en-ZA" sz="1600" baseline="30000" dirty="0">
                <a:cs typeface="Arial" panose="020B0604020202020204" pitchFamily="34" charset="0"/>
              </a:rPr>
              <a:t>th</a:t>
            </a:r>
            <a:r>
              <a:rPr lang="en-ZA" sz="1600" dirty="0">
                <a:cs typeface="Arial" panose="020B0604020202020204" pitchFamily="34" charset="0"/>
              </a:rPr>
              <a:t> </a:t>
            </a:r>
            <a:r>
              <a:rPr lang="en-ZA" sz="1600" dirty="0" smtClean="0">
                <a:cs typeface="Arial" panose="020B0604020202020204" pitchFamily="34" charset="0"/>
              </a:rPr>
              <a:t>of October 2018.</a:t>
            </a:r>
          </a:p>
          <a:p>
            <a:pPr algn="just"/>
            <a:endParaRPr lang="en-ZA" sz="1600" dirty="0">
              <a:cs typeface="Arial" panose="020B0604020202020204" pitchFamily="34" charset="0"/>
            </a:endParaRPr>
          </a:p>
          <a:p>
            <a:pPr algn="just"/>
            <a:r>
              <a:rPr lang="en-ZA" sz="1600" dirty="0" smtClean="0">
                <a:cs typeface="Arial" panose="020B0604020202020204" pitchFamily="34" charset="0"/>
              </a:rPr>
              <a:t>The Jobs Summit expenditure has contributed towards the deficit experienced by </a:t>
            </a:r>
            <a:r>
              <a:rPr lang="en-ZA" sz="1600" dirty="0" err="1" smtClean="0">
                <a:cs typeface="Arial" panose="020B0604020202020204" pitchFamily="34" charset="0"/>
              </a:rPr>
              <a:t>Nedlac</a:t>
            </a:r>
            <a:r>
              <a:rPr lang="en-ZA" sz="1600" dirty="0" smtClean="0">
                <a:cs typeface="Arial" panose="020B0604020202020204" pitchFamily="34" charset="0"/>
              </a:rPr>
              <a:t> as at the end of Quarter 2. An increase in the budget related to the impacted expenditure line items is planned for end of quarter 3 after receipt of the additional funding for the Jobs Summit. </a:t>
            </a:r>
            <a:endParaRPr lang="en-ZA" sz="1600" dirty="0">
              <a:cs typeface="Arial" panose="020B0604020202020204" pitchFamily="34" charset="0"/>
            </a:endParaRPr>
          </a:p>
        </p:txBody>
      </p:sp>
      <p:sp>
        <p:nvSpPr>
          <p:cNvPr id="4" name="Slide Number Placeholder 3"/>
          <p:cNvSpPr>
            <a:spLocks noGrp="1"/>
          </p:cNvSpPr>
          <p:nvPr>
            <p:ph type="sldNum" sz="quarter" idx="12"/>
          </p:nvPr>
        </p:nvSpPr>
        <p:spPr>
          <a:xfrm>
            <a:off x="6876256" y="6309320"/>
            <a:ext cx="2133600" cy="365125"/>
          </a:xfrm>
        </p:spPr>
        <p:txBody>
          <a:bodyPr/>
          <a:lstStyle/>
          <a:p>
            <a:pPr>
              <a:defRPr/>
            </a:pPr>
            <a:fld id="{416AF1B2-E7A4-446A-84DC-90AA83BA6A19}" type="slidenum">
              <a:rPr lang="en-US" sz="1800" b="1" smtClean="0">
                <a:solidFill>
                  <a:schemeClr val="bg1"/>
                </a:solidFill>
              </a:rPr>
              <a:pPr>
                <a:defRPr/>
              </a:pPr>
              <a:t>25</a:t>
            </a:fld>
            <a:endParaRPr lang="en-US" sz="1800" b="1" dirty="0">
              <a:solidFill>
                <a:schemeClr val="bg1"/>
              </a:solidFill>
            </a:endParaRPr>
          </a:p>
        </p:txBody>
      </p:sp>
    </p:spTree>
    <p:extLst>
      <p:ext uri="{BB962C8B-B14F-4D97-AF65-F5344CB8AC3E}">
        <p14:creationId xmlns:p14="http://schemas.microsoft.com/office/powerpoint/2010/main" xmlns="" val="3792322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780928"/>
            <a:ext cx="8229600" cy="1143000"/>
          </a:xfrm>
        </p:spPr>
        <p:txBody>
          <a:bodyPr/>
          <a:lstStyle/>
          <a:p>
            <a:r>
              <a:rPr lang="en-ZA" sz="3200" b="1" dirty="0"/>
              <a:t/>
            </a:r>
            <a:br>
              <a:rPr lang="en-ZA" sz="3200" b="1" dirty="0"/>
            </a:br>
            <a:r>
              <a:rPr lang="en-ZA" sz="3200" b="1" dirty="0"/>
              <a:t>PROGRESS ON THE IMPLEMENTATION OF THE AUDIT ACTION PLAN </a:t>
            </a:r>
            <a:r>
              <a:rPr lang="en-ZA" b="1" dirty="0"/>
              <a:t/>
            </a:r>
            <a:br>
              <a:rPr lang="en-ZA" b="1" dirty="0"/>
            </a:br>
            <a:endParaRPr lang="en-US" dirty="0"/>
          </a:p>
        </p:txBody>
      </p:sp>
      <p:sp>
        <p:nvSpPr>
          <p:cNvPr id="4" name="Slide Number Placeholder 3"/>
          <p:cNvSpPr>
            <a:spLocks noGrp="1"/>
          </p:cNvSpPr>
          <p:nvPr>
            <p:ph type="sldNum" sz="quarter" idx="12"/>
          </p:nvPr>
        </p:nvSpPr>
        <p:spPr>
          <a:xfrm>
            <a:off x="6876256" y="6381328"/>
            <a:ext cx="2133600" cy="365125"/>
          </a:xfrm>
        </p:spPr>
        <p:txBody>
          <a:bodyPr/>
          <a:lstStyle/>
          <a:p>
            <a:pPr>
              <a:defRPr/>
            </a:pPr>
            <a:fld id="{416AF1B2-E7A4-446A-84DC-90AA83BA6A19}" type="slidenum">
              <a:rPr lang="en-US" sz="1800" b="1" smtClean="0">
                <a:solidFill>
                  <a:srgbClr val="FFFFFF"/>
                </a:solidFill>
              </a:rPr>
              <a:pPr>
                <a:defRPr/>
              </a:pPr>
              <a:t>26</a:t>
            </a:fld>
            <a:endParaRPr lang="en-US" sz="1800" b="1" dirty="0">
              <a:solidFill>
                <a:srgbClr val="FFFFFF"/>
              </a:solidFill>
            </a:endParaRPr>
          </a:p>
        </p:txBody>
      </p:sp>
    </p:spTree>
    <p:extLst>
      <p:ext uri="{BB962C8B-B14F-4D97-AF65-F5344CB8AC3E}">
        <p14:creationId xmlns:p14="http://schemas.microsoft.com/office/powerpoint/2010/main" xmlns="" val="485248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prstClr val="black"/>
                </a:solidFill>
              </a:rPr>
              <a:t>IMPLEMENTATION OF THE AUDIT ACTION PLAN AS AT END OF QUARTER 2</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74994141"/>
              </p:ext>
            </p:extLst>
          </p:nvPr>
        </p:nvGraphicFramePr>
        <p:xfrm>
          <a:off x="457200" y="1600200"/>
          <a:ext cx="8229600" cy="4380778"/>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634241">
                <a:tc>
                  <a:txBody>
                    <a:bodyPr/>
                    <a:lstStyle/>
                    <a:p>
                      <a:r>
                        <a:rPr lang="en-US" dirty="0" smtClean="0"/>
                        <a:t>Department/</a:t>
                      </a:r>
                      <a:r>
                        <a:rPr lang="en-US" baseline="0" dirty="0" smtClean="0"/>
                        <a:t> Performance Area</a:t>
                      </a:r>
                      <a:endParaRPr lang="en-US" dirty="0" smtClean="0"/>
                    </a:p>
                    <a:p>
                      <a:endParaRPr lang="en-US" dirty="0"/>
                    </a:p>
                  </a:txBody>
                  <a:tcPr/>
                </a:tc>
                <a:tc>
                  <a:txBody>
                    <a:bodyPr/>
                    <a:lstStyle/>
                    <a:p>
                      <a:r>
                        <a:rPr lang="en-US" dirty="0" smtClean="0"/>
                        <a:t>Percentage</a:t>
                      </a:r>
                      <a:endParaRPr lang="en-US" dirty="0"/>
                    </a:p>
                  </a:txBody>
                  <a:tcPr/>
                </a:tc>
                <a:extLst>
                  <a:ext uri="{0D108BD9-81ED-4DB2-BD59-A6C34878D82A}">
                    <a16:rowId xmlns:a16="http://schemas.microsoft.com/office/drawing/2014/main" xmlns="" val="10000"/>
                  </a:ext>
                </a:extLst>
              </a:tr>
              <a:tr h="634241">
                <a:tc>
                  <a:txBody>
                    <a:bodyPr/>
                    <a:lstStyle/>
                    <a:p>
                      <a:endParaRPr lang="en-US" dirty="0" smtClean="0"/>
                    </a:p>
                    <a:p>
                      <a:r>
                        <a:rPr lang="en-US" dirty="0" smtClean="0"/>
                        <a:t>Finance</a:t>
                      </a:r>
                      <a:endParaRPr lang="en-US" dirty="0"/>
                    </a:p>
                  </a:txBody>
                  <a:tcPr/>
                </a:tc>
                <a:tc>
                  <a:txBody>
                    <a:bodyPr/>
                    <a:lstStyle/>
                    <a:p>
                      <a:endParaRPr lang="en-US" dirty="0" smtClean="0"/>
                    </a:p>
                    <a:p>
                      <a:r>
                        <a:rPr lang="en-US" dirty="0" smtClean="0"/>
                        <a:t>35%</a:t>
                      </a:r>
                      <a:endParaRPr lang="en-US" dirty="0"/>
                    </a:p>
                  </a:txBody>
                  <a:tcPr/>
                </a:tc>
                <a:extLst>
                  <a:ext uri="{0D108BD9-81ED-4DB2-BD59-A6C34878D82A}">
                    <a16:rowId xmlns:a16="http://schemas.microsoft.com/office/drawing/2014/main" xmlns="" val="10001"/>
                  </a:ext>
                </a:extLst>
              </a:tr>
              <a:tr h="634241">
                <a:tc>
                  <a:txBody>
                    <a:bodyPr/>
                    <a:lstStyle/>
                    <a:p>
                      <a:endParaRPr lang="en-US" dirty="0" smtClean="0"/>
                    </a:p>
                    <a:p>
                      <a:r>
                        <a:rPr lang="en-US" dirty="0" smtClean="0"/>
                        <a:t>Human Resources</a:t>
                      </a:r>
                    </a:p>
                  </a:txBody>
                  <a:tcPr/>
                </a:tc>
                <a:tc>
                  <a:txBody>
                    <a:bodyPr/>
                    <a:lstStyle/>
                    <a:p>
                      <a:endParaRPr lang="en-US" dirty="0" smtClean="0"/>
                    </a:p>
                    <a:p>
                      <a:r>
                        <a:rPr lang="en-US" dirty="0" smtClean="0"/>
                        <a:t>43%</a:t>
                      </a:r>
                      <a:endParaRPr lang="en-US" dirty="0"/>
                    </a:p>
                  </a:txBody>
                  <a:tcPr/>
                </a:tc>
                <a:extLst>
                  <a:ext uri="{0D108BD9-81ED-4DB2-BD59-A6C34878D82A}">
                    <a16:rowId xmlns:a16="http://schemas.microsoft.com/office/drawing/2014/main" xmlns="" val="10002"/>
                  </a:ext>
                </a:extLst>
              </a:tr>
              <a:tr h="634241">
                <a:tc>
                  <a:txBody>
                    <a:bodyPr/>
                    <a:lstStyle/>
                    <a:p>
                      <a:endParaRPr lang="en-US" dirty="0" smtClean="0"/>
                    </a:p>
                    <a:p>
                      <a:r>
                        <a:rPr lang="en-US" dirty="0" smtClean="0"/>
                        <a:t>Information Technology</a:t>
                      </a:r>
                      <a:endParaRPr lang="en-US" dirty="0"/>
                    </a:p>
                  </a:txBody>
                  <a:tcPr/>
                </a:tc>
                <a:tc>
                  <a:txBody>
                    <a:bodyPr/>
                    <a:lstStyle/>
                    <a:p>
                      <a:endParaRPr lang="en-US" dirty="0" smtClean="0"/>
                    </a:p>
                    <a:p>
                      <a:r>
                        <a:rPr lang="en-US" dirty="0" smtClean="0"/>
                        <a:t>100%</a:t>
                      </a:r>
                      <a:endParaRPr lang="en-US" dirty="0"/>
                    </a:p>
                  </a:txBody>
                  <a:tcPr/>
                </a:tc>
                <a:extLst>
                  <a:ext uri="{0D108BD9-81ED-4DB2-BD59-A6C34878D82A}">
                    <a16:rowId xmlns:a16="http://schemas.microsoft.com/office/drawing/2014/main" xmlns="" val="10003"/>
                  </a:ext>
                </a:extLst>
              </a:tr>
              <a:tr h="906058">
                <a:tc>
                  <a:txBody>
                    <a:bodyPr/>
                    <a:lstStyle/>
                    <a:p>
                      <a:endParaRPr lang="en-US" dirty="0" smtClean="0"/>
                    </a:p>
                    <a:p>
                      <a:r>
                        <a:rPr lang="en-US" dirty="0" smtClean="0"/>
                        <a:t>Performance</a:t>
                      </a:r>
                      <a:r>
                        <a:rPr lang="en-US" baseline="0" dirty="0" smtClean="0"/>
                        <a:t> Information (Planning and Reporting)</a:t>
                      </a:r>
                      <a:endParaRPr lang="en-US" dirty="0"/>
                    </a:p>
                  </a:txBody>
                  <a:tcPr/>
                </a:tc>
                <a:tc>
                  <a:txBody>
                    <a:bodyPr/>
                    <a:lstStyle/>
                    <a:p>
                      <a:endParaRPr lang="en-US" dirty="0" smtClean="0"/>
                    </a:p>
                    <a:p>
                      <a:r>
                        <a:rPr lang="en-US" dirty="0" smtClean="0"/>
                        <a:t>46%</a:t>
                      </a:r>
                      <a:endParaRPr lang="en-US" dirty="0"/>
                    </a:p>
                  </a:txBody>
                  <a:tcPr/>
                </a:tc>
                <a:extLst>
                  <a:ext uri="{0D108BD9-81ED-4DB2-BD59-A6C34878D82A}">
                    <a16:rowId xmlns:a16="http://schemas.microsoft.com/office/drawing/2014/main" xmlns="" val="10004"/>
                  </a:ext>
                </a:extLst>
              </a:tr>
              <a:tr h="906058">
                <a:tc>
                  <a:txBody>
                    <a:bodyPr/>
                    <a:lstStyle/>
                    <a:p>
                      <a:r>
                        <a:rPr lang="en-US" dirty="0" smtClean="0"/>
                        <a:t>Overall Percentage</a:t>
                      </a:r>
                      <a:endParaRPr lang="en-US" dirty="0"/>
                    </a:p>
                  </a:txBody>
                  <a:tcPr/>
                </a:tc>
                <a:tc>
                  <a:txBody>
                    <a:bodyPr/>
                    <a:lstStyle/>
                    <a:p>
                      <a:r>
                        <a:rPr lang="en-US" dirty="0" smtClean="0"/>
                        <a:t>56%</a:t>
                      </a:r>
                      <a:endParaRPr lang="en-US" dirty="0"/>
                    </a:p>
                  </a:txBody>
                  <a:tcPr/>
                </a:tc>
                <a:extLst>
                  <a:ext uri="{0D108BD9-81ED-4DB2-BD59-A6C34878D82A}">
                    <a16:rowId xmlns:a16="http://schemas.microsoft.com/office/drawing/2014/main" xmlns="" val="10005"/>
                  </a:ext>
                </a:extLst>
              </a:tr>
            </a:tbl>
          </a:graphicData>
        </a:graphic>
      </p:graphicFrame>
      <p:sp>
        <p:nvSpPr>
          <p:cNvPr id="3" name="Slide Number Placeholder 2"/>
          <p:cNvSpPr>
            <a:spLocks noGrp="1"/>
          </p:cNvSpPr>
          <p:nvPr>
            <p:ph type="sldNum" sz="quarter" idx="12"/>
          </p:nvPr>
        </p:nvSpPr>
        <p:spPr>
          <a:xfrm>
            <a:off x="6876256" y="6309320"/>
            <a:ext cx="2133600" cy="365125"/>
          </a:xfrm>
        </p:spPr>
        <p:txBody>
          <a:bodyPr/>
          <a:lstStyle/>
          <a:p>
            <a:pPr>
              <a:defRPr/>
            </a:pPr>
            <a:fld id="{0AEE383F-EC86-405A-B485-FE7E7178F53F}" type="slidenum">
              <a:rPr lang="en-US" sz="1800" b="1" smtClean="0">
                <a:solidFill>
                  <a:schemeClr val="bg1"/>
                </a:solidFill>
              </a:rPr>
              <a:pPr>
                <a:defRPr/>
              </a:pPr>
              <a:t>27</a:t>
            </a:fld>
            <a:endParaRPr lang="en-US" sz="1800" b="1" dirty="0">
              <a:solidFill>
                <a:schemeClr val="bg1"/>
              </a:solidFill>
            </a:endParaRPr>
          </a:p>
        </p:txBody>
      </p:sp>
    </p:spTree>
    <p:extLst>
      <p:ext uri="{BB962C8B-B14F-4D97-AF65-F5344CB8AC3E}">
        <p14:creationId xmlns:p14="http://schemas.microsoft.com/office/powerpoint/2010/main" xmlns="" val="9094336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28</a:t>
            </a:fld>
            <a:endParaRPr lang="en-US" dirty="0"/>
          </a:p>
        </p:txBody>
      </p:sp>
      <p:sp>
        <p:nvSpPr>
          <p:cNvPr id="3" name="Content Placeholder 2"/>
          <p:cNvSpPr>
            <a:spLocks noGrp="1"/>
          </p:cNvSpPr>
          <p:nvPr>
            <p:ph idx="4294967295"/>
          </p:nvPr>
        </p:nvSpPr>
        <p:spPr>
          <a:xfrm>
            <a:off x="0" y="1600200"/>
            <a:ext cx="8229600" cy="4525963"/>
          </a:xfrm>
        </p:spPr>
        <p:txBody>
          <a:bodyPr/>
          <a:lstStyle/>
          <a:p>
            <a:pPr marL="0" indent="0" algn="ctr">
              <a:buNone/>
            </a:pPr>
            <a:endParaRPr lang="en-US" b="1" dirty="0" smtClean="0"/>
          </a:p>
          <a:p>
            <a:pPr marL="0" indent="0" algn="ctr">
              <a:buNone/>
            </a:pPr>
            <a:endParaRPr lang="en-US" b="1" dirty="0"/>
          </a:p>
          <a:p>
            <a:pPr marL="0" indent="0" algn="ctr">
              <a:buNone/>
            </a:pPr>
            <a:r>
              <a:rPr lang="en-US" b="1" dirty="0" smtClean="0"/>
              <a:t>NEDLAC’S </a:t>
            </a:r>
            <a:r>
              <a:rPr lang="en-US" b="1" dirty="0"/>
              <a:t>CONTRIBUTION TO EMPLOYMENT, POVERTY ALLEVIATION AND REDUCTION OF INEQUALITIES</a:t>
            </a:r>
            <a:endParaRPr lang="en-ZA" dirty="0"/>
          </a:p>
        </p:txBody>
      </p:sp>
    </p:spTree>
    <p:extLst>
      <p:ext uri="{BB962C8B-B14F-4D97-AF65-F5344CB8AC3E}">
        <p14:creationId xmlns:p14="http://schemas.microsoft.com/office/powerpoint/2010/main" xmlns="" val="248004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NEDLAC’S CONTRIBUTION TO EMPLOYMENT, POVERTY ALLEVIATION AND REDUCTION OF INEQUALITIES</a:t>
            </a:r>
            <a:endParaRPr lang="en-US" sz="2400" b="1" dirty="0"/>
          </a:p>
        </p:txBody>
      </p:sp>
      <p:sp>
        <p:nvSpPr>
          <p:cNvPr id="3" name="Content Placeholder 2"/>
          <p:cNvSpPr>
            <a:spLocks noGrp="1"/>
          </p:cNvSpPr>
          <p:nvPr>
            <p:ph idx="1"/>
          </p:nvPr>
        </p:nvSpPr>
        <p:spPr/>
        <p:txBody>
          <a:bodyPr/>
          <a:lstStyle/>
          <a:p>
            <a:r>
              <a:rPr lang="en-US" sz="2400" dirty="0" smtClean="0"/>
              <a:t>In line with its mandate, Nedlac contributes indirectly to the promotion of employment and saving jobs, alleviation of poverty and inequality, primarily through consideration of legislative and policy matters.</a:t>
            </a:r>
          </a:p>
          <a:p>
            <a:pPr lvl="0"/>
            <a:endParaRPr lang="en-US" sz="2400" dirty="0" smtClean="0"/>
          </a:p>
          <a:p>
            <a:pPr lvl="0"/>
            <a:r>
              <a:rPr lang="en-US" sz="2400" dirty="0" smtClean="0"/>
              <a:t>While Nedlac does not directly create </a:t>
            </a:r>
            <a:r>
              <a:rPr lang="en-US" sz="2400" dirty="0"/>
              <a:t>employment </a:t>
            </a:r>
            <a:r>
              <a:rPr lang="en-US" sz="2400" dirty="0" smtClean="0"/>
              <a:t>opportunities, it create </a:t>
            </a:r>
            <a:r>
              <a:rPr lang="en-US" sz="2400" dirty="0"/>
              <a:t>an enabling environment to </a:t>
            </a:r>
            <a:r>
              <a:rPr lang="en-US" sz="2400" dirty="0" smtClean="0"/>
              <a:t>promote economic growth and address the </a:t>
            </a:r>
            <a:r>
              <a:rPr lang="en-US" sz="2400" dirty="0"/>
              <a:t>triple challenges of poverty, unemployment and </a:t>
            </a:r>
            <a:r>
              <a:rPr lang="en-US" sz="2400" dirty="0" smtClean="0"/>
              <a:t>inequality</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29</a:t>
            </a:fld>
            <a:endParaRPr lang="en-US" dirty="0"/>
          </a:p>
        </p:txBody>
      </p:sp>
    </p:spTree>
    <p:extLst>
      <p:ext uri="{BB962C8B-B14F-4D97-AF65-F5344CB8AC3E}">
        <p14:creationId xmlns:p14="http://schemas.microsoft.com/office/powerpoint/2010/main" xmlns="" val="2339237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ZA" sz="2400" b="1" dirty="0">
                <a:solidFill>
                  <a:prstClr val="black"/>
                </a:solidFill>
                <a:cs typeface="Calibri" pitchFamily="34" charset="0"/>
              </a:rPr>
              <a:t/>
            </a:r>
            <a:br>
              <a:rPr lang="en-ZA" sz="2400" b="1" dirty="0">
                <a:solidFill>
                  <a:prstClr val="black"/>
                </a:solidFill>
                <a:cs typeface="Calibri" pitchFamily="34" charset="0"/>
              </a:rPr>
            </a:br>
            <a:r>
              <a:rPr lang="en-ZA" sz="2400" b="1" dirty="0">
                <a:solidFill>
                  <a:prstClr val="black"/>
                </a:solidFill>
                <a:cs typeface="Calibri" pitchFamily="34" charset="0"/>
              </a:rPr>
              <a:t/>
            </a:r>
            <a:br>
              <a:rPr lang="en-ZA" sz="2400" b="1" dirty="0">
                <a:solidFill>
                  <a:prstClr val="black"/>
                </a:solidFill>
                <a:cs typeface="Calibri" pitchFamily="34" charset="0"/>
              </a:rPr>
            </a:br>
            <a:r>
              <a:rPr lang="en-ZA" sz="2400" b="1" dirty="0">
                <a:solidFill>
                  <a:prstClr val="black"/>
                </a:solidFill>
                <a:cs typeface="Calibri" pitchFamily="34" charset="0"/>
              </a:rPr>
              <a:t>NEDLAC STRATEGIC OBJECTIVES</a:t>
            </a:r>
            <a:r>
              <a:rPr lang="en-ZA" b="1" dirty="0">
                <a:solidFill>
                  <a:prstClr val="black"/>
                </a:solidFill>
                <a:cs typeface="Calibri" pitchFamily="34" charset="0"/>
              </a:rPr>
              <a:t/>
            </a:r>
            <a:br>
              <a:rPr lang="en-ZA" b="1" dirty="0">
                <a:solidFill>
                  <a:prstClr val="black"/>
                </a:solidFill>
                <a:cs typeface="Calibri" pitchFamily="34" charset="0"/>
              </a:rPr>
            </a:br>
            <a:endParaRPr lang="en-US" dirty="0"/>
          </a:p>
        </p:txBody>
      </p:sp>
      <p:sp>
        <p:nvSpPr>
          <p:cNvPr id="3" name="Content Placeholder 2"/>
          <p:cNvSpPr>
            <a:spLocks noGrp="1"/>
          </p:cNvSpPr>
          <p:nvPr>
            <p:ph idx="1"/>
          </p:nvPr>
        </p:nvSpPr>
        <p:spPr>
          <a:xfrm>
            <a:off x="179512" y="1268760"/>
            <a:ext cx="8856984" cy="5400600"/>
          </a:xfrm>
        </p:spPr>
        <p:txBody>
          <a:bodyPr/>
          <a:lstStyle/>
          <a:p>
            <a:pPr eaLnBrk="1" fontAlgn="b" hangingPunct="1"/>
            <a:r>
              <a:rPr lang="en-US" sz="1600" dirty="0"/>
              <a:t>Nedlac has made progress towards realising its strategic objectives as set out in its APP 2018-19 in the first and second quarters of 2018-19 financial year. </a:t>
            </a:r>
            <a:r>
              <a:rPr lang="en-US" sz="1600" dirty="0" smtClean="0"/>
              <a:t> </a:t>
            </a:r>
          </a:p>
          <a:p>
            <a:pPr eaLnBrk="1" fontAlgn="b" hangingPunct="1"/>
            <a:r>
              <a:rPr lang="en-US" sz="1600" dirty="0" smtClean="0"/>
              <a:t>Nedlac’s </a:t>
            </a:r>
            <a:r>
              <a:rPr lang="en-US" sz="1600" dirty="0"/>
              <a:t>strategic objectives are as follows</a:t>
            </a:r>
            <a:r>
              <a:rPr lang="en-US" sz="1600" dirty="0" smtClean="0"/>
              <a:t>:</a:t>
            </a:r>
          </a:p>
          <a:p>
            <a:pPr marL="0" indent="0" eaLnBrk="1" fontAlgn="b" hangingPunct="1">
              <a:buNone/>
            </a:pPr>
            <a:endParaRPr lang="en-US" sz="1600" dirty="0"/>
          </a:p>
          <a:p>
            <a:pPr marL="796925" indent="-392113" eaLnBrk="1" fontAlgn="b" hangingPunct="1">
              <a:buFont typeface="Wingdings" pitchFamily="2" charset="2"/>
              <a:buChar char="§"/>
            </a:pPr>
            <a:r>
              <a:rPr lang="en-GB" sz="1600" dirty="0"/>
              <a:t>Effective governance and strategic leadership.</a:t>
            </a:r>
            <a:endParaRPr lang="en-US" sz="1600" dirty="0"/>
          </a:p>
          <a:p>
            <a:pPr marL="796925" indent="-392113" eaLnBrk="1" fontAlgn="b" hangingPunct="1">
              <a:buFont typeface="Wingdings" pitchFamily="2" charset="2"/>
              <a:buChar char="§"/>
            </a:pPr>
            <a:r>
              <a:rPr lang="en-US" sz="1600" dirty="0"/>
              <a:t>Provision of efficient and reliable back office support services.</a:t>
            </a:r>
          </a:p>
          <a:p>
            <a:pPr marL="796925" indent="-392113" eaLnBrk="1" fontAlgn="b" hangingPunct="1">
              <a:buFont typeface="Wingdings" pitchFamily="2" charset="2"/>
              <a:buChar char="§"/>
            </a:pPr>
            <a:r>
              <a:rPr lang="en-US" sz="1600" dirty="0"/>
              <a:t>Improved risk management and financial oversight.</a:t>
            </a:r>
          </a:p>
          <a:p>
            <a:pPr marL="796925" indent="-392113" eaLnBrk="1" fontAlgn="b" hangingPunct="1">
              <a:buFont typeface="Wingdings" pitchFamily="2" charset="2"/>
              <a:buChar char="§"/>
            </a:pPr>
            <a:r>
              <a:rPr lang="en-US" sz="1600" dirty="0"/>
              <a:t>Improved facilities management.</a:t>
            </a:r>
          </a:p>
          <a:p>
            <a:pPr marL="796925" indent="-392113" eaLnBrk="1" fontAlgn="b" hangingPunct="1">
              <a:buFont typeface="Wingdings" pitchFamily="2" charset="2"/>
              <a:buChar char="§"/>
            </a:pPr>
            <a:r>
              <a:rPr lang="en-US" sz="1600" dirty="0"/>
              <a:t>Office administration systems enhanced and monitored.</a:t>
            </a:r>
          </a:p>
          <a:p>
            <a:pPr marL="796925" indent="-392113" eaLnBrk="1" fontAlgn="b" hangingPunct="1">
              <a:buFont typeface="Wingdings" pitchFamily="2" charset="2"/>
              <a:buChar char="§"/>
            </a:pPr>
            <a:r>
              <a:rPr lang="en-US" sz="1600" dirty="0"/>
              <a:t>Strengthening organisational culture and performance.</a:t>
            </a:r>
          </a:p>
          <a:p>
            <a:pPr marL="796925" indent="-392113" eaLnBrk="1" fontAlgn="b" hangingPunct="1">
              <a:buFont typeface="Wingdings" pitchFamily="2" charset="2"/>
              <a:buChar char="§"/>
            </a:pPr>
            <a:r>
              <a:rPr lang="en-US" sz="1600" dirty="0"/>
              <a:t>Effective engagement on draft policy and legislation within the framework of the Nedlac Act, Constitution and Protocols.</a:t>
            </a:r>
          </a:p>
          <a:p>
            <a:pPr marL="796925" indent="-392113" eaLnBrk="1" fontAlgn="b" hangingPunct="1">
              <a:buFont typeface="Wingdings" pitchFamily="2" charset="2"/>
              <a:buChar char="§"/>
            </a:pPr>
            <a:r>
              <a:rPr lang="en-US" sz="1600" dirty="0"/>
              <a:t>Conclude matters under consideration within the framework of the Section 77 Protocol.</a:t>
            </a:r>
          </a:p>
          <a:p>
            <a:pPr marL="796925" indent="-392113" eaLnBrk="1" fontAlgn="b" hangingPunct="1">
              <a:buFont typeface="Wingdings" pitchFamily="2" charset="2"/>
              <a:buChar char="§"/>
            </a:pPr>
            <a:r>
              <a:rPr lang="en-US" sz="1600" dirty="0"/>
              <a:t>Conclude matters under consideration within the framework of the NEDLAC Protocol.</a:t>
            </a:r>
          </a:p>
          <a:p>
            <a:pPr marL="796925" indent="-392113" eaLnBrk="1" fontAlgn="b" hangingPunct="1">
              <a:buFont typeface="Wingdings" pitchFamily="2" charset="2"/>
              <a:buChar char="§"/>
            </a:pPr>
            <a:r>
              <a:rPr lang="en-US" sz="1600" dirty="0"/>
              <a:t>Promote social dialogue through communication, information and capacity building.</a:t>
            </a:r>
          </a:p>
          <a:p>
            <a:pPr marL="796925" indent="-392113" eaLnBrk="1" fontAlgn="b" hangingPunct="1">
              <a:buFont typeface="Wingdings" pitchFamily="2" charset="2"/>
              <a:buChar char="§"/>
            </a:pPr>
            <a:r>
              <a:rPr lang="en-US" sz="1600" dirty="0"/>
              <a:t>Compliance with the Nedlac Policy on Constituency Capacity Building Budgeting and </a:t>
            </a:r>
            <a:r>
              <a:rPr lang="en-US" sz="1600" dirty="0" smtClean="0"/>
              <a:t>Expense</a:t>
            </a:r>
            <a:endParaRPr lang="en-US" sz="1400" dirty="0"/>
          </a:p>
          <a:p>
            <a:pPr eaLnBrk="1" fontAlgn="b" hangingPunct="1"/>
            <a:r>
              <a:rPr lang="en-US" sz="1600" b="1" dirty="0"/>
              <a:t>The work to realise these objectives is undertaken through three </a:t>
            </a:r>
            <a:r>
              <a:rPr lang="en-US" sz="1600" b="1" dirty="0" err="1" smtClean="0"/>
              <a:t>programmes</a:t>
            </a:r>
            <a:r>
              <a:rPr lang="en-US" sz="1600" b="1" dirty="0" smtClean="0"/>
              <a:t> </a:t>
            </a:r>
            <a:r>
              <a:rPr lang="en-US" sz="1600" b="1" smtClean="0"/>
              <a:t>namely: Administration</a:t>
            </a:r>
            <a:r>
              <a:rPr lang="en-US" sz="1600" b="1" dirty="0"/>
              <a:t>, Core-Operations and Constituency Capacity Building.</a:t>
            </a:r>
          </a:p>
          <a:p>
            <a:pPr eaLnBrk="1" fontAlgn="b" hangingPunct="1"/>
            <a:endParaRPr lang="en-US" sz="1600" dirty="0"/>
          </a:p>
          <a:p>
            <a:pPr marL="796925" indent="-392113" eaLnBrk="1" fontAlgn="b" hangingPunct="1">
              <a:buFont typeface="Wingdings" pitchFamily="2" charset="2"/>
              <a:buChar char="§"/>
            </a:pPr>
            <a:endParaRPr lang="en-US" sz="1600" dirty="0"/>
          </a:p>
          <a:p>
            <a:endParaRPr lang="en-US" sz="1600" dirty="0"/>
          </a:p>
          <a:p>
            <a:pPr lvl="1" eaLnBrk="1" fontAlgn="b" hangingPunct="1"/>
            <a:endParaRPr lang="en-US" sz="1200" dirty="0"/>
          </a:p>
          <a:p>
            <a:pPr eaLnBrk="1" fontAlgn="b" hangingPunct="1"/>
            <a:endParaRPr lang="en-GB" sz="1600" dirty="0"/>
          </a:p>
        </p:txBody>
      </p:sp>
      <p:sp>
        <p:nvSpPr>
          <p:cNvPr id="4" name="Slide Number Placeholder 3"/>
          <p:cNvSpPr>
            <a:spLocks noGrp="1"/>
          </p:cNvSpPr>
          <p:nvPr>
            <p:ph type="sldNum" sz="quarter" idx="12"/>
          </p:nvPr>
        </p:nvSpPr>
        <p:spPr>
          <a:xfrm>
            <a:off x="6876256" y="6347884"/>
            <a:ext cx="2133600" cy="365125"/>
          </a:xfrm>
        </p:spPr>
        <p:txBody>
          <a:bodyPr/>
          <a:lstStyle/>
          <a:p>
            <a:fld id="{78E70CB4-FAA2-48DA-911A-2E80CA2B1AF0}" type="slidenum">
              <a:rPr lang="en-US" sz="1800" b="1">
                <a:solidFill>
                  <a:schemeClr val="bg1"/>
                </a:solidFill>
                <a:latin typeface="Calibri" pitchFamily="34" charset="0"/>
              </a:rPr>
              <a:pPr/>
              <a:t>3</a:t>
            </a:fld>
            <a:endParaRPr lang="en-US" sz="1800" b="1" dirty="0">
              <a:solidFill>
                <a:schemeClr val="bg1"/>
              </a:solidFill>
              <a:latin typeface="Calibri" pitchFamily="34" charset="0"/>
            </a:endParaRPr>
          </a:p>
        </p:txBody>
      </p:sp>
    </p:spTree>
    <p:extLst>
      <p:ext uri="{BB962C8B-B14F-4D97-AF65-F5344CB8AC3E}">
        <p14:creationId xmlns:p14="http://schemas.microsoft.com/office/powerpoint/2010/main" xmlns="" val="30543853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solidFill>
                  <a:prstClr val="black"/>
                </a:solidFill>
              </a:rPr>
              <a:t>CONSIDERATION OF LEGISLATION AND POLICY ISSUES IMPACTING ON </a:t>
            </a:r>
            <a:r>
              <a:rPr lang="en-US" sz="2000" b="1" dirty="0" smtClean="0">
                <a:solidFill>
                  <a:prstClr val="black"/>
                </a:solidFill>
              </a:rPr>
              <a:t>EMPLOYMENT, POVERTY </a:t>
            </a:r>
            <a:r>
              <a:rPr lang="en-US" sz="2000" b="1" dirty="0">
                <a:solidFill>
                  <a:prstClr val="black"/>
                </a:solidFill>
              </a:rPr>
              <a:t>ALLEVIATION AND </a:t>
            </a:r>
            <a:r>
              <a:rPr lang="en-US" sz="2000" b="1" dirty="0" smtClean="0">
                <a:solidFill>
                  <a:prstClr val="black"/>
                </a:solidFill>
              </a:rPr>
              <a:t>INEQUALITIES </a:t>
            </a:r>
            <a:endParaRPr lang="en-US"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738386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30</a:t>
            </a:fld>
            <a:endParaRPr lang="en-US" dirty="0"/>
          </a:p>
        </p:txBody>
      </p:sp>
      <p:pic>
        <p:nvPicPr>
          <p:cNvPr id="4098" name="Picture 2" descr="C:\Program Files\Microsoft Office\MEDIA\CAGCAT10\j0300840.wmf"/>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rot="21137976">
            <a:off x="657429" y="1767841"/>
            <a:ext cx="2443290" cy="40432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325861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smtClean="0"/>
              <a:t>EXAMPLES OF PROJECTS / TASK TEAMS AT NEDLAC</a:t>
            </a:r>
            <a:endParaRPr lang="en-US" sz="1800" b="1" dirty="0"/>
          </a:p>
        </p:txBody>
      </p:sp>
      <p:sp>
        <p:nvSpPr>
          <p:cNvPr id="3" name="Content Placeholder 2"/>
          <p:cNvSpPr>
            <a:spLocks noGrp="1"/>
          </p:cNvSpPr>
          <p:nvPr>
            <p:ph idx="1"/>
          </p:nvPr>
        </p:nvSpPr>
        <p:spPr/>
        <p:txBody>
          <a:bodyPr/>
          <a:lstStyle/>
          <a:p>
            <a:pPr eaLnBrk="1" fontAlgn="t" hangingPunct="1"/>
            <a:r>
              <a:rPr lang="en-US" sz="2000" dirty="0" smtClean="0"/>
              <a:t>Comprehensive </a:t>
            </a:r>
            <a:r>
              <a:rPr lang="en-US" sz="2000" dirty="0"/>
              <a:t>Social </a:t>
            </a:r>
            <a:r>
              <a:rPr lang="en-US" sz="2000" dirty="0" smtClean="0"/>
              <a:t>Security</a:t>
            </a:r>
          </a:p>
          <a:p>
            <a:pPr eaLnBrk="1" fontAlgn="t" hangingPunct="1"/>
            <a:r>
              <a:rPr lang="en-US" sz="2000" dirty="0" smtClean="0"/>
              <a:t>National  Health Insurance</a:t>
            </a:r>
          </a:p>
          <a:p>
            <a:pPr eaLnBrk="1" fontAlgn="t" hangingPunct="1"/>
            <a:r>
              <a:rPr lang="en-US" sz="2000" dirty="0" smtClean="0"/>
              <a:t>Financial Sector Transformation Summit</a:t>
            </a:r>
            <a:endParaRPr lang="en-US" sz="2000" dirty="0"/>
          </a:p>
          <a:p>
            <a:pPr eaLnBrk="1" fontAlgn="t" hangingPunct="1"/>
            <a:r>
              <a:rPr lang="en-US" sz="2000" dirty="0" smtClean="0"/>
              <a:t>Energy </a:t>
            </a:r>
            <a:r>
              <a:rPr lang="en-US" sz="2000" dirty="0"/>
              <a:t>Task Team</a:t>
            </a:r>
          </a:p>
          <a:p>
            <a:pPr eaLnBrk="1" fontAlgn="t" hangingPunct="1"/>
            <a:r>
              <a:rPr lang="en-US" sz="2000" dirty="0"/>
              <a:t>Sovereign Ratings Downgrade</a:t>
            </a:r>
          </a:p>
          <a:p>
            <a:pPr eaLnBrk="1" fontAlgn="t" hangingPunct="1"/>
            <a:r>
              <a:rPr lang="en-US" sz="2000" dirty="0" smtClean="0"/>
              <a:t>Customs </a:t>
            </a:r>
            <a:r>
              <a:rPr lang="en-US" sz="2000" dirty="0"/>
              <a:t>Fraud and illegal Imports</a:t>
            </a:r>
          </a:p>
          <a:p>
            <a:pPr eaLnBrk="1" fontAlgn="t" hangingPunct="1"/>
            <a:r>
              <a:rPr lang="en-US" sz="2000" dirty="0"/>
              <a:t>Dairy </a:t>
            </a:r>
            <a:r>
              <a:rPr lang="en-US" sz="2000" dirty="0" smtClean="0"/>
              <a:t>Sector</a:t>
            </a:r>
            <a:endParaRPr lang="en-US" sz="2000" dirty="0"/>
          </a:p>
          <a:p>
            <a:pPr eaLnBrk="1" fontAlgn="t" hangingPunct="1"/>
            <a:r>
              <a:rPr lang="en-US" sz="2000" dirty="0"/>
              <a:t>Decent Work Country </a:t>
            </a:r>
            <a:r>
              <a:rPr lang="en-US" sz="2000" dirty="0" smtClean="0"/>
              <a:t>Programme: Focuses on the implementation of the SA decent work country programme </a:t>
            </a:r>
            <a:endParaRPr lang="en-US" sz="2000" dirty="0"/>
          </a:p>
          <a:p>
            <a:pPr eaLnBrk="1" fontAlgn="t" hangingPunct="1"/>
            <a:r>
              <a:rPr lang="en-US" sz="2000" dirty="0"/>
              <a:t>Special Sessions e.g. Financial Inclusion; Household </a:t>
            </a:r>
            <a:r>
              <a:rPr lang="en-US" sz="2000" dirty="0" smtClean="0"/>
              <a:t>Savings</a:t>
            </a:r>
          </a:p>
          <a:p>
            <a:pPr eaLnBrk="1" fontAlgn="t" hangingPunct="1"/>
            <a:r>
              <a:rPr lang="en-US" sz="2000" dirty="0" smtClean="0"/>
              <a:t>Research e.g. Health and Social Impact of the Liquor Amendment Bill.</a:t>
            </a:r>
          </a:p>
          <a:p>
            <a:endParaRPr lang="en-US" sz="20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31</a:t>
            </a:fld>
            <a:endParaRPr lang="en-US" dirty="0"/>
          </a:p>
        </p:txBody>
      </p:sp>
    </p:spTree>
    <p:extLst>
      <p:ext uri="{BB962C8B-B14F-4D97-AF65-F5344CB8AC3E}">
        <p14:creationId xmlns:p14="http://schemas.microsoft.com/office/powerpoint/2010/main" xmlns="" val="2822286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solidFill>
                  <a:prstClr val="black"/>
                </a:solidFill>
              </a:rPr>
              <a:t>CONSIDERATION OF </a:t>
            </a:r>
            <a:r>
              <a:rPr lang="en-US" sz="2000" b="1" dirty="0" smtClean="0">
                <a:solidFill>
                  <a:prstClr val="black"/>
                </a:solidFill>
              </a:rPr>
              <a:t>SOCIO-ECONOMIC ISSUES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202871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32</a:t>
            </a:fld>
            <a:endParaRPr lang="en-US" dirty="0"/>
          </a:p>
        </p:txBody>
      </p:sp>
    </p:spTree>
    <p:extLst>
      <p:ext uri="{BB962C8B-B14F-4D97-AF65-F5344CB8AC3E}">
        <p14:creationId xmlns:p14="http://schemas.microsoft.com/office/powerpoint/2010/main" xmlns="" val="923028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4003"/>
            <a:ext cx="8229600" cy="990600"/>
          </a:xfrm>
        </p:spPr>
        <p:txBody>
          <a:bodyPr>
            <a:normAutofit/>
          </a:bodyPr>
          <a:lstStyle/>
          <a:p>
            <a:r>
              <a:rPr lang="en-ZA" sz="2400" b="1" dirty="0"/>
              <a:t>ORGANISATIONAL PRIORITIES FOR </a:t>
            </a:r>
            <a:r>
              <a:rPr lang="en-ZA" sz="2400" b="1" dirty="0" smtClean="0"/>
              <a:t>2018/19</a:t>
            </a:r>
            <a:endParaRPr lang="en-ZA" sz="2400" b="1" dirty="0"/>
          </a:p>
        </p:txBody>
      </p:sp>
      <p:sp>
        <p:nvSpPr>
          <p:cNvPr id="3" name="Content Placeholder 2"/>
          <p:cNvSpPr>
            <a:spLocks noGrp="1"/>
          </p:cNvSpPr>
          <p:nvPr>
            <p:ph idx="1"/>
          </p:nvPr>
        </p:nvSpPr>
        <p:spPr>
          <a:xfrm>
            <a:off x="669332" y="2276872"/>
            <a:ext cx="7719092" cy="2952327"/>
          </a:xfrm>
        </p:spPr>
        <p:txBody>
          <a:bodyPr>
            <a:noAutofit/>
          </a:bodyPr>
          <a:lstStyle/>
          <a:p>
            <a:pPr marL="285750" indent="-285750"/>
            <a:r>
              <a:rPr lang="en-ZA" sz="2000" dirty="0"/>
              <a:t>Enhance risk management systems and compliance.</a:t>
            </a:r>
          </a:p>
          <a:p>
            <a:pPr marL="0" indent="0">
              <a:buNone/>
            </a:pPr>
            <a:endParaRPr lang="en-ZA" sz="2000" dirty="0"/>
          </a:p>
          <a:p>
            <a:pPr marL="285750" indent="-285750"/>
            <a:r>
              <a:rPr lang="en-ZA" sz="2000" dirty="0"/>
              <a:t>Seek additional funding in order to address the issue of  insufficient budget allocation and underfunded projects/mandates  which are undertaken by Nedlac.</a:t>
            </a:r>
          </a:p>
          <a:p>
            <a:pPr marL="0" indent="0">
              <a:buNone/>
            </a:pPr>
            <a:r>
              <a:rPr lang="en-ZA" sz="2000" dirty="0"/>
              <a:t> </a:t>
            </a:r>
          </a:p>
          <a:p>
            <a:pPr marL="285750" indent="-285750"/>
            <a:r>
              <a:rPr lang="en-ZA" sz="2000" dirty="0"/>
              <a:t>Effective implementation of the audit action plan. </a:t>
            </a:r>
          </a:p>
          <a:p>
            <a:pPr marL="0" indent="0">
              <a:buNone/>
            </a:pPr>
            <a:endParaRPr lang="en-ZA" sz="2000" dirty="0"/>
          </a:p>
        </p:txBody>
      </p:sp>
      <p:sp>
        <p:nvSpPr>
          <p:cNvPr id="5" name="Slide Number Placeholder 4"/>
          <p:cNvSpPr>
            <a:spLocks noGrp="1"/>
          </p:cNvSpPr>
          <p:nvPr>
            <p:ph type="sldNum" sz="quarter" idx="12"/>
          </p:nvPr>
        </p:nvSpPr>
        <p:spPr>
          <a:xfrm>
            <a:off x="6804248" y="6381328"/>
            <a:ext cx="2133600" cy="365125"/>
          </a:xfrm>
        </p:spPr>
        <p:txBody>
          <a:bodyPr/>
          <a:lstStyle/>
          <a:p>
            <a:fld id="{927DC5AC-F5FC-4540-95CC-CCC31ED87B32}" type="slidenum">
              <a:rPr lang="en-ZA" sz="1800" b="1" smtClean="0">
                <a:solidFill>
                  <a:schemeClr val="bg1"/>
                </a:solidFill>
              </a:rPr>
              <a:pPr/>
              <a:t>33</a:t>
            </a:fld>
            <a:endParaRPr lang="en-ZA" sz="1800" b="1" dirty="0">
              <a:solidFill>
                <a:schemeClr val="bg1"/>
              </a:solidFill>
            </a:endParaRPr>
          </a:p>
        </p:txBody>
      </p:sp>
      <p:sp>
        <p:nvSpPr>
          <p:cNvPr id="6" name="TextBox 5"/>
          <p:cNvSpPr txBox="1"/>
          <p:nvPr/>
        </p:nvSpPr>
        <p:spPr>
          <a:xfrm>
            <a:off x="696107" y="1304603"/>
            <a:ext cx="4956013" cy="400110"/>
          </a:xfrm>
          <a:prstGeom prst="rect">
            <a:avLst/>
          </a:prstGeom>
          <a:solidFill>
            <a:schemeClr val="bg1">
              <a:lumMod val="50000"/>
            </a:schemeClr>
          </a:solidFill>
        </p:spPr>
        <p:txBody>
          <a:bodyPr wrap="square" rtlCol="0">
            <a:spAutoFit/>
          </a:bodyPr>
          <a:lstStyle/>
          <a:p>
            <a:r>
              <a:rPr lang="en-ZA" sz="2000" b="1" dirty="0">
                <a:solidFill>
                  <a:schemeClr val="bg1"/>
                </a:solidFill>
              </a:rPr>
              <a:t>Enhancing Financial Management</a:t>
            </a:r>
          </a:p>
        </p:txBody>
      </p:sp>
    </p:spTree>
    <p:extLst>
      <p:ext uri="{BB962C8B-B14F-4D97-AF65-F5344CB8AC3E}">
        <p14:creationId xmlns:p14="http://schemas.microsoft.com/office/powerpoint/2010/main" xmlns="" val="21777453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34</a:t>
            </a:fld>
            <a:endParaRPr lang="en-US" dirty="0"/>
          </a:p>
        </p:txBody>
      </p:sp>
      <p:sp>
        <p:nvSpPr>
          <p:cNvPr id="3" name="Content Placeholder 2"/>
          <p:cNvSpPr>
            <a:spLocks noGrp="1"/>
          </p:cNvSpPr>
          <p:nvPr>
            <p:ph idx="4294967295"/>
          </p:nvPr>
        </p:nvSpPr>
        <p:spPr>
          <a:xfrm>
            <a:off x="0" y="1600200"/>
            <a:ext cx="8229600" cy="4525963"/>
          </a:xfrm>
        </p:spPr>
        <p:txBody>
          <a:bodyPr/>
          <a:lstStyle/>
          <a:p>
            <a:pPr marL="0" indent="0">
              <a:buNone/>
            </a:pPr>
            <a:endParaRPr lang="en-ZA" dirty="0" smtClean="0"/>
          </a:p>
          <a:p>
            <a:pPr marL="0" indent="0">
              <a:buNone/>
            </a:pPr>
            <a:endParaRPr lang="en-ZA" dirty="0"/>
          </a:p>
          <a:p>
            <a:pPr marL="0" indent="0">
              <a:buNone/>
            </a:pPr>
            <a:endParaRPr lang="en-ZA" dirty="0" smtClean="0"/>
          </a:p>
          <a:p>
            <a:pPr marL="0" indent="0" algn="ctr">
              <a:buNone/>
            </a:pPr>
            <a:r>
              <a:rPr lang="en-ZA" dirty="0" smtClean="0"/>
              <a:t>PRIORITIES GOING FORWARD</a:t>
            </a:r>
            <a:endParaRPr lang="en-ZA" dirty="0"/>
          </a:p>
        </p:txBody>
      </p:sp>
    </p:spTree>
    <p:extLst>
      <p:ext uri="{BB962C8B-B14F-4D97-AF65-F5344CB8AC3E}">
        <p14:creationId xmlns:p14="http://schemas.microsoft.com/office/powerpoint/2010/main" xmlns="" val="205932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79512" y="148362"/>
            <a:ext cx="8229600" cy="1143000"/>
          </a:xfrm>
        </p:spPr>
        <p:txBody>
          <a:bodyPr>
            <a:normAutofit/>
          </a:bodyPr>
          <a:lstStyle/>
          <a:p>
            <a:r>
              <a:rPr lang="en-ZA" sz="2400" b="1" dirty="0"/>
              <a:t>ORGANISATIONAL PRIORITIES FOR </a:t>
            </a:r>
            <a:r>
              <a:rPr lang="en-ZA" sz="2400" b="1" dirty="0" smtClean="0"/>
              <a:t>2018/19</a:t>
            </a:r>
            <a:endParaRPr lang="en-ZA" sz="2400" b="1" dirty="0"/>
          </a:p>
        </p:txBody>
      </p:sp>
      <p:sp>
        <p:nvSpPr>
          <p:cNvPr id="3" name="Content Placeholder 2"/>
          <p:cNvSpPr>
            <a:spLocks noGrp="1"/>
          </p:cNvSpPr>
          <p:nvPr>
            <p:ph idx="1"/>
          </p:nvPr>
        </p:nvSpPr>
        <p:spPr>
          <a:xfrm>
            <a:off x="457200" y="2420889"/>
            <a:ext cx="8229600" cy="3168352"/>
          </a:xfrm>
        </p:spPr>
        <p:txBody>
          <a:bodyPr>
            <a:noAutofit/>
          </a:bodyPr>
          <a:lstStyle/>
          <a:p>
            <a:pPr marL="285750" indent="-285750"/>
            <a:r>
              <a:rPr lang="en-ZA" sz="2000" dirty="0"/>
              <a:t>Improve capacity of the secretariat to attract and retain highly skilled staff to carry out the mandate of Nedlac. </a:t>
            </a:r>
          </a:p>
          <a:p>
            <a:pPr marL="285750" indent="-285750"/>
            <a:endParaRPr lang="en-ZA" sz="2000" dirty="0"/>
          </a:p>
          <a:p>
            <a:pPr marL="285750" indent="-285750"/>
            <a:r>
              <a:rPr lang="en-ZA" sz="2000" dirty="0"/>
              <a:t>Build research capacity in line with the ILO recommendations</a:t>
            </a:r>
          </a:p>
        </p:txBody>
      </p:sp>
      <p:sp>
        <p:nvSpPr>
          <p:cNvPr id="5" name="Slide Number Placeholder 4"/>
          <p:cNvSpPr>
            <a:spLocks noGrp="1"/>
          </p:cNvSpPr>
          <p:nvPr>
            <p:ph type="sldNum" sz="quarter" idx="12"/>
          </p:nvPr>
        </p:nvSpPr>
        <p:spPr>
          <a:xfrm>
            <a:off x="6876256" y="6381328"/>
            <a:ext cx="2133600" cy="365125"/>
          </a:xfrm>
        </p:spPr>
        <p:txBody>
          <a:bodyPr/>
          <a:lstStyle/>
          <a:p>
            <a:fld id="{78E70CB4-FAA2-48DA-911A-2E80CA2B1AF0}" type="slidenum">
              <a:rPr lang="en-US" sz="1800" b="1">
                <a:solidFill>
                  <a:schemeClr val="bg1"/>
                </a:solidFill>
                <a:latin typeface="Calibri" pitchFamily="34" charset="0"/>
              </a:rPr>
              <a:pPr/>
              <a:t>35</a:t>
            </a:fld>
            <a:endParaRPr lang="en-US" sz="1800" b="1" dirty="0">
              <a:solidFill>
                <a:schemeClr val="bg1"/>
              </a:solidFill>
              <a:latin typeface="Calibri" pitchFamily="34" charset="0"/>
            </a:endParaRPr>
          </a:p>
        </p:txBody>
      </p:sp>
      <p:sp>
        <p:nvSpPr>
          <p:cNvPr id="8" name="TextBox 7"/>
          <p:cNvSpPr txBox="1"/>
          <p:nvPr/>
        </p:nvSpPr>
        <p:spPr>
          <a:xfrm>
            <a:off x="395536" y="1516722"/>
            <a:ext cx="4392488" cy="400110"/>
          </a:xfrm>
          <a:prstGeom prst="rect">
            <a:avLst/>
          </a:prstGeom>
          <a:solidFill>
            <a:schemeClr val="bg1">
              <a:lumMod val="50000"/>
            </a:schemeClr>
          </a:solidFill>
        </p:spPr>
        <p:txBody>
          <a:bodyPr wrap="square" rtlCol="0">
            <a:spAutoFit/>
          </a:bodyPr>
          <a:lstStyle/>
          <a:p>
            <a:r>
              <a:rPr lang="en-ZA" sz="2000" b="1" dirty="0">
                <a:solidFill>
                  <a:schemeClr val="bg1"/>
                </a:solidFill>
              </a:rPr>
              <a:t>Human Resources: </a:t>
            </a:r>
          </a:p>
        </p:txBody>
      </p:sp>
    </p:spTree>
    <p:extLst>
      <p:ext uri="{BB962C8B-B14F-4D97-AF65-F5344CB8AC3E}">
        <p14:creationId xmlns:p14="http://schemas.microsoft.com/office/powerpoint/2010/main" xmlns="" val="32894488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524" y="56577"/>
            <a:ext cx="8229600" cy="1143000"/>
          </a:xfrm>
        </p:spPr>
        <p:txBody>
          <a:bodyPr>
            <a:normAutofit/>
          </a:bodyPr>
          <a:lstStyle/>
          <a:p>
            <a:r>
              <a:rPr lang="en-ZA" sz="2400" b="1" dirty="0"/>
              <a:t>ORGANISATIONAL PRIORITIES FOR </a:t>
            </a:r>
            <a:r>
              <a:rPr lang="en-ZA" sz="2400" b="1" dirty="0" smtClean="0"/>
              <a:t>2018/19</a:t>
            </a:r>
            <a:endParaRPr lang="en-ZA" sz="2400" b="1" dirty="0"/>
          </a:p>
        </p:txBody>
      </p:sp>
      <p:sp>
        <p:nvSpPr>
          <p:cNvPr id="9" name="Content Placeholder 8"/>
          <p:cNvSpPr>
            <a:spLocks noGrp="1"/>
          </p:cNvSpPr>
          <p:nvPr>
            <p:ph idx="1"/>
          </p:nvPr>
        </p:nvSpPr>
        <p:spPr>
          <a:xfrm>
            <a:off x="323528" y="1772816"/>
            <a:ext cx="8502972" cy="4896544"/>
          </a:xfrm>
        </p:spPr>
        <p:txBody>
          <a:bodyPr>
            <a:normAutofit fontScale="92500" lnSpcReduction="20000"/>
          </a:bodyPr>
          <a:lstStyle/>
          <a:p>
            <a:r>
              <a:rPr lang="en-ZA" sz="2000" dirty="0"/>
              <a:t>Enhance communication and outreach, which would entail forming strategic partnerships with other communicators, and healthy relationships with the media. </a:t>
            </a:r>
          </a:p>
          <a:p>
            <a:pPr marL="0" indent="0">
              <a:buNone/>
            </a:pPr>
            <a:endParaRPr lang="en-ZA" sz="2000" dirty="0"/>
          </a:p>
          <a:p>
            <a:r>
              <a:rPr lang="en-ZA" sz="2000" dirty="0" smtClean="0"/>
              <a:t>The Presidential Jobs Summit as well as the Financial Sector Summit, are great priorities in the Nedlac agenda, given the importance of the outcomes and national mandates these engagements carry.</a:t>
            </a:r>
          </a:p>
          <a:p>
            <a:pPr marL="0" indent="0">
              <a:buNone/>
            </a:pPr>
            <a:endParaRPr lang="en-ZA" sz="2000" dirty="0" smtClean="0"/>
          </a:p>
          <a:p>
            <a:r>
              <a:rPr lang="en-ZA" sz="2000" dirty="0" smtClean="0"/>
              <a:t>The </a:t>
            </a:r>
            <a:r>
              <a:rPr lang="en-ZA" sz="2000" dirty="0"/>
              <a:t>National Minimum Wage (NMW) will remain one of the key deliverables for Nedlac, and also ensuring that the work that flows from the NMW lives beyond the implementation </a:t>
            </a:r>
            <a:r>
              <a:rPr lang="en-ZA" sz="2000" dirty="0" smtClean="0"/>
              <a:t>date. </a:t>
            </a:r>
          </a:p>
          <a:p>
            <a:pPr marL="0" indent="0">
              <a:buNone/>
            </a:pPr>
            <a:endParaRPr lang="en-ZA" sz="2000" dirty="0"/>
          </a:p>
          <a:p>
            <a:r>
              <a:rPr lang="en-ZA" sz="2000" dirty="0"/>
              <a:t>Comprehensive Social Security (CSS) will form a pivotal part of Nedlac’s work, ensuring that South Africans who are currently outside the security net are also covered.</a:t>
            </a:r>
          </a:p>
          <a:p>
            <a:endParaRPr lang="en-ZA" sz="2000" dirty="0"/>
          </a:p>
          <a:p>
            <a:r>
              <a:rPr lang="en-ZA" sz="2000" dirty="0"/>
              <a:t>Substantially advance engagement on work of the National Health Insurance (NHI).</a:t>
            </a:r>
          </a:p>
          <a:p>
            <a:pPr marL="0" indent="0">
              <a:buNone/>
            </a:pPr>
            <a:endParaRPr lang="en-ZA" sz="2000" dirty="0"/>
          </a:p>
          <a:p>
            <a:endParaRPr lang="en-ZA" sz="2000" dirty="0">
              <a:solidFill>
                <a:schemeClr val="bg1">
                  <a:lumMod val="50000"/>
                </a:schemeClr>
              </a:solidFill>
            </a:endParaRPr>
          </a:p>
          <a:p>
            <a:endParaRPr lang="en-ZA" sz="2000" dirty="0">
              <a:solidFill>
                <a:schemeClr val="bg2">
                  <a:lumMod val="25000"/>
                </a:schemeClr>
              </a:solidFill>
            </a:endParaRPr>
          </a:p>
        </p:txBody>
      </p:sp>
      <p:sp>
        <p:nvSpPr>
          <p:cNvPr id="5" name="Slide Number Placeholder 4"/>
          <p:cNvSpPr>
            <a:spLocks noGrp="1"/>
          </p:cNvSpPr>
          <p:nvPr>
            <p:ph type="sldNum" sz="quarter" idx="12"/>
          </p:nvPr>
        </p:nvSpPr>
        <p:spPr>
          <a:xfrm>
            <a:off x="6876256" y="6381328"/>
            <a:ext cx="2133600" cy="365125"/>
          </a:xfrm>
        </p:spPr>
        <p:txBody>
          <a:bodyPr/>
          <a:lstStyle/>
          <a:p>
            <a:fld id="{78E70CB4-FAA2-48DA-911A-2E80CA2B1AF0}" type="slidenum">
              <a:rPr lang="en-US" sz="1800" b="1">
                <a:solidFill>
                  <a:schemeClr val="bg1"/>
                </a:solidFill>
                <a:latin typeface="Calibri" pitchFamily="34" charset="0"/>
              </a:rPr>
              <a:pPr/>
              <a:t>36</a:t>
            </a:fld>
            <a:endParaRPr lang="en-US" sz="1800" b="1" dirty="0">
              <a:solidFill>
                <a:schemeClr val="bg1"/>
              </a:solidFill>
              <a:latin typeface="Calibri" pitchFamily="34" charset="0"/>
            </a:endParaRPr>
          </a:p>
        </p:txBody>
      </p:sp>
      <p:sp>
        <p:nvSpPr>
          <p:cNvPr id="10" name="TextBox 9"/>
          <p:cNvSpPr txBox="1"/>
          <p:nvPr/>
        </p:nvSpPr>
        <p:spPr>
          <a:xfrm>
            <a:off x="323528" y="1304603"/>
            <a:ext cx="4248472" cy="400110"/>
          </a:xfrm>
          <a:prstGeom prst="rect">
            <a:avLst/>
          </a:prstGeom>
          <a:solidFill>
            <a:schemeClr val="bg1">
              <a:lumMod val="50000"/>
            </a:schemeClr>
          </a:solidFill>
        </p:spPr>
        <p:txBody>
          <a:bodyPr wrap="square" rtlCol="0">
            <a:spAutoFit/>
          </a:bodyPr>
          <a:lstStyle/>
          <a:p>
            <a:r>
              <a:rPr lang="en-ZA" sz="2000" b="1" dirty="0">
                <a:solidFill>
                  <a:schemeClr val="bg1"/>
                </a:solidFill>
              </a:rPr>
              <a:t>Programmes</a:t>
            </a:r>
          </a:p>
        </p:txBody>
      </p:sp>
    </p:spTree>
    <p:extLst>
      <p:ext uri="{BB962C8B-B14F-4D97-AF65-F5344CB8AC3E}">
        <p14:creationId xmlns:p14="http://schemas.microsoft.com/office/powerpoint/2010/main" xmlns="" val="36746620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ZA" sz="2400" dirty="0" smtClean="0"/>
          </a:p>
          <a:p>
            <a:pPr algn="just"/>
            <a:r>
              <a:rPr lang="en-ZA" sz="2400" dirty="0" smtClean="0"/>
              <a:t>Nedlac </a:t>
            </a:r>
            <a:r>
              <a:rPr lang="en-ZA" sz="2400" dirty="0"/>
              <a:t>remains committed to advance social dialogue and promote participation of social partners towards addressing socio-economic challenges in the country</a:t>
            </a:r>
            <a:r>
              <a:rPr lang="en-ZA" sz="2400" dirty="0" smtClean="0"/>
              <a:t>.</a:t>
            </a:r>
          </a:p>
          <a:p>
            <a:pPr marL="0" indent="0" algn="just">
              <a:buNone/>
            </a:pPr>
            <a:endParaRPr lang="en-ZA" sz="2400" dirty="0" smtClean="0"/>
          </a:p>
          <a:p>
            <a:pPr lvl="0" algn="just"/>
            <a:r>
              <a:rPr lang="en-ZA" sz="2400" dirty="0"/>
              <a:t>Cost containment and other stringent performance management measures have been put in place, giving more attention to enhancing internal processes to ensure that Nedlac receives an improved performance and audit outcome.</a:t>
            </a:r>
          </a:p>
          <a:p>
            <a:endParaRPr lang="en-ZA" sz="2400" dirty="0"/>
          </a:p>
        </p:txBody>
      </p:sp>
      <p:sp>
        <p:nvSpPr>
          <p:cNvPr id="5" name="Slide Number Placeholder 4"/>
          <p:cNvSpPr>
            <a:spLocks noGrp="1"/>
          </p:cNvSpPr>
          <p:nvPr>
            <p:ph type="sldNum" sz="quarter" idx="12"/>
          </p:nvPr>
        </p:nvSpPr>
        <p:spPr>
          <a:xfrm>
            <a:off x="6804248" y="6381328"/>
            <a:ext cx="2133600" cy="365125"/>
          </a:xfrm>
        </p:spPr>
        <p:txBody>
          <a:bodyPr/>
          <a:lstStyle/>
          <a:p>
            <a:fld id="{78E70CB4-FAA2-48DA-911A-2E80CA2B1AF0}" type="slidenum">
              <a:rPr lang="en-US" sz="1800" b="1">
                <a:solidFill>
                  <a:schemeClr val="bg1"/>
                </a:solidFill>
                <a:latin typeface="Calibri" pitchFamily="34" charset="0"/>
              </a:rPr>
              <a:pPr/>
              <a:t>37</a:t>
            </a:fld>
            <a:endParaRPr lang="en-US" sz="1800" b="1" dirty="0">
              <a:solidFill>
                <a:schemeClr val="bg1"/>
              </a:solidFill>
              <a:latin typeface="Calibri" pitchFamily="34" charset="0"/>
            </a:endParaRPr>
          </a:p>
        </p:txBody>
      </p:sp>
      <p:sp>
        <p:nvSpPr>
          <p:cNvPr id="4" name="Title 4"/>
          <p:cNvSpPr>
            <a:spLocks noGrp="1"/>
          </p:cNvSpPr>
          <p:nvPr>
            <p:ph type="title"/>
          </p:nvPr>
        </p:nvSpPr>
        <p:spPr>
          <a:xfrm>
            <a:off x="395536" y="476672"/>
            <a:ext cx="8373616" cy="1008112"/>
          </a:xfrm>
        </p:spPr>
        <p:txBody>
          <a:bodyPr/>
          <a:lstStyle/>
          <a:p>
            <a:r>
              <a:rPr lang="en-ZA" sz="3200" b="1" dirty="0"/>
              <a:t/>
            </a:r>
            <a:br>
              <a:rPr lang="en-ZA" sz="3200" b="1" dirty="0"/>
            </a:br>
            <a:r>
              <a:rPr lang="en-ZA" sz="2400" b="1" dirty="0"/>
              <a:t>CONCLUSION</a:t>
            </a:r>
            <a:r>
              <a:rPr lang="en-ZA" b="1" dirty="0"/>
              <a:t/>
            </a:r>
            <a:br>
              <a:rPr lang="en-ZA" b="1" dirty="0"/>
            </a:br>
            <a:endParaRPr lang="en-US" dirty="0"/>
          </a:p>
        </p:txBody>
      </p:sp>
    </p:spTree>
    <p:extLst>
      <p:ext uri="{BB962C8B-B14F-4D97-AF65-F5344CB8AC3E}">
        <p14:creationId xmlns:p14="http://schemas.microsoft.com/office/powerpoint/2010/main" xmlns="" val="30169347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prstClr val="black"/>
                </a:solidFill>
              </a:rPr>
              <a:t>CONCLUSION (Cont.)</a:t>
            </a:r>
            <a:endParaRPr lang="en-ZA" dirty="0"/>
          </a:p>
        </p:txBody>
      </p:sp>
      <p:sp>
        <p:nvSpPr>
          <p:cNvPr id="3" name="Content Placeholder 2"/>
          <p:cNvSpPr>
            <a:spLocks noGrp="1"/>
          </p:cNvSpPr>
          <p:nvPr>
            <p:ph idx="1"/>
          </p:nvPr>
        </p:nvSpPr>
        <p:spPr/>
        <p:txBody>
          <a:bodyPr/>
          <a:lstStyle/>
          <a:p>
            <a:pPr algn="just"/>
            <a:endParaRPr lang="en-ZA" sz="2400" dirty="0" smtClean="0"/>
          </a:p>
          <a:p>
            <a:pPr algn="just"/>
            <a:r>
              <a:rPr lang="en-ZA" sz="2400" dirty="0" smtClean="0"/>
              <a:t>Monitoring implementation of the Jobs Summit agreements, Comprehensive </a:t>
            </a:r>
            <a:r>
              <a:rPr lang="en-ZA" sz="2400" dirty="0"/>
              <a:t>Social </a:t>
            </a:r>
            <a:r>
              <a:rPr lang="en-ZA" sz="2400" dirty="0" smtClean="0"/>
              <a:t>Security, National </a:t>
            </a:r>
            <a:r>
              <a:rPr lang="en-ZA" sz="2400" dirty="0"/>
              <a:t>Health Insurance, </a:t>
            </a:r>
            <a:r>
              <a:rPr lang="en-ZA" sz="2400" dirty="0" smtClean="0"/>
              <a:t>interventions to mitigate against sovereign downgrades and transformation of the Financial </a:t>
            </a:r>
            <a:r>
              <a:rPr lang="en-ZA" sz="2400" dirty="0"/>
              <a:t>Sector </a:t>
            </a:r>
            <a:r>
              <a:rPr lang="en-ZA" sz="2400" dirty="0" smtClean="0"/>
              <a:t>are </a:t>
            </a:r>
            <a:r>
              <a:rPr lang="en-ZA" sz="2400" dirty="0"/>
              <a:t>some of  crucial issues of engagement at Nedlac. </a:t>
            </a:r>
            <a:endParaRPr lang="en-ZA" sz="2400" dirty="0" smtClean="0"/>
          </a:p>
          <a:p>
            <a:pPr marL="0" indent="0" algn="just">
              <a:buNone/>
            </a:pPr>
            <a:endParaRPr lang="en-ZA" sz="2400" dirty="0"/>
          </a:p>
          <a:p>
            <a:pPr algn="just"/>
            <a:r>
              <a:rPr lang="en-ZA" sz="2400" dirty="0"/>
              <a:t>The unwavering commitment and full participation of all social partners at Nedlac remains key to the realisation of these ground-breaking initiatives and towards improving economic growth, employment rate and transformation in the </a:t>
            </a:r>
            <a:r>
              <a:rPr lang="en-ZA" sz="2400" dirty="0" smtClean="0"/>
              <a:t>country</a:t>
            </a:r>
          </a:p>
          <a:p>
            <a:endParaRPr lang="en-ZA" sz="2400" dirty="0"/>
          </a:p>
          <a:p>
            <a:endParaRPr lang="en-ZA" sz="2400" dirty="0"/>
          </a:p>
          <a:p>
            <a:endParaRPr lang="en-ZA" dirty="0"/>
          </a:p>
        </p:txBody>
      </p:sp>
      <p:sp>
        <p:nvSpPr>
          <p:cNvPr id="4" name="Slide Number Placeholder 3"/>
          <p:cNvSpPr>
            <a:spLocks noGrp="1"/>
          </p:cNvSpPr>
          <p:nvPr>
            <p:ph type="sldNum" sz="quarter" idx="12"/>
          </p:nvPr>
        </p:nvSpPr>
        <p:spPr>
          <a:xfrm>
            <a:off x="6876256" y="6381328"/>
            <a:ext cx="2133600" cy="365125"/>
          </a:xfrm>
        </p:spPr>
        <p:txBody>
          <a:bodyPr/>
          <a:lstStyle/>
          <a:p>
            <a:pPr>
              <a:defRPr/>
            </a:pPr>
            <a:fld id="{416AF1B2-E7A4-446A-84DC-90AA83BA6A19}" type="slidenum">
              <a:rPr lang="en-US" sz="1800" b="1" smtClean="0">
                <a:solidFill>
                  <a:schemeClr val="bg1"/>
                </a:solidFill>
              </a:rPr>
              <a:pPr>
                <a:defRPr/>
              </a:pPr>
              <a:t>38</a:t>
            </a:fld>
            <a:endParaRPr lang="en-US" sz="1800" b="1" dirty="0">
              <a:solidFill>
                <a:schemeClr val="bg1"/>
              </a:solidFill>
            </a:endParaRPr>
          </a:p>
        </p:txBody>
      </p:sp>
    </p:spTree>
    <p:extLst>
      <p:ext uri="{BB962C8B-B14F-4D97-AF65-F5344CB8AC3E}">
        <p14:creationId xmlns:p14="http://schemas.microsoft.com/office/powerpoint/2010/main" xmlns="" val="12728459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 descr="Extra3_3-01.jpg"/>
          <p:cNvPicPr>
            <a:picLocks noChangeAspect="1"/>
          </p:cNvPicPr>
          <p:nvPr/>
        </p:nvPicPr>
        <p:blipFill>
          <a:blip r:embed="rId2" cstate="print"/>
          <a:srcRect/>
          <a:stretch>
            <a:fillRect/>
          </a:stretch>
        </p:blipFill>
        <p:spPr bwMode="auto">
          <a:xfrm>
            <a:off x="0" y="-99392"/>
            <a:ext cx="9144000" cy="6858000"/>
          </a:xfrm>
          <a:prstGeom prst="rect">
            <a:avLst/>
          </a:prstGeom>
          <a:noFill/>
          <a:ln w="9525">
            <a:noFill/>
            <a:miter lim="800000"/>
            <a:headEnd/>
            <a:tailEnd/>
          </a:ln>
        </p:spPr>
      </p:pic>
      <p:sp>
        <p:nvSpPr>
          <p:cNvPr id="12291" name="Title 1"/>
          <p:cNvSpPr txBox="1">
            <a:spLocks/>
          </p:cNvSpPr>
          <p:nvPr/>
        </p:nvSpPr>
        <p:spPr bwMode="auto">
          <a:xfrm>
            <a:off x="6588225" y="4321175"/>
            <a:ext cx="2436714" cy="541338"/>
          </a:xfrm>
          <a:prstGeom prst="rect">
            <a:avLst/>
          </a:prstGeom>
          <a:noFill/>
          <a:ln w="9525">
            <a:noFill/>
            <a:miter lim="800000"/>
            <a:headEnd/>
            <a:tailEnd/>
          </a:ln>
        </p:spPr>
        <p:txBody>
          <a:bodyPr anchor="ctr"/>
          <a:lstStyle/>
          <a:p>
            <a:pPr defTabSz="457200" fontAlgn="base">
              <a:spcBef>
                <a:spcPct val="0"/>
              </a:spcBef>
              <a:spcAft>
                <a:spcPct val="0"/>
              </a:spcAft>
            </a:pPr>
            <a:r>
              <a:rPr lang="en-US" sz="2800" b="1" dirty="0">
                <a:solidFill>
                  <a:schemeClr val="bg1"/>
                </a:solidFill>
                <a:latin typeface="Arial" charset="0"/>
                <a:cs typeface="Arial" charset="0"/>
              </a:rPr>
              <a:t>Thank You…</a:t>
            </a:r>
          </a:p>
        </p:txBody>
      </p:sp>
    </p:spTree>
    <p:extLst>
      <p:ext uri="{BB962C8B-B14F-4D97-AF65-F5344CB8AC3E}">
        <p14:creationId xmlns:p14="http://schemas.microsoft.com/office/powerpoint/2010/main" xmlns="" val="1605610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1988840"/>
            <a:ext cx="8229600" cy="3096344"/>
          </a:xfrm>
        </p:spPr>
        <p:txBody>
          <a:bodyPr/>
          <a:lstStyle/>
          <a:p>
            <a:r>
              <a:rPr lang="en-ZA" sz="2800" b="1" dirty="0">
                <a:solidFill>
                  <a:prstClr val="black"/>
                </a:solidFill>
                <a:cs typeface="Calibri" pitchFamily="34" charset="0"/>
              </a:rPr>
              <a:t>OVERVIEW OF PERFORMANCE PER PROGRAMME</a:t>
            </a:r>
            <a:r>
              <a:rPr lang="en-US" sz="2800" b="1" dirty="0">
                <a:ln w="1905"/>
                <a:effectLst>
                  <a:innerShdw blurRad="69850" dist="43180" dir="5400000">
                    <a:srgbClr val="000000">
                      <a:alpha val="65000"/>
                    </a:srgbClr>
                  </a:innerShdw>
                </a:effectLst>
                <a:cs typeface="Arial" charset="0"/>
              </a:rPr>
              <a:t/>
            </a:r>
            <a:br>
              <a:rPr lang="en-US" sz="2800" b="1" dirty="0">
                <a:ln w="1905"/>
                <a:effectLst>
                  <a:innerShdw blurRad="69850" dist="43180" dir="5400000">
                    <a:srgbClr val="000000">
                      <a:alpha val="65000"/>
                    </a:srgbClr>
                  </a:innerShdw>
                </a:effectLst>
                <a:cs typeface="Arial" charset="0"/>
              </a:rPr>
            </a:br>
            <a:r>
              <a:rPr lang="en-US" sz="2800" b="1" dirty="0" smtClean="0">
                <a:ln w="1905"/>
                <a:effectLst>
                  <a:innerShdw blurRad="69850" dist="43180" dir="5400000">
                    <a:srgbClr val="000000">
                      <a:alpha val="65000"/>
                    </a:srgbClr>
                  </a:innerShdw>
                </a:effectLst>
                <a:cs typeface="Arial" charset="0"/>
              </a:rPr>
              <a:t>QUARTER 1 </a:t>
            </a:r>
            <a:r>
              <a:rPr lang="en-US" sz="2800" b="1" dirty="0">
                <a:ln w="1905"/>
                <a:effectLst>
                  <a:innerShdw blurRad="69850" dist="43180" dir="5400000">
                    <a:srgbClr val="000000">
                      <a:alpha val="65000"/>
                    </a:srgbClr>
                  </a:innerShdw>
                </a:effectLst>
                <a:cs typeface="Arial" charset="0"/>
              </a:rPr>
              <a:t/>
            </a:r>
            <a:br>
              <a:rPr lang="en-US" sz="2800" b="1" dirty="0">
                <a:ln w="1905"/>
                <a:effectLst>
                  <a:innerShdw blurRad="69850" dist="43180" dir="5400000">
                    <a:srgbClr val="000000">
                      <a:alpha val="65000"/>
                    </a:srgbClr>
                  </a:innerShdw>
                </a:effectLst>
                <a:cs typeface="Arial" charset="0"/>
              </a:rPr>
            </a:br>
            <a:r>
              <a:rPr lang="en-US" sz="2800" b="1" dirty="0">
                <a:ln w="1905"/>
                <a:effectLst>
                  <a:innerShdw blurRad="69850" dist="43180" dir="5400000">
                    <a:srgbClr val="000000">
                      <a:alpha val="65000"/>
                    </a:srgbClr>
                  </a:innerShdw>
                </a:effectLst>
                <a:cs typeface="Arial" charset="0"/>
              </a:rPr>
              <a:t> 2018-19</a:t>
            </a:r>
            <a:r>
              <a:rPr lang="en-ZA" b="1" dirty="0"/>
              <a:t/>
            </a:r>
            <a:br>
              <a:rPr lang="en-ZA" b="1" dirty="0"/>
            </a:br>
            <a:endParaRPr lang="en-US" dirty="0"/>
          </a:p>
        </p:txBody>
      </p:sp>
      <p:sp>
        <p:nvSpPr>
          <p:cNvPr id="4" name="Slide Number Placeholder 3"/>
          <p:cNvSpPr>
            <a:spLocks noGrp="1"/>
          </p:cNvSpPr>
          <p:nvPr>
            <p:ph type="sldNum" sz="quarter" idx="12"/>
          </p:nvPr>
        </p:nvSpPr>
        <p:spPr>
          <a:xfrm>
            <a:off x="6804248" y="6381328"/>
            <a:ext cx="2133600" cy="365125"/>
          </a:xfrm>
        </p:spPr>
        <p:txBody>
          <a:bodyPr/>
          <a:lstStyle/>
          <a:p>
            <a:fld id="{78E70CB4-FAA2-48DA-911A-2E80CA2B1AF0}" type="slidenum">
              <a:rPr lang="en-US" sz="1800" b="1">
                <a:solidFill>
                  <a:schemeClr val="bg1"/>
                </a:solidFill>
                <a:latin typeface="Calibri" pitchFamily="34" charset="0"/>
              </a:rPr>
              <a:pPr/>
              <a:t>4</a:t>
            </a:fld>
            <a:endParaRPr lang="en-US" sz="1800" b="1" dirty="0">
              <a:solidFill>
                <a:schemeClr val="bg1"/>
              </a:solidFill>
              <a:latin typeface="Calibri" pitchFamily="34" charset="0"/>
            </a:endParaRPr>
          </a:p>
        </p:txBody>
      </p:sp>
    </p:spTree>
    <p:extLst>
      <p:ext uri="{BB962C8B-B14F-4D97-AF65-F5344CB8AC3E}">
        <p14:creationId xmlns:p14="http://schemas.microsoft.com/office/powerpoint/2010/main" xmlns="" val="4089819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359024"/>
          </a:xfrm>
        </p:spPr>
        <p:txBody>
          <a:bodyPr>
            <a:normAutofit fontScale="90000"/>
          </a:bodyPr>
          <a:lstStyle/>
          <a:p>
            <a:r>
              <a:rPr lang="en-ZA" sz="2800" b="1" dirty="0">
                <a:solidFill>
                  <a:prstClr val="black"/>
                </a:solidFill>
                <a:cs typeface="Calibri" pitchFamily="34" charset="0"/>
              </a:rPr>
              <a:t>PERFORMANCE PER PROGRAMME</a:t>
            </a:r>
            <a:r>
              <a:rPr lang="en-US" sz="2700" b="1" dirty="0">
                <a:ln w="1905"/>
                <a:effectLst>
                  <a:innerShdw blurRad="69850" dist="43180" dir="5400000">
                    <a:srgbClr val="000000">
                      <a:alpha val="65000"/>
                    </a:srgbClr>
                  </a:innerShdw>
                </a:effectLst>
                <a:cs typeface="Arial" charset="0"/>
              </a:rPr>
              <a:t/>
            </a:r>
            <a:br>
              <a:rPr lang="en-US" sz="2700" b="1" dirty="0">
                <a:ln w="1905"/>
                <a:effectLst>
                  <a:innerShdw blurRad="69850" dist="43180" dir="5400000">
                    <a:srgbClr val="000000">
                      <a:alpha val="65000"/>
                    </a:srgbClr>
                  </a:innerShdw>
                </a:effectLst>
                <a:cs typeface="Arial" charset="0"/>
              </a:rPr>
            </a:br>
            <a:r>
              <a:rPr lang="en-US" sz="2700" b="1" dirty="0">
                <a:ln w="1905"/>
                <a:effectLst>
                  <a:innerShdw blurRad="69850" dist="43180" dir="5400000">
                    <a:srgbClr val="000000">
                      <a:alpha val="65000"/>
                    </a:srgbClr>
                  </a:innerShdw>
                </a:effectLst>
                <a:cs typeface="Arial" charset="0"/>
              </a:rPr>
              <a:t>QUARTER 1 2018-19 </a:t>
            </a:r>
            <a:r>
              <a:rPr lang="en-US" b="1" dirty="0">
                <a:ln w="1905"/>
                <a:effectLst>
                  <a:innerShdw blurRad="69850" dist="43180" dir="5400000">
                    <a:srgbClr val="000000">
                      <a:alpha val="65000"/>
                    </a:srgbClr>
                  </a:innerShdw>
                </a:effectLst>
                <a:cs typeface="Arial" charset="0"/>
              </a:rPr>
              <a:t/>
            </a:r>
            <a:br>
              <a:rPr lang="en-US" b="1" dirty="0">
                <a:ln w="1905"/>
                <a:effectLst>
                  <a:innerShdw blurRad="69850" dist="43180" dir="5400000">
                    <a:srgbClr val="000000">
                      <a:alpha val="65000"/>
                    </a:srgbClr>
                  </a:innerShdw>
                </a:effectLst>
                <a:cs typeface="Arial" charset="0"/>
              </a:rPr>
            </a:br>
            <a:endParaRPr lang="en-ZA"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3539916470"/>
              </p:ext>
            </p:extLst>
          </p:nvPr>
        </p:nvGraphicFramePr>
        <p:xfrm>
          <a:off x="323528" y="1412778"/>
          <a:ext cx="8568952" cy="4536502"/>
        </p:xfrm>
        <a:graphic>
          <a:graphicData uri="http://schemas.openxmlformats.org/drawingml/2006/table">
            <a:tbl>
              <a:tblPr firstRow="1" bandRow="1">
                <a:tableStyleId>{7E9639D4-E3E2-4D34-9284-5A2195B3D0D7}</a:tableStyleId>
              </a:tblPr>
              <a:tblGrid>
                <a:gridCol w="335646">
                  <a:extLst>
                    <a:ext uri="{9D8B030D-6E8A-4147-A177-3AD203B41FA5}">
                      <a16:colId xmlns:a16="http://schemas.microsoft.com/office/drawing/2014/main" xmlns="" val="20000"/>
                    </a:ext>
                  </a:extLst>
                </a:gridCol>
                <a:gridCol w="2433681">
                  <a:extLst>
                    <a:ext uri="{9D8B030D-6E8A-4147-A177-3AD203B41FA5}">
                      <a16:colId xmlns:a16="http://schemas.microsoft.com/office/drawing/2014/main" xmlns="" val="20001"/>
                    </a:ext>
                  </a:extLst>
                </a:gridCol>
                <a:gridCol w="1240687">
                  <a:extLst>
                    <a:ext uri="{9D8B030D-6E8A-4147-A177-3AD203B41FA5}">
                      <a16:colId xmlns:a16="http://schemas.microsoft.com/office/drawing/2014/main" xmlns="" val="20002"/>
                    </a:ext>
                  </a:extLst>
                </a:gridCol>
                <a:gridCol w="1224789">
                  <a:extLst>
                    <a:ext uri="{9D8B030D-6E8A-4147-A177-3AD203B41FA5}">
                      <a16:colId xmlns:a16="http://schemas.microsoft.com/office/drawing/2014/main" xmlns="" val="20003"/>
                    </a:ext>
                  </a:extLst>
                </a:gridCol>
                <a:gridCol w="1224789">
                  <a:extLst>
                    <a:ext uri="{9D8B030D-6E8A-4147-A177-3AD203B41FA5}">
                      <a16:colId xmlns:a16="http://schemas.microsoft.com/office/drawing/2014/main" xmlns="" val="20004"/>
                    </a:ext>
                  </a:extLst>
                </a:gridCol>
                <a:gridCol w="1156745">
                  <a:extLst>
                    <a:ext uri="{9D8B030D-6E8A-4147-A177-3AD203B41FA5}">
                      <a16:colId xmlns:a16="http://schemas.microsoft.com/office/drawing/2014/main" xmlns="" val="20005"/>
                    </a:ext>
                  </a:extLst>
                </a:gridCol>
                <a:gridCol w="952615">
                  <a:extLst>
                    <a:ext uri="{9D8B030D-6E8A-4147-A177-3AD203B41FA5}">
                      <a16:colId xmlns:a16="http://schemas.microsoft.com/office/drawing/2014/main" xmlns="" val="20006"/>
                    </a:ext>
                  </a:extLst>
                </a:gridCol>
              </a:tblGrid>
              <a:tr h="1649638">
                <a:tc gridSpan="2">
                  <a:txBody>
                    <a:bodyPr/>
                    <a:lstStyle/>
                    <a:p>
                      <a:endParaRPr lang="en-ZA" dirty="0">
                        <a:solidFill>
                          <a:schemeClr val="tx1"/>
                        </a:solidFill>
                      </a:endParaRPr>
                    </a:p>
                    <a:p>
                      <a:r>
                        <a:rPr lang="en-ZA" dirty="0">
                          <a:solidFill>
                            <a:schemeClr val="tx1"/>
                          </a:solidFill>
                        </a:rPr>
                        <a:t>Programmes</a:t>
                      </a:r>
                      <a:endParaRPr lang="en-ZA" b="1" dirty="0">
                        <a:solidFill>
                          <a:schemeClr val="tx1"/>
                        </a:solidFill>
                      </a:endParaRPr>
                    </a:p>
                  </a:txBody>
                  <a:tcPr>
                    <a:lnR w="12700" cap="flat" cmpd="sng" algn="ctr">
                      <a:solidFill>
                        <a:schemeClr val="tx1"/>
                      </a:solidFill>
                      <a:prstDash val="solid"/>
                      <a:round/>
                      <a:headEnd type="none" w="med" len="med"/>
                      <a:tailEnd type="none" w="med" len="med"/>
                    </a:lnR>
                    <a:solidFill>
                      <a:schemeClr val="bg1">
                        <a:lumMod val="75000"/>
                      </a:schemeClr>
                    </a:solidFill>
                  </a:tcPr>
                </a:tc>
                <a:tc hMerge="1">
                  <a:txBody>
                    <a:bodyPr/>
                    <a:lstStyle/>
                    <a:p>
                      <a:endParaRPr lang="en-ZA" dirty="0"/>
                    </a:p>
                  </a:txBody>
                  <a:tcPr/>
                </a:tc>
                <a:tc>
                  <a:txBody>
                    <a:bodyPr/>
                    <a:lstStyle/>
                    <a:p>
                      <a:r>
                        <a:rPr lang="en-ZA" dirty="0">
                          <a:solidFill>
                            <a:schemeClr val="tx1"/>
                          </a:solidFill>
                        </a:rPr>
                        <a:t>Total No.</a:t>
                      </a:r>
                      <a:r>
                        <a:rPr lang="en-ZA" baseline="0" dirty="0">
                          <a:solidFill>
                            <a:schemeClr val="tx1"/>
                          </a:solidFill>
                        </a:rPr>
                        <a:t> </a:t>
                      </a:r>
                      <a:r>
                        <a:rPr lang="en-ZA" dirty="0">
                          <a:solidFill>
                            <a:schemeClr val="tx1"/>
                          </a:solidFill>
                        </a:rPr>
                        <a:t>of annual Indicators</a:t>
                      </a:r>
                      <a:endParaRPr lang="en-ZA"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r>
                        <a:rPr lang="en-ZA" dirty="0">
                          <a:solidFill>
                            <a:schemeClr val="tx1"/>
                          </a:solidFill>
                        </a:rPr>
                        <a:t>Indicators with targets</a:t>
                      </a:r>
                      <a:r>
                        <a:rPr lang="en-ZA" baseline="0" dirty="0">
                          <a:solidFill>
                            <a:schemeClr val="tx1"/>
                          </a:solidFill>
                        </a:rPr>
                        <a:t> reporting in Q1</a:t>
                      </a:r>
                      <a:endParaRPr lang="en-ZA"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a:solidFill>
                            <a:schemeClr val="tx1"/>
                          </a:solidFill>
                        </a:rPr>
                        <a:t>No. of Q1 targets achieved</a:t>
                      </a:r>
                      <a:endParaRPr lang="en-ZA" b="1" dirty="0">
                        <a:solidFill>
                          <a:schemeClr val="tx1"/>
                        </a:solidFill>
                      </a:endParaRPr>
                    </a:p>
                    <a:p>
                      <a:endParaRPr lang="en-ZA"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r>
                        <a:rPr lang="en-ZA" dirty="0">
                          <a:solidFill>
                            <a:schemeClr val="tx1"/>
                          </a:solidFill>
                        </a:rPr>
                        <a:t>No. of annual targets not achieved</a:t>
                      </a:r>
                      <a:endParaRPr lang="en-ZA"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r>
                        <a:rPr lang="en-ZA" dirty="0">
                          <a:solidFill>
                            <a:schemeClr val="tx1"/>
                          </a:solidFill>
                        </a:rPr>
                        <a:t>Overall Performance</a:t>
                      </a:r>
                    </a:p>
                    <a:p>
                      <a:r>
                        <a:rPr lang="en-ZA" b="1" dirty="0">
                          <a:solidFill>
                            <a:schemeClr val="tx1"/>
                          </a:solidFill>
                        </a:rPr>
                        <a:t>%</a:t>
                      </a:r>
                    </a:p>
                  </a:txBody>
                  <a:tcPr>
                    <a:lnL w="12700" cap="flat" cmpd="sng" algn="ctr">
                      <a:solidFill>
                        <a:schemeClr val="tx1"/>
                      </a:solidFill>
                      <a:prstDash val="solid"/>
                      <a:round/>
                      <a:headEnd type="none" w="med" len="med"/>
                      <a:tailEnd type="none" w="med" len="med"/>
                    </a:lnL>
                    <a:solidFill>
                      <a:schemeClr val="bg1">
                        <a:lumMod val="75000"/>
                      </a:schemeClr>
                    </a:solidFill>
                  </a:tcPr>
                </a:tc>
                <a:extLst>
                  <a:ext uri="{0D108BD9-81ED-4DB2-BD59-A6C34878D82A}">
                    <a16:rowId xmlns:a16="http://schemas.microsoft.com/office/drawing/2014/main" xmlns="" val="10000"/>
                  </a:ext>
                </a:extLst>
              </a:tr>
              <a:tr h="721716">
                <a:tc>
                  <a:txBody>
                    <a:bodyPr/>
                    <a:lstStyle/>
                    <a:p>
                      <a:pPr marL="0" indent="0">
                        <a:buFontTx/>
                        <a:buNone/>
                      </a:pPr>
                      <a:r>
                        <a:rPr lang="en-ZA" b="1" dirty="0">
                          <a:solidFill>
                            <a:schemeClr val="tx1"/>
                          </a:solidFill>
                        </a:rPr>
                        <a:t>1</a:t>
                      </a:r>
                    </a:p>
                  </a:txBody>
                  <a:tcPr/>
                </a:tc>
                <a:tc>
                  <a:txBody>
                    <a:bodyPr/>
                    <a:lstStyle/>
                    <a:p>
                      <a:r>
                        <a:rPr lang="en-ZA" sz="1800" b="0" dirty="0">
                          <a:solidFill>
                            <a:schemeClr val="tx1"/>
                          </a:solidFill>
                          <a:latin typeface="+mn-lt"/>
                        </a:rPr>
                        <a:t>Administration</a:t>
                      </a:r>
                    </a:p>
                  </a:txBody>
                  <a:tcPr>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rtl="0" fontAlgn="ctr"/>
                      <a:r>
                        <a:rPr lang="en-US" sz="1800" b="0" i="0" u="none" strike="noStrike" dirty="0">
                          <a:solidFill>
                            <a:schemeClr val="tx1"/>
                          </a:solidFill>
                          <a:effectLst/>
                          <a:latin typeface="+mn-lt"/>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pPr marL="0" algn="ctr" defTabSz="914400" rtl="0" eaLnBrk="1" fontAlgn="ctr" latinLnBrk="0" hangingPunct="1"/>
                      <a:r>
                        <a:rPr lang="en-US" sz="1800" b="0" i="0" u="none" strike="noStrike" kern="1200" dirty="0" smtClean="0">
                          <a:solidFill>
                            <a:schemeClr val="tx1"/>
                          </a:solidFill>
                          <a:effectLst/>
                          <a:latin typeface="+mn-lt"/>
                          <a:ea typeface="+mn-ea"/>
                          <a:cs typeface="+mn-cs"/>
                        </a:rPr>
                        <a:t>100%</a:t>
                      </a:r>
                      <a:endParaRPr lang="en-US" sz="1800" b="0"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721716">
                <a:tc>
                  <a:txBody>
                    <a:bodyPr/>
                    <a:lstStyle/>
                    <a:p>
                      <a:pPr marL="0" indent="0">
                        <a:buFont typeface="+mj-lt"/>
                        <a:buNone/>
                      </a:pPr>
                      <a:r>
                        <a:rPr lang="en-ZA" b="1" dirty="0">
                          <a:solidFill>
                            <a:schemeClr val="tx1"/>
                          </a:solidFill>
                        </a:rPr>
                        <a:t>2</a:t>
                      </a:r>
                    </a:p>
                  </a:txBody>
                  <a:tcPr/>
                </a:tc>
                <a:tc>
                  <a:txBody>
                    <a:bodyPr/>
                    <a:lstStyle/>
                    <a:p>
                      <a:r>
                        <a:rPr lang="en-ZA" sz="1800" b="0" dirty="0">
                          <a:solidFill>
                            <a:schemeClr val="tx1"/>
                          </a:solidFill>
                          <a:latin typeface="+mn-lt"/>
                        </a:rPr>
                        <a:t>Core Operations</a:t>
                      </a:r>
                    </a:p>
                    <a:p>
                      <a:endParaRPr lang="en-ZA" sz="1800" b="0" dirty="0">
                        <a:solidFill>
                          <a:schemeClr val="tx1"/>
                        </a:solidFill>
                        <a:latin typeface="+mn-lt"/>
                      </a:endParaRPr>
                    </a:p>
                  </a:txBody>
                  <a:tcPr>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smtClean="0">
                          <a:solidFill>
                            <a:schemeClr val="tx1"/>
                          </a:solidFill>
                          <a:effectLst/>
                          <a:latin typeface="+mn-lt"/>
                        </a:rPr>
                        <a:t>9</a:t>
                      </a:r>
                      <a:endParaRPr lang="en-US" sz="1800" b="0" i="0" u="none" strike="noStrik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rtl="0" fontAlgn="ctr"/>
                      <a:r>
                        <a:rPr lang="en-US" sz="1800" b="0" i="0" u="none" strike="noStrike" dirty="0">
                          <a:solidFill>
                            <a:schemeClr val="tx1"/>
                          </a:solidFill>
                          <a:effectLst/>
                          <a:latin typeface="+mn-lt"/>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pPr marL="0" algn="ctr" defTabSz="914400" rtl="0" eaLnBrk="1" fontAlgn="ctr" latinLnBrk="0" hangingPunct="1"/>
                      <a:r>
                        <a:rPr lang="en-US" sz="1800" b="0" i="0" u="none" strike="noStrike" kern="1200" dirty="0" smtClean="0">
                          <a:solidFill>
                            <a:schemeClr val="tx1"/>
                          </a:solidFill>
                          <a:effectLst/>
                          <a:latin typeface="+mn-lt"/>
                          <a:ea typeface="+mn-ea"/>
                          <a:cs typeface="+mn-cs"/>
                        </a:rPr>
                        <a:t>78%</a:t>
                      </a:r>
                      <a:endParaRPr lang="en-US" sz="1800" b="0"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2"/>
                  </a:ext>
                </a:extLst>
              </a:tr>
              <a:tr h="721716">
                <a:tc>
                  <a:txBody>
                    <a:bodyPr/>
                    <a:lstStyle/>
                    <a:p>
                      <a:pPr marL="0" indent="0">
                        <a:buFont typeface="+mj-lt"/>
                        <a:buNone/>
                      </a:pPr>
                      <a:r>
                        <a:rPr lang="en-ZA" b="1" dirty="0">
                          <a:solidFill>
                            <a:schemeClr val="tx1"/>
                          </a:solidFill>
                        </a:rPr>
                        <a:t>3</a:t>
                      </a:r>
                    </a:p>
                  </a:txBody>
                  <a:tcPr/>
                </a:tc>
                <a:tc>
                  <a:txBody>
                    <a:bodyPr/>
                    <a:lstStyle/>
                    <a:p>
                      <a:r>
                        <a:rPr lang="en-ZA" sz="1800" b="0" dirty="0">
                          <a:solidFill>
                            <a:schemeClr val="tx1"/>
                          </a:solidFill>
                          <a:latin typeface="+mn-lt"/>
                        </a:rPr>
                        <a:t>Constituency Capacity</a:t>
                      </a:r>
                      <a:r>
                        <a:rPr lang="en-ZA" sz="1800" b="0" baseline="0" dirty="0">
                          <a:solidFill>
                            <a:schemeClr val="tx1"/>
                          </a:solidFill>
                          <a:latin typeface="+mn-lt"/>
                        </a:rPr>
                        <a:t> Building Funds</a:t>
                      </a:r>
                      <a:endParaRPr lang="en-ZA" sz="1800" b="0" dirty="0">
                        <a:solidFill>
                          <a:schemeClr val="tx1"/>
                        </a:solidFill>
                        <a:latin typeface="+mn-lt"/>
                      </a:endParaRPr>
                    </a:p>
                  </a:txBody>
                  <a:tcPr>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rtl="0" fontAlgn="ctr"/>
                      <a:r>
                        <a:rPr lang="en-US" sz="1800" b="0" i="0" u="none" strike="noStrike" dirty="0">
                          <a:solidFill>
                            <a:schemeClr val="tx1"/>
                          </a:solidFill>
                          <a:effectLst/>
                          <a:latin typeface="+mn-lt"/>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pPr marL="0" algn="ctr" defTabSz="914400" rtl="0" eaLnBrk="1" fontAlgn="ctr" latinLnBrk="0" hangingPunct="1"/>
                      <a:r>
                        <a:rPr lang="en-US" sz="1800" b="0" i="0" u="none" strike="noStrike" kern="1200" dirty="0" smtClean="0">
                          <a:solidFill>
                            <a:schemeClr val="tx1"/>
                          </a:solidFill>
                          <a:effectLst/>
                          <a:latin typeface="+mn-lt"/>
                          <a:ea typeface="+mn-ea"/>
                          <a:cs typeface="+mn-cs"/>
                        </a:rPr>
                        <a:t>50%</a:t>
                      </a:r>
                      <a:endParaRPr lang="en-US" sz="1800" b="0"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3"/>
                  </a:ext>
                </a:extLst>
              </a:tr>
              <a:tr h="721716">
                <a:tc>
                  <a:txBody>
                    <a:bodyPr/>
                    <a:lstStyle/>
                    <a:p>
                      <a:pPr marL="0" indent="0">
                        <a:buFont typeface="+mj-lt"/>
                        <a:buNone/>
                      </a:pPr>
                      <a:endParaRPr lang="en-ZA" b="1" dirty="0">
                        <a:solidFill>
                          <a:schemeClr val="bg1">
                            <a:lumMod val="50000"/>
                          </a:schemeClr>
                        </a:solidFill>
                      </a:endParaRPr>
                    </a:p>
                  </a:txBody>
                  <a:tcPr/>
                </a:tc>
                <a:tc>
                  <a:txBody>
                    <a:bodyPr/>
                    <a:lstStyle/>
                    <a:p>
                      <a:r>
                        <a:rPr lang="en-ZA" sz="1800" b="0" dirty="0">
                          <a:solidFill>
                            <a:schemeClr val="tx1"/>
                          </a:solidFill>
                          <a:latin typeface="+mn-lt"/>
                        </a:rPr>
                        <a:t>Summary of overall performance</a:t>
                      </a:r>
                    </a:p>
                  </a:txBody>
                  <a:tcPr>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smtClean="0">
                          <a:solidFill>
                            <a:schemeClr val="tx1"/>
                          </a:solidFill>
                          <a:effectLst/>
                          <a:latin typeface="+mn-lt"/>
                        </a:rPr>
                        <a:t>22</a:t>
                      </a:r>
                      <a:endParaRPr lang="en-US" sz="1800" b="0" i="0" u="none" strike="noStrik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smtClean="0">
                          <a:solidFill>
                            <a:schemeClr val="tx1"/>
                          </a:solidFill>
                          <a:effectLst/>
                          <a:latin typeface="+mn-lt"/>
                        </a:rPr>
                        <a:t>17</a:t>
                      </a:r>
                      <a:endParaRPr lang="en-US" sz="1800" b="0" i="0" u="none" strike="noStrik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rtl="0" fontAlgn="ctr"/>
                      <a:r>
                        <a:rPr lang="en-US" sz="1800" b="0" i="0" u="none" strike="noStrike" dirty="0">
                          <a:solidFill>
                            <a:schemeClr val="tx1"/>
                          </a:solidFill>
                          <a:effectLst/>
                          <a:latin typeface="+mn-lt"/>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pPr marL="0" algn="ctr" defTabSz="914400" rtl="0" eaLnBrk="1" fontAlgn="ctr" latinLnBrk="0" hangingPunct="1"/>
                      <a:r>
                        <a:rPr lang="en-US" sz="1800" b="0" i="0" u="none" strike="noStrike" kern="1200" dirty="0" smtClean="0">
                          <a:solidFill>
                            <a:schemeClr val="tx1"/>
                          </a:solidFill>
                          <a:effectLst/>
                          <a:latin typeface="+mn-lt"/>
                          <a:ea typeface="+mn-ea"/>
                          <a:cs typeface="+mn-cs"/>
                        </a:rPr>
                        <a:t>77%</a:t>
                      </a:r>
                      <a:endParaRPr lang="en-US" sz="1800" b="0"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4"/>
                  </a:ext>
                </a:extLst>
              </a:tr>
            </a:tbl>
          </a:graphicData>
        </a:graphic>
      </p:graphicFrame>
      <p:sp>
        <p:nvSpPr>
          <p:cNvPr id="5" name="Slide Number Placeholder 4"/>
          <p:cNvSpPr>
            <a:spLocks noGrp="1"/>
          </p:cNvSpPr>
          <p:nvPr>
            <p:ph type="sldNum" sz="quarter" idx="12"/>
          </p:nvPr>
        </p:nvSpPr>
        <p:spPr>
          <a:xfrm>
            <a:off x="6758879" y="6381328"/>
            <a:ext cx="2133600" cy="365125"/>
          </a:xfrm>
        </p:spPr>
        <p:txBody>
          <a:bodyPr/>
          <a:lstStyle/>
          <a:p>
            <a:fld id="{78E70CB4-FAA2-48DA-911A-2E80CA2B1AF0}" type="slidenum">
              <a:rPr lang="en-US" sz="1800" b="1">
                <a:solidFill>
                  <a:schemeClr val="bg1"/>
                </a:solidFill>
                <a:latin typeface="Calibri" pitchFamily="34" charset="0"/>
              </a:rPr>
              <a:pPr/>
              <a:t>5</a:t>
            </a:fld>
            <a:endParaRPr lang="en-US" sz="1800" b="1" dirty="0">
              <a:solidFill>
                <a:schemeClr val="bg1"/>
              </a:solidFill>
              <a:latin typeface="Calibri" pitchFamily="34" charset="0"/>
            </a:endParaRPr>
          </a:p>
        </p:txBody>
      </p:sp>
    </p:spTree>
    <p:extLst>
      <p:ext uri="{BB962C8B-B14F-4D97-AF65-F5344CB8AC3E}">
        <p14:creationId xmlns:p14="http://schemas.microsoft.com/office/powerpoint/2010/main" xmlns="" val="3907613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1988840"/>
            <a:ext cx="8229600" cy="3096344"/>
          </a:xfrm>
        </p:spPr>
        <p:txBody>
          <a:bodyPr/>
          <a:lstStyle/>
          <a:p>
            <a:r>
              <a:rPr lang="en-ZA" sz="2800" b="1" dirty="0">
                <a:solidFill>
                  <a:prstClr val="black"/>
                </a:solidFill>
                <a:cs typeface="Calibri" pitchFamily="34" charset="0"/>
              </a:rPr>
              <a:t>OVERVIEW OF PERFORMANCE PER PROGRAMME</a:t>
            </a:r>
            <a:r>
              <a:rPr lang="en-US" sz="2800" b="1" dirty="0">
                <a:ln w="1905"/>
                <a:effectLst>
                  <a:innerShdw blurRad="69850" dist="43180" dir="5400000">
                    <a:srgbClr val="000000">
                      <a:alpha val="65000"/>
                    </a:srgbClr>
                  </a:innerShdw>
                </a:effectLst>
                <a:cs typeface="Arial" charset="0"/>
              </a:rPr>
              <a:t/>
            </a:r>
            <a:br>
              <a:rPr lang="en-US" sz="2800" b="1" dirty="0">
                <a:ln w="1905"/>
                <a:effectLst>
                  <a:innerShdw blurRad="69850" dist="43180" dir="5400000">
                    <a:srgbClr val="000000">
                      <a:alpha val="65000"/>
                    </a:srgbClr>
                  </a:innerShdw>
                </a:effectLst>
                <a:cs typeface="Arial" charset="0"/>
              </a:rPr>
            </a:br>
            <a:r>
              <a:rPr lang="en-US" sz="2800" b="1" dirty="0">
                <a:ln w="1905"/>
                <a:effectLst>
                  <a:innerShdw blurRad="69850" dist="43180" dir="5400000">
                    <a:srgbClr val="000000">
                      <a:alpha val="65000"/>
                    </a:srgbClr>
                  </a:innerShdw>
                </a:effectLst>
                <a:cs typeface="Arial" charset="0"/>
              </a:rPr>
              <a:t>QUARTER 2</a:t>
            </a:r>
            <a:br>
              <a:rPr lang="en-US" sz="2800" b="1" dirty="0">
                <a:ln w="1905"/>
                <a:effectLst>
                  <a:innerShdw blurRad="69850" dist="43180" dir="5400000">
                    <a:srgbClr val="000000">
                      <a:alpha val="65000"/>
                    </a:srgbClr>
                  </a:innerShdw>
                </a:effectLst>
                <a:cs typeface="Arial" charset="0"/>
              </a:rPr>
            </a:br>
            <a:r>
              <a:rPr lang="en-US" sz="2800" b="1" dirty="0">
                <a:ln w="1905"/>
                <a:effectLst>
                  <a:innerShdw blurRad="69850" dist="43180" dir="5400000">
                    <a:srgbClr val="000000">
                      <a:alpha val="65000"/>
                    </a:srgbClr>
                  </a:innerShdw>
                </a:effectLst>
                <a:cs typeface="Arial" charset="0"/>
              </a:rPr>
              <a:t> </a:t>
            </a:r>
            <a:r>
              <a:rPr lang="en-US" sz="2800" b="1" dirty="0" smtClean="0">
                <a:ln w="1905"/>
                <a:effectLst>
                  <a:innerShdw blurRad="69850" dist="43180" dir="5400000">
                    <a:srgbClr val="000000">
                      <a:alpha val="65000"/>
                    </a:srgbClr>
                  </a:innerShdw>
                </a:effectLst>
                <a:cs typeface="Arial" charset="0"/>
              </a:rPr>
              <a:t>2018-19</a:t>
            </a:r>
            <a:r>
              <a:rPr lang="en-ZA" b="1" dirty="0"/>
              <a:t/>
            </a:r>
            <a:br>
              <a:rPr lang="en-ZA" b="1" dirty="0"/>
            </a:br>
            <a:endParaRPr lang="en-US" dirty="0"/>
          </a:p>
        </p:txBody>
      </p:sp>
      <p:sp>
        <p:nvSpPr>
          <p:cNvPr id="4" name="Slide Number Placeholder 3"/>
          <p:cNvSpPr>
            <a:spLocks noGrp="1"/>
          </p:cNvSpPr>
          <p:nvPr>
            <p:ph type="sldNum" sz="quarter" idx="12"/>
          </p:nvPr>
        </p:nvSpPr>
        <p:spPr>
          <a:xfrm>
            <a:off x="6876256" y="6381328"/>
            <a:ext cx="2133600" cy="365125"/>
          </a:xfrm>
        </p:spPr>
        <p:txBody>
          <a:bodyPr/>
          <a:lstStyle/>
          <a:p>
            <a:fld id="{78E70CB4-FAA2-48DA-911A-2E80CA2B1AF0}" type="slidenum">
              <a:rPr lang="en-US" sz="1800" b="1">
                <a:solidFill>
                  <a:schemeClr val="bg1"/>
                </a:solidFill>
                <a:latin typeface="Calibri" pitchFamily="34" charset="0"/>
              </a:rPr>
              <a:pPr/>
              <a:t>6</a:t>
            </a:fld>
            <a:endParaRPr lang="en-US" sz="1800" b="1" dirty="0">
              <a:solidFill>
                <a:schemeClr val="bg1"/>
              </a:solidFill>
              <a:latin typeface="Calibri" pitchFamily="34" charset="0"/>
            </a:endParaRPr>
          </a:p>
        </p:txBody>
      </p:sp>
    </p:spTree>
    <p:extLst>
      <p:ext uri="{BB962C8B-B14F-4D97-AF65-F5344CB8AC3E}">
        <p14:creationId xmlns:p14="http://schemas.microsoft.com/office/powerpoint/2010/main" xmlns="" val="3006996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864096"/>
          </a:xfrm>
        </p:spPr>
        <p:txBody>
          <a:bodyPr>
            <a:normAutofit fontScale="90000"/>
          </a:bodyPr>
          <a:lstStyle/>
          <a:p>
            <a:r>
              <a:rPr lang="en-ZA" sz="2800" b="1" dirty="0">
                <a:solidFill>
                  <a:prstClr val="black"/>
                </a:solidFill>
                <a:cs typeface="Calibri" pitchFamily="34" charset="0"/>
              </a:rPr>
              <a:t/>
            </a:r>
            <a:br>
              <a:rPr lang="en-ZA" sz="2800" b="1" dirty="0">
                <a:solidFill>
                  <a:prstClr val="black"/>
                </a:solidFill>
                <a:cs typeface="Calibri" pitchFamily="34" charset="0"/>
              </a:rPr>
            </a:br>
            <a:r>
              <a:rPr lang="en-ZA" sz="2800" b="1" dirty="0">
                <a:solidFill>
                  <a:prstClr val="black"/>
                </a:solidFill>
                <a:cs typeface="Calibri" pitchFamily="34" charset="0"/>
              </a:rPr>
              <a:t>PERFORMANCE PER PROGRAMME</a:t>
            </a:r>
            <a:r>
              <a:rPr lang="en-US" sz="2700" b="1" dirty="0">
                <a:ln w="1905"/>
                <a:effectLst>
                  <a:innerShdw blurRad="69850" dist="43180" dir="5400000">
                    <a:srgbClr val="000000">
                      <a:alpha val="65000"/>
                    </a:srgbClr>
                  </a:innerShdw>
                </a:effectLst>
                <a:cs typeface="Arial" charset="0"/>
              </a:rPr>
              <a:t/>
            </a:r>
            <a:br>
              <a:rPr lang="en-US" sz="2700" b="1" dirty="0">
                <a:ln w="1905"/>
                <a:effectLst>
                  <a:innerShdw blurRad="69850" dist="43180" dir="5400000">
                    <a:srgbClr val="000000">
                      <a:alpha val="65000"/>
                    </a:srgbClr>
                  </a:innerShdw>
                </a:effectLst>
                <a:cs typeface="Arial" charset="0"/>
              </a:rPr>
            </a:br>
            <a:r>
              <a:rPr lang="en-US" sz="2700" b="1" dirty="0">
                <a:ln w="1905"/>
                <a:effectLst>
                  <a:innerShdw blurRad="69850" dist="43180" dir="5400000">
                    <a:srgbClr val="000000">
                      <a:alpha val="65000"/>
                    </a:srgbClr>
                  </a:innerShdw>
                </a:effectLst>
                <a:cs typeface="Arial" charset="0"/>
              </a:rPr>
              <a:t>QUARTER 2 </a:t>
            </a:r>
            <a:r>
              <a:rPr lang="en-US" sz="2700" b="1" dirty="0" smtClean="0">
                <a:ln w="1905"/>
                <a:effectLst>
                  <a:innerShdw blurRad="69850" dist="43180" dir="5400000">
                    <a:srgbClr val="000000">
                      <a:alpha val="65000"/>
                    </a:srgbClr>
                  </a:innerShdw>
                </a:effectLst>
                <a:cs typeface="Arial" charset="0"/>
              </a:rPr>
              <a:t>2018-19</a:t>
            </a:r>
            <a:r>
              <a:rPr lang="en-US" b="1" dirty="0">
                <a:ln w="1905"/>
                <a:effectLst>
                  <a:innerShdw blurRad="69850" dist="43180" dir="5400000">
                    <a:srgbClr val="000000">
                      <a:alpha val="65000"/>
                    </a:srgbClr>
                  </a:innerShdw>
                </a:effectLst>
                <a:cs typeface="Arial" charset="0"/>
              </a:rPr>
              <a:t/>
            </a:r>
            <a:br>
              <a:rPr lang="en-US" b="1" dirty="0">
                <a:ln w="1905"/>
                <a:effectLst>
                  <a:innerShdw blurRad="69850" dist="43180" dir="5400000">
                    <a:srgbClr val="000000">
                      <a:alpha val="65000"/>
                    </a:srgbClr>
                  </a:innerShdw>
                </a:effectLst>
                <a:cs typeface="Arial" charset="0"/>
              </a:rPr>
            </a:br>
            <a:endParaRPr lang="en-ZA"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191606195"/>
              </p:ext>
            </p:extLst>
          </p:nvPr>
        </p:nvGraphicFramePr>
        <p:xfrm>
          <a:off x="323528" y="1412779"/>
          <a:ext cx="8568951" cy="4075567"/>
        </p:xfrm>
        <a:graphic>
          <a:graphicData uri="http://schemas.openxmlformats.org/drawingml/2006/table">
            <a:tbl>
              <a:tblPr firstRow="1" bandRow="1">
                <a:tableStyleId>{7E9639D4-E3E2-4D34-9284-5A2195B3D0D7}</a:tableStyleId>
              </a:tblPr>
              <a:tblGrid>
                <a:gridCol w="335646">
                  <a:extLst>
                    <a:ext uri="{9D8B030D-6E8A-4147-A177-3AD203B41FA5}">
                      <a16:colId xmlns:a16="http://schemas.microsoft.com/office/drawing/2014/main" xmlns="" val="20000"/>
                    </a:ext>
                  </a:extLst>
                </a:gridCol>
                <a:gridCol w="2433681">
                  <a:extLst>
                    <a:ext uri="{9D8B030D-6E8A-4147-A177-3AD203B41FA5}">
                      <a16:colId xmlns:a16="http://schemas.microsoft.com/office/drawing/2014/main" xmlns="" val="20001"/>
                    </a:ext>
                  </a:extLst>
                </a:gridCol>
                <a:gridCol w="1240687">
                  <a:extLst>
                    <a:ext uri="{9D8B030D-6E8A-4147-A177-3AD203B41FA5}">
                      <a16:colId xmlns:a16="http://schemas.microsoft.com/office/drawing/2014/main" xmlns="" val="20002"/>
                    </a:ext>
                  </a:extLst>
                </a:gridCol>
                <a:gridCol w="1224789">
                  <a:extLst>
                    <a:ext uri="{9D8B030D-6E8A-4147-A177-3AD203B41FA5}">
                      <a16:colId xmlns:a16="http://schemas.microsoft.com/office/drawing/2014/main" xmlns="" val="20003"/>
                    </a:ext>
                  </a:extLst>
                </a:gridCol>
                <a:gridCol w="1224789">
                  <a:extLst>
                    <a:ext uri="{9D8B030D-6E8A-4147-A177-3AD203B41FA5}">
                      <a16:colId xmlns:a16="http://schemas.microsoft.com/office/drawing/2014/main" xmlns="" val="20004"/>
                    </a:ext>
                  </a:extLst>
                </a:gridCol>
                <a:gridCol w="1156745">
                  <a:extLst>
                    <a:ext uri="{9D8B030D-6E8A-4147-A177-3AD203B41FA5}">
                      <a16:colId xmlns:a16="http://schemas.microsoft.com/office/drawing/2014/main" xmlns="" val="20005"/>
                    </a:ext>
                  </a:extLst>
                </a:gridCol>
                <a:gridCol w="952614">
                  <a:extLst>
                    <a:ext uri="{9D8B030D-6E8A-4147-A177-3AD203B41FA5}">
                      <a16:colId xmlns:a16="http://schemas.microsoft.com/office/drawing/2014/main" xmlns="" val="20006"/>
                    </a:ext>
                  </a:extLst>
                </a:gridCol>
              </a:tblGrid>
              <a:tr h="1352906">
                <a:tc gridSpan="2">
                  <a:txBody>
                    <a:bodyPr/>
                    <a:lstStyle/>
                    <a:p>
                      <a:endParaRPr lang="en-ZA" dirty="0">
                        <a:solidFill>
                          <a:schemeClr val="tx1"/>
                        </a:solidFill>
                      </a:endParaRPr>
                    </a:p>
                    <a:p>
                      <a:r>
                        <a:rPr lang="en-ZA" dirty="0">
                          <a:solidFill>
                            <a:schemeClr val="tx1"/>
                          </a:solidFill>
                        </a:rPr>
                        <a:t>Programmes</a:t>
                      </a:r>
                      <a:endParaRPr lang="en-ZA" b="1" dirty="0">
                        <a:solidFill>
                          <a:schemeClr val="tx1"/>
                        </a:solidFill>
                      </a:endParaRPr>
                    </a:p>
                  </a:txBody>
                  <a:tcPr>
                    <a:lnR w="12700" cap="flat" cmpd="sng" algn="ctr">
                      <a:solidFill>
                        <a:schemeClr val="tx1"/>
                      </a:solidFill>
                      <a:prstDash val="solid"/>
                      <a:round/>
                      <a:headEnd type="none" w="med" len="med"/>
                      <a:tailEnd type="none" w="med" len="med"/>
                    </a:lnR>
                    <a:solidFill>
                      <a:schemeClr val="bg1">
                        <a:lumMod val="75000"/>
                      </a:schemeClr>
                    </a:solidFill>
                  </a:tcPr>
                </a:tc>
                <a:tc hMerge="1">
                  <a:txBody>
                    <a:bodyPr/>
                    <a:lstStyle/>
                    <a:p>
                      <a:endParaRPr lang="en-ZA" dirty="0"/>
                    </a:p>
                  </a:txBody>
                  <a:tcPr/>
                </a:tc>
                <a:tc>
                  <a:txBody>
                    <a:bodyPr/>
                    <a:lstStyle/>
                    <a:p>
                      <a:r>
                        <a:rPr lang="en-ZA" dirty="0">
                          <a:solidFill>
                            <a:schemeClr val="tx1"/>
                          </a:solidFill>
                        </a:rPr>
                        <a:t>Total No.</a:t>
                      </a:r>
                      <a:r>
                        <a:rPr lang="en-ZA" baseline="0" dirty="0">
                          <a:solidFill>
                            <a:schemeClr val="tx1"/>
                          </a:solidFill>
                        </a:rPr>
                        <a:t> </a:t>
                      </a:r>
                      <a:r>
                        <a:rPr lang="en-ZA" dirty="0">
                          <a:solidFill>
                            <a:schemeClr val="tx1"/>
                          </a:solidFill>
                        </a:rPr>
                        <a:t>of annual Indicators</a:t>
                      </a:r>
                      <a:endParaRPr lang="en-ZA"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r>
                        <a:rPr lang="en-ZA" dirty="0">
                          <a:solidFill>
                            <a:schemeClr val="tx1"/>
                          </a:solidFill>
                        </a:rPr>
                        <a:t>Indicators with targets</a:t>
                      </a:r>
                      <a:r>
                        <a:rPr lang="en-ZA" baseline="0" dirty="0">
                          <a:solidFill>
                            <a:schemeClr val="tx1"/>
                          </a:solidFill>
                        </a:rPr>
                        <a:t> reporting in Q2</a:t>
                      </a:r>
                      <a:endParaRPr lang="en-ZA"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a:solidFill>
                            <a:schemeClr val="tx1"/>
                          </a:solidFill>
                        </a:rPr>
                        <a:t>No. of Q2 targets achieved</a:t>
                      </a:r>
                      <a:endParaRPr lang="en-ZA" b="1" dirty="0">
                        <a:solidFill>
                          <a:schemeClr val="tx1"/>
                        </a:solidFill>
                      </a:endParaRPr>
                    </a:p>
                    <a:p>
                      <a:endParaRPr lang="en-ZA"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r>
                        <a:rPr lang="en-ZA" dirty="0">
                          <a:solidFill>
                            <a:schemeClr val="tx1"/>
                          </a:solidFill>
                        </a:rPr>
                        <a:t>No. of annual targets not achieved</a:t>
                      </a:r>
                      <a:endParaRPr lang="en-ZA"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r>
                        <a:rPr lang="en-ZA" dirty="0">
                          <a:solidFill>
                            <a:schemeClr val="tx1"/>
                          </a:solidFill>
                        </a:rPr>
                        <a:t>Overall Performance</a:t>
                      </a:r>
                    </a:p>
                    <a:p>
                      <a:r>
                        <a:rPr lang="en-ZA" b="1" dirty="0">
                          <a:solidFill>
                            <a:schemeClr val="tx1"/>
                          </a:solidFill>
                        </a:rPr>
                        <a:t>%</a:t>
                      </a:r>
                    </a:p>
                  </a:txBody>
                  <a:tcPr>
                    <a:lnL w="12700" cap="flat" cmpd="sng" algn="ctr">
                      <a:solidFill>
                        <a:schemeClr val="tx1"/>
                      </a:solidFill>
                      <a:prstDash val="solid"/>
                      <a:round/>
                      <a:headEnd type="none" w="med" len="med"/>
                      <a:tailEnd type="none" w="med" len="med"/>
                    </a:lnL>
                    <a:solidFill>
                      <a:schemeClr val="bg1">
                        <a:lumMod val="75000"/>
                      </a:schemeClr>
                    </a:solidFill>
                  </a:tcPr>
                </a:tc>
                <a:extLst>
                  <a:ext uri="{0D108BD9-81ED-4DB2-BD59-A6C34878D82A}">
                    <a16:rowId xmlns:a16="http://schemas.microsoft.com/office/drawing/2014/main" xmlns="" val="10000"/>
                  </a:ext>
                </a:extLst>
              </a:tr>
              <a:tr h="372942">
                <a:tc>
                  <a:txBody>
                    <a:bodyPr/>
                    <a:lstStyle/>
                    <a:p>
                      <a:pPr marL="0" indent="0">
                        <a:buFontTx/>
                        <a:buNone/>
                      </a:pPr>
                      <a:r>
                        <a:rPr lang="en-ZA" b="1" dirty="0">
                          <a:solidFill>
                            <a:schemeClr val="tx1"/>
                          </a:solidFill>
                        </a:rPr>
                        <a:t>1</a:t>
                      </a:r>
                    </a:p>
                  </a:txBody>
                  <a:tcPr/>
                </a:tc>
                <a:tc>
                  <a:txBody>
                    <a:bodyPr/>
                    <a:lstStyle/>
                    <a:p>
                      <a:r>
                        <a:rPr lang="en-ZA" sz="1800" b="0" dirty="0">
                          <a:solidFill>
                            <a:schemeClr val="tx1"/>
                          </a:solidFill>
                          <a:latin typeface="+mn-lt"/>
                        </a:rPr>
                        <a:t>Administration</a:t>
                      </a:r>
                    </a:p>
                    <a:p>
                      <a:endParaRPr lang="en-ZA" sz="1800" b="0" dirty="0">
                        <a:solidFill>
                          <a:schemeClr val="tx1"/>
                        </a:solidFill>
                        <a:latin typeface="+mn-lt"/>
                      </a:endParaRPr>
                    </a:p>
                  </a:txBody>
                  <a:tcPr>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smtClean="0">
                          <a:solidFill>
                            <a:schemeClr val="tx1"/>
                          </a:solidFill>
                          <a:effectLst/>
                          <a:latin typeface="+mn-lt"/>
                        </a:rPr>
                        <a:t>7</a:t>
                      </a:r>
                      <a:endParaRPr lang="en-US" sz="1800" b="0" i="0" u="none" strike="noStrik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rtl="0" fontAlgn="ctr"/>
                      <a:r>
                        <a:rPr lang="en-US" sz="1800" b="0" i="0" u="none" strike="noStrike" dirty="0" smtClean="0">
                          <a:solidFill>
                            <a:schemeClr val="tx1"/>
                          </a:solidFill>
                          <a:effectLst/>
                          <a:latin typeface="+mn-lt"/>
                        </a:rPr>
                        <a:t>3</a:t>
                      </a:r>
                      <a:endParaRPr lang="en-US" sz="1800" b="0" i="0" u="none" strike="noStrik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pPr marL="0" algn="ctr" defTabSz="914400" rtl="0" eaLnBrk="1" fontAlgn="ctr" latinLnBrk="0" hangingPunct="1"/>
                      <a:r>
                        <a:rPr lang="en-US" sz="1800" b="0" i="0" u="none" strike="noStrike" kern="1200" dirty="0" smtClean="0">
                          <a:solidFill>
                            <a:schemeClr val="tx1"/>
                          </a:solidFill>
                          <a:effectLst/>
                          <a:latin typeface="+mn-lt"/>
                          <a:ea typeface="+mn-ea"/>
                          <a:cs typeface="+mn-cs"/>
                        </a:rPr>
                        <a:t>70%</a:t>
                      </a:r>
                      <a:endParaRPr lang="en-US" sz="1800" b="0"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1"/>
                  </a:ext>
                </a:extLst>
              </a:tr>
              <a:tr h="591896">
                <a:tc>
                  <a:txBody>
                    <a:bodyPr/>
                    <a:lstStyle/>
                    <a:p>
                      <a:pPr marL="0" indent="0">
                        <a:buFont typeface="+mj-lt"/>
                        <a:buNone/>
                      </a:pPr>
                      <a:r>
                        <a:rPr lang="en-ZA" b="1" dirty="0">
                          <a:solidFill>
                            <a:schemeClr val="tx1"/>
                          </a:solidFill>
                        </a:rPr>
                        <a:t>2</a:t>
                      </a:r>
                    </a:p>
                  </a:txBody>
                  <a:tcPr/>
                </a:tc>
                <a:tc>
                  <a:txBody>
                    <a:bodyPr/>
                    <a:lstStyle/>
                    <a:p>
                      <a:r>
                        <a:rPr lang="en-ZA" sz="1800" b="0" dirty="0">
                          <a:solidFill>
                            <a:schemeClr val="tx1"/>
                          </a:solidFill>
                          <a:latin typeface="+mn-lt"/>
                        </a:rPr>
                        <a:t>Core Operations</a:t>
                      </a:r>
                    </a:p>
                    <a:p>
                      <a:endParaRPr lang="en-ZA" sz="1800" b="0" dirty="0">
                        <a:solidFill>
                          <a:schemeClr val="tx1"/>
                        </a:solidFill>
                        <a:latin typeface="+mn-lt"/>
                      </a:endParaRPr>
                    </a:p>
                  </a:txBody>
                  <a:tcPr>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rtl="0" fontAlgn="ctr"/>
                      <a:r>
                        <a:rPr lang="en-US" sz="1800" b="0" i="0" u="none" strike="noStrike" dirty="0">
                          <a:solidFill>
                            <a:schemeClr val="tx1"/>
                          </a:solidFill>
                          <a:effectLst/>
                          <a:latin typeface="+mn-lt"/>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pPr marL="0" algn="ctr" defTabSz="914400" rtl="0" eaLnBrk="1" fontAlgn="ctr" latinLnBrk="0" hangingPunct="1"/>
                      <a:r>
                        <a:rPr lang="en-US" sz="1800" b="0" i="0" u="none" strike="noStrike" kern="1200" dirty="0" smtClean="0">
                          <a:solidFill>
                            <a:schemeClr val="tx1"/>
                          </a:solidFill>
                          <a:effectLst/>
                          <a:latin typeface="+mn-lt"/>
                          <a:ea typeface="+mn-ea"/>
                          <a:cs typeface="+mn-cs"/>
                        </a:rPr>
                        <a:t>100%</a:t>
                      </a:r>
                      <a:endParaRPr lang="en-US" sz="1800" b="0"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2"/>
                  </a:ext>
                </a:extLst>
              </a:tr>
              <a:tr h="692287">
                <a:tc>
                  <a:txBody>
                    <a:bodyPr/>
                    <a:lstStyle/>
                    <a:p>
                      <a:pPr marL="0" indent="0">
                        <a:buFont typeface="+mj-lt"/>
                        <a:buNone/>
                      </a:pPr>
                      <a:r>
                        <a:rPr lang="en-ZA" b="1" dirty="0">
                          <a:solidFill>
                            <a:schemeClr val="tx1"/>
                          </a:solidFill>
                        </a:rPr>
                        <a:t>3</a:t>
                      </a:r>
                    </a:p>
                  </a:txBody>
                  <a:tcPr/>
                </a:tc>
                <a:tc>
                  <a:txBody>
                    <a:bodyPr/>
                    <a:lstStyle/>
                    <a:p>
                      <a:r>
                        <a:rPr lang="en-ZA" sz="1800" b="0" dirty="0">
                          <a:solidFill>
                            <a:schemeClr val="tx1"/>
                          </a:solidFill>
                          <a:latin typeface="+mn-lt"/>
                        </a:rPr>
                        <a:t>Constituency Capacity</a:t>
                      </a:r>
                      <a:r>
                        <a:rPr lang="en-ZA" sz="1800" b="0" baseline="0" dirty="0">
                          <a:solidFill>
                            <a:schemeClr val="tx1"/>
                          </a:solidFill>
                          <a:latin typeface="+mn-lt"/>
                        </a:rPr>
                        <a:t> Building Funds</a:t>
                      </a:r>
                      <a:endParaRPr lang="en-ZA" sz="1800" b="0" dirty="0">
                        <a:solidFill>
                          <a:schemeClr val="tx1"/>
                        </a:solidFill>
                        <a:latin typeface="+mn-lt"/>
                      </a:endParaRPr>
                    </a:p>
                  </a:txBody>
                  <a:tcPr>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rtl="0" fontAlgn="ctr"/>
                      <a:r>
                        <a:rPr lang="en-US" sz="1800" b="0" i="0" u="none" strike="noStrike" dirty="0">
                          <a:solidFill>
                            <a:schemeClr val="tx1"/>
                          </a:solidFill>
                          <a:effectLst/>
                          <a:latin typeface="+mn-lt"/>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pPr marL="0" algn="ctr" defTabSz="914400" rtl="0" eaLnBrk="1" fontAlgn="ctr" latinLnBrk="0" hangingPunct="1"/>
                      <a:r>
                        <a:rPr lang="en-US" sz="1800" b="0" i="0" u="none" strike="noStrike" kern="1200" dirty="0" smtClean="0">
                          <a:solidFill>
                            <a:schemeClr val="tx1"/>
                          </a:solidFill>
                          <a:effectLst/>
                          <a:latin typeface="+mn-lt"/>
                          <a:ea typeface="+mn-ea"/>
                          <a:cs typeface="+mn-cs"/>
                        </a:rPr>
                        <a:t>50%</a:t>
                      </a:r>
                      <a:endParaRPr lang="en-US" sz="1800" b="0"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3"/>
                  </a:ext>
                </a:extLst>
              </a:tr>
              <a:tr h="591896">
                <a:tc>
                  <a:txBody>
                    <a:bodyPr/>
                    <a:lstStyle/>
                    <a:p>
                      <a:pPr marL="0" indent="0">
                        <a:buFont typeface="+mj-lt"/>
                        <a:buNone/>
                      </a:pPr>
                      <a:endParaRPr lang="en-ZA" b="1" dirty="0">
                        <a:solidFill>
                          <a:schemeClr val="bg1">
                            <a:lumMod val="50000"/>
                          </a:schemeClr>
                        </a:solidFill>
                      </a:endParaRPr>
                    </a:p>
                  </a:txBody>
                  <a:tcPr/>
                </a:tc>
                <a:tc>
                  <a:txBody>
                    <a:bodyPr/>
                    <a:lstStyle/>
                    <a:p>
                      <a:r>
                        <a:rPr lang="en-ZA" sz="1800" b="0" dirty="0">
                          <a:solidFill>
                            <a:schemeClr val="tx1"/>
                          </a:solidFill>
                          <a:latin typeface="+mn-lt"/>
                        </a:rPr>
                        <a:t>Summary of overall performance</a:t>
                      </a:r>
                    </a:p>
                  </a:txBody>
                  <a:tcPr>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a:solidFill>
                            <a:schemeClr val="tx1"/>
                          </a:solidFill>
                          <a:effectLst/>
                          <a:latin typeface="+mn-lt"/>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800" b="0" i="0" u="none" strike="noStrike" dirty="0" smtClean="0">
                          <a:solidFill>
                            <a:schemeClr val="tx1"/>
                          </a:solidFill>
                          <a:effectLst/>
                          <a:latin typeface="+mn-lt"/>
                        </a:rPr>
                        <a:t>25</a:t>
                      </a:r>
                      <a:endParaRPr lang="en-US" sz="1800" b="0" i="0" u="none" strike="noStrik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rtl="0" fontAlgn="ctr"/>
                      <a:r>
                        <a:rPr lang="en-US" sz="1800" b="0" i="0" u="none" strike="noStrike" dirty="0" smtClean="0">
                          <a:solidFill>
                            <a:schemeClr val="tx1"/>
                          </a:solidFill>
                          <a:effectLst/>
                          <a:latin typeface="+mn-lt"/>
                        </a:rPr>
                        <a:t>6</a:t>
                      </a:r>
                      <a:endParaRPr lang="en-US" sz="1800" b="0" i="0" u="none" strike="noStrik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0000"/>
                    </a:solidFill>
                  </a:tcPr>
                </a:tc>
                <a:tc>
                  <a:txBody>
                    <a:bodyPr/>
                    <a:lstStyle/>
                    <a:p>
                      <a:pPr marL="0" algn="ctr" defTabSz="914400" rtl="0" eaLnBrk="1" fontAlgn="ctr" latinLnBrk="0" hangingPunct="1"/>
                      <a:r>
                        <a:rPr lang="en-US" sz="1800" b="0" i="0" u="none" strike="noStrike" kern="1200" dirty="0" smtClean="0">
                          <a:solidFill>
                            <a:schemeClr val="tx1"/>
                          </a:solidFill>
                          <a:effectLst/>
                          <a:latin typeface="+mn-lt"/>
                          <a:ea typeface="+mn-ea"/>
                          <a:cs typeface="+mn-cs"/>
                        </a:rPr>
                        <a:t>81%</a:t>
                      </a:r>
                      <a:endParaRPr lang="en-US" sz="1800" b="0" i="0" u="none" strike="noStrike" kern="1200" dirty="0">
                        <a:solidFill>
                          <a:schemeClr val="tx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004"/>
                  </a:ext>
                </a:extLst>
              </a:tr>
            </a:tbl>
          </a:graphicData>
        </a:graphic>
      </p:graphicFrame>
      <p:sp>
        <p:nvSpPr>
          <p:cNvPr id="5" name="Slide Number Placeholder 4"/>
          <p:cNvSpPr>
            <a:spLocks noGrp="1"/>
          </p:cNvSpPr>
          <p:nvPr>
            <p:ph type="sldNum" sz="quarter" idx="12"/>
          </p:nvPr>
        </p:nvSpPr>
        <p:spPr>
          <a:xfrm>
            <a:off x="6804248" y="6309320"/>
            <a:ext cx="2133600" cy="365125"/>
          </a:xfrm>
        </p:spPr>
        <p:txBody>
          <a:bodyPr/>
          <a:lstStyle/>
          <a:p>
            <a:fld id="{78E70CB4-FAA2-48DA-911A-2E80CA2B1AF0}" type="slidenum">
              <a:rPr lang="en-US" sz="1800" b="1">
                <a:solidFill>
                  <a:schemeClr val="bg1"/>
                </a:solidFill>
                <a:latin typeface="Calibri" pitchFamily="34" charset="0"/>
              </a:rPr>
              <a:pPr/>
              <a:t>7</a:t>
            </a:fld>
            <a:endParaRPr lang="en-US" sz="1800" b="1" dirty="0">
              <a:solidFill>
                <a:schemeClr val="bg1"/>
              </a:solidFill>
              <a:latin typeface="Calibri" pitchFamily="34" charset="0"/>
            </a:endParaRPr>
          </a:p>
        </p:txBody>
      </p:sp>
    </p:spTree>
    <p:extLst>
      <p:ext uri="{BB962C8B-B14F-4D97-AF65-F5344CB8AC3E}">
        <p14:creationId xmlns:p14="http://schemas.microsoft.com/office/powerpoint/2010/main" xmlns="" val="1106709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539552" y="476673"/>
            <a:ext cx="7772400" cy="864095"/>
          </a:xfrm>
        </p:spPr>
        <p:txBody>
          <a:bodyPr anchor="t"/>
          <a:lstStyle/>
          <a:p>
            <a:pPr eaLnBrk="1" hangingPunct="1"/>
            <a:r>
              <a:rPr lang="en-ZA" b="1" dirty="0" smtClean="0">
                <a:latin typeface="Arial" pitchFamily="34" charset="0"/>
                <a:ea typeface="ＭＳ Ｐゴシック"/>
                <a:cs typeface="Arial" pitchFamily="34" charset="0"/>
              </a:rPr>
              <a:t>NEDLAC</a:t>
            </a:r>
            <a:endParaRPr lang="en-GB" b="1" dirty="0" smtClean="0">
              <a:latin typeface="Arial" pitchFamily="34" charset="0"/>
              <a:ea typeface="ＭＳ Ｐゴシック"/>
              <a:cs typeface="Arial" pitchFamily="34" charset="0"/>
            </a:endParaRPr>
          </a:p>
        </p:txBody>
      </p:sp>
      <p:sp>
        <p:nvSpPr>
          <p:cNvPr id="5" name="Slide Number Placeholder 1"/>
          <p:cNvSpPr txBox="1">
            <a:spLocks/>
          </p:cNvSpPr>
          <p:nvPr/>
        </p:nvSpPr>
        <p:spPr>
          <a:xfrm>
            <a:off x="6804248" y="63617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itchFamily="-8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2973164-415C-4C83-A7EC-60F18549655F}" type="slidenum">
              <a:rPr lang="en-US" sz="1600" b="1" smtClean="0">
                <a:solidFill>
                  <a:schemeClr val="bg1"/>
                </a:solidFill>
                <a:latin typeface="+mn-lt"/>
              </a:rPr>
              <a:pPr>
                <a:defRPr/>
              </a:pPr>
              <a:t>8</a:t>
            </a:fld>
            <a:endParaRPr lang="en-US" sz="1600" b="1" dirty="0">
              <a:solidFill>
                <a:schemeClr val="bg1"/>
              </a:solidFill>
              <a:latin typeface="+mn-lt"/>
            </a:endParaRPr>
          </a:p>
        </p:txBody>
      </p:sp>
      <p:sp>
        <p:nvSpPr>
          <p:cNvPr id="2" name="Rectangle 1"/>
          <p:cNvSpPr/>
          <p:nvPr/>
        </p:nvSpPr>
        <p:spPr>
          <a:xfrm>
            <a:off x="899592" y="2598003"/>
            <a:ext cx="7560840" cy="1384995"/>
          </a:xfrm>
          <a:prstGeom prst="rect">
            <a:avLst/>
          </a:prstGeom>
        </p:spPr>
        <p:txBody>
          <a:bodyPr wrap="square">
            <a:spAutoFit/>
          </a:bodyPr>
          <a:lstStyle/>
          <a:p>
            <a:pPr algn="ctr"/>
            <a:r>
              <a:rPr lang="en-ZA" sz="2800" b="1" dirty="0">
                <a:latin typeface="+mj-lt"/>
                <a:ea typeface="ＭＳ Ｐゴシック" pitchFamily="-80" charset="-128"/>
                <a:cs typeface="+mj-cs"/>
              </a:rPr>
              <a:t>COMPARATIVE ANALYSIS PER STRATEGIC OBJECTIVE </a:t>
            </a:r>
            <a:r>
              <a:rPr lang="en-ZA" sz="2800" b="1" dirty="0" smtClean="0">
                <a:latin typeface="+mj-lt"/>
                <a:ea typeface="ＭＳ Ｐゴシック" pitchFamily="-80" charset="-128"/>
                <a:cs typeface="+mj-cs"/>
              </a:rPr>
              <a:t>2018/19</a:t>
            </a:r>
            <a:r>
              <a:rPr lang="en-ZA" sz="2800" b="1" dirty="0">
                <a:latin typeface="+mj-lt"/>
                <a:ea typeface="ＭＳ Ｐゴシック" pitchFamily="-80" charset="-128"/>
                <a:cs typeface="+mj-cs"/>
              </a:rPr>
              <a:t/>
            </a:r>
            <a:br>
              <a:rPr lang="en-ZA" sz="2800" b="1" dirty="0">
                <a:latin typeface="+mj-lt"/>
                <a:ea typeface="ＭＳ Ｐゴシック" pitchFamily="-80" charset="-128"/>
                <a:cs typeface="+mj-cs"/>
              </a:rPr>
            </a:br>
            <a:r>
              <a:rPr lang="en-ZA" sz="2800" b="1" dirty="0">
                <a:latin typeface="+mj-lt"/>
                <a:ea typeface="ＭＳ Ｐゴシック" pitchFamily="-80" charset="-128"/>
                <a:cs typeface="+mj-cs"/>
              </a:rPr>
              <a:t>QUARTERS </a:t>
            </a:r>
            <a:r>
              <a:rPr lang="en-ZA" sz="2800" b="1" dirty="0" smtClean="0">
                <a:latin typeface="+mj-lt"/>
                <a:ea typeface="ＭＳ Ｐゴシック" pitchFamily="-80" charset="-128"/>
                <a:cs typeface="+mj-cs"/>
              </a:rPr>
              <a:t>1-2</a:t>
            </a:r>
            <a:endParaRPr lang="en-ZA" sz="2800" b="1" dirty="0">
              <a:latin typeface="+mj-lt"/>
              <a:ea typeface="ＭＳ Ｐゴシック" pitchFamily="-80" charset="-128"/>
              <a:cs typeface="+mj-cs"/>
            </a:endParaRPr>
          </a:p>
        </p:txBody>
      </p:sp>
    </p:spTree>
    <p:extLst>
      <p:ext uri="{BB962C8B-B14F-4D97-AF65-F5344CB8AC3E}">
        <p14:creationId xmlns:p14="http://schemas.microsoft.com/office/powerpoint/2010/main" xmlns="" val="13289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solidFill>
                  <a:prstClr val="black"/>
                </a:solidFill>
                <a:latin typeface="Arial" pitchFamily="34" charset="0"/>
                <a:cs typeface="Arial" pitchFamily="34" charset="0"/>
              </a:rPr>
              <a:t>COMPARATIVE </a:t>
            </a:r>
            <a:r>
              <a:rPr lang="en-US" sz="2000" b="1" dirty="0" smtClean="0">
                <a:solidFill>
                  <a:prstClr val="black"/>
                </a:solidFill>
                <a:latin typeface="Arial" pitchFamily="34" charset="0"/>
                <a:cs typeface="Arial" pitchFamily="34" charset="0"/>
              </a:rPr>
              <a:t>ANALYSIS PER </a:t>
            </a:r>
            <a:r>
              <a:rPr lang="en-US" sz="2000" b="1" dirty="0">
                <a:solidFill>
                  <a:prstClr val="black"/>
                </a:solidFill>
                <a:latin typeface="Arial" pitchFamily="34" charset="0"/>
                <a:cs typeface="Arial" pitchFamily="34" charset="0"/>
              </a:rPr>
              <a:t>STRATEGIC </a:t>
            </a:r>
            <a:r>
              <a:rPr lang="en-US" sz="2000" b="1" dirty="0" smtClean="0">
                <a:solidFill>
                  <a:prstClr val="black"/>
                </a:solidFill>
                <a:latin typeface="Arial" pitchFamily="34" charset="0"/>
                <a:cs typeface="Arial" pitchFamily="34" charset="0"/>
              </a:rPr>
              <a:t>OBJECTIVE 2018/19</a:t>
            </a:r>
            <a:br>
              <a:rPr lang="en-US" sz="2000" b="1" dirty="0" smtClean="0">
                <a:solidFill>
                  <a:prstClr val="black"/>
                </a:solidFill>
                <a:latin typeface="Arial" pitchFamily="34" charset="0"/>
                <a:cs typeface="Arial" pitchFamily="34" charset="0"/>
              </a:rPr>
            </a:br>
            <a:r>
              <a:rPr lang="en-US" sz="2000" b="1" dirty="0" smtClean="0">
                <a:solidFill>
                  <a:prstClr val="black"/>
                </a:solidFill>
                <a:latin typeface="Arial" pitchFamily="34" charset="0"/>
                <a:cs typeface="Arial" pitchFamily="34" charset="0"/>
              </a:rPr>
              <a:t>QUARTERS 1-2 (CONT)</a:t>
            </a:r>
            <a:endParaRPr lang="en-US" sz="2000" b="1" dirty="0">
              <a:solidFill>
                <a:prstClr val="black"/>
              </a:solidFill>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xmlns="" val="2268308457"/>
              </p:ext>
            </p:extLst>
          </p:nvPr>
        </p:nvGraphicFramePr>
        <p:xfrm>
          <a:off x="323527" y="1484787"/>
          <a:ext cx="8424937" cy="4824533"/>
        </p:xfrm>
        <a:graphic>
          <a:graphicData uri="http://schemas.openxmlformats.org/drawingml/2006/table">
            <a:tbl>
              <a:tblPr/>
              <a:tblGrid>
                <a:gridCol w="2513501">
                  <a:extLst>
                    <a:ext uri="{9D8B030D-6E8A-4147-A177-3AD203B41FA5}">
                      <a16:colId xmlns:a16="http://schemas.microsoft.com/office/drawing/2014/main" xmlns="" val="20000"/>
                    </a:ext>
                  </a:extLst>
                </a:gridCol>
                <a:gridCol w="1046695">
                  <a:extLst>
                    <a:ext uri="{9D8B030D-6E8A-4147-A177-3AD203B41FA5}">
                      <a16:colId xmlns:a16="http://schemas.microsoft.com/office/drawing/2014/main" xmlns="" val="20001"/>
                    </a:ext>
                  </a:extLst>
                </a:gridCol>
                <a:gridCol w="944145">
                  <a:extLst>
                    <a:ext uri="{9D8B030D-6E8A-4147-A177-3AD203B41FA5}">
                      <a16:colId xmlns:a16="http://schemas.microsoft.com/office/drawing/2014/main" xmlns="" val="20002"/>
                    </a:ext>
                  </a:extLst>
                </a:gridCol>
                <a:gridCol w="944145">
                  <a:extLst>
                    <a:ext uri="{9D8B030D-6E8A-4147-A177-3AD203B41FA5}">
                      <a16:colId xmlns:a16="http://schemas.microsoft.com/office/drawing/2014/main" xmlns="" val="20003"/>
                    </a:ext>
                  </a:extLst>
                </a:gridCol>
                <a:gridCol w="944145">
                  <a:extLst>
                    <a:ext uri="{9D8B030D-6E8A-4147-A177-3AD203B41FA5}">
                      <a16:colId xmlns:a16="http://schemas.microsoft.com/office/drawing/2014/main" xmlns="" val="20004"/>
                    </a:ext>
                  </a:extLst>
                </a:gridCol>
                <a:gridCol w="944145">
                  <a:extLst>
                    <a:ext uri="{9D8B030D-6E8A-4147-A177-3AD203B41FA5}">
                      <a16:colId xmlns:a16="http://schemas.microsoft.com/office/drawing/2014/main" xmlns="" val="20005"/>
                    </a:ext>
                  </a:extLst>
                </a:gridCol>
                <a:gridCol w="1088161">
                  <a:extLst>
                    <a:ext uri="{9D8B030D-6E8A-4147-A177-3AD203B41FA5}">
                      <a16:colId xmlns:a16="http://schemas.microsoft.com/office/drawing/2014/main" xmlns="" val="20006"/>
                    </a:ext>
                  </a:extLst>
                </a:gridCol>
              </a:tblGrid>
              <a:tr h="333123">
                <a:tc rowSpan="3">
                  <a:txBody>
                    <a:bodyPr/>
                    <a:lstStyle/>
                    <a:p>
                      <a:pPr algn="l" rtl="0" fontAlgn="ctr"/>
                      <a:r>
                        <a:rPr lang="en-US" sz="1200" b="1" i="0" u="none" strike="noStrike" dirty="0">
                          <a:solidFill>
                            <a:srgbClr val="000000"/>
                          </a:solidFill>
                          <a:effectLst/>
                          <a:latin typeface="Calibri"/>
                        </a:rPr>
                        <a:t>STRATEGIC OBJECTIVES</a:t>
                      </a: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3">
                  <a:txBody>
                    <a:bodyPr/>
                    <a:lstStyle/>
                    <a:p>
                      <a:pPr algn="ctr" rtl="0" fontAlgn="ctr"/>
                      <a:r>
                        <a:rPr lang="en-US" sz="1200" b="1" i="0" u="none" strike="noStrike">
                          <a:solidFill>
                            <a:srgbClr val="000000"/>
                          </a:solidFill>
                          <a:effectLst/>
                          <a:latin typeface="Calibri"/>
                        </a:rPr>
                        <a:t>QUARTER 1 </a:t>
                      </a: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hMerge="1">
                  <a:txBody>
                    <a:bodyPr/>
                    <a:lstStyle/>
                    <a:p>
                      <a:endParaRPr lang="en-US"/>
                    </a:p>
                  </a:txBody>
                  <a:tcPr/>
                </a:tc>
                <a:tc hMerge="1">
                  <a:txBody>
                    <a:bodyPr/>
                    <a:lstStyle/>
                    <a:p>
                      <a:endParaRPr lang="en-US"/>
                    </a:p>
                  </a:txBody>
                  <a:tcPr/>
                </a:tc>
                <a:tc gridSpan="3">
                  <a:txBody>
                    <a:bodyPr/>
                    <a:lstStyle/>
                    <a:p>
                      <a:pPr algn="ctr" rtl="0" fontAlgn="ctr"/>
                      <a:r>
                        <a:rPr lang="en-US" sz="1200" b="1" i="0" u="none" strike="noStrike">
                          <a:solidFill>
                            <a:srgbClr val="000000"/>
                          </a:solidFill>
                          <a:effectLst/>
                          <a:latin typeface="Calibri"/>
                        </a:rPr>
                        <a:t>QUARTER 2 </a:t>
                      </a: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FBFB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62463">
                <a:tc vMerge="1">
                  <a:txBody>
                    <a:bodyPr/>
                    <a:lstStyle/>
                    <a:p>
                      <a:endParaRPr lang="en-US"/>
                    </a:p>
                  </a:txBody>
                  <a:tcPr/>
                </a:tc>
                <a:tc gridSpan="3">
                  <a:txBody>
                    <a:bodyPr/>
                    <a:lstStyle/>
                    <a:p>
                      <a:pPr algn="ctr" rtl="0" fontAlgn="ctr"/>
                      <a:r>
                        <a:rPr lang="en-US" sz="1200" b="1" i="0" u="none" strike="noStrike" dirty="0" smtClean="0">
                          <a:solidFill>
                            <a:srgbClr val="000000"/>
                          </a:solidFill>
                          <a:effectLst/>
                          <a:latin typeface="Calibri"/>
                        </a:rPr>
                        <a:t>2018/19</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gridSpan="3">
                  <a:txBody>
                    <a:bodyPr/>
                    <a:lstStyle/>
                    <a:p>
                      <a:pPr algn="ctr" rtl="0" fontAlgn="ctr"/>
                      <a:r>
                        <a:rPr lang="en-US" sz="1200" b="1" i="0" u="none" strike="noStrike" dirty="0" smtClean="0">
                          <a:solidFill>
                            <a:srgbClr val="000000"/>
                          </a:solidFill>
                          <a:effectLst/>
                          <a:latin typeface="Calibri"/>
                        </a:rPr>
                        <a:t>2018/19</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700555">
                <a:tc vMerge="1">
                  <a:txBody>
                    <a:bodyPr/>
                    <a:lstStyle/>
                    <a:p>
                      <a:endParaRPr lang="en-US"/>
                    </a:p>
                  </a:txBody>
                  <a:tcPr/>
                </a:tc>
                <a:tc>
                  <a:txBody>
                    <a:bodyPr/>
                    <a:lstStyle/>
                    <a:p>
                      <a:pPr algn="ctr" rtl="0" fontAlgn="ctr"/>
                      <a:r>
                        <a:rPr lang="en-US" sz="1200" b="1" i="0" u="none" strike="noStrike" dirty="0">
                          <a:solidFill>
                            <a:schemeClr val="tx1"/>
                          </a:solidFill>
                          <a:effectLst/>
                          <a:latin typeface="Calibri"/>
                        </a:rPr>
                        <a:t>Planned targets </a:t>
                      </a:r>
                    </a:p>
                  </a:txBody>
                  <a:tcPr marL="8141" marR="8141" marT="814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chemeClr val="tx1"/>
                          </a:solidFill>
                          <a:effectLst/>
                          <a:latin typeface="Calibri"/>
                        </a:rPr>
                        <a:t>Overall Achieved</a:t>
                      </a:r>
                      <a:endParaRPr lang="en-US" sz="1200" b="1" i="0" u="none" strike="noStrike" dirty="0">
                        <a:solidFill>
                          <a:schemeClr val="tx1"/>
                        </a:solidFill>
                        <a:effectLst/>
                        <a:latin typeface="Calibri"/>
                      </a:endParaRPr>
                    </a:p>
                  </a:txBody>
                  <a:tcPr marL="8141" marR="8141" marT="814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a:solidFill>
                            <a:schemeClr val="tx1"/>
                          </a:solidFill>
                          <a:effectLst/>
                          <a:latin typeface="Calibri"/>
                        </a:rPr>
                        <a:t>%</a:t>
                      </a:r>
                    </a:p>
                  </a:txBody>
                  <a:tcPr marL="8141" marR="8141" marT="814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a:solidFill>
                            <a:schemeClr val="tx1"/>
                          </a:solidFill>
                          <a:effectLst/>
                          <a:latin typeface="Calibri"/>
                        </a:rPr>
                        <a:t>Planned targets</a:t>
                      </a:r>
                    </a:p>
                  </a:txBody>
                  <a:tcPr marL="8141" marR="8141" marT="814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a:solidFill>
                            <a:schemeClr val="tx1"/>
                          </a:solidFill>
                          <a:effectLst/>
                          <a:latin typeface="Calibri"/>
                        </a:rPr>
                        <a:t>Overall Achieved </a:t>
                      </a:r>
                    </a:p>
                  </a:txBody>
                  <a:tcPr marL="8141" marR="8141" marT="814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a:solidFill>
                            <a:schemeClr val="tx1"/>
                          </a:solidFill>
                          <a:effectLst/>
                          <a:latin typeface="Calibri"/>
                        </a:rPr>
                        <a:t>%</a:t>
                      </a:r>
                    </a:p>
                  </a:txBody>
                  <a:tcPr marL="8141" marR="8141" marT="814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2"/>
                  </a:ext>
                </a:extLst>
              </a:tr>
              <a:tr h="569133">
                <a:tc>
                  <a:txBody>
                    <a:bodyPr/>
                    <a:lstStyle/>
                    <a:p>
                      <a:pPr marL="0" algn="l" defTabSz="457200" rtl="0" eaLnBrk="1" fontAlgn="b" latinLnBrk="0" hangingPunct="1"/>
                      <a:r>
                        <a:rPr lang="en-US" sz="1300" b="1" i="0" u="none" strike="noStrike" kern="1200" dirty="0">
                          <a:solidFill>
                            <a:srgbClr val="000000"/>
                          </a:solidFill>
                          <a:effectLst/>
                          <a:latin typeface="Calibri"/>
                          <a:ea typeface="+mn-ea"/>
                          <a:cs typeface="+mn-cs"/>
                        </a:rPr>
                        <a:t>Effective governance and strategic leadership</a:t>
                      </a:r>
                    </a:p>
                  </a:txBody>
                  <a:tcPr marL="8141" marR="8141" marT="81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0000"/>
                          </a:solidFill>
                          <a:effectLst/>
                          <a:latin typeface="Calibri"/>
                        </a:rPr>
                        <a:t>1</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chemeClr val="tx1"/>
                          </a:solidFill>
                          <a:effectLst/>
                          <a:latin typeface="Calibri"/>
                        </a:rPr>
                        <a:t>1</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457200" rtl="0" eaLnBrk="1" fontAlgn="ctr" latinLnBrk="0" hangingPunct="1"/>
                      <a:r>
                        <a:rPr lang="en-US" sz="1200" b="1" i="0" u="none" strike="noStrike" kern="1200" dirty="0" smtClean="0">
                          <a:solidFill>
                            <a:srgbClr val="00B050"/>
                          </a:solidFill>
                          <a:effectLst/>
                          <a:latin typeface="Calibri"/>
                          <a:ea typeface="+mn-ea"/>
                          <a:cs typeface="+mn-cs"/>
                        </a:rPr>
                        <a:t>100%</a:t>
                      </a:r>
                      <a:endParaRPr lang="en-US" sz="1200" b="1" i="0" u="none" strike="noStrike" kern="1200" dirty="0">
                        <a:solidFill>
                          <a:srgbClr val="00B050"/>
                        </a:solidFill>
                        <a:effectLst/>
                        <a:latin typeface="Calibri"/>
                        <a:ea typeface="+mn-ea"/>
                        <a:cs typeface="+mn-cs"/>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rgbClr val="000000"/>
                          </a:solidFill>
                          <a:effectLst/>
                          <a:latin typeface="Calibri"/>
                        </a:rPr>
                        <a:t>2</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chemeClr val="tx1"/>
                          </a:solidFill>
                          <a:effectLst/>
                          <a:latin typeface="Calibri"/>
                        </a:rPr>
                        <a:t>2</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B050"/>
                          </a:solidFill>
                          <a:effectLst/>
                          <a:latin typeface="Calibri"/>
                        </a:rPr>
                        <a:t>100%</a:t>
                      </a:r>
                      <a:endParaRPr lang="en-US" sz="1200" b="1" i="0" u="none" strike="noStrike" dirty="0">
                        <a:solidFill>
                          <a:srgbClr val="00B05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3"/>
                  </a:ext>
                </a:extLst>
              </a:tr>
              <a:tr h="646058">
                <a:tc>
                  <a:txBody>
                    <a:bodyPr/>
                    <a:lstStyle/>
                    <a:p>
                      <a:pPr marL="0" algn="l" defTabSz="457200" rtl="0" eaLnBrk="1" fontAlgn="b" latinLnBrk="0" hangingPunct="1"/>
                      <a:r>
                        <a:rPr lang="en-US" sz="1300" b="1" i="0" u="none" strike="noStrike" kern="1200" dirty="0">
                          <a:solidFill>
                            <a:srgbClr val="000000"/>
                          </a:solidFill>
                          <a:effectLst/>
                          <a:latin typeface="Calibri"/>
                          <a:ea typeface="+mn-ea"/>
                          <a:cs typeface="+mn-cs"/>
                        </a:rPr>
                        <a:t>Provision of efficient and reliable back office support services</a:t>
                      </a:r>
                    </a:p>
                  </a:txBody>
                  <a:tcPr marL="8141" marR="8141" marT="81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0000"/>
                          </a:solidFill>
                          <a:effectLst/>
                          <a:latin typeface="Calibri"/>
                        </a:rPr>
                        <a:t>1</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chemeClr val="tx1"/>
                          </a:solidFill>
                          <a:effectLst/>
                          <a:latin typeface="Calibri"/>
                        </a:rPr>
                        <a:t>1</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457200" rtl="0" eaLnBrk="1" fontAlgn="ctr" latinLnBrk="0" hangingPunct="1"/>
                      <a:r>
                        <a:rPr lang="en-US" sz="1200" b="1" i="0" u="none" strike="noStrike" kern="1200" dirty="0" smtClean="0">
                          <a:solidFill>
                            <a:srgbClr val="00B050"/>
                          </a:solidFill>
                          <a:effectLst/>
                          <a:latin typeface="Calibri"/>
                          <a:ea typeface="+mn-ea"/>
                          <a:cs typeface="+mn-cs"/>
                        </a:rPr>
                        <a:t>100%</a:t>
                      </a:r>
                      <a:endParaRPr lang="en-US" sz="1200" b="1" i="0" u="none" strike="noStrike" kern="1200" dirty="0">
                        <a:solidFill>
                          <a:srgbClr val="00B050"/>
                        </a:solidFill>
                        <a:effectLst/>
                        <a:latin typeface="Calibri"/>
                        <a:ea typeface="+mn-ea"/>
                        <a:cs typeface="+mn-cs"/>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rgbClr val="000000"/>
                          </a:solidFill>
                          <a:effectLst/>
                          <a:latin typeface="Calibri"/>
                        </a:rPr>
                        <a:t>1</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chemeClr val="tx1"/>
                          </a:solidFill>
                          <a:effectLst/>
                          <a:latin typeface="Calibri"/>
                        </a:rPr>
                        <a:t>1</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B050"/>
                          </a:solidFill>
                          <a:effectLst/>
                          <a:latin typeface="Calibri"/>
                        </a:rPr>
                        <a:t>100%</a:t>
                      </a:r>
                      <a:endParaRPr lang="en-US" sz="1200" b="1" i="0" u="none" strike="noStrike" dirty="0">
                        <a:solidFill>
                          <a:srgbClr val="00B05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4"/>
                  </a:ext>
                </a:extLst>
              </a:tr>
              <a:tr h="646058">
                <a:tc>
                  <a:txBody>
                    <a:bodyPr/>
                    <a:lstStyle/>
                    <a:p>
                      <a:pPr marL="0" algn="l" defTabSz="457200" rtl="0" eaLnBrk="1" fontAlgn="b" latinLnBrk="0" hangingPunct="1"/>
                      <a:r>
                        <a:rPr lang="en-US" sz="1300" b="1" i="0" u="none" strike="noStrike" kern="1200" dirty="0">
                          <a:solidFill>
                            <a:srgbClr val="000000"/>
                          </a:solidFill>
                          <a:effectLst/>
                          <a:latin typeface="Calibri"/>
                          <a:ea typeface="+mn-ea"/>
                          <a:cs typeface="+mn-cs"/>
                        </a:rPr>
                        <a:t>Improved risk management and financial oversight</a:t>
                      </a:r>
                    </a:p>
                  </a:txBody>
                  <a:tcPr marL="8141" marR="8141" marT="81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0000"/>
                          </a:solidFill>
                          <a:effectLst/>
                          <a:latin typeface="Calibri"/>
                        </a:rPr>
                        <a:t>2</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chemeClr val="tx1"/>
                          </a:solidFill>
                          <a:effectLst/>
                          <a:latin typeface="Calibri"/>
                        </a:rPr>
                        <a:t>2</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457200" rtl="0" eaLnBrk="1" fontAlgn="ctr" latinLnBrk="0" hangingPunct="1"/>
                      <a:r>
                        <a:rPr lang="en-US" sz="1200" b="1" i="0" u="none" strike="noStrike" kern="1200" dirty="0" smtClean="0">
                          <a:solidFill>
                            <a:srgbClr val="00B050"/>
                          </a:solidFill>
                          <a:effectLst/>
                          <a:latin typeface="Calibri"/>
                          <a:ea typeface="+mn-ea"/>
                          <a:cs typeface="+mn-cs"/>
                        </a:rPr>
                        <a:t>100%</a:t>
                      </a:r>
                      <a:endParaRPr lang="en-US" sz="1200" b="1" i="0" u="none" strike="noStrike" kern="1200" dirty="0">
                        <a:solidFill>
                          <a:srgbClr val="00B050"/>
                        </a:solidFill>
                        <a:effectLst/>
                        <a:latin typeface="Calibri"/>
                        <a:ea typeface="+mn-ea"/>
                        <a:cs typeface="+mn-cs"/>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rgbClr val="000000"/>
                          </a:solidFill>
                          <a:effectLst/>
                          <a:latin typeface="Calibri"/>
                        </a:rPr>
                        <a:t>3</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chemeClr val="tx1"/>
                          </a:solidFill>
                          <a:effectLst/>
                          <a:latin typeface="Calibri"/>
                        </a:rPr>
                        <a:t>2</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457200" rtl="0" eaLnBrk="1" fontAlgn="ctr" latinLnBrk="0" hangingPunct="1"/>
                      <a:r>
                        <a:rPr lang="en-US" sz="1200" b="1" i="0" u="none" strike="noStrike" kern="1200" dirty="0" smtClean="0">
                          <a:solidFill>
                            <a:srgbClr val="00B050"/>
                          </a:solidFill>
                          <a:effectLst/>
                          <a:latin typeface="Calibri"/>
                          <a:ea typeface="+mn-ea"/>
                          <a:cs typeface="+mn-cs"/>
                        </a:rPr>
                        <a:t>67%</a:t>
                      </a:r>
                      <a:endParaRPr lang="en-US" sz="1200" b="1" i="0" u="none" strike="noStrike" kern="1200" dirty="0">
                        <a:solidFill>
                          <a:srgbClr val="00B050"/>
                        </a:solidFill>
                        <a:effectLst/>
                        <a:latin typeface="Calibri"/>
                        <a:ea typeface="+mn-ea"/>
                        <a:cs typeface="+mn-cs"/>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5"/>
                  </a:ext>
                </a:extLst>
              </a:tr>
              <a:tr h="434070">
                <a:tc>
                  <a:txBody>
                    <a:bodyPr/>
                    <a:lstStyle/>
                    <a:p>
                      <a:pPr marL="0" algn="l" defTabSz="457200" rtl="0" eaLnBrk="1" fontAlgn="b" latinLnBrk="0" hangingPunct="1"/>
                      <a:r>
                        <a:rPr lang="en-US" sz="1300" b="1" i="0" u="none" strike="noStrike" kern="1200" dirty="0">
                          <a:solidFill>
                            <a:srgbClr val="000000"/>
                          </a:solidFill>
                          <a:effectLst/>
                          <a:latin typeface="Calibri"/>
                          <a:ea typeface="+mn-ea"/>
                          <a:cs typeface="+mn-cs"/>
                        </a:rPr>
                        <a:t>Improved facilities management</a:t>
                      </a:r>
                    </a:p>
                  </a:txBody>
                  <a:tcPr marL="8141" marR="8141" marT="81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0000"/>
                          </a:solidFill>
                          <a:effectLst/>
                          <a:latin typeface="Calibri"/>
                        </a:rPr>
                        <a:t>1</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chemeClr val="tx1"/>
                          </a:solidFill>
                          <a:effectLst/>
                          <a:latin typeface="Calibri"/>
                        </a:rPr>
                        <a:t>1</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457200" rtl="0" eaLnBrk="1" fontAlgn="ctr" latinLnBrk="0" hangingPunct="1"/>
                      <a:r>
                        <a:rPr lang="en-US" sz="1200" b="1" i="0" u="none" strike="noStrike" kern="1200" dirty="0" smtClean="0">
                          <a:solidFill>
                            <a:srgbClr val="00B050"/>
                          </a:solidFill>
                          <a:effectLst/>
                          <a:latin typeface="Calibri"/>
                          <a:ea typeface="+mn-ea"/>
                          <a:cs typeface="+mn-cs"/>
                        </a:rPr>
                        <a:t>100%</a:t>
                      </a:r>
                      <a:endParaRPr lang="en-US" sz="1200" b="1" i="0" u="none" strike="noStrike" kern="1200" dirty="0">
                        <a:solidFill>
                          <a:srgbClr val="00B050"/>
                        </a:solidFill>
                        <a:effectLst/>
                        <a:latin typeface="Calibri"/>
                        <a:ea typeface="+mn-ea"/>
                        <a:cs typeface="+mn-cs"/>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rgbClr val="000000"/>
                          </a:solidFill>
                          <a:effectLst/>
                          <a:latin typeface="Calibri"/>
                        </a:rPr>
                        <a:t>1</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chemeClr val="tx1"/>
                          </a:solidFill>
                          <a:effectLst/>
                          <a:latin typeface="Calibri"/>
                        </a:rPr>
                        <a:t>1</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B050"/>
                          </a:solidFill>
                          <a:effectLst/>
                          <a:latin typeface="Calibri"/>
                        </a:rPr>
                        <a:t>100%</a:t>
                      </a:r>
                      <a:endParaRPr lang="en-US" sz="1200" b="1" i="0" u="none" strike="noStrike" dirty="0">
                        <a:solidFill>
                          <a:srgbClr val="00B05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6"/>
                  </a:ext>
                </a:extLst>
              </a:tr>
              <a:tr h="646058">
                <a:tc>
                  <a:txBody>
                    <a:bodyPr/>
                    <a:lstStyle/>
                    <a:p>
                      <a:pPr marL="0" algn="l" defTabSz="457200" rtl="0" eaLnBrk="1" fontAlgn="b" latinLnBrk="0" hangingPunct="1"/>
                      <a:r>
                        <a:rPr lang="en-US" sz="1300" b="1" i="0" u="none" strike="noStrike" kern="1200" dirty="0">
                          <a:solidFill>
                            <a:srgbClr val="000000"/>
                          </a:solidFill>
                          <a:effectLst/>
                          <a:latin typeface="Calibri"/>
                          <a:ea typeface="+mn-ea"/>
                          <a:cs typeface="+mn-cs"/>
                        </a:rPr>
                        <a:t>Office administration systems enhanced and monitored</a:t>
                      </a:r>
                    </a:p>
                  </a:txBody>
                  <a:tcPr marL="8141" marR="8141" marT="81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0000"/>
                          </a:solidFill>
                          <a:effectLst/>
                          <a:latin typeface="Calibri"/>
                        </a:rPr>
                        <a:t>1</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chemeClr val="tx1"/>
                          </a:solidFill>
                          <a:effectLst/>
                          <a:latin typeface="Calibri"/>
                        </a:rPr>
                        <a:t>1</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457200" rtl="0" eaLnBrk="1" fontAlgn="ctr" latinLnBrk="0" hangingPunct="1"/>
                      <a:r>
                        <a:rPr lang="en-US" sz="1200" b="1" i="0" u="none" strike="noStrike" kern="1200" dirty="0" smtClean="0">
                          <a:solidFill>
                            <a:srgbClr val="00B050"/>
                          </a:solidFill>
                          <a:effectLst/>
                          <a:latin typeface="Calibri"/>
                          <a:ea typeface="+mn-ea"/>
                          <a:cs typeface="+mn-cs"/>
                        </a:rPr>
                        <a:t>100%</a:t>
                      </a:r>
                      <a:endParaRPr lang="en-US" sz="1200" b="1" i="0" u="none" strike="noStrike" kern="1200" dirty="0">
                        <a:solidFill>
                          <a:srgbClr val="00B050"/>
                        </a:solidFill>
                        <a:effectLst/>
                        <a:latin typeface="Calibri"/>
                        <a:ea typeface="+mn-ea"/>
                        <a:cs typeface="+mn-cs"/>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rgbClr val="000000"/>
                          </a:solidFill>
                          <a:effectLst/>
                          <a:latin typeface="Calibri"/>
                        </a:rPr>
                        <a:t>1</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chemeClr val="tx1"/>
                          </a:solidFill>
                          <a:effectLst/>
                          <a:latin typeface="Calibri"/>
                        </a:rPr>
                        <a:t>1</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B050"/>
                          </a:solidFill>
                          <a:effectLst/>
                          <a:latin typeface="Calibri"/>
                        </a:rPr>
                        <a:t>100%</a:t>
                      </a:r>
                      <a:endParaRPr lang="en-US" sz="1200" b="1" i="0" u="none" strike="noStrike" dirty="0">
                        <a:solidFill>
                          <a:srgbClr val="00B05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7"/>
                  </a:ext>
                </a:extLst>
              </a:tr>
              <a:tr h="587015">
                <a:tc>
                  <a:txBody>
                    <a:bodyPr/>
                    <a:lstStyle/>
                    <a:p>
                      <a:pPr marL="0" algn="l" defTabSz="457200" rtl="0" eaLnBrk="1" fontAlgn="b" latinLnBrk="0" hangingPunct="1"/>
                      <a:r>
                        <a:rPr lang="en-US" sz="1300" b="1" i="0" u="none" strike="noStrike" kern="1200" dirty="0">
                          <a:solidFill>
                            <a:srgbClr val="000000"/>
                          </a:solidFill>
                          <a:effectLst/>
                          <a:latin typeface="Calibri"/>
                          <a:ea typeface="+mn-ea"/>
                          <a:cs typeface="+mn-cs"/>
                        </a:rPr>
                        <a:t>Strengthening organisational culture and performance</a:t>
                      </a:r>
                    </a:p>
                  </a:txBody>
                  <a:tcPr marL="8141" marR="8141" marT="81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0000"/>
                          </a:solidFill>
                          <a:effectLst/>
                          <a:latin typeface="Calibri"/>
                        </a:rPr>
                        <a:t>1</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chemeClr val="tx1"/>
                          </a:solidFill>
                          <a:effectLst/>
                          <a:latin typeface="Calibri"/>
                        </a:rPr>
                        <a:t>1</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457200" rtl="0" eaLnBrk="1" fontAlgn="ctr" latinLnBrk="0" hangingPunct="1"/>
                      <a:r>
                        <a:rPr lang="en-US" sz="1200" b="1" i="0" u="none" strike="noStrike" kern="1200" dirty="0" smtClean="0">
                          <a:solidFill>
                            <a:srgbClr val="00B050"/>
                          </a:solidFill>
                          <a:effectLst/>
                          <a:latin typeface="Calibri"/>
                          <a:ea typeface="+mn-ea"/>
                          <a:cs typeface="+mn-cs"/>
                        </a:rPr>
                        <a:t>100%</a:t>
                      </a:r>
                      <a:endParaRPr lang="en-US" sz="1200" b="1" i="0" u="none" strike="noStrike" kern="1200" dirty="0">
                        <a:solidFill>
                          <a:srgbClr val="00B050"/>
                        </a:solidFill>
                        <a:effectLst/>
                        <a:latin typeface="Calibri"/>
                        <a:ea typeface="+mn-ea"/>
                        <a:cs typeface="+mn-cs"/>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rgbClr val="000000"/>
                          </a:solidFill>
                          <a:effectLst/>
                          <a:latin typeface="Calibri"/>
                        </a:rPr>
                        <a:t>2</a:t>
                      </a:r>
                      <a:endParaRPr lang="en-US" sz="1200" b="1" i="0" u="none" strike="noStrike" dirty="0">
                        <a:solidFill>
                          <a:srgbClr val="00000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200" b="1" i="0" u="none" strike="noStrike" dirty="0" smtClean="0">
                          <a:solidFill>
                            <a:schemeClr val="tx1"/>
                          </a:solidFill>
                          <a:effectLst/>
                          <a:latin typeface="Calibri"/>
                        </a:rPr>
                        <a:t>0</a:t>
                      </a:r>
                      <a:endParaRPr lang="en-US" sz="1200" b="1" i="0" u="none" strike="noStrike" dirty="0">
                        <a:solidFill>
                          <a:schemeClr val="tx1"/>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1" i="0" u="none" strike="noStrike" dirty="0" smtClean="0">
                          <a:solidFill>
                            <a:srgbClr val="00B050"/>
                          </a:solidFill>
                          <a:effectLst/>
                          <a:latin typeface="Calibri"/>
                        </a:rPr>
                        <a:t>0%</a:t>
                      </a:r>
                      <a:endParaRPr lang="en-US" sz="1200" b="1" i="0" u="none" strike="noStrike" dirty="0">
                        <a:solidFill>
                          <a:srgbClr val="00B050"/>
                        </a:solidFill>
                        <a:effectLst/>
                        <a:latin typeface="Calibri"/>
                      </a:endParaRPr>
                    </a:p>
                  </a:txBody>
                  <a:tcPr marL="8141" marR="8141" marT="81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xmlns="" val="10008"/>
                  </a:ext>
                </a:extLst>
              </a:tr>
            </a:tbl>
          </a:graphicData>
        </a:graphic>
      </p:graphicFrame>
      <p:sp>
        <p:nvSpPr>
          <p:cNvPr id="6" name="Slide Number Placeholder 1"/>
          <p:cNvSpPr txBox="1">
            <a:spLocks/>
          </p:cNvSpPr>
          <p:nvPr/>
        </p:nvSpPr>
        <p:spPr>
          <a:xfrm>
            <a:off x="6732240" y="632718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itchFamily="-8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2973164-415C-4C83-A7EC-60F18549655F}" type="slidenum">
              <a:rPr lang="en-US" sz="1600" b="1" smtClean="0">
                <a:solidFill>
                  <a:schemeClr val="bg1"/>
                </a:solidFill>
                <a:latin typeface="+mn-lt"/>
              </a:rPr>
              <a:pPr>
                <a:defRPr/>
              </a:pPr>
              <a:t>9</a:t>
            </a:fld>
            <a:endParaRPr lang="en-US" sz="1600" b="1" dirty="0">
              <a:solidFill>
                <a:schemeClr val="bg1"/>
              </a:solidFill>
              <a:latin typeface="+mn-lt"/>
            </a:endParaRPr>
          </a:p>
        </p:txBody>
      </p:sp>
    </p:spTree>
    <p:extLst>
      <p:ext uri="{BB962C8B-B14F-4D97-AF65-F5344CB8AC3E}">
        <p14:creationId xmlns:p14="http://schemas.microsoft.com/office/powerpoint/2010/main" xmlns="" val="205599269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37470</TotalTime>
  <Words>2187</Words>
  <Application>Microsoft Office PowerPoint</Application>
  <PresentationFormat>On-screen Show (4:3)</PresentationFormat>
  <Paragraphs>460</Paragraphs>
  <Slides>39</Slides>
  <Notes>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1_Office Theme</vt:lpstr>
      <vt:lpstr>Slide 1</vt:lpstr>
      <vt:lpstr>TABLE OF CONTENTS</vt:lpstr>
      <vt:lpstr>  NEDLAC STRATEGIC OBJECTIVES </vt:lpstr>
      <vt:lpstr>OVERVIEW OF PERFORMANCE PER PROGRAMME QUARTER 1   2018-19 </vt:lpstr>
      <vt:lpstr>PERFORMANCE PER PROGRAMME QUARTER 1 2018-19  </vt:lpstr>
      <vt:lpstr>OVERVIEW OF PERFORMANCE PER PROGRAMME QUARTER 2  2018-19 </vt:lpstr>
      <vt:lpstr> PERFORMANCE PER PROGRAMME QUARTER 2 2018-19 </vt:lpstr>
      <vt:lpstr>NEDLAC</vt:lpstr>
      <vt:lpstr>COMPARATIVE ANALYSIS PER STRATEGIC OBJECTIVE 2018/19 QUARTERS 1-2 (CONT)</vt:lpstr>
      <vt:lpstr>COMPARATIVE ANALYSIS PER STRATEGIC OBJECTIVE 2018/19 QUARTERS 1-2 (CONT)</vt:lpstr>
      <vt:lpstr>PERFORMANCE TREND 2017-2018/19 Q1 and Q2</vt:lpstr>
      <vt:lpstr>  CHALLENGES AND REMEDIAL ACTION  </vt:lpstr>
      <vt:lpstr>CHALLENGES EXPERIENCED AND REMEDIAL ACTION</vt:lpstr>
      <vt:lpstr>CHALLENGES EXPERIENCED AND REMEDIAL ACTION</vt:lpstr>
      <vt:lpstr>CHALLENGES EXPERIENCED AND REMEDIAL ACTION</vt:lpstr>
      <vt:lpstr>DEVELOPMENTS TO DATE : Q3</vt:lpstr>
      <vt:lpstr>  EXPENDITURE QUARTER AS AT QUARTER 2  OF 2018-19  </vt:lpstr>
      <vt:lpstr> BUDGETED INCOME FOR 2018/19 FINANCIAL YEAR  </vt:lpstr>
      <vt:lpstr>ANNUAL BUDGET ALLOCATION PER  PROGRAMME 2018/19</vt:lpstr>
      <vt:lpstr>2018/2019 ECONOMIC CLASSIFICATION Q2</vt:lpstr>
      <vt:lpstr>2018/2019 PROGRAMME 1: EXPENDITURE INFORMATION Q2</vt:lpstr>
      <vt:lpstr>2018/2019 PROGRAMME 2: EXPENDITURE INFORMATION Q2</vt:lpstr>
      <vt:lpstr>2018/2019 PROGRAMME 3: EXPENDITURE INFORMATION Q2</vt:lpstr>
      <vt:lpstr>2018/19 ALL PROGRAMMES: INCOME AND EXPENDITURE INFORMATION EXPLANATIONS </vt:lpstr>
      <vt:lpstr>2018/19 ALL PROGRAMMES: INCOME AND EXPENDITURE INFORMATION EXPLANATIONS </vt:lpstr>
      <vt:lpstr> PROGRESS ON THE IMPLEMENTATION OF THE AUDIT ACTION PLAN  </vt:lpstr>
      <vt:lpstr>IMPLEMENTATION OF THE AUDIT ACTION PLAN AS AT END OF QUARTER 2</vt:lpstr>
      <vt:lpstr>Slide 28</vt:lpstr>
      <vt:lpstr>NEDLAC’S CONTRIBUTION TO EMPLOYMENT, POVERTY ALLEVIATION AND REDUCTION OF INEQUALITIES</vt:lpstr>
      <vt:lpstr>CONSIDERATION OF LEGISLATION AND POLICY ISSUES IMPACTING ON EMPLOYMENT, POVERTY ALLEVIATION AND INEQUALITIES </vt:lpstr>
      <vt:lpstr>EXAMPLES OF PROJECTS / TASK TEAMS AT NEDLAC</vt:lpstr>
      <vt:lpstr>CONSIDERATION OF SOCIO-ECONOMIC ISSUES</vt:lpstr>
      <vt:lpstr>ORGANISATIONAL PRIORITIES FOR 2018/19</vt:lpstr>
      <vt:lpstr>Slide 34</vt:lpstr>
      <vt:lpstr>ORGANISATIONAL PRIORITIES FOR 2018/19</vt:lpstr>
      <vt:lpstr>ORGANISATIONAL PRIORITIES FOR 2018/19</vt:lpstr>
      <vt:lpstr> CONCLUSION </vt:lpstr>
      <vt:lpstr>CONCLUSION (Cont.)</vt:lpstr>
      <vt:lpstr>Slide 39</vt:lpstr>
    </vt:vector>
  </TitlesOfParts>
  <Company>Dol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PUMZA</cp:lastModifiedBy>
  <cp:revision>1366</cp:revision>
  <cp:lastPrinted>2019-02-12T09:56:10Z</cp:lastPrinted>
  <dcterms:created xsi:type="dcterms:W3CDTF">2012-07-27T11:56:16Z</dcterms:created>
  <dcterms:modified xsi:type="dcterms:W3CDTF">2019-02-14T10:51:13Z</dcterms:modified>
</cp:coreProperties>
</file>