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sldIdLst>
    <p:sldId id="257" r:id="rId2"/>
    <p:sldId id="262" r:id="rId3"/>
    <p:sldId id="270" r:id="rId4"/>
    <p:sldId id="264" r:id="rId5"/>
    <p:sldId id="265" r:id="rId6"/>
    <p:sldId id="271" r:id="rId7"/>
    <p:sldId id="272" r:id="rId8"/>
    <p:sldId id="260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A22E-5681-4BAC-B483-7044132B84C7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A63B-978D-4469-BCEA-C5C82B7B9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B3DB0-EB33-44EE-8AAD-6D056B6F0E8A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2717-27E8-4940-B8AD-3AB38E21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0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1C15A-5C2B-4AF2-9EB1-3EB030EC0E4D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1D05-2430-4799-A35D-E240F05A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2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4B0C5-62AD-4166-8C44-455782718E44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1DFA-62F0-4702-B6E4-FBA5F7F9C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7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811D9-7BC9-4E3E-98C8-CA7FA65808C9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EC60-1202-40CD-A2A0-BE6E03DF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8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CA79A-CB92-4AA0-9820-9734E8FE01CE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5BCE-E911-46BB-9D17-DE1271D40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9064-C790-47D0-A7E3-FC55083CC462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0BA3-3F0F-4993-A01A-9726093BD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7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2BE59-F99C-4478-A705-8012966806B2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0C49-1790-4BD9-A065-4A065CDC9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A1A97-8764-473B-823C-F34A118A310D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2D290-EF97-40E0-BB95-15EABBF6F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7F42E-DAD5-4B37-8602-5941194B7F27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B6E0E-4D02-4A5A-85C3-1B8CB39D0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8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4BA8B-2F8B-4537-9F3B-D02A52DEB918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D4AA-2984-4D2A-B32D-EC8C9D362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9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C07F59E-0DB0-482A-BB40-5C94318B1C30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71DA67A-E3E7-44AA-9DE6-8E76E150D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6"/>
          <p:cNvSpPr txBox="1">
            <a:spLocks/>
          </p:cNvSpPr>
          <p:nvPr/>
        </p:nvSpPr>
        <p:spPr bwMode="auto">
          <a:xfrm>
            <a:off x="433389" y="473138"/>
            <a:ext cx="8120062" cy="1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DEPARTMENT OF LABOUR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VOTE:28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PORTFOLIO COMMITTEE 2018/2019 Q2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357188" y="275907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  <a:latin typeface="Arial Bold" pitchFamily="-111" charset="0"/>
                <a:cs typeface="Arial Bold" pitchFamily="-111" charset="0"/>
              </a:rPr>
              <a:t>2019.02</a:t>
            </a:r>
            <a:endParaRPr lang="en-US" sz="1800" b="1" dirty="0">
              <a:solidFill>
                <a:srgbClr val="404040"/>
              </a:solidFill>
              <a:latin typeface="Arial Bold" pitchFamily="-111" charset="0"/>
              <a:cs typeface="Arial Bold" pitchFamily="-111" charset="0"/>
            </a:endParaRPr>
          </a:p>
        </p:txBody>
      </p:sp>
      <p:sp>
        <p:nvSpPr>
          <p:cNvPr id="13317" name="Subtitle 17"/>
          <p:cNvSpPr txBox="1">
            <a:spLocks/>
          </p:cNvSpPr>
          <p:nvPr/>
        </p:nvSpPr>
        <p:spPr bwMode="auto">
          <a:xfrm>
            <a:off x="1138304" y="1817462"/>
            <a:ext cx="686739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500" b="1" u="sng" dirty="0" smtClean="0">
                <a:solidFill>
                  <a:srgbClr val="404040"/>
                </a:solidFill>
                <a:latin typeface="Calibri" pitchFamily="-111" charset="0"/>
              </a:rPr>
              <a:t>APPROPRIATION STATEMENT: INTERIM FINANCIAL STATEMENTS AS AT 30 SEPTEMBER 2018 </a:t>
            </a:r>
            <a:endParaRPr lang="en-US" sz="2500" b="1" u="sng" cap="all" dirty="0">
              <a:solidFill>
                <a:srgbClr val="404040"/>
              </a:solidFill>
              <a:latin typeface="Calibri" pitchFamily="-11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50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6306-7E5F-4CA0-9EBE-11CD676DDEDC}" type="slidenum">
              <a:rPr lang="en-GB"/>
              <a:pPr/>
              <a:t>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1537565"/>
              </p:ext>
            </p:extLst>
          </p:nvPr>
        </p:nvGraphicFramePr>
        <p:xfrm>
          <a:off x="307976" y="1746250"/>
          <a:ext cx="8576252" cy="5111750"/>
        </p:xfrm>
        <a:graphic>
          <a:graphicData uri="http://schemas.openxmlformats.org/presentationml/2006/ole">
            <p:oleObj spid="_x0000_s2109" name="Worksheet" r:id="rId3" imgW="6600757" imgH="23240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76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EEF-5D55-46D8-AA8A-4015EAF8C477}" type="slidenum">
              <a:rPr lang="en-GB"/>
              <a:pPr/>
              <a:t>3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 </a:t>
            </a:r>
            <a:r>
              <a:rPr lang="en-ZA" sz="4000" b="1" dirty="0">
                <a:solidFill>
                  <a:schemeClr val="bg1"/>
                </a:solidFill>
              </a:rPr>
              <a:t>Expenditure </a:t>
            </a:r>
            <a:r>
              <a:rPr lang="en-ZA" sz="4000" b="1" dirty="0" smtClean="0">
                <a:solidFill>
                  <a:schemeClr val="bg1"/>
                </a:solidFill>
              </a:rPr>
              <a:t>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98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4134024"/>
              </p:ext>
            </p:extLst>
          </p:nvPr>
        </p:nvGraphicFramePr>
        <p:xfrm>
          <a:off x="460375" y="1728788"/>
          <a:ext cx="8223250" cy="4524375"/>
        </p:xfrm>
        <a:graphic>
          <a:graphicData uri="http://schemas.openxmlformats.org/presentationml/2006/ole">
            <p:oleObj spid="_x0000_s7217" name="Chart" r:id="rId3" imgW="8239057" imgH="453399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8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10B2-CEE7-46F2-BFF4-4D28A6B1DC53}" type="slidenum">
              <a:rPr lang="en-GB"/>
              <a:pPr/>
              <a:t>4</a:t>
            </a:fld>
            <a:endParaRPr lang="en-GB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0" y="297028"/>
            <a:ext cx="8229600" cy="1039957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133748"/>
              </p:ext>
            </p:extLst>
          </p:nvPr>
        </p:nvGraphicFramePr>
        <p:xfrm>
          <a:off x="433387" y="1529629"/>
          <a:ext cx="8378103" cy="4611687"/>
        </p:xfrm>
        <a:graphic>
          <a:graphicData uri="http://schemas.openxmlformats.org/presentationml/2006/ole">
            <p:oleObj spid="_x0000_s4158" name="Worksheet" r:id="rId3" imgW="6134100" imgH="23337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62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B774-07D7-4B5A-A50D-994E9580A429}" type="slidenum">
              <a:rPr lang="en-GB"/>
              <a:pPr/>
              <a:t>5</a:t>
            </a:fld>
            <a:endParaRPr lang="en-GB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239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9212890"/>
              </p:ext>
            </p:extLst>
          </p:nvPr>
        </p:nvGraphicFramePr>
        <p:xfrm>
          <a:off x="465138" y="1600200"/>
          <a:ext cx="8212137" cy="4708525"/>
        </p:xfrm>
        <a:graphic>
          <a:graphicData uri="http://schemas.openxmlformats.org/presentationml/2006/ole">
            <p:oleObj spid="_x0000_s5182" name="Chart" r:id="rId3" imgW="8229600" imgH="453399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063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10B2-CEE7-46F2-BFF4-4D28A6B1DC53}" type="slidenum">
              <a:rPr lang="en-GB"/>
              <a:pPr/>
              <a:t>6</a:t>
            </a:fld>
            <a:endParaRPr lang="en-GB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4983803"/>
              </p:ext>
            </p:extLst>
          </p:nvPr>
        </p:nvGraphicFramePr>
        <p:xfrm>
          <a:off x="433388" y="1519238"/>
          <a:ext cx="8253412" cy="3857625"/>
        </p:xfrm>
        <a:graphic>
          <a:graphicData uri="http://schemas.openxmlformats.org/presentationml/2006/ole">
            <p:oleObj spid="_x0000_s8241" name="Worksheet" r:id="rId3" imgW="5267257" imgH="1952535" progId="Excel.Shee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418404"/>
            <a:ext cx="557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Allocation less Transfers: 		R1,994,887,000.00</a:t>
            </a:r>
          </a:p>
          <a:p>
            <a:r>
              <a:rPr lang="en-ZA" dirty="0" smtClean="0"/>
              <a:t>Expenditure less Transfers:	</a:t>
            </a:r>
            <a:r>
              <a:rPr lang="en-ZA" u="sng" dirty="0" smtClean="0"/>
              <a:t>R   772,869,000.00</a:t>
            </a:r>
          </a:p>
          <a:p>
            <a:r>
              <a:rPr lang="en-ZA" dirty="0" smtClean="0"/>
              <a:t>Available Budget:				</a:t>
            </a:r>
            <a:r>
              <a:rPr lang="en-ZA" u="sng" dirty="0" smtClean="0"/>
              <a:t>R1,222,018,000.00</a:t>
            </a:r>
          </a:p>
          <a:p>
            <a:r>
              <a:rPr lang="en-ZA" dirty="0" smtClean="0"/>
              <a:t>% Expenditure:				38,7%		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35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6306-7E5F-4CA0-9EBE-11CD676DDEDC}" type="slidenum">
              <a:rPr lang="en-GB"/>
              <a:pPr/>
              <a:t>7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err="1" smtClean="0">
                <a:solidFill>
                  <a:schemeClr val="bg1"/>
                </a:solidFill>
              </a:rPr>
              <a:t>CoE</a:t>
            </a:r>
            <a:r>
              <a:rPr lang="en-ZA" sz="4000" b="1" dirty="0" smtClean="0">
                <a:solidFill>
                  <a:schemeClr val="bg1"/>
                </a:solidFill>
              </a:rPr>
              <a:t> Expenditure Information Q2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7309109"/>
              </p:ext>
            </p:extLst>
          </p:nvPr>
        </p:nvGraphicFramePr>
        <p:xfrm>
          <a:off x="307976" y="1746250"/>
          <a:ext cx="8576252" cy="5111750"/>
        </p:xfrm>
        <a:graphic>
          <a:graphicData uri="http://schemas.openxmlformats.org/presentationml/2006/ole">
            <p:oleObj spid="_x0000_s9258" name="Worksheet" r:id="rId3" imgW="6600757" imgH="23240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1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2700" b="1">
                <a:solidFill>
                  <a:srgbClr val="FFAB16"/>
                </a:solidFill>
                <a:cs typeface="Arial" charset="0"/>
              </a:rPr>
              <a:t>Thank </a:t>
            </a:r>
            <a:r>
              <a:rPr lang="en-US" sz="2700" b="1">
                <a:solidFill>
                  <a:schemeClr val="bg1"/>
                </a:solidFill>
                <a:cs typeface="Arial" charset="0"/>
              </a:rPr>
              <a:t>You</a:t>
            </a:r>
            <a:r>
              <a:rPr lang="en-US" sz="2700" b="1">
                <a:solidFill>
                  <a:srgbClr val="FFAB16"/>
                </a:solidFill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39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Worksheet</vt:lpstr>
      <vt:lpstr>Chart</vt:lpstr>
      <vt:lpstr>Slide 1</vt:lpstr>
      <vt:lpstr>2018/2019  Expenditure Information Q2</vt:lpstr>
      <vt:lpstr>2018/2019  Expenditure Information Q2</vt:lpstr>
      <vt:lpstr>2018/2019  Expenditure Information Q2</vt:lpstr>
      <vt:lpstr>2018/2019  Expenditure Information Q2</vt:lpstr>
      <vt:lpstr>2018/2019  Expenditure Information Q2</vt:lpstr>
      <vt:lpstr>2018/2019  CoE Expenditure Information Q2</vt:lpstr>
      <vt:lpstr>Slide 8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PUMZA</cp:lastModifiedBy>
  <cp:revision>102</cp:revision>
  <cp:lastPrinted>2018-08-31T10:55:51Z</cp:lastPrinted>
  <dcterms:created xsi:type="dcterms:W3CDTF">2011-10-12T13:20:57Z</dcterms:created>
  <dcterms:modified xsi:type="dcterms:W3CDTF">2019-02-14T10:53:03Z</dcterms:modified>
</cp:coreProperties>
</file>