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6" r:id="rId1"/>
  </p:sldMasterIdLst>
  <p:sldIdLst>
    <p:sldId id="257" r:id="rId2"/>
    <p:sldId id="262" r:id="rId3"/>
    <p:sldId id="270" r:id="rId4"/>
    <p:sldId id="264" r:id="rId5"/>
    <p:sldId id="265" r:id="rId6"/>
    <p:sldId id="271" r:id="rId7"/>
    <p:sldId id="272" r:id="rId8"/>
    <p:sldId id="260" r:id="rId9"/>
  </p:sldIdLst>
  <p:sldSz cx="9144000" cy="6858000" type="screen4x3"/>
  <p:notesSz cx="6797675" cy="9926638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AB1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981A22E-5681-4BAC-B483-7044132B84C7}" type="datetime1">
              <a:rPr lang="en-US"/>
              <a:pPr/>
              <a:t>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C9A63B-978D-4469-BCEA-C5C82B7B9DB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74234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99B3DB0-EB33-44EE-8AAD-6D056B6F0E8A}" type="datetime1">
              <a:rPr lang="en-US"/>
              <a:pPr/>
              <a:t>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202717-27E8-4940-B8AD-3AB38E21A13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51077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4E1C15A-5C2B-4AF2-9EB1-3EB030EC0E4D}" type="datetime1">
              <a:rPr lang="en-US"/>
              <a:pPr/>
              <a:t>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0F1D05-2430-4799-A35D-E240F05A572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40270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24B0C5-62AD-4166-8C44-455782718E44}" type="datetime1">
              <a:rPr lang="en-US"/>
              <a:pPr/>
              <a:t>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D01DFA-62F0-4702-B6E4-FBA5F7F9C74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64780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3811D9-7BC9-4E3E-98C8-CA7FA65808C9}" type="datetime1">
              <a:rPr lang="en-US"/>
              <a:pPr/>
              <a:t>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81EC60-1202-40CD-A2A0-BE6E03DF796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93869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D8CA79A-CB92-4AA0-9820-9734E8FE01CE}" type="datetime1">
              <a:rPr lang="en-US"/>
              <a:pPr/>
              <a:t>2/14/2019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8A5BCE-E911-46BB-9D17-DE1271D402D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84489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CC9064-C790-47D0-A7E3-FC55083CC462}" type="datetime1">
              <a:rPr lang="en-US"/>
              <a:pPr/>
              <a:t>2/14/2019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BC0BA3-3F0F-4993-A01A-9726093BD5A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59793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E62BE59-F99C-4478-A705-8012966806B2}" type="datetime1">
              <a:rPr lang="en-US"/>
              <a:pPr/>
              <a:t>2/14/2019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B80C49-1790-4BD9-A065-4A065CDC9C1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96434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2A1A97-8764-473B-823C-F34A118A310D}" type="datetime1">
              <a:rPr lang="en-US"/>
              <a:pPr/>
              <a:t>2/14/2019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42D290-EF97-40E0-BB95-15EABBF6F22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52638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27F42E-DAD5-4B37-8602-5941194B7F27}" type="datetime1">
              <a:rPr lang="en-US"/>
              <a:pPr/>
              <a:t>2/14/2019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5B6E0E-4D02-4A5A-85C3-1B8CB39D081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08818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C94BA8B-2F8B-4537-9F3B-D02A52DEB918}" type="datetime1">
              <a:rPr lang="en-US"/>
              <a:pPr/>
              <a:t>2/14/2019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50D4AA-2984-4D2A-B32D-EC8C9D36221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77925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-111" charset="0"/>
              </a:defRPr>
            </a:lvl1pPr>
          </a:lstStyle>
          <a:p>
            <a:fld id="{CC07F59E-0DB0-482A-BB40-5C94318B1C30}" type="datetime1">
              <a:rPr lang="en-US"/>
              <a:pPr/>
              <a:t>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-111" charset="0"/>
                <a:cs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-111" charset="0"/>
              </a:defRPr>
            </a:lvl1pPr>
          </a:lstStyle>
          <a:p>
            <a:fld id="{C71DA67A-E3E7-44AA-9DE6-8E76E150D62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Worksheet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Worksheet2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Worksheet3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Worksheet4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New_Powerpoint presentation-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itle 16"/>
          <p:cNvSpPr txBox="1">
            <a:spLocks/>
          </p:cNvSpPr>
          <p:nvPr/>
        </p:nvSpPr>
        <p:spPr bwMode="auto">
          <a:xfrm>
            <a:off x="433389" y="473138"/>
            <a:ext cx="8120062" cy="1344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sz="3000" b="1" dirty="0" smtClean="0">
                <a:solidFill>
                  <a:schemeClr val="bg1"/>
                </a:solidFill>
                <a:cs typeface="Arial" charset="0"/>
              </a:rPr>
              <a:t>DEPARTMENT OF LABOUR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sz="3000" b="1" dirty="0" smtClean="0">
                <a:solidFill>
                  <a:schemeClr val="bg1"/>
                </a:solidFill>
                <a:cs typeface="Arial" charset="0"/>
              </a:rPr>
              <a:t>VOTE:28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sz="3000" b="1" dirty="0" smtClean="0">
                <a:solidFill>
                  <a:schemeClr val="bg1"/>
                </a:solidFill>
                <a:cs typeface="Arial" charset="0"/>
              </a:rPr>
              <a:t>PORTFOLIO COMMITTEE 2018/2019 Q1</a:t>
            </a:r>
            <a:endParaRPr lang="en-US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3316" name="Subtitle 17"/>
          <p:cNvSpPr txBox="1">
            <a:spLocks/>
          </p:cNvSpPr>
          <p:nvPr/>
        </p:nvSpPr>
        <p:spPr bwMode="auto">
          <a:xfrm>
            <a:off x="357188" y="2759075"/>
            <a:ext cx="13747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en-US" sz="1800" b="1" dirty="0" smtClean="0">
                <a:solidFill>
                  <a:srgbClr val="404040"/>
                </a:solidFill>
                <a:latin typeface="Arial Bold" pitchFamily="-111" charset="0"/>
                <a:cs typeface="Arial Bold" pitchFamily="-111" charset="0"/>
              </a:rPr>
              <a:t>2019.02</a:t>
            </a:r>
            <a:endParaRPr lang="en-US" sz="1800" b="1" dirty="0">
              <a:solidFill>
                <a:srgbClr val="404040"/>
              </a:solidFill>
              <a:latin typeface="Arial Bold" pitchFamily="-111" charset="0"/>
              <a:cs typeface="Arial Bold" pitchFamily="-111" charset="0"/>
            </a:endParaRPr>
          </a:p>
        </p:txBody>
      </p:sp>
      <p:sp>
        <p:nvSpPr>
          <p:cNvPr id="13317" name="Subtitle 17"/>
          <p:cNvSpPr txBox="1">
            <a:spLocks/>
          </p:cNvSpPr>
          <p:nvPr/>
        </p:nvSpPr>
        <p:spPr bwMode="auto">
          <a:xfrm>
            <a:off x="1138304" y="1817462"/>
            <a:ext cx="6867391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r>
              <a:rPr lang="en-US" sz="2500" b="1" u="sng" dirty="0" smtClean="0">
                <a:solidFill>
                  <a:srgbClr val="404040"/>
                </a:solidFill>
                <a:latin typeface="Calibri" pitchFamily="-111" charset="0"/>
              </a:rPr>
              <a:t>APPROPRIATION STATEMENT: INTERIM FINANCIAL STATEMENTS AS AT 30 JUNE 2018 </a:t>
            </a:r>
            <a:endParaRPr lang="en-US" sz="2500" b="1" u="sng" cap="all" dirty="0">
              <a:solidFill>
                <a:srgbClr val="404040"/>
              </a:solidFill>
              <a:latin typeface="Calibri" pitchFamily="-111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4763" y="5913450"/>
            <a:ext cx="1250950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56306-7E5F-4CA0-9EBE-11CD676DDEDC}" type="slidenum">
              <a:rPr lang="en-GB"/>
              <a:pPr/>
              <a:t>2</a:t>
            </a:fld>
            <a:endParaRPr lang="en-GB"/>
          </a:p>
        </p:txBody>
      </p:sp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ZA" sz="4000" b="1" dirty="0" smtClean="0">
                <a:solidFill>
                  <a:schemeClr val="bg1"/>
                </a:solidFill>
              </a:rPr>
              <a:t>2018/2019 </a:t>
            </a:r>
            <a:br>
              <a:rPr lang="en-ZA" sz="4000" b="1" dirty="0" smtClean="0">
                <a:solidFill>
                  <a:schemeClr val="bg1"/>
                </a:solidFill>
              </a:rPr>
            </a:br>
            <a:r>
              <a:rPr lang="en-ZA" sz="4000" b="1" dirty="0" smtClean="0">
                <a:solidFill>
                  <a:schemeClr val="bg1"/>
                </a:solidFill>
              </a:rPr>
              <a:t>Expenditure Information Q1</a:t>
            </a:r>
            <a:endParaRPr lang="en-GB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642790680"/>
              </p:ext>
            </p:extLst>
          </p:nvPr>
        </p:nvGraphicFramePr>
        <p:xfrm>
          <a:off x="307976" y="1746250"/>
          <a:ext cx="8576252" cy="5111750"/>
        </p:xfrm>
        <a:graphic>
          <a:graphicData uri="http://schemas.openxmlformats.org/presentationml/2006/ole">
            <p:oleObj spid="_x0000_s2112" name="Worksheet" r:id="rId3" imgW="6600757" imgH="2324010" progId="Excel.Shee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22762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02EEF-5D55-46D8-AA8A-4015EAF8C477}" type="slidenum">
              <a:rPr lang="en-GB"/>
              <a:pPr/>
              <a:t>3</a:t>
            </a:fld>
            <a:endParaRPr lang="en-GB"/>
          </a:p>
        </p:txBody>
      </p:sp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ZA" sz="4000" b="1" dirty="0" smtClean="0">
                <a:solidFill>
                  <a:schemeClr val="bg1"/>
                </a:solidFill>
              </a:rPr>
              <a:t>2018/2019</a:t>
            </a:r>
            <a:br>
              <a:rPr lang="en-ZA" sz="4000" b="1" dirty="0" smtClean="0">
                <a:solidFill>
                  <a:schemeClr val="bg1"/>
                </a:solidFill>
              </a:rPr>
            </a:br>
            <a:r>
              <a:rPr lang="en-ZA" sz="4000" b="1" dirty="0" smtClean="0">
                <a:solidFill>
                  <a:schemeClr val="bg1"/>
                </a:solidFill>
              </a:rPr>
              <a:t> </a:t>
            </a:r>
            <a:r>
              <a:rPr lang="en-ZA" sz="4000" b="1" dirty="0">
                <a:solidFill>
                  <a:schemeClr val="bg1"/>
                </a:solidFill>
              </a:rPr>
              <a:t>Expenditure </a:t>
            </a:r>
            <a:r>
              <a:rPr lang="en-ZA" sz="4000" b="1" dirty="0" smtClean="0">
                <a:solidFill>
                  <a:schemeClr val="bg1"/>
                </a:solidFill>
              </a:rPr>
              <a:t>Information Q1</a:t>
            </a:r>
            <a:endParaRPr lang="en-GB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119811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044484121"/>
              </p:ext>
            </p:extLst>
          </p:nvPr>
        </p:nvGraphicFramePr>
        <p:xfrm>
          <a:off x="460375" y="1728788"/>
          <a:ext cx="8223250" cy="4524375"/>
        </p:xfrm>
        <a:graphic>
          <a:graphicData uri="http://schemas.openxmlformats.org/presentationml/2006/ole">
            <p:oleObj spid="_x0000_s7220" name="Chart" r:id="rId3" imgW="8239057" imgH="4533990" progId="MSGraph.Chart.8">
              <p:embed followColorScheme="full"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40854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F10B2-CEE7-46F2-BFF4-4D28A6B1DC53}" type="slidenum">
              <a:rPr lang="en-GB"/>
              <a:pPr/>
              <a:t>4</a:t>
            </a:fld>
            <a:endParaRPr lang="en-GB"/>
          </a:p>
        </p:txBody>
      </p:sp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>
          <a:xfrm>
            <a:off x="581890" y="297028"/>
            <a:ext cx="8229600" cy="1039957"/>
          </a:xfrm>
        </p:spPr>
        <p:txBody>
          <a:bodyPr/>
          <a:lstStyle/>
          <a:p>
            <a:r>
              <a:rPr lang="en-ZA" sz="4000" b="1" dirty="0" smtClean="0">
                <a:solidFill>
                  <a:schemeClr val="bg1"/>
                </a:solidFill>
              </a:rPr>
              <a:t>2018/2019 </a:t>
            </a:r>
            <a:br>
              <a:rPr lang="en-ZA" sz="4000" b="1" dirty="0" smtClean="0">
                <a:solidFill>
                  <a:schemeClr val="bg1"/>
                </a:solidFill>
              </a:rPr>
            </a:br>
            <a:r>
              <a:rPr lang="en-ZA" sz="4000" b="1" dirty="0" smtClean="0">
                <a:solidFill>
                  <a:schemeClr val="bg1"/>
                </a:solidFill>
              </a:rPr>
              <a:t>Expenditure Information Q1</a:t>
            </a:r>
            <a:endParaRPr lang="en-GB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135308576"/>
              </p:ext>
            </p:extLst>
          </p:nvPr>
        </p:nvGraphicFramePr>
        <p:xfrm>
          <a:off x="433387" y="1529629"/>
          <a:ext cx="8378103" cy="4611687"/>
        </p:xfrm>
        <a:graphic>
          <a:graphicData uri="http://schemas.openxmlformats.org/presentationml/2006/ole">
            <p:oleObj spid="_x0000_s4161" name="Worksheet" r:id="rId3" imgW="6134100" imgH="2333715" progId="Excel.Shee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06208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B774-07D7-4B5A-A50D-994E9580A429}" type="slidenum">
              <a:rPr lang="en-GB"/>
              <a:pPr/>
              <a:t>5</a:t>
            </a:fld>
            <a:endParaRPr lang="en-GB"/>
          </a:p>
        </p:txBody>
      </p:sp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ZA" sz="4000" b="1" dirty="0" smtClean="0">
                <a:solidFill>
                  <a:schemeClr val="bg1"/>
                </a:solidFill>
              </a:rPr>
              <a:t>2018/2019 </a:t>
            </a:r>
            <a:br>
              <a:rPr lang="en-ZA" sz="4000" b="1" dirty="0" smtClean="0">
                <a:solidFill>
                  <a:schemeClr val="bg1"/>
                </a:solidFill>
              </a:rPr>
            </a:br>
            <a:r>
              <a:rPr lang="en-ZA" sz="4000" b="1" dirty="0" smtClean="0">
                <a:solidFill>
                  <a:schemeClr val="bg1"/>
                </a:solidFill>
              </a:rPr>
              <a:t>Expenditure Information Q1</a:t>
            </a:r>
            <a:endParaRPr lang="en-GB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123907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353509144"/>
              </p:ext>
            </p:extLst>
          </p:nvPr>
        </p:nvGraphicFramePr>
        <p:xfrm>
          <a:off x="465138" y="1600200"/>
          <a:ext cx="8212137" cy="4708525"/>
        </p:xfrm>
        <a:graphic>
          <a:graphicData uri="http://schemas.openxmlformats.org/presentationml/2006/ole">
            <p:oleObj spid="_x0000_s5185" name="Chart" r:id="rId3" imgW="8229600" imgH="4533990" progId="MSGraph.Chart.8">
              <p:embed followColorScheme="full"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60637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F10B2-CEE7-46F2-BFF4-4D28A6B1DC53}" type="slidenum">
              <a:rPr lang="en-GB"/>
              <a:pPr/>
              <a:t>6</a:t>
            </a:fld>
            <a:endParaRPr lang="en-GB"/>
          </a:p>
        </p:txBody>
      </p:sp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ZA" sz="4000" b="1" dirty="0" smtClean="0">
                <a:solidFill>
                  <a:schemeClr val="bg1"/>
                </a:solidFill>
              </a:rPr>
              <a:t>2018/2019 </a:t>
            </a:r>
            <a:br>
              <a:rPr lang="en-ZA" sz="4000" b="1" dirty="0" smtClean="0">
                <a:solidFill>
                  <a:schemeClr val="bg1"/>
                </a:solidFill>
              </a:rPr>
            </a:br>
            <a:r>
              <a:rPr lang="en-ZA" sz="4000" b="1" dirty="0" smtClean="0">
                <a:solidFill>
                  <a:schemeClr val="bg1"/>
                </a:solidFill>
              </a:rPr>
              <a:t>Expenditure Information Q1</a:t>
            </a:r>
            <a:endParaRPr lang="en-GB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752591398"/>
              </p:ext>
            </p:extLst>
          </p:nvPr>
        </p:nvGraphicFramePr>
        <p:xfrm>
          <a:off x="433388" y="1519238"/>
          <a:ext cx="8253412" cy="3857625"/>
        </p:xfrm>
        <a:graphic>
          <a:graphicData uri="http://schemas.openxmlformats.org/presentationml/2006/ole">
            <p:oleObj spid="_x0000_s8244" name="Worksheet" r:id="rId3" imgW="5267257" imgH="1952535" progId="Excel.Sheet.12">
              <p:embed/>
            </p:oleObj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57200" y="5418404"/>
            <a:ext cx="537839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Allocation less Transfers: 		R1,994,887,000.00</a:t>
            </a:r>
          </a:p>
          <a:p>
            <a:r>
              <a:rPr lang="en-ZA" dirty="0" smtClean="0"/>
              <a:t>Expenditure less Transfers:	</a:t>
            </a:r>
            <a:r>
              <a:rPr lang="en-ZA" u="sng" dirty="0" smtClean="0"/>
              <a:t>R   352,268,000.00</a:t>
            </a:r>
          </a:p>
          <a:p>
            <a:r>
              <a:rPr lang="en-ZA" dirty="0" smtClean="0"/>
              <a:t>Available Budget:				</a:t>
            </a:r>
            <a:r>
              <a:rPr lang="en-ZA" u="sng" dirty="0" smtClean="0"/>
              <a:t>R1,642,619,000.00</a:t>
            </a:r>
          </a:p>
          <a:p>
            <a:r>
              <a:rPr lang="en-ZA" dirty="0" smtClean="0"/>
              <a:t>% Expenditure:				17,7%			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56356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56306-7E5F-4CA0-9EBE-11CD676DDEDC}" type="slidenum">
              <a:rPr lang="en-GB"/>
              <a:pPr/>
              <a:t>7</a:t>
            </a:fld>
            <a:endParaRPr lang="en-GB"/>
          </a:p>
        </p:txBody>
      </p:sp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ZA" sz="4000" b="1" dirty="0" smtClean="0">
                <a:solidFill>
                  <a:schemeClr val="bg1"/>
                </a:solidFill>
              </a:rPr>
              <a:t>2018/2019 </a:t>
            </a:r>
            <a:br>
              <a:rPr lang="en-ZA" sz="4000" b="1" dirty="0" smtClean="0">
                <a:solidFill>
                  <a:schemeClr val="bg1"/>
                </a:solidFill>
              </a:rPr>
            </a:br>
            <a:r>
              <a:rPr lang="en-ZA" sz="4000" b="1" dirty="0" err="1" smtClean="0">
                <a:solidFill>
                  <a:schemeClr val="bg1"/>
                </a:solidFill>
              </a:rPr>
              <a:t>CoE</a:t>
            </a:r>
            <a:r>
              <a:rPr lang="en-ZA" sz="4000" b="1" dirty="0" smtClean="0">
                <a:solidFill>
                  <a:schemeClr val="bg1"/>
                </a:solidFill>
              </a:rPr>
              <a:t> Expenditure Information Q1</a:t>
            </a:r>
            <a:endParaRPr lang="en-GB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237906753"/>
              </p:ext>
            </p:extLst>
          </p:nvPr>
        </p:nvGraphicFramePr>
        <p:xfrm>
          <a:off x="307976" y="1746250"/>
          <a:ext cx="8576252" cy="5111750"/>
        </p:xfrm>
        <a:graphic>
          <a:graphicData uri="http://schemas.openxmlformats.org/presentationml/2006/ole">
            <p:oleObj spid="_x0000_s9261" name="Worksheet" r:id="rId3" imgW="6600757" imgH="2324010" progId="Excel.Shee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171327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9" descr="Extra3_3-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itle 1"/>
          <p:cNvSpPr txBox="1">
            <a:spLocks/>
          </p:cNvSpPr>
          <p:nvPr/>
        </p:nvSpPr>
        <p:spPr bwMode="auto">
          <a:xfrm>
            <a:off x="6508750" y="4197350"/>
            <a:ext cx="2252663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eaLnBrk="1" hangingPunct="1"/>
            <a:r>
              <a:rPr lang="en-US" sz="2700" b="1">
                <a:solidFill>
                  <a:srgbClr val="FFAB16"/>
                </a:solidFill>
                <a:cs typeface="Arial" charset="0"/>
              </a:rPr>
              <a:t>Thank </a:t>
            </a:r>
            <a:r>
              <a:rPr lang="en-US" sz="2700" b="1">
                <a:solidFill>
                  <a:schemeClr val="bg1"/>
                </a:solidFill>
                <a:cs typeface="Arial" charset="0"/>
              </a:rPr>
              <a:t>You</a:t>
            </a:r>
            <a:r>
              <a:rPr lang="en-US" sz="2700" b="1">
                <a:solidFill>
                  <a:srgbClr val="FFAB16"/>
                </a:solidFill>
                <a:cs typeface="Arial" charset="0"/>
              </a:rPr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690</TotalTime>
  <Words>39</Words>
  <Application>Microsoft Office PowerPoint</Application>
  <PresentationFormat>On-screen Show (4:3)</PresentationFormat>
  <Paragraphs>22</Paragraphs>
  <Slides>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Office Theme</vt:lpstr>
      <vt:lpstr>Worksheet</vt:lpstr>
      <vt:lpstr>Chart</vt:lpstr>
      <vt:lpstr>Slide 1</vt:lpstr>
      <vt:lpstr>2018/2019  Expenditure Information Q1</vt:lpstr>
      <vt:lpstr>2018/2019  Expenditure Information Q1</vt:lpstr>
      <vt:lpstr>2018/2019  Expenditure Information Q1</vt:lpstr>
      <vt:lpstr>2018/2019  Expenditure Information Q1</vt:lpstr>
      <vt:lpstr>2018/2019  Expenditure Information Q1</vt:lpstr>
      <vt:lpstr>2018/2019  CoE Expenditure Information Q1</vt:lpstr>
      <vt:lpstr>Slide 8</vt:lpstr>
    </vt:vector>
  </TitlesOfParts>
  <Company>Dept Labour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CHIEF DIRECTORATE OF COMMUNICATION</dc:title>
  <dc:creator>..</dc:creator>
  <cp:lastModifiedBy>PUMZA</cp:lastModifiedBy>
  <cp:revision>105</cp:revision>
  <cp:lastPrinted>2018-08-31T10:55:51Z</cp:lastPrinted>
  <dcterms:created xsi:type="dcterms:W3CDTF">2011-10-12T13:20:57Z</dcterms:created>
  <dcterms:modified xsi:type="dcterms:W3CDTF">2019-02-14T10:52:36Z</dcterms:modified>
</cp:coreProperties>
</file>